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7"/>
  </p:notesMasterIdLst>
  <p:sldIdLst>
    <p:sldId id="256" r:id="rId5"/>
    <p:sldId id="257" r:id="rId6"/>
    <p:sldId id="281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50" r:id="rId32"/>
    <p:sldId id="352" r:id="rId33"/>
    <p:sldId id="351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</p:sldIdLst>
  <p:sldSz cx="12192000" cy="6858000"/>
  <p:notesSz cx="6858000" cy="9144000"/>
  <p:embeddedFontLst>
    <p:embeddedFont>
      <p:font typeface="Sofia Sans Extra Condensed" panose="020B0604020202020204" charset="0"/>
      <p:regular r:id="rId48"/>
      <p:bold r:id="rId49"/>
      <p:italic r:id="rId50"/>
      <p:boldItalic r:id="rId5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5DF248-DBE4-C536-821D-58887CA81753}" name="GIS - Agnieszka Bojanowska" initials="AB" userId="S::agnieszka.bojanowska@sanepid.gov.pl::a81395a4-fc79-439f-b4c8-bc127af292ad" providerId="AD"/>
  <p188:author id="{64A3AA59-054A-2DEA-BAB5-D538E728E7D5}" name="GIS - Joanna Skowron" initials="JS" userId="S::joanna.skowron@sanepid.gov.pl::051c45a4-835b-464c-b57c-9c765f17645d" providerId="AD"/>
  <p188:author id="{F61C4882-56C4-1C8A-7864-4EB5AC1B1834}" name="GIS - Katarzyna Tkaczuk" initials="KT" userId="S::katarzyna.tkaczuk@sanepid.gov.pl::111c98bd-9dde-486c-9030-3ae188bce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6C7"/>
    <a:srgbClr val="355389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EFA61A-01CD-4427-C9AF-30907B25E8A4}" v="2" dt="2025-04-22T09:10:17.454"/>
    <p1510:client id="{E08F4196-F098-05BB-1BB6-13945C5DB3E0}" v="3" dt="2025-04-22T09:10:40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5C6C-5BCD-44E2-BDE8-8C0D207DAB83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C690E-4FB5-4BB1-88F9-77E1EE15A3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4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0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DC25-B287-4927-0E3E-723A7BC6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C3B179-67CB-E5AA-A75F-8AFAC2CBA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17695E-4699-483B-45FB-E197AF441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CC6447-5E7C-6893-F6B9-4F83397FB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87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1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16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F3459-C2DE-50C0-D1E6-DB9FA49F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CDD3D1-E2C3-2E69-3A33-9E5C5032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64E1F0-3BB9-5B15-5DE8-EDE87440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96694A-2D70-F724-ED22-6E2282BE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FACB3A-0371-B7DA-E92E-575918CC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6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9E402-754E-E257-9A35-31164F64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4B7F33-165E-E3B4-F390-A26581E81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DB595-3EBE-E0E5-BFC1-E723A2CF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154DD1-3204-3D74-E0C0-606F201E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4B987-3EC3-112F-3C6A-28384EB3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5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ACC032-4E9F-80BC-8D65-A91964F27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160F14-505A-1A37-6B32-9907442F0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FB6BD-E219-6758-425E-4F4B6F84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B93E1D-8622-6993-1893-92BA0742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631555-C343-6536-4637-80DD2A96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1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8CDFC-900E-991B-7CEF-58B4186C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FD1BC5-01B5-B1B1-1F7A-E23C21E6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FEE682-994C-9C09-FD5D-ED0A0CCC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BEDDDA-8629-08B1-A2C1-D8AC57E1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52E0F-A691-92FF-78C2-EBA0389A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86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5FA9B-BC3A-769C-7A15-F4715116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1CDFDA-01D9-A16C-B693-951C97C2C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4AF8D5-0F58-97A4-581F-970AD8C0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9A926B-04ED-50BB-51E1-7A1D1543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B412B-BA8F-C174-8D4B-0E75F896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4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F272-B9CC-C1BB-C87E-ABBC9DBD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F1C1F7-DF9D-F280-C244-DB537CB76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72B094-4824-14C4-A834-553AA8A28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C9D07B-F446-1747-26C5-5308182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D8C503-5546-7335-4650-55815680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E14E56-ED73-C5C3-B195-7D74EF47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60B41-880C-DC48-1BFA-CEC7CDEF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0DD82-A7F0-72C0-ACB9-640C36C4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07EC35-AD95-C435-9E0A-16A2EB98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542655-664A-80B4-DDC3-2254686F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D41715A-AF57-AB8A-3023-30403F243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D47CC2-F549-8BCF-4338-D384A243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A4939B-29BC-9933-BA57-08A47996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44854BD-0F74-D79A-EAEC-58D295E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45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0B363-86B8-F0DB-516E-68E921C4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4EB8F5-F59B-EFEB-0D07-3DF93B68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AF410C3-9F22-AB2B-4AC9-4B76E7E1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24A082-D0C3-5401-2FE9-E3DDCE13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39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7A98D1-F40D-0C57-2BF0-9619FAD7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50ED75-99BB-FFC9-5586-032103DF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FFE5CA-CEC2-67E4-D9BD-3F9CB4FD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2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C0863-9088-017A-99D0-64F111F2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DB179F-1B91-7EB4-E5CB-3B53D6D5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B45A14-CEEB-40C2-01E4-E6A26F06F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6ECA0C-4A05-ED69-604A-F81934B8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9A170D-CD19-9F8B-BCF8-2F5936B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342275-9CDE-983F-475D-41FFC304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1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DA253-FB5E-5C91-2386-96597296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F87ED9-92CA-E031-32C6-06D26E53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A45B61-41B2-749F-81D9-089078B59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3278B25-D89F-61D9-3C60-CF9C5551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3D37DF-95D4-1F7A-431E-AD020E7F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10EEB6-0792-819D-B92B-A2041935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54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9DA5002-3C78-77D5-71E3-74D03302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9DB432-386E-AEC9-B947-AB56AFEF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ECECB-4798-A356-995B-2FCE7105C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00D35B-839C-419E-AD72-C54554959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AF3A3-DEC8-5B3F-CB9C-624A08B32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14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sk.pl/dezinfo" TargetMode="External"/><Relationship Id="rId5" Type="http://schemas.openxmlformats.org/officeDocument/2006/relationships/hyperlink" Target="https://www.zglos-dezinformacje.nask.pl/" TargetMode="Externa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nask.pl/dezinfo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zczepienia.pzh.gov.pl/kroki-milowe-w-wakcynologii/" TargetMode="External"/><Relationship Id="rId5" Type="http://schemas.openxmlformats.org/officeDocument/2006/relationships/hyperlink" Target="https://szczepienia.pzh.gov.pl/wszystko-o-szczepieniach/jak-sie-bada-bezpieczenstwo-szczepionek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B1696DCD-882F-4900-3D6C-A4E78F6A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6CE063-54CD-1AF0-E55B-5D044735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301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7200" b="1" cap="all" spc="-15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Szczepienia chronią </a:t>
            </a:r>
            <a:br>
              <a:rPr lang="pl-PL" sz="7200" b="1" cap="all" spc="-15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pl-PL" sz="7200" b="1" cap="all" spc="-15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zaufaj nauce!</a:t>
            </a:r>
            <a:endParaRPr lang="pl-PL" sz="7200" b="1" cap="all" spc="-150">
              <a:solidFill>
                <a:srgbClr val="355389"/>
              </a:solidFill>
              <a:latin typeface="Sofia Sans Extra Condensed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280CD9-F4B2-3DDB-F219-55CC9F41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5245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4000" b="1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2025</a:t>
            </a:r>
          </a:p>
          <a:p>
            <a:pPr>
              <a:spcBef>
                <a:spcPts val="0"/>
              </a:spcBef>
            </a:pPr>
            <a:r>
              <a:rPr lang="pl-PL" sz="4000" b="1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27 KWIETNIA - 3 MAJA</a:t>
            </a:r>
            <a:endParaRPr lang="pl-PL" sz="4000" b="1">
              <a:solidFill>
                <a:srgbClr val="2486C7"/>
              </a:solidFill>
              <a:latin typeface="Sofia Sans Extra Condensed" pitchFamily="2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7437D96-2456-1C14-B6A5-D9AD3516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76" y="5365751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D302BBDD-3C10-A695-A956-94EAFB1B11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5710237"/>
            <a:ext cx="870500" cy="8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5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E6B2-D4DC-C5D4-7504-79E2F004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875FE233-3702-A5D5-D323-AD378A1D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FA0D94B-8D06-04FC-7683-71973391F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E8DA5C7-C5DD-0A72-18F7-E049EC9926B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712D71E-B864-ED54-7EF2-7904CB13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33" y="361293"/>
            <a:ext cx="4908331" cy="613541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3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02A2-553D-8350-3338-56D30D73C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F20EFBA-4998-C285-238C-A92963094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2D1D34A-9320-F94F-A539-B9BFBDFB5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007F7C2D-1369-F3FB-BEB7-610FBDB8EA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C7A51BB-E5B3-9550-8ECD-E516BD24DD70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7279870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poł. XIX w. ludzie wierzyli, że choroby zakaźne to morowe powietrze, miazmaty wydobywające się z wnętrzności ziemi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nawet wielcy pionierzy jak </a:t>
            </a:r>
            <a:r>
              <a:rPr lang="pl-PL" sz="24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Ignaz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Semmelweis i John </a:t>
            </a:r>
            <a:r>
              <a:rPr lang="pl-PL" sz="24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znali czynników zakaźnych.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Dopiero w drugiej połowie XIX wieku Ludwik Pasteur dowiódł, że choroby zakaźne wywołują drobnoustroje, które można zobaczyć pod mikroskopem.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Koch zastosował stałe podłoża do hodowli, co pozwoliło na identyfikację i charakterystykę drobnoustrojów swoistych dla tych chorób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1B7805A-7036-FCC8-78AB-FCD1C80343BE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2B3C442-8E64-909B-907F-2C9EAE087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5761"/>
          <a:stretch/>
        </p:blipFill>
        <p:spPr>
          <a:xfrm>
            <a:off x="8180140" y="1663700"/>
            <a:ext cx="3207276" cy="44319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3B4DED-D5ED-3225-ACC2-990FBCDAD05F}"/>
              </a:ext>
            </a:extLst>
          </p:cNvPr>
          <p:cNvSpPr txBox="1"/>
          <p:nvPr/>
        </p:nvSpPr>
        <p:spPr>
          <a:xfrm>
            <a:off x="8094369" y="6102590"/>
            <a:ext cx="3293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 | </a:t>
            </a:r>
            <a:r>
              <a:rPr lang="en-US" sz="1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265460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1476-1E95-D6F5-1BB2-A17996B7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3AA1AB6-96B9-2ECE-BC83-289BE186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19AA101-30B5-A093-1323-5B92DA19C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0AF4AED-875B-829D-72C2-A53DDB060C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C09031A-7419-F090-80B1-12254DB6922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655470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30. XX w. to czas pierwszych systematycznych prób znalezienia leków bakteriobójczych tolerowanych przez organizm człowieka.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Próby te doprowadziły do odkrycia właściwości leczniczych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prontosilu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przez Gerharda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Domagka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1932 r. Aleksander Fleming odkrył penicylinę.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1940 r. rozpoczęła się masowa produkcja penicyliny – co stanowiło początek ery antybiotyków.</a:t>
            </a:r>
            <a:endParaRPr lang="pl-PL" sz="2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80680-435A-5CFF-2541-AFC59D166C9B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1BD864D-7C66-B138-25DD-861138B4A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b="8165"/>
          <a:stretch/>
        </p:blipFill>
        <p:spPr>
          <a:xfrm>
            <a:off x="425513" y="1971782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782424-8EEA-4753-CB2D-0F64969755DA}"/>
              </a:ext>
            </a:extLst>
          </p:cNvPr>
          <p:cNvSpPr txBox="1"/>
          <p:nvPr/>
        </p:nvSpPr>
        <p:spPr>
          <a:xfrm>
            <a:off x="361259" y="5969458"/>
            <a:ext cx="3395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Fleming | </a:t>
            </a:r>
            <a:r>
              <a:rPr lang="en-US" sz="1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Imperial War Museums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369394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A28E-213F-62E3-FCF2-A529E221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56347D-6D00-E5DD-5F27-FCF922306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B562C6C-D894-53FE-9860-C6AFA7ECA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46CAF75-0222-4747-E38E-71B614B1D2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35742D2-83EE-4B11-697F-58DD5788D2CE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1D715B00-BC8D-1673-5161-D7F5A94C2A00}"/>
              </a:ext>
            </a:extLst>
          </p:cNvPr>
          <p:cNvSpPr txBox="1">
            <a:spLocks/>
          </p:cNvSpPr>
          <p:nvPr/>
        </p:nvSpPr>
        <p:spPr>
          <a:xfrm>
            <a:off x="838199" y="2480650"/>
            <a:ext cx="5508280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najwcześniejszym i najbardziej doniosłym odkryciem było stworzenie skutecznej szczepionki przeciw ospie prawdziwej przez Edwarda Jennera w 1796 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– lepiej zapobiegać wytworzeniem odporności sztucznej niż leczyć ciężkie powikłania po chorobie.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741874EA-E81A-0FA8-98EF-F40746409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4575"/>
          <a:stretch/>
        </p:blipFill>
        <p:spPr>
          <a:xfrm>
            <a:off x="6983995" y="2606225"/>
            <a:ext cx="4369805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4E794ED-B018-8D6F-CB40-444CCAAE96C0}"/>
              </a:ext>
            </a:extLst>
          </p:cNvPr>
          <p:cNvSpPr txBox="1"/>
          <p:nvPr/>
        </p:nvSpPr>
        <p:spPr>
          <a:xfrm>
            <a:off x="6932688" y="5697222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prawdziwa | </a:t>
            </a:r>
            <a:r>
              <a:rPr lang="en-US" sz="1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50385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C40E-DBFD-5378-2AE2-B0E1A6601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4484FE-7AF7-312F-EC50-9739F9BE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5CB7FADE-EAA2-876D-EBED-2D08180DB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0E35EFDF-FEA2-2643-4BD6-78272F09CD5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017013-38B2-3F1E-E2A0-19A18E30C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5D934E4-10B1-C0FF-C7E0-8B315D9F1669}"/>
              </a:ext>
            </a:extLst>
          </p:cNvPr>
          <p:cNvSpPr txBox="1">
            <a:spLocks/>
          </p:cNvSpPr>
          <p:nvPr/>
        </p:nvSpPr>
        <p:spPr>
          <a:xfrm>
            <a:off x="644739" y="2748838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- lepiej zapobiegać wytworzeniem odporności sztucznej niż leczyć ciężkie powikłania po chorobie.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A920B33-3E48-0FA5-B9BB-FC17C5FEEE2C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10E8-1FD1-3BF6-53D2-8D9313F5004D}"/>
              </a:ext>
            </a:extLst>
          </p:cNvPr>
          <p:cNvSpPr txBox="1">
            <a:spLocks/>
          </p:cNvSpPr>
          <p:nvPr/>
        </p:nvSpPr>
        <p:spPr>
          <a:xfrm>
            <a:off x="4369552" y="2748837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imituje naturalną infekcję i prowadzi do rozwoju lub wzmocnienia odporności podobnej do tej, którą organizm uzyskuje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czasie pierwszego kontaktu z prawdziwym drobnoustrojem (bakterią lub wirusem).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1034CD-9D25-01E5-EEF3-0DD4810EC9CC}"/>
              </a:ext>
            </a:extLst>
          </p:cNvPr>
          <p:cNvSpPr txBox="1">
            <a:spLocks/>
          </p:cNvSpPr>
          <p:nvPr/>
        </p:nvSpPr>
        <p:spPr>
          <a:xfrm>
            <a:off x="8177160" y="2748837"/>
            <a:ext cx="325057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szczepionki jest ochrona przed ciężkim przebiegiem choroby i powikłaniami, których nie da się przewidzieć.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C2E7A9E-417A-DE98-8EE8-333F526EE455}"/>
              </a:ext>
            </a:extLst>
          </p:cNvPr>
          <p:cNvCxnSpPr/>
          <p:nvPr/>
        </p:nvCxnSpPr>
        <p:spPr>
          <a:xfrm>
            <a:off x="416100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B27B392-AF8D-91F7-C57B-0D7867953DEA}"/>
              </a:ext>
            </a:extLst>
          </p:cNvPr>
          <p:cNvCxnSpPr/>
          <p:nvPr/>
        </p:nvCxnSpPr>
        <p:spPr>
          <a:xfrm>
            <a:off x="7994900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3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E1ED-A9CC-E189-158E-D462F9E9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D060752-39BD-BBAB-1404-225D030FA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A2429E0-203D-22CC-D7C5-9D7EDAB43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FFE08E0-F3D7-A737-47D1-C61F1AD68C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C3A343A-8AD7-2729-A1CC-7FA00CDEE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B1027B-F810-9D5A-0E37-D654A75FE177}"/>
              </a:ext>
            </a:extLst>
          </p:cNvPr>
          <p:cNvSpPr txBox="1"/>
          <p:nvPr/>
        </p:nvSpPr>
        <p:spPr>
          <a:xfrm>
            <a:off x="4907782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0426680-4374-7371-CA85-EA7AC7F166CE}"/>
              </a:ext>
            </a:extLst>
          </p:cNvPr>
          <p:cNvSpPr txBox="1">
            <a:spLocks/>
          </p:cNvSpPr>
          <p:nvPr/>
        </p:nvSpPr>
        <p:spPr>
          <a:xfrm>
            <a:off x="4907781" y="2480650"/>
            <a:ext cx="7099999" cy="3766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Podział szczepionek ze względu na formę antygenu szczepionkowego: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żywe (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atenuowane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zawierające całe, pozbawione zjadliwości drobnoustroje,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inaktywowane zawierające zabite wirusy/bakterie lub ich fragmenty (białka, polisacharydy),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wektorowe, które zawierają informację genetyczną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produkcji białka (antygenu).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F20427A-3C1A-3AE0-F3A4-68A03B2D1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21746"/>
          <a:stretch/>
        </p:blipFill>
        <p:spPr>
          <a:xfrm>
            <a:off x="425513" y="1971782"/>
            <a:ext cx="4009853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056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A358-D53E-06AC-7F03-2B371D04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528ADA-40F7-BDF3-8C2B-9D16D71F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963AC598-74C6-A556-DE95-FED685A2D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0912CD8-FC14-44B3-9FC0-FA290F6A680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F1E169-DA14-50EF-AEE4-884C1B30CF16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pierwszej poł. XX w. nastąpiła identyfikacja wirusa jako cząsteczki materiału genetycznego RNA lub DNA w białkowej otoczce.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 miejsce znaczny rozwój nowych technik badawczych, m.in. reakcja łańcuchowa polimerazy (PCR).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Pojawiła się możliwość badania sekwencji kwasów nukleinowych i na tej podstawie identyfikacji nowo powstających wariantów drobnoustrojów.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94B718-DAB8-B411-5923-0A986F48A9D3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</p:spTree>
    <p:extLst>
      <p:ext uri="{BB962C8B-B14F-4D97-AF65-F5344CB8AC3E}">
        <p14:creationId xmlns:p14="http://schemas.microsoft.com/office/powerpoint/2010/main" val="407912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EA73-CDBA-8E9E-2CF5-100A8B34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CFCA12E-2619-6939-D8A3-639B0DAB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382F9E4-2E5C-36C4-1210-C2F25486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DEA97CE-DF0D-3661-8DAE-B65FBD1DFE6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45F949-4DB0-9AC0-FCDD-0BFBE1C26C3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C45C5F19-39BC-1E0B-F113-F6397964D4C3}"/>
              </a:ext>
            </a:extLst>
          </p:cNvPr>
          <p:cNvSpPr txBox="1">
            <a:spLocks/>
          </p:cNvSpPr>
          <p:nvPr/>
        </p:nvSpPr>
        <p:spPr>
          <a:xfrm>
            <a:off x="838197" y="2480649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szczepienia w systemie akcyjnym jako odpowiedź na epidemie.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1945 - wznowienie szczepień przeciwko durowi brzusznemu - zaszczepiono ponad 3 mln ludzi.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1946-1949 szczepiono rocznie 170 000 do 500 000 dzieci, niesystematycznie i bez należnej dokumentacji.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60. XX wieku - pierwszy polski kalendarz szczepień z podziałem na szczepienia obowiązkowe i zalecane.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208AFDE-8D62-1085-36A4-3F0EB4288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7119"/>
          <a:stretch/>
        </p:blipFill>
        <p:spPr>
          <a:xfrm>
            <a:off x="7620000" y="2229978"/>
            <a:ext cx="4088324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F33E428-678C-E27E-E7C6-988CC2CF8AC3}"/>
              </a:ext>
            </a:extLst>
          </p:cNvPr>
          <p:cNvSpPr txBox="1"/>
          <p:nvPr/>
        </p:nvSpPr>
        <p:spPr>
          <a:xfrm>
            <a:off x="7502012" y="5320975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Narodowe Archiwum Cyfrowe (NAC)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120599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26F5-D723-674E-AD77-FCFB1EFB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276D2A2C-B472-8869-E100-ABD9F1E2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28C2BE-C42B-F1D9-E806-095D4774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76" y="1890274"/>
            <a:ext cx="5981108" cy="422837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7DBD4981-16EB-57CF-9C00-8D932E45C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3" name="Obraz 2" descr="Logotyp Państwowej Inspekcji Sanitarnej">
            <a:extLst>
              <a:ext uri="{FF2B5EF4-FFF2-40B4-BE49-F238E27FC236}">
                <a16:creationId xmlns:a16="http://schemas.microsoft.com/office/drawing/2014/main" id="{1F04CC17-97A5-160A-BB44-1C84FBAF6E6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0382E0-410C-39F8-7C1A-CABE9A0DCD72}"/>
              </a:ext>
            </a:extLst>
          </p:cNvPr>
          <p:cNvSpPr txBox="1"/>
          <p:nvPr/>
        </p:nvSpPr>
        <p:spPr>
          <a:xfrm>
            <a:off x="6963695" y="1728362"/>
            <a:ext cx="5542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F0946D5-4746-81FD-D250-196DB56EAECD}"/>
              </a:ext>
            </a:extLst>
          </p:cNvPr>
          <p:cNvSpPr txBox="1">
            <a:spLocks/>
          </p:cNvSpPr>
          <p:nvPr/>
        </p:nvSpPr>
        <p:spPr>
          <a:xfrm>
            <a:off x="6963694" y="2480649"/>
            <a:ext cx="5022002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informacje przeciw jakim chorobom należy szczepić dzieci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obejmuje schematy szczepień u dzieci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 w szczególny sposób narażonych na zakażenie,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określa terminy i odstępy pomiędzy szczepieniami, rodzaje szczepionek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sposoby ich podania.</a:t>
            </a:r>
          </a:p>
        </p:txBody>
      </p:sp>
    </p:spTree>
    <p:extLst>
      <p:ext uri="{BB962C8B-B14F-4D97-AF65-F5344CB8AC3E}">
        <p14:creationId xmlns:p14="http://schemas.microsoft.com/office/powerpoint/2010/main" val="302917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645-6828-FE0E-1482-3C6A71A8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0D2A26-92F9-0EA2-4D72-98BB6A99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FD810031-91AA-0650-4083-33F467A27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7DE30FAE-8BA3-5D25-99C1-18B3B03202B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8C8EF4E-2FEE-B294-B7D6-1673C78E6721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Zalecenia i rekomendacje do realizacji szczepień w Polsce: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przygotowuje zespół ekspertów przy Ministrze Zdrowia oraz Rada Sanitarno-Epidemiologiczna przy Głównym Inspektorze Sanitarnym,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wynikają z analizy krajowych danych o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zachorowaniach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poszczególne choroby zakaźne i zakażenia oraz raportów Komitetu Doradczego do spraw Szczepień Europejskiego Centrum Zapobiegania i Kontroli Chorób oraz zalecania Światowej Organizacji Zdrowia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5CDC12-334A-CAF2-2D13-3336DA34B476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</p:spTree>
    <p:extLst>
      <p:ext uri="{BB962C8B-B14F-4D97-AF65-F5344CB8AC3E}">
        <p14:creationId xmlns:p14="http://schemas.microsoft.com/office/powerpoint/2010/main" val="38466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481A02B-A220-7C05-BBFB-C90F44785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19BF65-5D89-22CC-99D1-DC3510D07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734616" cy="29242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effectLst/>
                <a:latin typeface="Calibri"/>
                <a:ea typeface="Calibri"/>
                <a:cs typeface="Calibri"/>
              </a:rPr>
              <a:t>Podstawowe przesłanie </a:t>
            </a:r>
            <a:br>
              <a:rPr lang="pl-PL" sz="2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kern="100">
                <a:effectLst/>
                <a:latin typeface="Calibri"/>
                <a:ea typeface="Calibri"/>
                <a:cs typeface="Calibri"/>
              </a:rPr>
              <a:t>Zapobiegaj. Chroń. Szczep.</a:t>
            </a:r>
            <a:endParaRPr lang="pl-PL" sz="2200" kern="100">
              <a:effectLst/>
              <a:latin typeface="Calibri"/>
              <a:ea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r. </a:t>
            </a: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równy dostęp do szczepień </a:t>
            </a:r>
            <a:b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każdej społeczności.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</a:t>
            </a: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dorosłych są tak samo </a:t>
            </a:r>
            <a:b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ważne jak szczepienia dzieci.</a:t>
            </a: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35F2399A-920D-F5DC-14EC-03213CE96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2B1A783-31F5-82A5-CFD8-938DBD9856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9" name="Obraz 8" descr="Logotyp Światowej Organizacji Zdrowia">
            <a:extLst>
              <a:ext uri="{FF2B5EF4-FFF2-40B4-BE49-F238E27FC236}">
                <a16:creationId xmlns:a16="http://schemas.microsoft.com/office/drawing/2014/main" id="{F87ACCCC-210C-E69D-F2FC-4EC44D711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48" y="3429000"/>
            <a:ext cx="4499334" cy="253087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FBA81E-77EF-F2F5-7C64-8C62558AC142}"/>
              </a:ext>
            </a:extLst>
          </p:cNvPr>
          <p:cNvSpPr txBox="1"/>
          <p:nvPr/>
        </p:nvSpPr>
        <p:spPr>
          <a:xfrm>
            <a:off x="838199" y="1728362"/>
            <a:ext cx="10596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to inicjatywa Światowej Organizacji Zdrowia (WHO) obchodzona każdego roku w ostatnim tygodniu kwietnia. </a:t>
            </a:r>
          </a:p>
        </p:txBody>
      </p:sp>
    </p:spTree>
    <p:extLst>
      <p:ext uri="{BB962C8B-B14F-4D97-AF65-F5344CB8AC3E}">
        <p14:creationId xmlns:p14="http://schemas.microsoft.com/office/powerpoint/2010/main" val="413428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57EF6-7D62-FDFE-59F2-63918E90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07BEA99-954F-123E-E5D5-A130F26B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D558CD9-A4AF-B51A-F20D-3A71F17A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BA25198-C890-F7E5-2B50-F609AE43A7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8EE381-DDE2-29A8-BBDA-36B3BA534331}"/>
              </a:ext>
            </a:extLst>
          </p:cNvPr>
          <p:cNvSpPr txBox="1">
            <a:spLocks/>
          </p:cNvSpPr>
          <p:nvPr/>
        </p:nvSpPr>
        <p:spPr>
          <a:xfrm>
            <a:off x="2584073" y="3361175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 5 ust. 1 pkt 2 i ustawy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dnia 5 grudnia 2008 r.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zapobieganiu oraz zwalczaniu zakażeń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chorób zakaźnych u ludzi (Dz.U. z 2024 r., poz. 924)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2CD361E-E1D0-1A47-AC26-6E294CF820F7}"/>
              </a:ext>
            </a:extLst>
          </p:cNvPr>
          <p:cNvSpPr txBox="1"/>
          <p:nvPr/>
        </p:nvSpPr>
        <p:spPr>
          <a:xfrm>
            <a:off x="793495" y="176502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6E4B6A4-0F04-45D2-A62B-4FED2017DE52}"/>
              </a:ext>
            </a:extLst>
          </p:cNvPr>
          <p:cNvSpPr txBox="1">
            <a:spLocks/>
          </p:cNvSpPr>
          <p:nvPr/>
        </p:nvSpPr>
        <p:spPr>
          <a:xfrm>
            <a:off x="6308886" y="3361174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rozporządzenie Ministra Zdrowia z dnia 27 września 2023 roku w sprawie obowiązkowych szczepień ochronnych (Dz.U. z 2023 r. poz. 2077) 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0ED8A0E-6EDB-34B3-B06A-F250AC1DD1EE}"/>
              </a:ext>
            </a:extLst>
          </p:cNvPr>
          <p:cNvCxnSpPr>
            <a:cxnSpLocks/>
          </p:cNvCxnSpPr>
          <p:nvPr/>
        </p:nvCxnSpPr>
        <p:spPr>
          <a:xfrm>
            <a:off x="6100341" y="3283110"/>
            <a:ext cx="0" cy="28210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149F145-12A2-713D-9246-D672988FF238}"/>
              </a:ext>
            </a:extLst>
          </p:cNvPr>
          <p:cNvSpPr txBox="1">
            <a:spLocks/>
          </p:cNvSpPr>
          <p:nvPr/>
        </p:nvSpPr>
        <p:spPr>
          <a:xfrm>
            <a:off x="4425413" y="2525542"/>
            <a:ext cx="3332493" cy="90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Podstawy prawne</a:t>
            </a:r>
          </a:p>
        </p:txBody>
      </p:sp>
    </p:spTree>
    <p:extLst>
      <p:ext uri="{BB962C8B-B14F-4D97-AF65-F5344CB8AC3E}">
        <p14:creationId xmlns:p14="http://schemas.microsoft.com/office/powerpoint/2010/main" val="303462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034E-2898-F63D-D7D9-8F1A99156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2AB950-3039-915C-1A41-EB16AB4F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D3C8B44-D994-B93C-E6E8-348A89AB0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23949C1-9F43-692F-C8A4-8A2A06D65BB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7CEA38-7459-DAC6-D391-7CA36318577B}"/>
              </a:ext>
            </a:extLst>
          </p:cNvPr>
          <p:cNvSpPr txBox="1"/>
          <p:nvPr/>
        </p:nvSpPr>
        <p:spPr>
          <a:xfrm>
            <a:off x="6550742" y="1875916"/>
            <a:ext cx="5171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6B772BC-FDAC-0DDA-E2EA-1A95E93909B7}"/>
              </a:ext>
            </a:extLst>
          </p:cNvPr>
          <p:cNvSpPr txBox="1">
            <a:spLocks/>
          </p:cNvSpPr>
          <p:nvPr/>
        </p:nvSpPr>
        <p:spPr>
          <a:xfrm>
            <a:off x="6550739" y="2628203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zalecane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uzupełniające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Ogólne zasady przeprowadzania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organizacji szczepień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E4EC8219-9BD2-DE79-B733-7DADDA21A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1052"/>
          <a:stretch/>
        </p:blipFill>
        <p:spPr>
          <a:xfrm>
            <a:off x="562383" y="1875916"/>
            <a:ext cx="5410194" cy="40205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8726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37B1-3963-2077-0FF9-F40FC38E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2C859B2F-8288-FD58-0C41-EF98B4A5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682E2AA-3E19-DAF5-307B-7851ECE2C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03DE4FF-02DE-61B1-0294-786D85976BF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9F62E2C-1F7B-892E-4DDF-3FB70AB4C33C}"/>
              </a:ext>
            </a:extLst>
          </p:cNvPr>
          <p:cNvSpPr txBox="1">
            <a:spLocks/>
          </p:cNvSpPr>
          <p:nvPr/>
        </p:nvSpPr>
        <p:spPr>
          <a:xfrm>
            <a:off x="797836" y="2480650"/>
            <a:ext cx="10120713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Szczepienia obowiązkowe dzieci i młodzieży według wieku – kalendarz szczepień.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A.1. Wariant szczepień z użyciem szczepionki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wysokoskojarzonej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-IPV-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Szczepienia obowiązkowe osób narażonych w sposób szczególny na zakażenie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związku z przesłankami klinicznymi lub epidemiologicznymi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Szczepienia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poekspozycyjne</a:t>
            </a:r>
            <a:endParaRPr lang="pl-PL" sz="2200"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endParaRPr lang="pl-PL" sz="2200"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616DB59-30E4-E165-D53D-04F1784986E1}"/>
              </a:ext>
            </a:extLst>
          </p:cNvPr>
          <p:cNvSpPr txBox="1"/>
          <p:nvPr/>
        </p:nvSpPr>
        <p:spPr>
          <a:xfrm>
            <a:off x="797836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</p:spTree>
    <p:extLst>
      <p:ext uri="{BB962C8B-B14F-4D97-AF65-F5344CB8AC3E}">
        <p14:creationId xmlns:p14="http://schemas.microsoft.com/office/powerpoint/2010/main" val="28123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48F0-80F0-C595-8379-7BEFC744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DE1276-E594-D386-1BEF-EF5A6A1D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69FD3E8-DBD5-CADE-A024-8614EDBA9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BB5BDC6D-E954-A288-6BB8-B56D1DBACB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AF544E9-A058-8481-2A19-292A6CE02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0182349-E551-2CF6-BA63-4ED83AF1DE4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7594479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dorosłych są tak samo ważne jak szczepienia dzieci: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wiele chorób wirusowych wieku dziecięcego (np. ospa wietrzna, odra, różyczka ) u dorosłych ma znacznie cięższy przebieg niż u dzieci,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takich chorób jak błonica, tężec czy krztusiec, odporność nabyta poprzez szczepienia zmniejsza się z upływem czasu i dlatego wskazane są dawki przypominające,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niektórych chorób (np. krztuśca) dorośli mogą łagodnie chorować lub jako bezobjawowi nosiciele narażać swoje dzieci i wnuki, które jeszcze nie wykształciły odpowiednich mechanizmów obronnych.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257701-A3A8-6D4F-D0B8-D5C249072EC3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dorośli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9C93BBB-4CB6-5856-FCFD-657EFBCE7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8745" r="4979" b="15458"/>
          <a:stretch/>
        </p:blipFill>
        <p:spPr>
          <a:xfrm>
            <a:off x="8269793" y="2168626"/>
            <a:ext cx="3482110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3861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E122-3DAC-7F44-4E03-A7BB651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9AD293-8235-6640-0619-55B1CCCA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F8707BE3-8A03-5872-6EEF-A42300D47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5560E00-5AA7-F3B9-A130-FDC36A1E664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A873F7DD-B3A0-E0FC-196C-FB1F36B07DD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11577733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B (wszyscy nieszczepieni, 3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grypie (raz w roku, na początku sezonu grypowego,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COVID-19 (wszyscy nieszczepieni, szczepienie podstawowe+ wymagane dawki przypominające)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błonicy, tężcowi i krztuścowi szczepionką </a:t>
            </a:r>
            <a:r>
              <a:rPr lang="pl-PL" sz="18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obniżoną zawartością antygenów błonicy i krztuśca </a:t>
            </a:r>
            <a:b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(dawka przypominająca co 10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MMR przeciw odrze, śwince i różyczce (wszyscy nieszczepieni, 1 lub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ospie wietrznej (wszyscy, którzy nie chorowali i nie byli 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przeciw półpaścowi (osoby starsze oraz osoby dorosłe o zwiększonym ryzyku zachorowania na półpasiec,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kleszczowemu zapaleniu mózgu (3 dawki, dawka przypominająca co 3 do 5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meningokokom grupy B (2 dawki) oraz meningokokom grupy A, C, W, Y (1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A (wszyscy nieszczepieni,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pneumokokom (szczepionka </a:t>
            </a:r>
            <a:r>
              <a:rPr lang="pl-PL" sz="18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skoniugowana</a:t>
            </a: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RSV szczepienie przeciw RSV (osoby w 60. roku życia i starsze oraz osoby w wieku 50–59 lat ze zwiększonym ryzykiem zachorowania na chorobę wywoływaną przez RSV, kobiety w ciąży,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HPV (3 dawki).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93FD9-92C0-D3FF-1D4F-9DD8FBB296B7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Osobom dorosłym zalecane są następujące szczepienia:</a:t>
            </a:r>
          </a:p>
        </p:txBody>
      </p:sp>
    </p:spTree>
    <p:extLst>
      <p:ext uri="{BB962C8B-B14F-4D97-AF65-F5344CB8AC3E}">
        <p14:creationId xmlns:p14="http://schemas.microsoft.com/office/powerpoint/2010/main" val="252775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F8C2-C665-4B37-0FCA-24CAEB82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DE323182-ED49-D89D-CC62-4479496A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4BB1B37-2DEF-8904-D198-69D43E134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472F3607-95D9-1915-AE7D-36799B75BB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B83168C-2CF1-5AB5-5655-FE810671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3557" y="402735"/>
            <a:ext cx="6484884" cy="525775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0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679-FF47-0407-3F14-A09CD097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D9DB9BA-5B7C-8F36-E626-33FC655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3B41714-F58B-581D-061C-AD571C5E7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F7E74A47-8DED-6B7E-EEB3-1D2CECE44F1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3F9006F-2A5F-333C-72D3-063E547E28E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7731132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zmniejszają ryzyko zaostrzenia przebiegu chorób przewlekłych.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Choroby infekcyjne, występują częściej, mogą mieć cięższy przebieg i prowadzić do groźnych dla zdrowia, a nawet życia powikłań.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60 roku życia spada odporność, układ immunologiczny starzeje się, zachodzą zmiany w aktywności komórek układu odpornościowego.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Potrzeba szczepień ochronnych u seniorów może wynikać także </a:t>
            </a:r>
            <a:b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ich stylu życia, np. uprawianych aktywności na świeżym powietrzu, czy w związku z podróżami.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F9E370-080F-A295-0E3C-8561A7615674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seniorzy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B32B24D-38F2-AF23-6E07-378D4F665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35501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2265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14D-9EEA-1543-6ECB-798070FD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0B3E8B86-3DA6-6E05-5855-F1DAEED9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367D174-F681-59B7-7D4C-112696EF2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3DD5660-196D-3553-930B-2F5578D674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E60A29-5B68-DB6B-7047-E84D28A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321" y="407601"/>
            <a:ext cx="6479355" cy="526293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1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E16A-FE16-CB14-1EC5-92BA9844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rzut ekranu, Grafika, krąg, design">
            <a:extLst>
              <a:ext uri="{FF2B5EF4-FFF2-40B4-BE49-F238E27FC236}">
                <a16:creationId xmlns:a16="http://schemas.microsoft.com/office/drawing/2014/main" id="{35C7BC56-B675-E0B0-0573-1A02105F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51B2C1D-4A43-B356-00B2-4816C93D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7F12706-7459-AC84-D5D7-8DE584B0B44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CDD1B8C-0B7C-6C65-3E5A-48ACD9D712B6}"/>
              </a:ext>
            </a:extLst>
          </p:cNvPr>
          <p:cNvSpPr txBox="1">
            <a:spLocks/>
          </p:cNvSpPr>
          <p:nvPr/>
        </p:nvSpPr>
        <p:spPr>
          <a:xfrm>
            <a:off x="633307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DF9F12-9EDB-1634-C07D-3D60AB0B0A1F}"/>
              </a:ext>
            </a:extLst>
          </p:cNvPr>
          <p:cNvSpPr txBox="1"/>
          <p:nvPr/>
        </p:nvSpPr>
        <p:spPr>
          <a:xfrm>
            <a:off x="772468" y="136016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872FD1-E00D-B54F-DFD2-80D4EF7B8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321" y="2751634"/>
            <a:ext cx="2971491" cy="1426316"/>
          </a:xfrm>
          <a:prstGeom prst="rect">
            <a:avLst/>
          </a:prstGeom>
        </p:spPr>
      </p:pic>
      <p:pic>
        <p:nvPicPr>
          <p:cNvPr id="3" name="Obraz 2" descr="Obraz zawierający symbol, krąg, skal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54CD15-0CBD-A07F-82E4-3C10FD4DD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>
          <a:xfrm>
            <a:off x="1734031" y="2749468"/>
            <a:ext cx="1352913" cy="1334316"/>
          </a:xfrm>
          <a:prstGeom prst="rect">
            <a:avLst/>
          </a:prstGeom>
        </p:spPr>
      </p:pic>
      <p:pic>
        <p:nvPicPr>
          <p:cNvPr id="8" name="Obraz 7" descr="Obraz zawierający logo, Czcionka, Jaskrawoniebieski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8AAB9E-631B-2895-5FDA-ECAC30C13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0" y="2749468"/>
            <a:ext cx="977731" cy="117174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D19604-CF25-08D5-BC05-CFE9F52DF27F}"/>
              </a:ext>
            </a:extLst>
          </p:cNvPr>
          <p:cNvSpPr txBox="1"/>
          <p:nvPr/>
        </p:nvSpPr>
        <p:spPr>
          <a:xfrm>
            <a:off x="3048837" y="2141717"/>
            <a:ext cx="6094324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Autoryzacja szczepionek: 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D532216C-1C07-41C3-F12C-1BF35EE7F6ED}"/>
              </a:ext>
            </a:extLst>
          </p:cNvPr>
          <p:cNvSpPr txBox="1">
            <a:spLocks/>
          </p:cNvSpPr>
          <p:nvPr/>
        </p:nvSpPr>
        <p:spPr>
          <a:xfrm>
            <a:off x="4386518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Europejska Agencja Leków (EMA)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Medicines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Agency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683CA25-D3DB-120F-E311-012F76814A0E}"/>
              </a:ext>
            </a:extLst>
          </p:cNvPr>
          <p:cNvSpPr txBox="1">
            <a:spLocks/>
          </p:cNvSpPr>
          <p:nvPr/>
        </p:nvSpPr>
        <p:spPr>
          <a:xfrm>
            <a:off x="8178782" y="4237197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USA: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Agencja Żywności i Leków (FDA) 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Food and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Administration) </a:t>
            </a:r>
          </a:p>
        </p:txBody>
      </p:sp>
    </p:spTree>
    <p:extLst>
      <p:ext uri="{BB962C8B-B14F-4D97-AF65-F5344CB8AC3E}">
        <p14:creationId xmlns:p14="http://schemas.microsoft.com/office/powerpoint/2010/main" val="3643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5150-8C9D-14FF-17E6-9648BA73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42CF2C3-76D9-E30F-AAEC-2AB987D6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3D9055ED-E3A8-E03C-EFF2-407A67807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B981F850-D25D-9986-6944-E07369AD66D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8838A3-EC6B-2B6B-538E-FEFC500E60DF}"/>
              </a:ext>
            </a:extLst>
          </p:cNvPr>
          <p:cNvSpPr txBox="1">
            <a:spLocks/>
          </p:cNvSpPr>
          <p:nvPr/>
        </p:nvSpPr>
        <p:spPr>
          <a:xfrm>
            <a:off x="440097" y="2656009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jakości farmaceutycznej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dostarczające informacji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jakości szczepionki: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aktywne składniki szczepionki, czystość i inne składniki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(np. stabilizatory),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wytwarzania i kontrolowania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stabilność i okres przechowywania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 co do przechowywania szczepionki.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7D1A0B5-F263-5DBA-3BB5-2C423F8BC601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177E2DF-70EC-3565-8B4F-6959C81C2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21914"/>
          <a:stretch/>
        </p:blipFill>
        <p:spPr>
          <a:xfrm>
            <a:off x="7711439" y="19717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441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BE7E4D5-BE9A-FE5A-3548-FDE2C3F0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B916D1A-7020-43E2-FCBD-0CA83048B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4984839-B6DB-0AF7-D85F-DA534D23720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865D7BC-1621-D457-E893-6B78A3446797}"/>
              </a:ext>
            </a:extLst>
          </p:cNvPr>
          <p:cNvSpPr txBox="1">
            <a:spLocks/>
          </p:cNvSpPr>
          <p:nvPr/>
        </p:nvSpPr>
        <p:spPr>
          <a:xfrm>
            <a:off x="440097" y="2480650"/>
            <a:ext cx="7672057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epoką szczepień ochronnych epidemie chorób zakaźnych były główną przyczyną umieralności.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kronik antyku i średniowiecza mamy wiele raportów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epidemiach, które osłabiały potęgę mocarstw wpływając na bieg dziejów.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Antonina, najprawdopodobniej epidemia ospy prawdziwej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od 165 do 180 r. n.e., zdziesiątkowała ludność Rzymu.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epidemii Imperium już nie wróciło do swej dawnej potęgi.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Justyniana, czyli epidemia dżumy w Cesarstwie Bizantyjskim.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541–549 n.e. licznymi nawrotami utorowała drogę do podbojów arabskich.</a:t>
            </a:r>
            <a:endParaRPr lang="pl-PL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5F6751-88EE-56D6-D0D4-C5A36352E72D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 descr="Obraz zawierający obraz, osoba, ubrania, człowiek">
            <a:extLst>
              <a:ext uri="{FF2B5EF4-FFF2-40B4-BE49-F238E27FC236}">
                <a16:creationId xmlns:a16="http://schemas.microsoft.com/office/drawing/2014/main" id="{298472E6-D686-9261-EB9D-224C4A80E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-1" r="12893" b="-1"/>
          <a:stretch/>
        </p:blipFill>
        <p:spPr>
          <a:xfrm>
            <a:off x="8112286" y="1869541"/>
            <a:ext cx="3639617" cy="41872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10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C0D0-05C8-AAF4-6C7E-A5FE220C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EB96C81-D3C7-A61B-3DE3-DB5C82673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34B62E1-B03D-F254-A4EA-6208C6211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9ED1D18-0413-2C86-4F39-EA650F8229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D4500C3F-3B32-E745-F71C-7B5394E64840}"/>
              </a:ext>
            </a:extLst>
          </p:cNvPr>
          <p:cNvSpPr txBox="1">
            <a:spLocks/>
          </p:cNvSpPr>
          <p:nvPr/>
        </p:nvSpPr>
        <p:spPr>
          <a:xfrm>
            <a:off x="440097" y="2168626"/>
            <a:ext cx="11348954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4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przedkliniczne 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dot. bezpieczeństwa przeprowadzane są w laboratorium, zanim zostaną przebadane na ludziach. Badania te pokazują, czy szczepionka może powodować problemy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bezpieczeństwem, które w skrajnych przypadkach mogą obejmować wpływ na reprodukcję lub rozwój. Ważnym uzupełnieniem tych badań są: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immunogenności, które dotyczą rodzajów odpowiedzi immunologicznych, jakie wywołuje szczepionka (mogą obejmować tworzenie przeciwciał lub aktywowanie pamięci immunologicznej),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 zwierzętach, w których sprawdza się czy zwierzęta, którym podano szczepionkę są chronione przed chorobą po ekspozycji na dany czynnik etiologiczny,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4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biodystrybucji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które pokazują w jaki sposób szczepionka dociera do tkanek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narządów w organizmie człowieka.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CFF9FA4-4A49-1FCF-A422-96159D0629D2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</p:spTree>
    <p:extLst>
      <p:ext uri="{BB962C8B-B14F-4D97-AF65-F5344CB8AC3E}">
        <p14:creationId xmlns:p14="http://schemas.microsoft.com/office/powerpoint/2010/main" val="209658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4EED-8C76-FAF3-6DC0-6EA90B55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C1AECC-75A0-6363-1E75-46C6E52E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795C094-905D-C3BC-A21F-9197913A2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FC61B9CA-E9CE-E7A8-D2A3-EF82CE1D61C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5962F3F-783C-CFC3-592F-79AC81BBC5DC}"/>
              </a:ext>
            </a:extLst>
          </p:cNvPr>
          <p:cNvSpPr txBox="1">
            <a:spLocks/>
          </p:cNvSpPr>
          <p:nvPr/>
        </p:nvSpPr>
        <p:spPr>
          <a:xfrm>
            <a:off x="349999" y="2748838"/>
            <a:ext cx="262180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faza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bezpieczeństwa szczepionki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19FBA5-C5A3-5EA3-8BBF-A020750AA123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7F6F331-A68C-7F88-8C7A-445C89D63FD0}"/>
              </a:ext>
            </a:extLst>
          </p:cNvPr>
          <p:cNvSpPr txBox="1">
            <a:spLocks/>
          </p:cNvSpPr>
          <p:nvPr/>
        </p:nvSpPr>
        <p:spPr>
          <a:xfrm>
            <a:off x="3262437" y="2748837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70CCD6F-1F9C-6AD2-06BB-2D5154379E93}"/>
              </a:ext>
            </a:extLst>
          </p:cNvPr>
          <p:cNvCxnSpPr/>
          <p:nvPr/>
        </p:nvCxnSpPr>
        <p:spPr>
          <a:xfrm>
            <a:off x="312595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0DD4F7E-5832-60EE-AE81-8AE3BAFFE69F}"/>
              </a:ext>
            </a:extLst>
          </p:cNvPr>
          <p:cNvCxnSpPr/>
          <p:nvPr/>
        </p:nvCxnSpPr>
        <p:spPr>
          <a:xfrm>
            <a:off x="6108192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57B6BB4-5680-75A9-334E-04912DC36189}"/>
              </a:ext>
            </a:extLst>
          </p:cNvPr>
          <p:cNvSpPr txBox="1">
            <a:spLocks/>
          </p:cNvSpPr>
          <p:nvPr/>
        </p:nvSpPr>
        <p:spPr>
          <a:xfrm>
            <a:off x="6236286" y="2748836"/>
            <a:ext cx="2621802" cy="373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F6A5663-1175-911A-204F-890A1C0A3144}"/>
              </a:ext>
            </a:extLst>
          </p:cNvPr>
          <p:cNvSpPr txBox="1">
            <a:spLocks/>
          </p:cNvSpPr>
          <p:nvPr/>
        </p:nvSpPr>
        <p:spPr>
          <a:xfrm>
            <a:off x="9148724" y="2748836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000" kern="1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porejestracyjne</a:t>
            </a: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obejmujące uzupełniające badania kliniczne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CD42BF8-3841-B020-C7F1-2042AC0D2227}"/>
              </a:ext>
            </a:extLst>
          </p:cNvPr>
          <p:cNvCxnSpPr/>
          <p:nvPr/>
        </p:nvCxnSpPr>
        <p:spPr>
          <a:xfrm>
            <a:off x="9012244" y="2869948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73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81E1-D60E-0AA9-B7CE-C9C9BABC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72065F9-3E94-7EDE-B591-0411E186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D177A7B-19FF-D5AE-4EE8-873D6AFA3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77329BD-E55A-6A6B-B90D-BC4F62B2F58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7F385D-D32C-3DC3-95F1-2B83CCC76545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849D38C4-E663-10CD-4C9F-D0D42DFD74A4}"/>
              </a:ext>
            </a:extLst>
          </p:cNvPr>
          <p:cNvSpPr txBox="1">
            <a:spLocks/>
          </p:cNvSpPr>
          <p:nvPr/>
        </p:nvSpPr>
        <p:spPr>
          <a:xfrm>
            <a:off x="593359" y="2628203"/>
            <a:ext cx="11411827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Niepożądany odczyn poszczepienny (skrót NOP, ang. 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immunization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– AEFI) to objaw chorobowy, który wystąpił w okresie 4 tygodni po podaniu szczepionki (wyjątek – do 12 miesięcy po podaniu szczepionki BCG przeciwko gruźlicy)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 i zgłoszenie NOP to obowiązek lekarza po zbadaniu zaszczepionej osoby zgłaszającej  niepokojące objawy.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Niepożadane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objawy może zgłosić także rodzic pacjenta lub dorosły pacjent bezpośrednio do Urzędu Rejestracji Produktów Leczniczych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 NOP są zgłaszane średnio z częstością 0,05% dla wykonanych szczepień podawanych w ramach Programu Szczepień Ochronnych.</a:t>
            </a:r>
          </a:p>
        </p:txBody>
      </p:sp>
    </p:spTree>
    <p:extLst>
      <p:ext uri="{BB962C8B-B14F-4D97-AF65-F5344CB8AC3E}">
        <p14:creationId xmlns:p14="http://schemas.microsoft.com/office/powerpoint/2010/main" val="320729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FA6E9-8C00-E10C-6AD4-25B79541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0EFD8D4-265E-8F61-5C2A-5576F4A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545CBDAA-497C-14DD-06F2-8D2BAD5CD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3F7C6B92-9534-7429-DE54-733BE87F34A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6644A7B-F4F6-475C-FE8F-DB7E493FB7B8}"/>
              </a:ext>
            </a:extLst>
          </p:cNvPr>
          <p:cNvSpPr txBox="1">
            <a:spLocks/>
          </p:cNvSpPr>
          <p:nvPr/>
        </p:nvSpPr>
        <p:spPr>
          <a:xfrm>
            <a:off x="3840107" y="2582890"/>
            <a:ext cx="739334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Narodowy Instytut Zdrowia Publicznego PZH – Państwowy Instytut Badawczy - gromadzi, rejestruje, analizuje, weryfikuje oraz publikuje dane o NOP.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 - ustala związek </a:t>
            </a:r>
            <a:r>
              <a:rPr lang="pl-PL" sz="21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przyczynowo-skutkowy</a:t>
            </a: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między lekiem (w tym szczepionką) a reakcją na nie.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593DB2B-B86A-8C64-F236-966C83F11D77}"/>
              </a:ext>
            </a:extLst>
          </p:cNvPr>
          <p:cNvSpPr txBox="1"/>
          <p:nvPr/>
        </p:nvSpPr>
        <p:spPr>
          <a:xfrm>
            <a:off x="3840107" y="1771461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2BE5C9C-57D6-3EAD-A818-3B0F025D8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51" r="667" b="40"/>
          <a:stretch/>
        </p:blipFill>
        <p:spPr>
          <a:xfrm>
            <a:off x="720000" y="1892355"/>
            <a:ext cx="2613109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22435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6E9B-4188-3386-B5BB-EC97B36D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5FFF294-1FC5-8CBA-B9F7-D1E55A20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F154BEE-D2AB-BC60-9AD5-DE68C7217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482D011-E876-0459-FC21-332FC33A592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A2559F2-5320-18D3-1365-5E53316B52FB}"/>
              </a:ext>
            </a:extLst>
          </p:cNvPr>
          <p:cNvSpPr/>
          <p:nvPr/>
        </p:nvSpPr>
        <p:spPr>
          <a:xfrm>
            <a:off x="843567" y="2550017"/>
            <a:ext cx="2215166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CDC85-D07F-5E98-86A3-834A61783E97}"/>
              </a:ext>
            </a:extLst>
          </p:cNvPr>
          <p:cNvSpPr txBox="1">
            <a:spLocks/>
          </p:cNvSpPr>
          <p:nvPr/>
        </p:nvSpPr>
        <p:spPr>
          <a:xfrm>
            <a:off x="797836" y="2461333"/>
            <a:ext cx="3632496" cy="376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Fałszywa informacja 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informacja nieprawdziwa rozpowszechniana niekoniecznie ze złymi intencjami. Czasem informacja już nie jest aktualna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dalej żyje w mediach, czasem ktoś chce wprowadzić odbiorcę w błąd, czasem chodzi o dezorientację opinii publicznej,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czasem jest to zwyczajna pomyłka.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4D65690-0B4B-F9EB-680B-D222ED225B09}"/>
              </a:ext>
            </a:extLst>
          </p:cNvPr>
          <p:cNvSpPr txBox="1"/>
          <p:nvPr/>
        </p:nvSpPr>
        <p:spPr>
          <a:xfrm>
            <a:off x="797836" y="15838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Demaskujmy dezinformację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6830C6-191B-0A51-236D-6427BA2036A9}"/>
              </a:ext>
            </a:extLst>
          </p:cNvPr>
          <p:cNvSpPr/>
          <p:nvPr/>
        </p:nvSpPr>
        <p:spPr>
          <a:xfrm>
            <a:off x="4678847" y="2550016"/>
            <a:ext cx="1651119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F4B6239-597E-155C-2759-812A058B0D37}"/>
              </a:ext>
            </a:extLst>
          </p:cNvPr>
          <p:cNvSpPr txBox="1">
            <a:spLocks/>
          </p:cNvSpPr>
          <p:nvPr/>
        </p:nvSpPr>
        <p:spPr>
          <a:xfrm>
            <a:off x="4640213" y="2461332"/>
            <a:ext cx="3460122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Dezinformacja</a:t>
            </a: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rozpowszechniana intencjonalnie, ma wzbudzić panikę, wzmocnić podziały społeczne, osłabić wiarygodność instytucji publicznych. Jest narzędziem manipulacji.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870B6EE-6E28-1020-986F-D2CD48E4BEBE}"/>
              </a:ext>
            </a:extLst>
          </p:cNvPr>
          <p:cNvSpPr/>
          <p:nvPr/>
        </p:nvSpPr>
        <p:spPr>
          <a:xfrm>
            <a:off x="8355770" y="2550015"/>
            <a:ext cx="1187475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07E6F9-C662-5DF3-515E-33594DE3CAEF}"/>
              </a:ext>
            </a:extLst>
          </p:cNvPr>
          <p:cNvSpPr txBox="1">
            <a:spLocks/>
          </p:cNvSpPr>
          <p:nvPr/>
        </p:nvSpPr>
        <p:spPr>
          <a:xfrm>
            <a:off x="8310216" y="2462624"/>
            <a:ext cx="3209936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 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o sensacyjnym charakterze i emocjonalnym wydźwięku imitująca wiadomości mediów informacyjnych. Ma przyciągnąć, zaciekawić, wzburzyć i… wprowadzić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błąd.</a:t>
            </a:r>
          </a:p>
        </p:txBody>
      </p:sp>
    </p:spTree>
    <p:extLst>
      <p:ext uri="{BB962C8B-B14F-4D97-AF65-F5344CB8AC3E}">
        <p14:creationId xmlns:p14="http://schemas.microsoft.com/office/powerpoint/2010/main" val="277808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DB79-D58A-10F1-F3AB-1050FE15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5BA6D3-4F68-2B36-4159-93CC09FE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C8C14284-B405-85FB-D9BF-E0493618F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8123900-CB72-58CA-3C2E-6305CF9955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5F4338E-FC4B-38FD-153C-0C59239A6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>
          <a:xfrm>
            <a:off x="7711439" y="17939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692A5F62-0CBD-6B63-6BB8-A66343698D48}"/>
              </a:ext>
            </a:extLst>
          </p:cNvPr>
          <p:cNvSpPr txBox="1">
            <a:spLocks/>
          </p:cNvSpPr>
          <p:nvPr/>
        </p:nvSpPr>
        <p:spPr>
          <a:xfrm>
            <a:off x="440097" y="2780761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Zwróć uwagą na: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Wiarygodność medium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jest powszechnie uważane za wiarygodne i odpowiedzialne?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źródło jego finansowania?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kojarzysz autorów informacji?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to strona internetowa, to czy domena nie budzi wątpliwości, a strona jest profesjonalnie wykonana?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endParaRPr lang="pl-PL" sz="2000"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5B4CB-9763-5794-AF7F-C7561F991142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Nie daj sobą manipulować, demaskuj </a:t>
            </a:r>
            <a:r>
              <a:rPr lang="pl-PL" sz="3200" b="1" kern="100" err="1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fake</a:t>
            </a: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 newsy</a:t>
            </a:r>
          </a:p>
        </p:txBody>
      </p:sp>
    </p:spTree>
    <p:extLst>
      <p:ext uri="{BB962C8B-B14F-4D97-AF65-F5344CB8AC3E}">
        <p14:creationId xmlns:p14="http://schemas.microsoft.com/office/powerpoint/2010/main" val="345807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DDA6-BA57-87F7-06AB-9AFA7395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90D5D2D-04D2-D7E7-DC27-BBC31C41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78E5FBDD-C379-97A9-8183-E359704FC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EBF4A97-2D6F-05E9-B406-AE875A836E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DF73253-A2BD-2A0E-4558-0BA0D177F2B6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przeciwko odrze, śwince i różyczce (szczepionka MMR) może powodować autyzm.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B1DD0D1-7A0B-8813-F437-3B34201EBC02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5A687A9-7CBA-3C69-CB3F-01B2036F2963}"/>
              </a:ext>
            </a:extLst>
          </p:cNvPr>
          <p:cNvSpPr txBox="1">
            <a:spLocks/>
          </p:cNvSpPr>
          <p:nvPr/>
        </p:nvSpPr>
        <p:spPr>
          <a:xfrm>
            <a:off x="440097" y="4003776"/>
            <a:ext cx="6987645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zbieżność czasowa – choroba najczęściej ujawnia się w 18 –24 miesiącu życia, czyli wtedy gdy podaje się szczepionkę MMR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sfałszowane badania Andrew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Wakefielda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opublikowane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prestiżowym magazynie medycznym „Lancet”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kolejne nieprawidłowo zaprojektowane i zinterpretowane badania zostały odrzucone przez kilka czasopism naukowych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EC1107-B137-B392-F1C7-8044DD1B663D}"/>
              </a:ext>
            </a:extLst>
          </p:cNvPr>
          <p:cNvSpPr txBox="1"/>
          <p:nvPr/>
        </p:nvSpPr>
        <p:spPr>
          <a:xfrm>
            <a:off x="440097" y="325148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1950D8-4F6A-452D-51DF-3472FD24D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39320"/>
          <a:stretch/>
        </p:blipFill>
        <p:spPr>
          <a:xfrm>
            <a:off x="8264769" y="2254305"/>
            <a:ext cx="3089032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0256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C68C9-4BD3-2E20-7DBD-087D9473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312DD0AA-986E-8CB1-A70E-4E7E6DF6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1F303132-13E9-E18F-0333-088D94342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8187B884-BD73-AA4E-8419-0D8BED9C53A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F8A6E9-F16C-92D7-1606-8B6856283DDC}"/>
              </a:ext>
            </a:extLst>
          </p:cNvPr>
          <p:cNvSpPr txBox="1">
            <a:spLocks/>
          </p:cNvSpPr>
          <p:nvPr/>
        </p:nvSpPr>
        <p:spPr>
          <a:xfrm>
            <a:off x="3815397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Duża liczba szczepień „przeciąża” układ odpornościowy małego dziecka.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4076C47-D467-4C93-92F0-536335F23EEC}"/>
              </a:ext>
            </a:extLst>
          </p:cNvPr>
          <p:cNvSpPr txBox="1"/>
          <p:nvPr/>
        </p:nvSpPr>
        <p:spPr>
          <a:xfrm>
            <a:off x="38153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83B3458-8877-0B44-FCE5-23BD90AF0B3D}"/>
              </a:ext>
            </a:extLst>
          </p:cNvPr>
          <p:cNvSpPr txBox="1">
            <a:spLocks/>
          </p:cNvSpPr>
          <p:nvPr/>
        </p:nvSpPr>
        <p:spPr>
          <a:xfrm>
            <a:off x="3815397" y="3663619"/>
            <a:ext cx="79736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dziecka już w pierwszej dobie życia jest gotowy na wytworzenie odpowiedzi immunologicznej na ogromną liczbę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dużo większa liczba antygenów oddziałuje na dziecko podczas przeziębienia niż po podaniu szczepionki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naukowe potwierdzają, że zaszczepienie dziecka kilkoma preparatami jednocześnie nie ma negatywnych skutków dla jego układu immunologicznego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DA83A7-234A-4BB5-2B54-2C8D6690CA78}"/>
              </a:ext>
            </a:extLst>
          </p:cNvPr>
          <p:cNvSpPr txBox="1"/>
          <p:nvPr/>
        </p:nvSpPr>
        <p:spPr>
          <a:xfrm>
            <a:off x="3815397" y="2911331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67E091B-1DF8-0DC3-37FC-9844B1DA0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9" r="20857"/>
          <a:stretch/>
        </p:blipFill>
        <p:spPr>
          <a:xfrm>
            <a:off x="510900" y="2352779"/>
            <a:ext cx="2901548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233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6022-750F-B206-9364-3D77930A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7E2C3AA-D47F-3487-A59B-1009FE4F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A6BF79AE-021B-F103-813E-4ED55FE02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75327DC-DEBC-92A9-825E-3456FCC306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5627A1-47B3-532D-3AF5-9726FEAA0F60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97008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powinno się szczepić wcześniaków, ponieważ mają niedojrzały układ odpornościowy.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811B3A-E064-BBF2-892A-A4DF236170FE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C71835C-73A3-98B0-AF43-AB0C48C30AD0}"/>
              </a:ext>
            </a:extLst>
          </p:cNvPr>
          <p:cNvSpPr txBox="1">
            <a:spLocks/>
          </p:cNvSpPr>
          <p:nvPr/>
        </p:nvSpPr>
        <p:spPr>
          <a:xfrm>
            <a:off x="440097" y="3663174"/>
            <a:ext cx="104120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wyjątkowo potrzebują szczepień ochronnych właśnie z tego powodu, że ich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odpornościowy nie jest w pełni ukształtowany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są bardziej narażone na zachorowanie na choroby zakaźne niż dzieci urodzone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terminie, dlatego bardzo potrzebują szczepień ochronnych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mają wyższe ryzyko groźnych powikłań zachorowania na krztusiec,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rotawirusy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czy inwazyjną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chorobę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pneumokokową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jednym z czynników ryzyka powikłań jest właśnie wcześniactwo.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46D16F-CF56-0C5C-B0EE-FC8A865C0759}"/>
              </a:ext>
            </a:extLst>
          </p:cNvPr>
          <p:cNvSpPr txBox="1"/>
          <p:nvPr/>
        </p:nvSpPr>
        <p:spPr>
          <a:xfrm>
            <a:off x="440097" y="2910886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</p:spTree>
    <p:extLst>
      <p:ext uri="{BB962C8B-B14F-4D97-AF65-F5344CB8AC3E}">
        <p14:creationId xmlns:p14="http://schemas.microsoft.com/office/powerpoint/2010/main" val="190163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482-E4B0-1204-380A-20D47A12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0B0BC6-FC24-9B5B-A5F2-37EAC88A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392464D-DD36-5A6D-FAEB-D2CC4A9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CA7B6BF-A805-3F48-4AC3-CBD81DE634C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4D7FE3E3-9693-2E16-4673-44D8D5182817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Przechorowanie choroby daje lepszą odporność niż szczepienie.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ADD6AA-6D83-3129-DC4D-D13D8CA484D9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E01D974-F710-A586-AC4C-ABA4F2240434}"/>
              </a:ext>
            </a:extLst>
          </p:cNvPr>
          <p:cNvSpPr txBox="1">
            <a:spLocks/>
          </p:cNvSpPr>
          <p:nvPr/>
        </p:nvSpPr>
        <p:spPr>
          <a:xfrm>
            <a:off x="440097" y="3532793"/>
            <a:ext cx="8208603" cy="320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zawiera osłabione lub inaktywowane fragmenty patogenu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 informację genetyczną pobudzającą organizm do produkcji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„uczy się” rozpoznawać patogen i wytwarzać przeciwciała bez konieczności przechodzenia przez ciężką infekcję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narażenia na powikłania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przechorowaniu choroby nie jesteśmy w stanie przewidzieć jak ciężki będzie jej przebieg, czy pojawią się powikłania niebezpieczne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zdrowia a nawet życia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359529-3D11-C7D2-A028-0A5D83646BF9}"/>
              </a:ext>
            </a:extLst>
          </p:cNvPr>
          <p:cNvSpPr txBox="1"/>
          <p:nvPr/>
        </p:nvSpPr>
        <p:spPr>
          <a:xfrm>
            <a:off x="440097" y="2780505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4A1C4D-961D-B3C7-ADC8-DDC6481EF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555"/>
          <a:stretch/>
        </p:blipFill>
        <p:spPr>
          <a:xfrm>
            <a:off x="8722035" y="2225320"/>
            <a:ext cx="3088640" cy="3086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81691-5880-5102-D7DB-C16DF13A81E2}"/>
              </a:ext>
            </a:extLst>
          </p:cNvPr>
          <p:cNvSpPr txBox="1"/>
          <p:nvPr/>
        </p:nvSpPr>
        <p:spPr>
          <a:xfrm>
            <a:off x="8648700" y="5311420"/>
            <a:ext cx="3140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wietrzna | Źródło: Wikipedia.org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395308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6E83-AAA4-BF7D-7D46-AC56646C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F7EEE6-4276-EE81-A704-5B1BA1000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36318C5-3F79-7D70-3099-34BEFA04B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E0CD3B0-7CD1-33A7-48C7-AC14983CA1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250E949-0FC0-D8EC-8CC5-F908B61D7279}"/>
              </a:ext>
            </a:extLst>
          </p:cNvPr>
          <p:cNvSpPr txBox="1">
            <a:spLocks/>
          </p:cNvSpPr>
          <p:nvPr/>
        </p:nvSpPr>
        <p:spPr>
          <a:xfrm>
            <a:off x="3983525" y="2181566"/>
            <a:ext cx="8208475" cy="4676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 Zachodniej najmocniej została zapamiętana epidemia dżumy w latach 1347-1351. W gęściej zaludnionych  obszarach Europy, umieralność sięgała </a:t>
            </a:r>
            <a:b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niektórych grupach społecznych 60%.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kolejnych stuleciach pojawiało się w Europie i na świecie wiele epidemii bardzo groźnych chorób: ospy, dżumy i cholery, które wpływały na średnią długość życia, która jeszcze na początku XX wieku wynosiła 30 lat (!)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Pandemia grypy „hiszpanki” A(H1N1) zawleczona do Europy ze Stanów Zjednoczonych w ostatnim roku pierwszej Wojny Światowej. Szacunki dotyczące zgonów wahają się od 17 do 50 milionów.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Oprócz epidemii bardzo istotne były zachorowania endemiczne zależne od niskiego poziomu higieny osobistej i postępowania z nieczystościami: biegunki u dzieci, ale też zakażenia pokarmowe dorosłych, a wśród nich epidemie duru brzusznego i cholery.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Szczególny problem stanowiły związane z zakażeniami, okołoporodowe zgony niemowląt i matek oraz groźne choroby zakaźne wieku dziecięcego: błonica, krztusiec, odra i polio. </a:t>
            </a:r>
            <a:endParaRPr lang="pl-PL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CC325F-47A4-C234-D02C-204EB6DD36E3}"/>
              </a:ext>
            </a:extLst>
          </p:cNvPr>
          <p:cNvSpPr txBox="1"/>
          <p:nvPr/>
        </p:nvSpPr>
        <p:spPr>
          <a:xfrm>
            <a:off x="3983525" y="14945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F9C581D-B415-6E93-D8FE-80063B373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2744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737A-FF10-D633-88E0-C1ED46BA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D7078CFA-E9DF-F792-F208-2C2D36BD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478BB85-E69E-E613-28A9-5C176F0CD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02E5FB0-4934-EC6F-675C-B85409B94F7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298CA-92CD-B201-4099-9CC09B354584}"/>
              </a:ext>
            </a:extLst>
          </p:cNvPr>
          <p:cNvSpPr txBox="1">
            <a:spLocks/>
          </p:cNvSpPr>
          <p:nvPr/>
        </p:nvSpPr>
        <p:spPr>
          <a:xfrm>
            <a:off x="436403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zawierają toksyczną rtęć.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612290-9E79-B771-416E-C0D3056E5588}"/>
              </a:ext>
            </a:extLst>
          </p:cNvPr>
          <p:cNvSpPr txBox="1"/>
          <p:nvPr/>
        </p:nvSpPr>
        <p:spPr>
          <a:xfrm>
            <a:off x="436403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0256A90-4479-DD13-F7AF-BAE3E55861D5}"/>
              </a:ext>
            </a:extLst>
          </p:cNvPr>
          <p:cNvSpPr txBox="1">
            <a:spLocks/>
          </p:cNvSpPr>
          <p:nvPr/>
        </p:nvSpPr>
        <p:spPr>
          <a:xfrm>
            <a:off x="436403" y="3615851"/>
            <a:ext cx="11352647" cy="285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szczepionce używanej w Polsce do 3 roku życia – DTP (przeciw błonicy, tężcowi i krztuścowi) w składzie występuje resztkowa ilość środka konserwacyjnego - 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Triomesalu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Jest to ilość, która nie stanowi żadnego zagrożenia dla ludzkiego organizmu. Niekorzystne działania wywołują inne związki rtęci np. 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Tiomersal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gromadzi się w organizmie przy kolejnych szczepieniach, jak wykazały badania, nie wpływa na rozwój dziecka i częstość odczynów poszczepiennych.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5B2DD38-4E9C-843E-F127-69796EC9557A}"/>
              </a:ext>
            </a:extLst>
          </p:cNvPr>
          <p:cNvSpPr txBox="1"/>
          <p:nvPr/>
        </p:nvSpPr>
        <p:spPr>
          <a:xfrm>
            <a:off x="436403" y="2863563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</p:spTree>
    <p:extLst>
      <p:ext uri="{BB962C8B-B14F-4D97-AF65-F5344CB8AC3E}">
        <p14:creationId xmlns:p14="http://schemas.microsoft.com/office/powerpoint/2010/main" val="3155332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B1DB-6086-C0C7-CDDB-D3C38F6E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31E70D-ECE3-BBA9-DBE5-B84C7BDB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3DA2C40-A6A2-5503-D8E7-64D455C3B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9A84091-95E5-1E72-38E6-D56ED4640C7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D6F765E-2284-D873-9D85-0C6986C23B5A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Zgłoś dezinformację: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919940-D248-FAD3-A5F8-D8709EE914E2}"/>
              </a:ext>
            </a:extLst>
          </p:cNvPr>
          <p:cNvSpPr txBox="1">
            <a:spLocks/>
          </p:cNvSpPr>
          <p:nvPr/>
        </p:nvSpPr>
        <p:spPr>
          <a:xfrm>
            <a:off x="757473" y="2729184"/>
            <a:ext cx="9358077" cy="353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Korzystając z formularza na stronie Państwowego Instytutu Badawczego NASK można  zgłosić treści o charakterze dezinformacyjnym, które za podstawowy cel swojego działania mają wprowadzenie w błąd użytkowników Internetu.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https://www.zglos-dezinformacje.nask.pl/</a:t>
            </a:r>
            <a:endParaRPr lang="pl-PL" sz="2000" b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b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Strona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www.nask.pl/dezinfo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kluczowy element kampanii na rzecz walki z dezinformacją</a:t>
            </a:r>
          </a:p>
        </p:txBody>
      </p:sp>
    </p:spTree>
    <p:extLst>
      <p:ext uri="{BB962C8B-B14F-4D97-AF65-F5344CB8AC3E}">
        <p14:creationId xmlns:p14="http://schemas.microsoft.com/office/powerpoint/2010/main" val="340644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7A86-6267-155F-A770-7476A54A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11A3DF5-9304-1B20-0A97-6E900408C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66694AB-B3F9-26FE-F7B3-22A715CCB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B44ACA4-6F30-623D-58F0-5B72A4FDE73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5D52B49-440D-DE01-444C-4DB67BD3DC98}"/>
              </a:ext>
            </a:extLst>
          </p:cNvPr>
          <p:cNvSpPr txBox="1"/>
          <p:nvPr/>
        </p:nvSpPr>
        <p:spPr>
          <a:xfrm>
            <a:off x="593360" y="2130782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Bibliografia: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88BD653-4D87-EC81-E7BF-F860BDB24579}"/>
              </a:ext>
            </a:extLst>
          </p:cNvPr>
          <p:cNvSpPr txBox="1">
            <a:spLocks/>
          </p:cNvSpPr>
          <p:nvPr/>
        </p:nvSpPr>
        <p:spPr>
          <a:xfrm>
            <a:off x="593360" y="2780602"/>
            <a:ext cx="10449290" cy="407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Baumann-Popczyk A., Zieliński A., Choroby zakaźne, Program Profilaktyki GIS (zasoby własne)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Augustynowicz E., Kuchar E.,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https://szczepienia.pzh.gov.pl/wszystko-o-szczepieniach/jak-sie-bada-bezpieczenstwo-szczepionek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(dostęp 13.03.2025)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https://szczepienia.pzh.gov.pl/kroki-milowe-w-wakcynologii/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Rekomendacje dla Ministra Zdrowia w obszarze dostępu do szczepień ochronnych w cyklu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całego życia pacjenta w Polsce,  Grupę robocza ds. szczepień ochronnych w ramach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Rady Organizacji Pacjentów przy Ministrze Zdrowia, Warszawa 2024r.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https://nask.pl/dezinfo/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26.04.2025r.)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97E95E1-13F6-DCE5-3232-44BEF97A7C68}"/>
              </a:ext>
            </a:extLst>
          </p:cNvPr>
          <p:cNvSpPr txBox="1"/>
          <p:nvPr/>
        </p:nvSpPr>
        <p:spPr>
          <a:xfrm>
            <a:off x="593360" y="1060358"/>
            <a:ext cx="114413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Informacje zawarte w tej prezentacji zostały przygotowane i zweryfikowane przez specjalistów z Głównego Inspektoratu Sanitarnego.</a:t>
            </a:r>
          </a:p>
        </p:txBody>
      </p:sp>
    </p:spTree>
    <p:extLst>
      <p:ext uri="{BB962C8B-B14F-4D97-AF65-F5344CB8AC3E}">
        <p14:creationId xmlns:p14="http://schemas.microsoft.com/office/powerpoint/2010/main" val="214896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BD7C-6924-D87E-985D-09B4DF02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D5979C1C-3263-8F95-A4DF-5F7668E8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07DFC-5856-3526-919A-4A35CF88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1796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eksperymentalna przeciw ospie prawdziwej (wirus krowianki)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Edward </a:t>
            </a:r>
            <a:r>
              <a:rPr lang="pl-PL" sz="20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Janner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początek szczepień ochronnych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556D09D-E35D-0E76-855B-B66A4EF2C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CF20E9B-5817-AAD4-F998-481E379520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BD955E-03A5-BDEC-C598-DC9CFC697F90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4C2330F-5930-D7B1-B043-D4E540603199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FB83599-4965-D7B2-C257-AB1C9F8FBDAC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BF4DA20-45E7-F7A4-76C6-203C7221627D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7C6BDDF-4BB9-792A-0502-805C8F9AB5AE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088590F-E22F-9A29-E8A6-558E82579170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1879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wytworzona sztucznie przez człowieka (Ludwik Pasteur) - przeciwko cholerze kurcząt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ACC29121-D1B2-AE67-682B-D03857A6765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1881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 wąglikowi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25BEC76-78AC-BEF0-A2F3-81E1FD700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0848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18B9-5518-0D42-0FBB-859C7E2F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977332F-3E6B-818E-21FA-E66DA5E5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0E3264-22D2-BD55-C0BA-5C47174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1885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przeciwko wściekliźnie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98AEC23-AC0D-E3BB-0C24-D162979B3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F41F7E9-007A-D614-D7ED-5C329C4A0A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D20C3B-7E05-63EF-E972-D77E30FAF356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28C4F76-FC35-C396-E17E-212C41D40B20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3EB22E5-6056-1F06-3C5B-01F019F1350E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E365DA7-3335-79D9-6C91-C78B1AFED40C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B09E63-9934-C367-9A38-B63C6DE49ECB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956DB389-0EB8-1E3F-3DCC-DBD3A52F457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1890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podanie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surowicy przeciwko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błonicy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AB6FE01-715D-B134-0778-3EE3E9EE3D2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1892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cholerze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B2C9691-5418-F180-CD95-C3F2D5D48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446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9D3E-5FFD-5449-1C04-33625D83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38A15F-05FC-3F5D-3A52-80C647A4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9EE383-5CA3-A129-72BD-9FFCE1D5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1943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skojarzona 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(DTP)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61CB399-696D-D2AC-4CB6-47D2E7318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1D41666-7774-2A81-6AF2-3E97A18D7F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33FD388-8E65-85EA-B3FC-A8DA5578717D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122EDA3-5E12-8FBF-102B-6504678DDFA6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2901AEE-C279-5B64-10AA-8D333BABCCE8}"/>
              </a:ext>
            </a:extLst>
          </p:cNvPr>
          <p:cNvCxnSpPr/>
          <p:nvPr/>
        </p:nvCxnSpPr>
        <p:spPr>
          <a:xfrm>
            <a:off x="14032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C0A0441-B743-8767-5941-2D43E28C339C}"/>
              </a:ext>
            </a:extLst>
          </p:cNvPr>
          <p:cNvCxnSpPr/>
          <p:nvPr/>
        </p:nvCxnSpPr>
        <p:spPr>
          <a:xfrm>
            <a:off x="329244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350226A9-80A5-47D7-3AAF-A3E74FA94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9301C73-7347-1B6F-8F0C-3676C2A24C06}"/>
              </a:ext>
            </a:extLst>
          </p:cNvPr>
          <p:cNvCxnSpPr/>
          <p:nvPr/>
        </p:nvCxnSpPr>
        <p:spPr>
          <a:xfrm>
            <a:off x="514991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6A76C4C-2A4C-13D5-2ADD-624EAC111217}"/>
              </a:ext>
            </a:extLst>
          </p:cNvPr>
          <p:cNvCxnSpPr/>
          <p:nvPr/>
        </p:nvCxnSpPr>
        <p:spPr>
          <a:xfrm>
            <a:off x="703906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8FFE6A0-A417-5DF2-8E30-249F980ACFF5}"/>
              </a:ext>
            </a:extLst>
          </p:cNvPr>
          <p:cNvCxnSpPr/>
          <p:nvPr/>
        </p:nvCxnSpPr>
        <p:spPr>
          <a:xfrm>
            <a:off x="91590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4E28FC7-1404-5A76-6C65-75FD19427BF0}"/>
              </a:ext>
            </a:extLst>
          </p:cNvPr>
          <p:cNvCxnSpPr/>
          <p:nvPr/>
        </p:nvCxnSpPr>
        <p:spPr>
          <a:xfrm>
            <a:off x="1104824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BD8A413-1569-0099-43A5-B9906AD194C7}"/>
              </a:ext>
            </a:extLst>
          </p:cNvPr>
          <p:cNvSpPr txBox="1">
            <a:spLocks/>
          </p:cNvSpPr>
          <p:nvPr/>
        </p:nvSpPr>
        <p:spPr>
          <a:xfrm>
            <a:off x="2379553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szczepienia przeciw grypie ludności cywilnej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4633B777-D07F-BE3C-3317-04672C68397C}"/>
              </a:ext>
            </a:extLst>
          </p:cNvPr>
          <p:cNvSpPr txBox="1">
            <a:spLocks/>
          </p:cNvSpPr>
          <p:nvPr/>
        </p:nvSpPr>
        <p:spPr>
          <a:xfrm>
            <a:off x="420533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polio (Hilary Koprowski)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BD1D338-1875-F24E-83A8-6EFF4A8D15FB}"/>
              </a:ext>
            </a:extLst>
          </p:cNvPr>
          <p:cNvSpPr txBox="1">
            <a:spLocks/>
          </p:cNvSpPr>
          <p:nvPr/>
        </p:nvSpPr>
        <p:spPr>
          <a:xfrm>
            <a:off x="6156353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F759C6-283D-F5B9-7500-7CF99DC77DD1}"/>
              </a:ext>
            </a:extLst>
          </p:cNvPr>
          <p:cNvSpPr txBox="1">
            <a:spLocks/>
          </p:cNvSpPr>
          <p:nvPr/>
        </p:nvSpPr>
        <p:spPr>
          <a:xfrm>
            <a:off x="8198665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1964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odrze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D752A808-AC22-94B0-5742-2FD30C9154D0}"/>
              </a:ext>
            </a:extLst>
          </p:cNvPr>
          <p:cNvSpPr txBox="1">
            <a:spLocks/>
          </p:cNvSpPr>
          <p:nvPr/>
        </p:nvSpPr>
        <p:spPr>
          <a:xfrm>
            <a:off x="10149686" y="3894343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4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9143-2527-840D-528D-181FB762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CE295C-EC62-9BA9-9F80-766EE18C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B2E2C-33D7-B057-99B2-49AB01DC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1968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meningogokom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C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A0282D9F-0C0F-3A5C-E479-BBEEDDBDA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C5760F87-E722-99FC-8012-05BEB4B816A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E704F2-D3DD-5800-75AA-386E462C506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C896324-246B-8B22-E673-DE9F3402E90B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75C95D6-6BB9-F0B4-B9AD-406296B277F6}"/>
              </a:ext>
            </a:extLst>
          </p:cNvPr>
          <p:cNvCxnSpPr>
            <a:cxnSpLocks/>
          </p:cNvCxnSpPr>
          <p:nvPr/>
        </p:nvCxnSpPr>
        <p:spPr>
          <a:xfrm>
            <a:off x="97475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C263C58-44D2-56EB-95F3-2D3850D68DE1}"/>
              </a:ext>
            </a:extLst>
          </p:cNvPr>
          <p:cNvCxnSpPr>
            <a:cxnSpLocks/>
          </p:cNvCxnSpPr>
          <p:nvPr/>
        </p:nvCxnSpPr>
        <p:spPr>
          <a:xfrm>
            <a:off x="264737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2DE385B5-DE96-416D-4363-57C66D04DA62}"/>
              </a:ext>
            </a:extLst>
          </p:cNvPr>
          <p:cNvCxnSpPr>
            <a:cxnSpLocks/>
          </p:cNvCxnSpPr>
          <p:nvPr/>
        </p:nvCxnSpPr>
        <p:spPr>
          <a:xfrm>
            <a:off x="436528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16236E0-6B7E-08F0-CED0-77291CAD5C56}"/>
              </a:ext>
            </a:extLst>
          </p:cNvPr>
          <p:cNvCxnSpPr>
            <a:cxnSpLocks/>
          </p:cNvCxnSpPr>
          <p:nvPr/>
        </p:nvCxnSpPr>
        <p:spPr>
          <a:xfrm>
            <a:off x="606582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A95F69DC-B033-C8D5-FBAA-F03CF360CE2E}"/>
              </a:ext>
            </a:extLst>
          </p:cNvPr>
          <p:cNvCxnSpPr>
            <a:cxnSpLocks/>
          </p:cNvCxnSpPr>
          <p:nvPr/>
        </p:nvCxnSpPr>
        <p:spPr>
          <a:xfrm>
            <a:off x="776637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28272CD5-D133-F44E-4CCA-A0BFA8976433}"/>
              </a:ext>
            </a:extLst>
          </p:cNvPr>
          <p:cNvCxnSpPr>
            <a:cxnSpLocks/>
          </p:cNvCxnSpPr>
          <p:nvPr/>
        </p:nvCxnSpPr>
        <p:spPr>
          <a:xfrm>
            <a:off x="95302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88EF186E-631C-77E8-6444-F4A46D6BA45E}"/>
              </a:ext>
            </a:extLst>
          </p:cNvPr>
          <p:cNvSpPr txBox="1">
            <a:spLocks/>
          </p:cNvSpPr>
          <p:nvPr/>
        </p:nvSpPr>
        <p:spPr>
          <a:xfrm>
            <a:off x="1734488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1979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A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9F3FDF49-7082-0D15-EA94-C25DE3F909CF}"/>
              </a:ext>
            </a:extLst>
          </p:cNvPr>
          <p:cNvSpPr txBox="1">
            <a:spLocks/>
          </p:cNvSpPr>
          <p:nvPr/>
        </p:nvSpPr>
        <p:spPr>
          <a:xfrm>
            <a:off x="342070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1981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B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97DB7EB-54BB-C133-90F9-16FB9A7E91CC}"/>
              </a:ext>
            </a:extLst>
          </p:cNvPr>
          <p:cNvSpPr txBox="1">
            <a:spLocks/>
          </p:cNvSpPr>
          <p:nvPr/>
        </p:nvSpPr>
        <p:spPr>
          <a:xfrm>
            <a:off x="5183110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1985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Haemopfilus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B (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192948FA-F20C-27B6-C936-A6B70D6F3513}"/>
              </a:ext>
            </a:extLst>
          </p:cNvPr>
          <p:cNvSpPr txBox="1">
            <a:spLocks/>
          </p:cNvSpPr>
          <p:nvPr/>
        </p:nvSpPr>
        <p:spPr>
          <a:xfrm>
            <a:off x="6805953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HPV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56C2303-DE7E-32E1-AA49-345D3E97ACBB}"/>
              </a:ext>
            </a:extLst>
          </p:cNvPr>
          <p:cNvSpPr txBox="1">
            <a:spLocks/>
          </p:cNvSpPr>
          <p:nvPr/>
        </p:nvSpPr>
        <p:spPr>
          <a:xfrm>
            <a:off x="8631731" y="3894343"/>
            <a:ext cx="1825779" cy="296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zastąpienie żywej szczepionki przeciw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poliomyelitis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szczepionką inaktywowaną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993AF65-B0ED-292E-6AA7-FD7FE2F71D32}"/>
              </a:ext>
            </a:extLst>
          </p:cNvPr>
          <p:cNvCxnSpPr>
            <a:cxnSpLocks/>
          </p:cNvCxnSpPr>
          <p:nvPr/>
        </p:nvCxnSpPr>
        <p:spPr>
          <a:xfrm>
            <a:off x="11269306" y="3196749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B585604-9A83-7F9F-ECCF-CE10515D5A71}"/>
              </a:ext>
            </a:extLst>
          </p:cNvPr>
          <p:cNvSpPr txBox="1">
            <a:spLocks/>
          </p:cNvSpPr>
          <p:nvPr/>
        </p:nvSpPr>
        <p:spPr>
          <a:xfrm>
            <a:off x="10370746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opracowanie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rejestracja pierwszej szczepionki mRNA przeciw COVID-19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F43B-F5B5-1B14-4CEA-4A88267B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A861D46A-6657-DFC0-9BB1-6AC63E4C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D030B5-92B9-4636-0489-9CC33752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1980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eradykacja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ospy prawdziwej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22F3F81-8300-2903-9321-6BBC8BABF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FAF917A2-C3F9-7EAE-86FA-E40AC92121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083EC0-4B2B-B089-A978-9A3837950C82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BA17885-B8C4-5113-A7BA-F1EED9140626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F809986D-BBFD-BE6D-D6E2-CDB0D3BE9869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8C4521-8E1C-0871-4F04-E4457FE84FB5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E024E3A-4EFB-8D87-05F4-D5274FAADF1A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5C29E56D-72E8-D423-63DA-5B94C9EA4D9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1994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Ameryce 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BC6C314-0B1F-3783-C8CE-4FCF795C7A9F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FD1DFB6-41D2-6516-BC11-409680F0D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7259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681875117EA4DB7C112034EA90EB8" ma:contentTypeVersion="11" ma:contentTypeDescription="Create a new document." ma:contentTypeScope="" ma:versionID="cef4546e562cdd0f16818daefaf32be5">
  <xsd:schema xmlns:xsd="http://www.w3.org/2001/XMLSchema" xmlns:xs="http://www.w3.org/2001/XMLSchema" xmlns:p="http://schemas.microsoft.com/office/2006/metadata/properties" xmlns:ns3="7f608a92-3c17-4493-b7cc-02426852fc3e" xmlns:ns4="af492464-8d7a-4a12-a5a5-7fc399cf7149" targetNamespace="http://schemas.microsoft.com/office/2006/metadata/properties" ma:root="true" ma:fieldsID="72792d800925c3546f7625fba1058e42" ns3:_="" ns4:_="">
    <xsd:import namespace="7f608a92-3c17-4493-b7cc-02426852fc3e"/>
    <xsd:import namespace="af492464-8d7a-4a12-a5a5-7fc399cf71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08a92-3c17-4493-b7cc-02426852f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2464-8d7a-4a12-a5a5-7fc399cf714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f608a92-3c17-4493-b7cc-02426852fc3e" xsi:nil="true"/>
  </documentManagement>
</p:properties>
</file>

<file path=customXml/itemProps1.xml><?xml version="1.0" encoding="utf-8"?>
<ds:datastoreItem xmlns:ds="http://schemas.openxmlformats.org/officeDocument/2006/customXml" ds:itemID="{8BCB2DB1-D9A0-4EE9-97AD-66352DD8A2E6}">
  <ds:schemaRefs>
    <ds:schemaRef ds:uri="7f608a92-3c17-4493-b7cc-02426852fc3e"/>
    <ds:schemaRef ds:uri="af492464-8d7a-4a12-a5a5-7fc399cf71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5CCB2CA-B1EA-48B8-90E7-4885B008E4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4E0FBC-F204-4CB2-B3FC-7D9AB8070234}">
  <ds:schemaRefs>
    <ds:schemaRef ds:uri="7f608a92-3c17-4493-b7cc-02426852fc3e"/>
    <ds:schemaRef ds:uri="af492464-8d7a-4a12-a5a5-7fc399cf71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42</Slides>
  <Notes>4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Motyw pakietu Office</vt:lpstr>
      <vt:lpstr>Szczepienia chronią  - zaufaj nauce!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Jan Bondar</dc:creator>
  <cp:revision>2</cp:revision>
  <dcterms:created xsi:type="dcterms:W3CDTF">2025-03-24T11:43:22Z</dcterms:created>
  <dcterms:modified xsi:type="dcterms:W3CDTF">2025-04-22T10:15:47Z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0x010100224681875117EA4DB7C112034EA90EB8</vt:lpwstr>
  </property>
</Properties>
</file>