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3"/>
  </p:notesMasterIdLst>
  <p:sldIdLst>
    <p:sldId id="256" r:id="rId3"/>
    <p:sldId id="257" r:id="rId4"/>
    <p:sldId id="296" r:id="rId5"/>
    <p:sldId id="283" r:id="rId6"/>
    <p:sldId id="258" r:id="rId7"/>
    <p:sldId id="259" r:id="rId8"/>
    <p:sldId id="28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80" r:id="rId41"/>
    <p:sldId id="281" r:id="rId4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Arial Black" panose="020B0A04020102020204" pitchFamily="34" charset="0"/>
      <p:bold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06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9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6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55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103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61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6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13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4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542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1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9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94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09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89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4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12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017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18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693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41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906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195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921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762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549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503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890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569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378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946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05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6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34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22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4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0" y="2838885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7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buSzPct val="25000"/>
            </a:pPr>
            <a:r>
              <a:rPr lang="pl-PL" sz="3200" dirty="0"/>
              <a:t>Rozpoznanie i organizacja działań ratowniczych podczas zdarzeń </a:t>
            </a:r>
            <a:r>
              <a:rPr lang="pl-PL" sz="3200" dirty="0" err="1"/>
              <a:t>chemiczno</a:t>
            </a:r>
            <a:r>
              <a:rPr lang="pl-PL" sz="3200" dirty="0"/>
              <a:t> - ekologicznych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4897696" y="5417019"/>
            <a:ext cx="4113028" cy="753603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dirty="0"/>
              <a:t>a</a:t>
            </a:r>
            <a:r>
              <a:rPr lang="pl-PL" sz="2800" b="0" i="0" u="none" strike="noStrike" cap="none" dirty="0" smtClean="0">
                <a:solidFill>
                  <a:srgbClr val="FFFFFF"/>
                </a:solidFill>
                <a:sym typeface="Calibri"/>
              </a:rPr>
              <a:t>utor: </a:t>
            </a:r>
            <a:r>
              <a:rPr lang="pl-PL" sz="2800" dirty="0" smtClean="0"/>
              <a:t>Emil </a:t>
            </a:r>
            <a:r>
              <a:rPr lang="pl-PL" sz="2800" dirty="0" err="1" smtClean="0"/>
              <a:t>Misiorny</a:t>
            </a:r>
            <a:endParaRPr lang="pl-PL" sz="2800" dirty="0" smtClean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32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828801" y="415785"/>
            <a:ext cx="6917518" cy="1567251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kierujących działaniem ratowniczym dla członków OSP                           (</a:t>
            </a: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 </a:t>
            </a:r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DOWÓDCÓW</a:t>
            </a: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OSP)  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Zasady i sposoby oznakowania materiałów niebezpiecznych w transporcie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121152" y="1636811"/>
            <a:ext cx="8921000" cy="515525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 algn="just">
              <a:buNone/>
              <a:defRPr/>
            </a:pPr>
            <a:r>
              <a:rPr lang="pl-PL" altLang="pl-PL" sz="2400" dirty="0"/>
              <a:t>Przewóz niektórych materiałów niebezpiecznych podlega obowiązkowi zgłoszenia do Komendanta Wojewódzkiego Państwowej Straży Pożarnej i Policji, na podstawie Rozporządzenia Ministra Infrastruktury z dnia 31grudnia  2002 r</a:t>
            </a:r>
            <a:r>
              <a:rPr lang="pl-PL" altLang="pl-PL" sz="2400" dirty="0" smtClean="0"/>
              <a:t>.</a:t>
            </a:r>
          </a:p>
          <a:p>
            <a:pPr marL="0" indent="0" algn="ctr">
              <a:buNone/>
              <a:defRPr/>
            </a:pPr>
            <a:endParaRPr lang="pl-PL" altLang="pl-PL" sz="2400" dirty="0" smtClean="0"/>
          </a:p>
          <a:p>
            <a:pPr marL="0" indent="0">
              <a:buNone/>
              <a:defRPr/>
            </a:pPr>
            <a:r>
              <a:rPr lang="pl-PL" sz="2400" dirty="0"/>
              <a:t>Zgłoszenia dokonuje się w formie pisemnej, podając następujące dane:</a:t>
            </a:r>
          </a:p>
          <a:p>
            <a:pPr marL="0" indent="0">
              <a:buNone/>
              <a:defRPr/>
            </a:pPr>
            <a:r>
              <a:rPr lang="pl-PL" sz="2400" dirty="0"/>
              <a:t>Nr rozpoznawczy UN i jego nazwę,</a:t>
            </a:r>
          </a:p>
          <a:p>
            <a:pPr marL="0" indent="0">
              <a:buNone/>
              <a:defRPr/>
            </a:pPr>
            <a:r>
              <a:rPr lang="pl-PL" sz="2400" dirty="0"/>
              <a:t>Nr klasy oraz o ile występuje nr grupy pakowania, nr podklasy, literę grupy zgodności,</a:t>
            </a:r>
          </a:p>
          <a:p>
            <a:pPr marL="0" indent="0">
              <a:buNone/>
              <a:defRPr/>
            </a:pPr>
            <a:r>
              <a:rPr lang="pl-PL" sz="2400" dirty="0"/>
              <a:t>Ilość towaru i sposób przewozu (cysterna, luzem, sztuki przesyłki)</a:t>
            </a:r>
          </a:p>
          <a:p>
            <a:pPr marL="0" indent="0">
              <a:buNone/>
              <a:defRPr/>
            </a:pPr>
            <a:r>
              <a:rPr lang="pl-PL" sz="2400" dirty="0"/>
              <a:t>Planowane miejsce i czas rozpoczęcia przewozu,</a:t>
            </a:r>
          </a:p>
          <a:p>
            <a:pPr marL="0" indent="0">
              <a:buNone/>
              <a:defRPr/>
            </a:pPr>
            <a:r>
              <a:rPr lang="pl-PL" sz="2400" dirty="0"/>
              <a:t>Planowaną trasę przewozu,</a:t>
            </a:r>
          </a:p>
          <a:p>
            <a:pPr marL="0" indent="0">
              <a:buNone/>
              <a:defRPr/>
            </a:pPr>
            <a:r>
              <a:rPr lang="pl-PL" sz="2400" dirty="0"/>
              <a:t>Nazwę i adres nadawcy, przewoźnika i odbiorcy towaru</a:t>
            </a:r>
          </a:p>
          <a:p>
            <a:pPr marL="0" indent="0">
              <a:buNone/>
              <a:defRPr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196682" y="360228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/>
              <a:t>Dokumenty transportowe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223000" y="1908660"/>
            <a:ext cx="8921000" cy="576940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Dokument przewozowy: Nr UN, Nazwa materiału, nr nalepek ostrzegawczych,, grupę pakowania , liczbę i opis sztuk przesyłki, nazwę i adres nadawcy i odbiorcy)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Instrukcje pisemne (dla kierowcy, obsługi transportu)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Zaświadczenia o przeszkoleniu (kierowcy, obsługi transportu ADR, RID, IMDG, ICAO)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Świadectwo kwalifikacji (dla kierowców krajowych)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Certyfikat pakowania (kontenery)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pl-PL" altLang="pl-PL" sz="2800" dirty="0"/>
              <a:t>Zezwolenie na przewóz (materiały wybuchowe)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5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196682" y="375784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Oznakowanie środków transportu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ta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45" y="1841533"/>
            <a:ext cx="7715200" cy="2304256"/>
          </a:xfrm>
          <a:prstGeom prst="rightArrow">
            <a:avLst>
              <a:gd name="adj1" fmla="val 50000"/>
              <a:gd name="adj2" fmla="val 4896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2195736" y="4991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1800" b="1" dirty="0" smtClean="0"/>
              <a:t>Przykład</a:t>
            </a:r>
            <a:r>
              <a:rPr lang="de-DE" sz="1800" b="1" dirty="0" smtClean="0"/>
              <a:t>: </a:t>
            </a:r>
            <a:r>
              <a:rPr lang="pl-PL" sz="1800" b="1" dirty="0" smtClean="0"/>
              <a:t>Samochód cysterna z dwoma substancjami płynnymi rozmieszczonymi w trzech zbiornikach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176714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04343" y="315964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Oznakowanie środków transportu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41" y="2154598"/>
            <a:ext cx="8183118" cy="2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2195736" y="51572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pl-PL" sz="2400" b="1" dirty="0" smtClean="0"/>
              <a:t>Przykład</a:t>
            </a:r>
            <a:r>
              <a:rPr lang="de-DE" sz="2400" b="1" dirty="0" smtClean="0"/>
              <a:t>: </a:t>
            </a:r>
            <a:r>
              <a:rPr lang="pl-PL" sz="2400" b="1" dirty="0" smtClean="0"/>
              <a:t>transport substancji płynnej - </a:t>
            </a:r>
            <a:r>
              <a:rPr lang="de-DE" sz="2400" b="1" dirty="0" smtClean="0"/>
              <a:t>Benz</a:t>
            </a:r>
            <a:r>
              <a:rPr lang="pl-PL" sz="2400" b="1" dirty="0" smtClean="0"/>
              <a:t>y</a:t>
            </a:r>
            <a:r>
              <a:rPr lang="de-DE" sz="2400" b="1" dirty="0" smtClean="0"/>
              <a:t>n</a:t>
            </a:r>
            <a:r>
              <a:rPr lang="pl-PL" sz="2400" b="1" dirty="0" smtClean="0"/>
              <a:t>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64786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Zakresy realizacji ratownictwa chemiczno-eko</a:t>
            </a:r>
            <a:r>
              <a:rPr lang="pl-PL" sz="2520" dirty="0" smtClean="0"/>
              <a:t>logicznego</a:t>
            </a: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520" dirty="0"/>
              <a:t>r</a:t>
            </a: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ealizowanego w ramach KSRG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82438" y="1736281"/>
            <a:ext cx="8414705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76860" indent="0" algn="just">
              <a:buNone/>
            </a:pPr>
            <a:r>
              <a:rPr lang="pl-PL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Zakres podstawowy </a:t>
            </a:r>
            <a:r>
              <a:rPr lang="pl-PL" sz="2600" b="1" dirty="0" smtClean="0"/>
              <a:t>– dotyczy realizacji zadań w czasie działań ratowniczych, w ramach posiadanego sprzętu ratowniczego  </a:t>
            </a:r>
            <a:r>
              <a:rPr lang="pl-PL" sz="2600" b="1" dirty="0" err="1" smtClean="0"/>
              <a:t>wykrywczo</a:t>
            </a:r>
            <a:r>
              <a:rPr lang="pl-PL" sz="2600" b="1" dirty="0" smtClean="0"/>
              <a:t> – pomiarowego, przez każdą jednostkę ochrony przeciwpożarowej należącą do KSRG w tym OSP.</a:t>
            </a:r>
            <a:endParaRPr lang="pl-PL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02984" y="3608488"/>
            <a:ext cx="8191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Zakres specjalistyczny </a:t>
            </a:r>
            <a:r>
              <a:rPr lang="pl-PL" sz="2400" b="1" dirty="0" smtClean="0">
                <a:latin typeface="Calibri" panose="020F0502020204030204" pitchFamily="34" charset="0"/>
              </a:rPr>
              <a:t>– dotyczy realizacji pełnego zakresu zadań w czasie działań ratowniczych przez specjalistyczną grupę ratownictwa chemiczno – ekologicznego w oparciu o minimalny standard sprzętowy ujęty w wytycznych dot. organizacji ratownictwa chemiczno – ekologicznego</a:t>
            </a: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79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18054" y="1636811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W zakresie podstawowym ratownictwa chemicznego i ekologicznego ratowanie życia i zdrowia stanowi priorytet w organizacji działań ratowniczych</a:t>
            </a:r>
            <a:r>
              <a:rPr lang="pl-PL" sz="2800" b="1" dirty="0" smtClean="0"/>
              <a:t>.</a:t>
            </a:r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3116" y="3621970"/>
            <a:ext cx="8742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Minimalny zakres zadań OSP realizowanych w zakresie podstawowym obejmuje:</a:t>
            </a:r>
            <a:endParaRPr kumimoji="0" lang="pl-PL" sz="2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Piotr\Desktop\6a16c54f76cae8968b4978f814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45" y="4230919"/>
            <a:ext cx="3720345" cy="240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763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52665" y="312228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87851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Określenie warunków zewnętrznych zdarzenia, w tym zjawiska towarzyszące zdarzeniu   np. : pożar, wybuch, opary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302653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Podjęcie próby identyfikacji zagrożenia– źródło informacji np.: kierowca, konwojent, maszynista, pracownicy zakładu, oznakowanie pojazdów i opakowań, dokumenty przewozowe, dokumentacja techniczno – ruchowa, plany ratownicze</a:t>
            </a:r>
            <a:endParaRPr kumimoji="0" lang="pl-PL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8044" y="3023749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Górna część tablicy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 descr="C:\Users\Piotr\Desktop\wzor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286" y="3555433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body" idx="2"/>
          </p:nvPr>
        </p:nvSpPr>
        <p:spPr bwMode="auto">
          <a:xfrm>
            <a:off x="4572000" y="3979231"/>
            <a:ext cx="4038599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Pierwsza cyfra - rodzaj niebezpieczeństwa materiału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oznacza gaz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3 - łatwopalność cieczy / par / gazów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4 - materiał stały zapalny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materiał utleniający / podtrzymujący palenie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materiał trujący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materiał radioaktywny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materiał żrący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x - zakaz kontaktu materiału z wodą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(wydzielanie gazów łatwopalnych/trujących w kontakcie z wodą )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73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2696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Druga i trzecia cyfra - stopień zagrożenia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0 - brak dodatkowego zagrożenia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1 - wybuchowość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2 - zdolność wytwarzania gazu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3 - łatwopalność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5 - właściwości utleniające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6 - toksyczność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7 - działanie radioaktywne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8 - działanie żrące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9 - niebezpieczeństwo gwałtownej i samoczynnej reakcji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Podwójna cyfra oznacza zintensyfikowanie głównego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zagrożenia np. 66 - bardzo toksyczny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Piotr\Desktop\slide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869" y="4233843"/>
            <a:ext cx="4992129" cy="262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379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Piotr\Desktop\oznaczenia-ostrzegawcze-leincar-adr-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653" y="1531471"/>
            <a:ext cx="7454876" cy="5326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845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282438" y="1636811"/>
            <a:ext cx="8532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ea typeface="Calibri" pitchFamily="34" charset="0"/>
                <a:cs typeface="Times New Roman" pitchFamily="18" charset="0"/>
              </a:rPr>
              <a:t>3. </a:t>
            </a:r>
            <a:r>
              <a:rPr lang="pl-PL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Ewakuację poszkodowanych i zagrożonych ludzi oraz zwierząt poza strefę zagrożenia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W strefie I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 prowadzi się akcję ratunkową polegającą głównie na likwidacji źródeł emisji, wycieku czy rozsypu, oraz na niszczeniu i neutralizacji wydostających się do środowiska. Charakteryzuje się ona przekroczonym poziomem NDS i jest wyznaczana gazometrycznie, a osoby w niej działające powinny znajdować się w odzieży gazoszczelnej. Z tej strefy ewakuuje się w pierwszej kolejności osoby poszkodowane na punkt pomocy medycznej znajdujący się w strefie drugiej.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solidFill>
                <a:srgbClr val="000000"/>
              </a:solidFill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C00000"/>
                </a:solidFill>
                <a:ea typeface="Calibri" pitchFamily="34" charset="0"/>
                <a:cs typeface="Tahoma" pitchFamily="34" charset="0"/>
              </a:rPr>
              <a:t>Strefa II 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przeznaczona jest do rozmieszczenia pozostałych służb ratunkowych i prowadzenia odpowiednich czynności przygotowawczych. W strefie tej nie wymagana jest odzież gazoszczelna i w razie potrzeby można stosować maski filtracyjne. Granice stref w przypadku gazów i cieczy mogą ulegać zmianie ze względu na zmianę kierunku wiatru, lub intensywności parowania, dlatego konieczne jest prowadzenie nieustannego rozpoznania gazometrycznego i eksplozymetrycznego. W </a:t>
            </a:r>
            <a:r>
              <a:rPr lang="pl-PL" b="1" dirty="0" smtClean="0"/>
              <a:t>tej strefie organizuje się punkt pomocy medycznej PPM</a:t>
            </a:r>
            <a:r>
              <a:rPr lang="pl-PL" b="1" dirty="0" smtClean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   </a:t>
            </a:r>
            <a:endParaRPr lang="pl-PL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59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22243" y="463957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/>
              <a:t>Rozpoznanie </a:t>
            </a:r>
            <a:r>
              <a:rPr lang="pl-PL" sz="2800" dirty="0"/>
              <a:t>i organizacja działań ratowniczych podczas zdarzeń </a:t>
            </a:r>
            <a:r>
              <a:rPr lang="pl-PL" sz="2800" dirty="0" err="1"/>
              <a:t>chemiczno</a:t>
            </a:r>
            <a:r>
              <a:rPr lang="pl-PL" sz="2800" dirty="0"/>
              <a:t> - ekologicznych</a:t>
            </a:r>
            <a:br>
              <a:rPr lang="pl-PL" sz="2800" dirty="0"/>
            </a:b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82438" y="1736031"/>
            <a:ext cx="8090381" cy="3959689"/>
          </a:xfrm>
        </p:spPr>
        <p:txBody>
          <a:bodyPr/>
          <a:lstStyle/>
          <a:p>
            <a:r>
              <a:rPr lang="pl-PL" sz="2800" dirty="0" smtClean="0"/>
              <a:t>Materiał nauczania:</a:t>
            </a:r>
          </a:p>
          <a:p>
            <a:pPr marL="276860" indent="0">
              <a:buNone/>
            </a:pPr>
            <a:r>
              <a:rPr lang="pl-PL" sz="2800" dirty="0" smtClean="0"/>
              <a:t>Właściwości materiałów niebezpiecznych,</a:t>
            </a:r>
          </a:p>
          <a:p>
            <a:pPr marL="276860" indent="0">
              <a:buNone/>
            </a:pPr>
            <a:r>
              <a:rPr lang="pl-PL" sz="2800" dirty="0" smtClean="0"/>
              <a:t>Klasyfikacja materiałów niebezpiecznych,</a:t>
            </a:r>
          </a:p>
          <a:p>
            <a:pPr marL="276860" indent="0">
              <a:buNone/>
            </a:pPr>
            <a:r>
              <a:rPr lang="pl-PL" sz="2800" dirty="0" smtClean="0"/>
              <a:t>Oznakowanie materiałów niebezpiecznych w   magazynowaniu,  obrocie i transporcie,</a:t>
            </a:r>
          </a:p>
          <a:p>
            <a:pPr marL="276860" indent="0">
              <a:buNone/>
            </a:pPr>
            <a:r>
              <a:rPr lang="pl-PL" sz="2800" dirty="0" smtClean="0"/>
              <a:t>Rozpoznanie terenu zdarzenia, zagrożenia dla ludzi i środowiska.</a:t>
            </a:r>
            <a:endParaRPr lang="pl-PL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 descr="stref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812" y="1615423"/>
            <a:ext cx="7358110" cy="4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353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134894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Ostrzeganie i alarmowanie o zagrożeniu oraz informowanie o zasadach zachowania się;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Przeprowadzenie pomiarów za pomocą dostępnych przyrządów;</a:t>
            </a:r>
            <a:endParaRPr kumimoji="0" lang="pl-PL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3" name="Obraz 32" descr="C:\Users\Piotr\Desktop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507" y="2894806"/>
            <a:ext cx="5657794" cy="37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40152" y="3370401"/>
            <a:ext cx="3203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Przenośny detektor gazów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Drager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X-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2000 </a:t>
            </a:r>
            <a:b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jest przyrządem do pomiaru do 4.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gazów równocześnie tj. gazy wybuchowe, tlen, tlenek węgla i siarkowodór. Niewielkie i ergonomiczne wymiary pozwalają na komfortową pracę ratownika w każdych warunkach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48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05978"/>
            <a:ext cx="8856984" cy="461665"/>
          </a:xfrm>
          <a:prstGeom prst="rect">
            <a:avLst/>
          </a:prstGeom>
          <a:solidFill>
            <a:srgbClr val="CDCF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6. Ograniczanie </a:t>
            </a:r>
            <a:r>
              <a:rPr kumimoji="0" lang="pl-PL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skutków</a:t>
            </a:r>
            <a:r>
              <a:rPr kumimoji="0" lang="pl-PL" sz="24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 wycieku substancji ropopochodnych;</a:t>
            </a:r>
            <a:endParaRPr kumimoji="0" lang="pl-PL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 descr="C:\Users\Piotr\Desktop\cyste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653" y="1935210"/>
            <a:ext cx="7160401" cy="473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358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2995" y="1581951"/>
            <a:ext cx="4573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pl-PL" sz="28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Stawianie kurtyn wodnych</a:t>
            </a:r>
            <a:endParaRPr kumimoji="0" lang="pl-PL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C:\Users\Piotr\Desktop\Szkic_sytuacyjny_XIII_Forum_R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07" y="2105171"/>
            <a:ext cx="8270943" cy="44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232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179512" y="139774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pl-PL" sz="24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Prowadzenie czynności w zakresie dekontaminacji wstępnej ludzi na granicy strefy zagrożenia przy użyciu dostępnego sprzętu;</a:t>
            </a:r>
          </a:p>
        </p:txBody>
      </p:sp>
      <p:pic>
        <p:nvPicPr>
          <p:cNvPr id="8" name="Picture 3" descr="C:\Users\Piotr\Desktop\IMAG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591" y="2256174"/>
            <a:ext cx="6942794" cy="451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149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0" y="1621507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pl-PL" sz="2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l-PL" sz="2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Kwalifikowaną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10. </a:t>
            </a:r>
            <a:r>
              <a:rPr lang="pl-PL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Współdziałanie z innymi podmiotami ratowniczymi, w tym ze Specjalistyczną Grupą Ratownictwa Chemiczno-Ekologicznego (SGR </a:t>
            </a:r>
            <a:r>
              <a:rPr lang="pl-PL" b="1" i="1" dirty="0" err="1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CHEM-EKO</a:t>
            </a:r>
            <a:r>
              <a:rPr lang="pl-PL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lub Zastępem Rozpoznania Chemicznego (ZRCHEM);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i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lang="pl-PL" sz="2800" b="1" i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Wykonywanie innych czynności wg posiadanego sprzętu oraz wiedzy w danym zakresie</a:t>
            </a:r>
            <a:r>
              <a:rPr lang="pl-PL" sz="28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Piotr\Desktop\image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5935" y="3041432"/>
            <a:ext cx="4558152" cy="245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522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Zakres podstawowy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179512" y="1636811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333333"/>
                </a:solidFill>
                <a:ea typeface="Calibri" pitchFamily="34" charset="0"/>
                <a:cs typeface="Arial" pitchFamily="34" charset="0"/>
              </a:rPr>
              <a:t>W przypadku jednostek, które nie spełniają standardu wyposażenia w zakresie podstawowym, pierwszy zastęp przybyły na miejsce zdarzenia realizuje: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a)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Określenie warunków zewnętrznych zdarzenia, w tym zjawiska towarzyszące zdarzeniu np.: pożar, wybuch, opary, efekty dźwiękowe, stan nasycenia  infrastrukturą techniczną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b)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Podejmuje próbę identyfikacji substancji chemicznej – źródło informacji np.: kierowca, konwojent, maszynista, pracownicy zakładu, oznakowanie pojazdów i opakowań, dokumenty przewozowe, dokumentacja techniczno-ruchowa, plany ratownicze itp.;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c)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Zabezpiecza miejsce zdarzenia i wyznacza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d)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Ustala liczbę osób poszkodowanych i zagrożonych (bez wchodzenia w strefę zagrożenia);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e)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Realizuje co najmniej pierwszą pomoc poza strefą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f)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Ostrzega ludność o zagrożeniu i w razie konieczności ewakuuje ludzi, zwierzęta i mienie poza strefę zagrożenia;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g)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 Wykonuje inne czynności wg posiadanego sprzętu oraz wiedzy w danym zakresie;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h) </a:t>
            </a:r>
            <a:r>
              <a:rPr lang="pl-PL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Przekazuje informacje do właściwego Stanowiska Kierowania KM/P PSP.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6820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Zasady dojazdu i ustawienia pojazdów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przestrzeganie zasad bezpiecznego dojazdu,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800" b="1" dirty="0"/>
              <a:t> dojazd i ustawienie </a:t>
            </a:r>
            <a:r>
              <a:rPr lang="pl-PL" sz="2800" b="1" dirty="0" smtClean="0"/>
              <a:t>pojazdu </a:t>
            </a:r>
            <a:r>
              <a:rPr lang="pl-PL" sz="2800" b="1" dirty="0"/>
              <a:t>od strony nawietrznej,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w odległości bezpiecznej,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ustawienie w sposób zapewniający sprawną 		ewakuację,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2800" b="1" dirty="0"/>
              <a:t> uwzględnić warunki atmosferyczne oraz			topografię terenu.</a:t>
            </a:r>
          </a:p>
        </p:txBody>
      </p:sp>
    </p:spTree>
    <p:extLst>
      <p:ext uri="{BB962C8B-B14F-4D97-AF65-F5344CB8AC3E}">
        <p14:creationId xmlns:p14="http://schemas.microsoft.com/office/powerpoint/2010/main" val="4226301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52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 – o dojeździe i strefach </a:t>
            </a:r>
            <a:r>
              <a:rPr lang="pl-PL" sz="2800" b="1" i="1" dirty="0" smtClean="0"/>
              <a:t>bezpiecznych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400" dirty="0"/>
              <a:t>W myśl tej zasady dojazd do miejsca zdarzenia powinien odbywać się z wiatrem, a pojazdy należy wstępnie ustawić w górnych partiach terenu. Odległość minimalna od miejsca zdarzenia nie może być przy tym mniejsza niż 150 m, gdy mamy do czynienia z gazami, substancjami, przedmiotami oraz obiektami tworzącymi zagrożenie wybuchem. </a:t>
            </a:r>
            <a:br>
              <a:rPr lang="pl-PL" sz="2400" dirty="0"/>
            </a:br>
            <a:r>
              <a:rPr lang="pl-PL" sz="2400" dirty="0"/>
              <a:t>Dla substancji, przedmiotów oraz obiektów stanowiących zagrożenie promieniowaniem jonizującym odległość ta nie może być mniejsza niż wstępny promień strefy awaryjnej określonej w „Zasadach postępowania w przypadku możliwości wystąpienia zagrożenia radiacyjnego”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28057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636811"/>
            <a:ext cx="9144000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1800" dirty="0"/>
              <a:t>Jeśli nie mamy przyrządu do wykrywania promieniowania jonizującego, wstępną strefę wyznaczamy na podstawie tabeli</a:t>
            </a:r>
            <a:r>
              <a:rPr lang="pl-PL" sz="1800" dirty="0" smtClean="0"/>
              <a:t>: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pl-PL" sz="2800" dirty="0" smtClean="0"/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dirty="0"/>
              <a:t/>
            </a:r>
            <a:br>
              <a:rPr lang="pl-PL" sz="2800" dirty="0"/>
            </a:br>
            <a:endParaRPr lang="pl-PL" sz="2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9262"/>
              </p:ext>
            </p:extLst>
          </p:nvPr>
        </p:nvGraphicFramePr>
        <p:xfrm>
          <a:off x="1641226" y="2473118"/>
          <a:ext cx="6096000" cy="3529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85011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SYTUACJA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>
                          <a:effectLst/>
                          <a:latin typeface="Times New Roman" panose="02020603050405020304" pitchFamily="18" charset="0"/>
                        </a:rPr>
                        <a:t>WSTĘPNY PROMIEŃ STREFY NIEBEZPIECZNEJ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nieuszkodzona przesyłka z nalepką I – biała, II –żółta, III – żółta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3 m wokół przesyłki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uszkodzona przesyłka z nalepką I – biała, II –żółta, III – żółta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30 m wokół przesyłki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nieuszkodzona czujka dymu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brak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nieosłonięte lub nieznane źródło (uszkodzone lub nieuszkodzone)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 m wokół źródła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plama skażeń (niewielka)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 m wokół plamy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duża (rozległa) plama skażeń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300 m wokół skażenia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pożar, podejrzenie użycia „brudnej bomby”, wybuch lub obłoki dymu, obecność wypalonego paliwa, skażenia plutonem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300 m wokół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effectLst/>
                          <a:latin typeface="Times New Roman" panose="02020603050405020304" pitchFamily="18" charset="0"/>
                        </a:rPr>
                        <a:t>eksplozja o nieznanej przyczynie, pożar obejmujący broń jądrową (bez jej wybuchu)</a:t>
                      </a:r>
                      <a:endParaRPr lang="pl-PL" b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effectLst/>
                          <a:latin typeface="Times New Roman" panose="02020603050405020304" pitchFamily="18" charset="0"/>
                        </a:rPr>
                        <a:t>1000 m</a:t>
                      </a:r>
                      <a:endParaRPr lang="pl-PL" b="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96036" y="6168788"/>
            <a:ext cx="762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Dla pozostałych substancji, przedmiotów i obiektów stwarzających zagrożenie promień ten nie może być mniejszy niż 50 m.</a:t>
            </a:r>
          </a:p>
        </p:txBody>
      </p:sp>
    </p:spTree>
    <p:extLst>
      <p:ext uri="{BB962C8B-B14F-4D97-AF65-F5344CB8AC3E}">
        <p14:creationId xmlns:p14="http://schemas.microsoft.com/office/powerpoint/2010/main" val="27863562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400" dirty="0" smtClean="0"/>
              <a:t>MATERIAŁY </a:t>
            </a:r>
            <a:r>
              <a:rPr lang="pl-PL" sz="2400" dirty="0"/>
              <a:t>NIEBEZPIECZNE 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365015" y="1887480"/>
            <a:ext cx="8295089" cy="304807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 eaLnBrk="1" hangingPunct="1">
              <a:buNone/>
            </a:pPr>
            <a:r>
              <a:rPr lang="pl-PL" sz="2400" dirty="0"/>
              <a:t>Są to substancje, materiały i przedmioty, których przewóz jest albo zabroniony, albo dopuszczony jedynie na warunkach określonych prawem, w szczególności Umową Europejską dotyczącą międzynarodowego przewozu drogowego towarów niebezpiecznych (Umowa ADR). Materiały niebezpieczne podczas transportu mogą stanowić znaczące ryzyko zagrożenia dla zdrowia, bezpieczeństwa lub mienia.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152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89611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II – o ochronach osobistych</a:t>
            </a:r>
            <a:endParaRPr lang="pl-PL" sz="2800" b="1" i="1" dirty="0" smtClean="0"/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dirty="0"/>
              <a:t/>
            </a:r>
            <a:br>
              <a:rPr lang="pl-PL" sz="2800" dirty="0"/>
            </a:br>
            <a:r>
              <a:rPr lang="pl-PL" sz="2400" dirty="0"/>
              <a:t>Ratownicy muszą stosować odpowiedni sprzęt ochrony osobistej, którego odporność i właściwości będą adekwatne do zagrożenia i okoliczności zdarzenia. Dobór tego sprzętu powinien uwzględniać: stężenia wybuchowe, tlenu oraz substancji niebezpiecznych w otoczeniu, właściwości substancji niebezpiecznej oraz odporność chemiczną używanego sprzętu.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997157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126" y="1987202"/>
            <a:ext cx="9144000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III – należy rozpoznać substancję chemiczną i miejsce zdarzenia oraz wyznaczyć strefę zagrożenia, stosując dostępne przyrządy pomiarowe oraz dostępne źródła </a:t>
            </a:r>
            <a:r>
              <a:rPr lang="pl-PL" sz="2800" b="1" i="1" dirty="0" smtClean="0"/>
              <a:t>informacji</a:t>
            </a:r>
            <a:r>
              <a:rPr lang="pl-PL" sz="2800" dirty="0"/>
              <a:t/>
            </a: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220781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885739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IV – absolutne pierwszeństwo mają działania polegające na ratowaniu zagrożonych </a:t>
            </a:r>
            <a:r>
              <a:rPr lang="pl-PL" sz="2800" b="1" i="1" dirty="0" smtClean="0"/>
              <a:t>ludzi</a:t>
            </a:r>
            <a:r>
              <a:rPr lang="pl-PL" sz="2800" dirty="0"/>
              <a:t/>
            </a: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050840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127" y="1702744"/>
            <a:ext cx="9144000" cy="58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 – bezpieczeństwo strażaków i </a:t>
            </a:r>
            <a:r>
              <a:rPr lang="pl-PL" sz="2800" b="1" i="1" dirty="0" smtClean="0"/>
              <a:t>ratowników</a:t>
            </a:r>
          </a:p>
          <a:p>
            <a:pPr algn="ctr"/>
            <a:r>
              <a:rPr lang="pl-PL" sz="2000" dirty="0"/>
              <a:t>W myśl tej zasady wszelkie działania w strefie zagrożenia muszą być prowadzone przez minimum dwóch strażaków lub ratowników. Jednocześnie należy unikać niepotrzebnego wprowadzania ratowników w strefę zagrożenia.</a:t>
            </a:r>
          </a:p>
          <a:p>
            <a:pPr algn="ctr"/>
            <a:r>
              <a:rPr lang="pl-PL" sz="2000" dirty="0"/>
              <a:t>Ratownicy pracujący w strefie zagrożenia muszą być zawsze asekurowani przez minimum dwóch ratowników, którzy mają ten sam stopień ochrony osobistej.</a:t>
            </a:r>
          </a:p>
          <a:p>
            <a:pPr algn="ctr"/>
            <a:r>
              <a:rPr lang="pl-PL" sz="2000" dirty="0"/>
              <a:t>Niezwykle ważne jest utrzymywanie łączności między ratownikami pracującymi w strefie i tymi, którzy ich asekurują, gdyż nie zawsze będą mieli ze sobą kontakt wzrokowy.</a:t>
            </a:r>
          </a:p>
          <a:p>
            <a:pPr algn="ctr"/>
            <a:r>
              <a:rPr lang="pl-PL" sz="2000" dirty="0"/>
              <a:t>Należy kontrolować czas przebywania ratowników w strefie niebezpiecznej.</a:t>
            </a:r>
          </a:p>
          <a:p>
            <a:pPr algn="ctr"/>
            <a:r>
              <a:rPr lang="pl-PL" sz="2000" dirty="0"/>
              <a:t>W miarę potrzeby – jeszcze przed wejściem ratowników w strefę – należy przygotować punkt dekontaminacji wstępnej ludzi i sprzętu.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dirty="0"/>
              <a:t/>
            </a: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850646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VI – w strefie zagrożenia działania mogą prowadzić jedynie wyszkoleni </a:t>
            </a:r>
            <a:r>
              <a:rPr lang="pl-PL" sz="2800" b="1" i="1" dirty="0" smtClean="0"/>
              <a:t>ratownicy</a:t>
            </a:r>
            <a:r>
              <a:rPr lang="pl-PL" sz="2800" dirty="0"/>
              <a:t/>
            </a:r>
            <a:br>
              <a:rPr lang="pl-PL" sz="28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2996055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32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VII – reguła 10 </a:t>
            </a:r>
            <a:r>
              <a:rPr lang="pl-PL" sz="2800" b="1" i="1" dirty="0" smtClean="0"/>
              <a:t>minut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dirty="0"/>
              <a:t/>
            </a:r>
            <a:br>
              <a:rPr lang="pl-PL" sz="2800" dirty="0"/>
            </a:br>
            <a:r>
              <a:rPr lang="pl-PL" sz="2400" dirty="0"/>
              <a:t>Każda sytuacja może być bardzo dynamiczna i niespodziewanie zmienić swój charakter. W trakcie akcji ratowniczo-gaśniczej należy spodziewać się np. pożaru, wybuchu, gwałtownej reakcji chemicznej itp., dlatego działania należy przewidywać z wyprzedzeniem ok. 10 min.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796447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14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VIII – konieczne jest zwracanie uwagi na zjawiska towarzyszące akcji, gdyż mogą one powodować dodatkowe zagrożenia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466933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91440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IX – zawsze należy unikać zbędnej kontaminacji strażaków i </a:t>
            </a:r>
            <a:r>
              <a:rPr lang="pl-PL" sz="2800" b="1" i="1" dirty="0" smtClean="0"/>
              <a:t>ratowników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400" dirty="0"/>
              <a:t>Szczególną uwagę należy zwracać na możliwość występowania kontaminacji wtórnej (tak dokładnie wykonywać dekontaminację, by zagrożenie nie przeniosło się poza wyznaczoną strefę niebezpieczną).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2204150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Elementarne zasady bezpieczeństwa strażaków i ratowników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774" y="1987202"/>
            <a:ext cx="8734566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l-PL" sz="2800" b="1" i="1" dirty="0"/>
              <a:t>ZASADA X – każde działania ratownictwa chemicznego i ekologicznego wymagają zabezpieczenia </a:t>
            </a:r>
            <a:r>
              <a:rPr lang="pl-PL" sz="2800" b="1" i="1" dirty="0" smtClean="0"/>
              <a:t>medycznego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1225323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/>
              <a:t>BIBLIOGRAFIA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36811"/>
            <a:ext cx="8915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Ustawa z dnia 25 lutego 2011 r. o substancjach chemicznych i ich </a:t>
            </a:r>
            <a:r>
              <a:rPr lang="pl-PL" sz="2400" dirty="0" smtClean="0"/>
              <a:t>mieszaninach (</a:t>
            </a:r>
            <a:r>
              <a:rPr lang="nn-NO" sz="2400" dirty="0"/>
              <a:t>Dz.U. 2011 nr 63 poz. </a:t>
            </a:r>
            <a:r>
              <a:rPr lang="nn-NO" sz="2400" dirty="0" smtClean="0"/>
              <a:t>322</a:t>
            </a:r>
            <a:r>
              <a:rPr lang="pl-PL" sz="2400" dirty="0" smtClean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Umowa europejska dotycząca międzynarodowego przewozu drogowego towarów niebezpiecznych (ADR);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Rozporządzenie Ministra Infrastruktury z dnia 31 grudnia 2002 r. w sprawie warunków technicznych pojazdów oraz zakresu ich niezbędnego </a:t>
            </a:r>
            <a:r>
              <a:rPr lang="pl-PL" sz="2400" dirty="0" smtClean="0"/>
              <a:t>wyposażenia (</a:t>
            </a:r>
            <a:r>
              <a:rPr lang="nn-NO" sz="2400" dirty="0"/>
              <a:t>Dz.U. 2003 nr 32 poz. </a:t>
            </a:r>
            <a:r>
              <a:rPr lang="nn-NO" sz="2400" dirty="0" smtClean="0"/>
              <a:t>262</a:t>
            </a:r>
            <a:r>
              <a:rPr lang="pl-PL" sz="2400" dirty="0" smtClean="0"/>
              <a:t>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148825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USTAWA z dnia 25 lutego 2011 r. o substancjach chemicznych i ich mieszaninach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507247" y="1463375"/>
            <a:ext cx="8295089" cy="539462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eaLnBrk="1" hangingPunct="1">
              <a:buNone/>
            </a:pPr>
            <a:r>
              <a:rPr lang="pl-PL" altLang="pl-PL" sz="1800" dirty="0"/>
              <a:t>Art. 4. 1. Substancjami niebezpiecznymi i mieszaninami niebezpiecznymi są substancje </a:t>
            </a:r>
            <a:r>
              <a:rPr lang="pl-PL" altLang="pl-PL" sz="1800" dirty="0" smtClean="0"/>
              <a:t>i </a:t>
            </a:r>
            <a:r>
              <a:rPr lang="pl-PL" altLang="pl-PL" sz="1800" dirty="0"/>
              <a:t>mieszaniny zaklasyfikowane co najmniej do jednej z poniższych kategorii:</a:t>
            </a:r>
          </a:p>
          <a:p>
            <a:pPr marL="276860" indent="0" eaLnBrk="1" hangingPunct="1">
              <a:buNone/>
            </a:pPr>
            <a:endParaRPr lang="pl-PL" altLang="pl-PL" sz="1800" dirty="0"/>
          </a:p>
          <a:p>
            <a:pPr marL="276860" indent="0" eaLnBrk="1" hangingPunct="1">
              <a:buNone/>
            </a:pPr>
            <a:r>
              <a:rPr lang="pl-PL" altLang="pl-PL" sz="1800" dirty="0"/>
              <a:t>1) substancje i mieszaniny o właściwościach wybuchowych;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2) substancje i mieszaniny o właściwościach utleniających;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3) substancje i mieszaniny skrajnie łatwopalne;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4) substancje i mieszaniny wysoce łatwopalne;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5) substancje i mieszaniny łatwopalne;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6) substancje i mieszaniny bardzo toksyczne;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7) substancje i mieszaniny toksyczne;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8) substancje i mieszaniny szkodliwe;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9) substancje i mieszaniny żrące;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10) substancje i mieszaniny drażniące;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11) substancje i mieszaniny uczulające;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12) substancje i mieszaniny rakotwórcze;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13) substancje i mieszaniny mutagenne;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14) substancje i mieszaniny działające szkodliwie na rozrodczość;</a:t>
            </a:r>
          </a:p>
          <a:p>
            <a:pPr marL="276860" indent="0" eaLnBrk="1" hangingPunct="1">
              <a:buNone/>
            </a:pPr>
            <a:r>
              <a:rPr lang="pl-PL" altLang="pl-PL" sz="1800" dirty="0"/>
              <a:t>15) substancje i mieszaniny niebezpieczne dla środowiska.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1955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/>
              <a:t>BIBLIOGRAFIA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22243"/>
            <a:ext cx="8915400" cy="67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600" dirty="0" smtClean="0"/>
              <a:t>Zasady organizacji ratownictwa chemicznego i ekologicznego w Krajowym Systemie Ratowniczo-Gaśniczym (lipiec 2013r.);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600" dirty="0" smtClean="0"/>
              <a:t>Rozporządzenie Ministra Zdrowia </a:t>
            </a:r>
            <a:r>
              <a:rPr lang="pl-PL" sz="2600" dirty="0"/>
              <a:t>z dnia 20 kwietnia 2012 r. w sprawie oznakowania opakowań substancji niebezpiecznych i mieszanin niebezpiecznych oraz niektórych </a:t>
            </a:r>
            <a:r>
              <a:rPr lang="pl-PL" sz="2600" dirty="0" smtClean="0"/>
              <a:t>mieszanin;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2600" dirty="0" err="1" smtClean="0"/>
              <a:t>Podlasiński</a:t>
            </a:r>
            <a:r>
              <a:rPr lang="pl-PL" sz="2600" dirty="0" smtClean="0"/>
              <a:t> Rafał, </a:t>
            </a:r>
            <a:r>
              <a:rPr lang="pl-PL" sz="2600" i="1" dirty="0" smtClean="0"/>
              <a:t>Ratownictwo chemiczne- poziom podstawowy. </a:t>
            </a:r>
            <a:r>
              <a:rPr lang="pl-PL" sz="2600" dirty="0" smtClean="0"/>
              <a:t>Przegląd pożarniczy</a:t>
            </a:r>
            <a:r>
              <a:rPr lang="pl-PL" sz="2600" dirty="0"/>
              <a:t>. (http://</a:t>
            </a:r>
            <a:r>
              <a:rPr lang="pl-PL" sz="2600" dirty="0" smtClean="0"/>
              <a:t>www.ppoz.pl/ratownictwo-i-ochrona-</a:t>
            </a:r>
            <a:r>
              <a:rPr lang="pl-PL" sz="2600" dirty="0" err="1" smtClean="0"/>
              <a:t>ludnosci</a:t>
            </a:r>
            <a:r>
              <a:rPr lang="pl-PL" sz="2600" dirty="0" smtClean="0"/>
              <a:t>/868-ratownictwo-chemiczne-poziom-podstawowy).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75033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Oznakowanie opakowań substancji niebezpiecznych przy magazynowaniu i obrocie</a:t>
            </a:r>
            <a:endParaRPr lang="pl-PL" sz="24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7" name="Picture 2" descr="http://www.anamaja.pl/wp-content/uploads/oznakowania-substancji-niebezpieczny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1843881"/>
            <a:ext cx="57150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76406" y="53903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>
              <a:buSzPct val="25000"/>
            </a:pPr>
            <a:r>
              <a:rPr lang="pl-PL" altLang="pl-PL" sz="2400" dirty="0" smtClean="0"/>
              <a:t>Klasyfikacja ADR - RID</a:t>
            </a:r>
            <a:r>
              <a:rPr lang="pl-PL" altLang="pl-PL" sz="2800" dirty="0"/>
              <a:t/>
            </a:r>
            <a:br>
              <a:rPr lang="pl-PL" altLang="pl-PL" sz="2800" dirty="0"/>
            </a:b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72507" y="1849471"/>
            <a:ext cx="8574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ADR-RID Jest to podstawowy i obowiązujący praktycznie w całej Europie (z wyjątkiem Wielkiej Brytanii) system oznaczeń kodowych stosowany w transporcie materiałów niebezpiecznych. Usankcjonowany jest postanowieniem konwencji ADR (dla transportu kołowego) i RID (dla transportu kolejowego). Przewidują one oznakowanie środków transportu materiałów niebezpiecznych pomarańczowymi tablicami ostrzegawczymi o wymiarach 30 x 40 cm, barwy pomarańczowej odblaskowej otoczonymi dookoła czarnym nie odblaskowym paskiem. Tablica w górnej części zawiera numer rozpoznawczy zagrożenia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>
              <a:buSzPct val="25000"/>
            </a:pPr>
            <a:r>
              <a:rPr lang="pl-PL" altLang="pl-PL" sz="2400" dirty="0" smtClean="0"/>
              <a:t>Klasyfikacja ADR - RID</a:t>
            </a:r>
            <a:r>
              <a:rPr lang="pl-PL" altLang="pl-PL" sz="2800" dirty="0"/>
              <a:t/>
            </a:r>
            <a:br>
              <a:rPr lang="pl-PL" altLang="pl-PL" sz="2800" dirty="0"/>
            </a:b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72506" y="2160317"/>
            <a:ext cx="85749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KLASA MAERIAŁU: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1 – Materiały i przedmioty wybuchowe</a:t>
            </a:r>
          </a:p>
          <a:p>
            <a:r>
              <a:rPr lang="pl-PL" dirty="0"/>
              <a:t>2 – Gazy</a:t>
            </a:r>
          </a:p>
          <a:p>
            <a:r>
              <a:rPr lang="pl-PL" dirty="0"/>
              <a:t>3 – Materiały ciekłe zapalne</a:t>
            </a:r>
          </a:p>
          <a:p>
            <a:r>
              <a:rPr lang="pl-PL" dirty="0"/>
              <a:t>4.1 – Materiały stałe zapalne, materiały </a:t>
            </a:r>
            <a:r>
              <a:rPr lang="pl-PL" dirty="0" err="1"/>
              <a:t>samoreaktywne</a:t>
            </a:r>
            <a:r>
              <a:rPr lang="pl-PL" dirty="0"/>
              <a:t> oraz materiały wybuchowe stałe odczulone</a:t>
            </a:r>
          </a:p>
          <a:p>
            <a:r>
              <a:rPr lang="pl-PL" dirty="0"/>
              <a:t>4.2 – Materiały samozapalne</a:t>
            </a:r>
          </a:p>
          <a:p>
            <a:r>
              <a:rPr lang="pl-PL" dirty="0"/>
              <a:t>4.3 – Materiały wytwarzające w zetknięciu z wodą gazy zapalne</a:t>
            </a:r>
          </a:p>
          <a:p>
            <a:r>
              <a:rPr lang="pl-PL" dirty="0"/>
              <a:t>5.1 – Materiały utleniające</a:t>
            </a:r>
          </a:p>
          <a:p>
            <a:r>
              <a:rPr lang="pl-PL" dirty="0"/>
              <a:t>5.2 – Nadtlenki organiczne</a:t>
            </a:r>
          </a:p>
          <a:p>
            <a:r>
              <a:rPr lang="pl-PL" dirty="0"/>
              <a:t>6.1 – Materiały trujące</a:t>
            </a:r>
          </a:p>
          <a:p>
            <a:r>
              <a:rPr lang="pl-PL" dirty="0"/>
              <a:t>6.2 – Materiały zakaźne</a:t>
            </a:r>
          </a:p>
          <a:p>
            <a:r>
              <a:rPr lang="pl-PL" dirty="0"/>
              <a:t>7 – Materiały promieniotwórcze</a:t>
            </a:r>
          </a:p>
          <a:p>
            <a:r>
              <a:rPr lang="pl-PL" dirty="0"/>
              <a:t>8 – Materiały żrące</a:t>
            </a:r>
          </a:p>
          <a:p>
            <a:r>
              <a:rPr lang="pl-PL" dirty="0"/>
              <a:t>9 – Różne materiały i przedmioty niebezpieczne</a:t>
            </a:r>
          </a:p>
          <a:p>
            <a:endParaRPr lang="pl-PL" dirty="0"/>
          </a:p>
        </p:txBody>
      </p:sp>
      <p:pic>
        <p:nvPicPr>
          <p:cNvPr id="10" name="Picture 2" descr="http://upload.wikimedia.org/wikipedia/commons/thumb/8/8b/UN_transport_pictogram_-_1.svg/120px-UN_transport_pictogram_-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111" y="1592385"/>
            <a:ext cx="1079999" cy="10800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5/5f/Flammable_g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019" y="1592385"/>
            <a:ext cx="1043999" cy="1044000"/>
          </a:xfrm>
          <a:prstGeom prst="rect">
            <a:avLst/>
          </a:prstGeom>
          <a:noFill/>
        </p:spPr>
      </p:pic>
      <p:pic>
        <p:nvPicPr>
          <p:cNvPr id="12" name="Picture 6" descr="http://upload.wikimedia.org/wikipedia/commons/b/b1/Pressurized_gas_b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966" y="1610385"/>
            <a:ext cx="1043999" cy="1044000"/>
          </a:xfrm>
          <a:prstGeom prst="rect">
            <a:avLst/>
          </a:prstGeom>
          <a:noFill/>
        </p:spPr>
      </p:pic>
      <p:pic>
        <p:nvPicPr>
          <p:cNvPr id="13" name="Picture 8" descr="http://upload.wikimedia.org/wikipedia/commons/thumb/7/78/Label_for_dangerous_goods_-_class_2.3.svg/120px-Label_for_dangerous_goods_-_class_2.3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4965" y="1614597"/>
            <a:ext cx="1080000" cy="1080001"/>
          </a:xfrm>
          <a:prstGeom prst="rect">
            <a:avLst/>
          </a:prstGeom>
          <a:noFill/>
        </p:spPr>
      </p:pic>
      <p:pic>
        <p:nvPicPr>
          <p:cNvPr id="14" name="Picture 10" descr="http://upload.wikimedia.org/wikipedia/commons/thumb/4/41/Label_for_dangerous_goods_-_class_3.svg/120px-Label_for_dangerous_goods_-_class_3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4965" y="1636811"/>
            <a:ext cx="1079999" cy="1080000"/>
          </a:xfrm>
          <a:prstGeom prst="rect">
            <a:avLst/>
          </a:prstGeom>
          <a:noFill/>
        </p:spPr>
      </p:pic>
      <p:pic>
        <p:nvPicPr>
          <p:cNvPr id="15" name="Picture 12" descr="http://upload.wikimedia.org/wikipedia/commons/thumb/b/bc/Label_for_dangerous_goods_-_class_4.3.svg/120px-Label_for_dangerous_goods_-_class_4.3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7437" y="3765905"/>
            <a:ext cx="1080000" cy="1080001"/>
          </a:xfrm>
          <a:prstGeom prst="rect">
            <a:avLst/>
          </a:prstGeom>
          <a:noFill/>
        </p:spPr>
      </p:pic>
      <p:pic>
        <p:nvPicPr>
          <p:cNvPr id="16" name="Picture 14" descr="http://upload.wikimedia.org/wikipedia/commons/thumb/9/9c/Label_for_dangeous_goods_-_class_5.1.svg/120px-Label_for_dangeous_goods_-_class_5.1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7438" y="4845906"/>
            <a:ext cx="1079999" cy="1080000"/>
          </a:xfrm>
          <a:prstGeom prst="rect">
            <a:avLst/>
          </a:prstGeom>
          <a:noFill/>
        </p:spPr>
      </p:pic>
      <p:pic>
        <p:nvPicPr>
          <p:cNvPr id="17" name="Picture 16" descr="http://upload.wikimedia.org/wikipedia/commons/thumb/7/72/Dangclass6_1.svg/120px-Dangclass6_1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67438" y="5778000"/>
            <a:ext cx="1079999" cy="1080000"/>
          </a:xfrm>
          <a:prstGeom prst="rect">
            <a:avLst/>
          </a:prstGeom>
          <a:noFill/>
        </p:spPr>
      </p:pic>
      <p:pic>
        <p:nvPicPr>
          <p:cNvPr id="18" name="Picture 18" descr="http://upload.wikimedia.org/wikipedia/commons/thumb/1/16/Dangclass6_2.png.svg/120px-Dangclass6_2.png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4409" y="5772067"/>
            <a:ext cx="1079999" cy="1080000"/>
          </a:xfrm>
          <a:prstGeom prst="rect">
            <a:avLst/>
          </a:prstGeom>
          <a:noFill/>
        </p:spPr>
      </p:pic>
      <p:pic>
        <p:nvPicPr>
          <p:cNvPr id="19" name="Picture 20" descr="http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4410" y="5778000"/>
            <a:ext cx="1079999" cy="1080000"/>
          </a:xfrm>
          <a:prstGeom prst="rect">
            <a:avLst/>
          </a:prstGeom>
          <a:noFill/>
        </p:spPr>
      </p:pic>
      <p:pic>
        <p:nvPicPr>
          <p:cNvPr id="20" name="Picture 22" descr="http://upload.wikimedia.org/wikipedia/commons/thumb/8/8a/Danger-class-8.svg/120px-Danger-class-8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4411" y="5724102"/>
            <a:ext cx="1079999" cy="1080000"/>
          </a:xfrm>
          <a:prstGeom prst="rect">
            <a:avLst/>
          </a:prstGeom>
          <a:noFill/>
        </p:spPr>
      </p:pic>
      <p:pic>
        <p:nvPicPr>
          <p:cNvPr id="21" name="Picture 24" descr="http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41749" y="5724102"/>
            <a:ext cx="1079999" cy="1080000"/>
          </a:xfrm>
          <a:prstGeom prst="rect">
            <a:avLst/>
          </a:prstGeom>
          <a:noFill/>
        </p:spPr>
      </p:pic>
      <p:pic>
        <p:nvPicPr>
          <p:cNvPr id="22" name="Picture 26" descr="http://upload.wikimedia.org/wikipedia/commons/thumb/b/b9/Tablica_ADR.svg/200px-Tablica_ADR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1351" y="5643578"/>
            <a:ext cx="142876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369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 smtClean="0"/>
              <a:t>Zasady i sposoby oznakowania materiałów niebezpiecznych w transporcie</a:t>
            </a:r>
            <a:endParaRPr sz="24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996" y="2061813"/>
            <a:ext cx="5398008" cy="36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93615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Zasady i sposoby oznakowania materiałów niebezpiecznych w transporcie</a:t>
            </a:r>
            <a:endParaRPr lang="pl-PL" sz="24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7543" y="1832843"/>
            <a:ext cx="8216267" cy="4479821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>
              <a:spcBef>
                <a:spcPct val="0"/>
              </a:spcBef>
              <a:buClrTx/>
              <a:buSzTx/>
              <a:buNone/>
            </a:pPr>
            <a:r>
              <a:rPr lang="pl-PL" altLang="pl-PL" sz="2000" dirty="0" smtClean="0"/>
              <a:t>W </a:t>
            </a:r>
            <a:r>
              <a:rPr lang="pl-PL" altLang="pl-PL" sz="2000" dirty="0"/>
              <a:t>wyniku wypadków, awarii i katastrof może dojść do </a:t>
            </a:r>
            <a:r>
              <a:rPr lang="pl-PL" altLang="pl-PL" sz="2000" dirty="0" smtClean="0"/>
              <a:t>niekontrolowanego wycieku </a:t>
            </a:r>
            <a:r>
              <a:rPr lang="pl-PL" altLang="pl-PL" sz="2000" dirty="0"/>
              <a:t>cieczy niebezpiecznych, przedostania się do atmosfery niebezpiecznych gazów, par i aerozoli, co częstokroć staje się źródłem zagrożenia pożarowego i wybuchowego. Ciecze i gazy  mogą też mieć właściwości toksyczne jak i żrące.</a:t>
            </a:r>
          </a:p>
          <a:p>
            <a:pPr marL="276860" indent="0" algn="just">
              <a:spcBef>
                <a:spcPct val="0"/>
              </a:spcBef>
              <a:buClrTx/>
              <a:buSzTx/>
              <a:buNone/>
            </a:pPr>
            <a:r>
              <a:rPr lang="pl-PL" altLang="pl-PL" sz="2000" dirty="0" smtClean="0"/>
              <a:t>Te </a:t>
            </a:r>
            <a:r>
              <a:rPr lang="pl-PL" altLang="pl-PL" sz="2000" dirty="0"/>
              <a:t>zagrożenia przybierają niebezpieczny rozmiar w przypadkach zaistnienia ich na obszarach zabudowanych i gęsto zaludnionych. By stwierdzić czy ono występuje nie wystarczą odczucia organoleptyczne, gdyż w czasie próby możemy sami ulec szkodliwemu działaniu substancji niebezpiecznych. I dlatego winniśmy wyposażyć się w urządzenia o możliwie szerokim zakresie stosowania, które będą nas wcześniej informowały o potencjalnym zagrożeniu występującym w atmosferze na danej przestrzeni oraz znać zasady i sposoby oznakowania substancji niebezpiecznych.</a:t>
            </a:r>
          </a:p>
          <a:p>
            <a:pPr marL="438912" marR="0" lvl="0" indent="-324612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1860</Words>
  <Application>Microsoft Office PowerPoint</Application>
  <PresentationFormat>Pokaz na ekranie (4:3)</PresentationFormat>
  <Paragraphs>318</Paragraphs>
  <Slides>40</Slides>
  <Notes>40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51" baseType="lpstr">
      <vt:lpstr>Noto Sans Symbols</vt:lpstr>
      <vt:lpstr>Wingdings</vt:lpstr>
      <vt:lpstr>Arial</vt:lpstr>
      <vt:lpstr>Courier New</vt:lpstr>
      <vt:lpstr>Tahoma</vt:lpstr>
      <vt:lpstr>Calibri</vt:lpstr>
      <vt:lpstr>Arial Black</vt:lpstr>
      <vt:lpstr>Verdana</vt:lpstr>
      <vt:lpstr>Times New Roman</vt:lpstr>
      <vt:lpstr>Moduł</vt:lpstr>
      <vt:lpstr>Moduł</vt:lpstr>
      <vt:lpstr>TEMAT 7:   Rozpoznanie i organizacja działań ratowniczych podczas zdarzeń chemiczno - ekologicznych </vt:lpstr>
      <vt:lpstr>Rozpoznanie i organizacja działań ratowniczych podczas zdarzeń chemiczno - ekologicznych </vt:lpstr>
      <vt:lpstr>MATERIAŁY NIEBEZPIECZNE </vt:lpstr>
      <vt:lpstr>USTAWA z dnia 25 lutego 2011 r. o substancjach chemicznych i ich mieszaninach</vt:lpstr>
      <vt:lpstr>Oznakowanie opakowań substancji niebezpiecznych przy magazynowaniu i obrocie</vt:lpstr>
      <vt:lpstr>Klasyfikacja ADR - RID </vt:lpstr>
      <vt:lpstr>Klasyfikacja ADR - RID </vt:lpstr>
      <vt:lpstr>Zasady i sposoby oznakowania materiałów niebezpiecznych w transporcie</vt:lpstr>
      <vt:lpstr>Zasady i sposoby oznakowania materiałów niebezpiecznych w transporcie</vt:lpstr>
      <vt:lpstr>Zasady i sposoby oznakowania materiałów niebezpiecznych w transporcie</vt:lpstr>
      <vt:lpstr>Dokumenty transportowe</vt:lpstr>
      <vt:lpstr>Oznakowanie środków transportu</vt:lpstr>
      <vt:lpstr>Oznakowanie środków transportu</vt:lpstr>
      <vt:lpstr>Zakresy realizacji ratownictwa chemiczno-ekologicznego realizowanego w ramach KSRG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Zakres podstawowy</vt:lpstr>
      <vt:lpstr>Zasady dojazdu i ustawienia pojazdów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Elementarne zasady bezpieczeństwa strażaków i ratowników</vt:lpstr>
      <vt:lpstr>BIBLIOGRAFIA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1:   Struktura i organizacja ochrony przeciwpożarowej, Ochotniczych Straży Pożarnych oraz ochrony ludności </dc:title>
  <cp:lastModifiedBy>Marek E</cp:lastModifiedBy>
  <cp:revision>31</cp:revision>
  <dcterms:modified xsi:type="dcterms:W3CDTF">2016-05-25T11:10:57Z</dcterms:modified>
</cp:coreProperties>
</file>