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77" r:id="rId4"/>
    <p:sldId id="258" r:id="rId5"/>
    <p:sldId id="279" r:id="rId6"/>
    <p:sldId id="286" r:id="rId7"/>
    <p:sldId id="280" r:id="rId8"/>
    <p:sldId id="289" r:id="rId9"/>
    <p:sldId id="281" r:id="rId10"/>
    <p:sldId id="282" r:id="rId11"/>
    <p:sldId id="283" r:id="rId12"/>
    <p:sldId id="284" r:id="rId13"/>
    <p:sldId id="287" r:id="rId14"/>
  </p:sldIdLst>
  <p:sldSz cx="12192000" cy="6858000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>
        <p:scale>
          <a:sx n="50" d="100"/>
          <a:sy n="50" d="100"/>
        </p:scale>
        <p:origin x="-1680" y="-13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5" d="100"/>
          <a:sy n="105" d="100"/>
        </p:scale>
        <p:origin x="23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="" xmlns:a16="http://schemas.microsoft.com/office/drawing/2014/main" id="{D5BE93E0-88FE-4C7F-B976-A2E2D974C7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FA0C50F6-28F2-4675-B6D8-986BBEAD2E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2DA010C-21B5-4C0C-A193-3AFC4F6904BC}" type="datetimeFigureOut">
              <a:rPr lang="pl-PL"/>
              <a:pPr>
                <a:defRPr/>
              </a:pPr>
              <a:t>21.02.18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D143828F-A13C-41E7-AE92-9D61254696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7E782E04-D36D-4E4A-8E53-D47976659E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0B835A5-6A1F-40AE-8968-E459FECA1A4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4477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6FAB0-292D-2944-95BA-7F776392FADB}" type="datetimeFigureOut">
              <a:t>21.02.18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D8FAC-F988-C643-AC30-998CC4452D0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71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3FEEBC83-A0CA-4AFA-BCC7-A4C30E2FC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1579C-91F3-4E48-AB29-A0E0F896304E}" type="datetimeFigureOut">
              <a:rPr lang="pl-PL"/>
              <a:pPr>
                <a:defRPr/>
              </a:pPr>
              <a:t>21.02.18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E3B90803-38F3-4A15-A94B-B7635931A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E1CDF195-7398-4F5F-B66F-C13676DA6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4FE6C-A720-45FA-AFD8-FBC847A8F29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6383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C308174A-0E27-4FE0-B0CB-BB2650DD3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3A0DF-F45F-4778-A625-CD9F88C10158}" type="datetimeFigureOut">
              <a:rPr lang="pl-PL"/>
              <a:pPr>
                <a:defRPr/>
              </a:pPr>
              <a:t>21.02.18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FEAF462A-1F63-4314-A324-466D95808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D2689B05-36A2-4D7D-A600-FCCB278A5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948BD-398C-4B80-AC59-6879E63EAA4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9233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E7E97534-52AF-4A83-95DF-2091FCA88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11887-016E-4F46-A4D6-B0884C9F6B31}" type="datetimeFigureOut">
              <a:rPr lang="pl-PL"/>
              <a:pPr>
                <a:defRPr/>
              </a:pPr>
              <a:t>21.02.18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A4FCE1F6-A407-4093-8F81-C4A2BFA29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09ADF059-4115-4DD0-B314-ED90F545B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DCA13-60BC-41A5-8162-62206B29364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8503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9995F2BA-EDA1-4CA7-99B2-68C8D4005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76A24-3BF5-46BB-AD7A-FA5E006C79DA}" type="datetimeFigureOut">
              <a:rPr lang="pl-PL"/>
              <a:pPr>
                <a:defRPr/>
              </a:pPr>
              <a:t>21.02.18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F525D1F9-EBC4-43E3-9FAC-845DB2B0A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F481B686-9764-42AB-AEB1-B9F05167E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59EBE-7D21-461E-B367-364B94A2BD0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6844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B4ECF747-E397-4EF5-9F59-282E1F4C4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C1014-347B-4CF1-ACC6-4BC645FE1420}" type="datetimeFigureOut">
              <a:rPr lang="pl-PL"/>
              <a:pPr>
                <a:defRPr/>
              </a:pPr>
              <a:t>21.02.18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23F83A67-7FCE-47E7-92B9-93D39E5C8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CE042981-1534-46AD-9E8B-3B5A97A23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ED8A9-F83E-49CD-94B3-B8515ED8F67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3528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="" xmlns:a16="http://schemas.microsoft.com/office/drawing/2014/main" id="{EC556BFE-F7D2-44EF-A96B-30F626EC0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9D137-4B70-403D-B4F1-3727B4FF461A}" type="datetimeFigureOut">
              <a:rPr lang="pl-PL"/>
              <a:pPr>
                <a:defRPr/>
              </a:pPr>
              <a:t>21.02.18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>
                <a16:creationId xmlns="" xmlns:a16="http://schemas.microsoft.com/office/drawing/2014/main" id="{818ABA3D-EC94-4BCB-BBE6-CDABB2FA5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="" xmlns:a16="http://schemas.microsoft.com/office/drawing/2014/main" id="{D47EB68C-F32B-49AB-89D7-486BCD66E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19A55-3F8D-4C29-8DC0-C316B4B8EC7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1708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>
            <a:extLst>
              <a:ext uri="{FF2B5EF4-FFF2-40B4-BE49-F238E27FC236}">
                <a16:creationId xmlns="" xmlns:a16="http://schemas.microsoft.com/office/drawing/2014/main" id="{DD402597-869C-4318-B33D-36E880B63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55CCA-0A1F-45AD-903D-3120BB489D48}" type="datetimeFigureOut">
              <a:rPr lang="pl-PL"/>
              <a:pPr>
                <a:defRPr/>
              </a:pPr>
              <a:t>21.02.18</a:t>
            </a:fld>
            <a:endParaRPr lang="pl-PL"/>
          </a:p>
        </p:txBody>
      </p:sp>
      <p:sp>
        <p:nvSpPr>
          <p:cNvPr id="8" name="Symbol zastępczy stopki 4">
            <a:extLst>
              <a:ext uri="{FF2B5EF4-FFF2-40B4-BE49-F238E27FC236}">
                <a16:creationId xmlns="" xmlns:a16="http://schemas.microsoft.com/office/drawing/2014/main" id="{C3EF824E-0952-4B45-888A-6365160CB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>
            <a:extLst>
              <a:ext uri="{FF2B5EF4-FFF2-40B4-BE49-F238E27FC236}">
                <a16:creationId xmlns="" xmlns:a16="http://schemas.microsoft.com/office/drawing/2014/main" id="{AAB44587-0F40-4B66-BECE-665F09E47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6880F-72E1-41B6-A0E2-8F3953989E8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6635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>
            <a:extLst>
              <a:ext uri="{FF2B5EF4-FFF2-40B4-BE49-F238E27FC236}">
                <a16:creationId xmlns="" xmlns:a16="http://schemas.microsoft.com/office/drawing/2014/main" id="{F4E34B7A-969C-4876-A088-44CD99945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843EC-6743-4A3A-BC6E-A8154853BB61}" type="datetimeFigureOut">
              <a:rPr lang="pl-PL"/>
              <a:pPr>
                <a:defRPr/>
              </a:pPr>
              <a:t>21.02.18</a:t>
            </a:fld>
            <a:endParaRPr lang="pl-PL"/>
          </a:p>
        </p:txBody>
      </p:sp>
      <p:sp>
        <p:nvSpPr>
          <p:cNvPr id="4" name="Symbol zastępczy stopki 4">
            <a:extLst>
              <a:ext uri="{FF2B5EF4-FFF2-40B4-BE49-F238E27FC236}">
                <a16:creationId xmlns="" xmlns:a16="http://schemas.microsoft.com/office/drawing/2014/main" id="{8F12FDE1-F88D-4D56-B397-B672231DA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>
            <a:extLst>
              <a:ext uri="{FF2B5EF4-FFF2-40B4-BE49-F238E27FC236}">
                <a16:creationId xmlns="" xmlns:a16="http://schemas.microsoft.com/office/drawing/2014/main" id="{C9B70615-018E-471C-BF7F-C6230A03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183A9-02E0-4C5E-96BF-BC1E7CD3446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8938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>
            <a:extLst>
              <a:ext uri="{FF2B5EF4-FFF2-40B4-BE49-F238E27FC236}">
                <a16:creationId xmlns="" xmlns:a16="http://schemas.microsoft.com/office/drawing/2014/main" id="{009F35A3-E573-4F70-B365-AC68667B5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0EEC3-E9F0-4B16-90A5-AAFCFD9A05B6}" type="datetimeFigureOut">
              <a:rPr lang="pl-PL"/>
              <a:pPr>
                <a:defRPr/>
              </a:pPr>
              <a:t>21.02.18</a:t>
            </a:fld>
            <a:endParaRPr lang="pl-PL"/>
          </a:p>
        </p:txBody>
      </p:sp>
      <p:sp>
        <p:nvSpPr>
          <p:cNvPr id="3" name="Symbol zastępczy stopki 4">
            <a:extLst>
              <a:ext uri="{FF2B5EF4-FFF2-40B4-BE49-F238E27FC236}">
                <a16:creationId xmlns="" xmlns:a16="http://schemas.microsoft.com/office/drawing/2014/main" id="{2A337E22-A177-4908-ADDC-7F37E8658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="" xmlns:a16="http://schemas.microsoft.com/office/drawing/2014/main" id="{C84F52A9-6DCB-4F82-A5D8-156D6DC81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A22D5-0016-46B6-83B4-83C5543ED79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1482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="" xmlns:a16="http://schemas.microsoft.com/office/drawing/2014/main" id="{88735970-7B18-44CB-96E5-BD2E8EFE0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B8917-AD10-45C9-82A3-C71A75A93E13}" type="datetimeFigureOut">
              <a:rPr lang="pl-PL"/>
              <a:pPr>
                <a:defRPr/>
              </a:pPr>
              <a:t>21.02.18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>
                <a16:creationId xmlns="" xmlns:a16="http://schemas.microsoft.com/office/drawing/2014/main" id="{A0B92F2E-0C6D-4888-8470-F298F7F57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="" xmlns:a16="http://schemas.microsoft.com/office/drawing/2014/main" id="{0FAC0DC4-CD02-44D7-99CF-081A70B26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AD9F8-AA75-49C1-B720-75B3924F22A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0202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="" xmlns:a16="http://schemas.microsoft.com/office/drawing/2014/main" id="{027340A9-FC45-4A1B-81B7-9282D6C27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50D27-3A6F-484D-82C6-B44E6C2D008E}" type="datetimeFigureOut">
              <a:rPr lang="pl-PL"/>
              <a:pPr>
                <a:defRPr/>
              </a:pPr>
              <a:t>21.02.18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>
                <a16:creationId xmlns="" xmlns:a16="http://schemas.microsoft.com/office/drawing/2014/main" id="{48AAC55C-D47C-4EE3-A6C6-F6FA83803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="" xmlns:a16="http://schemas.microsoft.com/office/drawing/2014/main" id="{60D5FD91-E2B0-4F39-B6EB-64F818F88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A38A9-F4D3-4EA1-BBC4-E61832461D8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4478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>
            <a:extLst>
              <a:ext uri="{FF2B5EF4-FFF2-40B4-BE49-F238E27FC236}">
                <a16:creationId xmlns="" xmlns:a16="http://schemas.microsoft.com/office/drawing/2014/main" id="{05DEB3B4-AC46-430F-8572-7C571ADC7C1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>
            <a:extLst>
              <a:ext uri="{FF2B5EF4-FFF2-40B4-BE49-F238E27FC236}">
                <a16:creationId xmlns="" xmlns:a16="http://schemas.microsoft.com/office/drawing/2014/main" id="{EA145E31-EEF9-4E31-B5DC-5444B45316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28C6268E-C57F-4A1E-B5DA-CBC863932C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133483-0F94-43EE-8B6D-67F3E4C1D4C0}" type="datetimeFigureOut">
              <a:rPr lang="pl-PL"/>
              <a:pPr>
                <a:defRPr/>
              </a:pPr>
              <a:t>21.02.18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8C815A7F-77DD-4BDF-A30F-7A53FBE367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4F3BAD50-80ED-487F-8EB4-0663770A8F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0DA98C-179B-4673-B741-07D58A7D764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3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6.jpeg"/><Relationship Id="rId5" Type="http://schemas.microsoft.com/office/2007/relationships/hdphoto" Target="../media/hdphoto3.wdp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image" Target="../media/image8.jpeg"/><Relationship Id="rId5" Type="http://schemas.microsoft.com/office/2007/relationships/hdphoto" Target="../media/hdphoto5.wdp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jpeg"/><Relationship Id="rId3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microsoft.com/office/2007/relationships/hdphoto" Target="../media/hdphoto7.wdp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>
            <a:extLst>
              <a:ext uri="{FF2B5EF4-FFF2-40B4-BE49-F238E27FC236}">
                <a16:creationId xmlns="" xmlns:a16="http://schemas.microsoft.com/office/drawing/2014/main" id="{265984DA-313B-4ED0-BA25-E19D24113C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Wielkopolskie Centrum Kompetencji</a:t>
            </a:r>
            <a:endParaRPr lang="pl-PL" altLang="pl-PL"/>
          </a:p>
        </p:txBody>
      </p:sp>
      <p:pic>
        <p:nvPicPr>
          <p:cNvPr id="4" name="Shape 1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65595" y="5068047"/>
            <a:ext cx="3328401" cy="677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1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3850" y="5068045"/>
            <a:ext cx="1823950" cy="67748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ymbol zastępczy zawartości 7">
            <a:extLst>
              <a:ext uri="{FF2B5EF4-FFF2-40B4-BE49-F238E27FC236}">
                <a16:creationId xmlns="" xmlns:a16="http://schemas.microsoft.com/office/drawing/2014/main" id="{638CF6E8-A023-4307-AF45-370EC79ED92F}"/>
              </a:ext>
            </a:extLst>
          </p:cNvPr>
          <p:cNvSpPr txBox="1">
            <a:spLocks/>
          </p:cNvSpPr>
          <p:nvPr/>
        </p:nvSpPr>
        <p:spPr bwMode="auto">
          <a:xfrm>
            <a:off x="939800" y="3936999"/>
            <a:ext cx="4952999" cy="111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altLang="pl-PL" b="1"/>
              <a:t>Prof.</a:t>
            </a:r>
            <a:r>
              <a:rPr lang="en-US" altLang="pl-PL" b="1"/>
              <a:t> dr hab. Inż. Tomasz Łodygowski</a:t>
            </a:r>
            <a:endParaRPr lang="pl-PL" altLang="pl-PL"/>
          </a:p>
          <a:p>
            <a:r>
              <a:rPr lang="pl-PL" altLang="pl-PL"/>
              <a:t>Rektor Politechniki Poznańskiej</a:t>
            </a:r>
          </a:p>
        </p:txBody>
      </p:sp>
      <p:sp>
        <p:nvSpPr>
          <p:cNvPr id="7" name="Symbol zastępczy zawartości 7">
            <a:extLst>
              <a:ext uri="{FF2B5EF4-FFF2-40B4-BE49-F238E27FC236}">
                <a16:creationId xmlns="" xmlns:a16="http://schemas.microsoft.com/office/drawing/2014/main" id="{638CF6E8-A023-4307-AF45-370EC79ED92F}"/>
              </a:ext>
            </a:extLst>
          </p:cNvPr>
          <p:cNvSpPr txBox="1">
            <a:spLocks/>
          </p:cNvSpPr>
          <p:nvPr/>
        </p:nvSpPr>
        <p:spPr bwMode="auto">
          <a:xfrm>
            <a:off x="5894388" y="3936999"/>
            <a:ext cx="5222875" cy="111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altLang="pl-PL" b="1"/>
              <a:t>Dr inż.</a:t>
            </a:r>
            <a:r>
              <a:rPr lang="en-US" altLang="pl-PL" b="1"/>
              <a:t> </a:t>
            </a:r>
            <a:r>
              <a:rPr lang="pl-PL" altLang="pl-PL" b="1"/>
              <a:t>Cezary Mazurek</a:t>
            </a:r>
            <a:endParaRPr lang="pl-PL" altLang="pl-PL"/>
          </a:p>
          <a:p>
            <a:r>
              <a:rPr lang="pl-PL" altLang="pl-PL"/>
              <a:t>Zastępca Dyrektora PCSS ds</a:t>
            </a:r>
            <a:r>
              <a:rPr lang="en-US" altLang="pl-PL"/>
              <a:t>.</a:t>
            </a:r>
            <a:r>
              <a:rPr lang="pl-PL" altLang="pl-PL"/>
              <a:t> Technologii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>
            <a:extLst>
              <a:ext uri="{FF2B5EF4-FFF2-40B4-BE49-F238E27FC236}">
                <a16:creationId xmlns="" xmlns:a16="http://schemas.microsoft.com/office/drawing/2014/main" id="{5CD27B02-4E00-49F4-B14F-C680AFB56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758825"/>
          </a:xfrm>
        </p:spPr>
        <p:txBody>
          <a:bodyPr/>
          <a:lstStyle/>
          <a:p>
            <a:r>
              <a:rPr lang="pl-PL" altLang="pl-PL"/>
              <a:t>Demonstrator 1</a:t>
            </a:r>
          </a:p>
        </p:txBody>
      </p:sp>
      <p:sp>
        <p:nvSpPr>
          <p:cNvPr id="5124" name="Symbol zastępczy tekstu 3">
            <a:extLst>
              <a:ext uri="{FF2B5EF4-FFF2-40B4-BE49-F238E27FC236}">
                <a16:creationId xmlns="" xmlns:a16="http://schemas.microsoft.com/office/drawing/2014/main" id="{0DF88503-85E3-4599-8043-FF821E5C48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pl-PL" altLang="pl-PL" sz="1800" b="1"/>
              <a:t>LOGISTYKA</a:t>
            </a:r>
          </a:p>
          <a:p>
            <a:r>
              <a:rPr lang="pl-PL" altLang="pl-PL" sz="1800"/>
              <a:t>Demonstrator prezentuje możliwości projektowania i przeprojektowywania layoutu fabryk oraz projektowania i przeprojektowywania intralogistyki w 3D oraz w rzeczywistości wirtualnej.</a:t>
            </a:r>
          </a:p>
        </p:txBody>
      </p:sp>
      <p:pic>
        <p:nvPicPr>
          <p:cNvPr id="7" name="Shape 236"/>
          <p:cNvPicPr preferRelativeResize="0">
            <a:picLocks noGrp="1"/>
          </p:cNvPicPr>
          <p:nvPr>
            <p:ph type="pic"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35536" y="1528995"/>
            <a:ext cx="5744417" cy="3822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9590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>
            <a:extLst>
              <a:ext uri="{FF2B5EF4-FFF2-40B4-BE49-F238E27FC236}">
                <a16:creationId xmlns="" xmlns:a16="http://schemas.microsoft.com/office/drawing/2014/main" id="{5CD27B02-4E00-49F4-B14F-C680AFB56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758825"/>
          </a:xfrm>
        </p:spPr>
        <p:txBody>
          <a:bodyPr/>
          <a:lstStyle/>
          <a:p>
            <a:r>
              <a:rPr lang="pl-PL" altLang="pl-PL"/>
              <a:t>Demonstrator 2</a:t>
            </a:r>
          </a:p>
        </p:txBody>
      </p:sp>
      <p:sp>
        <p:nvSpPr>
          <p:cNvPr id="5124" name="Symbol zastępczy tekstu 3">
            <a:extLst>
              <a:ext uri="{FF2B5EF4-FFF2-40B4-BE49-F238E27FC236}">
                <a16:creationId xmlns="" xmlns:a16="http://schemas.microsoft.com/office/drawing/2014/main" id="{0DF88503-85E3-4599-8043-FF821E5C48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pl-PL" altLang="pl-PL" sz="1800" b="1"/>
              <a:t>ROBOTYKA</a:t>
            </a:r>
          </a:p>
          <a:p>
            <a:r>
              <a:rPr lang="pl-PL" altLang="pl-PL" sz="1800"/>
              <a:t>Demonstrator prezentuje sposób działania robotów współpracujących i możliwość zdalnej konfiguracji ich przestrzeni roboczej. Dodatkowo zaznajamia przedsiębiorców z istnieniem systemu operacyjnego robotów Robot Operating System (ROS). </a:t>
            </a:r>
          </a:p>
        </p:txBody>
      </p:sp>
      <p:pic>
        <p:nvPicPr>
          <p:cNvPr id="6" name="Shape 243"/>
          <p:cNvPicPr preferRelativeResize="0"/>
          <p:nvPr/>
        </p:nvPicPr>
        <p:blipFill rotWithShape="1">
          <a:blip r:embed="rId2">
            <a:alphaModFix/>
          </a:blip>
          <a:srcRect l="-13686" r="6757"/>
          <a:stretch/>
        </p:blipFill>
        <p:spPr>
          <a:xfrm>
            <a:off x="4288117" y="1553883"/>
            <a:ext cx="7413717" cy="3885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82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>
            <a:extLst>
              <a:ext uri="{FF2B5EF4-FFF2-40B4-BE49-F238E27FC236}">
                <a16:creationId xmlns="" xmlns:a16="http://schemas.microsoft.com/office/drawing/2014/main" id="{5CD27B02-4E00-49F4-B14F-C680AFB56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758825"/>
          </a:xfrm>
        </p:spPr>
        <p:txBody>
          <a:bodyPr/>
          <a:lstStyle/>
          <a:p>
            <a:r>
              <a:rPr lang="pl-PL" altLang="pl-PL"/>
              <a:t>Demonstrator 3</a:t>
            </a:r>
          </a:p>
        </p:txBody>
      </p:sp>
      <p:sp>
        <p:nvSpPr>
          <p:cNvPr id="5124" name="Symbol zastępczy tekstu 3">
            <a:extLst>
              <a:ext uri="{FF2B5EF4-FFF2-40B4-BE49-F238E27FC236}">
                <a16:creationId xmlns="" xmlns:a16="http://schemas.microsoft.com/office/drawing/2014/main" id="{0DF88503-85E3-4599-8043-FF821E5C48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pl-PL" altLang="pl-PL" sz="1800" b="1"/>
              <a:t>EFEKTYWNOŚĆ ENERGETYCZNA</a:t>
            </a:r>
          </a:p>
          <a:p>
            <a:r>
              <a:rPr lang="pl-PL" altLang="pl-PL" sz="1800"/>
              <a:t>Zastosowanie zaawansowanych symulacji i wizualizacji z użyciem metod obliczeniowych mechaniki płynów i obliczeń komputerowych w systemach obliczeniowych o wysokiej wydajności umożliwiających precyzyjną wizualizację i analizę przepływu ciepła w celu poprawienia efektywności energetycznej i redukcji kosztów.</a:t>
            </a:r>
          </a:p>
        </p:txBody>
      </p:sp>
      <p:pic>
        <p:nvPicPr>
          <p:cNvPr id="8" name="Shape 2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60274" y="1658129"/>
            <a:ext cx="6482102" cy="3835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5524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>
            <a:extLst>
              <a:ext uri="{FF2B5EF4-FFF2-40B4-BE49-F238E27FC236}">
                <a16:creationId xmlns="" xmlns:a16="http://schemas.microsoft.com/office/drawing/2014/main" id="{265984DA-313B-4ED0-BA25-E19D24113C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Dziękujemy za uwagę</a:t>
            </a:r>
            <a:endParaRPr lang="pl-PL" altLang="pl-PL"/>
          </a:p>
        </p:txBody>
      </p:sp>
      <p:pic>
        <p:nvPicPr>
          <p:cNvPr id="4" name="Shape 1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5996" y="3899647"/>
            <a:ext cx="3328401" cy="677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1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33484" y="3899645"/>
            <a:ext cx="1823950" cy="6774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6268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="" xmlns:a16="http://schemas.microsoft.com/office/drawing/2014/main" id="{E0FC1779-8A54-4A5A-A556-1FCC02235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788" y="1027113"/>
            <a:ext cx="10544175" cy="6889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/>
              <a:t>Wielkopolskie Centrum Kompetencji</a:t>
            </a:r>
          </a:p>
        </p:txBody>
      </p:sp>
      <p:sp>
        <p:nvSpPr>
          <p:cNvPr id="4099" name="Symbol zastępczy zawartości 7">
            <a:extLst>
              <a:ext uri="{FF2B5EF4-FFF2-40B4-BE49-F238E27FC236}">
                <a16:creationId xmlns="" xmlns:a16="http://schemas.microsoft.com/office/drawing/2014/main" id="{638CF6E8-A023-4307-AF45-370EC79ED9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788" y="1825625"/>
            <a:ext cx="5222875" cy="4108450"/>
          </a:xfrm>
        </p:spPr>
        <p:txBody>
          <a:bodyPr/>
          <a:lstStyle/>
          <a:p>
            <a:r>
              <a:rPr lang="pl-PL" altLang="pl-PL" b="1"/>
              <a:t>Cel:</a:t>
            </a:r>
            <a:r>
              <a:rPr lang="pl-PL" altLang="pl-PL"/>
              <a:t/>
            </a:r>
            <a:br>
              <a:rPr lang="pl-PL" altLang="pl-PL"/>
            </a:br>
            <a:r>
              <a:rPr lang="pl-PL" altLang="pl-PL"/>
              <a:t>Zwiększenie potencjału przedsiębiorstw poprzez wsparcie ich transformacji cyfrowej</a:t>
            </a:r>
          </a:p>
          <a:p>
            <a:endParaRPr lang="pl-PL" altLang="pl-PL"/>
          </a:p>
        </p:txBody>
      </p:sp>
      <p:sp>
        <p:nvSpPr>
          <p:cNvPr id="4100" name="Symbol zastępczy zawartości 8">
            <a:extLst>
              <a:ext uri="{FF2B5EF4-FFF2-40B4-BE49-F238E27FC236}">
                <a16:creationId xmlns="" xmlns:a16="http://schemas.microsoft.com/office/drawing/2014/main" id="{9A027B04-0A9D-40DB-B9C3-3491166005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92788" y="1825625"/>
            <a:ext cx="5210175" cy="4108450"/>
          </a:xfrm>
        </p:spPr>
        <p:txBody>
          <a:bodyPr/>
          <a:lstStyle/>
          <a:p>
            <a:r>
              <a:rPr lang="pl-PL" altLang="pl-PL" b="1" dirty="0"/>
              <a:t>Organizacja</a:t>
            </a:r>
            <a:br>
              <a:rPr lang="pl-PL" altLang="pl-PL" b="1" dirty="0"/>
            </a:br>
            <a:r>
              <a:rPr lang="pl-PL" altLang="pl-PL" dirty="0"/>
              <a:t>Funkcjonuje w ramach Umowy Konsorcjum </a:t>
            </a:r>
            <a:r>
              <a:rPr lang="pl-PL" altLang="pl-PL" b="1" dirty="0"/>
              <a:t>Wielkopolskiego Centrum Zaawansowanych Technologii Informacyjnych </a:t>
            </a:r>
            <a:r>
              <a:rPr lang="pl-PL" altLang="pl-PL" dirty="0"/>
              <a:t>(WCZTI)</a:t>
            </a:r>
            <a:endParaRPr lang="pl-PL" altLang="pl-PL" b="1" dirty="0"/>
          </a:p>
        </p:txBody>
      </p:sp>
      <p:pic>
        <p:nvPicPr>
          <p:cNvPr id="2" name="Picture 1" descr="Zrzut ekranu 2018-02-16 o 12.14.49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353" y="4394199"/>
            <a:ext cx="9506324" cy="22815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="" xmlns:a16="http://schemas.microsoft.com/office/drawing/2014/main" id="{E0FC1779-8A54-4A5A-A556-1FCC02235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788" y="1027113"/>
            <a:ext cx="10544175" cy="6889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/>
              <a:t>Politechnika Poznańska</a:t>
            </a:r>
          </a:p>
        </p:txBody>
      </p:sp>
      <p:sp>
        <p:nvSpPr>
          <p:cNvPr id="4099" name="Symbol zastępczy zawartości 7">
            <a:extLst>
              <a:ext uri="{FF2B5EF4-FFF2-40B4-BE49-F238E27FC236}">
                <a16:creationId xmlns="" xmlns:a16="http://schemas.microsoft.com/office/drawing/2014/main" id="{638CF6E8-A023-4307-AF45-370EC79ED9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788" y="1825625"/>
            <a:ext cx="5222875" cy="4108450"/>
          </a:xfrm>
        </p:spPr>
        <p:txBody>
          <a:bodyPr/>
          <a:lstStyle/>
          <a:p>
            <a:r>
              <a:rPr lang="pl-PL" altLang="pl-PL"/>
              <a:t>10 Wydziałów, 100 specjalności na 30 kierunkach studiów. </a:t>
            </a:r>
          </a:p>
          <a:p>
            <a:endParaRPr lang="pl-PL" altLang="pl-PL"/>
          </a:p>
          <a:p>
            <a:r>
              <a:rPr lang="pl-PL" altLang="pl-PL"/>
              <a:t>1250 nauczycieli akademickich</a:t>
            </a:r>
          </a:p>
          <a:p>
            <a:endParaRPr lang="pl-PL" altLang="pl-PL"/>
          </a:p>
          <a:p>
            <a:r>
              <a:rPr lang="pl-PL" altLang="pl-PL"/>
              <a:t>20 tysięcy studentów studiów I, II i III stopnia oraz podyplomowych. </a:t>
            </a:r>
          </a:p>
          <a:p>
            <a:endParaRPr lang="pl-PL" altLang="pl-PL"/>
          </a:p>
        </p:txBody>
      </p:sp>
      <p:sp>
        <p:nvSpPr>
          <p:cNvPr id="4100" name="Symbol zastępczy zawartości 8">
            <a:extLst>
              <a:ext uri="{FF2B5EF4-FFF2-40B4-BE49-F238E27FC236}">
                <a16:creationId xmlns="" xmlns:a16="http://schemas.microsoft.com/office/drawing/2014/main" id="{9A027B04-0A9D-40DB-B9C3-3491166005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92788" y="1825625"/>
            <a:ext cx="6249800" cy="4108450"/>
          </a:xfrm>
        </p:spPr>
        <p:txBody>
          <a:bodyPr/>
          <a:lstStyle/>
          <a:p>
            <a:r>
              <a:rPr lang="pl-PL" altLang="pl-PL"/>
              <a:t>Pierwsza z polskich uczelni przyjęta do CESAER-a (Conference of European Schools for Advanced Engineering Education and Research)</a:t>
            </a:r>
          </a:p>
          <a:p>
            <a:r>
              <a:rPr lang="pl-PL" altLang="pl-PL"/>
              <a:t>Jest członkiem SEFI (Societe Europeenne pour la Formation des Ingenieurs), EUA (European University Association), ADUEM (Alliance of Universities for Democracy) oraz IAU (International Association of Universities).</a:t>
            </a:r>
          </a:p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76970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>
            <a:extLst>
              <a:ext uri="{FF2B5EF4-FFF2-40B4-BE49-F238E27FC236}">
                <a16:creationId xmlns="" xmlns:a16="http://schemas.microsoft.com/office/drawing/2014/main" id="{5CD27B02-4E00-49F4-B14F-C680AFB56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758825"/>
          </a:xfrm>
        </p:spPr>
        <p:txBody>
          <a:bodyPr/>
          <a:lstStyle/>
          <a:p>
            <a:r>
              <a:rPr lang="pl-PL" altLang="pl-PL"/>
              <a:t>Współpraca w WCK </a:t>
            </a:r>
            <a:r>
              <a:rPr lang="en-US" altLang="pl-PL"/>
              <a:t>–</a:t>
            </a:r>
            <a:r>
              <a:rPr lang="pl-PL" altLang="pl-PL"/>
              <a:t> przykłady (1)</a:t>
            </a:r>
          </a:p>
        </p:txBody>
      </p:sp>
      <p:sp>
        <p:nvSpPr>
          <p:cNvPr id="5124" name="Symbol zastępczy tekstu 3">
            <a:extLst>
              <a:ext uri="{FF2B5EF4-FFF2-40B4-BE49-F238E27FC236}">
                <a16:creationId xmlns="" xmlns:a16="http://schemas.microsoft.com/office/drawing/2014/main" id="{0DF88503-85E3-4599-8043-FF821E5C48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pl-PL" altLang="pl-PL" sz="1800" b="1" dirty="0"/>
              <a:t>INŻYNIERIA </a:t>
            </a:r>
            <a:r>
              <a:rPr lang="pl-PL" altLang="pl-PL" sz="1800" b="1" dirty="0" smtClean="0"/>
              <a:t>ZARZĄDZANIA</a:t>
            </a:r>
            <a:endParaRPr lang="pl-PL" altLang="pl-PL" sz="1800" b="1" dirty="0"/>
          </a:p>
          <a:p>
            <a:r>
              <a:rPr lang="pl-PL" altLang="pl-PL" sz="1800" dirty="0"/>
              <a:t>Łączenie nauk inżynieryjnych z naukami o zarządzaniu</a:t>
            </a:r>
          </a:p>
          <a:p>
            <a:r>
              <a:rPr lang="pl-PL" altLang="pl-PL" sz="1800" dirty="0"/>
              <a:t>Szeroko prowadzone badania z zakresu ergonomii, np.: wspomaganie procesów projektowania ergonomicznego z wykorzystaniem rzeczywistości rozszerzonej (Katedra Ergonomii i Inżynierii Jakości)</a:t>
            </a:r>
          </a:p>
          <a:p>
            <a:r>
              <a:rPr lang="pl-PL" altLang="pl-PL" sz="1800" dirty="0"/>
              <a:t>Zastosowanie symulacji komputerowej w dydaktyce (projekty prowadzone na kierunku Logistyka) oraz w projektach biznesowych z zakresu logistyki, w tym logistyki produkcji</a:t>
            </a:r>
          </a:p>
          <a:p>
            <a:endParaRPr lang="pl-PL" altLang="pl-PL" sz="1800" dirty="0"/>
          </a:p>
        </p:txBody>
      </p:sp>
      <p:pic>
        <p:nvPicPr>
          <p:cNvPr id="5" name="Shape 236"/>
          <p:cNvPicPr preferRelativeResize="0">
            <a:picLocks noGrp="1"/>
          </p:cNvPicPr>
          <p:nvPr>
            <p:ph type="pic" idx="1"/>
          </p:nvPr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7863" r="7863"/>
          <a:stretch>
            <a:fillRect/>
          </a:stretch>
        </p:blipFill>
        <p:spPr>
          <a:xfrm>
            <a:off x="5183188" y="987426"/>
            <a:ext cx="3606248" cy="2872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 descr="flexsim-oculus-rift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661" y="3650213"/>
            <a:ext cx="4719348" cy="2232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>
            <a:extLst>
              <a:ext uri="{FF2B5EF4-FFF2-40B4-BE49-F238E27FC236}">
                <a16:creationId xmlns="" xmlns:a16="http://schemas.microsoft.com/office/drawing/2014/main" id="{5CD27B02-4E00-49F4-B14F-C680AFB56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758825"/>
          </a:xfrm>
        </p:spPr>
        <p:txBody>
          <a:bodyPr/>
          <a:lstStyle/>
          <a:p>
            <a:r>
              <a:rPr lang="pl-PL" altLang="pl-PL"/>
              <a:t>Współpraca w WCK </a:t>
            </a:r>
            <a:r>
              <a:rPr lang="en-US" altLang="pl-PL"/>
              <a:t>–</a:t>
            </a:r>
            <a:r>
              <a:rPr lang="pl-PL" altLang="pl-PL"/>
              <a:t> przykłady (2)</a:t>
            </a:r>
          </a:p>
        </p:txBody>
      </p:sp>
      <p:sp>
        <p:nvSpPr>
          <p:cNvPr id="5124" name="Symbol zastępczy tekstu 3">
            <a:extLst>
              <a:ext uri="{FF2B5EF4-FFF2-40B4-BE49-F238E27FC236}">
                <a16:creationId xmlns="" xmlns:a16="http://schemas.microsoft.com/office/drawing/2014/main" id="{0DF88503-85E3-4599-8043-FF821E5C48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/>
          <a:p>
            <a:pPr algn="ctr"/>
            <a:r>
              <a:rPr lang="pl-PL" altLang="pl-PL" sz="1800" b="1" dirty="0"/>
              <a:t>ROBOTYKA</a:t>
            </a:r>
          </a:p>
          <a:p>
            <a:r>
              <a:rPr lang="pl-PL" altLang="pl-PL" sz="1800" dirty="0"/>
              <a:t>Robotyka mobilna </a:t>
            </a:r>
            <a:r>
              <a:rPr lang="pl-PL" altLang="pl-PL" sz="1800" dirty="0" smtClean="0"/>
              <a:t>- </a:t>
            </a:r>
            <a:r>
              <a:rPr lang="pl-PL" altLang="pl-PL" sz="1800" dirty="0"/>
              <a:t>kołowe, kroczące, latające</a:t>
            </a:r>
          </a:p>
          <a:p>
            <a:endParaRPr lang="pl-PL" altLang="pl-PL" sz="1800" dirty="0"/>
          </a:p>
          <a:p>
            <a:r>
              <a:rPr lang="pl-PL" altLang="pl-PL" sz="1800" dirty="0"/>
              <a:t>Roboty manipulacyjne </a:t>
            </a:r>
            <a:r>
              <a:rPr lang="pl-PL" altLang="pl-PL" sz="1800" dirty="0" smtClean="0"/>
              <a:t>- </a:t>
            </a:r>
            <a:r>
              <a:rPr lang="pl-PL" altLang="pl-PL" sz="1800" dirty="0"/>
              <a:t>percepcja, metody sterowania</a:t>
            </a:r>
          </a:p>
          <a:p>
            <a:endParaRPr lang="pl-PL" altLang="pl-PL" sz="1800" dirty="0"/>
          </a:p>
          <a:p>
            <a:r>
              <a:rPr lang="pl-PL" altLang="pl-PL" sz="1800" dirty="0"/>
              <a:t>Lokalizacja i budowa mapy otoczenia</a:t>
            </a:r>
          </a:p>
          <a:p>
            <a:endParaRPr lang="pl-PL" altLang="pl-PL" sz="1800" dirty="0"/>
          </a:p>
          <a:p>
            <a:r>
              <a:rPr lang="pl-PL" altLang="pl-PL" sz="1800" dirty="0"/>
              <a:t>Autonomia robotów </a:t>
            </a:r>
            <a:r>
              <a:rPr lang="pl-PL" altLang="pl-PL" sz="1800" dirty="0" smtClean="0"/>
              <a:t>- </a:t>
            </a:r>
            <a:r>
              <a:rPr lang="pl-PL" altLang="pl-PL" sz="1800" dirty="0"/>
              <a:t>uczenie maszynowe</a:t>
            </a:r>
          </a:p>
          <a:p>
            <a:endParaRPr lang="pl-PL" altLang="pl-PL" sz="1800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pic>
        <p:nvPicPr>
          <p:cNvPr id="6" name="Shape 172"/>
          <p:cNvPicPr preferRelativeResize="0"/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26315" y="1083444"/>
            <a:ext cx="3724752" cy="2483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hape 173"/>
          <p:cNvPicPr preferRelativeResize="0"/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64819" y="3397950"/>
            <a:ext cx="3724752" cy="2483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8457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>
            <a:extLst>
              <a:ext uri="{FF2B5EF4-FFF2-40B4-BE49-F238E27FC236}">
                <a16:creationId xmlns="" xmlns:a16="http://schemas.microsoft.com/office/drawing/2014/main" id="{5CD27B02-4E00-49F4-B14F-C680AFB56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758825"/>
          </a:xfrm>
        </p:spPr>
        <p:txBody>
          <a:bodyPr/>
          <a:lstStyle/>
          <a:p>
            <a:r>
              <a:rPr lang="pl-PL" altLang="pl-PL"/>
              <a:t>Współpraca w WCK </a:t>
            </a:r>
            <a:r>
              <a:rPr lang="en-US" altLang="pl-PL"/>
              <a:t>–</a:t>
            </a:r>
            <a:r>
              <a:rPr lang="pl-PL" altLang="pl-PL"/>
              <a:t> przykłady (3)</a:t>
            </a:r>
          </a:p>
        </p:txBody>
      </p:sp>
      <p:sp>
        <p:nvSpPr>
          <p:cNvPr id="5124" name="Symbol zastępczy tekstu 3">
            <a:extLst>
              <a:ext uri="{FF2B5EF4-FFF2-40B4-BE49-F238E27FC236}">
                <a16:creationId xmlns="" xmlns:a16="http://schemas.microsoft.com/office/drawing/2014/main" id="{0DF88503-85E3-4599-8043-FF821E5C48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/>
          <a:p>
            <a:pPr algn="ctr"/>
            <a:r>
              <a:rPr lang="pl-PL" altLang="pl-PL" sz="1800" b="1"/>
              <a:t>INFORMATYKA</a:t>
            </a:r>
          </a:p>
          <a:p>
            <a:r>
              <a:rPr lang="pl-PL" altLang="pl-PL" sz="1800"/>
              <a:t>Modele i algorytmy do efektywnego zarządzania zadaniami i zasobami w nowoczesnych systemach obliczeniowych </a:t>
            </a:r>
          </a:p>
          <a:p>
            <a:r>
              <a:rPr lang="pl-PL" altLang="pl-PL" sz="1800"/>
              <a:t>Modele i algorytmy uwzględniające kompleksową infrastrukturę centrów przetwarzania danych</a:t>
            </a:r>
          </a:p>
          <a:p>
            <a:r>
              <a:rPr lang="pl-PL" altLang="pl-PL" sz="1800"/>
              <a:t>Systemy inteligentnego wspomagania decyzji</a:t>
            </a:r>
          </a:p>
          <a:p>
            <a:r>
              <a:rPr lang="pl-PL" altLang="pl-PL" sz="1800"/>
              <a:t>P</a:t>
            </a:r>
            <a:r>
              <a:rPr lang="en-US" altLang="pl-PL" sz="1800"/>
              <a:t>r</a:t>
            </a:r>
            <a:r>
              <a:rPr lang="pl-PL" altLang="pl-PL" sz="1800"/>
              <a:t>zetwarzania Big Data i systemy rozproszone</a:t>
            </a:r>
          </a:p>
          <a:p>
            <a:endParaRPr lang="pl-PL" altLang="pl-PL" sz="1800"/>
          </a:p>
        </p:txBody>
      </p:sp>
      <p:pic>
        <p:nvPicPr>
          <p:cNvPr id="10" name="Obraz 8"/>
          <p:cNvPicPr>
            <a:picLocks noGrp="1"/>
          </p:cNvPicPr>
          <p:nvPr>
            <p:ph type="pic" idx="1"/>
          </p:nvPr>
        </p:nvPicPr>
        <p:blipFill>
          <a:blip r:embed="rId2" cstate="print">
            <a:clrChange>
              <a:clrFrom>
                <a:srgbClr val="45485C"/>
              </a:clrFrom>
              <a:clrTo>
                <a:srgbClr val="45485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24" r="14524"/>
          <a:stretch>
            <a:fillRect/>
          </a:stretch>
        </p:blipFill>
        <p:spPr>
          <a:xfrm>
            <a:off x="5553012" y="1268950"/>
            <a:ext cx="5608596" cy="4428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6734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="" xmlns:a16="http://schemas.microsoft.com/office/drawing/2014/main" id="{E0FC1779-8A54-4A5A-A556-1FCC02235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788" y="1027113"/>
            <a:ext cx="10544175" cy="6889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4000"/>
              <a:t>Poznańskie Centrum Superkomputerowo-Sieciowe (PCSS)</a:t>
            </a:r>
          </a:p>
        </p:txBody>
      </p:sp>
      <p:sp>
        <p:nvSpPr>
          <p:cNvPr id="4099" name="Symbol zastępczy zawartości 7">
            <a:extLst>
              <a:ext uri="{FF2B5EF4-FFF2-40B4-BE49-F238E27FC236}">
                <a16:creationId xmlns="" xmlns:a16="http://schemas.microsoft.com/office/drawing/2014/main" id="{638CF6E8-A023-4307-AF45-370EC79ED9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788" y="1825625"/>
            <a:ext cx="5222875" cy="4108450"/>
          </a:xfrm>
        </p:spPr>
        <p:txBody>
          <a:bodyPr/>
          <a:lstStyle/>
          <a:p>
            <a:endParaRPr lang="pl-PL" altLang="pl-PL" sz="2400"/>
          </a:p>
          <a:p>
            <a:r>
              <a:rPr lang="pl-PL" altLang="pl-PL" sz="2400"/>
              <a:t>Afiliowane przy Instytucie Chemii Bioorganicznej PAN działa od 1993 roku</a:t>
            </a:r>
          </a:p>
          <a:p>
            <a:r>
              <a:rPr lang="pl-PL" altLang="pl-PL" sz="2400"/>
              <a:t>Zapewnia dostępu do infrastruktury informatycznej na aktualnym poziomie światowym  </a:t>
            </a:r>
            <a:br>
              <a:rPr lang="pl-PL" altLang="pl-PL" sz="2400"/>
            </a:br>
            <a:r>
              <a:rPr lang="pl-PL" altLang="pl-PL" sz="2400" b="1"/>
              <a:t>(Centrum e- Infrastruktury)</a:t>
            </a:r>
          </a:p>
          <a:p>
            <a:r>
              <a:rPr lang="pl-PL" altLang="pl-PL" sz="2400"/>
              <a:t>Prowadzi prace b+r w zakresie technologii ICT i ich zastosowań </a:t>
            </a:r>
            <a:br>
              <a:rPr lang="pl-PL" altLang="pl-PL" sz="2400"/>
            </a:br>
            <a:r>
              <a:rPr lang="pl-PL" altLang="pl-PL" sz="2400"/>
              <a:t>w nauce i innych obszarach </a:t>
            </a:r>
            <a:br>
              <a:rPr lang="pl-PL" altLang="pl-PL" sz="2400"/>
            </a:br>
            <a:r>
              <a:rPr lang="pl-PL" altLang="pl-PL" sz="2400" b="1"/>
              <a:t>(Centrum badawczo-rozwojowe ICT)</a:t>
            </a:r>
            <a:r>
              <a:rPr lang="pl-PL" altLang="pl-PL" sz="2400"/>
              <a:t>.</a:t>
            </a:r>
          </a:p>
          <a:p>
            <a:endParaRPr lang="pl-PL" altLang="pl-PL" sz="2400"/>
          </a:p>
        </p:txBody>
      </p:sp>
      <p:sp>
        <p:nvSpPr>
          <p:cNvPr id="4100" name="Symbol zastępczy zawartości 8">
            <a:extLst>
              <a:ext uri="{FF2B5EF4-FFF2-40B4-BE49-F238E27FC236}">
                <a16:creationId xmlns="" xmlns:a16="http://schemas.microsoft.com/office/drawing/2014/main" id="{9A027B04-0A9D-40DB-B9C3-3491166005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92788" y="1825625"/>
            <a:ext cx="6249800" cy="4108450"/>
          </a:xfrm>
        </p:spPr>
        <p:txBody>
          <a:bodyPr/>
          <a:lstStyle/>
          <a:p>
            <a:pPr marL="609585" indent="-482588">
              <a:spcBef>
                <a:spcPts val="1067"/>
              </a:spcBef>
              <a:spcAft>
                <a:spcPts val="0"/>
              </a:spcAft>
              <a:buSzPts val="2100"/>
            </a:pPr>
            <a:r>
              <a:rPr lang="pl-PL" sz="2400"/>
              <a:t>Bogate doświadczenie w </a:t>
            </a:r>
            <a:r>
              <a:rPr lang="pl-PL" sz="2400" b="1"/>
              <a:t>projektach</a:t>
            </a:r>
            <a:r>
              <a:rPr lang="pl-PL" sz="2400"/>
              <a:t> naukowo-badawczych</a:t>
            </a:r>
          </a:p>
          <a:p>
            <a:pPr marL="1219170" lvl="1" indent="-457189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pl-PL" sz="2000" b="1"/>
              <a:t>170</a:t>
            </a:r>
            <a:r>
              <a:rPr lang="pl-PL" sz="2000"/>
              <a:t> międzynarodowych projektów </a:t>
            </a:r>
            <a:br>
              <a:rPr lang="pl-PL" sz="2000"/>
            </a:br>
            <a:r>
              <a:rPr lang="pl-PL" sz="2000"/>
              <a:t>(17 koordynowanych), </a:t>
            </a:r>
            <a:br>
              <a:rPr lang="pl-PL" sz="2000"/>
            </a:br>
            <a:r>
              <a:rPr lang="pl-PL" sz="2000"/>
              <a:t>40 projektów w ramach H2020</a:t>
            </a:r>
          </a:p>
          <a:p>
            <a:pPr marL="1219170" lvl="1" indent="-457189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pl-PL" sz="2000" b="1"/>
              <a:t>48</a:t>
            </a:r>
            <a:r>
              <a:rPr lang="pl-PL" sz="2000"/>
              <a:t> krajowych projektów (15 koordynowanych)</a:t>
            </a:r>
          </a:p>
          <a:p>
            <a:pPr marL="609585" lvl="1" indent="-482588">
              <a:spcBef>
                <a:spcPts val="1067"/>
              </a:spcBef>
              <a:spcAft>
                <a:spcPts val="0"/>
              </a:spcAft>
              <a:buSzPts val="2100"/>
            </a:pPr>
            <a:r>
              <a:rPr lang="pl-PL"/>
              <a:t>Rozwój technologii ICT oraz ich </a:t>
            </a:r>
            <a:r>
              <a:rPr lang="pl-PL" b="1"/>
              <a:t>zastosowań</a:t>
            </a:r>
            <a:r>
              <a:rPr lang="pl-PL"/>
              <a:t> w nauce i przemyśle:</a:t>
            </a:r>
          </a:p>
          <a:p>
            <a:pPr marL="1219170" lvl="1" indent="-457189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pl-PL" sz="2000"/>
              <a:t>Nauki medyczne, fizyczne/Astronomia, techniczne, humanistyczne, biologiczne/Ochrona środowiska</a:t>
            </a:r>
          </a:p>
          <a:p>
            <a:pPr marL="1219170" lvl="1" indent="-457189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pl-PL" sz="2000" b="1"/>
              <a:t>Przemysł </a:t>
            </a:r>
            <a:r>
              <a:rPr lang="pl-PL" sz="2000"/>
              <a:t>motoryzacyjny, meblarski, biomedyczny, logistyka, rolnictwo precyzyjne, media, bezpieczeństwo, internet rzeczy </a:t>
            </a:r>
            <a:r>
              <a:rPr lang="en-US" sz="2000"/>
              <a:t>–</a:t>
            </a:r>
            <a:r>
              <a:rPr lang="pl-PL" sz="2000"/>
              <a:t> Green ICT, </a:t>
            </a:r>
            <a:r>
              <a:rPr lang="en-US" sz="2000"/>
              <a:t>…</a:t>
            </a:r>
            <a:endParaRPr lang="pl-PL" sz="2000"/>
          </a:p>
          <a:p>
            <a:pPr marL="609585" indent="-482588">
              <a:spcBef>
                <a:spcPts val="0"/>
              </a:spcBef>
              <a:spcAft>
                <a:spcPts val="0"/>
              </a:spcAft>
              <a:buSzPts val="2100"/>
            </a:pPr>
            <a:endParaRPr lang="pl-PL"/>
          </a:p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51689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="" xmlns:a16="http://schemas.microsoft.com/office/drawing/2014/main" id="{E0FC1779-8A54-4A5A-A556-1FCC02235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788" y="1027113"/>
            <a:ext cx="10544175" cy="6889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4000"/>
              <a:t>PCSS – Laboratoria technologiczne</a:t>
            </a:r>
          </a:p>
        </p:txBody>
      </p:sp>
      <p:sp>
        <p:nvSpPr>
          <p:cNvPr id="58" name="Content Placeholder 2"/>
          <p:cNvSpPr>
            <a:spLocks noGrp="1"/>
          </p:cNvSpPr>
          <p:nvPr>
            <p:ph idx="1"/>
          </p:nvPr>
        </p:nvSpPr>
        <p:spPr bwMode="auto">
          <a:xfrm>
            <a:off x="1819275" y="2305050"/>
            <a:ext cx="8640763" cy="4308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libri" charset="0"/>
              <a:cs typeface="Arial" charset="0"/>
            </a:endParaRPr>
          </a:p>
        </p:txBody>
      </p:sp>
      <p:pic>
        <p:nvPicPr>
          <p:cNvPr id="59" name="Symbol zastępczy zawartości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13" y="1749425"/>
            <a:ext cx="3125787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Symbol zastępczy zawartości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1763713"/>
            <a:ext cx="3105150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Symbol zastępczy zawartości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4083050"/>
            <a:ext cx="3101975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TextBox 5"/>
          <p:cNvSpPr txBox="1">
            <a:spLocks noChangeArrowheads="1"/>
          </p:cNvSpPr>
          <p:nvPr/>
        </p:nvSpPr>
        <p:spPr bwMode="auto">
          <a:xfrm>
            <a:off x="3114675" y="4129088"/>
            <a:ext cx="14398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GB" sz="2400" b="1">
                <a:solidFill>
                  <a:schemeClr val="bg1"/>
                </a:solidFill>
                <a:latin typeface="Arial" charset="0"/>
              </a:rPr>
              <a:t>VR &amp; AR</a:t>
            </a:r>
          </a:p>
        </p:txBody>
      </p:sp>
      <p:sp>
        <p:nvSpPr>
          <p:cNvPr id="63" name="TextBox 11"/>
          <p:cNvSpPr txBox="1">
            <a:spLocks noChangeArrowheads="1"/>
          </p:cNvSpPr>
          <p:nvPr/>
        </p:nvSpPr>
        <p:spPr bwMode="auto">
          <a:xfrm>
            <a:off x="4676775" y="3508375"/>
            <a:ext cx="19805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GB" sz="2400" b="1">
                <a:solidFill>
                  <a:schemeClr val="bg1"/>
                </a:solidFill>
                <a:latin typeface="Arial" charset="0"/>
              </a:rPr>
              <a:t>Nowe media</a:t>
            </a:r>
          </a:p>
        </p:txBody>
      </p:sp>
      <p:sp>
        <p:nvSpPr>
          <p:cNvPr id="64" name="TextBox 12"/>
          <p:cNvSpPr txBox="1">
            <a:spLocks noChangeArrowheads="1"/>
          </p:cNvSpPr>
          <p:nvPr/>
        </p:nvSpPr>
        <p:spPr bwMode="auto">
          <a:xfrm>
            <a:off x="7902575" y="3505200"/>
            <a:ext cx="800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GB" sz="2400" b="1">
                <a:solidFill>
                  <a:schemeClr val="bg1"/>
                </a:solidFill>
                <a:latin typeface="Arial" charset="0"/>
              </a:rPr>
              <a:t>SoC</a:t>
            </a:r>
          </a:p>
        </p:txBody>
      </p:sp>
      <p:pic>
        <p:nvPicPr>
          <p:cNvPr id="120" name="Symbol zastępczy zawartości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4083050"/>
            <a:ext cx="3132138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TextBox 14"/>
          <p:cNvSpPr txBox="1">
            <a:spLocks noChangeArrowheads="1"/>
          </p:cNvSpPr>
          <p:nvPr/>
        </p:nvSpPr>
        <p:spPr bwMode="auto">
          <a:xfrm>
            <a:off x="4724400" y="4129088"/>
            <a:ext cx="16554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GB" sz="2400" b="1">
                <a:solidFill>
                  <a:schemeClr val="bg1"/>
                </a:solidFill>
                <a:latin typeface="Arial" charset="0"/>
              </a:rPr>
              <a:t>Big Data</a:t>
            </a:r>
            <a:br>
              <a:rPr lang="en-GB" sz="2400" b="1">
                <a:solidFill>
                  <a:schemeClr val="bg1"/>
                </a:solidFill>
                <a:latin typeface="Arial" charset="0"/>
              </a:rPr>
            </a:br>
            <a:r>
              <a:rPr lang="en-GB" sz="2400" b="1">
                <a:solidFill>
                  <a:schemeClr val="bg1"/>
                </a:solidFill>
                <a:latin typeface="Arial" charset="0"/>
              </a:rPr>
              <a:t>Green ICT</a:t>
            </a:r>
          </a:p>
        </p:txBody>
      </p:sp>
      <p:pic>
        <p:nvPicPr>
          <p:cNvPr id="122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762125"/>
            <a:ext cx="2949575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" name="TextBox 18"/>
          <p:cNvSpPr txBox="1">
            <a:spLocks noChangeArrowheads="1"/>
          </p:cNvSpPr>
          <p:nvPr/>
        </p:nvSpPr>
        <p:spPr bwMode="auto">
          <a:xfrm>
            <a:off x="2087196" y="3454400"/>
            <a:ext cx="24673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r>
              <a:rPr lang="en-GB" sz="2400" b="1">
                <a:solidFill>
                  <a:schemeClr val="bg1"/>
                </a:solidFill>
                <a:latin typeface="Arial" charset="0"/>
              </a:rPr>
              <a:t>Nowe interfejsy</a:t>
            </a:r>
          </a:p>
        </p:txBody>
      </p:sp>
      <p:pic>
        <p:nvPicPr>
          <p:cNvPr id="124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0" y="4083050"/>
            <a:ext cx="295275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" name="TextBox 20"/>
          <p:cNvSpPr txBox="1">
            <a:spLocks noChangeArrowheads="1"/>
          </p:cNvSpPr>
          <p:nvPr/>
        </p:nvSpPr>
        <p:spPr bwMode="auto">
          <a:xfrm>
            <a:off x="7932738" y="4129088"/>
            <a:ext cx="644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GB" sz="2400" b="1">
                <a:solidFill>
                  <a:schemeClr val="bg1"/>
                </a:solidFill>
                <a:latin typeface="Arial" charset="0"/>
              </a:rPr>
              <a:t>IoT</a:t>
            </a:r>
          </a:p>
        </p:txBody>
      </p:sp>
    </p:spTree>
    <p:extLst>
      <p:ext uri="{BB962C8B-B14F-4D97-AF65-F5344CB8AC3E}">
        <p14:creationId xmlns:p14="http://schemas.microsoft.com/office/powerpoint/2010/main" val="44073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>
            <a:extLst>
              <a:ext uri="{FF2B5EF4-FFF2-40B4-BE49-F238E27FC236}">
                <a16:creationId xmlns="" xmlns:a16="http://schemas.microsoft.com/office/drawing/2014/main" id="{5CD27B02-4E00-49F4-B14F-C680AFB56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758825"/>
          </a:xfrm>
        </p:spPr>
        <p:txBody>
          <a:bodyPr/>
          <a:lstStyle/>
          <a:p>
            <a:r>
              <a:rPr lang="pl-PL" altLang="pl-PL"/>
              <a:t>Współpraca w WCK </a:t>
            </a:r>
            <a:r>
              <a:rPr lang="en-US" altLang="pl-PL"/>
              <a:t>–</a:t>
            </a:r>
            <a:r>
              <a:rPr lang="pl-PL" altLang="pl-PL"/>
              <a:t> przykłady</a:t>
            </a:r>
          </a:p>
        </p:txBody>
      </p:sp>
      <p:sp>
        <p:nvSpPr>
          <p:cNvPr id="5124" name="Symbol zastępczy tekstu 3">
            <a:extLst>
              <a:ext uri="{FF2B5EF4-FFF2-40B4-BE49-F238E27FC236}">
                <a16:creationId xmlns="" xmlns:a16="http://schemas.microsoft.com/office/drawing/2014/main" id="{0DF88503-85E3-4599-8043-FF821E5C48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pl-PL" altLang="pl-PL" sz="1800" b="1" dirty="0"/>
              <a:t>PLATFORMA INŻYNIERSKA</a:t>
            </a:r>
          </a:p>
          <a:p>
            <a:r>
              <a:rPr lang="pl-PL" altLang="pl-PL" sz="1800" dirty="0"/>
              <a:t>Uruchomienie Platformy </a:t>
            </a:r>
            <a:r>
              <a:rPr lang="pl-PL" altLang="pl-PL" sz="1800" dirty="0" smtClean="0"/>
              <a:t>Inżynierskiej </a:t>
            </a:r>
            <a:r>
              <a:rPr lang="pl-PL" altLang="pl-PL" sz="1800" dirty="0"/>
              <a:t>dla dostawców rozwiązań Przemysłu 4.0</a:t>
            </a:r>
          </a:p>
          <a:p>
            <a:r>
              <a:rPr lang="pl-PL" altLang="pl-PL" sz="1800" dirty="0"/>
              <a:t>Rozwój demonstratorów technologii Przemysłu 4.0:</a:t>
            </a:r>
          </a:p>
          <a:p>
            <a:pPr marL="539750" indent="-285750">
              <a:buFont typeface="Arial"/>
              <a:buChar char="•"/>
              <a:tabLst>
                <a:tab pos="538163" algn="l"/>
              </a:tabLst>
            </a:pPr>
            <a:r>
              <a:rPr lang="pl-PL" altLang="pl-PL" sz="1800" dirty="0"/>
              <a:t>Logistyka</a:t>
            </a:r>
          </a:p>
          <a:p>
            <a:pPr marL="539750" indent="-285750">
              <a:buFont typeface="Arial"/>
              <a:buChar char="•"/>
              <a:tabLst>
                <a:tab pos="538163" algn="l"/>
              </a:tabLst>
            </a:pPr>
            <a:r>
              <a:rPr lang="pl-PL" altLang="pl-PL" sz="1800" dirty="0"/>
              <a:t>Robotyka </a:t>
            </a:r>
          </a:p>
          <a:p>
            <a:pPr marL="539750" indent="-285750">
              <a:buFont typeface="Arial"/>
              <a:buChar char="•"/>
              <a:tabLst>
                <a:tab pos="538163" algn="l"/>
              </a:tabLst>
            </a:pPr>
            <a:r>
              <a:rPr lang="pl-PL" altLang="pl-PL" sz="1800" dirty="0"/>
              <a:t>Efektywność energetyczna</a:t>
            </a:r>
          </a:p>
          <a:p>
            <a:r>
              <a:rPr lang="pl-PL" altLang="pl-PL" sz="1800" dirty="0"/>
              <a:t>Wsparcie Inkubatora Liderów Przemysłu 4.0</a:t>
            </a:r>
          </a:p>
        </p:txBody>
      </p:sp>
      <p:pic>
        <p:nvPicPr>
          <p:cNvPr id="8" name="Shape 180"/>
          <p:cNvPicPr preferRelativeResize="0">
            <a:picLocks/>
          </p:cNvPicPr>
          <p:nvPr/>
        </p:nvPicPr>
        <p:blipFill>
          <a:blip r:embed="rId2">
            <a:alphaModFix/>
          </a:blip>
          <a:srcRect l="7785" r="7785"/>
          <a:stretch>
            <a:fillRect/>
          </a:stretch>
        </p:blipFill>
        <p:spPr bwMode="auto">
          <a:xfrm>
            <a:off x="5035175" y="1075765"/>
            <a:ext cx="4318001" cy="33767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Shape 257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6843058" y="3391647"/>
            <a:ext cx="5148861" cy="2842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3990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426</Words>
  <Application>Microsoft Macintosh PowerPoint</Application>
  <PresentationFormat>Custom</PresentationFormat>
  <Paragraphs>72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Motyw pakietu Office</vt:lpstr>
      <vt:lpstr>Wielkopolskie Centrum Kompetencji</vt:lpstr>
      <vt:lpstr>Wielkopolskie Centrum Kompetencji</vt:lpstr>
      <vt:lpstr>Politechnika Poznańska</vt:lpstr>
      <vt:lpstr>Współpraca w WCK – przykłady (1)</vt:lpstr>
      <vt:lpstr>Współpraca w WCK – przykłady (2)</vt:lpstr>
      <vt:lpstr>Współpraca w WCK – przykłady (3)</vt:lpstr>
      <vt:lpstr>Poznańskie Centrum Superkomputerowo-Sieciowe (PCSS)</vt:lpstr>
      <vt:lpstr>PCSS – Laboratoria technologiczne</vt:lpstr>
      <vt:lpstr>Współpraca w WCK – przykłady</vt:lpstr>
      <vt:lpstr>Demonstrator 1</vt:lpstr>
      <vt:lpstr>Demonstrator 2</vt:lpstr>
      <vt:lpstr>Demonstrator 3</vt:lpstr>
      <vt:lpstr>Dziękujemy za uwagę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Ola H.</dc:creator>
  <cp:lastModifiedBy>  PCSS</cp:lastModifiedBy>
  <cp:revision>22</cp:revision>
  <dcterms:created xsi:type="dcterms:W3CDTF">2018-02-15T08:58:50Z</dcterms:created>
  <dcterms:modified xsi:type="dcterms:W3CDTF">2018-02-21T08:04:44Z</dcterms:modified>
</cp:coreProperties>
</file>