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10691813" cy="151193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994"/>
    <a:srgbClr val="E634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5" d="100"/>
          <a:sy n="55" d="100"/>
        </p:scale>
        <p:origin x="300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2474395"/>
            <a:ext cx="9088041" cy="5263774"/>
          </a:xfrm>
        </p:spPr>
        <p:txBody>
          <a:bodyPr anchor="b"/>
          <a:lstStyle>
            <a:lvl1pPr algn="ctr">
              <a:defRPr sz="7016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7941160"/>
            <a:ext cx="8018860" cy="3650342"/>
          </a:xfrm>
        </p:spPr>
        <p:txBody>
          <a:bodyPr/>
          <a:lstStyle>
            <a:lvl1pPr marL="0" indent="0" algn="ctr">
              <a:buNone/>
              <a:defRPr sz="2806"/>
            </a:lvl1pPr>
            <a:lvl2pPr marL="534604" indent="0" algn="ctr">
              <a:buNone/>
              <a:defRPr sz="2339"/>
            </a:lvl2pPr>
            <a:lvl3pPr marL="1069208" indent="0" algn="ctr">
              <a:buNone/>
              <a:defRPr sz="2105"/>
            </a:lvl3pPr>
            <a:lvl4pPr marL="1603812" indent="0" algn="ctr">
              <a:buNone/>
              <a:defRPr sz="1871"/>
            </a:lvl4pPr>
            <a:lvl5pPr marL="2138416" indent="0" algn="ctr">
              <a:buNone/>
              <a:defRPr sz="1871"/>
            </a:lvl5pPr>
            <a:lvl6pPr marL="2673020" indent="0" algn="ctr">
              <a:buNone/>
              <a:defRPr sz="1871"/>
            </a:lvl6pPr>
            <a:lvl7pPr marL="3207624" indent="0" algn="ctr">
              <a:buNone/>
              <a:defRPr sz="1871"/>
            </a:lvl7pPr>
            <a:lvl8pPr marL="3742228" indent="0" algn="ctr">
              <a:buNone/>
              <a:defRPr sz="1871"/>
            </a:lvl8pPr>
            <a:lvl9pPr marL="4276832" indent="0" algn="ctr">
              <a:buNone/>
              <a:defRPr sz="1871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8D57B-2BA1-40E3-96FA-43084D2FC0D9}" type="datetimeFigureOut">
              <a:rPr lang="pl-PL" smtClean="0"/>
              <a:t>26.03.2026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2788B-4494-4706-9D21-B4110A4304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598256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8D57B-2BA1-40E3-96FA-43084D2FC0D9}" type="datetimeFigureOut">
              <a:rPr lang="pl-PL" smtClean="0"/>
              <a:t>26.03.2026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2788B-4494-4706-9D21-B4110A4304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673139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804966"/>
            <a:ext cx="2305422" cy="12812950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804966"/>
            <a:ext cx="6782619" cy="12812950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8D57B-2BA1-40E3-96FA-43084D2FC0D9}" type="datetimeFigureOut">
              <a:rPr lang="pl-PL" smtClean="0"/>
              <a:t>26.03.2026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2788B-4494-4706-9D21-B4110A4304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749279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8D57B-2BA1-40E3-96FA-43084D2FC0D9}" type="datetimeFigureOut">
              <a:rPr lang="pl-PL" smtClean="0"/>
              <a:t>26.03.2026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2788B-4494-4706-9D21-B4110A4304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896436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3769342"/>
            <a:ext cx="9221689" cy="6289229"/>
          </a:xfrm>
        </p:spPr>
        <p:txBody>
          <a:bodyPr anchor="b"/>
          <a:lstStyle>
            <a:lvl1pPr>
              <a:defRPr sz="7016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10118069"/>
            <a:ext cx="9221689" cy="3307357"/>
          </a:xfrm>
        </p:spPr>
        <p:txBody>
          <a:bodyPr/>
          <a:lstStyle>
            <a:lvl1pPr marL="0" indent="0">
              <a:buNone/>
              <a:defRPr sz="2806">
                <a:solidFill>
                  <a:schemeClr val="tx1">
                    <a:tint val="82000"/>
                  </a:schemeClr>
                </a:solidFill>
              </a:defRPr>
            </a:lvl1pPr>
            <a:lvl2pPr marL="534604" indent="0">
              <a:buNone/>
              <a:defRPr sz="2339">
                <a:solidFill>
                  <a:schemeClr val="tx1">
                    <a:tint val="82000"/>
                  </a:schemeClr>
                </a:solidFill>
              </a:defRPr>
            </a:lvl2pPr>
            <a:lvl3pPr marL="1069208" indent="0">
              <a:buNone/>
              <a:defRPr sz="2105">
                <a:solidFill>
                  <a:schemeClr val="tx1">
                    <a:tint val="82000"/>
                  </a:schemeClr>
                </a:solidFill>
              </a:defRPr>
            </a:lvl3pPr>
            <a:lvl4pPr marL="1603812" indent="0">
              <a:buNone/>
              <a:defRPr sz="1871">
                <a:solidFill>
                  <a:schemeClr val="tx1">
                    <a:tint val="82000"/>
                  </a:schemeClr>
                </a:solidFill>
              </a:defRPr>
            </a:lvl4pPr>
            <a:lvl5pPr marL="2138416" indent="0">
              <a:buNone/>
              <a:defRPr sz="1871">
                <a:solidFill>
                  <a:schemeClr val="tx1">
                    <a:tint val="82000"/>
                  </a:schemeClr>
                </a:solidFill>
              </a:defRPr>
            </a:lvl5pPr>
            <a:lvl6pPr marL="2673020" indent="0">
              <a:buNone/>
              <a:defRPr sz="1871">
                <a:solidFill>
                  <a:schemeClr val="tx1">
                    <a:tint val="82000"/>
                  </a:schemeClr>
                </a:solidFill>
              </a:defRPr>
            </a:lvl6pPr>
            <a:lvl7pPr marL="3207624" indent="0">
              <a:buNone/>
              <a:defRPr sz="1871">
                <a:solidFill>
                  <a:schemeClr val="tx1">
                    <a:tint val="82000"/>
                  </a:schemeClr>
                </a:solidFill>
              </a:defRPr>
            </a:lvl7pPr>
            <a:lvl8pPr marL="3742228" indent="0">
              <a:buNone/>
              <a:defRPr sz="1871">
                <a:solidFill>
                  <a:schemeClr val="tx1">
                    <a:tint val="82000"/>
                  </a:schemeClr>
                </a:solidFill>
              </a:defRPr>
            </a:lvl8pPr>
            <a:lvl9pPr marL="4276832" indent="0">
              <a:buNone/>
              <a:defRPr sz="1871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8D57B-2BA1-40E3-96FA-43084D2FC0D9}" type="datetimeFigureOut">
              <a:rPr lang="pl-PL" smtClean="0"/>
              <a:t>26.03.2026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2788B-4494-4706-9D21-B4110A4304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588002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4024827"/>
            <a:ext cx="4544021" cy="9593089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4024827"/>
            <a:ext cx="4544021" cy="9593089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8D57B-2BA1-40E3-96FA-43084D2FC0D9}" type="datetimeFigureOut">
              <a:rPr lang="pl-PL" smtClean="0"/>
              <a:t>26.03.2026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2788B-4494-4706-9D21-B4110A4304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051311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804969"/>
            <a:ext cx="9221689" cy="2922375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3706342"/>
            <a:ext cx="4523137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5522763"/>
            <a:ext cx="4523137" cy="812315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3706342"/>
            <a:ext cx="4545413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5522763"/>
            <a:ext cx="4545413" cy="812315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8D57B-2BA1-40E3-96FA-43084D2FC0D9}" type="datetimeFigureOut">
              <a:rPr lang="pl-PL" smtClean="0"/>
              <a:t>26.03.2026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2788B-4494-4706-9D21-B4110A4304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421220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8D57B-2BA1-40E3-96FA-43084D2FC0D9}" type="datetimeFigureOut">
              <a:rPr lang="pl-PL" smtClean="0"/>
              <a:t>26.03.2026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2788B-4494-4706-9D21-B4110A4304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588764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8D57B-2BA1-40E3-96FA-43084D2FC0D9}" type="datetimeFigureOut">
              <a:rPr lang="pl-PL" smtClean="0"/>
              <a:t>26.03.2026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2788B-4494-4706-9D21-B4110A4304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300142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2176910"/>
            <a:ext cx="5412730" cy="10744538"/>
          </a:xfrm>
        </p:spPr>
        <p:txBody>
          <a:bodyPr/>
          <a:lstStyle>
            <a:lvl1pPr>
              <a:defRPr sz="3742"/>
            </a:lvl1pPr>
            <a:lvl2pPr>
              <a:defRPr sz="3274"/>
            </a:lvl2pPr>
            <a:lvl3pPr>
              <a:defRPr sz="2806"/>
            </a:lvl3pPr>
            <a:lvl4pPr>
              <a:defRPr sz="2339"/>
            </a:lvl4pPr>
            <a:lvl5pPr>
              <a:defRPr sz="2339"/>
            </a:lvl5pPr>
            <a:lvl6pPr>
              <a:defRPr sz="2339"/>
            </a:lvl6pPr>
            <a:lvl7pPr>
              <a:defRPr sz="2339"/>
            </a:lvl7pPr>
            <a:lvl8pPr>
              <a:defRPr sz="2339"/>
            </a:lvl8pPr>
            <a:lvl9pPr>
              <a:defRPr sz="2339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8D57B-2BA1-40E3-96FA-43084D2FC0D9}" type="datetimeFigureOut">
              <a:rPr lang="pl-PL" smtClean="0"/>
              <a:t>26.03.2026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2788B-4494-4706-9D21-B4110A4304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33679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2176910"/>
            <a:ext cx="5412730" cy="10744538"/>
          </a:xfrm>
        </p:spPr>
        <p:txBody>
          <a:bodyPr anchor="t"/>
          <a:lstStyle>
            <a:lvl1pPr marL="0" indent="0">
              <a:buNone/>
              <a:defRPr sz="3742"/>
            </a:lvl1pPr>
            <a:lvl2pPr marL="534604" indent="0">
              <a:buNone/>
              <a:defRPr sz="3274"/>
            </a:lvl2pPr>
            <a:lvl3pPr marL="1069208" indent="0">
              <a:buNone/>
              <a:defRPr sz="2806"/>
            </a:lvl3pPr>
            <a:lvl4pPr marL="1603812" indent="0">
              <a:buNone/>
              <a:defRPr sz="2339"/>
            </a:lvl4pPr>
            <a:lvl5pPr marL="2138416" indent="0">
              <a:buNone/>
              <a:defRPr sz="2339"/>
            </a:lvl5pPr>
            <a:lvl6pPr marL="2673020" indent="0">
              <a:buNone/>
              <a:defRPr sz="2339"/>
            </a:lvl6pPr>
            <a:lvl7pPr marL="3207624" indent="0">
              <a:buNone/>
              <a:defRPr sz="2339"/>
            </a:lvl7pPr>
            <a:lvl8pPr marL="3742228" indent="0">
              <a:buNone/>
              <a:defRPr sz="2339"/>
            </a:lvl8pPr>
            <a:lvl9pPr marL="4276832" indent="0">
              <a:buNone/>
              <a:defRPr sz="2339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8D57B-2BA1-40E3-96FA-43084D2FC0D9}" type="datetimeFigureOut">
              <a:rPr lang="pl-PL" smtClean="0"/>
              <a:t>26.03.2026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2788B-4494-4706-9D21-B4110A4304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803724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804969"/>
            <a:ext cx="9221689" cy="29223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4024827"/>
            <a:ext cx="9221689" cy="95930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428D57B-2BA1-40E3-96FA-43084D2FC0D9}" type="datetimeFigureOut">
              <a:rPr lang="pl-PL" smtClean="0"/>
              <a:t>26.03.2026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14013401"/>
            <a:ext cx="3608487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A02788B-4494-4706-9D21-B4110A4304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44243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069208" rtl="0" eaLnBrk="1" latinLnBrk="0" hangingPunct="1">
        <a:lnSpc>
          <a:spcPct val="90000"/>
        </a:lnSpc>
        <a:spcBef>
          <a:spcPct val="0"/>
        </a:spcBef>
        <a:buNone/>
        <a:defRPr sz="514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7302" indent="-267302" algn="l" defTabSz="1069208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3274" kern="1200">
          <a:solidFill>
            <a:schemeClr val="tx1"/>
          </a:solidFill>
          <a:latin typeface="+mn-lt"/>
          <a:ea typeface="+mn-ea"/>
          <a:cs typeface="+mn-cs"/>
        </a:defRPr>
      </a:lvl1pPr>
      <a:lvl2pPr marL="80190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33651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339" kern="1200">
          <a:solidFill>
            <a:schemeClr val="tx1"/>
          </a:solidFill>
          <a:latin typeface="+mn-lt"/>
          <a:ea typeface="+mn-ea"/>
          <a:cs typeface="+mn-cs"/>
        </a:defRPr>
      </a:lvl3pPr>
      <a:lvl4pPr marL="187111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405718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940322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47492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400953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54413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1pPr>
      <a:lvl2pPr marL="53460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2pPr>
      <a:lvl3pPr marL="106920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3pPr>
      <a:lvl4pPr marL="160381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138416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67302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20762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374222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27683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niebieskie, Jaskrawoniebieski, zrzut ekranu, design&#10;&#10;Opis wygenerowany automatycznie">
            <a:extLst>
              <a:ext uri="{FF2B5EF4-FFF2-40B4-BE49-F238E27FC236}">
                <a16:creationId xmlns:a16="http://schemas.microsoft.com/office/drawing/2014/main" id="{FC8BF1E3-28ED-DE02-C1AA-EC815004F2D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" y="1"/>
            <a:ext cx="10690177" cy="2288575"/>
          </a:xfrm>
          <a:prstGeom prst="rect">
            <a:avLst/>
          </a:prstGeom>
        </p:spPr>
      </p:pic>
      <p:pic>
        <p:nvPicPr>
          <p:cNvPr id="7" name="Obraz 6" descr="Obraz zawierający niebieskie, Jaskrawoniebieski, zrzut ekranu, woda&#10;&#10;Opis wygenerowany automatycznie">
            <a:extLst>
              <a:ext uri="{FF2B5EF4-FFF2-40B4-BE49-F238E27FC236}">
                <a16:creationId xmlns:a16="http://schemas.microsoft.com/office/drawing/2014/main" id="{8D4588C8-0618-2F34-E5C0-AF8585AA2A8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3594"/>
          <a:stretch>
            <a:fillRect/>
          </a:stretch>
        </p:blipFill>
        <p:spPr>
          <a:xfrm>
            <a:off x="819" y="14556865"/>
            <a:ext cx="10690177" cy="562485"/>
          </a:xfrm>
          <a:prstGeom prst="rect">
            <a:avLst/>
          </a:prstGeom>
        </p:spPr>
      </p:pic>
      <p:pic>
        <p:nvPicPr>
          <p:cNvPr id="8" name="Obraz 7" descr="Obraz zawierający tekst, Czcionka, zrzut ekranu, Grafika&#10;&#10;Opis wygenerowany automatycznie">
            <a:extLst>
              <a:ext uri="{FF2B5EF4-FFF2-40B4-BE49-F238E27FC236}">
                <a16:creationId xmlns:a16="http://schemas.microsoft.com/office/drawing/2014/main" id="{F9FBF2C3-10C1-F790-F927-E7C1044D4FDE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614" y="334163"/>
            <a:ext cx="6517309" cy="1086217"/>
          </a:xfrm>
          <a:prstGeom prst="rect">
            <a:avLst/>
          </a:prstGeom>
        </p:spPr>
      </p:pic>
      <p:sp>
        <p:nvSpPr>
          <p:cNvPr id="15" name="pole tekstowe 14">
            <a:extLst>
              <a:ext uri="{FF2B5EF4-FFF2-40B4-BE49-F238E27FC236}">
                <a16:creationId xmlns:a16="http://schemas.microsoft.com/office/drawing/2014/main" id="{EBE1CAB5-7BEA-36DF-A4F3-885F0F4CB8E3}"/>
              </a:ext>
            </a:extLst>
          </p:cNvPr>
          <p:cNvSpPr txBox="1"/>
          <p:nvPr/>
        </p:nvSpPr>
        <p:spPr>
          <a:xfrm>
            <a:off x="819" y="2609684"/>
            <a:ext cx="10690177" cy="832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4808" dirty="0">
                <a:solidFill>
                  <a:srgbClr val="004994"/>
                </a:solidFill>
                <a:latin typeface="Noto Serif Black" panose="02020502060505020204" pitchFamily="18" charset="0"/>
                <a:ea typeface="Noto Serif Black" panose="02020502060505020204" pitchFamily="18" charset="0"/>
                <a:cs typeface="Noto Serif Black" panose="02020502060505020204" pitchFamily="18" charset="0"/>
              </a:rPr>
              <a:t>ZAPRASZAMY</a:t>
            </a: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3B65ECB3-F8B3-87AB-A29C-DDA7EA0EBC90}"/>
              </a:ext>
            </a:extLst>
          </p:cNvPr>
          <p:cNvSpPr txBox="1"/>
          <p:nvPr/>
        </p:nvSpPr>
        <p:spPr>
          <a:xfrm>
            <a:off x="816" y="3615396"/>
            <a:ext cx="10690177" cy="527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828" b="1" dirty="0">
                <a:solidFill>
                  <a:srgbClr val="004994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rPr>
              <a:t>na</a:t>
            </a:r>
            <a:endParaRPr lang="pl-PL" sz="2828" dirty="0">
              <a:solidFill>
                <a:srgbClr val="004994"/>
              </a:solidFill>
              <a:latin typeface="Noto Serif" panose="02020502060505020204" pitchFamily="18" charset="0"/>
              <a:ea typeface="Noto Serif" panose="02020502060505020204" pitchFamily="18" charset="0"/>
              <a:cs typeface="Noto Serif" panose="02020502060505020204" pitchFamily="18" charset="0"/>
            </a:endParaRP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571E0B6A-CA08-6D93-3DFB-1E8F7BE2A0A2}"/>
              </a:ext>
            </a:extLst>
          </p:cNvPr>
          <p:cNvSpPr txBox="1"/>
          <p:nvPr/>
        </p:nvSpPr>
        <p:spPr>
          <a:xfrm>
            <a:off x="10224" y="4413225"/>
            <a:ext cx="10690177" cy="11369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3394" b="1" dirty="0">
                <a:solidFill>
                  <a:srgbClr val="004994"/>
                </a:solidFill>
                <a:latin typeface="Noto Serif Black" panose="02020502060505020204" pitchFamily="18" charset="0"/>
                <a:ea typeface="Noto Serif Black" panose="02020502060505020204" pitchFamily="18" charset="0"/>
                <a:cs typeface="Noto Serif Black" panose="02020502060505020204" pitchFamily="18" charset="0"/>
              </a:rPr>
              <a:t>Dzień Otwarty </a:t>
            </a:r>
          </a:p>
          <a:p>
            <a:pPr algn="ctr"/>
            <a:r>
              <a:rPr lang="pl-PL" sz="3394" b="1" dirty="0">
                <a:solidFill>
                  <a:srgbClr val="004994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rPr>
              <a:t>Państwowej Inspekcji Sanitarnej</a:t>
            </a:r>
            <a:endParaRPr lang="pl-PL" sz="3394" dirty="0">
              <a:solidFill>
                <a:srgbClr val="004994"/>
              </a:solidFill>
              <a:latin typeface="Noto Serif" panose="02020502060505020204" pitchFamily="18" charset="0"/>
              <a:ea typeface="Noto Serif" panose="02020502060505020204" pitchFamily="18" charset="0"/>
              <a:cs typeface="Noto Serif" panose="02020502060505020204" pitchFamily="18" charset="0"/>
            </a:endParaRPr>
          </a:p>
        </p:txBody>
      </p:sp>
      <p:sp>
        <p:nvSpPr>
          <p:cNvPr id="19" name="Prostokąt: zaokrąglone rogi 18">
            <a:extLst>
              <a:ext uri="{FF2B5EF4-FFF2-40B4-BE49-F238E27FC236}">
                <a16:creationId xmlns:a16="http://schemas.microsoft.com/office/drawing/2014/main" id="{F9FCD0F9-F454-018D-9842-283DE60E84FC}"/>
              </a:ext>
            </a:extLst>
          </p:cNvPr>
          <p:cNvSpPr/>
          <p:nvPr/>
        </p:nvSpPr>
        <p:spPr>
          <a:xfrm>
            <a:off x="1237790" y="5665603"/>
            <a:ext cx="8002592" cy="480127"/>
          </a:xfrm>
          <a:prstGeom prst="roundRect">
            <a:avLst/>
          </a:prstGeom>
          <a:solidFill>
            <a:srgbClr val="E6342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3599"/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C534152F-2C33-AFE2-18EA-31ECDA189B1F}"/>
              </a:ext>
            </a:extLst>
          </p:cNvPr>
          <p:cNvSpPr txBox="1"/>
          <p:nvPr/>
        </p:nvSpPr>
        <p:spPr>
          <a:xfrm>
            <a:off x="1337092" y="5650115"/>
            <a:ext cx="7821122" cy="505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687" dirty="0">
                <a:solidFill>
                  <a:schemeClr val="bg1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rPr>
              <a:t>z okazji obchodów Światowego Dnia Zdrowia</a:t>
            </a:r>
          </a:p>
        </p:txBody>
      </p:sp>
      <p:grpSp>
        <p:nvGrpSpPr>
          <p:cNvPr id="31" name="Grupa 30">
            <a:extLst>
              <a:ext uri="{FF2B5EF4-FFF2-40B4-BE49-F238E27FC236}">
                <a16:creationId xmlns:a16="http://schemas.microsoft.com/office/drawing/2014/main" id="{5548EBE9-485F-E999-AA7C-8E8A5F85946D}"/>
              </a:ext>
            </a:extLst>
          </p:cNvPr>
          <p:cNvGrpSpPr/>
          <p:nvPr/>
        </p:nvGrpSpPr>
        <p:grpSpPr>
          <a:xfrm>
            <a:off x="1658298" y="7565290"/>
            <a:ext cx="7394026" cy="69401"/>
            <a:chOff x="-6732102" y="6553200"/>
            <a:chExt cx="4548327" cy="0"/>
          </a:xfrm>
        </p:grpSpPr>
        <p:cxnSp>
          <p:nvCxnSpPr>
            <p:cNvPr id="25" name="Łącznik prosty 24">
              <a:extLst>
                <a:ext uri="{FF2B5EF4-FFF2-40B4-BE49-F238E27FC236}">
                  <a16:creationId xmlns:a16="http://schemas.microsoft.com/office/drawing/2014/main" id="{DABD6C42-2000-14AF-5E9F-D6B060CBAB71}"/>
                </a:ext>
              </a:extLst>
            </p:cNvPr>
            <p:cNvCxnSpPr>
              <a:cxnSpLocks/>
            </p:cNvCxnSpPr>
            <p:nvPr/>
          </p:nvCxnSpPr>
          <p:spPr>
            <a:xfrm>
              <a:off x="-6732102" y="6553200"/>
              <a:ext cx="2307298" cy="0"/>
            </a:xfrm>
            <a:prstGeom prst="line">
              <a:avLst/>
            </a:prstGeom>
            <a:ln w="15875">
              <a:gradFill>
                <a:gsLst>
                  <a:gs pos="0">
                    <a:schemeClr val="accent1">
                      <a:alpha val="0"/>
                      <a:lumMod val="15000"/>
                      <a:lumOff val="85000"/>
                    </a:schemeClr>
                  </a:gs>
                  <a:gs pos="70000">
                    <a:srgbClr val="004994">
                      <a:lumMod val="100000"/>
                    </a:srgbClr>
                  </a:gs>
                </a:gsLst>
                <a:lin ang="1200000" scaled="0"/>
              </a:gra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Łącznik prosty 26">
              <a:extLst>
                <a:ext uri="{FF2B5EF4-FFF2-40B4-BE49-F238E27FC236}">
                  <a16:creationId xmlns:a16="http://schemas.microsoft.com/office/drawing/2014/main" id="{BD228104-4621-EACC-22CB-4CF6BA411CE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-4491073" y="6553200"/>
              <a:ext cx="2307298" cy="0"/>
            </a:xfrm>
            <a:prstGeom prst="line">
              <a:avLst/>
            </a:prstGeom>
            <a:ln w="15875">
              <a:gradFill>
                <a:gsLst>
                  <a:gs pos="0">
                    <a:schemeClr val="accent1">
                      <a:alpha val="0"/>
                      <a:lumMod val="15000"/>
                      <a:lumOff val="85000"/>
                    </a:schemeClr>
                  </a:gs>
                  <a:gs pos="70000">
                    <a:srgbClr val="004994">
                      <a:lumMod val="100000"/>
                    </a:srgbClr>
                  </a:gs>
                </a:gsLst>
                <a:lin ang="1200000" scaled="0"/>
              </a:gra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" name="Grupa 31">
            <a:extLst>
              <a:ext uri="{FF2B5EF4-FFF2-40B4-BE49-F238E27FC236}">
                <a16:creationId xmlns:a16="http://schemas.microsoft.com/office/drawing/2014/main" id="{4F08BDEF-9086-25BB-DC5C-79999FA77D3D}"/>
              </a:ext>
            </a:extLst>
          </p:cNvPr>
          <p:cNvGrpSpPr/>
          <p:nvPr/>
        </p:nvGrpSpPr>
        <p:grpSpPr>
          <a:xfrm>
            <a:off x="1764188" y="8350402"/>
            <a:ext cx="7394026" cy="69401"/>
            <a:chOff x="-6732102" y="6553200"/>
            <a:chExt cx="4548327" cy="0"/>
          </a:xfrm>
        </p:grpSpPr>
        <p:cxnSp>
          <p:nvCxnSpPr>
            <p:cNvPr id="33" name="Łącznik prosty 32">
              <a:extLst>
                <a:ext uri="{FF2B5EF4-FFF2-40B4-BE49-F238E27FC236}">
                  <a16:creationId xmlns:a16="http://schemas.microsoft.com/office/drawing/2014/main" id="{3D2DB6C9-1AF6-1688-36BC-B045CAE215B3}"/>
                </a:ext>
              </a:extLst>
            </p:cNvPr>
            <p:cNvCxnSpPr>
              <a:cxnSpLocks/>
            </p:cNvCxnSpPr>
            <p:nvPr/>
          </p:nvCxnSpPr>
          <p:spPr>
            <a:xfrm>
              <a:off x="-6732102" y="6553200"/>
              <a:ext cx="2307298" cy="0"/>
            </a:xfrm>
            <a:prstGeom prst="line">
              <a:avLst/>
            </a:prstGeom>
            <a:ln w="15875">
              <a:gradFill>
                <a:gsLst>
                  <a:gs pos="0">
                    <a:schemeClr val="accent1">
                      <a:alpha val="0"/>
                      <a:lumMod val="15000"/>
                      <a:lumOff val="85000"/>
                    </a:schemeClr>
                  </a:gs>
                  <a:gs pos="70000">
                    <a:srgbClr val="004994">
                      <a:lumMod val="100000"/>
                    </a:srgbClr>
                  </a:gs>
                </a:gsLst>
                <a:lin ang="1200000" scaled="0"/>
              </a:gra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Łącznik prosty 33">
              <a:extLst>
                <a:ext uri="{FF2B5EF4-FFF2-40B4-BE49-F238E27FC236}">
                  <a16:creationId xmlns:a16="http://schemas.microsoft.com/office/drawing/2014/main" id="{3994A570-4814-0BB8-83D7-E20020D2D46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-4491073" y="6553200"/>
              <a:ext cx="2307298" cy="0"/>
            </a:xfrm>
            <a:prstGeom prst="line">
              <a:avLst/>
            </a:prstGeom>
            <a:ln w="15875">
              <a:gradFill>
                <a:gsLst>
                  <a:gs pos="0">
                    <a:schemeClr val="accent1">
                      <a:alpha val="0"/>
                      <a:lumMod val="15000"/>
                      <a:lumOff val="85000"/>
                    </a:schemeClr>
                  </a:gs>
                  <a:gs pos="70000">
                    <a:srgbClr val="004994">
                      <a:lumMod val="100000"/>
                    </a:srgbClr>
                  </a:gs>
                </a:gsLst>
                <a:lin ang="1200000" scaled="0"/>
              </a:gra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pole tekstowe 34">
            <a:extLst>
              <a:ext uri="{FF2B5EF4-FFF2-40B4-BE49-F238E27FC236}">
                <a16:creationId xmlns:a16="http://schemas.microsoft.com/office/drawing/2014/main" id="{DDF84CA1-03A8-63DE-3617-5254E0AFED07}"/>
              </a:ext>
            </a:extLst>
          </p:cNvPr>
          <p:cNvSpPr txBox="1"/>
          <p:nvPr/>
        </p:nvSpPr>
        <p:spPr>
          <a:xfrm>
            <a:off x="487718" y="6282408"/>
            <a:ext cx="9519869" cy="12022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rgbClr val="004994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rPr>
              <a:t>Powiatowa Stacja Sanitarno-Epidemiologiczna </a:t>
            </a:r>
          </a:p>
          <a:p>
            <a:pPr algn="ctr"/>
            <a:r>
              <a:rPr lang="pl-PL" sz="2400" b="1" dirty="0">
                <a:solidFill>
                  <a:srgbClr val="004994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rPr>
              <a:t>w Sokółce</a:t>
            </a:r>
          </a:p>
          <a:p>
            <a:pPr algn="ctr"/>
            <a:r>
              <a:rPr lang="pl-PL" sz="2400" b="1" dirty="0">
                <a:solidFill>
                  <a:srgbClr val="004994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rPr>
              <a:t>ul. 1-go Maja 13A</a:t>
            </a:r>
            <a:endParaRPr lang="pl-PL" sz="2400" dirty="0">
              <a:solidFill>
                <a:srgbClr val="004994"/>
              </a:solidFill>
              <a:latin typeface="Noto Serif" panose="02020502060505020204" pitchFamily="18" charset="0"/>
              <a:ea typeface="Noto Serif" panose="02020502060505020204" pitchFamily="18" charset="0"/>
              <a:cs typeface="Noto Serif" panose="02020502060505020204" pitchFamily="18" charset="0"/>
            </a:endParaRPr>
          </a:p>
        </p:txBody>
      </p:sp>
      <p:sp>
        <p:nvSpPr>
          <p:cNvPr id="36" name="pole tekstowe 35">
            <a:extLst>
              <a:ext uri="{FF2B5EF4-FFF2-40B4-BE49-F238E27FC236}">
                <a16:creationId xmlns:a16="http://schemas.microsoft.com/office/drawing/2014/main" id="{0300A683-7000-B2FB-B7D7-9DDE5B750173}"/>
              </a:ext>
            </a:extLst>
          </p:cNvPr>
          <p:cNvSpPr txBox="1"/>
          <p:nvPr/>
        </p:nvSpPr>
        <p:spPr>
          <a:xfrm>
            <a:off x="293614" y="7765757"/>
            <a:ext cx="95198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000" b="1" dirty="0">
                <a:solidFill>
                  <a:srgbClr val="004994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rPr>
              <a:t>8 kwietnia 2026 r. | 9:00 - 13:00</a:t>
            </a:r>
            <a:endParaRPr lang="pl-PL" sz="2000" dirty="0">
              <a:solidFill>
                <a:srgbClr val="004994"/>
              </a:solidFill>
              <a:latin typeface="Noto Serif" panose="02020502060505020204" pitchFamily="18" charset="0"/>
              <a:ea typeface="Noto Serif" panose="02020502060505020204" pitchFamily="18" charset="0"/>
              <a:cs typeface="Noto Serif" panose="02020502060505020204" pitchFamily="18" charset="0"/>
            </a:endParaRPr>
          </a:p>
        </p:txBody>
      </p:sp>
      <p:sp>
        <p:nvSpPr>
          <p:cNvPr id="37" name="pole tekstowe 36">
            <a:extLst>
              <a:ext uri="{FF2B5EF4-FFF2-40B4-BE49-F238E27FC236}">
                <a16:creationId xmlns:a16="http://schemas.microsoft.com/office/drawing/2014/main" id="{A848D9E6-2360-AA62-9C94-AD5AFFB36B53}"/>
              </a:ext>
            </a:extLst>
          </p:cNvPr>
          <p:cNvSpPr txBox="1"/>
          <p:nvPr/>
        </p:nvSpPr>
        <p:spPr>
          <a:xfrm>
            <a:off x="826478" y="8472741"/>
            <a:ext cx="9181110" cy="59400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sz="2000" b="1" dirty="0">
                <a:solidFill>
                  <a:srgbClr val="004994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rPr>
              <a:t>W programie:</a:t>
            </a:r>
          </a:p>
          <a:p>
            <a:pPr algn="just"/>
            <a:endParaRPr lang="pl-PL" sz="2000" b="1" dirty="0">
              <a:solidFill>
                <a:srgbClr val="004994"/>
              </a:solidFill>
              <a:latin typeface="Noto Serif" panose="02020502060505020204" pitchFamily="18" charset="0"/>
              <a:ea typeface="Noto Serif" panose="02020502060505020204" pitchFamily="18" charset="0"/>
              <a:cs typeface="Noto Serif" panose="02020502060505020204" pitchFamily="18" charset="0"/>
            </a:endParaRPr>
          </a:p>
          <a:p>
            <a:pPr algn="just"/>
            <a:r>
              <a:rPr lang="pl-PL" sz="2000" b="1" dirty="0">
                <a:solidFill>
                  <a:srgbClr val="004994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rPr>
              <a:t>9:00 - 13:00 Stoisko informacyjno-edukacyjne dla uczniów szkół podstawowych klas I-III</a:t>
            </a:r>
          </a:p>
          <a:p>
            <a:pPr algn="just"/>
            <a:r>
              <a:rPr lang="pl-PL" sz="2000" b="1" dirty="0">
                <a:solidFill>
                  <a:srgbClr val="004994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rPr>
              <a:t>9:00 - 10:00 Prezentacja pn. „Substancje </a:t>
            </a:r>
            <a:r>
              <a:rPr lang="pl-PL" sz="2000" b="1" dirty="0" err="1">
                <a:solidFill>
                  <a:srgbClr val="004994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rPr>
              <a:t>reprotoksyczne</a:t>
            </a:r>
            <a:r>
              <a:rPr lang="pl-PL" sz="2000" b="1" dirty="0">
                <a:solidFill>
                  <a:srgbClr val="004994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rPr>
              <a:t> w środowisku pracy”  i konkurs dla uczniów szkół podstawowych klas VII-VIII </a:t>
            </a:r>
          </a:p>
          <a:p>
            <a:pPr algn="just"/>
            <a:r>
              <a:rPr lang="pl-PL" sz="2000" b="1" dirty="0">
                <a:solidFill>
                  <a:srgbClr val="004994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rPr>
              <a:t>9:00 - 13:00 Stoisko informacyjno-edukacyjne dla uczniów szkół podstawowych klas VII-VIII</a:t>
            </a:r>
          </a:p>
          <a:p>
            <a:pPr algn="just"/>
            <a:r>
              <a:rPr lang="pl-PL" sz="2000" b="1" dirty="0">
                <a:solidFill>
                  <a:srgbClr val="004994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rPr>
              <a:t>10:00 - 11:00 Zajęcia edukacyjne dla uczniów szkół podstawowych klas VII-VIII pn. „Pobieranie wody i budowa domowego filtra”</a:t>
            </a:r>
          </a:p>
          <a:p>
            <a:pPr algn="just"/>
            <a:r>
              <a:rPr lang="pl-PL" sz="2000" b="1" dirty="0">
                <a:solidFill>
                  <a:srgbClr val="004994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rPr>
              <a:t>11:00 - 11:15 Instruktaż mycia rąk dla uczniów szkół podstawowych klas I-III </a:t>
            </a:r>
          </a:p>
          <a:p>
            <a:pPr algn="just"/>
            <a:r>
              <a:rPr lang="pl-PL" sz="2000" b="1" dirty="0">
                <a:solidFill>
                  <a:srgbClr val="004994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rPr>
              <a:t>11:00 – 12:00 Prezentacja pn. „Szczepienia ochronne dla seniorów”</a:t>
            </a:r>
          </a:p>
          <a:p>
            <a:pPr algn="just"/>
            <a:r>
              <a:rPr lang="pl-PL" sz="2000" b="1" dirty="0">
                <a:solidFill>
                  <a:srgbClr val="004994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rPr>
              <a:t>11:15 – 12:15 Zajęcia edukacyjne dla uczniów szkół podstawowych </a:t>
            </a:r>
          </a:p>
          <a:p>
            <a:pPr algn="just"/>
            <a:r>
              <a:rPr lang="pl-PL" sz="2000" b="1" dirty="0">
                <a:solidFill>
                  <a:srgbClr val="004994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rPr>
              <a:t>klas II pn. „Talerz Zdrowego Żywienia” i „Detektywi na tropie cukru”</a:t>
            </a:r>
          </a:p>
          <a:p>
            <a:pPr algn="just"/>
            <a:r>
              <a:rPr lang="pl-PL" sz="2000" b="1" dirty="0">
                <a:solidFill>
                  <a:srgbClr val="004994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rPr>
              <a:t>12:00- 13:00 Prezentacja pn. „Dieta seniora i interakcje leków </a:t>
            </a:r>
          </a:p>
          <a:p>
            <a:pPr algn="just"/>
            <a:r>
              <a:rPr lang="pl-PL" sz="2000" b="1" dirty="0">
                <a:solidFill>
                  <a:srgbClr val="004994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rPr>
              <a:t>z żywnością”</a:t>
            </a:r>
          </a:p>
          <a:p>
            <a:pPr algn="ctr"/>
            <a:endParaRPr lang="pl-PL" sz="2000" b="1" dirty="0">
              <a:solidFill>
                <a:srgbClr val="004994"/>
              </a:solidFill>
              <a:latin typeface="Noto Serif" panose="02020502060505020204" pitchFamily="18" charset="0"/>
              <a:ea typeface="Noto Serif" panose="02020502060505020204" pitchFamily="18" charset="0"/>
              <a:cs typeface="Noto Serif" panose="02020502060505020204" pitchFamily="18" charset="0"/>
            </a:endParaRPr>
          </a:p>
          <a:p>
            <a:r>
              <a:rPr lang="pl-PL" sz="2000" b="1" dirty="0">
                <a:solidFill>
                  <a:srgbClr val="004994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rPr>
              <a:t>		</a:t>
            </a:r>
            <a:r>
              <a:rPr lang="pl-PL" sz="2000" b="1">
                <a:solidFill>
                  <a:srgbClr val="004994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rPr>
              <a:t>	</a:t>
            </a:r>
            <a:r>
              <a:rPr lang="pl-PL" i="1">
                <a:solidFill>
                  <a:srgbClr val="004994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rPr>
              <a:t>Serdecznie </a:t>
            </a:r>
            <a:r>
              <a:rPr lang="pl-PL" i="1" dirty="0">
                <a:solidFill>
                  <a:srgbClr val="004994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rPr>
              <a:t>zapraszamy</a:t>
            </a:r>
          </a:p>
        </p:txBody>
      </p:sp>
      <p:pic>
        <p:nvPicPr>
          <p:cNvPr id="2" name="Grafika 1" descr="Logotyp Państwowej Inspekcji Sanitarnej z hasłem &quot;Chronimy zdrowie z myślą o przyszłości&quot;">
            <a:extLst>
              <a:ext uri="{FF2B5EF4-FFF2-40B4-BE49-F238E27FC236}">
                <a16:creationId xmlns:a16="http://schemas.microsoft.com/office/drawing/2014/main" id="{04D41AF9-B191-7626-F059-908E38A4D6B3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850872" y="13417882"/>
            <a:ext cx="4659029" cy="1437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655235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Motyw pakietu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162</TotalTime>
  <Words>167</Words>
  <Application>Microsoft Office PowerPoint</Application>
  <PresentationFormat>Niestandardowy</PresentationFormat>
  <Paragraphs>23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7" baseType="lpstr">
      <vt:lpstr>Aptos</vt:lpstr>
      <vt:lpstr>Aptos Display</vt:lpstr>
      <vt:lpstr>Arial</vt:lpstr>
      <vt:lpstr>Noto Serif</vt:lpstr>
      <vt:lpstr>Noto Serif Black</vt:lpstr>
      <vt:lpstr>Motyw pakietu Office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GIS - Marcin Szczupak</dc:creator>
  <cp:lastModifiedBy>PSSE Sokółka - Elżbieta Buraczyk</cp:lastModifiedBy>
  <cp:revision>11</cp:revision>
  <dcterms:created xsi:type="dcterms:W3CDTF">2025-01-27T09:22:14Z</dcterms:created>
  <dcterms:modified xsi:type="dcterms:W3CDTF">2026-03-26T11:30:48Z</dcterms:modified>
</cp:coreProperties>
</file>