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94"/>
    <a:srgbClr val="E634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30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9825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731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4927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9643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8800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5131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2122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8876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001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367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0372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4243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niebieskie, Jaskrawoniebieski, zrzut ekranu, design&#10;&#10;Opis wygenerowany automatycznie">
            <a:extLst>
              <a:ext uri="{FF2B5EF4-FFF2-40B4-BE49-F238E27FC236}">
                <a16:creationId xmlns:a16="http://schemas.microsoft.com/office/drawing/2014/main" id="{FC8BF1E3-28ED-DE02-C1AA-EC815004F2D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" y="1"/>
            <a:ext cx="10690177" cy="2288575"/>
          </a:xfrm>
          <a:prstGeom prst="rect">
            <a:avLst/>
          </a:prstGeom>
        </p:spPr>
      </p:pic>
      <p:pic>
        <p:nvPicPr>
          <p:cNvPr id="7" name="Obraz 6" descr="Obraz zawierający niebieskie, Jaskrawoniebieski, zrzut ekranu, woda&#10;&#10;Opis wygenerowany automatycznie">
            <a:extLst>
              <a:ext uri="{FF2B5EF4-FFF2-40B4-BE49-F238E27FC236}">
                <a16:creationId xmlns:a16="http://schemas.microsoft.com/office/drawing/2014/main" id="{8D4588C8-0618-2F34-E5C0-AF8585AA2A8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594"/>
          <a:stretch>
            <a:fillRect/>
          </a:stretch>
        </p:blipFill>
        <p:spPr>
          <a:xfrm>
            <a:off x="819" y="14556865"/>
            <a:ext cx="10690177" cy="562485"/>
          </a:xfrm>
          <a:prstGeom prst="rect">
            <a:avLst/>
          </a:prstGeom>
        </p:spPr>
      </p:pic>
      <p:pic>
        <p:nvPicPr>
          <p:cNvPr id="8" name="Obraz 7" descr="Obraz zawierający tekst, Czcionka, zrzut ekranu, Grafika&#10;&#10;Opis wygenerowany automatycznie">
            <a:extLst>
              <a:ext uri="{FF2B5EF4-FFF2-40B4-BE49-F238E27FC236}">
                <a16:creationId xmlns:a16="http://schemas.microsoft.com/office/drawing/2014/main" id="{F9FBF2C3-10C1-F790-F927-E7C1044D4FD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614" y="334163"/>
            <a:ext cx="6517309" cy="1086217"/>
          </a:xfrm>
          <a:prstGeom prst="rect">
            <a:avLst/>
          </a:prstGeom>
        </p:spPr>
      </p:pic>
      <p:sp>
        <p:nvSpPr>
          <p:cNvPr id="15" name="pole tekstowe 14">
            <a:extLst>
              <a:ext uri="{FF2B5EF4-FFF2-40B4-BE49-F238E27FC236}">
                <a16:creationId xmlns:a16="http://schemas.microsoft.com/office/drawing/2014/main" id="{EBE1CAB5-7BEA-36DF-A4F3-885F0F4CB8E3}"/>
              </a:ext>
            </a:extLst>
          </p:cNvPr>
          <p:cNvSpPr txBox="1"/>
          <p:nvPr/>
        </p:nvSpPr>
        <p:spPr>
          <a:xfrm>
            <a:off x="819" y="2609684"/>
            <a:ext cx="10690177" cy="832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4808" dirty="0">
                <a:solidFill>
                  <a:srgbClr val="004994"/>
                </a:solidFill>
                <a:latin typeface="Noto Serif Black" panose="02020502060505020204" pitchFamily="18" charset="0"/>
                <a:ea typeface="Noto Serif Black" panose="02020502060505020204" pitchFamily="18" charset="0"/>
                <a:cs typeface="Noto Serif Black" panose="02020502060505020204" pitchFamily="18" charset="0"/>
              </a:rPr>
              <a:t>ZAPRASZAMY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3B65ECB3-F8B3-87AB-A29C-DDA7EA0EBC90}"/>
              </a:ext>
            </a:extLst>
          </p:cNvPr>
          <p:cNvSpPr txBox="1"/>
          <p:nvPr/>
        </p:nvSpPr>
        <p:spPr>
          <a:xfrm>
            <a:off x="816" y="3615396"/>
            <a:ext cx="10690177" cy="527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828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na</a:t>
            </a:r>
            <a:endParaRPr lang="pl-PL" sz="2828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571E0B6A-CA08-6D93-3DFB-1E8F7BE2A0A2}"/>
              </a:ext>
            </a:extLst>
          </p:cNvPr>
          <p:cNvSpPr txBox="1"/>
          <p:nvPr/>
        </p:nvSpPr>
        <p:spPr>
          <a:xfrm>
            <a:off x="10224" y="4413225"/>
            <a:ext cx="10690177" cy="1136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394" b="1" dirty="0">
                <a:solidFill>
                  <a:srgbClr val="004994"/>
                </a:solidFill>
                <a:latin typeface="Noto Serif Black" panose="02020502060505020204" pitchFamily="18" charset="0"/>
                <a:ea typeface="Noto Serif Black" panose="02020502060505020204" pitchFamily="18" charset="0"/>
                <a:cs typeface="Noto Serif Black" panose="02020502060505020204" pitchFamily="18" charset="0"/>
              </a:rPr>
              <a:t>Dzień Otwarty </a:t>
            </a:r>
          </a:p>
          <a:p>
            <a:pPr algn="ctr"/>
            <a:r>
              <a:rPr lang="pl-PL" sz="3394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Państwowej Inspekcji Sanitarnej</a:t>
            </a:r>
            <a:endParaRPr lang="pl-PL" sz="3394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19" name="Prostokąt: zaokrąglone rogi 18">
            <a:extLst>
              <a:ext uri="{FF2B5EF4-FFF2-40B4-BE49-F238E27FC236}">
                <a16:creationId xmlns:a16="http://schemas.microsoft.com/office/drawing/2014/main" id="{F9FCD0F9-F454-018D-9842-283DE60E84FC}"/>
              </a:ext>
            </a:extLst>
          </p:cNvPr>
          <p:cNvSpPr/>
          <p:nvPr/>
        </p:nvSpPr>
        <p:spPr>
          <a:xfrm>
            <a:off x="1237790" y="5665603"/>
            <a:ext cx="8002592" cy="480127"/>
          </a:xfrm>
          <a:prstGeom prst="roundRect">
            <a:avLst/>
          </a:prstGeom>
          <a:solidFill>
            <a:srgbClr val="E634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3599"/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C534152F-2C33-AFE2-18EA-31ECDA189B1F}"/>
              </a:ext>
            </a:extLst>
          </p:cNvPr>
          <p:cNvSpPr txBox="1"/>
          <p:nvPr/>
        </p:nvSpPr>
        <p:spPr>
          <a:xfrm>
            <a:off x="1337092" y="5650115"/>
            <a:ext cx="7821122" cy="5058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687" dirty="0">
                <a:solidFill>
                  <a:schemeClr val="bg1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z okazji obchodów Światowego Dnia Zdrowia</a:t>
            </a:r>
          </a:p>
        </p:txBody>
      </p:sp>
      <p:grpSp>
        <p:nvGrpSpPr>
          <p:cNvPr id="31" name="Grupa 30">
            <a:extLst>
              <a:ext uri="{FF2B5EF4-FFF2-40B4-BE49-F238E27FC236}">
                <a16:creationId xmlns:a16="http://schemas.microsoft.com/office/drawing/2014/main" id="{5548EBE9-485F-E999-AA7C-8E8A5F85946D}"/>
              </a:ext>
            </a:extLst>
          </p:cNvPr>
          <p:cNvGrpSpPr/>
          <p:nvPr/>
        </p:nvGrpSpPr>
        <p:grpSpPr>
          <a:xfrm>
            <a:off x="1658298" y="7565290"/>
            <a:ext cx="7394026" cy="69401"/>
            <a:chOff x="-6732102" y="6553200"/>
            <a:chExt cx="4548327" cy="0"/>
          </a:xfrm>
        </p:grpSpPr>
        <p:cxnSp>
          <p:nvCxnSpPr>
            <p:cNvPr id="25" name="Łącznik prosty 24">
              <a:extLst>
                <a:ext uri="{FF2B5EF4-FFF2-40B4-BE49-F238E27FC236}">
                  <a16:creationId xmlns:a16="http://schemas.microsoft.com/office/drawing/2014/main" id="{DABD6C42-2000-14AF-5E9F-D6B060CBAB71}"/>
                </a:ext>
              </a:extLst>
            </p:cNvPr>
            <p:cNvCxnSpPr>
              <a:cxnSpLocks/>
            </p:cNvCxnSpPr>
            <p:nvPr/>
          </p:nvCxnSpPr>
          <p:spPr>
            <a:xfrm>
              <a:off x="-6732102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Łącznik prosty 26">
              <a:extLst>
                <a:ext uri="{FF2B5EF4-FFF2-40B4-BE49-F238E27FC236}">
                  <a16:creationId xmlns:a16="http://schemas.microsoft.com/office/drawing/2014/main" id="{BD228104-4621-EACC-22CB-4CF6BA411CE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4491073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upa 31">
            <a:extLst>
              <a:ext uri="{FF2B5EF4-FFF2-40B4-BE49-F238E27FC236}">
                <a16:creationId xmlns:a16="http://schemas.microsoft.com/office/drawing/2014/main" id="{4F08BDEF-9086-25BB-DC5C-79999FA77D3D}"/>
              </a:ext>
            </a:extLst>
          </p:cNvPr>
          <p:cNvGrpSpPr/>
          <p:nvPr/>
        </p:nvGrpSpPr>
        <p:grpSpPr>
          <a:xfrm>
            <a:off x="1764188" y="8350402"/>
            <a:ext cx="7394026" cy="69401"/>
            <a:chOff x="-6732102" y="6553200"/>
            <a:chExt cx="4548327" cy="0"/>
          </a:xfrm>
        </p:grpSpPr>
        <p:cxnSp>
          <p:nvCxnSpPr>
            <p:cNvPr id="33" name="Łącznik prosty 32">
              <a:extLst>
                <a:ext uri="{FF2B5EF4-FFF2-40B4-BE49-F238E27FC236}">
                  <a16:creationId xmlns:a16="http://schemas.microsoft.com/office/drawing/2014/main" id="{3D2DB6C9-1AF6-1688-36BC-B045CAE215B3}"/>
                </a:ext>
              </a:extLst>
            </p:cNvPr>
            <p:cNvCxnSpPr>
              <a:cxnSpLocks/>
            </p:cNvCxnSpPr>
            <p:nvPr/>
          </p:nvCxnSpPr>
          <p:spPr>
            <a:xfrm>
              <a:off x="-6732102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Łącznik prosty 33">
              <a:extLst>
                <a:ext uri="{FF2B5EF4-FFF2-40B4-BE49-F238E27FC236}">
                  <a16:creationId xmlns:a16="http://schemas.microsoft.com/office/drawing/2014/main" id="{3994A570-4814-0BB8-83D7-E20020D2D4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4491073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DDF84CA1-03A8-63DE-3617-5254E0AFED07}"/>
              </a:ext>
            </a:extLst>
          </p:cNvPr>
          <p:cNvSpPr txBox="1"/>
          <p:nvPr/>
        </p:nvSpPr>
        <p:spPr>
          <a:xfrm>
            <a:off x="487718" y="6282408"/>
            <a:ext cx="9519869" cy="12022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Powiatowa Stacja Sanitarno-Epidemiologiczna </a:t>
            </a:r>
          </a:p>
          <a:p>
            <a:pPr algn="ctr"/>
            <a:r>
              <a:rPr lang="pl-PL" sz="2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w Sokółce</a:t>
            </a:r>
          </a:p>
          <a:p>
            <a:pPr algn="ctr"/>
            <a:r>
              <a:rPr lang="pl-PL" sz="2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ul. 1-go Maja 13A</a:t>
            </a:r>
            <a:endParaRPr lang="pl-PL" sz="24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36" name="pole tekstowe 35">
            <a:extLst>
              <a:ext uri="{FF2B5EF4-FFF2-40B4-BE49-F238E27FC236}">
                <a16:creationId xmlns:a16="http://schemas.microsoft.com/office/drawing/2014/main" id="{0300A683-7000-B2FB-B7D7-9DDE5B750173}"/>
              </a:ext>
            </a:extLst>
          </p:cNvPr>
          <p:cNvSpPr txBox="1"/>
          <p:nvPr/>
        </p:nvSpPr>
        <p:spPr>
          <a:xfrm>
            <a:off x="293614" y="7765757"/>
            <a:ext cx="9519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8 kwietnia 2026 r. | 9:00 - 13:00</a:t>
            </a:r>
            <a:endParaRPr lang="pl-PL" sz="20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37" name="pole tekstowe 36">
            <a:extLst>
              <a:ext uri="{FF2B5EF4-FFF2-40B4-BE49-F238E27FC236}">
                <a16:creationId xmlns:a16="http://schemas.microsoft.com/office/drawing/2014/main" id="{A848D9E6-2360-AA62-9C94-AD5AFFB36B53}"/>
              </a:ext>
            </a:extLst>
          </p:cNvPr>
          <p:cNvSpPr txBox="1"/>
          <p:nvPr/>
        </p:nvSpPr>
        <p:spPr>
          <a:xfrm>
            <a:off x="826478" y="8472741"/>
            <a:ext cx="9181110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20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W programie:</a:t>
            </a:r>
          </a:p>
          <a:p>
            <a:pPr algn="just"/>
            <a:endParaRPr lang="pl-PL" sz="2000" b="1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  <a:p>
            <a:pPr algn="just"/>
            <a:r>
              <a:rPr lang="pl-PL" sz="20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9:00 - 13:00 Stoisko informacyjno-edukacyjne dla uczniów szkół podstawowych klas I-III</a:t>
            </a:r>
          </a:p>
          <a:p>
            <a:pPr algn="just"/>
            <a:r>
              <a:rPr lang="pl-PL" sz="20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9:00 - 10:00 Prezentacja pn. „Substancje </a:t>
            </a:r>
            <a:r>
              <a:rPr lang="pl-PL" sz="2000" b="1" dirty="0" err="1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reprotoksyczne</a:t>
            </a:r>
            <a:r>
              <a:rPr lang="pl-PL" sz="20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 w środowisku pracy”  i konkurs dla uczniów szkół podstawowych klas VII-VIII </a:t>
            </a:r>
          </a:p>
          <a:p>
            <a:pPr algn="just"/>
            <a:r>
              <a:rPr lang="pl-PL" sz="20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9:00 - 13:00 Stoisko informacyjno-edukacyjne dla uczniów szkół podstawowych klas VII-VIII</a:t>
            </a:r>
          </a:p>
          <a:p>
            <a:pPr algn="just"/>
            <a:r>
              <a:rPr lang="pl-PL" sz="20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10:00 - 11:00 Zajęcia edukacyjne dla uczniów szkół podstawowych klas VII-VIII pn. „Pobieranie wody i budowa domowego filtra”</a:t>
            </a:r>
          </a:p>
          <a:p>
            <a:pPr algn="just"/>
            <a:r>
              <a:rPr lang="pl-PL" sz="20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11:00 - 11:15 Instruktaż mycia rąk dla uczniów szkół podstawowych klas I-III </a:t>
            </a:r>
          </a:p>
          <a:p>
            <a:pPr algn="just"/>
            <a:r>
              <a:rPr lang="pl-PL" sz="20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11:00 – 12:00 Prezentacja pn. „Szczepienia ochronne dla seniorów”</a:t>
            </a:r>
          </a:p>
          <a:p>
            <a:pPr algn="just"/>
            <a:r>
              <a:rPr lang="pl-PL" sz="20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11:15 – 12:15 Zajęcia edukacyjne dla uczniów szkół podstawowych </a:t>
            </a:r>
          </a:p>
          <a:p>
            <a:pPr algn="just"/>
            <a:r>
              <a:rPr lang="pl-PL" sz="20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klas II pn. „Talerz Zdrowego Żywienia” i „Detektywi na tropie cukru”</a:t>
            </a:r>
          </a:p>
          <a:p>
            <a:pPr algn="just"/>
            <a:r>
              <a:rPr lang="pl-PL" sz="20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12:00- 13:00 Prezentacja pn. „Dieta seniora i interakcje leków </a:t>
            </a:r>
          </a:p>
          <a:p>
            <a:pPr algn="just"/>
            <a:r>
              <a:rPr lang="pl-PL" sz="20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z żywnością”</a:t>
            </a:r>
          </a:p>
          <a:p>
            <a:pPr algn="ctr"/>
            <a:endParaRPr lang="pl-PL" sz="2000" b="1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  <a:p>
            <a:r>
              <a:rPr lang="pl-PL" sz="20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		</a:t>
            </a:r>
            <a:r>
              <a:rPr lang="pl-PL" sz="2000" b="1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	</a:t>
            </a:r>
            <a:r>
              <a:rPr lang="pl-PL" i="1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Serdecznie </a:t>
            </a:r>
            <a:r>
              <a:rPr lang="pl-PL" i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zapraszamy</a:t>
            </a:r>
          </a:p>
        </p:txBody>
      </p:sp>
      <p:pic>
        <p:nvPicPr>
          <p:cNvPr id="2" name="Grafika 1" descr="Logotyp Państwowej Inspekcji Sanitarnej z hasłem &quot;Chronimy zdrowie z myślą o przyszłości&quot;">
            <a:extLst>
              <a:ext uri="{FF2B5EF4-FFF2-40B4-BE49-F238E27FC236}">
                <a16:creationId xmlns:a16="http://schemas.microsoft.com/office/drawing/2014/main" id="{04D41AF9-B191-7626-F059-908E38A4D6B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850872" y="13417882"/>
            <a:ext cx="4659029" cy="1437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65523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</TotalTime>
  <Words>167</Words>
  <Application>Microsoft Office PowerPoint</Application>
  <PresentationFormat>Niestandardowy</PresentationFormat>
  <Paragraphs>23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Noto Serif</vt:lpstr>
      <vt:lpstr>Noto Serif Black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GIS - Marcin Szczupak</dc:creator>
  <cp:lastModifiedBy>PSSE Sokółka - Elżbieta Buraczyk</cp:lastModifiedBy>
  <cp:revision>11</cp:revision>
  <dcterms:created xsi:type="dcterms:W3CDTF">2025-01-27T09:22:14Z</dcterms:created>
  <dcterms:modified xsi:type="dcterms:W3CDTF">2026-03-26T11:30:48Z</dcterms:modified>
</cp:coreProperties>
</file>