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7"/>
  </p:notesMasterIdLst>
  <p:handoutMasterIdLst>
    <p:handoutMasterId r:id="rId28"/>
  </p:handoutMasterIdLst>
  <p:sldIdLst>
    <p:sldId id="1520" r:id="rId5"/>
    <p:sldId id="1518" r:id="rId6"/>
    <p:sldId id="1512" r:id="rId7"/>
    <p:sldId id="1579" r:id="rId8"/>
    <p:sldId id="1577" r:id="rId9"/>
    <p:sldId id="1573" r:id="rId10"/>
    <p:sldId id="1586" r:id="rId11"/>
    <p:sldId id="1580" r:id="rId12"/>
    <p:sldId id="1526" r:id="rId13"/>
    <p:sldId id="271" r:id="rId14"/>
    <p:sldId id="1517" r:id="rId15"/>
    <p:sldId id="1581" r:id="rId16"/>
    <p:sldId id="1589" r:id="rId17"/>
    <p:sldId id="1525" r:id="rId18"/>
    <p:sldId id="1582" r:id="rId19"/>
    <p:sldId id="1555" r:id="rId20"/>
    <p:sldId id="1543" r:id="rId21"/>
    <p:sldId id="1561" r:id="rId22"/>
    <p:sldId id="1585" r:id="rId23"/>
    <p:sldId id="1583" r:id="rId24"/>
    <p:sldId id="1584" r:id="rId25"/>
    <p:sldId id="15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zyczyn Anna" userId="bff69412-a3d7-4acf-aa4d-1c12524f298e" providerId="ADAL" clId="{91D02DC2-F912-46C3-8852-AC9B66F64D28}"/>
    <pc:docChg chg="delSld">
      <pc:chgData name="Urzyczyn Anna" userId="bff69412-a3d7-4acf-aa4d-1c12524f298e" providerId="ADAL" clId="{91D02DC2-F912-46C3-8852-AC9B66F64D28}" dt="2026-06-25T14:30:39.422" v="0" actId="47"/>
      <pc:docMkLst>
        <pc:docMk/>
      </pc:docMkLst>
      <pc:sldChg chg="del">
        <pc:chgData name="Urzyczyn Anna" userId="bff69412-a3d7-4acf-aa4d-1c12524f298e" providerId="ADAL" clId="{91D02DC2-F912-46C3-8852-AC9B66F64D28}" dt="2026-06-25T14:30:39.422" v="0" actId="47"/>
        <pc:sldMkLst>
          <pc:docMk/>
          <pc:sldMk cId="3257622237" sldId="1588"/>
        </pc:sldMkLst>
      </pc:sldChg>
    </pc:docChg>
  </pc:docChgLst>
  <pc:docChgLst>
    <pc:chgData name="Demkowicz-Dobrzańska Dorota" userId="S::dorota.demkowicz@nfosigw.gov.pl::2d5c5d61-21f6-44b3-bd70-66e6caec6ee5" providerId="AD" clId="Web-{7595555D-5B7C-38F0-5A80-BF46F30B99D8}"/>
    <pc:docChg chg="modSld">
      <pc:chgData name="Demkowicz-Dobrzańska Dorota" userId="S::dorota.demkowicz@nfosigw.gov.pl::2d5c5d61-21f6-44b3-bd70-66e6caec6ee5" providerId="AD" clId="Web-{7595555D-5B7C-38F0-5A80-BF46F30B99D8}" dt="2026-06-19T11:43:43.086" v="11" actId="20577"/>
      <pc:docMkLst>
        <pc:docMk/>
      </pc:docMkLst>
      <pc:sldChg chg="modSp">
        <pc:chgData name="Demkowicz-Dobrzańska Dorota" userId="S::dorota.demkowicz@nfosigw.gov.pl::2d5c5d61-21f6-44b3-bd70-66e6caec6ee5" providerId="AD" clId="Web-{7595555D-5B7C-38F0-5A80-BF46F30B99D8}" dt="2026-06-19T11:43:43.086" v="11" actId="20577"/>
        <pc:sldMkLst>
          <pc:docMk/>
          <pc:sldMk cId="3342914869" sldId="1520"/>
        </pc:sldMkLst>
        <pc:spChg chg="mod">
          <ac:chgData name="Demkowicz-Dobrzańska Dorota" userId="S::dorota.demkowicz@nfosigw.gov.pl::2d5c5d61-21f6-44b3-bd70-66e6caec6ee5" providerId="AD" clId="Web-{7595555D-5B7C-38F0-5A80-BF46F30B99D8}" dt="2026-06-19T11:43:43.086" v="11" actId="20577"/>
          <ac:spMkLst>
            <pc:docMk/>
            <pc:sldMk cId="3342914869" sldId="1520"/>
            <ac:spMk id="12" creationId="{FA8D9FA2-302E-0315-171F-48BC542157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4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://www.nfosigw.gov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8.svg"/><Relationship Id="rId4" Type="http://schemas.openxmlformats.org/officeDocument/2006/relationships/image" Target="../media/image45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842653"/>
            <a:ext cx="6675120" cy="2468880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Realizacja zasady zrównoważonego rozwoju oraz zasady „nie czyń znaczących szkód” DNSH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3732198"/>
            <a:ext cx="6675120" cy="2321670"/>
          </a:xfrm>
        </p:spPr>
        <p:txBody>
          <a:bodyPr anchor="b">
            <a:normAutofit/>
          </a:bodyPr>
          <a:lstStyle/>
          <a:p>
            <a:r>
              <a:rPr lang="pl-PL" sz="2800" b="1">
                <a:cs typeface="Poppins Light"/>
              </a:rPr>
              <a:t>Dorota Demkowicz-Dobrzańska</a:t>
            </a:r>
            <a:endParaRPr lang="en-US" sz="2800"/>
          </a:p>
          <a:p>
            <a:r>
              <a:rPr lang="pl-PL" b="1">
                <a:cs typeface="Poppins Light"/>
              </a:rPr>
              <a:t>Szkolenie dla Beneficjentów </a:t>
            </a:r>
            <a:endParaRPr lang="pl-PL"/>
          </a:p>
          <a:p>
            <a:r>
              <a:rPr lang="pl-PL" dirty="0"/>
              <a:t>działania FENX.09.01 i FENX.10.01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Wrocław </a:t>
            </a:r>
            <a:r>
              <a:rPr lang="pl-PL" b="1" dirty="0"/>
              <a:t>23–24 czerwca 2026 r.</a:t>
            </a: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76201" y="1219200"/>
            <a:ext cx="7324344" cy="395393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 fontScale="325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pl-PL" sz="9600" dirty="0">
                <a:solidFill>
                  <a:schemeClr val="bg1"/>
                </a:solidFill>
              </a:rPr>
              <a:t>Aby działanie mogło być finansowane musi być uznane za zrównoważone, tj.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9600" dirty="0">
                <a:solidFill>
                  <a:schemeClr val="bg1"/>
                </a:solidFill>
              </a:rPr>
              <a:t>przyczyniać się do realizacji jednego z ww. celów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9600" dirty="0">
                <a:solidFill>
                  <a:schemeClr val="bg1"/>
                </a:solidFill>
              </a:rPr>
              <a:t>nie może znacznie szkodzić celom środowiskowym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9600" dirty="0">
                <a:solidFill>
                  <a:schemeClr val="bg1"/>
                </a:solidFill>
              </a:rPr>
              <a:t>spełniać minimalne gwarancje dotyczące praw człowieka</a:t>
            </a: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F3E-2B5B-9638-6EC6-B7714347E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467" y="355601"/>
            <a:ext cx="11311465" cy="591246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lnSpc>
                <a:spcPts val="2500"/>
              </a:lnSpc>
              <a:spcBef>
                <a:spcPct val="0"/>
              </a:spcBef>
              <a:defRPr/>
            </a:pPr>
            <a:r>
              <a:rPr lang="pl-PL" sz="2400" b="1" dirty="0"/>
              <a:t>Spełnienie tego warunku było/jest analizowane na poziomie:</a:t>
            </a:r>
          </a:p>
          <a:p>
            <a:pPr lvl="0" defTabSz="457200">
              <a:lnSpc>
                <a:spcPts val="2500"/>
              </a:lnSpc>
              <a:spcBef>
                <a:spcPct val="0"/>
              </a:spcBef>
              <a:defRPr/>
            </a:pPr>
            <a:endParaRPr lang="pl-PL" sz="2400" dirty="0"/>
          </a:p>
          <a:p>
            <a:pPr lvl="0" defTabSz="457200">
              <a:lnSpc>
                <a:spcPts val="2500"/>
              </a:lnSpc>
              <a:spcBef>
                <a:spcPct val="0"/>
              </a:spcBef>
              <a:buClrTx/>
              <a:defRPr/>
            </a:pPr>
            <a:r>
              <a:rPr lang="pl-PL" sz="2400" dirty="0"/>
              <a:t>1) Programu </a:t>
            </a:r>
            <a:r>
              <a:rPr lang="pl-PL" sz="2400" dirty="0" err="1"/>
              <a:t>FEnIKS</a:t>
            </a:r>
            <a:r>
              <a:rPr lang="pl-PL" sz="2400" dirty="0"/>
              <a:t> 2021-2027 („Analiza spełniania zasady „nie czyń poważnej szkody” (DNSH) w rozumieniu art. 17 rozporządzenia (UE) nr 2020/852 dla projektu dokumentu pn. Fundusze Europejskie na Infrastrukturę, Klimat, Środowisko 2021-2027” – </a:t>
            </a:r>
            <a:r>
              <a:rPr lang="pl-PL" sz="2400" b="1" dirty="0"/>
              <a:t>w praktyce na poziomie opisów typów działań</a:t>
            </a:r>
            <a:r>
              <a:rPr lang="pl-PL" sz="2400" dirty="0"/>
              <a:t>)</a:t>
            </a:r>
          </a:p>
          <a:p>
            <a:pPr lvl="0" defTabSz="457200">
              <a:lnSpc>
                <a:spcPts val="25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pl-PL" sz="2400" dirty="0"/>
          </a:p>
          <a:p>
            <a:pPr lvl="0" defTabSz="457200">
              <a:lnSpc>
                <a:spcPts val="2500"/>
              </a:lnSpc>
              <a:spcBef>
                <a:spcPct val="0"/>
              </a:spcBef>
              <a:buClrTx/>
              <a:defRPr/>
            </a:pPr>
            <a:r>
              <a:rPr lang="pl-PL" sz="2400" dirty="0"/>
              <a:t>2) naborów wniosków o dofinansowanie (kryterium horyzontalne obligatoryjne </a:t>
            </a:r>
            <a:r>
              <a:rPr lang="pl-PL" sz="2400" i="1" dirty="0"/>
              <a:t>Zasada zrównoważonego rozwoju, w tym zasada „nie czyń poważnej szkody” </a:t>
            </a:r>
            <a:r>
              <a:rPr lang="pl-PL" sz="2400" dirty="0"/>
              <a:t>– </a:t>
            </a:r>
            <a:r>
              <a:rPr lang="pl-PL" sz="2400" b="1" dirty="0"/>
              <a:t>w praktyce w odniesieniu do typów działań</a:t>
            </a:r>
            <a:r>
              <a:rPr lang="pl-PL" sz="2400" dirty="0"/>
              <a:t>)</a:t>
            </a:r>
          </a:p>
          <a:p>
            <a:pPr lvl="0" defTabSz="457200">
              <a:lnSpc>
                <a:spcPts val="25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pl-PL" sz="2400" dirty="0"/>
          </a:p>
          <a:p>
            <a:pPr lvl="0" defTabSz="457200">
              <a:lnSpc>
                <a:spcPts val="2500"/>
              </a:lnSpc>
              <a:spcBef>
                <a:spcPct val="0"/>
              </a:spcBef>
              <a:buClrTx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projektów (Umowa o dofinansowanie –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zgodności na poziomie indywidualnych projektów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zbieranie danych i dowodów –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cały cykl życia projektu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lvl="0" defTabSz="457200">
              <a:lnSpc>
                <a:spcPts val="2500"/>
              </a:lnSpc>
              <a:spcBef>
                <a:spcPct val="0"/>
              </a:spcBef>
              <a:defRPr/>
            </a:pPr>
            <a:endParaRPr lang="pl-PL" sz="2400" dirty="0"/>
          </a:p>
          <a:p>
            <a:pPr lvl="0" defTabSz="457200">
              <a:lnSpc>
                <a:spcPts val="2500"/>
              </a:lnSpc>
              <a:spcBef>
                <a:spcPct val="0"/>
              </a:spcBef>
              <a:defRPr/>
            </a:pPr>
            <a:r>
              <a:rPr lang="pl-PL" sz="2400" b="1" dirty="0"/>
              <a:t>100% wydatków z funduszy UE musi być zgodne z zasadą DNSH.</a:t>
            </a:r>
          </a:p>
        </p:txBody>
      </p:sp>
    </p:spTree>
    <p:extLst>
      <p:ext uri="{BB962C8B-B14F-4D97-AF65-F5344CB8AC3E}">
        <p14:creationId xmlns:p14="http://schemas.microsoft.com/office/powerpoint/2010/main" val="322446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KONTROLA ZGODNOŚCI REALIZACJI PROJEKTU Z DNSH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0845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64" y="558800"/>
            <a:ext cx="4522936" cy="928658"/>
          </a:xfrm>
        </p:spPr>
        <p:txBody>
          <a:bodyPr anchor="t">
            <a:normAutofit/>
          </a:bodyPr>
          <a:lstStyle/>
          <a:p>
            <a:r>
              <a:rPr lang="pl-PL" sz="3000" dirty="0"/>
              <a:t>UMOWA O  DOFINANSOWANIE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5376" y="270933"/>
            <a:ext cx="7286624" cy="5967635"/>
          </a:xfrm>
        </p:spPr>
        <p:txBody>
          <a:bodyPr>
            <a:normAutofit fontScale="92500" lnSpcReduction="20000"/>
          </a:bodyPr>
          <a:lstStyle/>
          <a:p>
            <a:pPr marL="174625" lvl="1" algn="ctr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b="1" dirty="0"/>
              <a:t>§ 4c </a:t>
            </a:r>
          </a:p>
          <a:p>
            <a:pPr marL="174625" lvl="1" algn="ctr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b="1" dirty="0"/>
              <a:t>Wymogi związane z oceną potwierdzenia realizacji Projektu </a:t>
            </a:r>
          </a:p>
          <a:p>
            <a:pPr marL="174625" lvl="1" algn="ctr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b="1" dirty="0"/>
              <a:t>zgodnie z zasadą DNSH</a:t>
            </a:r>
          </a:p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dirty="0"/>
              <a:t>1.	Beneficjent zapewnia zgodność Projektu z zasadą DNSH. Beneficjent zobowiązany jest do bieżącego gromadzenia informacji, danych oraz dokumentacji, które stanowią potwierdzenie realizacji Projektu zgodnie z zasadą DNSH.</a:t>
            </a:r>
          </a:p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dirty="0"/>
              <a:t>2.	Beneficjent zobowiązuje się do opracowywania okresowego sprawozdania potwierdzającego realizację Projektu zgodnie z zasadą DNSH w okresie realizacji Projektu każdorazowo w terminie do 31 stycznia każdego roku za rok poprzedzający oraz złożenia raportu końcowego najpóźniej wraz z wnioskiem o płatność końcową. W okresowym sprawozdaniu i raporcie końcowym Beneficjent powinien przedstawić wykaz dowodów potwierdzających zawarte w ww. dokumentach informacje.</a:t>
            </a:r>
          </a:p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1700" dirty="0"/>
              <a:t>3.	Raport końcowy, o którym mowa w ust. 2, zawierał będzie w szczególności podsumowanie informacji dotyczących zgodności Projektu z zasadą DNSH oraz informacje, o zgodności z zasadą DNSH, w zakresie działań, których realizacja odbywać się będzie na etapie eksploatacji Projektu. </a:t>
            </a:r>
          </a:p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2200" b="1" dirty="0"/>
              <a:t>Raport/y dotyczą wszystkich etapów projektu! Złożenie raportu zgodnie z </a:t>
            </a:r>
            <a:r>
              <a:rPr lang="pl-PL" sz="2200" b="1" dirty="0" err="1"/>
              <a:t>UoD</a:t>
            </a:r>
            <a:r>
              <a:rPr lang="pl-PL" sz="2200" b="1" dirty="0"/>
              <a:t> jest warunkiem otrzymania refundacji/rozliczenia zaliczki!</a:t>
            </a:r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2" y="1487458"/>
            <a:ext cx="3509847" cy="3837017"/>
          </a:xfrm>
        </p:spPr>
      </p:pic>
    </p:spTree>
    <p:extLst>
      <p:ext uri="{BB962C8B-B14F-4D97-AF65-F5344CB8AC3E}">
        <p14:creationId xmlns:p14="http://schemas.microsoft.com/office/powerpoint/2010/main" val="359531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D074DA5F-E0AE-458F-04F2-DB7309A8CB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54026"/>
              </p:ext>
            </p:extLst>
          </p:nvPr>
        </p:nvGraphicFramePr>
        <p:xfrm>
          <a:off x="0" y="709407"/>
          <a:ext cx="12192000" cy="5629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557">
                  <a:extLst>
                    <a:ext uri="{9D8B030D-6E8A-4147-A177-3AD203B41FA5}">
                      <a16:colId xmlns:a16="http://schemas.microsoft.com/office/drawing/2014/main" val="1578038432"/>
                    </a:ext>
                  </a:extLst>
                </a:gridCol>
                <a:gridCol w="9143443">
                  <a:extLst>
                    <a:ext uri="{9D8B030D-6E8A-4147-A177-3AD203B41FA5}">
                      <a16:colId xmlns:a16="http://schemas.microsoft.com/office/drawing/2014/main" val="3378767714"/>
                    </a:ext>
                  </a:extLst>
                </a:gridCol>
              </a:tblGrid>
              <a:tr h="720121">
                <a:tc>
                  <a:txBody>
                    <a:bodyPr/>
                    <a:lstStyle/>
                    <a:p>
                      <a:r>
                        <a:rPr lang="pl-PL" dirty="0"/>
                        <a:t>Cel środowiskowy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Minimalne wymogi</a:t>
                      </a:r>
                      <a:r>
                        <a:rPr lang="pl-PL" baseline="0" dirty="0"/>
                        <a:t> dla działalności związanej z dostawą wody i gospodarowania ściekami (obligatoryjne)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16653"/>
                  </a:ext>
                </a:extLst>
              </a:tr>
              <a:tr h="514372">
                <a:tc>
                  <a:txBody>
                    <a:bodyPr/>
                    <a:lstStyle/>
                    <a:p>
                      <a:pPr marL="174625" lvl="1" indent="0" defTabSz="45720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None/>
                        <a:defRPr/>
                      </a:pPr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łagodzenie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ocena bezpośrednich emisji gazów cieplarnianych (wymagana tylko dla dużych oczyszczalni ścieków).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 przypadku fermentacji beztlenowej osadów ściekowych wymagany jest plan monitorowania wycieków metanu w instalacji.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15576"/>
                  </a:ext>
                </a:extLst>
              </a:tr>
              <a:tr h="417212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adaptacja do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ocena zagrożenia klimatycznego dla przedsięwzięcia (czy projekt uwzględnia ryzyko powodzi, suszy, ulewnych opadów? Czy infrastruktura ma odpowiednią odporność (np. retencja, zabezpieczenia)?) i ewentualne wdrożenie działań adaptacyjnych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44896"/>
                  </a:ext>
                </a:extLst>
              </a:tr>
              <a:tr h="925869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zrównoważone wykorzystywanie i ochrona zasobów wodnych i morskich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działanie musi być zgodne z Ramową Dyrektywą Wodną i dyrektywą  2011/92/UE z dnia 13 grudnia 2011 r. w sprawie oceny skutków wywieranych przez niektóre przedsięwzięcia publiczne i prywatne na środowisko (czyli ustawą OOŚ i aktami wykonawczymi do tej ustawy)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90462"/>
                  </a:ext>
                </a:extLst>
              </a:tr>
              <a:tr h="543233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przejście na gospodarkę o obiegu zamkniętym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nie dotyczy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68876"/>
                  </a:ext>
                </a:extLst>
              </a:tr>
              <a:tr h="1337367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zapobieganie zanieczyszczeniom i ich kontroli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ścieki oczyszczone odprowadzane do wód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czy gruntu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muszą spełniać określone normy jakości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zarówno unijne, jak i krajowe (określone w dyrektywie 91/271/EWG lub być zgodne z przepisami krajowymi). System zbierania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 oczyszczania ścieków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powinien też radzić sobie z nadmiarem wód opadowych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różne rozwiązania, np.: oddzielne kanały dla deszczówki i ścieków,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zbiorniki retencyjne,</a:t>
                      </a:r>
                      <a:r>
                        <a:rPr lang="pl-PL" sz="12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rozwiązania oparte na naturze (np. tereny zielone wchłaniające wodę). Powstające osady ściekowe również muszą być odpowiednio zagospodarowane zgodnie z dyrektywą 86/278/EWG lub zgodnie z wymogami prawa krajowego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00389"/>
                  </a:ext>
                </a:extLst>
              </a:tr>
              <a:tr h="1131618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ochrona i odbudowa bioróżnorodności i ekosystemów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inwestycja nie zaszkodzi środowisku (na podstawie przepisów o ocenach oddziaływania na środowisko – tzw. OOŚ), trzeba też uwzględnić ochronę przyrody, w tym gatunków i obszarów chronionych (zgodnie z tzw. dyrektywą siedliskową i ptasią). Dla projektu wykonano ocenę środowiskową albo przynajmniej weryfikację, czy taka ocena jest potrzebna. Jeśli została wydana decyzja środowiskowa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należy wprowadzić wszystkie wskazane w niej działania, np. środki ograniczające negatywny wpływ inwestycji oraz działania rekompensujące szkody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5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38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D074DA5F-E0AE-458F-04F2-DB7309A8CB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95223"/>
              </p:ext>
            </p:extLst>
          </p:nvPr>
        </p:nvGraphicFramePr>
        <p:xfrm>
          <a:off x="0" y="777022"/>
          <a:ext cx="12192000" cy="56704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557">
                  <a:extLst>
                    <a:ext uri="{9D8B030D-6E8A-4147-A177-3AD203B41FA5}">
                      <a16:colId xmlns:a16="http://schemas.microsoft.com/office/drawing/2014/main" val="1578038432"/>
                    </a:ext>
                  </a:extLst>
                </a:gridCol>
                <a:gridCol w="9143443">
                  <a:extLst>
                    <a:ext uri="{9D8B030D-6E8A-4147-A177-3AD203B41FA5}">
                      <a16:colId xmlns:a16="http://schemas.microsoft.com/office/drawing/2014/main" val="3378767714"/>
                    </a:ext>
                  </a:extLst>
                </a:gridCol>
              </a:tblGrid>
              <a:tr h="383084">
                <a:tc>
                  <a:txBody>
                    <a:bodyPr/>
                    <a:lstStyle/>
                    <a:p>
                      <a:r>
                        <a:rPr lang="pl-PL" dirty="0"/>
                        <a:t>Cel środowiskowy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Działania</a:t>
                      </a:r>
                      <a:r>
                        <a:rPr lang="pl-PL" baseline="0" dirty="0"/>
                        <a:t> na rzecz osiągnięcia celów środowiskowych (zalecane)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16653"/>
                  </a:ext>
                </a:extLst>
              </a:tr>
              <a:tr h="383084">
                <a:tc>
                  <a:txBody>
                    <a:bodyPr/>
                    <a:lstStyle/>
                    <a:p>
                      <a:pPr marL="174625" lvl="1" indent="0" defTabSz="45720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None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łagodzenie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ograniczenie emisji gazów cieplarnianych poprzez stosowanie energooszczędnych technologii (pompy, napowietrzanie) i OZE (np. </a:t>
                      </a:r>
                      <a:r>
                        <a:rPr lang="pl-PL" sz="1200" baseline="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fotowoltaika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), wykorzystanie biogazu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15576"/>
                  </a:ext>
                </a:extLst>
              </a:tr>
              <a:tr h="383084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adaptacja do zmian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retencja wód deszczowych na terenie oczyszczalni ścieków z wykorzystaniem zielono-niebieskiej infrastruktury, czy zaplanowano rozwiązania na wypadek awarii/braku zasilania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44896"/>
                  </a:ext>
                </a:extLst>
              </a:tr>
              <a:tr h="498796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zrównoważone wykorzystywanie i ochrona zasobów wodnych i morskich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 zastosowanie rozwiązań oszczędzających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wodę (szczelne sieci wodociągowe, monitoring wycieków)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90462"/>
                  </a:ext>
                </a:extLst>
              </a:tr>
              <a:tr h="498796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przejście na gospodarkę o obiegu zamkniętym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 zastosowanie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rozwiązań wykorzystujących ścieki oczyszczone w procesach technologicznych. Czy stosowane materiały są trwałe i nadają się do recyklingu? Czy ograniczono powstawanie odpadów?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68876"/>
                  </a:ext>
                </a:extLst>
              </a:tr>
              <a:tr h="805919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zapobieganie zanieczyszczeniom i ich kontroli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 stosowanie technologii i urządzeń ograniczających emisje pyłów, hałasu oraz zanieczyszczeń,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np. p</a:t>
                      </a: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odwyższone standardy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oczyszczania, hermetyzacja instalacji, </a:t>
                      </a:r>
                      <a:r>
                        <a:rPr lang="pl-PL" sz="1200" baseline="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biofiltry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. 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00389"/>
                  </a:ext>
                </a:extLst>
              </a:tr>
              <a:tr h="661213">
                <a:tc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ochrona i odbudowa bioróżnorodności i ekosystemów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Np. zastosowanie rozwiązań (wykraczających</a:t>
                      </a:r>
                      <a:r>
                        <a:rPr lang="pl-PL" sz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poza działania minimalizujące określone w decyzjach administracyjnych) na rzecz ekosystemów i bioróżnorodności (standardy dot. zieleni, dodatkowe nasadzenia, strefy „dzikości”, stwarzanie miejsc dla owadów, ptaków, małych ssaków, itp.)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53953"/>
                  </a:ext>
                </a:extLst>
              </a:tr>
              <a:tr h="383084">
                <a:tc gridSpan="2"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781507"/>
                  </a:ext>
                </a:extLst>
              </a:tr>
              <a:tr h="1525119">
                <a:tc gridSpan="2">
                  <a:txBody>
                    <a:bodyPr/>
                    <a:lstStyle/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Inne działania: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Wdrożenie systemu zarządzania środowiskowego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Stosowanie kryteriów zielonych zamówień publicznych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……..</a:t>
                      </a:r>
                    </a:p>
                    <a:p>
                      <a:pPr marL="174625" marR="0" lvl="1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2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59" y="188997"/>
            <a:ext cx="10533017" cy="566928"/>
          </a:xfrm>
        </p:spPr>
        <p:txBody>
          <a:bodyPr anchor="t">
            <a:normAutofit/>
          </a:bodyPr>
          <a:lstStyle/>
          <a:p>
            <a:r>
              <a:rPr lang="pl-PL" dirty="0"/>
              <a:t>DOKUMENTACJA I DOWODY</a:t>
            </a:r>
            <a:endParaRPr lang="en-US" dirty="0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/>
        </p:nvSpPr>
        <p:spPr>
          <a:xfrm>
            <a:off x="10069093" y="993094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/>
        </p:nvCxnSpPr>
        <p:spPr>
          <a:xfrm>
            <a:off x="6106159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/>
        </p:nvCxnSpPr>
        <p:spPr>
          <a:xfrm>
            <a:off x="910336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/>
        </p:nvCxnSpPr>
        <p:spPr>
          <a:xfrm>
            <a:off x="306832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wal 39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/>
        </p:nvSpPr>
        <p:spPr>
          <a:xfrm>
            <a:off x="1120028" y="1019521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 txBox="1">
            <a:spLocks/>
          </p:cNvSpPr>
          <p:nvPr/>
        </p:nvSpPr>
        <p:spPr>
          <a:xfrm>
            <a:off x="472470" y="3589019"/>
            <a:ext cx="2278062" cy="2459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latin typeface="+mj-lt"/>
            </a:endParaRP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 txBox="1">
            <a:spLocks/>
          </p:cNvSpPr>
          <p:nvPr/>
        </p:nvSpPr>
        <p:spPr>
          <a:xfrm>
            <a:off x="504931" y="2365379"/>
            <a:ext cx="2278062" cy="1737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b="1" dirty="0">
                <a:solidFill>
                  <a:schemeClr val="tx1"/>
                </a:solidFill>
                <a:latin typeface="+mn-lt"/>
                <a:cs typeface="+mn-cs"/>
              </a:rPr>
              <a:t>Dokumenty, które są wymagane przepisami prawa lub są stosowane w procesie inwestycyjnym</a:t>
            </a:r>
          </a:p>
        </p:txBody>
      </p:sp>
      <p:pic>
        <p:nvPicPr>
          <p:cNvPr id="8" name="Grafika 3">
            <a:extLst>
              <a:ext uri="{FF2B5EF4-FFF2-40B4-BE49-F238E27FC236}">
                <a16:creationId xmlns:a16="http://schemas.microsoft.com/office/drawing/2014/main" id="{A61E9BC3-CF38-D662-1DEA-5E88C511C9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3449" y="1135198"/>
            <a:ext cx="537020" cy="537020"/>
          </a:xfrm>
          <a:prstGeom prst="rect">
            <a:avLst/>
          </a:prstGeom>
        </p:spPr>
      </p:pic>
      <p:pic>
        <p:nvPicPr>
          <p:cNvPr id="9" name="Grafika 4">
            <a:extLst>
              <a:ext uri="{FF2B5EF4-FFF2-40B4-BE49-F238E27FC236}">
                <a16:creationId xmlns:a16="http://schemas.microsoft.com/office/drawing/2014/main" id="{12C6A9BE-66E4-A97D-0B0D-A0BCADDF2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991" y="1191817"/>
            <a:ext cx="537020" cy="537020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6449982" y="2296357"/>
            <a:ext cx="2421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Nie trzeba załączać dokumentów do raportów – wystarczy je wymienić.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3502131" y="2296357"/>
            <a:ext cx="2421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Dokumenty potwierdzające zgodność projektu (z przepisami prawa i zasadą DNSH) należy przypisać do odpowiednich etapów projektu lub zadań. 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9215270" y="2228850"/>
            <a:ext cx="2653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Raport pełni funkcję listy kontrolnej, która sprawdza:</a:t>
            </a:r>
          </a:p>
          <a:p>
            <a:endParaRPr lang="pl-PL" b="1" dirty="0"/>
          </a:p>
          <a:p>
            <a:r>
              <a:rPr lang="pl-PL" sz="1600" b="1" dirty="0"/>
              <a:t>Czy wszystkie wymogi i działania (w tym dodatkowe z wniosku o dofinansowanie) zostały zrealizowane?</a:t>
            </a:r>
          </a:p>
          <a:p>
            <a:endParaRPr lang="pl-PL" sz="1600" b="1" dirty="0"/>
          </a:p>
          <a:p>
            <a:r>
              <a:rPr lang="pl-PL" sz="1600" b="1" dirty="0"/>
              <a:t>Czy istnieją dokumenty potwierdzające wykonanie tych działań?</a:t>
            </a:r>
          </a:p>
        </p:txBody>
      </p:sp>
    </p:spTree>
    <p:extLst>
      <p:ext uri="{BB962C8B-B14F-4D97-AF65-F5344CB8AC3E}">
        <p14:creationId xmlns:p14="http://schemas.microsoft.com/office/powerpoint/2010/main" val="142740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7E58A-CB44-92D0-CAF2-F1BDE428D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83C9B3B-56BB-0843-F248-B8C90D1390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88017"/>
              </p:ext>
            </p:extLst>
          </p:nvPr>
        </p:nvGraphicFramePr>
        <p:xfrm>
          <a:off x="0" y="898034"/>
          <a:ext cx="12192000" cy="53948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0234">
                  <a:extLst>
                    <a:ext uri="{9D8B030D-6E8A-4147-A177-3AD203B41FA5}">
                      <a16:colId xmlns:a16="http://schemas.microsoft.com/office/drawing/2014/main" val="3876926237"/>
                    </a:ext>
                  </a:extLst>
                </a:gridCol>
                <a:gridCol w="10301766">
                  <a:extLst>
                    <a:ext uri="{9D8B030D-6E8A-4147-A177-3AD203B41FA5}">
                      <a16:colId xmlns:a16="http://schemas.microsoft.com/office/drawing/2014/main" val="3459496845"/>
                    </a:ext>
                  </a:extLst>
                </a:gridCol>
              </a:tblGrid>
              <a:tr h="583942">
                <a:tc>
                  <a:txBody>
                    <a:bodyPr/>
                    <a:lstStyle/>
                    <a:p>
                      <a:r>
                        <a:rPr lang="pl-PL" dirty="0"/>
                        <a:t>Etap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Dokumentacja</a:t>
                      </a:r>
                      <a:r>
                        <a:rPr lang="pl-PL" baseline="0" dirty="0"/>
                        <a:t>/dowody (przykłady)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207562"/>
                  </a:ext>
                </a:extLst>
              </a:tr>
              <a:tr h="1823817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Przygotowanie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inwestycji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Analiza </a:t>
                      </a:r>
                      <a:r>
                        <a:rPr lang="pl-PL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ryzyk</a:t>
                      </a:r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wynikających ze zmian klimatu (Studium wykonalności, wniosek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 dofinansowanie)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Decyzja środowiskowa (raporty OOŚ, karta informacyjna przedsięwzięcia), inne decyzje dot. np. wycinki drzew, odstępstw od zakazów, Deklaracja Natura 2000 (RDOŚ), Informacja PG Wody Polskie itp., zgody wodnoprawne, pozwolenia na budowę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Dokumentacja projektowa (potwierdzająca zgodność z wymogami, zawierająca informacje o dodatkowych działaniach), dokumentacja przetargowa, o ile zawiera zapisy np. obligujące wykonawcę do działań wspierających realizację danego celu środowiskowego/minimalizujących negatywny wpływ (PFU, OPZ, SIWZ) </a:t>
                      </a:r>
                    </a:p>
                    <a:p>
                      <a:r>
                        <a:rPr lang="pl-PL" sz="1400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Działania łagodzące skutki negatywne (także skumulowane) muszą być przewidziane na etapie planowania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41333"/>
                  </a:ext>
                </a:extLst>
              </a:tr>
              <a:tr h="1828823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Realizacja robót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Dokumenty potwierdzające wdrożenie warunków z decyzji środowiskowej, innych decyzji</a:t>
                      </a:r>
                    </a:p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Wykaz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odpadów, plany segregacji odpadów, karty przekazania odpadów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Wykaz działań na rzecz ograniczenia zanieczyszczeń w trakcie budowy 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Dzienniki budów, raporty nadzoru inwestorskiego (w tym środowiskowego), raporty wykonawcy, protokoły odbioru (potwierdzające np. wykonanie działań na rzecz ograniczenia </a:t>
                      </a:r>
                      <a:r>
                        <a:rPr lang="pl-PL" sz="1400" baseline="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ryzyk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klimatycznych, ochrony ekosystemów)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Deklaracje/inne dokumenty posiadania właściwości użytkowych (np. dla wyrobów związanych z wodą)</a:t>
                      </a:r>
                    </a:p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Protokoły z przeglądów technicznych maszyn stosowanych na terenie budowy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79287"/>
                  </a:ext>
                </a:extLst>
              </a:tr>
              <a:tr h="1151885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Oddanie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do użytkowania/eksploatacja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Protokoły</a:t>
                      </a:r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z uruchomienia instalacji, szczelności, 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Wyniki badań laboratoryjnych ścieków oczyszczonych,</a:t>
                      </a:r>
                    </a:p>
                    <a:p>
                      <a:r>
                        <a:rPr lang="pl-PL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Dokumenty potwierdzające gospodarowanie osadami zgodnie z prawem</a:t>
                      </a:r>
                    </a:p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Instrukcje/standardy dotyczące użytkowania zainstalowanych urządzeń w zakresie ich efektywności energetycznej i emisyjności</a:t>
                      </a:r>
                    </a:p>
                    <a:p>
                      <a:r>
                        <a:rPr lang="pl-PL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Protokoły z okresowej kontroli stanu technicznego obiektów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2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1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733" y="372533"/>
            <a:ext cx="11565467" cy="5638799"/>
          </a:xfrm>
        </p:spPr>
        <p:txBody>
          <a:bodyPr>
            <a:normAutofit/>
          </a:bodyPr>
          <a:lstStyle/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2000" b="1" dirty="0"/>
              <a:t>Zespół ds. DNSH w ramach grupy zadaniowej przy Komitecie ds. Umowy Partnerstwa 2021-2027 ds. zasad horyzontalnych wydał materiał podsumowujący prace Zespołu (analiza):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Brakuje jednego, spójnego sposobu oceniania zgodności oraz dokumentowania działań. 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Nie ma jasnego powiązania zasady DNSH z obowiązującymi przepisami dotyczącymi ochrony środowiska. Co prawda oceny oddziaływania na środowisko (OOŚ) obejmują dużą część tych zagadnień, ale nie wszystko – np. nie odnoszą się do gospodarki o obiegu zamkniętym (GOZ), a wiele projektów w ogóle nie podlega procedurze OOŚ.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Zasada DNSH jest różnie rozumiana w zależności od projektu. Największy problem sprawia jej zastosowanie w tzw. projektach „miękkich” (np. zamówienia, szkolenia), gdzie nawet trudno ocenić, czy mogą one spowodować istotne szkody.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Dużym wyzwaniem jest też określenie, jak beneficjenci mają dokumentować stosowanie zasady DNSH. Trudno przełożyć ją na konkretne dowody potwierdzające zgodność, a szczególnie problematyczne jest monitorowanie jej realizacji zarówno w trakcie projektu, jak i po jego zakończeniu (w okresie trwałości).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762F5E6-805A-377C-EF0C-2A6100B48A2B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77F7258D-B94E-FE76-87AD-35053F2BE0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733" y="372533"/>
            <a:ext cx="11565467" cy="5638799"/>
          </a:xfrm>
        </p:spPr>
        <p:txBody>
          <a:bodyPr>
            <a:normAutofit fontScale="92500" lnSpcReduction="10000"/>
          </a:bodyPr>
          <a:lstStyle/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l-PL" sz="2000" b="1" dirty="0"/>
              <a:t>Zespół ds. DNSH w ramach grupy zadaniowej przy Komitecie ds. Umowy Partnerstwa ds. zasad horyzontalnych wydał materiał podsumowujący prace Zespołu (rekomendacje):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Wymiana doświadczeń i wiedzy między instytucjami zarządzającymi, pośredniczącymi i wdrażającymi, KE.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Wspólne tworzenie i korzystanie z bazy dobrych praktyk i </a:t>
            </a:r>
            <a:r>
              <a:rPr lang="pl-PL" sz="2000" dirty="0" err="1"/>
              <a:t>wyłączeń</a:t>
            </a:r>
            <a:r>
              <a:rPr lang="pl-PL" sz="2000" dirty="0"/>
              <a:t> umożliwiającej wdrażanie sprawdzonych rozwiązań z innych IZ w takim zakresie, w jakim mogą być pomocne w danym programie.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Przegląd przewodników DNSH i ocen DNSH dla programów i ich weryfikacja w świetle praktyki stosowania. 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Stworzenie listy dowodów wg typów projektów na podstawie dotychczasowych doświadczeń, np. w formacie zbliżonym do </a:t>
            </a:r>
            <a:r>
              <a:rPr lang="pl-PL" sz="2000" b="1" dirty="0"/>
              <a:t>wytycznych DNSH dla Społecznego Funduszu Klimatycznego (03.2025).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Stosowanie w kryteriach wyboru projektów określonych, istniejących już standardów (przykładowo standardy ochrony drzew).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Wstępne kierunkowe propozycje na perspektywę 2028-2034 (ustawa OOŚ?, skrócenie i uporządkowanie technicznych wymagań znajdujących się w </a:t>
            </a:r>
            <a:r>
              <a:rPr lang="pl-PL" sz="2000" dirty="0" err="1"/>
              <a:t>odwołaniach</a:t>
            </a:r>
            <a:r>
              <a:rPr lang="pl-PL" sz="2000" dirty="0"/>
              <a:t> do rozporządzenia o Taksonomii oraz rozporządzeń delegowanych, przejrzysta i przystępna forma np. wytycznych przybliżających również dowody zgodności z zasadą DNSH).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762F5E6-805A-377C-EF0C-2A6100B48A2B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77F7258D-B94E-FE76-87AD-35053F2BE0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1975" y="533400"/>
            <a:ext cx="11125200" cy="5257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Projekty finansowane ze środków UE muszą:</a:t>
            </a:r>
          </a:p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- uwzględniać ochronę środowiska,</a:t>
            </a:r>
          </a:p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- wpisywać się w cele zrównoważonego rozwoju ONZ,</a:t>
            </a:r>
          </a:p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- być zgodne z międzynarodowymi działaniami na rzecz klimatu (porozumienie paryskie), </a:t>
            </a:r>
          </a:p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 - nie powodować poważnych szkód dla środowiska (zasada DNSH).</a:t>
            </a:r>
          </a:p>
          <a:p>
            <a:pPr algn="ctr">
              <a:lnSpc>
                <a:spcPct val="120000"/>
              </a:lnSpc>
            </a:pPr>
            <a:r>
              <a:rPr lang="pl-PL" sz="35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art. 9 (4) rozporządzenia ogólnego CPR (2021/1060)</a:t>
            </a:r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PRZYDATNE DOKUMENTY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3550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733" y="372533"/>
            <a:ext cx="11565467" cy="5638799"/>
          </a:xfrm>
        </p:spPr>
        <p:txBody>
          <a:bodyPr>
            <a:normAutofit fontScale="25000" lnSpcReduction="20000"/>
          </a:bodyPr>
          <a:lstStyle/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Rozporządzenie Parlamentu Europejskiego i Rady (UE) 2020/852 z dnia 18 czerwca 2020 r. w sprawie ustanowienia ram ułatwiających zrównoważone inwestycje, zmieniające rozporządzenie (UE) 2019/2088 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Rozporządzenie delegowane Komisji (UE) 2021/2139 z dnia 4 czerwca 2021 r. (techniczne kryteria kwalifikacji)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Rozporządzenie delegowane Komisji (UE) 2023/2486 z dnia 27 czerwca 2023 r. (techniczne kryteria kwalifikacji)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Rozporządzenie delegowane Komisji (UE) 2026/73 z dnia 4 lipca 2025 r. zmieniające rozporządzenia delegowane (UE) 2021/2139 i (UE) 2023/2486 w odniesieniu do uproszczenia niektórych technicznych kryteriów kwalifikacji służących określeniu, czy działalność gospodarcza nie wyrządza poważnych szkód względem celów środowiskowych. Nowe rozporządzenie delegowane jest stosowane od 1 stycznia 2026 r.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Analiza spełniania zasady „nie czyń poważnej szkody” (DNSH) w rozumieniu art. 17 rozporządzenia (UE) nr 2020/852 dla projektu dokumentu pn. Fundusze Europejskie na Infrastrukturę, Klimat, Środowisko 2021-2027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Wytyczne techniczne dotyczące weryfikacji infrastruktury pod względem wpływu na klimat w latach 2021–2027 (2021/C 373/01)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Poradnik weryfikacji inwestycji pod względem wpływu na klimat i adaptacji do zmian klimatu w okresie programowania UE 2021-2027</a:t>
            </a:r>
          </a:p>
          <a:p>
            <a:pPr marL="460375" lvl="1" indent="-285750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7200" dirty="0"/>
              <a:t>Zasada nieczynienia poważnych szkód środowisku (DNSH) w funduszach polityki spójności na lata 2021- 2027 – analiza i rekomendacje Zespołu ds. DNSH w ramach grupy zadaniowej KUP 2021-2027 ds. zasad horyzontalnych</a:t>
            </a:r>
          </a:p>
          <a:p>
            <a:pPr marL="174625" lvl="1"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pl-PL" sz="6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762F5E6-805A-377C-EF0C-2A6100B48A2B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77F7258D-B94E-FE76-87AD-35053F2BE0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7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772025"/>
            <a:ext cx="10478450" cy="48577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www.nfosigw.gov.pl</a:t>
            </a:r>
            <a:r>
              <a:rPr lang="pl-PL" dirty="0"/>
              <a:t> 			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3911600" y="677333"/>
            <a:ext cx="7355254" cy="5055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</a:pPr>
            <a:r>
              <a:rPr lang="pl-PL" sz="2400" dirty="0">
                <a:solidFill>
                  <a:schemeClr val="bg1"/>
                </a:solidFill>
              </a:rPr>
              <a:t>Zasada DNSH („nie czyń znaczącej szkody”) wynika z unijnego rozporządzenia z 18 czerwca 2020 r., zwanego Taksonomią UE.</a:t>
            </a:r>
          </a:p>
          <a:p>
            <a:pPr>
              <a:lnSpc>
                <a:spcPct val="107000"/>
              </a:lnSpc>
            </a:pPr>
            <a:r>
              <a:rPr lang="pl-PL" sz="2400" dirty="0">
                <a:solidFill>
                  <a:schemeClr val="bg1"/>
                </a:solidFill>
              </a:rPr>
              <a:t>To rozporządzenie: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pl-PL" sz="2400" dirty="0">
                <a:solidFill>
                  <a:schemeClr val="bg1"/>
                </a:solidFill>
              </a:rPr>
              <a:t>określa, jakie działania można uznać za przyjazne środowisku (zrównoważone środowiskowo),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pl-PL" sz="2400" dirty="0">
                <a:solidFill>
                  <a:schemeClr val="bg1"/>
                </a:solidFill>
              </a:rPr>
              <a:t>ustala zasady, na jakich takie projekty mogą być finansowane ze środków UE,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pl-PL" sz="2400" dirty="0">
                <a:solidFill>
                  <a:schemeClr val="bg1"/>
                </a:solidFill>
              </a:rPr>
              <a:t>wskazuje najważniejsze cele środowiskowe, które trzeba brać pod uwagę przy planowaniu i realizacji inwestycji.</a:t>
            </a:r>
          </a:p>
          <a:p>
            <a:pPr>
              <a:lnSpc>
                <a:spcPct val="107000"/>
              </a:lnSpc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092989"/>
            <a:ext cx="10546274" cy="84135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  <a:t>sześć celów środowiskowych </a:t>
            </a:r>
            <a:b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  <a:t>przy realizacji inwestycji </a:t>
            </a:r>
            <a:b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  <a:t>zrównoważonych środowiskowo</a:t>
            </a:r>
            <a:endParaRPr lang="en-US" sz="2600" dirty="0"/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 txBox="1">
            <a:spLocks/>
          </p:cNvSpPr>
          <p:nvPr/>
        </p:nvSpPr>
        <p:spPr>
          <a:xfrm>
            <a:off x="1039981" y="3200923"/>
            <a:ext cx="2211903" cy="541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Łagodzenie zmian klimatu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 txBox="1">
            <a:spLocks/>
          </p:cNvSpPr>
          <p:nvPr/>
        </p:nvSpPr>
        <p:spPr>
          <a:xfrm>
            <a:off x="8184129" y="3127985"/>
            <a:ext cx="2211903" cy="116118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Zrównoważone wykorzystywanie</a:t>
            </a:r>
            <a:r>
              <a:rPr kumimoji="0" lang="pl-PL" sz="1400" b="1" i="0" u="none" strike="noStrike" kern="100" cap="none" spc="0" normalizeH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 i ochrona zasobów wodnych i morskich</a:t>
            </a: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 txBox="1">
            <a:spLocks/>
          </p:cNvSpPr>
          <p:nvPr/>
        </p:nvSpPr>
        <p:spPr>
          <a:xfrm>
            <a:off x="1114292" y="5161027"/>
            <a:ext cx="2088151" cy="7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Przejście na gospodarkę o obiegu zamkniętym</a:t>
            </a:r>
          </a:p>
        </p:txBody>
      </p:sp>
      <p:sp>
        <p:nvSpPr>
          <p:cNvPr id="51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 txBox="1">
            <a:spLocks/>
          </p:cNvSpPr>
          <p:nvPr/>
        </p:nvSpPr>
        <p:spPr>
          <a:xfrm>
            <a:off x="8117970" y="5161027"/>
            <a:ext cx="2278062" cy="8055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Ochrona i odbudowa bioróżnorodności i ekosystemów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9EA7F5C-8C7E-0E18-4F67-2837212D37F8}"/>
              </a:ext>
            </a:extLst>
          </p:cNvPr>
          <p:cNvSpPr txBox="1">
            <a:spLocks/>
          </p:cNvSpPr>
          <p:nvPr/>
        </p:nvSpPr>
        <p:spPr>
          <a:xfrm>
            <a:off x="4780500" y="1709714"/>
            <a:ext cx="2561074" cy="332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grpSp>
        <p:nvGrpSpPr>
          <p:cNvPr id="66" name="Grupa 65">
            <a:extLst>
              <a:ext uri="{FF2B5EF4-FFF2-40B4-BE49-F238E27FC236}">
                <a16:creationId xmlns:a16="http://schemas.microsoft.com/office/drawing/2014/main" id="{23A2D516-40F9-5EDB-B3C7-9E0298EED994}"/>
              </a:ext>
            </a:extLst>
          </p:cNvPr>
          <p:cNvGrpSpPr/>
          <p:nvPr/>
        </p:nvGrpSpPr>
        <p:grpSpPr>
          <a:xfrm>
            <a:off x="5378296" y="4251071"/>
            <a:ext cx="713594" cy="710437"/>
            <a:chOff x="4203880" y="2581642"/>
            <a:chExt cx="713594" cy="710437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BE221EDB-6F96-2E71-6088-AEA0A78D63A4}"/>
                </a:ext>
              </a:extLst>
            </p:cNvPr>
            <p:cNvSpPr/>
            <p:nvPr/>
          </p:nvSpPr>
          <p:spPr>
            <a:xfrm>
              <a:off x="4203880" y="2581642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7053DFD4-9889-9F35-363E-AAC9C26A7D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4314840" y="2702174"/>
              <a:ext cx="510036" cy="510036"/>
            </a:xfrm>
            <a:prstGeom prst="rect">
              <a:avLst/>
            </a:prstGeom>
          </p:spPr>
        </p:pic>
      </p:grpSp>
      <p:sp>
        <p:nvSpPr>
          <p:cNvPr id="24" name="Symbol zastępczy tekstu 7">
            <a:extLst>
              <a:ext uri="{FF2B5EF4-FFF2-40B4-BE49-F238E27FC236}">
                <a16:creationId xmlns:a16="http://schemas.microsoft.com/office/drawing/2014/main" id="{8FEF506A-FD4A-C37F-C8BC-2036A4D36D02}"/>
              </a:ext>
            </a:extLst>
          </p:cNvPr>
          <p:cNvSpPr txBox="1">
            <a:spLocks/>
          </p:cNvSpPr>
          <p:nvPr/>
        </p:nvSpPr>
        <p:spPr>
          <a:xfrm>
            <a:off x="4685692" y="3230757"/>
            <a:ext cx="2278062" cy="4666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kern="100" noProof="0" dirty="0">
                <a:solidFill>
                  <a:srgbClr val="4D4D4D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Adaptacja</a:t>
            </a: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 do zmian klimatu</a:t>
            </a: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48093A36-F91A-B718-7AC7-6D6215B58908}"/>
              </a:ext>
            </a:extLst>
          </p:cNvPr>
          <p:cNvSpPr txBox="1">
            <a:spLocks/>
          </p:cNvSpPr>
          <p:nvPr/>
        </p:nvSpPr>
        <p:spPr>
          <a:xfrm>
            <a:off x="4685692" y="5156546"/>
            <a:ext cx="1942695" cy="680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Zapobieganie zanieczyszczeniu</a:t>
            </a:r>
            <a:r>
              <a:rPr kumimoji="0" lang="pl-PL" sz="1400" b="1" i="0" u="none" strike="noStrike" kern="100" cap="none" spc="0" normalizeH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 i jego kontrola</a:t>
            </a: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765BA673-63E4-51D3-215F-9A0433B936EA}"/>
              </a:ext>
            </a:extLst>
          </p:cNvPr>
          <p:cNvGrpSpPr/>
          <p:nvPr/>
        </p:nvGrpSpPr>
        <p:grpSpPr>
          <a:xfrm>
            <a:off x="1783262" y="2267999"/>
            <a:ext cx="725343" cy="725343"/>
            <a:chOff x="1167868" y="2570603"/>
            <a:chExt cx="725343" cy="725343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58ACE6CB-672B-8C27-7F04-25ADDED7A10B}"/>
                </a:ext>
              </a:extLst>
            </p:cNvPr>
            <p:cNvSpPr/>
            <p:nvPr/>
          </p:nvSpPr>
          <p:spPr>
            <a:xfrm>
              <a:off x="1167868" y="2570603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F914703-1787-3A04-9E39-AD521848A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818" y="2657963"/>
              <a:ext cx="556313" cy="556313"/>
            </a:xfrm>
            <a:prstGeom prst="rect">
              <a:avLst/>
            </a:prstGeom>
          </p:spPr>
        </p:pic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9013BB3E-C6BB-716A-2495-BCFF2804399E}"/>
              </a:ext>
            </a:extLst>
          </p:cNvPr>
          <p:cNvGrpSpPr/>
          <p:nvPr/>
        </p:nvGrpSpPr>
        <p:grpSpPr>
          <a:xfrm>
            <a:off x="8927408" y="4305420"/>
            <a:ext cx="725343" cy="725343"/>
            <a:chOff x="10239961" y="2547768"/>
            <a:chExt cx="725343" cy="725343"/>
          </a:xfrm>
        </p:grpSpPr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57AA5BFA-87BA-072F-F190-465B6B19EF3B}"/>
                </a:ext>
              </a:extLst>
            </p:cNvPr>
            <p:cNvSpPr/>
            <p:nvPr/>
          </p:nvSpPr>
          <p:spPr>
            <a:xfrm>
              <a:off x="10239961" y="2547768"/>
              <a:ext cx="725343" cy="7253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7E356581-3C72-03A6-7528-694B2F0BA03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10651" y="2638023"/>
              <a:ext cx="611194" cy="508256"/>
            </a:xfrm>
            <a:prstGeom prst="rect">
              <a:avLst/>
            </a:prstGeom>
          </p:spPr>
        </p:pic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0C5A987B-1D60-120E-F1D7-7D7A89DD4992}"/>
              </a:ext>
            </a:extLst>
          </p:cNvPr>
          <p:cNvGrpSpPr/>
          <p:nvPr/>
        </p:nvGrpSpPr>
        <p:grpSpPr>
          <a:xfrm>
            <a:off x="5445812" y="2260621"/>
            <a:ext cx="725343" cy="725343"/>
            <a:chOff x="1642751" y="4937696"/>
            <a:chExt cx="725343" cy="725343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FEE1B688-E016-E51F-63F8-56A7683A7F8A}"/>
                </a:ext>
              </a:extLst>
            </p:cNvPr>
            <p:cNvSpPr/>
            <p:nvPr/>
          </p:nvSpPr>
          <p:spPr>
            <a:xfrm>
              <a:off x="1642751" y="4937696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1E81B270-F103-2B0C-2CD1-4DA7C831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8167" y="5019356"/>
              <a:ext cx="547213" cy="547213"/>
            </a:xfrm>
            <a:prstGeom prst="rect">
              <a:avLst/>
            </a:prstGeom>
          </p:spPr>
        </p:pic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CD821480-2661-3C14-8F8C-AC17588D82E3}"/>
              </a:ext>
            </a:extLst>
          </p:cNvPr>
          <p:cNvGrpSpPr/>
          <p:nvPr/>
        </p:nvGrpSpPr>
        <p:grpSpPr>
          <a:xfrm>
            <a:off x="1817436" y="4236165"/>
            <a:ext cx="725343" cy="725343"/>
            <a:chOff x="7247832" y="2528571"/>
            <a:chExt cx="725343" cy="725343"/>
          </a:xfrm>
        </p:grpSpPr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5CC61AC8-0FFD-91DC-D6CE-44A947F30895}"/>
                </a:ext>
              </a:extLst>
            </p:cNvPr>
            <p:cNvSpPr/>
            <p:nvPr/>
          </p:nvSpPr>
          <p:spPr>
            <a:xfrm>
              <a:off x="7247832" y="2528571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id="{0299D170-050A-1FAF-066E-7116E839F7D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91396" y="2728090"/>
              <a:ext cx="638214" cy="326305"/>
            </a:xfrm>
            <a:prstGeom prst="rect">
              <a:avLst/>
            </a:prstGeom>
          </p:spPr>
        </p:pic>
      </p:grp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588EF290-ABD9-2D51-18A8-D777965113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2" name="Grafika 30">
            <a:extLst>
              <a:ext uri="{FF2B5EF4-FFF2-40B4-BE49-F238E27FC236}">
                <a16:creationId xmlns:a16="http://schemas.microsoft.com/office/drawing/2014/main" id="{CEB84954-F5D5-567F-2C24-88041CCB7D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3328" y="2197322"/>
            <a:ext cx="887346" cy="80383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8200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Zasada DNSH (</a:t>
            </a:r>
            <a:r>
              <a:rPr lang="pl-PL" dirty="0"/>
              <a:t>art. 17 Rozporządzenia o Taksonomii</a:t>
            </a:r>
            <a:r>
              <a:rPr lang="pl-PL" cap="none" dirty="0">
                <a:latin typeface="Calibri"/>
                <a:ea typeface="Calibri"/>
                <a:cs typeface="Calibri"/>
              </a:rPr>
              <a:t>)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28" y="1630456"/>
            <a:ext cx="11265930" cy="4313144"/>
          </a:xfrm>
        </p:spPr>
        <p:txBody>
          <a:bodyPr anchor="t">
            <a:noAutofit/>
          </a:bodyPr>
          <a:lstStyle/>
          <a:p>
            <a:pPr marL="342900" indent="-342900" defTabSz="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l-PL" sz="2400" b="1" dirty="0"/>
              <a:t>zapewnia, że dana działalność nie powoduje znaczącej szkody dla środowiska (nie stanowi przeszkody w osiągnięciu wszystkich sześciu celów). </a:t>
            </a:r>
            <a:r>
              <a:rPr lang="pl-PL" sz="2400" dirty="0"/>
              <a:t>„Poważna szkoda” to np. działania prowadzące do znacznych emisji gazów cieplarnianych, inwestycje które utrudniają/uniemożliwiają osiągnięcie dobrego stanu/potencjału wód, działania związane ze znacząco nieefektywnym wykorzystaniem materiałów/surowców (przekraczają progi szkodliwości określone w rozporządzeniach delegowanych). </a:t>
            </a:r>
          </a:p>
          <a:p>
            <a:pPr marL="342900" indent="-342900" defTabSz="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l-PL" sz="2400" dirty="0"/>
              <a:t>jednocześnie inwestycja, redukująca np. emisję gazów cieplarnianych, </a:t>
            </a:r>
            <a:r>
              <a:rPr lang="pl-PL" sz="2400" b="1" dirty="0"/>
              <a:t>nie może jednocześnie powodować degradacji</a:t>
            </a:r>
            <a:r>
              <a:rPr lang="pl-PL" sz="2400" dirty="0"/>
              <a:t> bioróżnorodności, zanieczyszczenia wód lub nadmiernego zużycia zasobów naturalnych (tzw. </a:t>
            </a:r>
            <a:r>
              <a:rPr lang="pl-PL" sz="2400" dirty="0" err="1"/>
              <a:t>greenwashing</a:t>
            </a:r>
            <a:r>
              <a:rPr lang="pl-PL" sz="2400" dirty="0"/>
              <a:t>).</a:t>
            </a:r>
            <a:endParaRPr lang="pl-PL" sz="2400" b="1" dirty="0"/>
          </a:p>
          <a:p>
            <a:endParaRPr lang="pl-PL" sz="24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Zasada DNSH (</a:t>
            </a:r>
            <a:r>
              <a:rPr lang="pl-PL" dirty="0"/>
              <a:t>art. 17 Rozporządzenia o Taksonomii</a:t>
            </a:r>
            <a:r>
              <a:rPr lang="pl-PL" cap="none" dirty="0">
                <a:latin typeface="Calibri"/>
                <a:ea typeface="Calibri"/>
                <a:cs typeface="Calibri"/>
              </a:rPr>
              <a:t>) – cd.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906" y="2078830"/>
            <a:ext cx="11250752" cy="3864769"/>
          </a:xfrm>
        </p:spPr>
        <p:txBody>
          <a:bodyPr anchor="t">
            <a:noAutofit/>
          </a:bodyPr>
          <a:lstStyle/>
          <a:p>
            <a:pPr marL="180975" lvl="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b="1" dirty="0"/>
              <a:t>-  skupia się na unikaniu szkód, ale sprzyja też wyborowi najlepszych środowiskowo przedsięwzięć </a:t>
            </a:r>
            <a:r>
              <a:rPr lang="pl-PL" sz="2400" dirty="0"/>
              <a:t>(np. pod względem energooszczędności).</a:t>
            </a:r>
          </a:p>
          <a:p>
            <a:r>
              <a:rPr lang="pl-PL" sz="2400" dirty="0"/>
              <a:t>Taksonomia UE nie jest jednak aktem prawnym, który wprost odwołuje się do Funduszy Europejskich. Jest to system klasyfikacji, pomagający ustalić – w szczególności na potrzeby instytucji finansowych – czy dana działalność gospodarcza jest zrównoważona środowiskowo.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Uzupełnieniem regulacji w Taksonomii UE są akty delegowane Komisji UE, w których ustalone są techniczne kryteria kwalifikacji poszczególnych rodzajów działalności gospodarczych, które dokładniej wyjaśniają, jak sprawdzić spełnienie tej zasady w różnych branżach i dla konkretnych celów środowiskowych.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1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Stosowanie zasady DNSH w </a:t>
            </a:r>
            <a:r>
              <a:rPr lang="pl-PL" dirty="0" err="1"/>
              <a:t>FE</a:t>
            </a:r>
            <a:r>
              <a:rPr lang="pl-PL" cap="none" dirty="0" err="1"/>
              <a:t>n</a:t>
            </a:r>
            <a:r>
              <a:rPr lang="pl-PL" dirty="0" err="1"/>
              <a:t>IKS</a:t>
            </a:r>
            <a:r>
              <a:rPr lang="pl-PL" dirty="0"/>
              <a:t> 2021-2027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5560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615442"/>
            <a:ext cx="10611305" cy="4429758"/>
          </a:xfrm>
        </p:spPr>
        <p:txBody>
          <a:bodyPr anchor="ctr">
            <a:normAutofit/>
          </a:bodyPr>
          <a:lstStyle/>
          <a:p>
            <a:r>
              <a:rPr lang="pl-PL" sz="2800" b="1" dirty="0"/>
              <a:t>W perspektywie finansowej na lata 2021-2027, do kryteriów oceny projektów ubiegających się o wsparcie z funduszy unijnych wprowadzono nowe elementy, między innymi ocenę zgodności projektu z zasadą „do no </a:t>
            </a:r>
            <a:r>
              <a:rPr lang="pl-PL" sz="2800" b="1" dirty="0" err="1"/>
              <a:t>significant</a:t>
            </a:r>
            <a:r>
              <a:rPr lang="pl-PL" sz="2800" b="1" dirty="0"/>
              <a:t> </a:t>
            </a:r>
            <a:r>
              <a:rPr lang="pl-PL" sz="2800" b="1" dirty="0" err="1"/>
              <a:t>harm</a:t>
            </a:r>
            <a:r>
              <a:rPr lang="pl-PL" sz="2800" b="1" dirty="0"/>
              <a:t>” (DNSH)” tj. „nie czyń poważnych szkód”. </a:t>
            </a:r>
          </a:p>
          <a:p>
            <a:r>
              <a:rPr lang="pl-PL" sz="2800" b="1" dirty="0"/>
              <a:t>Dotyczy to wszystkich przedsięwzięć realizowanych ze środków UE, niezależnie od ich specyfiki (działania o charakterze nieinfrastrukturalnym, lokalnym, itp. podlegają także wstępnej ocenie/screeningowi pod względem ewentualnego negatywnego wpływu na cele środowiskowe)</a:t>
            </a:r>
          </a:p>
          <a:p>
            <a:endParaRPr lang="en-US" sz="28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http://schemas.openxmlformats.org/package/2006/metadata/core-properties"/>
    <ds:schemaRef ds:uri="http://schemas.microsoft.com/office/2006/metadata/properties"/>
    <ds:schemaRef ds:uri="97730884-5bf0-4adb-963c-097f91638024"/>
    <ds:schemaRef ds:uri="http://www.w3.org/XML/1998/namespace"/>
    <ds:schemaRef ds:uri="http://purl.org/dc/dcmitype/"/>
    <ds:schemaRef ds:uri="http://schemas.microsoft.com/office/2006/documentManagement/types"/>
    <ds:schemaRef ds:uri="07042158-f47d-48be-ab93-8f6036e20404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5833</TotalTime>
  <Words>2354</Words>
  <Application>Microsoft Office PowerPoint</Application>
  <PresentationFormat>Panoramiczny</PresentationFormat>
  <Paragraphs>143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Open Sans</vt:lpstr>
      <vt:lpstr>Open Sans Light</vt:lpstr>
      <vt:lpstr>Poppins</vt:lpstr>
      <vt:lpstr>Poppins Light</vt:lpstr>
      <vt:lpstr>Source Sans 3</vt:lpstr>
      <vt:lpstr>Source Sans Pro Semibold</vt:lpstr>
      <vt:lpstr>Wingdings</vt:lpstr>
      <vt:lpstr>Epic Nature</vt:lpstr>
      <vt:lpstr>Realizacja zasady zrównoważonego rozwoju oraz zasady „nie czyń znaczących szkód” DNSH</vt:lpstr>
      <vt:lpstr>Prezentacja programu PowerPoint</vt:lpstr>
      <vt:lpstr>CZYM JEST ZASADA DNSH?</vt:lpstr>
      <vt:lpstr>Prezentacja programu PowerPoint</vt:lpstr>
      <vt:lpstr>sześć celów środowiskowych  przy realizacji inwestycji  zrównoważonych środowiskowo</vt:lpstr>
      <vt:lpstr>Zasada DNSH (art. 17 Rozporządzenia o Taksonomii)</vt:lpstr>
      <vt:lpstr>Zasada DNSH (art. 17 Rozporządzenia o Taksonomii) – cd.</vt:lpstr>
      <vt:lpstr>Stosowanie zasady DNSH w FEnIKS 2021-2027</vt:lpstr>
      <vt:lpstr>Prezentacja programu PowerPoint</vt:lpstr>
      <vt:lpstr>Prezentacja programu PowerPoint</vt:lpstr>
      <vt:lpstr>Prezentacja programu PowerPoint</vt:lpstr>
      <vt:lpstr>KONTROLA ZGODNOŚCI REALIZACJI PROJEKTU Z DNSH</vt:lpstr>
      <vt:lpstr>UMOWA O  DOFINANSOWANIE</vt:lpstr>
      <vt:lpstr>Prezentacja programu PowerPoint</vt:lpstr>
      <vt:lpstr>Prezentacja programu PowerPoint</vt:lpstr>
      <vt:lpstr>DOKUMENTACJA I DOWODY</vt:lpstr>
      <vt:lpstr>Prezentacja programu PowerPoint</vt:lpstr>
      <vt:lpstr>Prezentacja programu PowerPoint</vt:lpstr>
      <vt:lpstr>Prezentacja programu PowerPoint</vt:lpstr>
      <vt:lpstr>PRZYDATNE DOKUMENTY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Urzyczyn Anna</cp:lastModifiedBy>
  <cp:revision>68</cp:revision>
  <dcterms:created xsi:type="dcterms:W3CDTF">2024-06-26T20:20:27Z</dcterms:created>
  <dcterms:modified xsi:type="dcterms:W3CDTF">2026-06-25T14:30:43Z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