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63" r:id="rId3"/>
    <p:sldId id="283" r:id="rId4"/>
    <p:sldId id="295" r:id="rId5"/>
    <p:sldId id="284" r:id="rId6"/>
    <p:sldId id="270" r:id="rId7"/>
    <p:sldId id="298" r:id="rId8"/>
    <p:sldId id="285" r:id="rId9"/>
    <p:sldId id="274" r:id="rId10"/>
    <p:sldId id="296" r:id="rId11"/>
    <p:sldId id="273" r:id="rId12"/>
    <p:sldId id="287" r:id="rId13"/>
    <p:sldId id="272" r:id="rId14"/>
    <p:sldId id="277" r:id="rId15"/>
    <p:sldId id="297" r:id="rId16"/>
    <p:sldId id="282" r:id="rId17"/>
    <p:sldId id="303" r:id="rId18"/>
    <p:sldId id="304" r:id="rId19"/>
    <p:sldId id="293" r:id="rId20"/>
    <p:sldId id="300" r:id="rId21"/>
    <p:sldId id="281" r:id="rId22"/>
    <p:sldId id="279" r:id="rId23"/>
    <p:sldId id="299" r:id="rId24"/>
    <p:sldId id="302" r:id="rId25"/>
    <p:sldId id="278" r:id="rId2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9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41" autoAdjust="0"/>
  </p:normalViewPr>
  <p:slideViewPr>
    <p:cSldViewPr snapToGrid="0">
      <p:cViewPr varScale="1">
        <p:scale>
          <a:sx n="120" d="100"/>
          <a:sy n="120" d="100"/>
        </p:scale>
        <p:origin x="234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2EA7F2-55CD-4486-98B8-7A4361CE593E}" type="datetimeFigureOut">
              <a:rPr lang="pl-PL" smtClean="0"/>
              <a:t>24.11.2025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185C6E-9DE3-42AC-9494-83D17FD5442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2798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185C6E-9DE3-42AC-9494-83D17FD54423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8796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326B5-A146-3962-B036-A829530AD6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B11E6197-E18B-F79E-5CC0-DB9D7E2305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B00446AA-0ABD-6F0C-FC89-43A5451EE2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6A83289-71F5-2DEB-1C8F-10F0447E1F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185C6E-9DE3-42AC-9494-83D17FD54423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0800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470E31-6B43-3BA4-5DF1-AF27F2C58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D5BF07B8-47A8-A406-BC4C-0BB1E4C40D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0C8A846C-44CC-6C84-6AEE-6C4F34E2D3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D9D34DD-25AB-D457-2903-489D2466F3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185C6E-9DE3-42AC-9494-83D17FD54423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2482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4A1265-599B-636F-8E2E-3A015FE644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02DED36E-4346-924D-DCD5-95DE6A2EC7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F71850BA-923B-23C0-E5C9-51909CFB3A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47AE12E-5C16-7866-66AE-0428103A19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185C6E-9DE3-42AC-9494-83D17FD54423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979317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D13854-C6E3-D234-3481-9ED98A50A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D4B6142A-73B2-2DB5-AF50-122C18EDF7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DC462710-F83F-1E10-3294-8E21F82330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36CBD46-4406-4E6D-7BA7-80E1C8C142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185C6E-9DE3-42AC-9494-83D17FD54423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50376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45BD26-F301-0A9E-E9CE-FCE9C5A50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E74A3889-2785-DE4F-CC90-1F831F1413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1F9080D6-2169-54AD-A60A-4E36288319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89F2A0F-706B-6B2B-7BD3-ED35F470AE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185C6E-9DE3-42AC-9494-83D17FD54423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463317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076D32-1E7E-9DB6-70B0-32AE4EA55E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8BABB42A-8AC0-707F-DC9A-BC5314EDB8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E7369A67-D3A3-01B5-DB26-9589B6A43D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5A7D622-C6C1-5469-6717-F45738AA1D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185C6E-9DE3-42AC-9494-83D17FD54423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08666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FEFAF9-D663-F10E-CCDE-5BD590EC1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4A21552D-4F39-BD5B-7349-485CFC4D61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878B6AEF-163D-B6E9-081D-70EECFD3C4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20E422F-D6D6-8F37-965D-7B704A8AEC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185C6E-9DE3-42AC-9494-83D17FD54423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26451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185C6E-9DE3-42AC-9494-83D17FD54423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6118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1BADC175-8897-1137-3775-6EEA06341F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9" cy="6857999"/>
          </a:xfrm>
          <a:prstGeom prst="rect">
            <a:avLst/>
          </a:prstGeom>
        </p:spPr>
      </p:pic>
      <p:pic>
        <p:nvPicPr>
          <p:cNvPr id="12" name="Obraz 11" descr="Obraz zawierający zrzut ekranu, czarne&#10;&#10;Zawartość wygenerowana przez AI może być niepoprawna.">
            <a:extLst>
              <a:ext uri="{FF2B5EF4-FFF2-40B4-BE49-F238E27FC236}">
                <a16:creationId xmlns:a16="http://schemas.microsoft.com/office/drawing/2014/main" id="{A4800944-8658-FE64-E2D4-FB6384E4EF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80C81B68-C69A-83AE-3CE4-B2180D322C5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97527" y="1122363"/>
            <a:ext cx="9144000" cy="2387600"/>
          </a:xfrm>
        </p:spPr>
        <p:txBody>
          <a:bodyPr anchor="b"/>
          <a:lstStyle>
            <a:lvl1pPr algn="l">
              <a:defRPr sz="6000" spc="300">
                <a:solidFill>
                  <a:srgbClr val="004994"/>
                </a:solidFill>
              </a:defRPr>
            </a:lvl1pPr>
          </a:lstStyle>
          <a:p>
            <a:r>
              <a:rPr lang="pl-PL" dirty="0"/>
              <a:t>TYTUŁ PREZENTACJI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84F8B31-87A6-1740-97D9-C68EFD12EE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97527" y="360203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podtytuł / autor </a:t>
            </a:r>
          </a:p>
        </p:txBody>
      </p:sp>
      <p:pic>
        <p:nvPicPr>
          <p:cNvPr id="9" name="Obraz 8" descr="Obraz zawierający tekst, logo, Grafika, Czcionka&#10;&#10;Zawartość wygenerowana przez AI może być niepoprawna.">
            <a:extLst>
              <a:ext uri="{FF2B5EF4-FFF2-40B4-BE49-F238E27FC236}">
                <a16:creationId xmlns:a16="http://schemas.microsoft.com/office/drawing/2014/main" id="{9BF42059-E150-4962-D52B-D8C130A7F61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45" y="5691446"/>
            <a:ext cx="3888509" cy="1166554"/>
          </a:xfrm>
          <a:prstGeom prst="rect">
            <a:avLst/>
          </a:prstGeom>
        </p:spPr>
      </p:pic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8E491AF9-72D7-F63D-90E8-53A85FB9F004}"/>
              </a:ext>
            </a:extLst>
          </p:cNvPr>
          <p:cNvCxnSpPr>
            <a:cxnSpLocks/>
          </p:cNvCxnSpPr>
          <p:nvPr userDrawn="1"/>
        </p:nvCxnSpPr>
        <p:spPr>
          <a:xfrm>
            <a:off x="785514" y="5691446"/>
            <a:ext cx="35357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6374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ozdzia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1BADC175-8897-1137-3775-6EEA06341F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pic>
        <p:nvPicPr>
          <p:cNvPr id="7" name="Obraz 6" descr="Obraz zawierający zrzut ekranu, czarne">
            <a:extLst>
              <a:ext uri="{FF2B5EF4-FFF2-40B4-BE49-F238E27FC236}">
                <a16:creationId xmlns:a16="http://schemas.microsoft.com/office/drawing/2014/main" id="{2D528630-45CD-6E13-236F-8940006D1C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80C81B68-C69A-83AE-3CE4-B2180D322C5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spc="300">
                <a:solidFill>
                  <a:srgbClr val="004994"/>
                </a:solidFill>
              </a:defRPr>
            </a:lvl1pPr>
          </a:lstStyle>
          <a:p>
            <a:r>
              <a:rPr lang="pl-PL" dirty="0"/>
              <a:t>CZĘŚĆ I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84F8B31-87A6-1740-97D9-C68EFD12EE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podtytuł</a:t>
            </a:r>
          </a:p>
        </p:txBody>
      </p:sp>
      <p:pic>
        <p:nvPicPr>
          <p:cNvPr id="9" name="Obraz 8" descr="Obraz zawierający tekst, logo, Grafika, Czcionka&#10;&#10;Zawartość wygenerowana przez AI może być niepoprawna.">
            <a:extLst>
              <a:ext uri="{FF2B5EF4-FFF2-40B4-BE49-F238E27FC236}">
                <a16:creationId xmlns:a16="http://schemas.microsoft.com/office/drawing/2014/main" id="{9BF42059-E150-4962-D52B-D8C130A7F61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491" y="0"/>
            <a:ext cx="3888509" cy="1166554"/>
          </a:xfrm>
          <a:prstGeom prst="rect">
            <a:avLst/>
          </a:prstGeom>
        </p:spPr>
      </p:pic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A1BC0237-F770-F310-CDFA-C787ADB09FCF}"/>
              </a:ext>
            </a:extLst>
          </p:cNvPr>
          <p:cNvCxnSpPr>
            <a:cxnSpLocks/>
          </p:cNvCxnSpPr>
          <p:nvPr userDrawn="1"/>
        </p:nvCxnSpPr>
        <p:spPr>
          <a:xfrm>
            <a:off x="8447955" y="1166554"/>
            <a:ext cx="35357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9011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braz zawierający zrzut ekranu, Grafika, Karmin, projekt graficzny&#10;&#10;Zawartość wygenerowana przez AI może być niepoprawna.">
            <a:extLst>
              <a:ext uri="{FF2B5EF4-FFF2-40B4-BE49-F238E27FC236}">
                <a16:creationId xmlns:a16="http://schemas.microsoft.com/office/drawing/2014/main" id="{F969345D-A77D-101E-F4DC-35CE97081D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Obraz 10" descr="Obraz zawierający zrzut ekranu, czarne&#10;&#10;Zawartość wygenerowana przez AI może być niepoprawna.">
            <a:extLst>
              <a:ext uri="{FF2B5EF4-FFF2-40B4-BE49-F238E27FC236}">
                <a16:creationId xmlns:a16="http://schemas.microsoft.com/office/drawing/2014/main" id="{C7AEAE99-3ED9-9852-A0FC-492B0DA95C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0623E2A-AC36-86EA-62E3-81AEE63368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300"/>
            </a:lvl1pPr>
          </a:lstStyle>
          <a:p>
            <a:r>
              <a:rPr lang="pl-PL" dirty="0"/>
              <a:t>Tutaj wstaw tytuł slajdu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59F347D-95D8-05F8-6BB0-1E821C616C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3996440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pic>
        <p:nvPicPr>
          <p:cNvPr id="12" name="Obraz 11" descr="Obraz zawierający tekst, logo, Grafika, Czcionka&#10;&#10;Zawartość wygenerowana przez AI może być niepoprawna.">
            <a:extLst>
              <a:ext uri="{FF2B5EF4-FFF2-40B4-BE49-F238E27FC236}">
                <a16:creationId xmlns:a16="http://schemas.microsoft.com/office/drawing/2014/main" id="{844F9421-FA05-3C36-272D-5E3A9AC8641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581" y="5910348"/>
            <a:ext cx="3158837" cy="947652"/>
          </a:xfrm>
          <a:prstGeom prst="rect">
            <a:avLst/>
          </a:prstGeom>
        </p:spPr>
      </p:pic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EE006FDF-A79B-44F8-9735-F1A13D65057C}"/>
              </a:ext>
            </a:extLst>
          </p:cNvPr>
          <p:cNvCxnSpPr>
            <a:cxnSpLocks/>
          </p:cNvCxnSpPr>
          <p:nvPr userDrawn="1"/>
        </p:nvCxnSpPr>
        <p:spPr>
          <a:xfrm>
            <a:off x="4708236" y="5910347"/>
            <a:ext cx="2727036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6613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F969345D-A77D-101E-F4DC-35CE97081D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Obraz 6" descr="Obraz zawierający zrzut ekranu, czarne&#10;&#10;Zawartość wygenerowana przez AI może być niepoprawna.">
            <a:extLst>
              <a:ext uri="{FF2B5EF4-FFF2-40B4-BE49-F238E27FC236}">
                <a16:creationId xmlns:a16="http://schemas.microsoft.com/office/drawing/2014/main" id="{CA19575F-ED69-9854-B0F7-0319B46C4B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Obraz 8" descr="Obraz zawierający tekst, logo, Grafika, Czcionka&#10;&#10;Zawartość wygenerowana przez AI może być niepoprawna.">
            <a:extLst>
              <a:ext uri="{FF2B5EF4-FFF2-40B4-BE49-F238E27FC236}">
                <a16:creationId xmlns:a16="http://schemas.microsoft.com/office/drawing/2014/main" id="{81C63A9F-3860-F92A-CEC3-79078B3E327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0" y="5910348"/>
            <a:ext cx="3158837" cy="94765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0623E2A-AC36-86EA-62E3-81AEE63368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8906164" cy="1325563"/>
          </a:xfrm>
        </p:spPr>
        <p:txBody>
          <a:bodyPr/>
          <a:lstStyle>
            <a:lvl1pPr>
              <a:defRPr spc="300"/>
            </a:lvl1pPr>
          </a:lstStyle>
          <a:p>
            <a:r>
              <a:rPr lang="pl-PL" dirty="0"/>
              <a:t>Tutaj wstaw tytuł slajdu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59F347D-95D8-05F8-6BB0-1E821C616C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4943764" cy="3996440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2200"/>
            </a:lvl2pPr>
            <a:lvl3pPr marL="914400" indent="0">
              <a:buNone/>
              <a:defRPr sz="2200"/>
            </a:lvl3pPr>
            <a:lvl4pPr marL="1371600" indent="0">
              <a:buNone/>
              <a:defRPr sz="2200"/>
            </a:lvl4pPr>
            <a:lvl5pPr marL="1828800" indent="0">
              <a:buNone/>
              <a:defRPr sz="2200"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1D2C9BF7-EB06-701B-5A1C-7A6AF01F3709}"/>
              </a:ext>
            </a:extLst>
          </p:cNvPr>
          <p:cNvCxnSpPr/>
          <p:nvPr userDrawn="1"/>
        </p:nvCxnSpPr>
        <p:spPr>
          <a:xfrm>
            <a:off x="1817255" y="5910347"/>
            <a:ext cx="2727036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085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/ podział 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braz zawierający zrzut ekranu, Prostokąt, design&#10;&#10;Zawartość wygenerowana przez AI może być niepoprawna.">
            <a:extLst>
              <a:ext uri="{FF2B5EF4-FFF2-40B4-BE49-F238E27FC236}">
                <a16:creationId xmlns:a16="http://schemas.microsoft.com/office/drawing/2014/main" id="{7F75FFE6-8934-B82F-C386-22BB9BACD4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Obraz 19" descr="Obraz zawierający zrzut ekranu, czarne&#10;&#10;Zawartość wygenerowana przez AI może być niepoprawna.">
            <a:extLst>
              <a:ext uri="{FF2B5EF4-FFF2-40B4-BE49-F238E27FC236}">
                <a16:creationId xmlns:a16="http://schemas.microsoft.com/office/drawing/2014/main" id="{0164D2CF-8C6F-4F9D-49AC-C2121E7F09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11"/>
            <a:ext cx="12192000" cy="6858000"/>
          </a:xfrm>
          <a:prstGeom prst="rect">
            <a:avLst/>
          </a:prstGeom>
        </p:spPr>
      </p:pic>
      <p:pic>
        <p:nvPicPr>
          <p:cNvPr id="22" name="Obraz 21" descr="Obraz zawierający zrzut ekranu, Prostokąt, design&#10;&#10;Zawartość wygenerowana przez AI może być niepoprawna.">
            <a:extLst>
              <a:ext uri="{FF2B5EF4-FFF2-40B4-BE49-F238E27FC236}">
                <a16:creationId xmlns:a16="http://schemas.microsoft.com/office/drawing/2014/main" id="{8BBA30C4-69EA-77A5-A0C1-A97B11DA8B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097"/>
          <a:stretch>
            <a:fillRect/>
          </a:stretch>
        </p:blipFill>
        <p:spPr>
          <a:xfrm>
            <a:off x="0" y="0"/>
            <a:ext cx="12192000" cy="1296365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5BF408D-D467-EB4B-67D5-C9728E080B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0"/>
            <a:ext cx="10515600" cy="1006474"/>
          </a:xfrm>
        </p:spPr>
        <p:txBody>
          <a:bodyPr anchor="b">
            <a:normAutofit/>
          </a:bodyPr>
          <a:lstStyle>
            <a:lvl1pPr algn="ctr">
              <a:defRPr sz="4400" spc="300">
                <a:solidFill>
                  <a:schemeClr val="bg2"/>
                </a:solidFill>
              </a:defRPr>
            </a:lvl1pPr>
          </a:lstStyle>
          <a:p>
            <a:r>
              <a:rPr lang="pl-PL" dirty="0"/>
              <a:t>Tutaj wstaw tytuł slajdu</a:t>
            </a:r>
          </a:p>
        </p:txBody>
      </p:sp>
      <p:pic>
        <p:nvPicPr>
          <p:cNvPr id="9" name="Obraz 8" descr="Obraz zawierający tekst, logo, Grafika, Czcionka&#10;&#10;Zawartość wygenerowana przez AI może być niepoprawna.">
            <a:extLst>
              <a:ext uri="{FF2B5EF4-FFF2-40B4-BE49-F238E27FC236}">
                <a16:creationId xmlns:a16="http://schemas.microsoft.com/office/drawing/2014/main" id="{14BAF29E-7D25-EB6F-EDD2-2D180928830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581" y="5910348"/>
            <a:ext cx="3158837" cy="947652"/>
          </a:xfrm>
          <a:prstGeom prst="rect">
            <a:avLst/>
          </a:prstGeom>
        </p:spPr>
      </p:pic>
      <p:sp>
        <p:nvSpPr>
          <p:cNvPr id="10" name="Symbol zastępczy tekstu 2">
            <a:extLst>
              <a:ext uri="{FF2B5EF4-FFF2-40B4-BE49-F238E27FC236}">
                <a16:creationId xmlns:a16="http://schemas.microsoft.com/office/drawing/2014/main" id="{8E6BAD15-863E-B4ED-D024-D51E66041DB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2993303" cy="82391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Punkt 1</a:t>
            </a:r>
          </a:p>
        </p:txBody>
      </p:sp>
      <p:sp>
        <p:nvSpPr>
          <p:cNvPr id="11" name="Symbol zastępczy zawartości 3">
            <a:extLst>
              <a:ext uri="{FF2B5EF4-FFF2-40B4-BE49-F238E27FC236}">
                <a16:creationId xmlns:a16="http://schemas.microsoft.com/office/drawing/2014/main" id="{1BF00E18-E8F1-1B5C-774C-A82A5E12098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2993303" cy="3317010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l-PL" dirty="0"/>
              <a:t>Treść</a:t>
            </a:r>
          </a:p>
        </p:txBody>
      </p: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07C20FB1-B12B-474A-9F7D-2543587644E1}"/>
              </a:ext>
            </a:extLst>
          </p:cNvPr>
          <p:cNvCxnSpPr/>
          <p:nvPr userDrawn="1"/>
        </p:nvCxnSpPr>
        <p:spPr>
          <a:xfrm>
            <a:off x="4230255" y="2004291"/>
            <a:ext cx="0" cy="3906057"/>
          </a:xfrm>
          <a:prstGeom prst="line">
            <a:avLst/>
          </a:prstGeom>
          <a:ln>
            <a:solidFill>
              <a:srgbClr val="00499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Symbol zastępczy tekstu 2">
            <a:extLst>
              <a:ext uri="{FF2B5EF4-FFF2-40B4-BE49-F238E27FC236}">
                <a16:creationId xmlns:a16="http://schemas.microsoft.com/office/drawing/2014/main" id="{047FCDBE-5170-DF2D-F5FE-B4259DD7288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594730" y="1677987"/>
            <a:ext cx="2993303" cy="82391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Punkt 2</a:t>
            </a:r>
          </a:p>
        </p:txBody>
      </p:sp>
      <p:sp>
        <p:nvSpPr>
          <p:cNvPr id="15" name="Symbol zastępczy zawartości 3">
            <a:extLst>
              <a:ext uri="{FF2B5EF4-FFF2-40B4-BE49-F238E27FC236}">
                <a16:creationId xmlns:a16="http://schemas.microsoft.com/office/drawing/2014/main" id="{F23AA316-DDB1-7C63-B375-DB45D3170762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594730" y="2501899"/>
            <a:ext cx="2993303" cy="3317010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l-PL" dirty="0"/>
              <a:t>Treść</a:t>
            </a:r>
          </a:p>
        </p:txBody>
      </p: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9748737D-1B86-E86E-2205-0822435FC8BA}"/>
              </a:ext>
            </a:extLst>
          </p:cNvPr>
          <p:cNvCxnSpPr/>
          <p:nvPr userDrawn="1"/>
        </p:nvCxnSpPr>
        <p:spPr>
          <a:xfrm>
            <a:off x="7985197" y="2004291"/>
            <a:ext cx="0" cy="3906057"/>
          </a:xfrm>
          <a:prstGeom prst="line">
            <a:avLst/>
          </a:prstGeom>
          <a:ln>
            <a:solidFill>
              <a:srgbClr val="00499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ymbol zastępczy tekstu 2">
            <a:extLst>
              <a:ext uri="{FF2B5EF4-FFF2-40B4-BE49-F238E27FC236}">
                <a16:creationId xmlns:a16="http://schemas.microsoft.com/office/drawing/2014/main" id="{E18D47D9-AFB5-AAD9-9421-07B35FA7B86F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8349672" y="1677987"/>
            <a:ext cx="2993303" cy="82391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Punkt 3</a:t>
            </a:r>
          </a:p>
        </p:txBody>
      </p:sp>
      <p:sp>
        <p:nvSpPr>
          <p:cNvPr id="18" name="Symbol zastępczy zawartości 3">
            <a:extLst>
              <a:ext uri="{FF2B5EF4-FFF2-40B4-BE49-F238E27FC236}">
                <a16:creationId xmlns:a16="http://schemas.microsoft.com/office/drawing/2014/main" id="{D7EA2DFB-A2ED-B237-2A97-F0018B8611AC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349672" y="2501899"/>
            <a:ext cx="2993303" cy="3317010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l-PL" dirty="0"/>
              <a:t>Treść</a:t>
            </a:r>
          </a:p>
        </p:txBody>
      </p:sp>
      <p:cxnSp>
        <p:nvCxnSpPr>
          <p:cNvPr id="19" name="Łącznik prosty 18">
            <a:extLst>
              <a:ext uri="{FF2B5EF4-FFF2-40B4-BE49-F238E27FC236}">
                <a16:creationId xmlns:a16="http://schemas.microsoft.com/office/drawing/2014/main" id="{ED2CBFE5-D095-9B45-42E7-065D60F94739}"/>
              </a:ext>
            </a:extLst>
          </p:cNvPr>
          <p:cNvCxnSpPr/>
          <p:nvPr userDrawn="1"/>
        </p:nvCxnSpPr>
        <p:spPr>
          <a:xfrm>
            <a:off x="4732482" y="5910347"/>
            <a:ext cx="2727036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6862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F969345D-A77D-101E-F4DC-35CE97081D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 descr="Obraz zawierający zrzut ekranu, czarne&#10;&#10;Zawartość wygenerowana przez AI może być niepoprawna.">
            <a:extLst>
              <a:ext uri="{FF2B5EF4-FFF2-40B4-BE49-F238E27FC236}">
                <a16:creationId xmlns:a16="http://schemas.microsoft.com/office/drawing/2014/main" id="{73CFFE56-BC5E-39F3-EF96-F46A4D65B0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0623E2A-AC36-86EA-62E3-81AEE63368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300"/>
            </a:lvl1pPr>
          </a:lstStyle>
          <a:p>
            <a:r>
              <a:rPr lang="pl-PL" dirty="0"/>
              <a:t>Tutaj wstaw tytuł slajdu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59F347D-95D8-05F8-6BB0-1E821C616C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3984866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pic>
        <p:nvPicPr>
          <p:cNvPr id="6" name="Obraz 5" descr="Obraz zawierający tekst, logo, Grafika, Czcionka&#10;&#10;Zawartość wygenerowana przez AI może być niepoprawna.">
            <a:extLst>
              <a:ext uri="{FF2B5EF4-FFF2-40B4-BE49-F238E27FC236}">
                <a16:creationId xmlns:a16="http://schemas.microsoft.com/office/drawing/2014/main" id="{68251F68-747E-100D-673D-A36E834680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581" y="5910348"/>
            <a:ext cx="3158837" cy="947652"/>
          </a:xfrm>
          <a:prstGeom prst="rect">
            <a:avLst/>
          </a:prstGeom>
        </p:spPr>
      </p:pic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A08020D5-B630-5858-9334-08CDDBF622BA}"/>
              </a:ext>
            </a:extLst>
          </p:cNvPr>
          <p:cNvCxnSpPr>
            <a:cxnSpLocks/>
          </p:cNvCxnSpPr>
          <p:nvPr userDrawn="1"/>
        </p:nvCxnSpPr>
        <p:spPr>
          <a:xfrm>
            <a:off x="4708236" y="5910347"/>
            <a:ext cx="2727036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3299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F969345D-A77D-101E-F4DC-35CE97081D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15" name="Obraz 14" descr="Obraz zawierający zrzut ekranu, czarne&#10;&#10;Zawartość wygenerowana przez AI może być niepoprawna.">
            <a:extLst>
              <a:ext uri="{FF2B5EF4-FFF2-40B4-BE49-F238E27FC236}">
                <a16:creationId xmlns:a16="http://schemas.microsoft.com/office/drawing/2014/main" id="{4DCFF3AA-37B2-2CFE-3256-D173923369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Obraz 8" descr="Obraz zawierający tekst, logo, Grafika, Czcionka&#10;&#10;Zawartość wygenerowana przez AI może być niepoprawna.">
            <a:extLst>
              <a:ext uri="{FF2B5EF4-FFF2-40B4-BE49-F238E27FC236}">
                <a16:creationId xmlns:a16="http://schemas.microsoft.com/office/drawing/2014/main" id="{81C63A9F-3860-F92A-CEC3-79078B3E327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581" y="5910348"/>
            <a:ext cx="3158837" cy="94765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0623E2A-AC36-86EA-62E3-81AEE63368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300"/>
            </a:lvl1pPr>
          </a:lstStyle>
          <a:p>
            <a:r>
              <a:rPr lang="pl-PL" dirty="0"/>
              <a:t>Tutaj wstaw tytuł slajdu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59F347D-95D8-05F8-6BB0-1E821C616C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962695"/>
            <a:ext cx="10515600" cy="865450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C127EAE3-5DC6-0144-3C1B-71AAB0C25F0D}"/>
              </a:ext>
            </a:extLst>
          </p:cNvPr>
          <p:cNvCxnSpPr>
            <a:cxnSpLocks/>
          </p:cNvCxnSpPr>
          <p:nvPr userDrawn="1"/>
        </p:nvCxnSpPr>
        <p:spPr>
          <a:xfrm>
            <a:off x="4708236" y="5910347"/>
            <a:ext cx="2727036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3882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339D77D6-C5FC-5B7F-15C9-7215A64A7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F7B18E6-4C58-6762-B23C-53E5020204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0C03F27-A93A-AA09-F8CB-3285D80B71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E440394-F47F-4BD2-9235-B641D407DD0D}" type="datetimeFigureOut">
              <a:rPr lang="pl-PL" smtClean="0"/>
              <a:t>24.11.2025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197D987-635B-DD68-271F-FC7DA3DF9B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015371C-109A-9482-4F8F-4566A7AB0E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3CD496D-034A-4B51-9267-104EE265CE90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89038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50" r:id="rId3"/>
    <p:sldLayoutId id="2147483660" r:id="rId4"/>
    <p:sldLayoutId id="2147483651" r:id="rId5"/>
    <p:sldLayoutId id="2147483661" r:id="rId6"/>
    <p:sldLayoutId id="2147483662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Lato" panose="020F0502020204030203" pitchFamily="34" charset="-18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Lato" panose="020F0502020204030203" pitchFamily="34" charset="-1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ato" panose="020F0502020204030203" pitchFamily="34" charset="-1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to" panose="020F0502020204030203" pitchFamily="34" charset="-1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-1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-1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hyperlink" Target="https://www.wetgiw.gov.pl/main/wscieklizna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DB810AE-06A9-C4F3-53C5-9E130805B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2133" y="1919197"/>
            <a:ext cx="6996941" cy="2387600"/>
          </a:xfrm>
        </p:spPr>
        <p:txBody>
          <a:bodyPr>
            <a:normAutofit fontScale="90000"/>
          </a:bodyPr>
          <a:lstStyle/>
          <a:p>
            <a:pPr marL="29209">
              <a:lnSpc>
                <a:spcPct val="100000"/>
              </a:lnSpc>
              <a:spcBef>
                <a:spcPts val="2215"/>
              </a:spcBef>
            </a:pPr>
            <a:r>
              <a:rPr lang="pl-PL" sz="8300" spc="0" dirty="0"/>
              <a:t>WŚCIEKLIZNA</a:t>
            </a:r>
            <a:br>
              <a:rPr lang="pl-PL" sz="8000" dirty="0"/>
            </a:br>
            <a:r>
              <a:rPr lang="pl-PL" sz="8000" dirty="0"/>
              <a:t>   </a:t>
            </a:r>
            <a:r>
              <a:rPr lang="pl-PL" spc="-305" dirty="0"/>
              <a:t>Bądźmy</a:t>
            </a:r>
            <a:r>
              <a:rPr lang="pl-PL" spc="-555" dirty="0"/>
              <a:t> </a:t>
            </a:r>
            <a:r>
              <a:rPr lang="pl-PL" spc="-120" dirty="0"/>
              <a:t>ostrożni!</a:t>
            </a:r>
            <a:endParaRPr lang="pl-PL" dirty="0"/>
          </a:p>
        </p:txBody>
      </p:sp>
      <p:sp>
        <p:nvSpPr>
          <p:cNvPr id="7" name="pole tekstowe 6" descr="Logotyp z hasłem Państwowej Inspekcji Sanitarnej &quot;Chronimy zdrowie z myślą o przyszłości&quot; oraz logo Państwowej Inspekcji Sanitarnej &quot;">
            <a:extLst>
              <a:ext uri="{FF2B5EF4-FFF2-40B4-BE49-F238E27FC236}">
                <a16:creationId xmlns:a16="http://schemas.microsoft.com/office/drawing/2014/main" id="{DA99E27A-80E1-6FE2-713C-A37F577DB02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730158" y="5735637"/>
            <a:ext cx="3545767" cy="1032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768216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2F23BC6-3FCE-8E3F-DCED-E23E500F0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42738"/>
            <a:ext cx="10515600" cy="1325563"/>
          </a:xfrm>
        </p:spPr>
        <p:txBody>
          <a:bodyPr/>
          <a:lstStyle/>
          <a:p>
            <a:r>
              <a:rPr lang="pl-PL" dirty="0">
                <a:solidFill>
                  <a:schemeClr val="accent1"/>
                </a:solidFill>
              </a:rPr>
              <a:t> Wścieklizna u zwierząt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1ECC5F9-721C-7035-8A4D-DECD58BE8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071" y="1255258"/>
            <a:ext cx="10903857" cy="4739141"/>
          </a:xfrm>
        </p:spPr>
        <p:txBody>
          <a:bodyPr>
            <a:normAutofit lnSpcReduction="10000"/>
          </a:bodyPr>
          <a:lstStyle/>
          <a:p>
            <a:pPr>
              <a:lnSpc>
                <a:spcPct val="160000"/>
              </a:lnSpc>
            </a:pPr>
            <a:r>
              <a:rPr lang="pl-PL" dirty="0">
                <a:solidFill>
                  <a:schemeClr val="accent1"/>
                </a:solidFill>
              </a:rPr>
              <a:t>Okres	inkubacji choroby (czyli okres	od momentu zakażenia do wystąpienia objawów klinicznych) jest różny i zależy m.in. od ilości wprowadzonego  do  organizmu  wirusa,  jego  zjadliwości, zakażenia  (miejsca  zranienia),  charakteru  (rozległości)  ran gatunku  i  wieku  wrażliwego  zwierzęcia.  </a:t>
            </a:r>
          </a:p>
          <a:p>
            <a:pPr>
              <a:lnSpc>
                <a:spcPct val="160000"/>
              </a:lnSpc>
            </a:pPr>
            <a:r>
              <a:rPr lang="pl-PL" dirty="0">
                <a:solidFill>
                  <a:schemeClr val="accent1"/>
                </a:solidFill>
              </a:rPr>
              <a:t>Przyjmuje  się,  że okres inkubacji u zwierząt trwa od kilku dni do ponad 7 lat, przy czym   przeważnie wynosi:</a:t>
            </a: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accent1"/>
                </a:solidFill>
              </a:rPr>
              <a:t>u małych zwierząt (pies, kot, owca, koza, świnia) - od kilku do 90 dni;</a:t>
            </a: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accent1"/>
                </a:solidFill>
              </a:rPr>
              <a:t>u dużych zwierząt (bydło, koniowate) - od kilku do 180 dni.</a:t>
            </a:r>
          </a:p>
          <a:p>
            <a:pPr>
              <a:lnSpc>
                <a:spcPct val="160000"/>
              </a:lnSpc>
            </a:pPr>
            <a:endParaRPr lang="pl-PL" dirty="0"/>
          </a:p>
          <a:p>
            <a:pPr>
              <a:lnSpc>
                <a:spcPct val="160000"/>
              </a:lnSpc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783055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1B776B-C8FA-4BCA-CF42-02C9FDBEC8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1">
            <a:extLst>
              <a:ext uri="{FF2B5EF4-FFF2-40B4-BE49-F238E27FC236}">
                <a16:creationId xmlns:a16="http://schemas.microsoft.com/office/drawing/2014/main" id="{A2292C2C-29C2-AFFC-188B-FF5B07F6E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572" y="281902"/>
            <a:ext cx="10987314" cy="730345"/>
          </a:xfrm>
        </p:spPr>
        <p:txBody>
          <a:bodyPr>
            <a:normAutofit fontScale="90000"/>
          </a:bodyPr>
          <a:lstStyle/>
          <a:p>
            <a:r>
              <a:rPr lang="pl-PL" spc="0" dirty="0">
                <a:solidFill>
                  <a:schemeClr val="accent1"/>
                </a:solidFill>
              </a:rPr>
              <a:t>WŚCIEKLIZNA – nosiciele w świecie zwierząt</a:t>
            </a:r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340A8529-3A24-971F-D662-0A3E756801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2078" y="1210028"/>
            <a:ext cx="7897913" cy="4970657"/>
          </a:xfrm>
        </p:spPr>
        <p:txBody>
          <a:bodyPr>
            <a:normAutofit/>
          </a:bodyPr>
          <a:lstStyle/>
          <a:p>
            <a:pPr marL="92075">
              <a:spcBef>
                <a:spcPts val="755"/>
              </a:spcBef>
            </a:pPr>
            <a:r>
              <a:rPr lang="pl-PL" sz="2000" b="1" dirty="0">
                <a:solidFill>
                  <a:schemeClr val="accent1"/>
                </a:solidFill>
              </a:rPr>
              <a:t>Nosicielem wirusa wścieklizny może być m.in.:</a:t>
            </a:r>
          </a:p>
          <a:p>
            <a:pPr marL="549275" indent="-457200">
              <a:spcBef>
                <a:spcPts val="755"/>
              </a:spcBef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accent1"/>
                </a:solidFill>
              </a:rPr>
              <a:t>Lis,</a:t>
            </a:r>
          </a:p>
          <a:p>
            <a:pPr marL="549275" indent="-457200">
              <a:spcBef>
                <a:spcPts val="755"/>
              </a:spcBef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accent1"/>
                </a:solidFill>
              </a:rPr>
              <a:t>Jenot,</a:t>
            </a:r>
          </a:p>
          <a:p>
            <a:pPr marL="549275" indent="-457200">
              <a:spcBef>
                <a:spcPts val="755"/>
              </a:spcBef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accent1"/>
                </a:solidFill>
              </a:rPr>
              <a:t>Wiewiórka,</a:t>
            </a:r>
          </a:p>
          <a:p>
            <a:pPr marL="549275" indent="-457200">
              <a:spcBef>
                <a:spcPts val="755"/>
              </a:spcBef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accent1"/>
                </a:solidFill>
              </a:rPr>
              <a:t>Jeż,</a:t>
            </a:r>
          </a:p>
          <a:p>
            <a:pPr marL="549275" indent="-457200">
              <a:spcBef>
                <a:spcPts val="755"/>
              </a:spcBef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accent1"/>
                </a:solidFill>
              </a:rPr>
              <a:t>Mysz,</a:t>
            </a:r>
          </a:p>
          <a:p>
            <a:pPr marL="549275" indent="-457200">
              <a:spcBef>
                <a:spcPts val="755"/>
              </a:spcBef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accent1"/>
                </a:solidFill>
              </a:rPr>
              <a:t>Nietoperz,</a:t>
            </a:r>
          </a:p>
          <a:p>
            <a:pPr marL="549275" indent="-457200">
              <a:spcBef>
                <a:spcPts val="755"/>
              </a:spcBef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accent1"/>
                </a:solidFill>
              </a:rPr>
              <a:t>Sarna,</a:t>
            </a:r>
          </a:p>
          <a:p>
            <a:pPr marL="549275" indent="-457200">
              <a:spcBef>
                <a:spcPts val="755"/>
              </a:spcBef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accent1"/>
                </a:solidFill>
              </a:rPr>
              <a:t>Niezaszczepiony pies i kot,</a:t>
            </a:r>
          </a:p>
          <a:p>
            <a:pPr marL="549275" indent="-457200">
              <a:spcBef>
                <a:spcPts val="755"/>
              </a:spcBef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accent1"/>
                </a:solidFill>
              </a:rPr>
              <a:t>Inne zwierzęta.</a:t>
            </a:r>
          </a:p>
          <a:p>
            <a:pPr marL="92075">
              <a:lnSpc>
                <a:spcPct val="100000"/>
              </a:lnSpc>
              <a:spcBef>
                <a:spcPts val="755"/>
              </a:spcBef>
            </a:pPr>
            <a:endParaRPr lang="pl-PL" sz="1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8098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2B6FBD-3AB7-04CF-8924-3CBB84A844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1">
            <a:extLst>
              <a:ext uri="{FF2B5EF4-FFF2-40B4-BE49-F238E27FC236}">
                <a16:creationId xmlns:a16="http://schemas.microsoft.com/office/drawing/2014/main" id="{457B9F94-B57A-8A3A-1197-8038498F8D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125" y="219983"/>
            <a:ext cx="10225332" cy="595564"/>
          </a:xfrm>
        </p:spPr>
        <p:txBody>
          <a:bodyPr>
            <a:noAutofit/>
          </a:bodyPr>
          <a:lstStyle/>
          <a:p>
            <a:r>
              <a:rPr lang="pl-PL" sz="3200" spc="0" dirty="0">
                <a:solidFill>
                  <a:schemeClr val="accent1"/>
                </a:solidFill>
              </a:rPr>
              <a:t>WŚCIEKLIZNA – drogi zakażenia u ludzi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40863E19-8FC8-6018-6A41-9FB47283C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2393" y="1491019"/>
            <a:ext cx="9815035" cy="43660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4975" indent="-342900">
              <a:lnSpc>
                <a:spcPct val="150000"/>
              </a:lnSpc>
              <a:spcBef>
                <a:spcPts val="755"/>
              </a:spcBef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accent1"/>
                </a:solidFill>
              </a:rPr>
              <a:t>pogryzienie przez chore lub będące w okresie inkubacji zwierzę</a:t>
            </a:r>
          </a:p>
          <a:p>
            <a:pPr marL="434975" indent="-342900">
              <a:lnSpc>
                <a:spcPct val="150000"/>
              </a:lnSpc>
              <a:spcBef>
                <a:spcPts val="755"/>
              </a:spcBef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accent1"/>
                </a:solidFill>
              </a:rPr>
              <a:t>przedostanie się śliny zwierzęcia na skaleczenia i zadrapania skóry/na błony śluzowe np. jamy ustnej, nosa, do spojówki oka</a:t>
            </a:r>
          </a:p>
          <a:p>
            <a:pPr marL="1349375" lvl="2" indent="-342900">
              <a:lnSpc>
                <a:spcPct val="150000"/>
              </a:lnSpc>
              <a:spcBef>
                <a:spcPts val="755"/>
              </a:spcBef>
              <a:buFont typeface="Courier New" panose="02070309020205020404" pitchFamily="49" charset="0"/>
              <a:buChar char="o"/>
            </a:pPr>
            <a:r>
              <a:rPr lang="pl-PL" sz="1600" dirty="0">
                <a:solidFill>
                  <a:schemeClr val="accent1"/>
                </a:solidFill>
              </a:rPr>
              <a:t>w ślinie zwierzęcia wirus wścieklizny największą koncentrację osiąga po wystąpieniu klinicznych objawów choroby </a:t>
            </a:r>
          </a:p>
          <a:p>
            <a:pPr marL="1349375" lvl="2" indent="-342900">
              <a:lnSpc>
                <a:spcPct val="150000"/>
              </a:lnSpc>
              <a:spcBef>
                <a:spcPts val="755"/>
              </a:spcBef>
              <a:buFont typeface="Courier New" panose="02070309020205020404" pitchFamily="49" charset="0"/>
              <a:buChar char="o"/>
            </a:pPr>
            <a:r>
              <a:rPr lang="pl-PL" sz="1600" dirty="0">
                <a:solidFill>
                  <a:schemeClr val="accent1"/>
                </a:solidFill>
              </a:rPr>
              <a:t>wirus wydalany jest również przez chore zwierzę z moczem</a:t>
            </a:r>
          </a:p>
          <a:p>
            <a:pPr marL="434975" indent="-342900">
              <a:lnSpc>
                <a:spcPct val="150000"/>
              </a:lnSpc>
              <a:spcBef>
                <a:spcPts val="755"/>
              </a:spcBef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accent1"/>
                </a:solidFill>
              </a:rPr>
              <a:t>droga </a:t>
            </a:r>
            <a:r>
              <a:rPr lang="pl-PL" sz="2000" dirty="0" err="1">
                <a:solidFill>
                  <a:schemeClr val="accent1"/>
                </a:solidFill>
              </a:rPr>
              <a:t>aerogenna</a:t>
            </a:r>
            <a:r>
              <a:rPr lang="pl-PL" sz="2000" dirty="0">
                <a:solidFill>
                  <a:schemeClr val="accent1"/>
                </a:solidFill>
              </a:rPr>
              <a:t> (grotołazi – odchody chorych nietoperzy)</a:t>
            </a:r>
          </a:p>
          <a:p>
            <a:pPr marL="434975" indent="-342900">
              <a:lnSpc>
                <a:spcPct val="150000"/>
              </a:lnSpc>
              <a:spcBef>
                <a:spcPts val="755"/>
              </a:spcBef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accent1"/>
                </a:solidFill>
              </a:rPr>
              <a:t>transplantacja narządów (np. przeszczep rogówki) (2005r. Niemcy)</a:t>
            </a:r>
          </a:p>
          <a:p>
            <a:pPr marL="92075">
              <a:lnSpc>
                <a:spcPct val="100000"/>
              </a:lnSpc>
              <a:spcBef>
                <a:spcPts val="755"/>
              </a:spcBef>
            </a:pPr>
            <a:endParaRPr lang="pl-PL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67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E4923A-E0DD-725A-BF69-E460265FE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1">
            <a:extLst>
              <a:ext uri="{FF2B5EF4-FFF2-40B4-BE49-F238E27FC236}">
                <a16:creationId xmlns:a16="http://schemas.microsoft.com/office/drawing/2014/main" id="{77D97C79-D0E5-C238-8A8C-C5DEE1A00C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8391" y="281902"/>
            <a:ext cx="8316687" cy="730345"/>
          </a:xfrm>
        </p:spPr>
        <p:txBody>
          <a:bodyPr/>
          <a:lstStyle/>
          <a:p>
            <a:r>
              <a:rPr lang="pl-PL" spc="0" dirty="0">
                <a:solidFill>
                  <a:schemeClr val="accent1"/>
                </a:solidFill>
              </a:rPr>
              <a:t>WŚCIEKLIZNA – objawy u ludzi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08CAEB23-16E9-BFDF-BEB3-6C0AA28E2A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1595664" y="1271151"/>
            <a:ext cx="7682139" cy="48335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2075">
              <a:lnSpc>
                <a:spcPts val="3800"/>
              </a:lnSpc>
              <a:spcBef>
                <a:spcPts val="755"/>
              </a:spcBef>
            </a:pPr>
            <a:r>
              <a:rPr lang="pl-PL" sz="2000" b="1" dirty="0">
                <a:solidFill>
                  <a:schemeClr val="accent1"/>
                </a:solidFill>
              </a:rPr>
              <a:t>Objawy u ludzi: </a:t>
            </a:r>
            <a:endParaRPr lang="pl-PL" sz="2000" dirty="0">
              <a:solidFill>
                <a:schemeClr val="accent1"/>
              </a:solidFill>
            </a:endParaRPr>
          </a:p>
          <a:p>
            <a:pPr marL="434975" indent="-342900">
              <a:lnSpc>
                <a:spcPts val="3800"/>
              </a:lnSpc>
              <a:spcBef>
                <a:spcPts val="755"/>
              </a:spcBef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accent1"/>
                </a:solidFill>
              </a:rPr>
              <a:t>pobudzenie, </a:t>
            </a:r>
          </a:p>
          <a:p>
            <a:pPr marL="434975" indent="-342900">
              <a:lnSpc>
                <a:spcPts val="3800"/>
              </a:lnSpc>
              <a:spcBef>
                <a:spcPts val="755"/>
              </a:spcBef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accent1"/>
                </a:solidFill>
              </a:rPr>
              <a:t>ból głowy, </a:t>
            </a:r>
          </a:p>
          <a:p>
            <a:pPr marL="434975" indent="-342900">
              <a:lnSpc>
                <a:spcPts val="3800"/>
              </a:lnSpc>
              <a:spcBef>
                <a:spcPts val="755"/>
              </a:spcBef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accent1"/>
                </a:solidFill>
              </a:rPr>
              <a:t>zaburzenie świadomości,</a:t>
            </a:r>
          </a:p>
          <a:p>
            <a:pPr marL="434975" indent="-342900">
              <a:lnSpc>
                <a:spcPts val="3800"/>
              </a:lnSpc>
              <a:spcBef>
                <a:spcPts val="755"/>
              </a:spcBef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accent1"/>
                </a:solidFill>
              </a:rPr>
              <a:t>gorączka, </a:t>
            </a:r>
          </a:p>
          <a:p>
            <a:pPr marL="434975" indent="-342900">
              <a:lnSpc>
                <a:spcPts val="3800"/>
              </a:lnSpc>
              <a:spcBef>
                <a:spcPts val="755"/>
              </a:spcBef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accent1"/>
                </a:solidFill>
              </a:rPr>
              <a:t>wodowstręt, </a:t>
            </a:r>
          </a:p>
          <a:p>
            <a:pPr marL="434975" indent="-342900">
              <a:lnSpc>
                <a:spcPts val="3800"/>
              </a:lnSpc>
              <a:spcBef>
                <a:spcPts val="755"/>
              </a:spcBef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accent1"/>
                </a:solidFill>
              </a:rPr>
              <a:t>utrudnione oddychanie, </a:t>
            </a:r>
          </a:p>
          <a:p>
            <a:pPr marL="434975" indent="-342900">
              <a:lnSpc>
                <a:spcPts val="3800"/>
              </a:lnSpc>
              <a:spcBef>
                <a:spcPts val="755"/>
              </a:spcBef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accent1"/>
                </a:solidFill>
              </a:rPr>
              <a:t>pieczenie w okolicy miejsca ugryzienia.</a:t>
            </a:r>
          </a:p>
          <a:p>
            <a:pPr marL="92075">
              <a:lnSpc>
                <a:spcPct val="100000"/>
              </a:lnSpc>
              <a:spcBef>
                <a:spcPts val="755"/>
              </a:spcBef>
            </a:pPr>
            <a:endParaRPr lang="pl-PL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9515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9E9DC3-7FCF-555D-A6BC-BFE7ED666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1">
            <a:extLst>
              <a:ext uri="{FF2B5EF4-FFF2-40B4-BE49-F238E27FC236}">
                <a16:creationId xmlns:a16="http://schemas.microsoft.com/office/drawing/2014/main" id="{7B52D1F6-197F-9E09-4E62-AB2B53F1C5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572" y="281902"/>
            <a:ext cx="10987314" cy="730345"/>
          </a:xfrm>
        </p:spPr>
        <p:txBody>
          <a:bodyPr>
            <a:normAutofit/>
          </a:bodyPr>
          <a:lstStyle/>
          <a:p>
            <a:r>
              <a:rPr lang="pl-PL" sz="3600" spc="0" dirty="0">
                <a:solidFill>
                  <a:schemeClr val="accent1"/>
                </a:solidFill>
              </a:rPr>
              <a:t>ZWIERZĘTA DZIKIE – OGLĄDAJ, NIE DOTYKAJ!</a:t>
            </a:r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CE9B1120-6ECA-EA30-219A-69703864E3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938" y="1408006"/>
            <a:ext cx="9683171" cy="2597815"/>
          </a:xfrm>
        </p:spPr>
        <p:txBody>
          <a:bodyPr>
            <a:normAutofit lnSpcReduction="10000"/>
          </a:bodyPr>
          <a:lstStyle/>
          <a:p>
            <a:pPr marR="3387" indent="7938">
              <a:lnSpc>
                <a:spcPct val="117600"/>
              </a:lnSpc>
              <a:spcBef>
                <a:spcPts val="67"/>
              </a:spcBef>
              <a:tabLst>
                <a:tab pos="0" algn="l"/>
              </a:tabLst>
            </a:pPr>
            <a:r>
              <a:rPr lang="pl-PL" sz="2400" b="1" dirty="0">
                <a:solidFill>
                  <a:schemeClr val="accent1"/>
                </a:solidFill>
                <a:latin typeface="+mn-lt"/>
                <a:cs typeface="Arial Black"/>
              </a:rPr>
              <a:t>Staraj się unikać kontaktu z dzikimi zwierzętami:</a:t>
            </a:r>
          </a:p>
          <a:p>
            <a:pPr marL="244475" indent="-244475">
              <a:spcBef>
                <a:spcPts val="483"/>
              </a:spcBef>
              <a:buChar char="•"/>
              <a:tabLst>
                <a:tab pos="0" algn="l"/>
              </a:tabLst>
            </a:pPr>
            <a:r>
              <a:rPr lang="pl-PL" sz="2000" dirty="0">
                <a:solidFill>
                  <a:schemeClr val="accent1"/>
                </a:solidFill>
                <a:latin typeface="+mn-lt"/>
                <a:cs typeface="Arial"/>
              </a:rPr>
              <a:t>Nie dotykaj!</a:t>
            </a:r>
          </a:p>
          <a:p>
            <a:pPr marL="244475" indent="-244475">
              <a:spcBef>
                <a:spcPts val="480"/>
              </a:spcBef>
              <a:buChar char="•"/>
              <a:tabLst>
                <a:tab pos="0" algn="l"/>
              </a:tabLst>
            </a:pPr>
            <a:r>
              <a:rPr lang="pl-PL" sz="2000" dirty="0">
                <a:solidFill>
                  <a:schemeClr val="accent1"/>
                </a:solidFill>
                <a:latin typeface="+mn-lt"/>
                <a:cs typeface="Arial"/>
              </a:rPr>
              <a:t>Nie głaszcz!</a:t>
            </a:r>
          </a:p>
          <a:p>
            <a:pPr marL="244475" indent="-244475">
              <a:spcBef>
                <a:spcPts val="480"/>
              </a:spcBef>
              <a:buChar char="•"/>
              <a:tabLst>
                <a:tab pos="0" algn="l"/>
              </a:tabLst>
            </a:pPr>
            <a:r>
              <a:rPr lang="pl-PL" sz="2000" dirty="0">
                <a:solidFill>
                  <a:schemeClr val="accent1"/>
                </a:solidFill>
                <a:latin typeface="+mn-lt"/>
                <a:cs typeface="Arial"/>
              </a:rPr>
              <a:t>Nie dokarmiaj</a:t>
            </a:r>
            <a:r>
              <a:rPr lang="pl-PL" sz="2000" dirty="0">
                <a:solidFill>
                  <a:schemeClr val="accent1"/>
                </a:solidFill>
                <a:latin typeface="Arial"/>
                <a:cs typeface="Arial"/>
              </a:rPr>
              <a:t>!</a:t>
            </a:r>
          </a:p>
          <a:p>
            <a:pPr marL="244475" indent="-244475">
              <a:spcBef>
                <a:spcPts val="480"/>
              </a:spcBef>
              <a:buChar char="•"/>
              <a:tabLst>
                <a:tab pos="0" algn="l"/>
              </a:tabLst>
            </a:pPr>
            <a:r>
              <a:rPr lang="pl-PL" sz="2000" dirty="0">
                <a:solidFill>
                  <a:schemeClr val="accent1"/>
                </a:solidFill>
                <a:latin typeface="Arial"/>
                <a:cs typeface="Arial"/>
              </a:rPr>
              <a:t>Nie dotykaj i nie podnoś padłych zwierząt.</a:t>
            </a:r>
          </a:p>
          <a:p>
            <a:pPr marL="244475" indent="-244475">
              <a:spcBef>
                <a:spcPts val="480"/>
              </a:spcBef>
              <a:buChar char="•"/>
              <a:tabLst>
                <a:tab pos="0" algn="l"/>
              </a:tabLst>
            </a:pPr>
            <a:r>
              <a:rPr lang="pl-PL" sz="2000" dirty="0">
                <a:solidFill>
                  <a:schemeClr val="accent1"/>
                </a:solidFill>
                <a:latin typeface="Arial"/>
                <a:cs typeface="Arial"/>
              </a:rPr>
              <a:t>Nie pozostawiaj bez opieki swoich zwierząt domowych.</a:t>
            </a:r>
          </a:p>
          <a:p>
            <a:pPr marL="92075">
              <a:lnSpc>
                <a:spcPct val="100000"/>
              </a:lnSpc>
              <a:spcBef>
                <a:spcPts val="755"/>
              </a:spcBef>
            </a:pPr>
            <a:endParaRPr lang="pl-PL" sz="2400" dirty="0">
              <a:solidFill>
                <a:schemeClr val="accent1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9EF7B5B-C1C2-C97E-CA9D-1EF2D13EE1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89743" y="4151086"/>
            <a:ext cx="11686143" cy="259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0684" marR="3387" indent="-272640">
              <a:lnSpc>
                <a:spcPct val="117600"/>
              </a:lnSpc>
              <a:spcBef>
                <a:spcPts val="67"/>
              </a:spcBef>
            </a:pPr>
            <a:r>
              <a:rPr lang="pl-PL" sz="2400" b="1" dirty="0">
                <a:solidFill>
                  <a:schemeClr val="accent1"/>
                </a:solidFill>
                <a:latin typeface="+mn-lt"/>
                <a:cs typeface="Arial Black"/>
              </a:rPr>
              <a:t>Dzikie zwierzęta boją się ludzi jednak mogą zaatakować człowieka gdy</a:t>
            </a:r>
            <a:r>
              <a:rPr lang="pl-PL" sz="2400" dirty="0">
                <a:solidFill>
                  <a:schemeClr val="accent1"/>
                </a:solidFill>
                <a:latin typeface="+mn-lt"/>
                <a:cs typeface="Arial Black"/>
              </a:rPr>
              <a:t>:</a:t>
            </a:r>
          </a:p>
          <a:p>
            <a:pPr marL="261938" indent="-261938">
              <a:spcBef>
                <a:spcPts val="483"/>
              </a:spcBef>
              <a:buChar char="•"/>
              <a:tabLst>
                <a:tab pos="261938" algn="l"/>
                <a:tab pos="2147888" algn="l"/>
              </a:tabLst>
            </a:pPr>
            <a:r>
              <a:rPr lang="pl-PL" sz="2000" dirty="0">
                <a:solidFill>
                  <a:schemeClr val="accent1"/>
                </a:solidFill>
                <a:latin typeface="+mn-lt"/>
                <a:cs typeface="Arial"/>
              </a:rPr>
              <a:t>bronią swojego terytorium/domu,</a:t>
            </a:r>
          </a:p>
          <a:p>
            <a:pPr marL="261938" lvl="1" indent="-261938">
              <a:spcBef>
                <a:spcPts val="480"/>
              </a:spcBef>
              <a:buChar char="•"/>
              <a:tabLst>
                <a:tab pos="261938" algn="l"/>
                <a:tab pos="2147888" algn="l"/>
              </a:tabLst>
            </a:pPr>
            <a:r>
              <a:rPr lang="pl-PL" sz="2000" dirty="0">
                <a:solidFill>
                  <a:schemeClr val="accent1"/>
                </a:solidFill>
                <a:latin typeface="+mn-lt"/>
                <a:cs typeface="Arial"/>
              </a:rPr>
              <a:t>bronią swoją rodzinę/młodych,</a:t>
            </a:r>
          </a:p>
          <a:p>
            <a:pPr marL="261938" lvl="2" indent="-261938">
              <a:spcBef>
                <a:spcPts val="480"/>
              </a:spcBef>
              <a:buChar char="•"/>
              <a:tabLst>
                <a:tab pos="261938" algn="l"/>
                <a:tab pos="2147888" algn="l"/>
              </a:tabLst>
            </a:pPr>
            <a:r>
              <a:rPr lang="pl-PL" dirty="0">
                <a:solidFill>
                  <a:schemeClr val="accent1"/>
                </a:solidFill>
                <a:latin typeface="+mn-lt"/>
                <a:cs typeface="Arial"/>
              </a:rPr>
              <a:t>podeszliśmy zbyt blisko,</a:t>
            </a:r>
          </a:p>
          <a:p>
            <a:pPr marL="261938" lvl="3" indent="-261938">
              <a:spcBef>
                <a:spcPts val="480"/>
              </a:spcBef>
              <a:buChar char="•"/>
              <a:tabLst>
                <a:tab pos="261938" algn="l"/>
                <a:tab pos="2147888" algn="l"/>
              </a:tabLst>
            </a:pPr>
            <a:r>
              <a:rPr lang="pl-PL" sz="2000" dirty="0">
                <a:solidFill>
                  <a:schemeClr val="accent1"/>
                </a:solidFill>
                <a:latin typeface="+mn-lt"/>
                <a:cs typeface="Arial"/>
              </a:rPr>
              <a:t>są chore.</a:t>
            </a:r>
          </a:p>
          <a:p>
            <a:pPr marL="92075">
              <a:lnSpc>
                <a:spcPct val="100000"/>
              </a:lnSpc>
              <a:spcBef>
                <a:spcPts val="755"/>
              </a:spcBef>
            </a:pPr>
            <a:endParaRPr lang="pl-PL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3857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EEA0F1-7718-9439-4073-C3F0BD05B8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9BF99453-C7AC-CBB2-50E4-90F10C89D5E9}"/>
              </a:ext>
            </a:extLst>
          </p:cNvPr>
          <p:cNvPicPr/>
          <p:nvPr/>
        </p:nvPicPr>
        <p:blipFill>
          <a:blip r:embed="rId3" cstate="print"/>
          <a:srcRect r="47872"/>
          <a:stretch>
            <a:fillRect/>
          </a:stretch>
        </p:blipFill>
        <p:spPr>
          <a:xfrm>
            <a:off x="7132799" y="1209476"/>
            <a:ext cx="2453315" cy="1224334"/>
          </a:xfrm>
          <a:prstGeom prst="rect">
            <a:avLst/>
          </a:prstGeom>
        </p:spPr>
      </p:pic>
      <p:pic>
        <p:nvPicPr>
          <p:cNvPr id="3" name="object 3">
            <a:extLst>
              <a:ext uri="{FF2B5EF4-FFF2-40B4-BE49-F238E27FC236}">
                <a16:creationId xmlns:a16="http://schemas.microsoft.com/office/drawing/2014/main" id="{02444D9A-B5F6-E720-04BF-10DBF734C588}"/>
              </a:ext>
            </a:extLst>
          </p:cNvPr>
          <p:cNvPicPr/>
          <p:nvPr/>
        </p:nvPicPr>
        <p:blipFill>
          <a:blip r:embed="rId4" cstate="print"/>
          <a:srcRect l="54566" t="-4306" r="-8478" b="4306"/>
          <a:stretch>
            <a:fillRect/>
          </a:stretch>
        </p:blipFill>
        <p:spPr>
          <a:xfrm>
            <a:off x="9308060" y="4710579"/>
            <a:ext cx="2783501" cy="1707656"/>
          </a:xfrm>
          <a:prstGeom prst="rect">
            <a:avLst/>
          </a:prstGeom>
        </p:spPr>
      </p:pic>
      <p:pic>
        <p:nvPicPr>
          <p:cNvPr id="4" name="object 4">
            <a:extLst>
              <a:ext uri="{FF2B5EF4-FFF2-40B4-BE49-F238E27FC236}">
                <a16:creationId xmlns:a16="http://schemas.microsoft.com/office/drawing/2014/main" id="{8852ABC7-BDEF-0AF9-79EC-DBA19DF4ADE8}"/>
              </a:ext>
            </a:extLst>
          </p:cNvPr>
          <p:cNvPicPr/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233312" y="841587"/>
            <a:ext cx="728409" cy="677254"/>
          </a:xfrm>
          <a:prstGeom prst="rect">
            <a:avLst/>
          </a:prstGeom>
          <a:ln>
            <a:noFill/>
          </a:ln>
        </p:spPr>
      </p:pic>
      <p:sp>
        <p:nvSpPr>
          <p:cNvPr id="8" name="object 8">
            <a:extLst>
              <a:ext uri="{FF2B5EF4-FFF2-40B4-BE49-F238E27FC236}">
                <a16:creationId xmlns:a16="http://schemas.microsoft.com/office/drawing/2014/main" id="{69EA7913-D615-41F6-71BA-93833FEE51B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20647" y="99427"/>
            <a:ext cx="10684477" cy="689142"/>
          </a:xfrm>
          <a:prstGeom prst="rect">
            <a:avLst/>
          </a:prstGeom>
        </p:spPr>
        <p:txBody>
          <a:bodyPr vert="horz" wrap="square" lIns="0" tIns="108373" rIns="0" bIns="0" rtlCol="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853"/>
              </a:spcBef>
            </a:pPr>
            <a:r>
              <a:rPr sz="3767" spc="0" dirty="0">
                <a:solidFill>
                  <a:schemeClr val="accent1"/>
                </a:solidFill>
              </a:rPr>
              <a:t>WŚCIEKLIZNA –</a:t>
            </a:r>
            <a:r>
              <a:rPr lang="pl-PL" sz="3567" spc="0" dirty="0">
                <a:solidFill>
                  <a:schemeClr val="accent1"/>
                </a:solidFill>
              </a:rPr>
              <a:t>ugryzł mnie</a:t>
            </a:r>
            <a:r>
              <a:rPr sz="3567" spc="0" dirty="0">
                <a:solidFill>
                  <a:schemeClr val="accent1"/>
                </a:solidFill>
              </a:rPr>
              <a:t> pies, kot, lis – co robić?</a:t>
            </a:r>
          </a:p>
        </p:txBody>
      </p:sp>
      <p:pic>
        <p:nvPicPr>
          <p:cNvPr id="7" name="object 7">
            <a:extLst>
              <a:ext uri="{FF2B5EF4-FFF2-40B4-BE49-F238E27FC236}">
                <a16:creationId xmlns:a16="http://schemas.microsoft.com/office/drawing/2014/main" id="{24FC953C-BBF3-D4D1-460A-722089E22E71}"/>
              </a:ext>
            </a:extLst>
          </p:cNvPr>
          <p:cNvPicPr/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207739" y="4345494"/>
            <a:ext cx="715139" cy="730170"/>
          </a:xfrm>
          <a:prstGeom prst="rect">
            <a:avLst/>
          </a:prstGeom>
        </p:spPr>
      </p:pic>
      <p:sp>
        <p:nvSpPr>
          <p:cNvPr id="10" name="object 10">
            <a:extLst>
              <a:ext uri="{FF2B5EF4-FFF2-40B4-BE49-F238E27FC236}">
                <a16:creationId xmlns:a16="http://schemas.microsoft.com/office/drawing/2014/main" id="{E33591C8-1C2D-C64C-C8C6-6A496B98CE7A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1019047" y="9210574"/>
            <a:ext cx="5123815" cy="326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7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8467">
              <a:spcBef>
                <a:spcPts val="139"/>
              </a:spcBef>
            </a:pPr>
            <a:r>
              <a:rPr lang="pl-PL" spc="-10"/>
              <a:t>Wojewódzki</a:t>
            </a:r>
            <a:r>
              <a:rPr lang="pl-PL" spc="-20"/>
              <a:t> </a:t>
            </a:r>
            <a:r>
              <a:rPr lang="pl-PL"/>
              <a:t>Inspektorat</a:t>
            </a:r>
            <a:r>
              <a:rPr lang="pl-PL" spc="-15"/>
              <a:t> </a:t>
            </a:r>
            <a:r>
              <a:rPr lang="pl-PL"/>
              <a:t>Weterynarii</a:t>
            </a:r>
            <a:r>
              <a:rPr lang="pl-PL" spc="-30"/>
              <a:t> </a:t>
            </a:r>
            <a:r>
              <a:rPr lang="pl-PL"/>
              <a:t>z/s</a:t>
            </a:r>
            <a:r>
              <a:rPr lang="pl-PL" spc="-20"/>
              <a:t> </a:t>
            </a:r>
            <a:r>
              <a:rPr lang="pl-PL"/>
              <a:t>w</a:t>
            </a:r>
            <a:r>
              <a:rPr lang="pl-PL" spc="-20"/>
              <a:t> </a:t>
            </a:r>
            <a:r>
              <a:rPr lang="pl-PL" spc="-10"/>
              <a:t>Siedlcach</a:t>
            </a:r>
            <a:endParaRPr spc="-7" dirty="0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E9E78C26-351D-84FA-6CA7-022438831DF6}"/>
              </a:ext>
            </a:extLst>
          </p:cNvPr>
          <p:cNvSpPr txBox="1"/>
          <p:nvPr/>
        </p:nvSpPr>
        <p:spPr>
          <a:xfrm>
            <a:off x="362845" y="1557607"/>
            <a:ext cx="6810682" cy="4065771"/>
          </a:xfrm>
          <a:prstGeom prst="rect">
            <a:avLst/>
          </a:prstGeom>
        </p:spPr>
        <p:txBody>
          <a:bodyPr vert="horz" wrap="square" lIns="0" tIns="55033" rIns="0" bIns="0" rtlCol="0">
            <a:spAutoFit/>
          </a:bodyPr>
          <a:lstStyle/>
          <a:p>
            <a:pPr marL="495726" indent="-457200">
              <a:lnSpc>
                <a:spcPct val="150000"/>
              </a:lnSpc>
              <a:spcBef>
                <a:spcPts val="433"/>
              </a:spcBef>
              <a:buFont typeface="+mj-lt"/>
              <a:buAutoNum type="arabicPeriod"/>
              <a:tabLst>
                <a:tab pos="233692" algn="l"/>
              </a:tabLst>
            </a:pPr>
            <a:r>
              <a:rPr lang="pl-PL" sz="2400" b="1" dirty="0">
                <a:solidFill>
                  <a:schemeClr val="accent1"/>
                </a:solidFill>
                <a:cs typeface="Arial Black"/>
              </a:rPr>
              <a:t>D</a:t>
            </a:r>
            <a:r>
              <a:rPr sz="2400" b="1" dirty="0">
                <a:solidFill>
                  <a:schemeClr val="accent1"/>
                </a:solidFill>
                <a:cs typeface="Arial Black"/>
              </a:rPr>
              <a:t>okładnie </a:t>
            </a:r>
            <a:r>
              <a:rPr sz="2400" dirty="0">
                <a:solidFill>
                  <a:schemeClr val="accent1"/>
                </a:solidFill>
                <a:cs typeface="Arial Black"/>
              </a:rPr>
              <a:t>oczyść </a:t>
            </a:r>
            <a:r>
              <a:rPr sz="2400" dirty="0" err="1">
                <a:solidFill>
                  <a:schemeClr val="accent1"/>
                </a:solidFill>
                <a:cs typeface="Arial Black"/>
              </a:rPr>
              <a:t>zranione</a:t>
            </a:r>
            <a:r>
              <a:rPr sz="2400" dirty="0">
                <a:solidFill>
                  <a:schemeClr val="accent1"/>
                </a:solidFill>
                <a:cs typeface="Arial Black"/>
              </a:rPr>
              <a:t> </a:t>
            </a:r>
            <a:r>
              <a:rPr lang="pl-PL" sz="2400" dirty="0">
                <a:solidFill>
                  <a:schemeClr val="accent1"/>
                </a:solidFill>
                <a:cs typeface="Arial Black"/>
              </a:rPr>
              <a:t>miejsce.</a:t>
            </a:r>
          </a:p>
          <a:p>
            <a:pPr marL="495726" indent="-457200">
              <a:lnSpc>
                <a:spcPct val="150000"/>
              </a:lnSpc>
              <a:spcBef>
                <a:spcPts val="433"/>
              </a:spcBef>
              <a:buFont typeface="+mj-lt"/>
              <a:buAutoNum type="arabicPeriod"/>
              <a:tabLst>
                <a:tab pos="233692" algn="l"/>
              </a:tabLst>
            </a:pPr>
            <a:r>
              <a:rPr lang="pl-PL" sz="2400" b="1" dirty="0">
                <a:solidFill>
                  <a:schemeClr val="accent1"/>
                </a:solidFill>
                <a:cs typeface="Arial"/>
              </a:rPr>
              <a:t>Natychmiast</a:t>
            </a:r>
            <a:r>
              <a:rPr lang="pl-PL" sz="2400" dirty="0">
                <a:solidFill>
                  <a:schemeClr val="accent1"/>
                </a:solidFill>
                <a:cs typeface="Arial"/>
              </a:rPr>
              <a:t> umyj ranę</a:t>
            </a:r>
            <a:r>
              <a:rPr sz="2400" dirty="0">
                <a:solidFill>
                  <a:schemeClr val="accent1"/>
                </a:solidFill>
                <a:cs typeface="Arial"/>
              </a:rPr>
              <a:t> ciepłą wodą z mydłem, </a:t>
            </a:r>
            <a:r>
              <a:rPr lang="pl-PL" sz="2400" dirty="0">
                <a:solidFill>
                  <a:schemeClr val="accent1"/>
                </a:solidFill>
                <a:cs typeface="Arial"/>
              </a:rPr>
              <a:t>z detergentem co najmniej przez 15 minut.</a:t>
            </a:r>
          </a:p>
          <a:p>
            <a:pPr marL="495726" indent="-457200">
              <a:lnSpc>
                <a:spcPct val="150000"/>
              </a:lnSpc>
              <a:spcBef>
                <a:spcPts val="433"/>
              </a:spcBef>
              <a:buFont typeface="+mj-lt"/>
              <a:buAutoNum type="arabicPeriod"/>
              <a:tabLst>
                <a:tab pos="233692" algn="l"/>
              </a:tabLst>
            </a:pPr>
            <a:r>
              <a:rPr lang="pl-PL" sz="2400" b="1" dirty="0">
                <a:solidFill>
                  <a:schemeClr val="accent1"/>
                </a:solidFill>
                <a:cs typeface="Arial"/>
              </a:rPr>
              <a:t>Zdezynfekuj i załóż opatrunek</a:t>
            </a:r>
            <a:r>
              <a:rPr sz="2400" b="1" dirty="0">
                <a:solidFill>
                  <a:schemeClr val="accent1"/>
                </a:solidFill>
                <a:cs typeface="Arial"/>
              </a:rPr>
              <a:t>.</a:t>
            </a:r>
            <a:endParaRPr lang="pl-PL" sz="2400" b="1" dirty="0">
              <a:solidFill>
                <a:schemeClr val="accent1"/>
              </a:solidFill>
              <a:cs typeface="Arial"/>
            </a:endParaRPr>
          </a:p>
          <a:p>
            <a:pPr marL="495726" indent="-457200">
              <a:lnSpc>
                <a:spcPct val="150000"/>
              </a:lnSpc>
              <a:spcBef>
                <a:spcPts val="433"/>
              </a:spcBef>
              <a:buFont typeface="+mj-lt"/>
              <a:buAutoNum type="arabicPeriod"/>
              <a:tabLst>
                <a:tab pos="233692" algn="l"/>
              </a:tabLst>
            </a:pPr>
            <a:r>
              <a:rPr sz="2400" b="1" dirty="0">
                <a:solidFill>
                  <a:schemeClr val="accent1"/>
                </a:solidFill>
                <a:cs typeface="Arial Black"/>
              </a:rPr>
              <a:t>Niezwłocznie zgłoś się do lekarza </a:t>
            </a:r>
            <a:r>
              <a:rPr sz="2400" b="1" dirty="0">
                <a:solidFill>
                  <a:schemeClr val="accent1"/>
                </a:solidFill>
                <a:cs typeface="Lucida Sans"/>
              </a:rPr>
              <a:t>pierwszego kontaktu</a:t>
            </a:r>
            <a:r>
              <a:rPr lang="pl-PL" sz="2400" b="1" dirty="0">
                <a:solidFill>
                  <a:schemeClr val="accent1"/>
                </a:solidFill>
                <a:cs typeface="Lucida Sans"/>
              </a:rPr>
              <a:t> </a:t>
            </a:r>
            <a:r>
              <a:rPr lang="pl-PL" sz="2400" dirty="0">
                <a:solidFill>
                  <a:schemeClr val="accent1"/>
                </a:solidFill>
                <a:cs typeface="Lucida Sans"/>
              </a:rPr>
              <a:t>i powiadom  Powiatowego Lekarza Weterynarii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EF72D7C2-0EA7-F4CB-08D7-9BDE9BFC9F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47807"/>
          <a:stretch>
            <a:fillRect/>
          </a:stretch>
        </p:blipFill>
        <p:spPr>
          <a:xfrm>
            <a:off x="9709746" y="2056708"/>
            <a:ext cx="2216596" cy="1259130"/>
          </a:xfrm>
          <a:prstGeom prst="rect">
            <a:avLst/>
          </a:prstGeom>
        </p:spPr>
      </p:pic>
      <p:pic>
        <p:nvPicPr>
          <p:cNvPr id="5" name="object 5">
            <a:extLst>
              <a:ext uri="{FF2B5EF4-FFF2-40B4-BE49-F238E27FC236}">
                <a16:creationId xmlns:a16="http://schemas.microsoft.com/office/drawing/2014/main" id="{278BF03F-036D-5BCC-6B88-A80AAE16C28D}"/>
              </a:ext>
            </a:extLst>
          </p:cNvPr>
          <p:cNvPicPr/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91060" y="1557607"/>
            <a:ext cx="731273" cy="754221"/>
          </a:xfrm>
          <a:prstGeom prst="rect">
            <a:avLst/>
          </a:prstGeom>
        </p:spPr>
      </p:pic>
      <p:pic>
        <p:nvPicPr>
          <p:cNvPr id="14" name="Obraz 13" descr="Zestaw pierwszej pomocy (czerwony i biały)">
            <a:extLst>
              <a:ext uri="{FF2B5EF4-FFF2-40B4-BE49-F238E27FC236}">
                <a16:creationId xmlns:a16="http://schemas.microsoft.com/office/drawing/2014/main" id="{EE2A2226-C73B-28EC-2280-A17189BD11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4" r="36478" b="19800"/>
          <a:stretch>
            <a:fillRect/>
          </a:stretch>
        </p:blipFill>
        <p:spPr>
          <a:xfrm>
            <a:off x="7364676" y="3453703"/>
            <a:ext cx="2293433" cy="1378858"/>
          </a:xfrm>
          <a:prstGeom prst="rect">
            <a:avLst/>
          </a:prstGeom>
        </p:spPr>
      </p:pic>
      <p:pic>
        <p:nvPicPr>
          <p:cNvPr id="6" name="object 6">
            <a:extLst>
              <a:ext uri="{FF2B5EF4-FFF2-40B4-BE49-F238E27FC236}">
                <a16:creationId xmlns:a16="http://schemas.microsoft.com/office/drawing/2014/main" id="{14A8D47A-B142-2EE7-8F75-FCD48396ECB6}"/>
              </a:ext>
            </a:extLst>
          </p:cNvPr>
          <p:cNvPicPr/>
          <p:nvPr/>
        </p:nvPicPr>
        <p:blipFill>
          <a:blip r:embed="rId10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949136" y="2981554"/>
            <a:ext cx="728408" cy="66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2688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943E68-DF87-6252-071F-178AF1F87B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:a16="http://schemas.microsoft.com/office/drawing/2014/main" id="{0A0746E5-D469-A84F-ABE8-8B5C679C7BE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97925"/>
            <a:ext cx="12337142" cy="540319"/>
          </a:xfrm>
          <a:prstGeom prst="rect">
            <a:avLst/>
          </a:prstGeom>
        </p:spPr>
        <p:txBody>
          <a:bodyPr vert="horz" wrap="square" lIns="0" tIns="108373" rIns="0" bIns="0" rtlCol="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853"/>
              </a:spcBef>
            </a:pPr>
            <a:r>
              <a:rPr sz="2800" spc="0" dirty="0">
                <a:solidFill>
                  <a:schemeClr val="accent1"/>
                </a:solidFill>
              </a:rPr>
              <a:t>WŚCIEKLIZNA –</a:t>
            </a:r>
            <a:r>
              <a:rPr lang="pl-PL" sz="2800" spc="0" dirty="0">
                <a:solidFill>
                  <a:schemeClr val="accent1"/>
                </a:solidFill>
              </a:rPr>
              <a:t>Szczepienia poekspozycyjne ludzi</a:t>
            </a:r>
            <a:endParaRPr sz="2800" spc="0" dirty="0">
              <a:solidFill>
                <a:schemeClr val="accent1"/>
              </a:solidFill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ED4428A9-6137-72AD-2FB9-98B876B24E64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1019047" y="9210574"/>
            <a:ext cx="5123815" cy="326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7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8467">
              <a:spcBef>
                <a:spcPts val="139"/>
              </a:spcBef>
            </a:pPr>
            <a:r>
              <a:rPr lang="pl-PL" spc="-10"/>
              <a:t>Wojewódzki</a:t>
            </a:r>
            <a:r>
              <a:rPr lang="pl-PL" spc="-20"/>
              <a:t> </a:t>
            </a:r>
            <a:r>
              <a:rPr lang="pl-PL"/>
              <a:t>Inspektorat</a:t>
            </a:r>
            <a:r>
              <a:rPr lang="pl-PL" spc="-15"/>
              <a:t> </a:t>
            </a:r>
            <a:r>
              <a:rPr lang="pl-PL"/>
              <a:t>Weterynarii</a:t>
            </a:r>
            <a:r>
              <a:rPr lang="pl-PL" spc="-30"/>
              <a:t> </a:t>
            </a:r>
            <a:r>
              <a:rPr lang="pl-PL"/>
              <a:t>z/s</a:t>
            </a:r>
            <a:r>
              <a:rPr lang="pl-PL" spc="-20"/>
              <a:t> </a:t>
            </a:r>
            <a:r>
              <a:rPr lang="pl-PL"/>
              <a:t>w</a:t>
            </a:r>
            <a:r>
              <a:rPr lang="pl-PL" spc="-20"/>
              <a:t> </a:t>
            </a:r>
            <a:r>
              <a:rPr lang="pl-PL" spc="-10"/>
              <a:t>Siedlcach</a:t>
            </a:r>
            <a:endParaRPr spc="-7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CEA470A1-4316-575A-9207-2BFC201E66C8}"/>
              </a:ext>
            </a:extLst>
          </p:cNvPr>
          <p:cNvSpPr txBox="1"/>
          <p:nvPr/>
        </p:nvSpPr>
        <p:spPr>
          <a:xfrm>
            <a:off x="515257" y="1314572"/>
            <a:ext cx="11538857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5921375" algn="l"/>
              </a:tabLst>
            </a:pPr>
            <a:r>
              <a:rPr lang="pl-PL" sz="2000" dirty="0">
                <a:solidFill>
                  <a:schemeClr val="accent1"/>
                </a:solidFill>
              </a:rPr>
              <a:t>Zgodnie z PSO </a:t>
            </a:r>
            <a:r>
              <a:rPr lang="pl-PL" sz="2000" b="1" dirty="0" err="1">
                <a:solidFill>
                  <a:schemeClr val="accent1"/>
                </a:solidFill>
              </a:rPr>
              <a:t>poekspozycyjne</a:t>
            </a:r>
            <a:r>
              <a:rPr lang="pl-PL" sz="2000" b="1" dirty="0">
                <a:solidFill>
                  <a:schemeClr val="accent1"/>
                </a:solidFill>
              </a:rPr>
              <a:t> szczepienia </a:t>
            </a:r>
            <a:r>
              <a:rPr lang="pl-PL" sz="2000" dirty="0">
                <a:solidFill>
                  <a:schemeClr val="accent1"/>
                </a:solidFill>
              </a:rPr>
              <a:t>przeciwko wściekliźnie są obowiązkowe u osób mających styczność ze zwierzęciem chorym lub podejrzanym o zakażenie wirusem wścieklizny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5921375" algn="l"/>
              </a:tabLst>
            </a:pPr>
            <a:r>
              <a:rPr lang="pl-PL" sz="2000" b="1" dirty="0">
                <a:solidFill>
                  <a:schemeClr val="accent1"/>
                </a:solidFill>
              </a:rPr>
              <a:t>Kwalifikację do szczepienia </a:t>
            </a:r>
            <a:r>
              <a:rPr lang="pl-PL" sz="2000" dirty="0">
                <a:solidFill>
                  <a:schemeClr val="accent1"/>
                </a:solidFill>
              </a:rPr>
              <a:t>szczepionką p/wściekliźnie prowadzą lekarze specjalistycznych poradni chorób zakaźnych.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5921375" algn="l"/>
              </a:tabLst>
            </a:pPr>
            <a:r>
              <a:rPr lang="pl-PL" sz="2000" dirty="0">
                <a:solidFill>
                  <a:schemeClr val="accent1"/>
                </a:solidFill>
              </a:rPr>
              <a:t>W celu przeprowadzenia takiej kwalifikacji osoba eksponowana powinna dysponować skierowaniem od lekarza POZ, natomiast w sytuacji wystąpienia narażenia w czasie, gdy brak jest dostępności do lekarza POZ (godziny nocne i świąteczne) osoba eksponowana przyjmowana jest w ramach świadczeń Izby Przyjęć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5921375" algn="l"/>
              </a:tabLst>
            </a:pPr>
            <a:r>
              <a:rPr lang="pl-PL" sz="2000" b="1" dirty="0">
                <a:solidFill>
                  <a:schemeClr val="accent1"/>
                </a:solidFill>
              </a:rPr>
              <a:t>Szczepienia nie są bolesne</a:t>
            </a:r>
          </a:p>
          <a:p>
            <a:endParaRPr lang="pl-PL" sz="1400" b="0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5583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80E2DE-568C-E829-2E13-CF99C5510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:a16="http://schemas.microsoft.com/office/drawing/2014/main" id="{74B1C79E-35A7-E566-94D5-FD6A89FCBE9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60152"/>
            <a:ext cx="12337142" cy="848095"/>
          </a:xfrm>
          <a:prstGeom prst="rect">
            <a:avLst/>
          </a:prstGeom>
        </p:spPr>
        <p:txBody>
          <a:bodyPr vert="horz" wrap="square" lIns="0" tIns="108373" rIns="0" bIns="0" rtlCol="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853"/>
              </a:spcBef>
            </a:pPr>
            <a:r>
              <a:rPr lang="pl-PL" sz="2400" b="0" spc="0" dirty="0">
                <a:solidFill>
                  <a:schemeClr val="accent1"/>
                </a:solidFill>
              </a:rPr>
              <a:t>Wykaz punktów szczepień realizujących szczepienia </a:t>
            </a:r>
            <a:r>
              <a:rPr lang="pl-PL" sz="2400" b="0" spc="0" dirty="0" err="1">
                <a:solidFill>
                  <a:schemeClr val="accent1"/>
                </a:solidFill>
              </a:rPr>
              <a:t>poekspozycyjne</a:t>
            </a:r>
            <a:r>
              <a:rPr lang="pl-PL" sz="2400" b="0" spc="0" dirty="0">
                <a:solidFill>
                  <a:schemeClr val="accent1"/>
                </a:solidFill>
              </a:rPr>
              <a:t> </a:t>
            </a:r>
            <a:br>
              <a:rPr lang="pl-PL" sz="2400" b="0" spc="0" dirty="0">
                <a:solidFill>
                  <a:schemeClr val="accent1"/>
                </a:solidFill>
              </a:rPr>
            </a:br>
            <a:r>
              <a:rPr lang="pl-PL" sz="2400" b="0" spc="0" dirty="0">
                <a:solidFill>
                  <a:schemeClr val="accent1"/>
                </a:solidFill>
              </a:rPr>
              <a:t>na terenie województwa podkarpackiego </a:t>
            </a:r>
            <a:endParaRPr sz="2400" b="0" spc="0" dirty="0">
              <a:solidFill>
                <a:schemeClr val="accent1"/>
              </a:solidFill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20B2F583-51FC-8B8F-3324-8412DEC467F8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1019047" y="9210574"/>
            <a:ext cx="5123815" cy="326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7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8467">
              <a:spcBef>
                <a:spcPts val="139"/>
              </a:spcBef>
            </a:pPr>
            <a:r>
              <a:rPr lang="pl-PL" spc="-10"/>
              <a:t>Wojewódzki</a:t>
            </a:r>
            <a:r>
              <a:rPr lang="pl-PL" spc="-20"/>
              <a:t> </a:t>
            </a:r>
            <a:r>
              <a:rPr lang="pl-PL"/>
              <a:t>Inspektorat</a:t>
            </a:r>
            <a:r>
              <a:rPr lang="pl-PL" spc="-15"/>
              <a:t> </a:t>
            </a:r>
            <a:r>
              <a:rPr lang="pl-PL"/>
              <a:t>Weterynarii</a:t>
            </a:r>
            <a:r>
              <a:rPr lang="pl-PL" spc="-30"/>
              <a:t> </a:t>
            </a:r>
            <a:r>
              <a:rPr lang="pl-PL"/>
              <a:t>z/s</a:t>
            </a:r>
            <a:r>
              <a:rPr lang="pl-PL" spc="-20"/>
              <a:t> </a:t>
            </a:r>
            <a:r>
              <a:rPr lang="pl-PL"/>
              <a:t>w</a:t>
            </a:r>
            <a:r>
              <a:rPr lang="pl-PL" spc="-20"/>
              <a:t> </a:t>
            </a:r>
            <a:r>
              <a:rPr lang="pl-PL" spc="-10"/>
              <a:t>Siedlcach</a:t>
            </a:r>
            <a:endParaRPr spc="-7" dirty="0"/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5E2EBE49-66AD-9C6E-0394-185EF013A3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7881819"/>
              </p:ext>
            </p:extLst>
          </p:nvPr>
        </p:nvGraphicFramePr>
        <p:xfrm>
          <a:off x="362858" y="1406072"/>
          <a:ext cx="11466284" cy="45083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5943">
                  <a:extLst>
                    <a:ext uri="{9D8B030D-6E8A-4147-A177-3AD203B41FA5}">
                      <a16:colId xmlns:a16="http://schemas.microsoft.com/office/drawing/2014/main" val="2162493072"/>
                    </a:ext>
                  </a:extLst>
                </a:gridCol>
                <a:gridCol w="4528457">
                  <a:extLst>
                    <a:ext uri="{9D8B030D-6E8A-4147-A177-3AD203B41FA5}">
                      <a16:colId xmlns:a16="http://schemas.microsoft.com/office/drawing/2014/main" val="4213935362"/>
                    </a:ext>
                  </a:extLst>
                </a:gridCol>
                <a:gridCol w="3817258">
                  <a:extLst>
                    <a:ext uri="{9D8B030D-6E8A-4147-A177-3AD203B41FA5}">
                      <a16:colId xmlns:a16="http://schemas.microsoft.com/office/drawing/2014/main" val="2097922286"/>
                    </a:ext>
                  </a:extLst>
                </a:gridCol>
                <a:gridCol w="1654626">
                  <a:extLst>
                    <a:ext uri="{9D8B030D-6E8A-4147-A177-3AD203B41FA5}">
                      <a16:colId xmlns:a16="http://schemas.microsoft.com/office/drawing/2014/main" val="1705366878"/>
                    </a:ext>
                  </a:extLst>
                </a:gridCol>
              </a:tblGrid>
              <a:tr h="364671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Powiat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Podmiot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Godziny przyjęć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Telefon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5455727"/>
                  </a:ext>
                </a:extLst>
              </a:tr>
              <a:tr h="659052"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accent1"/>
                          </a:solidFill>
                        </a:rPr>
                        <a:t>dębicki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accent1"/>
                          </a:solidFill>
                        </a:rPr>
                        <a:t>ZOZ w Dębicy - Poradnia Chorób Zakaźnych;      </a:t>
                      </a:r>
                      <a:r>
                        <a:rPr lang="pl-PL" sz="1800" kern="0" dirty="0">
                          <a:solidFill>
                            <a:schemeClr val="accent1"/>
                          </a:solidFill>
                          <a:effectLst/>
                          <a:latin typeface="Lato" panose="020F0502020204030203" pitchFamily="34" charset="-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ul. Krakowska 91</a:t>
                      </a:r>
                      <a:endParaRPr lang="pl-PL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kern="0" dirty="0">
                          <a:solidFill>
                            <a:schemeClr val="accent1"/>
                          </a:solidFill>
                          <a:effectLst/>
                          <a:latin typeface="Lato" panose="020F0502020204030203" pitchFamily="34" charset="-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pon. – pt.: 10-13, </a:t>
                      </a:r>
                    </a:p>
                    <a:p>
                      <a:pPr algn="ctr"/>
                      <a:r>
                        <a:rPr lang="pl-PL" sz="1800" kern="0" dirty="0">
                          <a:solidFill>
                            <a:schemeClr val="accent1"/>
                          </a:solidFill>
                          <a:effectLst/>
                          <a:latin typeface="Lato" panose="020F0502020204030203" pitchFamily="34" charset="-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całodobowo SOR</a:t>
                      </a:r>
                      <a:endParaRPr lang="pl-PL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kern="0" dirty="0">
                          <a:solidFill>
                            <a:schemeClr val="accent1"/>
                          </a:solidFill>
                          <a:effectLst/>
                          <a:latin typeface="Lato" panose="020F0502020204030203" pitchFamily="34" charset="-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14  680 84 08</a:t>
                      </a:r>
                      <a:endParaRPr lang="pl-PL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6180443"/>
                  </a:ext>
                </a:extLst>
              </a:tr>
              <a:tr h="659052"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accent1"/>
                          </a:solidFill>
                        </a:rPr>
                        <a:t>jasielski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kern="0" dirty="0">
                          <a:solidFill>
                            <a:schemeClr val="accent1"/>
                          </a:solidFill>
                          <a:effectLst/>
                          <a:latin typeface="Lato" panose="020F0502020204030203" pitchFamily="34" charset="-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Szpital Specjalistyczny w Jaśle -Poradnia Chorób Zakaźnych;   ul. Lwowska 22</a:t>
                      </a:r>
                      <a:endParaRPr lang="pl-PL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8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0" dirty="0">
                          <a:solidFill>
                            <a:schemeClr val="accent1"/>
                          </a:solidFill>
                          <a:effectLst/>
                          <a:latin typeface="Lato" panose="020F0502020204030203" pitchFamily="34" charset="-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pon., wt., czw.: 8-12;  śr.:  14-18, całodobowo SOR</a:t>
                      </a:r>
                      <a:endParaRPr lang="pl-PL" sz="1800" kern="100" dirty="0">
                        <a:solidFill>
                          <a:schemeClr val="accent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8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0" dirty="0">
                          <a:solidFill>
                            <a:schemeClr val="accent1"/>
                          </a:solidFill>
                          <a:effectLst/>
                          <a:latin typeface="Lato" panose="020F0502020204030203" pitchFamily="34" charset="-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13  443 75 77</a:t>
                      </a:r>
                      <a:endParaRPr lang="pl-PL" sz="1800" kern="100" dirty="0">
                        <a:solidFill>
                          <a:schemeClr val="accent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09915410"/>
                  </a:ext>
                </a:extLst>
              </a:tr>
              <a:tr h="659052"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accent1"/>
                          </a:solidFill>
                        </a:rPr>
                        <a:t>jarosławski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accent1"/>
                          </a:solidFill>
                        </a:rPr>
                        <a:t>Centrum Opieki Medycznej -Poradnia Chorób Zakaźnych;  ul. 3 Maja 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accent1"/>
                          </a:solidFill>
                        </a:rPr>
                        <a:t>pn., pt.: 12 – 15,  wt., czw.: 8 – 9, całodobowo 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16  621 54 21 </a:t>
                      </a:r>
                      <a:endParaRPr lang="pl-PL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7236218"/>
                  </a:ext>
                </a:extLst>
              </a:tr>
              <a:tr h="1223954"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accent1"/>
                          </a:solidFill>
                        </a:rPr>
                        <a:t>krośnieński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accent1"/>
                          </a:solidFill>
                        </a:rPr>
                        <a:t>Wojewódzki Szpital Podkarpacki w Krośnie</a:t>
                      </a:r>
                    </a:p>
                    <a:p>
                      <a:pPr algn="ctr"/>
                      <a:r>
                        <a:rPr lang="pl-PL" dirty="0">
                          <a:solidFill>
                            <a:schemeClr val="accent1"/>
                          </a:solidFill>
                        </a:rPr>
                        <a:t>Poradnia Chorób Zakaźnych, </a:t>
                      </a:r>
                    </a:p>
                    <a:p>
                      <a:pPr algn="ctr"/>
                      <a:r>
                        <a:rPr lang="pl-PL" dirty="0">
                          <a:solidFill>
                            <a:schemeClr val="accent1"/>
                          </a:solidFill>
                        </a:rPr>
                        <a:t>ul. Korczyńska 57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accent1"/>
                          </a:solidFill>
                        </a:rPr>
                        <a:t>pn.: 7:30 – 12 ;  17 - 18</a:t>
                      </a:r>
                    </a:p>
                    <a:p>
                      <a:pPr algn="ctr"/>
                      <a:r>
                        <a:rPr lang="pl-PL" dirty="0">
                          <a:solidFill>
                            <a:schemeClr val="accent1"/>
                          </a:solidFill>
                        </a:rPr>
                        <a:t>wt.: 7:30 – 12;   15 - 16</a:t>
                      </a:r>
                    </a:p>
                    <a:p>
                      <a:pPr algn="ctr"/>
                      <a:r>
                        <a:rPr lang="pl-PL" dirty="0">
                          <a:solidFill>
                            <a:schemeClr val="accent1"/>
                          </a:solidFill>
                        </a:rPr>
                        <a:t>śr.: 13 – 15;   czw.: 13 – 18, </a:t>
                      </a:r>
                    </a:p>
                    <a:p>
                      <a:pPr algn="ctr"/>
                      <a:r>
                        <a:rPr lang="pl-PL" dirty="0">
                          <a:solidFill>
                            <a:schemeClr val="accent1"/>
                          </a:solidFill>
                        </a:rPr>
                        <a:t>całodobowo 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accent1"/>
                          </a:solidFill>
                        </a:rPr>
                        <a:t>13  43 78 661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2239380"/>
                  </a:ext>
                </a:extLst>
              </a:tr>
              <a:tr h="941503"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accent1"/>
                          </a:solidFill>
                        </a:rPr>
                        <a:t>łańcucki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accent1"/>
                          </a:solidFill>
                        </a:rPr>
                        <a:t>Centrum Medyczne w Łańcucie</a:t>
                      </a:r>
                    </a:p>
                    <a:p>
                      <a:pPr algn="ctr"/>
                      <a:r>
                        <a:rPr lang="pl-PL" dirty="0">
                          <a:solidFill>
                            <a:schemeClr val="accent1"/>
                          </a:solidFill>
                        </a:rPr>
                        <a:t>Poradnia Chorób Zakaźnych </a:t>
                      </a:r>
                    </a:p>
                    <a:p>
                      <a:pPr algn="ctr"/>
                      <a:r>
                        <a:rPr lang="pl-PL" dirty="0">
                          <a:solidFill>
                            <a:schemeClr val="accent1"/>
                          </a:solidFill>
                        </a:rPr>
                        <a:t>ul. Paderewskiego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accent1"/>
                          </a:solidFill>
                        </a:rPr>
                        <a:t>pn. – pt.: 7 – 14:35, </a:t>
                      </a:r>
                    </a:p>
                    <a:p>
                      <a:pPr algn="ctr"/>
                      <a:r>
                        <a:rPr lang="pl-PL" dirty="0">
                          <a:solidFill>
                            <a:schemeClr val="accent1"/>
                          </a:solidFill>
                        </a:rPr>
                        <a:t>całodobowo SOR</a:t>
                      </a:r>
                    </a:p>
                    <a:p>
                      <a:pPr algn="ctr"/>
                      <a:endParaRPr lang="pl-PL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accent1"/>
                          </a:solidFill>
                        </a:rPr>
                        <a:t> 17  22 40 131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59665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86839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B665C6-1562-0569-A11B-5087A84FE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:a16="http://schemas.microsoft.com/office/drawing/2014/main" id="{AAE94CD2-6BD0-FB0A-3A09-C5180CA8B1D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60152"/>
            <a:ext cx="12337142" cy="848095"/>
          </a:xfrm>
          <a:prstGeom prst="rect">
            <a:avLst/>
          </a:prstGeom>
        </p:spPr>
        <p:txBody>
          <a:bodyPr vert="horz" wrap="square" lIns="0" tIns="108373" rIns="0" bIns="0" rtlCol="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853"/>
              </a:spcBef>
            </a:pPr>
            <a:r>
              <a:rPr lang="pl-PL" sz="2400" b="0" spc="0" dirty="0">
                <a:solidFill>
                  <a:schemeClr val="accent1"/>
                </a:solidFill>
              </a:rPr>
              <a:t>Wykaz punktów szczepień realizujących szczepienia </a:t>
            </a:r>
            <a:r>
              <a:rPr lang="pl-PL" sz="2400" b="0" spc="0" dirty="0" err="1">
                <a:solidFill>
                  <a:schemeClr val="accent1"/>
                </a:solidFill>
              </a:rPr>
              <a:t>poekspozycyjne</a:t>
            </a:r>
            <a:r>
              <a:rPr lang="pl-PL" sz="2400" b="0" spc="0" dirty="0">
                <a:solidFill>
                  <a:schemeClr val="accent1"/>
                </a:solidFill>
              </a:rPr>
              <a:t> </a:t>
            </a:r>
            <a:br>
              <a:rPr lang="pl-PL" sz="2400" b="0" spc="0" dirty="0">
                <a:solidFill>
                  <a:schemeClr val="accent1"/>
                </a:solidFill>
              </a:rPr>
            </a:br>
            <a:r>
              <a:rPr lang="pl-PL" sz="2400" b="0" spc="0" dirty="0">
                <a:solidFill>
                  <a:schemeClr val="accent1"/>
                </a:solidFill>
              </a:rPr>
              <a:t>na terenie województwa podkarpackiego </a:t>
            </a:r>
            <a:endParaRPr sz="2400" b="0" spc="0" dirty="0">
              <a:solidFill>
                <a:schemeClr val="accent1"/>
              </a:solidFill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B41AD409-41BA-757A-8FD3-1D12D0386BA1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1019047" y="9210574"/>
            <a:ext cx="5123815" cy="326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7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8467">
              <a:spcBef>
                <a:spcPts val="139"/>
              </a:spcBef>
            </a:pPr>
            <a:r>
              <a:rPr lang="pl-PL" spc="-10"/>
              <a:t>Wojewódzki</a:t>
            </a:r>
            <a:r>
              <a:rPr lang="pl-PL" spc="-20"/>
              <a:t> </a:t>
            </a:r>
            <a:r>
              <a:rPr lang="pl-PL"/>
              <a:t>Inspektorat</a:t>
            </a:r>
            <a:r>
              <a:rPr lang="pl-PL" spc="-15"/>
              <a:t> </a:t>
            </a:r>
            <a:r>
              <a:rPr lang="pl-PL"/>
              <a:t>Weterynarii</a:t>
            </a:r>
            <a:r>
              <a:rPr lang="pl-PL" spc="-30"/>
              <a:t> </a:t>
            </a:r>
            <a:r>
              <a:rPr lang="pl-PL"/>
              <a:t>z/s</a:t>
            </a:r>
            <a:r>
              <a:rPr lang="pl-PL" spc="-20"/>
              <a:t> </a:t>
            </a:r>
            <a:r>
              <a:rPr lang="pl-PL"/>
              <a:t>w</a:t>
            </a:r>
            <a:r>
              <a:rPr lang="pl-PL" spc="-20"/>
              <a:t> </a:t>
            </a:r>
            <a:r>
              <a:rPr lang="pl-PL" spc="-10"/>
              <a:t>Siedlcach</a:t>
            </a:r>
            <a:endParaRPr spc="-7" dirty="0"/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16B7E1B7-EEC7-1ADC-D67C-D7A6231095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0779172"/>
              </p:ext>
            </p:extLst>
          </p:nvPr>
        </p:nvGraphicFramePr>
        <p:xfrm>
          <a:off x="152401" y="1812853"/>
          <a:ext cx="11887197" cy="42109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8172">
                  <a:extLst>
                    <a:ext uri="{9D8B030D-6E8A-4147-A177-3AD203B41FA5}">
                      <a16:colId xmlns:a16="http://schemas.microsoft.com/office/drawing/2014/main" val="2162493072"/>
                    </a:ext>
                  </a:extLst>
                </a:gridCol>
                <a:gridCol w="4516275">
                  <a:extLst>
                    <a:ext uri="{9D8B030D-6E8A-4147-A177-3AD203B41FA5}">
                      <a16:colId xmlns:a16="http://schemas.microsoft.com/office/drawing/2014/main" val="4213935362"/>
                    </a:ext>
                  </a:extLst>
                </a:gridCol>
                <a:gridCol w="3957385">
                  <a:extLst>
                    <a:ext uri="{9D8B030D-6E8A-4147-A177-3AD203B41FA5}">
                      <a16:colId xmlns:a16="http://schemas.microsoft.com/office/drawing/2014/main" val="2097922286"/>
                    </a:ext>
                  </a:extLst>
                </a:gridCol>
                <a:gridCol w="1715365">
                  <a:extLst>
                    <a:ext uri="{9D8B030D-6E8A-4147-A177-3AD203B41FA5}">
                      <a16:colId xmlns:a16="http://schemas.microsoft.com/office/drawing/2014/main" val="1705366878"/>
                    </a:ext>
                  </a:extLst>
                </a:gridCol>
              </a:tblGrid>
              <a:tr h="381832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Powiat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Podmiot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Godziny przyjęć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Telefon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5455727"/>
                  </a:ext>
                </a:extLst>
              </a:tr>
              <a:tr h="772520"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accent1"/>
                          </a:solidFill>
                        </a:rPr>
                        <a:t>mielecki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accent1"/>
                          </a:solidFill>
                        </a:rPr>
                        <a:t>Szpital Specjalistyczny w Mielcu,</a:t>
                      </a:r>
                    </a:p>
                    <a:p>
                      <a:pPr algn="ctr"/>
                      <a:r>
                        <a:rPr lang="pl-PL" dirty="0">
                          <a:solidFill>
                            <a:schemeClr val="accent1"/>
                          </a:solidFill>
                        </a:rPr>
                        <a:t>Poradnia Chorób Zakaźnych</a:t>
                      </a:r>
                    </a:p>
                    <a:p>
                      <a:pPr algn="ctr"/>
                      <a:r>
                        <a:rPr lang="pl-PL" dirty="0">
                          <a:solidFill>
                            <a:schemeClr val="accent1"/>
                          </a:solidFill>
                        </a:rPr>
                        <a:t>ul. Żeromskiego 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accent1"/>
                          </a:solidFill>
                        </a:rPr>
                        <a:t>pn.10 -19,   wt. 10-12, 14:30 -18.30  </a:t>
                      </a:r>
                    </a:p>
                    <a:p>
                      <a:pPr algn="ctr"/>
                      <a:r>
                        <a:rPr lang="pl-PL" dirty="0">
                          <a:solidFill>
                            <a:schemeClr val="accent1"/>
                          </a:solidFill>
                        </a:rPr>
                        <a:t>śr. 10 -14:35,  czw.: 10 – 14</a:t>
                      </a:r>
                    </a:p>
                    <a:p>
                      <a:pPr algn="ctr"/>
                      <a:r>
                        <a:rPr lang="pl-PL" dirty="0">
                          <a:solidFill>
                            <a:schemeClr val="accent1"/>
                          </a:solidFill>
                        </a:rPr>
                        <a:t>pt.: 12:30-14:30,  całodobowo 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ctr">
                        <a:buAutoNum type="arabicPlain" startAt="17"/>
                      </a:pPr>
                      <a:r>
                        <a:rPr lang="pl-PL" dirty="0">
                          <a:solidFill>
                            <a:schemeClr val="accent1"/>
                          </a:solidFill>
                        </a:rPr>
                        <a:t>780 01 58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pl-PL" dirty="0">
                          <a:solidFill>
                            <a:schemeClr val="accent1"/>
                          </a:solidFill>
                        </a:rPr>
                        <a:t>17 780 01 68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3623790"/>
                  </a:ext>
                </a:extLst>
              </a:tr>
              <a:tr h="772520"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accent1"/>
                          </a:solidFill>
                        </a:rPr>
                        <a:t>przemyski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accent1"/>
                          </a:solidFill>
                        </a:rPr>
                        <a:t>Wojewódzki Szpital w Przemyślu,</a:t>
                      </a:r>
                    </a:p>
                    <a:p>
                      <a:pPr algn="ctr"/>
                      <a:r>
                        <a:rPr lang="pl-PL" dirty="0">
                          <a:solidFill>
                            <a:schemeClr val="accent1"/>
                          </a:solidFill>
                        </a:rPr>
                        <a:t>Poradnia Chorób Zakaźnych przy Oddziale </a:t>
                      </a:r>
                      <a:r>
                        <a:rPr lang="pl-PL" dirty="0" err="1">
                          <a:solidFill>
                            <a:schemeClr val="accent1"/>
                          </a:solidFill>
                        </a:rPr>
                        <a:t>Obserwacyjno</a:t>
                      </a:r>
                      <a:r>
                        <a:rPr lang="pl-PL" dirty="0">
                          <a:solidFill>
                            <a:schemeClr val="accent1"/>
                          </a:solidFill>
                        </a:rPr>
                        <a:t> - Zakaźnym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kern="0" dirty="0">
                          <a:solidFill>
                            <a:schemeClr val="accent1"/>
                          </a:solidFill>
                          <a:effectLst/>
                          <a:latin typeface="Lato" panose="020F0502020204030203" pitchFamily="34" charset="-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pn.: 15 – 18,   wt.: 10-12, </a:t>
                      </a:r>
                    </a:p>
                    <a:p>
                      <a:pPr algn="ctr"/>
                      <a:r>
                        <a:rPr lang="pl-PL" sz="1800" kern="0" dirty="0">
                          <a:solidFill>
                            <a:schemeClr val="accent1"/>
                          </a:solidFill>
                          <a:effectLst/>
                          <a:latin typeface="Lato" panose="020F0502020204030203" pitchFamily="34" charset="-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śr.: 15 – 17,   czw.: 14 – 17,</a:t>
                      </a:r>
                    </a:p>
                    <a:p>
                      <a:pPr algn="ctr"/>
                      <a:r>
                        <a:rPr lang="pl-PL" sz="1800" kern="0" dirty="0">
                          <a:solidFill>
                            <a:schemeClr val="accent1"/>
                          </a:solidFill>
                          <a:effectLst/>
                          <a:latin typeface="Lato" panose="020F0502020204030203" pitchFamily="34" charset="-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pt.: 10 - 13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kern="0" dirty="0">
                          <a:solidFill>
                            <a:schemeClr val="accent1"/>
                          </a:solidFill>
                          <a:effectLst/>
                          <a:latin typeface="Lato" panose="020F0502020204030203" pitchFamily="34" charset="-18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16  736 05 00</a:t>
                      </a:r>
                      <a:endParaRPr lang="pl-PL" dirty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6180443"/>
                  </a:ext>
                </a:extLst>
              </a:tr>
              <a:tr h="659052"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accent1"/>
                          </a:solidFill>
                        </a:rPr>
                        <a:t>sanocki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accent1"/>
                          </a:solidFill>
                        </a:rPr>
                        <a:t>SPZOZ Sanok</a:t>
                      </a:r>
                    </a:p>
                    <a:p>
                      <a:pPr algn="ctr"/>
                      <a:r>
                        <a:rPr lang="pl-PL" dirty="0">
                          <a:solidFill>
                            <a:schemeClr val="accent1"/>
                          </a:solidFill>
                        </a:rPr>
                        <a:t>Poradnia Chorób Zakaźnych</a:t>
                      </a:r>
                    </a:p>
                    <a:p>
                      <a:pPr algn="ctr"/>
                      <a:r>
                        <a:rPr lang="pl-PL" dirty="0">
                          <a:solidFill>
                            <a:schemeClr val="accent1"/>
                          </a:solidFill>
                        </a:rPr>
                        <a:t>Ul. 800-lecia 26</a:t>
                      </a:r>
                    </a:p>
                    <a:p>
                      <a:pPr algn="ctr"/>
                      <a:endParaRPr lang="pl-PL" dirty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8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1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pn., wt.: 14:30 –16:30;   śr.: 13 – 17,   czw.: 15 – 18,   pt.: 15 - 17</a:t>
                      </a:r>
                    </a:p>
                    <a:p>
                      <a:pPr algn="ctr" fontAlgn="base">
                        <a:lnSpc>
                          <a:spcPts val="1800"/>
                        </a:lnSpc>
                        <a:spcAft>
                          <a:spcPts val="800"/>
                        </a:spcAft>
                        <a:buNone/>
                      </a:pPr>
                      <a:endParaRPr lang="pl-PL" sz="1800" kern="100" dirty="0">
                        <a:solidFill>
                          <a:schemeClr val="accent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8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1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13  465 62 42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09915410"/>
                  </a:ext>
                </a:extLst>
              </a:tr>
              <a:tr h="811605"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accent1"/>
                          </a:solidFill>
                        </a:rPr>
                        <a:t>stalowowolski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accent1"/>
                          </a:solidFill>
                        </a:rPr>
                        <a:t>Chwilowo nieczynny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l-P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l-PL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372362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97717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B8D622-5317-EDE1-A5E2-46948DFB0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:a16="http://schemas.microsoft.com/office/drawing/2014/main" id="{72BB91D7-CD3E-78D0-1A67-45CEEEBB62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1508" y="104182"/>
            <a:ext cx="12337142" cy="540319"/>
          </a:xfrm>
          <a:prstGeom prst="rect">
            <a:avLst/>
          </a:prstGeom>
        </p:spPr>
        <p:txBody>
          <a:bodyPr vert="horz" wrap="square" lIns="0" tIns="108373" rIns="0" bIns="0" rtlCol="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853"/>
              </a:spcBef>
            </a:pPr>
            <a:r>
              <a:rPr sz="2800" spc="0" dirty="0">
                <a:solidFill>
                  <a:schemeClr val="accent1"/>
                </a:solidFill>
              </a:rPr>
              <a:t>WŚCIEKLIZNA –</a:t>
            </a:r>
            <a:r>
              <a:rPr lang="pl-PL" sz="2800" spc="0" dirty="0">
                <a:solidFill>
                  <a:schemeClr val="accent1"/>
                </a:solidFill>
              </a:rPr>
              <a:t> działania Państwowej Inspekcji Sanitarnej  </a:t>
            </a:r>
            <a:endParaRPr sz="2800" spc="0" dirty="0">
              <a:solidFill>
                <a:schemeClr val="accent1"/>
              </a:solidFill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A2932FB1-7582-30E3-356D-422AFEE3E917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1019047" y="9210574"/>
            <a:ext cx="5123815" cy="326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7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8467">
              <a:spcBef>
                <a:spcPts val="139"/>
              </a:spcBef>
            </a:pPr>
            <a:r>
              <a:rPr lang="pl-PL" spc="-10"/>
              <a:t>Wojewódzki</a:t>
            </a:r>
            <a:r>
              <a:rPr lang="pl-PL" spc="-20"/>
              <a:t> </a:t>
            </a:r>
            <a:r>
              <a:rPr lang="pl-PL"/>
              <a:t>Inspektorat</a:t>
            </a:r>
            <a:r>
              <a:rPr lang="pl-PL" spc="-15"/>
              <a:t> </a:t>
            </a:r>
            <a:r>
              <a:rPr lang="pl-PL"/>
              <a:t>Weterynarii</a:t>
            </a:r>
            <a:r>
              <a:rPr lang="pl-PL" spc="-30"/>
              <a:t> </a:t>
            </a:r>
            <a:r>
              <a:rPr lang="pl-PL"/>
              <a:t>z/s</a:t>
            </a:r>
            <a:r>
              <a:rPr lang="pl-PL" spc="-20"/>
              <a:t> </a:t>
            </a:r>
            <a:r>
              <a:rPr lang="pl-PL"/>
              <a:t>w</a:t>
            </a:r>
            <a:r>
              <a:rPr lang="pl-PL" spc="-20"/>
              <a:t> </a:t>
            </a:r>
            <a:r>
              <a:rPr lang="pl-PL" spc="-10"/>
              <a:t>Siedlcach</a:t>
            </a:r>
            <a:endParaRPr spc="-7" dirty="0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778538EB-6CA6-1BC3-34E5-404692EBB5AD}"/>
              </a:ext>
            </a:extLst>
          </p:cNvPr>
          <p:cNvSpPr txBox="1"/>
          <p:nvPr/>
        </p:nvSpPr>
        <p:spPr>
          <a:xfrm>
            <a:off x="431508" y="1373520"/>
            <a:ext cx="11310035" cy="4872274"/>
          </a:xfrm>
          <a:prstGeom prst="rect">
            <a:avLst/>
          </a:prstGeom>
          <a:noFill/>
        </p:spPr>
        <p:txBody>
          <a:bodyPr vert="horz" wrap="square" lIns="0" tIns="55033" rIns="0" bIns="0" rtlCol="0">
            <a:spAutoFit/>
          </a:bodyPr>
          <a:lstStyle/>
          <a:p>
            <a:pPr marL="495726" indent="-457200">
              <a:spcBef>
                <a:spcPts val="433"/>
              </a:spcBef>
              <a:buFont typeface="+mj-lt"/>
              <a:buAutoNum type="arabicPeriod"/>
              <a:tabLst>
                <a:tab pos="233692" algn="l"/>
              </a:tabLst>
            </a:pPr>
            <a:r>
              <a:rPr lang="pl-PL" b="1" dirty="0">
                <a:solidFill>
                  <a:schemeClr val="accent1"/>
                </a:solidFill>
                <a:cs typeface="Lucida Sans"/>
              </a:rPr>
              <a:t>Objęcie nadzorem epidemiologicznym osób narażonych</a:t>
            </a:r>
          </a:p>
          <a:p>
            <a:pPr marL="495726" indent="-457200">
              <a:spcBef>
                <a:spcPts val="433"/>
              </a:spcBef>
              <a:buFont typeface="Arial" panose="020B0604020202020204" pitchFamily="34" charset="0"/>
              <a:buChar char="•"/>
              <a:tabLst>
                <a:tab pos="233692" algn="l"/>
              </a:tabLst>
            </a:pPr>
            <a:r>
              <a:rPr lang="pl-PL" i="1" dirty="0">
                <a:solidFill>
                  <a:schemeClr val="accent1"/>
                </a:solidFill>
                <a:cs typeface="Lucida Sans"/>
              </a:rPr>
              <a:t>zidentyfikowanie osób narażonych na pokąsanie i zwierząt (we współpracy z IW)</a:t>
            </a:r>
          </a:p>
          <a:p>
            <a:pPr marL="495726" indent="-457200">
              <a:spcBef>
                <a:spcPts val="433"/>
              </a:spcBef>
              <a:buFont typeface="Arial" panose="020B0604020202020204" pitchFamily="34" charset="0"/>
              <a:buChar char="•"/>
              <a:tabLst>
                <a:tab pos="233692" algn="l"/>
              </a:tabLst>
            </a:pPr>
            <a:r>
              <a:rPr lang="pl-PL" i="1" dirty="0">
                <a:solidFill>
                  <a:schemeClr val="accent1"/>
                </a:solidFill>
                <a:cs typeface="Lucida Sans"/>
              </a:rPr>
              <a:t>nawiązanie kontaktu z osobą pokąsaną</a:t>
            </a:r>
          </a:p>
          <a:p>
            <a:pPr marL="495726" indent="-457200">
              <a:spcBef>
                <a:spcPts val="433"/>
              </a:spcBef>
              <a:buFont typeface="Arial" panose="020B0604020202020204" pitchFamily="34" charset="0"/>
              <a:buChar char="•"/>
              <a:tabLst>
                <a:tab pos="233692" algn="l"/>
              </a:tabLst>
            </a:pPr>
            <a:r>
              <a:rPr lang="pl-PL" i="1" dirty="0">
                <a:solidFill>
                  <a:schemeClr val="accent1"/>
                </a:solidFill>
                <a:cs typeface="Lucida Sans"/>
              </a:rPr>
              <a:t>ustalenie czy zwierzę było znane/nieznane osobie pokąsanej oraz przyjęcie odpowiedniej ścieżki postępowania w zależności od statusu zwierzęcia i sposobu narażenia</a:t>
            </a:r>
          </a:p>
          <a:p>
            <a:pPr marL="38526">
              <a:spcBef>
                <a:spcPts val="433"/>
              </a:spcBef>
              <a:tabLst>
                <a:tab pos="233692" algn="l"/>
              </a:tabLst>
            </a:pPr>
            <a:endParaRPr lang="pl-PL" sz="1050" i="1" dirty="0">
              <a:solidFill>
                <a:schemeClr val="accent1"/>
              </a:solidFill>
              <a:cs typeface="Lucida Sans"/>
            </a:endParaRPr>
          </a:p>
          <a:p>
            <a:pPr marL="495726" indent="-457200">
              <a:spcBef>
                <a:spcPts val="433"/>
              </a:spcBef>
              <a:buFont typeface="+mj-lt"/>
              <a:buAutoNum type="arabicPeriod" startAt="2"/>
              <a:tabLst>
                <a:tab pos="233692" algn="l"/>
              </a:tabLst>
            </a:pPr>
            <a:r>
              <a:rPr lang="pl-PL" b="1" dirty="0">
                <a:solidFill>
                  <a:schemeClr val="accent1"/>
                </a:solidFill>
                <a:cs typeface="Lucida Sans"/>
              </a:rPr>
              <a:t>Koordynacja szczepień ochronnych u osób narażonych</a:t>
            </a:r>
          </a:p>
          <a:p>
            <a:pPr marL="38526">
              <a:spcBef>
                <a:spcPts val="433"/>
              </a:spcBef>
              <a:tabLst>
                <a:tab pos="233692" algn="l"/>
              </a:tabLst>
            </a:pPr>
            <a:endParaRPr lang="pl-PL" sz="1050" b="1" dirty="0">
              <a:solidFill>
                <a:schemeClr val="accent1"/>
              </a:solidFill>
              <a:cs typeface="Lucida Sans"/>
            </a:endParaRPr>
          </a:p>
          <a:p>
            <a:pPr marL="495726" indent="-457200">
              <a:spcBef>
                <a:spcPts val="433"/>
              </a:spcBef>
              <a:buFont typeface="+mj-lt"/>
              <a:buAutoNum type="arabicPeriod" startAt="3"/>
              <a:tabLst>
                <a:tab pos="233692" algn="l"/>
              </a:tabLst>
            </a:pPr>
            <a:r>
              <a:rPr lang="pl-PL" b="1" dirty="0">
                <a:solidFill>
                  <a:schemeClr val="accent1"/>
                </a:solidFill>
                <a:cs typeface="Lucida Sans"/>
              </a:rPr>
              <a:t>Współpraca z personelem medycznym, Inspekcją Weterynaryjną oraz innymi organami zaangażowanymi w kontrolę ogniska choroby</a:t>
            </a:r>
          </a:p>
          <a:p>
            <a:pPr marL="495726" indent="-457200">
              <a:spcBef>
                <a:spcPts val="433"/>
              </a:spcBef>
              <a:buFont typeface="Arial" panose="020B0604020202020204" pitchFamily="34" charset="0"/>
              <a:buChar char="•"/>
              <a:tabLst>
                <a:tab pos="233692" algn="l"/>
              </a:tabLst>
            </a:pPr>
            <a:r>
              <a:rPr lang="pl-PL" i="1" dirty="0">
                <a:solidFill>
                  <a:schemeClr val="accent1"/>
                </a:solidFill>
                <a:cs typeface="Lucida Sans"/>
              </a:rPr>
              <a:t>pozostawanie w kontakcie z personelem medycznym w zakresie osób skierowanych na szczepienia</a:t>
            </a:r>
          </a:p>
          <a:p>
            <a:pPr marL="495726" indent="-457200">
              <a:spcBef>
                <a:spcPts val="433"/>
              </a:spcBef>
              <a:buFont typeface="Arial" panose="020B0604020202020204" pitchFamily="34" charset="0"/>
              <a:buChar char="•"/>
              <a:tabLst>
                <a:tab pos="233692" algn="l"/>
              </a:tabLst>
            </a:pPr>
            <a:r>
              <a:rPr lang="pl-PL" i="1" dirty="0">
                <a:solidFill>
                  <a:schemeClr val="accent1"/>
                </a:solidFill>
                <a:cs typeface="Lucida Sans"/>
              </a:rPr>
              <a:t>pozostawanie w kontakcie z IW w zakresie obserwacji zwierzęcia (jeśli zostało poddane)</a:t>
            </a:r>
          </a:p>
          <a:p>
            <a:pPr marL="495726" indent="-457200">
              <a:spcBef>
                <a:spcPts val="433"/>
              </a:spcBef>
              <a:buFont typeface="Arial" panose="020B0604020202020204" pitchFamily="34" charset="0"/>
              <a:buChar char="•"/>
              <a:tabLst>
                <a:tab pos="233692" algn="l"/>
              </a:tabLst>
            </a:pPr>
            <a:r>
              <a:rPr lang="pl-PL" i="1" dirty="0">
                <a:solidFill>
                  <a:schemeClr val="accent1"/>
                </a:solidFill>
                <a:cs typeface="Lucida Sans"/>
              </a:rPr>
              <a:t>pozostawanie w kontakcie z innymi służbami, o ile jest to niezbędne w sytuacji gdy są problemy z ustaleniem właściciela zwierzęcia czy zwierzęcia</a:t>
            </a:r>
          </a:p>
          <a:p>
            <a:pPr marL="495726" indent="-457200">
              <a:spcBef>
                <a:spcPts val="433"/>
              </a:spcBef>
              <a:buFont typeface="+mj-lt"/>
              <a:buAutoNum type="arabicPeriod" startAt="4"/>
              <a:tabLst>
                <a:tab pos="233692" algn="l"/>
              </a:tabLst>
            </a:pPr>
            <a:r>
              <a:rPr lang="pl-PL" b="1" dirty="0">
                <a:solidFill>
                  <a:schemeClr val="accent1"/>
                </a:solidFill>
                <a:cs typeface="Lucida Sans"/>
              </a:rPr>
              <a:t>Edukacja społeczeństwa</a:t>
            </a:r>
          </a:p>
          <a:p>
            <a:pPr marL="38526">
              <a:spcBef>
                <a:spcPts val="433"/>
              </a:spcBef>
              <a:tabLst>
                <a:tab pos="233692" algn="l"/>
              </a:tabLst>
            </a:pPr>
            <a:endParaRPr dirty="0">
              <a:solidFill>
                <a:schemeClr val="accent1"/>
              </a:solidFill>
              <a:cs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2926207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1">
            <a:extLst>
              <a:ext uri="{FF2B5EF4-FFF2-40B4-BE49-F238E27FC236}">
                <a16:creationId xmlns:a16="http://schemas.microsoft.com/office/drawing/2014/main" id="{E34F5272-3C3D-D5BA-B233-11749A70C0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125" y="219983"/>
            <a:ext cx="8906164" cy="796018"/>
          </a:xfrm>
        </p:spPr>
        <p:txBody>
          <a:bodyPr>
            <a:normAutofit/>
          </a:bodyPr>
          <a:lstStyle/>
          <a:p>
            <a:r>
              <a:rPr lang="pl-PL" sz="3600" spc="0" dirty="0">
                <a:solidFill>
                  <a:schemeClr val="accent1"/>
                </a:solidFill>
              </a:rPr>
              <a:t>WŚCIEKLIZNA – co lub kto to jest?</a:t>
            </a:r>
          </a:p>
        </p:txBody>
      </p:sp>
      <p:sp>
        <p:nvSpPr>
          <p:cNvPr id="11" name="Symbol zastępczy zawartości 2">
            <a:extLst>
              <a:ext uri="{FF2B5EF4-FFF2-40B4-BE49-F238E27FC236}">
                <a16:creationId xmlns:a16="http://schemas.microsoft.com/office/drawing/2014/main" id="{E6FB864E-C7FA-C5DE-A513-7B22960E5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639" y="1223188"/>
            <a:ext cx="8405218" cy="4593998"/>
          </a:xfrm>
        </p:spPr>
        <p:txBody>
          <a:bodyPr>
            <a:normAutofit/>
          </a:bodyPr>
          <a:lstStyle/>
          <a:p>
            <a:pPr marL="92075" algn="ctr">
              <a:lnSpc>
                <a:spcPct val="150000"/>
              </a:lnSpc>
              <a:spcBef>
                <a:spcPts val="755"/>
              </a:spcBef>
            </a:pPr>
            <a:r>
              <a:rPr lang="pl-PL" b="1" dirty="0">
                <a:solidFill>
                  <a:schemeClr val="accent1"/>
                </a:solidFill>
              </a:rPr>
              <a:t>Wścieklizna</a:t>
            </a:r>
            <a:r>
              <a:rPr lang="pl-PL" dirty="0">
                <a:solidFill>
                  <a:schemeClr val="accent1"/>
                </a:solidFill>
              </a:rPr>
              <a:t> to najgroźniejsza wirusowa choroba odzwierzęca, nieuleczalna i śmiertelna!</a:t>
            </a:r>
          </a:p>
          <a:p>
            <a:pPr marL="92075">
              <a:lnSpc>
                <a:spcPct val="100000"/>
              </a:lnSpc>
              <a:spcBef>
                <a:spcPts val="755"/>
              </a:spcBef>
            </a:pPr>
            <a:endParaRPr lang="pl-PL" sz="1000" dirty="0">
              <a:solidFill>
                <a:schemeClr val="accent1"/>
              </a:solidFill>
            </a:endParaRPr>
          </a:p>
          <a:p>
            <a:pPr marL="92075">
              <a:lnSpc>
                <a:spcPct val="150000"/>
              </a:lnSpc>
              <a:spcBef>
                <a:spcPts val="755"/>
              </a:spcBef>
            </a:pPr>
            <a:r>
              <a:rPr lang="pl-PL" dirty="0">
                <a:solidFill>
                  <a:schemeClr val="accent1"/>
                </a:solidFill>
              </a:rPr>
              <a:t>Do zakażenia dochodzi podczas pogryzienia przez chore zwierzę lub przez przeniesienie śliny (dotykanie lub głaskanie) na uszkodzoną skórę, śluzówkę jamy ustnej, nosa czy oczu.</a:t>
            </a:r>
          </a:p>
          <a:p>
            <a:pPr marL="92075" algn="ctr">
              <a:lnSpc>
                <a:spcPct val="150000"/>
              </a:lnSpc>
              <a:spcBef>
                <a:spcPts val="755"/>
              </a:spcBef>
            </a:pPr>
            <a:endParaRPr lang="pl-PL" sz="1200" dirty="0">
              <a:solidFill>
                <a:schemeClr val="accent1"/>
              </a:solidFill>
            </a:endParaRPr>
          </a:p>
          <a:p>
            <a:pPr marL="92075" algn="ctr">
              <a:lnSpc>
                <a:spcPct val="110000"/>
              </a:lnSpc>
              <a:spcBef>
                <a:spcPts val="755"/>
              </a:spcBef>
            </a:pPr>
            <a:r>
              <a:rPr lang="pl-PL" i="1" dirty="0">
                <a:solidFill>
                  <a:schemeClr val="accent1"/>
                </a:solidFill>
              </a:rPr>
              <a:t>choroba kończy się zawsze zejściem śmiertelnym u zwierząt </a:t>
            </a:r>
          </a:p>
          <a:p>
            <a:pPr marL="92075" algn="ctr">
              <a:lnSpc>
                <a:spcPct val="110000"/>
              </a:lnSpc>
              <a:spcBef>
                <a:spcPts val="755"/>
              </a:spcBef>
            </a:pPr>
            <a:r>
              <a:rPr lang="pl-PL" i="1" dirty="0">
                <a:solidFill>
                  <a:schemeClr val="accent1"/>
                </a:solidFill>
              </a:rPr>
              <a:t>(u ludzi przy braku profilaktyki)</a:t>
            </a:r>
          </a:p>
          <a:p>
            <a:pPr marL="92075">
              <a:lnSpc>
                <a:spcPct val="150000"/>
              </a:lnSpc>
              <a:spcBef>
                <a:spcPts val="755"/>
              </a:spcBef>
            </a:pPr>
            <a:endParaRPr lang="pl-PL" dirty="0">
              <a:solidFill>
                <a:schemeClr val="accent1"/>
              </a:solidFill>
            </a:endParaRPr>
          </a:p>
          <a:p>
            <a:pPr marL="92075">
              <a:lnSpc>
                <a:spcPct val="100000"/>
              </a:lnSpc>
              <a:spcBef>
                <a:spcPts val="755"/>
              </a:spcBef>
            </a:pPr>
            <a:endParaRPr lang="pl-PL" dirty="0">
              <a:solidFill>
                <a:schemeClr val="accent1"/>
              </a:solidFill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7860361C-6530-088D-90F9-5F73F4568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2686" y="2115190"/>
            <a:ext cx="2716681" cy="152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9175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6E2C27-EB7A-9DBD-2EAB-B7D3BCA4A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:a16="http://schemas.microsoft.com/office/drawing/2014/main" id="{DCDDAC77-9B5B-2F06-84F4-D3A3256C16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22639" y="314017"/>
            <a:ext cx="10898658" cy="417208"/>
          </a:xfrm>
          <a:prstGeom prst="rect">
            <a:avLst/>
          </a:prstGeom>
        </p:spPr>
        <p:txBody>
          <a:bodyPr vert="horz" wrap="square" lIns="0" tIns="108373" rIns="0" bIns="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853"/>
              </a:spcBef>
            </a:pPr>
            <a:r>
              <a:rPr lang="pl-PL" sz="2000" spc="0" dirty="0">
                <a:solidFill>
                  <a:schemeClr val="accent1"/>
                </a:solidFill>
              </a:rPr>
              <a:t>Działania Państwowej Inspekcji Weterynaryjnej  w przypadku </a:t>
            </a:r>
            <a:r>
              <a:rPr lang="pl-PL" sz="2000" u="sng" spc="0" dirty="0">
                <a:solidFill>
                  <a:schemeClr val="accent1"/>
                </a:solidFill>
              </a:rPr>
              <a:t>podejrzenia</a:t>
            </a:r>
            <a:r>
              <a:rPr lang="pl-PL" sz="2000" spc="0" dirty="0">
                <a:solidFill>
                  <a:schemeClr val="accent1"/>
                </a:solidFill>
              </a:rPr>
              <a:t> wścieklizny</a:t>
            </a: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AEA5A7CF-02A8-6B67-E5E9-C49257565876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1019047" y="9210574"/>
            <a:ext cx="5123815" cy="326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7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8467">
              <a:spcBef>
                <a:spcPts val="139"/>
              </a:spcBef>
            </a:pPr>
            <a:r>
              <a:rPr lang="pl-PL" spc="-10"/>
              <a:t>Wojewódzki</a:t>
            </a:r>
            <a:r>
              <a:rPr lang="pl-PL" spc="-20"/>
              <a:t> </a:t>
            </a:r>
            <a:r>
              <a:rPr lang="pl-PL"/>
              <a:t>Inspektorat</a:t>
            </a:r>
            <a:r>
              <a:rPr lang="pl-PL" spc="-15"/>
              <a:t> </a:t>
            </a:r>
            <a:r>
              <a:rPr lang="pl-PL"/>
              <a:t>Weterynarii</a:t>
            </a:r>
            <a:r>
              <a:rPr lang="pl-PL" spc="-30"/>
              <a:t> </a:t>
            </a:r>
            <a:r>
              <a:rPr lang="pl-PL"/>
              <a:t>z/s</a:t>
            </a:r>
            <a:r>
              <a:rPr lang="pl-PL" spc="-20"/>
              <a:t> </a:t>
            </a:r>
            <a:r>
              <a:rPr lang="pl-PL"/>
              <a:t>w</a:t>
            </a:r>
            <a:r>
              <a:rPr lang="pl-PL" spc="-20"/>
              <a:t> </a:t>
            </a:r>
            <a:r>
              <a:rPr lang="pl-PL" spc="-10"/>
              <a:t>Siedlcach</a:t>
            </a:r>
            <a:endParaRPr spc="-7" dirty="0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52B54C84-9555-C634-3B77-D8F92AD9050C}"/>
              </a:ext>
            </a:extLst>
          </p:cNvPr>
          <p:cNvSpPr txBox="1"/>
          <p:nvPr/>
        </p:nvSpPr>
        <p:spPr>
          <a:xfrm>
            <a:off x="595073" y="1151207"/>
            <a:ext cx="11351361" cy="3979850"/>
          </a:xfrm>
          <a:prstGeom prst="rect">
            <a:avLst/>
          </a:prstGeom>
        </p:spPr>
        <p:txBody>
          <a:bodyPr vert="horz" wrap="square" lIns="0" tIns="55033" rIns="0" bIns="0" rtlCol="0">
            <a:spAutoFit/>
          </a:bodyPr>
          <a:lstStyle/>
          <a:p>
            <a:pPr marL="38526">
              <a:lnSpc>
                <a:spcPct val="150000"/>
              </a:lnSpc>
              <a:spcBef>
                <a:spcPts val="433"/>
              </a:spcBef>
              <a:tabLst>
                <a:tab pos="233692" algn="l"/>
              </a:tabLst>
            </a:pPr>
            <a:r>
              <a:rPr lang="pl-PL" b="1" dirty="0">
                <a:solidFill>
                  <a:schemeClr val="accent1"/>
                </a:solidFill>
                <a:cs typeface="Arial Black"/>
              </a:rPr>
              <a:t>Po otrzymaniu </a:t>
            </a:r>
            <a:r>
              <a:rPr lang="pl-PL" dirty="0">
                <a:solidFill>
                  <a:schemeClr val="accent1"/>
                </a:solidFill>
                <a:cs typeface="Arial Black"/>
              </a:rPr>
              <a:t>informacji o pogryzieniu człowieka przez zwierzę powiatowy lekarz weterynarii   przeprowadza   dochodzenie   epizootyczne.   </a:t>
            </a:r>
            <a:r>
              <a:rPr lang="pl-PL" sz="1600" i="1" dirty="0">
                <a:solidFill>
                  <a:schemeClr val="accent1"/>
                </a:solidFill>
                <a:cs typeface="Arial Black"/>
              </a:rPr>
              <a:t>Dochodzenie   epizootyczne przeprowadza  tylko  urzędowy  lekarz  weterynarii  będący  pracownikiem  Inspekcji Weterynaryjnej lub w imieniu PLW wyznaczony urzędowy lekarz weterynarii</a:t>
            </a:r>
            <a:r>
              <a:rPr lang="pl-PL" sz="1600" dirty="0">
                <a:solidFill>
                  <a:schemeClr val="accent1"/>
                </a:solidFill>
                <a:cs typeface="Arial Black"/>
              </a:rPr>
              <a:t>.</a:t>
            </a:r>
          </a:p>
          <a:p>
            <a:pPr marL="38526">
              <a:lnSpc>
                <a:spcPct val="150000"/>
              </a:lnSpc>
              <a:spcBef>
                <a:spcPts val="433"/>
              </a:spcBef>
              <a:tabLst>
                <a:tab pos="233692" algn="l"/>
              </a:tabLst>
            </a:pPr>
            <a:endParaRPr lang="pl-PL" sz="400" dirty="0">
              <a:solidFill>
                <a:schemeClr val="accent1"/>
              </a:solidFill>
              <a:cs typeface="Arial Black"/>
            </a:endParaRPr>
          </a:p>
          <a:p>
            <a:pPr marL="38526">
              <a:lnSpc>
                <a:spcPct val="150000"/>
              </a:lnSpc>
              <a:spcBef>
                <a:spcPts val="433"/>
              </a:spcBef>
              <a:tabLst>
                <a:tab pos="233692" algn="l"/>
              </a:tabLst>
            </a:pPr>
            <a:r>
              <a:rPr lang="pl-PL" b="1" dirty="0">
                <a:solidFill>
                  <a:schemeClr val="accent1"/>
                </a:solidFill>
                <a:cs typeface="Arial Black"/>
              </a:rPr>
              <a:t>Niezbędnymi  elementami  </a:t>
            </a:r>
            <a:r>
              <a:rPr lang="pl-PL" dirty="0">
                <a:solidFill>
                  <a:schemeClr val="accent1"/>
                </a:solidFill>
                <a:cs typeface="Arial Black"/>
              </a:rPr>
              <a:t>dochodzenia  jest  badanie  zwierzęcia  oraz  szczegółowy wywiad  uwzględniający  wszelkie  aspekty  mogące  mieć  znaczenie  dla  postawienia podejrzenia wścieklizny.</a:t>
            </a:r>
          </a:p>
          <a:p>
            <a:pPr marL="38526">
              <a:lnSpc>
                <a:spcPct val="150000"/>
              </a:lnSpc>
              <a:spcBef>
                <a:spcPts val="433"/>
              </a:spcBef>
              <a:tabLst>
                <a:tab pos="233692" algn="l"/>
              </a:tabLst>
            </a:pPr>
            <a:endParaRPr lang="pl-PL" sz="300" dirty="0">
              <a:solidFill>
                <a:schemeClr val="accent1"/>
              </a:solidFill>
              <a:cs typeface="Arial Black"/>
            </a:endParaRPr>
          </a:p>
          <a:p>
            <a:pPr marL="38526">
              <a:lnSpc>
                <a:spcPct val="150000"/>
              </a:lnSpc>
              <a:spcBef>
                <a:spcPts val="433"/>
              </a:spcBef>
              <a:tabLst>
                <a:tab pos="233692" algn="l"/>
              </a:tabLst>
            </a:pPr>
            <a:r>
              <a:rPr lang="pl-PL" b="1" dirty="0">
                <a:solidFill>
                  <a:schemeClr val="accent1"/>
                </a:solidFill>
                <a:cs typeface="Arial Black"/>
              </a:rPr>
              <a:t>Decyzję o obserwacji </a:t>
            </a:r>
            <a:r>
              <a:rPr lang="pl-PL" dirty="0">
                <a:solidFill>
                  <a:schemeClr val="accent1"/>
                </a:solidFill>
                <a:cs typeface="Arial Black"/>
              </a:rPr>
              <a:t>zwierzęcia może podjąć tylko powiatowy lekarz weterynarii. </a:t>
            </a:r>
          </a:p>
          <a:p>
            <a:pPr marL="38526">
              <a:lnSpc>
                <a:spcPct val="150000"/>
              </a:lnSpc>
              <a:spcBef>
                <a:spcPts val="433"/>
              </a:spcBef>
              <a:tabLst>
                <a:tab pos="233692" algn="l"/>
              </a:tabLst>
            </a:pPr>
            <a:r>
              <a:rPr lang="pl-PL" sz="1600" i="1" dirty="0">
                <a:solidFill>
                  <a:schemeClr val="accent1"/>
                </a:solidFill>
                <a:cs typeface="Arial Black"/>
              </a:rPr>
              <a:t>Jeśli zapadnie decyzja o obserwacji zwierzęcia w kierunku wścieklizny wówczas powiatowy lekarz weterynarii wydaje decyzję administracyjną  dla  właściciela  zwierzęcia  zawierającą  zakazy  i  nakazy  jakimi  ma  się kierować w trakcie trwania obserwacji, oraz wskazującą miejsce, rodzaj obserwacji, daty przeprowadzanych badań oraz osobę przeprowadzającą obserwację.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93E5684C-FF1B-7148-A4EA-935172D14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789937"/>
            <a:ext cx="3352800" cy="107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925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803049-E3D0-F0E9-4007-50BF6AE26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>
            <a:extLst>
              <a:ext uri="{FF2B5EF4-FFF2-40B4-BE49-F238E27FC236}">
                <a16:creationId xmlns:a16="http://schemas.microsoft.com/office/drawing/2014/main" id="{534D2396-3731-E45C-D370-56A0399F6B59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1019047" y="9210574"/>
            <a:ext cx="5123815" cy="326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7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8467">
              <a:spcBef>
                <a:spcPts val="139"/>
              </a:spcBef>
            </a:pPr>
            <a:r>
              <a:rPr lang="pl-PL" spc="-10"/>
              <a:t>Wojewódzki</a:t>
            </a:r>
            <a:r>
              <a:rPr lang="pl-PL" spc="-20"/>
              <a:t> </a:t>
            </a:r>
            <a:r>
              <a:rPr lang="pl-PL"/>
              <a:t>Inspektorat</a:t>
            </a:r>
            <a:r>
              <a:rPr lang="pl-PL" spc="-15"/>
              <a:t> </a:t>
            </a:r>
            <a:r>
              <a:rPr lang="pl-PL"/>
              <a:t>Weterynarii</a:t>
            </a:r>
            <a:r>
              <a:rPr lang="pl-PL" spc="-30"/>
              <a:t> </a:t>
            </a:r>
            <a:r>
              <a:rPr lang="pl-PL"/>
              <a:t>z/s</a:t>
            </a:r>
            <a:r>
              <a:rPr lang="pl-PL" spc="-20"/>
              <a:t> </a:t>
            </a:r>
            <a:r>
              <a:rPr lang="pl-PL"/>
              <a:t>w</a:t>
            </a:r>
            <a:r>
              <a:rPr lang="pl-PL" spc="-20"/>
              <a:t> </a:t>
            </a:r>
            <a:r>
              <a:rPr lang="pl-PL" spc="-10"/>
              <a:t>Siedlcach</a:t>
            </a:r>
            <a:endParaRPr spc="-7" dirty="0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AFC1DB3D-0362-6C66-4814-D61FC2042F9E}"/>
              </a:ext>
            </a:extLst>
          </p:cNvPr>
          <p:cNvSpPr txBox="1"/>
          <p:nvPr/>
        </p:nvSpPr>
        <p:spPr>
          <a:xfrm>
            <a:off x="362844" y="1557607"/>
            <a:ext cx="11351361" cy="3668547"/>
          </a:xfrm>
          <a:prstGeom prst="rect">
            <a:avLst/>
          </a:prstGeom>
        </p:spPr>
        <p:txBody>
          <a:bodyPr vert="horz" wrap="square" lIns="0" tIns="55033" rIns="0" bIns="0" rtlCol="0">
            <a:spAutoFit/>
          </a:bodyPr>
          <a:lstStyle/>
          <a:p>
            <a:pPr marL="38526">
              <a:lnSpc>
                <a:spcPct val="150000"/>
              </a:lnSpc>
              <a:spcBef>
                <a:spcPts val="433"/>
              </a:spcBef>
              <a:tabLst>
                <a:tab pos="233692" algn="l"/>
              </a:tabLst>
            </a:pPr>
            <a:r>
              <a:rPr lang="pl-PL" sz="2400" b="1" dirty="0">
                <a:solidFill>
                  <a:schemeClr val="accent1"/>
                </a:solidFill>
                <a:cs typeface="Arial Black"/>
              </a:rPr>
              <a:t>PIW niezwłocznie  powiadamia PPIS:</a:t>
            </a:r>
          </a:p>
          <a:p>
            <a:pPr marL="495726" indent="-457200">
              <a:lnSpc>
                <a:spcPct val="150000"/>
              </a:lnSpc>
              <a:spcBef>
                <a:spcPts val="433"/>
              </a:spcBef>
              <a:buFont typeface="Arial" panose="020B0604020202020204" pitchFamily="34" charset="0"/>
              <a:buChar char="•"/>
              <a:tabLst>
                <a:tab pos="233692" algn="l"/>
              </a:tabLst>
            </a:pPr>
            <a:r>
              <a:rPr lang="pl-PL" dirty="0">
                <a:solidFill>
                  <a:schemeClr val="accent1"/>
                </a:solidFill>
                <a:cs typeface="Arial Black"/>
              </a:rPr>
              <a:t>o wyznaczeniu ogniska choroby,</a:t>
            </a:r>
          </a:p>
          <a:p>
            <a:pPr marL="495726" indent="-457200">
              <a:lnSpc>
                <a:spcPct val="150000"/>
              </a:lnSpc>
              <a:spcBef>
                <a:spcPts val="433"/>
              </a:spcBef>
              <a:buFont typeface="Arial" panose="020B0604020202020204" pitchFamily="34" charset="0"/>
              <a:buChar char="•"/>
              <a:tabLst>
                <a:tab pos="233692" algn="l"/>
              </a:tabLst>
            </a:pPr>
            <a:r>
              <a:rPr lang="pl-PL" dirty="0">
                <a:solidFill>
                  <a:schemeClr val="accent1"/>
                </a:solidFill>
                <a:cs typeface="Lucida Sans"/>
              </a:rPr>
              <a:t>o przypadku, gdy stwierdzenie albo wykluczenie choroby u zwierzęcia obserwowanego w kierunku wścieklizny, które mogło zakazić człowieka wirusem choroby jest niemożliwe (zwierzę uciekło, jest nieznane lub trudne do ustalenia),</a:t>
            </a:r>
          </a:p>
          <a:p>
            <a:pPr marL="495726" indent="-457200">
              <a:lnSpc>
                <a:spcPct val="150000"/>
              </a:lnSpc>
              <a:spcBef>
                <a:spcPts val="433"/>
              </a:spcBef>
              <a:buFont typeface="Arial" panose="020B0604020202020204" pitchFamily="34" charset="0"/>
              <a:buChar char="•"/>
              <a:tabLst>
                <a:tab pos="233692" algn="l"/>
              </a:tabLst>
            </a:pPr>
            <a:r>
              <a:rPr lang="pl-PL" dirty="0">
                <a:solidFill>
                  <a:schemeClr val="accent1"/>
                </a:solidFill>
                <a:cs typeface="Lucida Sans"/>
              </a:rPr>
              <a:t>gdy zwierzę kąsające było zakażone – informuje o zakażeniu/ możliwości zakażenia człowieka,</a:t>
            </a:r>
          </a:p>
          <a:p>
            <a:pPr marL="495726" indent="-457200">
              <a:lnSpc>
                <a:spcPct val="150000"/>
              </a:lnSpc>
              <a:spcBef>
                <a:spcPts val="433"/>
              </a:spcBef>
              <a:buFont typeface="Arial" panose="020B0604020202020204" pitchFamily="34" charset="0"/>
              <a:buChar char="•"/>
              <a:tabLst>
                <a:tab pos="233692" algn="l"/>
              </a:tabLst>
            </a:pPr>
            <a:r>
              <a:rPr lang="pl-PL" dirty="0">
                <a:solidFill>
                  <a:schemeClr val="accent1"/>
                </a:solidFill>
                <a:cs typeface="Lucida Sans"/>
              </a:rPr>
              <a:t>może sporządzić listę osób które miały kontakt z chorym/ podejrzanym o zakażenie zwierzęciem i przekazać tę listę do PPIS.</a:t>
            </a:r>
            <a:endParaRPr dirty="0">
              <a:solidFill>
                <a:schemeClr val="accent1"/>
              </a:solidFill>
              <a:cs typeface="Lucida Sans"/>
            </a:endParaRPr>
          </a:p>
        </p:txBody>
      </p:sp>
      <p:sp>
        <p:nvSpPr>
          <p:cNvPr id="2" name="object 8">
            <a:extLst>
              <a:ext uri="{FF2B5EF4-FFF2-40B4-BE49-F238E27FC236}">
                <a16:creationId xmlns:a16="http://schemas.microsoft.com/office/drawing/2014/main" id="{ECFE2D38-6304-1D0E-F73D-53B466CE081F}"/>
              </a:ext>
            </a:extLst>
          </p:cNvPr>
          <p:cNvSpPr txBox="1">
            <a:spLocks/>
          </p:cNvSpPr>
          <p:nvPr/>
        </p:nvSpPr>
        <p:spPr>
          <a:xfrm>
            <a:off x="1093187" y="349567"/>
            <a:ext cx="10898658" cy="417208"/>
          </a:xfrm>
          <a:prstGeom prst="rect">
            <a:avLst/>
          </a:prstGeom>
        </p:spPr>
        <p:txBody>
          <a:bodyPr vert="horz" wrap="square" lIns="0" tIns="108373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300">
                <a:solidFill>
                  <a:schemeClr val="tx1"/>
                </a:solidFill>
                <a:latin typeface="Lato" panose="020F0502020204030203" pitchFamily="34" charset="-18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853"/>
              </a:spcBef>
            </a:pPr>
            <a:r>
              <a:rPr lang="pl-PL" sz="2000" spc="0" dirty="0">
                <a:solidFill>
                  <a:schemeClr val="accent1"/>
                </a:solidFill>
              </a:rPr>
              <a:t>Działania Państwowej Inspekcji Weterynaryjnej  w przypadku </a:t>
            </a:r>
            <a:r>
              <a:rPr lang="pl-PL" sz="2000" u="sng" spc="0" dirty="0">
                <a:solidFill>
                  <a:schemeClr val="accent1"/>
                </a:solidFill>
              </a:rPr>
              <a:t>potwierdzenia </a:t>
            </a:r>
            <a:r>
              <a:rPr lang="pl-PL" sz="2000" spc="0" dirty="0">
                <a:solidFill>
                  <a:schemeClr val="accent1"/>
                </a:solidFill>
              </a:rPr>
              <a:t>wścieklizny</a:t>
            </a:r>
          </a:p>
        </p:txBody>
      </p:sp>
    </p:spTree>
    <p:extLst>
      <p:ext uri="{BB962C8B-B14F-4D97-AF65-F5344CB8AC3E}">
        <p14:creationId xmlns:p14="http://schemas.microsoft.com/office/powerpoint/2010/main" val="18229858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45078" y="1829653"/>
            <a:ext cx="11721167" cy="1481517"/>
          </a:xfrm>
          <a:prstGeom prst="rect">
            <a:avLst/>
          </a:prstGeom>
        </p:spPr>
        <p:txBody>
          <a:bodyPr vert="horz" wrap="square" lIns="0" tIns="54187" rIns="0" bIns="0" rtlCol="0">
            <a:spAutoFit/>
          </a:bodyPr>
          <a:lstStyle/>
          <a:p>
            <a:pPr marL="333375" marR="3387" indent="-333375">
              <a:lnSpc>
                <a:spcPct val="150000"/>
              </a:lnSpc>
              <a:spcBef>
                <a:spcPts val="3"/>
              </a:spcBef>
              <a:buChar char="•"/>
              <a:tabLst>
                <a:tab pos="954241" algn="l"/>
              </a:tabLst>
            </a:pPr>
            <a:r>
              <a:rPr sz="2000" dirty="0">
                <a:solidFill>
                  <a:schemeClr val="accent1"/>
                </a:solidFill>
                <a:cs typeface="Arial"/>
              </a:rPr>
              <a:t>Żeby zabezpieczyć zwierzęta domowe przed wścieklizną należy </a:t>
            </a:r>
            <a:r>
              <a:rPr sz="2000" dirty="0">
                <a:solidFill>
                  <a:schemeClr val="accent1"/>
                </a:solidFill>
                <a:cs typeface="Arial Black"/>
              </a:rPr>
              <a:t>REGULARNIE SZCZEPIĆ </a:t>
            </a:r>
            <a:r>
              <a:rPr sz="2000" b="1" dirty="0">
                <a:solidFill>
                  <a:schemeClr val="accent1"/>
                </a:solidFill>
                <a:cs typeface="Arial Black"/>
              </a:rPr>
              <a:t>PSY i </a:t>
            </a:r>
            <a:r>
              <a:rPr sz="2000" b="1" dirty="0">
                <a:solidFill>
                  <a:schemeClr val="accent1"/>
                </a:solidFill>
                <a:cs typeface="Lucida Sans"/>
              </a:rPr>
              <a:t>KOTY</a:t>
            </a:r>
            <a:r>
              <a:rPr sz="2000" dirty="0">
                <a:solidFill>
                  <a:schemeClr val="accent1"/>
                </a:solidFill>
                <a:cs typeface="Lucida Sans Unicode"/>
              </a:rPr>
              <a:t>,</a:t>
            </a:r>
          </a:p>
          <a:p>
            <a:pPr marL="363538" lvl="1" indent="-363538">
              <a:lnSpc>
                <a:spcPct val="150000"/>
              </a:lnSpc>
              <a:spcBef>
                <a:spcPts val="360"/>
              </a:spcBef>
              <a:buChar char="•"/>
              <a:tabLst>
                <a:tab pos="87313" algn="l"/>
              </a:tabLst>
            </a:pPr>
            <a:r>
              <a:rPr sz="2000" dirty="0">
                <a:solidFill>
                  <a:schemeClr val="accent1"/>
                </a:solidFill>
                <a:cs typeface="Arial"/>
              </a:rPr>
              <a:t>Psy </a:t>
            </a:r>
            <a:r>
              <a:rPr lang="pl-PL" sz="2000" dirty="0">
                <a:solidFill>
                  <a:schemeClr val="accent1"/>
                </a:solidFill>
                <a:cs typeface="Arial"/>
              </a:rPr>
              <a:t>sz</a:t>
            </a:r>
            <a:r>
              <a:rPr sz="2000" dirty="0">
                <a:solidFill>
                  <a:schemeClr val="accent1"/>
                </a:solidFill>
                <a:cs typeface="Arial"/>
              </a:rPr>
              <a:t>czepimy co roku,</a:t>
            </a:r>
          </a:p>
          <a:p>
            <a:pPr marL="363538" indent="-363538">
              <a:lnSpc>
                <a:spcPct val="150000"/>
              </a:lnSpc>
              <a:spcBef>
                <a:spcPts val="360"/>
              </a:spcBef>
              <a:buChar char="•"/>
              <a:tabLst>
                <a:tab pos="1473200" algn="l"/>
              </a:tabLst>
            </a:pPr>
            <a:r>
              <a:rPr sz="2000" dirty="0">
                <a:solidFill>
                  <a:schemeClr val="accent1"/>
                </a:solidFill>
                <a:cs typeface="Arial"/>
              </a:rPr>
              <a:t>Szczepienie kotów jest zalecane.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5079" y="5087068"/>
            <a:ext cx="2615836" cy="162899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536131" y="316165"/>
            <a:ext cx="10530114" cy="624059"/>
          </a:xfrm>
          <a:prstGeom prst="rect">
            <a:avLst/>
          </a:prstGeom>
        </p:spPr>
        <p:txBody>
          <a:bodyPr vert="horz" wrap="square" lIns="0" tIns="8043" rIns="0" bIns="0" rtlCol="0" anchor="ctr">
            <a:spAutoFit/>
          </a:bodyPr>
          <a:lstStyle/>
          <a:p>
            <a:pPr marL="2417354" marR="3387" indent="-2409310">
              <a:lnSpc>
                <a:spcPct val="118100"/>
              </a:lnSpc>
              <a:spcBef>
                <a:spcPts val="63"/>
              </a:spcBef>
            </a:pPr>
            <a:r>
              <a:rPr sz="3767" spc="0" dirty="0">
                <a:solidFill>
                  <a:schemeClr val="accent1"/>
                </a:solidFill>
              </a:rPr>
              <a:t>WŚCIEKLIZNA – jak można się ochronić?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xfrm>
            <a:off x="1019047" y="9210574"/>
            <a:ext cx="5123815" cy="326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7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8467">
              <a:spcBef>
                <a:spcPts val="139"/>
              </a:spcBef>
            </a:pPr>
            <a:r>
              <a:rPr lang="pl-PL" spc="-10"/>
              <a:t>Wojewódzki</a:t>
            </a:r>
            <a:r>
              <a:rPr lang="pl-PL" spc="-20"/>
              <a:t> </a:t>
            </a:r>
            <a:r>
              <a:rPr lang="pl-PL"/>
              <a:t>Inspektorat</a:t>
            </a:r>
            <a:r>
              <a:rPr lang="pl-PL" spc="-15"/>
              <a:t> </a:t>
            </a:r>
            <a:r>
              <a:rPr lang="pl-PL"/>
              <a:t>Weterynarii</a:t>
            </a:r>
            <a:r>
              <a:rPr lang="pl-PL" spc="-30"/>
              <a:t> </a:t>
            </a:r>
            <a:r>
              <a:rPr lang="pl-PL"/>
              <a:t>z/s</a:t>
            </a:r>
            <a:r>
              <a:rPr lang="pl-PL" spc="-20"/>
              <a:t> </a:t>
            </a:r>
            <a:r>
              <a:rPr lang="pl-PL"/>
              <a:t>w</a:t>
            </a:r>
            <a:r>
              <a:rPr lang="pl-PL" spc="-20"/>
              <a:t> </a:t>
            </a:r>
            <a:r>
              <a:rPr lang="pl-PL" spc="-10"/>
              <a:t>Siedlcach</a:t>
            </a:r>
            <a:endParaRPr spc="-7" dirty="0"/>
          </a:p>
        </p:txBody>
      </p:sp>
      <p:sp>
        <p:nvSpPr>
          <p:cNvPr id="6" name="object 6"/>
          <p:cNvSpPr txBox="1"/>
          <p:nvPr/>
        </p:nvSpPr>
        <p:spPr>
          <a:xfrm>
            <a:off x="5359036" y="4585349"/>
            <a:ext cx="6487885" cy="1003437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237079" marR="232845" indent="-847" algn="ctr">
              <a:lnSpc>
                <a:spcPct val="150000"/>
              </a:lnSpc>
              <a:spcBef>
                <a:spcPts val="67"/>
              </a:spcBef>
            </a:pPr>
            <a:r>
              <a:rPr sz="2267" spc="-123" dirty="0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Jeżeli</a:t>
            </a:r>
            <a:r>
              <a:rPr sz="2267" spc="-53" dirty="0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267" spc="-7" dirty="0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Twój</a:t>
            </a:r>
            <a:r>
              <a:rPr sz="2267" spc="-60" dirty="0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267" dirty="0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pies</a:t>
            </a:r>
            <a:r>
              <a:rPr sz="2267" spc="-50" dirty="0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267" dirty="0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nie</a:t>
            </a:r>
            <a:r>
              <a:rPr sz="2267" spc="-50" dirty="0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267" spc="-13" dirty="0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jest</a:t>
            </a:r>
            <a:r>
              <a:rPr sz="2267" spc="-13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sz="2267" spc="-30" dirty="0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zaszczepiony</a:t>
            </a:r>
            <a:r>
              <a:rPr sz="2267" spc="-117" dirty="0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267" spc="-7" dirty="0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przeciwko</a:t>
            </a:r>
            <a:endParaRPr sz="2267" dirty="0">
              <a:solidFill>
                <a:schemeClr val="accent1"/>
              </a:solidFill>
              <a:latin typeface="Arial"/>
              <a:cs typeface="Arial"/>
            </a:endParaRPr>
          </a:p>
          <a:p>
            <a:pPr marL="8467" marR="3387" algn="ctr">
              <a:lnSpc>
                <a:spcPct val="150000"/>
              </a:lnSpc>
              <a:spcBef>
                <a:spcPts val="70"/>
              </a:spcBef>
            </a:pPr>
            <a:r>
              <a:rPr sz="2267" spc="-27" dirty="0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wściekliźnie,</a:t>
            </a:r>
            <a:r>
              <a:rPr sz="2267" spc="-120" dirty="0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267" spc="-13" dirty="0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możesz</a:t>
            </a:r>
            <a:r>
              <a:rPr sz="2267" spc="-103" dirty="0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267" spc="-7" dirty="0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zostać</a:t>
            </a:r>
            <a:r>
              <a:rPr sz="2267" spc="-7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sz="2267" dirty="0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ukarany</a:t>
            </a:r>
            <a:r>
              <a:rPr sz="2267" spc="-83" dirty="0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267" spc="-7" dirty="0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mandatem!</a:t>
            </a:r>
            <a:endParaRPr sz="2267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8372273B-78DA-2CFC-3717-F3BE32F6851E}"/>
              </a:ext>
            </a:extLst>
          </p:cNvPr>
          <p:cNvSpPr txBox="1"/>
          <p:nvPr/>
        </p:nvSpPr>
        <p:spPr>
          <a:xfrm>
            <a:off x="1741526" y="1046450"/>
            <a:ext cx="10324719" cy="424048"/>
          </a:xfrm>
          <a:prstGeom prst="rect">
            <a:avLst/>
          </a:prstGeom>
        </p:spPr>
        <p:txBody>
          <a:bodyPr vert="horz" wrap="square" lIns="0" tIns="54187" rIns="0" bIns="0" rtlCol="0">
            <a:spAutoFit/>
          </a:bodyPr>
          <a:lstStyle/>
          <a:p>
            <a:pPr marL="8467">
              <a:spcBef>
                <a:spcPts val="427"/>
              </a:spcBef>
            </a:pPr>
            <a:r>
              <a:rPr sz="2400" b="1" dirty="0">
                <a:solidFill>
                  <a:schemeClr val="accent1"/>
                </a:solidFill>
                <a:cs typeface="Arial Black"/>
              </a:rPr>
              <a:t>SZCZEPIENIA OCHRONNE ODPOWIEDZIĄ NA WSZYSTKO</a:t>
            </a:r>
            <a:r>
              <a:rPr sz="2400" dirty="0">
                <a:solidFill>
                  <a:schemeClr val="accent1"/>
                </a:solidFill>
                <a:cs typeface="Arial Black"/>
              </a:rPr>
              <a:t>!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438F6693-AAF0-9026-D2CB-0322BBF82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2978" y="2570411"/>
            <a:ext cx="2891607" cy="1932201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2CAFAB-9B1D-42AA-19E9-E634BDC2E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685393C0-4F38-F0C8-ABE8-87DE6EAED144}"/>
              </a:ext>
            </a:extLst>
          </p:cNvPr>
          <p:cNvSpPr txBox="1"/>
          <p:nvPr/>
        </p:nvSpPr>
        <p:spPr>
          <a:xfrm>
            <a:off x="596433" y="1394225"/>
            <a:ext cx="11595567" cy="4328450"/>
          </a:xfrm>
          <a:prstGeom prst="rect">
            <a:avLst/>
          </a:prstGeom>
        </p:spPr>
        <p:txBody>
          <a:bodyPr vert="horz" wrap="square" lIns="0" tIns="54187" rIns="0" bIns="0" rtlCol="0">
            <a:spAutoFit/>
          </a:bodyPr>
          <a:lstStyle/>
          <a:p>
            <a:pPr marR="3387">
              <a:lnSpc>
                <a:spcPts val="2800"/>
              </a:lnSpc>
              <a:tabLst>
                <a:tab pos="954241" algn="l"/>
              </a:tabLst>
            </a:pPr>
            <a:r>
              <a:rPr lang="pl-PL" sz="2000" dirty="0">
                <a:solidFill>
                  <a:schemeClr val="accent1"/>
                </a:solidFill>
                <a:cs typeface="Arial"/>
              </a:rPr>
              <a:t>Ustawa z dnia 11 marca 2004 r. o ochronie zdrowia zwierząt oraz zwalczaniu chorób zakaźnych zwierząt</a:t>
            </a:r>
          </a:p>
          <a:p>
            <a:pPr marR="3387">
              <a:lnSpc>
                <a:spcPts val="2800"/>
              </a:lnSpc>
              <a:tabLst>
                <a:tab pos="954241" algn="l"/>
              </a:tabLst>
            </a:pPr>
            <a:r>
              <a:rPr lang="pl-PL" sz="2000" b="1" dirty="0">
                <a:solidFill>
                  <a:schemeClr val="accent1"/>
                </a:solidFill>
                <a:cs typeface="Arial"/>
              </a:rPr>
              <a:t>Art. 56.</a:t>
            </a:r>
          </a:p>
          <a:p>
            <a:pPr marL="457200" marR="3387" indent="-457200">
              <a:lnSpc>
                <a:spcPts val="2800"/>
              </a:lnSpc>
              <a:buFont typeface="+mj-lt"/>
              <a:buAutoNum type="arabicPeriod"/>
              <a:tabLst>
                <a:tab pos="954241" algn="l"/>
              </a:tabLst>
            </a:pPr>
            <a:r>
              <a:rPr lang="pl-PL" sz="2000" dirty="0">
                <a:solidFill>
                  <a:schemeClr val="accent1"/>
                </a:solidFill>
                <a:cs typeface="Arial"/>
              </a:rPr>
              <a:t>Psy powyżej 3. miesiąca życia na obszarze całego kraju oraz lisy wolno żyjące na obszarach określonych przez ministra właściwego do spraw rolnictwa podlegają obowiązkowemu ochronnemu szczepieniu przeciwko wściekliźnie.</a:t>
            </a:r>
          </a:p>
          <a:p>
            <a:pPr marL="457200" marR="3387" indent="-457200">
              <a:lnSpc>
                <a:spcPts val="2800"/>
              </a:lnSpc>
              <a:buFont typeface="+mj-lt"/>
              <a:buAutoNum type="arabicPeriod"/>
              <a:tabLst>
                <a:tab pos="954241" algn="l"/>
              </a:tabLst>
            </a:pPr>
            <a:r>
              <a:rPr lang="pl-PL" sz="2000" dirty="0">
                <a:solidFill>
                  <a:schemeClr val="accent1"/>
                </a:solidFill>
                <a:cs typeface="Arial"/>
              </a:rPr>
              <a:t>Posiadacze psów są obowiązani zaszczepić psy przeciwko wściekliźnie w terminie 30 dni od dnia ukończenia przez psa 3. miesiąca życia, a następnie nie rzadziej niż co 12 miesięcy od dnia ostatniego szczepienia.</a:t>
            </a:r>
          </a:p>
          <a:p>
            <a:pPr marL="457200" marR="3387" indent="-457200">
              <a:lnSpc>
                <a:spcPts val="2800"/>
              </a:lnSpc>
              <a:buFont typeface="+mj-lt"/>
              <a:buAutoNum type="arabicPeriod" startAt="6"/>
              <a:tabLst>
                <a:tab pos="954241" algn="l"/>
              </a:tabLst>
            </a:pPr>
            <a:r>
              <a:rPr lang="pl-PL" sz="2000" dirty="0">
                <a:solidFill>
                  <a:schemeClr val="accent1"/>
                </a:solidFill>
                <a:cs typeface="Arial"/>
              </a:rPr>
              <a:t>Minister właściwy do spraw rolnictwa, mając na względzie zmniejszenie ryzyka wystąpienia niektórych chorób zakaźnych zwierząt na określonej części terytorium Rzeczypospolitej Polskiej, w drodze rozporządzenia: (…)</a:t>
            </a:r>
          </a:p>
          <a:p>
            <a:pPr marR="3387">
              <a:lnSpc>
                <a:spcPts val="2800"/>
              </a:lnSpc>
              <a:tabLst>
                <a:tab pos="954241" algn="l"/>
              </a:tabLst>
            </a:pPr>
            <a:r>
              <a:rPr lang="pl-PL" sz="2000" dirty="0">
                <a:solidFill>
                  <a:schemeClr val="accent1"/>
                </a:solidFill>
                <a:cs typeface="Arial"/>
              </a:rPr>
              <a:t>	2) może wprowadzić obowiązek ochronnego szczepienia kotów przeciwko wściekliźnie.</a:t>
            </a: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A2A88A07-0CDA-234A-1DA7-AC7AEF35C84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19047" y="231199"/>
            <a:ext cx="11172953" cy="531342"/>
          </a:xfrm>
          <a:prstGeom prst="rect">
            <a:avLst/>
          </a:prstGeom>
        </p:spPr>
        <p:txBody>
          <a:bodyPr vert="horz" wrap="square" lIns="0" tIns="8043" rIns="0" bIns="0" rtlCol="0" anchor="ctr">
            <a:spAutoFit/>
          </a:bodyPr>
          <a:lstStyle/>
          <a:p>
            <a:pPr marL="2417354" marR="3387" indent="-2409310">
              <a:lnSpc>
                <a:spcPct val="118100"/>
              </a:lnSpc>
              <a:spcBef>
                <a:spcPts val="63"/>
              </a:spcBef>
            </a:pPr>
            <a:r>
              <a:rPr sz="3200" spc="0" dirty="0">
                <a:solidFill>
                  <a:schemeClr val="accent1"/>
                </a:solidFill>
              </a:rPr>
              <a:t>WŚCIEKLIZNA – </a:t>
            </a:r>
            <a:r>
              <a:rPr lang="pl-PL" sz="3200" spc="0" dirty="0">
                <a:solidFill>
                  <a:schemeClr val="accent1"/>
                </a:solidFill>
              </a:rPr>
              <a:t>szczepienia zwierząt domowych - prawo</a:t>
            </a:r>
            <a:endParaRPr sz="3200" spc="0" dirty="0">
              <a:solidFill>
                <a:schemeClr val="accent1"/>
              </a:solidFill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EAC1580C-A44D-A5B3-71A2-3ED581B0F104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1019047" y="9210574"/>
            <a:ext cx="5123815" cy="326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7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8467">
              <a:spcBef>
                <a:spcPts val="139"/>
              </a:spcBef>
            </a:pPr>
            <a:r>
              <a:rPr lang="pl-PL" spc="-10"/>
              <a:t>Wojewódzki</a:t>
            </a:r>
            <a:r>
              <a:rPr lang="pl-PL" spc="-20"/>
              <a:t> </a:t>
            </a:r>
            <a:r>
              <a:rPr lang="pl-PL"/>
              <a:t>Inspektorat</a:t>
            </a:r>
            <a:r>
              <a:rPr lang="pl-PL" spc="-15"/>
              <a:t> </a:t>
            </a:r>
            <a:r>
              <a:rPr lang="pl-PL"/>
              <a:t>Weterynarii</a:t>
            </a:r>
            <a:r>
              <a:rPr lang="pl-PL" spc="-30"/>
              <a:t> </a:t>
            </a:r>
            <a:r>
              <a:rPr lang="pl-PL"/>
              <a:t>z/s</a:t>
            </a:r>
            <a:r>
              <a:rPr lang="pl-PL" spc="-20"/>
              <a:t> </a:t>
            </a:r>
            <a:r>
              <a:rPr lang="pl-PL"/>
              <a:t>w</a:t>
            </a:r>
            <a:r>
              <a:rPr lang="pl-PL" spc="-20"/>
              <a:t> </a:t>
            </a:r>
            <a:r>
              <a:rPr lang="pl-PL" spc="-10"/>
              <a:t>Siedlcach</a:t>
            </a:r>
            <a:endParaRPr spc="-7" dirty="0"/>
          </a:p>
        </p:txBody>
      </p:sp>
    </p:spTree>
    <p:extLst>
      <p:ext uri="{BB962C8B-B14F-4D97-AF65-F5344CB8AC3E}">
        <p14:creationId xmlns:p14="http://schemas.microsoft.com/office/powerpoint/2010/main" val="40223918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F4A379-408A-59D3-C61E-6AE38F93B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E136D1A5-F231-1A22-1DE9-DF23A21EDB1C}"/>
              </a:ext>
            </a:extLst>
          </p:cNvPr>
          <p:cNvSpPr txBox="1"/>
          <p:nvPr/>
        </p:nvSpPr>
        <p:spPr>
          <a:xfrm>
            <a:off x="243450" y="1324558"/>
            <a:ext cx="11705099" cy="540021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54187" rIns="0" bIns="0" rtlCol="0">
            <a:spAutoFit/>
          </a:bodyPr>
          <a:lstStyle/>
          <a:p>
            <a:pPr marR="3387">
              <a:lnSpc>
                <a:spcPts val="2800"/>
              </a:lnSpc>
              <a:tabLst>
                <a:tab pos="954241" algn="l"/>
              </a:tabLst>
            </a:pPr>
            <a:r>
              <a:rPr lang="pl-PL" dirty="0">
                <a:solidFill>
                  <a:schemeClr val="accent1"/>
                </a:solidFill>
                <a:cs typeface="Arial"/>
              </a:rPr>
              <a:t>Zgodnie z rozporządzeniem </a:t>
            </a:r>
            <a:r>
              <a:rPr lang="pl-PL" b="1" dirty="0">
                <a:solidFill>
                  <a:schemeClr val="accent1"/>
                </a:solidFill>
                <a:cs typeface="Arial"/>
              </a:rPr>
              <a:t>szczepienia ochronne na obszarach lasów oraz we wszystkich miejscach bytowania lisów </a:t>
            </a:r>
            <a:r>
              <a:rPr lang="pl-PL" dirty="0">
                <a:solidFill>
                  <a:schemeClr val="accent1"/>
                </a:solidFill>
                <a:cs typeface="Arial"/>
              </a:rPr>
              <a:t>wolnożyjących przeprowadza się </a:t>
            </a:r>
            <a:r>
              <a:rPr lang="pl-PL" b="1" dirty="0">
                <a:solidFill>
                  <a:schemeClr val="accent1"/>
                </a:solidFill>
                <a:cs typeface="Arial"/>
              </a:rPr>
              <a:t>dwa razy do roku</a:t>
            </a:r>
            <a:r>
              <a:rPr lang="pl-PL" dirty="0">
                <a:solidFill>
                  <a:schemeClr val="accent1"/>
                </a:solidFill>
                <a:cs typeface="Arial"/>
              </a:rPr>
              <a:t>. </a:t>
            </a:r>
          </a:p>
          <a:p>
            <a:pPr marR="3387">
              <a:lnSpc>
                <a:spcPts val="2800"/>
              </a:lnSpc>
              <a:tabLst>
                <a:tab pos="954241" algn="l"/>
              </a:tabLst>
            </a:pPr>
            <a:r>
              <a:rPr lang="pl-PL" b="1" dirty="0">
                <a:solidFill>
                  <a:schemeClr val="accent1"/>
                </a:solidFill>
                <a:cs typeface="Arial"/>
              </a:rPr>
              <a:t>Akcja szczepień jest wykonywana w sposób polegający na zrzutach z samolotów oraz na ręcznym wykładaniu przynęty</a:t>
            </a:r>
            <a:r>
              <a:rPr lang="pl-PL" dirty="0">
                <a:solidFill>
                  <a:schemeClr val="accent1"/>
                </a:solidFill>
                <a:cs typeface="Arial"/>
              </a:rPr>
              <a:t> zawierającej szczepionkę doustną przeciwko wściekliźnie dla lisów wolno żyjących. </a:t>
            </a:r>
          </a:p>
          <a:p>
            <a:pPr marR="3387">
              <a:lnSpc>
                <a:spcPts val="2800"/>
              </a:lnSpc>
              <a:tabLst>
                <a:tab pos="954241" algn="l"/>
              </a:tabLst>
            </a:pPr>
            <a:r>
              <a:rPr lang="pl-PL" dirty="0">
                <a:solidFill>
                  <a:schemeClr val="accent1"/>
                </a:solidFill>
                <a:cs typeface="Arial"/>
              </a:rPr>
              <a:t>Przynęta jest w kolorze brązowo-zielonym do brązowego, kształtu kwadratowego </a:t>
            </a:r>
          </a:p>
          <a:p>
            <a:pPr marR="3387">
              <a:lnSpc>
                <a:spcPts val="2800"/>
              </a:lnSpc>
              <a:tabLst>
                <a:tab pos="954241" algn="l"/>
              </a:tabLst>
            </a:pPr>
            <a:r>
              <a:rPr lang="pl-PL" dirty="0">
                <a:solidFill>
                  <a:schemeClr val="accent1"/>
                </a:solidFill>
                <a:cs typeface="Arial"/>
              </a:rPr>
              <a:t>albo kulistego o stałej konsystencji. </a:t>
            </a:r>
          </a:p>
          <a:p>
            <a:pPr marR="3387">
              <a:lnSpc>
                <a:spcPts val="2800"/>
              </a:lnSpc>
              <a:tabLst>
                <a:tab pos="954241" algn="l"/>
              </a:tabLst>
            </a:pPr>
            <a:r>
              <a:rPr lang="pl-PL" dirty="0">
                <a:solidFill>
                  <a:schemeClr val="accent1"/>
                </a:solidFill>
                <a:cs typeface="Arial"/>
              </a:rPr>
              <a:t>Wewnątrz przynęty znajduje się plastikowy blister z zawiesiną.</a:t>
            </a:r>
          </a:p>
          <a:p>
            <a:pPr marR="3387">
              <a:lnSpc>
                <a:spcPts val="2800"/>
              </a:lnSpc>
              <a:tabLst>
                <a:tab pos="954241" algn="l"/>
              </a:tabLst>
            </a:pPr>
            <a:r>
              <a:rPr lang="pl-PL" b="1" dirty="0">
                <a:solidFill>
                  <a:schemeClr val="accent2"/>
                </a:solidFill>
                <a:cs typeface="Arial"/>
              </a:rPr>
              <a:t>Przynęt nie należy podnosić ani dotykać,</a:t>
            </a:r>
            <a:r>
              <a:rPr lang="pl-PL" dirty="0">
                <a:solidFill>
                  <a:schemeClr val="accent1"/>
                </a:solidFill>
                <a:cs typeface="Arial"/>
              </a:rPr>
              <a:t> ponieważ przeniesienie na nie zapachu człowieka </a:t>
            </a:r>
          </a:p>
          <a:p>
            <a:pPr marR="3387">
              <a:lnSpc>
                <a:spcPts val="2800"/>
              </a:lnSpc>
              <a:tabLst>
                <a:tab pos="954241" algn="l"/>
              </a:tabLst>
            </a:pPr>
            <a:r>
              <a:rPr lang="pl-PL" dirty="0">
                <a:solidFill>
                  <a:schemeClr val="accent1"/>
                </a:solidFill>
                <a:cs typeface="Arial"/>
              </a:rPr>
              <a:t>może spowodować  utratę  zainteresowania  szczepionką  przez  lisy  wolno  żyjące.  </a:t>
            </a:r>
          </a:p>
          <a:p>
            <a:pPr marR="3387">
              <a:lnSpc>
                <a:spcPts val="2800"/>
              </a:lnSpc>
              <a:tabLst>
                <a:tab pos="954241" algn="l"/>
              </a:tabLst>
            </a:pPr>
            <a:r>
              <a:rPr lang="pl-PL" dirty="0">
                <a:solidFill>
                  <a:schemeClr val="accent1"/>
                </a:solidFill>
                <a:cs typeface="Arial"/>
              </a:rPr>
              <a:t>Szczepionka  nie  jest przeznaczona do szczepienia zwierząt domowych. </a:t>
            </a:r>
          </a:p>
          <a:p>
            <a:pPr marR="3387">
              <a:lnSpc>
                <a:spcPts val="2800"/>
              </a:lnSpc>
              <a:tabLst>
                <a:tab pos="954241" algn="l"/>
              </a:tabLst>
            </a:pPr>
            <a:r>
              <a:rPr lang="pl-PL" dirty="0">
                <a:solidFill>
                  <a:schemeClr val="accent1"/>
                </a:solidFill>
                <a:cs typeface="Arial"/>
              </a:rPr>
              <a:t>Na terenach dystrybuowania szczepionki, </a:t>
            </a:r>
            <a:r>
              <a:rPr lang="pl-PL" b="1" dirty="0">
                <a:solidFill>
                  <a:schemeClr val="accent1"/>
                </a:solidFill>
                <a:cs typeface="Arial"/>
              </a:rPr>
              <a:t>w okresie 14 dni </a:t>
            </a:r>
            <a:r>
              <a:rPr lang="pl-PL" dirty="0">
                <a:solidFill>
                  <a:schemeClr val="accent1"/>
                </a:solidFill>
                <a:cs typeface="Arial"/>
              </a:rPr>
              <a:t>po jej wyłożeniu, należy zapobiec ewentualnemu kontaktowi psów i kotów ze szczepionką, ponieważ mogą konkurować z gatunkiem docelowym w zjedzeniu przynęt ze szczepionką.</a:t>
            </a:r>
            <a:endParaRPr lang="pl-PL" sz="900" b="1" dirty="0">
              <a:solidFill>
                <a:schemeClr val="accent2"/>
              </a:solidFill>
              <a:cs typeface="Arial"/>
            </a:endParaRPr>
          </a:p>
          <a:p>
            <a:pPr marR="3387" algn="ctr">
              <a:lnSpc>
                <a:spcPts val="2800"/>
              </a:lnSpc>
              <a:tabLst>
                <a:tab pos="954241" algn="l"/>
              </a:tabLst>
            </a:pPr>
            <a:r>
              <a:rPr lang="pl-PL" b="1" dirty="0">
                <a:solidFill>
                  <a:schemeClr val="accent2"/>
                </a:solidFill>
                <a:cs typeface="Arial"/>
              </a:rPr>
              <a:t>W razie przypadkowego kontaktu człowieka z substancją aktywną szczepionki, należy natychmiast</a:t>
            </a:r>
          </a:p>
          <a:p>
            <a:pPr marR="3387" algn="ctr">
              <a:lnSpc>
                <a:spcPts val="2800"/>
              </a:lnSpc>
              <a:tabLst>
                <a:tab pos="954241" algn="l"/>
              </a:tabLst>
            </a:pPr>
            <a:r>
              <a:rPr lang="pl-PL" b="1" dirty="0">
                <a:solidFill>
                  <a:schemeClr val="accent2"/>
                </a:solidFill>
                <a:cs typeface="Arial"/>
              </a:rPr>
              <a:t>umyć skórę wodą i mydłem i zwrócić się o pomoc lekarską.</a:t>
            </a: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16D8577F-D613-FB73-8894-BE2A4B38564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19047" y="133224"/>
            <a:ext cx="11172953" cy="698310"/>
          </a:xfrm>
          <a:prstGeom prst="rect">
            <a:avLst/>
          </a:prstGeom>
        </p:spPr>
        <p:txBody>
          <a:bodyPr vert="horz" wrap="square" lIns="0" tIns="8043" rIns="0" bIns="0" rtlCol="0" anchor="ctr">
            <a:spAutoFit/>
          </a:bodyPr>
          <a:lstStyle/>
          <a:p>
            <a:pPr marR="3387" indent="7938" algn="ctr">
              <a:lnSpc>
                <a:spcPct val="118100"/>
              </a:lnSpc>
              <a:spcBef>
                <a:spcPts val="63"/>
              </a:spcBef>
            </a:pPr>
            <a:r>
              <a:rPr lang="pl-PL" sz="2000" spc="0" dirty="0">
                <a:solidFill>
                  <a:schemeClr val="accent1"/>
                </a:solidFill>
              </a:rPr>
              <a:t>Rozporządzenie Ministra Rolnictwa i Rozwoju Wsi z dnia 17 grudnia 2013r.w sprawie przeprowadzania ochronnych szczepień lisów wolno żyjących przeciwko wściekliźnie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17FE7DEF-93E0-0446-4AA8-09834B75B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0092" y="2672927"/>
            <a:ext cx="1749642" cy="186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7146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8861921-049E-4C08-55BC-183B313C3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4013" y="2331874"/>
            <a:ext cx="7057572" cy="1325563"/>
          </a:xfrm>
        </p:spPr>
        <p:txBody>
          <a:bodyPr/>
          <a:lstStyle/>
          <a:p>
            <a:r>
              <a:rPr lang="pl-PL" dirty="0">
                <a:solidFill>
                  <a:schemeClr val="accent1"/>
                </a:solidFill>
              </a:rPr>
              <a:t>Dziękuję </a:t>
            </a:r>
            <a:r>
              <a:rPr lang="pl-PL">
                <a:solidFill>
                  <a:schemeClr val="accent1"/>
                </a:solidFill>
              </a:rPr>
              <a:t>za uwagę.</a:t>
            </a:r>
            <a:endParaRPr lang="pl-PL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209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821ED-6602-05F6-6317-EA5153643F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1">
            <a:extLst>
              <a:ext uri="{FF2B5EF4-FFF2-40B4-BE49-F238E27FC236}">
                <a16:creationId xmlns:a16="http://schemas.microsoft.com/office/drawing/2014/main" id="{6D468AE2-5FF3-53A9-6C95-4BEE6D9AC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125" y="219982"/>
            <a:ext cx="8906164" cy="636361"/>
          </a:xfrm>
        </p:spPr>
        <p:txBody>
          <a:bodyPr>
            <a:normAutofit fontScale="90000"/>
          </a:bodyPr>
          <a:lstStyle/>
          <a:p>
            <a:r>
              <a:rPr lang="pl-PL" sz="3600" spc="0" dirty="0">
                <a:solidFill>
                  <a:schemeClr val="accent1"/>
                </a:solidFill>
              </a:rPr>
              <a:t>WŚCIEKLIZNA (</a:t>
            </a:r>
            <a:r>
              <a:rPr lang="pl-PL" sz="3600" spc="0" dirty="0" err="1">
                <a:solidFill>
                  <a:schemeClr val="accent1"/>
                </a:solidFill>
              </a:rPr>
              <a:t>ang.Rabies</a:t>
            </a:r>
            <a:r>
              <a:rPr lang="pl-PL" sz="3600" spc="0" dirty="0">
                <a:solidFill>
                  <a:schemeClr val="accent1"/>
                </a:solidFill>
              </a:rPr>
              <a:t>) – ważne informacje</a:t>
            </a:r>
          </a:p>
        </p:txBody>
      </p:sp>
      <p:sp>
        <p:nvSpPr>
          <p:cNvPr id="11" name="Symbol zastępczy zawartości 2">
            <a:extLst>
              <a:ext uri="{FF2B5EF4-FFF2-40B4-BE49-F238E27FC236}">
                <a16:creationId xmlns:a16="http://schemas.microsoft.com/office/drawing/2014/main" id="{7EB33AAF-AED1-E7DA-5DFC-77681D0D10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008" y="1262742"/>
            <a:ext cx="11671992" cy="4601029"/>
          </a:xfrm>
        </p:spPr>
        <p:txBody>
          <a:bodyPr>
            <a:normAutofit fontScale="92500" lnSpcReduction="10000"/>
          </a:bodyPr>
          <a:lstStyle/>
          <a:p>
            <a:pPr marL="363538" indent="-271463">
              <a:lnSpc>
                <a:spcPct val="150000"/>
              </a:lnSpc>
              <a:spcBef>
                <a:spcPts val="755"/>
              </a:spcBef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accent1"/>
                </a:solidFill>
              </a:rPr>
              <a:t>Choroba ta jest jedną z najdłużej znanych i najgroźniejszych chorób odzwierzęcych.</a:t>
            </a:r>
          </a:p>
          <a:p>
            <a:pPr marL="363538" indent="-271463">
              <a:lnSpc>
                <a:spcPct val="150000"/>
              </a:lnSpc>
              <a:spcBef>
                <a:spcPts val="755"/>
              </a:spcBef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accent1"/>
                </a:solidFill>
              </a:rPr>
              <a:t>Wścieklizna jest wirusową chorobą zakaźną dotykającą centralnego układu nerwowego, na którą wrażliwe są wszystkie gatunki ssaków,  </a:t>
            </a:r>
            <a:r>
              <a:rPr lang="pl-PL" b="1" dirty="0">
                <a:solidFill>
                  <a:schemeClr val="accent1"/>
                </a:solidFill>
              </a:rPr>
              <a:t>w tym ludzie</a:t>
            </a:r>
            <a:r>
              <a:rPr lang="pl-PL" dirty="0">
                <a:solidFill>
                  <a:schemeClr val="accent1"/>
                </a:solidFill>
              </a:rPr>
              <a:t>. </a:t>
            </a:r>
          </a:p>
          <a:p>
            <a:pPr marL="363538" indent="-271463">
              <a:lnSpc>
                <a:spcPct val="150000"/>
              </a:lnSpc>
              <a:spcBef>
                <a:spcPts val="755"/>
              </a:spcBef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accent1"/>
                </a:solidFill>
              </a:rPr>
              <a:t>Ptaki ryby, płazy, gady nie stanowią zagrożenia.</a:t>
            </a:r>
          </a:p>
          <a:p>
            <a:pPr marL="363538" indent="-271463">
              <a:lnSpc>
                <a:spcPct val="150000"/>
              </a:lnSpc>
              <a:spcBef>
                <a:spcPts val="755"/>
              </a:spcBef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accent1"/>
                </a:solidFill>
              </a:rPr>
              <a:t>Okres inkubacji choroby wynosi od kilku dni do kilku miesięcy.</a:t>
            </a:r>
          </a:p>
          <a:p>
            <a:pPr marL="363538" indent="-271463">
              <a:lnSpc>
                <a:spcPct val="150000"/>
              </a:lnSpc>
              <a:spcBef>
                <a:spcPts val="755"/>
              </a:spcBef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accent1"/>
                </a:solidFill>
              </a:rPr>
              <a:t>Obecna na wszystkich kontynentach z wyjątkiem Antarktyki.</a:t>
            </a:r>
          </a:p>
          <a:p>
            <a:pPr marL="363538" indent="-271463">
              <a:lnSpc>
                <a:spcPct val="150000"/>
              </a:lnSpc>
              <a:spcBef>
                <a:spcPts val="755"/>
              </a:spcBef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accent1"/>
                </a:solidFill>
              </a:rPr>
              <a:t>Około 60.000 ludzi umiera w ciągu roku z powodu wścieklizny (głównie w Afryce i Azji).</a:t>
            </a:r>
          </a:p>
          <a:p>
            <a:pPr marL="363538" indent="-271463">
              <a:lnSpc>
                <a:spcPct val="150000"/>
              </a:lnSpc>
              <a:spcBef>
                <a:spcPts val="755"/>
              </a:spcBef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accent1"/>
                </a:solidFill>
              </a:rPr>
              <a:t>Nieuleczalna i śmiertelna praktycznie w 100% przypadków. Od momentu wystąpienia objawów nie ma szans na ratunek.</a:t>
            </a:r>
          </a:p>
          <a:p>
            <a:pPr marL="92075">
              <a:lnSpc>
                <a:spcPct val="100000"/>
              </a:lnSpc>
              <a:spcBef>
                <a:spcPts val="755"/>
              </a:spcBef>
            </a:pPr>
            <a:endParaRPr lang="pl-PL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077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F4D21E-42FB-1F0A-5BDA-53DE3A401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1">
            <a:extLst>
              <a:ext uri="{FF2B5EF4-FFF2-40B4-BE49-F238E27FC236}">
                <a16:creationId xmlns:a16="http://schemas.microsoft.com/office/drawing/2014/main" id="{45FBF719-B4C0-FEBE-040C-AE3424790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125" y="219982"/>
            <a:ext cx="8906164" cy="636361"/>
          </a:xfrm>
        </p:spPr>
        <p:txBody>
          <a:bodyPr>
            <a:normAutofit/>
          </a:bodyPr>
          <a:lstStyle/>
          <a:p>
            <a:r>
              <a:rPr lang="pl-PL" sz="3600" spc="0" dirty="0">
                <a:solidFill>
                  <a:schemeClr val="accent1"/>
                </a:solidFill>
              </a:rPr>
              <a:t>WŚCIEKLIZNA – ważne informacje</a:t>
            </a:r>
          </a:p>
        </p:txBody>
      </p:sp>
      <p:sp>
        <p:nvSpPr>
          <p:cNvPr id="11" name="Symbol zastępczy zawartości 2">
            <a:extLst>
              <a:ext uri="{FF2B5EF4-FFF2-40B4-BE49-F238E27FC236}">
                <a16:creationId xmlns:a16="http://schemas.microsoft.com/office/drawing/2014/main" id="{9C89B490-6999-2562-AB54-EE8F525AC4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008" y="1262742"/>
            <a:ext cx="11671992" cy="4601029"/>
          </a:xfrm>
        </p:spPr>
        <p:txBody>
          <a:bodyPr>
            <a:normAutofit fontScale="85000" lnSpcReduction="10000"/>
          </a:bodyPr>
          <a:lstStyle/>
          <a:p>
            <a:pPr marL="363538" indent="-271463">
              <a:lnSpc>
                <a:spcPct val="150000"/>
              </a:lnSpc>
              <a:spcBef>
                <a:spcPts val="755"/>
              </a:spcBef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accent1"/>
                </a:solidFill>
              </a:rPr>
              <a:t>choroba zakaźna wywoływana przez wirus mający powinowactwo do ośrodkowego układu nerwowego</a:t>
            </a:r>
          </a:p>
          <a:p>
            <a:pPr marL="363538" indent="-276225" defTabSz="449263">
              <a:lnSpc>
                <a:spcPct val="150000"/>
              </a:lnSpc>
              <a:spcBef>
                <a:spcPts val="755"/>
              </a:spcBef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accent1"/>
                </a:solidFill>
              </a:rPr>
              <a:t>wirus występuje w kilku biotypach (nietoperze - oddzielne biotypy)</a:t>
            </a:r>
          </a:p>
          <a:p>
            <a:pPr marL="363538" indent="-271463">
              <a:lnSpc>
                <a:spcPct val="150000"/>
              </a:lnSpc>
              <a:spcBef>
                <a:spcPts val="755"/>
              </a:spcBef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accent1"/>
                </a:solidFill>
              </a:rPr>
              <a:t>na zakażenie wrażliwe są wszystkie zwierzęta stałocieplne, w tym człowiek</a:t>
            </a:r>
          </a:p>
          <a:p>
            <a:pPr marL="363538" indent="-271463">
              <a:lnSpc>
                <a:spcPct val="150000"/>
              </a:lnSpc>
              <a:spcBef>
                <a:spcPts val="755"/>
              </a:spcBef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accent1"/>
                </a:solidFill>
              </a:rPr>
              <a:t>źródłem zakażenia dla człowieka mogą być wszystkie ssaki: </a:t>
            </a:r>
          </a:p>
          <a:p>
            <a:pPr marL="1074738" lvl="2" indent="-261938">
              <a:lnSpc>
                <a:spcPct val="150000"/>
              </a:lnSpc>
              <a:spcBef>
                <a:spcPts val="755"/>
              </a:spcBef>
              <a:buFont typeface="Courier New" panose="02070309020205020404" pitchFamily="49" charset="0"/>
              <a:buChar char="o"/>
            </a:pPr>
            <a:r>
              <a:rPr lang="pl-PL" sz="2200" b="1" dirty="0">
                <a:solidFill>
                  <a:schemeClr val="accent1"/>
                </a:solidFill>
              </a:rPr>
              <a:t>dzikie zwierzęta np</a:t>
            </a:r>
            <a:r>
              <a:rPr lang="pl-PL" sz="2200" dirty="0">
                <a:solidFill>
                  <a:schemeClr val="accent1"/>
                </a:solidFill>
              </a:rPr>
              <a:t>. lisy, wilki, szczury, kuny, ale też jeże, wiewiórki, małpy, zwierzyna płowa, nietoperze, </a:t>
            </a:r>
          </a:p>
          <a:p>
            <a:pPr marL="1160463" lvl="2" indent="-342900">
              <a:lnSpc>
                <a:spcPct val="150000"/>
              </a:lnSpc>
              <a:spcBef>
                <a:spcPts val="755"/>
              </a:spcBef>
              <a:buFont typeface="Courier New" panose="02070309020205020404" pitchFamily="49" charset="0"/>
              <a:buChar char="o"/>
            </a:pPr>
            <a:r>
              <a:rPr lang="pl-PL" sz="2200" b="1" dirty="0">
                <a:solidFill>
                  <a:schemeClr val="accent1"/>
                </a:solidFill>
              </a:rPr>
              <a:t>zwierzęta domowe np</a:t>
            </a:r>
            <a:r>
              <a:rPr lang="pl-PL" sz="2200" dirty="0">
                <a:solidFill>
                  <a:schemeClr val="accent1"/>
                </a:solidFill>
              </a:rPr>
              <a:t>. psy, koty, tchórzofretki, zwierzęta gospodarskie np. bydło, owce, konie, świnie,</a:t>
            </a:r>
          </a:p>
          <a:p>
            <a:pPr marL="363538" indent="-271463">
              <a:lnSpc>
                <a:spcPct val="150000"/>
              </a:lnSpc>
              <a:spcBef>
                <a:spcPts val="755"/>
              </a:spcBef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accent1"/>
                </a:solidFill>
              </a:rPr>
              <a:t>ptaki ryby, płazy, gady nie stanowią zagrożenia.</a:t>
            </a:r>
          </a:p>
          <a:p>
            <a:pPr marL="92075">
              <a:lnSpc>
                <a:spcPct val="100000"/>
              </a:lnSpc>
              <a:spcBef>
                <a:spcPts val="755"/>
              </a:spcBef>
            </a:pPr>
            <a:endParaRPr lang="pl-PL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223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9A2BED-2356-F3F6-22EA-4CC457F72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1">
            <a:extLst>
              <a:ext uri="{FF2B5EF4-FFF2-40B4-BE49-F238E27FC236}">
                <a16:creationId xmlns:a16="http://schemas.microsoft.com/office/drawing/2014/main" id="{E028B587-DE96-CB76-B29F-E406A23B7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125" y="219983"/>
            <a:ext cx="8906164" cy="587326"/>
          </a:xfrm>
        </p:spPr>
        <p:txBody>
          <a:bodyPr>
            <a:normAutofit/>
          </a:bodyPr>
          <a:lstStyle/>
          <a:p>
            <a:r>
              <a:rPr lang="pl-PL" sz="3600" spc="0" dirty="0">
                <a:solidFill>
                  <a:schemeClr val="accent1"/>
                </a:solidFill>
              </a:rPr>
              <a:t>WŚCIEKLIZNA – gdzie występuje?</a:t>
            </a:r>
          </a:p>
        </p:txBody>
      </p:sp>
      <p:sp>
        <p:nvSpPr>
          <p:cNvPr id="11" name="Symbol zastępczy zawartości 2">
            <a:extLst>
              <a:ext uri="{FF2B5EF4-FFF2-40B4-BE49-F238E27FC236}">
                <a16:creationId xmlns:a16="http://schemas.microsoft.com/office/drawing/2014/main" id="{18A99076-8EB2-5A65-2440-E95F656142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495" y="1893888"/>
            <a:ext cx="8436514" cy="3996440"/>
          </a:xfrm>
        </p:spPr>
        <p:txBody>
          <a:bodyPr>
            <a:normAutofit/>
          </a:bodyPr>
          <a:lstStyle/>
          <a:p>
            <a:pPr marL="434975" indent="-342900">
              <a:lnSpc>
                <a:spcPct val="100000"/>
              </a:lnSpc>
              <a:spcBef>
                <a:spcPts val="755"/>
              </a:spcBef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accent1"/>
                </a:solidFill>
              </a:rPr>
              <a:t>występuje na całym świecie, ale głównie w Ameryce Południowej, Afryce i Azji</a:t>
            </a:r>
          </a:p>
          <a:p>
            <a:pPr marL="434975" indent="-342900">
              <a:lnSpc>
                <a:spcPct val="150000"/>
              </a:lnSpc>
              <a:spcBef>
                <a:spcPts val="755"/>
              </a:spcBef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accent1"/>
                </a:solidFill>
              </a:rPr>
              <a:t>według WHO wścieklizna powoduje </a:t>
            </a:r>
            <a:r>
              <a:rPr lang="pl-PL" sz="2400" b="1" dirty="0">
                <a:solidFill>
                  <a:schemeClr val="accent1"/>
                </a:solidFill>
              </a:rPr>
              <a:t>59 000 </a:t>
            </a:r>
            <a:r>
              <a:rPr lang="pl-PL" sz="2400" dirty="0">
                <a:solidFill>
                  <a:schemeClr val="accent1"/>
                </a:solidFill>
              </a:rPr>
              <a:t>zgonów ludzi rocznie, w ponad 150 krajach</a:t>
            </a:r>
          </a:p>
          <a:p>
            <a:pPr marL="434975" indent="-342900">
              <a:lnSpc>
                <a:spcPct val="150000"/>
              </a:lnSpc>
              <a:spcBef>
                <a:spcPts val="755"/>
              </a:spcBef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accent1"/>
                </a:solidFill>
              </a:rPr>
              <a:t>istnieje globalny plan strategiczny „Zero by 30”  mający na celu wyeliminowanie zgonów ludzi z powodu wścieklizny  przenoszonej przez psy do 2030 r.</a:t>
            </a:r>
          </a:p>
          <a:p>
            <a:pPr marL="92075">
              <a:lnSpc>
                <a:spcPct val="150000"/>
              </a:lnSpc>
              <a:spcBef>
                <a:spcPts val="755"/>
              </a:spcBef>
            </a:pPr>
            <a:endParaRPr lang="pl-PL" sz="2400" dirty="0">
              <a:solidFill>
                <a:schemeClr val="accent1"/>
              </a:solidFill>
            </a:endParaRPr>
          </a:p>
          <a:p>
            <a:pPr marL="92075">
              <a:lnSpc>
                <a:spcPct val="100000"/>
              </a:lnSpc>
              <a:spcBef>
                <a:spcPts val="755"/>
              </a:spcBef>
            </a:pPr>
            <a:endParaRPr lang="pl-PL" dirty="0">
              <a:solidFill>
                <a:schemeClr val="accent1"/>
              </a:solidFill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603B3364-86CB-C5CD-FEB7-B4F3E8D3A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7600" y="1248982"/>
            <a:ext cx="2696309" cy="359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4961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431CE5-6BC8-778D-F102-DF39E425EC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1">
            <a:extLst>
              <a:ext uri="{FF2B5EF4-FFF2-40B4-BE49-F238E27FC236}">
                <a16:creationId xmlns:a16="http://schemas.microsoft.com/office/drawing/2014/main" id="{956E0228-CE5A-A6AA-B303-627BA2A535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125" y="219983"/>
            <a:ext cx="8906164" cy="480234"/>
          </a:xfrm>
        </p:spPr>
        <p:txBody>
          <a:bodyPr>
            <a:normAutofit/>
          </a:bodyPr>
          <a:lstStyle/>
          <a:p>
            <a:r>
              <a:rPr lang="pl-PL" sz="2800" spc="0" dirty="0">
                <a:solidFill>
                  <a:schemeClr val="accent1"/>
                </a:solidFill>
              </a:rPr>
              <a:t>WŚCIEKLIZNA – sytuacja w Polsce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2C2445DF-0A77-F0CB-7BF9-E329AC70AF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2492100"/>
              </p:ext>
            </p:extLst>
          </p:nvPr>
        </p:nvGraphicFramePr>
        <p:xfrm>
          <a:off x="323881" y="1629730"/>
          <a:ext cx="11361372" cy="3845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5372">
                  <a:extLst>
                    <a:ext uri="{9D8B030D-6E8A-4147-A177-3AD203B41FA5}">
                      <a16:colId xmlns:a16="http://schemas.microsoft.com/office/drawing/2014/main" val="3278920985"/>
                    </a:ext>
                  </a:extLst>
                </a:gridCol>
                <a:gridCol w="2359944">
                  <a:extLst>
                    <a:ext uri="{9D8B030D-6E8A-4147-A177-3AD203B41FA5}">
                      <a16:colId xmlns:a16="http://schemas.microsoft.com/office/drawing/2014/main" val="1828762136"/>
                    </a:ext>
                  </a:extLst>
                </a:gridCol>
                <a:gridCol w="2265405">
                  <a:extLst>
                    <a:ext uri="{9D8B030D-6E8A-4147-A177-3AD203B41FA5}">
                      <a16:colId xmlns:a16="http://schemas.microsoft.com/office/drawing/2014/main" val="219740298"/>
                    </a:ext>
                  </a:extLst>
                </a:gridCol>
                <a:gridCol w="5850651">
                  <a:extLst>
                    <a:ext uri="{9D8B030D-6E8A-4147-A177-3AD203B41FA5}">
                      <a16:colId xmlns:a16="http://schemas.microsoft.com/office/drawing/2014/main" val="3899623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pl-PL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pl-PL" dirty="0">
                          <a:solidFill>
                            <a:schemeClr val="bg1"/>
                          </a:solidFill>
                        </a:rPr>
                        <a:t>Rok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bg1"/>
                          </a:solidFill>
                        </a:rPr>
                        <a:t>Liczba ognisk wścieklizny u zwierząt domowych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bg1"/>
                          </a:solidFill>
                        </a:rPr>
                        <a:t>Liczba ognisk wścieklizny </a:t>
                      </a:r>
                    </a:p>
                    <a:p>
                      <a:pPr algn="ctr"/>
                      <a:r>
                        <a:rPr lang="pl-PL" dirty="0">
                          <a:solidFill>
                            <a:schemeClr val="bg1"/>
                          </a:solidFill>
                        </a:rPr>
                        <a:t>u zwierząt dzikich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pl-PL" dirty="0">
                          <a:solidFill>
                            <a:schemeClr val="bg1"/>
                          </a:solidFill>
                        </a:rPr>
                        <a:t>Województwo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2900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accent1"/>
                          </a:solidFill>
                        </a:rPr>
                        <a:t>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accent1"/>
                          </a:solidFill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accent1"/>
                          </a:solidFill>
                        </a:rPr>
                        <a:t>108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dirty="0">
                          <a:solidFill>
                            <a:schemeClr val="accent1"/>
                          </a:solidFill>
                        </a:rPr>
                        <a:t>mazowieckie, świętokrzyski, podkarpackie, warmińsko mazurskie , wielkopolskie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2023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accent1"/>
                          </a:solidFill>
                        </a:rPr>
                        <a:t>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accent1"/>
                          </a:solidFill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accent1"/>
                          </a:solidFill>
                        </a:rPr>
                        <a:t>36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dirty="0">
                          <a:solidFill>
                            <a:schemeClr val="accent1"/>
                          </a:solidFill>
                        </a:rPr>
                        <a:t>mazowieckie, lubelskie, warmińsko –mazurskie, świętokrzyskie, wielkopolskie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17877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accent1"/>
                          </a:solidFill>
                        </a:rPr>
                        <a:t>2023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accent1"/>
                          </a:solidFill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accent1"/>
                          </a:solidFill>
                        </a:rPr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dirty="0">
                          <a:solidFill>
                            <a:schemeClr val="accent1"/>
                          </a:solidFill>
                        </a:rPr>
                        <a:t>lubelskie, podkarpackie, warmińsko –mazurskie, kujawsko-pomorskie, zachodnio-pomorskie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78527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accent1"/>
                          </a:solidFill>
                        </a:rPr>
                        <a:t>2024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accent1"/>
                          </a:solidFill>
                        </a:rPr>
                        <a:t>9/10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accent1"/>
                          </a:solidFill>
                        </a:rPr>
                        <a:t>38/33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>
                          <a:solidFill>
                            <a:schemeClr val="accent1"/>
                          </a:solidFill>
                        </a:rPr>
                        <a:t>lubelskie, podkarpackie, warmińsko –mazurskie, wielkopolskie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36496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accent1"/>
                          </a:solidFill>
                        </a:rPr>
                        <a:t>2025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rgbClr val="FF0000"/>
                          </a:solidFill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rgbClr val="FF0000"/>
                          </a:solidFill>
                        </a:rPr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>
                          <a:solidFill>
                            <a:schemeClr val="accent1"/>
                          </a:solidFill>
                        </a:rPr>
                        <a:t>lubelskie, podkarpackie,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68041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6064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589A1F-69C1-D265-E1F8-8707D4F3E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1">
            <a:extLst>
              <a:ext uri="{FF2B5EF4-FFF2-40B4-BE49-F238E27FC236}">
                <a16:creationId xmlns:a16="http://schemas.microsoft.com/office/drawing/2014/main" id="{E75A7D90-BC16-900D-DA3D-9F7414412E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125" y="219983"/>
            <a:ext cx="8906164" cy="480234"/>
          </a:xfrm>
        </p:spPr>
        <p:txBody>
          <a:bodyPr>
            <a:normAutofit fontScale="90000"/>
          </a:bodyPr>
          <a:lstStyle/>
          <a:p>
            <a:r>
              <a:rPr lang="pl-PL" sz="2800" spc="0" dirty="0">
                <a:solidFill>
                  <a:schemeClr val="accent1"/>
                </a:solidFill>
              </a:rPr>
              <a:t>Ogniska wścieklizny u zwierząt w Polsce w latach 2023-2024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16ED2731-D79E-7313-AB95-DA3538233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686" y="832456"/>
            <a:ext cx="4354286" cy="4146939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94BD0198-0C07-D777-3B43-14B9AEC383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572" y="4025470"/>
            <a:ext cx="2141192" cy="107059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552082D-6975-7139-195A-C564BCF0DA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6569" y="832456"/>
            <a:ext cx="4709797" cy="414693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8F6BB3F-BDA5-D42F-E0B0-DBC86E06B4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5888" y="4113226"/>
            <a:ext cx="1941711" cy="982840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FF72DF2E-D627-4BF2-3003-6EB111CC28C9}"/>
              </a:ext>
            </a:extLst>
          </p:cNvPr>
          <p:cNvSpPr txBox="1"/>
          <p:nvPr/>
        </p:nvSpPr>
        <p:spPr>
          <a:xfrm>
            <a:off x="101600" y="4965174"/>
            <a:ext cx="12090400" cy="216982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solidFill>
                  <a:schemeClr val="accent1"/>
                </a:solidFill>
              </a:rPr>
              <a:t>W 2023 r. wystąpiło 7 ognisk u zwierząt (1 pies, 6 lisów)</a:t>
            </a:r>
          </a:p>
          <a:p>
            <a:pPr>
              <a:lnSpc>
                <a:spcPct val="150000"/>
              </a:lnSpc>
            </a:pPr>
            <a:r>
              <a:rPr lang="pl-PL" dirty="0">
                <a:solidFill>
                  <a:schemeClr val="accent1"/>
                </a:solidFill>
              </a:rPr>
              <a:t>W 2024 r. wystąpiły 43 ogniska wścieklizny u zwierząt (8 u kotów, 2 u bydła, 30 u lisów, 2 u jenotów, 1 u sarny)</a:t>
            </a:r>
          </a:p>
          <a:p>
            <a:pPr>
              <a:lnSpc>
                <a:spcPct val="150000"/>
              </a:lnSpc>
            </a:pPr>
            <a:endParaRPr lang="pl-PL" dirty="0">
              <a:solidFill>
                <a:schemeClr val="accent1"/>
              </a:solidFill>
            </a:endParaRPr>
          </a:p>
          <a:p>
            <a:r>
              <a:rPr lang="pl-PL" sz="1700" dirty="0">
                <a:solidFill>
                  <a:schemeClr val="accent1"/>
                </a:solidFill>
              </a:rPr>
              <a:t>Aktualną sytuację w zakresie występowania ognisk wścieklizny można śledzić na stronie Głównego Lekarza </a:t>
            </a:r>
            <a:r>
              <a:rPr lang="pl-PL" dirty="0">
                <a:solidFill>
                  <a:schemeClr val="accent1"/>
                </a:solidFill>
              </a:rPr>
              <a:t>Weterynarii: </a:t>
            </a:r>
            <a:r>
              <a:rPr lang="pl-PL" dirty="0">
                <a:solidFill>
                  <a:schemeClr val="accent1"/>
                </a:solidFill>
                <a:hlinkClick r:id="rId7"/>
              </a:rPr>
              <a:t>https://www.wetgiw.gov.pl/main/wscieklizna</a:t>
            </a:r>
            <a:endParaRPr lang="pl-PL" dirty="0">
              <a:solidFill>
                <a:schemeClr val="accent1"/>
              </a:solidFill>
            </a:endParaRPr>
          </a:p>
          <a:p>
            <a:endParaRPr lang="pl-PL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702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507686-9355-2054-891F-235385D97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1">
            <a:extLst>
              <a:ext uri="{FF2B5EF4-FFF2-40B4-BE49-F238E27FC236}">
                <a16:creationId xmlns:a16="http://schemas.microsoft.com/office/drawing/2014/main" id="{C7B7FA9D-FAA9-0D0E-2F1F-B46BD988C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125" y="219983"/>
            <a:ext cx="8906164" cy="480234"/>
          </a:xfrm>
        </p:spPr>
        <p:txBody>
          <a:bodyPr>
            <a:normAutofit/>
          </a:bodyPr>
          <a:lstStyle/>
          <a:p>
            <a:r>
              <a:rPr lang="pl-PL" sz="2800" spc="0" dirty="0">
                <a:solidFill>
                  <a:schemeClr val="accent1"/>
                </a:solidFill>
              </a:rPr>
              <a:t>WŚCIEKLIZNA – sytuacja w Polsce - ludzie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A66DD96F-86A2-890A-8AF6-551A9A13E81F}"/>
              </a:ext>
            </a:extLst>
          </p:cNvPr>
          <p:cNvSpPr txBox="1"/>
          <p:nvPr/>
        </p:nvSpPr>
        <p:spPr>
          <a:xfrm>
            <a:off x="906163" y="1828447"/>
            <a:ext cx="10700951" cy="2946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accent1"/>
                </a:solidFill>
              </a:rPr>
              <a:t>w 2000 r. zmarła na wściekliznę 59-letnia mieszkanka woj. warmińsko-mazurskiego, pogryziona w opuszkę palca przez własnego kota, kobieta zmarła po miesięcznym okresie wylęgania choroby, odmówiła szczepień profilaktycznych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l-PL" dirty="0">
              <a:solidFill>
                <a:schemeClr val="accent1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accent1"/>
                </a:solidFill>
              </a:rPr>
              <a:t>w  2002 r. - ostatni przypadek wścieklizny u człowieka w Polsce zakończony zgonem 28-letniego mężczyzny (woj. podkarpackie), w wywiadzie brak informacji o pokąsaniu przez zwierzę, od pierwszych objawów choroby do zgonu upłynęło 18 dni, niepoddany profilaktyce </a:t>
            </a:r>
            <a:r>
              <a:rPr lang="pl-PL" dirty="0" err="1">
                <a:solidFill>
                  <a:schemeClr val="accent1"/>
                </a:solidFill>
              </a:rPr>
              <a:t>poekspozycyjnej</a:t>
            </a:r>
            <a:r>
              <a:rPr lang="pl-PL" dirty="0">
                <a:solidFill>
                  <a:schemeClr val="accent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6052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14E07D-63BF-46C9-665E-55C4BCB11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1">
            <a:extLst>
              <a:ext uri="{FF2B5EF4-FFF2-40B4-BE49-F238E27FC236}">
                <a16:creationId xmlns:a16="http://schemas.microsoft.com/office/drawing/2014/main" id="{BF04A869-B28A-2B6F-6299-03F45A5225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4728" y="126092"/>
            <a:ext cx="8316687" cy="730345"/>
          </a:xfrm>
        </p:spPr>
        <p:txBody>
          <a:bodyPr>
            <a:normAutofit/>
          </a:bodyPr>
          <a:lstStyle/>
          <a:p>
            <a:r>
              <a:rPr lang="pl-PL" sz="4000" spc="0" dirty="0">
                <a:solidFill>
                  <a:schemeClr val="accent1"/>
                </a:solidFill>
              </a:rPr>
              <a:t>WŚCIEKLIZNA – objawy 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941C84A-5D11-1EBB-DA3B-B19E79642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127" y="864854"/>
            <a:ext cx="8395616" cy="3294744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92075">
              <a:lnSpc>
                <a:spcPct val="100000"/>
              </a:lnSpc>
              <a:spcBef>
                <a:spcPts val="755"/>
              </a:spcBef>
            </a:pPr>
            <a:r>
              <a:rPr lang="pl-PL" sz="2400" b="1" u="sng" dirty="0">
                <a:solidFill>
                  <a:schemeClr val="accent1"/>
                </a:solidFill>
              </a:rPr>
              <a:t>Objawy wścieklizny u zwierząt domowych</a:t>
            </a:r>
            <a:r>
              <a:rPr lang="pl-PL" sz="2400" b="1" dirty="0">
                <a:solidFill>
                  <a:schemeClr val="accent1"/>
                </a:solidFill>
              </a:rPr>
              <a:t>:</a:t>
            </a:r>
          </a:p>
          <a:p>
            <a:pPr marL="434975" indent="-342900">
              <a:lnSpc>
                <a:spcPct val="100000"/>
              </a:lnSpc>
              <a:spcBef>
                <a:spcPts val="755"/>
              </a:spcBef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accent1"/>
                </a:solidFill>
                <a:latin typeface="+mn-lt"/>
              </a:rPr>
              <a:t>nieprowokowana agresja w stosunku do ludzi i innych zwierząt,</a:t>
            </a:r>
          </a:p>
          <a:p>
            <a:pPr marL="434975" indent="-342900">
              <a:lnSpc>
                <a:spcPct val="100000"/>
              </a:lnSpc>
              <a:spcBef>
                <a:spcPts val="755"/>
              </a:spcBef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accent1"/>
                </a:solidFill>
                <a:latin typeface="+mn-lt"/>
              </a:rPr>
              <a:t>ślinotok, </a:t>
            </a:r>
          </a:p>
          <a:p>
            <a:pPr marL="434975" indent="-342900">
              <a:lnSpc>
                <a:spcPct val="100000"/>
              </a:lnSpc>
              <a:spcBef>
                <a:spcPts val="755"/>
              </a:spcBef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accent1"/>
                </a:solidFill>
                <a:latin typeface="+mn-lt"/>
              </a:rPr>
              <a:t>spaczony apetyt, </a:t>
            </a:r>
          </a:p>
          <a:p>
            <a:pPr marL="434975" indent="-342900">
              <a:lnSpc>
                <a:spcPct val="100000"/>
              </a:lnSpc>
              <a:spcBef>
                <a:spcPts val="755"/>
              </a:spcBef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accent1"/>
                </a:solidFill>
                <a:latin typeface="+mn-lt"/>
              </a:rPr>
              <a:t>utrudnione połykanie wody, </a:t>
            </a:r>
          </a:p>
          <a:p>
            <a:pPr marL="434975" indent="-342900">
              <a:lnSpc>
                <a:spcPct val="100000"/>
              </a:lnSpc>
              <a:spcBef>
                <a:spcPts val="755"/>
              </a:spcBef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accent1"/>
                </a:solidFill>
                <a:latin typeface="+mn-lt"/>
              </a:rPr>
              <a:t>wypadnięcie języka, </a:t>
            </a:r>
          </a:p>
          <a:p>
            <a:pPr marL="434975" indent="-342900">
              <a:lnSpc>
                <a:spcPct val="100000"/>
              </a:lnSpc>
              <a:spcBef>
                <a:spcPts val="755"/>
              </a:spcBef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accent1"/>
                </a:solidFill>
                <a:latin typeface="+mn-lt"/>
              </a:rPr>
              <a:t>bieganie bez celu.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FE2949EA-4BAB-F91A-A6E0-CBF15513C5CA}"/>
              </a:ext>
            </a:extLst>
          </p:cNvPr>
          <p:cNvSpPr txBox="1"/>
          <p:nvPr/>
        </p:nvSpPr>
        <p:spPr>
          <a:xfrm>
            <a:off x="5195933" y="2793150"/>
            <a:ext cx="6932992" cy="210294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b="1" u="sng" dirty="0">
                <a:solidFill>
                  <a:schemeClr val="accent1"/>
                </a:solidFill>
              </a:rPr>
              <a:t>Objawy wścieklizny u dzikich zwierząt: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200" dirty="0">
                <a:solidFill>
                  <a:schemeClr val="accent1"/>
                </a:solidFill>
              </a:rPr>
              <a:t>zanik naturalnej obawy, bojaźni przed człowiekiem,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200" dirty="0">
                <a:solidFill>
                  <a:schemeClr val="accent1"/>
                </a:solidFill>
              </a:rPr>
              <a:t>ślinotok,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200" dirty="0">
                <a:solidFill>
                  <a:schemeClr val="accent1"/>
                </a:solidFill>
              </a:rPr>
              <a:t>zaburzenia w koordynacji ruchowej.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427CEDF-0F6B-C86A-7058-51ADA949BFA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9F8F6"/>
              </a:clrFrom>
              <a:clrTo>
                <a:srgbClr val="F9F8F6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9064" y="4368486"/>
            <a:ext cx="1225402" cy="1225402"/>
          </a:xfrm>
          <a:prstGeom prst="rect">
            <a:avLst/>
          </a:prstGeom>
          <a:ln>
            <a:solidFill>
              <a:srgbClr val="004994"/>
            </a:solidFill>
          </a:ln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505A0D10-4DF9-09CB-AC2A-926A404C4FA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AF9F7"/>
              </a:clrFrom>
              <a:clrTo>
                <a:srgbClr val="FAF9F7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87428" y="4318847"/>
            <a:ext cx="1225402" cy="1231499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0E4EF5B-CABA-E859-BF5C-75E5C2B1800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AF9F7"/>
              </a:clrFrom>
              <a:clrTo>
                <a:srgbClr val="FAF9F7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53436" y="4283397"/>
            <a:ext cx="1231499" cy="1225402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990D1354-EE5F-7F88-BD77-4068F3A5F6D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BFAF6"/>
              </a:clrFrom>
              <a:clrTo>
                <a:srgbClr val="FBFAF6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5632598"/>
            <a:ext cx="1225402" cy="1225402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222B848B-73BD-8BAE-BA69-0F66CE9654F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BFAF8"/>
              </a:clrFrom>
              <a:clrTo>
                <a:srgbClr val="FBFAF8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23669" y="5632598"/>
            <a:ext cx="1231499" cy="1231499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08A0B5A6-9128-E41D-16C5-BCA469141E3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AF9F7"/>
              </a:clrFrom>
              <a:clrTo>
                <a:srgbClr val="FAF9F7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10288" y="5632598"/>
            <a:ext cx="1243692" cy="1243692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FD2479B5-FFB3-B150-9A5D-6D641843396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AF9F7"/>
              </a:clrFrom>
              <a:clrTo>
                <a:srgbClr val="FAF9F7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761507" y="1078859"/>
            <a:ext cx="1759528" cy="175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918479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Niestandardowy 3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004993"/>
      </a:accent1>
      <a:accent2>
        <a:srgbClr val="E6332A"/>
      </a:accent2>
      <a:accent3>
        <a:srgbClr val="4D94D8"/>
      </a:accent3>
      <a:accent4>
        <a:srgbClr val="F07062"/>
      </a:accent4>
      <a:accent5>
        <a:srgbClr val="7F7F7F"/>
      </a:accent5>
      <a:accent6>
        <a:srgbClr val="D8D8D8"/>
      </a:accent6>
      <a:hlink>
        <a:srgbClr val="467886"/>
      </a:hlink>
      <a:folHlink>
        <a:srgbClr val="96607D"/>
      </a:folHlink>
    </a:clrScheme>
    <a:fontScheme name="Niestandardowy 1">
      <a:majorFont>
        <a:latin typeface="Lato"/>
        <a:ea typeface=""/>
        <a:cs typeface=""/>
      </a:majorFont>
      <a:minorFont>
        <a:latin typeface="Lato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cbe0b6a4-29c2-4378-8990-650e2e728074}" enabled="0" method="" siteId="{cbe0b6a4-29c2-4378-8990-650e2e72807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880</TotalTime>
  <Words>2241</Words>
  <Application>Microsoft Office PowerPoint</Application>
  <PresentationFormat>Widescreen</PresentationFormat>
  <Paragraphs>265</Paragraphs>
  <Slides>25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Motyw pakietu Office</vt:lpstr>
      <vt:lpstr>WŚCIEKLIZNA    Bądźmy ostrożni!</vt:lpstr>
      <vt:lpstr>WŚCIEKLIZNA – co lub kto to jest?</vt:lpstr>
      <vt:lpstr>WŚCIEKLIZNA (ang.Rabies) – ważne informacje</vt:lpstr>
      <vt:lpstr>WŚCIEKLIZNA – ważne informacje</vt:lpstr>
      <vt:lpstr>WŚCIEKLIZNA – gdzie występuje?</vt:lpstr>
      <vt:lpstr>WŚCIEKLIZNA – sytuacja w Polsce</vt:lpstr>
      <vt:lpstr>Ogniska wścieklizny u zwierząt w Polsce w latach 2023-2024</vt:lpstr>
      <vt:lpstr>WŚCIEKLIZNA – sytuacja w Polsce - ludzie</vt:lpstr>
      <vt:lpstr>WŚCIEKLIZNA – objawy  </vt:lpstr>
      <vt:lpstr> Wścieklizna u zwierząt</vt:lpstr>
      <vt:lpstr>WŚCIEKLIZNA – nosiciele w świecie zwierząt</vt:lpstr>
      <vt:lpstr>WŚCIEKLIZNA – drogi zakażenia u ludzi</vt:lpstr>
      <vt:lpstr>WŚCIEKLIZNA – objawy u ludzi</vt:lpstr>
      <vt:lpstr>ZWIERZĘTA DZIKIE – OGLĄDAJ, NIE DOTYKAJ!</vt:lpstr>
      <vt:lpstr>WŚCIEKLIZNA –ugryzł mnie pies, kot, lis – co robić?</vt:lpstr>
      <vt:lpstr>WŚCIEKLIZNA –Szczepienia poekspozycyjne ludzi</vt:lpstr>
      <vt:lpstr>Wykaz punktów szczepień realizujących szczepienia poekspozycyjne  na terenie województwa podkarpackiego </vt:lpstr>
      <vt:lpstr>Wykaz punktów szczepień realizujących szczepienia poekspozycyjne  na terenie województwa podkarpackiego </vt:lpstr>
      <vt:lpstr>WŚCIEKLIZNA – działania Państwowej Inspekcji Sanitarnej  </vt:lpstr>
      <vt:lpstr>Działania Państwowej Inspekcji Weterynaryjnej  w przypadku podejrzenia wścieklizny</vt:lpstr>
      <vt:lpstr>PowerPoint Presentation</vt:lpstr>
      <vt:lpstr>WŚCIEKLIZNA – jak można się ochronić?</vt:lpstr>
      <vt:lpstr>WŚCIEKLIZNA – szczepienia zwierząt domowych - prawo</vt:lpstr>
      <vt:lpstr>Rozporządzenie Ministra Rolnictwa i Rozwoju Wsi z dnia 17 grudnia 2013r.w sprawie przeprowadzania ochronnych szczepień lisów wolno żyjących przeciwko wściekliźnie</vt:lpstr>
      <vt:lpstr>Dziękuję za uwagę.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Szablon prezentacji-nowe logo</dc:title>
  <dc:creator>GIS - Marcin Szczupak</dc:creator>
  <cp:lastModifiedBy>WSSE Rzeszów - Mateusz Radko</cp:lastModifiedBy>
  <cp:revision>27</cp:revision>
  <dcterms:created xsi:type="dcterms:W3CDTF">2025-08-07T11:00:28Z</dcterms:created>
  <dcterms:modified xsi:type="dcterms:W3CDTF">2025-11-24T10:52:56Z</dcterms:modified>
</cp:coreProperties>
</file>