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 id="2147483674" r:id="rId2"/>
  </p:sldMasterIdLst>
  <p:notesMasterIdLst>
    <p:notesMasterId r:id="rId61"/>
  </p:notesMasterIdLst>
  <p:handoutMasterIdLst>
    <p:handoutMasterId r:id="rId62"/>
  </p:handoutMasterIdLst>
  <p:sldIdLst>
    <p:sldId id="256" r:id="rId3"/>
    <p:sldId id="342" r:id="rId4"/>
    <p:sldId id="257" r:id="rId5"/>
    <p:sldId id="258" r:id="rId6"/>
    <p:sldId id="259" r:id="rId7"/>
    <p:sldId id="260" r:id="rId8"/>
    <p:sldId id="261" r:id="rId9"/>
    <p:sldId id="262" r:id="rId10"/>
    <p:sldId id="263" r:id="rId11"/>
    <p:sldId id="264" r:id="rId12"/>
    <p:sldId id="265" r:id="rId13"/>
    <p:sldId id="266" r:id="rId14"/>
    <p:sldId id="267" r:id="rId15"/>
    <p:sldId id="268" r:id="rId16"/>
    <p:sldId id="271" r:id="rId17"/>
    <p:sldId id="275" r:id="rId18"/>
    <p:sldId id="277" r:id="rId19"/>
    <p:sldId id="278" r:id="rId20"/>
    <p:sldId id="279" r:id="rId21"/>
    <p:sldId id="280" r:id="rId22"/>
    <p:sldId id="281" r:id="rId23"/>
    <p:sldId id="283" r:id="rId24"/>
    <p:sldId id="284" r:id="rId25"/>
    <p:sldId id="285" r:id="rId26"/>
    <p:sldId id="286" r:id="rId27"/>
    <p:sldId id="287" r:id="rId28"/>
    <p:sldId id="288" r:id="rId29"/>
    <p:sldId id="289" r:id="rId30"/>
    <p:sldId id="290" r:id="rId31"/>
    <p:sldId id="291" r:id="rId32"/>
    <p:sldId id="292" r:id="rId33"/>
    <p:sldId id="293" r:id="rId34"/>
    <p:sldId id="294" r:id="rId35"/>
    <p:sldId id="295" r:id="rId36"/>
    <p:sldId id="296" r:id="rId37"/>
    <p:sldId id="297" r:id="rId38"/>
    <p:sldId id="298" r:id="rId39"/>
    <p:sldId id="302" r:id="rId40"/>
    <p:sldId id="304" r:id="rId41"/>
    <p:sldId id="305" r:id="rId42"/>
    <p:sldId id="306" r:id="rId43"/>
    <p:sldId id="323" r:id="rId44"/>
    <p:sldId id="324" r:id="rId45"/>
    <p:sldId id="325" r:id="rId46"/>
    <p:sldId id="326" r:id="rId47"/>
    <p:sldId id="327" r:id="rId48"/>
    <p:sldId id="328" r:id="rId49"/>
    <p:sldId id="329" r:id="rId50"/>
    <p:sldId id="330" r:id="rId51"/>
    <p:sldId id="331" r:id="rId52"/>
    <p:sldId id="334" r:id="rId53"/>
    <p:sldId id="335" r:id="rId54"/>
    <p:sldId id="336" r:id="rId55"/>
    <p:sldId id="337" r:id="rId56"/>
    <p:sldId id="338" r:id="rId57"/>
    <p:sldId id="339" r:id="rId58"/>
    <p:sldId id="340" r:id="rId59"/>
    <p:sldId id="341" r:id="rId60"/>
  </p:sldIdLst>
  <p:sldSz cx="9144000" cy="6858000" type="screen4x3"/>
  <p:notesSz cx="6794500" cy="9931400"/>
  <p:embeddedFontLst>
    <p:embeddedFont>
      <p:font typeface="Calibri" panose="020F0502020204030204" pitchFamily="34" charset="0"/>
      <p:regular r:id="rId63"/>
      <p:bold r:id="rId64"/>
      <p:italic r:id="rId65"/>
      <p:boldItalic r:id="rId66"/>
    </p:embeddedFont>
    <p:embeddedFont>
      <p:font typeface="Wingdings 3" panose="05040102010807070707" pitchFamily="18" charset="2"/>
      <p:regular r:id="rId67"/>
    </p:embeddedFont>
    <p:embeddedFont>
      <p:font typeface="Lucida Sans Unicode" panose="020B0602030504020204" pitchFamily="34" charset="0"/>
      <p:regular r:id="rId68"/>
    </p:embeddedFont>
    <p:embeddedFont>
      <p:font typeface="Wingdings 2" panose="05020102010507070707" pitchFamily="18" charset="2"/>
      <p:regular r:id="rId69"/>
    </p:embeddedFont>
    <p:embeddedFont>
      <p:font typeface="Arial Black" panose="020B0A04020102020204" pitchFamily="34" charset="0"/>
      <p:bold r:id="rId70"/>
    </p:embeddedFont>
    <p:embeddedFont>
      <p:font typeface="Verdana" panose="020B0604030504040204" pitchFamily="34" charset="0"/>
      <p:regular r:id="rId71"/>
      <p:bold r:id="rId72"/>
      <p:italic r:id="rId73"/>
      <p:boldItalic r:id="rId7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18" d="100"/>
          <a:sy n="118" d="100"/>
        </p:scale>
        <p:origin x="-143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font" Target="fonts/font1.fntdata"/><Relationship Id="rId68" Type="http://schemas.openxmlformats.org/officeDocument/2006/relationships/font" Target="fonts/font6.fntdata"/><Relationship Id="rId76" Type="http://schemas.openxmlformats.org/officeDocument/2006/relationships/viewProps" Target="viewProps.xml"/><Relationship Id="rId7" Type="http://schemas.openxmlformats.org/officeDocument/2006/relationships/slide" Target="slides/slide5.xml"/><Relationship Id="rId71" Type="http://schemas.openxmlformats.org/officeDocument/2006/relationships/font" Target="fonts/font9.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font" Target="fonts/font4.fntdata"/><Relationship Id="rId74" Type="http://schemas.openxmlformats.org/officeDocument/2006/relationships/font" Target="fonts/font12.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font" Target="fonts/font3.fntdata"/><Relationship Id="rId73" Type="http://schemas.openxmlformats.org/officeDocument/2006/relationships/font" Target="fonts/font11.fntdata"/><Relationship Id="rId78"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font" Target="fonts/font2.fntdata"/><Relationship Id="rId69" Type="http://schemas.openxmlformats.org/officeDocument/2006/relationships/font" Target="fonts/font7.fntdata"/><Relationship Id="rId77"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0.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font" Target="fonts/font5.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handoutMaster" Target="handoutMasters/handoutMaster1.xml"/><Relationship Id="rId70" Type="http://schemas.openxmlformats.org/officeDocument/2006/relationships/font" Target="fonts/font8.fntdata"/><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44813" cy="498475"/>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sz="quarter" idx="1"/>
          </p:nvPr>
        </p:nvSpPr>
        <p:spPr>
          <a:xfrm>
            <a:off x="3848100" y="0"/>
            <a:ext cx="2944813" cy="498475"/>
          </a:xfrm>
          <a:prstGeom prst="rect">
            <a:avLst/>
          </a:prstGeom>
        </p:spPr>
        <p:txBody>
          <a:bodyPr vert="horz" lIns="91440" tIns="45720" rIns="91440" bIns="45720" rtlCol="0"/>
          <a:lstStyle>
            <a:lvl1pPr algn="r">
              <a:defRPr sz="1200"/>
            </a:lvl1pPr>
          </a:lstStyle>
          <a:p>
            <a:fld id="{C26621A8-9B71-4889-BED9-ADECAB3BBFA6}" type="datetimeFigureOut">
              <a:rPr lang="pl-PL" smtClean="0"/>
              <a:t>2017-11-02</a:t>
            </a:fld>
            <a:endParaRPr lang="pl-PL"/>
          </a:p>
        </p:txBody>
      </p:sp>
      <p:sp>
        <p:nvSpPr>
          <p:cNvPr id="4" name="Symbol zastępczy stopki 3"/>
          <p:cNvSpPr>
            <a:spLocks noGrp="1"/>
          </p:cNvSpPr>
          <p:nvPr>
            <p:ph type="ftr" sz="quarter" idx="2"/>
          </p:nvPr>
        </p:nvSpPr>
        <p:spPr>
          <a:xfrm>
            <a:off x="0" y="9432925"/>
            <a:ext cx="2944813" cy="498475"/>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p:cNvSpPr>
            <a:spLocks noGrp="1"/>
          </p:cNvSpPr>
          <p:nvPr>
            <p:ph type="sldNum" sz="quarter" idx="3"/>
          </p:nvPr>
        </p:nvSpPr>
        <p:spPr>
          <a:xfrm>
            <a:off x="3848100" y="9432925"/>
            <a:ext cx="2944813" cy="498475"/>
          </a:xfrm>
          <a:prstGeom prst="rect">
            <a:avLst/>
          </a:prstGeom>
        </p:spPr>
        <p:txBody>
          <a:bodyPr vert="horz" lIns="91440" tIns="45720" rIns="91440" bIns="45720" rtlCol="0" anchor="b"/>
          <a:lstStyle>
            <a:lvl1pPr algn="r">
              <a:defRPr sz="1200"/>
            </a:lvl1pPr>
          </a:lstStyle>
          <a:p>
            <a:fld id="{9CAF5EE0-1504-4FBB-8CA8-78122F517ED4}" type="slidenum">
              <a:rPr lang="pl-PL" smtClean="0"/>
              <a:t>‹#›</a:t>
            </a:fld>
            <a:endParaRPr lang="pl-PL"/>
          </a:p>
        </p:txBody>
      </p:sp>
    </p:spTree>
    <p:extLst>
      <p:ext uri="{BB962C8B-B14F-4D97-AF65-F5344CB8AC3E}">
        <p14:creationId xmlns:p14="http://schemas.microsoft.com/office/powerpoint/2010/main" val="12980326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1" y="0"/>
            <a:ext cx="2944282" cy="49657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48644" y="0"/>
            <a:ext cx="2944282" cy="496570"/>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79451" y="4717415"/>
            <a:ext cx="5435599" cy="4469130"/>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1" y="9433106"/>
            <a:ext cx="2944282" cy="49657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23443583"/>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8" name="Shape 108"/>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lt1"/>
              </a:solidFill>
              <a:latin typeface="Calibri"/>
              <a:ea typeface="Calibri"/>
              <a:cs typeface="Calibri"/>
              <a:sym typeface="Calibri"/>
            </a:endParaRPr>
          </a:p>
        </p:txBody>
      </p:sp>
      <p:sp>
        <p:nvSpPr>
          <p:cNvPr id="109" name="Shape 109"/>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0335120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Shape 200"/>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1" name="Shape 201"/>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02" name="Shape 202"/>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79842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3" name="Shape 213"/>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14" name="Shape 214"/>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311096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6" name="Shape 226"/>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27" name="Shape 227"/>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554254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Shape 238"/>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9" name="Shape 239"/>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40" name="Shape 240"/>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513335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Shape 250"/>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51" name="Shape 251"/>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52" name="Shape 252"/>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53981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Shape 288"/>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89" name="Shape 289"/>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90" name="Shape 290"/>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779013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Shape 341"/>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42" name="Shape 342"/>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43" name="Shape 343"/>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934240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Shape 367"/>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68" name="Shape 368"/>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69" name="Shape 369"/>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712544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Shape 379"/>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80" name="Shape 380"/>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81" name="Shape 381"/>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655551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Shape 391"/>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2" name="Shape 392"/>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93" name="Shape 393"/>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089123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28470663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Shape 403"/>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04" name="Shape 404"/>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05" name="Shape 405"/>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733550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Shape 415"/>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16" name="Shape 416"/>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17" name="Shape 417"/>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389435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Shape 435"/>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36" name="Shape 436"/>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37" name="Shape 437"/>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818508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Shape 445"/>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46" name="Shape 446"/>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47" name="Shape 447"/>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712396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4"/>
        <p:cNvGrpSpPr/>
        <p:nvPr/>
      </p:nvGrpSpPr>
      <p:grpSpPr>
        <a:xfrm>
          <a:off x="0" y="0"/>
          <a:ext cx="0" cy="0"/>
          <a:chOff x="0" y="0"/>
          <a:chExt cx="0" cy="0"/>
        </a:xfrm>
      </p:grpSpPr>
      <p:sp>
        <p:nvSpPr>
          <p:cNvPr id="455" name="Shape 455"/>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56" name="Shape 456"/>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57" name="Shape 457"/>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916456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Shape 465"/>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66" name="Shape 466"/>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67" name="Shape 467"/>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277067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Shape 476"/>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77" name="Shape 477"/>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78" name="Shape 478"/>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753117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Shape 486"/>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87" name="Shape 487"/>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88" name="Shape 488"/>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251622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Shape 497"/>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98" name="Shape 498"/>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99" name="Shape 499"/>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003480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Shape 507"/>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08" name="Shape 508"/>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09" name="Shape 509"/>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648382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Shape 116"/>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17" name="Shape 117"/>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18" name="Shape 118"/>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286524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Shape 517"/>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18" name="Shape 518"/>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19" name="Shape 519"/>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840706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Shape 527"/>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28" name="Shape 528"/>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29" name="Shape 529"/>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665077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Shape 539"/>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40" name="Shape 540"/>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41" name="Shape 541"/>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801697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Shape 553"/>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54" name="Shape 554"/>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55" name="Shape 555"/>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713261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Shape 565"/>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66" name="Shape 566"/>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67" name="Shape 567"/>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60787326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Shape 578"/>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79" name="Shape 579"/>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80" name="Shape 580"/>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24116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Shape 590"/>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591" name="Shape 591"/>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592" name="Shape 592"/>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3570303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1"/>
        <p:cNvGrpSpPr/>
        <p:nvPr/>
      </p:nvGrpSpPr>
      <p:grpSpPr>
        <a:xfrm>
          <a:off x="0" y="0"/>
          <a:ext cx="0" cy="0"/>
          <a:chOff x="0" y="0"/>
          <a:chExt cx="0" cy="0"/>
        </a:xfrm>
      </p:grpSpPr>
      <p:sp>
        <p:nvSpPr>
          <p:cNvPr id="602" name="Shape 602"/>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03" name="Shape 603"/>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04" name="Shape 604"/>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134546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2"/>
        <p:cNvGrpSpPr/>
        <p:nvPr/>
      </p:nvGrpSpPr>
      <p:grpSpPr>
        <a:xfrm>
          <a:off x="0" y="0"/>
          <a:ext cx="0" cy="0"/>
          <a:chOff x="0" y="0"/>
          <a:chExt cx="0" cy="0"/>
        </a:xfrm>
      </p:grpSpPr>
      <p:sp>
        <p:nvSpPr>
          <p:cNvPr id="653" name="Shape 653"/>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54" name="Shape 654"/>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55" name="Shape 655"/>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6515575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7"/>
        <p:cNvGrpSpPr/>
        <p:nvPr/>
      </p:nvGrpSpPr>
      <p:grpSpPr>
        <a:xfrm>
          <a:off x="0" y="0"/>
          <a:ext cx="0" cy="0"/>
          <a:chOff x="0" y="0"/>
          <a:chExt cx="0" cy="0"/>
        </a:xfrm>
      </p:grpSpPr>
      <p:sp>
        <p:nvSpPr>
          <p:cNvPr id="678" name="Shape 678"/>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79" name="Shape 679"/>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80" name="Shape 680"/>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74169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Shape 129"/>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30" name="Shape 130"/>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31" name="Shape 131"/>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285992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8"/>
        <p:cNvGrpSpPr/>
        <p:nvPr/>
      </p:nvGrpSpPr>
      <p:grpSpPr>
        <a:xfrm>
          <a:off x="0" y="0"/>
          <a:ext cx="0" cy="0"/>
          <a:chOff x="0" y="0"/>
          <a:chExt cx="0" cy="0"/>
        </a:xfrm>
      </p:grpSpPr>
      <p:sp>
        <p:nvSpPr>
          <p:cNvPr id="689" name="Shape 689"/>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90" name="Shape 690"/>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691" name="Shape 691"/>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91261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Shape 704"/>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705" name="Shape 705"/>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706" name="Shape 706"/>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985993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0"/>
        <p:cNvGrpSpPr/>
        <p:nvPr/>
      </p:nvGrpSpPr>
      <p:grpSpPr>
        <a:xfrm>
          <a:off x="0" y="0"/>
          <a:ext cx="0" cy="0"/>
          <a:chOff x="0" y="0"/>
          <a:chExt cx="0" cy="0"/>
        </a:xfrm>
      </p:grpSpPr>
      <p:sp>
        <p:nvSpPr>
          <p:cNvPr id="891" name="Shape 891"/>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892" name="Shape 892"/>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893" name="Shape 893"/>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44600882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1"/>
        <p:cNvGrpSpPr/>
        <p:nvPr/>
      </p:nvGrpSpPr>
      <p:grpSpPr>
        <a:xfrm>
          <a:off x="0" y="0"/>
          <a:ext cx="0" cy="0"/>
          <a:chOff x="0" y="0"/>
          <a:chExt cx="0" cy="0"/>
        </a:xfrm>
      </p:grpSpPr>
      <p:sp>
        <p:nvSpPr>
          <p:cNvPr id="902" name="Shape 902"/>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03" name="Shape 903"/>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904" name="Shape 904"/>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686202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2"/>
        <p:cNvGrpSpPr/>
        <p:nvPr/>
      </p:nvGrpSpPr>
      <p:grpSpPr>
        <a:xfrm>
          <a:off x="0" y="0"/>
          <a:ext cx="0" cy="0"/>
          <a:chOff x="0" y="0"/>
          <a:chExt cx="0" cy="0"/>
        </a:xfrm>
      </p:grpSpPr>
      <p:sp>
        <p:nvSpPr>
          <p:cNvPr id="913" name="Shape 913"/>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14" name="Shape 914"/>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915" name="Shape 915"/>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3558515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2"/>
        <p:cNvGrpSpPr/>
        <p:nvPr/>
      </p:nvGrpSpPr>
      <p:grpSpPr>
        <a:xfrm>
          <a:off x="0" y="0"/>
          <a:ext cx="0" cy="0"/>
          <a:chOff x="0" y="0"/>
          <a:chExt cx="0" cy="0"/>
        </a:xfrm>
      </p:grpSpPr>
      <p:sp>
        <p:nvSpPr>
          <p:cNvPr id="923" name="Shape 923"/>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24" name="Shape 924"/>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925" name="Shape 925"/>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557053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2"/>
        <p:cNvGrpSpPr/>
        <p:nvPr/>
      </p:nvGrpSpPr>
      <p:grpSpPr>
        <a:xfrm>
          <a:off x="0" y="0"/>
          <a:ext cx="0" cy="0"/>
          <a:chOff x="0" y="0"/>
          <a:chExt cx="0" cy="0"/>
        </a:xfrm>
      </p:grpSpPr>
      <p:sp>
        <p:nvSpPr>
          <p:cNvPr id="933" name="Shape 933"/>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34" name="Shape 934"/>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935" name="Shape 935"/>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880453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3"/>
        <p:cNvGrpSpPr/>
        <p:nvPr/>
      </p:nvGrpSpPr>
      <p:grpSpPr>
        <a:xfrm>
          <a:off x="0" y="0"/>
          <a:ext cx="0" cy="0"/>
          <a:chOff x="0" y="0"/>
          <a:chExt cx="0" cy="0"/>
        </a:xfrm>
      </p:grpSpPr>
      <p:sp>
        <p:nvSpPr>
          <p:cNvPr id="944" name="Shape 944"/>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45" name="Shape 945"/>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946" name="Shape 946"/>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1458384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4"/>
        <p:cNvGrpSpPr/>
        <p:nvPr/>
      </p:nvGrpSpPr>
      <p:grpSpPr>
        <a:xfrm>
          <a:off x="0" y="0"/>
          <a:ext cx="0" cy="0"/>
          <a:chOff x="0" y="0"/>
          <a:chExt cx="0" cy="0"/>
        </a:xfrm>
      </p:grpSpPr>
      <p:sp>
        <p:nvSpPr>
          <p:cNvPr id="955" name="Shape 955"/>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56" name="Shape 956"/>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957" name="Shape 957"/>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512189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Shape 965"/>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66" name="Shape 966"/>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967" name="Shape 967"/>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870755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0" name="Shape 140"/>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41" name="Shape 141"/>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753338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4"/>
        <p:cNvGrpSpPr/>
        <p:nvPr/>
      </p:nvGrpSpPr>
      <p:grpSpPr>
        <a:xfrm>
          <a:off x="0" y="0"/>
          <a:ext cx="0" cy="0"/>
          <a:chOff x="0" y="0"/>
          <a:chExt cx="0" cy="0"/>
        </a:xfrm>
      </p:grpSpPr>
      <p:sp>
        <p:nvSpPr>
          <p:cNvPr id="975" name="Shape 975"/>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976" name="Shape 976"/>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977" name="Shape 977"/>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394638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5"/>
        <p:cNvGrpSpPr/>
        <p:nvPr/>
      </p:nvGrpSpPr>
      <p:grpSpPr>
        <a:xfrm>
          <a:off x="0" y="0"/>
          <a:ext cx="0" cy="0"/>
          <a:chOff x="0" y="0"/>
          <a:chExt cx="0" cy="0"/>
        </a:xfrm>
      </p:grpSpPr>
      <p:sp>
        <p:nvSpPr>
          <p:cNvPr id="1006" name="Shape 1006"/>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07" name="Shape 1007"/>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008" name="Shape 1008"/>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708763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Shape 1016"/>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17" name="Shape 1017"/>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018" name="Shape 1018"/>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0239577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5"/>
        <p:cNvGrpSpPr/>
        <p:nvPr/>
      </p:nvGrpSpPr>
      <p:grpSpPr>
        <a:xfrm>
          <a:off x="0" y="0"/>
          <a:ext cx="0" cy="0"/>
          <a:chOff x="0" y="0"/>
          <a:chExt cx="0" cy="0"/>
        </a:xfrm>
      </p:grpSpPr>
      <p:sp>
        <p:nvSpPr>
          <p:cNvPr id="1026" name="Shape 1026"/>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27" name="Shape 1027"/>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028" name="Shape 1028"/>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2808953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Shape 1036"/>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37" name="Shape 1037"/>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038" name="Shape 1038"/>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173740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6"/>
        <p:cNvGrpSpPr/>
        <p:nvPr/>
      </p:nvGrpSpPr>
      <p:grpSpPr>
        <a:xfrm>
          <a:off x="0" y="0"/>
          <a:ext cx="0" cy="0"/>
          <a:chOff x="0" y="0"/>
          <a:chExt cx="0" cy="0"/>
        </a:xfrm>
      </p:grpSpPr>
      <p:sp>
        <p:nvSpPr>
          <p:cNvPr id="1047" name="Shape 1047"/>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48" name="Shape 1048"/>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049" name="Shape 1049"/>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2907164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6"/>
        <p:cNvGrpSpPr/>
        <p:nvPr/>
      </p:nvGrpSpPr>
      <p:grpSpPr>
        <a:xfrm>
          <a:off x="0" y="0"/>
          <a:ext cx="0" cy="0"/>
          <a:chOff x="0" y="0"/>
          <a:chExt cx="0" cy="0"/>
        </a:xfrm>
      </p:grpSpPr>
      <p:sp>
        <p:nvSpPr>
          <p:cNvPr id="1057" name="Shape 1057"/>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58" name="Shape 1058"/>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059" name="Shape 1059"/>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2273623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6"/>
        <p:cNvGrpSpPr/>
        <p:nvPr/>
      </p:nvGrpSpPr>
      <p:grpSpPr>
        <a:xfrm>
          <a:off x="0" y="0"/>
          <a:ext cx="0" cy="0"/>
          <a:chOff x="0" y="0"/>
          <a:chExt cx="0" cy="0"/>
        </a:xfrm>
      </p:grpSpPr>
      <p:sp>
        <p:nvSpPr>
          <p:cNvPr id="1067" name="Shape 1067"/>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68" name="Shape 1068"/>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069" name="Shape 1069"/>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3563025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Shape 1077"/>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078" name="Shape 1078"/>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079" name="Shape 1079"/>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89450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Shape 151"/>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52" name="Shape 152"/>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53" name="Shape 153"/>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200184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Shape 164"/>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65" name="Shape 165"/>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66" name="Shape 166"/>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21239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Shape 176"/>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77" name="Shape 177"/>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78" name="Shape 178"/>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78867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Shape 188"/>
          <p:cNvSpPr>
            <a:spLocks noGrp="1" noRot="1" noChangeAspect="1"/>
          </p:cNvSpPr>
          <p:nvPr>
            <p:ph type="sldImg" idx="2"/>
          </p:nvPr>
        </p:nvSpPr>
        <p:spPr>
          <a:xfrm>
            <a:off x="914400" y="744538"/>
            <a:ext cx="4965700" cy="3724275"/>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89" name="Shape 189"/>
          <p:cNvSpPr txBox="1">
            <a:spLocks noGrp="1"/>
          </p:cNvSpPr>
          <p:nvPr>
            <p:ph type="body" idx="1"/>
          </p:nvPr>
        </p:nvSpPr>
        <p:spPr>
          <a:xfrm>
            <a:off x="679451" y="4717415"/>
            <a:ext cx="5435599" cy="446913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90" name="Shape 190"/>
          <p:cNvSpPr txBox="1">
            <a:spLocks noGrp="1"/>
          </p:cNvSpPr>
          <p:nvPr>
            <p:ph type="sldNum" idx="12"/>
          </p:nvPr>
        </p:nvSpPr>
        <p:spPr>
          <a:xfrm>
            <a:off x="3848644" y="9433106"/>
            <a:ext cx="2944282" cy="49657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189633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10" name="Trójkąt prostokątny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ytuł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pl-PL" smtClean="0"/>
              <a:t>Kliknij, aby edytować styl</a:t>
            </a:r>
            <a:endParaRPr kumimoji="0" lang="en-US"/>
          </a:p>
        </p:txBody>
      </p:sp>
      <p:sp>
        <p:nvSpPr>
          <p:cNvPr id="17" name="Podtytuł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l-PL" smtClean="0"/>
              <a:t>Kliknij, aby edytować styl wzorca podtytułu</a:t>
            </a:r>
            <a:endParaRPr kumimoji="0" lang="en-US"/>
          </a:p>
        </p:txBody>
      </p:sp>
      <p:grpSp>
        <p:nvGrpSpPr>
          <p:cNvPr id="2" name="Grupa 1"/>
          <p:cNvGrpSpPr/>
          <p:nvPr/>
        </p:nvGrpSpPr>
        <p:grpSpPr>
          <a:xfrm>
            <a:off x="-3765" y="4953000"/>
            <a:ext cx="9147765" cy="1912088"/>
            <a:chOff x="-3765" y="4832896"/>
            <a:chExt cx="9147765" cy="2032192"/>
          </a:xfrm>
        </p:grpSpPr>
        <p:sp>
          <p:nvSpPr>
            <p:cNvPr id="7" name="Dowolny kształt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Dowolny kształt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Dowolny kształt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Łącznik prostoliniowy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Symbol zastępczy daty 29"/>
          <p:cNvSpPr>
            <a:spLocks noGrp="1"/>
          </p:cNvSpPr>
          <p:nvPr>
            <p:ph type="dt" sz="half" idx="10"/>
          </p:nvPr>
        </p:nvSpPr>
        <p:spPr/>
        <p:txBody>
          <a:bodyPr/>
          <a:lstStyle>
            <a:lvl1pPr>
              <a:defRPr>
                <a:solidFill>
                  <a:srgbClr val="FFFFFF"/>
                </a:solidFill>
              </a:defRPr>
            </a:lvl1pPr>
            <a:extLst/>
          </a:lstStyle>
          <a:p>
            <a:endParaRPr lang="pl-PL"/>
          </a:p>
        </p:txBody>
      </p:sp>
      <p:sp>
        <p:nvSpPr>
          <p:cNvPr id="19" name="Symbol zastępczy stopki 18"/>
          <p:cNvSpPr>
            <a:spLocks noGrp="1"/>
          </p:cNvSpPr>
          <p:nvPr>
            <p:ph type="ftr" sz="quarter" idx="11"/>
          </p:nvPr>
        </p:nvSpPr>
        <p:spPr/>
        <p:txBody>
          <a:bodyPr/>
          <a:lstStyle>
            <a:lvl1pPr>
              <a:defRPr>
                <a:solidFill>
                  <a:schemeClr val="accent1">
                    <a:tint val="20000"/>
                  </a:schemeClr>
                </a:solidFill>
              </a:defRPr>
            </a:lvl1pPr>
            <a:extLst/>
          </a:lstStyle>
          <a:p>
            <a:endParaRPr lang="pl-PL"/>
          </a:p>
        </p:txBody>
      </p:sp>
      <p:sp>
        <p:nvSpPr>
          <p:cNvPr id="27" name="Symbol zastępczy numeru slajdu 26"/>
          <p:cNvSpPr>
            <a:spLocks noGrp="1"/>
          </p:cNvSpPr>
          <p:nvPr>
            <p:ph type="sldNum" sz="quarter" idx="12"/>
          </p:nvPr>
        </p:nvSpPr>
        <p:spPr/>
        <p:txBody>
          <a:bodyPr/>
          <a:lstStyle>
            <a:lvl1pPr>
              <a:defRPr>
                <a:solidFill>
                  <a:srgbClr val="FFFFFF"/>
                </a:solidFill>
              </a:defRPr>
            </a:lvl1pPr>
            <a:extLst/>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1481329"/>
            <a:ext cx="8229600" cy="4386071"/>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844013" y="274640"/>
            <a:ext cx="1777470" cy="5592761"/>
          </a:xfrm>
        </p:spPr>
        <p:txBody>
          <a:bodyPr vert="eaVert"/>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274641"/>
            <a:ext cx="6324600" cy="5592760"/>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35" name="Shape 35"/>
          <p:cNvSpPr txBox="1">
            <a:spLocks noGrp="1"/>
          </p:cNvSpPr>
          <p:nvPr>
            <p:ph type="body" idx="1"/>
          </p:nvPr>
        </p:nvSpPr>
        <p:spPr>
          <a:xfrm>
            <a:off x="457200" y="1600200"/>
            <a:ext cx="4038598" cy="4525963"/>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48200" y="1600200"/>
            <a:ext cx="4038598" cy="2185988"/>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3"/>
          </p:nvPr>
        </p:nvSpPr>
        <p:spPr>
          <a:xfrm>
            <a:off x="4648200" y="3938587"/>
            <a:ext cx="4038598" cy="2187574"/>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dt" idx="10"/>
          </p:nvPr>
        </p:nvSpPr>
        <p:spPr>
          <a:xfrm>
            <a:off x="457200" y="6245225"/>
            <a:ext cx="2133598"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sldNum" idx="12"/>
          </p:nvPr>
        </p:nvSpPr>
        <p:spPr>
          <a:xfrm>
            <a:off x="6553200" y="6245225"/>
            <a:ext cx="2133598" cy="476249"/>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Slajd tytułowy">
    <p:spTree>
      <p:nvGrpSpPr>
        <p:cNvPr id="1" name=""/>
        <p:cNvGrpSpPr/>
        <p:nvPr/>
      </p:nvGrpSpPr>
      <p:grpSpPr>
        <a:xfrm>
          <a:off x="0" y="0"/>
          <a:ext cx="0" cy="0"/>
          <a:chOff x="0" y="0"/>
          <a:chExt cx="0" cy="0"/>
        </a:xfrm>
      </p:grpSpPr>
      <p:sp>
        <p:nvSpPr>
          <p:cNvPr id="10" name="Trójkąt prostokątny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ytuł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pl-PL" smtClean="0"/>
              <a:t>Kliknij, aby edytować styl</a:t>
            </a:r>
            <a:endParaRPr kumimoji="0" lang="en-US"/>
          </a:p>
        </p:txBody>
      </p:sp>
      <p:sp>
        <p:nvSpPr>
          <p:cNvPr id="17" name="Podtytuł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l-PL" smtClean="0"/>
              <a:t>Kliknij, aby edytować styl wzorca podtytułu</a:t>
            </a:r>
            <a:endParaRPr kumimoji="0" lang="en-US"/>
          </a:p>
        </p:txBody>
      </p:sp>
      <p:grpSp>
        <p:nvGrpSpPr>
          <p:cNvPr id="2" name="Grupa 1"/>
          <p:cNvGrpSpPr/>
          <p:nvPr/>
        </p:nvGrpSpPr>
        <p:grpSpPr>
          <a:xfrm>
            <a:off x="-3765" y="4953000"/>
            <a:ext cx="9147765" cy="1912088"/>
            <a:chOff x="-3765" y="4832896"/>
            <a:chExt cx="9147765" cy="2032192"/>
          </a:xfrm>
        </p:grpSpPr>
        <p:sp>
          <p:nvSpPr>
            <p:cNvPr id="7" name="Dowolny kształt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Dowolny kształt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Dowolny kształt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Łącznik prostoliniowy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Symbol zastępczy daty 29"/>
          <p:cNvSpPr>
            <a:spLocks noGrp="1"/>
          </p:cNvSpPr>
          <p:nvPr>
            <p:ph type="dt" sz="half" idx="10"/>
          </p:nvPr>
        </p:nvSpPr>
        <p:spPr/>
        <p:txBody>
          <a:bodyPr/>
          <a:lstStyle>
            <a:lvl1pPr>
              <a:defRPr>
                <a:solidFill>
                  <a:srgbClr val="FFFFFF"/>
                </a:solidFill>
              </a:defRPr>
            </a:lvl1pPr>
            <a:extLst/>
          </a:lstStyle>
          <a:p>
            <a:endParaRPr lang="pl-PL"/>
          </a:p>
        </p:txBody>
      </p:sp>
      <p:sp>
        <p:nvSpPr>
          <p:cNvPr id="19" name="Symbol zastępczy stopki 18"/>
          <p:cNvSpPr>
            <a:spLocks noGrp="1"/>
          </p:cNvSpPr>
          <p:nvPr>
            <p:ph type="ftr" sz="quarter" idx="11"/>
          </p:nvPr>
        </p:nvSpPr>
        <p:spPr/>
        <p:txBody>
          <a:bodyPr/>
          <a:lstStyle>
            <a:lvl1pPr>
              <a:defRPr>
                <a:solidFill>
                  <a:schemeClr val="accent1">
                    <a:tint val="20000"/>
                  </a:schemeClr>
                </a:solidFill>
              </a:defRPr>
            </a:lvl1pPr>
            <a:extLst/>
          </a:lstStyle>
          <a:p>
            <a:endParaRPr lang="pl-PL"/>
          </a:p>
        </p:txBody>
      </p:sp>
      <p:sp>
        <p:nvSpPr>
          <p:cNvPr id="27" name="Symbol zastępczy numeru slajdu 26"/>
          <p:cNvSpPr>
            <a:spLocks noGrp="1"/>
          </p:cNvSpPr>
          <p:nvPr>
            <p:ph type="sldNum" sz="quarter" idx="12"/>
          </p:nvPr>
        </p:nvSpPr>
        <p:spPr/>
        <p:txBody>
          <a:bodyPr/>
          <a:lstStyle>
            <a:lvl1pPr>
              <a:defRPr>
                <a:solidFill>
                  <a:srgbClr val="FFFFFF"/>
                </a:solidFill>
              </a:defRPr>
            </a:lvl1pPr>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7" name="Tytuł 6"/>
          <p:cNvSpPr>
            <a:spLocks noGrp="1"/>
          </p:cNvSpPr>
          <p:nvPr>
            <p:ph type="title"/>
          </p:nvPr>
        </p:nvSpPr>
        <p:spPr/>
        <p:txBody>
          <a:bodyPr rtlCol="0"/>
          <a:lstStyle>
            <a:extLst/>
          </a:lstStyle>
          <a:p>
            <a:r>
              <a:rPr kumimoji="0" lang="pl-PL" smtClean="0"/>
              <a:t>Kliknij, aby edytować styl</a:t>
            </a:r>
            <a:endParaRPr kumimoji="0" lang="en-US"/>
          </a:p>
        </p:txBody>
      </p:sp>
    </p:spTree>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Nagłówek sekcji">
    <p:bg>
      <p:bgRef idx="1002">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l-PL" smtClean="0"/>
              <a:t>Kliknij, aby edytować style wzorca tekstu</a:t>
            </a:r>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7" name="Pag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Pag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wa elementy zawartości">
    <p:bg>
      <p:bgRef idx="1002">
        <a:schemeClr val="bg1"/>
      </p:bgRef>
    </p:bg>
    <p:spTree>
      <p:nvGrpSpPr>
        <p:cNvPr id="1" name=""/>
        <p:cNvGrpSpPr/>
        <p:nvPr/>
      </p:nvGrpSpPr>
      <p:grpSpPr>
        <a:xfrm>
          <a:off x="0" y="0"/>
          <a:ext cx="0" cy="0"/>
          <a:chOff x="0" y="0"/>
          <a:chExt cx="0" cy="0"/>
        </a:xfrm>
      </p:grpSpPr>
      <p:sp>
        <p:nvSpPr>
          <p:cNvPr id="3" name="Symbol zastępczy zawartości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zawartości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extLst/>
          </a:lstStyle>
          <a:p>
            <a:endParaRPr lang="pl-PL"/>
          </a:p>
        </p:txBody>
      </p:sp>
      <p:sp>
        <p:nvSpPr>
          <p:cNvPr id="6" name="Symbol zastępczy stopki 5"/>
          <p:cNvSpPr>
            <a:spLocks noGrp="1"/>
          </p:cNvSpPr>
          <p:nvPr>
            <p:ph type="ftr" sz="quarter" idx="11"/>
          </p:nvPr>
        </p:nvSpPr>
        <p:spPr/>
        <p:txBody>
          <a:bodyPr/>
          <a:lstStyle>
            <a:extLst/>
          </a:lstStyle>
          <a:p>
            <a:endParaRPr lang="pl-PL"/>
          </a:p>
        </p:txBody>
      </p:sp>
      <p:sp>
        <p:nvSpPr>
          <p:cNvPr id="7" name="Symbol zastępczy numeru slajdu 6"/>
          <p:cNvSpPr>
            <a:spLocks noGrp="1"/>
          </p:cNvSpPr>
          <p:nvPr>
            <p:ph type="sldNum" sz="quarter" idx="12"/>
          </p:nvPr>
        </p:nvSpPr>
        <p:spPr/>
        <p:txBody>
          <a:bodyPr/>
          <a:lstStyle>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8" name="Tytuł 7"/>
          <p:cNvSpPr>
            <a:spLocks noGrp="1"/>
          </p:cNvSpPr>
          <p:nvPr>
            <p:ph type="title"/>
          </p:nvPr>
        </p:nvSpPr>
        <p:spPr/>
        <p:txBody>
          <a:bodyPr rtlCol="0"/>
          <a:lstStyle>
            <a:extLst/>
          </a:lstStyle>
          <a:p>
            <a:r>
              <a:rPr kumimoji="0" lang="pl-PL" smtClean="0"/>
              <a:t>Kliknij, aby edytować styl</a:t>
            </a:r>
            <a:endParaRPr kumimoji="0" lang="en-US"/>
          </a:p>
        </p:txBody>
      </p:sp>
    </p:spTree>
  </p:cSld>
  <p:clrMapOvr>
    <a:overrideClrMapping bg1="dk1" tx1="lt1" bg2="dk2" tx2="lt2" accent1="accent1" accent2="accent2" accent3="accent3" accent4="accent4" accent5="accent5" accent6="accent6" hlink="hlink" folHlink="folHlink"/>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Porównanie">
    <p:bg>
      <p:bgRef idx="1003">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8229600" cy="1143000"/>
          </a:xfrm>
        </p:spPr>
        <p:txBody>
          <a:bodyPr anchor="ctr"/>
          <a:lstStyle>
            <a:lvl1pPr>
              <a:defRPr/>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smtClean="0"/>
              <a:t>Kliknij, aby edytować style wzorca tekstu</a:t>
            </a:r>
          </a:p>
        </p:txBody>
      </p:sp>
      <p:sp>
        <p:nvSpPr>
          <p:cNvPr id="4" name="Symbol zastępczy tekstu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smtClean="0"/>
              <a:t>Kliknij, aby edytować style wzorca tekstu</a:t>
            </a:r>
          </a:p>
        </p:txBody>
      </p:sp>
      <p:sp>
        <p:nvSpPr>
          <p:cNvPr id="5" name="Symbol zastępczy zawartości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6" name="Symbol zastępczy zawartości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7" name="Symbol zastępczy daty 6"/>
          <p:cNvSpPr>
            <a:spLocks noGrp="1"/>
          </p:cNvSpPr>
          <p:nvPr>
            <p:ph type="dt" sz="half" idx="10"/>
          </p:nvPr>
        </p:nvSpPr>
        <p:spPr/>
        <p:txBody>
          <a:bodyPr/>
          <a:lstStyle>
            <a:extLst/>
          </a:lstStyle>
          <a:p>
            <a:endParaRPr lang="pl-PL"/>
          </a:p>
        </p:txBody>
      </p:sp>
      <p:sp>
        <p:nvSpPr>
          <p:cNvPr id="8" name="Symbol zastępczy stopki 7"/>
          <p:cNvSpPr>
            <a:spLocks noGrp="1"/>
          </p:cNvSpPr>
          <p:nvPr>
            <p:ph type="ftr" sz="quarter" idx="11"/>
          </p:nvPr>
        </p:nvSpPr>
        <p:spPr/>
        <p:txBody>
          <a:bodyPr/>
          <a:lstStyle>
            <a:extLst/>
          </a:lstStyle>
          <a:p>
            <a:endParaRPr lang="pl-PL"/>
          </a:p>
        </p:txBody>
      </p:sp>
      <p:sp>
        <p:nvSpPr>
          <p:cNvPr id="9" name="Symbol zastępczy numeru slajdu 8"/>
          <p:cNvSpPr>
            <a:spLocks noGrp="1"/>
          </p:cNvSpPr>
          <p:nvPr>
            <p:ph type="sldNum" sz="quarter" idx="12"/>
          </p:nvPr>
        </p:nvSpPr>
        <p:spPr/>
        <p:txBody>
          <a:bodyPr/>
          <a:lstStyle>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overrideClrMapping bg1="lt1" tx1="dk1" bg2="lt2" tx2="dk2" accent1="accent1" accent2="accent2" accent3="accent3" accent4="accent4" accent5="accent5" accent6="accent6" hlink="hlink" folHlink="folHlink"/>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ylko tytuł">
    <p:bg>
      <p:bgRef idx="1002">
        <a:schemeClr val="bg1"/>
      </p:bgRef>
    </p:bg>
    <p:spTree>
      <p:nvGrpSpPr>
        <p:cNvPr id="1" name=""/>
        <p:cNvGrpSpPr/>
        <p:nvPr/>
      </p:nvGrpSpPr>
      <p:grpSpPr>
        <a:xfrm>
          <a:off x="0" y="0"/>
          <a:ext cx="0" cy="0"/>
          <a:chOff x="0" y="0"/>
          <a:chExt cx="0" cy="0"/>
        </a:xfrm>
      </p:grpSpPr>
      <p:sp>
        <p:nvSpPr>
          <p:cNvPr id="3" name="Symbol zastępczy daty 2"/>
          <p:cNvSpPr>
            <a:spLocks noGrp="1"/>
          </p:cNvSpPr>
          <p:nvPr>
            <p:ph type="dt" sz="half" idx="10"/>
          </p:nvPr>
        </p:nvSpPr>
        <p:spPr/>
        <p:txBody>
          <a:bodyPr/>
          <a:lstStyle>
            <a:extLst/>
          </a:lstStyle>
          <a:p>
            <a:endParaRPr lang="pl-PL"/>
          </a:p>
        </p:txBody>
      </p:sp>
      <p:sp>
        <p:nvSpPr>
          <p:cNvPr id="4" name="Symbol zastępczy stopki 3"/>
          <p:cNvSpPr>
            <a:spLocks noGrp="1"/>
          </p:cNvSpPr>
          <p:nvPr>
            <p:ph type="ftr" sz="quarter" idx="11"/>
          </p:nvPr>
        </p:nvSpPr>
        <p:spPr/>
        <p:txBody>
          <a:bodyPr/>
          <a:lstStyle>
            <a:extLst/>
          </a:lstStyle>
          <a:p>
            <a:endParaRPr lang="pl-PL"/>
          </a:p>
        </p:txBody>
      </p:sp>
      <p:sp>
        <p:nvSpPr>
          <p:cNvPr id="5" name="Symbol zastępczy numeru slajdu 4"/>
          <p:cNvSpPr>
            <a:spLocks noGrp="1"/>
          </p:cNvSpPr>
          <p:nvPr>
            <p:ph type="sldNum" sz="quarter" idx="12"/>
          </p:nvPr>
        </p:nvSpPr>
        <p:spPr/>
        <p:txBody>
          <a:bodyPr/>
          <a:lstStyle>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6" name="Tytuł 5"/>
          <p:cNvSpPr>
            <a:spLocks noGrp="1"/>
          </p:cNvSpPr>
          <p:nvPr>
            <p:ph type="title"/>
          </p:nvPr>
        </p:nvSpPr>
        <p:spPr/>
        <p:txBody>
          <a:bodyPr rtlCol="0"/>
          <a:lstStyle>
            <a:extLst/>
          </a:lstStyle>
          <a:p>
            <a:r>
              <a:rPr kumimoji="0" lang="pl-PL" smtClean="0"/>
              <a:t>Kliknij, aby edytować styl</a:t>
            </a:r>
            <a:endParaRPr kumimoji="0" lang="en-US"/>
          </a:p>
        </p:txBody>
      </p:sp>
    </p:spTree>
  </p:cSld>
  <p:clrMapOvr>
    <a:overrideClrMapping bg1="dk1" tx1="lt1" bg2="dk2" tx2="lt2" accent1="accent1" accent2="accent2" accent3="accent3" accent4="accent4" accent5="accent5" accent6="accent6" hlink="hlink" folHlink="folHlink"/>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extLst/>
          </a:lstStyle>
          <a:p>
            <a:endParaRPr lang="pl-PL"/>
          </a:p>
        </p:txBody>
      </p:sp>
      <p:sp>
        <p:nvSpPr>
          <p:cNvPr id="3" name="Symbol zastępczy stopki 2"/>
          <p:cNvSpPr>
            <a:spLocks noGrp="1"/>
          </p:cNvSpPr>
          <p:nvPr>
            <p:ph type="ftr" sz="quarter" idx="11"/>
          </p:nvPr>
        </p:nvSpPr>
        <p:spPr/>
        <p:txBody>
          <a:bodyPr/>
          <a:lstStyle>
            <a:extLst/>
          </a:lstStyle>
          <a:p>
            <a:endParaRPr lang="pl-PL"/>
          </a:p>
        </p:txBody>
      </p:sp>
      <p:sp>
        <p:nvSpPr>
          <p:cNvPr id="4" name="Symbol zastępczy numeru slajdu 3"/>
          <p:cNvSpPr>
            <a:spLocks noGrp="1"/>
          </p:cNvSpPr>
          <p:nvPr>
            <p:ph type="sldNum" sz="quarter" idx="12"/>
          </p:nvPr>
        </p:nvSpPr>
        <p:spPr/>
        <p:txBody>
          <a:bodyPr/>
          <a:lstStyle>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3" name="Symbol zastępczy zawartości 2"/>
          <p:cNvSpPr>
            <a:spLocks noGrp="1"/>
          </p:cNvSpPr>
          <p:nvPr>
            <p:ph idx="1"/>
          </p:nvPr>
        </p:nvSpPr>
        <p:spPr/>
        <p:txBody>
          <a:bodyPr/>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
        <p:nvSpPr>
          <p:cNvPr id="7" name="Tytuł 6"/>
          <p:cNvSpPr>
            <a:spLocks noGrp="1"/>
          </p:cNvSpPr>
          <p:nvPr>
            <p:ph type="title"/>
          </p:nvPr>
        </p:nvSpPr>
        <p:spPr/>
        <p:txBody>
          <a:bodyPr rtlCol="0"/>
          <a:lstStyle>
            <a:extLst/>
          </a:lstStyle>
          <a:p>
            <a:r>
              <a:rPr kumimoji="0" lang="pl-PL" smtClean="0"/>
              <a:t>Kliknij, aby edytować styl</a:t>
            </a:r>
            <a:endParaRPr kumimoji="0" lang="en-US"/>
          </a:p>
        </p:txBody>
      </p:sp>
    </p:spTree>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bg>
      <p:bgRef idx="1003">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pl-PL" smtClean="0"/>
              <a:t>Kliknij, aby edytować styl</a:t>
            </a:r>
            <a:endParaRPr kumimoji="0" lang="en-US"/>
          </a:p>
        </p:txBody>
      </p:sp>
      <p:sp>
        <p:nvSpPr>
          <p:cNvPr id="3" name="Symbol zastępczy tekstu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pl-PL" smtClean="0"/>
              <a:t>Kliknij, aby edytować style wzorca tekstu</a:t>
            </a:r>
          </a:p>
        </p:txBody>
      </p:sp>
      <p:sp>
        <p:nvSpPr>
          <p:cNvPr id="4" name="Symbol zastępczy zawartości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a:xfrm>
            <a:off x="6727032" y="6407944"/>
            <a:ext cx="1920240" cy="365760"/>
          </a:xfrm>
        </p:spPr>
        <p:txBody>
          <a:bodyPr/>
          <a:lstStyle>
            <a:extLst/>
          </a:lstStyle>
          <a:p>
            <a:endParaRPr lang="pl-PL"/>
          </a:p>
        </p:txBody>
      </p:sp>
      <p:sp>
        <p:nvSpPr>
          <p:cNvPr id="6" name="Symbol zastępczy stopki 5"/>
          <p:cNvSpPr>
            <a:spLocks noGrp="1"/>
          </p:cNvSpPr>
          <p:nvPr>
            <p:ph type="ftr" sz="quarter" idx="11"/>
          </p:nvPr>
        </p:nvSpPr>
        <p:spPr/>
        <p:txBody>
          <a:bodyPr/>
          <a:lstStyle>
            <a:extLst/>
          </a:lstStyle>
          <a:p>
            <a:endParaRPr lang="pl-PL"/>
          </a:p>
        </p:txBody>
      </p:sp>
      <p:sp>
        <p:nvSpPr>
          <p:cNvPr id="7" name="Symbol zastępczy numeru slajdu 6"/>
          <p:cNvSpPr>
            <a:spLocks noGrp="1"/>
          </p:cNvSpPr>
          <p:nvPr>
            <p:ph type="sldNum" sz="quarter" idx="12"/>
          </p:nvPr>
        </p:nvSpPr>
        <p:spPr/>
        <p:txBody>
          <a:bodyPr/>
          <a:lstStyle>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overrideClrMapping bg1="lt1" tx1="dk1" bg2="lt2" tx2="dk2" accent1="accent1" accent2="accent2" accent3="accent3" accent4="accent4" accent5="accent5" accent6="accent6" hlink="hlink" folHlink="folHlink"/>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Obraz z podpisem">
    <p:bg>
      <p:bgRef idx="1002">
        <a:schemeClr val="bg1"/>
      </p:bgRef>
    </p:bg>
    <p:spTree>
      <p:nvGrpSpPr>
        <p:cNvPr id="1" name=""/>
        <p:cNvGrpSpPr/>
        <p:nvPr/>
      </p:nvGrpSpPr>
      <p:grpSpPr>
        <a:xfrm>
          <a:off x="0" y="0"/>
          <a:ext cx="0" cy="0"/>
          <a:chOff x="0" y="0"/>
          <a:chExt cx="0" cy="0"/>
        </a:xfrm>
      </p:grpSpPr>
      <p:sp>
        <p:nvSpPr>
          <p:cNvPr id="4" name="Symbol zastępczy tekstu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pl-PL" smtClean="0"/>
              <a:t>Kliknij, aby edytować style wzorca tekstu</a:t>
            </a:r>
          </a:p>
        </p:txBody>
      </p:sp>
      <p:sp>
        <p:nvSpPr>
          <p:cNvPr id="3" name="Symbol zastępczy obrazu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pl-PL" smtClean="0"/>
              <a:t>Kliknij ikonę, aby dodać obraz</a:t>
            </a:r>
            <a:endParaRPr kumimoji="0" lang="en-US" dirty="0"/>
          </a:p>
        </p:txBody>
      </p:sp>
      <p:sp>
        <p:nvSpPr>
          <p:cNvPr id="5" name="Symbol zastępczy daty 4"/>
          <p:cNvSpPr>
            <a:spLocks noGrp="1"/>
          </p:cNvSpPr>
          <p:nvPr>
            <p:ph type="dt" sz="half" idx="10"/>
          </p:nvPr>
        </p:nvSpPr>
        <p:spPr/>
        <p:txBody>
          <a:bodyPr/>
          <a:lstStyle>
            <a:lvl1pPr>
              <a:defRPr>
                <a:solidFill>
                  <a:schemeClr val="tx1"/>
                </a:solidFill>
              </a:defRPr>
            </a:lvl1pPr>
            <a:extLst/>
          </a:lstStyle>
          <a:p>
            <a:endParaRPr lang="pl-PL"/>
          </a:p>
        </p:txBody>
      </p:sp>
      <p:sp>
        <p:nvSpPr>
          <p:cNvPr id="6" name="Symbol zastępczy stopki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pl-PL"/>
          </a:p>
        </p:txBody>
      </p:sp>
      <p:sp>
        <p:nvSpPr>
          <p:cNvPr id="7" name="Symbol zastępczy numeru slajdu 6"/>
          <p:cNvSpPr>
            <a:spLocks noGrp="1"/>
          </p:cNvSpPr>
          <p:nvPr>
            <p:ph type="sldNum" sz="quarter" idx="12"/>
          </p:nvPr>
        </p:nvSpPr>
        <p:spPr/>
        <p:txBody>
          <a:bodyPr/>
          <a:lstStyle>
            <a:lvl1pPr>
              <a:defRPr>
                <a:solidFill>
                  <a:schemeClr val="tx1"/>
                </a:solidFill>
              </a:defRPr>
            </a:lvl1pPr>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2" name="Tytuł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pl-PL" smtClean="0"/>
              <a:t>Kliknij, aby edytować styl</a:t>
            </a:r>
            <a:endParaRPr kumimoji="0" lang="en-US"/>
          </a:p>
        </p:txBody>
      </p:sp>
      <p:sp>
        <p:nvSpPr>
          <p:cNvPr id="8" name="Dowolny kształt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Dowolny kształt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ójkąt prostokątny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Łącznik prostoliniowy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Pag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Pag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1481329"/>
            <a:ext cx="8229600" cy="4386071"/>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844013" y="274640"/>
            <a:ext cx="1777470" cy="5592761"/>
          </a:xfrm>
        </p:spPr>
        <p:txBody>
          <a:bodyPr vert="eaVert"/>
          <a:lstStyle>
            <a:extLst/>
          </a:lstStyle>
          <a:p>
            <a:r>
              <a:rPr kumimoji="0" lang="pl-PL" smtClean="0"/>
              <a:t>Kliknij, aby edytować styl</a:t>
            </a:r>
            <a:endParaRPr kumimoji="0" lang="en-US"/>
          </a:p>
        </p:txBody>
      </p:sp>
      <p:sp>
        <p:nvSpPr>
          <p:cNvPr id="3" name="Symbol zastępczy tytułu pionowego 2"/>
          <p:cNvSpPr>
            <a:spLocks noGrp="1"/>
          </p:cNvSpPr>
          <p:nvPr>
            <p:ph type="body" orient="vert" idx="1"/>
          </p:nvPr>
        </p:nvSpPr>
        <p:spPr>
          <a:xfrm>
            <a:off x="457200" y="274641"/>
            <a:ext cx="6324600" cy="5592760"/>
          </a:xfrm>
        </p:spPr>
        <p:txBody>
          <a:bodyPr vert="eaVert"/>
          <a:lstStyle>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bg>
      <p:bgRef idx="1002">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l-PL" smtClean="0"/>
              <a:t>Kliknij, aby edytować style wzorca tekstu</a:t>
            </a:r>
          </a:p>
        </p:txBody>
      </p:sp>
      <p:sp>
        <p:nvSpPr>
          <p:cNvPr id="4" name="Symbol zastępczy daty 3"/>
          <p:cNvSpPr>
            <a:spLocks noGrp="1"/>
          </p:cNvSpPr>
          <p:nvPr>
            <p:ph type="dt" sz="half" idx="10"/>
          </p:nvPr>
        </p:nvSpPr>
        <p:spPr/>
        <p:txBody>
          <a:bodyPr/>
          <a:lstStyle>
            <a:extLst/>
          </a:lstStyle>
          <a:p>
            <a:endParaRPr lang="pl-PL"/>
          </a:p>
        </p:txBody>
      </p:sp>
      <p:sp>
        <p:nvSpPr>
          <p:cNvPr id="5" name="Symbol zastępczy stopki 4"/>
          <p:cNvSpPr>
            <a:spLocks noGrp="1"/>
          </p:cNvSpPr>
          <p:nvPr>
            <p:ph type="ftr" sz="quarter" idx="11"/>
          </p:nvPr>
        </p:nvSpPr>
        <p:spPr/>
        <p:txBody>
          <a:bodyPr/>
          <a:lstStyle>
            <a:extLst/>
          </a:lstStyle>
          <a:p>
            <a:endParaRPr lang="pl-PL"/>
          </a:p>
        </p:txBody>
      </p:sp>
      <p:sp>
        <p:nvSpPr>
          <p:cNvPr id="6" name="Symbol zastępczy numeru slajdu 5"/>
          <p:cNvSpPr>
            <a:spLocks noGrp="1"/>
          </p:cNvSpPr>
          <p:nvPr>
            <p:ph type="sldNum" sz="quarter" idx="12"/>
          </p:nvPr>
        </p:nvSpPr>
        <p:spPr/>
        <p:txBody>
          <a:bodyPr/>
          <a:lstStyle>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7" name="Pag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Pag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bg>
      <p:bgRef idx="1002">
        <a:schemeClr val="bg1"/>
      </p:bgRef>
    </p:bg>
    <p:spTree>
      <p:nvGrpSpPr>
        <p:cNvPr id="1" name=""/>
        <p:cNvGrpSpPr/>
        <p:nvPr/>
      </p:nvGrpSpPr>
      <p:grpSpPr>
        <a:xfrm>
          <a:off x="0" y="0"/>
          <a:ext cx="0" cy="0"/>
          <a:chOff x="0" y="0"/>
          <a:chExt cx="0" cy="0"/>
        </a:xfrm>
      </p:grpSpPr>
      <p:sp>
        <p:nvSpPr>
          <p:cNvPr id="3" name="Symbol zastępczy zawartości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4" name="Symbol zastępczy zawartości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p:txBody>
          <a:bodyPr/>
          <a:lstStyle>
            <a:extLst/>
          </a:lstStyle>
          <a:p>
            <a:endParaRPr lang="pl-PL"/>
          </a:p>
        </p:txBody>
      </p:sp>
      <p:sp>
        <p:nvSpPr>
          <p:cNvPr id="6" name="Symbol zastępczy stopki 5"/>
          <p:cNvSpPr>
            <a:spLocks noGrp="1"/>
          </p:cNvSpPr>
          <p:nvPr>
            <p:ph type="ftr" sz="quarter" idx="11"/>
          </p:nvPr>
        </p:nvSpPr>
        <p:spPr/>
        <p:txBody>
          <a:bodyPr/>
          <a:lstStyle>
            <a:extLst/>
          </a:lstStyle>
          <a:p>
            <a:endParaRPr lang="pl-PL"/>
          </a:p>
        </p:txBody>
      </p:sp>
      <p:sp>
        <p:nvSpPr>
          <p:cNvPr id="7" name="Symbol zastępczy numeru slajdu 6"/>
          <p:cNvSpPr>
            <a:spLocks noGrp="1"/>
          </p:cNvSpPr>
          <p:nvPr>
            <p:ph type="sldNum" sz="quarter" idx="12"/>
          </p:nvPr>
        </p:nvSpPr>
        <p:spPr/>
        <p:txBody>
          <a:bodyPr/>
          <a:lstStyle>
            <a:extLst/>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
        <p:nvSpPr>
          <p:cNvPr id="8" name="Tytuł 7"/>
          <p:cNvSpPr>
            <a:spLocks noGrp="1"/>
          </p:cNvSpPr>
          <p:nvPr>
            <p:ph type="title"/>
          </p:nvPr>
        </p:nvSpPr>
        <p:spPr/>
        <p:txBody>
          <a:bodyPr rtlCol="0"/>
          <a:lstStyle>
            <a:extLst/>
          </a:lstStyle>
          <a:p>
            <a:r>
              <a:rPr kumimoji="0" lang="pl-PL" smtClean="0"/>
              <a:t>Kliknij, aby edytować styl</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ównanie">
    <p:bg>
      <p:bgRef idx="1003">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8229600" cy="1143000"/>
          </a:xfrm>
        </p:spPr>
        <p:txBody>
          <a:bodyPr anchor="ctr"/>
          <a:lstStyle>
            <a:lvl1pPr>
              <a:defRPr/>
            </a:lvl1pPr>
            <a:extLst/>
          </a:lstStyle>
          <a:p>
            <a:r>
              <a:rPr kumimoji="0" lang="pl-PL" smtClean="0"/>
              <a:t>Kliknij, aby edytować styl</a:t>
            </a:r>
            <a:endParaRPr kumimoji="0" lang="en-US"/>
          </a:p>
        </p:txBody>
      </p:sp>
      <p:sp>
        <p:nvSpPr>
          <p:cNvPr id="3" name="Symbol zastępczy tekstu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smtClean="0"/>
              <a:t>Kliknij, aby edytować style wzorca tekstu</a:t>
            </a:r>
          </a:p>
        </p:txBody>
      </p:sp>
      <p:sp>
        <p:nvSpPr>
          <p:cNvPr id="4" name="Symbol zastępczy tekstu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pl-PL" smtClean="0"/>
              <a:t>Kliknij, aby edytować style wzorca tekstu</a:t>
            </a:r>
          </a:p>
        </p:txBody>
      </p:sp>
      <p:sp>
        <p:nvSpPr>
          <p:cNvPr id="5" name="Symbol zastępczy zawartości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6" name="Symbol zastępczy zawartości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7" name="Symbol zastępczy daty 6"/>
          <p:cNvSpPr>
            <a:spLocks noGrp="1"/>
          </p:cNvSpPr>
          <p:nvPr>
            <p:ph type="dt" sz="half" idx="10"/>
          </p:nvPr>
        </p:nvSpPr>
        <p:spPr/>
        <p:txBody>
          <a:bodyPr/>
          <a:lstStyle>
            <a:extLst/>
          </a:lstStyle>
          <a:p>
            <a:endParaRPr lang="pl-PL"/>
          </a:p>
        </p:txBody>
      </p:sp>
      <p:sp>
        <p:nvSpPr>
          <p:cNvPr id="8" name="Symbol zastępczy stopki 7"/>
          <p:cNvSpPr>
            <a:spLocks noGrp="1"/>
          </p:cNvSpPr>
          <p:nvPr>
            <p:ph type="ftr" sz="quarter" idx="11"/>
          </p:nvPr>
        </p:nvSpPr>
        <p:spPr/>
        <p:txBody>
          <a:bodyPr/>
          <a:lstStyle>
            <a:extLst/>
          </a:lstStyle>
          <a:p>
            <a:endParaRPr lang="pl-PL"/>
          </a:p>
        </p:txBody>
      </p:sp>
      <p:sp>
        <p:nvSpPr>
          <p:cNvPr id="9" name="Symbol zastępczy numeru slajdu 8"/>
          <p:cNvSpPr>
            <a:spLocks noGrp="1"/>
          </p:cNvSpPr>
          <p:nvPr>
            <p:ph type="sldNum" sz="quarter" idx="12"/>
          </p:nvPr>
        </p:nvSpPr>
        <p:spPr/>
        <p:txBody>
          <a:bodyPr/>
          <a:lstStyle>
            <a:extLst/>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bg>
      <p:bgRef idx="1002">
        <a:schemeClr val="bg1"/>
      </p:bgRef>
    </p:bg>
    <p:spTree>
      <p:nvGrpSpPr>
        <p:cNvPr id="1" name=""/>
        <p:cNvGrpSpPr/>
        <p:nvPr/>
      </p:nvGrpSpPr>
      <p:grpSpPr>
        <a:xfrm>
          <a:off x="0" y="0"/>
          <a:ext cx="0" cy="0"/>
          <a:chOff x="0" y="0"/>
          <a:chExt cx="0" cy="0"/>
        </a:xfrm>
      </p:grpSpPr>
      <p:sp>
        <p:nvSpPr>
          <p:cNvPr id="3" name="Symbol zastępczy daty 2"/>
          <p:cNvSpPr>
            <a:spLocks noGrp="1"/>
          </p:cNvSpPr>
          <p:nvPr>
            <p:ph type="dt" sz="half" idx="10"/>
          </p:nvPr>
        </p:nvSpPr>
        <p:spPr/>
        <p:txBody>
          <a:bodyPr/>
          <a:lstStyle>
            <a:extLst/>
          </a:lstStyle>
          <a:p>
            <a:endParaRPr lang="pl-PL"/>
          </a:p>
        </p:txBody>
      </p:sp>
      <p:sp>
        <p:nvSpPr>
          <p:cNvPr id="4" name="Symbol zastępczy stopki 3"/>
          <p:cNvSpPr>
            <a:spLocks noGrp="1"/>
          </p:cNvSpPr>
          <p:nvPr>
            <p:ph type="ftr" sz="quarter" idx="11"/>
          </p:nvPr>
        </p:nvSpPr>
        <p:spPr/>
        <p:txBody>
          <a:bodyPr/>
          <a:lstStyle>
            <a:extLst/>
          </a:lstStyle>
          <a:p>
            <a:endParaRPr lang="pl-PL"/>
          </a:p>
        </p:txBody>
      </p:sp>
      <p:sp>
        <p:nvSpPr>
          <p:cNvPr id="5" name="Symbol zastępczy numeru slajdu 4"/>
          <p:cNvSpPr>
            <a:spLocks noGrp="1"/>
          </p:cNvSpPr>
          <p:nvPr>
            <p:ph type="sldNum" sz="quarter" idx="12"/>
          </p:nvPr>
        </p:nvSpPr>
        <p:spPr/>
        <p:txBody>
          <a:bodyPr/>
          <a:lstStyle>
            <a:extLst/>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
        <p:nvSpPr>
          <p:cNvPr id="6" name="Tytuł 5"/>
          <p:cNvSpPr>
            <a:spLocks noGrp="1"/>
          </p:cNvSpPr>
          <p:nvPr>
            <p:ph type="title"/>
          </p:nvPr>
        </p:nvSpPr>
        <p:spPr/>
        <p:txBody>
          <a:bodyPr rtlCol="0"/>
          <a:lstStyle>
            <a:extLst/>
          </a:lstStyle>
          <a:p>
            <a:r>
              <a:rPr kumimoji="0" lang="pl-PL" smtClean="0"/>
              <a:t>Kliknij, aby edytować styl</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extLst/>
          </a:lstStyle>
          <a:p>
            <a:endParaRPr lang="pl-PL"/>
          </a:p>
        </p:txBody>
      </p:sp>
      <p:sp>
        <p:nvSpPr>
          <p:cNvPr id="3" name="Symbol zastępczy stopki 2"/>
          <p:cNvSpPr>
            <a:spLocks noGrp="1"/>
          </p:cNvSpPr>
          <p:nvPr>
            <p:ph type="ftr" sz="quarter" idx="11"/>
          </p:nvPr>
        </p:nvSpPr>
        <p:spPr/>
        <p:txBody>
          <a:bodyPr/>
          <a:lstStyle>
            <a:extLst/>
          </a:lstStyle>
          <a:p>
            <a:endParaRPr lang="pl-PL"/>
          </a:p>
        </p:txBody>
      </p:sp>
      <p:sp>
        <p:nvSpPr>
          <p:cNvPr id="4" name="Symbol zastępczy numeru slajdu 3"/>
          <p:cNvSpPr>
            <a:spLocks noGrp="1"/>
          </p:cNvSpPr>
          <p:nvPr>
            <p:ph type="sldNum" sz="quarter" idx="12"/>
          </p:nvPr>
        </p:nvSpPr>
        <p:spPr/>
        <p:txBody>
          <a:bodyPr/>
          <a:lstStyle>
            <a:extLst/>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Zawartość z podpisem">
    <p:bg>
      <p:bgRef idx="1003">
        <a:schemeClr val="bg1"/>
      </p:bgRef>
    </p:bg>
    <p:spTree>
      <p:nvGrpSpPr>
        <p:cNvPr id="1" name=""/>
        <p:cNvGrpSpPr/>
        <p:nvPr/>
      </p:nvGrpSpPr>
      <p:grpSpPr>
        <a:xfrm>
          <a:off x="0" y="0"/>
          <a:ext cx="0" cy="0"/>
          <a:chOff x="0" y="0"/>
          <a:chExt cx="0" cy="0"/>
        </a:xfrm>
      </p:grpSpPr>
      <p:sp>
        <p:nvSpPr>
          <p:cNvPr id="2" name="Tytuł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pl-PL" smtClean="0"/>
              <a:t>Kliknij, aby edytować styl</a:t>
            </a:r>
            <a:endParaRPr kumimoji="0" lang="en-US"/>
          </a:p>
        </p:txBody>
      </p:sp>
      <p:sp>
        <p:nvSpPr>
          <p:cNvPr id="3" name="Symbol zastępczy tekstu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pl-PL" smtClean="0"/>
              <a:t>Kliknij, aby edytować style wzorca tekstu</a:t>
            </a:r>
          </a:p>
        </p:txBody>
      </p:sp>
      <p:sp>
        <p:nvSpPr>
          <p:cNvPr id="4" name="Symbol zastępczy zawartości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pl-PL" smtClean="0"/>
              <a:t>Kliknij, aby edytować style wzorca tekstu</a:t>
            </a:r>
          </a:p>
          <a:p>
            <a:pPr lvl="1" eaLnBrk="1" latinLnBrk="0" hangingPunct="1"/>
            <a:r>
              <a:rPr lang="pl-PL" smtClean="0"/>
              <a:t>Drugi poziom</a:t>
            </a:r>
          </a:p>
          <a:p>
            <a:pPr lvl="2" eaLnBrk="1" latinLnBrk="0" hangingPunct="1"/>
            <a:r>
              <a:rPr lang="pl-PL" smtClean="0"/>
              <a:t>Trzeci poziom</a:t>
            </a:r>
          </a:p>
          <a:p>
            <a:pPr lvl="3" eaLnBrk="1" latinLnBrk="0" hangingPunct="1"/>
            <a:r>
              <a:rPr lang="pl-PL" smtClean="0"/>
              <a:t>Czwarty poziom</a:t>
            </a:r>
          </a:p>
          <a:p>
            <a:pPr lvl="4" eaLnBrk="1" latinLnBrk="0" hangingPunct="1"/>
            <a:r>
              <a:rPr lang="pl-PL" smtClean="0"/>
              <a:t>Piąty poziom</a:t>
            </a:r>
            <a:endParaRPr kumimoji="0" lang="en-US"/>
          </a:p>
        </p:txBody>
      </p:sp>
      <p:sp>
        <p:nvSpPr>
          <p:cNvPr id="5" name="Symbol zastępczy daty 4"/>
          <p:cNvSpPr>
            <a:spLocks noGrp="1"/>
          </p:cNvSpPr>
          <p:nvPr>
            <p:ph type="dt" sz="half" idx="10"/>
          </p:nvPr>
        </p:nvSpPr>
        <p:spPr>
          <a:xfrm>
            <a:off x="6727032" y="6407944"/>
            <a:ext cx="1920240" cy="365760"/>
          </a:xfrm>
        </p:spPr>
        <p:txBody>
          <a:bodyPr/>
          <a:lstStyle>
            <a:extLst/>
          </a:lstStyle>
          <a:p>
            <a:endParaRPr lang="pl-PL"/>
          </a:p>
        </p:txBody>
      </p:sp>
      <p:sp>
        <p:nvSpPr>
          <p:cNvPr id="6" name="Symbol zastępczy stopki 5"/>
          <p:cNvSpPr>
            <a:spLocks noGrp="1"/>
          </p:cNvSpPr>
          <p:nvPr>
            <p:ph type="ftr" sz="quarter" idx="11"/>
          </p:nvPr>
        </p:nvSpPr>
        <p:spPr/>
        <p:txBody>
          <a:bodyPr/>
          <a:lstStyle>
            <a:extLst/>
          </a:lstStyle>
          <a:p>
            <a:endParaRPr lang="pl-PL"/>
          </a:p>
        </p:txBody>
      </p:sp>
      <p:sp>
        <p:nvSpPr>
          <p:cNvPr id="7" name="Symbol zastępczy numeru slajdu 6"/>
          <p:cNvSpPr>
            <a:spLocks noGrp="1"/>
          </p:cNvSpPr>
          <p:nvPr>
            <p:ph type="sldNum" sz="quarter" idx="12"/>
          </p:nvPr>
        </p:nvSpPr>
        <p:spPr/>
        <p:txBody>
          <a:bodyPr/>
          <a:lstStyle>
            <a:extLst/>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az z podpisem">
    <p:bg>
      <p:bgRef idx="1002">
        <a:schemeClr val="bg1"/>
      </p:bgRef>
    </p:bg>
    <p:spTree>
      <p:nvGrpSpPr>
        <p:cNvPr id="1" name=""/>
        <p:cNvGrpSpPr/>
        <p:nvPr/>
      </p:nvGrpSpPr>
      <p:grpSpPr>
        <a:xfrm>
          <a:off x="0" y="0"/>
          <a:ext cx="0" cy="0"/>
          <a:chOff x="0" y="0"/>
          <a:chExt cx="0" cy="0"/>
        </a:xfrm>
      </p:grpSpPr>
      <p:sp>
        <p:nvSpPr>
          <p:cNvPr id="4" name="Symbol zastępczy tekstu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pl-PL" smtClean="0"/>
              <a:t>Kliknij, aby edytować style wzorca tekstu</a:t>
            </a:r>
          </a:p>
        </p:txBody>
      </p:sp>
      <p:sp>
        <p:nvSpPr>
          <p:cNvPr id="3" name="Symbol zastępczy obrazu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pl-PL" smtClean="0"/>
              <a:t>Kliknij ikonę, aby dodać obraz</a:t>
            </a:r>
            <a:endParaRPr kumimoji="0" lang="en-US" dirty="0"/>
          </a:p>
        </p:txBody>
      </p:sp>
      <p:sp>
        <p:nvSpPr>
          <p:cNvPr id="5" name="Symbol zastępczy daty 4"/>
          <p:cNvSpPr>
            <a:spLocks noGrp="1"/>
          </p:cNvSpPr>
          <p:nvPr>
            <p:ph type="dt" sz="half" idx="10"/>
          </p:nvPr>
        </p:nvSpPr>
        <p:spPr/>
        <p:txBody>
          <a:bodyPr/>
          <a:lstStyle>
            <a:lvl1pPr>
              <a:defRPr>
                <a:solidFill>
                  <a:schemeClr val="tx1"/>
                </a:solidFill>
              </a:defRPr>
            </a:lvl1pPr>
            <a:extLst/>
          </a:lstStyle>
          <a:p>
            <a:endParaRPr lang="pl-PL"/>
          </a:p>
        </p:txBody>
      </p:sp>
      <p:sp>
        <p:nvSpPr>
          <p:cNvPr id="6" name="Symbol zastępczy stopki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pl-PL"/>
          </a:p>
        </p:txBody>
      </p:sp>
      <p:sp>
        <p:nvSpPr>
          <p:cNvPr id="7" name="Symbol zastępczy numeru slajdu 6"/>
          <p:cNvSpPr>
            <a:spLocks noGrp="1"/>
          </p:cNvSpPr>
          <p:nvPr>
            <p:ph type="sldNum" sz="quarter" idx="12"/>
          </p:nvPr>
        </p:nvSpPr>
        <p:spPr/>
        <p:txBody>
          <a:bodyPr/>
          <a:lstStyle>
            <a:lvl1pPr>
              <a:defRPr>
                <a:solidFill>
                  <a:schemeClr val="tx1"/>
                </a:solidFill>
              </a:defRPr>
            </a:lvl1pPr>
            <a:extLst/>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smtClean="0">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
        <p:nvSpPr>
          <p:cNvPr id="2" name="Tytuł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pl-PL" smtClean="0"/>
              <a:t>Kliknij, aby edytować styl</a:t>
            </a:r>
            <a:endParaRPr kumimoji="0" lang="en-US"/>
          </a:p>
        </p:txBody>
      </p:sp>
      <p:sp>
        <p:nvSpPr>
          <p:cNvPr id="8" name="Dowolny kształt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Dowolny kształt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ójkąt prostokątny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Łącznik prostoliniowy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Pag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Pag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Dowolny kształt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Dowolny kształt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ójkąt prostokątny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Łącznik prostoliniowy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Symbol zastępczy tytułu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pl-PL" smtClean="0"/>
              <a:t>Kliknij, aby edytować styl</a:t>
            </a:r>
            <a:endParaRPr kumimoji="0" lang="en-US"/>
          </a:p>
        </p:txBody>
      </p:sp>
      <p:sp>
        <p:nvSpPr>
          <p:cNvPr id="30" name="Symbol zastępczy tekstu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10" name="Symbol zastępczy daty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endParaRPr lang="pl-PL"/>
          </a:p>
        </p:txBody>
      </p:sp>
      <p:sp>
        <p:nvSpPr>
          <p:cNvPr id="22" name="Symbol zastępczy stopki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pl-PL"/>
          </a:p>
        </p:txBody>
      </p:sp>
      <p:sp>
        <p:nvSpPr>
          <p:cNvPr id="18" name="Symbol zastępczy numeru slajdu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Dowolny kształt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Dowolny kształt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ójkąt prostokątny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Łącznik prostoliniowy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Symbol zastępczy tytułu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pl-PL" smtClean="0"/>
              <a:t>Kliknij, aby edytować styl</a:t>
            </a:r>
            <a:endParaRPr kumimoji="0" lang="en-US"/>
          </a:p>
        </p:txBody>
      </p:sp>
      <p:sp>
        <p:nvSpPr>
          <p:cNvPr id="30" name="Symbol zastępczy tekstu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pl-PL" smtClean="0"/>
              <a:t>Kliknij, aby edytować style wzorca tekstu</a:t>
            </a:r>
          </a:p>
          <a:p>
            <a:pPr lvl="1" eaLnBrk="1" latinLnBrk="0" hangingPunct="1"/>
            <a:r>
              <a:rPr kumimoji="0" lang="pl-PL" smtClean="0"/>
              <a:t>Drugi poziom</a:t>
            </a:r>
          </a:p>
          <a:p>
            <a:pPr lvl="2" eaLnBrk="1" latinLnBrk="0" hangingPunct="1"/>
            <a:r>
              <a:rPr kumimoji="0" lang="pl-PL" smtClean="0"/>
              <a:t>Trzeci poziom</a:t>
            </a:r>
          </a:p>
          <a:p>
            <a:pPr lvl="3" eaLnBrk="1" latinLnBrk="0" hangingPunct="1"/>
            <a:r>
              <a:rPr kumimoji="0" lang="pl-PL" smtClean="0"/>
              <a:t>Czwarty poziom</a:t>
            </a:r>
          </a:p>
          <a:p>
            <a:pPr lvl="4" eaLnBrk="1" latinLnBrk="0" hangingPunct="1"/>
            <a:r>
              <a:rPr kumimoji="0" lang="pl-PL" smtClean="0"/>
              <a:t>Piąty poziom</a:t>
            </a:r>
            <a:endParaRPr kumimoji="0" lang="en-US"/>
          </a:p>
        </p:txBody>
      </p:sp>
      <p:sp>
        <p:nvSpPr>
          <p:cNvPr id="10" name="Symbol zastępczy daty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endParaRPr lang="pl-PL"/>
          </a:p>
        </p:txBody>
      </p:sp>
      <p:sp>
        <p:nvSpPr>
          <p:cNvPr id="22" name="Symbol zastępczy stopki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pl-PL"/>
          </a:p>
        </p:txBody>
      </p:sp>
      <p:sp>
        <p:nvSpPr>
          <p:cNvPr id="18" name="Symbol zastępczy numeru slajdu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smtClean="0">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11.jp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0.xml"/><Relationship Id="rId1" Type="http://schemas.openxmlformats.org/officeDocument/2006/relationships/slideLayout" Target="../slideLayouts/slideLayout12.xml"/><Relationship Id="rId6" Type="http://schemas.openxmlformats.org/officeDocument/2006/relationships/image" Target="../media/image16.jpg"/><Relationship Id="rId5" Type="http://schemas.openxmlformats.org/officeDocument/2006/relationships/image" Target="../media/image15.png"/><Relationship Id="rId4" Type="http://schemas.openxmlformats.org/officeDocument/2006/relationships/image" Target="../media/image14.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Shape 111"/>
          <p:cNvSpPr txBox="1">
            <a:spLocks noGrp="1"/>
          </p:cNvSpPr>
          <p:nvPr>
            <p:ph type="ctrTitle"/>
          </p:nvPr>
        </p:nvSpPr>
        <p:spPr>
          <a:xfrm>
            <a:off x="17883" y="2492896"/>
            <a:ext cx="9144000" cy="1224135"/>
          </a:xfrm>
          <a:prstGeom prst="rect">
            <a:avLst/>
          </a:prstGeom>
          <a:noFill/>
          <a:ln>
            <a:noFill/>
          </a:ln>
        </p:spPr>
        <p:txBody>
          <a:bodyPr lIns="91425" tIns="0" rIns="45700" bIns="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80" b="1" i="0" u="none" strike="noStrike" cap="none" dirty="0" smtClean="0">
                <a:solidFill>
                  <a:srgbClr val="FFC700"/>
                </a:solidFill>
                <a:latin typeface="Arial Black"/>
                <a:ea typeface="Arial Black"/>
                <a:cs typeface="Arial Black"/>
                <a:sym typeface="Arial Black"/>
              </a:rPr>
              <a:t>TEMAT </a:t>
            </a:r>
            <a:r>
              <a:rPr lang="pl-PL" sz="2880" b="1" i="0" u="none" strike="noStrike" cap="none" dirty="0">
                <a:solidFill>
                  <a:srgbClr val="FFC700"/>
                </a:solidFill>
                <a:latin typeface="Arial Black"/>
                <a:ea typeface="Arial Black"/>
                <a:cs typeface="Arial Black"/>
                <a:sym typeface="Arial Black"/>
              </a:rPr>
              <a:t>7</a:t>
            </a:r>
            <a:r>
              <a:rPr lang="pl-PL" sz="2880" b="1" i="0" u="none" strike="noStrike" cap="none" dirty="0">
                <a:solidFill>
                  <a:srgbClr val="FFC700"/>
                </a:solidFill>
                <a:latin typeface="Calibri"/>
                <a:ea typeface="Calibri"/>
                <a:cs typeface="Calibri"/>
                <a:sym typeface="Calibri"/>
              </a:rPr>
              <a:t/>
            </a:r>
            <a:br>
              <a:rPr lang="pl-PL" sz="2880" b="1" i="0" u="none" strike="noStrike" cap="none" dirty="0">
                <a:solidFill>
                  <a:srgbClr val="FFC700"/>
                </a:solidFill>
                <a:latin typeface="Calibri"/>
                <a:ea typeface="Calibri"/>
                <a:cs typeface="Calibri"/>
                <a:sym typeface="Calibri"/>
              </a:rPr>
            </a:br>
            <a:r>
              <a:rPr lang="pl-PL" sz="2880" b="1" i="0" u="none" strike="noStrike" cap="none" dirty="0">
                <a:solidFill>
                  <a:srgbClr val="FFC700"/>
                </a:solidFill>
                <a:latin typeface="Calibri"/>
                <a:ea typeface="Calibri"/>
                <a:cs typeface="Calibri"/>
                <a:sym typeface="Calibri"/>
              </a:rPr>
              <a:t>Eksploatacja hydraulicznych i pneumatycznych </a:t>
            </a:r>
            <a:r>
              <a:rPr lang="pl-PL" sz="2880" b="1" i="0" u="none" strike="noStrike" cap="none" dirty="0" smtClean="0">
                <a:solidFill>
                  <a:srgbClr val="FFC700"/>
                </a:solidFill>
                <a:latin typeface="Calibri"/>
                <a:ea typeface="Calibri"/>
                <a:cs typeface="Calibri"/>
                <a:sym typeface="Calibri"/>
              </a:rPr>
              <a:t/>
            </a:r>
            <a:br>
              <a:rPr lang="pl-PL" sz="2880" b="1" i="0" u="none" strike="noStrike" cap="none" dirty="0" smtClean="0">
                <a:solidFill>
                  <a:srgbClr val="FFC700"/>
                </a:solidFill>
                <a:latin typeface="Calibri"/>
                <a:ea typeface="Calibri"/>
                <a:cs typeface="Calibri"/>
                <a:sym typeface="Calibri"/>
              </a:rPr>
            </a:br>
            <a:r>
              <a:rPr lang="pl-PL" sz="2880" b="1" i="0" u="none" strike="noStrike" cap="none" dirty="0" smtClean="0">
                <a:solidFill>
                  <a:srgbClr val="FFC700"/>
                </a:solidFill>
                <a:latin typeface="Calibri"/>
                <a:ea typeface="Calibri"/>
                <a:cs typeface="Calibri"/>
                <a:sym typeface="Calibri"/>
              </a:rPr>
              <a:t>zestawów ratowniczych</a:t>
            </a:r>
            <a:endParaRPr lang="pl-PL" sz="2880" b="1" i="0" u="none" strike="noStrike" cap="none" dirty="0">
              <a:solidFill>
                <a:srgbClr val="FFC700"/>
              </a:solidFill>
              <a:latin typeface="Calibri"/>
              <a:ea typeface="Calibri"/>
              <a:cs typeface="Calibri"/>
              <a:sym typeface="Calibri"/>
            </a:endParaRPr>
          </a:p>
        </p:txBody>
      </p:sp>
      <p:sp>
        <p:nvSpPr>
          <p:cNvPr id="112" name="Shape 112"/>
          <p:cNvSpPr txBox="1">
            <a:spLocks noGrp="1"/>
          </p:cNvSpPr>
          <p:nvPr>
            <p:ph type="subTitle" idx="1"/>
          </p:nvPr>
        </p:nvSpPr>
        <p:spPr>
          <a:xfrm>
            <a:off x="5436096" y="5157192"/>
            <a:ext cx="3707902" cy="1296143"/>
          </a:xfrm>
          <a:prstGeom prst="rect">
            <a:avLst/>
          </a:prstGeom>
          <a:noFill/>
          <a:ln>
            <a:noFill/>
          </a:ln>
        </p:spPr>
        <p:txBody>
          <a:bodyPr lIns="118850" tIns="0" rIns="45700" bIns="0" anchor="b" anchorCtr="0">
            <a:noAutofit/>
          </a:bodyPr>
          <a:lstStyle/>
          <a:p>
            <a:pPr marL="0" marR="0" lvl="0" indent="0" algn="l" rtl="0">
              <a:lnSpc>
                <a:spcPct val="100000"/>
              </a:lnSpc>
              <a:spcBef>
                <a:spcPts val="0"/>
              </a:spcBef>
              <a:spcAft>
                <a:spcPts val="0"/>
              </a:spcAft>
              <a:buClr>
                <a:schemeClr val="accent1"/>
              </a:buClr>
              <a:buSzPct val="25000"/>
              <a:buFont typeface="Noto Sans Symbols"/>
              <a:buNone/>
            </a:pPr>
            <a:endParaRPr lang="pl-PL" sz="2000" b="0" i="0" u="none" strike="noStrike" cap="none" dirty="0">
              <a:solidFill>
                <a:srgbClr val="FFFFFF"/>
              </a:solidFill>
              <a:latin typeface="Arial"/>
              <a:ea typeface="Arial"/>
              <a:cs typeface="Arial"/>
              <a:sym typeface="Arial"/>
            </a:endParaRPr>
          </a:p>
        </p:txBody>
      </p:sp>
      <p:sp>
        <p:nvSpPr>
          <p:cNvPr id="114" name="Shape 114"/>
          <p:cNvSpPr txBox="1"/>
          <p:nvPr/>
        </p:nvSpPr>
        <p:spPr>
          <a:xfrm>
            <a:off x="2025948" y="404767"/>
            <a:ext cx="7118052" cy="936103"/>
          </a:xfrm>
          <a:prstGeom prst="rect">
            <a:avLst/>
          </a:prstGeom>
          <a:noFill/>
          <a:ln>
            <a:noFill/>
          </a:ln>
        </p:spPr>
        <p:txBody>
          <a:bodyPr lIns="91425" tIns="0" rIns="45700" bIns="0" anchor="ctr" anchorCtr="0">
            <a:noAutofit/>
          </a:bodyPr>
          <a:lstStyle/>
          <a:p>
            <a:r>
              <a:rPr lang="pl-PL" altLang="pl-PL" sz="2400" dirty="0">
                <a:solidFill>
                  <a:srgbClr val="FFC000"/>
                </a:solidFill>
              </a:rPr>
              <a:t>SZKOLENIE  </a:t>
            </a:r>
            <a:r>
              <a:rPr lang="pl-PL" sz="2400" dirty="0" smtClean="0">
                <a:solidFill>
                  <a:srgbClr val="FFC000"/>
                </a:solidFill>
              </a:rPr>
              <a:t>KIEROWCÓW-KONSERWATORÓW</a:t>
            </a:r>
            <a:endParaRPr lang="pl-PL" sz="2400" dirty="0">
              <a:solidFill>
                <a:srgbClr val="FFC000"/>
              </a:solidFill>
            </a:endParaRPr>
          </a:p>
          <a:p>
            <a:pPr algn="ctr"/>
            <a:r>
              <a:rPr lang="pl-PL" sz="2400" dirty="0">
                <a:solidFill>
                  <a:srgbClr val="FFC000"/>
                </a:solidFill>
              </a:rPr>
              <a:t>SPRZĘTU RATOWNICZEGO OSP</a:t>
            </a:r>
            <a:endParaRPr lang="pl-PL" altLang="pl-PL" sz="2400" dirty="0">
              <a:solidFill>
                <a:srgbClr val="FFC000"/>
              </a:solidFill>
            </a:endParaRP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Shape 204"/>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Przygotowanie narzędzi do pracy</a:t>
            </a:r>
          </a:p>
        </p:txBody>
      </p:sp>
      <p:sp>
        <p:nvSpPr>
          <p:cNvPr id="207" name="Shape 207"/>
          <p:cNvSpPr txBox="1">
            <a:spLocks noGrp="1"/>
          </p:cNvSpPr>
          <p:nvPr>
            <p:ph type="body" idx="1"/>
          </p:nvPr>
        </p:nvSpPr>
        <p:spPr>
          <a:xfrm>
            <a:off x="467543" y="1832843"/>
            <a:ext cx="8216267" cy="2185986"/>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400" b="0" i="0" u="none" strike="noStrike" cap="none">
                <a:solidFill>
                  <a:schemeClr val="dk1"/>
                </a:solidFill>
                <a:latin typeface="Calibri"/>
                <a:ea typeface="Calibri"/>
                <a:cs typeface="Calibri"/>
                <a:sym typeface="Calibri"/>
              </a:rPr>
              <a:t>Po podłączeniu narzędzi należy sprawdzić:</a:t>
            </a:r>
          </a:p>
          <a:p>
            <a:pPr marL="438912" marR="0" lvl="0" indent="-172212" algn="just" rtl="0">
              <a:lnSpc>
                <a:spcPct val="8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płynność ruchu urządzeń sterujących kierunkiem pracy narzędzi, czy po zwolnieniu nacisku automatycznie ustawiają się w pozycji „zerowej” oraz czy po otwarciu powodują płynny ruch ramion, lub ostrzy narzędzia        w obydwu kierunkach, </a:t>
            </a:r>
          </a:p>
          <a:p>
            <a:pPr marL="438912" marR="0" lvl="0" indent="-172212" algn="just" rtl="0">
              <a:lnSpc>
                <a:spcPct val="8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stan przewodów zasilających, czy nie są pęknięte, zdeformowane, np. ściśnięte, załamane itp., czy nie wycieka z nich ciecz robocza,</a:t>
            </a:r>
          </a:p>
          <a:p>
            <a:pPr marL="438912" marR="0" lvl="0" indent="-172212" algn="just" rtl="0">
              <a:lnSpc>
                <a:spcPct val="8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czy nie występują wycieki cieczy roboczej z siłowników, złączek, urządzeń sterujących,</a:t>
            </a:r>
          </a:p>
          <a:p>
            <a:pPr marL="438912" marR="0" lvl="0" indent="-172212" algn="just" rtl="0">
              <a:lnSpc>
                <a:spcPct val="8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szczelność narzędzi pod działaniem maksymalnego ciśnienia roboczego, w tym celu doprowadzić do maksymalnego rozwarcia a potem do całkowitego zamknięcia ramion i końcówek roboczych. </a:t>
            </a:r>
          </a:p>
        </p:txBody>
      </p:sp>
      <p:sp>
        <p:nvSpPr>
          <p:cNvPr id="209" name="Shape 20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08" name="Shape 208"/>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06" name="Shape 20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10</a:t>
            </a:fld>
            <a:endParaRPr lang="pl-PL" sz="1400" b="0" i="0" u="none" strike="noStrike" cap="none">
              <a:solidFill>
                <a:schemeClr val="lt1"/>
              </a:solidFill>
              <a:latin typeface="Calibri"/>
              <a:ea typeface="Calibri"/>
              <a:cs typeface="Calibri"/>
              <a:sym typeface="Calibri"/>
            </a:endParaRPr>
          </a:p>
        </p:txBody>
      </p:sp>
      <p:sp>
        <p:nvSpPr>
          <p:cNvPr id="205" name="Shape 20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pic>
        <p:nvPicPr>
          <p:cNvPr id="216" name="Shape 216"/>
          <p:cNvPicPr preferRelativeResize="0"/>
          <p:nvPr/>
        </p:nvPicPr>
        <p:blipFill rotWithShape="1">
          <a:blip r:embed="rId3">
            <a:alphaModFix/>
          </a:blip>
          <a:srcRect t="4568"/>
          <a:stretch/>
        </p:blipFill>
        <p:spPr>
          <a:xfrm>
            <a:off x="4146739" y="1571612"/>
            <a:ext cx="4997261" cy="5143535"/>
          </a:xfrm>
          <a:prstGeom prst="rect">
            <a:avLst/>
          </a:prstGeom>
          <a:noFill/>
          <a:ln>
            <a:noFill/>
          </a:ln>
        </p:spPr>
      </p:pic>
      <p:sp>
        <p:nvSpPr>
          <p:cNvPr id="217" name="Shape 217"/>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Przewody hydrauliczne</a:t>
            </a:r>
          </a:p>
        </p:txBody>
      </p:sp>
      <p:sp>
        <p:nvSpPr>
          <p:cNvPr id="220" name="Shape 220"/>
          <p:cNvSpPr txBox="1">
            <a:spLocks noGrp="1"/>
          </p:cNvSpPr>
          <p:nvPr>
            <p:ph type="body" idx="1"/>
          </p:nvPr>
        </p:nvSpPr>
        <p:spPr>
          <a:xfrm>
            <a:off x="0" y="1357298"/>
            <a:ext cx="5072065" cy="2185986"/>
          </a:xfrm>
          <a:prstGeom prst="rect">
            <a:avLst/>
          </a:prstGeom>
          <a:noFill/>
          <a:ln>
            <a:noFill/>
          </a:ln>
        </p:spPr>
        <p:txBody>
          <a:bodyPr lIns="54850" tIns="91425" rIns="91425" bIns="45700" anchor="t" anchorCtr="0">
            <a:noAutofit/>
          </a:bodyPr>
          <a:lstStyle/>
          <a:p>
            <a:pPr marL="571500" marR="0" lvl="0" indent="-457200" algn="l" rtl="0">
              <a:lnSpc>
                <a:spcPct val="100000"/>
              </a:lnSpc>
              <a:spcBef>
                <a:spcPts val="0"/>
              </a:spcBef>
              <a:spcAft>
                <a:spcPts val="0"/>
              </a:spcAft>
              <a:buClr>
                <a:schemeClr val="dk1"/>
              </a:buClr>
              <a:buSzPct val="80000"/>
              <a:buFont typeface="Arial"/>
              <a:buAutoNum type="arabicPeriod"/>
            </a:pPr>
            <a:r>
              <a:rPr lang="pl-PL" sz="2000" b="0" i="0" u="none" strike="noStrike" cap="none">
                <a:solidFill>
                  <a:schemeClr val="dk1"/>
                </a:solidFill>
                <a:latin typeface="Calibri"/>
                <a:ea typeface="Calibri"/>
                <a:cs typeface="Calibri"/>
                <a:sym typeface="Calibri"/>
              </a:rPr>
              <a:t>Nie poddawać przewodów hydraulicznych mechanicznym obciążeniom rozciągającym, nie zawieszać na przewodach żadnych ciężarów oraz ich nie naciągać.</a:t>
            </a:r>
          </a:p>
          <a:p>
            <a:pPr marL="571500" marR="0" lvl="0" indent="-457200" algn="l" rtl="0">
              <a:lnSpc>
                <a:spcPct val="100000"/>
              </a:lnSpc>
              <a:spcBef>
                <a:spcPts val="0"/>
              </a:spcBef>
              <a:spcAft>
                <a:spcPts val="0"/>
              </a:spcAft>
              <a:buClr>
                <a:schemeClr val="dk1"/>
              </a:buClr>
              <a:buSzPct val="80000"/>
              <a:buFont typeface="Arial"/>
              <a:buAutoNum type="arabicPeriod"/>
            </a:pPr>
            <a:r>
              <a:rPr lang="pl-PL" sz="2000" b="0" i="0" u="none" strike="noStrike" cap="none">
                <a:solidFill>
                  <a:schemeClr val="dk1"/>
                </a:solidFill>
                <a:latin typeface="Calibri"/>
                <a:ea typeface="Calibri"/>
                <a:cs typeface="Calibri"/>
                <a:sym typeface="Calibri"/>
              </a:rPr>
              <a:t>Nie przekraczać minimalnego promienia zgięcia przewodu, ponieważ powstały w ten sposób łuk może spowodować uszkodzenie przewodu).</a:t>
            </a:r>
          </a:p>
          <a:p>
            <a:pPr marL="571500" marR="0" lvl="0" indent="-457200" algn="l" rtl="0">
              <a:lnSpc>
                <a:spcPct val="100000"/>
              </a:lnSpc>
              <a:spcBef>
                <a:spcPts val="0"/>
              </a:spcBef>
              <a:spcAft>
                <a:spcPts val="0"/>
              </a:spcAft>
              <a:buClr>
                <a:schemeClr val="dk1"/>
              </a:buClr>
              <a:buSzPct val="80000"/>
              <a:buFont typeface="Arial"/>
              <a:buAutoNum type="arabicPeriod"/>
            </a:pPr>
            <a:r>
              <a:rPr lang="pl-PL" sz="2000" b="0" i="0" u="none" strike="noStrike" cap="none">
                <a:solidFill>
                  <a:schemeClr val="dk1"/>
                </a:solidFill>
                <a:latin typeface="Calibri"/>
                <a:ea typeface="Calibri"/>
                <a:cs typeface="Calibri"/>
                <a:sym typeface="Calibri"/>
              </a:rPr>
              <a:t>Przewodów nie kłaść lub ciągnąć po ostrych (kanciastych) powierzchniach. </a:t>
            </a:r>
          </a:p>
          <a:p>
            <a:pPr marL="571500" marR="0" lvl="0" indent="-457200" algn="l" rtl="0">
              <a:lnSpc>
                <a:spcPct val="100000"/>
              </a:lnSpc>
              <a:spcBef>
                <a:spcPts val="0"/>
              </a:spcBef>
              <a:spcAft>
                <a:spcPts val="0"/>
              </a:spcAft>
              <a:buClr>
                <a:schemeClr val="dk1"/>
              </a:buClr>
              <a:buSzPct val="80000"/>
              <a:buFont typeface="Arial"/>
              <a:buAutoNum type="arabicPeriod"/>
            </a:pPr>
            <a:r>
              <a:rPr lang="pl-PL" sz="2000" b="0" i="0" u="none" strike="noStrike" cap="none">
                <a:solidFill>
                  <a:schemeClr val="dk1"/>
                </a:solidFill>
                <a:latin typeface="Calibri"/>
                <a:ea typeface="Calibri"/>
                <a:cs typeface="Calibri"/>
                <a:sym typeface="Calibri"/>
              </a:rPr>
              <a:t>Nie podłączać poskręcanych przewodów.</a:t>
            </a:r>
          </a:p>
          <a:p>
            <a:pPr marL="571500" marR="0" lvl="0" indent="-457200" algn="l" rtl="0">
              <a:lnSpc>
                <a:spcPct val="100000"/>
              </a:lnSpc>
              <a:spcBef>
                <a:spcPts val="0"/>
              </a:spcBef>
              <a:spcAft>
                <a:spcPts val="0"/>
              </a:spcAft>
              <a:buClr>
                <a:schemeClr val="dk1"/>
              </a:buClr>
              <a:buSzPct val="80000"/>
              <a:buFont typeface="Arial"/>
              <a:buAutoNum type="arabicPeriod"/>
            </a:pPr>
            <a:r>
              <a:rPr lang="pl-PL" sz="2000" b="0" i="0" u="none" strike="noStrike" cap="none">
                <a:solidFill>
                  <a:schemeClr val="dk1"/>
                </a:solidFill>
                <a:latin typeface="Calibri"/>
                <a:ea typeface="Calibri"/>
                <a:cs typeface="Calibri"/>
                <a:sym typeface="Calibri"/>
              </a:rPr>
              <a:t>Nie należy w żadnym wypadku przejeżdżać jakimkolwiek pojazdem po przewodach (można je zabezpieczyć np. za pomocą mostków przejazdowych)</a:t>
            </a:r>
          </a:p>
          <a:p>
            <a:pPr marL="571500" marR="0" lvl="0" indent="-457200" algn="l" rtl="0">
              <a:lnSpc>
                <a:spcPct val="100000"/>
              </a:lnSpc>
              <a:spcBef>
                <a:spcPts val="0"/>
              </a:spcBef>
              <a:spcAft>
                <a:spcPts val="0"/>
              </a:spcAft>
              <a:buClr>
                <a:schemeClr val="accent1"/>
              </a:buClr>
              <a:buSzPct val="80000"/>
              <a:buFont typeface="Arial"/>
              <a:buNone/>
            </a:pPr>
            <a:endParaRPr sz="2000" b="0" i="0" u="none" strike="noStrike" cap="none">
              <a:solidFill>
                <a:schemeClr val="dk1"/>
              </a:solidFill>
              <a:latin typeface="Calibri"/>
              <a:ea typeface="Calibri"/>
              <a:cs typeface="Calibri"/>
              <a:sym typeface="Calibri"/>
            </a:endParaRPr>
          </a:p>
        </p:txBody>
      </p:sp>
      <p:sp>
        <p:nvSpPr>
          <p:cNvPr id="222" name="Shape 22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21" name="Shape 221"/>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19" name="Shape 21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11</a:t>
            </a:fld>
            <a:endParaRPr lang="pl-PL" sz="1400" b="0" i="0" u="none" strike="noStrike" cap="none">
              <a:solidFill>
                <a:schemeClr val="lt1"/>
              </a:solidFill>
              <a:latin typeface="Calibri"/>
              <a:ea typeface="Calibri"/>
              <a:cs typeface="Calibri"/>
              <a:sym typeface="Calibri"/>
            </a:endParaRPr>
          </a:p>
        </p:txBody>
      </p:sp>
      <p:sp>
        <p:nvSpPr>
          <p:cNvPr id="218" name="Shape 21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Shape 229"/>
          <p:cNvPicPr preferRelativeResize="0"/>
          <p:nvPr/>
        </p:nvPicPr>
        <p:blipFill rotWithShape="1">
          <a:blip r:embed="rId3">
            <a:alphaModFix/>
          </a:blip>
          <a:srcRect l="1108" t="1024" b="1705"/>
          <a:stretch/>
        </p:blipFill>
        <p:spPr>
          <a:xfrm>
            <a:off x="4429123" y="1857364"/>
            <a:ext cx="4714876" cy="3952889"/>
          </a:xfrm>
          <a:prstGeom prst="rect">
            <a:avLst/>
          </a:prstGeom>
          <a:noFill/>
          <a:ln>
            <a:noFill/>
          </a:ln>
        </p:spPr>
      </p:pic>
      <p:sp>
        <p:nvSpPr>
          <p:cNvPr id="230" name="Shape 230"/>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Przewody hydrauliczne</a:t>
            </a:r>
          </a:p>
        </p:txBody>
      </p:sp>
      <p:sp>
        <p:nvSpPr>
          <p:cNvPr id="233" name="Shape 233"/>
          <p:cNvSpPr txBox="1">
            <a:spLocks noGrp="1"/>
          </p:cNvSpPr>
          <p:nvPr>
            <p:ph type="body" idx="1"/>
          </p:nvPr>
        </p:nvSpPr>
        <p:spPr>
          <a:xfrm>
            <a:off x="0" y="1714488"/>
            <a:ext cx="4357685" cy="3643337"/>
          </a:xfrm>
          <a:prstGeom prst="rect">
            <a:avLst/>
          </a:prstGeom>
          <a:noFill/>
          <a:ln>
            <a:noFill/>
          </a:ln>
        </p:spPr>
        <p:txBody>
          <a:bodyPr lIns="54850" tIns="91425" rIns="91425" bIns="45700" anchor="t" anchorCtr="0">
            <a:noAutofit/>
          </a:bodyPr>
          <a:lstStyle/>
          <a:p>
            <a:pPr marL="609600" marR="0" lvl="0" indent="-60960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Times New Roman"/>
                <a:ea typeface="Times New Roman"/>
                <a:cs typeface="Times New Roman"/>
                <a:sym typeface="Times New Roman"/>
              </a:rPr>
              <a:t>Nie dopuszczać do kontaktu przewodu z gorącymi powierzchniami, takimi jak: tłumiki, rury wydechowe, grzejniki, palniki.</a:t>
            </a:r>
          </a:p>
          <a:p>
            <a:pPr marL="609600" marR="0" lvl="0" indent="-60960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Times New Roman"/>
                <a:ea typeface="Times New Roman"/>
                <a:cs typeface="Times New Roman"/>
                <a:sym typeface="Times New Roman"/>
              </a:rPr>
              <a:t>Nigdy nie należy łączyć przewodów pochodzących od różnych producentów.</a:t>
            </a:r>
          </a:p>
          <a:p>
            <a:pPr marL="609600" marR="0" lvl="0" indent="-60960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Nigdy nie przekraczać dopuszczalnego ciśnienia roboczego określonego na przewodzie i/lub w instrukcjach obsługi.</a:t>
            </a:r>
          </a:p>
          <a:p>
            <a:pPr marL="609600" marR="0" lvl="0" indent="-60960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Nie wystawiać na działanie: alkoholi, paliw, kwasów, zasad, elektrolitów, estrów fosforowych.</a:t>
            </a:r>
          </a:p>
          <a:p>
            <a:pPr marL="609600" marR="0" lvl="0" indent="-609600" algn="just"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Times New Roman"/>
              <a:ea typeface="Times New Roman"/>
              <a:cs typeface="Times New Roman"/>
              <a:sym typeface="Times New Roman"/>
            </a:endParaRPr>
          </a:p>
        </p:txBody>
      </p:sp>
      <p:sp>
        <p:nvSpPr>
          <p:cNvPr id="235" name="Shape 235"/>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34" name="Shape 234"/>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32" name="Shape 23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12</a:t>
            </a:fld>
            <a:endParaRPr lang="pl-PL" sz="1400" b="0" i="0" u="none" strike="noStrike" cap="none">
              <a:solidFill>
                <a:schemeClr val="lt1"/>
              </a:solidFill>
              <a:latin typeface="Calibri"/>
              <a:ea typeface="Calibri"/>
              <a:cs typeface="Calibri"/>
              <a:sym typeface="Calibri"/>
            </a:endParaRPr>
          </a:p>
        </p:txBody>
      </p:sp>
      <p:sp>
        <p:nvSpPr>
          <p:cNvPr id="231" name="Shape 23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Shape 242"/>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Przechowywanie przewodów hydraulicznych</a:t>
            </a:r>
          </a:p>
        </p:txBody>
      </p:sp>
      <p:sp>
        <p:nvSpPr>
          <p:cNvPr id="245" name="Shape 245"/>
          <p:cNvSpPr txBox="1">
            <a:spLocks noGrp="1"/>
          </p:cNvSpPr>
          <p:nvPr>
            <p:ph type="body" idx="1"/>
          </p:nvPr>
        </p:nvSpPr>
        <p:spPr>
          <a:xfrm>
            <a:off x="467543" y="1832843"/>
            <a:ext cx="8216267" cy="2185986"/>
          </a:xfrm>
          <a:prstGeom prst="rect">
            <a:avLst/>
          </a:prstGeom>
          <a:noFill/>
          <a:ln>
            <a:noFill/>
          </a:ln>
        </p:spPr>
        <p:txBody>
          <a:bodyPr lIns="54850" tIns="91425" rIns="91425" bIns="45700" anchor="t" anchorCtr="0">
            <a:noAutofit/>
          </a:bodyPr>
          <a:lstStyle/>
          <a:p>
            <a:pPr marL="990600" marR="0" lvl="1" indent="-533400" algn="just" rtl="0">
              <a:lnSpc>
                <a:spcPct val="80000"/>
              </a:lnSpc>
              <a:spcBef>
                <a:spcPts val="0"/>
              </a:spcBef>
              <a:spcAft>
                <a:spcPts val="0"/>
              </a:spcAft>
              <a:buClr>
                <a:schemeClr val="accent2"/>
              </a:buClr>
              <a:buSzPct val="90000"/>
              <a:buFont typeface="Noto Sans Symbols"/>
              <a:buChar char="•"/>
            </a:pPr>
            <a:r>
              <a:rPr lang="pl-PL" sz="2400" b="0" i="0" u="none" strike="noStrike" cap="none">
                <a:solidFill>
                  <a:schemeClr val="dk1"/>
                </a:solidFill>
                <a:latin typeface="Calibri"/>
                <a:ea typeface="Calibri"/>
                <a:cs typeface="Calibri"/>
                <a:sym typeface="Calibri"/>
              </a:rPr>
              <a:t>przewody przechowywać w przewiewnym, suchym </a:t>
            </a:r>
            <a:br>
              <a:rPr lang="pl-PL" sz="2400" b="0" i="0" u="none" strike="noStrike" cap="none">
                <a:solidFill>
                  <a:schemeClr val="dk1"/>
                </a:solidFill>
                <a:latin typeface="Calibri"/>
                <a:ea typeface="Calibri"/>
                <a:cs typeface="Calibri"/>
                <a:sym typeface="Calibri"/>
              </a:rPr>
            </a:br>
            <a:r>
              <a:rPr lang="pl-PL" sz="2400" b="0" i="0" u="none" strike="noStrike" cap="none">
                <a:solidFill>
                  <a:schemeClr val="dk1"/>
                </a:solidFill>
                <a:latin typeface="Calibri"/>
                <a:ea typeface="Calibri"/>
                <a:cs typeface="Calibri"/>
                <a:sym typeface="Calibri"/>
              </a:rPr>
              <a:t>i odpornym na kurzenie się miejscu (można je ewentualnie zapakować w folię plastikową); nie powinny znajdować się one pod bezpośrednim wpływem promieni słonecznych i ultrafioletowych. Należy chronić przewody znajdujące się w pobliżu źródeł ciepła,</a:t>
            </a:r>
          </a:p>
          <a:p>
            <a:pPr marL="990600" marR="0" lvl="1" indent="-533400" algn="just" rtl="0">
              <a:lnSpc>
                <a:spcPct val="80000"/>
              </a:lnSpc>
              <a:spcBef>
                <a:spcPts val="560"/>
              </a:spcBef>
              <a:spcAft>
                <a:spcPts val="0"/>
              </a:spcAft>
              <a:buClr>
                <a:schemeClr val="accent2"/>
              </a:buClr>
              <a:buSzPct val="90000"/>
              <a:buFont typeface="Noto Sans Symbols"/>
              <a:buChar char="•"/>
            </a:pPr>
            <a:r>
              <a:rPr lang="pl-PL" sz="2400" b="0" i="0" u="none" strike="noStrike" cap="none">
                <a:solidFill>
                  <a:schemeClr val="dk1"/>
                </a:solidFill>
                <a:latin typeface="Calibri"/>
                <a:ea typeface="Calibri"/>
                <a:cs typeface="Calibri"/>
                <a:sym typeface="Calibri"/>
              </a:rPr>
              <a:t>nie korzystać z oświetlenia wytwarzającego ozon (np. ze świetlówek fluorescencyjnych, lamp rtęciowych). </a:t>
            </a:r>
            <a:br>
              <a:rPr lang="pl-PL" sz="2400" b="0" i="0" u="none" strike="noStrike" cap="none">
                <a:solidFill>
                  <a:schemeClr val="dk1"/>
                </a:solidFill>
                <a:latin typeface="Calibri"/>
                <a:ea typeface="Calibri"/>
                <a:cs typeface="Calibri"/>
                <a:sym typeface="Calibri"/>
              </a:rPr>
            </a:br>
            <a:r>
              <a:rPr lang="pl-PL" sz="2400" b="0" i="0" u="none" strike="noStrike" cap="none">
                <a:solidFill>
                  <a:schemeClr val="dk1"/>
                </a:solidFill>
                <a:latin typeface="Calibri"/>
                <a:ea typeface="Calibri"/>
                <a:cs typeface="Calibri"/>
                <a:sym typeface="Calibri"/>
              </a:rPr>
              <a:t>W bezpośrednim otoczeniu przewodów nie należy również korzystać z urządzeń elektrycznych,</a:t>
            </a:r>
          </a:p>
          <a:p>
            <a:pPr marL="990600" marR="0" lvl="1" indent="-533400" algn="just" rtl="0">
              <a:lnSpc>
                <a:spcPct val="80000"/>
              </a:lnSpc>
              <a:spcBef>
                <a:spcPts val="560"/>
              </a:spcBef>
              <a:spcAft>
                <a:spcPts val="0"/>
              </a:spcAft>
              <a:buClr>
                <a:schemeClr val="accent2"/>
              </a:buClr>
              <a:buSzPct val="90000"/>
              <a:buFont typeface="Noto Sans Symbols"/>
              <a:buChar char="•"/>
            </a:pPr>
            <a:r>
              <a:rPr lang="pl-PL" sz="2400" b="0" i="0" u="none" strike="noStrike" cap="none">
                <a:solidFill>
                  <a:schemeClr val="dk1"/>
                </a:solidFill>
                <a:latin typeface="Calibri"/>
                <a:ea typeface="Calibri"/>
                <a:cs typeface="Calibri"/>
                <a:sym typeface="Calibri"/>
              </a:rPr>
              <a:t>przewody przechowywać nienaciągnięte i w pozycji poziomej. Jeżeli przewody są zwijane na okres przechowywania należy przestrzegać wskazówek producenta dotyczących minimalnego kąta zgięcia,</a:t>
            </a: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247" name="Shape 24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46" name="Shape 246"/>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44" name="Shape 24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13</a:t>
            </a:fld>
            <a:endParaRPr lang="pl-PL" sz="1400" b="0" i="0" u="none" strike="noStrike" cap="none">
              <a:solidFill>
                <a:schemeClr val="lt1"/>
              </a:solidFill>
              <a:latin typeface="Calibri"/>
              <a:ea typeface="Calibri"/>
              <a:cs typeface="Calibri"/>
              <a:sym typeface="Calibri"/>
            </a:endParaRPr>
          </a:p>
        </p:txBody>
      </p:sp>
      <p:sp>
        <p:nvSpPr>
          <p:cNvPr id="243" name="Shape 24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4" name="Shape 254"/>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Uszkodzenie przewodu hydraulicznego</a:t>
            </a:r>
          </a:p>
        </p:txBody>
      </p:sp>
      <p:sp>
        <p:nvSpPr>
          <p:cNvPr id="257" name="Shape 257"/>
          <p:cNvSpPr txBox="1">
            <a:spLocks noGrp="1"/>
          </p:cNvSpPr>
          <p:nvPr>
            <p:ph type="body" idx="1"/>
          </p:nvPr>
        </p:nvSpPr>
        <p:spPr>
          <a:xfrm>
            <a:off x="467543" y="1832843"/>
            <a:ext cx="8216267" cy="2185986"/>
          </a:xfrm>
          <a:prstGeom prst="rect">
            <a:avLst/>
          </a:prstGeom>
          <a:noFill/>
          <a:ln>
            <a:noFill/>
          </a:ln>
        </p:spPr>
        <p:txBody>
          <a:bodyPr lIns="54850" tIns="91425" rIns="91425" bIns="45700" anchor="t" anchorCtr="0">
            <a:noAutofit/>
          </a:bodyPr>
          <a:lstStyle/>
          <a:p>
            <a:pPr marL="731520" marR="0" lvl="1" indent="-121919" algn="just" rtl="0">
              <a:lnSpc>
                <a:spcPct val="100000"/>
              </a:lnSpc>
              <a:spcBef>
                <a:spcPts val="0"/>
              </a:spcBef>
              <a:spcAft>
                <a:spcPts val="0"/>
              </a:spcAft>
              <a:buClr>
                <a:schemeClr val="accent2"/>
              </a:buClr>
              <a:buSzPct val="90000"/>
              <a:buFont typeface="Noto Sans Symbols"/>
              <a:buChar char="•"/>
            </a:pPr>
            <a:r>
              <a:rPr lang="pl-PL" sz="2400" b="0" i="0" u="none" strike="noStrike" cap="none">
                <a:solidFill>
                  <a:schemeClr val="dk1"/>
                </a:solidFill>
                <a:latin typeface="Calibri"/>
                <a:ea typeface="Calibri"/>
                <a:cs typeface="Calibri"/>
                <a:sym typeface="Calibri"/>
              </a:rPr>
              <a:t>Uszkodzenie powłoki zewnętrznej lub wewnętrznej (np. przetarcia, przecięcia, pęknięcia). </a:t>
            </a:r>
          </a:p>
          <a:p>
            <a:pPr marL="731520" marR="0" lvl="1" indent="-121919" algn="just" rtl="0">
              <a:lnSpc>
                <a:spcPct val="100000"/>
              </a:lnSpc>
              <a:spcBef>
                <a:spcPts val="560"/>
              </a:spcBef>
              <a:spcAft>
                <a:spcPts val="0"/>
              </a:spcAft>
              <a:buClr>
                <a:schemeClr val="accent2"/>
              </a:buClr>
              <a:buSzPct val="90000"/>
              <a:buFont typeface="Noto Sans Symbols"/>
              <a:buChar char="•"/>
            </a:pPr>
            <a:r>
              <a:rPr lang="pl-PL" sz="2400" b="0" i="0" u="none" strike="noStrike" cap="none">
                <a:solidFill>
                  <a:schemeClr val="dk1"/>
                </a:solidFill>
                <a:latin typeface="Calibri"/>
                <a:ea typeface="Calibri"/>
                <a:cs typeface="Calibri"/>
                <a:sym typeface="Calibri"/>
              </a:rPr>
              <a:t>Zniekształcenia, które nie odpowiadają naturalnemu kształtowi przewodu  gdy nie jest on pod ciśnieniem, gdy jest pod ciśnieniem lub gdy jest zgięty.</a:t>
            </a:r>
          </a:p>
          <a:p>
            <a:pPr marL="731520" marR="0" lvl="1" indent="-121919" algn="just" rtl="0">
              <a:lnSpc>
                <a:spcPct val="100000"/>
              </a:lnSpc>
              <a:spcBef>
                <a:spcPts val="560"/>
              </a:spcBef>
              <a:spcAft>
                <a:spcPts val="0"/>
              </a:spcAft>
              <a:buClr>
                <a:schemeClr val="accent2"/>
              </a:buClr>
              <a:buSzPct val="90000"/>
              <a:buFont typeface="Noto Sans Symbols"/>
              <a:buChar char="•"/>
            </a:pPr>
            <a:r>
              <a:rPr lang="pl-PL" sz="2400" b="0" i="0" u="none" strike="noStrike" cap="none">
                <a:solidFill>
                  <a:schemeClr val="dk1"/>
                </a:solidFill>
                <a:latin typeface="Calibri"/>
                <a:ea typeface="Calibri"/>
                <a:cs typeface="Calibri"/>
                <a:sym typeface="Calibri"/>
              </a:rPr>
              <a:t>Rozdzielanie się powłok przewodu, pęcherze. </a:t>
            </a:r>
          </a:p>
          <a:p>
            <a:pPr marL="731520" marR="0" lvl="1" indent="-121919" algn="just" rtl="0">
              <a:lnSpc>
                <a:spcPct val="100000"/>
              </a:lnSpc>
              <a:spcBef>
                <a:spcPts val="560"/>
              </a:spcBef>
              <a:spcAft>
                <a:spcPts val="0"/>
              </a:spcAft>
              <a:buClr>
                <a:schemeClr val="accent2"/>
              </a:buClr>
              <a:buSzPct val="90000"/>
              <a:buFont typeface="Noto Sans Symbols"/>
              <a:buChar char="•"/>
            </a:pPr>
            <a:r>
              <a:rPr lang="pl-PL" sz="2400" b="0" i="0" u="none" strike="noStrike" cap="none">
                <a:solidFill>
                  <a:schemeClr val="dk1"/>
                </a:solidFill>
                <a:latin typeface="Calibri"/>
                <a:ea typeface="Calibri"/>
                <a:cs typeface="Calibri"/>
                <a:sym typeface="Calibri"/>
              </a:rPr>
              <a:t>Przewody hydrauliczne nie mogą w żadnym wypadku wejść w kontakt z płynem hamulcowym</a:t>
            </a:r>
            <a:r>
              <a:rPr lang="pl-PL" sz="2400" b="0" i="1" u="none" strike="noStrike" cap="none">
                <a:solidFill>
                  <a:schemeClr val="dk1"/>
                </a:solidFill>
                <a:latin typeface="Calibri"/>
                <a:ea typeface="Calibri"/>
                <a:cs typeface="Calibri"/>
                <a:sym typeface="Calibri"/>
              </a:rPr>
              <a:t>, </a:t>
            </a:r>
            <a:r>
              <a:rPr lang="pl-PL" sz="2400" b="0" i="0" u="none" strike="noStrike" cap="none">
                <a:solidFill>
                  <a:schemeClr val="dk1"/>
                </a:solidFill>
                <a:latin typeface="Calibri"/>
                <a:ea typeface="Calibri"/>
                <a:cs typeface="Calibri"/>
                <a:sym typeface="Calibri"/>
              </a:rPr>
              <a:t> gdyż płyn ten niszczy zewnętrzną powłokę przewodu.</a:t>
            </a: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259" name="Shape 259"/>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58" name="Shape 258"/>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56" name="Shape 25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14</a:t>
            </a:fld>
            <a:endParaRPr lang="pl-PL" sz="1400" b="0" i="0" u="none" strike="noStrike" cap="none">
              <a:solidFill>
                <a:schemeClr val="lt1"/>
              </a:solidFill>
              <a:latin typeface="Calibri"/>
              <a:ea typeface="Calibri"/>
              <a:cs typeface="Calibri"/>
              <a:sym typeface="Calibri"/>
            </a:endParaRPr>
          </a:p>
        </p:txBody>
      </p:sp>
      <p:sp>
        <p:nvSpPr>
          <p:cNvPr id="255" name="Shape 25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Shape 292"/>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Obsługa nożyc hydraulicznych</a:t>
            </a:r>
          </a:p>
        </p:txBody>
      </p:sp>
      <p:sp>
        <p:nvSpPr>
          <p:cNvPr id="295" name="Shape 295"/>
          <p:cNvSpPr txBox="1">
            <a:spLocks noGrp="1"/>
          </p:cNvSpPr>
          <p:nvPr>
            <p:ph type="body" idx="1"/>
          </p:nvPr>
        </p:nvSpPr>
        <p:spPr>
          <a:xfrm>
            <a:off x="467543" y="1500174"/>
            <a:ext cx="8247860" cy="3429023"/>
          </a:xfrm>
          <a:prstGeom prst="rect">
            <a:avLst/>
          </a:prstGeom>
          <a:noFill/>
          <a:ln>
            <a:noFill/>
          </a:ln>
        </p:spPr>
        <p:txBody>
          <a:bodyPr lIns="54850" tIns="91425" rIns="91425" bIns="45700" anchor="t" anchorCtr="0">
            <a:noAutofit/>
          </a:bodyPr>
          <a:lstStyle/>
          <a:p>
            <a:pPr marL="438912" marR="0" lvl="0" indent="-324612" algn="ctr" rtl="0">
              <a:lnSpc>
                <a:spcPct val="100000"/>
              </a:lnSpc>
              <a:spcBef>
                <a:spcPts val="0"/>
              </a:spcBef>
              <a:spcAft>
                <a:spcPts val="0"/>
              </a:spcAft>
              <a:buClr>
                <a:schemeClr val="accent1"/>
              </a:buClr>
              <a:buSzPct val="25000"/>
              <a:buFont typeface="Noto Sans Symbols"/>
              <a:buNone/>
            </a:pPr>
            <a:r>
              <a:rPr lang="pl-PL" sz="2800" b="0" i="0" u="none" strike="noStrike" cap="none">
                <a:solidFill>
                  <a:schemeClr val="dk1"/>
                </a:solidFill>
                <a:latin typeface="Calibri"/>
                <a:ea typeface="Calibri"/>
                <a:cs typeface="Calibri"/>
                <a:sym typeface="Calibri"/>
              </a:rPr>
              <a:t>Po zakończonej pracy ramiona nożyc należy zamknąć do pozycji rozstępu równego kilku milimetrów. Taki stan uwalnia narzędzie od sił hydraulicznych i mechanicznych. </a:t>
            </a:r>
            <a:br>
              <a:rPr lang="pl-PL" sz="2800" b="0" i="0" u="none" strike="noStrike" cap="none">
                <a:solidFill>
                  <a:schemeClr val="dk1"/>
                </a:solidFill>
                <a:latin typeface="Calibri"/>
                <a:ea typeface="Calibri"/>
                <a:cs typeface="Calibri"/>
                <a:sym typeface="Calibri"/>
              </a:rPr>
            </a:br>
            <a:endParaRPr lang="pl-PL" sz="2800" b="0" i="0" u="none" strike="noStrike" cap="none">
              <a:solidFill>
                <a:schemeClr val="dk1"/>
              </a:solidFill>
              <a:latin typeface="Calibri"/>
              <a:ea typeface="Calibri"/>
              <a:cs typeface="Calibri"/>
              <a:sym typeface="Calibri"/>
            </a:endParaRPr>
          </a:p>
        </p:txBody>
      </p:sp>
      <p:sp>
        <p:nvSpPr>
          <p:cNvPr id="297" name="Shape 29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96" name="Shape 296"/>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294" name="Shape 29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15</a:t>
            </a:fld>
            <a:endParaRPr lang="pl-PL" sz="1400" b="0" i="0" u="none" strike="noStrike" cap="none">
              <a:solidFill>
                <a:schemeClr val="lt1"/>
              </a:solidFill>
              <a:latin typeface="Calibri"/>
              <a:ea typeface="Calibri"/>
              <a:cs typeface="Calibri"/>
              <a:sym typeface="Calibri"/>
            </a:endParaRPr>
          </a:p>
        </p:txBody>
      </p:sp>
      <p:sp>
        <p:nvSpPr>
          <p:cNvPr id="293" name="Shape 29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299" name="Shape 299"/>
          <p:cNvPicPr preferRelativeResize="0"/>
          <p:nvPr/>
        </p:nvPicPr>
        <p:blipFill rotWithShape="1">
          <a:blip r:embed="rId3">
            <a:alphaModFix/>
          </a:blip>
          <a:srcRect/>
          <a:stretch/>
        </p:blipFill>
        <p:spPr>
          <a:xfrm>
            <a:off x="2357422" y="4000503"/>
            <a:ext cx="4037008" cy="215270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Shape 345"/>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Obsługa rozpieraczy ramieniowych</a:t>
            </a:r>
          </a:p>
        </p:txBody>
      </p:sp>
      <p:sp>
        <p:nvSpPr>
          <p:cNvPr id="348" name="Shape 348"/>
          <p:cNvSpPr txBox="1">
            <a:spLocks noGrp="1"/>
          </p:cNvSpPr>
          <p:nvPr>
            <p:ph type="body" idx="1"/>
          </p:nvPr>
        </p:nvSpPr>
        <p:spPr>
          <a:xfrm>
            <a:off x="428595" y="2000240"/>
            <a:ext cx="8247860" cy="3429023"/>
          </a:xfrm>
          <a:prstGeom prst="rect">
            <a:avLst/>
          </a:prstGeom>
          <a:noFill/>
          <a:ln>
            <a:noFill/>
          </a:ln>
        </p:spPr>
        <p:txBody>
          <a:bodyPr lIns="54850" tIns="91425" rIns="91425" bIns="45700" anchor="t" anchorCtr="0">
            <a:noAutofit/>
          </a:bodyPr>
          <a:lstStyle/>
          <a:p>
            <a:pPr marL="438912" marR="0" lvl="0" indent="-324612" algn="ctr" rtl="0">
              <a:lnSpc>
                <a:spcPct val="100000"/>
              </a:lnSpc>
              <a:spcBef>
                <a:spcPts val="0"/>
              </a:spcBef>
              <a:spcAft>
                <a:spcPts val="0"/>
              </a:spcAft>
              <a:buClr>
                <a:schemeClr val="accent1"/>
              </a:buClr>
              <a:buSzPct val="25000"/>
              <a:buFont typeface="Noto Sans Symbols"/>
              <a:buNone/>
            </a:pPr>
            <a:r>
              <a:rPr lang="pl-PL" sz="2800" b="0" i="0" u="none" strike="noStrike" cap="none">
                <a:solidFill>
                  <a:schemeClr val="dk1"/>
                </a:solidFill>
                <a:latin typeface="Calibri"/>
                <a:ea typeface="Calibri"/>
                <a:cs typeface="Calibri"/>
                <a:sym typeface="Calibri"/>
              </a:rPr>
              <a:t>Po każdorazowym użyciu ramiona rozpieracza należy zamknąć do pozycji rozwarcia ostrzy około 15 mm. Dzięki temu urządzenie jest odciążone hydraulicznie i mechanicznie (analogicznie jak w przypadku nożyc hydraulicznych).</a:t>
            </a:r>
            <a:br>
              <a:rPr lang="pl-PL" sz="2800" b="0" i="0" u="none" strike="noStrike" cap="none">
                <a:solidFill>
                  <a:schemeClr val="dk1"/>
                </a:solidFill>
                <a:latin typeface="Calibri"/>
                <a:ea typeface="Calibri"/>
                <a:cs typeface="Calibri"/>
                <a:sym typeface="Calibri"/>
              </a:rPr>
            </a:br>
            <a:r>
              <a:rPr lang="pl-PL" sz="2800" b="0" i="0" u="none" strike="noStrike" cap="none">
                <a:solidFill>
                  <a:schemeClr val="dk1"/>
                </a:solidFill>
                <a:latin typeface="Calibri"/>
                <a:ea typeface="Calibri"/>
                <a:cs typeface="Calibri"/>
                <a:sym typeface="Calibri"/>
              </a:rPr>
              <a:t/>
            </a:r>
            <a:br>
              <a:rPr lang="pl-PL" sz="2800" b="0" i="0" u="none" strike="noStrike" cap="none">
                <a:solidFill>
                  <a:schemeClr val="dk1"/>
                </a:solidFill>
                <a:latin typeface="Calibri"/>
                <a:ea typeface="Calibri"/>
                <a:cs typeface="Calibri"/>
                <a:sym typeface="Calibri"/>
              </a:rPr>
            </a:br>
            <a:r>
              <a:rPr lang="pl-PL" sz="2800" b="0" i="0" u="none" strike="noStrike" cap="none">
                <a:solidFill>
                  <a:schemeClr val="dk1"/>
                </a:solidFill>
                <a:latin typeface="Calibri"/>
                <a:ea typeface="Calibri"/>
                <a:cs typeface="Calibri"/>
                <a:sym typeface="Calibri"/>
              </a:rPr>
              <a:t/>
            </a:r>
            <a:br>
              <a:rPr lang="pl-PL" sz="2800" b="0" i="0" u="none" strike="noStrike" cap="none">
                <a:solidFill>
                  <a:schemeClr val="dk1"/>
                </a:solidFill>
                <a:latin typeface="Calibri"/>
                <a:ea typeface="Calibri"/>
                <a:cs typeface="Calibri"/>
                <a:sym typeface="Calibri"/>
              </a:rPr>
            </a:br>
            <a:endParaRPr lang="pl-PL" sz="2800" b="0" i="0" u="none" strike="noStrike" cap="none">
              <a:solidFill>
                <a:schemeClr val="dk1"/>
              </a:solidFill>
              <a:latin typeface="Calibri"/>
              <a:ea typeface="Calibri"/>
              <a:cs typeface="Calibri"/>
              <a:sym typeface="Calibri"/>
            </a:endParaRPr>
          </a:p>
        </p:txBody>
      </p:sp>
      <p:sp>
        <p:nvSpPr>
          <p:cNvPr id="350" name="Shape 350"/>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49" name="Shape 349"/>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47" name="Shape 34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16</a:t>
            </a:fld>
            <a:endParaRPr lang="pl-PL" sz="1400" b="0" i="0" u="none" strike="noStrike" cap="none">
              <a:solidFill>
                <a:schemeClr val="lt1"/>
              </a:solidFill>
              <a:latin typeface="Calibri"/>
              <a:ea typeface="Calibri"/>
              <a:cs typeface="Calibri"/>
              <a:sym typeface="Calibri"/>
            </a:endParaRPr>
          </a:p>
        </p:txBody>
      </p:sp>
      <p:sp>
        <p:nvSpPr>
          <p:cNvPr id="346" name="Shape 346"/>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Shape 371"/>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Obsługa rozpieraczy kolumnowych</a:t>
            </a:r>
          </a:p>
        </p:txBody>
      </p:sp>
      <p:sp>
        <p:nvSpPr>
          <p:cNvPr id="374" name="Shape 374"/>
          <p:cNvSpPr txBox="1">
            <a:spLocks noGrp="1"/>
          </p:cNvSpPr>
          <p:nvPr>
            <p:ph type="body" idx="1"/>
          </p:nvPr>
        </p:nvSpPr>
        <p:spPr>
          <a:xfrm>
            <a:off x="642910" y="1928801"/>
            <a:ext cx="8216267" cy="2185986"/>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3200" b="0" i="0" u="none" strike="noStrike" cap="none" dirty="0" smtClean="0">
                <a:solidFill>
                  <a:schemeClr val="dk1"/>
                </a:solidFill>
                <a:latin typeface="Calibri"/>
                <a:ea typeface="Calibri"/>
                <a:cs typeface="Calibri"/>
                <a:sym typeface="Calibri"/>
              </a:rPr>
              <a:t>    Po </a:t>
            </a:r>
            <a:r>
              <a:rPr lang="pl-PL" sz="3200" b="0" i="0" u="none" strike="noStrike" cap="none" dirty="0">
                <a:solidFill>
                  <a:schemeClr val="dk1"/>
                </a:solidFill>
                <a:latin typeface="Calibri"/>
                <a:ea typeface="Calibri"/>
                <a:cs typeface="Calibri"/>
                <a:sym typeface="Calibri"/>
              </a:rPr>
              <a:t>każdorazowym użyciu głowicę cylindra należy zostawić wysuniętą  w odległości ok. 10mm od kołnierza cylindra</a:t>
            </a: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dirty="0">
              <a:solidFill>
                <a:schemeClr val="dk1"/>
              </a:solidFill>
              <a:latin typeface="Calibri"/>
              <a:ea typeface="Calibri"/>
              <a:cs typeface="Calibri"/>
              <a:sym typeface="Calibri"/>
            </a:endParaRPr>
          </a:p>
        </p:txBody>
      </p:sp>
      <p:sp>
        <p:nvSpPr>
          <p:cNvPr id="376" name="Shape 376"/>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75" name="Shape 375"/>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73" name="Shape 37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17</a:t>
            </a:fld>
            <a:endParaRPr lang="pl-PL" sz="1400" b="0" i="0" u="none" strike="noStrike" cap="none">
              <a:solidFill>
                <a:schemeClr val="lt1"/>
              </a:solidFill>
              <a:latin typeface="Calibri"/>
              <a:ea typeface="Calibri"/>
              <a:cs typeface="Calibri"/>
              <a:sym typeface="Calibri"/>
            </a:endParaRPr>
          </a:p>
        </p:txBody>
      </p:sp>
      <p:sp>
        <p:nvSpPr>
          <p:cNvPr id="372" name="Shape 37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Shape 38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1" u="none" strike="noStrike" cap="none">
                <a:solidFill>
                  <a:srgbClr val="FF0000"/>
                </a:solidFill>
                <a:latin typeface="Calibri"/>
                <a:ea typeface="Calibri"/>
                <a:cs typeface="Calibri"/>
                <a:sym typeface="Calibri"/>
              </a:rPr>
              <a:t>Rozdział 3</a:t>
            </a:r>
            <a:br>
              <a:rPr lang="pl-PL" sz="2800" b="1" i="1" u="none" strike="noStrike" cap="none">
                <a:solidFill>
                  <a:srgbClr val="FF0000"/>
                </a:solidFill>
                <a:latin typeface="Calibri"/>
                <a:ea typeface="Calibri"/>
                <a:cs typeface="Calibri"/>
                <a:sym typeface="Calibri"/>
              </a:rPr>
            </a:br>
            <a:r>
              <a:rPr lang="pl-PL" sz="2800" b="1" i="0" u="none" strike="noStrike" cap="none">
                <a:solidFill>
                  <a:srgbClr val="FFC700"/>
                </a:solidFill>
                <a:latin typeface="Calibri"/>
                <a:ea typeface="Calibri"/>
                <a:cs typeface="Calibri"/>
                <a:sym typeface="Calibri"/>
              </a:rPr>
              <a:t>Konserwacja</a:t>
            </a:r>
          </a:p>
        </p:txBody>
      </p:sp>
      <p:sp>
        <p:nvSpPr>
          <p:cNvPr id="386" name="Shape 386"/>
          <p:cNvSpPr txBox="1">
            <a:spLocks noGrp="1"/>
          </p:cNvSpPr>
          <p:nvPr>
            <p:ph type="body" idx="1"/>
          </p:nvPr>
        </p:nvSpPr>
        <p:spPr>
          <a:xfrm>
            <a:off x="0" y="1785925"/>
            <a:ext cx="9143998" cy="2590093"/>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Oczyścić narzędzia i akcesoria za pomocą ściereczek niepozostawiających włókien,</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Oczyścić szybkozłącza i założyć kapturki ochronne (nawet drobne ziarenka piasku mogą uniemożliwić prawidłowe połączenie),</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Sprawdzić czy narzędzie nie ma śladów uszkodzeń lub wycieków oleju (obejrzeć tłoczyska rozpieraczy kolumnowych, czy nie została uszkodzona ich powierzchnia, ponieważ toczysko na całej długości współpracuje z systemem uszczelniania i głębokie rysy na powierzchni mogą powodować wyciek cieczy roboczej), </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Osuszyć narzędzie jeżeli jest mokre lub wilgotne.</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Dokonać przeglądu wszystkich końcówek roboczych </a:t>
            </a:r>
            <a:br>
              <a:rPr lang="pl-PL" sz="2400" b="0" i="0" u="none" strike="noStrike" cap="none">
                <a:solidFill>
                  <a:schemeClr val="dk1"/>
                </a:solidFill>
                <a:latin typeface="Calibri"/>
                <a:ea typeface="Calibri"/>
                <a:cs typeface="Calibri"/>
                <a:sym typeface="Calibri"/>
              </a:rPr>
            </a:br>
            <a:r>
              <a:rPr lang="pl-PL" sz="2400" b="0" i="0" u="none" strike="noStrike" cap="none">
                <a:solidFill>
                  <a:schemeClr val="dk1"/>
                </a:solidFill>
                <a:latin typeface="Calibri"/>
                <a:ea typeface="Calibri"/>
                <a:cs typeface="Calibri"/>
                <a:sym typeface="Calibri"/>
              </a:rPr>
              <a:t>i krawędzi tnących ostrzy nożyc.</a:t>
            </a:r>
          </a:p>
        </p:txBody>
      </p:sp>
      <p:sp>
        <p:nvSpPr>
          <p:cNvPr id="388" name="Shape 388"/>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87" name="Shape 387"/>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85" name="Shape 38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18</a:t>
            </a:fld>
            <a:endParaRPr lang="pl-PL" sz="1400" b="0" i="0" u="none" strike="noStrike" cap="none">
              <a:solidFill>
                <a:schemeClr val="lt1"/>
              </a:solidFill>
              <a:latin typeface="Calibri"/>
              <a:ea typeface="Calibri"/>
              <a:cs typeface="Calibri"/>
              <a:sym typeface="Calibri"/>
            </a:endParaRPr>
          </a:p>
        </p:txBody>
      </p:sp>
      <p:sp>
        <p:nvSpPr>
          <p:cNvPr id="384" name="Shape 38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Shape 395"/>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1" u="none" strike="noStrike" cap="none">
                <a:solidFill>
                  <a:srgbClr val="FF0000"/>
                </a:solidFill>
                <a:latin typeface="Calibri"/>
                <a:ea typeface="Calibri"/>
                <a:cs typeface="Calibri"/>
                <a:sym typeface="Calibri"/>
              </a:rPr>
              <a:t>Rozdział 3</a:t>
            </a:r>
            <a:br>
              <a:rPr lang="pl-PL" sz="2800" b="1" i="1" u="none" strike="noStrike" cap="none">
                <a:solidFill>
                  <a:srgbClr val="FF0000"/>
                </a:solidFill>
                <a:latin typeface="Calibri"/>
                <a:ea typeface="Calibri"/>
                <a:cs typeface="Calibri"/>
                <a:sym typeface="Calibri"/>
              </a:rPr>
            </a:br>
            <a:r>
              <a:rPr lang="pl-PL" sz="2800" b="1" i="0" u="none" strike="noStrike" cap="none">
                <a:solidFill>
                  <a:srgbClr val="FFC700"/>
                </a:solidFill>
                <a:latin typeface="Calibri"/>
                <a:ea typeface="Calibri"/>
                <a:cs typeface="Calibri"/>
                <a:sym typeface="Calibri"/>
              </a:rPr>
              <a:t>Konserwacja</a:t>
            </a:r>
          </a:p>
        </p:txBody>
      </p:sp>
      <p:sp>
        <p:nvSpPr>
          <p:cNvPr id="398" name="Shape 398"/>
          <p:cNvSpPr txBox="1">
            <a:spLocks noGrp="1"/>
          </p:cNvSpPr>
          <p:nvPr>
            <p:ph type="body" idx="1"/>
          </p:nvPr>
        </p:nvSpPr>
        <p:spPr>
          <a:xfrm>
            <a:off x="0" y="1785925"/>
            <a:ext cx="9143998" cy="2590093"/>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Niewielkie uszkodzenia powierzchni końcówek roboczych </a:t>
            </a:r>
            <a:br>
              <a:rPr lang="pl-PL" sz="2400" b="0" i="0" u="none" strike="noStrike" cap="none">
                <a:solidFill>
                  <a:schemeClr val="dk1"/>
                </a:solidFill>
                <a:latin typeface="Calibri"/>
                <a:ea typeface="Calibri"/>
                <a:cs typeface="Calibri"/>
                <a:sym typeface="Calibri"/>
              </a:rPr>
            </a:br>
            <a:r>
              <a:rPr lang="pl-PL" sz="2400" b="0" i="0" u="none" strike="noStrike" cap="none">
                <a:solidFill>
                  <a:schemeClr val="dk1"/>
                </a:solidFill>
                <a:latin typeface="Calibri"/>
                <a:ea typeface="Calibri"/>
                <a:cs typeface="Calibri"/>
                <a:sym typeface="Calibri"/>
              </a:rPr>
              <a:t>i ostrzy nożyc można przeszlifować. W przypadku większych uszkodzeń skontaktować się dostawcą lub uprawnionym serwisem, w celu dokonania ekspertyzy     i ewentualnej wymiany.</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Elementy narażone na korozje należy zabezpieczyć smarując je olejem lub smarem maszynowym</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Sprawdzić szczelność siłownika narzędzia pod maksymalnym ciśnieniem, w położeniu skrajnym otwartym i skrajnym zamkniętym ramion.</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Sprawdzić działanie uchwytu sterującego – czy samoczynnie wraca do pozycji neutralnej.</a:t>
            </a:r>
          </a:p>
          <a:p>
            <a:pPr marL="438912" marR="0" lvl="0" indent="-172212" algn="l" rtl="0">
              <a:lnSpc>
                <a:spcPct val="100000"/>
              </a:lnSpc>
              <a:spcBef>
                <a:spcPts val="0"/>
              </a:spcBef>
              <a:spcAft>
                <a:spcPts val="0"/>
              </a:spcAft>
              <a:buClr>
                <a:schemeClr val="accent1"/>
              </a:buClr>
              <a:buSzPct val="80000"/>
              <a:buFont typeface="Noto Sans Symbols"/>
              <a:buNone/>
            </a:pPr>
            <a:endParaRPr sz="24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4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25000"/>
              <a:buFont typeface="Noto Sans Symbols"/>
              <a:buNone/>
            </a:pPr>
            <a:endParaRPr sz="2400" b="0" i="0" u="none" strike="noStrike" cap="none">
              <a:solidFill>
                <a:schemeClr val="dk1"/>
              </a:solidFill>
              <a:latin typeface="Calibri"/>
              <a:ea typeface="Calibri"/>
              <a:cs typeface="Calibri"/>
              <a:sym typeface="Calibri"/>
            </a:endParaRPr>
          </a:p>
        </p:txBody>
      </p:sp>
      <p:sp>
        <p:nvSpPr>
          <p:cNvPr id="400" name="Shape 400"/>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99" name="Shape 399"/>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397" name="Shape 39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19</a:t>
            </a:fld>
            <a:endParaRPr lang="pl-PL" sz="1400" b="0" i="0" u="none" strike="noStrike" cap="none">
              <a:solidFill>
                <a:schemeClr val="lt1"/>
              </a:solidFill>
              <a:latin typeface="Calibri"/>
              <a:ea typeface="Calibri"/>
              <a:cs typeface="Calibri"/>
              <a:sym typeface="Calibri"/>
            </a:endParaRPr>
          </a:p>
        </p:txBody>
      </p:sp>
      <p:sp>
        <p:nvSpPr>
          <p:cNvPr id="396" name="Shape 396"/>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smtClean="0"/>
              <a:t>MATERIAŁ NAUCZANIA</a:t>
            </a:r>
            <a:endParaRPr lang="pl-PL" altLang="pl-PL" sz="3600" b="1" dirty="0"/>
          </a:p>
        </p:txBody>
      </p:sp>
      <p:sp>
        <p:nvSpPr>
          <p:cNvPr id="10" name="Symbol zastępczy zawartości 1"/>
          <p:cNvSpPr>
            <a:spLocks noGrp="1"/>
          </p:cNvSpPr>
          <p:nvPr>
            <p:ph type="body" idx="1"/>
          </p:nvPr>
        </p:nvSpPr>
        <p:spPr>
          <a:xfrm>
            <a:off x="0" y="1820300"/>
            <a:ext cx="9143999" cy="4404653"/>
          </a:xfrm>
        </p:spPr>
        <p:txBody>
          <a:bodyPr>
            <a:normAutofit fontScale="70000" lnSpcReduction="20000"/>
          </a:bodyPr>
          <a:lstStyle/>
          <a:p>
            <a:pPr>
              <a:buSzPct val="50000"/>
            </a:pPr>
            <a:r>
              <a:rPr lang="pl-PL" sz="6000" dirty="0" smtClean="0"/>
              <a:t> </a:t>
            </a:r>
            <a:r>
              <a:rPr lang="pl-PL" sz="5100" dirty="0" smtClean="0"/>
              <a:t>Rodzaje </a:t>
            </a:r>
            <a:r>
              <a:rPr lang="pl-PL" sz="5100" dirty="0"/>
              <a:t>ratowniczych zestawów hydraulicznych i </a:t>
            </a:r>
            <a:r>
              <a:rPr lang="pl-PL" sz="5100" dirty="0" smtClean="0"/>
              <a:t>pneumatycznych;</a:t>
            </a:r>
          </a:p>
          <a:p>
            <a:pPr>
              <a:buSzPct val="50000"/>
            </a:pPr>
            <a:r>
              <a:rPr lang="pl-PL" sz="5100" dirty="0" smtClean="0"/>
              <a:t> </a:t>
            </a:r>
            <a:r>
              <a:rPr lang="pl-PL" sz="5100" dirty="0"/>
              <a:t>Warunki </a:t>
            </a:r>
            <a:r>
              <a:rPr lang="pl-PL" sz="5100" dirty="0" smtClean="0"/>
              <a:t>eksploatacyjno-użytkowe;</a:t>
            </a:r>
          </a:p>
          <a:p>
            <a:pPr>
              <a:buSzPct val="50000"/>
            </a:pPr>
            <a:r>
              <a:rPr lang="pl-PL" sz="5100" dirty="0"/>
              <a:t> </a:t>
            </a:r>
            <a:r>
              <a:rPr lang="pl-PL" sz="5100" dirty="0" smtClean="0"/>
              <a:t>Zasady </a:t>
            </a:r>
            <a:r>
              <a:rPr lang="pl-PL" sz="5100" dirty="0"/>
              <a:t>przygotowania pomp </a:t>
            </a:r>
            <a:r>
              <a:rPr lang="pl-PL" sz="5100" dirty="0" smtClean="0"/>
              <a:t>hydraulicznych </a:t>
            </a:r>
            <a:r>
              <a:rPr lang="pl-PL" sz="5100" dirty="0"/>
              <a:t>do </a:t>
            </a:r>
            <a:r>
              <a:rPr lang="pl-PL" sz="5100" dirty="0" smtClean="0"/>
              <a:t>pracy;</a:t>
            </a:r>
          </a:p>
          <a:p>
            <a:pPr>
              <a:buSzPct val="50000"/>
            </a:pPr>
            <a:r>
              <a:rPr lang="pl-PL" sz="5100" dirty="0" smtClean="0"/>
              <a:t> </a:t>
            </a:r>
            <a:r>
              <a:rPr lang="pl-PL" sz="5100" dirty="0"/>
              <a:t>Bieżąca konserwacja </a:t>
            </a:r>
            <a:r>
              <a:rPr lang="pl-PL" sz="5100" dirty="0" smtClean="0"/>
              <a:t>sprzętu;</a:t>
            </a:r>
          </a:p>
          <a:p>
            <a:pPr>
              <a:buSzPct val="50000"/>
            </a:pPr>
            <a:r>
              <a:rPr lang="pl-PL" sz="5100" dirty="0" smtClean="0"/>
              <a:t> </a:t>
            </a:r>
            <a:r>
              <a:rPr lang="pl-PL" sz="5100" dirty="0"/>
              <a:t>Bezpieczeństwo eksploatacji. </a:t>
            </a:r>
          </a:p>
          <a:p>
            <a:endParaRPr lang="pl-PL" sz="5100" dirty="0"/>
          </a:p>
          <a:p>
            <a:endParaRPr lang="pl-PL" dirty="0" smtClean="0"/>
          </a:p>
          <a:p>
            <a:pPr marL="118872" indent="0">
              <a:buNone/>
            </a:pPr>
            <a:r>
              <a:rPr lang="pl-PL" dirty="0" smtClean="0"/>
              <a:t>                                                                                                                  </a:t>
            </a:r>
            <a:endParaRPr lang="pl-PL" dirty="0">
              <a:latin typeface="Arial" panose="020B0604020202020204" pitchFamily="34" charset="0"/>
              <a:cs typeface="Arial" panose="020B0604020202020204" pitchFamily="34" charset="0"/>
            </a:endParaRPr>
          </a:p>
        </p:txBody>
      </p:sp>
      <p:sp>
        <p:nvSpPr>
          <p:cNvPr id="5" name="Symbol zastępczy numeru slajdu 4"/>
          <p:cNvSpPr>
            <a:spLocks noGrp="1" noChangeAspect="1"/>
          </p:cNvSpPr>
          <p:nvPr>
            <p:ph type="sldNum"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Tree>
    <p:extLst>
      <p:ext uri="{BB962C8B-B14F-4D97-AF65-F5344CB8AC3E}">
        <p14:creationId xmlns:p14="http://schemas.microsoft.com/office/powerpoint/2010/main" val="38586506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Shape 407"/>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1" u="none" strike="noStrike" cap="none">
                <a:solidFill>
                  <a:srgbClr val="FF0000"/>
                </a:solidFill>
                <a:latin typeface="Calibri"/>
                <a:ea typeface="Calibri"/>
                <a:cs typeface="Calibri"/>
                <a:sym typeface="Calibri"/>
              </a:rPr>
              <a:t/>
            </a:r>
            <a:br>
              <a:rPr lang="pl-PL" sz="2800" b="1" i="1" u="none" strike="noStrike" cap="none">
                <a:solidFill>
                  <a:srgbClr val="FF0000"/>
                </a:solidFill>
                <a:latin typeface="Calibri"/>
                <a:ea typeface="Calibri"/>
                <a:cs typeface="Calibri"/>
                <a:sym typeface="Calibri"/>
              </a:rPr>
            </a:br>
            <a:r>
              <a:rPr lang="pl-PL" sz="2800" b="1" i="0" u="none" strike="noStrike" cap="none">
                <a:solidFill>
                  <a:srgbClr val="FFC700"/>
                </a:solidFill>
                <a:latin typeface="Calibri"/>
                <a:ea typeface="Calibri"/>
                <a:cs typeface="Calibri"/>
                <a:sym typeface="Calibri"/>
              </a:rPr>
              <a:t>Konserwacja agregatów</a:t>
            </a:r>
          </a:p>
        </p:txBody>
      </p:sp>
      <p:sp>
        <p:nvSpPr>
          <p:cNvPr id="410" name="Shape 410"/>
          <p:cNvSpPr txBox="1">
            <a:spLocks noGrp="1"/>
          </p:cNvSpPr>
          <p:nvPr>
            <p:ph type="body" idx="1"/>
          </p:nvPr>
        </p:nvSpPr>
        <p:spPr>
          <a:xfrm>
            <a:off x="0" y="1785925"/>
            <a:ext cx="9143998" cy="2590093"/>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Times New Roman"/>
                <a:ea typeface="Times New Roman"/>
                <a:cs typeface="Times New Roman"/>
                <a:sym typeface="Times New Roman"/>
              </a:rPr>
              <a:t>W przypadku konserwacji agregatu z silnikiem elektrycznym wszelkie naprawy przełączników wtyczek i przewodów  instalacji elektrycznej mogą być wykonywane tylko przez kompetentnego elektryka.</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Uzupełnić paliwem zbiornik silnika agregatu zasilającego.</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W przypadku silników czterosuwowych sprawdzić poziom oleju w misce olejowej i w razie potrzeby uzupełnić do wymaganego poziomu.</a:t>
            </a:r>
          </a:p>
          <a:p>
            <a:pPr marL="438912" marR="0" lvl="0" indent="-172212" algn="l" rtl="0">
              <a:lnSpc>
                <a:spcPct val="10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Sprawdzić poziom cieczy roboczej w zbiorniku pompy agregatu zasilającego i w razie potrzeby uzupełnić do wymaganego poziomu. Należy uważać, aby płyn hydrauliczny, nie znalazł się na ziemi.</a:t>
            </a:r>
          </a:p>
          <a:p>
            <a:pPr marL="438912" marR="0" lvl="0" indent="-172212" algn="l" rtl="0">
              <a:lnSpc>
                <a:spcPct val="100000"/>
              </a:lnSpc>
              <a:spcBef>
                <a:spcPts val="0"/>
              </a:spcBef>
              <a:spcAft>
                <a:spcPts val="0"/>
              </a:spcAft>
              <a:buClr>
                <a:schemeClr val="accent1"/>
              </a:buClr>
              <a:buSzPct val="80000"/>
              <a:buFont typeface="Noto Sans Symbols"/>
              <a:buNone/>
            </a:pPr>
            <a:endParaRPr sz="24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4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25000"/>
              <a:buFont typeface="Noto Sans Symbols"/>
              <a:buNone/>
            </a:pPr>
            <a:endParaRPr sz="2400" b="0" i="0" u="none" strike="noStrike" cap="none">
              <a:solidFill>
                <a:schemeClr val="dk1"/>
              </a:solidFill>
              <a:latin typeface="Calibri"/>
              <a:ea typeface="Calibri"/>
              <a:cs typeface="Calibri"/>
              <a:sym typeface="Calibri"/>
            </a:endParaRPr>
          </a:p>
        </p:txBody>
      </p:sp>
      <p:sp>
        <p:nvSpPr>
          <p:cNvPr id="412" name="Shape 412"/>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11" name="Shape 411"/>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09" name="Shape 40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20</a:t>
            </a:fld>
            <a:endParaRPr lang="pl-PL" sz="1400" b="0" i="0" u="none" strike="noStrike" cap="none">
              <a:solidFill>
                <a:schemeClr val="lt1"/>
              </a:solidFill>
              <a:latin typeface="Calibri"/>
              <a:ea typeface="Calibri"/>
              <a:cs typeface="Calibri"/>
              <a:sym typeface="Calibri"/>
            </a:endParaRPr>
          </a:p>
        </p:txBody>
      </p:sp>
      <p:sp>
        <p:nvSpPr>
          <p:cNvPr id="408" name="Shape 40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18"/>
        <p:cNvGrpSpPr/>
        <p:nvPr/>
      </p:nvGrpSpPr>
      <p:grpSpPr>
        <a:xfrm>
          <a:off x="0" y="0"/>
          <a:ext cx="0" cy="0"/>
          <a:chOff x="0" y="0"/>
          <a:chExt cx="0" cy="0"/>
        </a:xfrm>
      </p:grpSpPr>
      <p:sp>
        <p:nvSpPr>
          <p:cNvPr id="419" name="Shape 419"/>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Coroczny przegląd</a:t>
            </a:r>
          </a:p>
        </p:txBody>
      </p:sp>
      <p:sp>
        <p:nvSpPr>
          <p:cNvPr id="422" name="Shape 422"/>
          <p:cNvSpPr txBox="1">
            <a:spLocks noGrp="1"/>
          </p:cNvSpPr>
          <p:nvPr>
            <p:ph type="body" idx="1"/>
          </p:nvPr>
        </p:nvSpPr>
        <p:spPr>
          <a:xfrm>
            <a:off x="467543" y="1832843"/>
            <a:ext cx="8216267" cy="2185986"/>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3200" b="0" i="0" u="none" strike="noStrike" cap="none">
                <a:solidFill>
                  <a:schemeClr val="dk1"/>
                </a:solidFill>
                <a:latin typeface="Calibri"/>
                <a:ea typeface="Calibri"/>
                <a:cs typeface="Calibri"/>
                <a:sym typeface="Calibri"/>
              </a:rPr>
              <a:t>Przeprowadzany jest przez uprawniony serwis.</a:t>
            </a:r>
          </a:p>
          <a:p>
            <a:pPr marL="438912" marR="0" lvl="0" indent="-324612" algn="l" rtl="0">
              <a:lnSpc>
                <a:spcPct val="100000"/>
              </a:lnSpc>
              <a:spcBef>
                <a:spcPts val="0"/>
              </a:spcBef>
              <a:spcAft>
                <a:spcPts val="0"/>
              </a:spcAft>
              <a:buClr>
                <a:schemeClr val="accent1"/>
              </a:buClr>
              <a:buSzPct val="25000"/>
              <a:buFont typeface="Noto Sans Symbols"/>
              <a:buNone/>
            </a:pPr>
            <a:endParaRPr sz="24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25000"/>
              <a:buFont typeface="Noto Sans Symbols"/>
              <a:buNone/>
            </a:pPr>
            <a:r>
              <a:rPr lang="pl-PL" sz="2400" b="0" i="0" u="none" strike="noStrike" cap="none">
                <a:solidFill>
                  <a:schemeClr val="dk1"/>
                </a:solidFill>
                <a:latin typeface="Calibri"/>
                <a:ea typeface="Calibri"/>
                <a:cs typeface="Calibri"/>
                <a:sym typeface="Calibri"/>
              </a:rPr>
              <a:t>Powinien obejmować następujące elementy:</a:t>
            </a:r>
          </a:p>
          <a:p>
            <a:pPr marL="438912" marR="0" lvl="0" indent="-324612" algn="l" rtl="0">
              <a:lnSpc>
                <a:spcPct val="100000"/>
              </a:lnSpc>
              <a:spcBef>
                <a:spcPts val="0"/>
              </a:spcBef>
              <a:spcAft>
                <a:spcPts val="0"/>
              </a:spcAft>
              <a:buClr>
                <a:schemeClr val="accent1"/>
              </a:buClr>
              <a:buSzPct val="25000"/>
              <a:buFont typeface="Noto Sans Symbols"/>
              <a:buNone/>
            </a:pPr>
            <a:endParaRPr sz="2400" b="0" i="0" u="none" strike="noStrike" cap="none">
              <a:solidFill>
                <a:schemeClr val="dk1"/>
              </a:solidFill>
              <a:latin typeface="Calibri"/>
              <a:ea typeface="Calibri"/>
              <a:cs typeface="Calibri"/>
              <a:sym typeface="Calibri"/>
            </a:endParaRPr>
          </a:p>
          <a:p>
            <a:pPr marL="355600" marR="0" lvl="0" indent="-355600" algn="l" rtl="0">
              <a:lnSpc>
                <a:spcPct val="8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wymianę oleju silnikowego w silnikach czterosuwowych,</a:t>
            </a:r>
          </a:p>
          <a:p>
            <a:pPr marL="355600" marR="0" lvl="0" indent="-355600" algn="l" rtl="0">
              <a:lnSpc>
                <a:spcPct val="8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czyszczenie gaźników,</a:t>
            </a:r>
          </a:p>
          <a:p>
            <a:pPr marL="355600" marR="0" lvl="0" indent="-355600" algn="l" rtl="0">
              <a:lnSpc>
                <a:spcPct val="8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wymianę świec zapłonowych,</a:t>
            </a:r>
          </a:p>
          <a:p>
            <a:pPr marL="355600" marR="0" lvl="0" indent="-355600" algn="l" rtl="0">
              <a:lnSpc>
                <a:spcPct val="8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sprawdzenie maksymalnej siły rozpierania przynajmniej w  jednym punkcie rozpierania i ściskania, </a:t>
            </a:r>
          </a:p>
          <a:p>
            <a:pPr marL="355600" marR="0" lvl="0" indent="-355600" algn="l" rtl="0">
              <a:lnSpc>
                <a:spcPct val="8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kontrola zaworu sterującego, czy utrzymuje obciążone ramiona narzędzia w ustalonym położeniu, </a:t>
            </a:r>
          </a:p>
          <a:p>
            <a:pPr marL="355600" marR="0" lvl="0" indent="-355600" algn="l" rtl="0">
              <a:lnSpc>
                <a:spcPct val="8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dokręcenie właściwym momentem obrotowym sworzni  </a:t>
            </a:r>
          </a:p>
          <a:p>
            <a:pPr marL="355600" marR="0" lvl="0" indent="-355600" algn="l" rtl="0">
              <a:lnSpc>
                <a:spcPct val="8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mocujących ramiona narzędzi,</a:t>
            </a:r>
          </a:p>
          <a:p>
            <a:pPr marL="355600" marR="0" lvl="0" indent="-355600" algn="l" rtl="0">
              <a:lnSpc>
                <a:spcPct val="8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sprawdzenie szczelności całego układu hydraulicznego.</a:t>
            </a: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421" name="Shape 42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21</a:t>
            </a:fld>
            <a:endParaRPr lang="pl-PL" sz="1400" b="0" i="0" u="none" strike="noStrike" cap="none">
              <a:solidFill>
                <a:schemeClr val="lt1"/>
              </a:solidFill>
              <a:latin typeface="Calibri"/>
              <a:ea typeface="Calibri"/>
              <a:cs typeface="Calibri"/>
              <a:sym typeface="Calibri"/>
            </a:endParaRPr>
          </a:p>
        </p:txBody>
      </p:sp>
      <p:sp>
        <p:nvSpPr>
          <p:cNvPr id="420" name="Shape 42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Shape 439"/>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0000"/>
              </a:buClr>
              <a:buSzPct val="25000"/>
              <a:buFont typeface="Calibri"/>
              <a:buNone/>
            </a:pPr>
            <a:r>
              <a:rPr lang="pl-PL" sz="2520" b="1" i="0" u="none" strike="noStrike" cap="none" dirty="0">
                <a:solidFill>
                  <a:srgbClr val="FFC700"/>
                </a:solidFill>
                <a:latin typeface="Calibri"/>
                <a:ea typeface="Calibri"/>
                <a:cs typeface="Calibri"/>
                <a:sym typeface="Calibri"/>
              </a:rPr>
              <a:t>Ratownicze zestawy pneumatyczne – wstęp </a:t>
            </a:r>
          </a:p>
        </p:txBody>
      </p:sp>
      <p:sp>
        <p:nvSpPr>
          <p:cNvPr id="442" name="Shape 442"/>
          <p:cNvSpPr txBox="1">
            <a:spLocks noGrp="1"/>
          </p:cNvSpPr>
          <p:nvPr>
            <p:ph type="body" idx="1"/>
          </p:nvPr>
        </p:nvSpPr>
        <p:spPr>
          <a:xfrm>
            <a:off x="251519" y="1988840"/>
            <a:ext cx="8616268" cy="4176464"/>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 skład ratowniczych zestawów pneumatycznych wchodzą najczęściej:</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źródło zasilania zestawu pneumatycznego (butla ze sprężonym powietrzem lub pompa),</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reduktor zestawu pneumatycznego,</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urządzenie sterujące,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przewody zasilające,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narzędzia pneumatyczne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Każdy zestaw pneumatyczny zasilany jest powietrzem o konkretnym ciśnieniu roboczym. W ratowniczych zestawach pneumatycznych standardowymi źródłami zasilania są:</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butle ze sprężonym powietrzem,</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pompy nożne lub ręczne [1,2,3].</a:t>
            </a:r>
          </a:p>
        </p:txBody>
      </p:sp>
      <p:sp>
        <p:nvSpPr>
          <p:cNvPr id="441" name="Shape 44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22</a:t>
            </a:fld>
            <a:endParaRPr lang="pl-PL" sz="1400" b="0" i="0" u="none" strike="noStrike" cap="none">
              <a:solidFill>
                <a:schemeClr val="lt1"/>
              </a:solidFill>
              <a:latin typeface="Calibri"/>
              <a:ea typeface="Calibri"/>
              <a:cs typeface="Calibri"/>
              <a:sym typeface="Calibri"/>
            </a:endParaRPr>
          </a:p>
        </p:txBody>
      </p:sp>
      <p:sp>
        <p:nvSpPr>
          <p:cNvPr id="440" name="Shape 44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Shape 449"/>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Reduktor ratowniczego zestawu pneumatycznego.</a:t>
            </a:r>
          </a:p>
        </p:txBody>
      </p:sp>
      <p:sp>
        <p:nvSpPr>
          <p:cNvPr id="452" name="Shape 452"/>
          <p:cNvSpPr txBox="1">
            <a:spLocks noGrp="1"/>
          </p:cNvSpPr>
          <p:nvPr>
            <p:ph type="body" idx="1"/>
          </p:nvPr>
        </p:nvSpPr>
        <p:spPr>
          <a:xfrm>
            <a:off x="5436096" y="5362694"/>
            <a:ext cx="1080120" cy="216022"/>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sp>
        <p:nvSpPr>
          <p:cNvPr id="453" name="Shape 453"/>
          <p:cNvSpPr txBox="1">
            <a:spLocks noGrp="1"/>
          </p:cNvSpPr>
          <p:nvPr>
            <p:ph type="body" idx="2"/>
          </p:nvPr>
        </p:nvSpPr>
        <p:spPr>
          <a:xfrm>
            <a:off x="251519" y="2060848"/>
            <a:ext cx="8616268" cy="4104456"/>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Reduktor zestawu pneumatycznego to urządzenie nastawne przeznaczone do obniżenia wartości ciśnienia powietrza pobieranego ze źródła zasilania i dostosowania go do ciśnienia roboczego konkretnego zestawu. Po ustawieniu ciśnienia roboczego reduktor utrzymuje je na stałym poziomie przez cały okres trwania pracy zestawu bez względu na wartość ciśnienia powietrza jakie jest w źródle zasilania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Konstrukcja reduktora to korpus wykonany z mosiądzu, do którego dołączane są jego poszczególne podzespoły. Część łączącą reduktor z butlą wykonana jest w formie króćca wyposażonego w nakrętkę z zewnętrznym gwintem rurowym 5/8 cala. W górnej części korpusu instalowane są dwa manometry, gdzie pierwszy z nich wskazuje wartość ciśnienia w butli, drugi wartość ciśnienia po zredukowaniu [1,2,3].</a:t>
            </a:r>
          </a:p>
        </p:txBody>
      </p:sp>
      <p:sp>
        <p:nvSpPr>
          <p:cNvPr id="451" name="Shape 45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23</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Shape 459"/>
          <p:cNvSpPr txBox="1">
            <a:spLocks noGrp="1"/>
          </p:cNvSpPr>
          <p:nvPr>
            <p:ph type="title"/>
          </p:nvPr>
        </p:nvSpPr>
        <p:spPr>
          <a:xfrm>
            <a:off x="1331640" y="250031"/>
            <a:ext cx="7272808"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Reduktor ratowniczego zestawu pneumatycznego cd.</a:t>
            </a:r>
          </a:p>
        </p:txBody>
      </p:sp>
      <p:sp>
        <p:nvSpPr>
          <p:cNvPr id="462" name="Shape 462"/>
          <p:cNvSpPr txBox="1">
            <a:spLocks noGrp="1"/>
          </p:cNvSpPr>
          <p:nvPr>
            <p:ph type="body" idx="1"/>
          </p:nvPr>
        </p:nvSpPr>
        <p:spPr>
          <a:xfrm>
            <a:off x="5436096" y="5362694"/>
            <a:ext cx="1080120" cy="216022"/>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sp>
        <p:nvSpPr>
          <p:cNvPr id="463" name="Shape 463"/>
          <p:cNvSpPr txBox="1">
            <a:spLocks noGrp="1"/>
          </p:cNvSpPr>
          <p:nvPr>
            <p:ph type="body" idx="2"/>
          </p:nvPr>
        </p:nvSpPr>
        <p:spPr>
          <a:xfrm>
            <a:off x="251519" y="1772816"/>
            <a:ext cx="8616268" cy="4752527"/>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Pomiędzy manometrami w korpusie jest wbudowany zawór bezpieczeństwa, chroniący reduktor przed nadmiernym wzrostem ciśnienia podczas pracy ponad wyskalowaną normę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 części dolnej korpusu wyprowadzona jest śruba nastawna współpracująca z zaworem przeponowym (redukcyjnym). Konstrukcja zaworu przeponowego umożliwia ustawienie wartości ciśnienia roboczego powietrza dla danego zestawu i utrzymuje go na stałym poziomie niezależnie od wartości ciśnienia w źródle zasilania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Ciśnienie robocze przed wyjściem za zewnątrz korpusu reduktora powstrzymywane jest przez zawór iglicowy umieszczony na zakończeniu reduktora. Zakończenie stanowi kolektor wyjściowy wyposażony w przewód wysokociśnieniowy na zakończeniu którego znajduje się złączka trzpieniowa/tulejowa [1,2,3].</a:t>
            </a:r>
          </a:p>
        </p:txBody>
      </p:sp>
      <p:sp>
        <p:nvSpPr>
          <p:cNvPr id="461" name="Shape 46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24</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Shape 469"/>
          <p:cNvSpPr txBox="1">
            <a:spLocks noGrp="1"/>
          </p:cNvSpPr>
          <p:nvPr>
            <p:ph type="title"/>
          </p:nvPr>
        </p:nvSpPr>
        <p:spPr>
          <a:xfrm>
            <a:off x="1331640" y="250031"/>
            <a:ext cx="7272808"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Reduktor ratowniczego zestawu pneumatycznego cd.</a:t>
            </a:r>
          </a:p>
        </p:txBody>
      </p:sp>
      <p:sp>
        <p:nvSpPr>
          <p:cNvPr id="472" name="Shape 472"/>
          <p:cNvSpPr txBox="1">
            <a:spLocks noGrp="1"/>
          </p:cNvSpPr>
          <p:nvPr>
            <p:ph type="body" idx="1"/>
          </p:nvPr>
        </p:nvSpPr>
        <p:spPr>
          <a:xfrm>
            <a:off x="5436096" y="5362694"/>
            <a:ext cx="1080120" cy="216022"/>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sp>
        <p:nvSpPr>
          <p:cNvPr id="473" name="Shape 473"/>
          <p:cNvSpPr txBox="1">
            <a:spLocks noGrp="1"/>
          </p:cNvSpPr>
          <p:nvPr>
            <p:ph type="body" idx="2"/>
          </p:nvPr>
        </p:nvSpPr>
        <p:spPr>
          <a:xfrm>
            <a:off x="251519" y="1556791"/>
            <a:ext cx="8616268" cy="5184575"/>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rgbClr val="FF0000"/>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 Reduktor [1,2,3].</a:t>
            </a:r>
          </a:p>
        </p:txBody>
      </p:sp>
      <p:sp>
        <p:nvSpPr>
          <p:cNvPr id="471" name="Shape 47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25</a:t>
            </a:fld>
            <a:endParaRPr lang="pl-PL" sz="1400" b="0" i="0" u="none" strike="noStrike" cap="none">
              <a:solidFill>
                <a:schemeClr val="lt1"/>
              </a:solidFill>
              <a:latin typeface="Calibri"/>
              <a:ea typeface="Calibri"/>
              <a:cs typeface="Calibri"/>
              <a:sym typeface="Calibri"/>
            </a:endParaRPr>
          </a:p>
        </p:txBody>
      </p:sp>
      <p:pic>
        <p:nvPicPr>
          <p:cNvPr id="474" name="Shape 474"/>
          <p:cNvPicPr preferRelativeResize="0"/>
          <p:nvPr/>
        </p:nvPicPr>
        <p:blipFill rotWithShape="1">
          <a:blip r:embed="rId3">
            <a:alphaModFix/>
          </a:blip>
          <a:srcRect r="11461"/>
          <a:stretch/>
        </p:blipFill>
        <p:spPr>
          <a:xfrm>
            <a:off x="1742271" y="1700808"/>
            <a:ext cx="5659458" cy="468052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Shape 480"/>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Zasady pracy reduktorem ciśnienia.</a:t>
            </a:r>
          </a:p>
        </p:txBody>
      </p:sp>
      <p:sp>
        <p:nvSpPr>
          <p:cNvPr id="484" name="Shape 484"/>
          <p:cNvSpPr txBox="1">
            <a:spLocks noGrp="1"/>
          </p:cNvSpPr>
          <p:nvPr>
            <p:ph type="body" idx="1"/>
          </p:nvPr>
        </p:nvSpPr>
        <p:spPr>
          <a:xfrm>
            <a:off x="251519" y="1844824"/>
            <a:ext cx="8616268" cy="4464496"/>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Zasady pracy reduktorem ciśnienia:</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skontrolować gniazdo gwintowe butli,</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odkręcić (w lewą stronę) śrubę nastawną zmniejszając nacisk na zawór przeponowy (redukcyjny),</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zakręcić zawór iglicowy reduktora,</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podłączyć reduktor do gniazda gwintowego butli,</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odkręcić butlę z powietrzem lub podłączyć pod źródło zasilania,</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po stwierdzeniu obecności ciśnienia w butli / źródle zasilania – manometr wysokiego ciśnienia,</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ustawić wymagane ciśnienie robocze na manometrze niskiego ciśnienia poprzez dokręcenie (w prawą</a:t>
            </a: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   stronę) śruby nastawnej zaworu przeponowego (redukcyjnego),</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przekazać ciśnienie robocze do przewodu odkręcając zawór iglicowy reduktora [1,2,3].</a:t>
            </a:r>
          </a:p>
        </p:txBody>
      </p:sp>
      <p:sp>
        <p:nvSpPr>
          <p:cNvPr id="482" name="Shape 48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26</a:t>
            </a:fld>
            <a:endParaRPr lang="pl-PL" sz="1400" b="0" i="0" u="none" strike="noStrike" cap="none">
              <a:solidFill>
                <a:schemeClr val="lt1"/>
              </a:solidFill>
              <a:latin typeface="Calibri"/>
              <a:ea typeface="Calibri"/>
              <a:cs typeface="Calibri"/>
              <a:sym typeface="Calibri"/>
            </a:endParaRPr>
          </a:p>
        </p:txBody>
      </p:sp>
      <p:sp>
        <p:nvSpPr>
          <p:cNvPr id="481" name="Shape 48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Shape 490"/>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Zasady pracy reduktorem ciśnienia cd.</a:t>
            </a:r>
          </a:p>
        </p:txBody>
      </p:sp>
      <p:sp>
        <p:nvSpPr>
          <p:cNvPr id="494" name="Shape 494"/>
          <p:cNvSpPr txBox="1">
            <a:spLocks noGrp="1"/>
          </p:cNvSpPr>
          <p:nvPr>
            <p:ph type="body" idx="1"/>
          </p:nvPr>
        </p:nvSpPr>
        <p:spPr>
          <a:xfrm>
            <a:off x="251519" y="1556791"/>
            <a:ext cx="8616268" cy="5184575"/>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2. Budowa reduktora [1,2,3].</a:t>
            </a: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Po pracy zestawem należy odprężyć podzespoły reduktora upuszczając powietrze zalegające w nim. Pierwszą czynnością którą należy wykonać jest zamknięcie zaworu butli. Następnie poprzez sterownik upuszczamy na zewnątrz zalegające powietrze do momentu, aż na manometrach wskazówki pokażą wartość „0”. Po tych czynnościach odłączamy przewód wysokiego ciśnienia od sterownika i zakręcamy zawór iglicowy [1,2,3].</a:t>
            </a:r>
          </a:p>
        </p:txBody>
      </p:sp>
      <p:sp>
        <p:nvSpPr>
          <p:cNvPr id="492" name="Shape 49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27</a:t>
            </a:fld>
            <a:endParaRPr lang="pl-PL" sz="1400" b="0" i="0" u="none" strike="noStrike" cap="none">
              <a:solidFill>
                <a:schemeClr val="lt1"/>
              </a:solidFill>
              <a:latin typeface="Calibri"/>
              <a:ea typeface="Calibri"/>
              <a:cs typeface="Calibri"/>
              <a:sym typeface="Calibri"/>
            </a:endParaRPr>
          </a:p>
        </p:txBody>
      </p:sp>
      <p:sp>
        <p:nvSpPr>
          <p:cNvPr id="491" name="Shape 49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495" name="Shape 495"/>
          <p:cNvPicPr preferRelativeResize="0"/>
          <p:nvPr/>
        </p:nvPicPr>
        <p:blipFill rotWithShape="1">
          <a:blip r:embed="rId3">
            <a:alphaModFix/>
          </a:blip>
          <a:srcRect/>
          <a:stretch/>
        </p:blipFill>
        <p:spPr>
          <a:xfrm>
            <a:off x="1616641" y="1556791"/>
            <a:ext cx="5910717" cy="288032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500"/>
        <p:cNvGrpSpPr/>
        <p:nvPr/>
      </p:nvGrpSpPr>
      <p:grpSpPr>
        <a:xfrm>
          <a:off x="0" y="0"/>
          <a:ext cx="0" cy="0"/>
          <a:chOff x="0" y="0"/>
          <a:chExt cx="0" cy="0"/>
        </a:xfrm>
      </p:grpSpPr>
      <p:sp>
        <p:nvSpPr>
          <p:cNvPr id="501" name="Shape 501"/>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Urządzenia sterujące ratowniczego zestawu pneumatycznego.</a:t>
            </a:r>
          </a:p>
        </p:txBody>
      </p:sp>
      <p:sp>
        <p:nvSpPr>
          <p:cNvPr id="505" name="Shape 505"/>
          <p:cNvSpPr txBox="1">
            <a:spLocks noGrp="1"/>
          </p:cNvSpPr>
          <p:nvPr>
            <p:ph type="body" idx="1"/>
          </p:nvPr>
        </p:nvSpPr>
        <p:spPr>
          <a:xfrm>
            <a:off x="251519" y="2060848"/>
            <a:ext cx="8616268" cy="4104456"/>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Urządzenia sterujące ratowniczego zestawu pneumatycznego to elementy odpowiedzialne za wykonanie różnych funkcji (zadań) podczas operowania narzędziem/narzędziami pneumatycznymi. Od nich zależy jak zostanie przeprowadzona czynność związana z pracą oraz z jaką precyzją się ją wykona. </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Do podstawowych funkcji wykonywanych przez urządzenia sterujące zaliczamy:</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uruchamianie, zatrzymanie i zmiana kierunku przepływu czynnika roboczego (powietrze),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stopniowanie natężenia przepływu czynnika roboczego,</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zabezpieczenie układu przed przeciążeniem (wzrostem ciśnienia czynnika roboczego) [1,2,3].</a:t>
            </a:r>
          </a:p>
        </p:txBody>
      </p:sp>
      <p:sp>
        <p:nvSpPr>
          <p:cNvPr id="503" name="Shape 50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28</a:t>
            </a:fld>
            <a:endParaRPr lang="pl-PL" sz="1400" b="0" i="0" u="none" strike="noStrike" cap="none">
              <a:solidFill>
                <a:schemeClr val="lt1"/>
              </a:solidFill>
              <a:latin typeface="Calibri"/>
              <a:ea typeface="Calibri"/>
              <a:cs typeface="Calibri"/>
              <a:sym typeface="Calibri"/>
            </a:endParaRPr>
          </a:p>
        </p:txBody>
      </p:sp>
      <p:sp>
        <p:nvSpPr>
          <p:cNvPr id="502" name="Shape 50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Shape 511"/>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Urządzenia sterujące ratowniczego zestawu pneumatycznego cd.</a:t>
            </a:r>
          </a:p>
        </p:txBody>
      </p:sp>
      <p:sp>
        <p:nvSpPr>
          <p:cNvPr id="515" name="Shape 515"/>
          <p:cNvSpPr txBox="1">
            <a:spLocks noGrp="1"/>
          </p:cNvSpPr>
          <p:nvPr>
            <p:ph type="body" idx="1"/>
          </p:nvPr>
        </p:nvSpPr>
        <p:spPr>
          <a:xfrm>
            <a:off x="251519" y="1700808"/>
            <a:ext cx="8616268" cy="4752527"/>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Zasada działania urządzeń sterujących oparta została na pracy zaworów, które decydują o przepływie powietrza w odpowiednim kierunku. Czynność zamykania lub otwierania zaworów powoduje przekazanie czynnika do narzędzia, co z kolei skutkuje wykonaniem pracy lub jej zakończeniem. Natężenie przepływu powietrza (ilość w jednostce czasu) w tym przypadku ma zasadniczy wpływ na szybkość wykonania danej pracy. Wszelkie niepożądane wzrosty ciśnienia podczas przepływu powietrza, które mogą wystąpić w danym zestawie pneumatycznym, zabezpieczane są zaworami bezpieczeństwa. Zawory te wyskalowane są fabrycznie na wartość nominalną danego zestawu z dokładnością ± 10%, co pozwala na zapobieganie wzrostowi ciśnienia wyjściowego i tym samym nie dopuszczenie do uszkodzenia narzędzia. W chwili wystąpienia wyższego ciśnienia od nominalnego następuje samoczynne otwarcie zaworu i upuszczenie powietrza na zewnątrz, co zauważalne jest przez operatora urządzenia [1,2,3].</a:t>
            </a:r>
          </a:p>
        </p:txBody>
      </p:sp>
      <p:sp>
        <p:nvSpPr>
          <p:cNvPr id="513" name="Shape 51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29</a:t>
            </a:fld>
            <a:endParaRPr lang="pl-PL" sz="1400" b="0" i="0" u="none" strike="noStrike" cap="none">
              <a:solidFill>
                <a:schemeClr val="lt1"/>
              </a:solidFill>
              <a:latin typeface="Calibri"/>
              <a:ea typeface="Calibri"/>
              <a:cs typeface="Calibri"/>
              <a:sym typeface="Calibri"/>
            </a:endParaRPr>
          </a:p>
        </p:txBody>
      </p:sp>
      <p:sp>
        <p:nvSpPr>
          <p:cNvPr id="512" name="Shape 51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pic>
        <p:nvPicPr>
          <p:cNvPr id="120" name="Shape 120"/>
          <p:cNvPicPr preferRelativeResize="0"/>
          <p:nvPr/>
        </p:nvPicPr>
        <p:blipFill rotWithShape="1">
          <a:blip r:embed="rId3">
            <a:alphaModFix/>
          </a:blip>
          <a:srcRect t="2135" r="3745" b="2135"/>
          <a:stretch/>
        </p:blipFill>
        <p:spPr>
          <a:xfrm>
            <a:off x="3814435" y="3143248"/>
            <a:ext cx="5329565" cy="2967037"/>
          </a:xfrm>
          <a:prstGeom prst="rect">
            <a:avLst/>
          </a:prstGeom>
          <a:noFill/>
          <a:ln>
            <a:noFill/>
          </a:ln>
        </p:spPr>
      </p:pic>
      <p:sp>
        <p:nvSpPr>
          <p:cNvPr id="121" name="Shape 121"/>
          <p:cNvSpPr txBox="1">
            <a:spLocks noGrp="1"/>
          </p:cNvSpPr>
          <p:nvPr>
            <p:ph type="title"/>
          </p:nvPr>
        </p:nvSpPr>
        <p:spPr>
          <a:xfrm>
            <a:off x="1331640" y="250031"/>
            <a:ext cx="7812360"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0000"/>
              </a:buClr>
              <a:buSzPct val="25000"/>
              <a:buFont typeface="Calibri"/>
              <a:buNone/>
            </a:pPr>
            <a:r>
              <a:rPr lang="pl-PL" sz="2520" b="1" i="1" u="none" strike="noStrike" cap="none">
                <a:solidFill>
                  <a:srgbClr val="FF0000"/>
                </a:solidFill>
                <a:latin typeface="Calibri"/>
                <a:ea typeface="Calibri"/>
                <a:cs typeface="Calibri"/>
                <a:sym typeface="Calibri"/>
              </a:rPr>
              <a:t>Rozdział 1</a:t>
            </a:r>
            <a:br>
              <a:rPr lang="pl-PL" sz="2520" b="1" i="1" u="none" strike="noStrike" cap="none">
                <a:solidFill>
                  <a:srgbClr val="FF0000"/>
                </a:solidFill>
                <a:latin typeface="Calibri"/>
                <a:ea typeface="Calibri"/>
                <a:cs typeface="Calibri"/>
                <a:sym typeface="Calibri"/>
              </a:rPr>
            </a:br>
            <a:r>
              <a:rPr lang="pl-PL" sz="2520" b="1" i="0" u="none" strike="noStrike" cap="none">
                <a:solidFill>
                  <a:srgbClr val="FFC700"/>
                </a:solidFill>
                <a:latin typeface="Calibri"/>
                <a:ea typeface="Calibri"/>
                <a:cs typeface="Calibri"/>
                <a:sym typeface="Calibri"/>
              </a:rPr>
              <a:t>Ogólne zasady BHP podczas pracy urządzeniami hydraulicznymi</a:t>
            </a:r>
          </a:p>
        </p:txBody>
      </p:sp>
      <p:sp>
        <p:nvSpPr>
          <p:cNvPr id="124" name="Shape 124"/>
          <p:cNvSpPr txBox="1">
            <a:spLocks noGrp="1"/>
          </p:cNvSpPr>
          <p:nvPr>
            <p:ph type="body" idx="1"/>
          </p:nvPr>
        </p:nvSpPr>
        <p:spPr>
          <a:xfrm>
            <a:off x="642910" y="1500174"/>
            <a:ext cx="8295089" cy="691223"/>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3200" b="1" i="0" u="none" strike="noStrike" cap="none">
                <a:solidFill>
                  <a:schemeClr val="dk1"/>
                </a:solidFill>
                <a:latin typeface="Calibri"/>
                <a:ea typeface="Calibri"/>
                <a:cs typeface="Calibri"/>
                <a:sym typeface="Calibri"/>
              </a:rPr>
              <a:t>BEZPIECZEŃSTWO</a:t>
            </a:r>
          </a:p>
        </p:txBody>
      </p:sp>
      <p:sp>
        <p:nvSpPr>
          <p:cNvPr id="125" name="Shape 125"/>
          <p:cNvSpPr txBox="1">
            <a:spLocks noGrp="1"/>
          </p:cNvSpPr>
          <p:nvPr>
            <p:ph type="body" idx="2"/>
          </p:nvPr>
        </p:nvSpPr>
        <p:spPr>
          <a:xfrm>
            <a:off x="0" y="2143116"/>
            <a:ext cx="9144000" cy="1071570"/>
          </a:xfrm>
          <a:prstGeom prst="rect">
            <a:avLst/>
          </a:prstGeom>
          <a:noFill/>
          <a:ln>
            <a:noFill/>
          </a:ln>
        </p:spPr>
        <p:txBody>
          <a:bodyPr lIns="54850" tIns="91425" rIns="91425" bIns="45700" anchor="t" anchorCtr="0">
            <a:noAutofit/>
          </a:bodyPr>
          <a:lstStyle/>
          <a:p>
            <a:pPr marL="438912" marR="0" lvl="0" indent="-324612" algn="l" rtl="0">
              <a:lnSpc>
                <a:spcPct val="80000"/>
              </a:lnSpc>
              <a:spcBef>
                <a:spcPts val="0"/>
              </a:spcBef>
              <a:spcAft>
                <a:spcPts val="0"/>
              </a:spcAft>
              <a:buClr>
                <a:schemeClr val="accent1"/>
              </a:buClr>
              <a:buSzPct val="25000"/>
              <a:buFont typeface="Noto Sans Symbols"/>
              <a:buNone/>
            </a:pPr>
            <a:r>
              <a:rPr lang="pl-PL" sz="2240" b="0" i="0" u="none" strike="noStrike" cap="none" dirty="0" smtClean="0">
                <a:solidFill>
                  <a:schemeClr val="dk1"/>
                </a:solidFill>
                <a:latin typeface="Arial"/>
                <a:ea typeface="Arial"/>
                <a:cs typeface="Arial"/>
                <a:sym typeface="Arial"/>
              </a:rPr>
              <a:t>    Duże </a:t>
            </a:r>
            <a:r>
              <a:rPr lang="pl-PL" sz="2240" b="0" i="0" u="none" strike="noStrike" cap="none" dirty="0">
                <a:solidFill>
                  <a:schemeClr val="dk1"/>
                </a:solidFill>
                <a:latin typeface="Arial"/>
                <a:ea typeface="Arial"/>
                <a:cs typeface="Arial"/>
                <a:sym typeface="Arial"/>
              </a:rPr>
              <a:t>siły jakie uzyskują narzędzia hydrauliczne są wynikiem przepływu oleju pod bardzo dużym ciśnieniem rzędu od 630 do 720 atmosfer!</a:t>
            </a:r>
          </a:p>
        </p:txBody>
      </p:sp>
      <p:sp>
        <p:nvSpPr>
          <p:cNvPr id="123" name="Shape 12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a:t>
            </a:fld>
            <a:endParaRPr lang="pl-PL" sz="1400" b="0" i="0" u="none" strike="noStrike" cap="none">
              <a:solidFill>
                <a:schemeClr val="lt1"/>
              </a:solidFill>
              <a:latin typeface="Calibri"/>
              <a:ea typeface="Calibri"/>
              <a:cs typeface="Calibri"/>
              <a:sym typeface="Calibri"/>
            </a:endParaRPr>
          </a:p>
        </p:txBody>
      </p:sp>
      <p:sp>
        <p:nvSpPr>
          <p:cNvPr id="122" name="Shape 12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27" name="Shape 127"/>
          <p:cNvSpPr txBox="1"/>
          <p:nvPr/>
        </p:nvSpPr>
        <p:spPr>
          <a:xfrm>
            <a:off x="0" y="3429000"/>
            <a:ext cx="4714907" cy="2019014"/>
          </a:xfrm>
          <a:prstGeom prst="rect">
            <a:avLst/>
          </a:prstGeom>
          <a:noFill/>
          <a:ln>
            <a:noFill/>
          </a:ln>
        </p:spPr>
        <p:txBody>
          <a:bodyPr lIns="91425" tIns="45700" rIns="91425" bIns="45700" anchor="t" anchorCtr="0">
            <a:noAutofit/>
          </a:bodyPr>
          <a:lstStyle/>
          <a:p>
            <a:pPr marL="990600" marR="0" lvl="1" indent="-533400" algn="l" rtl="0">
              <a:lnSpc>
                <a:spcPct val="90000"/>
              </a:lnSpc>
              <a:spcBef>
                <a:spcPts val="0"/>
              </a:spcBef>
              <a:spcAft>
                <a:spcPts val="0"/>
              </a:spcAft>
              <a:buClr>
                <a:srgbClr val="000000"/>
              </a:buClr>
              <a:buSzPct val="25000"/>
              <a:buFont typeface="Arial"/>
              <a:buNone/>
            </a:pPr>
            <a:r>
              <a:rPr lang="pl-PL" sz="2800" b="1" i="0" u="none" strike="noStrike" cap="none">
                <a:solidFill>
                  <a:srgbClr val="000000"/>
                </a:solidFill>
                <a:latin typeface="Arial"/>
                <a:ea typeface="Arial"/>
                <a:cs typeface="Arial"/>
                <a:sym typeface="Arial"/>
              </a:rPr>
              <a:t>UMUNDUROWANIE:</a:t>
            </a:r>
          </a:p>
          <a:p>
            <a:pPr marL="1371600" marR="0" lvl="2" indent="-457200" algn="l" rtl="0">
              <a:lnSpc>
                <a:spcPct val="90000"/>
              </a:lnSpc>
              <a:spcBef>
                <a:spcPts val="0"/>
              </a:spcBef>
              <a:spcAft>
                <a:spcPts val="0"/>
              </a:spcAft>
              <a:buClr>
                <a:srgbClr val="000000"/>
              </a:buClr>
              <a:buSzPct val="100000"/>
              <a:buFont typeface="Arial"/>
              <a:buChar char="•"/>
            </a:pPr>
            <a:r>
              <a:rPr lang="pl-PL" sz="2000" b="0" i="0" u="none" strike="noStrike" cap="none">
                <a:solidFill>
                  <a:srgbClr val="000000"/>
                </a:solidFill>
                <a:latin typeface="Arial"/>
                <a:ea typeface="Arial"/>
                <a:cs typeface="Arial"/>
                <a:sym typeface="Arial"/>
              </a:rPr>
              <a:t>ubranie specjalne</a:t>
            </a:r>
          </a:p>
          <a:p>
            <a:pPr marL="1371600" marR="0" lvl="2" indent="-457200" algn="l" rtl="0">
              <a:lnSpc>
                <a:spcPct val="90000"/>
              </a:lnSpc>
              <a:spcBef>
                <a:spcPts val="0"/>
              </a:spcBef>
              <a:spcAft>
                <a:spcPts val="0"/>
              </a:spcAft>
              <a:buClr>
                <a:srgbClr val="000000"/>
              </a:buClr>
              <a:buSzPct val="100000"/>
              <a:buFont typeface="Arial"/>
              <a:buChar char="•"/>
            </a:pPr>
            <a:r>
              <a:rPr lang="pl-PL" sz="2000" b="0" i="0" u="none" strike="noStrike" cap="none">
                <a:solidFill>
                  <a:srgbClr val="000000"/>
                </a:solidFill>
                <a:latin typeface="Arial"/>
                <a:ea typeface="Arial"/>
                <a:cs typeface="Arial"/>
                <a:sym typeface="Arial"/>
              </a:rPr>
              <a:t>hełm z opuszczoną przyłbicą (lub wizjerem)</a:t>
            </a:r>
          </a:p>
          <a:p>
            <a:pPr marL="1371600" marR="0" lvl="2" indent="-457200" algn="l" rtl="0">
              <a:lnSpc>
                <a:spcPct val="90000"/>
              </a:lnSpc>
              <a:spcBef>
                <a:spcPts val="0"/>
              </a:spcBef>
              <a:spcAft>
                <a:spcPts val="0"/>
              </a:spcAft>
              <a:buClr>
                <a:srgbClr val="000000"/>
              </a:buClr>
              <a:buSzPct val="100000"/>
              <a:buFont typeface="Arial"/>
              <a:buChar char="•"/>
            </a:pPr>
            <a:r>
              <a:rPr lang="pl-PL" sz="2000" b="0" i="0" u="none" strike="noStrike" cap="none">
                <a:solidFill>
                  <a:srgbClr val="000000"/>
                </a:solidFill>
                <a:latin typeface="Arial"/>
                <a:ea typeface="Arial"/>
                <a:cs typeface="Arial"/>
                <a:sym typeface="Arial"/>
              </a:rPr>
              <a:t>rękawice</a:t>
            </a:r>
          </a:p>
          <a:p>
            <a:pPr marL="0" marR="0" lvl="0" indent="0" algn="l" rtl="0">
              <a:lnSpc>
                <a:spcPct val="100000"/>
              </a:lnSpc>
              <a:spcBef>
                <a:spcPts val="0"/>
              </a:spcBef>
              <a:spcAft>
                <a:spcPts val="0"/>
              </a:spcAft>
              <a:buClr>
                <a:srgbClr val="000000"/>
              </a:buClr>
              <a:buSzPct val="25000"/>
              <a:buFont typeface="Arial"/>
              <a:buNone/>
            </a:pPr>
            <a:r>
              <a:rPr lang="pl-PL" sz="1400" b="0" i="0" u="none" strike="noStrike" cap="none">
                <a:solidFill>
                  <a:srgbClr val="000000"/>
                </a:solidFill>
                <a:latin typeface="Arial"/>
                <a:ea typeface="Arial"/>
                <a:cs typeface="Arial"/>
                <a:sym typeface="Arial"/>
              </a:rPr>
              <a:t/>
            </a:r>
            <a:br>
              <a:rPr lang="pl-PL" sz="1400" b="0" i="0" u="none" strike="noStrike" cap="none">
                <a:solidFill>
                  <a:srgbClr val="000000"/>
                </a:solidFill>
                <a:latin typeface="Arial"/>
                <a:ea typeface="Arial"/>
                <a:cs typeface="Arial"/>
                <a:sym typeface="Arial"/>
              </a:rPr>
            </a:br>
            <a:endParaRPr lang="pl-PL" sz="1400" b="0" i="0" u="none" strike="noStrike" cap="none">
              <a:solidFill>
                <a:srgbClr val="000000"/>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20"/>
        <p:cNvGrpSpPr/>
        <p:nvPr/>
      </p:nvGrpSpPr>
      <p:grpSpPr>
        <a:xfrm>
          <a:off x="0" y="0"/>
          <a:ext cx="0" cy="0"/>
          <a:chOff x="0" y="0"/>
          <a:chExt cx="0" cy="0"/>
        </a:xfrm>
      </p:grpSpPr>
      <p:sp>
        <p:nvSpPr>
          <p:cNvPr id="521" name="Shape 521"/>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Urządzenia sterujące ratowniczego zestawu pneumatycznego cd.</a:t>
            </a:r>
          </a:p>
        </p:txBody>
      </p:sp>
      <p:sp>
        <p:nvSpPr>
          <p:cNvPr id="525" name="Shape 525"/>
          <p:cNvSpPr txBox="1">
            <a:spLocks noGrp="1"/>
          </p:cNvSpPr>
          <p:nvPr>
            <p:ph type="body" idx="1"/>
          </p:nvPr>
        </p:nvSpPr>
        <p:spPr>
          <a:xfrm>
            <a:off x="251519" y="1628800"/>
            <a:ext cx="8616268" cy="5040559"/>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Wśród urządzeń sterujących ratowniczych zestawów pneumatycznych występują dwie podstawowe konstrukcje: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sterowniki z jednym przyłączem,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sterowniki z dwoma przyłączami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Wymienione typy sterowników, w zależności od konstrukcji, mogą współpracować z jednym lub jednocześnie z dwoma narzędziami pneumatycznymi. Praca sterownikiem w przypadku dwóch narzędzi prowadzona musi być zawsze na tych samych wartościach ciśnienia oraz tym samym przeznaczeniu ratowniczym. Zastosowanie urządzeń sterowniczych do jednoczesnego zasilania narzędzi w różnych celach np. siłowych i uszczelniających jest niedopuszczalna. W przypadku, gdy zasilane są dwa narzędzia pneumatyczne, to operowanie urządzeniem sterującym powinno zapewnić prawidłową pracę napełniania i opróżniania dwóch lub tylko jednego narzędzia, bez ujemnego wpływu na przyłącze niepracujące [1,2,3].</a:t>
            </a:r>
          </a:p>
        </p:txBody>
      </p:sp>
      <p:sp>
        <p:nvSpPr>
          <p:cNvPr id="523" name="Shape 52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30</a:t>
            </a:fld>
            <a:endParaRPr lang="pl-PL" sz="1400" b="0" i="0" u="none" strike="noStrike" cap="none">
              <a:solidFill>
                <a:schemeClr val="lt1"/>
              </a:solidFill>
              <a:latin typeface="Calibri"/>
              <a:ea typeface="Calibri"/>
              <a:cs typeface="Calibri"/>
              <a:sym typeface="Calibri"/>
            </a:endParaRPr>
          </a:p>
        </p:txBody>
      </p:sp>
      <p:sp>
        <p:nvSpPr>
          <p:cNvPr id="522" name="Shape 52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Shape 531"/>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Urządzenia sterujące ratowniczego zestawu pneumatycznego cd.</a:t>
            </a:r>
          </a:p>
        </p:txBody>
      </p:sp>
      <p:sp>
        <p:nvSpPr>
          <p:cNvPr id="534" name="Shape 534"/>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37" name="Shape 537"/>
          <p:cNvSpPr txBox="1">
            <a:spLocks noGrp="1"/>
          </p:cNvSpPr>
          <p:nvPr>
            <p:ph type="body" idx="2"/>
          </p:nvPr>
        </p:nvSpPr>
        <p:spPr>
          <a:xfrm>
            <a:off x="251519" y="1988840"/>
            <a:ext cx="8616268" cy="4104456"/>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Poprawne funkcjonowanie urządzeń sterujących przebiega w temperaturze od -20°C do +50°C. Poza tym zakresem temperaturowym zawory oraz szybkozłącza mogą wykazywać ograniczoną sprawność. Wśród urządzeń sterujących, wyróżnia się sterowniki wykonane jako szkieletowe i sterowniki wykonane w obudowie z tworzywa sztucznego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Budowa urządzeń jest analogiczna i bez względu na konstrukcję występują w  nich następujące podzespoły:</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obudowa,</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system szybkozłączy przewodów zasilających,</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dźwignie sterujące zaworami z oznaczonymi kierunkami pracy,</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manometr / manometry kontrolne z trwale oznaczonym polem pracy,</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zawór / zawory bezpieczeństwa, dodatkowy zawór upustowy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sp>
        <p:nvSpPr>
          <p:cNvPr id="535" name="Shape 535"/>
          <p:cNvSpPr txBox="1">
            <a:spLocks noGrp="1"/>
          </p:cNvSpPr>
          <p:nvPr>
            <p:ph type="body" idx="3"/>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33" name="Shape 53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31</a:t>
            </a:fld>
            <a:endParaRPr lang="pl-PL" sz="1400" b="0" i="0" u="none" strike="noStrike" cap="none">
              <a:solidFill>
                <a:schemeClr val="lt1"/>
              </a:solidFill>
              <a:latin typeface="Calibri"/>
              <a:ea typeface="Calibri"/>
              <a:cs typeface="Calibri"/>
              <a:sym typeface="Calibri"/>
            </a:endParaRPr>
          </a:p>
        </p:txBody>
      </p:sp>
      <p:sp>
        <p:nvSpPr>
          <p:cNvPr id="532" name="Shape 53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Shape 54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Urządzenia sterujące ratowniczego zestawu pneumatycznego cd.</a:t>
            </a:r>
          </a:p>
        </p:txBody>
      </p:sp>
      <p:sp>
        <p:nvSpPr>
          <p:cNvPr id="546" name="Shape 546"/>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49" name="Shape 549"/>
          <p:cNvSpPr txBox="1">
            <a:spLocks noGrp="1"/>
          </p:cNvSpPr>
          <p:nvPr>
            <p:ph type="body" idx="2"/>
          </p:nvPr>
        </p:nvSpPr>
        <p:spPr>
          <a:xfrm>
            <a:off x="251519" y="1700808"/>
            <a:ext cx="8616268" cy="4752527"/>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3. Sterowniki [1,2,3,4].</a:t>
            </a:r>
          </a:p>
        </p:txBody>
      </p:sp>
      <p:sp>
        <p:nvSpPr>
          <p:cNvPr id="547" name="Shape 547"/>
          <p:cNvSpPr txBox="1">
            <a:spLocks noGrp="1"/>
          </p:cNvSpPr>
          <p:nvPr>
            <p:ph type="body" idx="3"/>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45" name="Shape 54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32</a:t>
            </a:fld>
            <a:endParaRPr lang="pl-PL" sz="1400" b="0" i="0" u="none" strike="noStrike" cap="none">
              <a:solidFill>
                <a:schemeClr val="lt1"/>
              </a:solidFill>
              <a:latin typeface="Calibri"/>
              <a:ea typeface="Calibri"/>
              <a:cs typeface="Calibri"/>
              <a:sym typeface="Calibri"/>
            </a:endParaRPr>
          </a:p>
        </p:txBody>
      </p:sp>
      <p:sp>
        <p:nvSpPr>
          <p:cNvPr id="544" name="Shape 54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550" name="Shape 550"/>
          <p:cNvPicPr preferRelativeResize="0"/>
          <p:nvPr/>
        </p:nvPicPr>
        <p:blipFill rotWithShape="1">
          <a:blip r:embed="rId3">
            <a:alphaModFix/>
          </a:blip>
          <a:srcRect/>
          <a:stretch/>
        </p:blipFill>
        <p:spPr>
          <a:xfrm>
            <a:off x="323528" y="1772816"/>
            <a:ext cx="8544537" cy="1944216"/>
          </a:xfrm>
          <a:prstGeom prst="rect">
            <a:avLst/>
          </a:prstGeom>
          <a:noFill/>
          <a:ln>
            <a:noFill/>
          </a:ln>
        </p:spPr>
      </p:pic>
      <p:pic>
        <p:nvPicPr>
          <p:cNvPr id="551" name="Shape 551"/>
          <p:cNvPicPr preferRelativeResize="0"/>
          <p:nvPr/>
        </p:nvPicPr>
        <p:blipFill rotWithShape="1">
          <a:blip r:embed="rId4">
            <a:alphaModFix/>
          </a:blip>
          <a:srcRect/>
          <a:stretch/>
        </p:blipFill>
        <p:spPr>
          <a:xfrm>
            <a:off x="3131840" y="4005064"/>
            <a:ext cx="2880320" cy="216024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Shape 55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Przewody zasilające ratowniczych zestawów pneumatycznych.</a:t>
            </a:r>
          </a:p>
        </p:txBody>
      </p:sp>
      <p:sp>
        <p:nvSpPr>
          <p:cNvPr id="560" name="Shape 560"/>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63" name="Shape 563"/>
          <p:cNvSpPr txBox="1">
            <a:spLocks noGrp="1"/>
          </p:cNvSpPr>
          <p:nvPr>
            <p:ph type="body" idx="2"/>
          </p:nvPr>
        </p:nvSpPr>
        <p:spPr>
          <a:xfrm>
            <a:off x="251519" y="1628800"/>
            <a:ext cx="8616268" cy="5040559"/>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Elementem ratowniczych zestawów pneumatycznych odpowiedzialnym za przesyłanie powietrza (czynnika roboczego) do narzędzi pneumatycznych są przewody zasilające. Wykonane z syntetycznego kauczuku etylenowo-propylenowego (EPDM) jako cylindryczne arterie o długości 5 m lub wielokrotności tej długości. Na zakończeniu przewodów występują metalowe systemy złączne w postaci szybkozłączy tulejowych lub kłowych. Parametry dotyczące średnicy, wytrzymałości mechanicznej i typu systemu szybkozłączy decydują o zastosowaniu ich do poszczególnych zestawów pneumatycznych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Ze względu na fakt występowania zestawów pneumatycznych o różnych ciśnieniach roboczych (zakres od 0,03 do 1,0 MPa), konstrukcje przewodów i systemów szybkozłączy różnią się między sobą wymiarami oraz wytrzymałością mechaniczną. Na rysunku przedstawiono złączki przewodów zasilających najczęściej stosowanych w ratowniczych zestawach pneumatycznych [1,2,3].</a:t>
            </a:r>
          </a:p>
        </p:txBody>
      </p:sp>
      <p:sp>
        <p:nvSpPr>
          <p:cNvPr id="561" name="Shape 561"/>
          <p:cNvSpPr txBox="1">
            <a:spLocks noGrp="1"/>
          </p:cNvSpPr>
          <p:nvPr>
            <p:ph type="body" idx="3"/>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59" name="Shape 55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33</a:t>
            </a:fld>
            <a:endParaRPr lang="pl-PL" sz="1400" b="0" i="0" u="none" strike="noStrike" cap="none">
              <a:solidFill>
                <a:schemeClr val="lt1"/>
              </a:solidFill>
              <a:latin typeface="Calibri"/>
              <a:ea typeface="Calibri"/>
              <a:cs typeface="Calibri"/>
              <a:sym typeface="Calibri"/>
            </a:endParaRPr>
          </a:p>
        </p:txBody>
      </p:sp>
      <p:sp>
        <p:nvSpPr>
          <p:cNvPr id="558" name="Shape 55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Shape 56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Przewody zasilające ratowniczych zestawów pneumatycznych cd.</a:t>
            </a:r>
          </a:p>
        </p:txBody>
      </p:sp>
      <p:sp>
        <p:nvSpPr>
          <p:cNvPr id="572" name="Shape 572"/>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75" name="Shape 575"/>
          <p:cNvSpPr txBox="1">
            <a:spLocks noGrp="1"/>
          </p:cNvSpPr>
          <p:nvPr>
            <p:ph type="body" idx="2"/>
          </p:nvPr>
        </p:nvSpPr>
        <p:spPr>
          <a:xfrm>
            <a:off x="251519" y="1628800"/>
            <a:ext cx="8616268" cy="4608512"/>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4. Szybkozłącza [1,2,3].</a:t>
            </a:r>
          </a:p>
          <a:p>
            <a:pPr marL="0" marR="0" lvl="0" indent="0" algn="ctr"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sp>
        <p:nvSpPr>
          <p:cNvPr id="573" name="Shape 573"/>
          <p:cNvSpPr txBox="1">
            <a:spLocks noGrp="1"/>
          </p:cNvSpPr>
          <p:nvPr>
            <p:ph type="body" idx="3"/>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71" name="Shape 57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34</a:t>
            </a:fld>
            <a:endParaRPr lang="pl-PL" sz="1400" b="0" i="0" u="none" strike="noStrike" cap="none">
              <a:solidFill>
                <a:schemeClr val="lt1"/>
              </a:solidFill>
              <a:latin typeface="Calibri"/>
              <a:ea typeface="Calibri"/>
              <a:cs typeface="Calibri"/>
              <a:sym typeface="Calibri"/>
            </a:endParaRPr>
          </a:p>
        </p:txBody>
      </p:sp>
      <p:sp>
        <p:nvSpPr>
          <p:cNvPr id="570" name="Shape 57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576" name="Shape 576"/>
          <p:cNvPicPr preferRelativeResize="0"/>
          <p:nvPr/>
        </p:nvPicPr>
        <p:blipFill rotWithShape="1">
          <a:blip r:embed="rId3">
            <a:alphaModFix/>
          </a:blip>
          <a:srcRect/>
          <a:stretch/>
        </p:blipFill>
        <p:spPr>
          <a:xfrm>
            <a:off x="566706" y="1844824"/>
            <a:ext cx="8010588" cy="4104456"/>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Shape 58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Narzędzia robocze ratowniczych zestawów pneumatycznych.</a:t>
            </a:r>
          </a:p>
        </p:txBody>
      </p:sp>
      <p:sp>
        <p:nvSpPr>
          <p:cNvPr id="585" name="Shape 585"/>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88" name="Shape 588"/>
          <p:cNvSpPr txBox="1">
            <a:spLocks noGrp="1"/>
          </p:cNvSpPr>
          <p:nvPr>
            <p:ph type="body" idx="2"/>
          </p:nvPr>
        </p:nvSpPr>
        <p:spPr>
          <a:xfrm>
            <a:off x="251519" y="1988840"/>
            <a:ext cx="8616268" cy="4104456"/>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Elementami kończącymi ratownicze zestawy pneumatyczne są narzędzia pneumatyczne w których następuje zamiana doprowadzonej energii sprężonego powietrza na energię mechaniczną. Narzędzia pneumatyczne działają na zasadzie powiększania lub pomniejszania swoich gabarytów na skutek wtłaczania lub opróżniania z ich wnętrza powietrza. Sposób ten umożliwia wykorzystanie ich podczas szeroko pojętych działań ratowniczych m.in.: unoszenie lub przesuwanie znacznych ciężarów bądź uszczelnianie wycieków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 związku z tym wśród ratowniczych narzędzi pneumatycznych wyróżnia się dwa podstawowe typy:</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a:t>
            </a:r>
            <a:r>
              <a:rPr lang="pl-PL" sz="2000" b="0" i="0" u="none" strike="noStrike" cap="none">
                <a:solidFill>
                  <a:schemeClr val="dk1"/>
                </a:solidFill>
                <a:latin typeface="Arial"/>
                <a:ea typeface="Arial"/>
                <a:cs typeface="Arial"/>
                <a:sym typeface="Arial"/>
              </a:rPr>
              <a:t>siłowniki pneumatyczne,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uszczelniacze pneumatyczne [1,2,3].</a:t>
            </a:r>
          </a:p>
        </p:txBody>
      </p:sp>
      <p:sp>
        <p:nvSpPr>
          <p:cNvPr id="586" name="Shape 586"/>
          <p:cNvSpPr txBox="1">
            <a:spLocks noGrp="1"/>
          </p:cNvSpPr>
          <p:nvPr>
            <p:ph type="body" idx="3"/>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84" name="Shape 58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35</a:t>
            </a:fld>
            <a:endParaRPr lang="pl-PL" sz="1400" b="0" i="0" u="none" strike="noStrike" cap="none">
              <a:solidFill>
                <a:schemeClr val="lt1"/>
              </a:solidFill>
              <a:latin typeface="Calibri"/>
              <a:ea typeface="Calibri"/>
              <a:cs typeface="Calibri"/>
              <a:sym typeface="Calibri"/>
            </a:endParaRPr>
          </a:p>
        </p:txBody>
      </p:sp>
      <p:sp>
        <p:nvSpPr>
          <p:cNvPr id="583" name="Shape 58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Shape 594"/>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Narzędzia robocze ratowniczych zestawów pneumatycznych cd.</a:t>
            </a:r>
          </a:p>
        </p:txBody>
      </p:sp>
      <p:sp>
        <p:nvSpPr>
          <p:cNvPr id="597" name="Shape 597"/>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00" name="Shape 600"/>
          <p:cNvSpPr txBox="1">
            <a:spLocks noGrp="1"/>
          </p:cNvSpPr>
          <p:nvPr>
            <p:ph type="body" idx="2"/>
          </p:nvPr>
        </p:nvSpPr>
        <p:spPr>
          <a:xfrm>
            <a:off x="251519" y="1988840"/>
            <a:ext cx="8616268" cy="4032448"/>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Wymienione ratownicze narzędzia pneumatyczne występują w różnych kształtach i wielkościach, pozwalających na wykonanie określonej pracy podczas działań ratowniczych.</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Siłowniki pneumatyczne to narzędzia wykorzystujące nadciśnienie powietrza jako energię potrzebną do wykonania pracy, która najczęściej związana jest z unoszeniem, dociskaniem, przesuwaniem lub rozpieraniem przedmiotów o znacznej masie.</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Ze względu na konstrukcję i osiągane siły poszczególnych narzędzi wyróżnia się dwa podstawowe typy siłowników pneumatycznych:</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siłowniki pneumatyczne wysokociśnieniowe,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siłowniki pneumatyczne niskociśnieniowe [1,2,3].</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sp>
        <p:nvSpPr>
          <p:cNvPr id="598" name="Shape 598"/>
          <p:cNvSpPr txBox="1">
            <a:spLocks noGrp="1"/>
          </p:cNvSpPr>
          <p:nvPr>
            <p:ph type="body" idx="3"/>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596" name="Shape 59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36</a:t>
            </a:fld>
            <a:endParaRPr lang="pl-PL" sz="1400" b="0" i="0" u="none" strike="noStrike" cap="none">
              <a:solidFill>
                <a:schemeClr val="lt1"/>
              </a:solidFill>
              <a:latin typeface="Calibri"/>
              <a:ea typeface="Calibri"/>
              <a:cs typeface="Calibri"/>
              <a:sym typeface="Calibri"/>
            </a:endParaRPr>
          </a:p>
        </p:txBody>
      </p:sp>
      <p:sp>
        <p:nvSpPr>
          <p:cNvPr id="595" name="Shape 59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Shape 606"/>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Siłowniki pneumatyczne wysokociśnieniowe.</a:t>
            </a:r>
          </a:p>
        </p:txBody>
      </p:sp>
      <p:sp>
        <p:nvSpPr>
          <p:cNvPr id="609" name="Shape 609"/>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12" name="Shape 612"/>
          <p:cNvSpPr txBox="1">
            <a:spLocks noGrp="1"/>
          </p:cNvSpPr>
          <p:nvPr>
            <p:ph type="body" idx="2"/>
          </p:nvPr>
        </p:nvSpPr>
        <p:spPr>
          <a:xfrm>
            <a:off x="251519" y="2132856"/>
            <a:ext cx="8616268" cy="3816424"/>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Siłowniki pneumatyczne wysokociśnieniowe 0,8 MPa to narzędzia ratownicze przeznaczone do wykonywania pracy tj. unoszenia, rozpierania lub dociskania ze znaczną siłą. Przy pomocy siłowników pneumatycznych można w bardzo precyzyjny sposób pozycjonować elementy o znacznych rozmiarach i znacznej wadze w celu ich połączenia lub dalszego montażu. Siłowniki pneumatyczne wysokociśnieniowe mają szeroką gamę zastosowań, używane są do ratowania ludzi przygniecionych ciężarami oraz do ratowania ofiar trzęsień ziemi. Poduszki wysokociśnieniowe używane są także do likwidacji skutków wypadków i katastrof, wykonywania czynności obsługowo-naprawczych przy rurociągach, rozpychania prętów stalowych, przesuwania ciężkich maszyn i bloków skalnych, podnoszenia budowli itp. [1,2,3].</a:t>
            </a:r>
          </a:p>
        </p:txBody>
      </p:sp>
      <p:sp>
        <p:nvSpPr>
          <p:cNvPr id="610" name="Shape 610"/>
          <p:cNvSpPr txBox="1">
            <a:spLocks noGrp="1"/>
          </p:cNvSpPr>
          <p:nvPr>
            <p:ph type="body" idx="3"/>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08" name="Shape 60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37</a:t>
            </a:fld>
            <a:endParaRPr lang="pl-PL" sz="1400" b="0" i="0" u="none" strike="noStrike" cap="none">
              <a:solidFill>
                <a:schemeClr val="lt1"/>
              </a:solidFill>
              <a:latin typeface="Calibri"/>
              <a:ea typeface="Calibri"/>
              <a:cs typeface="Calibri"/>
              <a:sym typeface="Calibri"/>
            </a:endParaRPr>
          </a:p>
        </p:txBody>
      </p:sp>
      <p:sp>
        <p:nvSpPr>
          <p:cNvPr id="607" name="Shape 60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56"/>
        <p:cNvGrpSpPr/>
        <p:nvPr/>
      </p:nvGrpSpPr>
      <p:grpSpPr>
        <a:xfrm>
          <a:off x="0" y="0"/>
          <a:ext cx="0" cy="0"/>
          <a:chOff x="0" y="0"/>
          <a:chExt cx="0" cy="0"/>
        </a:xfrm>
      </p:grpSpPr>
      <p:sp>
        <p:nvSpPr>
          <p:cNvPr id="657" name="Shape 65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Siłowniki pneumatyczne wysokociśnieniowe cd.</a:t>
            </a:r>
          </a:p>
        </p:txBody>
      </p:sp>
      <p:sp>
        <p:nvSpPr>
          <p:cNvPr id="660" name="Shape 660"/>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63" name="Shape 663"/>
          <p:cNvSpPr txBox="1">
            <a:spLocks noGrp="1"/>
          </p:cNvSpPr>
          <p:nvPr>
            <p:ph type="body" idx="2"/>
          </p:nvPr>
        </p:nvSpPr>
        <p:spPr>
          <a:xfrm>
            <a:off x="251519" y="2492896"/>
            <a:ext cx="8616268" cy="2880320"/>
          </a:xfrm>
          <a:prstGeom prst="rect">
            <a:avLst/>
          </a:prstGeom>
          <a:noFill/>
          <a:ln>
            <a:noFill/>
          </a:ln>
        </p:spPr>
        <p:txBody>
          <a:bodyPr lIns="54850" tIns="91425"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Zalety siłowników pneumatycznych wysokociśnieniowych.</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niewielka wysokość siłownika w stanie spoczynku,</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bardzo duża siła unoszenia,</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bardzo dobra odporność mechaniczna,</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dobra odporność chemiczna,</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dobra przyczepność do podłoża(powierzchnia antypoślizgowa),</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bardzo szybkie napełnianie,</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oznaczony punkt centrujący,</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żywotność od 15 do 20 lat [1,2,3].</a:t>
            </a:r>
          </a:p>
        </p:txBody>
      </p:sp>
      <p:sp>
        <p:nvSpPr>
          <p:cNvPr id="661" name="Shape 661"/>
          <p:cNvSpPr txBox="1">
            <a:spLocks noGrp="1"/>
          </p:cNvSpPr>
          <p:nvPr>
            <p:ph type="body" idx="3"/>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59" name="Shape 65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38</a:t>
            </a:fld>
            <a:endParaRPr lang="pl-PL" sz="1400" b="0" i="0" u="none" strike="noStrike" cap="none">
              <a:solidFill>
                <a:schemeClr val="lt1"/>
              </a:solidFill>
              <a:latin typeface="Calibri"/>
              <a:ea typeface="Calibri"/>
              <a:cs typeface="Calibri"/>
              <a:sym typeface="Calibri"/>
            </a:endParaRPr>
          </a:p>
        </p:txBody>
      </p:sp>
      <p:sp>
        <p:nvSpPr>
          <p:cNvPr id="658" name="Shape 65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Shape 682"/>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Sprawianie zestawu ratowniczego pneumatycznego wysokociśnieniowego.</a:t>
            </a:r>
          </a:p>
        </p:txBody>
      </p:sp>
      <p:sp>
        <p:nvSpPr>
          <p:cNvPr id="685" name="Shape 685"/>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87" name="Shape 687"/>
          <p:cNvSpPr txBox="1">
            <a:spLocks noGrp="1"/>
          </p:cNvSpPr>
          <p:nvPr>
            <p:ph type="body" idx="2"/>
          </p:nvPr>
        </p:nvSpPr>
        <p:spPr>
          <a:xfrm>
            <a:off x="179511" y="1484783"/>
            <a:ext cx="8784976" cy="5373216"/>
          </a:xfrm>
          <a:prstGeom prst="rect">
            <a:avLst/>
          </a:prstGeom>
          <a:noFill/>
          <a:ln>
            <a:noFill/>
          </a:ln>
        </p:spPr>
        <p:txBody>
          <a:bodyPr lIns="54850" tIns="91425"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1900" b="0" i="0" u="none" strike="noStrike" cap="none">
                <a:solidFill>
                  <a:schemeClr val="dk1"/>
                </a:solidFill>
                <a:latin typeface="Arial"/>
                <a:ea typeface="Arial"/>
                <a:cs typeface="Arial"/>
                <a:sym typeface="Arial"/>
              </a:rPr>
              <a:t>W celu złożenia zestawu należy:</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skontrolować gniazdo gwintowe butli,</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odkręcić (w lewą stronę) śrubę nastawną zmniejszając nacisk na zawór przeponowy (redukcyjny) (5),</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zakręcić zawór iglicowy reduktora (2),</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podłączyć reduktor do gniazda gwintowego butli (1),</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okręcić butlę z powietrzem lub podłączyć pod źródło zasilania (3),</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po stwierdzeniu obecności ciśnienia w butli / źródle zasilania – manometr wysokiego ciśnienia,</a:t>
            </a:r>
          </a:p>
          <a:p>
            <a:pPr marL="0" marR="0" lvl="0" indent="0" algn="just"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ustawić wymagane ciśnienie robocze na manometrze niskiego ciśnienia (6) poprzez dokręcenie (w prawą stronę) śruby nastawnej zaworu przeponowego (redukcyjnego) (5),</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przekazać ciśnienie robocze do przewodu odkręcając zawór iglicowy reduktora (2),</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siłownik pneumatyczny jest gotowy do użycia,</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aby napełnić siłownik powietrzem, dźwignię (9) należy odciągnąć do tyłu, lub powoli otworzyć zawór kulowy (10), lub wcisnąć zawór oznaczony plusem (9), </a:t>
            </a:r>
          </a:p>
          <a:p>
            <a:pPr marL="0" marR="0" lvl="0" indent="0" algn="l" rtl="0">
              <a:lnSpc>
                <a:spcPct val="100000"/>
              </a:lnSpc>
              <a:spcBef>
                <a:spcPts val="0"/>
              </a:spcBef>
              <a:spcAft>
                <a:spcPts val="0"/>
              </a:spcAft>
              <a:buClr>
                <a:schemeClr val="accent1"/>
              </a:buClr>
              <a:buSzPct val="80000"/>
              <a:buFont typeface="Noto Sans Symbols"/>
              <a:buChar char="❑"/>
            </a:pPr>
            <a:r>
              <a:rPr lang="pl-PL" sz="1900" b="0" i="0" u="none" strike="noStrike" cap="none">
                <a:solidFill>
                  <a:schemeClr val="dk1"/>
                </a:solidFill>
                <a:latin typeface="Arial"/>
                <a:ea typeface="Arial"/>
                <a:cs typeface="Arial"/>
                <a:sym typeface="Arial"/>
              </a:rPr>
              <a:t> kontrolować manometry (11) [1,2,3,4].</a:t>
            </a:r>
          </a:p>
        </p:txBody>
      </p:sp>
      <p:sp>
        <p:nvSpPr>
          <p:cNvPr id="684" name="Shape 68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39</a:t>
            </a:fld>
            <a:endParaRPr lang="pl-PL" sz="1400" b="0" i="0" u="none" strike="noStrike" cap="none">
              <a:solidFill>
                <a:schemeClr val="lt1"/>
              </a:solidFill>
              <a:latin typeface="Calibri"/>
              <a:ea typeface="Calibri"/>
              <a:cs typeface="Calibri"/>
              <a:sym typeface="Calibri"/>
            </a:endParaRPr>
          </a:p>
        </p:txBody>
      </p:sp>
      <p:sp>
        <p:nvSpPr>
          <p:cNvPr id="683" name="Shape 68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Shape 13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Podstawowe zasady bezpiecznej pracy</a:t>
            </a:r>
          </a:p>
        </p:txBody>
      </p:sp>
      <p:sp>
        <p:nvSpPr>
          <p:cNvPr id="137" name="Shape 137"/>
          <p:cNvSpPr txBox="1">
            <a:spLocks noGrp="1"/>
          </p:cNvSpPr>
          <p:nvPr>
            <p:ph type="body" idx="1"/>
          </p:nvPr>
        </p:nvSpPr>
        <p:spPr>
          <a:xfrm>
            <a:off x="5436096" y="5362694"/>
            <a:ext cx="1080120" cy="216022"/>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800" b="0" i="0" u="none" strike="noStrike" cap="none">
                <a:solidFill>
                  <a:schemeClr val="lt1"/>
                </a:solidFill>
                <a:latin typeface="Calibri"/>
                <a:ea typeface="Calibri"/>
                <a:cs typeface="Calibri"/>
                <a:sym typeface="Calibri"/>
              </a:rPr>
              <a:t>Zdjęcie 1</a:t>
            </a:r>
          </a:p>
        </p:txBody>
      </p:sp>
      <p:sp>
        <p:nvSpPr>
          <p:cNvPr id="136" name="Shape 13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a:t>
            </a:fld>
            <a:endParaRPr lang="pl-PL" sz="1400" b="0" i="0" u="none" strike="noStrike" cap="none">
              <a:solidFill>
                <a:schemeClr val="lt1"/>
              </a:solidFill>
              <a:latin typeface="Calibri"/>
              <a:ea typeface="Calibri"/>
              <a:cs typeface="Calibri"/>
              <a:sym typeface="Calibri"/>
            </a:endParaRPr>
          </a:p>
        </p:txBody>
      </p:sp>
      <p:sp>
        <p:nvSpPr>
          <p:cNvPr id="134" name="Shape 134"/>
          <p:cNvSpPr/>
          <p:nvPr/>
        </p:nvSpPr>
        <p:spPr>
          <a:xfrm>
            <a:off x="282437" y="1500174"/>
            <a:ext cx="8647280" cy="4665128"/>
          </a:xfrm>
          <a:prstGeom prst="rect">
            <a:avLst/>
          </a:prstGeom>
          <a:noFill/>
          <a:ln>
            <a:noFill/>
          </a:ln>
        </p:spPr>
        <p:txBody>
          <a:bodyPr lIns="91425" tIns="45700" rIns="91425" bIns="45700" anchor="t" anchorCtr="0">
            <a:noAutofit/>
          </a:bodyPr>
          <a:lstStyle/>
          <a:p>
            <a:pPr marL="457200" marR="0" lvl="0" indent="-457200" algn="l" rtl="0">
              <a:lnSpc>
                <a:spcPct val="100000"/>
              </a:lnSpc>
              <a:spcBef>
                <a:spcPts val="0"/>
              </a:spcBef>
              <a:spcAft>
                <a:spcPts val="0"/>
              </a:spcAft>
              <a:buClr>
                <a:schemeClr val="dk1"/>
              </a:buClr>
              <a:buSzPct val="100000"/>
              <a:buFont typeface="Arial"/>
              <a:buAutoNum type="arabicPeriod"/>
            </a:pPr>
            <a:r>
              <a:rPr lang="pl-PL" sz="2400" b="1" i="0" u="none" strike="noStrike" cap="none">
                <a:solidFill>
                  <a:schemeClr val="dk1"/>
                </a:solidFill>
                <a:latin typeface="Arial"/>
                <a:ea typeface="Arial"/>
                <a:cs typeface="Arial"/>
                <a:sym typeface="Arial"/>
              </a:rPr>
              <a:t>Korzystać z urządzeń, gdy ich stan nie budzi żadnych zastrzeżeń. W razie złego funkcjonowania należy je natychmiast wyłączyć.</a:t>
            </a:r>
          </a:p>
          <a:p>
            <a:pPr marL="457200" marR="0" lvl="0" indent="-457200" algn="l" rtl="0">
              <a:lnSpc>
                <a:spcPct val="100000"/>
              </a:lnSpc>
              <a:spcBef>
                <a:spcPts val="0"/>
              </a:spcBef>
              <a:spcAft>
                <a:spcPts val="0"/>
              </a:spcAft>
              <a:buClr>
                <a:schemeClr val="dk1"/>
              </a:buClr>
              <a:buSzPct val="100000"/>
              <a:buFont typeface="Arial"/>
              <a:buAutoNum type="arabicPeriod"/>
            </a:pPr>
            <a:r>
              <a:rPr lang="pl-PL" sz="2400" b="1" i="0" u="none" strike="noStrike" cap="none">
                <a:solidFill>
                  <a:schemeClr val="dk1"/>
                </a:solidFill>
                <a:latin typeface="Arial"/>
                <a:ea typeface="Arial"/>
                <a:cs typeface="Arial"/>
                <a:sym typeface="Arial"/>
              </a:rPr>
              <a:t>Użytkować zgodnie z przeznaczeniem opisanym w instrukcji obsługi oraz przestrzegać terminów kontroli i przeglądów. Niezależnie od stanu przewodów hydraulicznych, należy je wymieniać co 10 lat.</a:t>
            </a:r>
          </a:p>
          <a:p>
            <a:pPr marL="457200" marR="0" lvl="0" indent="-457200" algn="l" rtl="0">
              <a:lnSpc>
                <a:spcPct val="100000"/>
              </a:lnSpc>
              <a:spcBef>
                <a:spcPts val="0"/>
              </a:spcBef>
              <a:spcAft>
                <a:spcPts val="0"/>
              </a:spcAft>
              <a:buClr>
                <a:schemeClr val="dk1"/>
              </a:buClr>
              <a:buSzPct val="100000"/>
              <a:buFont typeface="Arial"/>
              <a:buAutoNum type="arabicPeriod"/>
            </a:pPr>
            <a:r>
              <a:rPr lang="pl-PL" sz="2400" b="1" i="0" u="none" strike="noStrike" cap="none">
                <a:solidFill>
                  <a:schemeClr val="dk1"/>
                </a:solidFill>
                <a:latin typeface="Arial"/>
                <a:ea typeface="Arial"/>
                <a:cs typeface="Arial"/>
                <a:sym typeface="Arial"/>
              </a:rPr>
              <a:t>Bez zezwolenia producenta nie należy wprowadzać żadnych zmian (w tym również montować dodatkowe wyposażenie).</a:t>
            </a:r>
          </a:p>
          <a:p>
            <a:pPr marL="457200" marR="0" lvl="0" indent="-457200" algn="l" rtl="0">
              <a:lnSpc>
                <a:spcPct val="100000"/>
              </a:lnSpc>
              <a:spcBef>
                <a:spcPts val="0"/>
              </a:spcBef>
              <a:spcAft>
                <a:spcPts val="0"/>
              </a:spcAft>
              <a:buClr>
                <a:schemeClr val="dk1"/>
              </a:buClr>
              <a:buSzPct val="100000"/>
              <a:buFont typeface="Arial"/>
              <a:buAutoNum type="arabicPeriod"/>
            </a:pPr>
            <a:r>
              <a:rPr lang="pl-PL" sz="2400" b="1" i="0" u="none" strike="noStrike" cap="none">
                <a:solidFill>
                  <a:schemeClr val="dk1"/>
                </a:solidFill>
                <a:latin typeface="Arial"/>
                <a:ea typeface="Arial"/>
                <a:cs typeface="Arial"/>
                <a:sym typeface="Arial"/>
              </a:rPr>
              <a:t>Zawsze sprawdzaj czy uruchomienie lub przemieszczenie urządzenia nikomu nie zagraża. </a:t>
            </a:r>
          </a:p>
        </p:txBody>
      </p:sp>
    </p:spTree>
  </p:cSld>
  <p:clrMapOvr>
    <a:masterClrMapping/>
  </p:clrMapOvr>
  <p:transition spd="slow">
    <p:cu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692"/>
        <p:cNvGrpSpPr/>
        <p:nvPr/>
      </p:nvGrpSpPr>
      <p:grpSpPr>
        <a:xfrm>
          <a:off x="0" y="0"/>
          <a:ext cx="0" cy="0"/>
          <a:chOff x="0" y="0"/>
          <a:chExt cx="0" cy="0"/>
        </a:xfrm>
      </p:grpSpPr>
      <p:sp>
        <p:nvSpPr>
          <p:cNvPr id="693" name="Shape 693"/>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Sprawianie zestawu ratowniczego pneumatycznego wysokociśnieniowego cd.</a:t>
            </a:r>
          </a:p>
        </p:txBody>
      </p:sp>
      <p:sp>
        <p:nvSpPr>
          <p:cNvPr id="696" name="Shape 696"/>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698" name="Shape 698"/>
          <p:cNvSpPr txBox="1">
            <a:spLocks noGrp="1"/>
          </p:cNvSpPr>
          <p:nvPr>
            <p:ph type="body" idx="2"/>
          </p:nvPr>
        </p:nvSpPr>
        <p:spPr>
          <a:xfrm>
            <a:off x="251519" y="1556791"/>
            <a:ext cx="8616268" cy="5184575"/>
          </a:xfrm>
          <a:prstGeom prst="rect">
            <a:avLst/>
          </a:prstGeom>
          <a:noFill/>
          <a:ln>
            <a:noFill/>
          </a:ln>
        </p:spPr>
        <p:txBody>
          <a:bodyPr lIns="54850" tIns="91425"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9. Obsługa elementów zestawu [1, 2,3,4].</a:t>
            </a:r>
          </a:p>
        </p:txBody>
      </p:sp>
      <p:sp>
        <p:nvSpPr>
          <p:cNvPr id="695" name="Shape 69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40</a:t>
            </a:fld>
            <a:endParaRPr lang="pl-PL" sz="1400" b="0" i="0" u="none" strike="noStrike" cap="none">
              <a:solidFill>
                <a:schemeClr val="lt1"/>
              </a:solidFill>
              <a:latin typeface="Calibri"/>
              <a:ea typeface="Calibri"/>
              <a:cs typeface="Calibri"/>
              <a:sym typeface="Calibri"/>
            </a:endParaRPr>
          </a:p>
        </p:txBody>
      </p:sp>
      <p:sp>
        <p:nvSpPr>
          <p:cNvPr id="694" name="Shape 69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pic>
        <p:nvPicPr>
          <p:cNvPr id="699" name="Shape 699"/>
          <p:cNvPicPr preferRelativeResize="0"/>
          <p:nvPr/>
        </p:nvPicPr>
        <p:blipFill rotWithShape="1">
          <a:blip r:embed="rId3">
            <a:alphaModFix/>
          </a:blip>
          <a:srcRect/>
          <a:stretch/>
        </p:blipFill>
        <p:spPr>
          <a:xfrm>
            <a:off x="1475655" y="1700808"/>
            <a:ext cx="2883998" cy="2232248"/>
          </a:xfrm>
          <a:prstGeom prst="rect">
            <a:avLst/>
          </a:prstGeom>
          <a:noFill/>
          <a:ln>
            <a:noFill/>
          </a:ln>
        </p:spPr>
      </p:pic>
      <p:pic>
        <p:nvPicPr>
          <p:cNvPr id="700" name="Shape 700"/>
          <p:cNvPicPr preferRelativeResize="0"/>
          <p:nvPr/>
        </p:nvPicPr>
        <p:blipFill rotWithShape="1">
          <a:blip r:embed="rId4">
            <a:alphaModFix/>
          </a:blip>
          <a:srcRect/>
          <a:stretch/>
        </p:blipFill>
        <p:spPr>
          <a:xfrm>
            <a:off x="5220071" y="1700808"/>
            <a:ext cx="2465855" cy="2232248"/>
          </a:xfrm>
          <a:prstGeom prst="rect">
            <a:avLst/>
          </a:prstGeom>
          <a:noFill/>
          <a:ln>
            <a:noFill/>
          </a:ln>
        </p:spPr>
      </p:pic>
      <p:pic>
        <p:nvPicPr>
          <p:cNvPr id="701" name="Shape 701"/>
          <p:cNvPicPr preferRelativeResize="0"/>
          <p:nvPr/>
        </p:nvPicPr>
        <p:blipFill rotWithShape="1">
          <a:blip r:embed="rId5">
            <a:alphaModFix/>
          </a:blip>
          <a:srcRect/>
          <a:stretch/>
        </p:blipFill>
        <p:spPr>
          <a:xfrm>
            <a:off x="1691680" y="4077071"/>
            <a:ext cx="2520279" cy="2232248"/>
          </a:xfrm>
          <a:prstGeom prst="rect">
            <a:avLst/>
          </a:prstGeom>
          <a:noFill/>
          <a:ln>
            <a:noFill/>
          </a:ln>
        </p:spPr>
      </p:pic>
      <p:pic>
        <p:nvPicPr>
          <p:cNvPr id="702" name="Shape 702"/>
          <p:cNvPicPr preferRelativeResize="0"/>
          <p:nvPr/>
        </p:nvPicPr>
        <p:blipFill rotWithShape="1">
          <a:blip r:embed="rId6">
            <a:alphaModFix/>
          </a:blip>
          <a:srcRect/>
          <a:stretch/>
        </p:blipFill>
        <p:spPr>
          <a:xfrm>
            <a:off x="5004048" y="4077071"/>
            <a:ext cx="2976330" cy="223224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07"/>
        <p:cNvGrpSpPr/>
        <p:nvPr/>
      </p:nvGrpSpPr>
      <p:grpSpPr>
        <a:xfrm>
          <a:off x="0" y="0"/>
          <a:ext cx="0" cy="0"/>
          <a:chOff x="0" y="0"/>
          <a:chExt cx="0" cy="0"/>
        </a:xfrm>
      </p:grpSpPr>
      <p:sp>
        <p:nvSpPr>
          <p:cNvPr id="708" name="Shape 708"/>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Sprawianie zestawu ratowniczego pneumatycznego wysokociśnieniowego cd.</a:t>
            </a:r>
          </a:p>
        </p:txBody>
      </p:sp>
      <p:sp>
        <p:nvSpPr>
          <p:cNvPr id="711" name="Shape 711"/>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713" name="Shape 713"/>
          <p:cNvSpPr txBox="1">
            <a:spLocks noGrp="1"/>
          </p:cNvSpPr>
          <p:nvPr>
            <p:ph type="body" idx="2"/>
          </p:nvPr>
        </p:nvSpPr>
        <p:spPr>
          <a:xfrm>
            <a:off x="251519" y="1556791"/>
            <a:ext cx="8616268" cy="5301208"/>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Jeśli osiągnięte zostanie dane ciśnienie lub gdy zostanie osiągnięta wysokość podnoszenia, należy zwolnić dźwignię lub zamknąć zawór kulowy. Zintegrowany zawór bezpieczeństwa zadziała automatycznie wtedy, gdy przekroczone zostanie maksymalne ciśnienie robocze 0,8 MPa lub gdy na skutek dodatkowego obciążenia siłownika nastąpi wzrost ciśnienia w poduszce [1,2,3].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2000" b="0" i="0" u="none" strike="noStrike" cap="none">
                <a:solidFill>
                  <a:srgbClr val="FF0000"/>
                </a:solidFill>
                <a:latin typeface="Arial"/>
                <a:ea typeface="Arial"/>
                <a:cs typeface="Arial"/>
                <a:sym typeface="Arial"/>
              </a:rPr>
              <a:t>Należy cały czas kontrolować zachowanie podnoszonego ciężaru!!!</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W zależności od typu ciężaru, jego położenia i zachowania podczas podnoszenia, siłowniki należy napełniać: jednoczenie i równomiernie lub stopniowo, ewentualnie najpierw jeden, następnie drugi siłownik. Należy zachować bezpieczną odległość od podnoszonego obiektu! Nie wolno stać tuż przy siłownikach, ponieważ w przypadku niewłaściwego napełniania siłowników mogą one wystrzelić. Przy napełnianiu siłowników nie należy zostawiać sterownika i źródła powietrza bez kontroli. Podczas napełniania siłowników nie wolno odłączać sterownika od poduszek [1,2,3].</a:t>
            </a:r>
          </a:p>
        </p:txBody>
      </p:sp>
      <p:sp>
        <p:nvSpPr>
          <p:cNvPr id="710" name="Shape 71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41</a:t>
            </a:fld>
            <a:endParaRPr lang="pl-PL" sz="1400" b="0" i="0" u="none" strike="noStrike" cap="none">
              <a:solidFill>
                <a:schemeClr val="lt1"/>
              </a:solidFill>
              <a:latin typeface="Calibri"/>
              <a:ea typeface="Calibri"/>
              <a:cs typeface="Calibri"/>
              <a:sym typeface="Calibri"/>
            </a:endParaRPr>
          </a:p>
        </p:txBody>
      </p:sp>
      <p:sp>
        <p:nvSpPr>
          <p:cNvPr id="709" name="Shape 709"/>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sp>
        <p:nvSpPr>
          <p:cNvPr id="895" name="Shape 895"/>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Dane techniczne wybranych siłowników wysokociśnieniowych.</a:t>
            </a:r>
          </a:p>
        </p:txBody>
      </p:sp>
      <p:sp>
        <p:nvSpPr>
          <p:cNvPr id="897" name="Shape 897"/>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899" name="Shape 899"/>
          <p:cNvSpPr txBox="1">
            <a:spLocks noGrp="1"/>
          </p:cNvSpPr>
          <p:nvPr>
            <p:ph type="body" idx="2"/>
          </p:nvPr>
        </p:nvSpPr>
        <p:spPr>
          <a:xfrm>
            <a:off x="251519" y="1484783"/>
            <a:ext cx="8616268" cy="525658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Przykładowe dane techniczne siłowników pneumatycznych wysokociśnieniowych wybranych producentów [1,2,3]. </a:t>
            </a: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sp>
        <p:nvSpPr>
          <p:cNvPr id="896" name="Shape 89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42</a:t>
            </a:fld>
            <a:endParaRPr lang="pl-PL" sz="1400" b="0" i="0" u="none" strike="noStrike" cap="none">
              <a:solidFill>
                <a:schemeClr val="lt1"/>
              </a:solidFill>
              <a:latin typeface="Calibri"/>
              <a:ea typeface="Calibri"/>
              <a:cs typeface="Calibri"/>
              <a:sym typeface="Calibri"/>
            </a:endParaRPr>
          </a:p>
        </p:txBody>
      </p:sp>
      <p:pic>
        <p:nvPicPr>
          <p:cNvPr id="900" name="Shape 900"/>
          <p:cNvPicPr preferRelativeResize="0"/>
          <p:nvPr/>
        </p:nvPicPr>
        <p:blipFill rotWithShape="1">
          <a:blip r:embed="rId3">
            <a:alphaModFix/>
          </a:blip>
          <a:srcRect/>
          <a:stretch/>
        </p:blipFill>
        <p:spPr>
          <a:xfrm>
            <a:off x="395536" y="2348880"/>
            <a:ext cx="8388424" cy="4004284"/>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05"/>
        <p:cNvGrpSpPr/>
        <p:nvPr/>
      </p:nvGrpSpPr>
      <p:grpSpPr>
        <a:xfrm>
          <a:off x="0" y="0"/>
          <a:ext cx="0" cy="0"/>
          <a:chOff x="0" y="0"/>
          <a:chExt cx="0" cy="0"/>
        </a:xfrm>
      </p:grpSpPr>
      <p:sp>
        <p:nvSpPr>
          <p:cNvPr id="906" name="Shape 906"/>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Dane techniczne wybranych siłowników wysokociśnieniowych cd.</a:t>
            </a:r>
          </a:p>
        </p:txBody>
      </p:sp>
      <p:sp>
        <p:nvSpPr>
          <p:cNvPr id="908" name="Shape 908"/>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910" name="Shape 910"/>
          <p:cNvSpPr txBox="1">
            <a:spLocks noGrp="1"/>
          </p:cNvSpPr>
          <p:nvPr>
            <p:ph type="body" idx="2"/>
          </p:nvPr>
        </p:nvSpPr>
        <p:spPr>
          <a:xfrm>
            <a:off x="251519" y="1484783"/>
            <a:ext cx="8616268" cy="525658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17. Z uwagi, że producenci nie podają siły unoszenia przy maksymalnej wysokości unoszenia, na wykresie maksymalną siłę unoszenia podano w przybliżeniu.  [1,2,3].</a:t>
            </a:r>
          </a:p>
        </p:txBody>
      </p:sp>
      <p:sp>
        <p:nvSpPr>
          <p:cNvPr id="907" name="Shape 907"/>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43</a:t>
            </a:fld>
            <a:endParaRPr lang="pl-PL" sz="1400" b="0" i="0" u="none" strike="noStrike" cap="none">
              <a:solidFill>
                <a:schemeClr val="lt1"/>
              </a:solidFill>
              <a:latin typeface="Calibri"/>
              <a:ea typeface="Calibri"/>
              <a:cs typeface="Calibri"/>
              <a:sym typeface="Calibri"/>
            </a:endParaRPr>
          </a:p>
        </p:txBody>
      </p:sp>
      <p:pic>
        <p:nvPicPr>
          <p:cNvPr id="911" name="Shape 911"/>
          <p:cNvPicPr preferRelativeResize="0"/>
          <p:nvPr/>
        </p:nvPicPr>
        <p:blipFill rotWithShape="1">
          <a:blip r:embed="rId3">
            <a:alphaModFix/>
          </a:blip>
          <a:srcRect/>
          <a:stretch/>
        </p:blipFill>
        <p:spPr>
          <a:xfrm>
            <a:off x="1358833" y="1628800"/>
            <a:ext cx="6426333" cy="432048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sp>
        <p:nvSpPr>
          <p:cNvPr id="917" name="Shape 91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Siłowniki pneumatyczne niskociśnieniowe.</a:t>
            </a:r>
          </a:p>
        </p:txBody>
      </p:sp>
      <p:sp>
        <p:nvSpPr>
          <p:cNvPr id="919" name="Shape 919"/>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921" name="Shape 921"/>
          <p:cNvSpPr txBox="1">
            <a:spLocks noGrp="1"/>
          </p:cNvSpPr>
          <p:nvPr>
            <p:ph type="body" idx="2"/>
          </p:nvPr>
        </p:nvSpPr>
        <p:spPr>
          <a:xfrm>
            <a:off x="251519" y="1484783"/>
            <a:ext cx="8616268" cy="525658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1900" b="0" i="0" u="none" strike="noStrike" cap="none">
                <a:solidFill>
                  <a:schemeClr val="dk1"/>
                </a:solidFill>
                <a:latin typeface="Arial"/>
                <a:ea typeface="Arial"/>
                <a:cs typeface="Arial"/>
                <a:sym typeface="Arial"/>
              </a:rPr>
              <a:t>Siłowniki pneumatyczne niskociśnieniowe są narzędziami ratowniczymi wykorzystującymi do pracy ciśnieniem powietrza o wartości 0,05 i 0,1 MPa zwane potocznie poduszkami wysokiego unoszenia, przystosowane do pracy o podparciu dwupunktowym.</a:t>
            </a:r>
          </a:p>
          <a:p>
            <a:pPr marL="0" marR="0" lvl="0" indent="0" algn="just" rtl="0">
              <a:lnSpc>
                <a:spcPct val="100000"/>
              </a:lnSpc>
              <a:spcBef>
                <a:spcPts val="0"/>
              </a:spcBef>
              <a:spcAft>
                <a:spcPts val="0"/>
              </a:spcAft>
              <a:buClr>
                <a:schemeClr val="accent1"/>
              </a:buClr>
              <a:buSzPct val="25000"/>
              <a:buFont typeface="Noto Sans Symbols"/>
              <a:buNone/>
            </a:pPr>
            <a:endParaRPr sz="19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900" b="0" i="0" u="none" strike="noStrike" cap="none">
                <a:solidFill>
                  <a:schemeClr val="dk1"/>
                </a:solidFill>
                <a:latin typeface="Arial"/>
                <a:ea typeface="Arial"/>
                <a:cs typeface="Arial"/>
                <a:sym typeface="Arial"/>
              </a:rPr>
              <a:t>Siłowniki niskociśnieniowe to elastyczne zbiorniki zamknięte o znacznych gabarytach, kształtem przypominające walec. Forma taka uzyskiwana jest dzięki zastosowaniu wewnętrznych pasów aramidowych, które w chwili napełniania przestrzeni wewnętrznej powietrzem utrzymują powierzchnie robocze (dolną i górną) w stałej odległości od siebie (nie wybrzuszają się).</a:t>
            </a:r>
          </a:p>
          <a:p>
            <a:pPr marL="0" marR="0" lvl="0" indent="0" algn="just" rtl="0">
              <a:lnSpc>
                <a:spcPct val="100000"/>
              </a:lnSpc>
              <a:spcBef>
                <a:spcPts val="0"/>
              </a:spcBef>
              <a:spcAft>
                <a:spcPts val="0"/>
              </a:spcAft>
              <a:buClr>
                <a:schemeClr val="accent1"/>
              </a:buClr>
              <a:buSzPct val="25000"/>
              <a:buFont typeface="Noto Sans Symbols"/>
              <a:buNone/>
            </a:pPr>
            <a:endParaRPr sz="19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900" b="0" i="0" u="none" strike="noStrike" cap="none">
                <a:solidFill>
                  <a:schemeClr val="dk1"/>
                </a:solidFill>
                <a:latin typeface="Arial"/>
                <a:ea typeface="Arial"/>
                <a:cs typeface="Arial"/>
                <a:sym typeface="Arial"/>
              </a:rPr>
              <a:t>Same siłowniki wykonywane są z tkaniny aramidowej pokrytej obustronnie warstwą kauczuków syntetycznych. Powierzchnie robocze dla uzyskania większej wytrzymałości mechanicznej są wielowarstwowe (często w wersji antypoślizgowej) z syntetycznych kauczuków wzmacnianych zbrojeniem aramidowym. W połowie siłownika, na bocznej powierzchni, występuje przyłącze zasilające [1,2,3].</a:t>
            </a:r>
          </a:p>
        </p:txBody>
      </p:sp>
      <p:sp>
        <p:nvSpPr>
          <p:cNvPr id="918" name="Shape 91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44</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926"/>
        <p:cNvGrpSpPr/>
        <p:nvPr/>
      </p:nvGrpSpPr>
      <p:grpSpPr>
        <a:xfrm>
          <a:off x="0" y="0"/>
          <a:ext cx="0" cy="0"/>
          <a:chOff x="0" y="0"/>
          <a:chExt cx="0" cy="0"/>
        </a:xfrm>
      </p:grpSpPr>
      <p:sp>
        <p:nvSpPr>
          <p:cNvPr id="927" name="Shape 92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Siłowniki pneumatyczne niskociśnieniowe cd.</a:t>
            </a:r>
          </a:p>
        </p:txBody>
      </p:sp>
      <p:sp>
        <p:nvSpPr>
          <p:cNvPr id="929" name="Shape 929"/>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931" name="Shape 931"/>
          <p:cNvSpPr txBox="1">
            <a:spLocks noGrp="1"/>
          </p:cNvSpPr>
          <p:nvPr>
            <p:ph type="body" idx="2"/>
          </p:nvPr>
        </p:nvSpPr>
        <p:spPr>
          <a:xfrm>
            <a:off x="251519" y="1556791"/>
            <a:ext cx="8616268" cy="5301208"/>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Arial"/>
                <a:ea typeface="Arial"/>
                <a:cs typeface="Arial"/>
                <a:sym typeface="Arial"/>
              </a:rPr>
              <a:t>Ze względu na niewielkie ciśnienie robocze siłownika, może on być wyposażony w zawór zwrotny, pozwalający na wypięcie przewodu zasilającego i pozostawienie siłownika pod obciążeniem. Ponadto w niektórych typach występują zawory bezpieczeństwa, które dodatkowo chronią siłownik przed zniszczeniem w chwili wystąpienia nadmiernego ciśnienia.</a:t>
            </a:r>
          </a:p>
          <a:p>
            <a:pPr marL="0" marR="0" lvl="0" indent="0" algn="just"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Arial"/>
                <a:ea typeface="Arial"/>
                <a:cs typeface="Arial"/>
                <a:sym typeface="Arial"/>
              </a:rPr>
              <a:t>Ze względu na kształt i konstrukcje siłowników niskociśnieniowych, najczęściej używane są one do podnoszenia przedmiotów o dużych gabarytach stosując podparcie dwupunktowe. Sposób ten umożliwia rozmieszczenie siłowników w miarę możliwości równomiernie pod jego konstrukcją, co z kolei sprzyja zachowaniu większej stabilności unoszonego przedmiotu.</a:t>
            </a:r>
          </a:p>
          <a:p>
            <a:pPr marL="0" marR="0" lvl="0" indent="0" algn="just" rtl="0">
              <a:lnSpc>
                <a:spcPct val="100000"/>
              </a:lnSpc>
              <a:spcBef>
                <a:spcPts val="0"/>
              </a:spcBef>
              <a:spcAft>
                <a:spcPts val="0"/>
              </a:spcAft>
              <a:buClr>
                <a:schemeClr val="accent1"/>
              </a:buClr>
              <a:buSzPct val="25000"/>
              <a:buFont typeface="Noto Sans Symbols"/>
              <a:buNone/>
            </a:pPr>
            <a:endParaRPr sz="18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800" b="0" i="0" u="none" strike="noStrike" cap="none">
                <a:solidFill>
                  <a:schemeClr val="dk1"/>
                </a:solidFill>
                <a:latin typeface="Arial"/>
                <a:ea typeface="Arial"/>
                <a:cs typeface="Arial"/>
                <a:sym typeface="Arial"/>
              </a:rPr>
              <a:t>Od momentu rozpoczęcia napełniania, aż do chwili osiągnięcia maksymalnej wysokości, powierzchnie robocze siłownika niskociśnieniowego (dolna i górna) mają kontakt na całej płaszczyźnie z powierzchnią unoszonego przedmiotu. Sprawia to, że rozkład sił na powierzchni roboczej podczas pracy jest stały, a co za tym idzie nie powoduje punktowych nacisków na przedmiot oraz podłoże oraz stała jest siła unoszenia przedmiotu (powierzchnia styku siłownika z przedmiotem się nie zmienia) [1,2,3].</a:t>
            </a:r>
          </a:p>
        </p:txBody>
      </p:sp>
      <p:sp>
        <p:nvSpPr>
          <p:cNvPr id="928" name="Shape 92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45</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936"/>
        <p:cNvGrpSpPr/>
        <p:nvPr/>
      </p:nvGrpSpPr>
      <p:grpSpPr>
        <a:xfrm>
          <a:off x="0" y="0"/>
          <a:ext cx="0" cy="0"/>
          <a:chOff x="0" y="0"/>
          <a:chExt cx="0" cy="0"/>
        </a:xfrm>
      </p:grpSpPr>
      <p:sp>
        <p:nvSpPr>
          <p:cNvPr id="937" name="Shape 937"/>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Siłowniki pneumatyczne niskociśnieniowe cd.</a:t>
            </a:r>
          </a:p>
        </p:txBody>
      </p:sp>
      <p:sp>
        <p:nvSpPr>
          <p:cNvPr id="939" name="Shape 939"/>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941" name="Shape 941"/>
          <p:cNvSpPr txBox="1">
            <a:spLocks noGrp="1"/>
          </p:cNvSpPr>
          <p:nvPr>
            <p:ph type="body" idx="2"/>
          </p:nvPr>
        </p:nvSpPr>
        <p:spPr>
          <a:xfrm>
            <a:off x="251519" y="1556791"/>
            <a:ext cx="8616268" cy="489654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14. Siłownik pneumatyczny niskociśnieniowy [1,2,3]. </a:t>
            </a:r>
          </a:p>
        </p:txBody>
      </p:sp>
      <p:sp>
        <p:nvSpPr>
          <p:cNvPr id="938" name="Shape 93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46</a:t>
            </a:fld>
            <a:endParaRPr lang="pl-PL" sz="1400" b="0" i="0" u="none" strike="noStrike" cap="none">
              <a:solidFill>
                <a:schemeClr val="lt1"/>
              </a:solidFill>
              <a:latin typeface="Calibri"/>
              <a:ea typeface="Calibri"/>
              <a:cs typeface="Calibri"/>
              <a:sym typeface="Calibri"/>
            </a:endParaRPr>
          </a:p>
        </p:txBody>
      </p:sp>
      <p:pic>
        <p:nvPicPr>
          <p:cNvPr id="942" name="Shape 942"/>
          <p:cNvPicPr preferRelativeResize="0"/>
          <p:nvPr/>
        </p:nvPicPr>
        <p:blipFill rotWithShape="1">
          <a:blip r:embed="rId3">
            <a:alphaModFix/>
          </a:blip>
          <a:srcRect/>
          <a:stretch/>
        </p:blipFill>
        <p:spPr>
          <a:xfrm>
            <a:off x="450925" y="1628800"/>
            <a:ext cx="8242150" cy="4464496"/>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947"/>
        <p:cNvGrpSpPr/>
        <p:nvPr/>
      </p:nvGrpSpPr>
      <p:grpSpPr>
        <a:xfrm>
          <a:off x="0" y="0"/>
          <a:ext cx="0" cy="0"/>
          <a:chOff x="0" y="0"/>
          <a:chExt cx="0" cy="0"/>
        </a:xfrm>
      </p:grpSpPr>
      <p:sp>
        <p:nvSpPr>
          <p:cNvPr id="948" name="Shape 948"/>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Siłowniki pneumatyczne niskociśnieniowe cd.</a:t>
            </a:r>
          </a:p>
        </p:txBody>
      </p:sp>
      <p:sp>
        <p:nvSpPr>
          <p:cNvPr id="950" name="Shape 950"/>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952" name="Shape 952"/>
          <p:cNvSpPr txBox="1">
            <a:spLocks noGrp="1"/>
          </p:cNvSpPr>
          <p:nvPr>
            <p:ph type="body" idx="2"/>
          </p:nvPr>
        </p:nvSpPr>
        <p:spPr>
          <a:xfrm>
            <a:off x="251519" y="1556791"/>
            <a:ext cx="8616268" cy="4608512"/>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r>
              <a:rPr lang="pl-PL" sz="1000" b="0" i="0" u="none" strike="noStrike" cap="none">
                <a:solidFill>
                  <a:schemeClr val="dk1"/>
                </a:solidFill>
                <a:latin typeface="Arial"/>
                <a:ea typeface="Arial"/>
                <a:cs typeface="Arial"/>
                <a:sym typeface="Arial"/>
              </a:rPr>
              <a:t>Rysunek nr 15. Budowa siłownika pneumatycznego niskociśnieniowego [1,2,3].</a:t>
            </a:r>
          </a:p>
        </p:txBody>
      </p:sp>
      <p:sp>
        <p:nvSpPr>
          <p:cNvPr id="949" name="Shape 94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47</a:t>
            </a:fld>
            <a:endParaRPr lang="pl-PL" sz="1400" b="0" i="0" u="none" strike="noStrike" cap="none">
              <a:solidFill>
                <a:schemeClr val="lt1"/>
              </a:solidFill>
              <a:latin typeface="Calibri"/>
              <a:ea typeface="Calibri"/>
              <a:cs typeface="Calibri"/>
              <a:sym typeface="Calibri"/>
            </a:endParaRPr>
          </a:p>
        </p:txBody>
      </p:sp>
      <p:pic>
        <p:nvPicPr>
          <p:cNvPr id="953" name="Shape 953"/>
          <p:cNvPicPr preferRelativeResize="0"/>
          <p:nvPr/>
        </p:nvPicPr>
        <p:blipFill rotWithShape="1">
          <a:blip r:embed="rId3">
            <a:alphaModFix/>
          </a:blip>
          <a:srcRect/>
          <a:stretch/>
        </p:blipFill>
        <p:spPr>
          <a:xfrm>
            <a:off x="314230" y="1844824"/>
            <a:ext cx="8515540" cy="3960440"/>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958"/>
        <p:cNvGrpSpPr/>
        <p:nvPr/>
      </p:nvGrpSpPr>
      <p:grpSpPr>
        <a:xfrm>
          <a:off x="0" y="0"/>
          <a:ext cx="0" cy="0"/>
          <a:chOff x="0" y="0"/>
          <a:chExt cx="0" cy="0"/>
        </a:xfrm>
      </p:grpSpPr>
      <p:sp>
        <p:nvSpPr>
          <p:cNvPr id="959" name="Shape 95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Siłowniki pneumatyczne niskociśnieniowe cd.</a:t>
            </a:r>
          </a:p>
        </p:txBody>
      </p:sp>
      <p:sp>
        <p:nvSpPr>
          <p:cNvPr id="961" name="Shape 961"/>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963" name="Shape 963"/>
          <p:cNvSpPr txBox="1">
            <a:spLocks noGrp="1"/>
          </p:cNvSpPr>
          <p:nvPr>
            <p:ph type="body" idx="2"/>
          </p:nvPr>
        </p:nvSpPr>
        <p:spPr>
          <a:xfrm>
            <a:off x="251519" y="2636911"/>
            <a:ext cx="8616268" cy="2880320"/>
          </a:xfrm>
          <a:prstGeom prst="rect">
            <a:avLst/>
          </a:prstGeom>
          <a:noFill/>
          <a:ln>
            <a:noFill/>
          </a:ln>
        </p:spPr>
        <p:txBody>
          <a:bodyPr lIns="54850" tIns="91425"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Zalety siłowników niskociśnieniowych.</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niskie ciśnienie robocze,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niewielka wysokość w stanie spoczynku,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duża wysokość unoszenia,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stała siła unoszenia,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niewielkie naciski na podłoże (duża powierzchnia podparcia),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możliwość stosowania na nierównościach i pochyleniach,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zakres prawidłowego działania w przedziale temperatur od -20°C do +80°C [1,2,3].</a:t>
            </a: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chemeClr val="accent1"/>
              </a:buClr>
              <a:buSzPct val="25000"/>
              <a:buFont typeface="Noto Sans Symbols"/>
              <a:buNone/>
            </a:pPr>
            <a:endParaRPr sz="1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p:txBody>
      </p:sp>
      <p:sp>
        <p:nvSpPr>
          <p:cNvPr id="960" name="Shape 96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48</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968"/>
        <p:cNvGrpSpPr/>
        <p:nvPr/>
      </p:nvGrpSpPr>
      <p:grpSpPr>
        <a:xfrm>
          <a:off x="0" y="0"/>
          <a:ext cx="0" cy="0"/>
          <a:chOff x="0" y="0"/>
          <a:chExt cx="0" cy="0"/>
        </a:xfrm>
      </p:grpSpPr>
      <p:sp>
        <p:nvSpPr>
          <p:cNvPr id="969" name="Shape 96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Zasady pracy siłownikami niskociśnieniowymi.</a:t>
            </a:r>
          </a:p>
        </p:txBody>
      </p:sp>
      <p:sp>
        <p:nvSpPr>
          <p:cNvPr id="971" name="Shape 971"/>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973" name="Shape 973"/>
          <p:cNvSpPr txBox="1">
            <a:spLocks noGrp="1"/>
          </p:cNvSpPr>
          <p:nvPr>
            <p:ph type="body" idx="2"/>
          </p:nvPr>
        </p:nvSpPr>
        <p:spPr>
          <a:xfrm>
            <a:off x="251519" y="1772816"/>
            <a:ext cx="8616268" cy="4968551"/>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Do podstawowych zasad pracy siłownikami pneumatycznymi niskociśnieniowymi należą: </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dobór siłowników do masy i wysokości unoszonego przedmiotu,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praca zawsze dwoma siłownikami,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stosowanie siłowników o tym samym tonażu,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sprawdzenie powierzchni przyłożenia siłownika (jakość powierzchni przedmiotu, z którą będzie miał kontakt siłownik),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sprawdzenie podłoża, na którym będzie ustawiony siłownik,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rozwinięcie przewodów zasilających na całą długość (zwracać uwagę, by nie były poskręcanie i pozaginane),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usytuowanie stanowiska pracy dla ratownika w miejscu bezpiecznym, oddalonym od unoszonego przedmiotu na długość przewodów zasilających (zawsze w zasięgu wzroku narzędzia i unoszonego przedmiotu),</a:t>
            </a:r>
          </a:p>
        </p:txBody>
      </p:sp>
      <p:sp>
        <p:nvSpPr>
          <p:cNvPr id="970" name="Shape 97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49</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Shape 14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Podstawowe zasady bezpiecznej pracy</a:t>
            </a:r>
          </a:p>
        </p:txBody>
      </p:sp>
      <p:sp>
        <p:nvSpPr>
          <p:cNvPr id="145" name="Shape 14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a:t>
            </a:fld>
            <a:endParaRPr lang="pl-PL" sz="1400" b="0" i="0" u="none" strike="noStrike" cap="none">
              <a:solidFill>
                <a:schemeClr val="lt1"/>
              </a:solidFill>
              <a:latin typeface="Calibri"/>
              <a:ea typeface="Calibri"/>
              <a:cs typeface="Calibri"/>
              <a:sym typeface="Calibri"/>
            </a:endParaRPr>
          </a:p>
        </p:txBody>
      </p:sp>
      <p:sp>
        <p:nvSpPr>
          <p:cNvPr id="144" name="Shape 14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47" name="Shape 147"/>
          <p:cNvSpPr/>
          <p:nvPr/>
        </p:nvSpPr>
        <p:spPr>
          <a:xfrm>
            <a:off x="0" y="1428736"/>
            <a:ext cx="9144000" cy="1200329"/>
          </a:xfrm>
          <a:prstGeom prst="rect">
            <a:avLst/>
          </a:prstGeom>
          <a:noFill/>
          <a:ln>
            <a:noFill/>
          </a:ln>
        </p:spPr>
        <p:txBody>
          <a:bodyPr lIns="91425" tIns="45700" rIns="91425" bIns="45700" anchor="t" anchorCtr="0">
            <a:noAutofit/>
          </a:bodyPr>
          <a:lstStyle/>
          <a:p>
            <a:pPr marL="457200" marR="0" lvl="0" indent="-457200" algn="l" rtl="0">
              <a:lnSpc>
                <a:spcPct val="10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457200" marR="0" lvl="0" indent="-457200" algn="l" rtl="0">
              <a:lnSpc>
                <a:spcPct val="10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457200" marR="0" lvl="0" indent="-457200" algn="l" rtl="0">
              <a:lnSpc>
                <a:spcPct val="100000"/>
              </a:lnSpc>
              <a:spcBef>
                <a:spcPts val="0"/>
              </a:spcBef>
              <a:spcAft>
                <a:spcPts val="0"/>
              </a:spcAft>
              <a:buClr>
                <a:srgbClr val="000000"/>
              </a:buClr>
              <a:buFont typeface="Arial"/>
              <a:buNone/>
            </a:pPr>
            <a:endParaRPr sz="2400" b="1" i="0" u="none" strike="noStrike" cap="none">
              <a:solidFill>
                <a:schemeClr val="dk1"/>
              </a:solidFill>
              <a:latin typeface="Arial"/>
              <a:ea typeface="Arial"/>
              <a:cs typeface="Arial"/>
              <a:sym typeface="Arial"/>
            </a:endParaRPr>
          </a:p>
        </p:txBody>
      </p:sp>
      <p:sp>
        <p:nvSpPr>
          <p:cNvPr id="148" name="Shape 148"/>
          <p:cNvSpPr/>
          <p:nvPr/>
        </p:nvSpPr>
        <p:spPr>
          <a:xfrm>
            <a:off x="214282" y="1643050"/>
            <a:ext cx="8929718" cy="4893647"/>
          </a:xfrm>
          <a:prstGeom prst="rect">
            <a:avLst/>
          </a:prstGeom>
          <a:noFill/>
          <a:ln>
            <a:noFill/>
          </a:ln>
        </p:spPr>
        <p:txBody>
          <a:bodyPr lIns="91425" tIns="45700" rIns="91425" bIns="45700" anchor="t" anchorCtr="0">
            <a:noAutofit/>
          </a:bodyPr>
          <a:lstStyle/>
          <a:p>
            <a:pPr marL="457200" marR="0" lvl="0" indent="-457200" algn="l" rtl="0">
              <a:lnSpc>
                <a:spcPct val="100000"/>
              </a:lnSpc>
              <a:spcBef>
                <a:spcPts val="0"/>
              </a:spcBef>
              <a:spcAft>
                <a:spcPts val="0"/>
              </a:spcAft>
              <a:buClr>
                <a:schemeClr val="dk1"/>
              </a:buClr>
              <a:buSzPct val="100000"/>
              <a:buFont typeface="Arial"/>
              <a:buAutoNum type="arabicPeriod" startAt="5"/>
            </a:pPr>
            <a:r>
              <a:rPr lang="pl-PL" sz="2400" b="1" i="0" u="none" strike="noStrike" cap="none">
                <a:solidFill>
                  <a:schemeClr val="dk1"/>
                </a:solidFill>
                <a:latin typeface="Arial"/>
                <a:ea typeface="Arial"/>
                <a:cs typeface="Arial"/>
                <a:sym typeface="Arial"/>
              </a:rPr>
              <a:t>Wyeliminować wszystkie ustawienia mogące naruszać stabilność pracy urządzenia.</a:t>
            </a:r>
          </a:p>
          <a:p>
            <a:pPr marL="457200" marR="0" lvl="0" indent="-457200" algn="l" rtl="0">
              <a:lnSpc>
                <a:spcPct val="100000"/>
              </a:lnSpc>
              <a:spcBef>
                <a:spcPts val="0"/>
              </a:spcBef>
              <a:spcAft>
                <a:spcPts val="0"/>
              </a:spcAft>
              <a:buClr>
                <a:schemeClr val="dk1"/>
              </a:buClr>
              <a:buSzPct val="100000"/>
              <a:buFont typeface="Arial"/>
              <a:buAutoNum type="arabicPeriod" startAt="5"/>
            </a:pPr>
            <a:r>
              <a:rPr lang="pl-PL" sz="2400" b="1" i="0" u="none" strike="noStrike" cap="none">
                <a:solidFill>
                  <a:schemeClr val="dk1"/>
                </a:solidFill>
                <a:latin typeface="Arial"/>
                <a:ea typeface="Arial"/>
                <a:cs typeface="Arial"/>
                <a:sym typeface="Arial"/>
              </a:rPr>
              <a:t>Kontrolować urządzenia po każdym użyciu. Natychmiast reagować na zmiany mechaniczne i funkcjonalne</a:t>
            </a:r>
          </a:p>
          <a:p>
            <a:pPr marL="457200" marR="0" lvl="0" indent="-457200" algn="l" rtl="0">
              <a:lnSpc>
                <a:spcPct val="100000"/>
              </a:lnSpc>
              <a:spcBef>
                <a:spcPts val="0"/>
              </a:spcBef>
              <a:spcAft>
                <a:spcPts val="0"/>
              </a:spcAft>
              <a:buClr>
                <a:schemeClr val="dk1"/>
              </a:buClr>
              <a:buSzPct val="100000"/>
              <a:buFont typeface="Arial"/>
              <a:buAutoNum type="arabicPeriod" startAt="5"/>
            </a:pPr>
            <a:r>
              <a:rPr lang="pl-PL" sz="2400" b="1" i="0" u="none" strike="noStrike" cap="none">
                <a:solidFill>
                  <a:schemeClr val="dk1"/>
                </a:solidFill>
                <a:latin typeface="Arial"/>
                <a:ea typeface="Arial"/>
                <a:cs typeface="Arial"/>
                <a:sym typeface="Arial"/>
              </a:rPr>
              <a:t>Dbać o to, by tabliczki ostrzegawcze i osłony znajdowały się na swoim miejscu.</a:t>
            </a:r>
          </a:p>
          <a:p>
            <a:pPr marL="457200" marR="0" lvl="0" indent="-457200" algn="l" rtl="0">
              <a:lnSpc>
                <a:spcPct val="100000"/>
              </a:lnSpc>
              <a:spcBef>
                <a:spcPts val="0"/>
              </a:spcBef>
              <a:spcAft>
                <a:spcPts val="0"/>
              </a:spcAft>
              <a:buClr>
                <a:schemeClr val="dk1"/>
              </a:buClr>
              <a:buSzPct val="100000"/>
              <a:buFont typeface="Arial"/>
              <a:buAutoNum type="arabicPeriod" startAt="5"/>
            </a:pPr>
            <a:r>
              <a:rPr lang="pl-PL" sz="2400" b="1" i="0" u="none" strike="noStrike" cap="none">
                <a:solidFill>
                  <a:schemeClr val="dk1"/>
                </a:solidFill>
                <a:latin typeface="Arial"/>
                <a:ea typeface="Arial"/>
                <a:cs typeface="Arial"/>
                <a:sym typeface="Arial"/>
              </a:rPr>
              <a:t>Podczas rozcinania/rozpierania karoserii samochodu zadbać o to, aby pojazd był ustabilizowany.</a:t>
            </a:r>
          </a:p>
          <a:p>
            <a:pPr marL="457200" marR="0" lvl="0" indent="-457200" algn="l" rtl="0">
              <a:lnSpc>
                <a:spcPct val="100000"/>
              </a:lnSpc>
              <a:spcBef>
                <a:spcPts val="0"/>
              </a:spcBef>
              <a:spcAft>
                <a:spcPts val="0"/>
              </a:spcAft>
              <a:buClr>
                <a:schemeClr val="dk1"/>
              </a:buClr>
              <a:buSzPct val="100000"/>
              <a:buFont typeface="Arial"/>
              <a:buAutoNum type="arabicPeriod" startAt="5"/>
            </a:pPr>
            <a:r>
              <a:rPr lang="pl-PL" sz="2400" b="1" i="0" u="none" strike="noStrike" cap="none">
                <a:solidFill>
                  <a:schemeClr val="dk1"/>
                </a:solidFill>
                <a:latin typeface="Arial"/>
                <a:ea typeface="Arial"/>
                <a:cs typeface="Arial"/>
                <a:sym typeface="Arial"/>
              </a:rPr>
              <a:t>Zabronione jest łączenie elementów zestawu narzędzi różnych producentów.</a:t>
            </a:r>
          </a:p>
          <a:p>
            <a:pPr marL="457200" marR="0" lvl="0" indent="-457200" algn="l" rtl="0">
              <a:lnSpc>
                <a:spcPct val="10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457200" marR="0" lvl="0" indent="-457200" algn="l" rtl="0">
              <a:lnSpc>
                <a:spcPct val="10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457200" marR="0" lvl="0" indent="-457200" algn="l" rtl="0">
              <a:lnSpc>
                <a:spcPct val="100000"/>
              </a:lnSpc>
              <a:spcBef>
                <a:spcPts val="0"/>
              </a:spcBef>
              <a:spcAft>
                <a:spcPts val="0"/>
              </a:spcAft>
              <a:buClr>
                <a:srgbClr val="000000"/>
              </a:buClr>
              <a:buFont typeface="Arial"/>
              <a:buNone/>
            </a:pPr>
            <a:endParaRPr sz="2400" b="1" i="0" u="none" strike="noStrike" cap="none">
              <a:solidFill>
                <a:schemeClr val="dk1"/>
              </a:solidFill>
              <a:latin typeface="Arial"/>
              <a:ea typeface="Arial"/>
              <a:cs typeface="Arial"/>
              <a:sym typeface="Arial"/>
            </a:endParaRPr>
          </a:p>
        </p:txBody>
      </p:sp>
      <p:sp>
        <p:nvSpPr>
          <p:cNvPr id="149" name="Shape 149"/>
          <p:cNvSpPr/>
          <p:nvPr/>
        </p:nvSpPr>
        <p:spPr>
          <a:xfrm>
            <a:off x="0" y="5500701"/>
            <a:ext cx="9144000" cy="1015662"/>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FF0000"/>
              </a:buClr>
              <a:buSzPct val="25000"/>
              <a:buFont typeface="Arial"/>
              <a:buNone/>
            </a:pPr>
            <a:r>
              <a:rPr lang="pl-PL" sz="2000" b="0" i="0" u="none" strike="noStrike" cap="none">
                <a:solidFill>
                  <a:srgbClr val="FF0000"/>
                </a:solidFill>
                <a:latin typeface="Arial"/>
                <a:ea typeface="Arial"/>
                <a:cs typeface="Arial"/>
                <a:sym typeface="Arial"/>
              </a:rPr>
              <a:t>Należy pamiętać, że hydrauliczne narzędzia ratownicze nie są klasyfikowane jako narzędzia nieiskrzące i bez względu na rodzaj zastosowanego napędu nie należy ich stosować w atmosferze zagrożonej wybuchem. </a:t>
            </a:r>
          </a:p>
        </p:txBody>
      </p:sp>
    </p:spTree>
  </p:cSld>
  <p:clrMapOvr>
    <a:masterClrMapping/>
  </p:clrMapOvr>
  <p:transition spd="slow">
    <p:cu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979" name="Shape 979"/>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Zasady pracy siłownikami niskociśnieniowymi cd.</a:t>
            </a:r>
          </a:p>
        </p:txBody>
      </p:sp>
      <p:sp>
        <p:nvSpPr>
          <p:cNvPr id="981" name="Shape 981"/>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983" name="Shape 983"/>
          <p:cNvSpPr txBox="1">
            <a:spLocks noGrp="1"/>
          </p:cNvSpPr>
          <p:nvPr>
            <p:ph type="body" idx="2"/>
          </p:nvPr>
        </p:nvSpPr>
        <p:spPr>
          <a:xfrm>
            <a:off x="251519" y="2276872"/>
            <a:ext cx="8616268" cy="3528391"/>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Do podstawowych zasad pracy siłownikami pneumatycznymi niskociśnieniowymi należą cd:</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podłączenie przewodów zasilających i sprawdzenie ich stanu połączenia,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rozłożenie siłowników w miarę możliwości równomiernie pod unoszonym przedmiotem,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napełnianie siłownika powietrzem w sposób pozwalający na stabilne zachowanie się przedmiotu unoszonego,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zabezpieczenie podporami przedmiotu unoszonego, w przypadku wykonywania pracy pod uniesionym ciężarem [1,2,3].</a:t>
            </a:r>
          </a:p>
        </p:txBody>
      </p:sp>
      <p:sp>
        <p:nvSpPr>
          <p:cNvPr id="980" name="Shape 98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50</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009"/>
        <p:cNvGrpSpPr/>
        <p:nvPr/>
      </p:nvGrpSpPr>
      <p:grpSpPr>
        <a:xfrm>
          <a:off x="0" y="0"/>
          <a:ext cx="0" cy="0"/>
          <a:chOff x="0" y="0"/>
          <a:chExt cx="0" cy="0"/>
        </a:xfrm>
      </p:grpSpPr>
      <p:sp>
        <p:nvSpPr>
          <p:cNvPr id="1010" name="Shape 101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Zasady pracy siłownikami niskociśnieniowymi cd.</a:t>
            </a:r>
          </a:p>
        </p:txBody>
      </p:sp>
      <p:sp>
        <p:nvSpPr>
          <p:cNvPr id="1012" name="Shape 1012"/>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014" name="Shape 1014"/>
          <p:cNvSpPr txBox="1">
            <a:spLocks noGrp="1"/>
          </p:cNvSpPr>
          <p:nvPr>
            <p:ph type="body" idx="2"/>
          </p:nvPr>
        </p:nvSpPr>
        <p:spPr>
          <a:xfrm>
            <a:off x="251519" y="2420888"/>
            <a:ext cx="8616268" cy="3456383"/>
          </a:xfrm>
          <a:prstGeom prst="rect">
            <a:avLst/>
          </a:prstGeom>
          <a:noFill/>
          <a:ln>
            <a:noFill/>
          </a:ln>
        </p:spPr>
        <p:txBody>
          <a:bodyPr lIns="54850" tIns="91425" rIns="91425" bIns="45700" anchor="t" anchorCtr="0">
            <a:noAutofit/>
          </a:bodyPr>
          <a:lstStyle/>
          <a:p>
            <a:pPr marL="0" marR="0" lvl="0" indent="0" algn="ctr"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Arial"/>
                <a:ea typeface="Arial"/>
                <a:cs typeface="Arial"/>
                <a:sym typeface="Arial"/>
              </a:rPr>
              <a:t>UWAGA! dotyczy wszystkich siłowników pneumatycznych. </a:t>
            </a:r>
          </a:p>
          <a:p>
            <a:pPr marL="0" marR="0" lvl="0" indent="0" algn="l"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Przed użyciem siłowników pneumatycznych należy zapoznać się z instrukcją obsługi. Nie stosowanie się do instrukcji grozi wypadkiem. </a:t>
            </a:r>
          </a:p>
          <a:p>
            <a:pPr marL="0" marR="0" lvl="0" indent="0"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Nigdy nie należy pracować pod ciężarem bez zastosowania podpór.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Nigdy nie należy przekraczać ciśnienia napełniania siłowników.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Nigdy nie należy kłaść na sobie więcej niż dwóch siłowników. Dotyczy siłowników wysokociśnieniowych. </a:t>
            </a:r>
          </a:p>
          <a:p>
            <a:pPr marL="0" marR="0" lvl="0" indent="0"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Nigdy nie kłaść jednego na drugiego (stos) siłownika niskociśnieniowego [1,2,3].</a:t>
            </a:r>
          </a:p>
        </p:txBody>
      </p:sp>
      <p:sp>
        <p:nvSpPr>
          <p:cNvPr id="1011" name="Shape 101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51</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019"/>
        <p:cNvGrpSpPr/>
        <p:nvPr/>
      </p:nvGrpSpPr>
      <p:grpSpPr>
        <a:xfrm>
          <a:off x="0" y="0"/>
          <a:ext cx="0" cy="0"/>
          <a:chOff x="0" y="0"/>
          <a:chExt cx="0" cy="0"/>
        </a:xfrm>
      </p:grpSpPr>
      <p:sp>
        <p:nvSpPr>
          <p:cNvPr id="1020" name="Shape 102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Instrukcja bezpieczeństwa.</a:t>
            </a:r>
          </a:p>
        </p:txBody>
      </p:sp>
      <p:sp>
        <p:nvSpPr>
          <p:cNvPr id="1022" name="Shape 1022"/>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024" name="Shape 1024"/>
          <p:cNvSpPr txBox="1">
            <a:spLocks noGrp="1"/>
          </p:cNvSpPr>
          <p:nvPr>
            <p:ph type="body" idx="2"/>
          </p:nvPr>
        </p:nvSpPr>
        <p:spPr>
          <a:xfrm>
            <a:off x="251519" y="1772816"/>
            <a:ext cx="8616268" cy="4752527"/>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Arial"/>
                <a:ea typeface="Arial"/>
                <a:cs typeface="Arial"/>
                <a:sym typeface="Arial"/>
              </a:rPr>
              <a:t>Instrukcja bezpieczeństwa.</a:t>
            </a:r>
          </a:p>
          <a:p>
            <a:pPr marL="0" marR="0" lvl="0" indent="0" algn="just"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Przed, a także po każdym użyciu należy sprawdzić, czy poduszki nie są uszkodzone.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Dopuszcza się kładzenie siłowników jeden na drugi maksymalnie dwa, siłownik dolny większy, górny mniejszy dotyczy to tylko siłowników wysokociśnieniowych.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Unoszony ciężar nie może się ześlizgiwać.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Unoszone ciężary należy podeprzeć. Podparcie musi być stabilne.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Siłownik powinien być podparty na całej swojej powierzchni.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Przy podpieraniu nie kłaść metalu na metal.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Aby zwiększyć przyczepność do śliskiego podłoża (lód, śnieg, błoto, itd.), pod siłownikiem umieścić należy kamienie, gałęzie lub podobne materiały.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Siłowników nie należy umieszczać na ostrych krawędziach ani na rozgrzanych elementach.</a:t>
            </a:r>
          </a:p>
        </p:txBody>
      </p:sp>
      <p:sp>
        <p:nvSpPr>
          <p:cNvPr id="1021" name="Shape 102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52</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029"/>
        <p:cNvGrpSpPr/>
        <p:nvPr/>
      </p:nvGrpSpPr>
      <p:grpSpPr>
        <a:xfrm>
          <a:off x="0" y="0"/>
          <a:ext cx="0" cy="0"/>
          <a:chOff x="0" y="0"/>
          <a:chExt cx="0" cy="0"/>
        </a:xfrm>
      </p:grpSpPr>
      <p:sp>
        <p:nvSpPr>
          <p:cNvPr id="1030" name="Shape 103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Instrukcja bezpieczeństwa cd.</a:t>
            </a:r>
          </a:p>
        </p:txBody>
      </p:sp>
      <p:sp>
        <p:nvSpPr>
          <p:cNvPr id="1032" name="Shape 1032"/>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034" name="Shape 1034"/>
          <p:cNvSpPr txBox="1">
            <a:spLocks noGrp="1"/>
          </p:cNvSpPr>
          <p:nvPr>
            <p:ph type="body" idx="2"/>
          </p:nvPr>
        </p:nvSpPr>
        <p:spPr>
          <a:xfrm>
            <a:off x="251519" y="1988840"/>
            <a:ext cx="8616268" cy="4176464"/>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Arial"/>
                <a:ea typeface="Arial"/>
                <a:cs typeface="Arial"/>
                <a:sym typeface="Arial"/>
              </a:rPr>
              <a:t>Instrukcja bezpieczeństwa.</a:t>
            </a:r>
          </a:p>
          <a:p>
            <a:pPr marL="0" marR="0" lvl="0" indent="0" algn="just"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Należy użyć przekładki ochronnej, a całą powierzchnię unoszoną odpowiednio osłonić.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Chronić siłowniki przed iskrami powstającymi w trakcie spawania lub rozcinania palnikiem.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Na siłowniki nie można działać młotami hydraulicznymi, podnośnikami; należy unikać upadających ciężarów, itp.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 wolno przebywać pod unoszonym ciężarem, nie podtrzymywać ciężarów!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Zachować bezpieczną odległość! </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Nie należy stać przed unoszonym ciężarem, lecz z boku, ponieważ siłownik może wystrzelić powodując poważne obrażenia ciała [1,2,3].</a:t>
            </a:r>
          </a:p>
        </p:txBody>
      </p:sp>
      <p:sp>
        <p:nvSpPr>
          <p:cNvPr id="1031" name="Shape 103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53</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039"/>
        <p:cNvGrpSpPr/>
        <p:nvPr/>
      </p:nvGrpSpPr>
      <p:grpSpPr>
        <a:xfrm>
          <a:off x="0" y="0"/>
          <a:ext cx="0" cy="0"/>
          <a:chOff x="0" y="0"/>
          <a:chExt cx="0" cy="0"/>
        </a:xfrm>
      </p:grpSpPr>
      <p:sp>
        <p:nvSpPr>
          <p:cNvPr id="1040" name="Shape 104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Dane techniczne wybranych siłowników niskociśnieniowych.</a:t>
            </a:r>
          </a:p>
        </p:txBody>
      </p:sp>
      <p:sp>
        <p:nvSpPr>
          <p:cNvPr id="1042" name="Shape 1042"/>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044" name="Shape 1044"/>
          <p:cNvSpPr txBox="1">
            <a:spLocks noGrp="1"/>
          </p:cNvSpPr>
          <p:nvPr>
            <p:ph type="body" idx="2"/>
          </p:nvPr>
        </p:nvSpPr>
        <p:spPr>
          <a:xfrm>
            <a:off x="251519" y="1484783"/>
            <a:ext cx="8616268" cy="525658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Przykładowe dane techniczne siłowników pneumatycznych niskociśnieniowych wybranych producentów [1,2,3]. </a:t>
            </a:r>
          </a:p>
        </p:txBody>
      </p:sp>
      <p:sp>
        <p:nvSpPr>
          <p:cNvPr id="1041" name="Shape 104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54</a:t>
            </a:fld>
            <a:endParaRPr lang="pl-PL" sz="1400" b="0" i="0" u="none" strike="noStrike" cap="none">
              <a:solidFill>
                <a:schemeClr val="lt1"/>
              </a:solidFill>
              <a:latin typeface="Calibri"/>
              <a:ea typeface="Calibri"/>
              <a:cs typeface="Calibri"/>
              <a:sym typeface="Calibri"/>
            </a:endParaRPr>
          </a:p>
        </p:txBody>
      </p:sp>
      <p:pic>
        <p:nvPicPr>
          <p:cNvPr id="1045" name="Shape 1045"/>
          <p:cNvPicPr preferRelativeResize="0"/>
          <p:nvPr/>
        </p:nvPicPr>
        <p:blipFill rotWithShape="1">
          <a:blip r:embed="rId3">
            <a:alphaModFix/>
          </a:blip>
          <a:srcRect/>
          <a:stretch/>
        </p:blipFill>
        <p:spPr>
          <a:xfrm>
            <a:off x="424360" y="2276872"/>
            <a:ext cx="8295279" cy="4104456"/>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050"/>
        <p:cNvGrpSpPr/>
        <p:nvPr/>
      </p:nvGrpSpPr>
      <p:grpSpPr>
        <a:xfrm>
          <a:off x="0" y="0"/>
          <a:ext cx="0" cy="0"/>
          <a:chOff x="0" y="0"/>
          <a:chExt cx="0" cy="0"/>
        </a:xfrm>
      </p:grpSpPr>
      <p:sp>
        <p:nvSpPr>
          <p:cNvPr id="1051" name="Shape 105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Dane techniczne wybranych siłowników niskociśnieniowych cd.</a:t>
            </a:r>
          </a:p>
        </p:txBody>
      </p:sp>
      <p:sp>
        <p:nvSpPr>
          <p:cNvPr id="1053" name="Shape 1053"/>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055" name="Shape 1055"/>
          <p:cNvSpPr txBox="1">
            <a:spLocks noGrp="1"/>
          </p:cNvSpPr>
          <p:nvPr>
            <p:ph type="body" idx="2"/>
          </p:nvPr>
        </p:nvSpPr>
        <p:spPr>
          <a:xfrm>
            <a:off x="251519" y="3140967"/>
            <a:ext cx="8616268" cy="1728191"/>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rgbClr val="FF0000"/>
                </a:solidFill>
                <a:latin typeface="Arial"/>
                <a:ea typeface="Arial"/>
                <a:cs typeface="Arial"/>
                <a:sym typeface="Arial"/>
              </a:rPr>
              <a:t>Z uwagi na pracę co najmniej dwoma siłownikami niskociśnieniowymi jednocześnie należy zwrócić uwagę na zapotrzebowanie powietrza dla siłowników i przeanalizować oraz zabezpieczyć odpowiednią ilość butli z powietrzem, aby można było w pełni pracować zestawem siłowników na nominalnych parametrach.</a:t>
            </a:r>
          </a:p>
        </p:txBody>
      </p:sp>
      <p:sp>
        <p:nvSpPr>
          <p:cNvPr id="1052" name="Shape 105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55</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060"/>
        <p:cNvGrpSpPr/>
        <p:nvPr/>
      </p:nvGrpSpPr>
      <p:grpSpPr>
        <a:xfrm>
          <a:off x="0" y="0"/>
          <a:ext cx="0" cy="0"/>
          <a:chOff x="0" y="0"/>
          <a:chExt cx="0" cy="0"/>
        </a:xfrm>
      </p:grpSpPr>
      <p:sp>
        <p:nvSpPr>
          <p:cNvPr id="1061" name="Shape 106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Sprawdzanie, konserwacja, przechowywanie oraz środki zapobiegawcze.</a:t>
            </a:r>
          </a:p>
        </p:txBody>
      </p:sp>
      <p:sp>
        <p:nvSpPr>
          <p:cNvPr id="1063" name="Shape 1063"/>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065" name="Shape 1065"/>
          <p:cNvSpPr txBox="1">
            <a:spLocks noGrp="1"/>
          </p:cNvSpPr>
          <p:nvPr>
            <p:ph type="body" idx="2"/>
          </p:nvPr>
        </p:nvSpPr>
        <p:spPr>
          <a:xfrm>
            <a:off x="251519" y="2132856"/>
            <a:ext cx="8616268" cy="3888432"/>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Arial"/>
                <a:ea typeface="Arial"/>
                <a:cs typeface="Arial"/>
                <a:sym typeface="Arial"/>
              </a:rPr>
              <a:t>Odpowiednia konserwacja oraz dbanie o poduszkę wymaga więcej niż tylko czyszczenie po każdym jej użyciu. W okresie przechowywania poduszki wymagają, przeglądów oraz okresowych konserwacji.</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rgbClr val="FF0000"/>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Arial"/>
                <a:ea typeface="Arial"/>
                <a:cs typeface="Arial"/>
                <a:sym typeface="Arial"/>
              </a:rPr>
              <a:t>Sprawdzenie po użyciu poduszki.</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Po wyschnięciu poduszki, sprawdź ją w celu wykrycia ewentualnych pęcherzy powietrza, rozcięć czy zużytych fragmentów, które mogły być ukryte pod zabrudzeniami. Jeśli stwierdzisz jakiekolwiek uszkodzenia bądź skazy, zaznacz je kreda i uzyskaj informację w tym zakresie producenta lub autoryzowanego serwisu.</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Sprawdź czy końcówka wylotowa nie jest uszkodzona, a w razie konieczności wymień ją [2,3].</a:t>
            </a:r>
          </a:p>
        </p:txBody>
      </p:sp>
      <p:sp>
        <p:nvSpPr>
          <p:cNvPr id="1062" name="Shape 106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56</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sp>
        <p:nvSpPr>
          <p:cNvPr id="1071" name="Shape 107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Sprawdzanie, konserwacja, przechowywanie oraz środki zapobiegawcze cd.</a:t>
            </a:r>
          </a:p>
        </p:txBody>
      </p:sp>
      <p:sp>
        <p:nvSpPr>
          <p:cNvPr id="1073" name="Shape 1073"/>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075" name="Shape 1075"/>
          <p:cNvSpPr txBox="1">
            <a:spLocks noGrp="1"/>
          </p:cNvSpPr>
          <p:nvPr>
            <p:ph type="body" idx="2"/>
          </p:nvPr>
        </p:nvSpPr>
        <p:spPr>
          <a:xfrm>
            <a:off x="251519" y="1484783"/>
            <a:ext cx="8616268" cy="5256583"/>
          </a:xfrm>
          <a:prstGeom prst="rect">
            <a:avLst/>
          </a:prstGeom>
          <a:noFill/>
          <a:ln>
            <a:noFill/>
          </a:ln>
        </p:spPr>
        <p:txBody>
          <a:bodyPr lIns="54850" tIns="91425" rIns="91425" bIns="45700" anchor="t" anchorCtr="0">
            <a:noAutofit/>
          </a:bodyPr>
          <a:lstStyle/>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Arial"/>
                <a:ea typeface="Arial"/>
                <a:cs typeface="Arial"/>
                <a:sym typeface="Arial"/>
              </a:rPr>
              <a:t>Przechowywanie.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Gdy poduszki są przechowywane w pozycji pionowej, to muszą one być umieszczone końcówkami wylotowymi na wprost użytkownika tak, aby podczas kolejnego przenoszenia i użytkowania poduszek możliwa była ochrona końcówek przed uszkodzeniami.</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Gdy poduszki są przechowywane w pozycji poziomej, to muszą być umieszczone końcówkami wylotowymi w stronę użytkownika, aby nie dopuścić do tarcia końcówkami o ścianę czy inne obiekty, które mogłyby spowodować uszkodzenie [2,3].</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2000" b="1" i="0" u="none" strike="noStrike" cap="none">
                <a:solidFill>
                  <a:schemeClr val="dk1"/>
                </a:solidFill>
                <a:latin typeface="Arial"/>
                <a:ea typeface="Arial"/>
                <a:cs typeface="Arial"/>
                <a:sym typeface="Arial"/>
              </a:rPr>
              <a:t>Środki zapobiegawcze.</a:t>
            </a:r>
          </a:p>
          <a:p>
            <a:pPr marL="0" marR="0" lvl="0" indent="0"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Arial"/>
                <a:ea typeface="Arial"/>
                <a:cs typeface="Arial"/>
                <a:sym typeface="Arial"/>
              </a:rPr>
              <a:t> Jeśli o poduszki odpowiednio się dba oraz gdy są one właściwie przechowywane, awaria poduszek oraz systemu pompującego podczas sytuacji krytycznej jest w zasadzie niemożliwa. Należy okresowo sprawdzać wszystkie istotne elementy poduszki, czyścić je oraz wycierać metalowe elementy używając miękkiej szmatki [2,3].</a:t>
            </a:r>
          </a:p>
        </p:txBody>
      </p:sp>
      <p:sp>
        <p:nvSpPr>
          <p:cNvPr id="1072" name="Shape 107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57</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080"/>
        <p:cNvGrpSpPr/>
        <p:nvPr/>
      </p:nvGrpSpPr>
      <p:grpSpPr>
        <a:xfrm>
          <a:off x="0" y="0"/>
          <a:ext cx="0" cy="0"/>
          <a:chOff x="0" y="0"/>
          <a:chExt cx="0" cy="0"/>
        </a:xfrm>
      </p:grpSpPr>
      <p:sp>
        <p:nvSpPr>
          <p:cNvPr id="1081" name="Shape 1081"/>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BIBLIOGRAFIA.</a:t>
            </a:r>
          </a:p>
        </p:txBody>
      </p:sp>
      <p:sp>
        <p:nvSpPr>
          <p:cNvPr id="1083" name="Shape 1083"/>
          <p:cNvSpPr txBox="1">
            <a:spLocks noGrp="1"/>
          </p:cNvSpPr>
          <p:nvPr>
            <p:ph type="body" idx="1"/>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085" name="Shape 1085"/>
          <p:cNvSpPr txBox="1">
            <a:spLocks noGrp="1"/>
          </p:cNvSpPr>
          <p:nvPr>
            <p:ph type="body" idx="2"/>
          </p:nvPr>
        </p:nvSpPr>
        <p:spPr>
          <a:xfrm>
            <a:off x="179511" y="1484783"/>
            <a:ext cx="8784976" cy="5256583"/>
          </a:xfrm>
          <a:prstGeom prst="rect">
            <a:avLst/>
          </a:prstGeom>
          <a:noFill/>
          <a:ln>
            <a:noFill/>
          </a:ln>
        </p:spPr>
        <p:txBody>
          <a:bodyPr lIns="54850" tIns="91425" rIns="91425" bIns="45700" anchor="t"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[1] - Krzysztof Raszewski „Szkolenie z zakresu ratownictwa technicznego dla strażaków Ochotniczych Straży</a:t>
            </a:r>
          </a:p>
          <a:p>
            <a:pPr marL="0" marR="0" lvl="0" indent="0" algn="l"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Pożarnych”, Ośrodek Szkolenia Komendy Wojewódzkiej Państwowej Straży Pożarnej w Łodzi z siedzibą</a:t>
            </a:r>
          </a:p>
          <a:p>
            <a:pPr marL="0" marR="0" lvl="0" indent="0" algn="l"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       w Sieradzu,</a:t>
            </a: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[2] - instrukcje pneumatycznych zestawów ratowniczych Vetter, Holmatro, Sawa,</a:t>
            </a: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[3] - katalog wyrobów firmy Vetter, Holmatro, Sawa,</a:t>
            </a: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[4] - opracowanie własne,</a:t>
            </a: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[5] - katalog wyrobów sprzętu ratowniczego Deltaservice,</a:t>
            </a: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[6] - instrukcja obsługi narzędzi ratowniczych Lucas,</a:t>
            </a:r>
          </a:p>
          <a:p>
            <a:pPr marL="0" marR="0" lvl="0" indent="0" algn="l" rtl="0">
              <a:lnSpc>
                <a:spcPct val="100000"/>
              </a:lnSpc>
              <a:spcBef>
                <a:spcPts val="0"/>
              </a:spcBef>
              <a:spcAft>
                <a:spcPts val="0"/>
              </a:spcAft>
              <a:buClr>
                <a:schemeClr val="accent1"/>
              </a:buClr>
              <a:buSzPct val="25000"/>
              <a:buFont typeface="Noto Sans Symbols"/>
              <a:buNone/>
            </a:pPr>
            <a:endParaRPr sz="1400" b="0" i="0" u="none" strike="noStrike" cap="none">
              <a:solidFill>
                <a:schemeClr val="dk1"/>
              </a:solidFill>
              <a:latin typeface="Arial"/>
              <a:ea typeface="Arial"/>
              <a:cs typeface="Arial"/>
              <a:sym typeface="Arial"/>
            </a:endParaRPr>
          </a:p>
          <a:p>
            <a:pPr marL="0" marR="0" lvl="0" indent="0" algn="just" rtl="0">
              <a:lnSpc>
                <a:spcPct val="100000"/>
              </a:lnSpc>
              <a:spcBef>
                <a:spcPts val="0"/>
              </a:spcBef>
              <a:spcAft>
                <a:spcPts val="0"/>
              </a:spcAft>
              <a:buClr>
                <a:schemeClr val="accent1"/>
              </a:buClr>
              <a:buSzPct val="25000"/>
              <a:buFont typeface="Noto Sans Symbols"/>
              <a:buNone/>
            </a:pPr>
            <a:r>
              <a:rPr lang="pl-PL" sz="1400" b="0" i="0" u="none" strike="noStrike" cap="none">
                <a:solidFill>
                  <a:schemeClr val="dk1"/>
                </a:solidFill>
                <a:latin typeface="Arial"/>
                <a:ea typeface="Arial"/>
                <a:cs typeface="Arial"/>
                <a:sym typeface="Arial"/>
              </a:rPr>
              <a:t>[7] - podręcznik „Szkolenie kierowców konserwatorów sprzętu ratowniczego Ochotniczych Straży Pożarnych.</a:t>
            </a:r>
          </a:p>
        </p:txBody>
      </p:sp>
      <p:sp>
        <p:nvSpPr>
          <p:cNvPr id="1082" name="Shape 108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58</a:t>
            </a:fld>
            <a:endParaRPr lang="pl-PL" sz="1400" b="0" i="0" u="none" strike="noStrike" cap="none">
              <a:solidFill>
                <a:schemeClr val="lt1"/>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Shape 155"/>
          <p:cNvPicPr preferRelativeResize="0"/>
          <p:nvPr/>
        </p:nvPicPr>
        <p:blipFill rotWithShape="1">
          <a:blip r:embed="rId3">
            <a:alphaModFix/>
          </a:blip>
          <a:srcRect/>
          <a:stretch/>
        </p:blipFill>
        <p:spPr>
          <a:xfrm>
            <a:off x="6000760" y="4049712"/>
            <a:ext cx="2649537" cy="2808286"/>
          </a:xfrm>
          <a:prstGeom prst="rect">
            <a:avLst/>
          </a:prstGeom>
          <a:noFill/>
          <a:ln>
            <a:noFill/>
          </a:ln>
        </p:spPr>
      </p:pic>
      <p:pic>
        <p:nvPicPr>
          <p:cNvPr id="156" name="Shape 156"/>
          <p:cNvPicPr preferRelativeResize="0"/>
          <p:nvPr/>
        </p:nvPicPr>
        <p:blipFill rotWithShape="1">
          <a:blip r:embed="rId4">
            <a:alphaModFix/>
          </a:blip>
          <a:srcRect/>
          <a:stretch/>
        </p:blipFill>
        <p:spPr>
          <a:xfrm>
            <a:off x="285719" y="4016867"/>
            <a:ext cx="2643205" cy="2841132"/>
          </a:xfrm>
          <a:prstGeom prst="rect">
            <a:avLst/>
          </a:prstGeom>
          <a:noFill/>
          <a:ln>
            <a:noFill/>
          </a:ln>
        </p:spPr>
      </p:pic>
      <p:sp>
        <p:nvSpPr>
          <p:cNvPr id="157" name="Shape 157"/>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1" u="none" strike="noStrike" cap="none">
                <a:solidFill>
                  <a:srgbClr val="FF0000"/>
                </a:solidFill>
                <a:latin typeface="Calibri"/>
                <a:ea typeface="Calibri"/>
                <a:cs typeface="Calibri"/>
                <a:sym typeface="Calibri"/>
              </a:rPr>
              <a:t>Rozdział 2</a:t>
            </a:r>
            <a:br>
              <a:rPr lang="pl-PL" sz="2800" b="1" i="1" u="none" strike="noStrike" cap="none">
                <a:solidFill>
                  <a:srgbClr val="FF0000"/>
                </a:solidFill>
                <a:latin typeface="Calibri"/>
                <a:ea typeface="Calibri"/>
                <a:cs typeface="Calibri"/>
                <a:sym typeface="Calibri"/>
              </a:rPr>
            </a:br>
            <a:r>
              <a:rPr lang="pl-PL" sz="2800" b="1" i="0" u="none" strike="noStrike" cap="none">
                <a:solidFill>
                  <a:srgbClr val="FFC700"/>
                </a:solidFill>
                <a:latin typeface="Calibri"/>
                <a:ea typeface="Calibri"/>
                <a:cs typeface="Calibri"/>
                <a:sym typeface="Calibri"/>
              </a:rPr>
              <a:t>Eksploatacja</a:t>
            </a:r>
          </a:p>
        </p:txBody>
      </p:sp>
      <p:sp>
        <p:nvSpPr>
          <p:cNvPr id="159" name="Shape 15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6</a:t>
            </a:fld>
            <a:endParaRPr lang="pl-PL" sz="1400" b="0" i="0" u="none" strike="noStrike" cap="none">
              <a:solidFill>
                <a:schemeClr val="lt1"/>
              </a:solidFill>
              <a:latin typeface="Calibri"/>
              <a:ea typeface="Calibri"/>
              <a:cs typeface="Calibri"/>
              <a:sym typeface="Calibri"/>
            </a:endParaRPr>
          </a:p>
        </p:txBody>
      </p:sp>
      <p:sp>
        <p:nvSpPr>
          <p:cNvPr id="158" name="Shape 15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61" name="Shape 161"/>
          <p:cNvSpPr txBox="1"/>
          <p:nvPr/>
        </p:nvSpPr>
        <p:spPr>
          <a:xfrm>
            <a:off x="500033" y="1928801"/>
            <a:ext cx="4786345" cy="461664"/>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pl-PL" sz="2400" b="0" i="0" u="none" strike="noStrike" cap="none">
                <a:solidFill>
                  <a:srgbClr val="000000"/>
                </a:solidFill>
                <a:latin typeface="Arial"/>
                <a:ea typeface="Arial"/>
                <a:cs typeface="Arial"/>
                <a:sym typeface="Arial"/>
              </a:rPr>
              <a:t>Eksploatacja agregatów</a:t>
            </a:r>
          </a:p>
        </p:txBody>
      </p:sp>
      <p:sp>
        <p:nvSpPr>
          <p:cNvPr id="162" name="Shape 162"/>
          <p:cNvSpPr txBox="1"/>
          <p:nvPr/>
        </p:nvSpPr>
        <p:spPr>
          <a:xfrm>
            <a:off x="285719" y="2500306"/>
            <a:ext cx="8858279" cy="1692771"/>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pl-PL" sz="1800" b="0" i="0" u="none" strike="noStrike" cap="none">
                <a:solidFill>
                  <a:srgbClr val="000000"/>
                </a:solidFill>
                <a:latin typeface="Arial"/>
                <a:ea typeface="Arial"/>
                <a:cs typeface="Arial"/>
                <a:sym typeface="Arial"/>
              </a:rPr>
              <a:t>Agregaty służące do napędzania działań urządzeń hydraulicznych, charakteryzujących się pracą pod dużym ciśnieniem, składają się </a:t>
            </a:r>
            <a:br>
              <a:rPr lang="pl-PL" sz="1800" b="0" i="0" u="none" strike="noStrike" cap="none">
                <a:solidFill>
                  <a:srgbClr val="000000"/>
                </a:solidFill>
                <a:latin typeface="Arial"/>
                <a:ea typeface="Arial"/>
                <a:cs typeface="Arial"/>
                <a:sym typeface="Arial"/>
              </a:rPr>
            </a:br>
            <a:r>
              <a:rPr lang="pl-PL" sz="1800" b="0" i="0" u="none" strike="noStrike" cap="none">
                <a:solidFill>
                  <a:srgbClr val="000000"/>
                </a:solidFill>
                <a:latin typeface="Arial"/>
                <a:ea typeface="Arial"/>
                <a:cs typeface="Arial"/>
                <a:sym typeface="Arial"/>
              </a:rPr>
              <a:t>z pompy tłoczącej olej hydrauliczny oraz silnika:</a:t>
            </a:r>
          </a:p>
          <a:p>
            <a:pPr marL="0" marR="0" lvl="0" indent="0" algn="l" rtl="0">
              <a:lnSpc>
                <a:spcPct val="100000"/>
              </a:lnSpc>
              <a:spcBef>
                <a:spcPts val="0"/>
              </a:spcBef>
              <a:spcAft>
                <a:spcPts val="0"/>
              </a:spcAft>
              <a:buClr>
                <a:srgbClr val="000000"/>
              </a:buClr>
              <a:buSzPct val="25000"/>
              <a:buFont typeface="Arial"/>
              <a:buNone/>
            </a:pPr>
            <a:r>
              <a:rPr lang="pl-PL" sz="1800" b="0" i="0" u="none" strike="noStrike" cap="none">
                <a:solidFill>
                  <a:srgbClr val="000000"/>
                </a:solidFill>
                <a:latin typeface="Arial"/>
                <a:ea typeface="Arial"/>
                <a:cs typeface="Arial"/>
                <a:sym typeface="Arial"/>
              </a:rPr>
              <a:t/>
            </a:r>
            <a:br>
              <a:rPr lang="pl-PL" sz="1800" b="0" i="0" u="none" strike="noStrike" cap="none">
                <a:solidFill>
                  <a:srgbClr val="000000"/>
                </a:solidFill>
                <a:latin typeface="Arial"/>
                <a:ea typeface="Arial"/>
                <a:cs typeface="Arial"/>
                <a:sym typeface="Arial"/>
              </a:rPr>
            </a:br>
            <a:r>
              <a:rPr lang="pl-PL" sz="1800" b="0" i="0" u="none" strike="noStrike" cap="none">
                <a:solidFill>
                  <a:srgbClr val="000000"/>
                </a:solidFill>
                <a:latin typeface="Arial"/>
                <a:ea typeface="Arial"/>
                <a:cs typeface="Arial"/>
                <a:sym typeface="Arial"/>
              </a:rPr>
              <a:t>elektrycznego			 lub 			spalinowego.</a:t>
            </a:r>
          </a:p>
          <a:p>
            <a:pPr marL="0" marR="0" lvl="0" indent="0" algn="l" rtl="0">
              <a:lnSpc>
                <a:spcPct val="100000"/>
              </a:lnSpc>
              <a:spcBef>
                <a:spcPts val="0"/>
              </a:spcBef>
              <a:spcAft>
                <a:spcPts val="0"/>
              </a:spcAft>
              <a:buClr>
                <a:srgbClr val="000000"/>
              </a:buClr>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Agregaty z silnikiem elektrycznym</a:t>
            </a:r>
          </a:p>
        </p:txBody>
      </p:sp>
      <p:sp>
        <p:nvSpPr>
          <p:cNvPr id="171" name="Shape 171"/>
          <p:cNvSpPr txBox="1">
            <a:spLocks noGrp="1"/>
          </p:cNvSpPr>
          <p:nvPr>
            <p:ph type="body" idx="1"/>
          </p:nvPr>
        </p:nvSpPr>
        <p:spPr>
          <a:xfrm>
            <a:off x="467543" y="1832843"/>
            <a:ext cx="8216267" cy="2185986"/>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3200" b="0" i="0" u="none" strike="noStrike" cap="none">
                <a:solidFill>
                  <a:schemeClr val="dk1"/>
                </a:solidFill>
                <a:latin typeface="Calibri"/>
                <a:ea typeface="Calibri"/>
                <a:cs typeface="Calibri"/>
                <a:sym typeface="Calibri"/>
              </a:rPr>
              <a:t>Należy kontrolować:</a:t>
            </a:r>
          </a:p>
          <a:p>
            <a:pPr marL="438912" marR="0" lvl="0" indent="-172212" algn="l" rtl="0">
              <a:lnSpc>
                <a:spcPct val="90000"/>
              </a:lnSpc>
              <a:spcBef>
                <a:spcPts val="0"/>
              </a:spcBef>
              <a:spcAft>
                <a:spcPts val="0"/>
              </a:spcAft>
              <a:buClr>
                <a:schemeClr val="accent1"/>
              </a:buClr>
              <a:buSzPct val="80000"/>
              <a:buFont typeface="Noto Sans Symbols"/>
              <a:buChar char="•"/>
            </a:pPr>
            <a:r>
              <a:rPr lang="pl-PL" sz="3200" b="0" i="0" u="none" strike="noStrike" cap="none">
                <a:solidFill>
                  <a:schemeClr val="dk1"/>
                </a:solidFill>
                <a:latin typeface="Calibri"/>
                <a:ea typeface="Calibri"/>
                <a:cs typeface="Calibri"/>
                <a:sym typeface="Calibri"/>
              </a:rPr>
              <a:t>stan wtyczek, przewodów i przełączników elektrycznych,</a:t>
            </a:r>
          </a:p>
          <a:p>
            <a:pPr marL="438912" marR="0" lvl="0" indent="-172212" algn="l" rtl="0">
              <a:lnSpc>
                <a:spcPct val="90000"/>
              </a:lnSpc>
              <a:spcBef>
                <a:spcPts val="0"/>
              </a:spcBef>
              <a:spcAft>
                <a:spcPts val="0"/>
              </a:spcAft>
              <a:buClr>
                <a:schemeClr val="accent1"/>
              </a:buClr>
              <a:buSzPct val="80000"/>
              <a:buFont typeface="Noto Sans Symbols"/>
              <a:buChar char="•"/>
            </a:pPr>
            <a:r>
              <a:rPr lang="pl-PL" sz="3200" b="0" i="0" u="none" strike="noStrike" cap="none">
                <a:solidFill>
                  <a:schemeClr val="dk1"/>
                </a:solidFill>
                <a:latin typeface="Calibri"/>
                <a:ea typeface="Calibri"/>
                <a:cs typeface="Calibri"/>
                <a:sym typeface="Calibri"/>
              </a:rPr>
              <a:t>stan izolacji silnika i przewodu zasilającego, czy nie pojawia się napięcie na obudowie itp.,</a:t>
            </a:r>
          </a:p>
          <a:p>
            <a:pPr marL="438912" marR="0" lvl="0" indent="-172212" algn="l" rtl="0">
              <a:lnSpc>
                <a:spcPct val="90000"/>
              </a:lnSpc>
              <a:spcBef>
                <a:spcPts val="0"/>
              </a:spcBef>
              <a:spcAft>
                <a:spcPts val="0"/>
              </a:spcAft>
              <a:buClr>
                <a:schemeClr val="accent1"/>
              </a:buClr>
              <a:buSzPct val="80000"/>
              <a:buFont typeface="Noto Sans Symbols"/>
              <a:buChar char="•"/>
            </a:pPr>
            <a:r>
              <a:rPr lang="pl-PL" sz="3200" b="0" i="0" u="none" strike="noStrike" cap="none">
                <a:solidFill>
                  <a:schemeClr val="dk1"/>
                </a:solidFill>
                <a:latin typeface="Calibri"/>
                <a:ea typeface="Calibri"/>
                <a:cs typeface="Calibri"/>
                <a:sym typeface="Calibri"/>
              </a:rPr>
              <a:t>poziom cieczy roboczej w zbiorniku pompy agregatu.</a:t>
            </a: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173" name="Shape 173"/>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72" name="Shape 172"/>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70" name="Shape 17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a:t>
            </a:fld>
            <a:endParaRPr lang="pl-PL" sz="1400" b="0" i="0" u="none" strike="noStrike" cap="none">
              <a:solidFill>
                <a:schemeClr val="lt1"/>
              </a:solidFill>
              <a:latin typeface="Calibri"/>
              <a:ea typeface="Calibri"/>
              <a:cs typeface="Calibri"/>
              <a:sym typeface="Calibri"/>
            </a:endParaRPr>
          </a:p>
        </p:txBody>
      </p:sp>
      <p:sp>
        <p:nvSpPr>
          <p:cNvPr id="169" name="Shape 169"/>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Shape 180"/>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Agregaty z silnikiem spalinowym</a:t>
            </a:r>
          </a:p>
        </p:txBody>
      </p:sp>
      <p:sp>
        <p:nvSpPr>
          <p:cNvPr id="183" name="Shape 183"/>
          <p:cNvSpPr txBox="1">
            <a:spLocks noGrp="1"/>
          </p:cNvSpPr>
          <p:nvPr>
            <p:ph type="body" idx="1"/>
          </p:nvPr>
        </p:nvSpPr>
        <p:spPr>
          <a:xfrm>
            <a:off x="467543" y="1832843"/>
            <a:ext cx="8216267" cy="2185986"/>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3200" b="0" i="0" u="none" strike="noStrike" cap="none">
                <a:solidFill>
                  <a:schemeClr val="dk1"/>
                </a:solidFill>
                <a:latin typeface="Calibri"/>
                <a:ea typeface="Calibri"/>
                <a:cs typeface="Calibri"/>
                <a:sym typeface="Calibri"/>
              </a:rPr>
              <a:t>Należy kontrolować:</a:t>
            </a:r>
          </a:p>
          <a:p>
            <a:pPr marL="438912" marR="0" lvl="0" indent="-172212" algn="l" rtl="0">
              <a:lnSpc>
                <a:spcPct val="100000"/>
              </a:lnSpc>
              <a:spcBef>
                <a:spcPts val="0"/>
              </a:spcBef>
              <a:spcAft>
                <a:spcPts val="0"/>
              </a:spcAft>
              <a:buClr>
                <a:schemeClr val="accent1"/>
              </a:buClr>
              <a:buSzPct val="80000"/>
              <a:buFont typeface="Noto Sans Symbols"/>
              <a:buChar char="•"/>
            </a:pPr>
            <a:r>
              <a:rPr lang="pl-PL" sz="3200" b="0" i="0" u="none" strike="noStrike" cap="none">
                <a:solidFill>
                  <a:schemeClr val="dk1"/>
                </a:solidFill>
                <a:latin typeface="Calibri"/>
                <a:ea typeface="Calibri"/>
                <a:cs typeface="Calibri"/>
                <a:sym typeface="Calibri"/>
              </a:rPr>
              <a:t>poziom oleju w skrzyni korbowej w przypadku silników czterosuwowych,</a:t>
            </a:r>
          </a:p>
          <a:p>
            <a:pPr marL="438912" marR="0" lvl="0" indent="-172212" algn="l" rtl="0">
              <a:lnSpc>
                <a:spcPct val="100000"/>
              </a:lnSpc>
              <a:spcBef>
                <a:spcPts val="0"/>
              </a:spcBef>
              <a:spcAft>
                <a:spcPts val="0"/>
              </a:spcAft>
              <a:buClr>
                <a:schemeClr val="accent1"/>
              </a:buClr>
              <a:buSzPct val="80000"/>
              <a:buFont typeface="Noto Sans Symbols"/>
              <a:buChar char="•"/>
            </a:pPr>
            <a:r>
              <a:rPr lang="pl-PL" sz="3200" b="0" i="0" u="none" strike="noStrike" cap="none">
                <a:solidFill>
                  <a:schemeClr val="dk1"/>
                </a:solidFill>
                <a:latin typeface="Calibri"/>
                <a:ea typeface="Calibri"/>
                <a:cs typeface="Calibri"/>
                <a:sym typeface="Calibri"/>
              </a:rPr>
              <a:t>poziom paliwa,</a:t>
            </a:r>
          </a:p>
          <a:p>
            <a:pPr marL="438912" marR="0" lvl="0" indent="-172212" algn="l" rtl="0">
              <a:lnSpc>
                <a:spcPct val="100000"/>
              </a:lnSpc>
              <a:spcBef>
                <a:spcPts val="0"/>
              </a:spcBef>
              <a:spcAft>
                <a:spcPts val="0"/>
              </a:spcAft>
              <a:buClr>
                <a:schemeClr val="accent1"/>
              </a:buClr>
              <a:buSzPct val="80000"/>
              <a:buFont typeface="Noto Sans Symbols"/>
              <a:buChar char="•"/>
            </a:pPr>
            <a:r>
              <a:rPr lang="pl-PL" sz="3200" b="0" i="0" u="none" strike="noStrike" cap="none">
                <a:solidFill>
                  <a:schemeClr val="dk1"/>
                </a:solidFill>
                <a:latin typeface="Calibri"/>
                <a:ea typeface="Calibri"/>
                <a:cs typeface="Calibri"/>
                <a:sym typeface="Calibri"/>
              </a:rPr>
              <a:t>poziomu cieczy roboczej w zbiorniku pompy agregatu,</a:t>
            </a:r>
          </a:p>
          <a:p>
            <a:pPr marL="438912" marR="0" lvl="0" indent="-172212" algn="l" rtl="0">
              <a:lnSpc>
                <a:spcPct val="100000"/>
              </a:lnSpc>
              <a:spcBef>
                <a:spcPts val="0"/>
              </a:spcBef>
              <a:spcAft>
                <a:spcPts val="0"/>
              </a:spcAft>
              <a:buClr>
                <a:schemeClr val="accent1"/>
              </a:buClr>
              <a:buSzPct val="80000"/>
              <a:buFont typeface="Noto Sans Symbols"/>
              <a:buChar char="•"/>
            </a:pPr>
            <a:r>
              <a:rPr lang="pl-PL" sz="3200" b="0" i="0" u="none" strike="noStrike" cap="none">
                <a:solidFill>
                  <a:schemeClr val="dk1"/>
                </a:solidFill>
                <a:latin typeface="Calibri"/>
                <a:ea typeface="Calibri"/>
                <a:cs typeface="Calibri"/>
                <a:sym typeface="Calibri"/>
              </a:rPr>
              <a:t>układ zapłonowy.</a:t>
            </a: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185" name="Shape 185"/>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84" name="Shape 184"/>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82" name="Shape 18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8</a:t>
            </a:fld>
            <a:endParaRPr lang="pl-PL" sz="1400" b="0" i="0" u="none" strike="noStrike" cap="none">
              <a:solidFill>
                <a:schemeClr val="lt1"/>
              </a:solidFill>
              <a:latin typeface="Calibri"/>
              <a:ea typeface="Calibri"/>
              <a:cs typeface="Calibri"/>
              <a:sym typeface="Calibri"/>
            </a:endParaRPr>
          </a:p>
        </p:txBody>
      </p:sp>
      <p:sp>
        <p:nvSpPr>
          <p:cNvPr id="181" name="Shape 18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Shape 192"/>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Przygotowanie narzędzi do pracy</a:t>
            </a:r>
          </a:p>
        </p:txBody>
      </p:sp>
      <p:sp>
        <p:nvSpPr>
          <p:cNvPr id="195" name="Shape 195"/>
          <p:cNvSpPr txBox="1">
            <a:spLocks noGrp="1"/>
          </p:cNvSpPr>
          <p:nvPr>
            <p:ph type="body" idx="1"/>
          </p:nvPr>
        </p:nvSpPr>
        <p:spPr>
          <a:xfrm>
            <a:off x="467543" y="1832843"/>
            <a:ext cx="8216267" cy="2185986"/>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25000"/>
              <a:buFont typeface="Noto Sans Symbols"/>
              <a:buNone/>
            </a:pPr>
            <a:r>
              <a:rPr lang="pl-PL" sz="2400" b="0" i="0" u="none" strike="noStrike" cap="none">
                <a:solidFill>
                  <a:schemeClr val="dk1"/>
                </a:solidFill>
                <a:latin typeface="Calibri"/>
                <a:ea typeface="Calibri"/>
                <a:cs typeface="Calibri"/>
                <a:sym typeface="Calibri"/>
              </a:rPr>
              <a:t>Przed podłączeniem narzędzi należy sprawdzić:</a:t>
            </a:r>
          </a:p>
          <a:p>
            <a:pPr marL="438912" marR="0" lvl="0" indent="-172212" algn="just" rtl="0">
              <a:lnSpc>
                <a:spcPct val="8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stan końcówek roboczych poszczególnych narzędzi, czy nie są wyszczerbione lub zdeformowane itp.,</a:t>
            </a:r>
          </a:p>
          <a:p>
            <a:pPr marL="438912" marR="0" lvl="0" indent="-172212" algn="just" rtl="0">
              <a:lnSpc>
                <a:spcPct val="8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płynność ruchu urządzeń sterujących kierunkiem pracy narzędzi, czy po zwolnieniu nacisku automatycznie ustawiają się w pozycji „zerowej”,</a:t>
            </a:r>
          </a:p>
          <a:p>
            <a:pPr marL="438912" marR="0" lvl="0" indent="-172212" algn="just" rtl="0">
              <a:lnSpc>
                <a:spcPct val="8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stan szybkozłączy przy narzędziu i przy agregacie zasilającym, czy nie są uszkodzone, zanieczyszczone, czy swobodnie łączą się ze sobą, </a:t>
            </a:r>
          </a:p>
          <a:p>
            <a:pPr marL="438912" marR="0" lvl="0" indent="-172212" algn="just" rtl="0">
              <a:lnSpc>
                <a:spcPct val="8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stan przewodów zasilających, czy nie są pęknięte, zdeformowane, np. ściśnięte, załamane itp.,</a:t>
            </a:r>
          </a:p>
          <a:p>
            <a:pPr marL="438912" marR="0" lvl="0" indent="-172212" algn="just" rtl="0">
              <a:lnSpc>
                <a:spcPct val="80000"/>
              </a:lnSpc>
              <a:spcBef>
                <a:spcPts val="0"/>
              </a:spcBef>
              <a:spcAft>
                <a:spcPts val="0"/>
              </a:spcAft>
              <a:buClr>
                <a:schemeClr val="accent1"/>
              </a:buClr>
              <a:buSzPct val="80000"/>
              <a:buFont typeface="Noto Sans Symbols"/>
              <a:buChar char="•"/>
            </a:pPr>
            <a:r>
              <a:rPr lang="pl-PL" sz="2400" b="0" i="0" u="none" strike="noStrike" cap="none">
                <a:solidFill>
                  <a:schemeClr val="dk1"/>
                </a:solidFill>
                <a:latin typeface="Calibri"/>
                <a:ea typeface="Calibri"/>
                <a:cs typeface="Calibri"/>
                <a:sym typeface="Calibri"/>
              </a:rPr>
              <a:t>czy nie występują wycieki cieczy roboczej z siłowników, złączek, urządzeń sterujących</a:t>
            </a:r>
          </a:p>
        </p:txBody>
      </p:sp>
      <p:sp>
        <p:nvSpPr>
          <p:cNvPr id="197" name="Shape 197"/>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96" name="Shape 196"/>
          <p:cNvSpPr txBox="1">
            <a:spLocks noGrp="1"/>
          </p:cNvSpPr>
          <p:nvPr>
            <p:ph type="body" idx="3"/>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194" name="Shape 194"/>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9</a:t>
            </a:fld>
            <a:endParaRPr lang="pl-PL" sz="1400" b="0" i="0" u="none" strike="noStrike" cap="none">
              <a:solidFill>
                <a:schemeClr val="lt1"/>
              </a:solidFill>
              <a:latin typeface="Calibri"/>
              <a:ea typeface="Calibri"/>
              <a:cs typeface="Calibri"/>
              <a:sym typeface="Calibri"/>
            </a:endParaRPr>
          </a:p>
        </p:txBody>
      </p:sp>
      <p:sp>
        <p:nvSpPr>
          <p:cNvPr id="193" name="Shape 193"/>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Tree>
  </p:cSld>
  <p:clrMapOvr>
    <a:masterClrMapping/>
  </p:clrMapOvr>
  <p:transition spd="slow">
    <p:cut/>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Hol">
  <a:themeElements>
    <a:clrScheme name="Hol">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Hol">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Hol">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1_Hol">
  <a:themeElements>
    <a:clrScheme name="Hol">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Hol">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Hol">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akiet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4752</Words>
  <Application>Microsoft Office PowerPoint</Application>
  <PresentationFormat>Pokaz na ekranie (4:3)</PresentationFormat>
  <Paragraphs>722</Paragraphs>
  <Slides>58</Slides>
  <Notes>58</Notes>
  <HiddenSlides>0</HiddenSlides>
  <MMClips>0</MMClips>
  <ScaleCrop>false</ScaleCrop>
  <HeadingPairs>
    <vt:vector size="6" baseType="variant">
      <vt:variant>
        <vt:lpstr>Używane czcionki</vt:lpstr>
      </vt:variant>
      <vt:variant>
        <vt:i4>9</vt:i4>
      </vt:variant>
      <vt:variant>
        <vt:lpstr>Motyw</vt:lpstr>
      </vt:variant>
      <vt:variant>
        <vt:i4>2</vt:i4>
      </vt:variant>
      <vt:variant>
        <vt:lpstr>Tytuły slajdów</vt:lpstr>
      </vt:variant>
      <vt:variant>
        <vt:i4>58</vt:i4>
      </vt:variant>
    </vt:vector>
  </HeadingPairs>
  <TitlesOfParts>
    <vt:vector size="69" baseType="lpstr">
      <vt:lpstr>Arial</vt:lpstr>
      <vt:lpstr>Calibri</vt:lpstr>
      <vt:lpstr>Wingdings 3</vt:lpstr>
      <vt:lpstr>Noto Sans Symbols</vt:lpstr>
      <vt:lpstr>Lucida Sans Unicode</vt:lpstr>
      <vt:lpstr>Times New Roman</vt:lpstr>
      <vt:lpstr>Wingdings 2</vt:lpstr>
      <vt:lpstr>Arial Black</vt:lpstr>
      <vt:lpstr>Verdana</vt:lpstr>
      <vt:lpstr>Hol</vt:lpstr>
      <vt:lpstr>1_Hol</vt:lpstr>
      <vt:lpstr>TEMAT 7 Eksploatacja hydraulicznych i pneumatycznych  zestawów ratowniczych</vt:lpstr>
      <vt:lpstr>MATERIAŁ NAUCZANIA</vt:lpstr>
      <vt:lpstr>Rozdział 1 Ogólne zasady BHP podczas pracy urządzeniami hydraulicznymi</vt:lpstr>
      <vt:lpstr>Podstawowe zasady bezpiecznej pracy</vt:lpstr>
      <vt:lpstr>Podstawowe zasady bezpiecznej pracy</vt:lpstr>
      <vt:lpstr>Rozdział 2 Eksploatacja</vt:lpstr>
      <vt:lpstr>Agregaty z silnikiem elektrycznym</vt:lpstr>
      <vt:lpstr>Agregaty z silnikiem spalinowym</vt:lpstr>
      <vt:lpstr>Przygotowanie narzędzi do pracy</vt:lpstr>
      <vt:lpstr>Przygotowanie narzędzi do pracy</vt:lpstr>
      <vt:lpstr>Przewody hydrauliczne</vt:lpstr>
      <vt:lpstr>Przewody hydrauliczne</vt:lpstr>
      <vt:lpstr>Przechowywanie przewodów hydraulicznych</vt:lpstr>
      <vt:lpstr>Uszkodzenie przewodu hydraulicznego</vt:lpstr>
      <vt:lpstr>Obsługa nożyc hydraulicznych</vt:lpstr>
      <vt:lpstr>Obsługa rozpieraczy ramieniowych</vt:lpstr>
      <vt:lpstr>Obsługa rozpieraczy kolumnowych</vt:lpstr>
      <vt:lpstr>Rozdział 3 Konserwacja</vt:lpstr>
      <vt:lpstr>Rozdział 3 Konserwacja</vt:lpstr>
      <vt:lpstr> Konserwacja agregatów</vt:lpstr>
      <vt:lpstr>Coroczny przegląd</vt:lpstr>
      <vt:lpstr>Ratownicze zestawy pneumatyczne – wstęp </vt:lpstr>
      <vt:lpstr>Reduktor ratowniczego zestawu pneumatycznego.</vt:lpstr>
      <vt:lpstr>Reduktor ratowniczego zestawu pneumatycznego cd.</vt:lpstr>
      <vt:lpstr>Reduktor ratowniczego zestawu pneumatycznego cd.</vt:lpstr>
      <vt:lpstr>Zasady pracy reduktorem ciśnienia.</vt:lpstr>
      <vt:lpstr>Zasady pracy reduktorem ciśnienia cd.</vt:lpstr>
      <vt:lpstr>Urządzenia sterujące ratowniczego zestawu pneumatycznego.</vt:lpstr>
      <vt:lpstr>Urządzenia sterujące ratowniczego zestawu pneumatycznego cd.</vt:lpstr>
      <vt:lpstr>Urządzenia sterujące ratowniczego zestawu pneumatycznego cd.</vt:lpstr>
      <vt:lpstr>Urządzenia sterujące ratowniczego zestawu pneumatycznego cd.</vt:lpstr>
      <vt:lpstr>Urządzenia sterujące ratowniczego zestawu pneumatycznego cd.</vt:lpstr>
      <vt:lpstr>Przewody zasilające ratowniczych zestawów pneumatycznych.</vt:lpstr>
      <vt:lpstr>Przewody zasilające ratowniczych zestawów pneumatycznych cd.</vt:lpstr>
      <vt:lpstr>Narzędzia robocze ratowniczych zestawów pneumatycznych.</vt:lpstr>
      <vt:lpstr>Narzędzia robocze ratowniczych zestawów pneumatycznych cd.</vt:lpstr>
      <vt:lpstr>Siłowniki pneumatyczne wysokociśnieniowe.</vt:lpstr>
      <vt:lpstr>Siłowniki pneumatyczne wysokociśnieniowe cd.</vt:lpstr>
      <vt:lpstr>Sprawianie zestawu ratowniczego pneumatycznego wysokociśnieniowego.</vt:lpstr>
      <vt:lpstr>Sprawianie zestawu ratowniczego pneumatycznego wysokociśnieniowego cd.</vt:lpstr>
      <vt:lpstr>Sprawianie zestawu ratowniczego pneumatycznego wysokociśnieniowego cd.</vt:lpstr>
      <vt:lpstr>Dane techniczne wybranych siłowników wysokociśnieniowych.</vt:lpstr>
      <vt:lpstr>Dane techniczne wybranych siłowników wysokociśnieniowych cd.</vt:lpstr>
      <vt:lpstr>Siłowniki pneumatyczne niskociśnieniowe.</vt:lpstr>
      <vt:lpstr>Siłowniki pneumatyczne niskociśnieniowe cd.</vt:lpstr>
      <vt:lpstr>Siłowniki pneumatyczne niskociśnieniowe cd.</vt:lpstr>
      <vt:lpstr>Siłowniki pneumatyczne niskociśnieniowe cd.</vt:lpstr>
      <vt:lpstr>Siłowniki pneumatyczne niskociśnieniowe cd.</vt:lpstr>
      <vt:lpstr>Zasady pracy siłownikami niskociśnieniowymi.</vt:lpstr>
      <vt:lpstr>Zasady pracy siłownikami niskociśnieniowymi cd.</vt:lpstr>
      <vt:lpstr>Zasady pracy siłownikami niskociśnieniowymi cd.</vt:lpstr>
      <vt:lpstr>Instrukcja bezpieczeństwa.</vt:lpstr>
      <vt:lpstr>Instrukcja bezpieczeństwa cd.</vt:lpstr>
      <vt:lpstr>Dane techniczne wybranych siłowników niskociśnieniowych.</vt:lpstr>
      <vt:lpstr>Dane techniczne wybranych siłowników niskociśnieniowych cd.</vt:lpstr>
      <vt:lpstr>Sprawdzanie, konserwacja, przechowywanie oraz środki zapobiegawcze.</vt:lpstr>
      <vt:lpstr>Sprawdzanie, konserwacja, przechowywanie oraz środki zapobiegawcze cd.</vt:lpstr>
      <vt:lpstr>BIBLIOGRAFIA.</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7 Eksploatacja hydraulicznych i pneumatycznych zestawów ratowniczych.</dc:title>
  <dc:creator>Admin</dc:creator>
  <cp:lastModifiedBy>Admin</cp:lastModifiedBy>
  <cp:revision>9</cp:revision>
  <cp:lastPrinted>2016-05-25T12:39:23Z</cp:lastPrinted>
  <dcterms:modified xsi:type="dcterms:W3CDTF">2017-11-02T09:00:51Z</dcterms:modified>
</cp:coreProperties>
</file>