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3"/>
  </p:notesMasterIdLst>
  <p:handoutMasterIdLst>
    <p:handoutMasterId r:id="rId4"/>
  </p:handoutMasterIdLst>
  <p:sldIdLst>
    <p:sldId id="491" r:id="rId2"/>
  </p:sldIdLst>
  <p:sldSz cx="10287000" cy="6858000" type="35mm"/>
  <p:notesSz cx="6797675" cy="9926638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10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27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800000"/>
    <a:srgbClr val="CC99FF"/>
    <a:srgbClr val="9FFAFF"/>
    <a:srgbClr val="99FFCC"/>
    <a:srgbClr val="99FF99"/>
    <a:srgbClr val="CCFF66"/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39" autoAdjust="0"/>
    <p:restoredTop sz="94278" autoAdjust="0"/>
  </p:normalViewPr>
  <p:slideViewPr>
    <p:cSldViewPr>
      <p:cViewPr varScale="1">
        <p:scale>
          <a:sx n="116" d="100"/>
          <a:sy n="116" d="100"/>
        </p:scale>
        <p:origin x="1758" y="108"/>
      </p:cViewPr>
      <p:guideLst>
        <p:guide orient="horz" pos="2160"/>
        <p:guide pos="3240"/>
      </p:guideLst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110"/>
        <p:guide pos="2119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6" y="0"/>
            <a:ext cx="2946301" cy="4963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t" anchorCtr="0" compatLnSpc="1">
            <a:prstTxWarp prst="textNoShape">
              <a:avLst/>
            </a:prstTxWarp>
          </a:bodyPr>
          <a:lstStyle>
            <a:lvl1pPr algn="r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l" defTabSz="913323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6" y="9430307"/>
            <a:ext cx="2946301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33" tIns="45666" rIns="91333" bIns="45666" numCol="1" anchor="b" anchorCtr="0" compatLnSpc="1">
            <a:prstTxWarp prst="textNoShape">
              <a:avLst/>
            </a:prstTxWarp>
          </a:bodyPr>
          <a:lstStyle>
            <a:lvl1pPr algn="r" defTabSz="913258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1"/>
            <a:ext cx="2919021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54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>
            <a:lvl1pPr algn="r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57225" y="739775"/>
            <a:ext cx="5543550" cy="36972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5" y="4730315"/>
            <a:ext cx="5030857" cy="4433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 smtClean="0"/>
              <a:t>Kliknij, aby edytować style wzorca tekstu</a:t>
            </a:r>
          </a:p>
          <a:p>
            <a:pPr lvl="1"/>
            <a:r>
              <a:rPr lang="pl-PL" altLang="pl-PL" noProof="0" smtClean="0"/>
              <a:t>Drugi poziom</a:t>
            </a:r>
          </a:p>
          <a:p>
            <a:pPr lvl="2"/>
            <a:r>
              <a:rPr lang="pl-PL" altLang="pl-PL" noProof="0" smtClean="0"/>
              <a:t>Trzeci poziom</a:t>
            </a:r>
          </a:p>
          <a:p>
            <a:pPr lvl="3"/>
            <a:r>
              <a:rPr lang="pl-PL" altLang="pl-PL" noProof="0" smtClean="0"/>
              <a:t>Czwarty poziom</a:t>
            </a:r>
          </a:p>
          <a:p>
            <a:pPr lvl="4"/>
            <a:r>
              <a:rPr lang="pl-PL" altLang="pl-PL" noProof="0" smtClean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9460631"/>
            <a:ext cx="2919021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l" defTabSz="881219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60631"/>
            <a:ext cx="2919020" cy="443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9" tIns="44071" rIns="88139" bIns="44071" numCol="1" anchor="b" anchorCtr="0" compatLnSpc="1">
            <a:prstTxWarp prst="textNoShape">
              <a:avLst/>
            </a:prstTxWarp>
          </a:bodyPr>
          <a:lstStyle>
            <a:lvl1pPr algn="r" defTabSz="879670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 smtClean="0"/>
              <a:t>Opracowano </a:t>
            </a:r>
            <a:br>
              <a:rPr lang="pl-PL" altLang="pl-PL" sz="800" b="1" smtClean="0"/>
            </a:br>
            <a:r>
              <a:rPr lang="pl-PL" altLang="pl-PL" sz="800" b="1" smtClean="0"/>
              <a:t>w Biurze Dyrektora Generalnego</a:t>
            </a:r>
            <a:br>
              <a:rPr lang="pl-PL" altLang="pl-PL" sz="800" b="1" smtClean="0"/>
            </a:br>
            <a:r>
              <a:rPr lang="pl-PL" altLang="pl-PL" sz="800" b="1" smtClean="0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 smtClean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 smtClean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smtClean="0"/>
              <a:t>Kliknij, aby edytować style wzorca tekstu</a:t>
            </a:r>
          </a:p>
          <a:p>
            <a:pPr lvl="1"/>
            <a:r>
              <a:rPr lang="pl-PL" altLang="pl-PL" smtClean="0"/>
              <a:t>Drugi poziom</a:t>
            </a:r>
          </a:p>
          <a:p>
            <a:pPr lvl="2"/>
            <a:r>
              <a:rPr lang="pl-PL" altLang="pl-PL" smtClean="0"/>
              <a:t>Trzeci poziom</a:t>
            </a:r>
          </a:p>
          <a:p>
            <a:pPr lvl="3"/>
            <a:r>
              <a:rPr lang="pl-PL" altLang="pl-PL" smtClean="0"/>
              <a:t>Czwarty poziom</a:t>
            </a:r>
          </a:p>
          <a:p>
            <a:pPr lvl="4"/>
            <a:r>
              <a:rPr lang="pl-PL" altLang="pl-PL" smtClean="0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9027109" y="3663648"/>
            <a:ext cx="1122973" cy="5180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General Director’s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5814142" y="3310079"/>
            <a:ext cx="1047318" cy="107477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except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7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8019271" y="5392136"/>
            <a:ext cx="868645" cy="5429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Paying Authority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0" name="Rectangle 261"/>
          <p:cNvSpPr>
            <a:spLocks noChangeArrowheads="1"/>
          </p:cNvSpPr>
          <p:nvPr/>
        </p:nvSpPr>
        <p:spPr bwMode="auto">
          <a:xfrm>
            <a:off x="1372687" y="3797295"/>
            <a:ext cx="984132" cy="52363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System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8019271" y="2535340"/>
            <a:ext cx="868645" cy="57626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State Budget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8020568" y="3974027"/>
            <a:ext cx="867348" cy="587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Economy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8020568" y="3239584"/>
            <a:ext cx="867348" cy="64452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Local Government Finances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ST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1361841" y="2532356"/>
            <a:ext cx="1001722" cy="521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Goods and Services Tax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PT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5" name="Rectangle 267"/>
          <p:cNvSpPr>
            <a:spLocks noChangeArrowheads="1"/>
          </p:cNvSpPr>
          <p:nvPr/>
        </p:nvSpPr>
        <p:spPr bwMode="auto">
          <a:xfrm>
            <a:off x="1361841" y="5069031"/>
            <a:ext cx="1001722" cy="70448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Sectoral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pl-PL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Local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and Gambling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229376" y="3100238"/>
            <a:ext cx="989811" cy="49610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Economic Policy Support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PG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9027109" y="2532356"/>
            <a:ext cx="1122973" cy="31617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Logistics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BL</a:t>
            </a:r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9026719" y="4289931"/>
            <a:ext cx="1123363" cy="53728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Finances and Accounting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6987731" y="2528704"/>
            <a:ext cx="865270" cy="5504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International Cooperation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WM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4547285" y="3130663"/>
            <a:ext cx="1134327" cy="5186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Customs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4547286" y="2537553"/>
            <a:ext cx="1121000" cy="494374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Tax Collection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3" name="Rectangle 277"/>
          <p:cNvSpPr>
            <a:spLocks noChangeArrowheads="1"/>
          </p:cNvSpPr>
          <p:nvPr/>
        </p:nvSpPr>
        <p:spPr bwMode="auto">
          <a:xfrm>
            <a:off x="228574" y="3736679"/>
            <a:ext cx="1005310" cy="41137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Finance Discipline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BDF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9027109" y="2963737"/>
            <a:ext cx="1122973" cy="6279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Security and Data Protection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DB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4547284" y="3735960"/>
            <a:ext cx="1134327" cy="57671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Audit of Public Funds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DAS</a:t>
            </a:r>
            <a:endParaRPr lang="pl-PL" altLang="pl-PL" sz="500" i="1" dirty="0">
              <a:latin typeface="Calibri" panose="020F0502020204030204" pitchFamily="34" charset="0"/>
            </a:endParaRP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2623219" y="4684084"/>
            <a:ext cx="1584175" cy="75426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of Financial Information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IF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8023654" y="4675144"/>
            <a:ext cx="864262" cy="60325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Budget Zone Financing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FS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1354102" y="5886725"/>
            <a:ext cx="994978" cy="50298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Excise Duty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PA</a:t>
            </a:r>
            <a:endParaRPr lang="pl-PL" altLang="pl-PL" sz="2000" b="1" dirty="0">
              <a:latin typeface="Calibri" panose="020F0502020204030204" pitchFamily="34" charset="0"/>
            </a:endParaRP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1361841" y="3166138"/>
            <a:ext cx="1001722" cy="52620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Income Taxes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DD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4" name="Rectangle 297"/>
          <p:cNvSpPr>
            <a:spLocks noChangeArrowheads="1"/>
          </p:cNvSpPr>
          <p:nvPr/>
        </p:nvSpPr>
        <p:spPr bwMode="auto">
          <a:xfrm>
            <a:off x="6974425" y="5036687"/>
            <a:ext cx="907339" cy="60640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Accounting and Financial Revision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DR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5" name="Rectangle 298"/>
          <p:cNvSpPr>
            <a:spLocks noChangeArrowheads="1"/>
          </p:cNvSpPr>
          <p:nvPr/>
        </p:nvSpPr>
        <p:spPr bwMode="auto">
          <a:xfrm>
            <a:off x="230510" y="4301118"/>
            <a:ext cx="992627" cy="44759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eaLnBrk="1" hangingPunct="1"/>
            <a:r>
              <a:rPr lang="en-US" sz="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Legal Department</a:t>
            </a:r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solidFill>
                  <a:schemeClr val="tx1"/>
                </a:solidFill>
                <a:latin typeface="Calibri" panose="020F0502020204030204" pitchFamily="34" charset="0"/>
              </a:rPr>
              <a:t>PR</a:t>
            </a:r>
            <a:endParaRPr lang="pl-PL" altLang="pl-PL" sz="8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6987731" y="3212349"/>
            <a:ext cx="865169" cy="4603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Public Debt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9028761" y="1268762"/>
            <a:ext cx="1121322" cy="115061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 smtClean="0">
              <a:latin typeface="Calibri" panose="020F0502020204030204" pitchFamily="34" charset="0"/>
            </a:endParaRPr>
          </a:p>
          <a:p>
            <a:pPr eaLnBrk="1" hangingPunct="1"/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Director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General</a:t>
            </a:r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 smtClean="0">
              <a:latin typeface="Calibri" panose="020F0502020204030204" pitchFamily="34" charset="0"/>
            </a:endParaRPr>
          </a:p>
          <a:p>
            <a:pPr lvl="0" eaLnBrk="1" hangingPunct="1"/>
            <a:endParaRPr lang="pl-PL" altLang="pl-PL" sz="900" b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lvl="0" eaLnBrk="1" hangingPunct="1"/>
            <a:r>
              <a:rPr lang="pl-PL" altLang="pl-PL" sz="9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RENATA OSZAST</a:t>
            </a:r>
          </a:p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</p:txBody>
      </p:sp>
      <p:sp>
        <p:nvSpPr>
          <p:cNvPr id="3110" name="Rectangle 316"/>
          <p:cNvSpPr>
            <a:spLocks noChangeArrowheads="1"/>
          </p:cNvSpPr>
          <p:nvPr/>
        </p:nvSpPr>
        <p:spPr bwMode="auto">
          <a:xfrm>
            <a:off x="7982536" y="1266968"/>
            <a:ext cx="905380" cy="115240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t"/>
          <a:lstStyle/>
          <a:p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 ROBACZYŃSKI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9028760" y="6104879"/>
            <a:ext cx="1121322" cy="49247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Commissioner for Protection of Classified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6987731" y="3763396"/>
            <a:ext cx="894034" cy="54927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Guarantee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DG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3121" name="Rectangle 342"/>
          <p:cNvSpPr>
            <a:spLocks noChangeArrowheads="1"/>
          </p:cNvSpPr>
          <p:nvPr/>
        </p:nvSpPr>
        <p:spPr bwMode="auto">
          <a:xfrm>
            <a:off x="217380" y="1258037"/>
            <a:ext cx="2146183" cy="116737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Chief Spokesman for Public Finance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Discipline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LESZEK SKIBA</a:t>
            </a:r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7" name="Text Box 345"/>
          <p:cNvSpPr txBox="1">
            <a:spLocks noChangeArrowheads="1"/>
          </p:cNvSpPr>
          <p:nvPr/>
        </p:nvSpPr>
        <p:spPr bwMode="auto">
          <a:xfrm>
            <a:off x="6974426" y="380272"/>
            <a:ext cx="1008110" cy="79016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500" b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500" dirty="0">
                <a:latin typeface="Calibri" panose="020F0502020204030204" pitchFamily="34" charset="0"/>
                <a:cs typeface="Calibri" panose="020F0502020204030204" pitchFamily="34" charset="0"/>
              </a:rPr>
              <a:t> except evaluation of information and promotion activities of the National Fiscal </a:t>
            </a:r>
            <a:r>
              <a:rPr lang="en-US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5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8" name="Rectangle 346"/>
          <p:cNvSpPr>
            <a:spLocks noChangeArrowheads="1"/>
          </p:cNvSpPr>
          <p:nvPr/>
        </p:nvSpPr>
        <p:spPr bwMode="auto">
          <a:xfrm>
            <a:off x="6987731" y="1265990"/>
            <a:ext cx="853961" cy="1153381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State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NOWAK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229376" y="396634"/>
            <a:ext cx="673710" cy="75611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Macroeconomic Policy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PM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pl-PL" altLang="pl-PL" b="1" dirty="0">
              <a:latin typeface="Calibri" panose="020F0502020204030204" pitchFamily="34" charset="0"/>
            </a:endParaRP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6985932" y="4414238"/>
            <a:ext cx="895832" cy="50641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Financial Market Development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alt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6981079" y="5737540"/>
            <a:ext cx="907338" cy="51824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  <a:ex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800" i="1" dirty="0">
                <a:latin typeface="Calibri" panose="020F0502020204030204" pitchFamily="34" charset="0"/>
                <a:cs typeface="Calibri" panose="020F0502020204030204" pitchFamily="34" charset="0"/>
              </a:rPr>
              <a:t>Accounting Standards </a:t>
            </a:r>
            <a:r>
              <a:rPr lang="en-US" sz="8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Committee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226127" y="2557146"/>
            <a:ext cx="1007631" cy="41135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Expenditure Policy Department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PW</a:t>
            </a:r>
            <a:endParaRPr lang="pl-PL" altLang="pl-PL" b="1" i="1" dirty="0">
              <a:latin typeface="Calibri" panose="020F0502020204030204" pitchFamily="34" charset="0"/>
            </a:endParaRP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6041122" y="370998"/>
            <a:ext cx="785976" cy="799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Minister’s </a:t>
            </a:r>
            <a:r>
              <a:rPr lang="en-US" dirty="0" smtClean="0">
                <a:solidFill>
                  <a:schemeClr val="tx1"/>
                </a:solidFill>
              </a:rPr>
              <a:t>Office</a:t>
            </a:r>
            <a:r>
              <a:rPr lang="en-US" dirty="0">
                <a:solidFill>
                  <a:schemeClr val="tx1"/>
                </a:solidFill>
              </a:rPr>
              <a:t> 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BMI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778828" y="364187"/>
            <a:ext cx="2100333" cy="7987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1050" b="1" dirty="0"/>
              <a:t>Minister of </a:t>
            </a:r>
            <a:r>
              <a:rPr lang="en-US" sz="1050" b="1" dirty="0" smtClean="0"/>
              <a:t>Finance</a:t>
            </a:r>
            <a:endParaRPr lang="pl-PL" sz="1050" b="1" dirty="0" smtClean="0"/>
          </a:p>
          <a:p>
            <a:r>
              <a:rPr lang="pl-PL" sz="1050" b="1" dirty="0" smtClean="0"/>
              <a:t>Tadeusz Kościński</a:t>
            </a:r>
            <a:endParaRPr lang="pl-PL" sz="1050" dirty="0"/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3205091" y="355212"/>
            <a:ext cx="503540" cy="80599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dirty="0" err="1" smtClean="0">
                <a:solidFill>
                  <a:schemeClr val="tx1"/>
                </a:solidFill>
              </a:rPr>
              <a:t>Political</a:t>
            </a:r>
            <a:r>
              <a:rPr lang="pl-PL" dirty="0" smtClean="0">
                <a:solidFill>
                  <a:schemeClr val="tx1"/>
                </a:solidFill>
              </a:rPr>
              <a:t> </a:t>
            </a:r>
            <a:r>
              <a:rPr lang="pl-PL" dirty="0" err="1" smtClean="0">
                <a:solidFill>
                  <a:schemeClr val="tx1"/>
                </a:solidFill>
              </a:rPr>
              <a:t>Cabinet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69" name="Text Box 319"/>
          <p:cNvSpPr txBox="1">
            <a:spLocks noChangeArrowheads="1"/>
          </p:cNvSpPr>
          <p:nvPr/>
        </p:nvSpPr>
        <p:spPr bwMode="auto">
          <a:xfrm>
            <a:off x="2069404" y="363489"/>
            <a:ext cx="1025311" cy="816895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Chief Economist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Counselor </a:t>
            </a:r>
            <a:r>
              <a:rPr lang="en-US" dirty="0" smtClean="0">
                <a:solidFill>
                  <a:schemeClr val="tx1"/>
                </a:solidFill>
              </a:rPr>
              <a:t>General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GEM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0" name="Text Box 295"/>
          <p:cNvSpPr txBox="1">
            <a:spLocks noChangeArrowheads="1"/>
          </p:cNvSpPr>
          <p:nvPr/>
        </p:nvSpPr>
        <p:spPr bwMode="auto">
          <a:xfrm>
            <a:off x="973283" y="380946"/>
            <a:ext cx="1025924" cy="77180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latin typeface="Calibri" panose="020F0502020204030204" pitchFamily="34" charset="0"/>
              </a:defRPr>
            </a:lvl1pPr>
            <a:lvl2pPr marL="742950" indent="-285750"/>
            <a:lvl3pPr marL="1143000" indent="-228600"/>
            <a:lvl4pPr marL="1600200" indent="-228600"/>
            <a:lvl5pPr marL="2057400" indent="-228600"/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</a:lvl9pPr>
          </a:lstStyle>
          <a:p>
            <a:r>
              <a:rPr lang="en-US" dirty="0">
                <a:solidFill>
                  <a:schemeClr val="tx1"/>
                </a:solidFill>
              </a:rPr>
              <a:t>Independent </a:t>
            </a:r>
            <a:r>
              <a:rPr lang="en-GB" dirty="0">
                <a:solidFill>
                  <a:schemeClr val="tx1"/>
                </a:solidFill>
              </a:rPr>
              <a:t>position</a:t>
            </a:r>
            <a:r>
              <a:rPr lang="en-US" dirty="0">
                <a:solidFill>
                  <a:schemeClr val="tx1"/>
                </a:solidFill>
              </a:rPr>
              <a:t> for </a:t>
            </a:r>
            <a:r>
              <a:rPr lang="en-GB" dirty="0" err="1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b="1" dirty="0">
                <a:solidFill>
                  <a:schemeClr val="tx1"/>
                </a:solidFill>
              </a:rPr>
              <a:t>SI</a:t>
            </a:r>
            <a:endParaRPr lang="pl-PL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Minister’s Commissioner for </a:t>
            </a:r>
            <a:r>
              <a:rPr lang="en-GB" dirty="0" err="1" smtClean="0">
                <a:solidFill>
                  <a:schemeClr val="tx1"/>
                </a:solidFill>
              </a:rPr>
              <a:t>informatization</a:t>
            </a:r>
            <a:endParaRPr lang="pl-PL" dirty="0">
              <a:solidFill>
                <a:schemeClr val="tx1"/>
              </a:solidFill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2623220" y="2528704"/>
            <a:ext cx="1584176" cy="647702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Combating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Economic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Crime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DZP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9" name="Rectangle 346"/>
          <p:cNvSpPr>
            <a:spLocks noChangeArrowheads="1"/>
          </p:cNvSpPr>
          <p:nvPr/>
        </p:nvSpPr>
        <p:spPr bwMode="auto">
          <a:xfrm>
            <a:off x="5800663" y="1252713"/>
            <a:ext cx="1046225" cy="1166658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700" b="1" dirty="0">
              <a:latin typeface="Calibri" panose="020F0502020204030204" pitchFamily="34" charset="0"/>
            </a:endParaRPr>
          </a:p>
          <a:p>
            <a:r>
              <a:rPr lang="pl-PL" altLang="pl-PL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Secretary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 Head of National Revenue </a:t>
            </a:r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WALCZAK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Rectangle 346"/>
          <p:cNvSpPr>
            <a:spLocks noChangeArrowheads="1"/>
          </p:cNvSpPr>
          <p:nvPr/>
        </p:nvSpPr>
        <p:spPr bwMode="auto">
          <a:xfrm>
            <a:off x="2468023" y="1257823"/>
            <a:ext cx="1955397" cy="1162466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Undersecretary of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State </a:t>
            </a:r>
            <a:endParaRPr lang="pl-PL" sz="8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Deputy 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Head of National Revenue Administration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General Inspector of Financial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Government Commissioner for Combating Fraud against Republic of Poland or European </a:t>
            </a:r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Union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PIOTR DZIEDZIC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Text Box 345"/>
          <p:cNvSpPr txBox="1">
            <a:spLocks noChangeArrowheads="1"/>
          </p:cNvSpPr>
          <p:nvPr/>
        </p:nvSpPr>
        <p:spPr bwMode="auto">
          <a:xfrm>
            <a:off x="5814142" y="4467134"/>
            <a:ext cx="1032987" cy="1122106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Communication and Promotion Office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BKP </a:t>
            </a:r>
            <a:r>
              <a:rPr lang="en-US" sz="700" b="1" i="1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en-US" sz="700" i="1" dirty="0">
                <a:latin typeface="Calibri" panose="020F0502020204030204" pitchFamily="34" charset="0"/>
                <a:cs typeface="Calibri" panose="020F0502020204030204" pitchFamily="34" charset="0"/>
              </a:rPr>
              <a:t>with evaluation of information and promotion activities of the National Fiscal </a:t>
            </a:r>
            <a:r>
              <a:rPr lang="en-US" sz="700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Administration</a:t>
            </a:r>
            <a:endParaRPr lang="pl-PL" sz="7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4547284" y="4427783"/>
            <a:ext cx="1130282" cy="701040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Crucial Taxpayer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DKP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9430002" y="376598"/>
            <a:ext cx="720080" cy="799438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800" b="1" dirty="0" smtClean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Strategic Management </a:t>
            </a:r>
            <a:r>
              <a:rPr lang="en-US" sz="800" dirty="0" smtClean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DZT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5814142" y="2542670"/>
            <a:ext cx="1043767" cy="63772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Organisation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of National Revenue Administration</a:t>
            </a:r>
            <a:r>
              <a:rPr lang="en-US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DOS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9033268" y="4885426"/>
            <a:ext cx="1116814" cy="515749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Control and Internal Audit Office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BKA</a:t>
            </a:r>
            <a:endParaRPr lang="pl-PL" altLang="pl-PL" sz="8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1370339" y="4425885"/>
            <a:ext cx="986480" cy="52994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Transfer Pricing and Valuation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DCT</a:t>
            </a:r>
            <a:endParaRPr lang="pl-PL" altLang="pl-PL" sz="500" dirty="0"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9033269" y="5491506"/>
            <a:ext cx="1116814" cy="526437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Informatization</a:t>
            </a:r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 Department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DI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2623220" y="3256906"/>
            <a:ext cx="1584175" cy="59056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Analysis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DPA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2623220" y="3922685"/>
            <a:ext cx="1584175" cy="671691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sz="800" dirty="0">
                <a:latin typeface="Calibri" panose="020F0502020204030204" pitchFamily="34" charset="0"/>
                <a:cs typeface="Calibri" panose="020F0502020204030204" pitchFamily="34" charset="0"/>
              </a:rPr>
              <a:t>Department for Supervision of the Controls 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pl-PL" altLang="pl-PL" sz="800" b="1" dirty="0" smtClean="0">
                <a:latin typeface="Calibri" panose="020F0502020204030204" pitchFamily="34" charset="0"/>
              </a:rPr>
              <a:t>DNK</a:t>
            </a:r>
            <a:endParaRPr lang="pl-PL" altLang="pl-PL" sz="800" b="1" dirty="0">
              <a:latin typeface="Calibri" panose="020F0502020204030204" pitchFamily="34" charset="0"/>
            </a:endParaRP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8144497" y="393984"/>
            <a:ext cx="1138177" cy="778033"/>
          </a:xfrm>
          <a:prstGeom prst="rect">
            <a:avLst/>
          </a:prstGeom>
          <a:gradFill flip="none" rotWithShape="1">
            <a:gsLst>
              <a:gs pos="0">
                <a:schemeClr val="accent3">
                  <a:shade val="51000"/>
                  <a:satMod val="130000"/>
                </a:schemeClr>
              </a:gs>
              <a:gs pos="80000">
                <a:schemeClr val="accent3">
                  <a:shade val="93000"/>
                  <a:satMod val="130000"/>
                </a:schemeClr>
              </a:gs>
              <a:gs pos="100000">
                <a:schemeClr val="accent3">
                  <a:shade val="94000"/>
                  <a:satMod val="135000"/>
                </a:schemeClr>
              </a:gs>
            </a:gsLst>
            <a:lin ang="16200000" scaled="1"/>
            <a:tileRect/>
          </a:grad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Internal</a:t>
            </a:r>
            <a:r>
              <a:rPr lang="pl-PL" sz="800" dirty="0">
                <a:latin typeface="Calibri" panose="020F0502020204030204" pitchFamily="34" charset="0"/>
                <a:cs typeface="Calibri" panose="020F0502020204030204" pitchFamily="34" charset="0"/>
              </a:rPr>
              <a:t> Control </a:t>
            </a:r>
            <a:r>
              <a:rPr lang="pl-PL" sz="800" dirty="0" err="1">
                <a:latin typeface="Calibri" panose="020F0502020204030204" pitchFamily="34" charset="0"/>
                <a:cs typeface="Calibri" panose="020F0502020204030204" pitchFamily="34" charset="0"/>
              </a:rPr>
              <a:t>Bureau</a:t>
            </a:r>
            <a:endParaRPr lang="pl-PL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  <a:p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with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regulations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determined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in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Article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12d of the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Act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of 16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November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2016 -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5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500" dirty="0" smtClean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</p:txBody>
      </p:sp>
      <p:sp>
        <p:nvSpPr>
          <p:cNvPr id="58" name="Rectangle 346"/>
          <p:cNvSpPr>
            <a:spLocks noChangeArrowheads="1"/>
          </p:cNvSpPr>
          <p:nvPr/>
        </p:nvSpPr>
        <p:spPr bwMode="auto">
          <a:xfrm>
            <a:off x="4547285" y="1253143"/>
            <a:ext cx="1134327" cy="1167145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10000"/>
                  <a:lumOff val="90000"/>
                  <a:shade val="30000"/>
                  <a:satMod val="115000"/>
                </a:schemeClr>
              </a:gs>
              <a:gs pos="0">
                <a:schemeClr val="tx2">
                  <a:lumMod val="10000"/>
                  <a:lumOff val="90000"/>
                  <a:shade val="67500"/>
                  <a:satMod val="115000"/>
                </a:schemeClr>
              </a:gs>
              <a:gs pos="100000">
                <a:schemeClr val="tx2">
                  <a:lumMod val="10000"/>
                  <a:lumOff val="9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tIns="0" rIns="0" bIns="0" anchor="ctr"/>
          <a:lstStyle/>
          <a:p>
            <a:pPr eaLnBrk="1" hangingPunct="1"/>
            <a:endParaRPr lang="pl-PL" alt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alt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Undersecretary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</a:t>
            </a:r>
            <a:r>
              <a:rPr lang="pl-PL" sz="800" b="1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State</a:t>
            </a:r>
            <a:r>
              <a:rPr lang="pl-PL" sz="8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pl-PL" sz="8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Deputy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Head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of the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National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pl-PL" sz="800" b="1" dirty="0" err="1">
                <a:latin typeface="Calibri" panose="020F0502020204030204" pitchFamily="34" charset="0"/>
                <a:cs typeface="Calibri" panose="020F0502020204030204" pitchFamily="34" charset="0"/>
              </a:rPr>
              <a:t>Revenue</a:t>
            </a:r>
            <a:r>
              <a:rPr lang="pl-PL" sz="800" b="1" dirty="0">
                <a:latin typeface="Calibri" panose="020F0502020204030204" pitchFamily="34" charset="0"/>
                <a:cs typeface="Calibri" panose="020F0502020204030204" pitchFamily="34" charset="0"/>
              </a:rPr>
              <a:t> Administration</a:t>
            </a:r>
          </a:p>
          <a:p>
            <a:r>
              <a:rPr lang="en-US" sz="9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TOMASZ</a:t>
            </a:r>
            <a:endParaRPr lang="pl-PL" sz="9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9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SŁABOSZOWSKI</a:t>
            </a:r>
            <a:endParaRPr lang="pl-PL" sz="9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16594</TotalTime>
  <Words>318</Words>
  <Application>Microsoft Office PowerPoint</Application>
  <PresentationFormat>Slajdy 35 mm</PresentationFormat>
  <Paragraphs>141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</dc:title>
  <dc:creator>Biuro Dyrektora Generalnego</dc:creator>
  <cp:lastModifiedBy>Waniek Michał</cp:lastModifiedBy>
  <cp:revision>1414</cp:revision>
  <cp:lastPrinted>2019-06-18T08:41:22Z</cp:lastPrinted>
  <dcterms:created xsi:type="dcterms:W3CDTF">2006-06-26T12:00:33Z</dcterms:created>
  <dcterms:modified xsi:type="dcterms:W3CDTF">2019-11-21T08:11:26Z</dcterms:modified>
</cp:coreProperties>
</file>