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  <p:sldMasterId id="2147483751" r:id="rId2"/>
    <p:sldMasterId id="2147483763" r:id="rId3"/>
  </p:sldMasterIdLst>
  <p:notesMasterIdLst>
    <p:notesMasterId r:id="rId63"/>
  </p:notesMasterIdLst>
  <p:handoutMasterIdLst>
    <p:handoutMasterId r:id="rId64"/>
  </p:handoutMasterIdLst>
  <p:sldIdLst>
    <p:sldId id="1462" r:id="rId4"/>
    <p:sldId id="1338" r:id="rId5"/>
    <p:sldId id="1220" r:id="rId6"/>
    <p:sldId id="1414" r:id="rId7"/>
    <p:sldId id="1431" r:id="rId8"/>
    <p:sldId id="1430" r:id="rId9"/>
    <p:sldId id="1389" r:id="rId10"/>
    <p:sldId id="1390" r:id="rId11"/>
    <p:sldId id="1393" r:id="rId12"/>
    <p:sldId id="1394" r:id="rId13"/>
    <p:sldId id="1396" r:id="rId14"/>
    <p:sldId id="1397" r:id="rId15"/>
    <p:sldId id="1399" r:id="rId16"/>
    <p:sldId id="1401" r:id="rId17"/>
    <p:sldId id="1402" r:id="rId18"/>
    <p:sldId id="1403" r:id="rId19"/>
    <p:sldId id="1406" r:id="rId20"/>
    <p:sldId id="1407" r:id="rId21"/>
    <p:sldId id="1408" r:id="rId22"/>
    <p:sldId id="1411" r:id="rId23"/>
    <p:sldId id="1418" r:id="rId24"/>
    <p:sldId id="1419" r:id="rId25"/>
    <p:sldId id="1432" r:id="rId26"/>
    <p:sldId id="1433" r:id="rId27"/>
    <p:sldId id="1434" r:id="rId28"/>
    <p:sldId id="1437" r:id="rId29"/>
    <p:sldId id="1438" r:id="rId30"/>
    <p:sldId id="1439" r:id="rId31"/>
    <p:sldId id="1440" r:id="rId32"/>
    <p:sldId id="1441" r:id="rId33"/>
    <p:sldId id="1442" r:id="rId34"/>
    <p:sldId id="1445" r:id="rId35"/>
    <p:sldId id="1446" r:id="rId36"/>
    <p:sldId id="1385" r:id="rId37"/>
    <p:sldId id="1415" r:id="rId38"/>
    <p:sldId id="1424" r:id="rId39"/>
    <p:sldId id="1425" r:id="rId40"/>
    <p:sldId id="1426" r:id="rId41"/>
    <p:sldId id="1427" r:id="rId42"/>
    <p:sldId id="1422" r:id="rId43"/>
    <p:sldId id="1451" r:id="rId44"/>
    <p:sldId id="1298" r:id="rId45"/>
    <p:sldId id="1459" r:id="rId46"/>
    <p:sldId id="1452" r:id="rId47"/>
    <p:sldId id="1448" r:id="rId48"/>
    <p:sldId id="1460" r:id="rId49"/>
    <p:sldId id="1453" r:id="rId50"/>
    <p:sldId id="1454" r:id="rId51"/>
    <p:sldId id="1455" r:id="rId52"/>
    <p:sldId id="1456" r:id="rId53"/>
    <p:sldId id="1457" r:id="rId54"/>
    <p:sldId id="1458" r:id="rId55"/>
    <p:sldId id="1450" r:id="rId56"/>
    <p:sldId id="1420" r:id="rId57"/>
    <p:sldId id="1421" r:id="rId58"/>
    <p:sldId id="1428" r:id="rId59"/>
    <p:sldId id="1447" r:id="rId60"/>
    <p:sldId id="870" r:id="rId61"/>
    <p:sldId id="871" r:id="rId6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39D"/>
    <a:srgbClr val="77320F"/>
    <a:srgbClr val="1D6F17"/>
    <a:srgbClr val="1B676B"/>
    <a:srgbClr val="008000"/>
    <a:srgbClr val="245C8D"/>
    <a:srgbClr val="C12607"/>
    <a:srgbClr val="B12307"/>
    <a:srgbClr val="636363"/>
    <a:srgbClr val="63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57" autoAdjust="0"/>
    <p:restoredTop sz="94083" autoAdjust="0"/>
  </p:normalViewPr>
  <p:slideViewPr>
    <p:cSldViewPr snapToGrid="0">
      <p:cViewPr varScale="1">
        <p:scale>
          <a:sx n="85" d="100"/>
          <a:sy n="85" d="100"/>
        </p:scale>
        <p:origin x="302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4" d="100"/>
          <a:sy n="44" d="100"/>
        </p:scale>
        <p:origin x="216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viewProps" Target="viewProps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theme" Target="theme/theme1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85DD6-5297-4C9F-97D5-1E7456FA5E05}" type="datetimeFigureOut">
              <a:rPr lang="pl-PL" smtClean="0"/>
              <a:t>18.10.2023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09803-C1E4-40BB-BD10-79CF071E9C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20408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73748-EFD7-48A5-9810-6FF2E65AC898}" type="datetimeFigureOut">
              <a:rPr lang="pl-PL" smtClean="0"/>
              <a:t>18.10.2023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72C29-F3ED-421F-A6FF-78E4E1485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860371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500" y="2501900"/>
            <a:ext cx="10426700" cy="2552700"/>
          </a:xfrm>
        </p:spPr>
        <p:txBody>
          <a:bodyPr anchor="b">
            <a:normAutofit/>
          </a:bodyPr>
          <a:lstStyle>
            <a:lvl1pPr algn="l">
              <a:defRPr sz="4800" b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-2"/>
            <a:ext cx="467360" cy="6858001"/>
          </a:xfrm>
          <a:prstGeom prst="rect">
            <a:avLst/>
          </a:prstGeom>
          <a:solidFill>
            <a:srgbClr val="7732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FFFF00"/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220" y="0"/>
            <a:ext cx="1399357" cy="1397414"/>
          </a:xfrm>
          <a:prstGeom prst="rect">
            <a:avLst/>
          </a:prstGeom>
        </p:spPr>
      </p:pic>
      <p:sp>
        <p:nvSpPr>
          <p:cNvPr id="6" name="Podtytuł 2"/>
          <p:cNvSpPr txBox="1">
            <a:spLocks/>
          </p:cNvSpPr>
          <p:nvPr userDrawn="1"/>
        </p:nvSpPr>
        <p:spPr>
          <a:xfrm>
            <a:off x="2252413" y="292072"/>
            <a:ext cx="7350105" cy="81326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pl-PL" sz="20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Centrum Rozwoju Kompetencji Cyfrowych</a:t>
            </a:r>
            <a:br>
              <a:rPr lang="pl-PL" sz="20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000" b="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Kancelarii</a:t>
            </a:r>
            <a:r>
              <a:rPr lang="pl-PL" sz="2000" b="0" baseline="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Prezesa Rady Ministrów</a:t>
            </a:r>
            <a:endParaRPr lang="pl-PL" sz="2000" b="0" dirty="0"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65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75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811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2AB5F14-90A8-4030-9E04-D33DBF0BB2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7BDD4FE0-350F-4067-A5E8-5C41F8E04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FD7F1D57-D3E5-4961-BD0A-D0D7ED188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E3D0BBE8-AF72-487C-984C-C837E6908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671DF880-04E5-411E-9125-835DDB390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8231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E2CECA9-7CD3-4D02-B669-1D51898B1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DAC6E68-26BE-43AE-B1B0-1E0C40B8B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E5CD6406-AE5E-4BF6-8D12-FCF40C1D0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358CDF94-194B-4A7B-AA22-56482999A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B8C79D0-9BBD-4FA6-9DCC-FBC594E4E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5895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051EBFF-851F-4F83-941D-6F7170310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3EB93F42-4614-4478-BB27-80D66BF09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C9F38C97-C354-4236-BADD-4124C1BAB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A3FD249B-AB6D-409D-BF0D-E301B09A8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FD60AEDB-6F20-496D-8BD9-2B8D57809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4852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622D09B-69CB-4BFF-82BF-0FA2E583F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43867887-F3B4-490E-9857-7A74D5A4F4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D95168A4-FF87-4A3E-9175-2A9A55C9A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5B92C551-39D0-4F15-9FF9-17015D221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312073B4-8983-4802-B91E-69D01E035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1D35F1B2-1C9E-4036-B0A2-1408824B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8654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7B1199C-6FD5-4FB8-A312-FCC69CDA5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EAAB1114-5771-4727-B396-4BE062A81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A70F673C-4E14-4F28-A7A7-B663E7C2F9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2E8E3F10-1040-4BEA-8074-74F5D97AE2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240EA57E-E43B-4F4A-B12C-4B12D0426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872B7F8E-1315-4F5C-A0A6-B5C6A71D2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845EDD7A-B5A3-4045-AB57-F0D4ECE9F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34C92ED9-44AF-451A-923C-485EC6DAC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2985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1751C72-284F-4113-86B8-B06566777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A54CD597-07D6-4D15-AFA9-DABCAAF2A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04B33137-16E2-49AC-90A4-54C152DCC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816D4466-C4AB-455B-B1D8-15D0CF95A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9910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40EE9C72-71E0-41EE-9DFE-68D65C5BD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A10C6336-BE53-4914-8933-C2EEEE988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FBAA3238-9BBC-4A43-99A7-E63A23C5D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8085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A28BF59-66AF-4A3F-80B0-DBDDA98C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F9736645-1CCF-48A2-8DA9-613CF6DCD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349FBF4B-653C-4A20-A459-ED1A72156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2792B623-2FFF-47F5-9DC4-3E6614CA6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BC29B4EE-E4A4-49F8-AB18-6D242CF38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AF4AA76B-4EC3-42FE-AD54-65B1DEE9B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092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lnSpc>
                <a:spcPct val="114000"/>
              </a:lnSpc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/>
          <a:lstStyle>
            <a:lvl1pPr marL="0" indent="0">
              <a:lnSpc>
                <a:spcPct val="114000"/>
              </a:lnSpc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702732"/>
            <a:ext cx="824753" cy="228602"/>
          </a:xfrm>
          <a:prstGeom prst="rect">
            <a:avLst/>
          </a:prstGeom>
          <a:solidFill>
            <a:srgbClr val="7732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18092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325D4B4-7067-4992-A79A-92BAFFE07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F916B022-5CF8-4B4F-9502-0377599940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65C85304-56E1-4CD6-B353-DF6C7CDD9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CA11003E-8BB2-40EC-A1F3-9015AF59E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533386AE-D6B0-46AC-A7FB-3765FDFBB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F7952444-40DC-4EBB-8E72-36078749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7634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0363D45-2CD0-4968-B48B-80DA7C9C8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19FEDA3A-81D5-4E08-B6CA-ABF4D892A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EF84FE0-D769-4B70-8F46-481491185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802BFB99-12E8-4E2D-A1B4-03E80F79A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71CB40AE-08AB-4087-8EBD-01D01000D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6462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7E940544-0352-4FC8-8175-81912D1FC6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89A682ED-8AC1-408D-B1FA-744A0097D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758622CE-D90F-4639-A6D3-AFA4746FD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2020EEE9-11CA-455B-AD11-3B700B178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15FF4DB8-A339-4749-8B55-083214F28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45743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500" y="2501900"/>
            <a:ext cx="10426700" cy="2552700"/>
          </a:xfrm>
        </p:spPr>
        <p:txBody>
          <a:bodyPr anchor="b">
            <a:normAutofit/>
          </a:bodyPr>
          <a:lstStyle>
            <a:lvl1pPr algn="l">
              <a:defRPr sz="4800" b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-2"/>
            <a:ext cx="467360" cy="6858001"/>
          </a:xfrm>
          <a:prstGeom prst="rect">
            <a:avLst/>
          </a:prstGeom>
          <a:solidFill>
            <a:srgbClr val="7732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FFFF00"/>
              </a:solidFill>
            </a:endParaRPr>
          </a:p>
        </p:txBody>
      </p:sp>
      <p:sp>
        <p:nvSpPr>
          <p:cNvPr id="6" name="Podtytuł 2"/>
          <p:cNvSpPr txBox="1">
            <a:spLocks/>
          </p:cNvSpPr>
          <p:nvPr userDrawn="1"/>
        </p:nvSpPr>
        <p:spPr>
          <a:xfrm>
            <a:off x="2252413" y="292072"/>
            <a:ext cx="7350105" cy="81326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pl-PL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Centrum Rozwoju Kompetencji Cyfrowych</a:t>
            </a:r>
            <a:br>
              <a:rPr lang="pl-PL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Ministerstwo Cyfryzacji</a:t>
            </a:r>
          </a:p>
        </p:txBody>
      </p:sp>
      <p:pic>
        <p:nvPicPr>
          <p:cNvPr id="7" name="Obraz 6" descr="napis MC nad białoczerwoną belką " title="logo skrócone ministerstwa cyfryzacji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116" y="236924"/>
            <a:ext cx="923563" cy="923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448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lnSpc>
                <a:spcPct val="114000"/>
              </a:lnSpc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/>
          <a:lstStyle>
            <a:lvl1pPr marL="0" indent="0">
              <a:lnSpc>
                <a:spcPct val="114000"/>
              </a:lnSpc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702732"/>
            <a:ext cx="824753" cy="228602"/>
          </a:xfrm>
          <a:prstGeom prst="rect">
            <a:avLst/>
          </a:prstGeom>
          <a:solidFill>
            <a:srgbClr val="7732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8728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4400" b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rostokąt 2"/>
          <p:cNvSpPr/>
          <p:nvPr userDrawn="1"/>
        </p:nvSpPr>
        <p:spPr>
          <a:xfrm flipV="1">
            <a:off x="1" y="3293842"/>
            <a:ext cx="685800" cy="423334"/>
          </a:xfrm>
          <a:prstGeom prst="rect">
            <a:avLst/>
          </a:prstGeom>
          <a:solidFill>
            <a:srgbClr val="7732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6779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77320F"/>
          </a:solidFill>
          <a:ln>
            <a:solidFill>
              <a:srgbClr val="1B6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14475"/>
            <a:ext cx="10515600" cy="1325563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3774"/>
            <a:ext cx="5181600" cy="5006975"/>
          </a:xfrm>
          <a:ln>
            <a:noFill/>
          </a:ln>
        </p:spPr>
        <p:txBody>
          <a:bodyPr/>
          <a:lstStyle>
            <a:lvl1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0"/>
          </p:nvPr>
        </p:nvSpPr>
        <p:spPr>
          <a:xfrm>
            <a:off x="6553200" y="993773"/>
            <a:ext cx="5181600" cy="500697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3217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10652966" cy="1635778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39788" y="3316941"/>
            <a:ext cx="5183188" cy="47036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Jak to zbadać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9788" y="3787307"/>
            <a:ext cx="10652966" cy="2694176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pl-PL" dirty="0"/>
              <a:t>Kliknij, aby edytować style wzorca tekst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defRPr sz="25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8530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068" y="2915819"/>
            <a:ext cx="10515600" cy="1325563"/>
          </a:xfrm>
        </p:spPr>
        <p:txBody>
          <a:bodyPr anchor="t">
            <a:normAutofit/>
          </a:bodyPr>
          <a:lstStyle>
            <a:lvl1pPr algn="l">
              <a:defRPr sz="3600">
                <a:latin typeface="+mn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981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837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4400" b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rostokąt 2"/>
          <p:cNvSpPr/>
          <p:nvPr userDrawn="1"/>
        </p:nvSpPr>
        <p:spPr>
          <a:xfrm flipV="1">
            <a:off x="1" y="3293842"/>
            <a:ext cx="685800" cy="423334"/>
          </a:xfrm>
          <a:prstGeom prst="rect">
            <a:avLst/>
          </a:prstGeom>
          <a:solidFill>
            <a:srgbClr val="7732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643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0283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3785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5903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82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77320F"/>
          </a:solidFill>
          <a:ln>
            <a:solidFill>
              <a:srgbClr val="1B6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14475"/>
            <a:ext cx="10515600" cy="1325563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3774"/>
            <a:ext cx="5181600" cy="5006975"/>
          </a:xfrm>
          <a:ln>
            <a:noFill/>
          </a:ln>
        </p:spPr>
        <p:txBody>
          <a:bodyPr/>
          <a:lstStyle>
            <a:lvl1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0"/>
          </p:nvPr>
        </p:nvSpPr>
        <p:spPr>
          <a:xfrm>
            <a:off x="6553200" y="993773"/>
            <a:ext cx="5181600" cy="500697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19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10652966" cy="1635778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39788" y="3316941"/>
            <a:ext cx="5183188" cy="47036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Jak to zbadać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9788" y="3787307"/>
            <a:ext cx="10652966" cy="2694176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pl-PL" dirty="0"/>
              <a:t>Kliknij, aby edytować style wzorca tekst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defRPr sz="25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6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068" y="2915819"/>
            <a:ext cx="10515600" cy="1325563"/>
          </a:xfrm>
        </p:spPr>
        <p:txBody>
          <a:bodyPr anchor="t">
            <a:normAutofit/>
          </a:bodyPr>
          <a:lstStyle>
            <a:lvl1pPr algn="l">
              <a:defRPr sz="3600">
                <a:latin typeface="+mn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73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1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26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03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DCB38E04-F5B4-4EDF-9087-1E3F45D6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3ADB3BD1-F5B9-468A-8B95-2CB4A966C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8ED9A27-5C4D-4C7E-892F-4D9B94908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B36E5FFD-089A-48EB-8F6D-A0DD298286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4A663D7-1311-47A2-862D-111C7C308D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131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88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jan.kowalski@gov.p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mobywatel-w-aplikacji/dostepnosc" TargetMode="External"/><Relationship Id="rId2" Type="http://schemas.openxmlformats.org/officeDocument/2006/relationships/hyperlink" Target="https://play.google.com/store/apps/details?id=pl.nask.mobywatel&amp;hl=pl&amp;gl=p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v.pl/web/mobywatel-w-aplikacji/deklaracja" TargetMode="External"/><Relationship Id="rId4" Type="http://schemas.openxmlformats.org/officeDocument/2006/relationships/hyperlink" Target="https://apps.apple.com/pl/app/mobywatel/id1339613469?l=p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cyfryzacja/listy-elementow" TargetMode="External"/><Relationship Id="rId7" Type="http://schemas.openxmlformats.org/officeDocument/2006/relationships/hyperlink" Target="https://www.gov.pl/web/cyfryzacja/prosty-jezyk" TargetMode="External"/><Relationship Id="rId2" Type="http://schemas.openxmlformats.org/officeDocument/2006/relationships/hyperlink" Target="https://www.gov.pl/web/cyfryzacja/czytelna-struktura-dokument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v.pl/web/cyfryzacja/zrozumiale-linki" TargetMode="External"/><Relationship Id="rId5" Type="http://schemas.openxmlformats.org/officeDocument/2006/relationships/hyperlink" Target="https://www.gov.pl/web/cyfryzacja/dostepne-tabele" TargetMode="External"/><Relationship Id="rId4" Type="http://schemas.openxmlformats.org/officeDocument/2006/relationships/hyperlink" Target="https://www.gov.pl/web/cyfryzacja/dostepne-obrazy-grafiki-wykresy--dodawaj-tekst-alternatywny" TargetMode="Externa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hyperlink" Target="https://mailchimp.com/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mailto:dostepnosc.cyfrowa@mc.gov.pl" TargetMode="External"/><Relationship Id="rId2" Type="http://schemas.openxmlformats.org/officeDocument/2006/relationships/hyperlink" Target="https://www.gov.pl/web/dostepnosc-cyfrowa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c.bip.gov.pl/objasnienia-prawne/warunki-techniczne-publikacji-oraz-struktura-dokumentu-elektronicznego-deklaracji-dostepnosci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28767" y="2461728"/>
            <a:ext cx="10425490" cy="2180805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dirty="0">
                <a:latin typeface="Lato Black" panose="020F0A02020204030203" pitchFamily="34" charset="-18"/>
              </a:rPr>
              <a:t>DZIAŁANIA WSPIERAJĄCE ZARZĄDZANIE DOSTĘPNOŚCIĄ CYFROWĄ</a:t>
            </a:r>
            <a:endParaRPr lang="pl-PL" b="1" dirty="0">
              <a:latin typeface="Lato Black" panose="020F0A02020204030203" pitchFamily="34" charset="-18"/>
            </a:endParaRPr>
          </a:p>
        </p:txBody>
      </p:sp>
      <p:pic>
        <p:nvPicPr>
          <p:cNvPr id="3" name="Picture 2" descr="Logotypy związane z finansowaniem projektu – Fundusze Europejskie Program Operacyjny Polska Cyfrowa, Rzeczpospolita Polska, Europejski Fundusz Społecz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67" y="6009642"/>
            <a:ext cx="4714323" cy="655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2667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Tytuł i informacje wstępne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r>
              <a:rPr lang="pl-PL" sz="2100" dirty="0"/>
              <a:t>Zacznij od tytułu „Deklaracja dostępności” i wstępu — oba te elementy mają obowiązkowe brzmienie, więc uzupełnij je tylko o niezbędne treści.</a:t>
            </a:r>
          </a:p>
          <a:p>
            <a:r>
              <a:rPr lang="pl-PL" sz="2100" dirty="0"/>
              <a:t>Nazwa strony we wstępie powinna być linkiem prowadzącym do tej strony.</a:t>
            </a:r>
          </a:p>
          <a:p>
            <a:r>
              <a:rPr lang="pl-PL" sz="2100" dirty="0"/>
              <a:t>Podaj w deklaracji dla danej strony: datę publikacji tej strony i datę ostatniej jej aktualizacji, mającej wpływ na dostępność cyfrową.</a:t>
            </a:r>
          </a:p>
        </p:txBody>
      </p:sp>
    </p:spTree>
    <p:extLst>
      <p:ext uri="{BB962C8B-B14F-4D97-AF65-F5344CB8AC3E}">
        <p14:creationId xmlns:p14="http://schemas.microsoft.com/office/powerpoint/2010/main" val="36122631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Stan dostępności cyfrowej — 3 opcje do wyboru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73401"/>
            <a:ext cx="10660956" cy="3610870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lphaLcParenR"/>
            </a:pPr>
            <a:r>
              <a:rPr lang="pl-PL" sz="2100" dirty="0"/>
              <a:t>Ta strona internetowa jest </a:t>
            </a:r>
            <a:r>
              <a:rPr lang="pl-PL" sz="2100" b="1" dirty="0"/>
              <a:t>w pełni zgodna </a:t>
            </a:r>
            <a:r>
              <a:rPr lang="pl-PL" sz="2100" dirty="0"/>
              <a:t>z </a:t>
            </a:r>
            <a:r>
              <a:rPr lang="pl-PL" sz="2100" i="1" dirty="0"/>
              <a:t>ustawą z dnia 4 kwietnia 2019 r. </a:t>
            </a:r>
            <a:br>
              <a:rPr lang="pl-PL" sz="2100" i="1" dirty="0"/>
            </a:br>
            <a:r>
              <a:rPr lang="pl-PL" sz="2100" i="1" dirty="0"/>
              <a:t>o dostępności cyfrowej stron internetowych i aplikacji mobilnych podmiotów publicznych</a:t>
            </a:r>
            <a:r>
              <a:rPr lang="pl-PL" sz="2100" dirty="0"/>
              <a:t>.</a:t>
            </a:r>
          </a:p>
          <a:p>
            <a:pPr marL="457200" lvl="0" indent="-457200">
              <a:buFont typeface="+mj-lt"/>
              <a:buAutoNum type="alphaLcParenR"/>
            </a:pPr>
            <a:r>
              <a:rPr lang="pl-PL" sz="2100" dirty="0"/>
              <a:t>Ta strona internetowa jest </a:t>
            </a:r>
            <a:r>
              <a:rPr lang="pl-PL" sz="2100" b="1" dirty="0"/>
              <a:t>częściowo zgodna</a:t>
            </a:r>
            <a:r>
              <a:rPr lang="pl-PL" sz="2100" dirty="0"/>
              <a:t> z </a:t>
            </a:r>
            <a:r>
              <a:rPr lang="pl-PL" sz="2100" i="1" dirty="0"/>
              <a:t>ustawą z dnia 4 kwietnia 2019 r. </a:t>
            </a:r>
            <a:br>
              <a:rPr lang="pl-PL" sz="2100" i="1" dirty="0"/>
            </a:br>
            <a:r>
              <a:rPr lang="pl-PL" sz="2100" i="1" dirty="0"/>
              <a:t>o dostępności cyfrowej stron internetowych i aplikacji mobilnych podmiotów publicznych z powodu</a:t>
            </a:r>
            <a:r>
              <a:rPr lang="pl-PL" sz="2100" dirty="0"/>
              <a:t> [do wyboru jedna z opcji: „niezgodności”, „wyłączeń” lub „niezgodności i wyłączeń”] wymienionych poniżej.</a:t>
            </a:r>
          </a:p>
          <a:p>
            <a:pPr marL="457200" lvl="0" indent="-457200">
              <a:buFont typeface="+mj-lt"/>
              <a:buAutoNum type="alphaLcParenR"/>
            </a:pPr>
            <a:r>
              <a:rPr lang="pl-PL" sz="2100" dirty="0"/>
              <a:t>Ta strona internetowa jest </a:t>
            </a:r>
            <a:r>
              <a:rPr lang="pl-PL" sz="2100" b="1" dirty="0"/>
              <a:t>niezgodna</a:t>
            </a:r>
            <a:r>
              <a:rPr lang="pl-PL" sz="2100" dirty="0"/>
              <a:t> z </a:t>
            </a:r>
            <a:r>
              <a:rPr lang="pl-PL" sz="2100" i="1" dirty="0"/>
              <a:t>ustawą z dnia 4 kwietnia 2019 r. o dostępności cyfrowej stron internetowych i aplikacji mobilnych podmiotów publicznych</a:t>
            </a:r>
            <a:r>
              <a:rPr lang="pl-PL" sz="2100" dirty="0"/>
              <a:t> z powodu [do wyboru jedna z opcji: „niezgodności”, „</a:t>
            </a:r>
            <a:r>
              <a:rPr lang="pl-PL" sz="2100" dirty="0" err="1"/>
              <a:t>wyłączeń</a:t>
            </a:r>
            <a:r>
              <a:rPr lang="pl-PL" sz="2100" dirty="0"/>
              <a:t>” lub „niezgodności i wyłączeń”] wymienionych poniżej.</a:t>
            </a:r>
          </a:p>
          <a:p>
            <a:pPr fontAlgn="base"/>
            <a:endParaRPr lang="pl-PL" sz="2100" b="1" dirty="0"/>
          </a:p>
          <a:p>
            <a:endParaRPr lang="pl-PL" sz="2100" dirty="0"/>
          </a:p>
          <a:p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3528813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Opis problemów z dostępnością cyfrową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62158"/>
            <a:ext cx="10660956" cy="4371265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pl-PL" sz="2100" dirty="0"/>
              <a:t>Jeśli strona internetowa częściowo zgodna lub niezgodna z </a:t>
            </a:r>
            <a:r>
              <a:rPr lang="pl-PL" sz="2100" i="1" dirty="0"/>
              <a:t>ustawą o dostępności cyfrowej stron internetowych i aplikacji mobilnych podmiotów publicznych (</a:t>
            </a:r>
            <a:r>
              <a:rPr lang="pl-PL" sz="2100" dirty="0"/>
              <a:t>dalej:</a:t>
            </a:r>
            <a:r>
              <a:rPr lang="pl-PL" sz="2100" i="1" dirty="0"/>
              <a:t> ustawa o dostępności cyfrowej)</a:t>
            </a:r>
            <a:r>
              <a:rPr lang="pl-PL" sz="2100" dirty="0"/>
              <a:t>, wyjaśnij, dlaczego tak jest.</a:t>
            </a:r>
          </a:p>
          <a:p>
            <a:pPr>
              <a:spcBef>
                <a:spcPts val="1800"/>
              </a:spcBef>
            </a:pPr>
            <a:r>
              <a:rPr lang="pl-PL" sz="2100" dirty="0"/>
              <a:t>Opis podziel na części, zależnie od zidentyfikowanych niezgodności i wyłączeń: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niezgodności z </a:t>
            </a:r>
            <a:r>
              <a:rPr lang="pl-PL" sz="2100" i="1" dirty="0"/>
              <a:t>ustawą o dostępności cyfrowej</a:t>
            </a:r>
            <a:r>
              <a:rPr lang="pl-PL" sz="2100" dirty="0"/>
              <a:t>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wyłączenia dopuszczane w </a:t>
            </a:r>
            <a:r>
              <a:rPr lang="pl-PL" sz="2100" i="1" dirty="0"/>
              <a:t>ustawie o dostępności cyfrowej</a:t>
            </a:r>
            <a:r>
              <a:rPr lang="pl-PL" sz="2100" dirty="0"/>
              <a:t>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elementy niedostępne ze względu na nadmierne koszty.</a:t>
            </a:r>
          </a:p>
          <a:p>
            <a:pPr lvl="0">
              <a:spcBef>
                <a:spcPts val="1800"/>
              </a:spcBef>
            </a:pPr>
            <a:r>
              <a:rPr lang="pl-PL" sz="2100" dirty="0"/>
              <a:t>Problemy opisz w prosty i zrozumiały sposób.</a:t>
            </a:r>
          </a:p>
          <a:p>
            <a:pPr lvl="0">
              <a:spcBef>
                <a:spcPts val="1800"/>
              </a:spcBef>
            </a:pPr>
            <a:r>
              <a:rPr lang="pl-PL" sz="2100" dirty="0"/>
              <a:t>Gdy powołujesz się na nadmierne koszty, dodaj także wyniki oceny, która to potwierdza.</a:t>
            </a:r>
          </a:p>
          <a:p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1762816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Informacje o przygotowaniu deklaracji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660956" cy="4371265"/>
          </a:xfrm>
        </p:spPr>
        <p:txBody>
          <a:bodyPr>
            <a:noAutofit/>
          </a:bodyPr>
          <a:lstStyle/>
          <a:p>
            <a:r>
              <a:rPr lang="pl-PL" sz="2100" dirty="0"/>
              <a:t>Po opisie stanu dostępności cyfrowej napisz, kiedy ta deklaracja została przygotowana. Datę zapisz w formacie </a:t>
            </a:r>
            <a:r>
              <a:rPr lang="pl-PL" sz="2100" dirty="0" err="1"/>
              <a:t>rrrr</a:t>
            </a:r>
            <a:r>
              <a:rPr lang="pl-PL" sz="2100" dirty="0"/>
              <a:t>-mm-</a:t>
            </a:r>
            <a:r>
              <a:rPr lang="pl-PL" sz="2100" dirty="0" err="1"/>
              <a:t>dd</a:t>
            </a:r>
            <a:r>
              <a:rPr lang="pl-PL" sz="2100" dirty="0"/>
              <a:t>.</a:t>
            </a:r>
          </a:p>
          <a:p>
            <a:r>
              <a:rPr lang="pl-PL" sz="2100" dirty="0"/>
              <a:t>Podaj także informacja, na jakiej podstawie ten stan został oceniony — czy było to  samodzielne badanie, czy zlecone podmiotowi zewnętrznemu.</a:t>
            </a:r>
          </a:p>
          <a:p>
            <a:r>
              <a:rPr lang="pl-PL" sz="2100" dirty="0"/>
              <a:t>Informację uzupełnij o datę ostatniego przeglądu deklaracji dostępności. Taki przegląd jest obowiązkowy co najmniej raz w roku (do 31 marca danego roku). </a:t>
            </a:r>
          </a:p>
          <a:p>
            <a:r>
              <a:rPr lang="pl-PL" sz="2100" dirty="0"/>
              <a:t>Po pierwszym przeglądzie dodaj tę datę do deklaracji. Po kolejnych przeglądach aktualizuj tę datę. </a:t>
            </a:r>
          </a:p>
        </p:txBody>
      </p:sp>
    </p:spTree>
    <p:extLst>
      <p:ext uri="{BB962C8B-B14F-4D97-AF65-F5344CB8AC3E}">
        <p14:creationId xmlns:p14="http://schemas.microsoft.com/office/powerpoint/2010/main" val="2702169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Informacje o skrótach klawiaturowych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660956" cy="4371265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pl-PL" sz="2100" dirty="0"/>
              <a:t>Opisz skróty zgodnie ze stanem faktycznym np.:</a:t>
            </a:r>
          </a:p>
          <a:p>
            <a:pPr>
              <a:spcBef>
                <a:spcPts val="1800"/>
              </a:spcBef>
            </a:pPr>
            <a:r>
              <a:rPr lang="pl-PL" sz="2100" dirty="0"/>
              <a:t>„Oprócz standardowych skrótów klawiaturowych dodaliśmy [opis dodanych skrótów]”.</a:t>
            </a:r>
          </a:p>
          <a:p>
            <a:pPr>
              <a:spcBef>
                <a:spcPts val="1800"/>
              </a:spcBef>
            </a:pPr>
            <a:r>
              <a:rPr lang="pl-PL" sz="2100" dirty="0"/>
              <a:t>Taka informacja jest konieczna, tylko jeśli skróty są niestandardowe.</a:t>
            </a:r>
          </a:p>
        </p:txBody>
      </p:sp>
    </p:spTree>
    <p:extLst>
      <p:ext uri="{BB962C8B-B14F-4D97-AF65-F5344CB8AC3E}">
        <p14:creationId xmlns:p14="http://schemas.microsoft.com/office/powerpoint/2010/main" val="2920885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/>
              <a:t>Informacje o sposobach kontaktu i zgłaszania problemów z dostępnością cyfrową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660956" cy="1735827"/>
          </a:xfrm>
        </p:spPr>
        <p:txBody>
          <a:bodyPr>
            <a:noAutofit/>
          </a:bodyPr>
          <a:lstStyle/>
          <a:p>
            <a:r>
              <a:rPr lang="pl-PL" sz="2100" dirty="0"/>
              <a:t>Zacznij od śródtytułu </a:t>
            </a:r>
            <a:r>
              <a:rPr lang="pl-PL" sz="2100" b="1" dirty="0"/>
              <a:t>Informacje zwrotne i dane kontaktowe</a:t>
            </a:r>
            <a:r>
              <a:rPr lang="pl-PL" sz="2100" dirty="0"/>
              <a:t>. Jest to obowiązkowe brzmienie tego tytułu.</a:t>
            </a:r>
          </a:p>
          <a:p>
            <a:r>
              <a:rPr lang="pl-PL" sz="2100" dirty="0"/>
              <a:t>W opisie podaj imię i nazwisko oraz dane kontaktowe osoby, do której zgłasza się problemy z dostępnością cyfrową lub dane kontaktowe do komórki/jednostki odpowiedzialnej w danym podmiocie za zbieranie informacji o dostępności cyfrowej.</a:t>
            </a:r>
          </a:p>
          <a:p>
            <a:endParaRPr lang="pl-PL" sz="2100" dirty="0"/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93876" y="4673096"/>
            <a:ext cx="10660956" cy="1399082"/>
          </a:xfrm>
          <a:prstGeom prst="rect">
            <a:avLst/>
          </a:prstGeom>
          <a:ln w="38100">
            <a:solidFill>
              <a:srgbClr val="77320F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100" dirty="0">
                <a:latin typeface="Lato" panose="020F0502020204030203" pitchFamily="34" charset="-18"/>
              </a:rPr>
              <a:t>Przykład:</a:t>
            </a:r>
          </a:p>
          <a:p>
            <a:r>
              <a:rPr lang="pl-PL" sz="2100" dirty="0">
                <a:latin typeface="Lato" panose="020F0502020204030203" pitchFamily="34" charset="-18"/>
              </a:rPr>
              <a:t>Wszystkie problemy z dostępnością cyfrową tej strony internetowej możesz zgłosić do Jana Kowalskiego — </a:t>
            </a:r>
            <a:r>
              <a:rPr lang="pl-PL" sz="2100" dirty="0" err="1">
                <a:latin typeface="Lato" panose="020F0502020204030203" pitchFamily="34" charset="-18"/>
              </a:rPr>
              <a:t>mejlowo</a:t>
            </a:r>
            <a:r>
              <a:rPr lang="pl-PL" sz="2100" dirty="0">
                <a:latin typeface="Lato" panose="020F0502020204030203" pitchFamily="34" charset="-18"/>
              </a:rPr>
              <a:t> </a:t>
            </a:r>
            <a:r>
              <a:rPr lang="pl-PL" sz="2100" dirty="0">
                <a:latin typeface="Lato" panose="020F0502020204030203" pitchFamily="34" charset="-18"/>
                <a:hlinkClick r:id="rId2"/>
              </a:rPr>
              <a:t>jan.kowalski@gov.pl</a:t>
            </a:r>
            <a:r>
              <a:rPr lang="pl-PL" sz="2100" dirty="0">
                <a:latin typeface="Lato" panose="020F0502020204030203" pitchFamily="34" charset="-18"/>
              </a:rPr>
              <a:t> lub telefonicznie 22 100 10 10.</a:t>
            </a:r>
          </a:p>
        </p:txBody>
      </p:sp>
    </p:spTree>
    <p:extLst>
      <p:ext uri="{BB962C8B-B14F-4D97-AF65-F5344CB8AC3E}">
        <p14:creationId xmlns:p14="http://schemas.microsoft.com/office/powerpoint/2010/main" val="100955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/>
              <a:t>Opis procedury rozpatrywania wniosków i skarg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52808"/>
            <a:ext cx="10660956" cy="4371265"/>
          </a:xfrm>
        </p:spPr>
        <p:txBody>
          <a:bodyPr>
            <a:noAutofit/>
          </a:bodyPr>
          <a:lstStyle/>
          <a:p>
            <a:r>
              <a:rPr lang="pl-PL" sz="2100" dirty="0"/>
              <a:t>Po danych kontaktowych umieść opis, w jaki sposób są rozpatrywane wnioski i zgłoszenia dotyczącej dostępności cyfrowej i jak można zgłosić skargę na brak dostępności.</a:t>
            </a:r>
          </a:p>
          <a:p>
            <a:r>
              <a:rPr lang="pl-PL" sz="2100" b="1" dirty="0"/>
              <a:t>Zakres tego opisu określa </a:t>
            </a:r>
            <a:r>
              <a:rPr lang="pl-PL" sz="2100" b="1" i="1" dirty="0"/>
              <a:t>ustawa o dostępności cyfrowej</a:t>
            </a:r>
            <a:r>
              <a:rPr lang="pl-PL" sz="2100" dirty="0"/>
              <a:t>. Musisz podać: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jak ma wyglądać wniosek o zapewnienie dostępności;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informacje o terminach, w jakich zareagujesz na zgłoszenie (wskazane w ustawie);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informację o możliwości złożenia skargi;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link do strony Rzecznika Praw Obywatelskich, który może wspierać osobę składającą skargę.</a:t>
            </a:r>
          </a:p>
        </p:txBody>
      </p:sp>
    </p:spTree>
    <p:extLst>
      <p:ext uri="{BB962C8B-B14F-4D97-AF65-F5344CB8AC3E}">
        <p14:creationId xmlns:p14="http://schemas.microsoft.com/office/powerpoint/2010/main" val="37495917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/>
              <a:t>Stan dostępności architektonicznej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60027"/>
            <a:ext cx="10660956" cy="4371265"/>
          </a:xfrm>
        </p:spPr>
        <p:txBody>
          <a:bodyPr>
            <a:noAutofit/>
          </a:bodyPr>
          <a:lstStyle/>
          <a:p>
            <a:r>
              <a:rPr lang="pl-PL" sz="2100" dirty="0"/>
              <a:t>Zacznij od śródtytułu </a:t>
            </a:r>
            <a:r>
              <a:rPr lang="pl-PL" sz="2100" b="1" dirty="0"/>
              <a:t>Dostępność architektoniczna</a:t>
            </a:r>
            <a:r>
              <a:rPr lang="pl-PL" sz="2100" dirty="0"/>
              <a:t>. Jest to obowiązkowe brzmienie tego śródtytułu. </a:t>
            </a:r>
          </a:p>
          <a:p>
            <a:r>
              <a:rPr lang="pl-PL" sz="2100" dirty="0"/>
              <a:t>Następnie podaj adres siedziby podmiotu publicznego oraz opis jej dostępności architektonicznej lub link do innej strony internetowej, na której taki opis jest zamieszczony. </a:t>
            </a:r>
          </a:p>
        </p:txBody>
      </p:sp>
    </p:spTree>
    <p:extLst>
      <p:ext uri="{BB962C8B-B14F-4D97-AF65-F5344CB8AC3E}">
        <p14:creationId xmlns:p14="http://schemas.microsoft.com/office/powerpoint/2010/main" val="2809282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/>
              <a:t>Zawartości opisu stanu dostępności architektonicznej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60027"/>
            <a:ext cx="10694988" cy="4371265"/>
          </a:xfrm>
        </p:spPr>
        <p:txBody>
          <a:bodyPr>
            <a:noAutofit/>
          </a:bodyPr>
          <a:lstStyle/>
          <a:p>
            <a:r>
              <a:rPr lang="pl-PL" sz="2100" dirty="0"/>
              <a:t>Opisz: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dostępność wejścia do budynku i przechodzenia przez obszary kontroli;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dostępność korytarzy, schodów i wind;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dostosowania w budynku, na przykład pochylnie, platformy, informacje głosowe, pętle indukcyjne;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miejsca parkingowe i sposób korzystania z nich przez osoby z niepełnosprawnościami;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możliwość wstępu z psem asystującym i ewentualne uzasadnione ograniczenia;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możliwości korzystania z tłumacza języka migowego za pośrednictwem środków komunikacji elektronicznej lub braku takiej możliwości (to wymagana prawnie informacja).</a:t>
            </a:r>
          </a:p>
        </p:txBody>
      </p:sp>
    </p:spTree>
    <p:extLst>
      <p:ext uri="{BB962C8B-B14F-4D97-AF65-F5344CB8AC3E}">
        <p14:creationId xmlns:p14="http://schemas.microsoft.com/office/powerpoint/2010/main" val="13562287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/>
              <a:t>Aplikacje mobilne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60027"/>
            <a:ext cx="10694988" cy="4371265"/>
          </a:xfrm>
        </p:spPr>
        <p:txBody>
          <a:bodyPr>
            <a:noAutofit/>
          </a:bodyPr>
          <a:lstStyle/>
          <a:p>
            <a:r>
              <a:rPr lang="pl-PL" sz="2100" dirty="0"/>
              <a:t>Jeżeli podmiot posiada i udostępnia aplikacje mobilne, </a:t>
            </a:r>
            <a:r>
              <a:rPr lang="pl-PL" sz="2100" b="1" dirty="0"/>
              <a:t>w deklaracji dostępności swojej strony internetowej</a:t>
            </a:r>
            <a:r>
              <a:rPr lang="pl-PL" sz="2100" dirty="0"/>
              <a:t> dodaje sekcję ze śródtytułem </a:t>
            </a:r>
            <a:r>
              <a:rPr lang="pl-PL" sz="2100" b="1" dirty="0"/>
              <a:t>Aplikacje mobilne</a:t>
            </a:r>
            <a:r>
              <a:rPr lang="pl-PL" sz="2100" dirty="0"/>
              <a:t>. Jest to obowiązkowe brzmienie tego śródtytułu. </a:t>
            </a:r>
          </a:p>
          <a:p>
            <a:r>
              <a:rPr lang="pl-PL" sz="2100" dirty="0"/>
              <a:t>Następnie wymień te aplikacje mobilne wraz z linkami do stron, na których można je pobrać. Dodaj także link do deklaracji dostępności każdej aplikacji mobilnej.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020253" y="3945659"/>
            <a:ext cx="10694988" cy="2696469"/>
          </a:xfrm>
          <a:prstGeom prst="rect">
            <a:avLst/>
          </a:prstGeom>
          <a:ln w="38100">
            <a:solidFill>
              <a:srgbClr val="77320F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100" b="1" dirty="0"/>
              <a:t>Aplikacje mobilne</a:t>
            </a:r>
          </a:p>
          <a:p>
            <a:r>
              <a:rPr lang="pl-PL" sz="2100" dirty="0"/>
              <a:t>Kancelaria Prezesa Rady Ministrów udostępnia następujące aplikacje mobilne: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 err="1">
                <a:hlinkClick r:id="rId2"/>
              </a:rPr>
              <a:t>mObywatel</a:t>
            </a:r>
            <a:r>
              <a:rPr lang="pl-PL" sz="2100" dirty="0">
                <a:hlinkClick r:id="rId2"/>
              </a:rPr>
              <a:t> w wersji dla systemu Android</a:t>
            </a:r>
            <a:r>
              <a:rPr lang="pl-PL" sz="2100" dirty="0"/>
              <a:t> — aplikacja jest częściowo zgodna z ustawą o dostępności cyfrowej (</a:t>
            </a:r>
            <a:r>
              <a:rPr lang="pl-PL" sz="2100" dirty="0">
                <a:hlinkClick r:id="rId3"/>
              </a:rPr>
              <a:t>deklaracja dostępności </a:t>
            </a:r>
            <a:r>
              <a:rPr lang="pl-PL" sz="2100" dirty="0" err="1">
                <a:hlinkClick r:id="rId3"/>
              </a:rPr>
              <a:t>mObywatel</a:t>
            </a:r>
            <a:r>
              <a:rPr lang="pl-PL" sz="2100" dirty="0">
                <a:hlinkClick r:id="rId3"/>
              </a:rPr>
              <a:t> dla systemu Android</a:t>
            </a:r>
            <a:r>
              <a:rPr lang="pl-PL" sz="2100" dirty="0"/>
              <a:t>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 err="1">
                <a:hlinkClick r:id="rId4"/>
              </a:rPr>
              <a:t>mObywatel</a:t>
            </a:r>
            <a:r>
              <a:rPr lang="pl-PL" sz="2100" dirty="0">
                <a:hlinkClick r:id="rId4"/>
              </a:rPr>
              <a:t> w wersji dla systemu iOS</a:t>
            </a:r>
            <a:r>
              <a:rPr lang="pl-PL" sz="2100" dirty="0"/>
              <a:t> — aplikacja jest w pełni zgodna z ustawą o dostępności cyfrowej (</a:t>
            </a:r>
            <a:r>
              <a:rPr lang="pl-PL" sz="2100" dirty="0">
                <a:hlinkClick r:id="rId5"/>
              </a:rPr>
              <a:t>deklaracja dostępności </a:t>
            </a:r>
            <a:r>
              <a:rPr lang="pl-PL" sz="2100" dirty="0" err="1">
                <a:hlinkClick r:id="rId5"/>
              </a:rPr>
              <a:t>mObywatel</a:t>
            </a:r>
            <a:r>
              <a:rPr lang="pl-PL" sz="2100" dirty="0">
                <a:hlinkClick r:id="rId5"/>
              </a:rPr>
              <a:t> dla systemu iOS</a:t>
            </a:r>
            <a:r>
              <a:rPr lang="pl-PL" sz="21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535778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Dostępność cyfrowa w projekcie to nie tylko WCAG i ustawa!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772052"/>
            <a:ext cx="10560424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100" dirty="0"/>
              <a:t>Realizacja projektów, także tych informatycznych, to przede wszystkim ludzie. Nie tylko użytkownicy ostateczni, ale także osoby zaangażowane w realizację projektu.</a:t>
            </a:r>
          </a:p>
          <a:p>
            <a:r>
              <a:rPr lang="pl-PL" sz="2100" dirty="0"/>
              <a:t>Myśl o tych wszystkich ludziach i tym, jak możesz im pomóc dzięki dostępności cyfrowej. </a:t>
            </a:r>
          </a:p>
        </p:txBody>
      </p:sp>
    </p:spTree>
    <p:extLst>
      <p:ext uri="{BB962C8B-B14F-4D97-AF65-F5344CB8AC3E}">
        <p14:creationId xmlns:p14="http://schemas.microsoft.com/office/powerpoint/2010/main" val="18440304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pPr fontAlgn="base"/>
            <a:r>
              <a:rPr lang="pl-PL" dirty="0"/>
              <a:t>Umiejscowienia deklaracji dostępności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60027"/>
            <a:ext cx="10694988" cy="4371265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Deklarację dostępności strony internetowej, opublikuj na tej stronie internetowej lub na innej odpowiedniej stronie.</a:t>
            </a:r>
          </a:p>
          <a:p>
            <a:pPr fontAlgn="base"/>
            <a:r>
              <a:rPr lang="pl-PL" sz="2100" dirty="0"/>
              <a:t>Link do niej umieść w miejscu zawsze wyświetlanym na wszystkich podstronach np. w stopce lub nagłówku.</a:t>
            </a:r>
          </a:p>
          <a:p>
            <a:pPr fontAlgn="base"/>
            <a:r>
              <a:rPr lang="pl-PL" sz="2100" dirty="0"/>
              <a:t>Deklarację dostępności aplikacji mobilnej, opublikuj na wybranej stronie internetowej podmiotu.</a:t>
            </a:r>
          </a:p>
          <a:p>
            <a:pPr fontAlgn="base"/>
            <a:r>
              <a:rPr lang="pl-PL" sz="2100" dirty="0"/>
              <a:t>Link do niej umieść na stronie internetowej, z której można pobrać tę aplikację. Postaraj się umieścić go także w miejscu łatwo dostępnym w aplikacji np. w sekcji </a:t>
            </a:r>
            <a:r>
              <a:rPr lang="pl-PL" sz="2100" b="1" dirty="0"/>
              <a:t>Pomoc</a:t>
            </a:r>
            <a:r>
              <a:rPr lang="pl-PL" sz="2100" dirty="0"/>
              <a:t> lub w </a:t>
            </a:r>
            <a:r>
              <a:rPr lang="pl-PL" sz="2100" b="1" dirty="0"/>
              <a:t>Menu</a:t>
            </a:r>
            <a:r>
              <a:rPr lang="pl-PL" sz="2100" dirty="0"/>
              <a:t>.</a:t>
            </a:r>
          </a:p>
          <a:p>
            <a:pPr fontAlgn="base"/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228488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Ocena nadmiernych kosztów zapewnienia dostępności cyfrowej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4745132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Nadmierne koszty w ustawie o dostępności cyfrowej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Podmiot publiczny może nie zapewniać dostępności cyfrowej elementów strony internetowej lub elementów aplikacji mobilnej, jeżeli wiązałoby się to z poniesieniem nadmiernych kosztów.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Decyzja o nadmiernym koszcie zapewnienia dostępności cyfrowej musi być </a:t>
            </a:r>
            <a:r>
              <a:rPr lang="pl-PL" sz="2100" b="1" dirty="0"/>
              <a:t>poprzedzona</a:t>
            </a:r>
            <a:r>
              <a:rPr lang="pl-PL" sz="2100" dirty="0"/>
              <a:t> oceną zapewnienia dostępności cyfrowej strony internetowej lub aplikacji mobilnej. Zakres tej oceny określa ustawa.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27399130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Zakres oceny nadmiernych kosztów — w skrócie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533691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ile będzie kosztować usunięcie problemu;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jakie są roczne wydatki na utrzymanie i rozwój strony/aplikacji;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jak dodatkowe koszty wpłynęłyby na budżet podmiotu;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ilu użytkowników dotyczy problem, jeśli nie zostanie rozwiązany;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jakie korzyści przyniosłoby użytkownikom naprawienie problemu;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jak długo podmiot zakłada utrzymanie się tego nadmiernego kosztu (ocena nie jest bezterminowa);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jakie działania podejmuje podmiot, żeby ograniczyć problem.  </a:t>
            </a:r>
          </a:p>
        </p:txBody>
      </p:sp>
    </p:spTree>
    <p:extLst>
      <p:ext uri="{BB962C8B-B14F-4D97-AF65-F5344CB8AC3E}">
        <p14:creationId xmlns:p14="http://schemas.microsoft.com/office/powerpoint/2010/main" val="38490841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Brak oceny = brak możliwości przywołania nadmiernych kosztów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53369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Bez wcześniejszej, szczegółowej oceny, powołanie się na nadmierne koszty jest </a:t>
            </a:r>
            <a:r>
              <a:rPr lang="pl-PL" sz="2100" b="1" dirty="0"/>
              <a:t>niezgodne z prawem</a:t>
            </a:r>
            <a:r>
              <a:rPr lang="pl-PL" sz="2100" dirty="0"/>
              <a:t>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b="1" dirty="0"/>
              <a:t>Wynik oceny </a:t>
            </a:r>
            <a:r>
              <a:rPr lang="pl-PL" sz="2100" dirty="0"/>
              <a:t>i link do materiału z treścią oceny </a:t>
            </a:r>
            <a:r>
              <a:rPr lang="pl-PL" sz="2100" b="1" dirty="0"/>
              <a:t>musi znaleźć się w odpowiedniej deklaracji dostępności</a:t>
            </a:r>
            <a:r>
              <a:rPr lang="pl-PL" sz="2100" dirty="0"/>
              <a:t>. Uzasadnienia typu: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„Osoba, która to oceniała, już u nas nie pracuje, a nie zostawiła żadnych analiz”,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„Przeprowadziliśmy konsultacje, ale nie było to spisane”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są niedopuszczalne.  </a:t>
            </a:r>
          </a:p>
        </p:txBody>
      </p:sp>
    </p:spTree>
    <p:extLst>
      <p:ext uri="{BB962C8B-B14F-4D97-AF65-F5344CB8AC3E}">
        <p14:creationId xmlns:p14="http://schemas.microsoft.com/office/powerpoint/2010/main" val="32696237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Nie ma dwóch takich samych sytuacji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53369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Nie ma listy tego, co można uznać za nadmierny koszt, ani wysokości kosztu, od której można by mówić, że jest on na pewno nadmierny.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Nawet ten sam podmiot robiąc analizę pod kątem oceny kosztów, w jednym momencie może uznać dany koszt za nadmierny, a przy ponownej analizie już za adekwatny.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Kopiowanie ocen stosowanych przez inne podmioty lub powoływanie się na wyniki analiz wykonywanych przez inne podmioty jest niedopuszczalne.  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19720645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Znajdź błąd (1/4)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53369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„Na naszej stronie internetowej nie ma przycisków do zmiany kontrastu oraz powiększania czcionki. Wdrożenie tych funkcji jest aktualnie zbyt kosztowne dla naszego podmiotu”. </a:t>
            </a:r>
            <a:endParaRPr lang="pl-PL" sz="2400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16006244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Znajdź błąd (2/4)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53369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„Część dokumentów publikowanych w naszej aplikacji pochodzi od podmiotów zewnętrznych i nie są dostępne cyfrowo. Zapewnienie ich pełnej dostępności cyfrowej jest dla nas nadmiernym kosztem i dlatego nie realizujemy teraz tego działania”.</a:t>
            </a:r>
            <a:br>
              <a:rPr lang="pl-PL" sz="2100" dirty="0"/>
            </a:br>
            <a:r>
              <a:rPr lang="pl-PL" sz="2100" dirty="0"/>
              <a:t> </a:t>
            </a:r>
            <a:endParaRPr lang="pl-PL" sz="2400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6928507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Znajdź błąd (3/4)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53369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„Funkcjonalność obsługi e-usług udostępnianych przez nasz podmiot, realizowana jest przez podwykonawcę zewnętrznego. Zgodnie z oświadczeniem tego podmiotu wprowadzenie zmian wymaganych ustawą o dostępności cyfrowej nie jest możliwe, ze względu na nadmierne koszty takich zmian”.</a:t>
            </a:r>
            <a:r>
              <a:rPr lang="pl-PL" sz="2100" u="sng" dirty="0">
                <a:solidFill>
                  <a:srgbClr val="0F539D"/>
                </a:solidFill>
              </a:rPr>
              <a:t> </a:t>
            </a:r>
            <a:r>
              <a:rPr lang="pl-PL" sz="2100" dirty="0"/>
              <a:t/>
            </a:r>
            <a:br>
              <a:rPr lang="pl-PL" sz="2100" dirty="0"/>
            </a:br>
            <a:r>
              <a:rPr lang="pl-PL" sz="2100" dirty="0"/>
              <a:t> </a:t>
            </a:r>
            <a:endParaRPr lang="pl-PL" sz="2400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15263054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Znajdź błąd (4/4)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53369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„Zgodnie z</a:t>
            </a:r>
            <a:r>
              <a:rPr lang="pl-PL" sz="2100" dirty="0">
                <a:solidFill>
                  <a:srgbClr val="0F539D"/>
                </a:solidFill>
              </a:rPr>
              <a:t> </a:t>
            </a:r>
            <a:r>
              <a:rPr lang="pl-PL" sz="2100" dirty="0"/>
              <a:t>wynikami eksperckiego audytu dostępności cyfrowej naszej strony internetowej, wiele jej elementów nie spełnia wymogów dostępności cyfrowej. Łączny koszt wdrożenia wszystkich zidentyfikowanych w audycie rekomendacji i poprawek został oszacowany na poziomie 650 tysięcy złotych, co przekracza 6-krotnie roczny budżet przeznaczony na utrzymanie i rozwój tej strony. Wprowadzenie zmian związanych ze spełnieniem wymogów </a:t>
            </a:r>
            <a:r>
              <a:rPr lang="pl-PL" sz="2100" i="1" dirty="0"/>
              <a:t>ustawy o dostępności cyfrowej </a:t>
            </a:r>
            <a:r>
              <a:rPr lang="pl-PL" sz="2100" dirty="0"/>
              <a:t>jest zatem nadmiernym kosztem dla naszego podmiotu”.</a:t>
            </a:r>
            <a:br>
              <a:rPr lang="pl-PL" sz="2100" dirty="0"/>
            </a:br>
            <a:r>
              <a:rPr lang="pl-PL" sz="2100" dirty="0"/>
              <a:t> </a:t>
            </a:r>
            <a:endParaRPr lang="pl-PL" sz="2400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2741403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Komunikacja na temat dostępności cyfrowej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622958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Przykłady ułatwiające zrozumienie nadmiernych kosztów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53369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b="1" dirty="0"/>
              <a:t>Zastrzeżenie!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To są jedynie przykłady, które mają Ci pomóc zrozumieć mechanizm nadmiernych kosztów.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Odnoszą się do realnych sytuacji konkretnych podmiotów, ale nie mogą być wprost skopiowane przez inne podmioty — analiza zawsze musi być indywidualnie wykonana przez dany podmiot i uwzględniać jego sytuację. </a:t>
            </a:r>
            <a:br>
              <a:rPr lang="pl-PL" sz="2100" dirty="0"/>
            </a:br>
            <a:r>
              <a:rPr lang="pl-PL" sz="2100" dirty="0"/>
              <a:t> </a:t>
            </a:r>
            <a:endParaRPr lang="pl-PL" sz="2400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36542775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1 — nadmierny koszt napisów rozszerzonych dla wykładów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468315"/>
            <a:ext cx="10277537" cy="538968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Uczelnia tworzy co tydzień tysiąc godzin wykładów w formie nagrań i udostępnia je poprzez uczelnianą stronę internetową. Zapewnienie napisów rozszerzonych do tych wykładów wymaga ręcznej pracy redaktora/firmy zewnętrznej: </a:t>
            </a:r>
          </a:p>
          <a:p>
            <a:pPr marL="342900" indent="-3429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uczelnia zebrała oferty z rynku na realizację takiej usługi i oceniła, że koszty te wykraczają poza budżet na dany rok, przeznaczony na utrzymanie strony internetowej;</a:t>
            </a:r>
          </a:p>
          <a:p>
            <a:pPr marL="342900" indent="-3429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uczelnia testuje rozwiązanie do tworzenia automatycznych napisów (ich zakres jest mniejszy niż napisów rozszerzonych);</a:t>
            </a:r>
          </a:p>
          <a:p>
            <a:pPr marL="342900" indent="-3429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uczelnia wymaga od wykładowców udostępniania studentkom i studentom notatek i materiałów tekstowych do wykładów;</a:t>
            </a:r>
          </a:p>
          <a:p>
            <a:pPr marL="342900" indent="-3429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uczelnia informuje o tej sytuacji w deklaracji dostępności uczelnianej strony internetowej. </a:t>
            </a:r>
          </a:p>
        </p:txBody>
      </p:sp>
    </p:spTree>
    <p:extLst>
      <p:ext uri="{BB962C8B-B14F-4D97-AF65-F5344CB8AC3E}">
        <p14:creationId xmlns:p14="http://schemas.microsoft.com/office/powerpoint/2010/main" val="8876647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870108"/>
          </a:xfrm>
        </p:spPr>
        <p:txBody>
          <a:bodyPr>
            <a:normAutofit/>
          </a:bodyPr>
          <a:lstStyle/>
          <a:p>
            <a:r>
              <a:rPr lang="pl-PL" dirty="0"/>
              <a:t>Przykład 2 — nadmierny koszt poprawy nawigacji w zamienianej stronie internetowej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87769"/>
            <a:ext cx="10277537" cy="4413739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Podmiot publiczny posiada stronę internetową, której menu głównego nie można obsłużyć za pomocą samej klawiatury. Zmiana tej sytuacji wymaga zmiany technologii, w jakiej została wykonana ta strona. Jednocześnie podmiot planuję, w ciągu 4 miesięcy wymianę tej strony na nową, już w pełni dostępną. 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podmiot szacuje koszt zapewniania nawigacji za pomocą klawiatury i w połączeniu z zaplanowanym uruchomieniem nowej strony, ocenia, że inwestycja w zamykaną stronę jest nadmiernym kosztem (środki inwestowane są w dostępność nowej strony);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podmiot zachęca użytkowników do kontaktu w razie problemów i udziela niezbędnego wsparcia np. poprzez przekazywanie informacji w alternatywny sposób; 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podmiot informuje o tej sytuacji w deklaracji dostępności swojej obecnej strony.</a:t>
            </a:r>
          </a:p>
        </p:txBody>
      </p:sp>
    </p:spTree>
    <p:extLst>
      <p:ext uri="{BB962C8B-B14F-4D97-AF65-F5344CB8AC3E}">
        <p14:creationId xmlns:p14="http://schemas.microsoft.com/office/powerpoint/2010/main" val="39041939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870108"/>
          </a:xfrm>
        </p:spPr>
        <p:txBody>
          <a:bodyPr>
            <a:normAutofit/>
          </a:bodyPr>
          <a:lstStyle/>
          <a:p>
            <a:r>
              <a:rPr lang="pl-PL" dirty="0"/>
              <a:t>Przykład 3 — nadmierny koszt zmiany dostawcy obecnego rozwiązania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49669"/>
            <a:ext cx="10277537" cy="5108331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Podmiot publiczny korzysta przy realizacji e-usług z rozwiązania od dostawcy zewnętrznego. Poprawa dostępności cyfrowej rozwiązania nie jest możliwa bez zaangażowania tego dostawcy.  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podmiot publiczny zwraca się do dostawcy z prośbą o wdrożenie poprawek, ale ten odmawia (np. zakres zmian wykracza poza zapisy umowy);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podmiot publiczny analizuje sytuację prawną, zapisy umowy i podejmuje próbę negocjacji zakresu umowy z dostawcą. Dostawca odmawia zmiany umowy; 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podmiot analizuje koszty zerwania umowy i realizacji od początku działania z innym dostawcą. Koszty te są ocenione jako nadmierne; 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podmiot publiczny informuje o tej sytuacji w deklaracji dostępności strony internetowej powiązanej z realizacją e-usług.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3672291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Dostępność cyfrowa dokumentów projektowych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5471635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dirty="0"/>
              <a:t>Dokumenty to też treść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60027"/>
            <a:ext cx="10014093" cy="4371265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Dokumenty, które podmiot publiczny tworzy i publikuje w Internecie lub intranecie, muszą być dostępne cyfrowo.</a:t>
            </a:r>
          </a:p>
          <a:p>
            <a:pPr fontAlgn="base"/>
            <a:r>
              <a:rPr lang="pl-PL" sz="2100" dirty="0"/>
              <a:t>Dotyczy to wszystkich dokumentów, także publikowanych w mediach społecznościowych i na cudzych stronach czy aplikacjach mobilnych. Wymogi te określa </a:t>
            </a:r>
            <a:r>
              <a:rPr lang="pl-PL" sz="2100" i="1" dirty="0"/>
              <a:t>ustawa o dostępności cyfrowej</a:t>
            </a:r>
            <a:r>
              <a:rPr lang="pl-PL" sz="2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50911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Ważne daty graniczne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55639"/>
            <a:ext cx="10660956" cy="2560320"/>
          </a:xfrm>
        </p:spPr>
        <p:txBody>
          <a:bodyPr>
            <a:noAutofit/>
          </a:bodyPr>
          <a:lstStyle/>
          <a:p>
            <a:pPr fontAlgn="base">
              <a:lnSpc>
                <a:spcPct val="120000"/>
              </a:lnSpc>
            </a:pPr>
            <a:r>
              <a:rPr lang="pl-PL" sz="2100" dirty="0"/>
              <a:t>Ustawa o dostępności cyfrowej nie dotyczy:</a:t>
            </a:r>
          </a:p>
          <a:p>
            <a:pPr marL="342900" indent="-3429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100" dirty="0"/>
              <a:t>dokumentów na stronie internetowej lub w aplikacji mobilnej  opublikowanych przed </a:t>
            </a:r>
            <a:r>
              <a:rPr lang="pl-PL" sz="2100" b="1" dirty="0"/>
              <a:t>23 września 2018 r. </a:t>
            </a:r>
            <a:r>
              <a:rPr lang="pl-PL" sz="2100" dirty="0"/>
              <a:t>(jeśli są archiwalne i nieużywane to przed 23 września 2019 r.);</a:t>
            </a:r>
          </a:p>
          <a:p>
            <a:pPr marL="342900" indent="-3429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100" dirty="0"/>
              <a:t>dokumentów w intranecie lub ekstranecie opublikowanych przed </a:t>
            </a:r>
            <a:br>
              <a:rPr lang="pl-PL" sz="2100" dirty="0"/>
            </a:br>
            <a:r>
              <a:rPr lang="pl-PL" sz="2100" b="1" dirty="0"/>
              <a:t>23 września 2019 r. </a:t>
            </a:r>
            <a:endParaRPr lang="pl-PL" sz="2100" dirty="0"/>
          </a:p>
          <a:p>
            <a:pPr>
              <a:lnSpc>
                <a:spcPct val="120000"/>
              </a:lnSpc>
            </a:pPr>
            <a:endParaRPr lang="pl-PL" sz="2100" dirty="0"/>
          </a:p>
          <a:p>
            <a:pPr>
              <a:lnSpc>
                <a:spcPct val="120000"/>
              </a:lnSpc>
            </a:pPr>
            <a:r>
              <a:rPr lang="pl-PL" sz="2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19444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Dostęp alternatywny i żądanie dostępu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30873"/>
            <a:ext cx="10660956" cy="2494339"/>
          </a:xfrm>
        </p:spPr>
        <p:txBody>
          <a:bodyPr>
            <a:noAutofit/>
          </a:bodyPr>
          <a:lstStyle/>
          <a:p>
            <a:pPr fontAlgn="base">
              <a:lnSpc>
                <a:spcPct val="120000"/>
              </a:lnSpc>
            </a:pPr>
            <a:r>
              <a:rPr lang="pl-PL" sz="2100" b="1" dirty="0"/>
              <a:t>Każdy </a:t>
            </a:r>
            <a:r>
              <a:rPr lang="pl-PL" sz="2100" dirty="0"/>
              <a:t>może żądać zapewnienia dostępności cyfrowej </a:t>
            </a:r>
            <a:r>
              <a:rPr lang="pl-PL" sz="2100" b="1" dirty="0"/>
              <a:t>każdego dokumentu.</a:t>
            </a:r>
          </a:p>
          <a:p>
            <a:pPr fontAlgn="base">
              <a:lnSpc>
                <a:spcPct val="120000"/>
              </a:lnSpc>
            </a:pPr>
            <a:r>
              <a:rPr lang="pl-PL" sz="2100" dirty="0"/>
              <a:t>Dotyczy to także dokumentów, które nie podlegają ustawie ze względu </a:t>
            </a:r>
            <a:br>
              <a:rPr lang="pl-PL" sz="2100" dirty="0"/>
            </a:br>
            <a:r>
              <a:rPr lang="pl-PL" sz="2100" dirty="0"/>
              <a:t>na datę ich publikacji na stronie lub w aplikacji mobilnej.</a:t>
            </a:r>
          </a:p>
          <a:p>
            <a:pPr fontAlgn="base">
              <a:lnSpc>
                <a:spcPct val="120000"/>
              </a:lnSpc>
            </a:pPr>
            <a:r>
              <a:rPr lang="pl-PL" sz="2100" dirty="0"/>
              <a:t>Musisz zareagować niezwłocznie na takie żądanie (maksymalnie do 7 dni).</a:t>
            </a:r>
          </a:p>
          <a:p>
            <a:pPr>
              <a:lnSpc>
                <a:spcPct val="120000"/>
              </a:lnSpc>
            </a:pPr>
            <a:r>
              <a:rPr lang="pl-PL" sz="2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962571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Nie każdy dokument musisz udostępnić cyfrowo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72020"/>
            <a:ext cx="10660956" cy="2945329"/>
          </a:xfrm>
        </p:spPr>
        <p:txBody>
          <a:bodyPr>
            <a:noAutofit/>
          </a:bodyPr>
          <a:lstStyle/>
          <a:p>
            <a:pPr fontAlgn="base">
              <a:lnSpc>
                <a:spcPct val="120000"/>
              </a:lnSpc>
            </a:pPr>
            <a:r>
              <a:rPr lang="pl-PL" sz="2100" b="1" i="1" dirty="0"/>
              <a:t>Ustawa o dostępności cyfrowej </a:t>
            </a:r>
            <a:r>
              <a:rPr lang="pl-PL" sz="2100" b="1" dirty="0"/>
              <a:t>nie dotyczy dokumentów:</a:t>
            </a:r>
          </a:p>
          <a:p>
            <a:pPr marL="342900" indent="-3429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100" dirty="0"/>
              <a:t>których publikujący je podmiot nie wytworzył i nie nabył (nie sfinansował ich powstania);</a:t>
            </a:r>
          </a:p>
          <a:p>
            <a:pPr marL="342900" indent="-3429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100" dirty="0"/>
              <a:t>do których zmiany podmiot nie jest uprawniony (np. odręcznie wypełnione oświadczenia majątkowe, skan umowy międzynarodowej).</a:t>
            </a:r>
          </a:p>
          <a:p>
            <a:pPr>
              <a:lnSpc>
                <a:spcPct val="120000"/>
              </a:lnSpc>
            </a:pPr>
            <a:r>
              <a:rPr lang="pl-PL" sz="2100" dirty="0"/>
              <a:t> </a:t>
            </a:r>
          </a:p>
          <a:p>
            <a:pPr>
              <a:lnSpc>
                <a:spcPct val="120000"/>
              </a:lnSpc>
            </a:pPr>
            <a:r>
              <a:rPr lang="pl-PL" sz="2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492768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Dużo dokumentów do poprawy? Określ priorytety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17685"/>
            <a:ext cx="10660956" cy="212204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sz="2100" b="1" dirty="0"/>
              <a:t>Czy to na pewno musi być dokument?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100" dirty="0"/>
              <a:t>To, co bezwzględnie wymagane oraz dokumenty udostępniane na żądanie;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100" dirty="0"/>
              <a:t>To, co powstaje od zera;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100" dirty="0"/>
              <a:t>To, z czego korzystają użytkownicy;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100" dirty="0"/>
              <a:t>To, co ważne dla podmiotu;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100" dirty="0"/>
              <a:t>Archiwalne — po datach granicznych;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100" dirty="0"/>
              <a:t>Pozostałe dokumenty.</a:t>
            </a:r>
          </a:p>
          <a:p>
            <a:pPr>
              <a:lnSpc>
                <a:spcPct val="120000"/>
              </a:lnSpc>
            </a:pPr>
            <a:r>
              <a:rPr lang="pl-PL" sz="2100" dirty="0"/>
              <a:t> </a:t>
            </a:r>
          </a:p>
          <a:p>
            <a:pPr>
              <a:lnSpc>
                <a:spcPct val="120000"/>
              </a:lnSpc>
            </a:pPr>
            <a:r>
              <a:rPr lang="pl-PL" sz="2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46956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Komunikacja wewnętrzna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2094670"/>
            <a:ext cx="10560424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pokazuj pracownikom podmiotu, co udało się Wam już zrealizować z zakresu dostępności cyfrowej, a co zaplanowane jest na najbliższy czas;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dostępność cyfrowa nie dzieje się sama i do jej zapewnienia potrzebna jest praca konkretnych osób. Warto o tym przypominać i doceniać zaangażowanych pracowników;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twórz okazje do komunikacji i szkoleń wewnętrznych np. w ramach GAAD, czyli Global Accessibility </a:t>
            </a:r>
            <a:r>
              <a:rPr lang="pl-PL" sz="2100" dirty="0" err="1"/>
              <a:t>Awareness</a:t>
            </a:r>
            <a:r>
              <a:rPr lang="pl-PL" sz="2100" dirty="0"/>
              <a:t> Day (trzeci czwartek maja).</a:t>
            </a:r>
          </a:p>
        </p:txBody>
      </p:sp>
    </p:spTree>
    <p:extLst>
      <p:ext uri="{BB962C8B-B14F-4D97-AF65-F5344CB8AC3E}">
        <p14:creationId xmlns:p14="http://schemas.microsoft.com/office/powerpoint/2010/main" val="205385222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Skup się na działaniach wielu, a nie na wielu działaniach</a:t>
            </a:r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73402"/>
            <a:ext cx="10660956" cy="2122048"/>
          </a:xfrm>
        </p:spPr>
        <p:txBody>
          <a:bodyPr>
            <a:noAutofit/>
          </a:bodyPr>
          <a:lstStyle/>
          <a:p>
            <a:pPr fontAlgn="base">
              <a:lnSpc>
                <a:spcPct val="120000"/>
              </a:lnSpc>
            </a:pPr>
            <a:r>
              <a:rPr lang="pl-PL" sz="2100" dirty="0"/>
              <a:t>Postaraj się zaangażować </a:t>
            </a:r>
            <a:r>
              <a:rPr lang="pl-PL" sz="2100" b="1" dirty="0"/>
              <a:t>jak najwięcej osób </a:t>
            </a:r>
            <a:r>
              <a:rPr lang="pl-PL" sz="2100" dirty="0"/>
              <a:t>w dbanie o:</a:t>
            </a:r>
          </a:p>
          <a:p>
            <a:pPr marL="342900" indent="-3429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100" dirty="0">
                <a:hlinkClick r:id="rId2"/>
              </a:rPr>
              <a:t>strukturę tekstu</a:t>
            </a:r>
            <a:r>
              <a:rPr lang="pl-PL" sz="2100" dirty="0"/>
              <a:t>;</a:t>
            </a:r>
          </a:p>
          <a:p>
            <a:pPr marL="342900" indent="-3429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100" dirty="0">
                <a:hlinkClick r:id="rId3"/>
              </a:rPr>
              <a:t>listy elementów</a:t>
            </a:r>
            <a:r>
              <a:rPr lang="pl-PL" sz="2100" dirty="0"/>
              <a:t>;</a:t>
            </a:r>
          </a:p>
          <a:p>
            <a:pPr marL="342900" indent="-3429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100" dirty="0">
                <a:hlinkClick r:id="rId4"/>
              </a:rPr>
              <a:t>dostępne grafiki</a:t>
            </a:r>
            <a:r>
              <a:rPr lang="pl-PL" sz="2100" dirty="0"/>
              <a:t>;</a:t>
            </a:r>
          </a:p>
          <a:p>
            <a:pPr marL="342900" indent="-3429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100" dirty="0">
                <a:hlinkClick r:id="rId5"/>
              </a:rPr>
              <a:t>dostępne tabele</a:t>
            </a:r>
            <a:r>
              <a:rPr lang="pl-PL" sz="2100" dirty="0"/>
              <a:t>;</a:t>
            </a:r>
          </a:p>
          <a:p>
            <a:pPr marL="342900" indent="-3429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100" dirty="0">
                <a:hlinkClick r:id="rId6"/>
              </a:rPr>
              <a:t>zrozumiałe linki</a:t>
            </a:r>
            <a:r>
              <a:rPr lang="pl-PL" sz="2100" dirty="0"/>
              <a:t>;</a:t>
            </a:r>
          </a:p>
          <a:p>
            <a:pPr marL="342900" indent="-3429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100" dirty="0">
                <a:hlinkClick r:id="rId7"/>
              </a:rPr>
              <a:t>prosty język</a:t>
            </a:r>
            <a:r>
              <a:rPr lang="pl-PL" sz="2100" dirty="0"/>
              <a:t>.</a:t>
            </a:r>
          </a:p>
          <a:p>
            <a:pPr fontAlgn="base">
              <a:lnSpc>
                <a:spcPct val="120000"/>
              </a:lnSpc>
            </a:pPr>
            <a:endParaRPr lang="pl-PL" sz="2100" dirty="0"/>
          </a:p>
          <a:p>
            <a:pPr>
              <a:lnSpc>
                <a:spcPct val="120000"/>
              </a:lnSpc>
            </a:pPr>
            <a:r>
              <a:rPr lang="pl-PL" sz="2100" dirty="0"/>
              <a:t> </a:t>
            </a:r>
          </a:p>
          <a:p>
            <a:pPr>
              <a:lnSpc>
                <a:spcPct val="120000"/>
              </a:lnSpc>
            </a:pPr>
            <a:r>
              <a:rPr lang="pl-PL" sz="2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5234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Dostępność cyfrowa spotkań on-</a:t>
            </a:r>
            <a:r>
              <a:rPr lang="pl-PL" sz="4000" b="1" dirty="0" err="1"/>
              <a:t>line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0908353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Spotkania on-</a:t>
            </a:r>
            <a:r>
              <a:rPr lang="pl-PL" dirty="0" err="1"/>
              <a:t>line</a:t>
            </a:r>
            <a:r>
              <a:rPr lang="pl-PL" dirty="0"/>
              <a:t> to nie tylko konferencje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52808"/>
            <a:ext cx="10277537" cy="441939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Dostępność konferencji czy spotkań konsultacyjnych jest wprost wymagana np. przy finansowaniu projektów ze środków unijnych. Składa się na nią: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dostępność cyfrowa, np. strony internetowej, formularza rejestracyjnego, prezentacji, transmisji;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dostępność architektoniczna miejsca, w którym odbywa się konferencja;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dostępność informacyjno-komunikacyjna np. poprzez zapewnienie pętli indukcyjnej czy asystentów dla uczestników,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ale spotkania on-</a:t>
            </a:r>
            <a:r>
              <a:rPr lang="pl-PL" sz="2100" dirty="0" err="1"/>
              <a:t>line</a:t>
            </a:r>
            <a:r>
              <a:rPr lang="pl-PL" sz="2100" dirty="0"/>
              <a:t> </a:t>
            </a:r>
            <a:r>
              <a:rPr lang="pl-PL" sz="2100" b="1" dirty="0"/>
              <a:t>to także statusy projektowe w komunikatorach internetowych</a:t>
            </a:r>
            <a:r>
              <a:rPr lang="pl-PL" sz="21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85302204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 czym pamiętać przy każdym spotkaniu on-</a:t>
            </a:r>
            <a:r>
              <a:rPr lang="pl-PL" dirty="0" err="1"/>
              <a:t>line</a:t>
            </a:r>
            <a:r>
              <a:rPr lang="pl-PL" dirty="0"/>
              <a:t>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00054"/>
            <a:ext cx="10277537" cy="4735915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daj wybór, w jaki sposób uczestnicy mogą się angażować — np. możliwość zadania pytań głosowo lub za pomocą czatu — tak organizuj czas spotkania, aby oba kanały zgłaszania uwag traktować w porównywalny sposób;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informuj uczestników o opcjach </a:t>
            </a:r>
            <a:r>
              <a:rPr lang="pl-PL" sz="2100" dirty="0" err="1"/>
              <a:t>dostępnościowych</a:t>
            </a:r>
            <a:r>
              <a:rPr lang="pl-PL" sz="2100" dirty="0"/>
              <a:t> — np. wiele komunikatorów ma możliwość generowania na żywo transkrypcji. Opowiedz i pokaż jak włączyć te opcje; 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nie wymagaj włączania kamer — dla części użytkowników może być to niepotrzebnie rozpraszające;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zweryfikuj przed spotkaniem dostępność cyfrową narzędzi interaktywnych (np. tablic, ankiet), z których chcesz korzystać i materiałów, które chcesz udostępniać.</a:t>
            </a:r>
          </a:p>
        </p:txBody>
      </p:sp>
    </p:spTree>
    <p:extLst>
      <p:ext uri="{BB962C8B-B14F-4D97-AF65-F5344CB8AC3E}">
        <p14:creationId xmlns:p14="http://schemas.microsoft.com/office/powerpoint/2010/main" val="48804265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Dostępność cyfrowa komunikacji </a:t>
            </a:r>
            <a:r>
              <a:rPr lang="pl-PL" sz="4000" b="1" dirty="0" err="1"/>
              <a:t>mejlowej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2460080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Myśl o </a:t>
            </a:r>
            <a:r>
              <a:rPr lang="pl-PL" dirty="0" err="1"/>
              <a:t>mejlach</a:t>
            </a:r>
            <a:r>
              <a:rPr lang="pl-PL" dirty="0"/>
              <a:t> jak o dokumentach lub artykułach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542483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stosuj adekwatne tytuły mejli, jednoznacznie opisując sprawę opisaną </a:t>
            </a:r>
            <a:br>
              <a:rPr lang="pl-PL" sz="2100" dirty="0"/>
            </a:br>
            <a:r>
              <a:rPr lang="pl-PL" sz="2100" dirty="0"/>
              <a:t>w wiadomości;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pisz prostym językiem;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dziel tekst na logiczne części — Tak! W mejlach też możesz używać nagłówków;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pamiętaj o tekstach alternatywnych dla elementów graficznych;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nie wysyłaj mejli składających się tylko z grafiki (zdarza się w kampaniach informacyjnych, </a:t>
            </a:r>
            <a:r>
              <a:rPr lang="pl-PL" sz="2100" dirty="0" err="1"/>
              <a:t>newslettera</a:t>
            </a:r>
            <a:r>
              <a:rPr lang="pl-PL" sz="2100" dirty="0"/>
              <a:t>, przy wysyłaniu kartek świątecznych); 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używaj czytelnych, dobrze widocznych na tle (kontrastowych) czcionek.</a:t>
            </a:r>
          </a:p>
        </p:txBody>
      </p:sp>
    </p:spTree>
    <p:extLst>
      <p:ext uri="{BB962C8B-B14F-4D97-AF65-F5344CB8AC3E}">
        <p14:creationId xmlns:p14="http://schemas.microsoft.com/office/powerpoint/2010/main" val="75697484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Korzystaj z dodatkowych opcji w programach pocztowych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542483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Outlook dla Microsoft 365 pozwala: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 śledzić na bieżąco treści mejla, wskazywać błędy </a:t>
            </a:r>
            <a:r>
              <a:rPr lang="pl-PL" sz="2100" dirty="0" err="1"/>
              <a:t>dostępnościowe</a:t>
            </a:r>
            <a:r>
              <a:rPr lang="pl-PL" sz="2100" dirty="0"/>
              <a:t> i podpowiadać jak je poprawić (analogicznie jak w MS Word, MS Excel itp.);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pozwala wybrać opcję informującą automatycznie innych użytkowników, że potrzebujesz mejli w pełni dostępnych cyfrowo.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Programy do wysyłki </a:t>
            </a:r>
            <a:r>
              <a:rPr lang="pl-PL" sz="2100" dirty="0" err="1"/>
              <a:t>newsletterów</a:t>
            </a:r>
            <a:r>
              <a:rPr lang="pl-PL" sz="2100" dirty="0"/>
              <a:t> i korespondencji seryjnej (np. </a:t>
            </a:r>
            <a:r>
              <a:rPr lang="pl-PL" sz="2100" dirty="0" err="1">
                <a:hlinkClick r:id="rId2"/>
              </a:rPr>
              <a:t>Mailchimp</a:t>
            </a:r>
            <a:r>
              <a:rPr lang="pl-PL" sz="2100" dirty="0"/>
              <a:t>) mają specjalne dostępne cyfrowo szablony formatowania </a:t>
            </a:r>
            <a:r>
              <a:rPr lang="pl-PL" sz="2100" dirty="0" err="1"/>
              <a:t>mejli</a:t>
            </a:r>
            <a:r>
              <a:rPr lang="pl-PL" sz="2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17262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Dostępność cyfrowa </a:t>
            </a:r>
            <a:br>
              <a:rPr lang="pl-PL" sz="4000" b="1" dirty="0"/>
            </a:br>
            <a:r>
              <a:rPr lang="pl-PL" sz="4000" b="1" dirty="0"/>
              <a:t>w mediach </a:t>
            </a:r>
            <a:r>
              <a:rPr lang="pl-PL" sz="4000" b="1" dirty="0" err="1"/>
              <a:t>społecznościowych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975763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Alternatywa tekstowa dla treści graficznych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27644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3000"/>
              </a:lnSpc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tekst alternatywny jest obowiązkowy. Ma informować o tym, co przedstawia grafika lub zdjęcie;</a:t>
            </a:r>
          </a:p>
          <a:p>
            <a:pPr>
              <a:lnSpc>
                <a:spcPct val="113000"/>
              </a:lnSpc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wszystkie najpopularniejsze media społecznościowe umożliwiają dodawanie tekstów alternatywnych do treści graficznych — nie wierz w pełną poprawność automatycznie generowanych tekstów alternatywnych;</a:t>
            </a:r>
          </a:p>
          <a:p>
            <a:pPr>
              <a:lnSpc>
                <a:spcPct val="113000"/>
              </a:lnSpc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jeśli obraz jest złożony (np. infografika) w publikowanej treści tekstowej,  powinien być link do poszerzonego opisu wyjaśniającego prezentowaną zawartość;</a:t>
            </a:r>
          </a:p>
          <a:p>
            <a:pPr>
              <a:lnSpc>
                <a:spcPct val="113000"/>
              </a:lnSpc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tekst nałożony na grafikę (np. w formie nalepek na zdjęcie) też wymaga opisania — czytniki ekranu widzą go tak samo, jak zdjęcie.</a:t>
            </a:r>
          </a:p>
        </p:txBody>
      </p:sp>
    </p:spTree>
    <p:extLst>
      <p:ext uri="{BB962C8B-B14F-4D97-AF65-F5344CB8AC3E}">
        <p14:creationId xmlns:p14="http://schemas.microsoft.com/office/powerpoint/2010/main" val="251725666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Odpowiedni kontrast treści do tła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27644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3000"/>
              </a:lnSpc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tekst musi być jednoznacznie odróżnialny od tła — dotyczy to zarówno tekstu we wpisach, jak i tekstów w infografikach;</a:t>
            </a:r>
          </a:p>
          <a:p>
            <a:pPr>
              <a:lnSpc>
                <a:spcPct val="113000"/>
              </a:lnSpc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kontrast tekstu do tła musi wynosić minimum 4,5:1;</a:t>
            </a:r>
          </a:p>
          <a:p>
            <a:pPr>
              <a:lnSpc>
                <a:spcPct val="113000"/>
              </a:lnSpc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uważaj na infografiki oraz wyróżniania wpisów niestandardowym tłem;</a:t>
            </a:r>
          </a:p>
          <a:p>
            <a:pPr>
              <a:lnSpc>
                <a:spcPct val="113000"/>
              </a:lnSpc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uważaj na filtry i nakładki.</a:t>
            </a:r>
          </a:p>
        </p:txBody>
      </p:sp>
    </p:spTree>
    <p:extLst>
      <p:ext uri="{BB962C8B-B14F-4D97-AF65-F5344CB8AC3E}">
        <p14:creationId xmlns:p14="http://schemas.microsoft.com/office/powerpoint/2010/main" val="1042241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Ułatwiaj zbieranie informacji i udzielanie odpowiedzi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2068202"/>
            <a:ext cx="10560424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stwórz szablony np. raportów z testów i zbieraj je w jednym miejscu, do którego mają dostęp zainteresowani pracownicy;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poinformuj pracowników projektu, kto za co odpowiada w zakresie dostępności cyfrowej;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organizuj dodatkowe spotkania projektowe poświęcone dostępności cyfrowej lub dodaj ten temat jako jeden z obowiązkowo poruszanych na spotkaniach ogólnych;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utwórz „kanał” (np. dedykowany adres </a:t>
            </a:r>
            <a:r>
              <a:rPr lang="pl-PL" sz="2100" dirty="0" err="1"/>
              <a:t>mejlowy</a:t>
            </a:r>
            <a:r>
              <a:rPr lang="pl-PL" sz="2100" dirty="0"/>
              <a:t>) do zgłaszania problemów ale też pomysłów związanych z dostępnością cyfrową w projekcie. </a:t>
            </a:r>
          </a:p>
        </p:txBody>
      </p:sp>
    </p:spTree>
    <p:extLst>
      <p:ext uri="{BB962C8B-B14F-4D97-AF65-F5344CB8AC3E}">
        <p14:creationId xmlns:p14="http://schemas.microsoft.com/office/powerpoint/2010/main" val="55267444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58744"/>
          </a:xfrm>
        </p:spPr>
        <p:txBody>
          <a:bodyPr>
            <a:normAutofit/>
          </a:bodyPr>
          <a:lstStyle/>
          <a:p>
            <a:r>
              <a:rPr lang="pl-PL" dirty="0"/>
              <a:t>Treści multimedialne dostępne dla osób, które nie posługują się wzrokiem </a:t>
            </a:r>
            <a:br>
              <a:rPr lang="pl-PL" dirty="0"/>
            </a:br>
            <a:r>
              <a:rPr lang="pl-PL" dirty="0"/>
              <a:t>lub słuchem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27644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3000"/>
              </a:lnSpc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napisy rozszerzone są obowiązkowe w multimediach przekazujących informacje </a:t>
            </a:r>
            <a:b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w warstwie dźwiękowej;</a:t>
            </a:r>
          </a:p>
          <a:p>
            <a:pPr>
              <a:lnSpc>
                <a:spcPct val="113000"/>
              </a:lnSpc>
            </a:pPr>
            <a:r>
              <a:rPr lang="pl-PL" sz="2100" dirty="0" err="1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audiodeskrypcja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jest obowiązkowa w multimediach przekazujących informacje w warstwie wizualnej — w odtwarzaczach w mediach społecznościowych nie dodasz jednocześnie napisów rozszerzonych i </a:t>
            </a:r>
            <a:r>
              <a:rPr lang="pl-PL" sz="2100" dirty="0" err="1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audiodeskrypcji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(to muszą być oddzielne filmy);</a:t>
            </a:r>
          </a:p>
          <a:p>
            <a:pPr>
              <a:lnSpc>
                <a:spcPct val="113000"/>
              </a:lnSpc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napisy rozszerzone można tworzyć samodzielnie, korzystając z darmowych programów. Tworzenie audiodeskrypcji należy powierzać specjalistom;</a:t>
            </a:r>
          </a:p>
          <a:p>
            <a:pPr>
              <a:lnSpc>
                <a:spcPct val="113000"/>
              </a:lnSpc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tłumaczenie na polski język migowy nie jest obowiązkowe, ale dla części użytkowników (Głusi) jest niezbędne dla zrozumienia treści.</a:t>
            </a:r>
          </a:p>
          <a:p>
            <a:pPr>
              <a:lnSpc>
                <a:spcPct val="113000"/>
              </a:lnSpc>
            </a:pPr>
            <a:endParaRPr lang="pl-PL" sz="2100" dirty="0"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09086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Treści tekstowe w mediach społecznościowych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27644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3000"/>
              </a:lnSpc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zawsze należy dbać o 	zrozumiałość treści tekstowych; </a:t>
            </a:r>
          </a:p>
          <a:p>
            <a:pPr>
              <a:lnSpc>
                <a:spcPct val="113000"/>
              </a:lnSpc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tam, gdzie jest to możliwe, należy dodawać oznaczenie list oraz  odpowiednich nagłówków — część mediów społecznościowych ma taką opcję. </a:t>
            </a:r>
          </a:p>
        </p:txBody>
      </p:sp>
    </p:spTree>
    <p:extLst>
      <p:ext uri="{BB962C8B-B14F-4D97-AF65-F5344CB8AC3E}">
        <p14:creationId xmlns:p14="http://schemas.microsoft.com/office/powerpoint/2010/main" val="146480470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Załączniki w mediach społecznościowych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27644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13000"/>
              </a:lnSpc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Dodajesz załączniki (np. formularze, prezentacje, dokumenty w formie PDF)? Pamiętaj o ich maksymalnej dostępności cyfrowej.</a:t>
            </a:r>
          </a:p>
        </p:txBody>
      </p:sp>
    </p:spTree>
    <p:extLst>
      <p:ext uri="{BB962C8B-B14F-4D97-AF65-F5344CB8AC3E}">
        <p14:creationId xmlns:p14="http://schemas.microsoft.com/office/powerpoint/2010/main" val="342064837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Dobre praktyki</a:t>
            </a:r>
          </a:p>
        </p:txBody>
      </p:sp>
      <p:sp>
        <p:nvSpPr>
          <p:cNvPr id="10" name="Symbol zastępczy zawartości 2">
            <a:extLst>
              <a:ext uri="{FF2B5EF4-FFF2-40B4-BE49-F238E27FC236}">
                <a16:creationId xmlns:a16="http://schemas.microsoft.com/office/drawing/2014/main" xmlns="" id="{670CD7A9-B3FB-CCD9-F40D-D56340AAF30F}"/>
              </a:ext>
            </a:extLst>
          </p:cNvPr>
          <p:cNvSpPr txBox="1">
            <a:spLocks/>
          </p:cNvSpPr>
          <p:nvPr/>
        </p:nvSpPr>
        <p:spPr>
          <a:xfrm>
            <a:off x="815788" y="1553498"/>
            <a:ext cx="10560424" cy="4970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lnSpc>
                <a:spcPct val="113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zachowuj prawidłową pisownię — nie pisz wyłącznie wersalików lub wszystkich małych liter;</a:t>
            </a:r>
          </a:p>
          <a:p>
            <a:r>
              <a:rPr lang="pl-PL" dirty="0"/>
              <a:t>dziel duże bloki tekstu za pomocą łamania wierszy;</a:t>
            </a:r>
          </a:p>
          <a:p>
            <a:r>
              <a:rPr lang="pl-PL" dirty="0"/>
              <a:t>dbaj o odpowiednie zwroty, pisząc o osobach z niepełnosprawnościami; </a:t>
            </a:r>
          </a:p>
          <a:p>
            <a:r>
              <a:rPr lang="pl-PL" dirty="0"/>
              <a:t>twórz </a:t>
            </a:r>
            <a:r>
              <a:rPr lang="pl-PL" dirty="0" err="1"/>
              <a:t>hashtagi</a:t>
            </a:r>
            <a:r>
              <a:rPr lang="pl-PL" dirty="0"/>
              <a:t> z użyciem wielkich liter np.: #</a:t>
            </a:r>
            <a:r>
              <a:rPr lang="pl-PL" dirty="0" err="1"/>
              <a:t>SzkolenieDostepnosc</a:t>
            </a:r>
            <a:r>
              <a:rPr lang="pl-PL" dirty="0"/>
              <a:t>;</a:t>
            </a:r>
          </a:p>
          <a:p>
            <a:r>
              <a:rPr lang="pl-PL" dirty="0"/>
              <a:t>nie mnóż </a:t>
            </a:r>
            <a:r>
              <a:rPr lang="pl-PL" dirty="0" err="1"/>
              <a:t>emotikonów</a:t>
            </a:r>
            <a:r>
              <a:rPr lang="pl-PL" dirty="0"/>
              <a:t> we wpisach i umieszczaj je na końcu;</a:t>
            </a:r>
          </a:p>
          <a:p>
            <a:r>
              <a:rPr lang="pl-PL" dirty="0"/>
              <a:t>unikaj używania </a:t>
            </a:r>
            <a:r>
              <a:rPr lang="pl-PL" dirty="0" err="1"/>
              <a:t>emotikonów</a:t>
            </a:r>
            <a:r>
              <a:rPr lang="pl-PL" dirty="0"/>
              <a:t> w swojej wyświetlanej nazwie;</a:t>
            </a:r>
          </a:p>
          <a:p>
            <a:r>
              <a:rPr lang="pl-PL" dirty="0"/>
              <a:t>unikaj znaków specjalnych — jeśli publikujesz grafikę ASCII, opublikuj obraz grafiki i napisz opis obrazu.</a:t>
            </a:r>
          </a:p>
        </p:txBody>
      </p:sp>
    </p:spTree>
    <p:extLst>
      <p:ext uri="{BB962C8B-B14F-4D97-AF65-F5344CB8AC3E}">
        <p14:creationId xmlns:p14="http://schemas.microsoft.com/office/powerpoint/2010/main" val="316680074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Utrzymywanie dostępności cyfrowej </a:t>
            </a:r>
            <a:br>
              <a:rPr lang="pl-PL" sz="4000" b="1" dirty="0"/>
            </a:br>
            <a:r>
              <a:rPr lang="pl-PL" sz="4000" b="1" dirty="0"/>
              <a:t>po projekcie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74444495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Dostępność cyfrowa nie kończy się wraz z projektem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08848"/>
            <a:ext cx="10277537" cy="3610870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Pomimo zakończenia projektu i finansowania z nim związanego, podmiot publiczny wciąż odpowiada za dostępność cyfrową rozwiązania stworzonego w ramach projektu, w tym za: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aktualizowanie deklaracji dostępności; 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reagowanie na żądania zapewnienia dostępności cyfrowej oraz skargi związane </a:t>
            </a:r>
            <a:br>
              <a:rPr lang="pl-PL" sz="2100" dirty="0"/>
            </a:br>
            <a:r>
              <a:rPr lang="pl-PL" sz="2100" dirty="0"/>
              <a:t>z tym obszarem.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Dostępność cyfrowa nie jest dana raz na zawsze — planując koszty utrzymaniowe rozwiązania cyfrowego, pamiętaj zawsze o uwzględnieniu kosztów </a:t>
            </a:r>
            <a:r>
              <a:rPr lang="pl-PL" sz="2100" dirty="0" err="1"/>
              <a:t>dostępnościowych</a:t>
            </a:r>
            <a:r>
              <a:rPr lang="pl-PL" sz="2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98142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Dostępność cyfrowa to zawsze obowiązek prawny podmiotu-właściciela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08848"/>
            <a:ext cx="10277537" cy="3610870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Nawet jeśli rozwiązanie cyfrowe jest przekazane do obsługi przez zewnętrznego operatora — to zgodnie z prawem, podmiot publiczny, jako właściciel tego rozwiązania, odpowiada za jego dostępność cyfrową.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Pamiętaj o odpowiednich zapisach w umowach, na przykład:</a:t>
            </a:r>
          </a:p>
          <a:p>
            <a:pPr marL="342900" indent="-3429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wymagaj od operatora utrzymania dostępności cyfrowej, na poziomie co najmniej </a:t>
            </a:r>
            <a:br>
              <a:rPr lang="pl-PL" sz="2100" dirty="0"/>
            </a:br>
            <a:r>
              <a:rPr lang="pl-PL" sz="2100" dirty="0"/>
              <a:t>z momentu przekazania rozwiązania; </a:t>
            </a:r>
          </a:p>
          <a:p>
            <a:pPr marL="342900" indent="-3429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żądaj prowadzenia regularnych audytów dostępności cyfrowej i przekazywania do właściciela raportów z tych badań;</a:t>
            </a:r>
          </a:p>
          <a:p>
            <a:pPr marL="342900" indent="-3429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określ sposób reagowania na ewentualne żądania i skargi dotyczące dostępności cyfrowej.</a:t>
            </a:r>
          </a:p>
        </p:txBody>
      </p:sp>
    </p:spTree>
    <p:extLst>
      <p:ext uri="{BB962C8B-B14F-4D97-AF65-F5344CB8AC3E}">
        <p14:creationId xmlns:p14="http://schemas.microsoft.com/office/powerpoint/2010/main" val="77894434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Procedury, regulaminy, instrukcje, podpowiedzi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08848"/>
            <a:ext cx="10277537" cy="3610870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Nie jesteś w stanie przewidzieć wszystkich sytuacji i uniknąć wszelkich problemów </a:t>
            </a:r>
            <a:br>
              <a:rPr lang="pl-PL" sz="2100" dirty="0"/>
            </a:br>
            <a:r>
              <a:rPr lang="pl-PL" sz="2100" dirty="0"/>
              <a:t>z dostępnością cyfrową, ale możesz znacznie ograniczyć ich liczbę.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Twórz dokumentację, która będzie uwzględniała kwestie dostępności, wymagała jej oraz umożliwiała jej przestrzeganie przez przyszłych użytkowników. To szczególnie istotne przy rozwiązaniach: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z których korzysta wiele podmiotów publicznych;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które współtworzą użytkownicy (np. poprzez opinie, komentarze, a szczególnie dodawanie treści).</a:t>
            </a:r>
          </a:p>
        </p:txBody>
      </p:sp>
    </p:spTree>
    <p:extLst>
      <p:ext uri="{BB962C8B-B14F-4D97-AF65-F5344CB8AC3E}">
        <p14:creationId xmlns:p14="http://schemas.microsoft.com/office/powerpoint/2010/main" val="48118485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Pytania?</a:t>
            </a:r>
          </a:p>
        </p:txBody>
      </p:sp>
    </p:spTree>
    <p:extLst>
      <p:ext uri="{BB962C8B-B14F-4D97-AF65-F5344CB8AC3E}">
        <p14:creationId xmlns:p14="http://schemas.microsoft.com/office/powerpoint/2010/main" val="329830245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8755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Dziękuję za uwagę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831850" y="4474298"/>
            <a:ext cx="10317057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Zapraszam na naszą stronę 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https://www.gov.pl/dostepnosc-cyfrowa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b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do kontaktu </a:t>
            </a:r>
            <a:r>
              <a:rPr lang="pl-PL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dostepnosc.cyfrowa@cyfra.gov.pl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 </a:t>
            </a:r>
          </a:p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2699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617458"/>
            <a:ext cx="10560424" cy="683387"/>
          </a:xfrm>
        </p:spPr>
        <p:txBody>
          <a:bodyPr>
            <a:noAutofit/>
          </a:bodyPr>
          <a:lstStyle/>
          <a:p>
            <a:r>
              <a:rPr lang="pl-PL" b="1" dirty="0"/>
              <a:t>Komunikacja na zewnątrz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932330" y="1920610"/>
            <a:ext cx="10383370" cy="44372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10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Deklaracja dostępności to nie laurka czy certyfikat dostępności tylko opis aktualnego stanu dostępności podmiotu publicznego dla osób z niepełnosprawnościami. Możesz ją </a:t>
            </a: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doskonale</a:t>
            </a:r>
            <a:r>
              <a:rPr lang="pl-PL" dirty="0"/>
              <a:t> wykorzystać do komunikacji z użytkownikami zewnętrznymi.</a:t>
            </a:r>
          </a:p>
          <a:p>
            <a:r>
              <a:rPr lang="pl-PL" dirty="0"/>
              <a:t>Nie ukrywaj błędów dostępności cyfrowej strony czy aplikacji. Opisz je w zrozumiały sposób, możesz także podać daty, kiedy planujesz ich usunięcie. To pokazuje, że dostępność faktycznie jest procesem, który jest ważny dla podmiotu.</a:t>
            </a:r>
          </a:p>
        </p:txBody>
      </p:sp>
    </p:spTree>
    <p:extLst>
      <p:ext uri="{BB962C8B-B14F-4D97-AF65-F5344CB8AC3E}">
        <p14:creationId xmlns:p14="http://schemas.microsoft.com/office/powerpoint/2010/main" val="274519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Ważne!</a:t>
            </a:r>
            <a:endParaRPr lang="pl-PL" i="1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040470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Deklaracją dostępności </a:t>
            </a:r>
            <a:r>
              <a:rPr lang="pl-PL" sz="2100" b="1" dirty="0">
                <a:latin typeface="Lato Black" panose="020F0A02020204030203" pitchFamily="34" charset="-18"/>
              </a:rPr>
              <a:t>NIE JEST</a:t>
            </a:r>
            <a:r>
              <a:rPr lang="pl-PL" sz="2100" b="1" dirty="0"/>
              <a:t>: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100" dirty="0"/>
              <a:t>raport o stanie zapewnienia dostępności dla osób ze szczególnymi potrzebami; 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100" dirty="0"/>
              <a:t>informacja w formacie łatwym do czytania i w polskim języku migowym o tym, czym zajmuje się podmiot; 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100" dirty="0"/>
              <a:t>opis, w dowolnej formie tego, jak podmiot dba o dostępność.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338883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Deklaracja dostępności ma określoną formę</a:t>
            </a:r>
            <a:endParaRPr lang="pl-PL" i="1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040470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Ogólna forma i zakres deklaracji dostępności są wspólne w całej UE. Określa je Decyzja Wykonawcza Komisji (UE) 2018/1523.</a:t>
            </a:r>
          </a:p>
          <a:p>
            <a:pPr fontAlgn="base"/>
            <a:r>
              <a:rPr lang="pl-PL" sz="2100" dirty="0"/>
              <a:t>Szczegółową formę i zakres deklaracji dostępności określają poszczególne kraje. W Polsce opisują je </a:t>
            </a:r>
            <a:r>
              <a:rPr lang="pl-PL" sz="2100" dirty="0">
                <a:hlinkClick r:id="rId2"/>
              </a:rPr>
              <a:t>Warunki techniczne</a:t>
            </a:r>
            <a:r>
              <a:rPr lang="pl-PL" sz="2100" dirty="0"/>
              <a:t>.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611302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3 rodzaje treści w deklaracji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040470" cy="3610870"/>
          </a:xfrm>
        </p:spPr>
        <p:txBody>
          <a:bodyPr>
            <a:noAutofit/>
          </a:bodyPr>
          <a:lstStyle/>
          <a:p>
            <a:pPr marL="457200" indent="-457200" fontAlgn="base">
              <a:buFont typeface="+mj-lt"/>
              <a:buAutoNum type="arabicPeriod"/>
            </a:pPr>
            <a:r>
              <a:rPr lang="pl-PL" sz="2100" dirty="0"/>
              <a:t>takie, które musisz użyć </a:t>
            </a:r>
            <a:r>
              <a:rPr lang="pl-PL" sz="2100" b="1" dirty="0"/>
              <a:t>co do słowa zgodnie ze wzorem </a:t>
            </a:r>
            <a:r>
              <a:rPr lang="pl-PL" sz="2100" dirty="0"/>
              <a:t>— obowiązkowe;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pl-PL" sz="2100" dirty="0"/>
              <a:t>takie, które możesz opisać </a:t>
            </a:r>
            <a:r>
              <a:rPr lang="pl-PL" sz="2100" b="1" dirty="0"/>
              <a:t>własnymi słowami, ale uwzględniając </a:t>
            </a:r>
            <a:br>
              <a:rPr lang="pl-PL" sz="2100" b="1" dirty="0"/>
            </a:br>
            <a:r>
              <a:rPr lang="pl-PL" sz="2100" b="1" dirty="0"/>
              <a:t>w tym opisie konkretne wymagane elementy</a:t>
            </a:r>
            <a:r>
              <a:rPr lang="pl-PL" sz="2100" dirty="0"/>
              <a:t> — konieczne;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pl-PL" sz="2100" dirty="0"/>
              <a:t>inne </a:t>
            </a:r>
            <a:r>
              <a:rPr lang="pl-PL" sz="2100" b="1" dirty="0"/>
              <a:t>nieobowiązkowe treści</a:t>
            </a:r>
            <a:r>
              <a:rPr lang="pl-PL" sz="2100" dirty="0"/>
              <a:t>, przydatne dla osób z niepełnosprawnościami, korzystających z informacji i usług danego podmiotu publicznego.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3401564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Niestandardowy 1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Niestandardowy 1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13526</TotalTime>
  <Words>3013</Words>
  <Application>Microsoft Office PowerPoint</Application>
  <PresentationFormat>Panoramiczny</PresentationFormat>
  <Paragraphs>258</Paragraphs>
  <Slides>59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59</vt:i4>
      </vt:variant>
    </vt:vector>
  </HeadingPairs>
  <TitlesOfParts>
    <vt:vector size="69" baseType="lpstr">
      <vt:lpstr>Arial</vt:lpstr>
      <vt:lpstr>Calibri</vt:lpstr>
      <vt:lpstr>Calibri Light</vt:lpstr>
      <vt:lpstr>Lato</vt:lpstr>
      <vt:lpstr>Lato Black</vt:lpstr>
      <vt:lpstr>Open Sans</vt:lpstr>
      <vt:lpstr>Open Sans Semibold</vt:lpstr>
      <vt:lpstr>Office Theme</vt:lpstr>
      <vt:lpstr>Projekt niestandardowy</vt:lpstr>
      <vt:lpstr>1_Office Theme</vt:lpstr>
      <vt:lpstr>DZIAŁANIA WSPIERAJĄCE ZARZĄDZANIE DOSTĘPNOŚCIĄ CYFROWĄ</vt:lpstr>
      <vt:lpstr>Dostępność cyfrowa w projekcie to nie tylko WCAG i ustawa!</vt:lpstr>
      <vt:lpstr>Komunikacja na temat dostępności cyfrowej</vt:lpstr>
      <vt:lpstr>Komunikacja wewnętrzna</vt:lpstr>
      <vt:lpstr>Ułatwiaj zbieranie informacji i udzielanie odpowiedzi</vt:lpstr>
      <vt:lpstr>Komunikacja na zewnątrz</vt:lpstr>
      <vt:lpstr>Ważne!</vt:lpstr>
      <vt:lpstr>Deklaracja dostępności ma określoną formę</vt:lpstr>
      <vt:lpstr>3 rodzaje treści w deklaracji</vt:lpstr>
      <vt:lpstr>Tytuł i informacje wstępne</vt:lpstr>
      <vt:lpstr>Stan dostępności cyfrowej — 3 opcje do wyboru</vt:lpstr>
      <vt:lpstr>Opis problemów z dostępnością cyfrową</vt:lpstr>
      <vt:lpstr>Informacje o przygotowaniu deklaracji</vt:lpstr>
      <vt:lpstr>Informacje o skrótach klawiaturowych</vt:lpstr>
      <vt:lpstr>Informacje o sposobach kontaktu i zgłaszania problemów z dostępnością cyfrową</vt:lpstr>
      <vt:lpstr>Opis procedury rozpatrywania wniosków i skarg</vt:lpstr>
      <vt:lpstr>Stan dostępności architektonicznej</vt:lpstr>
      <vt:lpstr>Zawartości opisu stanu dostępności architektonicznej</vt:lpstr>
      <vt:lpstr>Aplikacje mobilne</vt:lpstr>
      <vt:lpstr>Umiejscowienia deklaracji dostępności</vt:lpstr>
      <vt:lpstr>Ocena nadmiernych kosztów zapewnienia dostępności cyfrowej</vt:lpstr>
      <vt:lpstr>Nadmierne koszty w ustawie o dostępności cyfrowej</vt:lpstr>
      <vt:lpstr>Zakres oceny nadmiernych kosztów — w skrócie</vt:lpstr>
      <vt:lpstr>Brak oceny = brak możliwości przywołania nadmiernych kosztów </vt:lpstr>
      <vt:lpstr>Nie ma dwóch takich samych sytuacji</vt:lpstr>
      <vt:lpstr>Znajdź błąd (1/4)</vt:lpstr>
      <vt:lpstr>Znajdź błąd (2/4)</vt:lpstr>
      <vt:lpstr>Znajdź błąd (3/4)</vt:lpstr>
      <vt:lpstr>Znajdź błąd (4/4)</vt:lpstr>
      <vt:lpstr>Przykłady ułatwiające zrozumienie nadmiernych kosztów</vt:lpstr>
      <vt:lpstr>Przykład 1 — nadmierny koszt napisów rozszerzonych dla wykładów</vt:lpstr>
      <vt:lpstr>Przykład 2 — nadmierny koszt poprawy nawigacji w zamienianej stronie internetowej</vt:lpstr>
      <vt:lpstr>Przykład 3 — nadmierny koszt zmiany dostawcy obecnego rozwiązania</vt:lpstr>
      <vt:lpstr>Dostępność cyfrowa dokumentów projektowych</vt:lpstr>
      <vt:lpstr>Dokumenty to też treść</vt:lpstr>
      <vt:lpstr>Ważne daty graniczne</vt:lpstr>
      <vt:lpstr>Dostęp alternatywny i żądanie dostępu</vt:lpstr>
      <vt:lpstr>Nie każdy dokument musisz udostępnić cyfrowo </vt:lpstr>
      <vt:lpstr>Dużo dokumentów do poprawy? Określ priorytety</vt:lpstr>
      <vt:lpstr>Skup się na działaniach wielu, a nie na wielu działaniach</vt:lpstr>
      <vt:lpstr>Dostępność cyfrowa spotkań on-line</vt:lpstr>
      <vt:lpstr>Spotkania on-line to nie tylko konferencje</vt:lpstr>
      <vt:lpstr>O czym pamiętać przy każdym spotkaniu on-line?</vt:lpstr>
      <vt:lpstr>Dostępność cyfrowa komunikacji mejlowej</vt:lpstr>
      <vt:lpstr>Myśl o mejlach jak o dokumentach lub artykułach</vt:lpstr>
      <vt:lpstr>Korzystaj z dodatkowych opcji w programach pocztowych</vt:lpstr>
      <vt:lpstr>Dostępność cyfrowa  w mediach społecznościowych</vt:lpstr>
      <vt:lpstr>Alternatywa tekstowa dla treści graficznych</vt:lpstr>
      <vt:lpstr>Odpowiedni kontrast treści do tła</vt:lpstr>
      <vt:lpstr>Treści multimedialne dostępne dla osób, które nie posługują się wzrokiem  lub słuchem</vt:lpstr>
      <vt:lpstr>Treści tekstowe w mediach społecznościowych</vt:lpstr>
      <vt:lpstr>Załączniki w mediach społecznościowych</vt:lpstr>
      <vt:lpstr>Dobre praktyki</vt:lpstr>
      <vt:lpstr>Utrzymywanie dostępności cyfrowej  po projekcie</vt:lpstr>
      <vt:lpstr>Dostępność cyfrowa nie kończy się wraz z projektem</vt:lpstr>
      <vt:lpstr>Dostępność cyfrowa to zawsze obowiązek prawny podmiotu-właściciela</vt:lpstr>
      <vt:lpstr>Procedury, regulaminy, instrukcje, podpowiedzi</vt:lpstr>
      <vt:lpstr>Pytania?</vt:lpstr>
      <vt:lpstr>Dziękuję za uwagę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DZIAŁANIA WSPIERAJĄCE ZARZĄDZANIE DOSTĘPNOŚCIĄ CYFROWĄ</dc:title>
  <dc:creator>Krycki Wojciech</dc:creator>
  <cp:lastModifiedBy>Dębska Anna</cp:lastModifiedBy>
  <cp:revision>617</cp:revision>
  <dcterms:created xsi:type="dcterms:W3CDTF">2018-01-11T08:55:36Z</dcterms:created>
  <dcterms:modified xsi:type="dcterms:W3CDTF">2023-10-18T12:48:57Z</dcterms:modified>
</cp:coreProperties>
</file>