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1"/>
  </p:notesMasterIdLst>
  <p:sldIdLst>
    <p:sldId id="336" r:id="rId2"/>
    <p:sldId id="473" r:id="rId3"/>
    <p:sldId id="474" r:id="rId4"/>
    <p:sldId id="475" r:id="rId5"/>
    <p:sldId id="476" r:id="rId6"/>
    <p:sldId id="477" r:id="rId7"/>
    <p:sldId id="478" r:id="rId8"/>
    <p:sldId id="479" r:id="rId9"/>
    <p:sldId id="410" r:id="rId10"/>
    <p:sldId id="480" r:id="rId11"/>
    <p:sldId id="481" r:id="rId12"/>
    <p:sldId id="482" r:id="rId13"/>
    <p:sldId id="483" r:id="rId14"/>
    <p:sldId id="484" r:id="rId15"/>
    <p:sldId id="485" r:id="rId16"/>
    <p:sldId id="486" r:id="rId17"/>
    <p:sldId id="487" r:id="rId18"/>
    <p:sldId id="488" r:id="rId19"/>
    <p:sldId id="489" r:id="rId20"/>
    <p:sldId id="422" r:id="rId21"/>
    <p:sldId id="419" r:id="rId22"/>
    <p:sldId id="420" r:id="rId23"/>
    <p:sldId id="490" r:id="rId24"/>
    <p:sldId id="491" r:id="rId25"/>
    <p:sldId id="439" r:id="rId26"/>
    <p:sldId id="492" r:id="rId27"/>
    <p:sldId id="493" r:id="rId28"/>
    <p:sldId id="494" r:id="rId29"/>
    <p:sldId id="332" r:id="rId30"/>
  </p:sldIdLst>
  <p:sldSz cx="13439775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423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lenik Agnieszka" initials="PA" lastIdx="1" clrIdx="0">
    <p:extLst>
      <p:ext uri="{19B8F6BF-5375-455C-9EA6-DF929625EA0E}">
        <p15:presenceInfo xmlns:p15="http://schemas.microsoft.com/office/powerpoint/2012/main" userId="S::Agnieszka.Palenik@mfipr.gov.pl::6a0c958d-6557-4bbd-8aa6-03360055b1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BDE9"/>
    <a:srgbClr val="554B97"/>
    <a:srgbClr val="A6D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CA950A-96FE-97B4-A6A9-DF147AEA53BF}" v="22" dt="2026-09-22T11:40:58.106"/>
  </p1510:revLst>
</p1510:revInfo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3" autoAdjust="0"/>
    <p:restoredTop sz="95033" autoAdjust="0"/>
  </p:normalViewPr>
  <p:slideViewPr>
    <p:cSldViewPr showGuides="1">
      <p:cViewPr varScale="1">
        <p:scale>
          <a:sx n="59" d="100"/>
          <a:sy n="59" d="100"/>
        </p:scale>
        <p:origin x="948" y="60"/>
      </p:cViewPr>
      <p:guideLst>
        <p:guide orient="horz" pos="2381"/>
        <p:guide pos="42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ńczyk Maciej" userId="S::maciej.stanczyk@nfosigw.gov.pl::004c23b6-6db5-480c-8e40-cba608cd70de" providerId="AD" clId="Web-{2ECA950A-96FE-97B4-A6A9-DF147AEA53BF}"/>
    <pc:docChg chg="modSld">
      <pc:chgData name="Stańczyk Maciej" userId="S::maciej.stanczyk@nfosigw.gov.pl::004c23b6-6db5-480c-8e40-cba608cd70de" providerId="AD" clId="Web-{2ECA950A-96FE-97B4-A6A9-DF147AEA53BF}" dt="2026-09-22T11:40:58.106" v="21" actId="20577"/>
      <pc:docMkLst>
        <pc:docMk/>
      </pc:docMkLst>
      <pc:sldChg chg="modSp">
        <pc:chgData name="Stańczyk Maciej" userId="S::maciej.stanczyk@nfosigw.gov.pl::004c23b6-6db5-480c-8e40-cba608cd70de" providerId="AD" clId="Web-{2ECA950A-96FE-97B4-A6A9-DF147AEA53BF}" dt="2026-09-22T11:39:28.463" v="12" actId="20577"/>
        <pc:sldMkLst>
          <pc:docMk/>
          <pc:sldMk cId="0" sldId="336"/>
        </pc:sldMkLst>
        <pc:spChg chg="mod">
          <ac:chgData name="Stańczyk Maciej" userId="S::maciej.stanczyk@nfosigw.gov.pl::004c23b6-6db5-480c-8e40-cba608cd70de" providerId="AD" clId="Web-{2ECA950A-96FE-97B4-A6A9-DF147AEA53BF}" dt="2026-09-22T11:39:28.463" v="12" actId="20577"/>
          <ac:spMkLst>
            <pc:docMk/>
            <pc:sldMk cId="0" sldId="336"/>
            <ac:spMk id="14" creationId="{13CA0706-8249-3742-85AE-F68EDE7037D0}"/>
          </ac:spMkLst>
        </pc:spChg>
      </pc:sldChg>
      <pc:sldChg chg="modSp">
        <pc:chgData name="Stańczyk Maciej" userId="S::maciej.stanczyk@nfosigw.gov.pl::004c23b6-6db5-480c-8e40-cba608cd70de" providerId="AD" clId="Web-{2ECA950A-96FE-97B4-A6A9-DF147AEA53BF}" dt="2026-09-22T11:40:22.464" v="16" actId="20577"/>
        <pc:sldMkLst>
          <pc:docMk/>
          <pc:sldMk cId="42859494" sldId="484"/>
        </pc:sldMkLst>
        <pc:spChg chg="mod">
          <ac:chgData name="Stańczyk Maciej" userId="S::maciej.stanczyk@nfosigw.gov.pl::004c23b6-6db5-480c-8e40-cba608cd70de" providerId="AD" clId="Web-{2ECA950A-96FE-97B4-A6A9-DF147AEA53BF}" dt="2026-09-22T11:40:22.464" v="16" actId="20577"/>
          <ac:spMkLst>
            <pc:docMk/>
            <pc:sldMk cId="42859494" sldId="484"/>
            <ac:spMk id="19" creationId="{3727DE53-4FC3-20FC-9498-1AAF6A6378FD}"/>
          </ac:spMkLst>
        </pc:spChg>
      </pc:sldChg>
      <pc:sldChg chg="modSp">
        <pc:chgData name="Stańczyk Maciej" userId="S::maciej.stanczyk@nfosigw.gov.pl::004c23b6-6db5-480c-8e40-cba608cd70de" providerId="AD" clId="Web-{2ECA950A-96FE-97B4-A6A9-DF147AEA53BF}" dt="2026-09-22T11:40:58.106" v="21" actId="20577"/>
        <pc:sldMkLst>
          <pc:docMk/>
          <pc:sldMk cId="3615634130" sldId="485"/>
        </pc:sldMkLst>
        <pc:spChg chg="mod">
          <ac:chgData name="Stańczyk Maciej" userId="S::maciej.stanczyk@nfosigw.gov.pl::004c23b6-6db5-480c-8e40-cba608cd70de" providerId="AD" clId="Web-{2ECA950A-96FE-97B4-A6A9-DF147AEA53BF}" dt="2026-09-22T11:40:58.106" v="21" actId="20577"/>
          <ac:spMkLst>
            <pc:docMk/>
            <pc:sldMk cId="3615634130" sldId="485"/>
            <ac:spMk id="21" creationId="{D93FFE15-EA2F-66AA-287C-B8112F5DE28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EFF2B-0721-7148-92D1-1650B5B78E9F}" type="datetimeFigureOut">
              <a:rPr lang="pl-PL" smtClean="0"/>
              <a:t>22.09.2026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2B4DB-5212-AD42-B2C1-BD19AC94D4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2773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ymbol zastępczy obrazu slajdu 1">
            <a:extLst>
              <a:ext uri="{FF2B5EF4-FFF2-40B4-BE49-F238E27FC236}">
                <a16:creationId xmlns:a16="http://schemas.microsoft.com/office/drawing/2014/main" id="{BAEE2547-540A-1C34-FE42-74B7256CA3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Symbol zastępczy notatek 2">
            <a:extLst>
              <a:ext uri="{FF2B5EF4-FFF2-40B4-BE49-F238E27FC236}">
                <a16:creationId xmlns:a16="http://schemas.microsoft.com/office/drawing/2014/main" id="{DDF80B94-0AD1-674B-9CD7-B6303076AB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sz="1100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B1643D38-FEB1-BF10-7F1F-D0C9BA7904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B3A1AAAA-A27A-45D8-A6BC-60C8906F3B44}" type="slidenum">
              <a:rPr lang="pl-PL" altLang="pl-PL" smtClean="0"/>
              <a:pPr/>
              <a:t>1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1CE00E4B-06E8-CA22-6CA9-91412C38A7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1CC7A0D8-7360-61B8-B2E9-95D2A87906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C1649422-4C98-AD8A-824F-08C7B1149C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86AFC5C4-738C-4FDA-9624-25C3EAB4E1FA}" type="slidenum">
              <a:rPr lang="pl-PL" altLang="pl-PL" smtClean="0"/>
              <a:pPr/>
              <a:t>3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88344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1CE00E4B-06E8-CA22-6CA9-91412C38A7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1CC7A0D8-7360-61B8-B2E9-95D2A87906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C1649422-4C98-AD8A-824F-08C7B1149C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86AFC5C4-738C-4FDA-9624-25C3EAB4E1FA}" type="slidenum">
              <a:rPr lang="pl-PL" altLang="pl-PL" smtClean="0"/>
              <a:pPr/>
              <a:t>4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1CE00E4B-06E8-CA22-6CA9-91412C38A7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1CC7A0D8-7360-61B8-B2E9-95D2A87906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C1649422-4C98-AD8A-824F-08C7B1149C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86AFC5C4-738C-4FDA-9624-25C3EAB4E1FA}" type="slidenum">
              <a:rPr lang="pl-PL" altLang="pl-PL" smtClean="0"/>
              <a:pPr/>
              <a:t>5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612766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1CE00E4B-06E8-CA22-6CA9-91412C38A7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22275" y="1241425"/>
            <a:ext cx="5953125" cy="33496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1CC7A0D8-7360-61B8-B2E9-95D2A87906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C1649422-4C98-AD8A-824F-08C7B1149C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86AFC5C4-738C-4FDA-9624-25C3EAB4E1FA}" type="slidenum">
              <a:rPr lang="pl-PL" altLang="pl-PL" smtClean="0"/>
              <a:pPr/>
              <a:t>14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65301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ymbol zastępczy obrazu slajdu 1">
            <a:extLst>
              <a:ext uri="{FF2B5EF4-FFF2-40B4-BE49-F238E27FC236}">
                <a16:creationId xmlns:a16="http://schemas.microsoft.com/office/drawing/2014/main" id="{1CE00E4B-06E8-CA22-6CA9-91412C38A7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22275" y="1241425"/>
            <a:ext cx="5953125" cy="33496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Symbol zastępczy notatek 2">
            <a:extLst>
              <a:ext uri="{FF2B5EF4-FFF2-40B4-BE49-F238E27FC236}">
                <a16:creationId xmlns:a16="http://schemas.microsoft.com/office/drawing/2014/main" id="{1CC7A0D8-7360-61B8-B2E9-95D2A87906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30724" name="Symbol zastępczy numeru slajdu 3">
            <a:extLst>
              <a:ext uri="{FF2B5EF4-FFF2-40B4-BE49-F238E27FC236}">
                <a16:creationId xmlns:a16="http://schemas.microsoft.com/office/drawing/2014/main" id="{C1649422-4C98-AD8A-824F-08C7B1149C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86AFC5C4-738C-4FDA-9624-25C3EAB4E1FA}" type="slidenum">
              <a:rPr lang="pl-PL" altLang="pl-PL" smtClean="0"/>
              <a:pPr/>
              <a:t>16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4850898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ymbol zastępczy obrazu slajdu 1">
            <a:extLst>
              <a:ext uri="{FF2B5EF4-FFF2-40B4-BE49-F238E27FC236}">
                <a16:creationId xmlns:a16="http://schemas.microsoft.com/office/drawing/2014/main" id="{466BD8E8-B3B3-7AB7-A7D9-28512CC473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Symbol zastępczy notatek 2">
            <a:extLst>
              <a:ext uri="{FF2B5EF4-FFF2-40B4-BE49-F238E27FC236}">
                <a16:creationId xmlns:a16="http://schemas.microsoft.com/office/drawing/2014/main" id="{4ECC5434-4ECC-331F-C4CA-9B68E47CD8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75780" name="Symbol zastępczy numeru slajdu 3">
            <a:extLst>
              <a:ext uri="{FF2B5EF4-FFF2-40B4-BE49-F238E27FC236}">
                <a16:creationId xmlns:a16="http://schemas.microsoft.com/office/drawing/2014/main" id="{092FFC74-E949-55C8-0CF9-F6786888A3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6D3F3AB-27F5-4E4A-B72A-414B2435B818}" type="slidenum">
              <a:rPr lang="pl-PL" altLang="pl-PL" smtClean="0"/>
              <a:pPr/>
              <a:t>29</a:t>
            </a:fld>
            <a:endParaRPr lang="pl-PL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290469" y="1973819"/>
            <a:ext cx="10860206" cy="4326381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2" y="0"/>
            <a:ext cx="6267903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654" y="1973818"/>
            <a:ext cx="4976807" cy="72009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33" y="540402"/>
            <a:ext cx="1357577" cy="10800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008" y="540402"/>
            <a:ext cx="1357577" cy="108000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784" y="540402"/>
            <a:ext cx="1357577" cy="108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42069" y="3059114"/>
            <a:ext cx="9955708" cy="1107677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42083" y="4861794"/>
            <a:ext cx="9955610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886875" y="540402"/>
            <a:ext cx="2262432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t>22.09.2026</a:t>
            </a:fld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7" y="6371047"/>
            <a:ext cx="2037946" cy="94919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018" y="6371047"/>
            <a:ext cx="3310188" cy="949192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546" y="6370379"/>
            <a:ext cx="2815428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67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527" userDrawn="1">
          <p15:clr>
            <a:srgbClr val="FBAE40"/>
          </p15:clr>
        </p15:guide>
        <p15:guide id="24" pos="812" userDrawn="1">
          <p15:clr>
            <a:srgbClr val="FBAE40"/>
          </p15:clr>
        </p15:guide>
        <p15:guide id="25" pos="1097" userDrawn="1">
          <p15:clr>
            <a:srgbClr val="FBAE40"/>
          </p15:clr>
        </p15:guide>
        <p15:guide id="26" pos="1383" userDrawn="1">
          <p15:clr>
            <a:srgbClr val="FBAE40"/>
          </p15:clr>
        </p15:guide>
        <p15:guide id="27" pos="1668" userDrawn="1">
          <p15:clr>
            <a:srgbClr val="FBAE40"/>
          </p15:clr>
        </p15:guide>
        <p15:guide id="28" pos="1952" userDrawn="1">
          <p15:clr>
            <a:srgbClr val="FBAE40"/>
          </p15:clr>
        </p15:guide>
        <p15:guide id="29" pos="2237" userDrawn="1">
          <p15:clr>
            <a:srgbClr val="FBAE40"/>
          </p15:clr>
        </p15:guide>
        <p15:guide id="30" pos="2523" userDrawn="1">
          <p15:clr>
            <a:srgbClr val="FBAE40"/>
          </p15:clr>
        </p15:guide>
        <p15:guide id="31" pos="2808" userDrawn="1">
          <p15:clr>
            <a:srgbClr val="FBAE40"/>
          </p15:clr>
        </p15:guide>
        <p15:guide id="32" pos="3092" userDrawn="1">
          <p15:clr>
            <a:srgbClr val="FBAE40"/>
          </p15:clr>
        </p15:guide>
        <p15:guide id="33" pos="3378" userDrawn="1">
          <p15:clr>
            <a:srgbClr val="FBAE40"/>
          </p15:clr>
        </p15:guide>
        <p15:guide id="34" pos="3663" userDrawn="1">
          <p15:clr>
            <a:srgbClr val="FBAE40"/>
          </p15:clr>
        </p15:guide>
        <p15:guide id="35" pos="3948" userDrawn="1">
          <p15:clr>
            <a:srgbClr val="FBAE40"/>
          </p15:clr>
        </p15:guide>
        <p15:guide id="36" pos="4234" userDrawn="1">
          <p15:clr>
            <a:srgbClr val="FBAE40"/>
          </p15:clr>
        </p15:guide>
        <p15:guide id="37" pos="4518" userDrawn="1">
          <p15:clr>
            <a:srgbClr val="FBAE40"/>
          </p15:clr>
        </p15:guide>
        <p15:guide id="38" pos="4803" userDrawn="1">
          <p15:clr>
            <a:srgbClr val="FBAE40"/>
          </p15:clr>
        </p15:guide>
        <p15:guide id="39" pos="5088" userDrawn="1">
          <p15:clr>
            <a:srgbClr val="FBAE40"/>
          </p15:clr>
        </p15:guide>
        <p15:guide id="40" pos="5374" userDrawn="1">
          <p15:clr>
            <a:srgbClr val="FBAE40"/>
          </p15:clr>
        </p15:guide>
        <p15:guide id="41" pos="5658" userDrawn="1">
          <p15:clr>
            <a:srgbClr val="FBAE40"/>
          </p15:clr>
        </p15:guide>
        <p15:guide id="42" pos="5943" userDrawn="1">
          <p15:clr>
            <a:srgbClr val="FBAE40"/>
          </p15:clr>
        </p15:guide>
        <p15:guide id="43" pos="6229" userDrawn="1">
          <p15:clr>
            <a:srgbClr val="FBAE40"/>
          </p15:clr>
        </p15:guide>
        <p15:guide id="44" pos="6514" userDrawn="1">
          <p15:clr>
            <a:srgbClr val="FBAE40"/>
          </p15:clr>
        </p15:guide>
        <p15:guide id="45" pos="6798" userDrawn="1">
          <p15:clr>
            <a:srgbClr val="FBAE40"/>
          </p15:clr>
        </p15:guide>
        <p15:guide id="46" pos="7083" userDrawn="1">
          <p15:clr>
            <a:srgbClr val="FBAE40"/>
          </p15:clr>
        </p15:guide>
        <p15:guide id="47" pos="7369" userDrawn="1">
          <p15:clr>
            <a:srgbClr val="FBAE40"/>
          </p15:clr>
        </p15:guide>
        <p15:guide id="48" pos="7654" userDrawn="1">
          <p15:clr>
            <a:srgbClr val="FBAE40"/>
          </p15:clr>
        </p15:guide>
        <p15:guide id="49" pos="7939" userDrawn="1">
          <p15:clr>
            <a:srgbClr val="FBAE40"/>
          </p15:clr>
        </p15:guide>
        <p15:guide id="50" pos="822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1289102" y="1983573"/>
            <a:ext cx="10861573" cy="4316627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" y="0"/>
            <a:ext cx="6267903" cy="26939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pic>
        <p:nvPicPr>
          <p:cNvPr id="13" name="Obraz 12" descr="Obraz zawierający tekst&#10;&#10;Opis wygenerowany automatycznie">
            <a:extLst>
              <a:ext uri="{FF2B5EF4-FFF2-40B4-BE49-F238E27FC236}">
                <a16:creationId xmlns:a16="http://schemas.microsoft.com/office/drawing/2014/main" id="{49D1ECBE-9DB2-9B2A-CE8F-84EF95EA48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102" y="1983572"/>
            <a:ext cx="4976807" cy="7200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42069" y="3070227"/>
            <a:ext cx="9955708" cy="1087764"/>
          </a:xfrm>
        </p:spPr>
        <p:txBody>
          <a:bodyPr anchor="t" anchorCtr="0"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42083" y="4861794"/>
            <a:ext cx="9955610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886875" y="540402"/>
            <a:ext cx="2262432" cy="349114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68EEE8EE-D7CF-4F1D-849B-3E54D1DD80B0}" type="datetime1">
              <a:rPr lang="pl-PL" smtClean="0"/>
              <a:t>22.09.2026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500FFCFA-D3A4-40A4-E76C-9957554724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7" y="6371047"/>
            <a:ext cx="2037946" cy="949192"/>
          </a:xfrm>
          <a:prstGeom prst="rect">
            <a:avLst/>
          </a:prstGeom>
        </p:spPr>
      </p:pic>
      <p:pic>
        <p:nvPicPr>
          <p:cNvPr id="10" name="Obraz 9" descr="flaga Unii Europejskiej z dopiskiem dofinansowane przez Unię Europejską">
            <a:extLst>
              <a:ext uri="{FF2B5EF4-FFF2-40B4-BE49-F238E27FC236}">
                <a16:creationId xmlns:a16="http://schemas.microsoft.com/office/drawing/2014/main" id="{DC91A070-16DB-C0E1-0B7B-93924541A6E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018" y="6371047"/>
            <a:ext cx="3310188" cy="949192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AB280FEF-799B-B9CA-10D2-815DA71DA23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546" y="6370379"/>
            <a:ext cx="2815428" cy="950531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26" y="1244366"/>
            <a:ext cx="478923" cy="3810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140" y="545866"/>
            <a:ext cx="478923" cy="3810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324" y="1244366"/>
            <a:ext cx="478923" cy="3810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159" y="538288"/>
            <a:ext cx="478923" cy="3810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78" y="545866"/>
            <a:ext cx="478923" cy="3810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129" y="1254829"/>
            <a:ext cx="478923" cy="3810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042" y="543567"/>
            <a:ext cx="478923" cy="38100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087" y="535269"/>
            <a:ext cx="478923" cy="381000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998" y="531095"/>
            <a:ext cx="478923" cy="38100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301" y="1251987"/>
            <a:ext cx="478923" cy="381000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942" y="1250549"/>
            <a:ext cx="478923" cy="381000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042" y="1250549"/>
            <a:ext cx="478923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26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527" userDrawn="1">
          <p15:clr>
            <a:srgbClr val="FBAE40"/>
          </p15:clr>
        </p15:guide>
        <p15:guide id="24" pos="812" userDrawn="1">
          <p15:clr>
            <a:srgbClr val="FBAE40"/>
          </p15:clr>
        </p15:guide>
        <p15:guide id="25" pos="1097" userDrawn="1">
          <p15:clr>
            <a:srgbClr val="FBAE40"/>
          </p15:clr>
        </p15:guide>
        <p15:guide id="26" pos="1383" userDrawn="1">
          <p15:clr>
            <a:srgbClr val="FBAE40"/>
          </p15:clr>
        </p15:guide>
        <p15:guide id="27" pos="1668" userDrawn="1">
          <p15:clr>
            <a:srgbClr val="FBAE40"/>
          </p15:clr>
        </p15:guide>
        <p15:guide id="28" pos="1952" userDrawn="1">
          <p15:clr>
            <a:srgbClr val="FBAE40"/>
          </p15:clr>
        </p15:guide>
        <p15:guide id="29" pos="2237" userDrawn="1">
          <p15:clr>
            <a:srgbClr val="FBAE40"/>
          </p15:clr>
        </p15:guide>
        <p15:guide id="30" pos="2523" userDrawn="1">
          <p15:clr>
            <a:srgbClr val="FBAE40"/>
          </p15:clr>
        </p15:guide>
        <p15:guide id="31" pos="2808" userDrawn="1">
          <p15:clr>
            <a:srgbClr val="FBAE40"/>
          </p15:clr>
        </p15:guide>
        <p15:guide id="32" pos="3092" userDrawn="1">
          <p15:clr>
            <a:srgbClr val="FBAE40"/>
          </p15:clr>
        </p15:guide>
        <p15:guide id="33" pos="3378" userDrawn="1">
          <p15:clr>
            <a:srgbClr val="FBAE40"/>
          </p15:clr>
        </p15:guide>
        <p15:guide id="34" pos="3663" userDrawn="1">
          <p15:clr>
            <a:srgbClr val="FBAE40"/>
          </p15:clr>
        </p15:guide>
        <p15:guide id="35" pos="3948" userDrawn="1">
          <p15:clr>
            <a:srgbClr val="FBAE40"/>
          </p15:clr>
        </p15:guide>
        <p15:guide id="36" pos="4234" userDrawn="1">
          <p15:clr>
            <a:srgbClr val="FBAE40"/>
          </p15:clr>
        </p15:guide>
        <p15:guide id="37" pos="4518" userDrawn="1">
          <p15:clr>
            <a:srgbClr val="FBAE40"/>
          </p15:clr>
        </p15:guide>
        <p15:guide id="38" pos="4803" userDrawn="1">
          <p15:clr>
            <a:srgbClr val="FBAE40"/>
          </p15:clr>
        </p15:guide>
        <p15:guide id="39" pos="5088" userDrawn="1">
          <p15:clr>
            <a:srgbClr val="FBAE40"/>
          </p15:clr>
        </p15:guide>
        <p15:guide id="40" pos="5374" userDrawn="1">
          <p15:clr>
            <a:srgbClr val="FBAE40"/>
          </p15:clr>
        </p15:guide>
        <p15:guide id="41" pos="5658" userDrawn="1">
          <p15:clr>
            <a:srgbClr val="FBAE40"/>
          </p15:clr>
        </p15:guide>
        <p15:guide id="42" pos="5943" userDrawn="1">
          <p15:clr>
            <a:srgbClr val="FBAE40"/>
          </p15:clr>
        </p15:guide>
        <p15:guide id="43" pos="6229" userDrawn="1">
          <p15:clr>
            <a:srgbClr val="FBAE40"/>
          </p15:clr>
        </p15:guide>
        <p15:guide id="44" pos="6514" userDrawn="1">
          <p15:clr>
            <a:srgbClr val="FBAE40"/>
          </p15:clr>
        </p15:guide>
        <p15:guide id="45" pos="6798" userDrawn="1">
          <p15:clr>
            <a:srgbClr val="FBAE40"/>
          </p15:clr>
        </p15:guide>
        <p15:guide id="46" pos="7083" userDrawn="1">
          <p15:clr>
            <a:srgbClr val="FBAE40"/>
          </p15:clr>
        </p15:guide>
        <p15:guide id="47" pos="7369" userDrawn="1">
          <p15:clr>
            <a:srgbClr val="FBAE40"/>
          </p15:clr>
        </p15:guide>
        <p15:guide id="48" pos="7654" userDrawn="1">
          <p15:clr>
            <a:srgbClr val="FBAE40"/>
          </p15:clr>
        </p15:guide>
        <p15:guide id="49" pos="7939" userDrawn="1">
          <p15:clr>
            <a:srgbClr val="FBAE40"/>
          </p15:clr>
        </p15:guide>
        <p15:guide id="50" pos="8223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16">
            <a:extLst>
              <a:ext uri="{FF2B5EF4-FFF2-40B4-BE49-F238E27FC236}">
                <a16:creationId xmlns:a16="http://schemas.microsoft.com/office/drawing/2014/main" id="{69383BDA-94B1-6FB6-27E3-0CC3DEDF5A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" y="0"/>
            <a:ext cx="8528819" cy="522128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3552011" y="4500563"/>
            <a:ext cx="8598663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88270" y="5579563"/>
            <a:ext cx="7709423" cy="648546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888242" y="539751"/>
            <a:ext cx="2262432" cy="366725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800"/>
              </a:lnSpc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t>22.09.2026</a:t>
            </a:fld>
            <a:endParaRPr lang="pl-PL" dirty="0"/>
          </a:p>
        </p:txBody>
      </p:sp>
      <p:pic>
        <p:nvPicPr>
          <p:cNvPr id="8" name="Obraz 7" descr="logo Funduszy Europejskich">
            <a:extLst>
              <a:ext uri="{FF2B5EF4-FFF2-40B4-BE49-F238E27FC236}">
                <a16:creationId xmlns:a16="http://schemas.microsoft.com/office/drawing/2014/main" id="{70B23A41-17AB-76D8-3EFE-38FC22C5B5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7" y="6371047"/>
            <a:ext cx="2037946" cy="949192"/>
          </a:xfrm>
          <a:prstGeom prst="rect">
            <a:avLst/>
          </a:prstGeom>
        </p:spPr>
      </p:pic>
      <p:pic>
        <p:nvPicPr>
          <p:cNvPr id="10" name="Obraz 9" descr="flaga Unii Europejskie z dopiskiem dofinansowane przez Unię Europejską">
            <a:extLst>
              <a:ext uri="{FF2B5EF4-FFF2-40B4-BE49-F238E27FC236}">
                <a16:creationId xmlns:a16="http://schemas.microsoft.com/office/drawing/2014/main" id="{E8AB2AB5-3131-C310-7606-68997985114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018" y="6371047"/>
            <a:ext cx="3310188" cy="949192"/>
          </a:xfrm>
          <a:prstGeom prst="rect">
            <a:avLst/>
          </a:prstGeom>
        </p:spPr>
      </p:pic>
      <p:pic>
        <p:nvPicPr>
          <p:cNvPr id="12" name="Obraz 11" descr="barwy RP">
            <a:extLst>
              <a:ext uri="{FF2B5EF4-FFF2-40B4-BE49-F238E27FC236}">
                <a16:creationId xmlns:a16="http://schemas.microsoft.com/office/drawing/2014/main" id="{7C93677B-A16E-82CA-7FC4-B6B51516070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546" y="6370379"/>
            <a:ext cx="2815428" cy="950531"/>
          </a:xfrm>
          <a:prstGeom prst="rect">
            <a:avLst/>
          </a:prstGeom>
        </p:spPr>
      </p:pic>
      <p:pic>
        <p:nvPicPr>
          <p:cNvPr id="18" name="Obraz 17" descr="Obraz zawierający tekst&#10;&#10;Opis wygenerowany automatycznie">
            <a:extLst>
              <a:ext uri="{FF2B5EF4-FFF2-40B4-BE49-F238E27FC236}">
                <a16:creationId xmlns:a16="http://schemas.microsoft.com/office/drawing/2014/main" id="{EB4DB370-BCB9-D1E9-5613-5A9DCA5F311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012" y="4500563"/>
            <a:ext cx="4976807" cy="72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3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1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527" userDrawn="1">
          <p15:clr>
            <a:srgbClr val="FBAE40"/>
          </p15:clr>
        </p15:guide>
        <p15:guide id="24" pos="812" userDrawn="1">
          <p15:clr>
            <a:srgbClr val="FBAE40"/>
          </p15:clr>
        </p15:guide>
        <p15:guide id="25" pos="1097" userDrawn="1">
          <p15:clr>
            <a:srgbClr val="FBAE40"/>
          </p15:clr>
        </p15:guide>
        <p15:guide id="26" pos="1383" userDrawn="1">
          <p15:clr>
            <a:srgbClr val="FBAE40"/>
          </p15:clr>
        </p15:guide>
        <p15:guide id="27" pos="1668" userDrawn="1">
          <p15:clr>
            <a:srgbClr val="FBAE40"/>
          </p15:clr>
        </p15:guide>
        <p15:guide id="28" pos="1952" userDrawn="1">
          <p15:clr>
            <a:srgbClr val="FBAE40"/>
          </p15:clr>
        </p15:guide>
        <p15:guide id="29" pos="2237" userDrawn="1">
          <p15:clr>
            <a:srgbClr val="FBAE40"/>
          </p15:clr>
        </p15:guide>
        <p15:guide id="30" pos="2523" userDrawn="1">
          <p15:clr>
            <a:srgbClr val="FBAE40"/>
          </p15:clr>
        </p15:guide>
        <p15:guide id="31" pos="2808" userDrawn="1">
          <p15:clr>
            <a:srgbClr val="FBAE40"/>
          </p15:clr>
        </p15:guide>
        <p15:guide id="32" pos="3092" userDrawn="1">
          <p15:clr>
            <a:srgbClr val="FBAE40"/>
          </p15:clr>
        </p15:guide>
        <p15:guide id="33" pos="3378" userDrawn="1">
          <p15:clr>
            <a:srgbClr val="FBAE40"/>
          </p15:clr>
        </p15:guide>
        <p15:guide id="34" pos="3663" userDrawn="1">
          <p15:clr>
            <a:srgbClr val="FBAE40"/>
          </p15:clr>
        </p15:guide>
        <p15:guide id="35" pos="3948" userDrawn="1">
          <p15:clr>
            <a:srgbClr val="FBAE40"/>
          </p15:clr>
        </p15:guide>
        <p15:guide id="36" pos="4234" userDrawn="1">
          <p15:clr>
            <a:srgbClr val="FBAE40"/>
          </p15:clr>
        </p15:guide>
        <p15:guide id="37" pos="4518" userDrawn="1">
          <p15:clr>
            <a:srgbClr val="FBAE40"/>
          </p15:clr>
        </p15:guide>
        <p15:guide id="38" pos="4803" userDrawn="1">
          <p15:clr>
            <a:srgbClr val="FBAE40"/>
          </p15:clr>
        </p15:guide>
        <p15:guide id="39" pos="5088" userDrawn="1">
          <p15:clr>
            <a:srgbClr val="FBAE40"/>
          </p15:clr>
        </p15:guide>
        <p15:guide id="40" pos="5374" userDrawn="1">
          <p15:clr>
            <a:srgbClr val="FBAE40"/>
          </p15:clr>
        </p15:guide>
        <p15:guide id="41" pos="5658" userDrawn="1">
          <p15:clr>
            <a:srgbClr val="FBAE40"/>
          </p15:clr>
        </p15:guide>
        <p15:guide id="42" pos="5943" userDrawn="1">
          <p15:clr>
            <a:srgbClr val="FBAE40"/>
          </p15:clr>
        </p15:guide>
        <p15:guide id="43" pos="6229" userDrawn="1">
          <p15:clr>
            <a:srgbClr val="FBAE40"/>
          </p15:clr>
        </p15:guide>
        <p15:guide id="44" pos="6514" userDrawn="1">
          <p15:clr>
            <a:srgbClr val="FBAE40"/>
          </p15:clr>
        </p15:guide>
        <p15:guide id="45" pos="6798" userDrawn="1">
          <p15:clr>
            <a:srgbClr val="FBAE40"/>
          </p15:clr>
        </p15:guide>
        <p15:guide id="46" pos="7083" userDrawn="1">
          <p15:clr>
            <a:srgbClr val="FBAE40"/>
          </p15:clr>
        </p15:guide>
        <p15:guide id="47" pos="7369" userDrawn="1">
          <p15:clr>
            <a:srgbClr val="FBAE40"/>
          </p15:clr>
        </p15:guide>
        <p15:guide id="48" pos="7654" userDrawn="1">
          <p15:clr>
            <a:srgbClr val="FBAE40"/>
          </p15:clr>
        </p15:guide>
        <p15:guide id="49" pos="7939" userDrawn="1">
          <p15:clr>
            <a:srgbClr val="FBAE40"/>
          </p15:clr>
        </p15:guide>
        <p15:guide id="50" pos="8223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3552011" y="4500563"/>
            <a:ext cx="9045658" cy="2159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42107" y="0"/>
            <a:ext cx="8592675" cy="4859338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4908961" y="4500563"/>
            <a:ext cx="4525820" cy="359395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3552013" y="4500562"/>
            <a:ext cx="1356948" cy="358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04993" y="5195720"/>
            <a:ext cx="8145682" cy="1320421"/>
          </a:xfrm>
        </p:spPr>
        <p:txBody>
          <a:bodyPr anchor="t" anchorCtr="0"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901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" userDrawn="1">
          <p15:clr>
            <a:srgbClr val="FBAE40"/>
          </p15:clr>
        </p15:guide>
        <p15:guide id="2" orient="horz" pos="113" userDrawn="1">
          <p15:clr>
            <a:srgbClr val="FBAE40"/>
          </p15:clr>
        </p15:guide>
        <p15:guide id="3" orient="horz" pos="2381" userDrawn="1">
          <p15:clr>
            <a:srgbClr val="FBAE40"/>
          </p15:clr>
        </p15:guide>
        <p15:guide id="4" orient="horz" pos="340" userDrawn="1">
          <p15:clr>
            <a:srgbClr val="FBAE40"/>
          </p15:clr>
        </p15:guide>
        <p15:guide id="5" orient="horz" pos="567" userDrawn="1">
          <p15:clr>
            <a:srgbClr val="FBAE40"/>
          </p15:clr>
        </p15:guide>
        <p15:guide id="6" orient="horz" pos="794" userDrawn="1">
          <p15:clr>
            <a:srgbClr val="FBAE40"/>
          </p15:clr>
        </p15:guide>
        <p15:guide id="7" orient="horz" pos="1020" userDrawn="1">
          <p15:clr>
            <a:srgbClr val="FBAE40"/>
          </p15:clr>
        </p15:guide>
        <p15:guide id="8" orient="horz" pos="1247" userDrawn="1">
          <p15:clr>
            <a:srgbClr val="FBAE40"/>
          </p15:clr>
        </p15:guide>
        <p15:guide id="9" orient="horz" pos="1474" userDrawn="1">
          <p15:clr>
            <a:srgbClr val="FBAE40"/>
          </p15:clr>
        </p15:guide>
        <p15:guide id="10" orient="horz" pos="1701" userDrawn="1">
          <p15:clr>
            <a:srgbClr val="FBAE40"/>
          </p15:clr>
        </p15:guide>
        <p15:guide id="11" orient="horz" pos="1927" userDrawn="1">
          <p15:clr>
            <a:srgbClr val="FBAE40"/>
          </p15:clr>
        </p15:guide>
        <p15:guide id="12" orient="horz" pos="2154" userDrawn="1">
          <p15:clr>
            <a:srgbClr val="FBAE40"/>
          </p15:clr>
        </p15:guide>
        <p15:guide id="13" orient="horz" pos="2608" userDrawn="1">
          <p15:clr>
            <a:srgbClr val="FBAE40"/>
          </p15:clr>
        </p15:guide>
        <p15:guide id="14" orient="horz" pos="2835" userDrawn="1">
          <p15:clr>
            <a:srgbClr val="FBAE40"/>
          </p15:clr>
        </p15:guide>
        <p15:guide id="15" orient="horz" pos="3061" userDrawn="1">
          <p15:clr>
            <a:srgbClr val="FBAE40"/>
          </p15:clr>
        </p15:guide>
        <p15:guide id="16" orient="horz" pos="3288" userDrawn="1">
          <p15:clr>
            <a:srgbClr val="FBAE40"/>
          </p15:clr>
        </p15:guide>
        <p15:guide id="17" orient="horz" pos="3515" userDrawn="1">
          <p15:clr>
            <a:srgbClr val="FBAE40"/>
          </p15:clr>
        </p15:guide>
        <p15:guide id="18" orient="horz" pos="3742" userDrawn="1">
          <p15:clr>
            <a:srgbClr val="FBAE40"/>
          </p15:clr>
        </p15:guide>
        <p15:guide id="19" orient="horz" pos="3968" userDrawn="1">
          <p15:clr>
            <a:srgbClr val="FBAE40"/>
          </p15:clr>
        </p15:guide>
        <p15:guide id="20" orient="horz" pos="4195" userDrawn="1">
          <p15:clr>
            <a:srgbClr val="FBAE40"/>
          </p15:clr>
        </p15:guide>
        <p15:guide id="21" orient="horz" pos="4422" userDrawn="1">
          <p15:clr>
            <a:srgbClr val="FBAE40"/>
          </p15:clr>
        </p15:guide>
        <p15:guide id="22" orient="horz" pos="4649" userDrawn="1">
          <p15:clr>
            <a:srgbClr val="FBAE40"/>
          </p15:clr>
        </p15:guide>
        <p15:guide id="23" pos="527" userDrawn="1">
          <p15:clr>
            <a:srgbClr val="FBAE40"/>
          </p15:clr>
        </p15:guide>
        <p15:guide id="24" pos="812" userDrawn="1">
          <p15:clr>
            <a:srgbClr val="FBAE40"/>
          </p15:clr>
        </p15:guide>
        <p15:guide id="25" pos="1097" userDrawn="1">
          <p15:clr>
            <a:srgbClr val="FBAE40"/>
          </p15:clr>
        </p15:guide>
        <p15:guide id="26" pos="1383" userDrawn="1">
          <p15:clr>
            <a:srgbClr val="FBAE40"/>
          </p15:clr>
        </p15:guide>
        <p15:guide id="27" pos="1668" userDrawn="1">
          <p15:clr>
            <a:srgbClr val="FBAE40"/>
          </p15:clr>
        </p15:guide>
        <p15:guide id="28" pos="1952" userDrawn="1">
          <p15:clr>
            <a:srgbClr val="FBAE40"/>
          </p15:clr>
        </p15:guide>
        <p15:guide id="29" pos="2237" userDrawn="1">
          <p15:clr>
            <a:srgbClr val="FBAE40"/>
          </p15:clr>
        </p15:guide>
        <p15:guide id="30" pos="2523" userDrawn="1">
          <p15:clr>
            <a:srgbClr val="FBAE40"/>
          </p15:clr>
        </p15:guide>
        <p15:guide id="31" pos="2808" userDrawn="1">
          <p15:clr>
            <a:srgbClr val="FBAE40"/>
          </p15:clr>
        </p15:guide>
        <p15:guide id="32" pos="3092" userDrawn="1">
          <p15:clr>
            <a:srgbClr val="FBAE40"/>
          </p15:clr>
        </p15:guide>
        <p15:guide id="33" pos="3378" userDrawn="1">
          <p15:clr>
            <a:srgbClr val="FBAE40"/>
          </p15:clr>
        </p15:guide>
        <p15:guide id="34" pos="3663" userDrawn="1">
          <p15:clr>
            <a:srgbClr val="FBAE40"/>
          </p15:clr>
        </p15:guide>
        <p15:guide id="35" pos="3948" userDrawn="1">
          <p15:clr>
            <a:srgbClr val="FBAE40"/>
          </p15:clr>
        </p15:guide>
        <p15:guide id="36" pos="4234" userDrawn="1">
          <p15:clr>
            <a:srgbClr val="FBAE40"/>
          </p15:clr>
        </p15:guide>
        <p15:guide id="37" pos="4518" userDrawn="1">
          <p15:clr>
            <a:srgbClr val="FBAE40"/>
          </p15:clr>
        </p15:guide>
        <p15:guide id="38" pos="4803" userDrawn="1">
          <p15:clr>
            <a:srgbClr val="FBAE40"/>
          </p15:clr>
        </p15:guide>
        <p15:guide id="39" pos="5088" userDrawn="1">
          <p15:clr>
            <a:srgbClr val="FBAE40"/>
          </p15:clr>
        </p15:guide>
        <p15:guide id="40" pos="5374" userDrawn="1">
          <p15:clr>
            <a:srgbClr val="FBAE40"/>
          </p15:clr>
        </p15:guide>
        <p15:guide id="41" pos="5658" userDrawn="1">
          <p15:clr>
            <a:srgbClr val="FBAE40"/>
          </p15:clr>
        </p15:guide>
        <p15:guide id="42" pos="5943" userDrawn="1">
          <p15:clr>
            <a:srgbClr val="FBAE40"/>
          </p15:clr>
        </p15:guide>
        <p15:guide id="43" pos="6229" userDrawn="1">
          <p15:clr>
            <a:srgbClr val="FBAE40"/>
          </p15:clr>
        </p15:guide>
        <p15:guide id="44" pos="6514" userDrawn="1">
          <p15:clr>
            <a:srgbClr val="FBAE40"/>
          </p15:clr>
        </p15:guide>
        <p15:guide id="45" pos="6798" userDrawn="1">
          <p15:clr>
            <a:srgbClr val="FBAE40"/>
          </p15:clr>
        </p15:guide>
        <p15:guide id="46" pos="7083" userDrawn="1">
          <p15:clr>
            <a:srgbClr val="FBAE40"/>
          </p15:clr>
        </p15:guide>
        <p15:guide id="47" pos="7369" userDrawn="1">
          <p15:clr>
            <a:srgbClr val="FBAE40"/>
          </p15:clr>
        </p15:guide>
        <p15:guide id="48" pos="7654" userDrawn="1">
          <p15:clr>
            <a:srgbClr val="FBAE40"/>
          </p15:clr>
        </p15:guide>
        <p15:guide id="49" pos="7939" userDrawn="1">
          <p15:clr>
            <a:srgbClr val="FBAE40"/>
          </p15:clr>
        </p15:guide>
        <p15:guide id="50" pos="822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1B42B789-C1F5-DC16-C5E4-9024154D6E08}"/>
              </a:ext>
            </a:extLst>
          </p:cNvPr>
          <p:cNvSpPr/>
          <p:nvPr userDrawn="1"/>
        </p:nvSpPr>
        <p:spPr>
          <a:xfrm>
            <a:off x="2646049" y="-1"/>
            <a:ext cx="9502629" cy="179388"/>
          </a:xfrm>
          <a:prstGeom prst="rect">
            <a:avLst/>
          </a:prstGeom>
          <a:solidFill>
            <a:srgbClr val="554B97"/>
          </a:solidFill>
          <a:ln>
            <a:solidFill>
              <a:srgbClr val="554B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9DFD7AA6-312F-4D41-9EDC-04F082B27674}"/>
              </a:ext>
            </a:extLst>
          </p:cNvPr>
          <p:cNvSpPr/>
          <p:nvPr userDrawn="1"/>
        </p:nvSpPr>
        <p:spPr>
          <a:xfrm>
            <a:off x="10791730" y="7380289"/>
            <a:ext cx="1356948" cy="179387"/>
          </a:xfrm>
          <a:prstGeom prst="rect">
            <a:avLst/>
          </a:prstGeom>
          <a:solidFill>
            <a:srgbClr val="BDBDE9"/>
          </a:solidFill>
          <a:ln>
            <a:solidFill>
              <a:srgbClr val="BDBD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8F275C4F-DD33-C1BA-41E1-17E6DFF9FD13}"/>
              </a:ext>
            </a:extLst>
          </p:cNvPr>
          <p:cNvSpPr/>
          <p:nvPr userDrawn="1"/>
        </p:nvSpPr>
        <p:spPr>
          <a:xfrm>
            <a:off x="1289102" y="0"/>
            <a:ext cx="1354805" cy="17938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5279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89580" y="1979837"/>
            <a:ext cx="5204044" cy="468001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6150" y="1979613"/>
            <a:ext cx="5204044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4000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9887" y="899837"/>
            <a:ext cx="5430307" cy="1080001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19887" y="1979837"/>
            <a:ext cx="5430787" cy="468000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00113"/>
            <a:ext cx="6267904" cy="5759726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5398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10792165" y="7380288"/>
            <a:ext cx="1358509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</p:spTree>
    <p:extLst>
      <p:ext uri="{BB962C8B-B14F-4D97-AF65-F5344CB8AC3E}">
        <p14:creationId xmlns:p14="http://schemas.microsoft.com/office/powerpoint/2010/main" val="316999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89580" y="1979837"/>
            <a:ext cx="5204044" cy="468001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6150" y="1979613"/>
            <a:ext cx="5204044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10792165" y="7380288"/>
            <a:ext cx="1358509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</p:spTree>
    <p:extLst>
      <p:ext uri="{BB962C8B-B14F-4D97-AF65-F5344CB8AC3E}">
        <p14:creationId xmlns:p14="http://schemas.microsoft.com/office/powerpoint/2010/main" val="2895970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3099031" y="4500563"/>
            <a:ext cx="10340745" cy="17996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89102" y="0"/>
            <a:ext cx="10861573" cy="522128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3B4B8A84-3D08-244B-BF5B-6E361D1A74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027" y="4500563"/>
            <a:ext cx="4976807" cy="7200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C3C397EF-E780-3941-A190-8FF660EE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2012" y="5593629"/>
            <a:ext cx="9502629" cy="70557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pic>
        <p:nvPicPr>
          <p:cNvPr id="8" name="Obraz 7" descr="znak Funduszy Europejskich">
            <a:extLst>
              <a:ext uri="{FF2B5EF4-FFF2-40B4-BE49-F238E27FC236}">
                <a16:creationId xmlns:a16="http://schemas.microsoft.com/office/drawing/2014/main" id="{BFD80FA4-66E0-3049-A92A-085F431CEB0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57" y="6371047"/>
            <a:ext cx="2037946" cy="949192"/>
          </a:xfrm>
          <a:prstGeom prst="rect">
            <a:avLst/>
          </a:prstGeom>
        </p:spPr>
      </p:pic>
      <p:pic>
        <p:nvPicPr>
          <p:cNvPr id="9" name="Obraz 8" descr="flaga Unii Europejskie z dopiskiem dofinansowane przez Unię Europejską">
            <a:extLst>
              <a:ext uri="{FF2B5EF4-FFF2-40B4-BE49-F238E27FC236}">
                <a16:creationId xmlns:a16="http://schemas.microsoft.com/office/drawing/2014/main" id="{695F0183-048A-AF46-A850-8C265BFACC2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018" y="6371047"/>
            <a:ext cx="3310188" cy="949192"/>
          </a:xfrm>
          <a:prstGeom prst="rect">
            <a:avLst/>
          </a:prstGeom>
        </p:spPr>
      </p:pic>
      <p:pic>
        <p:nvPicPr>
          <p:cNvPr id="10" name="Obraz 9" descr="barwy RP">
            <a:extLst>
              <a:ext uri="{FF2B5EF4-FFF2-40B4-BE49-F238E27FC236}">
                <a16:creationId xmlns:a16="http://schemas.microsoft.com/office/drawing/2014/main" id="{875F5C9C-57CB-134D-A405-3BC05A23D85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546" y="6370379"/>
            <a:ext cx="2815428" cy="9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84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89102" y="899837"/>
            <a:ext cx="10861093" cy="108000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9581" y="1979837"/>
            <a:ext cx="10861094" cy="46800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1289535" y="0"/>
            <a:ext cx="1358509" cy="1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2648044" y="0"/>
            <a:ext cx="9502149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91730" y="7019837"/>
            <a:ext cx="1357577" cy="18000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10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10792165" y="7380288"/>
            <a:ext cx="1358509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00"/>
          </a:p>
        </p:txBody>
      </p:sp>
    </p:spTree>
    <p:extLst>
      <p:ext uri="{BB962C8B-B14F-4D97-AF65-F5344CB8AC3E}">
        <p14:creationId xmlns:p14="http://schemas.microsoft.com/office/powerpoint/2010/main" val="328616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25" r:id="rId2"/>
    <p:sldLayoutId id="2147483720" r:id="rId3"/>
    <p:sldLayoutId id="2147483721" r:id="rId4"/>
    <p:sldLayoutId id="2147483710" r:id="rId5"/>
    <p:sldLayoutId id="2147483712" r:id="rId6"/>
    <p:sldLayoutId id="2147483726" r:id="rId7"/>
    <p:sldLayoutId id="2147483740" r:id="rId8"/>
    <p:sldLayoutId id="2147483723" r:id="rId9"/>
    <p:sldLayoutId id="2147483728" r:id="rId10"/>
  </p:sldLayoutIdLst>
  <p:hf hdr="0" ftr="0"/>
  <p:txStyles>
    <p:titleStyle>
      <a:lvl1pPr algn="l" defTabSz="1007943" rtl="0" eaLnBrk="1" latinLnBrk="0" hangingPunct="1">
        <a:lnSpc>
          <a:spcPts val="3600"/>
        </a:lnSpc>
        <a:spcBef>
          <a:spcPct val="0"/>
        </a:spcBef>
        <a:buNone/>
        <a:defRPr sz="280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51986" indent="-251986" algn="l" defTabSz="1007943" rtl="0" eaLnBrk="1" latinLnBrk="0" hangingPunct="1">
        <a:lnSpc>
          <a:spcPts val="2400"/>
        </a:lnSpc>
        <a:spcBef>
          <a:spcPts val="1102"/>
        </a:spcBef>
        <a:buClr>
          <a:schemeClr val="accent1"/>
        </a:buClr>
        <a:buFontTx/>
        <a:buBlip>
          <a:blip r:embed="rId12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755957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13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259929" indent="-251986" algn="l" defTabSz="1007943" rtl="0" eaLnBrk="1" latinLnBrk="0" hangingPunct="1">
        <a:lnSpc>
          <a:spcPts val="2400"/>
        </a:lnSpc>
        <a:spcBef>
          <a:spcPts val="551"/>
        </a:spcBef>
        <a:buFontTx/>
        <a:buBlip>
          <a:blip r:embed="rId14"/>
        </a:buBlip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763900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267872" indent="-251986" algn="l" defTabSz="1007943" rtl="0" eaLnBrk="1" latinLnBrk="0" hangingPunct="1">
        <a:lnSpc>
          <a:spcPts val="2400"/>
        </a:lnSpc>
        <a:spcBef>
          <a:spcPts val="551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43" userDrawn="1">
          <p15:clr>
            <a:srgbClr val="F26B43"/>
          </p15:clr>
        </p15:guide>
        <p15:guide id="2" pos="527" userDrawn="1">
          <p15:clr>
            <a:srgbClr val="F26B43"/>
          </p15:clr>
        </p15:guide>
        <p15:guide id="3" pos="812" userDrawn="1">
          <p15:clr>
            <a:srgbClr val="F26B43"/>
          </p15:clr>
        </p15:guide>
        <p15:guide id="4" pos="1097" userDrawn="1">
          <p15:clr>
            <a:srgbClr val="F26B43"/>
          </p15:clr>
        </p15:guide>
        <p15:guide id="5" pos="1383" userDrawn="1">
          <p15:clr>
            <a:srgbClr val="F26B43"/>
          </p15:clr>
        </p15:guide>
        <p15:guide id="6" pos="1668" userDrawn="1">
          <p15:clr>
            <a:srgbClr val="F26B43"/>
          </p15:clr>
        </p15:guide>
        <p15:guide id="7" pos="1952" userDrawn="1">
          <p15:clr>
            <a:srgbClr val="F26B43"/>
          </p15:clr>
        </p15:guide>
        <p15:guide id="8" pos="2237" userDrawn="1">
          <p15:clr>
            <a:srgbClr val="F26B43"/>
          </p15:clr>
        </p15:guide>
        <p15:guide id="9" pos="2523" userDrawn="1">
          <p15:clr>
            <a:srgbClr val="F26B43"/>
          </p15:clr>
        </p15:guide>
        <p15:guide id="10" pos="2808" userDrawn="1">
          <p15:clr>
            <a:srgbClr val="F26B43"/>
          </p15:clr>
        </p15:guide>
        <p15:guide id="11" pos="3092" userDrawn="1">
          <p15:clr>
            <a:srgbClr val="F26B43"/>
          </p15:clr>
        </p15:guide>
        <p15:guide id="12" pos="3378" userDrawn="1">
          <p15:clr>
            <a:srgbClr val="F26B43"/>
          </p15:clr>
        </p15:guide>
        <p15:guide id="13" pos="3663" userDrawn="1">
          <p15:clr>
            <a:srgbClr val="F26B43"/>
          </p15:clr>
        </p15:guide>
        <p15:guide id="14" pos="3948" userDrawn="1">
          <p15:clr>
            <a:srgbClr val="F26B43"/>
          </p15:clr>
        </p15:guide>
        <p15:guide id="15" pos="4234" userDrawn="1">
          <p15:clr>
            <a:srgbClr val="F26B43"/>
          </p15:clr>
        </p15:guide>
        <p15:guide id="16" pos="4518" userDrawn="1">
          <p15:clr>
            <a:srgbClr val="F26B43"/>
          </p15:clr>
        </p15:guide>
        <p15:guide id="17" pos="4803" userDrawn="1">
          <p15:clr>
            <a:srgbClr val="F26B43"/>
          </p15:clr>
        </p15:guide>
        <p15:guide id="18" pos="5088" userDrawn="1">
          <p15:clr>
            <a:srgbClr val="F26B43"/>
          </p15:clr>
        </p15:guide>
        <p15:guide id="19" pos="5374" userDrawn="1">
          <p15:clr>
            <a:srgbClr val="F26B43"/>
          </p15:clr>
        </p15:guide>
        <p15:guide id="20" pos="5658" userDrawn="1">
          <p15:clr>
            <a:srgbClr val="F26B43"/>
          </p15:clr>
        </p15:guide>
        <p15:guide id="21" pos="5943" userDrawn="1">
          <p15:clr>
            <a:srgbClr val="F26B43"/>
          </p15:clr>
        </p15:guide>
        <p15:guide id="22" pos="6229" userDrawn="1">
          <p15:clr>
            <a:srgbClr val="F26B43"/>
          </p15:clr>
        </p15:guide>
        <p15:guide id="23" pos="6514" userDrawn="1">
          <p15:clr>
            <a:srgbClr val="F26B43"/>
          </p15:clr>
        </p15:guide>
        <p15:guide id="24" pos="6798" userDrawn="1">
          <p15:clr>
            <a:srgbClr val="F26B43"/>
          </p15:clr>
        </p15:guide>
        <p15:guide id="25" pos="7083" userDrawn="1">
          <p15:clr>
            <a:srgbClr val="F26B43"/>
          </p15:clr>
        </p15:guide>
        <p15:guide id="26" pos="7369" userDrawn="1">
          <p15:clr>
            <a:srgbClr val="F26B43"/>
          </p15:clr>
        </p15:guide>
        <p15:guide id="27" pos="7654" userDrawn="1">
          <p15:clr>
            <a:srgbClr val="F26B43"/>
          </p15:clr>
        </p15:guide>
        <p15:guide id="28" pos="7939" userDrawn="1">
          <p15:clr>
            <a:srgbClr val="F26B43"/>
          </p15:clr>
        </p15:guide>
        <p15:guide id="29" pos="8223" userDrawn="1">
          <p15:clr>
            <a:srgbClr val="F26B43"/>
          </p15:clr>
        </p15:guide>
        <p15:guide id="30" orient="horz" pos="113" userDrawn="1">
          <p15:clr>
            <a:srgbClr val="F26B43"/>
          </p15:clr>
        </p15:guide>
        <p15:guide id="31" orient="horz" pos="340" userDrawn="1">
          <p15:clr>
            <a:srgbClr val="F26B43"/>
          </p15:clr>
        </p15:guide>
        <p15:guide id="32" orient="horz" pos="567" userDrawn="1">
          <p15:clr>
            <a:srgbClr val="F26B43"/>
          </p15:clr>
        </p15:guide>
        <p15:guide id="33" orient="horz" pos="794" userDrawn="1">
          <p15:clr>
            <a:srgbClr val="F26B43"/>
          </p15:clr>
        </p15:guide>
        <p15:guide id="34" orient="horz" pos="1020" userDrawn="1">
          <p15:clr>
            <a:srgbClr val="F26B43"/>
          </p15:clr>
        </p15:guide>
        <p15:guide id="35" orient="horz" pos="1247" userDrawn="1">
          <p15:clr>
            <a:srgbClr val="F26B43"/>
          </p15:clr>
        </p15:guide>
        <p15:guide id="36" orient="horz" pos="1474" userDrawn="1">
          <p15:clr>
            <a:srgbClr val="F26B43"/>
          </p15:clr>
        </p15:guide>
        <p15:guide id="37" orient="horz" pos="1701" userDrawn="1">
          <p15:clr>
            <a:srgbClr val="F26B43"/>
          </p15:clr>
        </p15:guide>
        <p15:guide id="38" orient="horz" pos="1927" userDrawn="1">
          <p15:clr>
            <a:srgbClr val="F26B43"/>
          </p15:clr>
        </p15:guide>
        <p15:guide id="39" orient="horz" pos="2154" userDrawn="1">
          <p15:clr>
            <a:srgbClr val="F26B43"/>
          </p15:clr>
        </p15:guide>
        <p15:guide id="40" orient="horz" pos="2381" userDrawn="1">
          <p15:clr>
            <a:srgbClr val="F26B43"/>
          </p15:clr>
        </p15:guide>
        <p15:guide id="41" orient="horz" pos="2608" userDrawn="1">
          <p15:clr>
            <a:srgbClr val="F26B43"/>
          </p15:clr>
        </p15:guide>
        <p15:guide id="42" orient="horz" pos="2835" userDrawn="1">
          <p15:clr>
            <a:srgbClr val="F26B43"/>
          </p15:clr>
        </p15:guide>
        <p15:guide id="43" orient="horz" pos="3061" userDrawn="1">
          <p15:clr>
            <a:srgbClr val="F26B43"/>
          </p15:clr>
        </p15:guide>
        <p15:guide id="44" orient="horz" pos="3288" userDrawn="1">
          <p15:clr>
            <a:srgbClr val="F26B43"/>
          </p15:clr>
        </p15:guide>
        <p15:guide id="45" orient="horz" pos="3515" userDrawn="1">
          <p15:clr>
            <a:srgbClr val="F26B43"/>
          </p15:clr>
        </p15:guide>
        <p15:guide id="46" orient="horz" pos="3742" userDrawn="1">
          <p15:clr>
            <a:srgbClr val="F26B43"/>
          </p15:clr>
        </p15:guide>
        <p15:guide id="47" orient="horz" pos="3968" userDrawn="1">
          <p15:clr>
            <a:srgbClr val="F26B43"/>
          </p15:clr>
        </p15:guide>
        <p15:guide id="48" orient="horz" pos="4195" userDrawn="1">
          <p15:clr>
            <a:srgbClr val="F26B43"/>
          </p15:clr>
        </p15:guide>
        <p15:guide id="49" orient="horz" pos="4422" userDrawn="1">
          <p15:clr>
            <a:srgbClr val="F26B43"/>
          </p15:clr>
        </p15:guide>
        <p15:guide id="50" orient="horz" pos="46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hyperlink" Target="https://www.funduszeeuropejskie.gov.pl/strony/o-funduszach/fundusze-na-lata-2021-2027/prawo-i-dokumenty/wytyczne/wytyczne-dotyczace-informacji-i-promocji-funduszy-europejskich-na-lata-2021-2027/" TargetMode="External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feniks.gov.pl/strony/dowiedz-sie-wiecej-o-programie/promocja-programu/#Ksi%C4%99ga%20wizualizacji" TargetMode="External"/><Relationship Id="rId5" Type="http://schemas.openxmlformats.org/officeDocument/2006/relationships/hyperlink" Target="https://www.feniks.gov.pl/media/149056/podrecznik_marzec.pdf" TargetMode="External"/><Relationship Id="rId4" Type="http://schemas.openxmlformats.org/officeDocument/2006/relationships/hyperlink" Target="https://www.feniks.gov.pl/strony/dowiedz-sie-wiecej-o-programie/promocja-programu/#Strategia%20komunikacji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epw.gov.pl/strony/dowiedz-sie-wiecej-o-programie/promocja-programu/" TargetMode="External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jpeg"/><Relationship Id="rId5" Type="http://schemas.openxmlformats.org/officeDocument/2006/relationships/hyperlink" Target="https://www.feniks.gov.pl/media/111705/KTW_marki_FE_2021-2027.pdf" TargetMode="External"/><Relationship Id="rId4" Type="http://schemas.openxmlformats.org/officeDocument/2006/relationships/hyperlink" Target="https://www.feniks.gov.pl/media/113745/Strategia_komunikacji_FE_2021_2027_v9.docx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s://www.fepw.gov.pl/strony/dowiedz-sie-wiecej-o-programie/promocja-programu/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kiw@nfosigw.gov.pl" TargetMode="External"/><Relationship Id="rId2" Type="http://schemas.openxmlformats.org/officeDocument/2006/relationships/hyperlink" Target="mailto:promocja@nfosigw.gov.pl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eniks.gov.pl/media/149056/podrecznik_marzec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hyperlink" Target="http://www.mapadotacji.gov.pl/" TargetMode="Externa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hyperlink" Target="http://www.mapadotacji.gov.pl/" TargetMode="Externa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www.fepw.gov.pl/strony/dowiedz-sie-wiecej-o-programie/promocja-programu/" TargetMode="Externa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ytuł 1">
            <a:extLst>
              <a:ext uri="{FF2B5EF4-FFF2-40B4-BE49-F238E27FC236}">
                <a16:creationId xmlns:a16="http://schemas.microsoft.com/office/drawing/2014/main" id="{25C1F810-5A2C-73E7-E2EA-32E6C2F66B7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 bwMode="auto">
          <a:xfrm>
            <a:off x="599207" y="5075981"/>
            <a:ext cx="12385376" cy="418387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4572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  <a:lvl7pPr marL="9144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7pPr>
            <a:lvl8pPr marL="13716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8pPr>
            <a:lvl9pPr marL="18288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3200" dirty="0">
                <a:solidFill>
                  <a:srgbClr val="002073"/>
                </a:solidFill>
                <a:latin typeface="Open Sans" panose="020B0806030504020204" pitchFamily="34" charset="0"/>
                <a:cs typeface="Open Sans" panose="020B0806030504020204" pitchFamily="34" charset="0"/>
              </a:rPr>
              <a:t>Obowiązki informacyjno-promocyjne beneficjentów</a:t>
            </a:r>
            <a:endParaRPr lang="pl-PL" altLang="pl-PL" sz="1800" b="0" dirty="0">
              <a:solidFill>
                <a:srgbClr val="002073"/>
              </a:solidFill>
              <a:latin typeface="Open Sans" panose="020B0806030504020204" pitchFamily="34" charset="0"/>
              <a:cs typeface="Open Sans" panose="020B0806030504020204" pitchFamily="34" charset="0"/>
            </a:endParaRPr>
          </a:p>
        </p:txBody>
      </p:sp>
      <p:sp>
        <p:nvSpPr>
          <p:cNvPr id="14" name="Tytuł 1">
            <a:extLst>
              <a:ext uri="{FF2B5EF4-FFF2-40B4-BE49-F238E27FC236}">
                <a16:creationId xmlns:a16="http://schemas.microsoft.com/office/drawing/2014/main" id="{13CA0706-8249-3742-85AE-F68EDE7037D0}"/>
              </a:ext>
            </a:extLst>
          </p:cNvPr>
          <p:cNvSpPr txBox="1">
            <a:spLocks/>
          </p:cNvSpPr>
          <p:nvPr/>
        </p:nvSpPr>
        <p:spPr bwMode="auto">
          <a:xfrm>
            <a:off x="2147582" y="5636322"/>
            <a:ext cx="9433048" cy="1030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4572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  <a:lvl7pPr marL="9144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7pPr>
            <a:lvl8pPr marL="13716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8pPr>
            <a:lvl9pPr marL="18288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algn="ctr" eaLnBrk="1" hangingPunct="1">
              <a:lnSpc>
                <a:spcPts val="3000"/>
              </a:lnSpc>
            </a:pPr>
            <a:r>
              <a:rPr lang="pl-PL" altLang="pl-PL" b="0" dirty="0">
                <a:solidFill>
                  <a:srgbClr val="002073"/>
                </a:solidFill>
                <a:latin typeface="Open Sans"/>
                <a:ea typeface="Open Sans"/>
                <a:cs typeface="Open Sans"/>
              </a:rPr>
              <a:t>Białowieża, 23 września 2026 r.</a:t>
            </a:r>
          </a:p>
        </p:txBody>
      </p:sp>
      <p:pic>
        <p:nvPicPr>
          <p:cNvPr id="9" name="Obraz 8" descr="Obraz zawierający krajobraz, trawa, na wolnym powietrzu, agrokultura&#10;&#10;Opis wygenerowany automatycznie">
            <a:extLst>
              <a:ext uri="{FF2B5EF4-FFF2-40B4-BE49-F238E27FC236}">
                <a16:creationId xmlns:a16="http://schemas.microsoft.com/office/drawing/2014/main" id="{5CA0CC98-850C-5F02-E827-AB9F0E83D21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" t="22494" b="11841"/>
          <a:stretch/>
        </p:blipFill>
        <p:spPr>
          <a:xfrm>
            <a:off x="0" y="619274"/>
            <a:ext cx="13433970" cy="4233852"/>
          </a:xfrm>
          <a:prstGeom prst="rect">
            <a:avLst/>
          </a:prstGeom>
        </p:spPr>
      </p:pic>
      <p:sp>
        <p:nvSpPr>
          <p:cNvPr id="7" name="Prostokąt 6">
            <a:extLst>
              <a:ext uri="{FF2B5EF4-FFF2-40B4-BE49-F238E27FC236}">
                <a16:creationId xmlns:a16="http://schemas.microsoft.com/office/drawing/2014/main" id="{00B03E41-BEFE-8873-57E5-B9E5EB0E7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319287" y="7308229"/>
            <a:ext cx="11457930" cy="2514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AB5A2C1-B82E-60A8-D8F1-73FD7E00FB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984" y="6373231"/>
            <a:ext cx="11053801" cy="1096023"/>
          </a:xfrm>
          <a:prstGeom prst="rect">
            <a:avLst/>
          </a:prstGeom>
        </p:spPr>
      </p:pic>
      <p:sp>
        <p:nvSpPr>
          <p:cNvPr id="13" name="Prostokąt 12">
            <a:extLst>
              <a:ext uri="{FF2B5EF4-FFF2-40B4-BE49-F238E27FC236}">
                <a16:creationId xmlns:a16="http://schemas.microsoft.com/office/drawing/2014/main" id="{845086EB-7162-88C4-F711-2E08CD9ABF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137" y="619274"/>
            <a:ext cx="8300926" cy="209661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5" name="Obraz 14" descr="Obraz zawierający tekst, zrzut ekranu, Czcionka, Jaskrawoniebieski&#10;&#10;Opis wygenerowany automatycznie">
            <a:extLst>
              <a:ext uri="{FF2B5EF4-FFF2-40B4-BE49-F238E27FC236}">
                <a16:creationId xmlns:a16="http://schemas.microsoft.com/office/drawing/2014/main" id="{0BDE0545-CCDE-416F-AF41-456549DD5DD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982" y="619274"/>
            <a:ext cx="8361434" cy="352060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>
            <a:extLst>
              <a:ext uri="{FF2B5EF4-FFF2-40B4-BE49-F238E27FC236}">
                <a16:creationId xmlns:a16="http://schemas.microsoft.com/office/drawing/2014/main" id="{2608BC63-BAB0-45D4-B35C-FA53F3D3C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900113"/>
            <a:ext cx="11599018" cy="1079500"/>
          </a:xfrm>
        </p:spPr>
        <p:txBody>
          <a:bodyPr/>
          <a:lstStyle/>
          <a:p>
            <a:pPr algn="ctr"/>
            <a:r>
              <a:rPr lang="pl-PL" sz="2800" b="1" i="0" u="none" strike="noStrike" baseline="0" dirty="0">
                <a:solidFill>
                  <a:srgbClr val="001F73"/>
                </a:solidFill>
                <a:latin typeface="Open Sans" panose="020B0806030504020204" pitchFamily="34" charset="0"/>
              </a:rPr>
              <a:t>ROZPORZĄDZENIE PARLAMENTU EUROPEJSKIEGO I RADY (UE) 2021/1060 </a:t>
            </a:r>
            <a:r>
              <a:rPr lang="pl-PL" sz="2800" b="0" i="0" u="none" strike="noStrike" baseline="0" dirty="0">
                <a:solidFill>
                  <a:srgbClr val="002573"/>
                </a:solidFill>
                <a:latin typeface="Open Sans" panose="020B0806030504020204" pitchFamily="34" charset="0"/>
              </a:rPr>
              <a:t>z dnia 24 czerwca 2021 r.</a:t>
            </a:r>
            <a:endParaRPr lang="pl-PL" dirty="0"/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14F26626-DEB8-3DDE-5EE1-E96CB9FD4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215" y="2123653"/>
            <a:ext cx="12097344" cy="430020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114000"/>
              </a:lnSpc>
              <a:buNone/>
            </a:pPr>
            <a:r>
              <a:rPr lang="pl-PL" sz="2400" b="0" i="0" u="none" strike="noStrike" baseline="0" dirty="0">
                <a:solidFill>
                  <a:srgbClr val="000000"/>
                </a:solidFill>
                <a:latin typeface="Open Sans" panose="020B0806030504020204" pitchFamily="34" charset="0"/>
              </a:rPr>
              <a:t>TYTUŁ IV</a:t>
            </a:r>
          </a:p>
          <a:p>
            <a:pPr marL="0" indent="0" algn="ctr">
              <a:lnSpc>
                <a:spcPct val="114000"/>
              </a:lnSpc>
              <a:buNone/>
            </a:pPr>
            <a:r>
              <a:rPr lang="pl-PL" sz="2400" b="1" i="0" u="none" strike="noStrike" baseline="0" dirty="0">
                <a:solidFill>
                  <a:srgbClr val="002573"/>
                </a:solidFill>
                <a:latin typeface="Open Sans" panose="020B0806030504020204" pitchFamily="34" charset="0"/>
              </a:rPr>
              <a:t>MONITOROWANIE, EWALUACJA, KOMUNIKACJA I WIDOCZNOŚĆ </a:t>
            </a:r>
          </a:p>
          <a:p>
            <a:pPr marL="0" indent="0" algn="ctr">
              <a:lnSpc>
                <a:spcPct val="114000"/>
              </a:lnSpc>
              <a:buNone/>
            </a:pPr>
            <a:r>
              <a:rPr lang="pl-PL" sz="2400" b="0" i="0" u="none" strike="noStrike" baseline="0" dirty="0">
                <a:solidFill>
                  <a:srgbClr val="000000"/>
                </a:solidFill>
                <a:latin typeface="Open Sans" panose="020B0806030504020204" pitchFamily="34" charset="0"/>
              </a:rPr>
              <a:t>ROZDZIAŁ III</a:t>
            </a:r>
          </a:p>
          <a:p>
            <a:pPr marL="0" indent="0" algn="ctr">
              <a:lnSpc>
                <a:spcPct val="114000"/>
              </a:lnSpc>
              <a:buNone/>
            </a:pPr>
            <a:r>
              <a:rPr lang="pl-PL" sz="2400" b="1" i="1" u="none" strike="noStrike" baseline="0" dirty="0">
                <a:solidFill>
                  <a:srgbClr val="001F73"/>
                </a:solidFill>
                <a:latin typeface="Open Sans" panose="020B0806030504020204" pitchFamily="34" charset="0"/>
              </a:rPr>
              <a:t>Widoczność, przejrzystość i komunikacja </a:t>
            </a:r>
          </a:p>
          <a:p>
            <a:pPr marL="0" indent="0" algn="ctr">
              <a:lnSpc>
                <a:spcPct val="114000"/>
              </a:lnSpc>
              <a:buNone/>
            </a:pPr>
            <a:r>
              <a:rPr lang="pl-PL" sz="2400" b="0" i="1" u="none" strike="noStrike" baseline="0" dirty="0">
                <a:solidFill>
                  <a:schemeClr val="tx2"/>
                </a:solidFill>
                <a:latin typeface="Open Sans" panose="020B0806030504020204" pitchFamily="34" charset="0"/>
              </a:rPr>
              <a:t>Artykuł 46 -50</a:t>
            </a:r>
            <a:endParaRPr lang="pl-PL" sz="2400" b="0" i="0" u="none" strike="noStrike" baseline="0" dirty="0">
              <a:solidFill>
                <a:schemeClr val="tx2"/>
              </a:solidFill>
              <a:latin typeface="Open Sans" panose="020B0806030504020204" pitchFamily="34" charset="0"/>
            </a:endParaRPr>
          </a:p>
          <a:p>
            <a:pPr marL="0" indent="0" algn="ctr">
              <a:lnSpc>
                <a:spcPct val="114000"/>
              </a:lnSpc>
              <a:buNone/>
            </a:pPr>
            <a:r>
              <a:rPr lang="pl-PL" sz="2400" b="0" i="0" u="none" strike="noStrike" baseline="0" dirty="0">
                <a:solidFill>
                  <a:srgbClr val="000000"/>
                </a:solidFill>
                <a:latin typeface="Open Sans" panose="020B0806030504020204" pitchFamily="34" charset="0"/>
              </a:rPr>
              <a:t>Beneficjent </a:t>
            </a:r>
            <a:r>
              <a:rPr lang="pl-PL" sz="2400" i="0" u="none" strike="noStrike" baseline="0" dirty="0">
                <a:solidFill>
                  <a:srgbClr val="000000"/>
                </a:solidFill>
                <a:latin typeface="Open Sans" panose="020B0806030504020204" pitchFamily="34" charset="0"/>
              </a:rPr>
              <a:t>jest zobowiązany do wypełniania obowiązków informacyjnych i promocyjnych,</a:t>
            </a:r>
            <a:br>
              <a:rPr lang="pl-PL" sz="2400" i="0" u="none" strike="noStrike" baseline="0" dirty="0">
                <a:solidFill>
                  <a:srgbClr val="000000"/>
                </a:solidFill>
                <a:latin typeface="Open Sans" panose="020B0806030504020204" pitchFamily="34" charset="0"/>
              </a:rPr>
            </a:br>
            <a:r>
              <a:rPr lang="pl-PL" sz="2400" i="0" u="none" strike="noStrike" baseline="0" dirty="0">
                <a:solidFill>
                  <a:srgbClr val="000000"/>
                </a:solidFill>
                <a:latin typeface="Open Sans" panose="020B0806030504020204" pitchFamily="34" charset="0"/>
              </a:rPr>
              <a:t>w tym informowania społeczeństwa o  </a:t>
            </a:r>
            <a:r>
              <a:rPr lang="pl-PL" sz="2400" b="1" i="0" u="none" strike="noStrike" baseline="0" dirty="0">
                <a:solidFill>
                  <a:srgbClr val="000000"/>
                </a:solidFill>
                <a:latin typeface="Open Sans" panose="020B0806030504020204" pitchFamily="34" charset="0"/>
              </a:rPr>
              <a:t>celu realizowanego projektu </a:t>
            </a:r>
            <a:br>
              <a:rPr lang="pl-PL" sz="2400" b="1" i="0" u="none" strike="noStrike" baseline="0" dirty="0">
                <a:solidFill>
                  <a:srgbClr val="000000"/>
                </a:solidFill>
                <a:latin typeface="Open Sans" panose="020B0806030504020204" pitchFamily="34" charset="0"/>
              </a:rPr>
            </a:br>
            <a:r>
              <a:rPr lang="pl-PL" sz="2400" i="0" u="none" strike="noStrike" baseline="0" dirty="0">
                <a:solidFill>
                  <a:srgbClr val="000000"/>
                </a:solidFill>
                <a:latin typeface="Open Sans" panose="020B0806030504020204" pitchFamily="34" charset="0"/>
              </a:rPr>
              <a:t>oraz o </a:t>
            </a:r>
            <a:r>
              <a:rPr lang="pl-PL" sz="2400" b="1" i="0" u="none" strike="noStrike" baseline="0" dirty="0">
                <a:solidFill>
                  <a:srgbClr val="000000"/>
                </a:solidFill>
                <a:latin typeface="Open Sans" panose="020B0806030504020204" pitchFamily="34" charset="0"/>
              </a:rPr>
              <a:t>dofinansowaniu projektu przez Unię Europejską</a:t>
            </a:r>
            <a:r>
              <a:rPr lang="pl-PL" sz="2400" b="0" i="0" u="none" strike="noStrike" baseline="0" dirty="0">
                <a:solidFill>
                  <a:srgbClr val="000000"/>
                </a:solidFill>
                <a:latin typeface="Open Sans" panose="020B0806030504020204" pitchFamily="34" charset="0"/>
              </a:rPr>
              <a:t>, zgodnie z rozporządzeniem </a:t>
            </a:r>
            <a:br>
              <a:rPr lang="pl-PL" sz="2400" b="0" i="0" u="none" strike="noStrike" baseline="0" dirty="0">
                <a:solidFill>
                  <a:srgbClr val="000000"/>
                </a:solidFill>
                <a:latin typeface="Open Sans" panose="020B0806030504020204" pitchFamily="34" charset="0"/>
              </a:rPr>
            </a:br>
            <a:r>
              <a:rPr lang="pl-PL" sz="2400" b="0" i="0" u="none" strike="noStrike" baseline="0" dirty="0">
                <a:solidFill>
                  <a:srgbClr val="000000"/>
                </a:solidFill>
                <a:latin typeface="Open Sans" panose="020B0806030504020204" pitchFamily="34" charset="0"/>
              </a:rPr>
              <a:t>nr 2021/1060 </a:t>
            </a:r>
          </a:p>
          <a:p>
            <a:pPr marL="0" indent="0" algn="ctr">
              <a:lnSpc>
                <a:spcPct val="114000"/>
              </a:lnSpc>
              <a:buNone/>
            </a:pPr>
            <a:r>
              <a:rPr lang="pl-PL" b="0" i="0" u="none" strike="noStrike" baseline="0" dirty="0">
                <a:solidFill>
                  <a:srgbClr val="000000"/>
                </a:solidFill>
                <a:latin typeface="Open Sans" panose="020B0806030504020204" pitchFamily="34" charset="0"/>
              </a:rPr>
              <a:t>(w szczególności z załącznikiem IX -Komunikacja i Widoczność)</a:t>
            </a:r>
            <a:endParaRPr lang="pl-PL" sz="14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84AA8A6-947D-54F2-4A42-5F6A022C2E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</a:t>
            </a:fld>
            <a:endParaRPr lang="pl-PL" dirty="0"/>
          </a:p>
        </p:txBody>
      </p:sp>
      <p:pic>
        <p:nvPicPr>
          <p:cNvPr id="2" name="Obraz 1" descr="Ciąg znaków: FEPW, Rzeczpospolita Polska, UE i NFOŚiGW">
            <a:extLst>
              <a:ext uri="{FF2B5EF4-FFF2-40B4-BE49-F238E27FC236}">
                <a16:creationId xmlns:a16="http://schemas.microsoft.com/office/drawing/2014/main" id="{71E2CCE8-5BEC-7AAE-DCCE-5A42B37CD3F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210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1EEEC0-B947-8327-BA9B-D5D927AF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223" y="755502"/>
            <a:ext cx="3782020" cy="5746104"/>
          </a:xfrm>
        </p:spPr>
        <p:txBody>
          <a:bodyPr/>
          <a:lstStyle/>
          <a:p>
            <a:r>
              <a:rPr lang="pl-PL" dirty="0"/>
              <a:t>Ważne dokumenty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1F9FA591-B3C8-9F03-4386-316F2D675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919687" y="755502"/>
            <a:ext cx="4286077" cy="2737000"/>
          </a:xfrm>
          <a:prstGeom prst="rect">
            <a:avLst/>
          </a:prstGeom>
          <a:solidFill>
            <a:srgbClr val="554B97"/>
          </a:solidFill>
          <a:ln>
            <a:solidFill>
              <a:srgbClr val="554B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C66FC0FD-462A-7489-B76C-F4E509959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312175" y="3579220"/>
            <a:ext cx="3888431" cy="2737000"/>
          </a:xfrm>
          <a:prstGeom prst="rect">
            <a:avLst/>
          </a:prstGeom>
          <a:solidFill>
            <a:schemeClr val="accent1"/>
          </a:solidFill>
          <a:ln>
            <a:solidFill>
              <a:srgbClr val="554B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1D230D20-00FD-94C4-D8E0-67D4EA06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312175" y="755502"/>
            <a:ext cx="3888432" cy="2737000"/>
          </a:xfrm>
          <a:prstGeom prst="rect">
            <a:avLst/>
          </a:prstGeom>
          <a:solidFill>
            <a:srgbClr val="BDBDE9"/>
          </a:solidFill>
          <a:ln>
            <a:solidFill>
              <a:srgbClr val="BDBD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 dirty="0">
              <a:solidFill>
                <a:srgbClr val="93C67B"/>
              </a:solidFill>
            </a:endParaRP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5AEA4966-6EE5-DB3E-D872-EEE684940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919685" y="3579220"/>
            <a:ext cx="4286077" cy="2737000"/>
          </a:xfrm>
          <a:prstGeom prst="rect">
            <a:avLst/>
          </a:prstGeom>
          <a:solidFill>
            <a:schemeClr val="accent2"/>
          </a:solidFill>
          <a:ln>
            <a:solidFill>
              <a:srgbClr val="BDBD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5DDFB50C-A875-5602-2D26-0AF75A201418}"/>
              </a:ext>
            </a:extLst>
          </p:cNvPr>
          <p:cNvSpPr/>
          <p:nvPr/>
        </p:nvSpPr>
        <p:spPr>
          <a:xfrm>
            <a:off x="5098105" y="1115541"/>
            <a:ext cx="3998045" cy="20882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marL="2857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indent="0" algn="ctr" eaLnBrk="1" hangingPunct="1">
              <a:defRPr/>
            </a:pPr>
            <a:r>
              <a:rPr lang="pl-PL" altLang="pl-PL" sz="2000" b="1" u="sng" dirty="0">
                <a:solidFill>
                  <a:schemeClr val="bg1"/>
                </a:solidFill>
                <a:latin typeface="Open Sans" panose="020B0806030504020204" pitchFamily="34" charset="0"/>
                <a:ea typeface="Open Sans" panose="020B0806030504020204" pitchFamily="34" charset="0"/>
                <a:cs typeface="Open Sans" panose="020B0806030504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Wytyczne dotyczące informacji i promocji Funduszy Europejskich </a:t>
            </a:r>
            <a:br>
              <a:rPr lang="pl-PL" altLang="pl-PL" sz="2000" b="1" u="sng" dirty="0">
                <a:solidFill>
                  <a:schemeClr val="bg1"/>
                </a:solidFill>
                <a:latin typeface="Open Sans" panose="020B0806030504020204" pitchFamily="34" charset="0"/>
                <a:ea typeface="Open Sans" panose="020B0806030504020204" pitchFamily="34" charset="0"/>
                <a:cs typeface="Open Sans" panose="020B0806030504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pl-PL" altLang="pl-PL" sz="2000" b="1" u="sng" dirty="0">
                <a:solidFill>
                  <a:schemeClr val="bg1"/>
                </a:solidFill>
                <a:latin typeface="Open Sans" panose="020B0806030504020204" pitchFamily="34" charset="0"/>
                <a:ea typeface="Open Sans" panose="020B0806030504020204" pitchFamily="34" charset="0"/>
                <a:cs typeface="Open Sans" panose="020B0806030504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 lata 2021-2027</a:t>
            </a:r>
            <a:endParaRPr lang="pl-PL" altLang="pl-PL" sz="2000" b="1" u="sng" dirty="0">
              <a:solidFill>
                <a:schemeClr val="bg1"/>
              </a:solidFill>
              <a:latin typeface="Open Sans" panose="020B0806030504020204" pitchFamily="34" charset="0"/>
              <a:ea typeface="Open Sans" panose="020B0806030504020204" pitchFamily="34" charset="0"/>
              <a:cs typeface="Open Sans" panose="020B0806030504020204" pitchFamily="34" charset="0"/>
            </a:endParaRPr>
          </a:p>
          <a:p>
            <a:pPr marL="0" indent="0" algn="ctr" eaLnBrk="1" hangingPunct="1">
              <a:defRPr/>
            </a:pPr>
            <a:endParaRPr lang="pl-PL" altLang="pl-PL" sz="800" b="1" u="sng" dirty="0">
              <a:solidFill>
                <a:schemeClr val="bg1"/>
              </a:solidFill>
              <a:latin typeface="Open Sans" panose="020B0806030504020204" pitchFamily="34" charset="0"/>
              <a:ea typeface="Open Sans" panose="020B0806030504020204" pitchFamily="34" charset="0"/>
              <a:cs typeface="Open Sans" panose="020B0806030504020204" pitchFamily="34" charset="0"/>
            </a:endParaRPr>
          </a:p>
          <a:p>
            <a:pPr marL="0" indent="0" algn="ctr" eaLnBrk="1" hangingPunct="1">
              <a:defRPr/>
            </a:pPr>
            <a:r>
              <a:rPr lang="pl-PL" altLang="pl-PL" sz="1400" dirty="0">
                <a:solidFill>
                  <a:schemeClr val="bg1"/>
                </a:solidFill>
                <a:latin typeface="Open Sans" panose="020B0806030504020204" pitchFamily="34" charset="0"/>
                <a:ea typeface="Open Sans" panose="020B0806030504020204" pitchFamily="34" charset="0"/>
                <a:cs typeface="Open Sans" panose="020B0806030504020204" pitchFamily="34" charset="0"/>
              </a:rPr>
              <a:t>wydane na podstawie art. 5 ust. 1 pkt 10 ustawy z dnia 28 kwietnia 2022 r. o zasadach realizacji zadań finansowanych ze środków europejskich w perspektywie finansowej 2021-2027 (Dz. U. poz. 1079)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F8B18EE-7689-4965-9D69-3806A88DED0C}"/>
              </a:ext>
            </a:extLst>
          </p:cNvPr>
          <p:cNvSpPr/>
          <p:nvPr/>
        </p:nvSpPr>
        <p:spPr>
          <a:xfrm>
            <a:off x="9421785" y="1243455"/>
            <a:ext cx="3634806" cy="20323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2000" b="1" dirty="0">
                <a:solidFill>
                  <a:srgbClr val="002073"/>
                </a:solidFill>
                <a:latin typeface="Open Sans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Strategia komunikacji </a:t>
            </a:r>
            <a:br>
              <a:rPr lang="pl-PL" altLang="pl-PL" sz="2000" b="1" dirty="0">
                <a:solidFill>
                  <a:srgbClr val="002073"/>
                </a:solidFill>
                <a:latin typeface="Open Sans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pl-PL" altLang="pl-PL" sz="2000" b="1" dirty="0">
                <a:solidFill>
                  <a:srgbClr val="002073"/>
                </a:solidFill>
                <a:latin typeface="Open Sans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programu Fundusze Europejskie na lata </a:t>
            </a:r>
            <a:br>
              <a:rPr lang="pl-PL" altLang="pl-PL" sz="2000" b="1" dirty="0">
                <a:solidFill>
                  <a:srgbClr val="002073"/>
                </a:solidFill>
                <a:latin typeface="Open Sans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pl-PL" altLang="pl-PL" sz="2000" b="1" dirty="0">
                <a:solidFill>
                  <a:srgbClr val="002073"/>
                </a:solidFill>
                <a:latin typeface="Open Sans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2021-2027</a:t>
            </a:r>
            <a:endParaRPr lang="pl-PL" altLang="pl-PL" sz="2000" b="1" dirty="0">
              <a:solidFill>
                <a:srgbClr val="002073"/>
              </a:solidFill>
              <a:latin typeface="Open Sans" pitchFamily="34" charset="0"/>
            </a:endParaRPr>
          </a:p>
          <a:p>
            <a:pPr algn="ctr" eaLnBrk="1" hangingPunct="1">
              <a:defRPr/>
            </a:pPr>
            <a:endParaRPr lang="pl-PL" altLang="pl-PL" sz="800" b="1" dirty="0">
              <a:solidFill>
                <a:schemeClr val="tx2"/>
              </a:solidFill>
              <a:latin typeface="Open Sans" pitchFamily="34" charset="0"/>
            </a:endParaRPr>
          </a:p>
          <a:p>
            <a:pPr algn="ctr" eaLnBrk="1" hangingPunct="1">
              <a:defRPr/>
            </a:pPr>
            <a:r>
              <a:rPr lang="pl-PL" altLang="pl-PL" sz="1400" dirty="0">
                <a:solidFill>
                  <a:schemeClr val="tx2"/>
                </a:solidFill>
                <a:latin typeface="Open Sans" pitchFamily="34" charset="0"/>
              </a:rPr>
              <a:t>określa co, do kogo, w jaki sposób </a:t>
            </a:r>
            <a:br>
              <a:rPr lang="pl-PL" altLang="pl-PL" sz="1400" dirty="0">
                <a:solidFill>
                  <a:schemeClr val="tx2"/>
                </a:solidFill>
                <a:latin typeface="Open Sans" pitchFamily="34" charset="0"/>
              </a:rPr>
            </a:br>
            <a:r>
              <a:rPr lang="pl-PL" altLang="pl-PL" sz="1400" dirty="0">
                <a:solidFill>
                  <a:schemeClr val="tx2"/>
                </a:solidFill>
                <a:latin typeface="Open Sans" pitchFamily="34" charset="0"/>
              </a:rPr>
              <a:t>i na jakich zasadach będziemy komunikować w zakresie funduszy Unii Europejskiej na lata 2021-2027</a:t>
            </a:r>
          </a:p>
          <a:p>
            <a:pPr algn="ctr" eaLnBrk="1" hangingPunct="1">
              <a:defRPr/>
            </a:pPr>
            <a:r>
              <a:rPr lang="pl-PL" altLang="pl-PL" sz="1200" b="1" dirty="0">
                <a:solidFill>
                  <a:schemeClr val="tx2"/>
                </a:solidFill>
                <a:latin typeface="Open Sans" pitchFamily="34" charset="0"/>
              </a:rPr>
              <a:t> </a:t>
            </a:r>
            <a:endParaRPr lang="pl-PL" altLang="pl-PL" sz="1000" b="1" dirty="0">
              <a:solidFill>
                <a:schemeClr val="tx2"/>
              </a:solidFill>
              <a:latin typeface="Open Sans" pitchFamily="34" charset="0"/>
            </a:endParaRPr>
          </a:p>
          <a:p>
            <a:pPr algn="ctr" eaLnBrk="1" hangingPunct="1">
              <a:defRPr/>
            </a:pPr>
            <a:endParaRPr lang="pl-PL" altLang="pl-PL" sz="1000" b="1" dirty="0">
              <a:solidFill>
                <a:schemeClr val="tx2"/>
              </a:solidFill>
              <a:latin typeface="Open Sans" pitchFamily="34" charset="0"/>
            </a:endParaRP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317B3208-FD9B-1189-3552-3FBBBB8F515B}"/>
              </a:ext>
            </a:extLst>
          </p:cNvPr>
          <p:cNvSpPr txBox="1"/>
          <p:nvPr/>
        </p:nvSpPr>
        <p:spPr>
          <a:xfrm>
            <a:off x="5127421" y="3779837"/>
            <a:ext cx="387060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pl-PL" altLang="pl-PL" sz="2000" b="1" dirty="0">
                <a:solidFill>
                  <a:srgbClr val="002073"/>
                </a:solidFill>
                <a:latin typeface="Open Sans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Podręcznik wnioskodawcy </a:t>
            </a:r>
            <a:br>
              <a:rPr lang="pl-PL" altLang="pl-PL" sz="2000" b="1" dirty="0">
                <a:solidFill>
                  <a:srgbClr val="002073"/>
                </a:solidFill>
                <a:latin typeface="Open Sans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pl-PL" altLang="pl-PL" sz="2000" b="1" dirty="0">
                <a:solidFill>
                  <a:srgbClr val="002073"/>
                </a:solidFill>
                <a:latin typeface="Open Sans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 beneficjenta Funduszy Europejskich na lata 2021-2027 w zakresie informacji i promocji</a:t>
            </a:r>
            <a:endParaRPr lang="pl-PL" altLang="pl-PL" sz="2000" b="1" dirty="0">
              <a:solidFill>
                <a:srgbClr val="002073"/>
              </a:solidFill>
              <a:latin typeface="Open Sans" pitchFamily="34" charset="0"/>
            </a:endParaRP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4DF666FB-7A9D-E3D6-3166-DC9CE858000A}"/>
              </a:ext>
            </a:extLst>
          </p:cNvPr>
          <p:cNvSpPr txBox="1"/>
          <p:nvPr/>
        </p:nvSpPr>
        <p:spPr>
          <a:xfrm>
            <a:off x="9447903" y="3800826"/>
            <a:ext cx="361697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pl-PL" altLang="pl-PL" sz="2000" b="1" dirty="0">
                <a:solidFill>
                  <a:schemeClr val="bg1"/>
                </a:solidFill>
                <a:latin typeface="Open Sans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Księga wizualizacji</a:t>
            </a:r>
            <a:endParaRPr lang="pl-PL" altLang="pl-PL" sz="2000" b="1" dirty="0">
              <a:solidFill>
                <a:schemeClr val="bg1"/>
              </a:solidFill>
              <a:latin typeface="Open Sans" pitchFamily="34" charset="0"/>
            </a:endParaRPr>
          </a:p>
          <a:p>
            <a:pPr algn="ctr" eaLnBrk="1" hangingPunct="1">
              <a:defRPr/>
            </a:pPr>
            <a:endParaRPr lang="pl-PL" altLang="pl-PL" sz="800" b="1" dirty="0">
              <a:solidFill>
                <a:schemeClr val="bg1"/>
              </a:solidFill>
              <a:latin typeface="Open Sans" pitchFamily="34" charset="0"/>
            </a:endParaRPr>
          </a:p>
          <a:p>
            <a:pPr algn="ctr" eaLnBrk="1" hangingPunct="1">
              <a:defRPr/>
            </a:pPr>
            <a:r>
              <a:rPr lang="pl-PL" altLang="pl-PL" sz="1400" dirty="0">
                <a:solidFill>
                  <a:schemeClr val="bg1"/>
                </a:solidFill>
                <a:latin typeface="Open Sans" pitchFamily="34" charset="0"/>
              </a:rPr>
              <a:t>zawiera zasady konstruowania </a:t>
            </a:r>
            <a:br>
              <a:rPr lang="pl-PL" altLang="pl-PL" sz="1400" dirty="0">
                <a:solidFill>
                  <a:schemeClr val="bg1"/>
                </a:solidFill>
                <a:latin typeface="Open Sans" pitchFamily="34" charset="0"/>
              </a:rPr>
            </a:br>
            <a:r>
              <a:rPr lang="pl-PL" altLang="pl-PL" sz="1400" dirty="0">
                <a:solidFill>
                  <a:schemeClr val="bg1"/>
                </a:solidFill>
                <a:latin typeface="Open Sans" pitchFamily="34" charset="0"/>
              </a:rPr>
              <a:t>i stosowania znaku marki Fundusze Europejskie, znaku barw RP, UE; wskazuje jak budować layout materiałów informacyjnych oraz promocyjnych </a:t>
            </a:r>
            <a:br>
              <a:rPr lang="pl-PL" altLang="pl-PL" sz="1400" dirty="0">
                <a:solidFill>
                  <a:schemeClr val="bg1"/>
                </a:solidFill>
                <a:latin typeface="Open Sans" pitchFamily="34" charset="0"/>
              </a:rPr>
            </a:br>
            <a:r>
              <a:rPr lang="pl-PL" altLang="pl-PL" sz="1400" dirty="0">
                <a:solidFill>
                  <a:schemeClr val="bg1"/>
                </a:solidFill>
                <a:latin typeface="Open Sans" pitchFamily="34" charset="0"/>
              </a:rPr>
              <a:t>w oparciu o motyw i element przewodni marki</a:t>
            </a:r>
          </a:p>
        </p:txBody>
      </p:sp>
      <p:sp>
        <p:nvSpPr>
          <p:cNvPr id="29698" name="Symbol zastępczy numeru slajdu 3">
            <a:extLst>
              <a:ext uri="{FF2B5EF4-FFF2-40B4-BE49-F238E27FC236}">
                <a16:creationId xmlns:a16="http://schemas.microsoft.com/office/drawing/2014/main" id="{E0CAB31B-18C4-CE06-EFE9-5D5BA78411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E2F5FD6E-0448-46C9-92D4-F7FFFF044C1D}" type="slidenum">
              <a:rPr lang="pl-PL" altLang="pl-PL" smtClean="0">
                <a:solidFill>
                  <a:schemeClr val="tx2"/>
                </a:solidFill>
                <a:latin typeface="Open Sans" panose="020B0806030504020204" pitchFamily="34" charset="0"/>
              </a:rPr>
              <a:pPr/>
              <a:t>3</a:t>
            </a:fld>
            <a:endParaRPr lang="pl-PL" altLang="pl-PL">
              <a:solidFill>
                <a:schemeClr val="tx2"/>
              </a:solidFill>
              <a:latin typeface="Open Sans" panose="020B0806030504020204" pitchFamily="34" charset="0"/>
            </a:endParaRPr>
          </a:p>
        </p:txBody>
      </p:sp>
      <p:pic>
        <p:nvPicPr>
          <p:cNvPr id="11" name="Obraz 10" descr="Ciąg znaków: FEPW, Rzeczpospolita Polska, UE i NFOŚiGW">
            <a:extLst>
              <a:ext uri="{FF2B5EF4-FFF2-40B4-BE49-F238E27FC236}">
                <a16:creationId xmlns:a16="http://schemas.microsoft.com/office/drawing/2014/main" id="{8115A996-446D-477E-9D19-D264F8BE3742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  <p:pic>
        <p:nvPicPr>
          <p:cNvPr id="12" name="Obraz 11" descr="Obraz zawierający na wolnym powietrzu, woda, drzewo, niebo&#10;&#10;Opis wygenerowany automatycznie">
            <a:extLst>
              <a:ext uri="{FF2B5EF4-FFF2-40B4-BE49-F238E27FC236}">
                <a16:creationId xmlns:a16="http://schemas.microsoft.com/office/drawing/2014/main" id="{406C85DE-E578-34E3-7B98-B23E1EE9AC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" t="-148" r="29454" b="148"/>
          <a:stretch/>
        </p:blipFill>
        <p:spPr>
          <a:xfrm>
            <a:off x="-20405" y="1760459"/>
            <a:ext cx="4830476" cy="4555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322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1">
            <a:extLst>
              <a:ext uri="{FF2B5EF4-FFF2-40B4-BE49-F238E27FC236}">
                <a16:creationId xmlns:a16="http://schemas.microsoft.com/office/drawing/2014/main" id="{7A22A91E-F202-6DF6-9A95-9FEB21722BF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398570" y="454856"/>
            <a:ext cx="6874045" cy="152475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algn="l" defTabSz="1007943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marL="0" marR="0" lvl="0" indent="0" algn="ctr" defTabSz="1007943" rtl="0" eaLnBrk="1" fontAlgn="auto" latinLnBrk="0" hangingPunct="1">
              <a:lnSpc>
                <a:spcPts val="36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rgbClr val="001F73"/>
                </a:solidFill>
                <a:effectLst/>
                <a:uLnTx/>
                <a:uFillTx/>
                <a:latin typeface="Open Sans" panose="020B0806030504020204" pitchFamily="34" charset="0"/>
                <a:ea typeface="Open Sans" pitchFamily="2" charset="0"/>
                <a:cs typeface="Open Sans" pitchFamily="2" charset="0"/>
              </a:rPr>
              <a:t>Materiały dostępne na stronie programu</a:t>
            </a:r>
            <a:endParaRPr kumimoji="0" lang="pl-PL" sz="2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0" name="Symbol zastępczy zawartości 2">
            <a:extLst>
              <a:ext uri="{FF2B5EF4-FFF2-40B4-BE49-F238E27FC236}">
                <a16:creationId xmlns:a16="http://schemas.microsoft.com/office/drawing/2014/main" id="{94B3AFF7-D799-8A4E-7A72-3E4775829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1855" y="1475581"/>
            <a:ext cx="6690306" cy="518398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200" b="1" dirty="0">
                <a:solidFill>
                  <a:srgbClr val="000000"/>
                </a:solidFill>
                <a:latin typeface="Open Sans" panose="020B0806030504020204" pitchFamily="34" charset="0"/>
                <a:hlinkClick r:id="rId3"/>
              </a:rPr>
              <a:t>https://www.fepw.gov.pl/strony/dowiedz-sie-wiecej-o-programie/promocja-programu/</a:t>
            </a:r>
            <a:r>
              <a:rPr lang="pl-PL" sz="2200" b="1" dirty="0">
                <a:solidFill>
                  <a:srgbClr val="000000"/>
                </a:solidFill>
                <a:latin typeface="Open Sans" panose="020B0806030504020204" pitchFamily="34" charset="0"/>
              </a:rPr>
              <a:t> </a:t>
            </a:r>
          </a:p>
          <a:p>
            <a:pPr marL="0" indent="0" algn="ctr">
              <a:buNone/>
            </a:pPr>
            <a:endParaRPr lang="pl-PL" sz="2200" b="0" i="0" u="none" strike="noStrike" baseline="0" dirty="0">
              <a:solidFill>
                <a:srgbClr val="000000"/>
              </a:solidFill>
              <a:latin typeface="Open Sans" panose="020B0806030504020204" pitchFamily="34" charset="0"/>
            </a:endParaRPr>
          </a:p>
          <a:p>
            <a:pPr marL="0" indent="0" algn="ctr">
              <a:lnSpc>
                <a:spcPct val="114000"/>
              </a:lnSpc>
              <a:buNone/>
            </a:pPr>
            <a:r>
              <a:rPr lang="pl-PL" sz="2200" b="0" i="0" u="none" strike="noStrike" baseline="0" dirty="0">
                <a:solidFill>
                  <a:schemeClr val="tx2"/>
                </a:solidFill>
                <a:latin typeface="Open Sans" panose="020B0806030504020204" pitchFamily="34" charset="0"/>
                <a:hlinkClick r:id="rId4"/>
              </a:rPr>
              <a:t>Projekt Strategii komunikacji FE na lata 2021-2027</a:t>
            </a:r>
            <a:endParaRPr lang="pl-PL" sz="2200" b="0" i="0" u="none" strike="noStrike" baseline="0" dirty="0">
              <a:solidFill>
                <a:schemeClr val="tx2"/>
              </a:solidFill>
              <a:latin typeface="Open Sans" panose="020B0806030504020204" pitchFamily="34" charset="0"/>
            </a:endParaRPr>
          </a:p>
          <a:p>
            <a:pPr marL="0" indent="0" algn="ctr">
              <a:lnSpc>
                <a:spcPct val="114000"/>
              </a:lnSpc>
              <a:buNone/>
            </a:pPr>
            <a:r>
              <a:rPr lang="pl-PL" sz="2200" b="0" i="0" u="none" strike="noStrike" baseline="0" dirty="0">
                <a:solidFill>
                  <a:schemeClr val="tx2"/>
                </a:solidFill>
                <a:latin typeface="Open Sans" panose="020B0806030504020204" pitchFamily="34" charset="0"/>
                <a:hlinkClick r:id="rId5"/>
              </a:rPr>
              <a:t>Księga Tożsamości Wizualnej marki Fundusze Europejskie 2021-2027</a:t>
            </a:r>
            <a:endParaRPr lang="pl-PL" sz="2200" b="0" i="0" u="none" strike="noStrike" baseline="0" dirty="0">
              <a:solidFill>
                <a:schemeClr val="tx2"/>
              </a:solidFill>
              <a:latin typeface="Open Sans" panose="020B0806030504020204" pitchFamily="34" charset="0"/>
            </a:endParaRPr>
          </a:p>
          <a:p>
            <a:pPr marL="0" indent="0" algn="ctr">
              <a:lnSpc>
                <a:spcPct val="114000"/>
              </a:lnSpc>
              <a:buNone/>
            </a:pPr>
            <a:r>
              <a:rPr lang="pl-PL" sz="2200" b="0" i="0" u="none" strike="noStrike" baseline="0" dirty="0">
                <a:solidFill>
                  <a:srgbClr val="000000"/>
                </a:solidFill>
                <a:latin typeface="Open Sans" panose="020B0806030504020204" pitchFamily="34" charset="0"/>
              </a:rPr>
              <a:t>Logotypy (znak FE, </a:t>
            </a:r>
            <a:r>
              <a:rPr lang="pl-PL" sz="2200" b="0" i="0" u="none" strike="noStrike" baseline="0" dirty="0" err="1">
                <a:solidFill>
                  <a:srgbClr val="000000"/>
                </a:solidFill>
                <a:latin typeface="Open Sans" panose="020B0806030504020204" pitchFamily="34" charset="0"/>
              </a:rPr>
              <a:t>FEnIKS</a:t>
            </a:r>
            <a:r>
              <a:rPr lang="pl-PL" sz="2200" b="0" i="0" u="none" strike="noStrike" baseline="0" dirty="0">
                <a:solidFill>
                  <a:srgbClr val="000000"/>
                </a:solidFill>
                <a:latin typeface="Open Sans" panose="020B0806030504020204" pitchFamily="34" charset="0"/>
              </a:rPr>
              <a:t>, RP, UE)</a:t>
            </a:r>
          </a:p>
          <a:p>
            <a:pPr marL="0" indent="0" algn="ctr">
              <a:lnSpc>
                <a:spcPct val="114000"/>
              </a:lnSpc>
              <a:buNone/>
            </a:pPr>
            <a:r>
              <a:rPr lang="pl-PL" sz="2200" b="0" i="0" u="none" strike="noStrike" baseline="0" dirty="0">
                <a:solidFill>
                  <a:srgbClr val="000000"/>
                </a:solidFill>
                <a:latin typeface="Open Sans" panose="020B0806030504020204" pitchFamily="34" charset="0"/>
              </a:rPr>
              <a:t>Kreacje (tablice, plakaty, naklejki, druki, gadżety, </a:t>
            </a:r>
            <a:r>
              <a:rPr lang="pl-PL" sz="2200" i="0" u="none" strike="noStrike" baseline="0" dirty="0">
                <a:solidFill>
                  <a:srgbClr val="000000"/>
                </a:solidFill>
                <a:latin typeface="Open Sans" panose="020B0806030504020204" pitchFamily="34" charset="0"/>
              </a:rPr>
              <a:t>symbole</a:t>
            </a:r>
            <a:r>
              <a:rPr lang="pl-PL" sz="2200" b="0" i="0" u="none" strike="noStrike" baseline="0" dirty="0">
                <a:solidFill>
                  <a:srgbClr val="000000"/>
                </a:solidFill>
                <a:latin typeface="Open Sans" panose="020B0806030504020204" pitchFamily="34" charset="0"/>
              </a:rPr>
              <a:t>, wzór prezentacji, reklamy, posty, grafiki na media społecznościowe)</a:t>
            </a:r>
          </a:p>
          <a:p>
            <a:pPr marL="0" indent="0" algn="ctr">
              <a:lnSpc>
                <a:spcPct val="114000"/>
              </a:lnSpc>
              <a:buNone/>
            </a:pPr>
            <a:r>
              <a:rPr lang="pl-PL" sz="2200" b="0" i="0" u="none" strike="noStrike" baseline="0" dirty="0">
                <a:solidFill>
                  <a:srgbClr val="000000"/>
                </a:solidFill>
                <a:latin typeface="Open Sans" panose="020B0806030504020204" pitchFamily="34" charset="0"/>
              </a:rPr>
              <a:t>Font (</a:t>
            </a:r>
            <a:r>
              <a:rPr lang="pl-PL" sz="2200" b="0" i="0" u="none" strike="noStrike" baseline="0" dirty="0" err="1">
                <a:solidFill>
                  <a:srgbClr val="000000"/>
                </a:solidFill>
                <a:latin typeface="Open Sans" panose="020B0806030504020204" pitchFamily="34" charset="0"/>
              </a:rPr>
              <a:t>OpenSans</a:t>
            </a:r>
            <a:r>
              <a:rPr lang="pl-PL" sz="2200" b="0" i="0" u="none" strike="noStrike" baseline="0" dirty="0">
                <a:solidFill>
                  <a:srgbClr val="000000"/>
                </a:solidFill>
                <a:latin typeface="Open Sans" panose="020B0806030504020204" pitchFamily="34" charset="0"/>
              </a:rPr>
              <a:t>)</a:t>
            </a:r>
          </a:p>
          <a:p>
            <a:pPr algn="ctr">
              <a:buFont typeface="Wingdings" panose="05000000000000000000" pitchFamily="2" charset="2"/>
              <a:buChar char="§"/>
            </a:pPr>
            <a:endParaRPr lang="pl-PL" sz="2200" dirty="0"/>
          </a:p>
        </p:txBody>
      </p:sp>
      <p:pic>
        <p:nvPicPr>
          <p:cNvPr id="6" name="Obraz 5" descr="Widok z drona na polską dziką rzekę.">
            <a:extLst>
              <a:ext uri="{FF2B5EF4-FFF2-40B4-BE49-F238E27FC236}">
                <a16:creationId xmlns:a16="http://schemas.microsoft.com/office/drawing/2014/main" id="{46CB8775-B182-BE79-7571-680E467822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9" r="14709"/>
          <a:stretch/>
        </p:blipFill>
        <p:spPr>
          <a:xfrm>
            <a:off x="-1" y="454856"/>
            <a:ext cx="6179711" cy="5832051"/>
          </a:xfrm>
          <a:prstGeom prst="rect">
            <a:avLst/>
          </a:prstGeom>
        </p:spPr>
      </p:pic>
      <p:sp>
        <p:nvSpPr>
          <p:cNvPr id="29698" name="Symbol zastępczy numeru slajdu 3">
            <a:extLst>
              <a:ext uri="{FF2B5EF4-FFF2-40B4-BE49-F238E27FC236}">
                <a16:creationId xmlns:a16="http://schemas.microsoft.com/office/drawing/2014/main" id="{E0CAB31B-18C4-CE06-EFE9-5D5BA78411E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E2F5FD6E-0448-46C9-92D4-F7FFFF044C1D}" type="slidenum">
              <a:rPr lang="pl-PL" altLang="pl-PL" smtClean="0">
                <a:solidFill>
                  <a:schemeClr val="tx2"/>
                </a:solidFill>
                <a:latin typeface="Open Sans" panose="020B0806030504020204" pitchFamily="34" charset="0"/>
              </a:rPr>
              <a:pPr/>
              <a:t>4</a:t>
            </a:fld>
            <a:endParaRPr lang="pl-PL" altLang="pl-PL">
              <a:solidFill>
                <a:schemeClr val="tx2"/>
              </a:solidFill>
              <a:latin typeface="Open Sans" panose="020B0806030504020204" pitchFamily="34" charset="0"/>
            </a:endParaRPr>
          </a:p>
        </p:txBody>
      </p:sp>
      <p:pic>
        <p:nvPicPr>
          <p:cNvPr id="2" name="Obraz 1" descr="Ciąg znaków: FEPW, Rzeczpospolita Polska, UE i NFOŚiGW">
            <a:extLst>
              <a:ext uri="{FF2B5EF4-FFF2-40B4-BE49-F238E27FC236}">
                <a16:creationId xmlns:a16="http://schemas.microsoft.com/office/drawing/2014/main" id="{80CCE5A9-DD3F-33CB-03D4-641CDDE289B4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3FED1B-9AA9-022D-0CD7-EAED3010615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 bwMode="auto">
          <a:xfrm>
            <a:off x="383183" y="1619597"/>
            <a:ext cx="6048672" cy="4804262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4572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  <a:lvl7pPr marL="9144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7pPr>
            <a:lvl8pPr marL="13716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8pPr>
            <a:lvl9pPr marL="18288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marL="0" marR="0" lvl="0" indent="0" algn="ctr" defTabSz="1006475" rtl="0" eaLnBrk="0" fontAlgn="base" latinLnBrk="0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Zasada proporcjonalności</a:t>
            </a:r>
            <a:b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b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Działania informacyjne i promocyjne powinny: </a:t>
            </a:r>
          </a:p>
          <a:p>
            <a:pPr marL="342900" marR="0" lvl="0" indent="-342900" algn="ctr" defTabSz="1006475" rtl="0" eaLnBrk="0" fontAlgn="base" latinLnBrk="0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odpowiadać wielkości projektu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 oraz</a:t>
            </a:r>
          </a:p>
          <a:p>
            <a:pPr marL="342900" marR="0" lvl="0" indent="-342900" algn="ctr" defTabSz="1006475" rtl="0" eaLnBrk="0" fontAlgn="base" latinLnBrk="0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 brać pod uwagę jego 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cel i rodzaj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, </a:t>
            </a:r>
            <a:b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tzn. uwzględniać jego 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potrzeby promocyjne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, w tym 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grupy docelowe</a:t>
            </a:r>
            <a:r>
              <a:rPr kumimoji="0" lang="pl-PL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.</a:t>
            </a:r>
          </a:p>
        </p:txBody>
      </p:sp>
      <p:sp>
        <p:nvSpPr>
          <p:cNvPr id="29698" name="Symbol zastępczy numeru slajdu 3">
            <a:extLst>
              <a:ext uri="{FF2B5EF4-FFF2-40B4-BE49-F238E27FC236}">
                <a16:creationId xmlns:a16="http://schemas.microsoft.com/office/drawing/2014/main" id="{E0CAB31B-18C4-CE06-EFE9-5D5BA78411E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E2F5FD6E-0448-46C9-92D4-F7FFFF044C1D}" type="slidenum">
              <a:rPr lang="pl-PL" altLang="pl-PL" smtClean="0">
                <a:solidFill>
                  <a:schemeClr val="tx2"/>
                </a:solidFill>
                <a:latin typeface="Open Sans" panose="020B0806030504020204" pitchFamily="34" charset="0"/>
              </a:rPr>
              <a:pPr/>
              <a:t>5</a:t>
            </a:fld>
            <a:endParaRPr lang="pl-PL" altLang="pl-PL">
              <a:solidFill>
                <a:schemeClr val="tx2"/>
              </a:solidFill>
              <a:latin typeface="Open Sans" panose="020B0806030504020204" pitchFamily="34" charset="0"/>
            </a:endParaRPr>
          </a:p>
        </p:txBody>
      </p:sp>
      <p:pic>
        <p:nvPicPr>
          <p:cNvPr id="4" name="Obraz 3" descr="Ciąg znaków: FEPW, Rzeczpospolita Polska, UE i NFOŚiGW">
            <a:extLst>
              <a:ext uri="{FF2B5EF4-FFF2-40B4-BE49-F238E27FC236}">
                <a16:creationId xmlns:a16="http://schemas.microsoft.com/office/drawing/2014/main" id="{89A150E8-3407-A073-1E9A-3F7A410FD8F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  <p:pic>
        <p:nvPicPr>
          <p:cNvPr id="5" name="Obraz 4" descr="Obraz zawierający na wolnym powietrzu, trawa, roślina, drzewo&#10;&#10;Opis wygenerowany automatycznie">
            <a:extLst>
              <a:ext uri="{FF2B5EF4-FFF2-40B4-BE49-F238E27FC236}">
                <a16:creationId xmlns:a16="http://schemas.microsoft.com/office/drawing/2014/main" id="{2B7072FB-7FDD-314E-B26F-DC3B509322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90"/>
          <a:stretch/>
        </p:blipFill>
        <p:spPr>
          <a:xfrm>
            <a:off x="6781738" y="827509"/>
            <a:ext cx="5351736" cy="547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48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>
            <a:extLst>
              <a:ext uri="{FF2B5EF4-FFF2-40B4-BE49-F238E27FC236}">
                <a16:creationId xmlns:a16="http://schemas.microsoft.com/office/drawing/2014/main" id="{37E508F6-6DAF-F215-E58E-9409602FB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611485"/>
            <a:ext cx="11527010" cy="1368128"/>
          </a:xfrm>
        </p:spPr>
        <p:txBody>
          <a:bodyPr>
            <a:normAutofit/>
          </a:bodyPr>
          <a:lstStyle/>
          <a:p>
            <a:pPr algn="ctr"/>
            <a:r>
              <a:rPr lang="pl-PL" b="1" i="0" u="none" strike="noStrike" baseline="0" dirty="0">
                <a:solidFill>
                  <a:srgbClr val="001F73"/>
                </a:solidFill>
                <a:latin typeface="Open Sans" panose="020B0806030504020204" pitchFamily="34" charset="0"/>
              </a:rPr>
              <a:t>Oznaczenie graficzne – zestawienie znaków</a:t>
            </a:r>
            <a:endParaRPr lang="pl-PL" dirty="0"/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54BE2625-176D-5A90-F50F-7E6CBB595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207" y="1655581"/>
            <a:ext cx="12241360" cy="500398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200" b="0" i="0" u="none" strike="noStrike" baseline="0" dirty="0">
                <a:solidFill>
                  <a:schemeClr val="tx2"/>
                </a:solidFill>
                <a:latin typeface="Open Sans" panose="020B0806030504020204" pitchFamily="34" charset="0"/>
              </a:rPr>
              <a:t>Beneficjent </a:t>
            </a:r>
            <a:r>
              <a:rPr lang="pl-PL" sz="2200" b="1" i="0" u="none" strike="noStrike" baseline="0" dirty="0">
                <a:solidFill>
                  <a:schemeClr val="tx2"/>
                </a:solidFill>
                <a:latin typeface="Open Sans" panose="020B0806030504020204" pitchFamily="34" charset="0"/>
              </a:rPr>
              <a:t>musi oznaczać </a:t>
            </a:r>
            <a:r>
              <a:rPr lang="pl-PL" sz="2200" b="0" i="0" u="none" strike="noStrike" baseline="0" dirty="0">
                <a:solidFill>
                  <a:schemeClr val="tx2"/>
                </a:solidFill>
                <a:latin typeface="Open Sans" panose="020B0806030504020204" pitchFamily="34" charset="0"/>
              </a:rPr>
              <a:t>działania informacyjne i dokumenty związane z realizacją Projektu, </a:t>
            </a:r>
            <a:br>
              <a:rPr lang="pl-PL" sz="2200" b="0" i="0" u="none" strike="noStrike" baseline="0" dirty="0">
                <a:solidFill>
                  <a:schemeClr val="tx2"/>
                </a:solidFill>
                <a:latin typeface="Open Sans" panose="020B0806030504020204" pitchFamily="34" charset="0"/>
              </a:rPr>
            </a:br>
            <a:r>
              <a:rPr lang="pl-PL" sz="2200" b="0" i="0" u="none" strike="noStrike" baseline="0" dirty="0">
                <a:solidFill>
                  <a:schemeClr val="tx2"/>
                </a:solidFill>
                <a:latin typeface="Open Sans" panose="020B0806030504020204" pitchFamily="34" charset="0"/>
              </a:rPr>
              <a:t>które podaje do publicznej wiadomości lub przeznaczone są dla uczestników Projektu.</a:t>
            </a:r>
          </a:p>
          <a:p>
            <a:pPr marL="0" indent="0" algn="ctr">
              <a:buNone/>
            </a:pPr>
            <a:r>
              <a:rPr lang="pl-PL" sz="2200" b="1" i="0" u="none" strike="noStrike" baseline="0" dirty="0">
                <a:solidFill>
                  <a:schemeClr val="tx2"/>
                </a:solidFill>
                <a:latin typeface="Open Sans" panose="020B0806030504020204" pitchFamily="34" charset="0"/>
              </a:rPr>
              <a:t>(z wyjątkiem dokumentów gdzie nie jest dozwolona ingerencja w ich wzór)</a:t>
            </a:r>
          </a:p>
          <a:p>
            <a:pPr marL="0" indent="0" algn="ctr">
              <a:buNone/>
            </a:pPr>
            <a:endParaRPr lang="pl-PL" sz="2200" b="1" i="0" u="none" strike="noStrike" baseline="0" dirty="0">
              <a:solidFill>
                <a:schemeClr val="tx2"/>
              </a:solidFill>
              <a:latin typeface="Open Sans" panose="020B0806030504020204" pitchFamily="34" charset="0"/>
            </a:endParaRPr>
          </a:p>
          <a:p>
            <a:pPr marL="0" indent="0" algn="ctr">
              <a:buNone/>
            </a:pPr>
            <a:r>
              <a:rPr lang="pl-PL" sz="2200" b="0" i="0" u="none" strike="noStrike" baseline="0" dirty="0">
                <a:solidFill>
                  <a:schemeClr val="tx2"/>
                </a:solidFill>
                <a:latin typeface="Open Sans" panose="020B0806030504020204" pitchFamily="34" charset="0"/>
              </a:rPr>
              <a:t>Oznaczenie Projektu obligatoryjnie musi zawierać poniższe zestawienie znaków:</a:t>
            </a:r>
          </a:p>
          <a:p>
            <a:pPr algn="ctr">
              <a:buFont typeface="Wingdings" panose="05000000000000000000" pitchFamily="2" charset="2"/>
              <a:buChar char="§"/>
            </a:pPr>
            <a:endParaRPr lang="pl-PL" sz="22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7E9F841-27C7-A149-4CCD-6B62C132F4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6</a:t>
            </a:fld>
            <a:endParaRPr lang="pl-PL" dirty="0"/>
          </a:p>
        </p:txBody>
      </p:sp>
      <p:pic>
        <p:nvPicPr>
          <p:cNvPr id="2" name="Obraz 1" descr="Ciąg znaków: FEPW, Rzeczpospolita Polska, UE i NFOŚiGW">
            <a:extLst>
              <a:ext uri="{FF2B5EF4-FFF2-40B4-BE49-F238E27FC236}">
                <a16:creationId xmlns:a16="http://schemas.microsoft.com/office/drawing/2014/main" id="{4173FAAC-8CC7-3A34-1F71-1D338667DBF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  <p:pic>
        <p:nvPicPr>
          <p:cNvPr id="3" name="Obraz 2" descr="Ciąg znaków: FEPW, Rzeczpospolita Polska, UE i NFOŚiGW">
            <a:extLst>
              <a:ext uri="{FF2B5EF4-FFF2-40B4-BE49-F238E27FC236}">
                <a16:creationId xmlns:a16="http://schemas.microsoft.com/office/drawing/2014/main" id="{2B37C686-0ADD-7A1E-AC41-F0F0E80540D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369"/>
          <a:stretch>
            <a:fillRect/>
          </a:stretch>
        </p:blipFill>
        <p:spPr>
          <a:xfrm>
            <a:off x="599207" y="4331934"/>
            <a:ext cx="12241359" cy="169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729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80E0EB-E519-2CA0-8EDF-EF9DE8004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2800" b="1" i="0" u="none" strike="noStrike" baseline="0" dirty="0">
                <a:solidFill>
                  <a:srgbClr val="001F73"/>
                </a:solidFill>
                <a:latin typeface="Open Sans" panose="020B0806030504020204" pitchFamily="34" charset="0"/>
              </a:rPr>
              <a:t>Przykładowy ciąg znaków dla NFOŚiGW</a:t>
            </a:r>
            <a:endParaRPr lang="pl-PL" dirty="0"/>
          </a:p>
        </p:txBody>
      </p:sp>
      <p:pic>
        <p:nvPicPr>
          <p:cNvPr id="6" name="Obraz 5" descr="Schemat konstruowania obowiązkowego zestawienia znaków.">
            <a:extLst>
              <a:ext uri="{FF2B5EF4-FFF2-40B4-BE49-F238E27FC236}">
                <a16:creationId xmlns:a16="http://schemas.microsoft.com/office/drawing/2014/main" id="{21368031-B796-1E55-B09F-89B096860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147" y="4164788"/>
            <a:ext cx="12087479" cy="1698695"/>
          </a:xfrm>
          <a:prstGeom prst="rect">
            <a:avLst/>
          </a:prstGeo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6EE62B0-5F96-A4B0-5F34-7E011C2B27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7</a:t>
            </a:fld>
            <a:endParaRPr lang="pl-PL" dirty="0"/>
          </a:p>
        </p:txBody>
      </p:sp>
      <p:pic>
        <p:nvPicPr>
          <p:cNvPr id="7" name="Obraz 6" descr="Ciąg znaków: FEPW, Rzeczpospolita Polska, UE i NFOŚiGW">
            <a:extLst>
              <a:ext uri="{FF2B5EF4-FFF2-40B4-BE49-F238E27FC236}">
                <a16:creationId xmlns:a16="http://schemas.microsoft.com/office/drawing/2014/main" id="{4CC54A52-8CC3-AE3B-61B0-299C26C710E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  <p:pic>
        <p:nvPicPr>
          <p:cNvPr id="8" name="Obraz 7" descr="Ciąg znaków: FEPW, Rzeczpospolita Polska, UE i NFOŚiGW">
            <a:extLst>
              <a:ext uri="{FF2B5EF4-FFF2-40B4-BE49-F238E27FC236}">
                <a16:creationId xmlns:a16="http://schemas.microsoft.com/office/drawing/2014/main" id="{8235DEA2-F24E-BCDB-9F9E-8846193CEA6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51" y="2265881"/>
            <a:ext cx="11449272" cy="113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342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AB49F4-1BC8-8708-D83F-B0F0563A0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102" y="539477"/>
            <a:ext cx="10861093" cy="589011"/>
          </a:xfrm>
        </p:spPr>
        <p:txBody>
          <a:bodyPr/>
          <a:lstStyle/>
          <a:p>
            <a:r>
              <a:rPr lang="pl-PL" sz="2800" b="1" i="0" u="none" strike="noStrike" baseline="0" dirty="0">
                <a:solidFill>
                  <a:srgbClr val="001F73"/>
                </a:solidFill>
                <a:latin typeface="Open Sans" panose="020B0806030504020204" pitchFamily="34" charset="0"/>
              </a:rPr>
              <a:t>Oznaczenie czarno-białe 1/2</a:t>
            </a:r>
            <a:endParaRPr lang="pl-PL" dirty="0"/>
          </a:p>
        </p:txBody>
      </p:sp>
      <p:pic>
        <p:nvPicPr>
          <p:cNvPr id="9" name="Obraz 8" descr="Sposób konstruowania czarno-białego obowiązkowego zestawienia znaków.">
            <a:extLst>
              <a:ext uri="{FF2B5EF4-FFF2-40B4-BE49-F238E27FC236}">
                <a16:creationId xmlns:a16="http://schemas.microsoft.com/office/drawing/2014/main" id="{ABE07792-C223-6B00-2AEF-A52F2DE43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4808" y="1128488"/>
            <a:ext cx="9069679" cy="4925533"/>
          </a:xfrm>
          <a:prstGeom prst="rect">
            <a:avLst/>
          </a:prstGeom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551C890-8E7A-846B-2108-95836B7F4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340" y="1259557"/>
            <a:ext cx="10861094" cy="1368152"/>
          </a:xfrm>
        </p:spPr>
        <p:txBody>
          <a:bodyPr/>
          <a:lstStyle/>
          <a:p>
            <a:pPr marL="0" indent="0" algn="ctr">
              <a:buNone/>
            </a:pPr>
            <a:r>
              <a:rPr lang="pl-PL" sz="2400" b="0" i="0" u="none" strike="noStrike" baseline="0" dirty="0">
                <a:solidFill>
                  <a:schemeClr val="tx2"/>
                </a:solidFill>
                <a:latin typeface="Open Sans" panose="020B0806030504020204" pitchFamily="34" charset="0"/>
              </a:rPr>
              <a:t>Główne zestawienie znaków: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8" name="Symbol zastępczy zawartości 5">
            <a:extLst>
              <a:ext uri="{FF2B5EF4-FFF2-40B4-BE49-F238E27FC236}">
                <a16:creationId xmlns:a16="http://schemas.microsoft.com/office/drawing/2014/main" id="{94074A63-2050-0B8F-0A25-10E9DC837B4E}"/>
              </a:ext>
            </a:extLst>
          </p:cNvPr>
          <p:cNvSpPr txBox="1">
            <a:spLocks/>
          </p:cNvSpPr>
          <p:nvPr/>
        </p:nvSpPr>
        <p:spPr>
          <a:xfrm>
            <a:off x="1299776" y="5744519"/>
            <a:ext cx="10861094" cy="647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51986" indent="-251986" algn="l" defTabSz="1007943" rtl="0" eaLnBrk="1" latinLnBrk="0" hangingPunct="1">
              <a:lnSpc>
                <a:spcPts val="2400"/>
              </a:lnSpc>
              <a:spcBef>
                <a:spcPts val="1102"/>
              </a:spcBef>
              <a:buClr>
                <a:schemeClr val="accent1"/>
              </a:buClr>
              <a:buFontTx/>
              <a:buBlip>
                <a:blip r:embed="rId3"/>
              </a:buBlip>
              <a:defRPr sz="22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755957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4"/>
              </a:buBlip>
              <a:defRPr sz="22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1259929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5"/>
              </a:buBlip>
              <a:defRPr sz="22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3pPr>
            <a:lvl4pPr marL="1763900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4pPr>
            <a:lvl5pPr marL="2267872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b="1" i="0" u="none" strike="noStrike" baseline="0" dirty="0">
                <a:solidFill>
                  <a:schemeClr val="tx2"/>
                </a:solidFill>
                <a:latin typeface="Open Sans" panose="020B0806030504020204" pitchFamily="34" charset="0"/>
              </a:rPr>
              <a:t>Uwaga! </a:t>
            </a:r>
            <a:r>
              <a:rPr lang="pl-PL" b="1" dirty="0">
                <a:solidFill>
                  <a:schemeClr val="tx2"/>
                </a:solidFill>
                <a:latin typeface="Open Sans" panose="020B0806030504020204" pitchFamily="34" charset="0"/>
              </a:rPr>
              <a:t>Znak barw RP NIE występuje w wersji czarno-białej!</a:t>
            </a:r>
            <a:endParaRPr lang="pl-PL" b="1" i="0" u="none" strike="noStrike" baseline="0" dirty="0">
              <a:solidFill>
                <a:schemeClr val="tx2"/>
              </a:solidFill>
              <a:latin typeface="Open Sans" panose="020B0806030504020204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96D303B-4681-F85D-32BA-1284AEBCDD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8</a:t>
            </a:fld>
            <a:endParaRPr lang="pl-PL" dirty="0"/>
          </a:p>
        </p:txBody>
      </p:sp>
      <p:pic>
        <p:nvPicPr>
          <p:cNvPr id="5" name="Obraz 4" descr="Ciąg znaków: FEPW, Rzeczpospolita Polska, UE i NFOŚiGW">
            <a:extLst>
              <a:ext uri="{FF2B5EF4-FFF2-40B4-BE49-F238E27FC236}">
                <a16:creationId xmlns:a16="http://schemas.microsoft.com/office/drawing/2014/main" id="{3B90FFA6-12E9-4B25-3B54-D808A69FB3EE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299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AB49F4-1BC8-8708-D83F-B0F0563A0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102" y="539477"/>
            <a:ext cx="10861093" cy="589011"/>
          </a:xfrm>
        </p:spPr>
        <p:txBody>
          <a:bodyPr/>
          <a:lstStyle/>
          <a:p>
            <a:r>
              <a:rPr lang="pl-PL" sz="2800" b="1" i="0" u="none" strike="noStrike" baseline="0" dirty="0">
                <a:solidFill>
                  <a:srgbClr val="001F73"/>
                </a:solidFill>
                <a:latin typeface="Open Sans" panose="020B0806030504020204" pitchFamily="34" charset="0"/>
              </a:rPr>
              <a:t>Oznaczenie czarno-białe 2/2</a:t>
            </a:r>
            <a:endParaRPr lang="pl-PL" dirty="0"/>
          </a:p>
        </p:txBody>
      </p:sp>
      <p:pic>
        <p:nvPicPr>
          <p:cNvPr id="3" name="Obraz 2" descr="Sposób konstruowania obowiązkowego zestawienia znaków w wersji czarno-białej.">
            <a:extLst>
              <a:ext uri="{FF2B5EF4-FFF2-40B4-BE49-F238E27FC236}">
                <a16:creationId xmlns:a16="http://schemas.microsoft.com/office/drawing/2014/main" id="{5E3C3A78-D08E-9E8F-B229-885D25A7EB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00" r="4427"/>
          <a:stretch/>
        </p:blipFill>
        <p:spPr>
          <a:xfrm>
            <a:off x="573638" y="1516741"/>
            <a:ext cx="12313369" cy="2497968"/>
          </a:xfrm>
          <a:prstGeom prst="rect">
            <a:avLst/>
          </a:prstGeom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551C890-8E7A-846B-2108-95836B7F4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340" y="1403573"/>
            <a:ext cx="10861094" cy="1224136"/>
          </a:xfrm>
        </p:spPr>
        <p:txBody>
          <a:bodyPr/>
          <a:lstStyle/>
          <a:p>
            <a:pPr marL="0" indent="0" algn="ctr">
              <a:buNone/>
            </a:pPr>
            <a:r>
              <a:rPr lang="pl-PL" sz="2400" i="0" u="none" strike="noStrike" baseline="0" dirty="0">
                <a:solidFill>
                  <a:schemeClr val="tx2"/>
                </a:solidFill>
                <a:latin typeface="Open Sans" panose="020B0806030504020204" pitchFamily="34" charset="0"/>
              </a:rPr>
              <a:t>Zestawienie znaków z innymi logotypami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8" name="Symbol zastępczy zawartości 5">
            <a:extLst>
              <a:ext uri="{FF2B5EF4-FFF2-40B4-BE49-F238E27FC236}">
                <a16:creationId xmlns:a16="http://schemas.microsoft.com/office/drawing/2014/main" id="{94074A63-2050-0B8F-0A25-10E9DC837B4E}"/>
              </a:ext>
            </a:extLst>
          </p:cNvPr>
          <p:cNvSpPr txBox="1">
            <a:spLocks/>
          </p:cNvSpPr>
          <p:nvPr/>
        </p:nvSpPr>
        <p:spPr>
          <a:xfrm>
            <a:off x="1299776" y="3876693"/>
            <a:ext cx="10861094" cy="251569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51986" indent="-251986" algn="l" defTabSz="1007943" rtl="0" eaLnBrk="1" latinLnBrk="0" hangingPunct="1">
              <a:lnSpc>
                <a:spcPts val="2400"/>
              </a:lnSpc>
              <a:spcBef>
                <a:spcPts val="1102"/>
              </a:spcBef>
              <a:buClr>
                <a:schemeClr val="accent1"/>
              </a:buClr>
              <a:buFontTx/>
              <a:buBlip>
                <a:blip r:embed="rId3"/>
              </a:buBlip>
              <a:defRPr sz="22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755957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4"/>
              </a:buBlip>
              <a:defRPr sz="22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1259929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5"/>
              </a:buBlip>
              <a:defRPr sz="22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3pPr>
            <a:lvl4pPr marL="1763900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4pPr>
            <a:lvl5pPr marL="2267872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sz="2400" i="0" u="none" strike="noStrike" baseline="0" dirty="0">
                <a:solidFill>
                  <a:schemeClr val="tx2"/>
                </a:solidFill>
                <a:latin typeface="Open Sans" panose="020B0806030504020204" pitchFamily="34" charset="0"/>
              </a:rPr>
              <a:t>Przykładow</a:t>
            </a:r>
            <a:r>
              <a:rPr lang="pl-PL" dirty="0">
                <a:solidFill>
                  <a:schemeClr val="tx2"/>
                </a:solidFill>
                <a:latin typeface="Open Sans" panose="020B0806030504020204" pitchFamily="34" charset="0"/>
              </a:rPr>
              <a:t>e zestawienie znaków z logotypem NFOŚiGW</a:t>
            </a:r>
            <a:endParaRPr lang="pl-PL" sz="2400" i="0" u="none" strike="noStrike" baseline="0" dirty="0">
              <a:solidFill>
                <a:schemeClr val="tx2"/>
              </a:solidFill>
              <a:latin typeface="Open Sans" panose="020B0806030504020204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96D303B-4681-F85D-32BA-1284AEBCDD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9</a:t>
            </a:fld>
            <a:endParaRPr lang="pl-PL" dirty="0"/>
          </a:p>
        </p:txBody>
      </p:sp>
      <p:pic>
        <p:nvPicPr>
          <p:cNvPr id="9" name="Obraz 8" descr="Ciąg znaków: FEPW, Rzeczpospolita Polska, UE i NFOŚiGW">
            <a:extLst>
              <a:ext uri="{FF2B5EF4-FFF2-40B4-BE49-F238E27FC236}">
                <a16:creationId xmlns:a16="http://schemas.microsoft.com/office/drawing/2014/main" id="{46E5146C-B943-49EA-FB5C-B208D18E55B4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  <p:pic>
        <p:nvPicPr>
          <p:cNvPr id="11" name="Obraz 10" descr="Obraz zawierający tekst, Czcionka, biały&#10;&#10;Zawartość wygenerowana przez AI może być niepoprawna.">
            <a:extLst>
              <a:ext uri="{FF2B5EF4-FFF2-40B4-BE49-F238E27FC236}">
                <a16:creationId xmlns:a16="http://schemas.microsoft.com/office/drawing/2014/main" id="{1B8C8594-2102-4ADB-5A29-72492B4DA4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42" y="4571925"/>
            <a:ext cx="12297665" cy="158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534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908FC7F-4047-5F7C-BBEC-B734A76C2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102" y="539477"/>
            <a:ext cx="10861093" cy="1440361"/>
          </a:xfrm>
        </p:spPr>
        <p:txBody>
          <a:bodyPr/>
          <a:lstStyle/>
          <a:p>
            <a:r>
              <a:rPr lang="pl-PL" dirty="0">
                <a:solidFill>
                  <a:srgbClr val="001F73"/>
                </a:solidFill>
                <a:latin typeface="Open Sans" panose="020B0806030504020204" pitchFamily="34" charset="0"/>
              </a:rPr>
              <a:t>Obowiązująca typografia 1/2 </a:t>
            </a:r>
            <a:endParaRPr lang="pl-PL" dirty="0"/>
          </a:p>
        </p:txBody>
      </p:sp>
      <p:pic>
        <p:nvPicPr>
          <p:cNvPr id="5" name="Obraz 4" descr="Zrzut ekranu z &quot;Podręcznika Wnioskodawcy i Beneficjenta&quot;.">
            <a:extLst>
              <a:ext uri="{FF2B5EF4-FFF2-40B4-BE49-F238E27FC236}">
                <a16:creationId xmlns:a16="http://schemas.microsoft.com/office/drawing/2014/main" id="{1F545967-5C8F-78A2-7AA1-0ADFB1F58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655" y="1259557"/>
            <a:ext cx="12084464" cy="5223323"/>
          </a:xfrm>
          <a:prstGeom prst="rect">
            <a:avLst/>
          </a:prstGeo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FE33C1A-53C9-75E2-3403-42A9BE07F1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10</a:t>
            </a:fld>
            <a:endParaRPr lang="pl-PL" dirty="0"/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6FB2F7BE-8880-2C03-72C8-E9E063F3858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100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870578D-9276-33E6-12A0-E7BDA54D1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102" y="665055"/>
            <a:ext cx="10861093" cy="1314784"/>
          </a:xfrm>
        </p:spPr>
        <p:txBody>
          <a:bodyPr/>
          <a:lstStyle/>
          <a:p>
            <a:r>
              <a:rPr lang="pl-PL" dirty="0">
                <a:solidFill>
                  <a:srgbClr val="001F73"/>
                </a:solidFill>
                <a:latin typeface="Open Sans" panose="020B0806030504020204" pitchFamily="34" charset="0"/>
              </a:rPr>
              <a:t>Obowiązująca typografia 2/2 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4FFC24F-A416-6C57-948F-B6DA0DCE4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67" y="1331565"/>
            <a:ext cx="13033448" cy="5328274"/>
          </a:xfrm>
        </p:spPr>
        <p:txBody>
          <a:bodyPr/>
          <a:lstStyle/>
          <a:p>
            <a:pPr marL="0" indent="0" algn="ctr">
              <a:buNone/>
            </a:pPr>
            <a:r>
              <a:rPr lang="pl-PL" dirty="0">
                <a:hlinkClick r:id="rId2"/>
              </a:rPr>
              <a:t>https://www.fepw.gov.pl/strony/dowiedz-sie-wiecej-o-programie/promocja-programu/</a:t>
            </a:r>
            <a:r>
              <a:rPr lang="pl-PL" dirty="0"/>
              <a:t> </a:t>
            </a:r>
          </a:p>
        </p:txBody>
      </p:sp>
      <p:pic>
        <p:nvPicPr>
          <p:cNvPr id="5" name="Obraz 4" descr="Zrzut ekranu ze strony wskazanej na górze slajdu.">
            <a:extLst>
              <a:ext uri="{FF2B5EF4-FFF2-40B4-BE49-F238E27FC236}">
                <a16:creationId xmlns:a16="http://schemas.microsoft.com/office/drawing/2014/main" id="{4E64424F-6D67-3E7C-51E2-0420E2BCB3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216" y="2195661"/>
            <a:ext cx="6048671" cy="39309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Obraz 5" descr="Zrzut ekranu ze strony Google Fonts (czcionka Open Sans).">
            <a:extLst>
              <a:ext uri="{FF2B5EF4-FFF2-40B4-BE49-F238E27FC236}">
                <a16:creationId xmlns:a16="http://schemas.microsoft.com/office/drawing/2014/main" id="{5DDE03F3-2911-1099-7B62-5FB46F4F3D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3371" y="2195661"/>
            <a:ext cx="5769096" cy="39309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0BA35C8-C494-5527-9348-012F9B235C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11</a:t>
            </a:fld>
            <a:endParaRPr lang="pl-PL" dirty="0"/>
          </a:p>
        </p:txBody>
      </p:sp>
      <p:sp>
        <p:nvSpPr>
          <p:cNvPr id="7" name="Strzałka: w prawo 6">
            <a:extLst>
              <a:ext uri="{FF2B5EF4-FFF2-40B4-BE49-F238E27FC236}">
                <a16:creationId xmlns:a16="http://schemas.microsoft.com/office/drawing/2014/main" id="{7F3C0DA1-18BE-7D27-1655-B1E628D8F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8505414">
            <a:off x="10951178" y="3184821"/>
            <a:ext cx="1347133" cy="1089707"/>
          </a:xfrm>
          <a:prstGeom prst="rightArrow">
            <a:avLst/>
          </a:prstGeom>
          <a:solidFill>
            <a:srgbClr val="1961AC"/>
          </a:solidFill>
          <a:ln>
            <a:solidFill>
              <a:srgbClr val="1961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 descr="Ciąg znaków: FEPW, Rzeczpospolita Polska, UE i NFOŚiGW">
            <a:extLst>
              <a:ext uri="{FF2B5EF4-FFF2-40B4-BE49-F238E27FC236}">
                <a16:creationId xmlns:a16="http://schemas.microsoft.com/office/drawing/2014/main" id="{0395B5F0-D13C-B6E2-9D63-25233C36E566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847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BEF8C6-4431-06CD-3BA4-7B107582F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102" y="539477"/>
            <a:ext cx="10861093" cy="1440361"/>
          </a:xfrm>
        </p:spPr>
        <p:txBody>
          <a:bodyPr/>
          <a:lstStyle/>
          <a:p>
            <a:r>
              <a:rPr lang="pl-PL" sz="2800" b="1" i="0" u="none" strike="noStrike" baseline="0" dirty="0">
                <a:solidFill>
                  <a:srgbClr val="001F73"/>
                </a:solidFill>
                <a:latin typeface="Open Sans" panose="020B0806030504020204" pitchFamily="34" charset="0"/>
              </a:rPr>
              <a:t>Zasady umieszczania oznakowania graficznego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8E55A8B-10E2-CFD6-85DA-590E4D9D9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199" y="1259557"/>
            <a:ext cx="12385376" cy="5400282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</a:pPr>
            <a:r>
              <a:rPr lang="pl-PL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Liczba znaków w zestawieniu </a:t>
            </a:r>
            <a:r>
              <a:rPr lang="pl-PL" b="1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(w 1 linii) </a:t>
            </a:r>
            <a:r>
              <a:rPr lang="pl-PL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nie może przekraczać </a:t>
            </a:r>
            <a:r>
              <a:rPr lang="pl-PL" b="1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4</a:t>
            </a:r>
            <a:r>
              <a:rPr lang="pl-PL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.</a:t>
            </a:r>
          </a:p>
          <a:p>
            <a:pPr algn="l">
              <a:lnSpc>
                <a:spcPct val="114000"/>
              </a:lnSpc>
            </a:pPr>
            <a:r>
              <a:rPr lang="pl-PL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W zestawieniu znaków </a:t>
            </a:r>
            <a:r>
              <a:rPr lang="pl-PL" b="1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nie jest dozwolone </a:t>
            </a:r>
            <a:r>
              <a:rPr lang="pl-PL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umieszczanie znaków wykonawców, którzy </a:t>
            </a:r>
            <a:r>
              <a:rPr lang="pl-PL" b="1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nie są beneficjentami</a:t>
            </a:r>
            <a:r>
              <a:rPr lang="pl-PL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 (znaki takie można umieścić poza zestawieniem).</a:t>
            </a:r>
          </a:p>
          <a:p>
            <a:pPr>
              <a:lnSpc>
                <a:spcPct val="114000"/>
              </a:lnSpc>
            </a:pPr>
            <a:r>
              <a:rPr lang="pl-PL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Wzory tablic informacyjnych, plakatów i naklejek </a:t>
            </a:r>
            <a:r>
              <a:rPr lang="pl-PL" b="1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nie mogą być modyfikowane</a:t>
            </a:r>
            <a:r>
              <a:rPr lang="pl-PL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.</a:t>
            </a:r>
          </a:p>
          <a:p>
            <a:pPr>
              <a:lnSpc>
                <a:spcPct val="114000"/>
              </a:lnSpc>
            </a:pPr>
            <a:r>
              <a:rPr lang="pl-PL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Znak Funduszy Europejskich, znak barw RP oraz znak Unii Europejskiej muszą być zawsze umieszczone </a:t>
            </a:r>
            <a:r>
              <a:rPr lang="pl-PL" b="1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w widocznym miejscu</a:t>
            </a:r>
            <a:r>
              <a:rPr lang="pl-PL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. </a:t>
            </a:r>
          </a:p>
          <a:p>
            <a:pPr>
              <a:lnSpc>
                <a:spcPct val="114000"/>
              </a:lnSpc>
            </a:pPr>
            <a:r>
              <a:rPr lang="pl-PL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Umiejscowienie oraz wielkość znaków muszą być </a:t>
            </a:r>
            <a:r>
              <a:rPr lang="pl-PL" b="1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odpowiednie do rodzaju i skali materiału</a:t>
            </a:r>
            <a:r>
              <a:rPr lang="pl-PL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, przedmiotu lub dokumentu. </a:t>
            </a:r>
          </a:p>
          <a:p>
            <a:pPr>
              <a:lnSpc>
                <a:spcPct val="114000"/>
              </a:lnSpc>
            </a:pPr>
            <a:r>
              <a:rPr lang="pl-PL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Znaki i napisy muszą być </a:t>
            </a:r>
            <a:r>
              <a:rPr lang="pl-PL" b="1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czytelne dla odbiorcy i wyraźnie widoczne</a:t>
            </a:r>
            <a:r>
              <a:rPr lang="pl-PL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. Nie mogą być też umieszczane np. na wewnętrznej, niewidocznej stronie przedmiotów. </a:t>
            </a:r>
          </a:p>
          <a:p>
            <a:pPr>
              <a:lnSpc>
                <a:spcPct val="114000"/>
              </a:lnSpc>
            </a:pPr>
            <a:r>
              <a:rPr lang="pl-PL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Jeśli przedmiot jest tak </a:t>
            </a:r>
            <a:r>
              <a:rPr lang="pl-PL" b="1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mały</a:t>
            </a:r>
            <a:r>
              <a:rPr lang="pl-PL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, że nie można na nim zastosować czytelnych znaków FE, UE </a:t>
            </a:r>
            <a:br>
              <a:rPr lang="pl-PL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</a:br>
            <a:r>
              <a:rPr lang="pl-PL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i znaku barw RP </a:t>
            </a:r>
            <a:r>
              <a:rPr lang="pl-PL" b="1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nie można ich używać do celów promocyjnych</a:t>
            </a:r>
            <a:r>
              <a:rPr lang="pl-PL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.</a:t>
            </a: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C81D387-96F4-1EB7-ADD4-8743F36CC8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12</a:t>
            </a:fld>
            <a:endParaRPr lang="pl-PL" dirty="0"/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5910A1C8-7C38-FBA4-123F-44D1C8BC0B5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512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F09F7A-7EB7-FF5F-BB55-BD7178F8B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102" y="520961"/>
            <a:ext cx="10861093" cy="1458877"/>
          </a:xfrm>
        </p:spPr>
        <p:txBody>
          <a:bodyPr/>
          <a:lstStyle/>
          <a:p>
            <a:r>
              <a:rPr lang="pl-PL" sz="2800" b="1" i="0" u="none" strike="noStrike" baseline="0" dirty="0">
                <a:solidFill>
                  <a:srgbClr val="001F73"/>
                </a:solidFill>
                <a:latin typeface="Open Sans" panose="020B0806030504020204" pitchFamily="34" charset="0"/>
              </a:rPr>
              <a:t>Kolory programu </a:t>
            </a:r>
            <a:r>
              <a:rPr lang="pl-PL" sz="2800" b="1" i="0" u="none" strike="noStrike" baseline="0" dirty="0" err="1">
                <a:solidFill>
                  <a:srgbClr val="001F73"/>
                </a:solidFill>
                <a:latin typeface="Open Sans" panose="020B0806030504020204" pitchFamily="34" charset="0"/>
              </a:rPr>
              <a:t>FEnIKS</a:t>
            </a:r>
            <a:r>
              <a:rPr lang="pl-PL" sz="2800" b="1" i="0" u="none" strike="noStrike" baseline="0" dirty="0">
                <a:solidFill>
                  <a:srgbClr val="001F73"/>
                </a:solidFill>
                <a:latin typeface="Open Sans" panose="020B0806030504020204" pitchFamily="34" charset="0"/>
              </a:rPr>
              <a:t> 2021 - 2027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92BA04E-E00E-22D3-31A0-8A4861465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4486" y="1475581"/>
            <a:ext cx="2906120" cy="518425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b="0" i="0" u="none" strike="noStrike" baseline="0" dirty="0">
                <a:solidFill>
                  <a:schemeClr val="tx2"/>
                </a:solidFill>
                <a:latin typeface="Open Sans" panose="020B0806030504020204" pitchFamily="34" charset="0"/>
              </a:rPr>
              <a:t>Dla programu obowiązuje </a:t>
            </a:r>
            <a:r>
              <a:rPr lang="pl-PL" b="1" i="0" u="none" strike="noStrike" baseline="0" dirty="0">
                <a:solidFill>
                  <a:schemeClr val="tx2"/>
                </a:solidFill>
                <a:latin typeface="Open Sans" panose="020B0806030504020204" pitchFamily="34" charset="0"/>
              </a:rPr>
              <a:t>kolor </a:t>
            </a:r>
            <a:r>
              <a:rPr lang="pl-PL" b="0" i="0" u="none" strike="noStrike" baseline="0" dirty="0">
                <a:solidFill>
                  <a:schemeClr val="tx2"/>
                </a:solidFill>
                <a:latin typeface="Open Sans" panose="020B0806030504020204" pitchFamily="34" charset="0"/>
              </a:rPr>
              <a:t>i </a:t>
            </a:r>
            <a:r>
              <a:rPr lang="pl-PL" b="1" i="0" u="none" strike="noStrike" baseline="0" dirty="0">
                <a:solidFill>
                  <a:schemeClr val="tx2"/>
                </a:solidFill>
                <a:latin typeface="Open Sans" panose="020B0806030504020204" pitchFamily="34" charset="0"/>
              </a:rPr>
              <a:t>2 kolory </a:t>
            </a:r>
            <a:r>
              <a:rPr lang="pl-PL" b="0" i="0" u="none" strike="noStrike" baseline="0" dirty="0">
                <a:solidFill>
                  <a:schemeClr val="tx2"/>
                </a:solidFill>
                <a:latin typeface="Open Sans" panose="020B0806030504020204" pitchFamily="34" charset="0"/>
              </a:rPr>
              <a:t>uzupełniające.</a:t>
            </a:r>
          </a:p>
          <a:p>
            <a:pPr marL="0" indent="0" algn="ctr">
              <a:buNone/>
            </a:pPr>
            <a:r>
              <a:rPr lang="pl-PL" b="0" i="0" u="none" strike="noStrike" baseline="0" dirty="0">
                <a:solidFill>
                  <a:schemeClr val="tx2"/>
                </a:solidFill>
                <a:latin typeface="Open Sans" panose="020B0806030504020204" pitchFamily="34" charset="0"/>
              </a:rPr>
              <a:t> </a:t>
            </a:r>
            <a:r>
              <a:rPr lang="pl-PL" dirty="0">
                <a:solidFill>
                  <a:schemeClr val="tx2"/>
                </a:solidFill>
                <a:latin typeface="Open Sans" panose="020B0806030504020204" pitchFamily="34" charset="0"/>
              </a:rPr>
              <a:t>W materiałach promocyjnych należy również wykorzystywać kolory wybrane dla znaku marki FE.</a:t>
            </a: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BB49E78-CAB1-DF49-CE32-4BA7C3B054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13</a:t>
            </a:fld>
            <a:endParaRPr lang="pl-PL" dirty="0"/>
          </a:p>
        </p:txBody>
      </p:sp>
      <p:pic>
        <p:nvPicPr>
          <p:cNvPr id="8" name="Obraz 7" descr="Ciąg znaków: FEPW, Rzeczpospolita Polska, UE i NFOŚiGW">
            <a:extLst>
              <a:ext uri="{FF2B5EF4-FFF2-40B4-BE49-F238E27FC236}">
                <a16:creationId xmlns:a16="http://schemas.microsoft.com/office/drawing/2014/main" id="{C214FD07-0146-61DB-8970-CAB6B1FB7E1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  <p:pic>
        <p:nvPicPr>
          <p:cNvPr id="10" name="Obraz 9" descr="Obraz zawierający tekst, zrzut ekranu, Wielobarwność, numer&#10;&#10;Zawartość wygenerowana przez AI może być niepoprawna.">
            <a:extLst>
              <a:ext uri="{FF2B5EF4-FFF2-40B4-BE49-F238E27FC236}">
                <a16:creationId xmlns:a16="http://schemas.microsoft.com/office/drawing/2014/main" id="{20DAD17F-223C-67B2-8DC4-4BA8C18F1C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530" y="1148721"/>
            <a:ext cx="9925956" cy="5184257"/>
          </a:xfrm>
          <a:prstGeom prst="rect">
            <a:avLst/>
          </a:prstGeom>
        </p:spPr>
      </p:pic>
      <p:sp>
        <p:nvSpPr>
          <p:cNvPr id="11" name="Prostokąt 10">
            <a:extLst>
              <a:ext uri="{FF2B5EF4-FFF2-40B4-BE49-F238E27FC236}">
                <a16:creationId xmlns:a16="http://schemas.microsoft.com/office/drawing/2014/main" id="{B05B08A4-9655-5E04-0EBF-3695B5D2CC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83080" y="1258000"/>
            <a:ext cx="1080120" cy="502722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9533BA1A-2BBC-B493-51F1-A809CAB74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02960" y="1250399"/>
            <a:ext cx="1080120" cy="5027226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4488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1EEEC0-B947-8327-BA9B-D5D927AF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849" y="1052585"/>
            <a:ext cx="5244374" cy="5865238"/>
          </a:xfrm>
        </p:spPr>
        <p:txBody>
          <a:bodyPr/>
          <a:lstStyle/>
          <a:p>
            <a:r>
              <a:rPr lang="pl-PL" dirty="0"/>
              <a:t>Obowiązki informacyjne </a:t>
            </a:r>
            <a:br>
              <a:rPr lang="pl-PL" dirty="0"/>
            </a:br>
            <a:r>
              <a:rPr lang="pl-PL" dirty="0"/>
              <a:t>i promocyjne w okresie realizacji projektu 1/3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1F9FA591-B3C8-9F03-4386-316F2D675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5961876" y="1052587"/>
            <a:ext cx="3442775" cy="2439922"/>
          </a:xfrm>
          <a:prstGeom prst="rect">
            <a:avLst/>
          </a:prstGeom>
          <a:solidFill>
            <a:srgbClr val="002073"/>
          </a:solidFill>
          <a:ln>
            <a:solidFill>
              <a:srgbClr val="554B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 sz="1410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C66FC0FD-462A-7489-B76C-F4E509959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10484" y="3619607"/>
            <a:ext cx="3559442" cy="2276911"/>
          </a:xfrm>
          <a:prstGeom prst="rect">
            <a:avLst/>
          </a:prstGeom>
          <a:solidFill>
            <a:schemeClr val="accent1"/>
          </a:solidFill>
          <a:ln>
            <a:solidFill>
              <a:srgbClr val="554B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 sz="141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1D230D20-00FD-94C4-D8E0-67D4EA06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10484" y="1058142"/>
            <a:ext cx="3559441" cy="2441511"/>
          </a:xfrm>
          <a:prstGeom prst="rect">
            <a:avLst/>
          </a:prstGeom>
          <a:solidFill>
            <a:srgbClr val="BDBDE9"/>
          </a:solidFill>
          <a:ln>
            <a:solidFill>
              <a:srgbClr val="BDBD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 sz="1410">
              <a:solidFill>
                <a:srgbClr val="93C67B"/>
              </a:solidFill>
            </a:endParaRP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5AEA4966-6EE5-DB3E-D872-EEE684940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61876" y="3619607"/>
            <a:ext cx="3445670" cy="2276911"/>
          </a:xfrm>
          <a:prstGeom prst="rect">
            <a:avLst/>
          </a:prstGeom>
          <a:solidFill>
            <a:schemeClr val="accent2"/>
          </a:solidFill>
          <a:ln>
            <a:solidFill>
              <a:srgbClr val="BDBD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 sz="141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606F4301-C5CB-E4BE-9A0F-EBBB3B518F33}"/>
              </a:ext>
            </a:extLst>
          </p:cNvPr>
          <p:cNvSpPr/>
          <p:nvPr/>
        </p:nvSpPr>
        <p:spPr>
          <a:xfrm>
            <a:off x="6078069" y="1239821"/>
            <a:ext cx="3329479" cy="2024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marL="2857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indent="0">
              <a:defRPr/>
            </a:pPr>
            <a:r>
              <a:rPr lang="pl-PL" altLang="pl-PL" sz="1617" b="1" dirty="0">
                <a:solidFill>
                  <a:schemeClr val="bg1"/>
                </a:solidFill>
                <a:latin typeface="Open Sans" panose="020B0806030504020204" pitchFamily="34" charset="0"/>
                <a:ea typeface="Open Sans" panose="020B0806030504020204" pitchFamily="34" charset="0"/>
                <a:cs typeface="Open Sans" panose="020B0806030504020204" pitchFamily="34" charset="0"/>
              </a:rPr>
              <a:t>Umieszczenie krótkiego opisu Projektu:</a:t>
            </a:r>
          </a:p>
          <a:p>
            <a:pPr marL="0" indent="0">
              <a:defRPr/>
            </a:pPr>
            <a:r>
              <a:rPr lang="pl-PL" altLang="pl-PL" sz="882" b="1" dirty="0">
                <a:solidFill>
                  <a:schemeClr val="bg1"/>
                </a:solidFill>
                <a:latin typeface="Open Sans" panose="020B0806030504020204" pitchFamily="34" charset="0"/>
                <a:ea typeface="Open Sans" panose="020B0806030504020204" pitchFamily="34" charset="0"/>
                <a:cs typeface="Open Sans" panose="020B0806030504020204" pitchFamily="34" charset="0"/>
              </a:rPr>
              <a:t> </a:t>
            </a:r>
            <a:endParaRPr lang="pl-PL" altLang="pl-PL" sz="882" dirty="0">
              <a:solidFill>
                <a:schemeClr val="bg1"/>
              </a:solidFill>
              <a:latin typeface="Open Sans" panose="020B0806030504020204" pitchFamily="34" charset="0"/>
              <a:ea typeface="Open Sans" panose="020B0806030504020204" pitchFamily="34" charset="0"/>
              <a:cs typeface="Open Sans" panose="020B0806030504020204" pitchFamily="34" charset="0"/>
            </a:endParaRPr>
          </a:p>
          <a:p>
            <a:pPr marL="251997" indent="-251997">
              <a:buFont typeface="Wingdings" panose="05000000000000000000" pitchFamily="2" charset="2"/>
              <a:buChar char="§"/>
              <a:defRPr/>
            </a:pPr>
            <a:r>
              <a:rPr lang="pl-PL" altLang="pl-PL" sz="1617" dirty="0">
                <a:solidFill>
                  <a:schemeClr val="bg1"/>
                </a:solidFill>
                <a:latin typeface="Open Sans" panose="020B0806030504020204" pitchFamily="34" charset="0"/>
                <a:ea typeface="Open Sans" panose="020B0806030504020204" pitchFamily="34" charset="0"/>
                <a:cs typeface="Open Sans" panose="020B0806030504020204" pitchFamily="34" charset="0"/>
              </a:rPr>
              <a:t>na oficjalnej stronie internetowej Beneficjenta, jeśli ją posiada</a:t>
            </a:r>
          </a:p>
          <a:p>
            <a:pPr marL="251997" indent="-251997">
              <a:buFont typeface="Wingdings" panose="05000000000000000000" pitchFamily="2" charset="2"/>
              <a:buChar char="§"/>
              <a:defRPr/>
            </a:pPr>
            <a:r>
              <a:rPr lang="pl-PL" altLang="pl-PL" sz="1617" dirty="0">
                <a:solidFill>
                  <a:schemeClr val="bg1"/>
                </a:solidFill>
                <a:latin typeface="Open Sans" panose="020B0806030504020204" pitchFamily="34" charset="0"/>
                <a:ea typeface="Open Sans" panose="020B0806030504020204" pitchFamily="34" charset="0"/>
                <a:cs typeface="Open Sans" panose="020B0806030504020204" pitchFamily="34" charset="0"/>
              </a:rPr>
              <a:t>lub na </a:t>
            </a:r>
            <a:r>
              <a:rPr lang="pl-PL" altLang="pl-PL" sz="1617" b="1" dirty="0">
                <a:solidFill>
                  <a:schemeClr val="bg1"/>
                </a:solidFill>
                <a:latin typeface="Open Sans" panose="020B0806030504020204" pitchFamily="34" charset="0"/>
                <a:ea typeface="Open Sans" panose="020B0806030504020204" pitchFamily="34" charset="0"/>
                <a:cs typeface="Open Sans" panose="020B0806030504020204" pitchFamily="34" charset="0"/>
              </a:rPr>
              <a:t>mediach społecznościowych Beneficjenta</a:t>
            </a:r>
            <a:endParaRPr lang="pl-PL" altLang="pl-PL" sz="1323" b="1" dirty="0">
              <a:solidFill>
                <a:schemeClr val="bg1"/>
              </a:solidFill>
              <a:latin typeface="Open Sans" panose="020B0806030504020204" pitchFamily="34" charset="0"/>
              <a:ea typeface="Open Sans" panose="020B0806030504020204" pitchFamily="34" charset="0"/>
              <a:cs typeface="Open Sans" panose="020B0806030504020204" pitchFamily="34" charset="0"/>
            </a:endParaRPr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3727DE53-4FC3-20FC-9498-1AAF6A6378FD}"/>
              </a:ext>
            </a:extLst>
          </p:cNvPr>
          <p:cNvSpPr/>
          <p:nvPr/>
        </p:nvSpPr>
        <p:spPr>
          <a:xfrm>
            <a:off x="9527658" y="1114399"/>
            <a:ext cx="3542267" cy="2378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14000"/>
              </a:lnSpc>
              <a:defRPr/>
            </a:pPr>
            <a:r>
              <a:rPr lang="pl-PL" altLang="pl-PL" sz="1600" dirty="0">
                <a:solidFill>
                  <a:srgbClr val="11306E"/>
                </a:solidFill>
                <a:latin typeface="Open Sans"/>
                <a:ea typeface="Open Sans"/>
                <a:cs typeface="Arial"/>
              </a:rPr>
              <a:t>Opis Projektu oraz pozostałe informacje o nim pojawiające się na stronach internetowych </a:t>
            </a:r>
            <a:br>
              <a:rPr lang="pl-PL" altLang="pl-PL" sz="1600" dirty="0">
                <a:latin typeface="Open Sans" pitchFamily="34" charset="0"/>
              </a:rPr>
            </a:br>
            <a:r>
              <a:rPr lang="pl-PL" altLang="pl-PL" sz="1600" dirty="0">
                <a:solidFill>
                  <a:srgbClr val="11306E"/>
                </a:solidFill>
                <a:latin typeface="Open Sans"/>
                <a:ea typeface="Open Sans"/>
                <a:cs typeface="Arial"/>
              </a:rPr>
              <a:t>i w mediach społecznościowych </a:t>
            </a:r>
            <a:r>
              <a:rPr lang="pl-PL" altLang="pl-PL" sz="1600" b="1" dirty="0">
                <a:solidFill>
                  <a:srgbClr val="11306E"/>
                </a:solidFill>
                <a:latin typeface="Open Sans"/>
                <a:ea typeface="Open Sans"/>
                <a:cs typeface="Arial"/>
              </a:rPr>
              <a:t>powinny być oznakowane, </a:t>
            </a:r>
            <a:r>
              <a:rPr lang="pl-PL" altLang="pl-PL" sz="1600" dirty="0">
                <a:solidFill>
                  <a:srgbClr val="11306E"/>
                </a:solidFill>
                <a:latin typeface="Open Sans"/>
                <a:ea typeface="Open Sans"/>
                <a:cs typeface="Arial"/>
              </a:rPr>
              <a:t>dodajemy również obowiązkowe hasztagi: </a:t>
            </a:r>
            <a:r>
              <a:rPr lang="pl-PL" altLang="pl-PL" sz="1600" b="1" dirty="0">
                <a:solidFill>
                  <a:srgbClr val="11306E"/>
                </a:solidFill>
                <a:latin typeface="Open Sans"/>
                <a:ea typeface="Open Sans"/>
                <a:cs typeface="Arial"/>
              </a:rPr>
              <a:t>#FunduszeUE lub</a:t>
            </a:r>
            <a:br>
              <a:rPr lang="pl-PL" altLang="pl-PL" sz="1600" b="1" dirty="0">
                <a:latin typeface="Open Sans" pitchFamily="34" charset="0"/>
              </a:rPr>
            </a:br>
            <a:r>
              <a:rPr lang="pl-PL" altLang="pl-PL" sz="1600" b="1" dirty="0">
                <a:solidFill>
                  <a:srgbClr val="11306E"/>
                </a:solidFill>
                <a:latin typeface="Open Sans"/>
                <a:ea typeface="Open Sans"/>
                <a:cs typeface="Arial"/>
              </a:rPr>
              <a:t>#FunduszeEuropejskie</a:t>
            </a: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0090B517-4D08-B80B-606C-4E64302FCDB9}"/>
              </a:ext>
            </a:extLst>
          </p:cNvPr>
          <p:cNvSpPr/>
          <p:nvPr/>
        </p:nvSpPr>
        <p:spPr>
          <a:xfrm>
            <a:off x="6078069" y="3619607"/>
            <a:ext cx="3329476" cy="2176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marL="171450" indent="-1714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indent="0">
              <a:defRPr/>
            </a:pPr>
            <a:r>
              <a:rPr lang="pl-PL" altLang="pl-PL" sz="1617" b="1" dirty="0">
                <a:solidFill>
                  <a:schemeClr val="tx2"/>
                </a:solidFill>
                <a:latin typeface="Open Sans" pitchFamily="34" charset="0"/>
              </a:rPr>
              <a:t>Umieszczenie w widoczny sposób obligatoryjnego zestawienia znaków </a:t>
            </a:r>
            <a:r>
              <a:rPr lang="pl-PL" altLang="pl-PL" sz="1617" dirty="0">
                <a:solidFill>
                  <a:schemeClr val="tx2"/>
                </a:solidFill>
                <a:latin typeface="Open Sans" pitchFamily="34" charset="0"/>
              </a:rPr>
              <a:t>na: wszystkich dokumentach </a:t>
            </a:r>
            <a:br>
              <a:rPr lang="pl-PL" altLang="pl-PL" sz="1617" dirty="0">
                <a:solidFill>
                  <a:schemeClr val="tx2"/>
                </a:solidFill>
                <a:latin typeface="Open Sans" pitchFamily="34" charset="0"/>
              </a:rPr>
            </a:br>
            <a:r>
              <a:rPr lang="pl-PL" altLang="pl-PL" sz="1617" dirty="0">
                <a:solidFill>
                  <a:schemeClr val="tx2"/>
                </a:solidFill>
                <a:latin typeface="Open Sans" pitchFamily="34" charset="0"/>
              </a:rPr>
              <a:t>i materiałach, produktach, sprzęcie, pojazdach,</a:t>
            </a:r>
          </a:p>
          <a:p>
            <a:pPr eaLnBrk="1" hangingPunct="1">
              <a:defRPr/>
            </a:pPr>
            <a:r>
              <a:rPr lang="pl-PL" altLang="pl-PL" sz="1617" dirty="0">
                <a:solidFill>
                  <a:schemeClr val="tx2"/>
                </a:solidFill>
                <a:latin typeface="Open Sans" pitchFamily="34" charset="0"/>
              </a:rPr>
              <a:t>znakowanie </a:t>
            </a:r>
            <a:r>
              <a:rPr lang="pl-PL" altLang="pl-PL" sz="1617" b="1" dirty="0">
                <a:solidFill>
                  <a:schemeClr val="tx2"/>
                </a:solidFill>
                <a:latin typeface="Open Sans" pitchFamily="34" charset="0"/>
              </a:rPr>
              <a:t>musi być trwałe.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57D1BF64-85E4-DC6D-320A-B22F0826883C}"/>
              </a:ext>
            </a:extLst>
          </p:cNvPr>
          <p:cNvSpPr/>
          <p:nvPr/>
        </p:nvSpPr>
        <p:spPr>
          <a:xfrm>
            <a:off x="9523739" y="3626748"/>
            <a:ext cx="3546185" cy="2269768"/>
          </a:xfrm>
          <a:prstGeom prst="rect">
            <a:avLst/>
          </a:prstGeom>
          <a:solidFill>
            <a:srgbClr val="554B97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14000"/>
              </a:lnSpc>
              <a:defRPr/>
            </a:pPr>
            <a:r>
              <a:rPr lang="pl-PL" altLang="pl-PL" sz="1617" dirty="0">
                <a:solidFill>
                  <a:schemeClr val="bg1"/>
                </a:solidFill>
                <a:latin typeface="Open Sans" pitchFamily="34" charset="0"/>
              </a:rPr>
              <a:t>Gadżety i inne materiały promocyjne muszą być opatrzone </a:t>
            </a:r>
            <a:r>
              <a:rPr lang="pl-PL" altLang="pl-PL" sz="1617" b="1" dirty="0">
                <a:solidFill>
                  <a:schemeClr val="bg1"/>
                </a:solidFill>
                <a:latin typeface="Open Sans" pitchFamily="34" charset="0"/>
              </a:rPr>
              <a:t>obowiązkowym zestawieniem znaków.</a:t>
            </a:r>
            <a:r>
              <a:rPr lang="pl-PL" altLang="pl-PL" sz="1617" dirty="0">
                <a:solidFill>
                  <a:schemeClr val="bg1"/>
                </a:solidFill>
                <a:latin typeface="Open Sans" pitchFamily="34" charset="0"/>
              </a:rPr>
              <a:t> Pozostałe użyte logotypy </a:t>
            </a:r>
            <a:r>
              <a:rPr lang="pl-PL" altLang="pl-PL" sz="1617" b="1" dirty="0">
                <a:solidFill>
                  <a:schemeClr val="bg1"/>
                </a:solidFill>
                <a:latin typeface="Open Sans" pitchFamily="34" charset="0"/>
              </a:rPr>
              <a:t>nie mogą być większe niż flaga Unii Europejskiej </a:t>
            </a:r>
            <a:r>
              <a:rPr lang="pl-PL" altLang="pl-PL" sz="1617" dirty="0">
                <a:solidFill>
                  <a:schemeClr val="bg1"/>
                </a:solidFill>
                <a:latin typeface="Open Sans" pitchFamily="34" charset="0"/>
              </a:rPr>
              <a:t>i znajdować się </a:t>
            </a:r>
            <a:br>
              <a:rPr lang="pl-PL" altLang="pl-PL" sz="1617" dirty="0">
                <a:solidFill>
                  <a:schemeClr val="bg1"/>
                </a:solidFill>
                <a:latin typeface="Open Sans" pitchFamily="34" charset="0"/>
              </a:rPr>
            </a:br>
            <a:r>
              <a:rPr lang="pl-PL" altLang="pl-PL" sz="1617" b="1" dirty="0">
                <a:solidFill>
                  <a:schemeClr val="bg1"/>
                </a:solidFill>
                <a:latin typeface="Open Sans" pitchFamily="34" charset="0"/>
              </a:rPr>
              <a:t>w jednej linii </a:t>
            </a:r>
            <a:r>
              <a:rPr lang="pl-PL" altLang="pl-PL" sz="1617" dirty="0">
                <a:solidFill>
                  <a:schemeClr val="bg1"/>
                </a:solidFill>
                <a:latin typeface="Open Sans" pitchFamily="34" charset="0"/>
              </a:rPr>
              <a:t>z ciągiem znaków.</a:t>
            </a:r>
            <a:endParaRPr lang="pl-PL" altLang="pl-PL" sz="999" dirty="0">
              <a:solidFill>
                <a:schemeClr val="bg1"/>
              </a:solidFill>
              <a:latin typeface="Open Sans" pitchFamily="34" charset="0"/>
            </a:endParaRPr>
          </a:p>
        </p:txBody>
      </p:sp>
      <p:pic>
        <p:nvPicPr>
          <p:cNvPr id="6" name="Obraz 5" descr="Różowe kwiaty na tle błękitnego nieba.">
            <a:extLst>
              <a:ext uri="{FF2B5EF4-FFF2-40B4-BE49-F238E27FC236}">
                <a16:creationId xmlns:a16="http://schemas.microsoft.com/office/drawing/2014/main" id="{15952A5E-51E8-577B-8799-2B8F82302C5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42" b="4594"/>
          <a:stretch/>
        </p:blipFill>
        <p:spPr>
          <a:xfrm>
            <a:off x="176" y="2638893"/>
            <a:ext cx="5708221" cy="3257624"/>
          </a:xfrm>
          <a:prstGeom prst="rect">
            <a:avLst/>
          </a:prstGeom>
        </p:spPr>
      </p:pic>
      <p:sp>
        <p:nvSpPr>
          <p:cNvPr id="29698" name="Symbol zastępczy numeru slajdu 3">
            <a:extLst>
              <a:ext uri="{FF2B5EF4-FFF2-40B4-BE49-F238E27FC236}">
                <a16:creationId xmlns:a16="http://schemas.microsoft.com/office/drawing/2014/main" id="{E0CAB31B-18C4-CE06-EFE9-5D5BA78411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88" indent="-285764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59" indent="-228611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83" indent="-228611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507" indent="-228611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731" indent="-228611" defTabSz="45722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955" indent="-228611" defTabSz="45722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179" indent="-228611" defTabSz="45722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401" indent="-228611" defTabSz="45722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E2F5FD6E-0448-46C9-92D4-F7FFFF044C1D}" type="slidenum">
              <a:rPr lang="pl-PL" altLang="pl-PL" smtClean="0">
                <a:solidFill>
                  <a:schemeClr val="tx2"/>
                </a:solidFill>
                <a:latin typeface="Open Sans" panose="020B0806030504020204" pitchFamily="34" charset="0"/>
              </a:rPr>
              <a:pPr/>
              <a:t>14</a:t>
            </a:fld>
            <a:endParaRPr lang="pl-PL" altLang="pl-PL">
              <a:solidFill>
                <a:schemeClr val="tx2"/>
              </a:solidFill>
              <a:latin typeface="Open Sans" panose="020B0806030504020204" pitchFamily="34" charset="0"/>
            </a:endParaRPr>
          </a:p>
        </p:txBody>
      </p:sp>
      <p:pic>
        <p:nvPicPr>
          <p:cNvPr id="4" name="Obraz 3" descr="Ciąg znaków: FEPW, Rzeczpospolita Polska, UE i NFOŚiGW">
            <a:extLst>
              <a:ext uri="{FF2B5EF4-FFF2-40B4-BE49-F238E27FC236}">
                <a16:creationId xmlns:a16="http://schemas.microsoft.com/office/drawing/2014/main" id="{B0D7006F-5EF5-12CE-4DB6-1CAF209E0799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9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1">
            <a:extLst>
              <a:ext uri="{FF2B5EF4-FFF2-40B4-BE49-F238E27FC236}">
                <a16:creationId xmlns:a16="http://schemas.microsoft.com/office/drawing/2014/main" id="{6F66D49A-0BB5-CE2F-69F3-C23B5FF810B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519062" y="1224984"/>
            <a:ext cx="4550863" cy="586523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algn="l" defTabSz="685804" rtl="0" eaLnBrk="1" latinLnBrk="0" hangingPunct="1">
              <a:lnSpc>
                <a:spcPts val="2449"/>
              </a:lnSpc>
              <a:spcBef>
                <a:spcPct val="0"/>
              </a:spcBef>
              <a:buNone/>
              <a:defRPr sz="1905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marL="0" marR="0" lvl="0" indent="0" algn="l" defTabSz="685804" rtl="0" eaLnBrk="1" fontAlgn="auto" latinLnBrk="0" hangingPunct="1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Obowiązki informacyjne </a:t>
            </a:r>
            <a:b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kumimoji="0" lang="pl-PL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i promocyjne w okresie realizacji projektu 2/3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CFA69F40-5A25-0FA7-E23F-77DF1D821B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313761" y="1022600"/>
            <a:ext cx="3793320" cy="2439922"/>
          </a:xfrm>
          <a:prstGeom prst="rect">
            <a:avLst/>
          </a:prstGeom>
          <a:solidFill>
            <a:srgbClr val="002073"/>
          </a:solidFill>
          <a:ln>
            <a:solidFill>
              <a:srgbClr val="554B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 sz="1410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B53CEFCE-381C-86E6-738E-71016120C2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54723" y="3582476"/>
            <a:ext cx="3907926" cy="2276911"/>
          </a:xfrm>
          <a:prstGeom prst="rect">
            <a:avLst/>
          </a:prstGeom>
          <a:solidFill>
            <a:srgbClr val="554B97"/>
          </a:solidFill>
          <a:ln>
            <a:solidFill>
              <a:srgbClr val="554B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 sz="141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2BEBB4CE-E258-A8ED-6F47-6CD95C5126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54724" y="1021011"/>
            <a:ext cx="3907925" cy="2441511"/>
          </a:xfrm>
          <a:prstGeom prst="rect">
            <a:avLst/>
          </a:prstGeom>
          <a:solidFill>
            <a:srgbClr val="BDBDE9"/>
          </a:solidFill>
          <a:ln>
            <a:solidFill>
              <a:srgbClr val="BDBD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 sz="1410">
              <a:solidFill>
                <a:srgbClr val="93C67B"/>
              </a:solidFill>
            </a:endParaRP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4019F7A-4FA1-AC44-9166-564F1D397A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3761" y="3589619"/>
            <a:ext cx="3793320" cy="2276911"/>
          </a:xfrm>
          <a:prstGeom prst="rect">
            <a:avLst/>
          </a:prstGeom>
          <a:solidFill>
            <a:schemeClr val="accent2"/>
          </a:solidFill>
          <a:ln>
            <a:solidFill>
              <a:srgbClr val="BDBD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 sz="1410"/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48D0E3A3-6EE6-9AB7-7F26-833764235734}"/>
              </a:ext>
            </a:extLst>
          </p:cNvPr>
          <p:cNvSpPr/>
          <p:nvPr/>
        </p:nvSpPr>
        <p:spPr>
          <a:xfrm>
            <a:off x="475681" y="1557323"/>
            <a:ext cx="3600835" cy="19036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14000"/>
              </a:lnSpc>
              <a:defRPr/>
            </a:pPr>
            <a:r>
              <a:rPr lang="pl-PL" altLang="pl-PL" sz="1617" dirty="0">
                <a:solidFill>
                  <a:schemeClr val="bg1"/>
                </a:solidFill>
                <a:latin typeface="Open Sans" pitchFamily="34" charset="0"/>
              </a:rPr>
              <a:t>Zorganizowanie wydarzenia </a:t>
            </a:r>
            <a:br>
              <a:rPr lang="pl-PL" altLang="pl-PL" sz="1617" dirty="0">
                <a:solidFill>
                  <a:schemeClr val="bg1"/>
                </a:solidFill>
                <a:latin typeface="Open Sans" pitchFamily="34" charset="0"/>
              </a:rPr>
            </a:br>
            <a:r>
              <a:rPr lang="pl-PL" altLang="pl-PL" sz="1617" dirty="0">
                <a:solidFill>
                  <a:schemeClr val="bg1"/>
                </a:solidFill>
                <a:latin typeface="Open Sans" pitchFamily="34" charset="0"/>
              </a:rPr>
              <a:t>lub działania informacyjno- promocyjnego </a:t>
            </a:r>
            <a:r>
              <a:rPr lang="pl-PL" altLang="pl-PL" sz="1617" b="1" dirty="0">
                <a:solidFill>
                  <a:schemeClr val="bg1"/>
                </a:solidFill>
                <a:latin typeface="Open Sans" pitchFamily="34" charset="0"/>
              </a:rPr>
              <a:t>w ważnym momencie realizacji Projektu </a:t>
            </a:r>
            <a:r>
              <a:rPr lang="pl-PL" altLang="pl-PL" sz="1617" dirty="0">
                <a:solidFill>
                  <a:schemeClr val="bg1"/>
                </a:solidFill>
                <a:latin typeface="Open Sans" pitchFamily="34" charset="0"/>
              </a:rPr>
              <a:t>(nie musi to być inauguracja) </a:t>
            </a:r>
            <a:br>
              <a:rPr lang="pl-PL" altLang="pl-PL" sz="1617" dirty="0">
                <a:solidFill>
                  <a:schemeClr val="bg1"/>
                </a:solidFill>
                <a:latin typeface="Open Sans" pitchFamily="34" charset="0"/>
              </a:rPr>
            </a:br>
            <a:r>
              <a:rPr lang="pl-PL" altLang="pl-PL" sz="1617" dirty="0">
                <a:solidFill>
                  <a:schemeClr val="bg1"/>
                </a:solidFill>
                <a:latin typeface="Open Sans" pitchFamily="34" charset="0"/>
              </a:rPr>
              <a:t>i zaproszenie przedstawicieli KE, IZ/IP/IW. </a:t>
            </a:r>
            <a:r>
              <a:rPr lang="pl-PL" altLang="pl-PL" sz="1617" b="1" dirty="0">
                <a:solidFill>
                  <a:schemeClr val="bg1"/>
                </a:solidFill>
                <a:latin typeface="Open Sans" pitchFamily="34" charset="0"/>
              </a:rPr>
              <a:t>Nie ma odgórnego harmonogramu wydarzeń.</a:t>
            </a:r>
          </a:p>
          <a:p>
            <a:pPr eaLnBrk="1" hangingPunct="1">
              <a:lnSpc>
                <a:spcPct val="114000"/>
              </a:lnSpc>
              <a:defRPr/>
            </a:pPr>
            <a:endParaRPr lang="pl-PL" altLang="pl-PL" sz="1617" dirty="0">
              <a:solidFill>
                <a:schemeClr val="bg1"/>
              </a:solidFill>
              <a:latin typeface="Open Sans" pitchFamily="34" charset="0"/>
            </a:endParaRPr>
          </a:p>
          <a:p>
            <a:pPr eaLnBrk="1" hangingPunct="1">
              <a:lnSpc>
                <a:spcPct val="114000"/>
              </a:lnSpc>
              <a:defRPr/>
            </a:pPr>
            <a:endParaRPr lang="pl-PL" altLang="pl-PL" sz="1617" dirty="0">
              <a:solidFill>
                <a:schemeClr val="bg1"/>
              </a:solidFill>
              <a:latin typeface="Open Sans" pitchFamily="34" charset="0"/>
            </a:endParaRPr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6A41CF4B-2A37-0777-3213-988CB3E62F12}"/>
              </a:ext>
            </a:extLst>
          </p:cNvPr>
          <p:cNvSpPr/>
          <p:nvPr/>
        </p:nvSpPr>
        <p:spPr>
          <a:xfrm>
            <a:off x="4432928" y="1051918"/>
            <a:ext cx="3729719" cy="2378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14000"/>
              </a:lnSpc>
              <a:defRPr/>
            </a:pPr>
            <a:r>
              <a:rPr lang="pl-PL" altLang="pl-PL" sz="1617" dirty="0">
                <a:solidFill>
                  <a:srgbClr val="11306E"/>
                </a:solidFill>
                <a:latin typeface="Open Sans" pitchFamily="34" charset="0"/>
              </a:rPr>
              <a:t>Wydarzenie zgłaszamy co najmniej </a:t>
            </a:r>
            <a:r>
              <a:rPr lang="pl-PL" altLang="pl-PL" sz="1617" b="1" dirty="0">
                <a:solidFill>
                  <a:srgbClr val="11306E"/>
                </a:solidFill>
                <a:latin typeface="Open Sans" pitchFamily="34" charset="0"/>
              </a:rPr>
              <a:t>4 tygodnie </a:t>
            </a:r>
            <a:r>
              <a:rPr lang="pl-PL" altLang="pl-PL" sz="1617" dirty="0">
                <a:solidFill>
                  <a:srgbClr val="11306E"/>
                </a:solidFill>
                <a:latin typeface="Open Sans" pitchFamily="34" charset="0"/>
              </a:rPr>
              <a:t>przed terminem na adresy:</a:t>
            </a:r>
          </a:p>
          <a:p>
            <a:pPr marL="251997" indent="-251997">
              <a:lnSpc>
                <a:spcPct val="114000"/>
              </a:lnSpc>
              <a:buFont typeface="Wingdings" panose="05000000000000000000" pitchFamily="2" charset="2"/>
              <a:buChar char="§"/>
              <a:defRPr/>
            </a:pPr>
            <a:r>
              <a:rPr lang="pl-PL" altLang="pl-PL" sz="1617" b="1" dirty="0">
                <a:solidFill>
                  <a:schemeClr val="tx2"/>
                </a:solidFill>
                <a:latin typeface="Open Sans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promocja@nfosigw.gov.pl</a:t>
            </a:r>
            <a:endParaRPr lang="pl-PL" altLang="pl-PL" sz="1617" b="1" dirty="0">
              <a:solidFill>
                <a:schemeClr val="tx2"/>
              </a:solidFill>
              <a:latin typeface="Open Sans" pitchFamily="34" charset="0"/>
            </a:endParaRPr>
          </a:p>
          <a:p>
            <a:pPr marL="251997" indent="-251997">
              <a:lnSpc>
                <a:spcPct val="114000"/>
              </a:lnSpc>
              <a:buFont typeface="Wingdings" panose="05000000000000000000" pitchFamily="2" charset="2"/>
              <a:buChar char="§"/>
              <a:defRPr/>
            </a:pPr>
            <a:r>
              <a:rPr lang="pl-PL" altLang="pl-PL" sz="1617" b="1" dirty="0">
                <a:solidFill>
                  <a:schemeClr val="tx2"/>
                </a:solidFill>
                <a:latin typeface="Open Sans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kiw@nfosigw.gov.pl</a:t>
            </a:r>
            <a:endParaRPr lang="pl-PL" altLang="pl-PL" sz="1617" b="1" dirty="0">
              <a:solidFill>
                <a:schemeClr val="tx2"/>
              </a:solidFill>
              <a:latin typeface="Open Sans" pitchFamily="34" charset="0"/>
            </a:endParaRPr>
          </a:p>
          <a:p>
            <a:pPr marL="251997" indent="-251997">
              <a:lnSpc>
                <a:spcPct val="114000"/>
              </a:lnSpc>
              <a:buFont typeface="Wingdings" panose="05000000000000000000" pitchFamily="2" charset="2"/>
              <a:buChar char="§"/>
              <a:defRPr/>
            </a:pPr>
            <a:r>
              <a:rPr lang="pl-PL" altLang="pl-PL" sz="1617" dirty="0">
                <a:solidFill>
                  <a:srgbClr val="11306E"/>
                </a:solidFill>
                <a:latin typeface="Open Sans" pitchFamily="34" charset="0"/>
              </a:rPr>
              <a:t>do wiadomości </a:t>
            </a:r>
            <a:r>
              <a:rPr lang="pl-PL" altLang="pl-PL" sz="1617" b="1" dirty="0">
                <a:solidFill>
                  <a:srgbClr val="11306E"/>
                </a:solidFill>
                <a:latin typeface="Open Sans" pitchFamily="34" charset="0"/>
              </a:rPr>
              <a:t>koordynatora umowy.</a:t>
            </a:r>
          </a:p>
          <a:p>
            <a:pPr marL="251997" indent="-251997">
              <a:lnSpc>
                <a:spcPct val="114000"/>
              </a:lnSpc>
              <a:buFont typeface="Arial" panose="020B0604020202020204" pitchFamily="34" charset="0"/>
              <a:buChar char="•"/>
              <a:defRPr/>
            </a:pPr>
            <a:endParaRPr lang="pl-PL" altLang="pl-PL" sz="999" b="1" dirty="0">
              <a:solidFill>
                <a:srgbClr val="11306E"/>
              </a:solidFill>
              <a:latin typeface="Open Sans" pitchFamily="34" charset="0"/>
            </a:endParaRPr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D93FFE15-EA2F-66AA-287C-B8112F5DE286}"/>
              </a:ext>
            </a:extLst>
          </p:cNvPr>
          <p:cNvSpPr/>
          <p:nvPr/>
        </p:nvSpPr>
        <p:spPr>
          <a:xfrm>
            <a:off x="313760" y="3582476"/>
            <a:ext cx="3762755" cy="22769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lnSpc>
                <a:spcPct val="114000"/>
              </a:lnSpc>
              <a:defRPr/>
            </a:pPr>
            <a:r>
              <a:rPr lang="pl-PL" altLang="pl-PL" sz="1600" dirty="0">
                <a:solidFill>
                  <a:srgbClr val="11306E"/>
                </a:solidFill>
                <a:latin typeface="Open Sans"/>
                <a:ea typeface="Open Sans"/>
                <a:cs typeface="Arial"/>
              </a:rPr>
              <a:t>Papier firmowy, dokumenty,  korespondencję (również mailową) między NFOŚiGW, </a:t>
            </a:r>
            <a:br>
              <a:rPr lang="pl-PL" altLang="pl-PL" sz="1600" dirty="0">
                <a:latin typeface="Open Sans" pitchFamily="34" charset="0"/>
              </a:rPr>
            </a:br>
            <a:r>
              <a:rPr lang="pl-PL" altLang="pl-PL" sz="1600" dirty="0">
                <a:solidFill>
                  <a:srgbClr val="11306E"/>
                </a:solidFill>
                <a:latin typeface="Open Sans"/>
                <a:ea typeface="Open Sans"/>
                <a:cs typeface="Arial"/>
              </a:rPr>
              <a:t>a Beneficjentem, należy oznakować </a:t>
            </a:r>
            <a:r>
              <a:rPr lang="pl-PL" altLang="pl-PL" sz="1600" b="1" dirty="0">
                <a:solidFill>
                  <a:srgbClr val="11306E"/>
                </a:solidFill>
                <a:latin typeface="Open Sans"/>
                <a:ea typeface="Open Sans"/>
                <a:cs typeface="Arial"/>
              </a:rPr>
              <a:t>obowiązkowym zestawieniem znaków na pierwszej stronie</a:t>
            </a:r>
            <a:r>
              <a:rPr lang="pl-PL" altLang="pl-PL" sz="1600" dirty="0">
                <a:solidFill>
                  <a:srgbClr val="11306E"/>
                </a:solidFill>
                <a:latin typeface="Open Sans"/>
                <a:ea typeface="Open Sans"/>
                <a:cs typeface="Arial"/>
              </a:rPr>
              <a:t>.</a:t>
            </a:r>
          </a:p>
        </p:txBody>
      </p:sp>
      <p:sp>
        <p:nvSpPr>
          <p:cNvPr id="24" name="Prostokąt 23">
            <a:extLst>
              <a:ext uri="{FF2B5EF4-FFF2-40B4-BE49-F238E27FC236}">
                <a16:creationId xmlns:a16="http://schemas.microsoft.com/office/drawing/2014/main" id="{636E576D-9797-5ACF-0C16-14AC133791F2}"/>
              </a:ext>
            </a:extLst>
          </p:cNvPr>
          <p:cNvSpPr/>
          <p:nvPr/>
        </p:nvSpPr>
        <p:spPr>
          <a:xfrm>
            <a:off x="4285291" y="4203174"/>
            <a:ext cx="3860180" cy="1656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14000"/>
              </a:lnSpc>
              <a:defRPr/>
            </a:pPr>
            <a:r>
              <a:rPr lang="pl-PL" altLang="pl-PL" sz="1617" dirty="0">
                <a:solidFill>
                  <a:schemeClr val="bg1"/>
                </a:solidFill>
                <a:latin typeface="Open Sans" pitchFamily="34" charset="0"/>
              </a:rPr>
              <a:t>Można umieszczać dodatkowe logotypy oprócz obowiązkowego oznakowania, ale:</a:t>
            </a:r>
          </a:p>
          <a:p>
            <a:pPr marL="251997" indent="-251997">
              <a:lnSpc>
                <a:spcPct val="114000"/>
              </a:lnSpc>
              <a:buFont typeface="Arial" panose="020B0604020202020204" pitchFamily="34" charset="0"/>
              <a:buChar char="•"/>
              <a:defRPr/>
            </a:pPr>
            <a:r>
              <a:rPr lang="pl-PL" altLang="pl-PL" sz="1617" dirty="0">
                <a:solidFill>
                  <a:schemeClr val="bg1"/>
                </a:solidFill>
                <a:latin typeface="Open Sans" pitchFamily="34" charset="0"/>
              </a:rPr>
              <a:t>nie mogą być one większe od </a:t>
            </a:r>
            <a:r>
              <a:rPr lang="pl-PL" altLang="pl-PL" sz="1617" b="1" dirty="0">
                <a:solidFill>
                  <a:schemeClr val="bg1"/>
                </a:solidFill>
                <a:latin typeface="Open Sans" pitchFamily="34" charset="0"/>
              </a:rPr>
              <a:t>flagi UE</a:t>
            </a:r>
            <a:r>
              <a:rPr lang="pl-PL" altLang="pl-PL" sz="1617" dirty="0">
                <a:solidFill>
                  <a:schemeClr val="bg1"/>
                </a:solidFill>
                <a:latin typeface="Open Sans" pitchFamily="34" charset="0"/>
              </a:rPr>
              <a:t> (mierzonej wysokością lub szerokością) </a:t>
            </a:r>
          </a:p>
          <a:p>
            <a:pPr marL="251997" indent="-251997">
              <a:lnSpc>
                <a:spcPct val="114000"/>
              </a:lnSpc>
              <a:buFont typeface="Arial" panose="020B0604020202020204" pitchFamily="34" charset="0"/>
              <a:buChar char="•"/>
              <a:defRPr/>
            </a:pPr>
            <a:r>
              <a:rPr lang="pl-PL" altLang="pl-PL" sz="1617" dirty="0">
                <a:solidFill>
                  <a:schemeClr val="bg1"/>
                </a:solidFill>
                <a:latin typeface="Open Sans" pitchFamily="34" charset="0"/>
              </a:rPr>
              <a:t>nie mogą być w tym samym ciągu, co podstawowe oznakowanie.</a:t>
            </a:r>
          </a:p>
          <a:p>
            <a:pPr marL="251997" indent="-251997">
              <a:lnSpc>
                <a:spcPct val="114000"/>
              </a:lnSpc>
              <a:buFont typeface="Arial" panose="020B0604020202020204" pitchFamily="34" charset="0"/>
              <a:buChar char="•"/>
              <a:defRPr/>
            </a:pPr>
            <a:endParaRPr lang="pl-PL" altLang="pl-PL" sz="1617" dirty="0">
              <a:solidFill>
                <a:schemeClr val="bg1"/>
              </a:solidFill>
              <a:latin typeface="Open Sans" pitchFamily="34" charset="0"/>
            </a:endParaRPr>
          </a:p>
          <a:p>
            <a:pPr marL="251997" indent="-251997">
              <a:lnSpc>
                <a:spcPct val="114000"/>
              </a:lnSpc>
              <a:buFont typeface="Arial" panose="020B0604020202020204" pitchFamily="34" charset="0"/>
              <a:buChar char="•"/>
              <a:defRPr/>
            </a:pPr>
            <a:endParaRPr lang="pl-PL" altLang="pl-PL" sz="1617" dirty="0">
              <a:solidFill>
                <a:schemeClr val="bg1"/>
              </a:solidFill>
              <a:latin typeface="Open Sans" pitchFamily="34" charset="0"/>
            </a:endParaRPr>
          </a:p>
        </p:txBody>
      </p:sp>
      <p:pic>
        <p:nvPicPr>
          <p:cNvPr id="17" name="Obraz 16" descr="Dmuchawiec na tle błękitnego nieba.">
            <a:extLst>
              <a:ext uri="{FF2B5EF4-FFF2-40B4-BE49-F238E27FC236}">
                <a16:creationId xmlns:a16="http://schemas.microsoft.com/office/drawing/2014/main" id="{F962E2BD-0BF2-F43F-AF71-AB9AAFBC1BF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8" r="21502"/>
          <a:stretch/>
        </p:blipFill>
        <p:spPr>
          <a:xfrm>
            <a:off x="8519065" y="2860025"/>
            <a:ext cx="4924452" cy="3008180"/>
          </a:xfrm>
          <a:prstGeom prst="rect">
            <a:avLst/>
          </a:prstGeom>
        </p:spPr>
      </p:pic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CA23CD72-CE85-40C5-BC6D-D9D4A0A40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15</a:t>
            </a:fld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0F972C01-16AF-D7E1-C20F-64AA0F5F9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29758" y="0"/>
            <a:ext cx="9533876" cy="179437"/>
          </a:xfrm>
          <a:prstGeom prst="rect">
            <a:avLst/>
          </a:prstGeom>
          <a:solidFill>
            <a:srgbClr val="0070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2B16855F-D823-35CD-5A42-0EAD46ABBEFE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634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1EEEC0-B947-8327-BA9B-D5D927AF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849" y="1052585"/>
            <a:ext cx="5244374" cy="5865238"/>
          </a:xfrm>
        </p:spPr>
        <p:txBody>
          <a:bodyPr/>
          <a:lstStyle/>
          <a:p>
            <a:r>
              <a:rPr lang="pl-PL" dirty="0"/>
              <a:t>Obowiązki informacyjne </a:t>
            </a:r>
            <a:br>
              <a:rPr lang="pl-PL" dirty="0"/>
            </a:br>
            <a:r>
              <a:rPr lang="pl-PL" dirty="0"/>
              <a:t>i promocyjne w okresie realizacji projektu 3/3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1F9FA591-B3C8-9F03-4386-316F2D675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5961876" y="1052587"/>
            <a:ext cx="3442775" cy="2439922"/>
          </a:xfrm>
          <a:prstGeom prst="rect">
            <a:avLst/>
          </a:prstGeom>
          <a:solidFill>
            <a:srgbClr val="002073"/>
          </a:solidFill>
          <a:ln>
            <a:solidFill>
              <a:srgbClr val="554B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 sz="1410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C66FC0FD-462A-7489-B76C-F4E509959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10484" y="3619607"/>
            <a:ext cx="3559442" cy="2276911"/>
          </a:xfrm>
          <a:prstGeom prst="rect">
            <a:avLst/>
          </a:prstGeom>
          <a:solidFill>
            <a:schemeClr val="accent1"/>
          </a:solidFill>
          <a:ln>
            <a:solidFill>
              <a:srgbClr val="554B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 sz="141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1D230D20-00FD-94C4-D8E0-67D4EA06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10484" y="1058142"/>
            <a:ext cx="3559441" cy="2441511"/>
          </a:xfrm>
          <a:prstGeom prst="rect">
            <a:avLst/>
          </a:prstGeom>
          <a:solidFill>
            <a:srgbClr val="BDBDE9"/>
          </a:solidFill>
          <a:ln>
            <a:solidFill>
              <a:srgbClr val="BDBD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 sz="1410">
              <a:solidFill>
                <a:srgbClr val="93C67B"/>
              </a:solidFill>
            </a:endParaRP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5AEA4966-6EE5-DB3E-D872-EEE684940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61876" y="3619607"/>
            <a:ext cx="3445670" cy="2276911"/>
          </a:xfrm>
          <a:prstGeom prst="rect">
            <a:avLst/>
          </a:prstGeom>
          <a:solidFill>
            <a:srgbClr val="BDBDE9"/>
          </a:solidFill>
          <a:ln>
            <a:solidFill>
              <a:srgbClr val="BDBD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 sz="141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606F4301-C5CB-E4BE-9A0F-EBBB3B518F33}"/>
              </a:ext>
            </a:extLst>
          </p:cNvPr>
          <p:cNvSpPr/>
          <p:nvPr/>
        </p:nvSpPr>
        <p:spPr>
          <a:xfrm>
            <a:off x="6078069" y="1114398"/>
            <a:ext cx="3329479" cy="21498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marL="2857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indent="0">
              <a:defRPr/>
            </a:pPr>
            <a:r>
              <a:rPr lang="pl-PL" altLang="pl-PL" sz="1617" b="1" dirty="0">
                <a:solidFill>
                  <a:schemeClr val="bg1"/>
                </a:solidFill>
                <a:latin typeface="Open Sans" panose="020B0806030504020204" pitchFamily="34" charset="0"/>
                <a:ea typeface="Open Sans" panose="020B0806030504020204" pitchFamily="34" charset="0"/>
                <a:cs typeface="Open Sans" panose="020B0806030504020204" pitchFamily="34" charset="0"/>
              </a:rPr>
              <a:t>Dokumentowanie</a:t>
            </a:r>
            <a:r>
              <a:rPr lang="pl-PL" altLang="pl-PL" sz="1617" dirty="0">
                <a:solidFill>
                  <a:schemeClr val="bg1"/>
                </a:solidFill>
                <a:latin typeface="Open Sans" panose="020B0806030504020204" pitchFamily="34" charset="0"/>
                <a:ea typeface="Open Sans" panose="020B0806030504020204" pitchFamily="34" charset="0"/>
                <a:cs typeface="Open Sans" panose="020B0806030504020204" pitchFamily="34" charset="0"/>
              </a:rPr>
              <a:t> działań informacyjnych i promocyjnych prowadzonych w ramach Projektu. </a:t>
            </a:r>
          </a:p>
          <a:p>
            <a:pPr marL="0" indent="0">
              <a:defRPr/>
            </a:pPr>
            <a:br>
              <a:rPr lang="pl-PL" altLang="pl-PL" sz="1617" dirty="0">
                <a:solidFill>
                  <a:schemeClr val="bg1"/>
                </a:solidFill>
                <a:latin typeface="Open Sans" panose="020B0806030504020204" pitchFamily="34" charset="0"/>
                <a:ea typeface="Open Sans" panose="020B0806030504020204" pitchFamily="34" charset="0"/>
                <a:cs typeface="Open Sans" panose="020B0806030504020204" pitchFamily="34" charset="0"/>
              </a:rPr>
            </a:br>
            <a:r>
              <a:rPr lang="pl-PL" altLang="pl-PL" sz="1617" dirty="0">
                <a:solidFill>
                  <a:schemeClr val="bg1"/>
                </a:solidFill>
                <a:latin typeface="Open Sans" panose="020B0806030504020204" pitchFamily="34" charset="0"/>
                <a:ea typeface="Open Sans" panose="020B0806030504020204" pitchFamily="34" charset="0"/>
                <a:cs typeface="Open Sans" panose="020B0806030504020204" pitchFamily="34" charset="0"/>
              </a:rPr>
              <a:t>Przechowywanie dokumentacji przez czas określony </a:t>
            </a:r>
            <a:r>
              <a:rPr lang="pl-PL" altLang="pl-PL" sz="1617" b="1" dirty="0">
                <a:solidFill>
                  <a:schemeClr val="bg1"/>
                </a:solidFill>
                <a:latin typeface="Open Sans" panose="020B0806030504020204" pitchFamily="34" charset="0"/>
                <a:ea typeface="Open Sans" panose="020B0806030504020204" pitchFamily="34" charset="0"/>
                <a:cs typeface="Open Sans" panose="020B0806030504020204" pitchFamily="34" charset="0"/>
              </a:rPr>
              <a:t>w umowie o dofinansowanie.</a:t>
            </a:r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3727DE53-4FC3-20FC-9498-1AAF6A6378FD}"/>
              </a:ext>
            </a:extLst>
          </p:cNvPr>
          <p:cNvSpPr/>
          <p:nvPr/>
        </p:nvSpPr>
        <p:spPr>
          <a:xfrm>
            <a:off x="9507585" y="1215597"/>
            <a:ext cx="3668176" cy="22769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14000"/>
              </a:lnSpc>
              <a:defRPr/>
            </a:pPr>
            <a:r>
              <a:rPr lang="pl-PL" altLang="pl-PL" sz="1617" dirty="0">
                <a:solidFill>
                  <a:srgbClr val="11306E"/>
                </a:solidFill>
                <a:latin typeface="Open Sans" pitchFamily="34" charset="0"/>
              </a:rPr>
              <a:t>Dokumentację można przechowywać:</a:t>
            </a:r>
          </a:p>
          <a:p>
            <a:pPr marL="251997" indent="-251997">
              <a:lnSpc>
                <a:spcPct val="114000"/>
              </a:lnSpc>
              <a:buFont typeface="Wingdings" panose="05000000000000000000" pitchFamily="2" charset="2"/>
              <a:buChar char="§"/>
              <a:defRPr/>
            </a:pPr>
            <a:r>
              <a:rPr lang="pl-PL" altLang="pl-PL" sz="1617" b="1" dirty="0">
                <a:solidFill>
                  <a:srgbClr val="11306E"/>
                </a:solidFill>
                <a:latin typeface="Open Sans" pitchFamily="34" charset="0"/>
              </a:rPr>
              <a:t>w formie papierowej,</a:t>
            </a:r>
          </a:p>
          <a:p>
            <a:pPr marL="251997" indent="-251997">
              <a:lnSpc>
                <a:spcPct val="114000"/>
              </a:lnSpc>
              <a:buFont typeface="Wingdings" panose="05000000000000000000" pitchFamily="2" charset="2"/>
              <a:buChar char="§"/>
              <a:defRPr/>
            </a:pPr>
            <a:r>
              <a:rPr lang="pl-PL" altLang="pl-PL" sz="1617" b="1" dirty="0">
                <a:solidFill>
                  <a:srgbClr val="11306E"/>
                </a:solidFill>
                <a:latin typeface="Open Sans" pitchFamily="34" charset="0"/>
              </a:rPr>
              <a:t>w formie elektronicznej.</a:t>
            </a:r>
          </a:p>
          <a:p>
            <a:pPr eaLnBrk="1" hangingPunct="1">
              <a:lnSpc>
                <a:spcPct val="114000"/>
              </a:lnSpc>
              <a:defRPr/>
            </a:pPr>
            <a:r>
              <a:rPr lang="pl-PL" altLang="pl-PL" sz="1617" dirty="0">
                <a:solidFill>
                  <a:srgbClr val="11306E"/>
                </a:solidFill>
                <a:latin typeface="Open Sans" pitchFamily="34" charset="0"/>
              </a:rPr>
              <a:t>Przykładem mogą być skany dokumentów, zdjęcia, zrzuty </a:t>
            </a:r>
            <a:br>
              <a:rPr lang="pl-PL" altLang="pl-PL" sz="1617" dirty="0">
                <a:solidFill>
                  <a:srgbClr val="11306E"/>
                </a:solidFill>
                <a:latin typeface="Open Sans" pitchFamily="34" charset="0"/>
              </a:rPr>
            </a:br>
            <a:r>
              <a:rPr lang="pl-PL" altLang="pl-PL" sz="1617" dirty="0">
                <a:solidFill>
                  <a:srgbClr val="11306E"/>
                </a:solidFill>
                <a:latin typeface="Open Sans" pitchFamily="34" charset="0"/>
              </a:rPr>
              <a:t>ze stron internetowych, pojedyncze egzemplarze publikacji.</a:t>
            </a:r>
          </a:p>
          <a:p>
            <a:pPr eaLnBrk="1" hangingPunct="1">
              <a:lnSpc>
                <a:spcPct val="114000"/>
              </a:lnSpc>
              <a:defRPr/>
            </a:pPr>
            <a:endParaRPr lang="pl-PL" altLang="pl-PL" sz="999" b="1" dirty="0">
              <a:solidFill>
                <a:srgbClr val="11306E"/>
              </a:solidFill>
              <a:latin typeface="Open Sans" pitchFamily="34" charset="0"/>
            </a:endParaRP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0090B517-4D08-B80B-606C-4E64302FCDB9}"/>
              </a:ext>
            </a:extLst>
          </p:cNvPr>
          <p:cNvSpPr/>
          <p:nvPr/>
        </p:nvSpPr>
        <p:spPr>
          <a:xfrm>
            <a:off x="5961876" y="3779837"/>
            <a:ext cx="3445670" cy="20161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marL="171450" indent="-1714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indent="0">
              <a:defRPr/>
            </a:pPr>
            <a:r>
              <a:rPr lang="pl-PL" altLang="pl-PL" sz="1617" dirty="0">
                <a:solidFill>
                  <a:schemeClr val="tx2"/>
                </a:solidFill>
                <a:latin typeface="Open Sans" pitchFamily="34" charset="0"/>
              </a:rPr>
              <a:t>Szczegółowe przykłady sposobu dokumentowania działań informacyjno-promocyjnych znajdują się w </a:t>
            </a:r>
            <a:r>
              <a:rPr lang="pl-PL" altLang="pl-PL" sz="1617" b="1" dirty="0">
                <a:solidFill>
                  <a:schemeClr val="tx2"/>
                </a:solidFill>
                <a:latin typeface="Open Sans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Podręczniku wnioskodawcy i beneficjenta Funduszy Europejskich na lata 2021-2027 w zakresie informacji i promocji</a:t>
            </a:r>
            <a:r>
              <a:rPr lang="pl-PL" altLang="pl-PL" sz="1617" dirty="0">
                <a:solidFill>
                  <a:schemeClr val="tx2"/>
                </a:solidFill>
                <a:latin typeface="Open Sans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br>
              <a:rPr lang="pl-PL" altLang="pl-PL" sz="1617" dirty="0">
                <a:solidFill>
                  <a:schemeClr val="tx2"/>
                </a:solidFill>
                <a:latin typeface="Open Sans" pitchFamily="34" charset="0"/>
              </a:rPr>
            </a:br>
            <a:r>
              <a:rPr lang="pl-PL" altLang="pl-PL" sz="1617" dirty="0">
                <a:solidFill>
                  <a:schemeClr val="tx2"/>
                </a:solidFill>
                <a:latin typeface="Open Sans" pitchFamily="34" charset="0"/>
              </a:rPr>
              <a:t>w rozdziale 16 (str. 42-45).</a:t>
            </a:r>
          </a:p>
        </p:txBody>
      </p:sp>
      <p:sp>
        <p:nvSpPr>
          <p:cNvPr id="27" name="Prostokąt 26">
            <a:extLst>
              <a:ext uri="{FF2B5EF4-FFF2-40B4-BE49-F238E27FC236}">
                <a16:creationId xmlns:a16="http://schemas.microsoft.com/office/drawing/2014/main" id="{BF933820-9D70-202E-CB2F-7ABA0840D5E9}"/>
              </a:ext>
            </a:extLst>
          </p:cNvPr>
          <p:cNvSpPr/>
          <p:nvPr/>
        </p:nvSpPr>
        <p:spPr>
          <a:xfrm>
            <a:off x="9507583" y="3626640"/>
            <a:ext cx="3559441" cy="2269876"/>
          </a:xfrm>
          <a:prstGeom prst="rect">
            <a:avLst/>
          </a:prstGeom>
          <a:noFill/>
          <a:ln>
            <a:solidFill>
              <a:srgbClr val="554B97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marL="2857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indent="0">
              <a:defRPr/>
            </a:pPr>
            <a:r>
              <a:rPr lang="pl-PL" altLang="pl-PL" sz="1617" dirty="0">
                <a:solidFill>
                  <a:schemeClr val="bg1"/>
                </a:solidFill>
                <a:latin typeface="Open Sans" panose="020B0806030504020204" pitchFamily="34" charset="0"/>
                <a:ea typeface="Open Sans" panose="020B0806030504020204" pitchFamily="34" charset="0"/>
                <a:cs typeface="Open Sans" panose="020B0806030504020204" pitchFamily="34" charset="0"/>
              </a:rPr>
              <a:t>Szczegółowy opis </a:t>
            </a:r>
            <a:r>
              <a:rPr lang="pl-PL" altLang="pl-PL" sz="1617" b="1" dirty="0">
                <a:solidFill>
                  <a:schemeClr val="bg1"/>
                </a:solidFill>
                <a:latin typeface="Open Sans" panose="020B0806030504020204" pitchFamily="34" charset="0"/>
                <a:ea typeface="Open Sans" panose="020B0806030504020204" pitchFamily="34" charset="0"/>
                <a:cs typeface="Open Sans" panose="020B0806030504020204" pitchFamily="34" charset="0"/>
              </a:rPr>
              <a:t>obowiązkowych działań informacyjno-promocyjnych </a:t>
            </a:r>
            <a:r>
              <a:rPr lang="pl-PL" altLang="pl-PL" sz="1617" dirty="0">
                <a:solidFill>
                  <a:schemeClr val="bg1"/>
                </a:solidFill>
                <a:latin typeface="Open Sans" panose="020B0806030504020204" pitchFamily="34" charset="0"/>
                <a:ea typeface="Open Sans" panose="020B0806030504020204" pitchFamily="34" charset="0"/>
                <a:cs typeface="Open Sans" panose="020B0806030504020204" pitchFamily="34" charset="0"/>
              </a:rPr>
              <a:t>znajduje się w </a:t>
            </a:r>
            <a:r>
              <a:rPr lang="pl-PL" altLang="pl-PL" sz="1617" b="1" dirty="0">
                <a:solidFill>
                  <a:schemeClr val="bg1"/>
                </a:solidFill>
                <a:latin typeface="Open Sans" panose="020B0806030504020204" pitchFamily="34" charset="0"/>
                <a:ea typeface="Open Sans" panose="020B0806030504020204" pitchFamily="34" charset="0"/>
                <a:cs typeface="Open Sans" panose="020B0806030504020204" pitchFamily="34" charset="0"/>
              </a:rPr>
              <a:t>umowie o dofinansowanie.</a:t>
            </a:r>
          </a:p>
          <a:p>
            <a:pPr marL="0" indent="0">
              <a:defRPr/>
            </a:pPr>
            <a:endParaRPr lang="pl-PL" altLang="pl-PL" sz="882" b="1" dirty="0">
              <a:solidFill>
                <a:schemeClr val="bg1"/>
              </a:solidFill>
              <a:latin typeface="Open Sans" panose="020B0806030504020204" pitchFamily="34" charset="0"/>
              <a:ea typeface="Open Sans" panose="020B0806030504020204" pitchFamily="34" charset="0"/>
              <a:cs typeface="Open Sans" panose="020B0806030504020204" pitchFamily="34" charset="0"/>
            </a:endParaRPr>
          </a:p>
          <a:p>
            <a:pPr marL="0" indent="0">
              <a:defRPr/>
            </a:pPr>
            <a:r>
              <a:rPr lang="pl-PL" altLang="pl-PL" sz="1617" dirty="0">
                <a:solidFill>
                  <a:schemeClr val="bg1"/>
                </a:solidFill>
                <a:latin typeface="Open Sans" panose="020B0806030504020204" pitchFamily="34" charset="0"/>
                <a:ea typeface="Open Sans" panose="020B0806030504020204" pitchFamily="34" charset="0"/>
                <a:cs typeface="Open Sans" panose="020B0806030504020204" pitchFamily="34" charset="0"/>
              </a:rPr>
              <a:t>Wymogi należy spełniać</a:t>
            </a:r>
            <a:r>
              <a:rPr lang="pl-PL" altLang="pl-PL" sz="1617" b="1" dirty="0">
                <a:solidFill>
                  <a:schemeClr val="bg1"/>
                </a:solidFill>
                <a:latin typeface="Open Sans" panose="020B0806030504020204" pitchFamily="34" charset="0"/>
                <a:ea typeface="Open Sans" panose="020B0806030504020204" pitchFamily="34" charset="0"/>
                <a:cs typeface="Open Sans" panose="020B0806030504020204" pitchFamily="34" charset="0"/>
              </a:rPr>
              <a:t> niezwłocznie po podpisaniu umowy.</a:t>
            </a:r>
          </a:p>
        </p:txBody>
      </p:sp>
      <p:pic>
        <p:nvPicPr>
          <p:cNvPr id="4" name="Obraz 3" descr="Kwitnące drzewo na tle błękitnego nieba.">
            <a:extLst>
              <a:ext uri="{FF2B5EF4-FFF2-40B4-BE49-F238E27FC236}">
                <a16:creationId xmlns:a16="http://schemas.microsoft.com/office/drawing/2014/main" id="{4688A0A7-B9B6-D322-5FE6-0F4B551F354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18"/>
          <a:stretch/>
        </p:blipFill>
        <p:spPr>
          <a:xfrm>
            <a:off x="177" y="2638893"/>
            <a:ext cx="5730348" cy="3257624"/>
          </a:xfrm>
          <a:prstGeom prst="rect">
            <a:avLst/>
          </a:prstGeom>
        </p:spPr>
      </p:pic>
      <p:sp>
        <p:nvSpPr>
          <p:cNvPr id="29698" name="Symbol zastępczy numeru slajdu 3">
            <a:extLst>
              <a:ext uri="{FF2B5EF4-FFF2-40B4-BE49-F238E27FC236}">
                <a16:creationId xmlns:a16="http://schemas.microsoft.com/office/drawing/2014/main" id="{E0CAB31B-18C4-CE06-EFE9-5D5BA78411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88" indent="-285764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59" indent="-228611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83" indent="-228611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507" indent="-228611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731" indent="-228611" defTabSz="45722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955" indent="-228611" defTabSz="45722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179" indent="-228611" defTabSz="45722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401" indent="-228611" defTabSz="45722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E2F5FD6E-0448-46C9-92D4-F7FFFF044C1D}" type="slidenum">
              <a:rPr lang="pl-PL" altLang="pl-PL" smtClean="0">
                <a:solidFill>
                  <a:schemeClr val="tx2"/>
                </a:solidFill>
                <a:latin typeface="Open Sans" panose="020B0806030504020204" pitchFamily="34" charset="0"/>
              </a:rPr>
              <a:pPr/>
              <a:t>16</a:t>
            </a:fld>
            <a:endParaRPr lang="pl-PL" altLang="pl-PL">
              <a:solidFill>
                <a:schemeClr val="tx2"/>
              </a:solidFill>
              <a:latin typeface="Open Sans" panose="020B0806030504020204" pitchFamily="34" charset="0"/>
            </a:endParaRPr>
          </a:p>
        </p:txBody>
      </p:sp>
      <p:pic>
        <p:nvPicPr>
          <p:cNvPr id="5" name="Obraz 4" descr="Ciąg znaków: FEPW, Rzeczpospolita Polska, UE i NFOŚiGW">
            <a:extLst>
              <a:ext uri="{FF2B5EF4-FFF2-40B4-BE49-F238E27FC236}">
                <a16:creationId xmlns:a16="http://schemas.microsoft.com/office/drawing/2014/main" id="{4EC09E7C-2FC7-7A9D-EE11-B7523C2E1DA2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697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4B69AA-7E0F-3DAE-2A47-96A500E72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8658" y="542911"/>
            <a:ext cx="6919941" cy="1436927"/>
          </a:xfrm>
        </p:spPr>
        <p:txBody>
          <a:bodyPr/>
          <a:lstStyle/>
          <a:p>
            <a:r>
              <a:rPr lang="pl-PL" dirty="0"/>
              <a:t>Uwaga!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590D64E-23A1-6882-A708-69EDFC7E3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1815" y="1403573"/>
            <a:ext cx="7056784" cy="5256266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pl-PL" sz="2800" b="0" dirty="0"/>
              <a:t>gdy Beneficjent </a:t>
            </a:r>
            <a:r>
              <a:rPr lang="pl-PL" sz="2800" b="1" dirty="0"/>
              <a:t>nie wypełnia obowiązków </a:t>
            </a:r>
            <a:r>
              <a:rPr lang="pl-PL" sz="2800" b="0" dirty="0"/>
              <a:t>wynikających z art. 47 lub ust. 1 i 2 art. 50 rozporządzenia ogólnego</a:t>
            </a:r>
          </a:p>
          <a:p>
            <a:pPr marL="457200" indent="-4572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pl-PL" sz="2800" b="0" dirty="0"/>
              <a:t>gdy nie zostały podjęte </a:t>
            </a:r>
            <a:r>
              <a:rPr lang="pl-PL" sz="2800" b="1" dirty="0"/>
              <a:t>działania zaradcze </a:t>
            </a:r>
          </a:p>
          <a:p>
            <a:pPr marL="457200" indent="-457200">
              <a:lnSpc>
                <a:spcPct val="114000"/>
              </a:lnSpc>
              <a:buFont typeface="Wingdings" panose="05000000000000000000" pitchFamily="2" charset="2"/>
              <a:buChar char="§"/>
            </a:pPr>
            <a:r>
              <a:rPr lang="pl-PL" sz="2800" dirty="0"/>
              <a:t>możliwe jest </a:t>
            </a:r>
            <a:r>
              <a:rPr lang="pl-PL" sz="2800" b="1" dirty="0"/>
              <a:t>anulowanie do 3% kwoty dofinansowania</a:t>
            </a:r>
            <a:r>
              <a:rPr lang="pl-PL" sz="2800" dirty="0"/>
              <a:t> (uwzględniając zasadę proporcjonalności)</a:t>
            </a:r>
          </a:p>
          <a:p>
            <a:pPr marL="0" indent="0">
              <a:lnSpc>
                <a:spcPct val="114000"/>
              </a:lnSpc>
              <a:buNone/>
            </a:pPr>
            <a:endParaRPr lang="pl-PL" sz="2800" dirty="0"/>
          </a:p>
        </p:txBody>
      </p:sp>
      <p:pic>
        <p:nvPicPr>
          <p:cNvPr id="6" name="Obraz 5" descr="Skały w Ojcowskim Parku Narodowym latem.">
            <a:extLst>
              <a:ext uri="{FF2B5EF4-FFF2-40B4-BE49-F238E27FC236}">
                <a16:creationId xmlns:a16="http://schemas.microsoft.com/office/drawing/2014/main" id="{EAF43362-D143-F57D-3702-A0879755F0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" r="27845"/>
          <a:stretch/>
        </p:blipFill>
        <p:spPr>
          <a:xfrm>
            <a:off x="0" y="542911"/>
            <a:ext cx="5878934" cy="5469174"/>
          </a:xfrm>
          <a:prstGeom prst="rect">
            <a:avLst/>
          </a:prstGeo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F0427E7-8BE1-BA0A-E4CB-434197FE8C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17</a:t>
            </a:fld>
            <a:endParaRPr lang="pl-PL" dirty="0"/>
          </a:p>
        </p:txBody>
      </p:sp>
      <p:pic>
        <p:nvPicPr>
          <p:cNvPr id="7" name="Obraz 6" descr="Ciąg znaków: FEPW, Rzeczpospolita Polska, UE i NFOŚiGW">
            <a:extLst>
              <a:ext uri="{FF2B5EF4-FFF2-40B4-BE49-F238E27FC236}">
                <a16:creationId xmlns:a16="http://schemas.microsoft.com/office/drawing/2014/main" id="{457B9C91-34C7-A2D2-E1C9-9C8CF543D60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6610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DFEA47-1736-D434-4A65-3CCA5504E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800" b="1" i="0" u="none" strike="noStrike" baseline="0" dirty="0">
                <a:solidFill>
                  <a:srgbClr val="001F73"/>
                </a:solidFill>
                <a:latin typeface="Open Sans" panose="020B0806030504020204" pitchFamily="34" charset="0"/>
              </a:rPr>
              <a:t>Obowiązki informacyjne i promocyjne</a:t>
            </a:r>
            <a:br>
              <a:rPr lang="pl-PL" sz="2800" b="1" i="0" u="none" strike="noStrike" baseline="0" dirty="0">
                <a:solidFill>
                  <a:srgbClr val="001F73"/>
                </a:solidFill>
                <a:latin typeface="Open Sans" panose="020B0806030504020204" pitchFamily="34" charset="0"/>
              </a:rPr>
            </a:br>
            <a:r>
              <a:rPr lang="pl-PL" sz="2800" b="1" i="0" u="none" strike="noStrike" baseline="0" dirty="0">
                <a:solidFill>
                  <a:srgbClr val="001F73"/>
                </a:solidFill>
                <a:latin typeface="Open Sans" panose="020B0806030504020204" pitchFamily="34" charset="0"/>
              </a:rPr>
              <a:t>w okresie realizacji i do końca okresu trwałości projektu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4507EED-8F06-C5B6-D7B6-B4E1BF446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183" y="2339677"/>
            <a:ext cx="12745416" cy="4320162"/>
          </a:xfrm>
        </p:spPr>
        <p:txBody>
          <a:bodyPr/>
          <a:lstStyle/>
          <a:p>
            <a:r>
              <a:rPr lang="pl-PL" b="1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W przypadku: </a:t>
            </a:r>
            <a:r>
              <a:rPr lang="pl-PL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projektów których </a:t>
            </a:r>
            <a:r>
              <a:rPr lang="pl-PL" b="1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całkowity koszt </a:t>
            </a:r>
            <a:r>
              <a:rPr lang="pl-PL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realizacji </a:t>
            </a:r>
            <a:r>
              <a:rPr lang="pl-PL" b="1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przekracza 500 000 EUR</a:t>
            </a:r>
            <a:r>
              <a:rPr lang="pl-PL" dirty="0">
                <a:solidFill>
                  <a:srgbClr val="000000"/>
                </a:solidFill>
              </a:rPr>
              <a:t> należy umieścić </a:t>
            </a:r>
            <a:r>
              <a:rPr lang="pl-PL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w miejscu realizacji Projektu trwałą </a:t>
            </a:r>
            <a:r>
              <a:rPr lang="pl-PL" b="1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tablicę informacyjną podkreślającej fakt otrzymania dofinansowania z UE:</a:t>
            </a:r>
            <a:endParaRPr lang="pl-PL" b="0" i="0" u="none" strike="noStrike" baseline="0" dirty="0">
              <a:solidFill>
                <a:srgbClr val="000000"/>
              </a:solidFill>
              <a:latin typeface="Open Sans" pitchFamily="2" charset="0"/>
            </a:endParaRPr>
          </a:p>
          <a:p>
            <a:pPr lvl="1"/>
            <a:r>
              <a:rPr lang="pl-PL" b="1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kiedy?</a:t>
            </a:r>
            <a:r>
              <a:rPr lang="pl-PL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 niezwłocznie po rozpoczęciu fizycznej realizacji Projektu obejmującego        inwestycje rzeczowe lub zainstalowaniu zakupionego sprzętu; nie później niż dwa miesiące od uzyskania dofinansowania</a:t>
            </a:r>
          </a:p>
          <a:p>
            <a:pPr lvl="1"/>
            <a:r>
              <a:rPr lang="pl-PL" b="1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w miejscu dobrze widocznym</a:t>
            </a:r>
            <a:r>
              <a:rPr lang="pl-PL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; w przypadku, gdy miejsce realizacji Projektu nie zapewnia swobodnego dotarcia do ogółu społeczeństwa z informacją o jego realizacji, umiejscowienie tablicy powinno zostać </a:t>
            </a:r>
            <a:r>
              <a:rPr lang="pl-PL" b="1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uzgodnione z IW/IP.</a:t>
            </a:r>
            <a:r>
              <a:rPr lang="pl-PL" b="1" dirty="0">
                <a:solidFill>
                  <a:srgbClr val="000000"/>
                </a:solidFill>
              </a:rPr>
              <a:t> </a:t>
            </a:r>
            <a:r>
              <a:rPr lang="pl-PL" b="1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 </a:t>
            </a:r>
          </a:p>
          <a:p>
            <a:pPr>
              <a:lnSpc>
                <a:spcPct val="114000"/>
              </a:lnSpc>
            </a:pPr>
            <a:r>
              <a:rPr lang="pl-PL" sz="1100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Koszt projektu należy przeliczyć według kursu Europejskiego Banku Centralnego z przedostatniego dnia pracy Komisji Europejskiej w miesiącu poprzedzającym miesiąc podpisana umowy o dofinansowanie.</a:t>
            </a:r>
          </a:p>
          <a:p>
            <a:pPr>
              <a:lnSpc>
                <a:spcPct val="114000"/>
              </a:lnSpc>
            </a:pPr>
            <a:r>
              <a:rPr lang="pl-PL" sz="1100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Całkowity koszt projektu obejmuje koszty kwalifikowane i niekwalifikowane.</a:t>
            </a:r>
          </a:p>
          <a:p>
            <a:pPr marL="0" indent="0">
              <a:buNone/>
            </a:pPr>
            <a:endParaRPr lang="pl-PL" b="0" i="0" u="none" strike="noStrike" baseline="0" dirty="0">
              <a:solidFill>
                <a:srgbClr val="000000"/>
              </a:solidFill>
              <a:latin typeface="Open Sans" pitchFamily="2" charset="0"/>
            </a:endParaRP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DAF6BFF-29B7-CD4C-44C7-654BA1DE3D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18</a:t>
            </a:fld>
            <a:endParaRPr lang="pl-PL" dirty="0"/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9A2DA647-8184-2795-542F-EFF013F330D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3297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86162E-08FB-47CB-384C-2B712E5E6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800" b="1" i="0" u="none" strike="noStrike" baseline="0" dirty="0">
                <a:solidFill>
                  <a:srgbClr val="001F73"/>
                </a:solidFill>
                <a:latin typeface="Open Sans" panose="020B0806030504020204" pitchFamily="34" charset="0"/>
              </a:rPr>
              <a:t>Obowiązkowe wzory tablic</a:t>
            </a:r>
            <a:endParaRPr lang="pl-PL" dirty="0"/>
          </a:p>
        </p:txBody>
      </p:sp>
      <p:sp>
        <p:nvSpPr>
          <p:cNvPr id="8" name="Symbol zastępczy zawartości 2">
            <a:extLst>
              <a:ext uri="{FF2B5EF4-FFF2-40B4-BE49-F238E27FC236}">
                <a16:creationId xmlns:a16="http://schemas.microsoft.com/office/drawing/2014/main" id="{265345EA-7BBE-83B1-65B8-CD0E6AAE32B1}"/>
              </a:ext>
            </a:extLst>
          </p:cNvPr>
          <p:cNvSpPr txBox="1">
            <a:spLocks/>
          </p:cNvSpPr>
          <p:nvPr/>
        </p:nvSpPr>
        <p:spPr bwMode="auto">
          <a:xfrm>
            <a:off x="8376071" y="1331565"/>
            <a:ext cx="4752528" cy="4104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0825" indent="-250825" algn="l" defTabSz="1006475" rtl="0" eaLnBrk="0" fontAlgn="base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Blip>
                <a:blip r:embed="rId2"/>
              </a:buBlip>
              <a:defRPr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755650" indent="-250825" algn="l" defTabSz="1006475" rtl="0" eaLnBrk="0" fontAlgn="base" hangingPunct="0">
              <a:lnSpc>
                <a:spcPts val="2400"/>
              </a:lnSpc>
              <a:spcBef>
                <a:spcPts val="550"/>
              </a:spcBef>
              <a:spcAft>
                <a:spcPct val="0"/>
              </a:spcAft>
              <a:buBlip>
                <a:blip r:embed="rId3"/>
              </a:buBlip>
              <a:defRPr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1258888" indent="-250825" algn="l" defTabSz="1006475" rtl="0" eaLnBrk="0" fontAlgn="base" hangingPunct="0">
              <a:lnSpc>
                <a:spcPts val="2400"/>
              </a:lnSpc>
              <a:spcBef>
                <a:spcPts val="550"/>
              </a:spcBef>
              <a:spcAft>
                <a:spcPct val="0"/>
              </a:spcAft>
              <a:buBlip>
                <a:blip r:embed="rId4"/>
              </a:buBlip>
              <a:defRPr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3pPr>
            <a:lvl4pPr marL="1763713" indent="-250825" algn="l" defTabSz="1006475" rtl="0" eaLnBrk="0" fontAlgn="base" hangingPunct="0">
              <a:lnSpc>
                <a:spcPts val="24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4pPr>
            <a:lvl5pPr marL="2266950" indent="-250825" algn="l" defTabSz="1006475" rtl="0" eaLnBrk="0" fontAlgn="base" hangingPunct="0">
              <a:lnSpc>
                <a:spcPts val="24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buNone/>
            </a:pPr>
            <a:r>
              <a:rPr lang="pl-PL" sz="2200" b="1" dirty="0">
                <a:solidFill>
                  <a:srgbClr val="000000"/>
                </a:solidFill>
              </a:rPr>
              <a:t>Tablica musi zawierać:</a:t>
            </a:r>
            <a:endParaRPr lang="pl-PL" sz="2200" dirty="0">
              <a:solidFill>
                <a:srgbClr val="000000"/>
              </a:solidFill>
            </a:endParaRPr>
          </a:p>
          <a:p>
            <a:pPr>
              <a:lnSpc>
                <a:spcPct val="114000"/>
              </a:lnSpc>
            </a:pPr>
            <a:r>
              <a:rPr lang="pl-PL" sz="2200" dirty="0">
                <a:solidFill>
                  <a:srgbClr val="000000"/>
                </a:solidFill>
              </a:rPr>
              <a:t>znak FE, znak UE</a:t>
            </a:r>
          </a:p>
          <a:p>
            <a:pPr>
              <a:lnSpc>
                <a:spcPct val="114000"/>
              </a:lnSpc>
            </a:pPr>
            <a:r>
              <a:rPr lang="pl-PL" sz="2200" dirty="0">
                <a:solidFill>
                  <a:srgbClr val="000000"/>
                </a:solidFill>
              </a:rPr>
              <a:t>nazwę beneficjenta</a:t>
            </a:r>
          </a:p>
          <a:p>
            <a:pPr>
              <a:lnSpc>
                <a:spcPct val="114000"/>
              </a:lnSpc>
            </a:pPr>
            <a:r>
              <a:rPr lang="pl-PL" sz="2200" dirty="0">
                <a:solidFill>
                  <a:srgbClr val="000000"/>
                </a:solidFill>
              </a:rPr>
              <a:t>tytuł Projektu</a:t>
            </a:r>
          </a:p>
          <a:p>
            <a:pPr>
              <a:lnSpc>
                <a:spcPct val="114000"/>
              </a:lnSpc>
            </a:pPr>
            <a:r>
              <a:rPr lang="pl-PL" sz="2200" dirty="0">
                <a:solidFill>
                  <a:srgbClr val="000000"/>
                </a:solidFill>
              </a:rPr>
              <a:t>adres portalu: </a:t>
            </a:r>
            <a:r>
              <a:rPr lang="pl-PL" sz="2200" dirty="0">
                <a:solidFill>
                  <a:srgbClr val="000000"/>
                </a:solidFill>
                <a:hlinkClick r:id="rId5"/>
              </a:rPr>
              <a:t>www.mapadotacji.gov.pl</a:t>
            </a:r>
            <a:r>
              <a:rPr lang="pl-PL" sz="2200" dirty="0">
                <a:solidFill>
                  <a:srgbClr val="000000"/>
                </a:solidFill>
              </a:rPr>
              <a:t> </a:t>
            </a:r>
            <a:br>
              <a:rPr lang="pl-PL" sz="2200" dirty="0">
                <a:solidFill>
                  <a:srgbClr val="000000"/>
                </a:solidFill>
              </a:rPr>
            </a:br>
            <a:r>
              <a:rPr lang="pl-PL" sz="2200" dirty="0">
                <a:solidFill>
                  <a:srgbClr val="000000"/>
                </a:solidFill>
              </a:rPr>
              <a:t>na tle koloru odpowiedniego dla danego programu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E9E34D-4F32-731A-CAA5-F9175A0A6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198" y="5075981"/>
            <a:ext cx="12385377" cy="1583858"/>
          </a:xfrm>
        </p:spPr>
        <p:txBody>
          <a:bodyPr>
            <a:normAutofit/>
          </a:bodyPr>
          <a:lstStyle/>
          <a:p>
            <a:r>
              <a:rPr lang="pl-PL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Wymiary: 80/40; 120x60; </a:t>
            </a:r>
            <a:r>
              <a:rPr lang="pl-PL" b="1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240x120</a:t>
            </a:r>
          </a:p>
          <a:p>
            <a:r>
              <a:rPr lang="pl-PL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Wzór tablic informacyjnych jest obowiązkowy i nie można go modyfikować, dodawać/usuwać znaków, poza uzupełnianiem treści we wskazanych polach.</a:t>
            </a: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43833EC-3A6C-2D60-AF57-DCD814AE3B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19</a:t>
            </a:fld>
            <a:endParaRPr lang="pl-PL" dirty="0"/>
          </a:p>
        </p:txBody>
      </p:sp>
      <p:pic>
        <p:nvPicPr>
          <p:cNvPr id="7" name="Obraz 6" descr="Ciąg znaków: FEPW, Rzeczpospolita Polska, UE i NFOŚiGW">
            <a:extLst>
              <a:ext uri="{FF2B5EF4-FFF2-40B4-BE49-F238E27FC236}">
                <a16:creationId xmlns:a16="http://schemas.microsoft.com/office/drawing/2014/main" id="{ECB791BC-EE1B-9F0D-BA0A-970DCF95F241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  <p:pic>
        <p:nvPicPr>
          <p:cNvPr id="10" name="Obraz 9" descr="Obraz zawierający tekst, zrzut ekranu, Czcionka, logo&#10;&#10;Zawartość wygenerowana przez AI może być niepoprawna.">
            <a:extLst>
              <a:ext uri="{FF2B5EF4-FFF2-40B4-BE49-F238E27FC236}">
                <a16:creationId xmlns:a16="http://schemas.microsoft.com/office/drawing/2014/main" id="{E115478D-C9AB-E765-4825-2B722B29D3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479" y="1461678"/>
            <a:ext cx="7113463" cy="363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0208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463057-2B13-74C5-F903-066F032B8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848" y="539835"/>
            <a:ext cx="12700078" cy="1439827"/>
          </a:xfrm>
        </p:spPr>
        <p:txBody>
          <a:bodyPr/>
          <a:lstStyle/>
          <a:p>
            <a:pPr algn="ctr"/>
            <a:r>
              <a:rPr lang="pl-PL" dirty="0"/>
              <a:t>Pole ochronne tekstu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56CC8531-48E4-2123-0DA9-861201A43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0087" y="1342872"/>
            <a:ext cx="4549839" cy="4585966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</a:pPr>
            <a:r>
              <a:rPr lang="pl-PL" sz="1800" dirty="0">
                <a:solidFill>
                  <a:srgbClr val="000000"/>
                </a:solidFill>
              </a:rPr>
              <a:t>Tablice informacyjne powinny być wyeksponowane </a:t>
            </a:r>
            <a:r>
              <a:rPr lang="pl-PL" sz="1800" b="1" dirty="0">
                <a:solidFill>
                  <a:srgbClr val="000000"/>
                </a:solidFill>
              </a:rPr>
              <a:t>do końca okresu trwałości projektu</a:t>
            </a:r>
            <a:r>
              <a:rPr lang="pl-PL" sz="1800" dirty="0">
                <a:solidFill>
                  <a:srgbClr val="000000"/>
                </a:solidFill>
              </a:rPr>
              <a:t>, który jest wskazany w umowie o dofinansowanie.</a:t>
            </a:r>
          </a:p>
          <a:p>
            <a:pPr>
              <a:lnSpc>
                <a:spcPct val="114000"/>
              </a:lnSpc>
            </a:pPr>
            <a:r>
              <a:rPr lang="pl-PL" sz="1800" dirty="0">
                <a:solidFill>
                  <a:srgbClr val="000000"/>
                </a:solidFill>
              </a:rPr>
              <a:t>Instalacja tablicy: niezwłocznie po rozpoczęciu fizycznej realizacji Projektu obejmującego inwestycje rzeczowe lub zainstalowaniu zakupionego sprzętu; </a:t>
            </a:r>
            <a:r>
              <a:rPr lang="pl-PL" sz="1800" b="1" dirty="0">
                <a:solidFill>
                  <a:srgbClr val="000000"/>
                </a:solidFill>
              </a:rPr>
              <a:t>nie później niż dwa miesiące.</a:t>
            </a:r>
            <a:endParaRPr lang="pl-PL" sz="1800" dirty="0">
              <a:solidFill>
                <a:srgbClr val="000000"/>
              </a:solidFill>
            </a:endParaRPr>
          </a:p>
          <a:p>
            <a:pPr>
              <a:lnSpc>
                <a:spcPct val="114000"/>
              </a:lnSpc>
            </a:pPr>
            <a:r>
              <a:rPr lang="pl-PL" sz="1800" dirty="0">
                <a:solidFill>
                  <a:srgbClr val="000000"/>
                </a:solidFill>
              </a:rPr>
              <a:t>Nie trzeba jednocześnie mieć i tablicy, i plakatu. </a:t>
            </a:r>
          </a:p>
          <a:p>
            <a:pPr>
              <a:lnSpc>
                <a:spcPct val="114000"/>
              </a:lnSpc>
            </a:pPr>
            <a:r>
              <a:rPr lang="pl-PL" sz="1800" dirty="0">
                <a:solidFill>
                  <a:srgbClr val="000000"/>
                </a:solidFill>
              </a:rPr>
              <a:t>Należy uważać na pole ochronne – tekst musi kończyć się na linii napisu „</a:t>
            </a:r>
            <a:r>
              <a:rPr lang="pl-PL" sz="1800" b="1" dirty="0">
                <a:solidFill>
                  <a:srgbClr val="000000"/>
                </a:solidFill>
              </a:rPr>
              <a:t>Dofinansowano przez”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30A0995-9D50-7344-6623-DE7A524FA7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E6BE7B-80CB-4926-B646-E23E8BCBFE23}" type="slidenum">
              <a:rPr lang="pl-PL" altLang="pl-PL" smtClean="0"/>
              <a:pPr>
                <a:defRPr/>
              </a:pPr>
              <a:t>20</a:t>
            </a:fld>
            <a:endParaRPr lang="pl-PL" altLang="pl-PL"/>
          </a:p>
        </p:txBody>
      </p:sp>
      <p:pic>
        <p:nvPicPr>
          <p:cNvPr id="10" name="Obraz 9" descr="Obraz zawierający tekst, zrzut ekranu, Czcionka, logo&#10;&#10;Zawartość wygenerowana przez AI może być niepoprawna.">
            <a:extLst>
              <a:ext uri="{FF2B5EF4-FFF2-40B4-BE49-F238E27FC236}">
                <a16:creationId xmlns:a16="http://schemas.microsoft.com/office/drawing/2014/main" id="{DA041F90-8B59-0ADA-41AF-43EB50A6C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80" y="1229420"/>
            <a:ext cx="8221661" cy="4206602"/>
          </a:xfrm>
          <a:prstGeom prst="rect">
            <a:avLst/>
          </a:prstGeom>
        </p:spPr>
      </p:pic>
      <p:sp>
        <p:nvSpPr>
          <p:cNvPr id="7" name="Prostokąt 6">
            <a:extLst>
              <a:ext uri="{FF2B5EF4-FFF2-40B4-BE49-F238E27FC236}">
                <a16:creationId xmlns:a16="http://schemas.microsoft.com/office/drawing/2014/main" id="{7CD5D0FB-DF80-5341-96B5-7EE0864E6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27800" y="1342872"/>
            <a:ext cx="216024" cy="345638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" name="Obraz 2" descr="Ciąg znaków: FEPW, Rzeczpospolita Polska, UE i NFOŚiGW">
            <a:extLst>
              <a:ext uri="{FF2B5EF4-FFF2-40B4-BE49-F238E27FC236}">
                <a16:creationId xmlns:a16="http://schemas.microsoft.com/office/drawing/2014/main" id="{C0483365-6796-E807-B7A7-C0D049EFC33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3123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FE4600-6BEC-ED93-269E-C0D6A5DB8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102" y="359839"/>
            <a:ext cx="10861093" cy="1620000"/>
          </a:xfrm>
        </p:spPr>
        <p:txBody>
          <a:bodyPr/>
          <a:lstStyle/>
          <a:p>
            <a:r>
              <a:rPr lang="pl-PL" sz="2800" b="1" i="0" u="none" strike="noStrike" baseline="0" dirty="0">
                <a:solidFill>
                  <a:srgbClr val="001F73"/>
                </a:solidFill>
                <a:latin typeface="Open Sans" panose="020B0806030504020204" pitchFamily="34" charset="0"/>
              </a:rPr>
              <a:t>Obowiązki informacyjne i promocyjne</a:t>
            </a:r>
            <a:br>
              <a:rPr lang="pl-PL" sz="2800" b="1" i="0" u="none" strike="noStrike" baseline="0" dirty="0">
                <a:solidFill>
                  <a:srgbClr val="001F73"/>
                </a:solidFill>
                <a:latin typeface="Open Sans" panose="020B0806030504020204" pitchFamily="34" charset="0"/>
              </a:rPr>
            </a:br>
            <a:r>
              <a:rPr lang="pl-PL" sz="2800" b="1" i="0" u="none" strike="noStrike" baseline="0" dirty="0">
                <a:solidFill>
                  <a:srgbClr val="001F73"/>
                </a:solidFill>
                <a:latin typeface="Open Sans" panose="020B0806030504020204" pitchFamily="34" charset="0"/>
              </a:rPr>
              <a:t>w okresie realizacji i do końca okresu trwałości projektu</a:t>
            </a:r>
            <a:br>
              <a:rPr lang="pl-PL" sz="2800" b="1" i="0" u="none" strike="noStrike" baseline="0" dirty="0">
                <a:solidFill>
                  <a:srgbClr val="001F73"/>
                </a:solidFill>
                <a:latin typeface="Open Sans" panose="020B0806030504020204" pitchFamily="34" charset="0"/>
              </a:rPr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2C9F60C-6992-0298-834F-9C4499179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175" y="1403573"/>
            <a:ext cx="12817424" cy="5085827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4000"/>
              </a:lnSpc>
              <a:buNone/>
            </a:pPr>
            <a:r>
              <a:rPr lang="pl-PL" sz="2600" b="1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W przypadku: </a:t>
            </a:r>
          </a:p>
          <a:p>
            <a:pPr>
              <a:lnSpc>
                <a:spcPct val="124000"/>
              </a:lnSpc>
            </a:pPr>
            <a:r>
              <a:rPr lang="pl-PL" sz="2600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pozostałych projektów </a:t>
            </a:r>
          </a:p>
          <a:p>
            <a:pPr>
              <a:lnSpc>
                <a:spcPct val="124000"/>
              </a:lnSpc>
            </a:pPr>
            <a:r>
              <a:rPr lang="pl-PL" sz="2600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gdy beneficjent jest osobą fizyczną</a:t>
            </a:r>
          </a:p>
          <a:p>
            <a:pPr marL="0" indent="0">
              <a:lnSpc>
                <a:spcPct val="124000"/>
              </a:lnSpc>
              <a:buNone/>
            </a:pPr>
            <a:r>
              <a:rPr lang="pl-PL" sz="2600" b="1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umieszczenie</a:t>
            </a:r>
            <a:r>
              <a:rPr lang="pl-PL" sz="2600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 w widocznym miejscu realizacji Projektu </a:t>
            </a:r>
            <a:r>
              <a:rPr lang="pl-PL" sz="2600" b="1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przynajmniej jednego trwałego plakatu </a:t>
            </a:r>
            <a:br>
              <a:rPr lang="pl-PL" sz="2600" b="1" i="0" u="none" strike="noStrike" baseline="0" dirty="0">
                <a:solidFill>
                  <a:srgbClr val="000000"/>
                </a:solidFill>
                <a:latin typeface="Open Sans" pitchFamily="2" charset="0"/>
              </a:rPr>
            </a:br>
            <a:r>
              <a:rPr lang="pl-PL" sz="2600" b="1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o minimalnym formacie A3</a:t>
            </a:r>
            <a:r>
              <a:rPr lang="pl-PL" sz="2600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 lub podobnej wielkości </a:t>
            </a:r>
            <a:r>
              <a:rPr lang="pl-PL" sz="2600" b="1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elektronicznego wyświetlacza, podkreślającego fakt otrzymania dofinansowania z UE</a:t>
            </a:r>
          </a:p>
          <a:p>
            <a:pPr lvl="1">
              <a:lnSpc>
                <a:spcPct val="124000"/>
              </a:lnSpc>
            </a:pPr>
            <a:r>
              <a:rPr lang="pl-PL" sz="2600" b="1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kiedy?</a:t>
            </a:r>
            <a:r>
              <a:rPr lang="pl-PL" sz="2600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 niezwłocznie po rozpoczęciu fizycznej realizacji Projektu obejmującego inwestycje rzeczowe lub zainstalowaniu zakupionego sprzęt; </a:t>
            </a:r>
            <a:r>
              <a:rPr lang="pl-PL" sz="2600" b="1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nie później niż dwa miesiące od uzyskania dofinansowania</a:t>
            </a:r>
          </a:p>
          <a:p>
            <a:pPr lvl="1">
              <a:lnSpc>
                <a:spcPct val="124000"/>
              </a:lnSpc>
            </a:pPr>
            <a:r>
              <a:rPr lang="pl-PL" sz="2600" b="1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w miejscu dobrze widocznym</a:t>
            </a:r>
            <a:r>
              <a:rPr lang="pl-PL" sz="2600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; w przypadku, gdy miejsce realizacji Projektu nie zapewnia swobodnego dotarcia do ogółu społeczeństwa z informacją o jego realizacji, umiejscowienie tablicy powinno zostać </a:t>
            </a:r>
            <a:r>
              <a:rPr lang="pl-PL" sz="2600" b="1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uzgodnione z IW/IP.</a:t>
            </a:r>
            <a:r>
              <a:rPr lang="pl-PL" sz="2600" b="1" dirty="0">
                <a:solidFill>
                  <a:srgbClr val="000000"/>
                </a:solidFill>
              </a:rPr>
              <a:t> </a:t>
            </a:r>
            <a:r>
              <a:rPr lang="pl-PL" sz="2600" b="1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 </a:t>
            </a:r>
          </a:p>
          <a:p>
            <a:pPr>
              <a:lnSpc>
                <a:spcPct val="124000"/>
              </a:lnSpc>
            </a:pPr>
            <a:r>
              <a:rPr lang="pl-PL" sz="1300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Koszt projektu należy przeliczyć według kursu Europejskiego Banku Centralnego z przedostatniego dnia pracy Komisji Europejskiej w miesiącu poprzedzającym miesiąc podpisana umowy o dofinansowanie.</a:t>
            </a:r>
          </a:p>
          <a:p>
            <a:pPr>
              <a:lnSpc>
                <a:spcPct val="124000"/>
              </a:lnSpc>
            </a:pPr>
            <a:r>
              <a:rPr lang="pl-PL" sz="1300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Całkowity koszt projektu obejmuje koszty kwalifikowane i niekwalifikowane.</a:t>
            </a:r>
          </a:p>
          <a:p>
            <a:pPr marL="0" indent="0">
              <a:lnSpc>
                <a:spcPct val="124000"/>
              </a:lnSpc>
              <a:buNone/>
            </a:pPr>
            <a:endParaRPr lang="pl-PL" b="0" i="0" u="none" strike="noStrike" baseline="0" dirty="0">
              <a:solidFill>
                <a:srgbClr val="000000"/>
              </a:solidFill>
              <a:latin typeface="Open Sans" pitchFamily="2" charset="0"/>
            </a:endParaRPr>
          </a:p>
          <a:p>
            <a:pPr>
              <a:lnSpc>
                <a:spcPct val="124000"/>
              </a:lnSpc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E3B1B64-80E2-FF64-FB54-9186B558E5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21</a:t>
            </a:fld>
            <a:endParaRPr lang="pl-PL" dirty="0"/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1EA6C0A0-69A3-79AD-53D2-62FBE960903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7093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DAACEFC-4D72-CC61-FEE2-72D982D5C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102" y="359839"/>
            <a:ext cx="10861093" cy="1620000"/>
          </a:xfrm>
        </p:spPr>
        <p:txBody>
          <a:bodyPr/>
          <a:lstStyle/>
          <a:p>
            <a:r>
              <a:rPr lang="pl-PL" sz="2800" b="1" i="0" u="none" strike="noStrike" baseline="0" dirty="0">
                <a:solidFill>
                  <a:srgbClr val="001F73"/>
                </a:solidFill>
                <a:latin typeface="Open Sans" panose="020B0806030504020204" pitchFamily="34" charset="0"/>
              </a:rPr>
              <a:t>Obowiązkowe wzory plakatów</a:t>
            </a:r>
            <a:endParaRPr lang="pl-PL" dirty="0"/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459C48DC-D43B-C25D-E2EC-AE2525AAE499}"/>
              </a:ext>
            </a:extLst>
          </p:cNvPr>
          <p:cNvSpPr txBox="1">
            <a:spLocks/>
          </p:cNvSpPr>
          <p:nvPr/>
        </p:nvSpPr>
        <p:spPr bwMode="auto">
          <a:xfrm>
            <a:off x="6935911" y="1115087"/>
            <a:ext cx="6093438" cy="3312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50825" indent="-250825" algn="l" defTabSz="1006475" rtl="0" eaLnBrk="0" fontAlgn="base" hangingPunct="0">
              <a:lnSpc>
                <a:spcPts val="2400"/>
              </a:lnSpc>
              <a:spcBef>
                <a:spcPts val="1100"/>
              </a:spcBef>
              <a:spcAft>
                <a:spcPct val="0"/>
              </a:spcAft>
              <a:buClr>
                <a:schemeClr val="accent1"/>
              </a:buClr>
              <a:buBlip>
                <a:blip r:embed="rId2"/>
              </a:buBlip>
              <a:defRPr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755650" indent="-250825" algn="l" defTabSz="1006475" rtl="0" eaLnBrk="0" fontAlgn="base" hangingPunct="0">
              <a:lnSpc>
                <a:spcPts val="2400"/>
              </a:lnSpc>
              <a:spcBef>
                <a:spcPts val="550"/>
              </a:spcBef>
              <a:spcAft>
                <a:spcPct val="0"/>
              </a:spcAft>
              <a:buBlip>
                <a:blip r:embed="rId3"/>
              </a:buBlip>
              <a:defRPr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1258888" indent="-250825" algn="l" defTabSz="1006475" rtl="0" eaLnBrk="0" fontAlgn="base" hangingPunct="0">
              <a:lnSpc>
                <a:spcPts val="2400"/>
              </a:lnSpc>
              <a:spcBef>
                <a:spcPts val="550"/>
              </a:spcBef>
              <a:spcAft>
                <a:spcPct val="0"/>
              </a:spcAft>
              <a:buBlip>
                <a:blip r:embed="rId4"/>
              </a:buBlip>
              <a:defRPr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3pPr>
            <a:lvl4pPr marL="1763713" indent="-250825" algn="l" defTabSz="1006475" rtl="0" eaLnBrk="0" fontAlgn="base" hangingPunct="0">
              <a:lnSpc>
                <a:spcPts val="24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4pPr>
            <a:lvl5pPr marL="2266950" indent="-250825" algn="l" defTabSz="1006475" rtl="0" eaLnBrk="0" fontAlgn="base" hangingPunct="0">
              <a:lnSpc>
                <a:spcPts val="2400"/>
              </a:lnSpc>
              <a:spcBef>
                <a:spcPts val="5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4000"/>
              </a:lnSpc>
              <a:buNone/>
            </a:pPr>
            <a:r>
              <a:rPr lang="pl-PL" sz="2200" b="1" dirty="0">
                <a:solidFill>
                  <a:srgbClr val="000000"/>
                </a:solidFill>
              </a:rPr>
              <a:t>Plakat musi zawierać:</a:t>
            </a:r>
            <a:endParaRPr lang="pl-PL" sz="2200" dirty="0">
              <a:solidFill>
                <a:srgbClr val="000000"/>
              </a:solidFill>
            </a:endParaRPr>
          </a:p>
          <a:p>
            <a:pPr>
              <a:lnSpc>
                <a:spcPct val="114000"/>
              </a:lnSpc>
            </a:pPr>
            <a:r>
              <a:rPr lang="pl-PL" sz="2200" dirty="0">
                <a:solidFill>
                  <a:srgbClr val="000000"/>
                </a:solidFill>
              </a:rPr>
              <a:t>znak FE, znak UE</a:t>
            </a:r>
          </a:p>
          <a:p>
            <a:pPr>
              <a:lnSpc>
                <a:spcPct val="114000"/>
              </a:lnSpc>
            </a:pPr>
            <a:r>
              <a:rPr lang="pl-PL" sz="2200" dirty="0">
                <a:solidFill>
                  <a:srgbClr val="000000"/>
                </a:solidFill>
              </a:rPr>
              <a:t>nazwę beneficjenta</a:t>
            </a:r>
          </a:p>
          <a:p>
            <a:pPr>
              <a:lnSpc>
                <a:spcPct val="114000"/>
              </a:lnSpc>
            </a:pPr>
            <a:r>
              <a:rPr lang="pl-PL" sz="2200" dirty="0">
                <a:solidFill>
                  <a:srgbClr val="000000"/>
                </a:solidFill>
              </a:rPr>
              <a:t>tytuł Projektu</a:t>
            </a:r>
          </a:p>
          <a:p>
            <a:pPr>
              <a:lnSpc>
                <a:spcPct val="114000"/>
              </a:lnSpc>
            </a:pPr>
            <a:r>
              <a:rPr lang="pl-PL" sz="2200" dirty="0">
                <a:solidFill>
                  <a:srgbClr val="000000"/>
                </a:solidFill>
              </a:rPr>
              <a:t>adres portalu: </a:t>
            </a:r>
            <a:r>
              <a:rPr lang="pl-PL" sz="2200" dirty="0">
                <a:solidFill>
                  <a:srgbClr val="000000"/>
                </a:solidFill>
                <a:hlinkClick r:id="rId5"/>
              </a:rPr>
              <a:t>www.mapadotacji.gov.pl</a:t>
            </a:r>
            <a:r>
              <a:rPr lang="pl-PL" sz="2200" dirty="0">
                <a:solidFill>
                  <a:srgbClr val="000000"/>
                </a:solidFill>
              </a:rPr>
              <a:t> </a:t>
            </a:r>
            <a:br>
              <a:rPr lang="pl-PL" sz="2200" dirty="0">
                <a:solidFill>
                  <a:srgbClr val="000000"/>
                </a:solidFill>
              </a:rPr>
            </a:br>
            <a:r>
              <a:rPr lang="pl-PL" sz="2200" dirty="0">
                <a:solidFill>
                  <a:srgbClr val="000000"/>
                </a:solidFill>
              </a:rPr>
              <a:t>na tle koloru odpowiedniego dla danego programu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96AFF4F-05FD-2B93-171F-A1CDCDDF4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5911" y="4787949"/>
            <a:ext cx="6192688" cy="1872208"/>
          </a:xfrm>
        </p:spPr>
        <p:txBody>
          <a:bodyPr>
            <a:normAutofit/>
          </a:bodyPr>
          <a:lstStyle/>
          <a:p>
            <a:r>
              <a:rPr lang="pl-PL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Wzór plakatu jest obowiązkowy i nie można go modyfikować, dodawać/usuwać znaków, poza uzupełnianiem treści </a:t>
            </a:r>
            <a:r>
              <a:rPr lang="pl-PL" b="1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we wskazanych polach</a:t>
            </a:r>
            <a:r>
              <a:rPr lang="pl-PL" b="0" i="0" u="none" strike="noStrike" baseline="0" dirty="0">
                <a:solidFill>
                  <a:srgbClr val="000000"/>
                </a:solidFill>
                <a:latin typeface="Open Sans" pitchFamily="2" charset="0"/>
              </a:rPr>
              <a:t>.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27D8C3D-07D2-84ED-CFB3-829ABB184D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22</a:t>
            </a:fld>
            <a:endParaRPr lang="pl-PL" dirty="0"/>
          </a:p>
        </p:txBody>
      </p:sp>
      <p:pic>
        <p:nvPicPr>
          <p:cNvPr id="8" name="Obraz 7" descr="Ciąg znaków: FEPW, Rzeczpospolita Polska, UE i NFOŚiGW">
            <a:extLst>
              <a:ext uri="{FF2B5EF4-FFF2-40B4-BE49-F238E27FC236}">
                <a16:creationId xmlns:a16="http://schemas.microsoft.com/office/drawing/2014/main" id="{748567B4-CB62-F664-346C-44AF67D99A18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  <p:pic>
        <p:nvPicPr>
          <p:cNvPr id="10" name="Obraz 9" descr="Obraz zawierający tekst, zrzut ekranu, Czcionka, logo&#10;&#10;Zawartość wygenerowana przez AI może być niepoprawna.">
            <a:extLst>
              <a:ext uri="{FF2B5EF4-FFF2-40B4-BE49-F238E27FC236}">
                <a16:creationId xmlns:a16="http://schemas.microsoft.com/office/drawing/2014/main" id="{3EE743B6-15D2-C411-26E4-4E28FA0FBA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090" y="1087829"/>
            <a:ext cx="6593797" cy="485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3750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022D37-FD0A-C2D3-E73A-5BD875067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102" y="467469"/>
            <a:ext cx="10861093" cy="1512369"/>
          </a:xfrm>
        </p:spPr>
        <p:txBody>
          <a:bodyPr/>
          <a:lstStyle/>
          <a:p>
            <a:r>
              <a:rPr lang="pl-PL" dirty="0"/>
              <a:t>Monitoring działań informacyjno-promocyjnych</a:t>
            </a: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147B5D75-9832-9A6B-45C7-A12D665AB1EE}"/>
              </a:ext>
            </a:extLst>
          </p:cNvPr>
          <p:cNvGraphicFramePr>
            <a:graphicFrameLocks noGrp="1"/>
          </p:cNvGraphicFramePr>
          <p:nvPr/>
        </p:nvGraphicFramePr>
        <p:xfrm>
          <a:off x="527199" y="1259557"/>
          <a:ext cx="12313367" cy="5184574"/>
        </p:xfrm>
        <a:graphic>
          <a:graphicData uri="http://schemas.openxmlformats.org/drawingml/2006/table">
            <a:tbl>
              <a:tblPr firstRow="1">
                <a:tableStyleId>{00A15C55-8517-42AA-B614-E9B94910E393}</a:tableStyleId>
              </a:tblPr>
              <a:tblGrid>
                <a:gridCol w="12313367">
                  <a:extLst>
                    <a:ext uri="{9D8B030D-6E8A-4147-A177-3AD203B41FA5}">
                      <a16:colId xmlns:a16="http://schemas.microsoft.com/office/drawing/2014/main" val="3590748652"/>
                    </a:ext>
                  </a:extLst>
                </a:gridCol>
              </a:tblGrid>
              <a:tr h="647423">
                <a:tc>
                  <a:txBody>
                    <a:bodyPr/>
                    <a:lstStyle/>
                    <a:p>
                      <a:pPr algn="l" fontAlgn="ctr"/>
                      <a:r>
                        <a:rPr lang="pl-PL" sz="1800" u="none" strike="noStrike" dirty="0">
                          <a:solidFill>
                            <a:schemeClr val="tx1"/>
                          </a:solidFill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Umieszczenie krótkiego opisu Projektu na oficjalnej stronie internetowej Beneficjenta (jeśli ją posiada)</a:t>
                      </a:r>
                      <a:endParaRPr lang="pl-PL" sz="1800" b="1" i="0" u="none" strike="noStrike" dirty="0">
                        <a:solidFill>
                          <a:schemeClr val="tx1"/>
                        </a:solidFill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7045" marR="7045" marT="7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6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742714"/>
                  </a:ext>
                </a:extLst>
              </a:tr>
              <a:tr h="647423">
                <a:tc>
                  <a:txBody>
                    <a:bodyPr/>
                    <a:lstStyle/>
                    <a:p>
                      <a:pPr algn="l" fontAlgn="ctr"/>
                      <a:r>
                        <a:rPr lang="pl-PL" sz="1800" u="none" strike="noStrike" dirty="0">
                          <a:solidFill>
                            <a:schemeClr val="tx1"/>
                          </a:solidFill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Czy strona internetowa beneficjenta z informacją o przyznanym dofinansowaniu zawiera obligatoryjne elementy:</a:t>
                      </a:r>
                      <a:endParaRPr lang="pl-PL" sz="1800" b="0" i="0" u="none" strike="noStrike" dirty="0">
                        <a:solidFill>
                          <a:schemeClr val="tx1"/>
                        </a:solidFill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7045" marR="7045" marT="7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6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7469884"/>
                  </a:ext>
                </a:extLst>
              </a:tr>
              <a:tr h="388455">
                <a:tc>
                  <a:txBody>
                    <a:bodyPr/>
                    <a:lstStyle/>
                    <a:p>
                      <a:pPr algn="l" fontAlgn="ctr"/>
                      <a:r>
                        <a:rPr lang="pl-PL" sz="1800" u="none" strike="noStrike">
                          <a:solidFill>
                            <a:schemeClr val="tx1"/>
                          </a:solidFill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tytuł projektu lub jego skróconą nazwę (maksymalnie 150 znaków)</a:t>
                      </a:r>
                      <a:endParaRPr lang="pl-PL" sz="1800" b="0" i="0" u="none" strike="noStrike">
                        <a:solidFill>
                          <a:schemeClr val="tx1"/>
                        </a:solidFill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7045" marR="7045" marT="7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8255239"/>
                  </a:ext>
                </a:extLst>
              </a:tr>
              <a:tr h="901215">
                <a:tc>
                  <a:txBody>
                    <a:bodyPr/>
                    <a:lstStyle/>
                    <a:p>
                      <a:pPr algn="l" fontAlgn="ctr"/>
                      <a:r>
                        <a:rPr lang="pl-PL" sz="1800" u="none" strike="noStrike" dirty="0">
                          <a:solidFill>
                            <a:schemeClr val="tx1"/>
                          </a:solidFill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podkreślenie faktu otrzymania wsparcia finansowego z Unii Europejskiej czyli: znak Funduszy Europejskich, znak barw Rzeczypospolitej Polskiej i znak Unii Europejskiej (w kolorze)</a:t>
                      </a:r>
                      <a:endParaRPr lang="pl-PL" sz="1800" b="0" i="0" u="none" strike="noStrike" dirty="0">
                        <a:solidFill>
                          <a:schemeClr val="tx1"/>
                        </a:solidFill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7045" marR="7045" marT="7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045656"/>
                  </a:ext>
                </a:extLst>
              </a:tr>
              <a:tr h="60081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800" u="none" strike="noStrike" dirty="0">
                          <a:solidFill>
                            <a:schemeClr val="tx1"/>
                          </a:solidFill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zadania, działania, które będą realizowane w projekcie (opis, co zostanie zrobione, zakupione etc.)</a:t>
                      </a:r>
                      <a:endParaRPr lang="pl-PL" sz="1800" b="0" i="0" u="none" strike="noStrike" dirty="0">
                        <a:solidFill>
                          <a:schemeClr val="tx1"/>
                        </a:solidFill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7045" marR="7045" marT="7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8701736"/>
                  </a:ext>
                </a:extLst>
              </a:tr>
              <a:tr h="388455">
                <a:tc>
                  <a:txBody>
                    <a:bodyPr/>
                    <a:lstStyle/>
                    <a:p>
                      <a:pPr algn="l" fontAlgn="ctr"/>
                      <a:r>
                        <a:rPr lang="pl-PL" sz="1800" u="none" strike="noStrike">
                          <a:solidFill>
                            <a:schemeClr val="tx1"/>
                          </a:solidFill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grupy docelowe (do kogo skierowany jest projekt, kto z niego skorzysta)</a:t>
                      </a:r>
                      <a:endParaRPr lang="pl-PL" sz="1800" b="0" i="0" u="none" strike="noStrike">
                        <a:solidFill>
                          <a:schemeClr val="tx1"/>
                        </a:solidFill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7045" marR="7045" marT="7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0892990"/>
                  </a:ext>
                </a:extLst>
              </a:tr>
              <a:tr h="33666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800" u="none" strike="noStrike">
                          <a:solidFill>
                            <a:schemeClr val="tx1"/>
                          </a:solidFill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cel lub cele projektu</a:t>
                      </a:r>
                      <a:endParaRPr lang="pl-PL" sz="1800" b="0" i="0" u="none" strike="noStrike">
                        <a:solidFill>
                          <a:schemeClr val="tx1"/>
                        </a:solidFill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7045" marR="7045" marT="7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3664507"/>
                  </a:ext>
                </a:extLst>
              </a:tr>
              <a:tr h="60081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800" u="none" strike="noStrike">
                          <a:solidFill>
                            <a:schemeClr val="tx1"/>
                          </a:solidFill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efekty, rezultaty projektu (jeśli opis zadań, działań nie zawiera opisu efektów, rezultatów)</a:t>
                      </a:r>
                      <a:endParaRPr lang="pl-PL" sz="1800" b="0" i="0" u="none" strike="noStrike">
                        <a:solidFill>
                          <a:schemeClr val="tx1"/>
                        </a:solidFill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7045" marR="7045" marT="7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6251298"/>
                  </a:ext>
                </a:extLst>
              </a:tr>
              <a:tr h="33666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800" u="none" strike="noStrike">
                          <a:solidFill>
                            <a:schemeClr val="tx1"/>
                          </a:solidFill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wartość projektu (całkowity koszt projektu)</a:t>
                      </a:r>
                      <a:endParaRPr lang="pl-PL" sz="1800" b="0" i="0" u="none" strike="noStrike">
                        <a:solidFill>
                          <a:schemeClr val="tx1"/>
                        </a:solidFill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7045" marR="7045" marT="7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1698427"/>
                  </a:ext>
                </a:extLst>
              </a:tr>
              <a:tr h="33666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800" u="none" strike="noStrike" dirty="0">
                          <a:solidFill>
                            <a:schemeClr val="tx1"/>
                          </a:solidFill>
                          <a:effectLst/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wysokość wkładu Funduszy Europejskich</a:t>
                      </a:r>
                      <a:endParaRPr lang="pl-PL" sz="1800" b="0" i="0" u="none" strike="noStrike" dirty="0">
                        <a:solidFill>
                          <a:schemeClr val="tx1"/>
                        </a:solidFill>
                        <a:effectLst/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7045" marR="7045" marT="704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0255951"/>
                  </a:ext>
                </a:extLst>
              </a:tr>
            </a:tbl>
          </a:graphicData>
        </a:graphic>
      </p:graphicFrame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423D6C3-FAC9-D0A6-BE68-AB5DCC8839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23</a:t>
            </a:fld>
            <a:endParaRPr lang="pl-PL" dirty="0"/>
          </a:p>
        </p:txBody>
      </p:sp>
      <p:pic>
        <p:nvPicPr>
          <p:cNvPr id="5" name="Obraz 4" descr="Ciąg znaków: FEPW, Rzeczpospolita Polska, UE i NFOŚiGW">
            <a:extLst>
              <a:ext uri="{FF2B5EF4-FFF2-40B4-BE49-F238E27FC236}">
                <a16:creationId xmlns:a16="http://schemas.microsoft.com/office/drawing/2014/main" id="{9909DFCD-E9FD-8167-2B38-3F33D65351F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9367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03D166-E7DB-83D8-F89B-D3219DA4C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Najczęstsze błędy – dostępność cyfrowa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DEFBC32-4FA2-56E1-293B-83D9D5A7BC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581" y="1979837"/>
            <a:ext cx="10861094" cy="4680001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</a:pPr>
            <a:r>
              <a:rPr lang="pl-PL" sz="2400" dirty="0"/>
              <a:t>Używanie obrazów tekstu</a:t>
            </a:r>
          </a:p>
          <a:p>
            <a:pPr>
              <a:lnSpc>
                <a:spcPct val="114000"/>
              </a:lnSpc>
            </a:pPr>
            <a:r>
              <a:rPr lang="pl-PL" sz="2400" dirty="0"/>
              <a:t>Brak tekstów alternatywnych dla obrazów</a:t>
            </a:r>
          </a:p>
          <a:p>
            <a:pPr>
              <a:lnSpc>
                <a:spcPct val="114000"/>
              </a:lnSpc>
            </a:pPr>
            <a:r>
              <a:rPr lang="pl-PL" sz="2400" dirty="0"/>
              <a:t>Nieprawidłowe kontrasty na infografikach</a:t>
            </a:r>
          </a:p>
          <a:p>
            <a:pPr>
              <a:lnSpc>
                <a:spcPct val="114000"/>
              </a:lnSpc>
            </a:pPr>
            <a:endParaRPr lang="pl-PL" sz="2400" dirty="0"/>
          </a:p>
          <a:p>
            <a:pPr>
              <a:lnSpc>
                <a:spcPct val="114000"/>
              </a:lnSpc>
            </a:pPr>
            <a:r>
              <a:rPr lang="pl-PL" sz="2400" dirty="0"/>
              <a:t>Zalecamy wykorzystywanie w komunikacji wzorów grafik opublikowanych na stronie: </a:t>
            </a:r>
            <a:r>
              <a:rPr lang="pl-PL" sz="2400" dirty="0">
                <a:hlinkClick r:id="rId2"/>
              </a:rPr>
              <a:t>https://www.fepw.gov.pl/strony/dowiedz-sie-wiecej-o-programie/promocja-programu/</a:t>
            </a:r>
            <a:r>
              <a:rPr lang="pl-PL" sz="2400" dirty="0"/>
              <a:t> 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2B9D8B4-F753-A130-3627-410FF8B894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24</a:t>
            </a:fld>
            <a:endParaRPr lang="pl-PL" dirty="0"/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5ED00621-4662-D2BB-28EF-A040C6250A8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0334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C509319-1D7A-B2E3-3ECA-21FFACD0D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102" y="359839"/>
            <a:ext cx="10861093" cy="1620000"/>
          </a:xfrm>
        </p:spPr>
        <p:txBody>
          <a:bodyPr/>
          <a:lstStyle/>
          <a:p>
            <a:r>
              <a:rPr lang="pl-PL" dirty="0"/>
              <a:t>Dostępność – szansa i obowiązek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1D082F1-95C6-EC15-17F5-25D821080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215" y="1403573"/>
            <a:ext cx="12385376" cy="5256266"/>
          </a:xfrm>
        </p:spPr>
        <p:txBody>
          <a:bodyPr>
            <a:normAutofit/>
          </a:bodyPr>
          <a:lstStyle/>
          <a:p>
            <a:r>
              <a:rPr lang="pl-PL" b="1" dirty="0"/>
              <a:t>Cel - zapewnienie osobom z niepełnosprawnościami, na równi z osobami pełnosprawnymi, dostępu do funduszy unijnych.</a:t>
            </a:r>
          </a:p>
          <a:p>
            <a:r>
              <a:rPr lang="pl-PL" dirty="0"/>
              <a:t>Wyróżniamy osoby:</a:t>
            </a:r>
          </a:p>
          <a:p>
            <a:pPr lvl="1"/>
            <a:r>
              <a:rPr lang="pl-PL" dirty="0"/>
              <a:t>z niepełnosprawnością ruchową,</a:t>
            </a:r>
          </a:p>
          <a:p>
            <a:pPr lvl="1"/>
            <a:r>
              <a:rPr lang="pl-PL" dirty="0"/>
              <a:t>niewidomych i słabowidzących,</a:t>
            </a:r>
          </a:p>
          <a:p>
            <a:pPr lvl="1"/>
            <a:r>
              <a:rPr lang="pl-PL" dirty="0"/>
              <a:t>głuchych i słabosłyszących,</a:t>
            </a:r>
          </a:p>
          <a:p>
            <a:pPr lvl="1"/>
            <a:r>
              <a:rPr lang="pl-PL" dirty="0"/>
              <a:t>z niepełnosprawnością intelektualną,</a:t>
            </a:r>
          </a:p>
          <a:p>
            <a:pPr lvl="1"/>
            <a:r>
              <a:rPr lang="pl-PL" dirty="0"/>
              <a:t>z zaburzeniami lub chorobami psychicznymi,</a:t>
            </a:r>
          </a:p>
          <a:p>
            <a:pPr lvl="1"/>
            <a:r>
              <a:rPr lang="pl-PL" dirty="0"/>
              <a:t>z trudnościami komunikacyjnymi.</a:t>
            </a:r>
          </a:p>
          <a:p>
            <a:r>
              <a:rPr lang="pl-PL" dirty="0"/>
              <a:t>Podmioty publiczne zobligowane są do stosowania przepisów ustawy o dostępności cyfrowej oraz ustawy o zapewnianiu dostępności, a od 28 czerwca 2025 r. podmioty publiczne oraz prywatne stosuje się również przepisy ustawy o dostępności produktów i usług.</a:t>
            </a: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1B3C506-D8F0-66E9-5770-7C909160D5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25</a:t>
            </a:fld>
            <a:endParaRPr lang="pl-PL" dirty="0"/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20B5B798-DBB4-CADD-C062-60CBF088035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9359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DF8647-FE25-0AEB-5675-34B4ECB2B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Przykładowe usprawnienia dla osób ze szczególnymi potrzebami 1/3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B1753F3-A677-6B4A-E2F3-84FF2CCE4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581" y="2267669"/>
            <a:ext cx="10861094" cy="4392170"/>
          </a:xfrm>
        </p:spPr>
        <p:txBody>
          <a:bodyPr>
            <a:normAutofit/>
          </a:bodyPr>
          <a:lstStyle/>
          <a:p>
            <a:r>
              <a:rPr lang="pl-PL" sz="2400" b="1" dirty="0"/>
              <a:t>Załącznik nr 10. Standardy dostępności dla polityki spójności 2021–2027</a:t>
            </a:r>
          </a:p>
          <a:p>
            <a:endParaRPr lang="pl-PL" sz="2400" dirty="0"/>
          </a:p>
          <a:p>
            <a:r>
              <a:rPr lang="pl-PL" sz="2400" dirty="0"/>
              <a:t>Osoby niewidome, słabowidzące i głuchoniewidome:</a:t>
            </a:r>
          </a:p>
          <a:p>
            <a:pPr lvl="1"/>
            <a:r>
              <a:rPr lang="pl-PL" sz="2400" dirty="0"/>
              <a:t>stworzenie wersji materiałów projektowych drukowanych w alfabecie Braille’a lub powiększonej czcionce, </a:t>
            </a:r>
            <a:r>
              <a:rPr lang="pl-PL" sz="2400" dirty="0" err="1"/>
              <a:t>bezszeryfowej</a:t>
            </a:r>
            <a:r>
              <a:rPr lang="pl-PL" sz="2400" dirty="0"/>
              <a:t> obowiązującej dla Funduszy Europejskich – Open Sans,</a:t>
            </a:r>
          </a:p>
          <a:p>
            <a:pPr lvl="1"/>
            <a:r>
              <a:rPr lang="pl-PL" sz="2400" dirty="0"/>
              <a:t>stosowanie prawidłowych opisów alternatywnych dla zdjęć i infografik,</a:t>
            </a:r>
          </a:p>
          <a:p>
            <a:pPr lvl="1"/>
            <a:r>
              <a:rPr lang="pl-PL" sz="2400" dirty="0"/>
              <a:t>przygotowywanie dokumentów dostępnych cyfrowo.</a:t>
            </a:r>
          </a:p>
          <a:p>
            <a:pPr lvl="1"/>
            <a:endParaRPr lang="pl-PL" sz="2400" dirty="0"/>
          </a:p>
          <a:p>
            <a:endParaRPr lang="pl-PL" sz="2400" dirty="0"/>
          </a:p>
          <a:p>
            <a:endParaRPr lang="pl-PL" sz="24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D90E482-0E10-8995-0E5E-188EEE8354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26</a:t>
            </a:fld>
            <a:endParaRPr lang="pl-PL" dirty="0"/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9D282EEA-EDC9-1982-B31B-D6734F51D75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7306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6F32-8A35-3C94-F2C9-935FCE136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68AEB0-BE80-A8A1-03EE-C5B074090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Przykładowe usprawnienia dla osób ze szczególnymi potrzebami 2/3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D96D1B2-EB94-B844-31F0-B6D0F07B4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191" y="2195661"/>
            <a:ext cx="5184576" cy="4176464"/>
          </a:xfrm>
        </p:spPr>
        <p:txBody>
          <a:bodyPr>
            <a:normAutofit/>
          </a:bodyPr>
          <a:lstStyle/>
          <a:p>
            <a:r>
              <a:rPr lang="pl-PL" sz="2000" dirty="0"/>
              <a:t>Osoby głuche i słabosłyszące:</a:t>
            </a:r>
          </a:p>
          <a:p>
            <a:pPr lvl="1"/>
            <a:r>
              <a:rPr lang="pl-PL" sz="2000" dirty="0"/>
              <a:t>zakup (wypożyczenie) i montaż systemów wspomagających słyszenie takich jak </a:t>
            </a:r>
            <a:r>
              <a:rPr lang="pl-PL" sz="2000" b="1" dirty="0"/>
              <a:t>pętle indukcyjne</a:t>
            </a:r>
            <a:r>
              <a:rPr lang="pl-PL" sz="2000" dirty="0"/>
              <a:t>, systemy FM, etc.,</a:t>
            </a:r>
          </a:p>
          <a:p>
            <a:pPr lvl="1"/>
            <a:r>
              <a:rPr lang="pl-PL" sz="2000" dirty="0"/>
              <a:t>zapewnienie tłumaczenia na </a:t>
            </a:r>
            <a:r>
              <a:rPr lang="pl-PL" sz="2000" b="1" dirty="0"/>
              <a:t>PJM</a:t>
            </a:r>
            <a:r>
              <a:rPr lang="pl-PL" sz="2000" dirty="0"/>
              <a:t> (w tym w wersji on-line),</a:t>
            </a:r>
          </a:p>
          <a:p>
            <a:pPr lvl="1"/>
            <a:r>
              <a:rPr lang="pl-PL" sz="2000" dirty="0"/>
              <a:t>publikacja materiałów audiowizualnych z transkrypcją, deskrypcją i tłumaczeniem PJM (Polski Język Migowy).</a:t>
            </a:r>
          </a:p>
          <a:p>
            <a:pPr lvl="1"/>
            <a:endParaRPr lang="pl-PL" sz="2000" dirty="0"/>
          </a:p>
          <a:p>
            <a:endParaRPr lang="pl-PL" sz="2000" dirty="0"/>
          </a:p>
          <a:p>
            <a:endParaRPr lang="pl-PL" sz="2000" dirty="0"/>
          </a:p>
        </p:txBody>
      </p:sp>
      <p:pic>
        <p:nvPicPr>
          <p:cNvPr id="6" name="Obraz 5" descr="Zrzut ekranu - kanał Youtube NFOŚiGW.">
            <a:extLst>
              <a:ext uri="{FF2B5EF4-FFF2-40B4-BE49-F238E27FC236}">
                <a16:creationId xmlns:a16="http://schemas.microsoft.com/office/drawing/2014/main" id="{03473378-D8D8-F75B-CEA2-24C84A2AB5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29"/>
          <a:stretch/>
        </p:blipFill>
        <p:spPr>
          <a:xfrm>
            <a:off x="6143823" y="1775664"/>
            <a:ext cx="6952930" cy="4008345"/>
          </a:xfrm>
          <a:prstGeom prst="rect">
            <a:avLst/>
          </a:prstGeom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DD51F6D-4105-8E4E-040B-4544882586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27</a:t>
            </a:fld>
            <a:endParaRPr lang="pl-PL" dirty="0"/>
          </a:p>
        </p:txBody>
      </p:sp>
      <p:pic>
        <p:nvPicPr>
          <p:cNvPr id="7" name="Obraz 6" descr="Ciąg znaków: FEPW, Rzeczpospolita Polska, UE i NFOŚiGW">
            <a:extLst>
              <a:ext uri="{FF2B5EF4-FFF2-40B4-BE49-F238E27FC236}">
                <a16:creationId xmlns:a16="http://schemas.microsoft.com/office/drawing/2014/main" id="{44C55653-B3BD-BE8E-BC95-E877B1AF0D4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3412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ED4366-949A-EC2B-CBCF-EC9081FF9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Przykładowe usprawnienia dla osób ze szczególnymi potrzebami 3/3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6829F62-47F6-6748-6699-D4C9C9EC8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581" y="1979837"/>
            <a:ext cx="10861094" cy="4680001"/>
          </a:xfrm>
        </p:spPr>
        <p:txBody>
          <a:bodyPr>
            <a:normAutofit/>
          </a:bodyPr>
          <a:lstStyle/>
          <a:p>
            <a:r>
              <a:rPr lang="pl-PL" sz="2000" dirty="0">
                <a:effectLst/>
              </a:rPr>
              <a:t>Osoby z niepełnoprawnością ruchową:</a:t>
            </a:r>
          </a:p>
          <a:p>
            <a:pPr lvl="1"/>
            <a:r>
              <a:rPr lang="pl-PL" sz="2000" dirty="0">
                <a:effectLst/>
              </a:rPr>
              <a:t>zmiana miejsca realizacji projektu na miejsce dostępne dla osób z różnymi rodzajami niepełnosprawności, </a:t>
            </a:r>
          </a:p>
          <a:p>
            <a:pPr lvl="1"/>
            <a:r>
              <a:rPr lang="pl-PL" sz="2000" dirty="0">
                <a:effectLst/>
              </a:rPr>
              <a:t>transport na miejsce udzielenia usługi,</a:t>
            </a:r>
          </a:p>
          <a:p>
            <a:pPr lvl="1"/>
            <a:r>
              <a:rPr lang="pl-PL" sz="2000" dirty="0">
                <a:effectLst/>
              </a:rPr>
              <a:t>wsparcie osoby w dotarciu na miejsce realizacji projektu oraz w korzystaniu z usług oferowanych w projekcie realizowane przez osobę znającą specyfikę osób z trudnościami w poruszaniu się, przemieszczaniu.</a:t>
            </a:r>
          </a:p>
          <a:p>
            <a:r>
              <a:rPr lang="pl-PL" sz="2000" dirty="0"/>
              <a:t>Osoby z trudnościami komunikacyjnymi i niepełnosprawnością intelektualną:</a:t>
            </a:r>
          </a:p>
          <a:p>
            <a:pPr lvl="1"/>
            <a:r>
              <a:rPr lang="pl-PL" sz="2000" dirty="0">
                <a:effectLst/>
              </a:rPr>
              <a:t>wydłużony czas wsparcia,</a:t>
            </a:r>
            <a:endParaRPr lang="pl-PL" sz="2000" dirty="0"/>
          </a:p>
          <a:p>
            <a:pPr lvl="1"/>
            <a:r>
              <a:rPr lang="pl-PL" sz="2000" dirty="0">
                <a:effectLst/>
              </a:rPr>
              <a:t>dobór odpowiedniego miejsca oraz ograniczenie bodźców, które mogą wpływać na zdolności poznawcze,</a:t>
            </a:r>
          </a:p>
          <a:p>
            <a:pPr lvl="1"/>
            <a:r>
              <a:rPr lang="pl-PL" sz="2000" dirty="0">
                <a:effectLst/>
              </a:rPr>
              <a:t>używanie prostego języka.</a:t>
            </a:r>
          </a:p>
          <a:p>
            <a:pPr lvl="1"/>
            <a:endParaRPr lang="pl-PL" sz="2000" dirty="0">
              <a:effectLst/>
            </a:endParaRPr>
          </a:p>
          <a:p>
            <a:pPr marL="0" indent="0">
              <a:buNone/>
            </a:pPr>
            <a:endParaRPr lang="pl-PL" sz="20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1001F88-8BC1-31AD-F180-57AD7BA207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28</a:t>
            </a:fld>
            <a:endParaRPr lang="pl-PL" dirty="0"/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D6B07DC3-81AE-F390-C575-EA11180F9CE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0" y="6423859"/>
            <a:ext cx="10555177" cy="104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7333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F41CC9D9-3570-F1F5-ECF3-011D406141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373982" y="7308229"/>
            <a:ext cx="10962529" cy="2514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E0154476-4BD8-A016-5EEC-16102C19128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027522" y="5105238"/>
            <a:ext cx="9433048" cy="5535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algn="l" defTabSz="1007943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algn="ctr">
              <a:defRPr/>
            </a:pPr>
            <a:r>
              <a:rPr lang="pl-PL" altLang="pl-PL" sz="3200" dirty="0">
                <a:solidFill>
                  <a:srgbClr val="002073"/>
                </a:solidFill>
                <a:latin typeface="Open Sans" panose="020B0806030504020204" pitchFamily="34" charset="0"/>
                <a:cs typeface="Open Sans" panose="020B0806030504020204" pitchFamily="34" charset="0"/>
              </a:rPr>
              <a:t>Dziękuję za uwagę.</a:t>
            </a:r>
            <a:endParaRPr lang="pl-PL" altLang="pl-PL" sz="1800" b="0" dirty="0">
              <a:solidFill>
                <a:srgbClr val="002073"/>
              </a:solidFill>
              <a:latin typeface="Open Sans" panose="020B0806030504020204" pitchFamily="34" charset="0"/>
              <a:cs typeface="Open Sans" panose="020B0806030504020204" pitchFamily="34" charset="0"/>
            </a:endParaRP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418E5255-1E55-91C6-5533-1D99C144A2B4}"/>
              </a:ext>
            </a:extLst>
          </p:cNvPr>
          <p:cNvSpPr txBox="1">
            <a:spLocks/>
          </p:cNvSpPr>
          <p:nvPr/>
        </p:nvSpPr>
        <p:spPr bwMode="auto">
          <a:xfrm>
            <a:off x="2003363" y="5629492"/>
            <a:ext cx="9433048" cy="1030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4572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  <a:lvl7pPr marL="9144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7pPr>
            <a:lvl8pPr marL="13716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8pPr>
            <a:lvl9pPr marL="18288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algn="ctr" eaLnBrk="1" hangingPunct="1">
              <a:lnSpc>
                <a:spcPts val="3000"/>
              </a:lnSpc>
            </a:pPr>
            <a:r>
              <a:rPr lang="pl-PL" altLang="pl-PL" sz="1400" b="0" dirty="0">
                <a:latin typeface="Open Sans" panose="020B0806030504020204" pitchFamily="34" charset="0"/>
                <a:cs typeface="Open Sans" panose="020B0806030504020204" pitchFamily="34" charset="0"/>
              </a:rPr>
              <a:t>Zapraszamy na stronę:</a:t>
            </a:r>
          </a:p>
          <a:p>
            <a:pPr algn="ctr" eaLnBrk="1" hangingPunct="1">
              <a:lnSpc>
                <a:spcPts val="3000"/>
              </a:lnSpc>
            </a:pPr>
            <a:r>
              <a:rPr lang="pl-PL" altLang="pl-PL" sz="1400" b="0" u="sng" dirty="0">
                <a:solidFill>
                  <a:srgbClr val="554B97"/>
                </a:solidFill>
                <a:latin typeface="Open Sans" panose="020B0806030504020204" pitchFamily="34" charset="0"/>
                <a:cs typeface="Open Sans" panose="020B0806030504020204" pitchFamily="34" charset="0"/>
              </a:rPr>
              <a:t>www.gov.pl/web/nfosigw/fundusze-europejskie-dla-polski-wschodniej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CA0FA8C-64C0-DA50-38AE-02183FCAD2D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984" y="6373231"/>
            <a:ext cx="11053801" cy="1096023"/>
          </a:xfrm>
          <a:prstGeom prst="rect">
            <a:avLst/>
          </a:prstGeom>
        </p:spPr>
      </p:pic>
      <p:pic>
        <p:nvPicPr>
          <p:cNvPr id="6" name="Obraz 5" descr="Obraz zawierający krajobraz, trawa, na wolnym powietrzu, agrokultura&#10;&#10;Opis wygenerowany automatycznie">
            <a:extLst>
              <a:ext uri="{FF2B5EF4-FFF2-40B4-BE49-F238E27FC236}">
                <a16:creationId xmlns:a16="http://schemas.microsoft.com/office/drawing/2014/main" id="{3E9A82B1-B253-6A2E-2BD7-2C247AFD3A0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" t="22494" b="11841"/>
          <a:stretch/>
        </p:blipFill>
        <p:spPr>
          <a:xfrm>
            <a:off x="0" y="619274"/>
            <a:ext cx="13433970" cy="4233852"/>
          </a:xfrm>
          <a:prstGeom prst="rect">
            <a:avLst/>
          </a:prstGeom>
        </p:spPr>
      </p:pic>
      <p:sp>
        <p:nvSpPr>
          <p:cNvPr id="7" name="Prostokąt 6">
            <a:extLst>
              <a:ext uri="{FF2B5EF4-FFF2-40B4-BE49-F238E27FC236}">
                <a16:creationId xmlns:a16="http://schemas.microsoft.com/office/drawing/2014/main" id="{AB5A4BDF-09C8-218F-CC12-B1C556795D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37" y="619274"/>
            <a:ext cx="8300926" cy="209661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8" name="Obraz 7" descr="Obraz zawierający tekst, zrzut ekranu, Czcionka, Jaskrawoniebieski&#10;&#10;Opis wygenerowany automatycznie">
            <a:extLst>
              <a:ext uri="{FF2B5EF4-FFF2-40B4-BE49-F238E27FC236}">
                <a16:creationId xmlns:a16="http://schemas.microsoft.com/office/drawing/2014/main" id="{0E6D66B5-3C56-028A-36F0-300F1186493A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982" y="619274"/>
            <a:ext cx="8361434" cy="352060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z numerem strony</Template>
  <TotalTime>291</TotalTime>
  <Words>2042</Words>
  <Application>Microsoft Office PowerPoint</Application>
  <PresentationFormat>Custom</PresentationFormat>
  <Paragraphs>215</Paragraphs>
  <Slides>29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Motyw pakietu Office</vt:lpstr>
      <vt:lpstr>Obowiązki informacyjno-promocyjne beneficjentów</vt:lpstr>
      <vt:lpstr>ROZPORZĄDZENIE PARLAMENTU EUROPEJSKIEGO I RADY (UE) 2021/1060 z dnia 24 czerwca 2021 r.</vt:lpstr>
      <vt:lpstr>Ważne dokumenty</vt:lpstr>
      <vt:lpstr>Materiały dostępne na stronie programu</vt:lpstr>
      <vt:lpstr>Zasada proporcjonalności  Działania informacyjne i promocyjne powinny:  odpowiadać wielkości projektu oraz  brać pod uwagę jego cel i rodzaj,  tzn. uwzględniać jego potrzeby promocyjne, w tym grupy docelowe.</vt:lpstr>
      <vt:lpstr>Oznaczenie graficzne – zestawienie znaków</vt:lpstr>
      <vt:lpstr>Przykładowy ciąg znaków dla NFOŚiGW</vt:lpstr>
      <vt:lpstr>Oznaczenie czarno-białe 1/2</vt:lpstr>
      <vt:lpstr>Oznaczenie czarno-białe 2/2</vt:lpstr>
      <vt:lpstr>Obowiązująca typografia 1/2 </vt:lpstr>
      <vt:lpstr>Obowiązująca typografia 2/2 </vt:lpstr>
      <vt:lpstr>Zasady umieszczania oznakowania graficznego</vt:lpstr>
      <vt:lpstr>Kolory programu FEnIKS 2021 - 2027</vt:lpstr>
      <vt:lpstr>Obowiązki informacyjne  i promocyjne w okresie realizacji projektu 1/3</vt:lpstr>
      <vt:lpstr>Obowiązki informacyjne  i promocyjne w okresie realizacji projektu 2/3</vt:lpstr>
      <vt:lpstr>Obowiązki informacyjne  i promocyjne w okresie realizacji projektu 3/3</vt:lpstr>
      <vt:lpstr>Uwaga!</vt:lpstr>
      <vt:lpstr>Obowiązki informacyjne i promocyjne w okresie realizacji i do końca okresu trwałości projektu</vt:lpstr>
      <vt:lpstr>Obowiązkowe wzory tablic</vt:lpstr>
      <vt:lpstr>Pole ochronne tekstu</vt:lpstr>
      <vt:lpstr>Obowiązki informacyjne i promocyjne w okresie realizacji i do końca okresu trwałości projektu </vt:lpstr>
      <vt:lpstr>Obowiązkowe wzory plakatów</vt:lpstr>
      <vt:lpstr>Monitoring działań informacyjno-promocyjnych</vt:lpstr>
      <vt:lpstr>Najczęstsze błędy – dostępność cyfrowa</vt:lpstr>
      <vt:lpstr>Dostępność – szansa i obowiązek</vt:lpstr>
      <vt:lpstr>Przykładowe usprawnienia dla osób ze szczególnymi potrzebami 1/3</vt:lpstr>
      <vt:lpstr>Przykładowe usprawnienia dla osób ze szczególnymi potrzebami 2/3</vt:lpstr>
      <vt:lpstr>Przykładowe usprawnienia dla osób ze szczególnymi potrzebami 3/3</vt:lpstr>
      <vt:lpstr>Dziękuję za uwagę.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Sowiński Piotr</dc:creator>
  <cp:lastModifiedBy>Stańczyk Maciej</cp:lastModifiedBy>
  <cp:revision>40</cp:revision>
  <dcterms:created xsi:type="dcterms:W3CDTF">2022-06-22T09:40:44Z</dcterms:created>
  <dcterms:modified xsi:type="dcterms:W3CDTF">2026-09-22T11:41:06Z</dcterms:modified>
</cp:coreProperties>
</file>