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  <p:sldMasterId id="2147483900" r:id="rId3"/>
  </p:sldMasterIdLst>
  <p:notesMasterIdLst>
    <p:notesMasterId r:id="rId42"/>
  </p:notesMasterIdLst>
  <p:handoutMasterIdLst>
    <p:handoutMasterId r:id="rId43"/>
  </p:handoutMasterIdLst>
  <p:sldIdLst>
    <p:sldId id="256" r:id="rId4"/>
    <p:sldId id="317" r:id="rId5"/>
    <p:sldId id="318" r:id="rId6"/>
    <p:sldId id="324" r:id="rId7"/>
    <p:sldId id="322" r:id="rId8"/>
    <p:sldId id="328" r:id="rId9"/>
    <p:sldId id="329" r:id="rId10"/>
    <p:sldId id="332" r:id="rId11"/>
    <p:sldId id="346" r:id="rId12"/>
    <p:sldId id="347" r:id="rId13"/>
    <p:sldId id="348" r:id="rId14"/>
    <p:sldId id="349" r:id="rId15"/>
    <p:sldId id="331" r:id="rId16"/>
    <p:sldId id="333" r:id="rId17"/>
    <p:sldId id="334" r:id="rId18"/>
    <p:sldId id="325" r:id="rId19"/>
    <p:sldId id="335" r:id="rId20"/>
    <p:sldId id="336" r:id="rId21"/>
    <p:sldId id="337" r:id="rId22"/>
    <p:sldId id="350" r:id="rId23"/>
    <p:sldId id="351" r:id="rId24"/>
    <p:sldId id="338" r:id="rId25"/>
    <p:sldId id="339" r:id="rId26"/>
    <p:sldId id="357" r:id="rId27"/>
    <p:sldId id="355" r:id="rId28"/>
    <p:sldId id="356" r:id="rId29"/>
    <p:sldId id="354" r:id="rId30"/>
    <p:sldId id="353" r:id="rId31"/>
    <p:sldId id="358" r:id="rId32"/>
    <p:sldId id="352" r:id="rId33"/>
    <p:sldId id="359" r:id="rId34"/>
    <p:sldId id="340" r:id="rId35"/>
    <p:sldId id="361" r:id="rId36"/>
    <p:sldId id="360" r:id="rId37"/>
    <p:sldId id="342" r:id="rId38"/>
    <p:sldId id="343" r:id="rId39"/>
    <p:sldId id="344" r:id="rId40"/>
    <p:sldId id="326" r:id="rId41"/>
  </p:sldIdLst>
  <p:sldSz cx="12192000" cy="6858000"/>
  <p:notesSz cx="6797675" cy="9874250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ułak Tomasz" initials="KT" lastIdx="0" clrIdx="0">
    <p:extLst>
      <p:ext uri="{19B8F6BF-5375-455C-9EA6-DF929625EA0E}">
        <p15:presenceInfo xmlns:p15="http://schemas.microsoft.com/office/powerpoint/2012/main" userId="S::tomasz.kulak@arimr.gov.pl::2bbc3d89-d59a-4ec0-a158-eef1c0b60ca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F0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29" autoAdjust="0"/>
    <p:restoredTop sz="93540" autoAdjust="0"/>
  </p:normalViewPr>
  <p:slideViewPr>
    <p:cSldViewPr snapToGrid="0" showGuides="1">
      <p:cViewPr varScale="1">
        <p:scale>
          <a:sx n="59" d="100"/>
          <a:sy n="59" d="100"/>
        </p:scale>
        <p:origin x="908" y="80"/>
      </p:cViewPr>
      <p:guideLst>
        <p:guide orient="horz" pos="2137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97" d="100"/>
          <a:sy n="97" d="100"/>
        </p:scale>
        <p:origin x="104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2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handoutMaster" Target="handoutMasters/handoutMaster1.xml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A07FB4EC-DF08-4568-8632-FDB34F7E376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88F8BFBC-6257-41FB-9A0D-E18A22D4799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A08E928-6502-4A4D-8850-FE338FFD6646}" type="datetimeFigureOut">
              <a:rPr lang="pl-PL"/>
              <a:pPr>
                <a:defRPr/>
              </a:pPr>
              <a:t>22.03.2022</a:t>
            </a:fld>
            <a:endParaRPr lang="pl-PL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7EE4E0EF-CBA0-45C3-8CB6-D263C56B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CB22416-F678-4F98-BC46-5A12AC29D2C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275" y="9378950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3267DE3A-EC48-44CD-9787-33C45909B8A4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741791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C9E32AD4-6EC4-4724-B8F6-4E992FF2271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FA47113D-1313-44A5-B842-6E8481FA18D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4A8897B-3050-4FB4-848C-1736990F1C0C}" type="datetimeFigureOut">
              <a:rPr lang="pl-PL"/>
              <a:pPr>
                <a:defRPr/>
              </a:pPr>
              <a:t>22.03.2022</a:t>
            </a:fld>
            <a:endParaRPr lang="pl-PL" dirty="0"/>
          </a:p>
        </p:txBody>
      </p:sp>
      <p:sp>
        <p:nvSpPr>
          <p:cNvPr id="4" name="Symbol zastępczy obrazu slajdu 3">
            <a:extLst>
              <a:ext uri="{FF2B5EF4-FFF2-40B4-BE49-F238E27FC236}">
                <a16:creationId xmlns:a16="http://schemas.microsoft.com/office/drawing/2014/main" id="{F8A98F06-FF62-4DAF-AECB-6F0266379EB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33488"/>
            <a:ext cx="5927725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 dirty="0"/>
          </a:p>
        </p:txBody>
      </p:sp>
      <p:sp>
        <p:nvSpPr>
          <p:cNvPr id="5" name="Symbol zastępczy notatek 4">
            <a:extLst>
              <a:ext uri="{FF2B5EF4-FFF2-40B4-BE49-F238E27FC236}">
                <a16:creationId xmlns:a16="http://schemas.microsoft.com/office/drawing/2014/main" id="{09826F5D-44FA-45E3-BD5B-FAB424B654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51388"/>
            <a:ext cx="5438775" cy="38877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CF1733D-E3A1-4E60-833E-5F69250A09C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D4DB1DE-3D1E-4EB5-BAEB-A7D6C3B365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1275" y="9378950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9B8BD421-4329-44CE-A995-D3E223313106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4504441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ymbol zastępczy obrazu slajdu 1">
            <a:extLst>
              <a:ext uri="{FF2B5EF4-FFF2-40B4-BE49-F238E27FC236}">
                <a16:creationId xmlns:a16="http://schemas.microsoft.com/office/drawing/2014/main" id="{79E0F017-AB99-4E36-A960-CAA6CD63175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Symbol zastępczy notatek 2">
            <a:extLst>
              <a:ext uri="{FF2B5EF4-FFF2-40B4-BE49-F238E27FC236}">
                <a16:creationId xmlns:a16="http://schemas.microsoft.com/office/drawing/2014/main" id="{56BB1A75-EDD6-4A40-A0BD-C06C8BDBE49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8196" name="Symbol zastępczy numeru slajdu 3">
            <a:extLst>
              <a:ext uri="{FF2B5EF4-FFF2-40B4-BE49-F238E27FC236}">
                <a16:creationId xmlns:a16="http://schemas.microsoft.com/office/drawing/2014/main" id="{277F0939-6D9F-453C-9850-C7ABADC65A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CE8F9FA-53FF-4FBA-B21A-D611DF28D41E}" type="slidenum">
              <a:rPr lang="pl-PL" altLang="pl-PL" smtClean="0"/>
              <a:pPr/>
              <a:t>1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24274078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10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10722523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11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32643520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12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4419524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13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5527095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14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22709269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15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8115473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16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41321993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17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38359302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18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41554115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19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19103297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2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40867023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20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29973594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21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42897331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22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10708144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23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393915979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24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381185128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25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157933624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26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33763398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27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370695888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28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275719784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29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19459736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3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409240202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30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274250862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31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116818701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32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61574344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33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335941861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34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352167367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35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283339979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36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256045217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37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108939634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38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22163950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4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7358881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5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32690330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6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11880598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7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28622915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8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16426418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9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928261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9">
            <a:extLst>
              <a:ext uri="{FF2B5EF4-FFF2-40B4-BE49-F238E27FC236}">
                <a16:creationId xmlns:a16="http://schemas.microsoft.com/office/drawing/2014/main" id="{413EFD4D-8186-42BB-A828-B6E647BA5B1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2016125"/>
            <a:ext cx="8642350" cy="298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ytuł 1">
            <a:extLst/>
          </p:cNvPr>
          <p:cNvSpPr>
            <a:spLocks noGrp="1"/>
          </p:cNvSpPr>
          <p:nvPr>
            <p:ph type="ctrTitle"/>
          </p:nvPr>
        </p:nvSpPr>
        <p:spPr>
          <a:xfrm>
            <a:off x="1524000" y="1682495"/>
            <a:ext cx="9144000" cy="182746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/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5" name="Symbol zastępczy daty 3">
            <a:extLst>
              <a:ext uri="{FF2B5EF4-FFF2-40B4-BE49-F238E27FC236}">
                <a16:creationId xmlns:a16="http://schemas.microsoft.com/office/drawing/2014/main" id="{DEC70A68-1EB6-4412-9C76-29A3BAB85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42AD67-ECBB-416A-9F41-536FE21E8518}" type="datetimeFigureOut">
              <a:rPr lang="pl-PL"/>
              <a:pPr>
                <a:defRPr/>
              </a:pPr>
              <a:t>22.03.2022</a:t>
            </a:fld>
            <a:endParaRPr lang="pl-PL" dirty="0"/>
          </a:p>
        </p:txBody>
      </p:sp>
      <p:sp>
        <p:nvSpPr>
          <p:cNvPr id="6" name="Symbol zastępczy stopki 4">
            <a:extLst>
              <a:ext uri="{FF2B5EF4-FFF2-40B4-BE49-F238E27FC236}">
                <a16:creationId xmlns:a16="http://schemas.microsoft.com/office/drawing/2014/main" id="{9A26151B-9F7B-4435-8358-DB347A649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7984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/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89F677C-B709-480E-B892-4C8246E13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ED19FE-94A5-44FA-8FE1-ED1E9FCE26CC}" type="datetimeFigureOut">
              <a:rPr lang="pl-PL"/>
              <a:pPr>
                <a:defRPr/>
              </a:pPr>
              <a:t>22.03.2022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1871728-D016-4AC3-97F6-0E496029D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05720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/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/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75A457A-1219-47EB-9823-336BBA320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24FFF-73DE-4EF2-9C8E-392D779143FC}" type="datetimeFigureOut">
              <a:rPr lang="pl-PL"/>
              <a:pPr>
                <a:defRPr/>
              </a:pPr>
              <a:t>22.03.2022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E5F74A6-5FED-4654-A8CC-AF57CDD2D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692951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9">
            <a:extLst>
              <a:ext uri="{FF2B5EF4-FFF2-40B4-BE49-F238E27FC236}">
                <a16:creationId xmlns:a16="http://schemas.microsoft.com/office/drawing/2014/main" id="{AC239FB8-8363-40FB-B752-C5625098FB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2016125"/>
            <a:ext cx="8642350" cy="298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ytuł 1">
            <a:extLst/>
          </p:cNvPr>
          <p:cNvSpPr>
            <a:spLocks noGrp="1"/>
          </p:cNvSpPr>
          <p:nvPr>
            <p:ph type="ctrTitle"/>
          </p:nvPr>
        </p:nvSpPr>
        <p:spPr>
          <a:xfrm>
            <a:off x="1524000" y="1682495"/>
            <a:ext cx="9144000" cy="182746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/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5" name="Symbol zastępczy daty 3">
            <a:extLst>
              <a:ext uri="{FF2B5EF4-FFF2-40B4-BE49-F238E27FC236}">
                <a16:creationId xmlns:a16="http://schemas.microsoft.com/office/drawing/2014/main" id="{11AB266B-B40E-4CCF-8946-266D36AC6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EB540C-0AD7-4A63-A506-8479027D6548}" type="datetimeFigureOut">
              <a:rPr lang="pl-PL"/>
              <a:pPr>
                <a:defRPr/>
              </a:pPr>
              <a:t>22.03.2022</a:t>
            </a:fld>
            <a:endParaRPr lang="pl-PL" dirty="0"/>
          </a:p>
        </p:txBody>
      </p:sp>
      <p:sp>
        <p:nvSpPr>
          <p:cNvPr id="6" name="Symbol zastępczy stopki 4">
            <a:extLst>
              <a:ext uri="{FF2B5EF4-FFF2-40B4-BE49-F238E27FC236}">
                <a16:creationId xmlns:a16="http://schemas.microsoft.com/office/drawing/2014/main" id="{A3EB0FEB-4093-42D6-9392-D3734F937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298508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/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ED7AAB9-0C71-4289-AAC2-9AA95668F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BA1A8-F07F-4259-A0BE-BE9ECF122923}" type="datetimeFigureOut">
              <a:rPr lang="pl-PL"/>
              <a:pPr>
                <a:defRPr/>
              </a:pPr>
              <a:t>22.03.2022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B5B021C-F422-4E3B-BFCD-3AAD7F678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133107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857D0A5-8B4F-40A4-B39E-7A1270AE0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A2683-F955-4B77-BA0F-C44BE4D24658}" type="datetimeFigureOut">
              <a:rPr lang="pl-PL"/>
              <a:pPr>
                <a:defRPr/>
              </a:pPr>
              <a:t>22.03.2022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2A7A1C8-DA68-448D-84AD-E8E787839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824194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/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3">
            <a:extLst>
              <a:ext uri="{FF2B5EF4-FFF2-40B4-BE49-F238E27FC236}">
                <a16:creationId xmlns:a16="http://schemas.microsoft.com/office/drawing/2014/main" id="{26A8C277-828D-4D68-9A84-F92796075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659D2-231F-40EF-B5A3-BE4E1E13BEAE}" type="datetimeFigureOut">
              <a:rPr lang="pl-PL"/>
              <a:pPr>
                <a:defRPr/>
              </a:pPr>
              <a:t>22.03.2022</a:t>
            </a:fld>
            <a:endParaRPr lang="pl-PL" dirty="0"/>
          </a:p>
        </p:txBody>
      </p:sp>
      <p:sp>
        <p:nvSpPr>
          <p:cNvPr id="6" name="Symbol zastępczy stopki 4">
            <a:extLst>
              <a:ext uri="{FF2B5EF4-FFF2-40B4-BE49-F238E27FC236}">
                <a16:creationId xmlns:a16="http://schemas.microsoft.com/office/drawing/2014/main" id="{A8AB8E71-DD3A-4339-A357-378AE887E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02455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/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3">
            <a:extLst>
              <a:ext uri="{FF2B5EF4-FFF2-40B4-BE49-F238E27FC236}">
                <a16:creationId xmlns:a16="http://schemas.microsoft.com/office/drawing/2014/main" id="{F4AB6A77-4A7C-4C27-B4FD-E0602E780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B9DDA-0105-4B65-984E-2976EAB7AA42}" type="datetimeFigureOut">
              <a:rPr lang="pl-PL"/>
              <a:pPr>
                <a:defRPr/>
              </a:pPr>
              <a:t>22.03.2022</a:t>
            </a:fld>
            <a:endParaRPr lang="pl-PL" dirty="0"/>
          </a:p>
        </p:txBody>
      </p:sp>
      <p:sp>
        <p:nvSpPr>
          <p:cNvPr id="8" name="Symbol zastępczy stopki 4">
            <a:extLst>
              <a:ext uri="{FF2B5EF4-FFF2-40B4-BE49-F238E27FC236}">
                <a16:creationId xmlns:a16="http://schemas.microsoft.com/office/drawing/2014/main" id="{051EAA65-8AEB-4FBA-85C7-C7394005D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492783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3">
            <a:extLst>
              <a:ext uri="{FF2B5EF4-FFF2-40B4-BE49-F238E27FC236}">
                <a16:creationId xmlns:a16="http://schemas.microsoft.com/office/drawing/2014/main" id="{7EB396D9-4B75-47C2-8EC3-983D31873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F1EA2-455C-45F2-8AF1-B55E18BA201B}" type="datetimeFigureOut">
              <a:rPr lang="pl-PL"/>
              <a:pPr>
                <a:defRPr/>
              </a:pPr>
              <a:t>22.03.2022</a:t>
            </a:fld>
            <a:endParaRPr lang="pl-PL" dirty="0"/>
          </a:p>
        </p:txBody>
      </p:sp>
      <p:sp>
        <p:nvSpPr>
          <p:cNvPr id="4" name="Symbol zastępczy stopki 4">
            <a:extLst>
              <a:ext uri="{FF2B5EF4-FFF2-40B4-BE49-F238E27FC236}">
                <a16:creationId xmlns:a16="http://schemas.microsoft.com/office/drawing/2014/main" id="{06A6A511-2664-49C4-92BE-8CBB787E7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703260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>
            <a:extLst>
              <a:ext uri="{FF2B5EF4-FFF2-40B4-BE49-F238E27FC236}">
                <a16:creationId xmlns:a16="http://schemas.microsoft.com/office/drawing/2014/main" id="{84D2BEC2-3E5F-41B7-8F3D-CB86C56DF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B3AB76-7511-438F-8099-FCB3CF4EAE64}" type="datetimeFigureOut">
              <a:rPr lang="pl-PL"/>
              <a:pPr>
                <a:defRPr/>
              </a:pPr>
              <a:t>22.03.2022</a:t>
            </a:fld>
            <a:endParaRPr lang="pl-PL" dirty="0"/>
          </a:p>
        </p:txBody>
      </p:sp>
      <p:sp>
        <p:nvSpPr>
          <p:cNvPr id="3" name="Symbol zastępczy stopki 4">
            <a:extLst>
              <a:ext uri="{FF2B5EF4-FFF2-40B4-BE49-F238E27FC236}">
                <a16:creationId xmlns:a16="http://schemas.microsoft.com/office/drawing/2014/main" id="{5D77FD56-5FF8-48CD-885A-CFF5FA9BD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625274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/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3">
            <a:extLst>
              <a:ext uri="{FF2B5EF4-FFF2-40B4-BE49-F238E27FC236}">
                <a16:creationId xmlns:a16="http://schemas.microsoft.com/office/drawing/2014/main" id="{6CE1299B-7E46-4345-81DA-CF5E05873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E033A2-F753-4771-8794-4EFE24A63221}" type="datetimeFigureOut">
              <a:rPr lang="pl-PL"/>
              <a:pPr>
                <a:defRPr/>
              </a:pPr>
              <a:t>22.03.2022</a:t>
            </a:fld>
            <a:endParaRPr lang="pl-PL" dirty="0"/>
          </a:p>
        </p:txBody>
      </p:sp>
      <p:sp>
        <p:nvSpPr>
          <p:cNvPr id="6" name="Symbol zastępczy stopki 4">
            <a:extLst>
              <a:ext uri="{FF2B5EF4-FFF2-40B4-BE49-F238E27FC236}">
                <a16:creationId xmlns:a16="http://schemas.microsoft.com/office/drawing/2014/main" id="{3EC6212B-8B2B-4C2C-B379-B7CA4D01D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5237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/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CBB9444-DFAA-456A-8867-9DC5CFB36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22377-7A80-49B3-87B3-A406B12A6E13}" type="datetimeFigureOut">
              <a:rPr lang="pl-PL"/>
              <a:pPr>
                <a:defRPr/>
              </a:pPr>
              <a:t>22.03.2022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6AAFD86-93D1-4567-B7A1-8B6E9501E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391509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/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 dirty="0"/>
              <a:t>Kliknij ikonę, aby dodać obraz</a:t>
            </a:r>
          </a:p>
        </p:txBody>
      </p:sp>
      <p:sp>
        <p:nvSpPr>
          <p:cNvPr id="4" name="Symbol zastępczy tekstu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3">
            <a:extLst>
              <a:ext uri="{FF2B5EF4-FFF2-40B4-BE49-F238E27FC236}">
                <a16:creationId xmlns:a16="http://schemas.microsoft.com/office/drawing/2014/main" id="{17809F12-BD3C-48BF-B04C-C7725113A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04FB92-E6B7-48B8-A426-44DEC96D0BA7}" type="datetimeFigureOut">
              <a:rPr lang="pl-PL"/>
              <a:pPr>
                <a:defRPr/>
              </a:pPr>
              <a:t>22.03.2022</a:t>
            </a:fld>
            <a:endParaRPr lang="pl-PL" dirty="0"/>
          </a:p>
        </p:txBody>
      </p:sp>
      <p:sp>
        <p:nvSpPr>
          <p:cNvPr id="6" name="Symbol zastępczy stopki 4">
            <a:extLst>
              <a:ext uri="{FF2B5EF4-FFF2-40B4-BE49-F238E27FC236}">
                <a16:creationId xmlns:a16="http://schemas.microsoft.com/office/drawing/2014/main" id="{D3E07D55-1A69-4D5A-8281-F3801B668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155213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/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71A21B1-A20D-4D4E-8E9D-6B017CCC6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80CE71-D5C4-4BDE-A51F-EA7C8511B8A5}" type="datetimeFigureOut">
              <a:rPr lang="pl-PL"/>
              <a:pPr>
                <a:defRPr/>
              </a:pPr>
              <a:t>22.03.2022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A162720-6C67-4EF5-ACDE-B818DE9C7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233123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/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/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8058688-4B32-4D2F-88AC-15AD320A8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B079A2-4913-4F37-B1A6-5F1FD9E179C9}" type="datetimeFigureOut">
              <a:rPr lang="pl-PL"/>
              <a:pPr>
                <a:defRPr/>
              </a:pPr>
              <a:t>22.03.2022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A145E7F-5225-4F75-8135-F8951BBF0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9917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450478C-092D-454F-916F-451E33422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82E2EC-0210-4BE7-83D9-3531D100C354}" type="datetimeFigureOut">
              <a:rPr lang="pl-PL"/>
              <a:pPr>
                <a:defRPr/>
              </a:pPr>
              <a:t>22.03.2022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6E5A595-5E53-4A1E-9F31-613DB1EF2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2540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/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3">
            <a:extLst>
              <a:ext uri="{FF2B5EF4-FFF2-40B4-BE49-F238E27FC236}">
                <a16:creationId xmlns:a16="http://schemas.microsoft.com/office/drawing/2014/main" id="{D417DDF3-D676-4CE3-90FA-1B1E01C1A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8101F-6543-4081-B09D-E6291D0DFC59}" type="datetimeFigureOut">
              <a:rPr lang="pl-PL"/>
              <a:pPr>
                <a:defRPr/>
              </a:pPr>
              <a:t>22.03.2022</a:t>
            </a:fld>
            <a:endParaRPr lang="pl-PL" dirty="0"/>
          </a:p>
        </p:txBody>
      </p:sp>
      <p:sp>
        <p:nvSpPr>
          <p:cNvPr id="6" name="Symbol zastępczy stopki 4">
            <a:extLst>
              <a:ext uri="{FF2B5EF4-FFF2-40B4-BE49-F238E27FC236}">
                <a16:creationId xmlns:a16="http://schemas.microsoft.com/office/drawing/2014/main" id="{2DEA3694-9483-4468-9968-533DF4D98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08165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/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3">
            <a:extLst>
              <a:ext uri="{FF2B5EF4-FFF2-40B4-BE49-F238E27FC236}">
                <a16:creationId xmlns:a16="http://schemas.microsoft.com/office/drawing/2014/main" id="{7D0CAD9A-4332-4137-8138-AA26EFA2C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39C95-8759-40AF-8382-338BD66EBE93}" type="datetimeFigureOut">
              <a:rPr lang="pl-PL"/>
              <a:pPr>
                <a:defRPr/>
              </a:pPr>
              <a:t>22.03.2022</a:t>
            </a:fld>
            <a:endParaRPr lang="pl-PL" dirty="0"/>
          </a:p>
        </p:txBody>
      </p:sp>
      <p:sp>
        <p:nvSpPr>
          <p:cNvPr id="8" name="Symbol zastępczy stopki 4">
            <a:extLst>
              <a:ext uri="{FF2B5EF4-FFF2-40B4-BE49-F238E27FC236}">
                <a16:creationId xmlns:a16="http://schemas.microsoft.com/office/drawing/2014/main" id="{F8F143E1-0ABF-4A31-97AE-439C62657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19263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3">
            <a:extLst>
              <a:ext uri="{FF2B5EF4-FFF2-40B4-BE49-F238E27FC236}">
                <a16:creationId xmlns:a16="http://schemas.microsoft.com/office/drawing/2014/main" id="{446D3969-5069-4043-8F6A-75046F0CA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1468F-4F61-4B44-B889-9651EF1440BE}" type="datetimeFigureOut">
              <a:rPr lang="pl-PL"/>
              <a:pPr>
                <a:defRPr/>
              </a:pPr>
              <a:t>22.03.2022</a:t>
            </a:fld>
            <a:endParaRPr lang="pl-PL" dirty="0"/>
          </a:p>
        </p:txBody>
      </p:sp>
      <p:sp>
        <p:nvSpPr>
          <p:cNvPr id="4" name="Symbol zastępczy stopki 4">
            <a:extLst>
              <a:ext uri="{FF2B5EF4-FFF2-40B4-BE49-F238E27FC236}">
                <a16:creationId xmlns:a16="http://schemas.microsoft.com/office/drawing/2014/main" id="{A737BA80-91A4-4AFB-9086-609C89C9F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78139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>
            <a:extLst>
              <a:ext uri="{FF2B5EF4-FFF2-40B4-BE49-F238E27FC236}">
                <a16:creationId xmlns:a16="http://schemas.microsoft.com/office/drawing/2014/main" id="{525B76E7-06B0-4D78-B12D-197721838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6EFB41-B856-4D07-BF6B-B0A6A080A460}" type="datetimeFigureOut">
              <a:rPr lang="pl-PL"/>
              <a:pPr>
                <a:defRPr/>
              </a:pPr>
              <a:t>22.03.2022</a:t>
            </a:fld>
            <a:endParaRPr lang="pl-PL" dirty="0"/>
          </a:p>
        </p:txBody>
      </p:sp>
      <p:sp>
        <p:nvSpPr>
          <p:cNvPr id="3" name="Symbol zastępczy stopki 4">
            <a:extLst>
              <a:ext uri="{FF2B5EF4-FFF2-40B4-BE49-F238E27FC236}">
                <a16:creationId xmlns:a16="http://schemas.microsoft.com/office/drawing/2014/main" id="{5AFA2F63-0516-470B-8D22-8B950CD63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12357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/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3">
            <a:extLst>
              <a:ext uri="{FF2B5EF4-FFF2-40B4-BE49-F238E27FC236}">
                <a16:creationId xmlns:a16="http://schemas.microsoft.com/office/drawing/2014/main" id="{88BAC1D7-10C6-4FC4-8FEA-4DFF72415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DA5D3-D068-431B-B72F-C4DBDCF136AD}" type="datetimeFigureOut">
              <a:rPr lang="pl-PL"/>
              <a:pPr>
                <a:defRPr/>
              </a:pPr>
              <a:t>22.03.2022</a:t>
            </a:fld>
            <a:endParaRPr lang="pl-PL" dirty="0"/>
          </a:p>
        </p:txBody>
      </p:sp>
      <p:sp>
        <p:nvSpPr>
          <p:cNvPr id="6" name="Symbol zastępczy stopki 4">
            <a:extLst>
              <a:ext uri="{FF2B5EF4-FFF2-40B4-BE49-F238E27FC236}">
                <a16:creationId xmlns:a16="http://schemas.microsoft.com/office/drawing/2014/main" id="{C7CEC828-C0DD-4BCB-B0CB-EA3BAC451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21204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/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 dirty="0"/>
              <a:t>Kliknij ikonę, aby dodać obraz</a:t>
            </a:r>
          </a:p>
        </p:txBody>
      </p:sp>
      <p:sp>
        <p:nvSpPr>
          <p:cNvPr id="4" name="Symbol zastępczy tekstu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3">
            <a:extLst>
              <a:ext uri="{FF2B5EF4-FFF2-40B4-BE49-F238E27FC236}">
                <a16:creationId xmlns:a16="http://schemas.microsoft.com/office/drawing/2014/main" id="{C6CCE9AC-06F4-4C3D-9D91-625F8528B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93E38-1596-4F11-B025-E3487ED9C3B1}" type="datetimeFigureOut">
              <a:rPr lang="pl-PL"/>
              <a:pPr>
                <a:defRPr/>
              </a:pPr>
              <a:t>22.03.2022</a:t>
            </a:fld>
            <a:endParaRPr lang="pl-PL" dirty="0"/>
          </a:p>
        </p:txBody>
      </p:sp>
      <p:sp>
        <p:nvSpPr>
          <p:cNvPr id="6" name="Symbol zastępczy stopki 4">
            <a:extLst>
              <a:ext uri="{FF2B5EF4-FFF2-40B4-BE49-F238E27FC236}">
                <a16:creationId xmlns:a16="http://schemas.microsoft.com/office/drawing/2014/main" id="{354979AA-3A4F-4AFB-96B8-FB2BA88E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1864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>
            <a:extLst>
              <a:ext uri="{FF2B5EF4-FFF2-40B4-BE49-F238E27FC236}">
                <a16:creationId xmlns:a16="http://schemas.microsoft.com/office/drawing/2014/main" id="{146349CF-5AB9-4B33-BA44-70EBCFD45D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58775" y="315913"/>
            <a:ext cx="7454900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</a:t>
            </a:r>
          </a:p>
        </p:txBody>
      </p:sp>
      <p:sp>
        <p:nvSpPr>
          <p:cNvPr id="1027" name="Symbol zastępczy tekstu 2">
            <a:extLst>
              <a:ext uri="{FF2B5EF4-FFF2-40B4-BE49-F238E27FC236}">
                <a16:creationId xmlns:a16="http://schemas.microsoft.com/office/drawing/2014/main" id="{21A9CA3E-ECA5-4C74-896A-1BB1FDFC56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58775" y="1825625"/>
            <a:ext cx="11495088" cy="410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Edytuj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2C206B2-838D-4196-B2C3-88C6DFC31C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29588" y="6351588"/>
            <a:ext cx="15271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F559936-8BCC-406A-9156-114D269ED01B}" type="datetimeFigureOut">
              <a:rPr lang="pl-PL"/>
              <a:pPr>
                <a:defRPr/>
              </a:pPr>
              <a:t>22.03.2022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06D3A1B-246D-4CF6-97DC-3333BE4F95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00475" y="636111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lang="pl-PL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dirty="0"/>
          </a:p>
        </p:txBody>
      </p:sp>
      <p:pic>
        <p:nvPicPr>
          <p:cNvPr id="1030" name="Obraz 8">
            <a:extLst>
              <a:ext uri="{FF2B5EF4-FFF2-40B4-BE49-F238E27FC236}">
                <a16:creationId xmlns:a16="http://schemas.microsoft.com/office/drawing/2014/main" id="{FFE901AC-7039-457E-A1A7-B61BCAB1376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1650" y="444500"/>
            <a:ext cx="2462213" cy="84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Obraz 10">
            <a:extLst>
              <a:ext uri="{FF2B5EF4-FFF2-40B4-BE49-F238E27FC236}">
                <a16:creationId xmlns:a16="http://schemas.microsoft.com/office/drawing/2014/main" id="{D0506D4A-F0DC-4A94-A3C0-96C2C3E410C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" y="6256338"/>
            <a:ext cx="21002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Obraz 6">
            <a:extLst>
              <a:ext uri="{FF2B5EF4-FFF2-40B4-BE49-F238E27FC236}">
                <a16:creationId xmlns:a16="http://schemas.microsoft.com/office/drawing/2014/main" id="{D6588883-FF13-43FE-81B6-BE42081D4FA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29793"/>
          <a:stretch>
            <a:fillRect/>
          </a:stretch>
        </p:blipFill>
        <p:spPr bwMode="auto">
          <a:xfrm>
            <a:off x="10345738" y="6269038"/>
            <a:ext cx="1535112" cy="54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822" r:id="rId1"/>
    <p:sldLayoutId id="2147484802" r:id="rId2"/>
    <p:sldLayoutId id="2147484803" r:id="rId3"/>
    <p:sldLayoutId id="2147484804" r:id="rId4"/>
    <p:sldLayoutId id="2147484805" r:id="rId5"/>
    <p:sldLayoutId id="2147484806" r:id="rId6"/>
    <p:sldLayoutId id="2147484807" r:id="rId7"/>
    <p:sldLayoutId id="2147484808" r:id="rId8"/>
    <p:sldLayoutId id="2147484809" r:id="rId9"/>
    <p:sldLayoutId id="2147484810" r:id="rId10"/>
    <p:sldLayoutId id="214748481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ymbol zastępczy tytułu 1">
            <a:extLst>
              <a:ext uri="{FF2B5EF4-FFF2-40B4-BE49-F238E27FC236}">
                <a16:creationId xmlns:a16="http://schemas.microsoft.com/office/drawing/2014/main" id="{25E23AFA-D51F-43C6-89AA-61B08CA11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58775" y="315913"/>
            <a:ext cx="7454900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</a:t>
            </a:r>
          </a:p>
        </p:txBody>
      </p:sp>
      <p:sp>
        <p:nvSpPr>
          <p:cNvPr id="2051" name="Symbol zastępczy tekstu 2">
            <a:extLst>
              <a:ext uri="{FF2B5EF4-FFF2-40B4-BE49-F238E27FC236}">
                <a16:creationId xmlns:a16="http://schemas.microsoft.com/office/drawing/2014/main" id="{C6EEB031-0DCD-45AE-AA23-4515077A26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58775" y="1825625"/>
            <a:ext cx="11495088" cy="410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Edytuj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9BFC4F0-8EF9-417F-B285-157CAFB584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29588" y="6351588"/>
            <a:ext cx="15271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29AC834-C2FA-4A6D-AB54-009708223408}" type="datetimeFigureOut">
              <a:rPr lang="pl-PL"/>
              <a:pPr>
                <a:defRPr/>
              </a:pPr>
              <a:t>22.03.2022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2EBDEF6-EE2E-4DEB-AB6D-237995141F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00475" y="636111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lang="pl-PL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dirty="0"/>
          </a:p>
        </p:txBody>
      </p:sp>
      <p:pic>
        <p:nvPicPr>
          <p:cNvPr id="2054" name="Obraz 8">
            <a:extLst>
              <a:ext uri="{FF2B5EF4-FFF2-40B4-BE49-F238E27FC236}">
                <a16:creationId xmlns:a16="http://schemas.microsoft.com/office/drawing/2014/main" id="{0EE057DE-25D0-4ABE-864A-503078100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1650" y="444500"/>
            <a:ext cx="2462213" cy="84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Obraz 10">
            <a:extLst>
              <a:ext uri="{FF2B5EF4-FFF2-40B4-BE49-F238E27FC236}">
                <a16:creationId xmlns:a16="http://schemas.microsoft.com/office/drawing/2014/main" id="{3BB05083-1334-4A54-85F1-088B5A8331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" y="6256338"/>
            <a:ext cx="21002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Obraz 6">
            <a:extLst>
              <a:ext uri="{FF2B5EF4-FFF2-40B4-BE49-F238E27FC236}">
                <a16:creationId xmlns:a16="http://schemas.microsoft.com/office/drawing/2014/main" id="{0A1E6CAC-FF7A-441A-8388-2FC9278C0E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29793"/>
          <a:stretch>
            <a:fillRect/>
          </a:stretch>
        </p:blipFill>
        <p:spPr bwMode="auto">
          <a:xfrm>
            <a:off x="10345738" y="6269038"/>
            <a:ext cx="1535112" cy="54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823" r:id="rId1"/>
    <p:sldLayoutId id="2147484812" r:id="rId2"/>
    <p:sldLayoutId id="2147484813" r:id="rId3"/>
    <p:sldLayoutId id="2147484814" r:id="rId4"/>
    <p:sldLayoutId id="2147484815" r:id="rId5"/>
    <p:sldLayoutId id="2147484816" r:id="rId6"/>
    <p:sldLayoutId id="2147484817" r:id="rId7"/>
    <p:sldLayoutId id="2147484818" r:id="rId8"/>
    <p:sldLayoutId id="2147484819" r:id="rId9"/>
    <p:sldLayoutId id="2147484820" r:id="rId10"/>
    <p:sldLayoutId id="214748482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3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3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Podtytuł 2">
            <a:extLst>
              <a:ext uri="{FF2B5EF4-FFF2-40B4-BE49-F238E27FC236}">
                <a16:creationId xmlns:a16="http://schemas.microsoft.com/office/drawing/2014/main" id="{8B6A8AD8-6D0C-47C7-B9AE-0F45F70BFBB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36575" y="1317169"/>
            <a:ext cx="11111139" cy="4593771"/>
          </a:xfrm>
          <a:solidFill>
            <a:schemeClr val="bg1"/>
          </a:solidFill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pl-PL" altLang="pl-PL" sz="2200" b="1" dirty="0">
              <a:latin typeface="Arial Narrow" panose="020B0606020202030204" pitchFamily="34" charset="0"/>
              <a:cs typeface="Tahoma" panose="020B060403050404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pl-PL" altLang="pl-PL" sz="4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Tahoma" panose="020B0604030504040204" pitchFamily="34" charset="0"/>
              </a:rPr>
              <a:t>BIZNESPLAN </a:t>
            </a:r>
          </a:p>
          <a:p>
            <a:pPr eaLnBrk="1" hangingPunct="1">
              <a:lnSpc>
                <a:spcPct val="80000"/>
              </a:lnSpc>
            </a:pPr>
            <a:endParaRPr lang="pl-PL" altLang="pl-PL" sz="2200" b="1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  <a:cs typeface="Tahoma" panose="020B060403050404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pl-PL" altLang="pl-PL" sz="22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dot. </a:t>
            </a:r>
            <a:r>
              <a:rPr lang="pl-PL" altLang="pl-PL" sz="22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Tahoma" panose="020B0604030504040204" pitchFamily="34" charset="0"/>
              </a:rPr>
              <a:t>operacji</a:t>
            </a:r>
            <a:r>
              <a:rPr lang="pl-PL" altLang="pl-PL" sz="22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 typu </a:t>
            </a:r>
          </a:p>
          <a:p>
            <a:pPr eaLnBrk="1" hangingPunct="1">
              <a:lnSpc>
                <a:spcPct val="80000"/>
              </a:lnSpc>
            </a:pPr>
            <a:r>
              <a:rPr lang="pl-PL" altLang="pl-PL" sz="32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Tahoma" panose="020B0604030504040204" pitchFamily="34" charset="0"/>
              </a:rPr>
              <a:t>Premie na rozpoczęcie działalności pozarolniczej</a:t>
            </a:r>
            <a:br>
              <a:rPr lang="pl-PL" altLang="pl-PL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</a:br>
            <a:endParaRPr lang="pl-PL" altLang="pl-PL" b="1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  <a:cs typeface="Tahoma" panose="020B060403050404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pl-PL" altLang="pl-PL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w ramach poddziałania </a:t>
            </a:r>
            <a:r>
              <a:rPr lang="pl-PL" altLang="pl-PL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Tahoma" panose="020B0604030504040204" pitchFamily="34" charset="0"/>
              </a:rPr>
              <a:t>6.2</a:t>
            </a:r>
            <a:r>
              <a:rPr lang="pl-PL" altLang="pl-PL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 PROW 2014-2020</a:t>
            </a:r>
            <a:endParaRPr lang="pl-PL" altLang="pl-PL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  <a:cs typeface="Tahoma" panose="020B060403050404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pl-PL" altLang="pl-PL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  <a:cs typeface="Tahoma" panose="020B060403050404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pl-PL" altLang="pl-PL" sz="2200" b="1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pl-PL" altLang="pl-PL" sz="22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rPr>
              <a:t>Departament Działań Premiowych</a:t>
            </a:r>
          </a:p>
          <a:p>
            <a:pPr algn="r" eaLnBrk="1" hangingPunct="1">
              <a:lnSpc>
                <a:spcPct val="80000"/>
              </a:lnSpc>
            </a:pPr>
            <a:r>
              <a:rPr lang="pl-PL" altLang="pl-PL" sz="22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2022-03-22</a:t>
            </a:r>
          </a:p>
          <a:p>
            <a:pPr eaLnBrk="1" hangingPunct="1">
              <a:lnSpc>
                <a:spcPct val="80000"/>
              </a:lnSpc>
            </a:pPr>
            <a:endParaRPr lang="pl-PL" altLang="pl-PL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F07E78D6-F284-4859-8D2B-BE14160A3AAB}"/>
              </a:ext>
            </a:extLst>
          </p:cNvPr>
          <p:cNvSpPr/>
          <p:nvPr/>
        </p:nvSpPr>
        <p:spPr>
          <a:xfrm>
            <a:off x="10174288" y="349250"/>
            <a:ext cx="1550987" cy="4841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7172" name="AutoShape 7" descr="Premia Działalność Pozarolnicza ARIMR 2021 Wniosek Biznes Plan PROW LGD  Nabór wnioski biznesplan - Poznań - Gumtree Poland - 803852522 | Gumtree">
            <a:extLst>
              <a:ext uri="{FF2B5EF4-FFF2-40B4-BE49-F238E27FC236}">
                <a16:creationId xmlns:a16="http://schemas.microsoft.com/office/drawing/2014/main" id="{235FAEDE-3EC4-410C-94BC-BE3911E557E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l-PL" altLang="pl-PL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pPr marL="890588" indent="-890588"/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Opis planowanych działań związanych </a:t>
            </a:r>
            <a:b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</a:br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z podejmowaną działalnością</a:t>
            </a:r>
            <a:b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</a:br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4"/>
          <a:srcRect l="35773" t="29961" r="13693" b="17584"/>
          <a:stretch/>
        </p:blipFill>
        <p:spPr>
          <a:xfrm>
            <a:off x="1901309" y="1219200"/>
            <a:ext cx="8404742" cy="528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719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pPr marL="890588" indent="-890588"/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Opis planowanych działań związanych </a:t>
            </a:r>
            <a:b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</a:br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z podejmowaną działalnością</a:t>
            </a:r>
            <a:b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</a:br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46ACF04E-A80E-4F7E-8EF2-7D7516A8ED6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978" t="32858" r="25899" b="7056"/>
          <a:stretch/>
        </p:blipFill>
        <p:spPr bwMode="auto">
          <a:xfrm>
            <a:off x="1724646" y="148991"/>
            <a:ext cx="8993511" cy="65759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65485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pPr marL="890588" indent="-890588"/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Opis planowanych działań związanych </a:t>
            </a:r>
            <a:b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</a:br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z podejmowaną działalnością</a:t>
            </a:r>
            <a:b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</a:br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195D6D53-D140-4D2D-ADD5-DBD58C35DCC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815" t="36511" r="25877" b="4591"/>
          <a:stretch/>
        </p:blipFill>
        <p:spPr bwMode="auto">
          <a:xfrm>
            <a:off x="136074" y="850900"/>
            <a:ext cx="8345467" cy="59563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DC08A705-CF57-4972-A653-26A033A8713C}"/>
              </a:ext>
            </a:extLst>
          </p:cNvPr>
          <p:cNvSpPr txBox="1"/>
          <p:nvPr/>
        </p:nvSpPr>
        <p:spPr>
          <a:xfrm>
            <a:off x="8595841" y="1612860"/>
            <a:ext cx="3456459" cy="4247317"/>
          </a:xfrm>
          <a:prstGeom prst="rect">
            <a:avLst/>
          </a:prstGeom>
          <a:blipFill dpi="0" rotWithShape="1">
            <a:blip r:embed="rId5">
              <a:alphaModFix amt="12000"/>
            </a:blip>
            <a:srcRect/>
            <a:stretch>
              <a:fillRect/>
            </a:stretch>
          </a:blipFill>
          <a:ln w="63500" cap="rnd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  <a:latin typeface="Arial Narrow" panose="020B0606020202030204" pitchFamily="34" charset="0"/>
              </a:rPr>
              <a:t>Uzasadnienie</a:t>
            </a:r>
            <a:r>
              <a:rPr lang="pl-PL" b="1" dirty="0">
                <a:latin typeface="Arial Narrow" panose="020B0606020202030204" pitchFamily="34" charset="0"/>
              </a:rPr>
              <a:t> elementów zakresu rzeczowego jako </a:t>
            </a:r>
            <a:r>
              <a:rPr lang="pl-PL" b="1" dirty="0">
                <a:solidFill>
                  <a:srgbClr val="FF0000"/>
                </a:solidFill>
                <a:latin typeface="Arial Narrow" panose="020B0606020202030204" pitchFamily="34" charset="0"/>
              </a:rPr>
              <a:t>niezbędnych</a:t>
            </a:r>
            <a:r>
              <a:rPr lang="pl-PL" b="1" dirty="0">
                <a:latin typeface="Arial Narrow" panose="020B0606020202030204" pitchFamily="34" charset="0"/>
              </a:rPr>
              <a:t> </a:t>
            </a:r>
            <a:r>
              <a:rPr lang="pl-PL" b="1" dirty="0">
                <a:solidFill>
                  <a:srgbClr val="FF0000"/>
                </a:solidFill>
                <a:latin typeface="Arial Narrow" panose="020B0606020202030204" pitchFamily="34" charset="0"/>
              </a:rPr>
              <a:t>do osiągnięcia celu operacji</a:t>
            </a:r>
            <a:r>
              <a:rPr lang="pl-PL" b="1" dirty="0">
                <a:latin typeface="Arial Narrow" panose="020B0606020202030204" pitchFamily="34" charset="0"/>
              </a:rPr>
              <a:t>. </a:t>
            </a:r>
          </a:p>
          <a:p>
            <a:r>
              <a:rPr lang="pl-PL" b="1" dirty="0">
                <a:latin typeface="Arial Narrow" panose="020B0606020202030204" pitchFamily="34" charset="0"/>
              </a:rPr>
              <a:t>Ocena zasadności planowanych inwestycji, m.in. obejmujących zakup maszyn, urządzeń, środków transportu, narzędzi, wyposażenia, sprzętu komputerowego </a:t>
            </a:r>
          </a:p>
          <a:p>
            <a:r>
              <a:rPr lang="pl-PL" b="1" dirty="0">
                <a:latin typeface="Arial Narrow" panose="020B0606020202030204" pitchFamily="34" charset="0"/>
              </a:rPr>
              <a:t>i oprogramowania, systemów zarządzania jakością, patentów </a:t>
            </a:r>
          </a:p>
          <a:p>
            <a:r>
              <a:rPr lang="pl-PL" b="1" dirty="0">
                <a:latin typeface="Arial Narrow" panose="020B0606020202030204" pitchFamily="34" charset="0"/>
              </a:rPr>
              <a:t>i licencji pod kątem ich przydatności / komplementarności technologicznej oraz profilu i skali produkcji / świadczonych usług / sprzedaży towarów</a:t>
            </a:r>
            <a:r>
              <a:rPr lang="pl-PL" b="1" dirty="0">
                <a:solidFill>
                  <a:srgbClr val="00B050"/>
                </a:solidFill>
                <a:latin typeface="Arial Narrow" panose="020B0606020202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00429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pPr marL="890588" indent="-890588"/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Cele oraz wskaźniki ich realizacji</a:t>
            </a:r>
            <a:b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</a:br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grpSp>
        <p:nvGrpSpPr>
          <p:cNvPr id="8" name="Grupa 7"/>
          <p:cNvGrpSpPr/>
          <p:nvPr/>
        </p:nvGrpSpPr>
        <p:grpSpPr>
          <a:xfrm>
            <a:off x="146419" y="1269386"/>
            <a:ext cx="7416000" cy="5452724"/>
            <a:chOff x="2153019" y="1504336"/>
            <a:chExt cx="7964374" cy="5452724"/>
          </a:xfrm>
        </p:grpSpPr>
        <p:pic>
          <p:nvPicPr>
            <p:cNvPr id="6" name="Obraz 5"/>
            <p:cNvPicPr>
              <a:picLocks noChangeAspect="1"/>
            </p:cNvPicPr>
            <p:nvPr/>
          </p:nvPicPr>
          <p:blipFill rotWithShape="1">
            <a:blip r:embed="rId4"/>
            <a:srcRect l="26836" t="15583" r="23394" b="60194"/>
            <a:stretch/>
          </p:blipFill>
          <p:spPr>
            <a:xfrm>
              <a:off x="2153263" y="1504336"/>
              <a:ext cx="7964130" cy="2330245"/>
            </a:xfrm>
            <a:prstGeom prst="rect">
              <a:avLst/>
            </a:prstGeom>
          </p:spPr>
        </p:pic>
        <p:pic>
          <p:nvPicPr>
            <p:cNvPr id="11" name="Obraz 10"/>
            <p:cNvPicPr>
              <a:picLocks noChangeAspect="1"/>
            </p:cNvPicPr>
            <p:nvPr/>
          </p:nvPicPr>
          <p:blipFill rotWithShape="1">
            <a:blip r:embed="rId4"/>
            <a:srcRect l="26836" t="56469" r="23394" b="10000"/>
            <a:stretch/>
          </p:blipFill>
          <p:spPr>
            <a:xfrm>
              <a:off x="2153019" y="3731260"/>
              <a:ext cx="7964130" cy="3225800"/>
            </a:xfrm>
            <a:prstGeom prst="rect">
              <a:avLst/>
            </a:prstGeom>
          </p:spPr>
        </p:pic>
      </p:grp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AE8D74F5-8E65-4E9B-92DB-E895ED35563F}"/>
              </a:ext>
            </a:extLst>
          </p:cNvPr>
          <p:cNvSpPr txBox="1"/>
          <p:nvPr/>
        </p:nvSpPr>
        <p:spPr>
          <a:xfrm>
            <a:off x="7271657" y="1400617"/>
            <a:ext cx="4773697" cy="5262979"/>
          </a:xfrm>
          <a:prstGeom prst="rect">
            <a:avLst/>
          </a:prstGeom>
          <a:solidFill>
            <a:schemeClr val="bg1"/>
          </a:solidFill>
          <a:ln w="63500" cap="rnd">
            <a:solidFill>
              <a:schemeClr val="bg1">
                <a:lumMod val="75000"/>
                <a:alpha val="14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Operację uznaje się za </a:t>
            </a: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innowacyjną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, jeżeli poprzez ocenę innowacyjności działalności gospodarczej na obszarze gminy otrzymano wynik pozytywny, tj.: „operacja innowacyjna”. Sposób korzystania z Narzędzia do oceny innowacyjności (…) został przedstawiony w części J „Instrukcji wypełniania Wniosku o przyznanie pomocy na operacje typu „Premie na rozpoczęcie pozarolniczej działalności pozarolniczej w ramach poddziałania 6.2 „Pomoc na rozpoczęcie pozarolniczej działalności gospodarczej na obszarach wiejskich” objętej Programem Rozwoju Obszarów Wiejskich na lata 2014-2020”.</a:t>
            </a:r>
          </a:p>
          <a:p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Ponadto, Wnioskodawca </a:t>
            </a: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może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: </a:t>
            </a:r>
          </a:p>
          <a:p>
            <a:pPr marL="174625" lvl="0" indent="-174625"/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- </a:t>
            </a: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wykazać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, że w ramach planowanej do realizacji operacji </a:t>
            </a: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wdroży innowacyjne rozwiązania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 w zakresie produktu, procesu / technologii, marketingu, organizacji i zarządzania;</a:t>
            </a:r>
          </a:p>
          <a:p>
            <a:pPr marL="174625" indent="-174625"/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- </a:t>
            </a: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wskazać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 zidentyfikowane przez Wnioskodawcę konkurencyjne przedsiębiorstwa działające na zdefiniowanym przez niego docelowym rynku i odnieść się, o ile to możliwe, do stosowanych przez nie rozwiązań </a:t>
            </a:r>
          </a:p>
          <a:p>
            <a:pPr marL="174625" indent="-174625"/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w </a:t>
            </a: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obszarze opisanym 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przez Wnioskodawcę, </a:t>
            </a: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jako innowacja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.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EDE97FC5-4398-40A4-84A8-71B4BC8CD569}"/>
              </a:ext>
            </a:extLst>
          </p:cNvPr>
          <p:cNvSpPr txBox="1"/>
          <p:nvPr/>
        </p:nvSpPr>
        <p:spPr>
          <a:xfrm>
            <a:off x="4573461" y="4423919"/>
            <a:ext cx="2555474" cy="2123658"/>
          </a:xfrm>
          <a:prstGeom prst="rect">
            <a:avLst/>
          </a:prstGeom>
          <a:blipFill dpi="0" rotWithShape="1">
            <a:blip r:embed="rId5">
              <a:alphaModFix amt="12000"/>
            </a:blip>
            <a:srcRect/>
            <a:stretch>
              <a:fillRect/>
            </a:stretch>
          </a:blipFill>
          <a:ln w="63500" cap="rnd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l-PL" sz="1200" b="1" dirty="0">
                <a:latin typeface="Arial Narrow" panose="020B0606020202030204" pitchFamily="34" charset="0"/>
              </a:rPr>
              <a:t>Wpływ innowacji na podejmowaną działalność gospodarczą </a:t>
            </a:r>
            <a:r>
              <a:rPr lang="pl-PL" sz="1200" b="1" dirty="0">
                <a:latin typeface="Arial Narrow" panose="020B0606020202030204" pitchFamily="34" charset="0"/>
                <a:sym typeface="Wingdings" panose="05000000000000000000" pitchFamily="2" charset="2"/>
              </a:rPr>
              <a:t></a:t>
            </a:r>
            <a:r>
              <a:rPr lang="pl-PL" sz="1200" b="1" dirty="0">
                <a:latin typeface="Arial Narrow" panose="020B0606020202030204" pitchFamily="34" charset="0"/>
              </a:rPr>
              <a:t> np.: poprawa </a:t>
            </a:r>
            <a:r>
              <a:rPr lang="pl-PL" sz="1200" b="1" dirty="0">
                <a:solidFill>
                  <a:srgbClr val="FF0000"/>
                </a:solidFill>
                <a:latin typeface="Arial Narrow" panose="020B0606020202030204" pitchFamily="34" charset="0"/>
              </a:rPr>
              <a:t>jakości</a:t>
            </a:r>
            <a:r>
              <a:rPr lang="pl-PL" sz="1200" b="1" dirty="0">
                <a:latin typeface="Arial Narrow" panose="020B0606020202030204" pitchFamily="34" charset="0"/>
              </a:rPr>
              <a:t>, podwyższenie </a:t>
            </a:r>
            <a:r>
              <a:rPr lang="pl-PL" sz="1200" b="1" dirty="0">
                <a:solidFill>
                  <a:srgbClr val="FF0000"/>
                </a:solidFill>
                <a:latin typeface="Arial Narrow" panose="020B0606020202030204" pitchFamily="34" charset="0"/>
              </a:rPr>
              <a:t>konkurencyjności</a:t>
            </a:r>
            <a:r>
              <a:rPr lang="pl-PL" sz="1200" b="1" dirty="0">
                <a:latin typeface="Arial Narrow" panose="020B0606020202030204" pitchFamily="34" charset="0"/>
              </a:rPr>
              <a:t>, zwiększenie </a:t>
            </a:r>
            <a:r>
              <a:rPr lang="pl-PL" sz="1200" b="1" dirty="0">
                <a:solidFill>
                  <a:srgbClr val="FF0000"/>
                </a:solidFill>
                <a:latin typeface="Arial Narrow" panose="020B0606020202030204" pitchFamily="34" charset="0"/>
              </a:rPr>
              <a:t>asortymentu</a:t>
            </a:r>
            <a:r>
              <a:rPr lang="pl-PL" sz="1200" b="1" dirty="0">
                <a:latin typeface="Arial Narrow" panose="020B0606020202030204" pitchFamily="34" charset="0"/>
              </a:rPr>
              <a:t>, wejście na </a:t>
            </a:r>
            <a:r>
              <a:rPr lang="pl-PL" sz="1200" b="1" dirty="0">
                <a:solidFill>
                  <a:srgbClr val="FF0000"/>
                </a:solidFill>
                <a:latin typeface="Arial Narrow" panose="020B0606020202030204" pitchFamily="34" charset="0"/>
              </a:rPr>
              <a:t>nowe rynki</a:t>
            </a:r>
            <a:r>
              <a:rPr lang="pl-PL" sz="1200" b="1" dirty="0">
                <a:latin typeface="Arial Narrow" panose="020B0606020202030204" pitchFamily="34" charset="0"/>
              </a:rPr>
              <a:t>, zwiększenie </a:t>
            </a:r>
            <a:r>
              <a:rPr lang="pl-PL" sz="1200" b="1" dirty="0">
                <a:solidFill>
                  <a:srgbClr val="FF0000"/>
                </a:solidFill>
                <a:latin typeface="Arial Narrow" panose="020B0606020202030204" pitchFamily="34" charset="0"/>
              </a:rPr>
              <a:t>zdolności produkcyjnych</a:t>
            </a:r>
            <a:r>
              <a:rPr lang="pl-PL" sz="1200" b="1" dirty="0">
                <a:latin typeface="Arial Narrow" panose="020B0606020202030204" pitchFamily="34" charset="0"/>
              </a:rPr>
              <a:t>, obniżenie jednostkowych </a:t>
            </a:r>
            <a:r>
              <a:rPr lang="pl-PL" sz="1200" b="1" dirty="0">
                <a:solidFill>
                  <a:srgbClr val="FF0000"/>
                </a:solidFill>
                <a:latin typeface="Arial Narrow" panose="020B0606020202030204" pitchFamily="34" charset="0"/>
              </a:rPr>
              <a:t>kosztów pracy, </a:t>
            </a:r>
            <a:r>
              <a:rPr lang="pl-PL" sz="1200" b="1" dirty="0">
                <a:latin typeface="Arial Narrow" panose="020B0606020202030204" pitchFamily="34" charset="0"/>
              </a:rPr>
              <a:t>zwiększenie </a:t>
            </a:r>
            <a:r>
              <a:rPr lang="pl-PL" sz="1200" b="1" dirty="0">
                <a:solidFill>
                  <a:srgbClr val="FF0000"/>
                </a:solidFill>
                <a:latin typeface="Arial Narrow" panose="020B0606020202030204" pitchFamily="34" charset="0"/>
              </a:rPr>
              <a:t>elastyczności</a:t>
            </a:r>
            <a:r>
              <a:rPr lang="pl-PL" sz="1200" b="1" dirty="0">
                <a:latin typeface="Arial Narrow" panose="020B0606020202030204" pitchFamily="34" charset="0"/>
              </a:rPr>
              <a:t> usług/produkcji, poprawa </a:t>
            </a:r>
            <a:r>
              <a:rPr lang="pl-PL" sz="1200" b="1" dirty="0">
                <a:solidFill>
                  <a:srgbClr val="FF0000"/>
                </a:solidFill>
                <a:latin typeface="Arial Narrow" panose="020B0606020202030204" pitchFamily="34" charset="0"/>
              </a:rPr>
              <a:t>bezpieczeństwa</a:t>
            </a:r>
            <a:r>
              <a:rPr lang="pl-PL" sz="1200" b="1" dirty="0">
                <a:latin typeface="Arial Narrow" panose="020B0606020202030204" pitchFamily="34" charset="0"/>
              </a:rPr>
              <a:t> i warunków pracy dla pracowników oraz ochrona </a:t>
            </a:r>
            <a:r>
              <a:rPr lang="pl-PL" sz="1200" b="1" dirty="0">
                <a:solidFill>
                  <a:srgbClr val="FF0000"/>
                </a:solidFill>
                <a:latin typeface="Arial Narrow" panose="020B0606020202030204" pitchFamily="34" charset="0"/>
              </a:rPr>
              <a:t>środowiska</a:t>
            </a:r>
            <a:r>
              <a:rPr lang="pl-PL" sz="1200" b="1" dirty="0">
                <a:solidFill>
                  <a:srgbClr val="00B050"/>
                </a:solidFill>
                <a:latin typeface="Arial Narrow" panose="020B0606020202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85448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pPr marL="890588" indent="-890588"/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Cele oraz wskaźniki ich realizacji</a:t>
            </a:r>
            <a:b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</a:br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4"/>
          <a:srcRect l="26468" t="34724" r="23394" b="46390"/>
          <a:stretch/>
        </p:blipFill>
        <p:spPr>
          <a:xfrm>
            <a:off x="2057113" y="1425043"/>
            <a:ext cx="8023124" cy="1816924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AE8D74F5-8E65-4E9B-92DB-E895ED35563F}"/>
              </a:ext>
            </a:extLst>
          </p:cNvPr>
          <p:cNvSpPr txBox="1"/>
          <p:nvPr/>
        </p:nvSpPr>
        <p:spPr>
          <a:xfrm>
            <a:off x="597725" y="3250855"/>
            <a:ext cx="11027229" cy="3139321"/>
          </a:xfrm>
          <a:prstGeom prst="rect">
            <a:avLst/>
          </a:prstGeom>
          <a:noFill/>
          <a:ln w="63500" cap="rnd">
            <a:solidFill>
              <a:schemeClr val="bg1">
                <a:lumMod val="75000"/>
                <a:alpha val="14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Możliwe jest wybranie tylko </a:t>
            </a:r>
            <a:r>
              <a:rPr lang="pl-PL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jednego wskaźnika produktu</a:t>
            </a:r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 właściwego dla określonego celu pośredniego, co oznacza, że odpowiedź „TAK” może być wpisana tylko przy jednej odpowiedzi, która powinna być zgodna z celem operacji zaznaczonym w sekcji VIII wniosku o przyznanie pomocy. </a:t>
            </a:r>
          </a:p>
          <a:p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W przypadku celu </a:t>
            </a:r>
            <a:r>
              <a:rPr lang="pl-PL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„Utworzenie przedsiębiorstwa”</a:t>
            </a:r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, w kolumnie </a:t>
            </a:r>
            <a:r>
              <a:rPr lang="pl-PL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„Wartość bazowa</a:t>
            </a:r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” należy wpisać: </a:t>
            </a:r>
            <a:r>
              <a:rPr lang="pl-PL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„0”</a:t>
            </a:r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, natomiast w kolumnie </a:t>
            </a:r>
            <a:r>
              <a:rPr lang="pl-PL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„Wartość na koniec realizacji operacji” </a:t>
            </a:r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należy wpisać </a:t>
            </a:r>
            <a:r>
              <a:rPr lang="pl-PL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„1”</a:t>
            </a:r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. Cel: </a:t>
            </a:r>
            <a:r>
              <a:rPr lang="pl-PL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Utworzenie przedsiębiorstwa </a:t>
            </a:r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może wybrać tylko </a:t>
            </a:r>
            <a:r>
              <a:rPr lang="pl-PL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Wnioskodawca</a:t>
            </a:r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, który </a:t>
            </a:r>
            <a:r>
              <a:rPr lang="pl-PL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w dniu złożenia wniosku nie ma zarejestrowanej działalności pozarolniczej</a:t>
            </a:r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. Jeśli prowadzenie zarejestrowanej działalności jest zawieszone, Wnioskodawca nie spełnia kryteriów do wybrania celu „Utworzenie przedsiębiorstwa”.</a:t>
            </a:r>
          </a:p>
          <a:p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W przypadku celu </a:t>
            </a:r>
            <a:r>
              <a:rPr lang="pl-PL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„Różnicowanie w oparciu o nowy kod PKD” </a:t>
            </a:r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w kolumnie </a:t>
            </a:r>
            <a:r>
              <a:rPr lang="pl-PL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„Wartość bazowa” </a:t>
            </a:r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należy wpisać </a:t>
            </a:r>
            <a:r>
              <a:rPr lang="pl-PL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liczbę kodów PKD</a:t>
            </a:r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 obecnie </a:t>
            </a:r>
            <a:r>
              <a:rPr lang="pl-PL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zarejestrowanych</a:t>
            </a:r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 przez Wnioskodawcę w CEiDG, natomiast w kolumnie </a:t>
            </a:r>
            <a:r>
              <a:rPr lang="pl-PL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„Wartość na koniec realizacji operacji”</a:t>
            </a:r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: </a:t>
            </a:r>
            <a:r>
              <a:rPr lang="pl-PL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docelową liczbę kodów PKD</a:t>
            </a:r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, która zostanie wpisana do CEiDG w związku z realizacją operacji.</a:t>
            </a:r>
          </a:p>
        </p:txBody>
      </p:sp>
    </p:spTree>
    <p:extLst>
      <p:ext uri="{BB962C8B-B14F-4D97-AF65-F5344CB8AC3E}">
        <p14:creationId xmlns:p14="http://schemas.microsoft.com/office/powerpoint/2010/main" val="172759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pPr marL="890588" indent="-890588"/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Cele oraz wskaźniki ich realizacji</a:t>
            </a:r>
            <a:b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</a:br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4"/>
          <a:srcRect l="27143" t="27623" r="23928" b="6238"/>
          <a:stretch/>
        </p:blipFill>
        <p:spPr>
          <a:xfrm>
            <a:off x="666749" y="1084876"/>
            <a:ext cx="6991351" cy="5681537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E9C8E64E-8A65-49C2-AB3F-D84C6FF4DFF6}"/>
              </a:ext>
            </a:extLst>
          </p:cNvPr>
          <p:cNvSpPr txBox="1"/>
          <p:nvPr/>
        </p:nvSpPr>
        <p:spPr>
          <a:xfrm>
            <a:off x="7658100" y="1389223"/>
            <a:ext cx="4261757" cy="5016758"/>
          </a:xfrm>
          <a:prstGeom prst="rect">
            <a:avLst/>
          </a:prstGeom>
          <a:blipFill dpi="0" rotWithShape="1">
            <a:blip r:embed="rId5">
              <a:alphaModFix amt="12000"/>
            </a:blip>
            <a:srcRect/>
            <a:stretch>
              <a:fillRect/>
            </a:stretch>
          </a:blipFill>
          <a:ln w="63500" cap="rnd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l-PL" sz="1600" b="1" dirty="0">
                <a:latin typeface="Arial Narrow" panose="020B0606020202030204" pitchFamily="34" charset="0"/>
              </a:rPr>
              <a:t>W przypadku wnioskodawców, którzy na dzień składania wniosków </a:t>
            </a:r>
            <a:r>
              <a:rPr lang="pl-PL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prowadzą działalność gospodarczą</a:t>
            </a:r>
            <a:r>
              <a:rPr lang="pl-PL" sz="1600" b="1" dirty="0">
                <a:latin typeface="Arial Narrow" panose="020B0606020202030204" pitchFamily="34" charset="0"/>
              </a:rPr>
              <a:t> – do początkowego momentu bazowego jak i do docelowego stanu zatrudnienia osiągniętego w wyniku jej realizacji, </a:t>
            </a:r>
            <a:r>
              <a:rPr lang="pl-PL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wlicza się osobę samozatrudnioną jako jeden pełny etat</a:t>
            </a:r>
            <a:r>
              <a:rPr lang="pl-PL" sz="1600" b="1" dirty="0">
                <a:latin typeface="Arial Narrow" panose="020B0606020202030204" pitchFamily="34" charset="0"/>
              </a:rPr>
              <a:t> pracy.</a:t>
            </a:r>
          </a:p>
          <a:p>
            <a:r>
              <a:rPr lang="pl-PL" sz="1600" b="1" dirty="0">
                <a:latin typeface="Arial Narrow" panose="020B0606020202030204" pitchFamily="34" charset="0"/>
              </a:rPr>
              <a:t>Osoby, które </a:t>
            </a:r>
            <a:r>
              <a:rPr lang="pl-PL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wznawiają</a:t>
            </a:r>
            <a:r>
              <a:rPr lang="pl-PL" sz="1600" b="1" dirty="0">
                <a:latin typeface="Arial Narrow" panose="020B0606020202030204" pitchFamily="34" charset="0"/>
              </a:rPr>
              <a:t> </a:t>
            </a:r>
            <a:r>
              <a:rPr lang="pl-PL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wykonywanie działalności</a:t>
            </a:r>
            <a:r>
              <a:rPr lang="pl-PL" sz="1600" b="1" dirty="0">
                <a:latin typeface="Arial Narrow" panose="020B0606020202030204" pitchFamily="34" charset="0"/>
              </a:rPr>
              <a:t> </a:t>
            </a:r>
            <a:r>
              <a:rPr lang="pl-PL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zawieszonej</a:t>
            </a:r>
            <a:r>
              <a:rPr lang="pl-PL" sz="1600" b="1" dirty="0">
                <a:latin typeface="Arial Narrow" panose="020B0606020202030204" pitchFamily="34" charset="0"/>
              </a:rPr>
              <a:t>, przez co najmniej 24 miesiące poprzedzające dzień złożenia wniosku o przyznanie pomocy, przy ustalaniu momentu bazowego stanu zatrudnienia, </a:t>
            </a:r>
            <a:r>
              <a:rPr lang="pl-PL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traktuje się, jako osoby rozpoczynające prowadzenie działalności gospodarczej</a:t>
            </a:r>
            <a:r>
              <a:rPr lang="pl-PL" sz="1600" b="1" dirty="0">
                <a:latin typeface="Arial Narrow" panose="020B0606020202030204" pitchFamily="34" charset="0"/>
              </a:rPr>
              <a:t> (</a:t>
            </a:r>
            <a:r>
              <a:rPr lang="pl-PL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okres zawieszenia przez rolnika prowadzenia działalności gospodarczej można potraktować jako jej nieprowadzenie</a:t>
            </a:r>
            <a:r>
              <a:rPr lang="pl-PL" sz="1600" b="1" dirty="0">
                <a:latin typeface="Arial Narrow" panose="020B0606020202030204" pitchFamily="34" charset="0"/>
              </a:rPr>
              <a:t>). </a:t>
            </a:r>
            <a:r>
              <a:rPr lang="pl-PL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W takim przypadku, moment bazowy będzie wynosił „0”</a:t>
            </a:r>
            <a:r>
              <a:rPr lang="pl-PL" sz="1600" b="1" dirty="0">
                <a:latin typeface="Arial Narrow" panose="020B0606020202030204" pitchFamily="34" charset="0"/>
              </a:rPr>
              <a:t>, pod warunkiem, że działalność gospodarcza jest wciąż zawieszona na dzień złożenia wniosku </a:t>
            </a:r>
          </a:p>
          <a:p>
            <a:r>
              <a:rPr lang="pl-PL" sz="1600" b="1" dirty="0">
                <a:latin typeface="Arial Narrow" panose="020B0606020202030204" pitchFamily="34" charset="0"/>
              </a:rPr>
              <a:t>o przyznanie pomocy</a:t>
            </a:r>
            <a:r>
              <a:rPr lang="pl-PL" sz="1600" b="1" dirty="0">
                <a:solidFill>
                  <a:srgbClr val="00B050"/>
                </a:solidFill>
                <a:latin typeface="Arial Narrow" panose="020B0606020202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2033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Charakterystyka planowanej działalności 	po zrealizowaniu operacji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83BF369-215D-42CC-9EB9-F88B82D3961E}"/>
              </a:ext>
            </a:extLst>
          </p:cNvPr>
          <p:cNvSpPr/>
          <p:nvPr/>
        </p:nvSpPr>
        <p:spPr>
          <a:xfrm>
            <a:off x="10275888" y="2036763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4"/>
          <a:srcRect l="27501" t="32772" r="24166" b="37129"/>
          <a:stretch/>
        </p:blipFill>
        <p:spPr>
          <a:xfrm>
            <a:off x="2324100" y="1325335"/>
            <a:ext cx="7545600" cy="2824955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A3419459-9A56-4F3B-A23A-2D79023D37A5}"/>
              </a:ext>
            </a:extLst>
          </p:cNvPr>
          <p:cNvSpPr txBox="1"/>
          <p:nvPr/>
        </p:nvSpPr>
        <p:spPr>
          <a:xfrm>
            <a:off x="445862" y="4149158"/>
            <a:ext cx="11331575" cy="2246769"/>
          </a:xfrm>
          <a:prstGeom prst="rect">
            <a:avLst/>
          </a:prstGeom>
          <a:solidFill>
            <a:schemeClr val="bg1"/>
          </a:solidFill>
          <a:ln w="63500" cap="rnd">
            <a:solidFill>
              <a:schemeClr val="bg1">
                <a:lumMod val="75000"/>
                <a:alpha val="14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Przy określaniu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daty rozpoczęcia wykonywania działalności  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należy mieć na uwadze informacje dotyczące m.in.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planowanego terminu złożenia wniosku o płatność pierwszej raty pomocy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, który musi być złożony w terminie 9 miesięcy od dnia doręczenia decyzji o przyznaniu pomocy. Podmiot, który przed dniem złożenia wniosku o przyznanie pomocy rozpoczął prowadzenie działalności gospodarczej wpisuje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planowaną datę podjęcia działalności </a:t>
            </a:r>
          </a:p>
          <a:p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w określonym przedmiocie działalności gospodarczej według Kodu Polskiej Klasyfikacji Działalności (PKD) na poziomie podklasy. W przypadku podmiotów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rozpoczynających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prowadzenie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działalności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 gospodarczej, może być wpisana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data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po złożeniu wniosku 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o przyznanie pomocy a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przed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decyzją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 w sprawie przyznania pomocy.</a:t>
            </a:r>
          </a:p>
        </p:txBody>
      </p:sp>
    </p:spTree>
    <p:extLst>
      <p:ext uri="{BB962C8B-B14F-4D97-AF65-F5344CB8AC3E}">
        <p14:creationId xmlns:p14="http://schemas.microsoft.com/office/powerpoint/2010/main" val="2262933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Charakterystyka planowanej działalności 	po zrealizowaniu operacji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83BF369-215D-42CC-9EB9-F88B82D3961E}"/>
              </a:ext>
            </a:extLst>
          </p:cNvPr>
          <p:cNvSpPr/>
          <p:nvPr/>
        </p:nvSpPr>
        <p:spPr>
          <a:xfrm>
            <a:off x="10275888" y="2036763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grpSp>
        <p:nvGrpSpPr>
          <p:cNvPr id="5" name="Grupa 4"/>
          <p:cNvGrpSpPr/>
          <p:nvPr/>
        </p:nvGrpSpPr>
        <p:grpSpPr>
          <a:xfrm>
            <a:off x="641145" y="1366733"/>
            <a:ext cx="7782988" cy="5054485"/>
            <a:chOff x="1720645" y="1227033"/>
            <a:chExt cx="7782988" cy="5054485"/>
          </a:xfrm>
        </p:grpSpPr>
        <p:pic>
          <p:nvPicPr>
            <p:cNvPr id="4" name="Obraz 3"/>
            <p:cNvPicPr>
              <a:picLocks noChangeAspect="1"/>
            </p:cNvPicPr>
            <p:nvPr/>
          </p:nvPicPr>
          <p:blipFill rotWithShape="1">
            <a:blip r:embed="rId4"/>
            <a:srcRect l="24881" t="55108" r="22142" b="12279"/>
            <a:stretch/>
          </p:blipFill>
          <p:spPr>
            <a:xfrm>
              <a:off x="1720645" y="3378200"/>
              <a:ext cx="7782988" cy="2903318"/>
            </a:xfrm>
            <a:prstGeom prst="rect">
              <a:avLst/>
            </a:prstGeom>
          </p:spPr>
        </p:pic>
        <p:pic>
          <p:nvPicPr>
            <p:cNvPr id="9" name="Obraz 8"/>
            <p:cNvPicPr>
              <a:picLocks noChangeAspect="1"/>
            </p:cNvPicPr>
            <p:nvPr/>
          </p:nvPicPr>
          <p:blipFill rotWithShape="1">
            <a:blip r:embed="rId5"/>
            <a:srcRect l="26787" t="30076" r="23916" b="46043"/>
            <a:stretch/>
          </p:blipFill>
          <p:spPr bwMode="auto">
            <a:xfrm>
              <a:off x="1746045" y="1227033"/>
              <a:ext cx="7560000" cy="2201967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9C8E64E-8A65-49C2-AB3F-D84C6FF4DFF6}"/>
              </a:ext>
            </a:extLst>
          </p:cNvPr>
          <p:cNvSpPr txBox="1"/>
          <p:nvPr/>
        </p:nvSpPr>
        <p:spPr>
          <a:xfrm>
            <a:off x="8247746" y="1531201"/>
            <a:ext cx="3698411" cy="3416320"/>
          </a:xfrm>
          <a:prstGeom prst="rect">
            <a:avLst/>
          </a:prstGeom>
          <a:blipFill dpi="0" rotWithShape="1">
            <a:blip r:embed="rId6">
              <a:alphaModFix amt="12000"/>
            </a:blip>
            <a:srcRect/>
            <a:stretch>
              <a:fillRect/>
            </a:stretch>
          </a:blipFill>
          <a:ln w="63500" cap="rnd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l-PL" b="1" dirty="0">
                <a:latin typeface="Arial Narrow" panose="020B0606020202030204" pitchFamily="34" charset="0"/>
              </a:rPr>
              <a:t>Szczegółowe dane dotyczące miejsca realizacji operacji lub działek ewidencyjnych wchodzących w skład nieruchomości, na której będzie realizowana operacja związana </a:t>
            </a:r>
          </a:p>
          <a:p>
            <a:r>
              <a:rPr lang="pl-PL" b="1" dirty="0">
                <a:latin typeface="Arial Narrow" panose="020B0606020202030204" pitchFamily="34" charset="0"/>
              </a:rPr>
              <a:t>z budową, przebudową, remontem połączonym z modernizacją, wyposażeniem lub zagospodarowaniem nieruchomości objętej operacją należy umieścić we wniosku o przyznanie pomocy w pkt 63 - 73</a:t>
            </a:r>
            <a:r>
              <a:rPr lang="pl-PL" b="1" dirty="0">
                <a:solidFill>
                  <a:srgbClr val="00B050"/>
                </a:solidFill>
                <a:latin typeface="Arial Narrow" panose="020B0606020202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2852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Charakterystyka planowanej działalności 	po zrealizowaniu operacji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83BF369-215D-42CC-9EB9-F88B82D3961E}"/>
              </a:ext>
            </a:extLst>
          </p:cNvPr>
          <p:cNvSpPr/>
          <p:nvPr/>
        </p:nvSpPr>
        <p:spPr>
          <a:xfrm>
            <a:off x="10275888" y="2036763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54641D35-F49C-41D7-8F37-7915CFCA14A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781" t="34842" r="28099" b="10344"/>
          <a:stretch/>
        </p:blipFill>
        <p:spPr bwMode="auto">
          <a:xfrm>
            <a:off x="1363867" y="142505"/>
            <a:ext cx="9468781" cy="66165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66020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Charakterystyka planowanej działalności 	po zrealizowaniu operacji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83BF369-215D-42CC-9EB9-F88B82D3961E}"/>
              </a:ext>
            </a:extLst>
          </p:cNvPr>
          <p:cNvSpPr/>
          <p:nvPr/>
        </p:nvSpPr>
        <p:spPr>
          <a:xfrm>
            <a:off x="10275888" y="2036763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4"/>
          <a:srcRect l="35473" t="23694" r="16348" b="28906"/>
          <a:stretch/>
        </p:blipFill>
        <p:spPr bwMode="auto">
          <a:xfrm>
            <a:off x="938153" y="425061"/>
            <a:ext cx="10319657" cy="615069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89466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Sekcje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83BF369-215D-42CC-9EB9-F88B82D3961E}"/>
              </a:ext>
            </a:extLst>
          </p:cNvPr>
          <p:cNvSpPr/>
          <p:nvPr/>
        </p:nvSpPr>
        <p:spPr>
          <a:xfrm>
            <a:off x="10275888" y="2036763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04A06576-EA04-4E68-8618-ACABE75CA915}"/>
              </a:ext>
            </a:extLst>
          </p:cNvPr>
          <p:cNvSpPr txBox="1"/>
          <p:nvPr/>
        </p:nvSpPr>
        <p:spPr>
          <a:xfrm>
            <a:off x="127322" y="1828800"/>
            <a:ext cx="12064678" cy="2952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AutoNum type="romanUcPeriod"/>
            </a:pPr>
            <a:r>
              <a:rPr lang="pl-PL" sz="3200" b="1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Informacje dotyczące Wnioskodawcy </a:t>
            </a:r>
          </a:p>
          <a:p>
            <a:pPr marL="571500" indent="-571500">
              <a:lnSpc>
                <a:spcPct val="150000"/>
              </a:lnSpc>
              <a:buAutoNum type="romanUcPeriod"/>
            </a:pPr>
            <a:r>
              <a:rPr lang="pl-PL" sz="3200" b="1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Opis planowanych działań związanych z podejmowaną działalnością</a:t>
            </a:r>
          </a:p>
          <a:p>
            <a:pPr marL="571500" indent="-571500">
              <a:lnSpc>
                <a:spcPct val="150000"/>
              </a:lnSpc>
              <a:buAutoNum type="romanUcPeriod"/>
            </a:pPr>
            <a:r>
              <a:rPr lang="pl-PL" sz="3200" b="1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Cele oraz wskaźniki ich realizacji</a:t>
            </a:r>
          </a:p>
          <a:p>
            <a:pPr marL="571500" indent="-571500">
              <a:lnSpc>
                <a:spcPct val="150000"/>
              </a:lnSpc>
              <a:buAutoNum type="romanUcPeriod"/>
            </a:pPr>
            <a:r>
              <a:rPr lang="pl-PL" sz="3200" b="1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Charakterystyka planowanej działalności po zrealizowaniu operacji</a:t>
            </a:r>
          </a:p>
        </p:txBody>
      </p:sp>
    </p:spTree>
    <p:extLst>
      <p:ext uri="{BB962C8B-B14F-4D97-AF65-F5344CB8AC3E}">
        <p14:creationId xmlns:p14="http://schemas.microsoft.com/office/powerpoint/2010/main" val="3556837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Charakterystyka planowanej działalności 	po zrealizowaniu operacji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83BF369-215D-42CC-9EB9-F88B82D3961E}"/>
              </a:ext>
            </a:extLst>
          </p:cNvPr>
          <p:cNvSpPr/>
          <p:nvPr/>
        </p:nvSpPr>
        <p:spPr>
          <a:xfrm>
            <a:off x="10275888" y="2036763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4"/>
          <a:srcRect l="35691" t="24785" r="16597" b="24073"/>
          <a:stretch/>
        </p:blipFill>
        <p:spPr bwMode="auto">
          <a:xfrm>
            <a:off x="1124454" y="201881"/>
            <a:ext cx="9967101" cy="64720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8304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Charakterystyka planowanej działalności 	po zrealizowaniu operacji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83BF369-215D-42CC-9EB9-F88B82D3961E}"/>
              </a:ext>
            </a:extLst>
          </p:cNvPr>
          <p:cNvSpPr/>
          <p:nvPr/>
        </p:nvSpPr>
        <p:spPr>
          <a:xfrm>
            <a:off x="10275888" y="2036763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4"/>
          <a:srcRect l="35599" t="24992" r="16594" b="26393"/>
          <a:stretch/>
        </p:blipFill>
        <p:spPr bwMode="auto">
          <a:xfrm>
            <a:off x="807522" y="160761"/>
            <a:ext cx="10580915" cy="65194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66165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Charakterystyka planowanej działalności 	po zrealizowaniu operacji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83BF369-215D-42CC-9EB9-F88B82D3961E}"/>
              </a:ext>
            </a:extLst>
          </p:cNvPr>
          <p:cNvSpPr/>
          <p:nvPr/>
        </p:nvSpPr>
        <p:spPr>
          <a:xfrm>
            <a:off x="10275888" y="2036763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 rotWithShape="1">
          <a:blip r:embed="rId4"/>
          <a:srcRect l="35608" t="51422" r="16576" b="19425"/>
          <a:stretch/>
        </p:blipFill>
        <p:spPr bwMode="auto">
          <a:xfrm>
            <a:off x="179084" y="1603169"/>
            <a:ext cx="11802440" cy="43582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39822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Charakterystyka planowanej działalności 	po zrealizowaniu operacji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83BF369-215D-42CC-9EB9-F88B82D3961E}"/>
              </a:ext>
            </a:extLst>
          </p:cNvPr>
          <p:cNvSpPr/>
          <p:nvPr/>
        </p:nvSpPr>
        <p:spPr>
          <a:xfrm>
            <a:off x="10275888" y="2036763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 rotWithShape="1">
          <a:blip r:embed="rId4"/>
          <a:srcRect l="35691" t="24536" r="16597" b="41877"/>
          <a:stretch/>
        </p:blipFill>
        <p:spPr bwMode="auto">
          <a:xfrm>
            <a:off x="441899" y="1394327"/>
            <a:ext cx="11296795" cy="481790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28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Charakterystyka planowanej działalności 	po zrealizowaniu operacji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83BF369-215D-42CC-9EB9-F88B82D3961E}"/>
              </a:ext>
            </a:extLst>
          </p:cNvPr>
          <p:cNvSpPr/>
          <p:nvPr/>
        </p:nvSpPr>
        <p:spPr>
          <a:xfrm>
            <a:off x="10275888" y="2036763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 rotWithShape="1">
          <a:blip r:embed="rId4"/>
          <a:srcRect l="35691" t="57689" r="16597" b="11544"/>
          <a:stretch/>
        </p:blipFill>
        <p:spPr bwMode="auto">
          <a:xfrm>
            <a:off x="415351" y="1662545"/>
            <a:ext cx="11337799" cy="442949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02311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Charakterystyka planowanej działalności 	po zrealizowaniu operacji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83BF369-215D-42CC-9EB9-F88B82D3961E}"/>
              </a:ext>
            </a:extLst>
          </p:cNvPr>
          <p:cNvSpPr/>
          <p:nvPr/>
        </p:nvSpPr>
        <p:spPr>
          <a:xfrm>
            <a:off x="10275888" y="2036763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4"/>
          <a:srcRect l="35693" t="25272" r="16662" b="44202"/>
          <a:stretch/>
        </p:blipFill>
        <p:spPr bwMode="auto">
          <a:xfrm>
            <a:off x="599706" y="1662545"/>
            <a:ext cx="11049986" cy="429068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70728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Charakterystyka planowanej działalności 	po zrealizowaniu operacji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83BF369-215D-42CC-9EB9-F88B82D3961E}"/>
              </a:ext>
            </a:extLst>
          </p:cNvPr>
          <p:cNvSpPr/>
          <p:nvPr/>
        </p:nvSpPr>
        <p:spPr>
          <a:xfrm>
            <a:off x="10275888" y="2036763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4"/>
          <a:srcRect l="35691" t="55239" r="16557" b="7898"/>
          <a:stretch/>
        </p:blipFill>
        <p:spPr bwMode="auto">
          <a:xfrm>
            <a:off x="581889" y="1377537"/>
            <a:ext cx="11044051" cy="516702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57124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Charakterystyka planowanej działalności 	po zrealizowaniu operacji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83BF369-215D-42CC-9EB9-F88B82D3961E}"/>
              </a:ext>
            </a:extLst>
          </p:cNvPr>
          <p:cNvSpPr/>
          <p:nvPr/>
        </p:nvSpPr>
        <p:spPr>
          <a:xfrm>
            <a:off x="10275888" y="2036763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4"/>
          <a:srcRect l="36030" t="30076" r="16659" b="39817"/>
          <a:stretch/>
        </p:blipFill>
        <p:spPr bwMode="auto">
          <a:xfrm>
            <a:off x="122802" y="1520042"/>
            <a:ext cx="11952792" cy="46076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25183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Charakterystyka planowanej działalności 	po zrealizowaniu operacji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83BF369-215D-42CC-9EB9-F88B82D3961E}"/>
              </a:ext>
            </a:extLst>
          </p:cNvPr>
          <p:cNvSpPr/>
          <p:nvPr/>
        </p:nvSpPr>
        <p:spPr>
          <a:xfrm>
            <a:off x="10275888" y="2036763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4"/>
          <a:srcRect l="35618" t="37816" r="16570" b="39520"/>
          <a:stretch/>
        </p:blipFill>
        <p:spPr bwMode="auto">
          <a:xfrm>
            <a:off x="156324" y="1996368"/>
            <a:ext cx="11879352" cy="341214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261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Charakterystyka planowanej działalności 	po zrealizowaniu operacji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83BF369-215D-42CC-9EB9-F88B82D3961E}"/>
              </a:ext>
            </a:extLst>
          </p:cNvPr>
          <p:cNvSpPr/>
          <p:nvPr/>
        </p:nvSpPr>
        <p:spPr>
          <a:xfrm>
            <a:off x="10275888" y="2036763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4"/>
          <a:srcRect l="35610" t="59882" r="16520" b="7268"/>
          <a:stretch/>
        </p:blipFill>
        <p:spPr bwMode="auto">
          <a:xfrm>
            <a:off x="368135" y="1555669"/>
            <a:ext cx="11424062" cy="47501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49381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Informacje dotyczące Wnioskodawcy 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BC2742D2-E4C2-4CFA-AA19-7194C5CAF47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070" t="31728" r="18639" b="5905"/>
          <a:stretch/>
        </p:blipFill>
        <p:spPr>
          <a:xfrm>
            <a:off x="56172" y="1260043"/>
            <a:ext cx="6701742" cy="5129184"/>
          </a:xfrm>
          <a:prstGeom prst="rect">
            <a:avLst/>
          </a:prstGeom>
        </p:spPr>
      </p:pic>
      <p:pic>
        <p:nvPicPr>
          <p:cNvPr id="134146" name="Picture 2" descr="Ikona liniowej bilansu. nowoczesny zarys koncepcja logo bilans Fototapeta •  Fototapety streszczenie, Zdjęcie, oświadczenie | myloview.pl">
            <a:extLst>
              <a:ext uri="{FF2B5EF4-FFF2-40B4-BE49-F238E27FC236}">
                <a16:creationId xmlns:a16="http://schemas.microsoft.com/office/drawing/2014/main" id="{91299A86-E7CE-4086-A3D6-04896D9778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5" t="9535" r="17750" b="23629"/>
          <a:stretch/>
        </p:blipFill>
        <p:spPr bwMode="auto">
          <a:xfrm>
            <a:off x="10768355" y="1551009"/>
            <a:ext cx="1076446" cy="1145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A819F1A-A608-48C2-BE7F-9651C13CBE13}"/>
              </a:ext>
            </a:extLst>
          </p:cNvPr>
          <p:cNvSpPr txBox="1"/>
          <p:nvPr/>
        </p:nvSpPr>
        <p:spPr>
          <a:xfrm>
            <a:off x="6836735" y="1114029"/>
            <a:ext cx="5199321" cy="5693866"/>
          </a:xfrm>
          <a:prstGeom prst="rect">
            <a:avLst/>
          </a:prstGeom>
          <a:blipFill dpi="0" rotWithShape="1">
            <a:blip r:embed="rId6">
              <a:alphaModFix amt="12000"/>
            </a:blip>
            <a:srcRect/>
            <a:stretch>
              <a:fillRect/>
            </a:stretch>
          </a:blipFill>
          <a:ln w="63500" cap="rnd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l-PL" b="1" dirty="0">
                <a:latin typeface="Arial Narrow" panose="020B0606020202030204" pitchFamily="34" charset="0"/>
              </a:rPr>
              <a:t>Poszczególne elementy planowanego do zrealizowania zakresu rzeczowego </a:t>
            </a:r>
          </a:p>
          <a:p>
            <a:r>
              <a:rPr lang="pl-PL" b="1" dirty="0">
                <a:solidFill>
                  <a:srgbClr val="FF0000"/>
                </a:solidFill>
                <a:latin typeface="Arial Narrow" panose="020B0606020202030204" pitchFamily="34" charset="0"/>
              </a:rPr>
              <a:t>nie mogą mieć charakteru odtworzeniowego </a:t>
            </a:r>
          </a:p>
          <a:p>
            <a:r>
              <a:rPr lang="pl-PL" b="1" dirty="0">
                <a:latin typeface="Arial Narrow" panose="020B0606020202030204" pitchFamily="34" charset="0"/>
              </a:rPr>
              <a:t>w odniesieniu do zasobów posiadanych przez Wnioskodawcę</a:t>
            </a:r>
            <a:r>
              <a:rPr lang="pl-PL" sz="1000" b="1" dirty="0">
                <a:latin typeface="Arial Narrow" panose="020B0606020202030204" pitchFamily="34" charset="0"/>
              </a:rPr>
              <a:t>.</a:t>
            </a:r>
          </a:p>
          <a:p>
            <a:r>
              <a:rPr lang="pl-PL" sz="1200" dirty="0">
                <a:latin typeface="Arial Narrow" panose="020B0606020202030204" pitchFamily="34" charset="0"/>
              </a:rPr>
              <a:t>Powyższe wynika z art. 33 ust. 1 rozporządzenia Parlamentu Europejskiego i Rady (UE, </a:t>
            </a:r>
            <a:r>
              <a:rPr lang="pl-PL" sz="1200" dirty="0" err="1">
                <a:latin typeface="Arial Narrow" panose="020B0606020202030204" pitchFamily="34" charset="0"/>
              </a:rPr>
              <a:t>Euratom</a:t>
            </a:r>
            <a:r>
              <a:rPr lang="pl-PL" sz="1200" dirty="0">
                <a:latin typeface="Arial Narrow" panose="020B0606020202030204" pitchFamily="34" charset="0"/>
              </a:rPr>
              <a:t>) 2018/1046 z dnia 18 lipca 2018 r. w sprawie zasad finansowych mających zastosowanie do budżetu ogólnego Unii, zmieniające rozporządzenia (UE) nr 1296/2013, (UE) nr 1301/2013, (UE) nr 1303/2013, (UE) nr 1304/2013, (UE) nr 1309/2013, (UE) nr 1316/2013, (UE) nr 223/2014 i (UE) nr 283/2014 oraz decyzję nr 541/2014/UE, a także uchylającego rozporządzenie (UE, </a:t>
            </a:r>
            <a:r>
              <a:rPr lang="pl-PL" sz="1200" dirty="0" err="1">
                <a:latin typeface="Arial Narrow" panose="020B0606020202030204" pitchFamily="34" charset="0"/>
              </a:rPr>
              <a:t>Euratom</a:t>
            </a:r>
            <a:r>
              <a:rPr lang="pl-PL" sz="1200" dirty="0">
                <a:latin typeface="Arial Narrow" panose="020B0606020202030204" pitchFamily="34" charset="0"/>
              </a:rPr>
              <a:t>) nr 966/2012: </a:t>
            </a:r>
            <a:r>
              <a:rPr lang="pl-PL" sz="1200" i="1" dirty="0">
                <a:latin typeface="Arial Narrow" panose="020B0606020202030204" pitchFamily="34" charset="0"/>
              </a:rPr>
              <a:t>Środki wykorzystuje się zgodnie z zasadą należytego zarządzania finansami, w związku z czym wykonuje się je zgodnie z następującymi zasadami:</a:t>
            </a:r>
            <a:endParaRPr lang="pl-PL" sz="1200" dirty="0">
              <a:latin typeface="Arial Narrow" panose="020B0606020202030204" pitchFamily="34" charset="0"/>
            </a:endParaRPr>
          </a:p>
          <a:p>
            <a:pPr lvl="0"/>
            <a:r>
              <a:rPr lang="pl-PL" sz="1200" i="1" dirty="0">
                <a:latin typeface="Arial Narrow" panose="020B0606020202030204" pitchFamily="34" charset="0"/>
              </a:rPr>
              <a:t>zasadą oszczędności, która wymaga, aby zasoby wykorzystywane przez zainteresowaną instytucję Unii w celu wykonywania jej działalności były udostępniane w należytym czasie, we właściwej ilości i jakości oraz po najlepszej cenie;</a:t>
            </a:r>
            <a:endParaRPr lang="pl-PL" sz="1200" dirty="0">
              <a:latin typeface="Arial Narrow" panose="020B0606020202030204" pitchFamily="34" charset="0"/>
            </a:endParaRPr>
          </a:p>
          <a:p>
            <a:pPr lvl="0"/>
            <a:r>
              <a:rPr lang="pl-PL" sz="1200" i="1" dirty="0">
                <a:latin typeface="Arial Narrow" panose="020B0606020202030204" pitchFamily="34" charset="0"/>
              </a:rPr>
              <a:t>zasadą efektywności, która dotyczy jak najkorzystniejszej relacji pomiędzy wykorzystywanymi zasobami, podejmowanymi działaniami i osiąganymi celami; </a:t>
            </a:r>
            <a:endParaRPr lang="pl-PL" sz="1200" dirty="0">
              <a:latin typeface="Arial Narrow" panose="020B0606020202030204" pitchFamily="34" charset="0"/>
            </a:endParaRPr>
          </a:p>
          <a:p>
            <a:pPr lvl="0"/>
            <a:r>
              <a:rPr lang="pl-PL" sz="1200" i="1" dirty="0">
                <a:latin typeface="Arial Narrow" panose="020B0606020202030204" pitchFamily="34" charset="0"/>
              </a:rPr>
              <a:t>zasadą skuteczności, która dotyczy stopnia, w jakim zamierzone cele zostały osiągnięte dzięki podjętym działaniom.</a:t>
            </a:r>
            <a:endParaRPr lang="pl-PL" sz="1200" dirty="0">
              <a:latin typeface="Arial Narrow" panose="020B0606020202030204" pitchFamily="34" charset="0"/>
            </a:endParaRPr>
          </a:p>
          <a:p>
            <a:r>
              <a:rPr lang="pl-PL" sz="1200" dirty="0">
                <a:latin typeface="Arial Narrow" panose="020B0606020202030204" pitchFamily="34" charset="0"/>
              </a:rPr>
              <a:t>Ponadto zgodnie z art. 44 ust. 3 ustawy z dnia 27 sierpnia 2009 r. o finansach publicznych:</a:t>
            </a:r>
            <a:r>
              <a:rPr lang="pl-PL" sz="1200" i="1" dirty="0">
                <a:latin typeface="Arial Narrow" panose="020B0606020202030204" pitchFamily="34" charset="0"/>
              </a:rPr>
              <a:t> Wydatki publiczne powinny być dokonywane:</a:t>
            </a:r>
            <a:endParaRPr lang="pl-PL" sz="1200" dirty="0">
              <a:latin typeface="Arial Narrow" panose="020B0606020202030204" pitchFamily="34" charset="0"/>
            </a:endParaRPr>
          </a:p>
          <a:p>
            <a:r>
              <a:rPr lang="pl-PL" sz="1200" i="1" dirty="0">
                <a:latin typeface="Arial Narrow" panose="020B0606020202030204" pitchFamily="34" charset="0"/>
              </a:rPr>
              <a:t>1) w sposób celowy i oszczędny, z zachowaniem zasad:</a:t>
            </a:r>
            <a:endParaRPr lang="pl-PL" sz="1200" dirty="0">
              <a:latin typeface="Arial Narrow" panose="020B0606020202030204" pitchFamily="34" charset="0"/>
            </a:endParaRPr>
          </a:p>
          <a:p>
            <a:r>
              <a:rPr lang="pl-PL" sz="1200" i="1" dirty="0">
                <a:latin typeface="Arial Narrow" panose="020B0606020202030204" pitchFamily="34" charset="0"/>
              </a:rPr>
              <a:t>a) uzyskiwania najlepszych efektów z danych nakładów,</a:t>
            </a:r>
            <a:endParaRPr lang="pl-PL" sz="1200" dirty="0">
              <a:latin typeface="Arial Narrow" panose="020B0606020202030204" pitchFamily="34" charset="0"/>
            </a:endParaRPr>
          </a:p>
          <a:p>
            <a:r>
              <a:rPr lang="pl-PL" sz="1200" i="1" dirty="0">
                <a:latin typeface="Arial Narrow" panose="020B0606020202030204" pitchFamily="34" charset="0"/>
              </a:rPr>
              <a:t>b) optymalnego doboru metod i środków służących osiągnięciu założonych celów;</a:t>
            </a:r>
            <a:endParaRPr lang="pl-PL" sz="1200" dirty="0">
              <a:latin typeface="Arial Narrow" panose="020B0606020202030204" pitchFamily="34" charset="0"/>
            </a:endParaRPr>
          </a:p>
          <a:p>
            <a:r>
              <a:rPr lang="pl-PL" sz="1200" i="1" dirty="0">
                <a:latin typeface="Arial Narrow" panose="020B0606020202030204" pitchFamily="34" charset="0"/>
              </a:rPr>
              <a:t>2) w sposób umożliwiający terminową realizację zadań;</a:t>
            </a:r>
            <a:endParaRPr lang="pl-PL" sz="1200" dirty="0">
              <a:latin typeface="Arial Narrow" panose="020B0606020202030204" pitchFamily="34" charset="0"/>
            </a:endParaRPr>
          </a:p>
          <a:p>
            <a:r>
              <a:rPr lang="pl-PL" sz="1200" i="1" dirty="0">
                <a:latin typeface="Arial Narrow" panose="020B0606020202030204" pitchFamily="34" charset="0"/>
              </a:rPr>
              <a:t>3) w wysokości i terminach wynikających z wcześniej zaciągniętych zobowiązań</a:t>
            </a:r>
            <a:r>
              <a:rPr lang="pl-PL" sz="1200" i="1" dirty="0"/>
              <a:t>.</a:t>
            </a:r>
            <a:endParaRPr lang="pl-PL" sz="1200" dirty="0"/>
          </a:p>
          <a:p>
            <a:endParaRPr lang="pl-PL" sz="10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38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Charakterystyka planowanej działalności 	po zrealizowaniu operacji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83BF369-215D-42CC-9EB9-F88B82D3961E}"/>
              </a:ext>
            </a:extLst>
          </p:cNvPr>
          <p:cNvSpPr/>
          <p:nvPr/>
        </p:nvSpPr>
        <p:spPr>
          <a:xfrm>
            <a:off x="10275888" y="2036763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4"/>
          <a:srcRect l="33524" t="25464" r="14534" b="37302"/>
          <a:stretch/>
        </p:blipFill>
        <p:spPr bwMode="auto">
          <a:xfrm>
            <a:off x="507674" y="1472540"/>
            <a:ext cx="11208616" cy="486888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20967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Charakterystyka planowanej działalności 	po zrealizowaniu operacji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83BF369-215D-42CC-9EB9-F88B82D3961E}"/>
              </a:ext>
            </a:extLst>
          </p:cNvPr>
          <p:cNvSpPr/>
          <p:nvPr/>
        </p:nvSpPr>
        <p:spPr>
          <a:xfrm>
            <a:off x="10275888" y="2036763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4"/>
          <a:srcRect l="33524" t="62154" r="14534" b="15099"/>
          <a:stretch/>
        </p:blipFill>
        <p:spPr bwMode="auto">
          <a:xfrm>
            <a:off x="153177" y="2079493"/>
            <a:ext cx="11885645" cy="31542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10283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Charakterystyka planowanej działalności 	po zrealizowaniu operacji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83BF369-215D-42CC-9EB9-F88B82D3961E}"/>
              </a:ext>
            </a:extLst>
          </p:cNvPr>
          <p:cNvSpPr/>
          <p:nvPr/>
        </p:nvSpPr>
        <p:spPr>
          <a:xfrm>
            <a:off x="10275888" y="2036763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 rotWithShape="1">
          <a:blip r:embed="rId4"/>
          <a:srcRect l="33509" t="37229" r="14645" b="22259"/>
          <a:stretch/>
        </p:blipFill>
        <p:spPr bwMode="auto">
          <a:xfrm>
            <a:off x="394100" y="971517"/>
            <a:ext cx="11418425" cy="54055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6674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Charakterystyka planowanej działalności 	po zrealizowaniu operacji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83BF369-215D-42CC-9EB9-F88B82D3961E}"/>
              </a:ext>
            </a:extLst>
          </p:cNvPr>
          <p:cNvSpPr/>
          <p:nvPr/>
        </p:nvSpPr>
        <p:spPr>
          <a:xfrm>
            <a:off x="10275888" y="2036763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4"/>
          <a:srcRect l="33554" t="31124" r="14496" b="33332"/>
          <a:stretch/>
        </p:blipFill>
        <p:spPr bwMode="auto">
          <a:xfrm>
            <a:off x="48501" y="1469985"/>
            <a:ext cx="12094565" cy="50139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48507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Charakterystyka planowanej działalności 	po zrealizowaniu operacji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83BF369-215D-42CC-9EB9-F88B82D3961E}"/>
              </a:ext>
            </a:extLst>
          </p:cNvPr>
          <p:cNvSpPr/>
          <p:nvPr/>
        </p:nvSpPr>
        <p:spPr>
          <a:xfrm>
            <a:off x="10275888" y="2036763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4"/>
          <a:srcRect l="33554" t="36182" r="14496" b="31906"/>
          <a:stretch/>
        </p:blipFill>
        <p:spPr bwMode="auto">
          <a:xfrm>
            <a:off x="47501" y="1624365"/>
            <a:ext cx="12102146" cy="450330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7532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Charakterystyka planowanej działalności 	po zrealizowaniu operacji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83BF369-215D-42CC-9EB9-F88B82D3961E}"/>
              </a:ext>
            </a:extLst>
          </p:cNvPr>
          <p:cNvSpPr/>
          <p:nvPr/>
        </p:nvSpPr>
        <p:spPr>
          <a:xfrm>
            <a:off x="10275888" y="2036763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B19A4833-C86F-4815-B73D-5BB82EE5976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883" t="48461" r="23206" b="5190"/>
          <a:stretch/>
        </p:blipFill>
        <p:spPr>
          <a:xfrm>
            <a:off x="290077" y="1384300"/>
            <a:ext cx="11614588" cy="5362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794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Charakterystyka planowanej działalności 	po zrealizowaniu operacji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83BF369-215D-42CC-9EB9-F88B82D3961E}"/>
              </a:ext>
            </a:extLst>
          </p:cNvPr>
          <p:cNvSpPr/>
          <p:nvPr/>
        </p:nvSpPr>
        <p:spPr>
          <a:xfrm>
            <a:off x="10275888" y="2036763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15979A08-16F1-4D29-81F6-F17E639F37F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279" t="36275" r="13052" b="12937"/>
          <a:stretch/>
        </p:blipFill>
        <p:spPr>
          <a:xfrm>
            <a:off x="685800" y="1469984"/>
            <a:ext cx="11102975" cy="5286416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28D25FCC-F057-4092-B129-1428318A578A}"/>
              </a:ext>
            </a:extLst>
          </p:cNvPr>
          <p:cNvSpPr txBox="1"/>
          <p:nvPr/>
        </p:nvSpPr>
        <p:spPr>
          <a:xfrm>
            <a:off x="9006963" y="4201855"/>
            <a:ext cx="2601449" cy="2554545"/>
          </a:xfrm>
          <a:prstGeom prst="rect">
            <a:avLst/>
          </a:prstGeom>
          <a:blipFill dpi="0" rotWithShape="1">
            <a:blip r:embed="rId5">
              <a:alphaModFix amt="12000"/>
            </a:blip>
            <a:srcRect/>
            <a:stretch>
              <a:fillRect/>
            </a:stretch>
          </a:blipFill>
          <a:ln w="63500" cap="rnd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Arial Narrow" panose="020B0606020202030204" pitchFamily="34" charset="0"/>
              </a:rPr>
              <a:t>W prognozie finansowej </a:t>
            </a:r>
            <a:r>
              <a:rPr lang="pl-PL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nie</a:t>
            </a:r>
            <a:r>
              <a:rPr lang="pl-PL" sz="2000" b="1" dirty="0">
                <a:latin typeface="Arial Narrow" panose="020B0606020202030204" pitchFamily="34" charset="0"/>
              </a:rPr>
              <a:t> należy </a:t>
            </a:r>
            <a:r>
              <a:rPr lang="pl-PL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ujmować</a:t>
            </a:r>
            <a:r>
              <a:rPr lang="pl-PL" sz="2000" b="1" dirty="0">
                <a:latin typeface="Arial Narrow" panose="020B0606020202030204" pitchFamily="34" charset="0"/>
              </a:rPr>
              <a:t> </a:t>
            </a:r>
            <a:r>
              <a:rPr lang="pl-PL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kwoty premii </a:t>
            </a:r>
            <a:r>
              <a:rPr lang="pl-PL" sz="2000" b="1" dirty="0">
                <a:latin typeface="Arial Narrow" panose="020B0606020202030204" pitchFamily="34" charset="0"/>
              </a:rPr>
              <a:t>oraz </a:t>
            </a:r>
            <a:r>
              <a:rPr lang="pl-PL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odpowiadających jej wydatków</a:t>
            </a:r>
            <a:r>
              <a:rPr lang="pl-PL" sz="2000" b="1" dirty="0">
                <a:latin typeface="Arial Narrow" panose="020B0606020202030204" pitchFamily="34" charset="0"/>
              </a:rPr>
              <a:t>. </a:t>
            </a:r>
          </a:p>
          <a:p>
            <a:r>
              <a:rPr lang="pl-PL" sz="2000" b="1" dirty="0">
                <a:latin typeface="Arial Narrow" panose="020B0606020202030204" pitchFamily="34" charset="0"/>
              </a:rPr>
              <a:t>Są to wielkości, które co do zasady będą się kompensować.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ACE07883-0F5D-4688-889D-C6013D7CDEF3}"/>
              </a:ext>
            </a:extLst>
          </p:cNvPr>
          <p:cNvSpPr txBox="1"/>
          <p:nvPr/>
        </p:nvSpPr>
        <p:spPr>
          <a:xfrm>
            <a:off x="1248371" y="2744746"/>
            <a:ext cx="4225329" cy="1077218"/>
          </a:xfrm>
          <a:prstGeom prst="rect">
            <a:avLst/>
          </a:prstGeom>
          <a:blipFill dpi="0" rotWithShape="1">
            <a:blip r:embed="rId5">
              <a:alphaModFix amt="12000"/>
            </a:blip>
            <a:srcRect/>
            <a:stretch>
              <a:fillRect/>
            </a:stretch>
          </a:blipFill>
          <a:ln w="63500" cap="rnd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l-PL" sz="1600" b="1" dirty="0">
                <a:latin typeface="Arial Narrow" panose="020B0606020202030204" pitchFamily="34" charset="0"/>
              </a:rPr>
              <a:t>Sugeruje się, aby wymienić oferowane produkty / usługi w kolejności, wg prognozowanego udziału przychodów z ich sprzedaży w przychodach ogółem (od największego do najmniejszego)</a:t>
            </a:r>
            <a:r>
              <a:rPr lang="pl-PL" sz="1600" b="1" dirty="0">
                <a:solidFill>
                  <a:srgbClr val="00B050"/>
                </a:solidFill>
                <a:latin typeface="Arial Narrow" panose="020B0606020202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00497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Charakterystyka planowanej działalności 	po zrealizowaniu operacji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83BF369-215D-42CC-9EB9-F88B82D3961E}"/>
              </a:ext>
            </a:extLst>
          </p:cNvPr>
          <p:cNvSpPr/>
          <p:nvPr/>
        </p:nvSpPr>
        <p:spPr>
          <a:xfrm>
            <a:off x="10275888" y="2036763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E731B705-D939-4654-8AB6-B0D26454977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765" t="23333" r="10346" b="6993"/>
          <a:stretch/>
        </p:blipFill>
        <p:spPr>
          <a:xfrm>
            <a:off x="358774" y="1308305"/>
            <a:ext cx="8266302" cy="5195682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B7CE3706-A9FC-4F17-9929-4FE20558EF8E}"/>
              </a:ext>
            </a:extLst>
          </p:cNvPr>
          <p:cNvSpPr txBox="1"/>
          <p:nvPr/>
        </p:nvSpPr>
        <p:spPr>
          <a:xfrm>
            <a:off x="8714251" y="1469985"/>
            <a:ext cx="3287248" cy="3046988"/>
          </a:xfrm>
          <a:prstGeom prst="rect">
            <a:avLst/>
          </a:prstGeom>
          <a:blipFill dpi="0" rotWithShape="1">
            <a:blip r:embed="rId5">
              <a:alphaModFix amt="12000"/>
            </a:blip>
            <a:srcRect/>
            <a:stretch>
              <a:fillRect/>
            </a:stretch>
          </a:blipFill>
          <a:ln w="63500" cap="rnd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 Narrow" panose="020B0606020202030204" pitchFamily="34" charset="0"/>
              </a:rPr>
              <a:t>W prognozie finansowej </a:t>
            </a:r>
            <a:r>
              <a:rPr lang="pl-PL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nie</a:t>
            </a:r>
            <a:r>
              <a:rPr lang="pl-PL" sz="2400" b="1" dirty="0">
                <a:latin typeface="Arial Narrow" panose="020B0606020202030204" pitchFamily="34" charset="0"/>
              </a:rPr>
              <a:t> należy </a:t>
            </a:r>
            <a:r>
              <a:rPr lang="pl-PL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ujmować</a:t>
            </a:r>
            <a:r>
              <a:rPr lang="pl-PL" sz="2400" b="1" dirty="0">
                <a:latin typeface="Arial Narrow" panose="020B0606020202030204" pitchFamily="34" charset="0"/>
              </a:rPr>
              <a:t> </a:t>
            </a:r>
            <a:r>
              <a:rPr lang="pl-PL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kwoty premii </a:t>
            </a:r>
            <a:r>
              <a:rPr lang="pl-PL" sz="2400" b="1" dirty="0">
                <a:latin typeface="Arial Narrow" panose="020B0606020202030204" pitchFamily="34" charset="0"/>
              </a:rPr>
              <a:t>oraz </a:t>
            </a:r>
            <a:r>
              <a:rPr lang="pl-PL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odpowiadających jej wydatków</a:t>
            </a:r>
            <a:r>
              <a:rPr lang="pl-PL" sz="2400" b="1" dirty="0">
                <a:latin typeface="Arial Narrow" panose="020B0606020202030204" pitchFamily="34" charset="0"/>
              </a:rPr>
              <a:t>. </a:t>
            </a:r>
          </a:p>
          <a:p>
            <a:r>
              <a:rPr lang="pl-PL" sz="2400" b="1" dirty="0">
                <a:latin typeface="Arial Narrow" panose="020B0606020202030204" pitchFamily="34" charset="0"/>
              </a:rPr>
              <a:t>Są to wielkości, które co do zasady będą się kompensować.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DA88247C-B46D-438A-99FC-F12C1B6ED91D}"/>
              </a:ext>
            </a:extLst>
          </p:cNvPr>
          <p:cNvSpPr txBox="1"/>
          <p:nvPr/>
        </p:nvSpPr>
        <p:spPr>
          <a:xfrm>
            <a:off x="4076701" y="4928175"/>
            <a:ext cx="7924798" cy="1846659"/>
          </a:xfrm>
          <a:prstGeom prst="rect">
            <a:avLst/>
          </a:prstGeom>
          <a:blipFill dpi="0" rotWithShape="1">
            <a:blip r:embed="rId5">
              <a:alphaModFix amt="12000"/>
            </a:blip>
            <a:srcRect/>
            <a:stretch>
              <a:fillRect/>
            </a:stretch>
          </a:blipFill>
          <a:ln w="63500" cap="rnd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l-PL" sz="2400" b="1" dirty="0">
                <a:solidFill>
                  <a:srgbClr val="0070C0"/>
                </a:solidFill>
                <a:latin typeface="Arial Narrow" panose="020B0606020202030204" pitchFamily="34" charset="0"/>
              </a:rPr>
              <a:t>Wartość dodana brutto </a:t>
            </a:r>
            <a:r>
              <a:rPr lang="pl-PL" sz="2400" b="1" dirty="0">
                <a:latin typeface="Arial Narrow" panose="020B0606020202030204" pitchFamily="34" charset="0"/>
              </a:rPr>
              <a:t>= </a:t>
            </a:r>
          </a:p>
          <a:p>
            <a:r>
              <a:rPr lang="pl-PL" sz="2400" b="1" dirty="0">
                <a:solidFill>
                  <a:srgbClr val="00B050"/>
                </a:solidFill>
                <a:latin typeface="Arial Narrow" panose="020B0606020202030204" pitchFamily="34" charset="0"/>
              </a:rPr>
              <a:t>Prognoza wpływów na podstawie sekcji IV.6.A. </a:t>
            </a:r>
          </a:p>
          <a:p>
            <a:r>
              <a:rPr lang="pl-PL" sz="2400" b="1" dirty="0">
                <a:latin typeface="Arial Narrow" panose="020B0606020202030204" pitchFamily="34" charset="0"/>
              </a:rPr>
              <a:t>- </a:t>
            </a:r>
            <a:r>
              <a:rPr lang="pl-PL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Prognoza wydatków na podstawie sekcji IV.6.B*</a:t>
            </a:r>
          </a:p>
          <a:p>
            <a:r>
              <a:rPr lang="pl-PL" b="1" dirty="0">
                <a:latin typeface="Arial Narrow" panose="020B0606020202030204" pitchFamily="34" charset="0"/>
              </a:rPr>
              <a:t>Jeżeli planowany termin złożenia wniosku o płatność drugiej raty pomocy wypada np. w roku</a:t>
            </a:r>
            <a:r>
              <a:rPr lang="pl-PL" b="1" baseline="30000" dirty="0">
                <a:latin typeface="Arial Narrow" panose="020B0606020202030204" pitchFamily="34" charset="0"/>
              </a:rPr>
              <a:t>n+1</a:t>
            </a:r>
            <a:r>
              <a:rPr lang="pl-PL" b="1" dirty="0">
                <a:latin typeface="Arial Narrow" panose="020B0606020202030204" pitchFamily="34" charset="0"/>
              </a:rPr>
              <a:t>, wartość dodaną brutto należy obliczyć dla roku</a:t>
            </a:r>
            <a:r>
              <a:rPr lang="pl-PL" b="1" baseline="30000" dirty="0">
                <a:latin typeface="Arial Narrow" panose="020B0606020202030204" pitchFamily="34" charset="0"/>
              </a:rPr>
              <a:t>n+2</a:t>
            </a:r>
            <a:r>
              <a:rPr lang="pl-PL" b="1" dirty="0">
                <a:solidFill>
                  <a:srgbClr val="00B050"/>
                </a:solidFill>
                <a:latin typeface="Arial Narrow" panose="020B0606020202030204" pitchFamily="34" charset="0"/>
              </a:rPr>
              <a:t>.</a:t>
            </a:r>
            <a:endParaRPr lang="pl-PL" sz="2400" b="1" dirty="0">
              <a:solidFill>
                <a:srgbClr val="00B05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511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83BF369-215D-42CC-9EB9-F88B82D3961E}"/>
              </a:ext>
            </a:extLst>
          </p:cNvPr>
          <p:cNvSpPr/>
          <p:nvPr/>
        </p:nvSpPr>
        <p:spPr>
          <a:xfrm>
            <a:off x="10275888" y="2036763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2C2A3075-0F4B-402E-AF59-26B36F5029A5}"/>
              </a:ext>
            </a:extLst>
          </p:cNvPr>
          <p:cNvSpPr/>
          <p:nvPr/>
        </p:nvSpPr>
        <p:spPr>
          <a:xfrm>
            <a:off x="1951275" y="2142884"/>
            <a:ext cx="8289449" cy="26345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lnSpc>
                <a:spcPct val="70000"/>
              </a:lnSpc>
              <a:buFont typeface="Arial" panose="020B0604020202020204" pitchFamily="34" charset="0"/>
              <a:buNone/>
            </a:pPr>
            <a:r>
              <a:rPr lang="pl-PL" altLang="pl-PL" sz="48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Dziękujemy za uwagę</a:t>
            </a:r>
          </a:p>
          <a:p>
            <a:pPr algn="ctr" eaLnBrk="1" hangingPunct="1">
              <a:lnSpc>
                <a:spcPct val="70000"/>
              </a:lnSpc>
              <a:buFont typeface="Arial" panose="020B0604020202020204" pitchFamily="34" charset="0"/>
              <a:buNone/>
            </a:pPr>
            <a:endParaRPr lang="pl-PL" altLang="pl-PL" sz="4800" b="1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  <a:cs typeface="Tahoma" panose="020B0604030504040204" pitchFamily="34" charset="0"/>
            </a:endParaRPr>
          </a:p>
          <a:p>
            <a:pPr algn="ctr" eaLnBrk="1" hangingPunct="1">
              <a:lnSpc>
                <a:spcPct val="70000"/>
              </a:lnSpc>
              <a:buFont typeface="Arial" panose="020B0604020202020204" pitchFamily="34" charset="0"/>
              <a:buNone/>
            </a:pPr>
            <a:endParaRPr lang="pl-PL" altLang="pl-PL" sz="4800" b="1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  <a:cs typeface="Tahoma" panose="020B0604030504040204" pitchFamily="34" charset="0"/>
            </a:endParaRPr>
          </a:p>
          <a:p>
            <a:pPr algn="ctr" eaLnBrk="1" hangingPunct="1">
              <a:lnSpc>
                <a:spcPct val="70000"/>
              </a:lnSpc>
              <a:buFont typeface="Arial" panose="020B0604020202020204" pitchFamily="34" charset="0"/>
              <a:buNone/>
            </a:pPr>
            <a:r>
              <a:rPr lang="pl-PL" altLang="pl-PL" sz="48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Departament Działań Premiowych</a:t>
            </a:r>
          </a:p>
          <a:p>
            <a:pPr algn="ctr" eaLnBrk="1" hangingPunct="1">
              <a:lnSpc>
                <a:spcPct val="70000"/>
              </a:lnSpc>
              <a:buFont typeface="Arial" panose="020B0604020202020204" pitchFamily="34" charset="0"/>
              <a:buNone/>
            </a:pPr>
            <a:endParaRPr lang="pl-PL" altLang="pl-PL" sz="4400" b="1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535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 Biznesplan | Informacje dotyczące Wnioskodawcy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841CBE83-5258-43C1-9325-57E82499E5D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370" t="14612" r="20214" b="70208"/>
          <a:stretch/>
        </p:blipFill>
        <p:spPr>
          <a:xfrm>
            <a:off x="2748432" y="1476813"/>
            <a:ext cx="6703200" cy="1305258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AE8D74F5-8E65-4E9B-92DB-E895ED35563F}"/>
              </a:ext>
            </a:extLst>
          </p:cNvPr>
          <p:cNvSpPr txBox="1"/>
          <p:nvPr/>
        </p:nvSpPr>
        <p:spPr>
          <a:xfrm>
            <a:off x="609600" y="2775847"/>
            <a:ext cx="11027229" cy="3477875"/>
          </a:xfrm>
          <a:prstGeom prst="rect">
            <a:avLst/>
          </a:prstGeom>
          <a:noFill/>
          <a:ln w="63500" cap="rnd">
            <a:solidFill>
              <a:schemeClr val="bg1">
                <a:lumMod val="75000"/>
                <a:alpha val="14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Na podstawie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stanu posiadania 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na ostatni dzień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miesiąca poprzedzającego 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dzień złożenia wniosku należy podać: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posiadane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środki pieniężne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,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dotychczasowe stałe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źródło utrzymania 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oraz średnie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miesięczne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 przychody, np. z 3 lub 6 ostatnich miesięcy poprzedzających dzień złożenia wniosku,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pozostałe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źródła finansowania 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(pożyczki, kredyty, leasing itp.) w tym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wysokość 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przyznanej Wnioskodawcy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pożyczki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,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kredytu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,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leasingu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 oraz wysokość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miesięcznej raty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 i ostateczny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termin spłaty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,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obroty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 i osiągane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zyski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 za ostatni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rok obrachunkowy 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(jeśli dotyczy) lub za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ostatni okres obrachunkowy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b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</a:b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(np. z ostatnich 3-6 miesięcy poprzedzających dzień złożenia wniosku o pomoc) – dotyczy podmiotów prowadzących działalność gospodarczą.</a:t>
            </a:r>
          </a:p>
          <a:p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Z opisu wykazanych źródeł finansowania powinno wynikać, iż podmiot ubiegający się o przyznanie pomocy,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będzie mógł prowadzić działalność gospodarczą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 w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deklarowanym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 we wniosku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zakresie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.</a:t>
            </a:r>
          </a:p>
        </p:txBody>
      </p:sp>
      <p:pic>
        <p:nvPicPr>
          <p:cNvPr id="9" name="Picture 2" descr="Ikona liniowej bilansu. nowoczesny zarys koncepcja logo bilans Fototapeta •  Fototapety streszczenie, Zdjęcie, oświadczenie | myloview.pl">
            <a:extLst>
              <a:ext uri="{FF2B5EF4-FFF2-40B4-BE49-F238E27FC236}">
                <a16:creationId xmlns:a16="http://schemas.microsoft.com/office/drawing/2014/main" id="{0EB73F08-4176-4C9B-B7D5-8DD794D13C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5" t="9535" r="17750" b="23629"/>
          <a:stretch/>
        </p:blipFill>
        <p:spPr bwMode="auto">
          <a:xfrm>
            <a:off x="10768355" y="1551009"/>
            <a:ext cx="1076446" cy="1145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551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Informacje dotyczące Wnioskodawcy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grpSp>
        <p:nvGrpSpPr>
          <p:cNvPr id="6" name="Grupa 5">
            <a:extLst>
              <a:ext uri="{FF2B5EF4-FFF2-40B4-BE49-F238E27FC236}">
                <a16:creationId xmlns:a16="http://schemas.microsoft.com/office/drawing/2014/main" id="{53388886-98D0-45DB-9CED-14C935ADA7C9}"/>
              </a:ext>
            </a:extLst>
          </p:cNvPr>
          <p:cNvGrpSpPr/>
          <p:nvPr/>
        </p:nvGrpSpPr>
        <p:grpSpPr>
          <a:xfrm>
            <a:off x="2766343" y="1745519"/>
            <a:ext cx="6703200" cy="3395863"/>
            <a:chOff x="2766343" y="1745519"/>
            <a:chExt cx="6703200" cy="3395863"/>
          </a:xfrm>
        </p:grpSpPr>
        <p:pic>
          <p:nvPicPr>
            <p:cNvPr id="9" name="Obraz 8">
              <a:extLst>
                <a:ext uri="{FF2B5EF4-FFF2-40B4-BE49-F238E27FC236}">
                  <a16:creationId xmlns:a16="http://schemas.microsoft.com/office/drawing/2014/main" id="{6562E83E-ADDB-4DE7-94B9-C2D1094BA2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8259" t="76649" r="18450" b="1936"/>
            <a:stretch/>
          </p:blipFill>
          <p:spPr>
            <a:xfrm>
              <a:off x="2766343" y="3379811"/>
              <a:ext cx="6703200" cy="1761571"/>
            </a:xfrm>
            <a:prstGeom prst="rect">
              <a:avLst/>
            </a:prstGeom>
          </p:spPr>
        </p:pic>
        <p:pic>
          <p:nvPicPr>
            <p:cNvPr id="10" name="Obraz 9">
              <a:extLst>
                <a:ext uri="{FF2B5EF4-FFF2-40B4-BE49-F238E27FC236}">
                  <a16:creationId xmlns:a16="http://schemas.microsoft.com/office/drawing/2014/main" id="{837CE7C9-E5ED-4DCE-A3B4-0A345C25E7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8260" t="29535" r="18449" b="50000"/>
            <a:stretch/>
          </p:blipFill>
          <p:spPr>
            <a:xfrm>
              <a:off x="2766343" y="1745519"/>
              <a:ext cx="6703200" cy="16834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3953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pPr marL="890588" indent="-890588"/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Opis planowanych działań związanych </a:t>
            </a:r>
            <a:b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</a:br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z podejmowaną działalnością</a:t>
            </a:r>
            <a:b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</a:br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E9C8E64E-8A65-49C2-AB3F-D84C6FF4DFF6}"/>
              </a:ext>
            </a:extLst>
          </p:cNvPr>
          <p:cNvSpPr txBox="1"/>
          <p:nvPr/>
        </p:nvSpPr>
        <p:spPr>
          <a:xfrm>
            <a:off x="8210340" y="1555423"/>
            <a:ext cx="3692082" cy="2308324"/>
          </a:xfrm>
          <a:prstGeom prst="rect">
            <a:avLst/>
          </a:prstGeom>
          <a:blipFill dpi="0" rotWithShape="1">
            <a:blip r:embed="rId4">
              <a:alphaModFix amt="12000"/>
            </a:blip>
            <a:srcRect/>
            <a:stretch>
              <a:fillRect/>
            </a:stretch>
          </a:blipFill>
          <a:ln w="63500" cap="rnd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l-PL" sz="1600" b="1" dirty="0">
                <a:latin typeface="Arial Narrow" panose="020B0606020202030204" pitchFamily="34" charset="0"/>
              </a:rPr>
              <a:t>Inwestycji w środki trwałe oraz inne środki związane z działalnością pozarolniczą </a:t>
            </a:r>
          </a:p>
          <a:p>
            <a:r>
              <a:rPr lang="pl-PL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nie finansuje się </a:t>
            </a:r>
          </a:p>
          <a:p>
            <a:r>
              <a:rPr lang="pl-PL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z innych środków publicznych</a:t>
            </a:r>
            <a:r>
              <a:rPr lang="pl-PL" sz="1600" b="1" dirty="0">
                <a:latin typeface="Arial Narrow" panose="020B0606020202030204" pitchFamily="34" charset="0"/>
              </a:rPr>
              <a:t>. </a:t>
            </a:r>
          </a:p>
          <a:p>
            <a:r>
              <a:rPr lang="pl-PL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Osoby, które są lub będą „czynnymi” podatnikami </a:t>
            </a:r>
            <a:r>
              <a:rPr lang="pl-PL" sz="1600" b="1" dirty="0">
                <a:latin typeface="Arial Narrow" panose="020B0606020202030204" pitchFamily="34" charset="0"/>
              </a:rPr>
              <a:t>podatku VAT </a:t>
            </a:r>
          </a:p>
          <a:p>
            <a:r>
              <a:rPr lang="pl-PL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nie mogą uwzględnić</a:t>
            </a:r>
            <a:r>
              <a:rPr lang="pl-PL" sz="1600" b="1" dirty="0">
                <a:latin typeface="Arial Narrow" panose="020B0606020202030204" pitchFamily="34" charset="0"/>
              </a:rPr>
              <a:t> w wydatkach sfinansowanych z premii podatku </a:t>
            </a:r>
            <a:r>
              <a:rPr lang="pl-PL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VAT</a:t>
            </a:r>
            <a:r>
              <a:rPr lang="pl-PL" sz="1600" b="1" dirty="0">
                <a:latin typeface="Arial Narrow" panose="020B0606020202030204" pitchFamily="34" charset="0"/>
              </a:rPr>
              <a:t> (przyjmą w biznesplanie wartości netto).</a:t>
            </a:r>
          </a:p>
        </p:txBody>
      </p:sp>
      <p:grpSp>
        <p:nvGrpSpPr>
          <p:cNvPr id="4" name="Grupa 3">
            <a:extLst>
              <a:ext uri="{FF2B5EF4-FFF2-40B4-BE49-F238E27FC236}">
                <a16:creationId xmlns:a16="http://schemas.microsoft.com/office/drawing/2014/main" id="{85F83C25-F2B7-48C8-B38B-FACB74A65C09}"/>
              </a:ext>
            </a:extLst>
          </p:cNvPr>
          <p:cNvGrpSpPr/>
          <p:nvPr/>
        </p:nvGrpSpPr>
        <p:grpSpPr>
          <a:xfrm>
            <a:off x="578974" y="1267192"/>
            <a:ext cx="7546695" cy="4678303"/>
            <a:chOff x="578974" y="1431668"/>
            <a:chExt cx="7546695" cy="4678303"/>
          </a:xfrm>
        </p:grpSpPr>
        <p:pic>
          <p:nvPicPr>
            <p:cNvPr id="3" name="Obraz 2">
              <a:extLst>
                <a:ext uri="{FF2B5EF4-FFF2-40B4-BE49-F238E27FC236}">
                  <a16:creationId xmlns:a16="http://schemas.microsoft.com/office/drawing/2014/main" id="{5E7BBDA8-8E6E-45B1-BD1C-F3D9500B24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29336" t="22402" r="8766" b="5368"/>
            <a:stretch/>
          </p:blipFill>
          <p:spPr>
            <a:xfrm>
              <a:off x="578974" y="1431668"/>
              <a:ext cx="7546695" cy="4678303"/>
            </a:xfrm>
            <a:prstGeom prst="rect">
              <a:avLst/>
            </a:prstGeom>
          </p:spPr>
        </p:pic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CFFB7CE6-21AA-4F8A-AE71-32065AD272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8979" t="17640" r="5012" b="75845"/>
            <a:stretch/>
          </p:blipFill>
          <p:spPr>
            <a:xfrm>
              <a:off x="664645" y="5428748"/>
              <a:ext cx="7370222" cy="382184"/>
            </a:xfrm>
            <a:prstGeom prst="rect">
              <a:avLst/>
            </a:prstGeom>
          </p:spPr>
        </p:pic>
      </p:grpSp>
      <p:sp>
        <p:nvSpPr>
          <p:cNvPr id="9" name="pole tekstowe 8">
            <a:extLst>
              <a:ext uri="{FF2B5EF4-FFF2-40B4-BE49-F238E27FC236}">
                <a16:creationId xmlns:a16="http://schemas.microsoft.com/office/drawing/2014/main" id="{8CB772C7-81A1-4548-A4CF-D24D9C1FD88D}"/>
              </a:ext>
            </a:extLst>
          </p:cNvPr>
          <p:cNvSpPr txBox="1"/>
          <p:nvPr/>
        </p:nvSpPr>
        <p:spPr>
          <a:xfrm>
            <a:off x="8210340" y="3986701"/>
            <a:ext cx="3692082" cy="2554545"/>
          </a:xfrm>
          <a:prstGeom prst="rect">
            <a:avLst/>
          </a:prstGeom>
          <a:blipFill dpi="0" rotWithShape="1">
            <a:blip r:embed="rId4">
              <a:alphaModFix amt="12000"/>
            </a:blip>
            <a:srcRect/>
            <a:stretch>
              <a:fillRect/>
            </a:stretch>
          </a:blipFill>
          <a:ln w="63500" cap="rnd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Suma wydatków </a:t>
            </a:r>
            <a:r>
              <a:rPr lang="pl-PL" sz="1600" b="1" dirty="0">
                <a:latin typeface="Arial Narrow" panose="020B0606020202030204" pitchFamily="34" charset="0"/>
              </a:rPr>
              <a:t>wskazanych w Tabeli nr 1 </a:t>
            </a:r>
            <a:r>
              <a:rPr lang="pl-PL" sz="16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nie</a:t>
            </a:r>
            <a:r>
              <a:rPr lang="pl-PL" sz="1600" b="1" dirty="0">
                <a:latin typeface="Arial Narrow" panose="020B0606020202030204" pitchFamily="34" charset="0"/>
              </a:rPr>
              <a:t> może być </a:t>
            </a:r>
            <a:r>
              <a:rPr lang="pl-PL" sz="16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niższa niż 70% </a:t>
            </a:r>
            <a:r>
              <a:rPr lang="pl-PL" sz="1600" b="1" dirty="0">
                <a:latin typeface="Arial Narrow" panose="020B0606020202030204" pitchFamily="34" charset="0"/>
              </a:rPr>
              <a:t>i wyższa niż 100% kwoty premii.</a:t>
            </a:r>
          </a:p>
          <a:p>
            <a:r>
              <a:rPr lang="pl-PL" sz="1600" b="1" dirty="0">
                <a:latin typeface="Arial Narrow" panose="020B0606020202030204" pitchFamily="34" charset="0"/>
              </a:rPr>
              <a:t>Suma wydatków wskazanych w Tabeli nr 1 i w Tabeli nr 2 nie może przekraczać kwoty 100% kwoty premii.</a:t>
            </a:r>
          </a:p>
          <a:p>
            <a:r>
              <a:rPr lang="pl-PL" sz="1600" b="1" dirty="0">
                <a:latin typeface="Arial Narrow" panose="020B0606020202030204" pitchFamily="34" charset="0"/>
              </a:rPr>
              <a:t>Kwoty, przekraczające wyżej wymienione poziomy należy przenieść (w części przekraczającej wskazane parametry) do Tabeli nr 3.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7FF0513C-FE0A-44A6-82EF-6B066CDA335A}"/>
              </a:ext>
            </a:extLst>
          </p:cNvPr>
          <p:cNvSpPr txBox="1"/>
          <p:nvPr/>
        </p:nvSpPr>
        <p:spPr>
          <a:xfrm>
            <a:off x="643380" y="5607968"/>
            <a:ext cx="7461024" cy="1077218"/>
          </a:xfrm>
          <a:prstGeom prst="rect">
            <a:avLst/>
          </a:prstGeom>
          <a:solidFill>
            <a:schemeClr val="bg1"/>
          </a:solidFill>
          <a:ln w="63500" cap="rnd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l-PL" sz="1600" b="1" dirty="0">
                <a:latin typeface="Arial Narrow" panose="020B0606020202030204" pitchFamily="34" charset="0"/>
              </a:rPr>
              <a:t>W Tabeli nr 1 i Tabeli nr 2 </a:t>
            </a:r>
            <a:r>
              <a:rPr lang="pl-PL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nie</a:t>
            </a:r>
            <a:r>
              <a:rPr lang="pl-PL" sz="1600" b="1" dirty="0">
                <a:latin typeface="Arial Narrow" panose="020B0606020202030204" pitchFamily="34" charset="0"/>
              </a:rPr>
              <a:t> należy </a:t>
            </a:r>
            <a:r>
              <a:rPr lang="pl-PL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wymieniać kosztów </a:t>
            </a:r>
            <a:r>
              <a:rPr lang="pl-PL" sz="1600" b="1" dirty="0">
                <a:latin typeface="Arial Narrow" panose="020B0606020202030204" pitchFamily="34" charset="0"/>
              </a:rPr>
              <a:t>(maszyn, urządzeń itp.) </a:t>
            </a:r>
            <a:r>
              <a:rPr lang="pl-PL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w części finansowanej kredytem</a:t>
            </a:r>
            <a:r>
              <a:rPr lang="pl-PL" sz="1600" b="1" dirty="0">
                <a:latin typeface="Arial Narrow" panose="020B0606020202030204" pitchFamily="34" charset="0"/>
              </a:rPr>
              <a:t>. Jeśli którekolwiek zaplanowane </a:t>
            </a:r>
            <a:r>
              <a:rPr lang="pl-PL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przedsięwzięcie</a:t>
            </a:r>
            <a:r>
              <a:rPr lang="pl-PL" sz="1600" b="1" dirty="0">
                <a:latin typeface="Arial Narrow" panose="020B0606020202030204" pitchFamily="34" charset="0"/>
              </a:rPr>
              <a:t> będzie </a:t>
            </a:r>
            <a:r>
              <a:rPr lang="pl-PL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finansowane / współfinansowane</a:t>
            </a:r>
            <a:r>
              <a:rPr lang="pl-PL" sz="1600" b="1" dirty="0">
                <a:latin typeface="Arial Narrow" panose="020B0606020202030204" pitchFamily="34" charset="0"/>
              </a:rPr>
              <a:t> </a:t>
            </a:r>
            <a:r>
              <a:rPr lang="pl-PL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kredytem</a:t>
            </a:r>
            <a:r>
              <a:rPr lang="pl-PL" sz="1600" b="1" dirty="0">
                <a:latin typeface="Arial Narrow" panose="020B0606020202030204" pitchFamily="34" charset="0"/>
              </a:rPr>
              <a:t>, </a:t>
            </a:r>
            <a:r>
              <a:rPr lang="pl-PL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część kosztu</a:t>
            </a:r>
            <a:r>
              <a:rPr lang="pl-PL" sz="1600" b="1" dirty="0">
                <a:latin typeface="Arial Narrow" panose="020B0606020202030204" pitchFamily="34" charset="0"/>
              </a:rPr>
              <a:t>, który będzie </a:t>
            </a:r>
            <a:r>
              <a:rPr lang="pl-PL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kredytowany</a:t>
            </a:r>
            <a:r>
              <a:rPr lang="pl-PL" sz="1600" b="1" dirty="0">
                <a:latin typeface="Arial Narrow" panose="020B0606020202030204" pitchFamily="34" charset="0"/>
              </a:rPr>
              <a:t> należy wskazać w </a:t>
            </a:r>
            <a:r>
              <a:rPr lang="pl-PL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Tabeli nr 3</a:t>
            </a:r>
            <a:r>
              <a:rPr lang="pl-PL" sz="1600" b="1" dirty="0">
                <a:solidFill>
                  <a:srgbClr val="00B050"/>
                </a:solidFill>
                <a:latin typeface="Arial Narrow" panose="020B0606020202030204" pitchFamily="34" charset="0"/>
              </a:rPr>
              <a:t>.</a:t>
            </a:r>
            <a:r>
              <a:rPr lang="pl-PL" sz="1600" b="1" dirty="0">
                <a:latin typeface="Arial Narrow" panose="020B0606020202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98024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pPr marL="890588" indent="-890588"/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Opis planowanych działań związanych </a:t>
            </a:r>
            <a:b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</a:br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z podejmowaną działalnością</a:t>
            </a:r>
            <a:b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</a:br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E9C8E64E-8A65-49C2-AB3F-D84C6FF4DFF6}"/>
              </a:ext>
            </a:extLst>
          </p:cNvPr>
          <p:cNvSpPr txBox="1"/>
          <p:nvPr/>
        </p:nvSpPr>
        <p:spPr>
          <a:xfrm>
            <a:off x="8403220" y="1755032"/>
            <a:ext cx="3414531" cy="1754326"/>
          </a:xfrm>
          <a:prstGeom prst="rect">
            <a:avLst/>
          </a:prstGeom>
          <a:blipFill dpi="0" rotWithShape="1">
            <a:blip r:embed="rId4">
              <a:alphaModFix amt="12000"/>
            </a:blip>
            <a:srcRect/>
            <a:stretch>
              <a:fillRect/>
            </a:stretch>
          </a:blipFill>
          <a:ln w="63500" cap="rnd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l-PL" b="1" dirty="0">
                <a:latin typeface="Arial Narrow" panose="020B0606020202030204" pitchFamily="34" charset="0"/>
              </a:rPr>
              <a:t>Jeśli którekolwiek zaplanowane przedsięwzięcie będzie finansowane / współfinansowane </a:t>
            </a:r>
            <a:r>
              <a:rPr lang="pl-PL" b="1" dirty="0">
                <a:solidFill>
                  <a:srgbClr val="FF0000"/>
                </a:solidFill>
                <a:latin typeface="Arial Narrow" panose="020B0606020202030204" pitchFamily="34" charset="0"/>
              </a:rPr>
              <a:t>kredytem</a:t>
            </a:r>
            <a:r>
              <a:rPr lang="pl-PL" b="1" dirty="0">
                <a:latin typeface="Arial Narrow" panose="020B0606020202030204" pitchFamily="34" charset="0"/>
              </a:rPr>
              <a:t>, część </a:t>
            </a:r>
            <a:r>
              <a:rPr lang="pl-PL" b="1" dirty="0">
                <a:solidFill>
                  <a:srgbClr val="FF0000"/>
                </a:solidFill>
                <a:latin typeface="Arial Narrow" panose="020B0606020202030204" pitchFamily="34" charset="0"/>
              </a:rPr>
              <a:t>kosztu</a:t>
            </a:r>
            <a:r>
              <a:rPr lang="pl-PL" b="1" dirty="0">
                <a:latin typeface="Arial Narrow" panose="020B0606020202030204" pitchFamily="34" charset="0"/>
              </a:rPr>
              <a:t>, który będzie kredytowany należy wskazać w </a:t>
            </a:r>
            <a:r>
              <a:rPr lang="pl-PL" b="1" dirty="0">
                <a:solidFill>
                  <a:srgbClr val="FF0000"/>
                </a:solidFill>
                <a:latin typeface="Arial Narrow" panose="020B0606020202030204" pitchFamily="34" charset="0"/>
              </a:rPr>
              <a:t>Tabeli nr 3</a:t>
            </a:r>
            <a:r>
              <a:rPr lang="pl-PL" b="1" dirty="0">
                <a:latin typeface="Arial Narrow" panose="020B0606020202030204" pitchFamily="34" charset="0"/>
              </a:rPr>
              <a:t>. </a:t>
            </a: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6541AB0D-A9EF-4911-BAA3-904D1023EB8F}"/>
              </a:ext>
            </a:extLst>
          </p:cNvPr>
          <p:cNvGrpSpPr>
            <a:grpSpLocks noChangeAspect="1"/>
          </p:cNvGrpSpPr>
          <p:nvPr/>
        </p:nvGrpSpPr>
        <p:grpSpPr>
          <a:xfrm>
            <a:off x="374249" y="1752351"/>
            <a:ext cx="7545600" cy="1802599"/>
            <a:chOff x="1110347" y="850901"/>
            <a:chExt cx="12182223" cy="2910260"/>
          </a:xfrm>
        </p:grpSpPr>
        <p:pic>
          <p:nvPicPr>
            <p:cNvPr id="4" name="Obraz 3"/>
            <p:cNvPicPr>
              <a:picLocks noChangeAspect="1"/>
            </p:cNvPicPr>
            <p:nvPr/>
          </p:nvPicPr>
          <p:blipFill rotWithShape="1">
            <a:blip r:embed="rId5"/>
            <a:srcRect l="18979" t="31861" r="5012" b="41341"/>
            <a:stretch/>
          </p:blipFill>
          <p:spPr>
            <a:xfrm>
              <a:off x="1110347" y="850901"/>
              <a:ext cx="12162974" cy="2578100"/>
            </a:xfrm>
            <a:prstGeom prst="rect">
              <a:avLst/>
            </a:prstGeom>
          </p:spPr>
        </p:pic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4D85BF46-DEA6-460D-AD57-770FA20B03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8979" t="91694" r="5012"/>
            <a:stretch/>
          </p:blipFill>
          <p:spPr>
            <a:xfrm>
              <a:off x="1129597" y="2962087"/>
              <a:ext cx="12162973" cy="799074"/>
            </a:xfrm>
            <a:prstGeom prst="rect">
              <a:avLst/>
            </a:prstGeom>
          </p:spPr>
        </p:pic>
      </p:grpSp>
      <p:sp>
        <p:nvSpPr>
          <p:cNvPr id="9" name="pole tekstowe 8">
            <a:extLst>
              <a:ext uri="{FF2B5EF4-FFF2-40B4-BE49-F238E27FC236}">
                <a16:creationId xmlns:a16="http://schemas.microsoft.com/office/drawing/2014/main" id="{4DECC1D9-72C7-4908-AEE2-60042E97ED4E}"/>
              </a:ext>
            </a:extLst>
          </p:cNvPr>
          <p:cNvSpPr txBox="1"/>
          <p:nvPr/>
        </p:nvSpPr>
        <p:spPr>
          <a:xfrm>
            <a:off x="606395" y="4142804"/>
            <a:ext cx="11211356" cy="1846659"/>
          </a:xfrm>
          <a:prstGeom prst="rect">
            <a:avLst/>
          </a:prstGeom>
          <a:blipFill dpi="0" rotWithShape="1">
            <a:blip r:embed="rId4">
              <a:alphaModFix amt="12000"/>
            </a:blip>
            <a:srcRect/>
            <a:stretch>
              <a:fillRect/>
            </a:stretch>
          </a:blipFill>
          <a:ln w="63500" cap="rnd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Arial Narrow" panose="020B0606020202030204" pitchFamily="34" charset="0"/>
              </a:rPr>
              <a:t>Zgodnie z przepisami rozporządzenia, </a:t>
            </a:r>
            <a:r>
              <a:rPr lang="pl-PL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wartość planowanych inwestycji </a:t>
            </a:r>
            <a:r>
              <a:rPr lang="pl-PL" sz="2000" b="1" dirty="0">
                <a:latin typeface="Arial Narrow" panose="020B0606020202030204" pitchFamily="34" charset="0"/>
              </a:rPr>
              <a:t>w środki trwałe musi być </a:t>
            </a:r>
          </a:p>
          <a:p>
            <a:r>
              <a:rPr lang="pl-PL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zgodna z cenami rynkowymi</a:t>
            </a:r>
            <a:r>
              <a:rPr lang="pl-PL" sz="2000" b="1" dirty="0">
                <a:latin typeface="Arial Narrow" panose="020B0606020202030204" pitchFamily="34" charset="0"/>
              </a:rPr>
              <a:t>.</a:t>
            </a:r>
          </a:p>
          <a:p>
            <a:endParaRPr lang="pl-PL" sz="1000" b="1" dirty="0">
              <a:latin typeface="Arial Narrow" panose="020B0606020202030204" pitchFamily="34" charset="0"/>
            </a:endParaRPr>
          </a:p>
          <a:p>
            <a:r>
              <a:rPr lang="pl-PL" sz="2000" b="1" dirty="0">
                <a:latin typeface="Arial Narrow" panose="020B0606020202030204" pitchFamily="34" charset="0"/>
              </a:rPr>
              <a:t>W celu potwierdzenia racjonalności szacunkowych wartości wydatków na planowane inwestycje zasadne jest przedłożenie wraz z wnioskiem o przyznanie pomocy </a:t>
            </a:r>
            <a:r>
              <a:rPr lang="pl-PL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ofert</a:t>
            </a:r>
            <a:r>
              <a:rPr lang="pl-PL" sz="2000" b="1" dirty="0">
                <a:latin typeface="Arial Narrow" panose="020B0606020202030204" pitchFamily="34" charset="0"/>
              </a:rPr>
              <a:t>, na podstawie których Wnioskodawca </a:t>
            </a:r>
            <a:r>
              <a:rPr lang="pl-PL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skalkulował wartość planowanych inwestycji</a:t>
            </a:r>
            <a:r>
              <a:rPr lang="pl-PL" sz="2000" b="1" dirty="0">
                <a:solidFill>
                  <a:srgbClr val="00B050"/>
                </a:solidFill>
                <a:latin typeface="Arial Narrow" panose="020B0606020202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6783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pPr marL="890588" indent="-890588"/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Opis planowanych działań związanych </a:t>
            </a:r>
            <a:b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</a:br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z podejmowaną działalnością</a:t>
            </a:r>
            <a:b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</a:br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id="{E9C8E64E-8A65-49C2-AB3F-D84C6FF4DFF6}"/>
              </a:ext>
            </a:extLst>
          </p:cNvPr>
          <p:cNvSpPr txBox="1"/>
          <p:nvPr/>
        </p:nvSpPr>
        <p:spPr>
          <a:xfrm>
            <a:off x="8368396" y="1617826"/>
            <a:ext cx="3698411" cy="4247317"/>
          </a:xfrm>
          <a:prstGeom prst="rect">
            <a:avLst/>
          </a:prstGeom>
          <a:blipFill dpi="0" rotWithShape="1">
            <a:blip r:embed="rId4">
              <a:alphaModFix amt="12000"/>
            </a:blip>
            <a:srcRect/>
            <a:stretch>
              <a:fillRect/>
            </a:stretch>
          </a:blipFill>
          <a:ln w="63500" cap="rnd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  <a:latin typeface="Arial Narrow" panose="020B0606020202030204" pitchFamily="34" charset="0"/>
              </a:rPr>
              <a:t>Uzasadnienie</a:t>
            </a:r>
            <a:r>
              <a:rPr lang="pl-PL" b="1" dirty="0">
                <a:latin typeface="Arial Narrow" panose="020B0606020202030204" pitchFamily="34" charset="0"/>
              </a:rPr>
              <a:t> elementów zakresu rzeczowego jako </a:t>
            </a:r>
            <a:r>
              <a:rPr lang="pl-PL" b="1" dirty="0">
                <a:solidFill>
                  <a:srgbClr val="FF0000"/>
                </a:solidFill>
                <a:latin typeface="Arial Narrow" panose="020B0606020202030204" pitchFamily="34" charset="0"/>
              </a:rPr>
              <a:t>niezbędnych</a:t>
            </a:r>
            <a:r>
              <a:rPr lang="pl-PL" b="1" dirty="0">
                <a:latin typeface="Arial Narrow" panose="020B0606020202030204" pitchFamily="34" charset="0"/>
              </a:rPr>
              <a:t> </a:t>
            </a:r>
            <a:r>
              <a:rPr lang="pl-PL" b="1" dirty="0">
                <a:solidFill>
                  <a:srgbClr val="FF0000"/>
                </a:solidFill>
                <a:latin typeface="Arial Narrow" panose="020B0606020202030204" pitchFamily="34" charset="0"/>
              </a:rPr>
              <a:t>do osiągnięcia celu operacji</a:t>
            </a:r>
            <a:r>
              <a:rPr lang="pl-PL" b="1" dirty="0">
                <a:latin typeface="Arial Narrow" panose="020B0606020202030204" pitchFamily="34" charset="0"/>
              </a:rPr>
              <a:t>. </a:t>
            </a:r>
          </a:p>
          <a:p>
            <a:r>
              <a:rPr lang="pl-PL" b="1" dirty="0">
                <a:latin typeface="Arial Narrow" panose="020B0606020202030204" pitchFamily="34" charset="0"/>
              </a:rPr>
              <a:t>Ocena zasadności planowanych inwestycji, m.in. obejmujących zakup maszyn, urządzeń, środków transportu, narzędzi, wyposażenia, sprzętu komputerowego </a:t>
            </a:r>
          </a:p>
          <a:p>
            <a:r>
              <a:rPr lang="pl-PL" b="1" dirty="0">
                <a:latin typeface="Arial Narrow" panose="020B0606020202030204" pitchFamily="34" charset="0"/>
              </a:rPr>
              <a:t>i oprogramowania, systemów zarządzania jakością, patentów </a:t>
            </a:r>
          </a:p>
          <a:p>
            <a:r>
              <a:rPr lang="pl-PL" b="1" dirty="0">
                <a:latin typeface="Arial Narrow" panose="020B0606020202030204" pitchFamily="34" charset="0"/>
              </a:rPr>
              <a:t>i licencji pod kątem ich przydatności / komplementarności technologicznej oraz profilu i skali produkcji / świadczonych usług / sprzedaży towarów</a:t>
            </a:r>
            <a:r>
              <a:rPr lang="pl-PL" b="1" dirty="0">
                <a:solidFill>
                  <a:srgbClr val="00B050"/>
                </a:solidFill>
                <a:latin typeface="Arial Narrow" panose="020B0606020202030204" pitchFamily="34" charset="0"/>
              </a:rPr>
              <a:t>.</a:t>
            </a: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 rotWithShape="1">
          <a:blip r:embed="rId5"/>
          <a:srcRect l="28809" t="25638" r="16429" b="17190"/>
          <a:stretch/>
        </p:blipFill>
        <p:spPr>
          <a:xfrm>
            <a:off x="123927" y="1242426"/>
            <a:ext cx="8244469" cy="5215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45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pPr marL="890588" indent="-890588"/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Opis planowanych działań związanych </a:t>
            </a:r>
            <a:b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</a:br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z podejmowaną działalnością</a:t>
            </a:r>
            <a:b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</a:br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4"/>
          <a:srcRect l="28809" t="28978" r="16428" b="20100"/>
          <a:stretch/>
        </p:blipFill>
        <p:spPr>
          <a:xfrm>
            <a:off x="1612901" y="1230992"/>
            <a:ext cx="8994833" cy="5068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014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Zasady ubiegania się o pomoc.potx" id="{5FF593DD-E10C-4F14-AC24-5ED9D30703D3}" vid="{4AD5A551-1CA4-4F4D-AC87-7CA491FF60ED}"/>
    </a:ext>
  </a:extLst>
</a:theme>
</file>

<file path=ppt/theme/theme2.xml><?xml version="1.0" encoding="utf-8"?>
<a:theme xmlns:a="http://schemas.openxmlformats.org/drawingml/2006/main" name="szablon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_poddziałanie 6.2_05_03_2019.PPTX" id="{6325967F-83FA-4466-942C-0F3BD9C06D60}" vid="{3E9D195D-A050-45B9-9B92-F1586B49F11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sisl xmlns:xsi="http://www.w3.org/2001/XMLSchema-instance" xmlns:xsd="http://www.w3.org/2001/XMLSchema" xmlns="http://www.boldonjames.com/2008/01/sie/internal/label" sislVersion="0" policy="992781dc-360b-4b31-9bcd-674abed97a40" origin="userSelected">
  <element uid="e3529ac4-ce9c-4660-aa85-64853fbeee80" value=""/>
</sisl>
</file>

<file path=customXml/itemProps1.xml><?xml version="1.0" encoding="utf-8"?>
<ds:datastoreItem xmlns:ds="http://schemas.openxmlformats.org/officeDocument/2006/customXml" ds:itemID="{5BC5AC3F-A875-4EDA-8EE4-AF0475172536}">
  <ds:schemaRefs>
    <ds:schemaRef ds:uri="http://www.w3.org/2001/XMLSchema"/>
    <ds:schemaRef ds:uri="http://www.boldonjames.com/2008/01/sie/internal/lab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Zasady ubiegania się o pomoc 6_2_szkolenie_12_09_2019</Template>
  <TotalTime>12421</TotalTime>
  <Words>1577</Words>
  <Application>Microsoft Office PowerPoint</Application>
  <PresentationFormat>Panoramiczny</PresentationFormat>
  <Paragraphs>159</Paragraphs>
  <Slides>38</Slides>
  <Notes>38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38</vt:i4>
      </vt:variant>
    </vt:vector>
  </HeadingPairs>
  <TitlesOfParts>
    <vt:vector size="46" baseType="lpstr">
      <vt:lpstr>Arial</vt:lpstr>
      <vt:lpstr>Arial Narrow</vt:lpstr>
      <vt:lpstr>Calibri</vt:lpstr>
      <vt:lpstr>Calibri Light</vt:lpstr>
      <vt:lpstr>Tahoma</vt:lpstr>
      <vt:lpstr>Wingdings</vt:lpstr>
      <vt:lpstr>Motyw pakietu Office</vt:lpstr>
      <vt:lpstr>szablon</vt:lpstr>
      <vt:lpstr>Prezentacja programu PowerPoint</vt:lpstr>
      <vt:lpstr> Biznesplan | Sekcje </vt:lpstr>
      <vt:lpstr> Biznesplan | Informacje dotyczące Wnioskodawcy  </vt:lpstr>
      <vt:lpstr>  Biznesplan | Informacje dotyczące Wnioskodawcy </vt:lpstr>
      <vt:lpstr> Biznesplan | Informacje dotyczące Wnioskodawcy </vt:lpstr>
      <vt:lpstr> Biznesplan | Opis planowanych działań związanych  z podejmowaną działalnością  </vt:lpstr>
      <vt:lpstr> Biznesplan | Opis planowanych działań związanych  z podejmowaną działalnością  </vt:lpstr>
      <vt:lpstr> Biznesplan | Opis planowanych działań związanych  z podejmowaną działalnością  </vt:lpstr>
      <vt:lpstr> Biznesplan | Opis planowanych działań związanych  z podejmowaną działalnością  </vt:lpstr>
      <vt:lpstr> Biznesplan | Opis planowanych działań związanych  z podejmowaną działalnością  </vt:lpstr>
      <vt:lpstr> Biznesplan | Opis planowanych działań związanych  z podejmowaną działalnością  </vt:lpstr>
      <vt:lpstr> Biznesplan | Opis planowanych działań związanych  z podejmowaną działalnością  </vt:lpstr>
      <vt:lpstr> Biznesplan | Cele oraz wskaźniki ich realizacji  </vt:lpstr>
      <vt:lpstr> Biznesplan | Cele oraz wskaźniki ich realizacji  </vt:lpstr>
      <vt:lpstr> Biznesplan | Cele oraz wskaźniki ich realizacji  </vt:lpstr>
      <vt:lpstr> Biznesplan | Charakterystyka planowanej działalności  po zrealizowaniu operacji </vt:lpstr>
      <vt:lpstr> Biznesplan | Charakterystyka planowanej działalności  po zrealizowaniu operacji </vt:lpstr>
      <vt:lpstr> Biznesplan | Charakterystyka planowanej działalności  po zrealizowaniu operacji </vt:lpstr>
      <vt:lpstr> Biznesplan | Charakterystyka planowanej działalności  po zrealizowaniu operacji </vt:lpstr>
      <vt:lpstr> Biznesplan | Charakterystyka planowanej działalności  po zrealizowaniu operacji </vt:lpstr>
      <vt:lpstr> Biznesplan | Charakterystyka planowanej działalności  po zrealizowaniu operacji </vt:lpstr>
      <vt:lpstr> Biznesplan | Charakterystyka planowanej działalności  po zrealizowaniu operacji </vt:lpstr>
      <vt:lpstr> Biznesplan | Charakterystyka planowanej działalności  po zrealizowaniu operacji </vt:lpstr>
      <vt:lpstr> Biznesplan | Charakterystyka planowanej działalności  po zrealizowaniu operacji </vt:lpstr>
      <vt:lpstr> Biznesplan | Charakterystyka planowanej działalności  po zrealizowaniu operacji </vt:lpstr>
      <vt:lpstr> Biznesplan | Charakterystyka planowanej działalności  po zrealizowaniu operacji </vt:lpstr>
      <vt:lpstr> Biznesplan | Charakterystyka planowanej działalności  po zrealizowaniu operacji </vt:lpstr>
      <vt:lpstr> Biznesplan | Charakterystyka planowanej działalności  po zrealizowaniu operacji </vt:lpstr>
      <vt:lpstr> Biznesplan | Charakterystyka planowanej działalności  po zrealizowaniu operacji </vt:lpstr>
      <vt:lpstr> Biznesplan | Charakterystyka planowanej działalności  po zrealizowaniu operacji </vt:lpstr>
      <vt:lpstr> Biznesplan | Charakterystyka planowanej działalności  po zrealizowaniu operacji </vt:lpstr>
      <vt:lpstr> Biznesplan | Charakterystyka planowanej działalności  po zrealizowaniu operacji </vt:lpstr>
      <vt:lpstr> Biznesplan | Charakterystyka planowanej działalności  po zrealizowaniu operacji </vt:lpstr>
      <vt:lpstr> Biznesplan | Charakterystyka planowanej działalności  po zrealizowaniu operacji </vt:lpstr>
      <vt:lpstr> Biznesplan | Charakterystyka planowanej działalności  po zrealizowaniu operacji </vt:lpstr>
      <vt:lpstr> Biznesplan | Charakterystyka planowanej działalności  po zrealizowaniu operacji </vt:lpstr>
      <vt:lpstr> Biznesplan | Charakterystyka planowanej działalności  po zrealizowaniu operacji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Kulesza Aneta</dc:creator>
  <cp:lastModifiedBy>Tomasz Sylwester Kułak</cp:lastModifiedBy>
  <cp:revision>498</cp:revision>
  <cp:lastPrinted>2022-03-07T08:49:54Z</cp:lastPrinted>
  <dcterms:created xsi:type="dcterms:W3CDTF">2019-09-11T11:41:43Z</dcterms:created>
  <dcterms:modified xsi:type="dcterms:W3CDTF">2022-03-22T12:41:58Z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IndexRef">
    <vt:lpwstr>c86c3cad-9d6c-4792-acdb-30d760da2e63</vt:lpwstr>
  </property>
  <property fmtid="{D5CDD505-2E9C-101B-9397-08002B2CF9AE}" pid="3" name="bjClsUserRVM">
    <vt:lpwstr>[]</vt:lpwstr>
  </property>
  <property fmtid="{D5CDD505-2E9C-101B-9397-08002B2CF9AE}" pid="4" name="bjSaver">
    <vt:lpwstr>EAAUigOkZiYSQ4Hbe/D0c1rOHJt+o5na</vt:lpwstr>
  </property>
  <property fmtid="{D5CDD505-2E9C-101B-9397-08002B2CF9AE}" pid="5" name="bjDocumentLabelXML">
    <vt:lpwstr>&lt;?xml version="1.0" encoding="us-ascii"?&gt;&lt;sisl xmlns:xsi="http://www.w3.org/2001/XMLSchema-instance" xmlns:xsd="http://www.w3.org/2001/XMLSchema" sislVersion="0" policy="992781dc-360b-4b31-9bcd-674abed97a40" origin="userSelected" xmlns="http://www.boldonj</vt:lpwstr>
  </property>
  <property fmtid="{D5CDD505-2E9C-101B-9397-08002B2CF9AE}" pid="6" name="bjDocumentLabelXML-0">
    <vt:lpwstr>ames.com/2008/01/sie/internal/label"&gt;&lt;element uid="e3529ac4-ce9c-4660-aa85-64853fbeee80" value="" /&gt;&lt;/sisl&gt;</vt:lpwstr>
  </property>
  <property fmtid="{D5CDD505-2E9C-101B-9397-08002B2CF9AE}" pid="7" name="bjDocumentSecurityLabel">
    <vt:lpwstr>Klasyfikacja: OGÓLNA</vt:lpwstr>
  </property>
</Properties>
</file>