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9"/>
  </p:notesMasterIdLst>
  <p:sldIdLst>
    <p:sldId id="288" r:id="rId2"/>
    <p:sldId id="290" r:id="rId3"/>
    <p:sldId id="329" r:id="rId4"/>
    <p:sldId id="269" r:id="rId5"/>
    <p:sldId id="305" r:id="rId6"/>
    <p:sldId id="306" r:id="rId7"/>
    <p:sldId id="330" r:id="rId8"/>
    <p:sldId id="334" r:id="rId9"/>
    <p:sldId id="331" r:id="rId10"/>
    <p:sldId id="404" r:id="rId11"/>
    <p:sldId id="373" r:id="rId12"/>
    <p:sldId id="403" r:id="rId13"/>
    <p:sldId id="335" r:id="rId14"/>
    <p:sldId id="401" r:id="rId15"/>
    <p:sldId id="336" r:id="rId16"/>
    <p:sldId id="308" r:id="rId17"/>
    <p:sldId id="338" r:id="rId18"/>
    <p:sldId id="339" r:id="rId19"/>
    <p:sldId id="309" r:id="rId20"/>
    <p:sldId id="337" r:id="rId21"/>
    <p:sldId id="405" r:id="rId22"/>
    <p:sldId id="340" r:id="rId23"/>
    <p:sldId id="310" r:id="rId24"/>
    <p:sldId id="311" r:id="rId25"/>
    <p:sldId id="387" r:id="rId26"/>
    <p:sldId id="386" r:id="rId27"/>
    <p:sldId id="385" r:id="rId28"/>
    <p:sldId id="312" r:id="rId29"/>
    <p:sldId id="391" r:id="rId30"/>
    <p:sldId id="388" r:id="rId31"/>
    <p:sldId id="389" r:id="rId32"/>
    <p:sldId id="313" r:id="rId33"/>
    <p:sldId id="396" r:id="rId34"/>
    <p:sldId id="390" r:id="rId35"/>
    <p:sldId id="341" r:id="rId36"/>
    <p:sldId id="314" r:id="rId37"/>
    <p:sldId id="316" r:id="rId38"/>
    <p:sldId id="392" r:id="rId39"/>
    <p:sldId id="393" r:id="rId40"/>
    <p:sldId id="397" r:id="rId41"/>
    <p:sldId id="398" r:id="rId42"/>
    <p:sldId id="320" r:id="rId43"/>
    <p:sldId id="394" r:id="rId44"/>
    <p:sldId id="317" r:id="rId45"/>
    <p:sldId id="318" r:id="rId46"/>
    <p:sldId id="319" r:id="rId47"/>
    <p:sldId id="342" r:id="rId48"/>
    <p:sldId id="399" r:id="rId49"/>
    <p:sldId id="321" r:id="rId50"/>
    <p:sldId id="322" r:id="rId51"/>
    <p:sldId id="345" r:id="rId52"/>
    <p:sldId id="323" r:id="rId53"/>
    <p:sldId id="324" r:id="rId54"/>
    <p:sldId id="346" r:id="rId55"/>
    <p:sldId id="327" r:id="rId56"/>
    <p:sldId id="325" r:id="rId57"/>
    <p:sldId id="347" r:id="rId58"/>
    <p:sldId id="326" r:id="rId59"/>
    <p:sldId id="328" r:id="rId60"/>
    <p:sldId id="348" r:id="rId61"/>
    <p:sldId id="349" r:id="rId62"/>
    <p:sldId id="350" r:id="rId63"/>
    <p:sldId id="351" r:id="rId64"/>
    <p:sldId id="354" r:id="rId65"/>
    <p:sldId id="353" r:id="rId66"/>
    <p:sldId id="352" r:id="rId67"/>
    <p:sldId id="355" r:id="rId68"/>
    <p:sldId id="356" r:id="rId69"/>
    <p:sldId id="357" r:id="rId70"/>
    <p:sldId id="358" r:id="rId71"/>
    <p:sldId id="359" r:id="rId72"/>
    <p:sldId id="360" r:id="rId73"/>
    <p:sldId id="361" r:id="rId74"/>
    <p:sldId id="362" r:id="rId75"/>
    <p:sldId id="363" r:id="rId76"/>
    <p:sldId id="364" r:id="rId77"/>
    <p:sldId id="365" r:id="rId78"/>
    <p:sldId id="366" r:id="rId79"/>
    <p:sldId id="382" r:id="rId80"/>
    <p:sldId id="383" r:id="rId81"/>
    <p:sldId id="384" r:id="rId82"/>
    <p:sldId id="367" r:id="rId83"/>
    <p:sldId id="368" r:id="rId84"/>
    <p:sldId id="369" r:id="rId85"/>
    <p:sldId id="370" r:id="rId86"/>
    <p:sldId id="371" r:id="rId87"/>
    <p:sldId id="372" r:id="rId88"/>
    <p:sldId id="374" r:id="rId89"/>
    <p:sldId id="376" r:id="rId90"/>
    <p:sldId id="375" r:id="rId91"/>
    <p:sldId id="377" r:id="rId92"/>
    <p:sldId id="378" r:id="rId93"/>
    <p:sldId id="379" r:id="rId94"/>
    <p:sldId id="380" r:id="rId95"/>
    <p:sldId id="381" r:id="rId96"/>
    <p:sldId id="315" r:id="rId97"/>
    <p:sldId id="289" r:id="rId98"/>
  </p:sldIdLst>
  <p:sldSz cx="12192000" cy="6858000"/>
  <p:notesSz cx="6718300" cy="98552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łowińska Aneta" initials="SA" lastIdx="1" clrIdx="0">
    <p:extLst>
      <p:ext uri="{19B8F6BF-5375-455C-9EA6-DF929625EA0E}">
        <p15:presenceInfo xmlns:p15="http://schemas.microsoft.com/office/powerpoint/2012/main" userId="S::aneta.slowinska@mrips.gov.pl::79c77ca4-eb2c-4f3a-baf7-d59047c3f5a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354" autoAdjust="0"/>
    <p:restoredTop sz="80024" autoAdjust="0"/>
  </p:normalViewPr>
  <p:slideViewPr>
    <p:cSldViewPr snapToGrid="0">
      <p:cViewPr varScale="1">
        <p:scale>
          <a:sx n="61" d="100"/>
          <a:sy n="61" d="100"/>
        </p:scale>
        <p:origin x="92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1-30T10:29:15.116" idx="1">
    <p:pos x="10" y="10"/>
    <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11475" cy="493713"/>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05238" y="0"/>
            <a:ext cx="2911475" cy="493713"/>
          </a:xfrm>
          <a:prstGeom prst="rect">
            <a:avLst/>
          </a:prstGeom>
        </p:spPr>
        <p:txBody>
          <a:bodyPr vert="horz" lIns="91440" tIns="45720" rIns="91440" bIns="45720" rtlCol="0"/>
          <a:lstStyle>
            <a:lvl1pPr algn="r">
              <a:defRPr sz="1200"/>
            </a:lvl1pPr>
          </a:lstStyle>
          <a:p>
            <a:fld id="{8EADF09E-8294-47F2-A82C-8B7A057064E0}" type="datetimeFigureOut">
              <a:rPr lang="pl-PL" smtClean="0"/>
              <a:t>18.03.2025</a:t>
            </a:fld>
            <a:endParaRPr lang="pl-PL"/>
          </a:p>
        </p:txBody>
      </p:sp>
      <p:sp>
        <p:nvSpPr>
          <p:cNvPr id="4" name="Symbol zastępczy obrazu slajdu 3"/>
          <p:cNvSpPr>
            <a:spLocks noGrp="1" noRot="1" noChangeAspect="1"/>
          </p:cNvSpPr>
          <p:nvPr>
            <p:ph type="sldImg" idx="2"/>
          </p:nvPr>
        </p:nvSpPr>
        <p:spPr>
          <a:xfrm>
            <a:off x="403225" y="1231900"/>
            <a:ext cx="5911850" cy="3325813"/>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1513" y="4743450"/>
            <a:ext cx="5375275" cy="3879850"/>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361488"/>
            <a:ext cx="2911475" cy="493712"/>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05238" y="9361488"/>
            <a:ext cx="2911475" cy="493712"/>
          </a:xfrm>
          <a:prstGeom prst="rect">
            <a:avLst/>
          </a:prstGeom>
        </p:spPr>
        <p:txBody>
          <a:bodyPr vert="horz" lIns="91440" tIns="45720" rIns="91440" bIns="45720" rtlCol="0" anchor="b"/>
          <a:lstStyle>
            <a:lvl1pPr algn="r">
              <a:defRPr sz="1200"/>
            </a:lvl1pPr>
          </a:lstStyle>
          <a:p>
            <a:fld id="{59774B44-3C42-43A3-A741-5AF8A4E31764}" type="slidenum">
              <a:rPr lang="pl-PL" smtClean="0"/>
              <a:t>‹#›</a:t>
            </a:fld>
            <a:endParaRPr lang="pl-PL"/>
          </a:p>
        </p:txBody>
      </p:sp>
    </p:spTree>
    <p:extLst>
      <p:ext uri="{BB962C8B-B14F-4D97-AF65-F5344CB8AC3E}">
        <p14:creationId xmlns:p14="http://schemas.microsoft.com/office/powerpoint/2010/main" val="2762681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1</a:t>
            </a:fld>
            <a:endParaRPr lang="pl-PL"/>
          </a:p>
        </p:txBody>
      </p:sp>
    </p:spTree>
    <p:extLst>
      <p:ext uri="{BB962C8B-B14F-4D97-AF65-F5344CB8AC3E}">
        <p14:creationId xmlns:p14="http://schemas.microsoft.com/office/powerpoint/2010/main" val="13095463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12</a:t>
            </a:fld>
            <a:endParaRPr lang="pl-PL"/>
          </a:p>
        </p:txBody>
      </p:sp>
    </p:spTree>
    <p:extLst>
      <p:ext uri="{BB962C8B-B14F-4D97-AF65-F5344CB8AC3E}">
        <p14:creationId xmlns:p14="http://schemas.microsoft.com/office/powerpoint/2010/main" val="1157121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14</a:t>
            </a:fld>
            <a:endParaRPr lang="pl-PL"/>
          </a:p>
        </p:txBody>
      </p:sp>
    </p:spTree>
    <p:extLst>
      <p:ext uri="{BB962C8B-B14F-4D97-AF65-F5344CB8AC3E}">
        <p14:creationId xmlns:p14="http://schemas.microsoft.com/office/powerpoint/2010/main" val="40179259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15</a:t>
            </a:fld>
            <a:endParaRPr lang="pl-PL"/>
          </a:p>
        </p:txBody>
      </p:sp>
    </p:spTree>
    <p:extLst>
      <p:ext uri="{BB962C8B-B14F-4D97-AF65-F5344CB8AC3E}">
        <p14:creationId xmlns:p14="http://schemas.microsoft.com/office/powerpoint/2010/main" val="2424234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16</a:t>
            </a:fld>
            <a:endParaRPr lang="pl-PL"/>
          </a:p>
        </p:txBody>
      </p:sp>
    </p:spTree>
    <p:extLst>
      <p:ext uri="{BB962C8B-B14F-4D97-AF65-F5344CB8AC3E}">
        <p14:creationId xmlns:p14="http://schemas.microsoft.com/office/powerpoint/2010/main" val="32163182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18</a:t>
            </a:fld>
            <a:endParaRPr lang="pl-PL"/>
          </a:p>
        </p:txBody>
      </p:sp>
    </p:spTree>
    <p:extLst>
      <p:ext uri="{BB962C8B-B14F-4D97-AF65-F5344CB8AC3E}">
        <p14:creationId xmlns:p14="http://schemas.microsoft.com/office/powerpoint/2010/main" val="5296293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19</a:t>
            </a:fld>
            <a:endParaRPr lang="pl-PL"/>
          </a:p>
        </p:txBody>
      </p:sp>
    </p:spTree>
    <p:extLst>
      <p:ext uri="{BB962C8B-B14F-4D97-AF65-F5344CB8AC3E}">
        <p14:creationId xmlns:p14="http://schemas.microsoft.com/office/powerpoint/2010/main" val="13284999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23</a:t>
            </a:fld>
            <a:endParaRPr lang="pl-PL"/>
          </a:p>
        </p:txBody>
      </p:sp>
    </p:spTree>
    <p:extLst>
      <p:ext uri="{BB962C8B-B14F-4D97-AF65-F5344CB8AC3E}">
        <p14:creationId xmlns:p14="http://schemas.microsoft.com/office/powerpoint/2010/main" val="32204956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24</a:t>
            </a:fld>
            <a:endParaRPr lang="pl-PL"/>
          </a:p>
        </p:txBody>
      </p:sp>
    </p:spTree>
    <p:extLst>
      <p:ext uri="{BB962C8B-B14F-4D97-AF65-F5344CB8AC3E}">
        <p14:creationId xmlns:p14="http://schemas.microsoft.com/office/powerpoint/2010/main" val="28198863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25</a:t>
            </a:fld>
            <a:endParaRPr lang="pl-PL"/>
          </a:p>
        </p:txBody>
      </p:sp>
    </p:spTree>
    <p:extLst>
      <p:ext uri="{BB962C8B-B14F-4D97-AF65-F5344CB8AC3E}">
        <p14:creationId xmlns:p14="http://schemas.microsoft.com/office/powerpoint/2010/main" val="6062741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27</a:t>
            </a:fld>
            <a:endParaRPr lang="pl-PL"/>
          </a:p>
        </p:txBody>
      </p:sp>
    </p:spTree>
    <p:extLst>
      <p:ext uri="{BB962C8B-B14F-4D97-AF65-F5344CB8AC3E}">
        <p14:creationId xmlns:p14="http://schemas.microsoft.com/office/powerpoint/2010/main" val="3846640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2</a:t>
            </a:fld>
            <a:endParaRPr lang="pl-PL"/>
          </a:p>
        </p:txBody>
      </p:sp>
    </p:spTree>
    <p:extLst>
      <p:ext uri="{BB962C8B-B14F-4D97-AF65-F5344CB8AC3E}">
        <p14:creationId xmlns:p14="http://schemas.microsoft.com/office/powerpoint/2010/main" val="18851594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28</a:t>
            </a:fld>
            <a:endParaRPr lang="pl-PL"/>
          </a:p>
        </p:txBody>
      </p:sp>
    </p:spTree>
    <p:extLst>
      <p:ext uri="{BB962C8B-B14F-4D97-AF65-F5344CB8AC3E}">
        <p14:creationId xmlns:p14="http://schemas.microsoft.com/office/powerpoint/2010/main" val="21846265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29</a:t>
            </a:fld>
            <a:endParaRPr lang="pl-PL"/>
          </a:p>
        </p:txBody>
      </p:sp>
    </p:spTree>
    <p:extLst>
      <p:ext uri="{BB962C8B-B14F-4D97-AF65-F5344CB8AC3E}">
        <p14:creationId xmlns:p14="http://schemas.microsoft.com/office/powerpoint/2010/main" val="2105940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30</a:t>
            </a:fld>
            <a:endParaRPr lang="pl-PL"/>
          </a:p>
        </p:txBody>
      </p:sp>
    </p:spTree>
    <p:extLst>
      <p:ext uri="{BB962C8B-B14F-4D97-AF65-F5344CB8AC3E}">
        <p14:creationId xmlns:p14="http://schemas.microsoft.com/office/powerpoint/2010/main" val="25825714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32</a:t>
            </a:fld>
            <a:endParaRPr lang="pl-PL"/>
          </a:p>
        </p:txBody>
      </p:sp>
    </p:spTree>
    <p:extLst>
      <p:ext uri="{BB962C8B-B14F-4D97-AF65-F5344CB8AC3E}">
        <p14:creationId xmlns:p14="http://schemas.microsoft.com/office/powerpoint/2010/main" val="37184377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33</a:t>
            </a:fld>
            <a:endParaRPr lang="pl-PL"/>
          </a:p>
        </p:txBody>
      </p:sp>
    </p:spTree>
    <p:extLst>
      <p:ext uri="{BB962C8B-B14F-4D97-AF65-F5344CB8AC3E}">
        <p14:creationId xmlns:p14="http://schemas.microsoft.com/office/powerpoint/2010/main" val="29367680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34</a:t>
            </a:fld>
            <a:endParaRPr lang="pl-PL"/>
          </a:p>
        </p:txBody>
      </p:sp>
    </p:spTree>
    <p:extLst>
      <p:ext uri="{BB962C8B-B14F-4D97-AF65-F5344CB8AC3E}">
        <p14:creationId xmlns:p14="http://schemas.microsoft.com/office/powerpoint/2010/main" val="4588627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35</a:t>
            </a:fld>
            <a:endParaRPr lang="pl-PL"/>
          </a:p>
        </p:txBody>
      </p:sp>
    </p:spTree>
    <p:extLst>
      <p:ext uri="{BB962C8B-B14F-4D97-AF65-F5344CB8AC3E}">
        <p14:creationId xmlns:p14="http://schemas.microsoft.com/office/powerpoint/2010/main" val="6262197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36</a:t>
            </a:fld>
            <a:endParaRPr lang="pl-PL"/>
          </a:p>
        </p:txBody>
      </p:sp>
    </p:spTree>
    <p:extLst>
      <p:ext uri="{BB962C8B-B14F-4D97-AF65-F5344CB8AC3E}">
        <p14:creationId xmlns:p14="http://schemas.microsoft.com/office/powerpoint/2010/main" val="4843863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37</a:t>
            </a:fld>
            <a:endParaRPr lang="pl-PL"/>
          </a:p>
        </p:txBody>
      </p:sp>
    </p:spTree>
    <p:extLst>
      <p:ext uri="{BB962C8B-B14F-4D97-AF65-F5344CB8AC3E}">
        <p14:creationId xmlns:p14="http://schemas.microsoft.com/office/powerpoint/2010/main" val="5165079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38</a:t>
            </a:fld>
            <a:endParaRPr lang="pl-PL"/>
          </a:p>
        </p:txBody>
      </p:sp>
    </p:spTree>
    <p:extLst>
      <p:ext uri="{BB962C8B-B14F-4D97-AF65-F5344CB8AC3E}">
        <p14:creationId xmlns:p14="http://schemas.microsoft.com/office/powerpoint/2010/main" val="2523956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3</a:t>
            </a:fld>
            <a:endParaRPr lang="pl-PL"/>
          </a:p>
        </p:txBody>
      </p:sp>
    </p:spTree>
    <p:extLst>
      <p:ext uri="{BB962C8B-B14F-4D97-AF65-F5344CB8AC3E}">
        <p14:creationId xmlns:p14="http://schemas.microsoft.com/office/powerpoint/2010/main" val="29520970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39</a:t>
            </a:fld>
            <a:endParaRPr lang="pl-PL"/>
          </a:p>
        </p:txBody>
      </p:sp>
    </p:spTree>
    <p:extLst>
      <p:ext uri="{BB962C8B-B14F-4D97-AF65-F5344CB8AC3E}">
        <p14:creationId xmlns:p14="http://schemas.microsoft.com/office/powerpoint/2010/main" val="24679196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42</a:t>
            </a:fld>
            <a:endParaRPr lang="pl-PL"/>
          </a:p>
        </p:txBody>
      </p:sp>
    </p:spTree>
    <p:extLst>
      <p:ext uri="{BB962C8B-B14F-4D97-AF65-F5344CB8AC3E}">
        <p14:creationId xmlns:p14="http://schemas.microsoft.com/office/powerpoint/2010/main" val="41139802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43</a:t>
            </a:fld>
            <a:endParaRPr lang="pl-PL"/>
          </a:p>
        </p:txBody>
      </p:sp>
    </p:spTree>
    <p:extLst>
      <p:ext uri="{BB962C8B-B14F-4D97-AF65-F5344CB8AC3E}">
        <p14:creationId xmlns:p14="http://schemas.microsoft.com/office/powerpoint/2010/main" val="16943932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i="1"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44</a:t>
            </a:fld>
            <a:endParaRPr lang="pl-PL"/>
          </a:p>
        </p:txBody>
      </p:sp>
    </p:spTree>
    <p:extLst>
      <p:ext uri="{BB962C8B-B14F-4D97-AF65-F5344CB8AC3E}">
        <p14:creationId xmlns:p14="http://schemas.microsoft.com/office/powerpoint/2010/main" val="12041030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45</a:t>
            </a:fld>
            <a:endParaRPr lang="pl-PL"/>
          </a:p>
        </p:txBody>
      </p:sp>
    </p:spTree>
    <p:extLst>
      <p:ext uri="{BB962C8B-B14F-4D97-AF65-F5344CB8AC3E}">
        <p14:creationId xmlns:p14="http://schemas.microsoft.com/office/powerpoint/2010/main" val="6140878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46</a:t>
            </a:fld>
            <a:endParaRPr lang="pl-PL"/>
          </a:p>
        </p:txBody>
      </p:sp>
    </p:spTree>
    <p:extLst>
      <p:ext uri="{BB962C8B-B14F-4D97-AF65-F5344CB8AC3E}">
        <p14:creationId xmlns:p14="http://schemas.microsoft.com/office/powerpoint/2010/main" val="22848503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51</a:t>
            </a:fld>
            <a:endParaRPr lang="pl-PL"/>
          </a:p>
        </p:txBody>
      </p:sp>
    </p:spTree>
    <p:extLst>
      <p:ext uri="{BB962C8B-B14F-4D97-AF65-F5344CB8AC3E}">
        <p14:creationId xmlns:p14="http://schemas.microsoft.com/office/powerpoint/2010/main" val="20483494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55</a:t>
            </a:fld>
            <a:endParaRPr lang="pl-PL"/>
          </a:p>
        </p:txBody>
      </p:sp>
    </p:spTree>
    <p:extLst>
      <p:ext uri="{BB962C8B-B14F-4D97-AF65-F5344CB8AC3E}">
        <p14:creationId xmlns:p14="http://schemas.microsoft.com/office/powerpoint/2010/main" val="11039919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56</a:t>
            </a:fld>
            <a:endParaRPr lang="pl-PL"/>
          </a:p>
        </p:txBody>
      </p:sp>
    </p:spTree>
    <p:extLst>
      <p:ext uri="{BB962C8B-B14F-4D97-AF65-F5344CB8AC3E}">
        <p14:creationId xmlns:p14="http://schemas.microsoft.com/office/powerpoint/2010/main" val="37717185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58</a:t>
            </a:fld>
            <a:endParaRPr lang="pl-PL"/>
          </a:p>
        </p:txBody>
      </p:sp>
    </p:spTree>
    <p:extLst>
      <p:ext uri="{BB962C8B-B14F-4D97-AF65-F5344CB8AC3E}">
        <p14:creationId xmlns:p14="http://schemas.microsoft.com/office/powerpoint/2010/main" val="573414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5</a:t>
            </a:fld>
            <a:endParaRPr lang="pl-PL"/>
          </a:p>
        </p:txBody>
      </p:sp>
    </p:spTree>
    <p:extLst>
      <p:ext uri="{BB962C8B-B14F-4D97-AF65-F5344CB8AC3E}">
        <p14:creationId xmlns:p14="http://schemas.microsoft.com/office/powerpoint/2010/main" val="15074240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60</a:t>
            </a:fld>
            <a:endParaRPr lang="pl-PL"/>
          </a:p>
        </p:txBody>
      </p:sp>
    </p:spTree>
    <p:extLst>
      <p:ext uri="{BB962C8B-B14F-4D97-AF65-F5344CB8AC3E}">
        <p14:creationId xmlns:p14="http://schemas.microsoft.com/office/powerpoint/2010/main" val="357635221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63</a:t>
            </a:fld>
            <a:endParaRPr lang="pl-PL"/>
          </a:p>
        </p:txBody>
      </p:sp>
    </p:spTree>
    <p:extLst>
      <p:ext uri="{BB962C8B-B14F-4D97-AF65-F5344CB8AC3E}">
        <p14:creationId xmlns:p14="http://schemas.microsoft.com/office/powerpoint/2010/main" val="4337650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64</a:t>
            </a:fld>
            <a:endParaRPr lang="pl-PL"/>
          </a:p>
        </p:txBody>
      </p:sp>
    </p:spTree>
    <p:extLst>
      <p:ext uri="{BB962C8B-B14F-4D97-AF65-F5344CB8AC3E}">
        <p14:creationId xmlns:p14="http://schemas.microsoft.com/office/powerpoint/2010/main" val="311233987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65</a:t>
            </a:fld>
            <a:endParaRPr lang="pl-PL"/>
          </a:p>
        </p:txBody>
      </p:sp>
    </p:spTree>
    <p:extLst>
      <p:ext uri="{BB962C8B-B14F-4D97-AF65-F5344CB8AC3E}">
        <p14:creationId xmlns:p14="http://schemas.microsoft.com/office/powerpoint/2010/main" val="405795831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67</a:t>
            </a:fld>
            <a:endParaRPr lang="pl-PL"/>
          </a:p>
        </p:txBody>
      </p:sp>
    </p:spTree>
    <p:extLst>
      <p:ext uri="{BB962C8B-B14F-4D97-AF65-F5344CB8AC3E}">
        <p14:creationId xmlns:p14="http://schemas.microsoft.com/office/powerpoint/2010/main" val="361965231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70</a:t>
            </a:fld>
            <a:endParaRPr lang="pl-PL"/>
          </a:p>
        </p:txBody>
      </p:sp>
    </p:spTree>
    <p:extLst>
      <p:ext uri="{BB962C8B-B14F-4D97-AF65-F5344CB8AC3E}">
        <p14:creationId xmlns:p14="http://schemas.microsoft.com/office/powerpoint/2010/main" val="12767857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71</a:t>
            </a:fld>
            <a:endParaRPr lang="pl-PL"/>
          </a:p>
        </p:txBody>
      </p:sp>
    </p:spTree>
    <p:extLst>
      <p:ext uri="{BB962C8B-B14F-4D97-AF65-F5344CB8AC3E}">
        <p14:creationId xmlns:p14="http://schemas.microsoft.com/office/powerpoint/2010/main" val="308011154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79</a:t>
            </a:fld>
            <a:endParaRPr lang="pl-PL"/>
          </a:p>
        </p:txBody>
      </p:sp>
    </p:spTree>
    <p:extLst>
      <p:ext uri="{BB962C8B-B14F-4D97-AF65-F5344CB8AC3E}">
        <p14:creationId xmlns:p14="http://schemas.microsoft.com/office/powerpoint/2010/main" val="312149049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88</a:t>
            </a:fld>
            <a:endParaRPr lang="pl-PL"/>
          </a:p>
        </p:txBody>
      </p:sp>
    </p:spTree>
    <p:extLst>
      <p:ext uri="{BB962C8B-B14F-4D97-AF65-F5344CB8AC3E}">
        <p14:creationId xmlns:p14="http://schemas.microsoft.com/office/powerpoint/2010/main" val="308733769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89</a:t>
            </a:fld>
            <a:endParaRPr lang="pl-PL"/>
          </a:p>
        </p:txBody>
      </p:sp>
    </p:spTree>
    <p:extLst>
      <p:ext uri="{BB962C8B-B14F-4D97-AF65-F5344CB8AC3E}">
        <p14:creationId xmlns:p14="http://schemas.microsoft.com/office/powerpoint/2010/main" val="3415687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6</a:t>
            </a:fld>
            <a:endParaRPr lang="pl-PL"/>
          </a:p>
        </p:txBody>
      </p:sp>
    </p:spTree>
    <p:extLst>
      <p:ext uri="{BB962C8B-B14F-4D97-AF65-F5344CB8AC3E}">
        <p14:creationId xmlns:p14="http://schemas.microsoft.com/office/powerpoint/2010/main" val="263692551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96</a:t>
            </a:fld>
            <a:endParaRPr lang="pl-PL"/>
          </a:p>
        </p:txBody>
      </p:sp>
    </p:spTree>
    <p:extLst>
      <p:ext uri="{BB962C8B-B14F-4D97-AF65-F5344CB8AC3E}">
        <p14:creationId xmlns:p14="http://schemas.microsoft.com/office/powerpoint/2010/main" val="262586242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97</a:t>
            </a:fld>
            <a:endParaRPr lang="pl-PL"/>
          </a:p>
        </p:txBody>
      </p:sp>
    </p:spTree>
    <p:extLst>
      <p:ext uri="{BB962C8B-B14F-4D97-AF65-F5344CB8AC3E}">
        <p14:creationId xmlns:p14="http://schemas.microsoft.com/office/powerpoint/2010/main" val="3793007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8</a:t>
            </a:fld>
            <a:endParaRPr lang="pl-PL"/>
          </a:p>
        </p:txBody>
      </p:sp>
    </p:spTree>
    <p:extLst>
      <p:ext uri="{BB962C8B-B14F-4D97-AF65-F5344CB8AC3E}">
        <p14:creationId xmlns:p14="http://schemas.microsoft.com/office/powerpoint/2010/main" val="4196472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9</a:t>
            </a:fld>
            <a:endParaRPr lang="pl-PL"/>
          </a:p>
        </p:txBody>
      </p:sp>
    </p:spTree>
    <p:extLst>
      <p:ext uri="{BB962C8B-B14F-4D97-AF65-F5344CB8AC3E}">
        <p14:creationId xmlns:p14="http://schemas.microsoft.com/office/powerpoint/2010/main" val="1598784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9774B44-3C42-43A3-A741-5AF8A4E31764}" type="slidenum">
              <a:rPr lang="pl-PL" smtClean="0"/>
              <a:t>10</a:t>
            </a:fld>
            <a:endParaRPr lang="pl-PL"/>
          </a:p>
        </p:txBody>
      </p:sp>
    </p:spTree>
    <p:extLst>
      <p:ext uri="{BB962C8B-B14F-4D97-AF65-F5344CB8AC3E}">
        <p14:creationId xmlns:p14="http://schemas.microsoft.com/office/powerpoint/2010/main" val="4270982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774B44-3C42-43A3-A741-5AF8A4E31764}"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71901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9" name="Obraz 8">
            <a:extLst>
              <a:ext uri="{FF2B5EF4-FFF2-40B4-BE49-F238E27FC236}">
                <a16:creationId xmlns:a16="http://schemas.microsoft.com/office/drawing/2014/main" id="{688B4BBA-32E1-4358-AE77-A461F1C3573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Tytuł 1">
            <a:extLst>
              <a:ext uri="{FF2B5EF4-FFF2-40B4-BE49-F238E27FC236}">
                <a16:creationId xmlns:a16="http://schemas.microsoft.com/office/drawing/2014/main" id="{9C9D7C9F-8081-4D7F-A748-E72D88E77617}"/>
              </a:ext>
            </a:extLst>
          </p:cNvPr>
          <p:cNvSpPr>
            <a:spLocks noGrp="1"/>
          </p:cNvSpPr>
          <p:nvPr>
            <p:ph type="ctrTitle"/>
          </p:nvPr>
        </p:nvSpPr>
        <p:spPr>
          <a:xfrm>
            <a:off x="1524000" y="1927434"/>
            <a:ext cx="9144000" cy="2387600"/>
          </a:xfrm>
        </p:spPr>
        <p:txBody>
          <a:bodyPr anchor="b"/>
          <a:lstStyle>
            <a:lvl1pPr algn="ctr">
              <a:defRPr sz="6000"/>
            </a:lvl1pPr>
          </a:lstStyle>
          <a:p>
            <a:r>
              <a:rPr lang="pl-PL"/>
              <a:t>Kliknij, aby edytować styl</a:t>
            </a:r>
            <a:endParaRPr lang="pl-PL" dirty="0"/>
          </a:p>
        </p:txBody>
      </p:sp>
      <p:sp>
        <p:nvSpPr>
          <p:cNvPr id="3" name="Podtytuł 2">
            <a:extLst>
              <a:ext uri="{FF2B5EF4-FFF2-40B4-BE49-F238E27FC236}">
                <a16:creationId xmlns:a16="http://schemas.microsoft.com/office/drawing/2014/main" id="{4F493C1F-9548-4BD0-9BFA-FEC685FA3750}"/>
              </a:ext>
            </a:extLst>
          </p:cNvPr>
          <p:cNvSpPr>
            <a:spLocks noGrp="1"/>
          </p:cNvSpPr>
          <p:nvPr>
            <p:ph type="subTitle" idx="1"/>
          </p:nvPr>
        </p:nvSpPr>
        <p:spPr>
          <a:xfrm>
            <a:off x="1524000" y="4452553"/>
            <a:ext cx="9144000" cy="150523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2736ECB4-F374-43B0-B9A0-8FD71A96366E}"/>
              </a:ext>
            </a:extLst>
          </p:cNvPr>
          <p:cNvSpPr>
            <a:spLocks noGrp="1"/>
          </p:cNvSpPr>
          <p:nvPr>
            <p:ph type="dt" sz="half" idx="10"/>
          </p:nvPr>
        </p:nvSpPr>
        <p:spPr/>
        <p:txBody>
          <a:bodyPr/>
          <a:lstStyle/>
          <a:p>
            <a:fld id="{CC9D01C9-CCEB-4B10-8E6B-87E90A311EB7}" type="datetimeFigureOut">
              <a:rPr lang="pl-PL" smtClean="0"/>
              <a:t>18.03.2025</a:t>
            </a:fld>
            <a:endParaRPr lang="pl-PL"/>
          </a:p>
        </p:txBody>
      </p:sp>
      <p:sp>
        <p:nvSpPr>
          <p:cNvPr id="5" name="Symbol zastępczy stopki 4">
            <a:extLst>
              <a:ext uri="{FF2B5EF4-FFF2-40B4-BE49-F238E27FC236}">
                <a16:creationId xmlns:a16="http://schemas.microsoft.com/office/drawing/2014/main" id="{398F5B81-438F-4DCF-B96E-F975D093C46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E74FAC5-74DE-4859-ACF7-ECAAE8659B78}"/>
              </a:ext>
            </a:extLst>
          </p:cNvPr>
          <p:cNvSpPr>
            <a:spLocks noGrp="1"/>
          </p:cNvSpPr>
          <p:nvPr>
            <p:ph type="sldNum" sz="quarter" idx="12"/>
          </p:nvPr>
        </p:nvSpPr>
        <p:spPr/>
        <p:txBody>
          <a:bodyPr/>
          <a:lstStyle/>
          <a:p>
            <a:fld id="{2CED0888-A58A-4897-B129-D60617AF82DB}" type="slidenum">
              <a:rPr lang="pl-PL" smtClean="0"/>
              <a:t>‹#›</a:t>
            </a:fld>
            <a:endParaRPr lang="pl-PL"/>
          </a:p>
        </p:txBody>
      </p:sp>
      <p:pic>
        <p:nvPicPr>
          <p:cNvPr id="12" name="Obraz 11">
            <a:extLst>
              <a:ext uri="{FF2B5EF4-FFF2-40B4-BE49-F238E27FC236}">
                <a16:creationId xmlns:a16="http://schemas.microsoft.com/office/drawing/2014/main" id="{D63737EE-CA1B-452B-9F70-6F1FCBB49B6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747966" y="741308"/>
            <a:ext cx="4696066" cy="1371670"/>
          </a:xfrm>
          <a:prstGeom prst="rect">
            <a:avLst/>
          </a:prstGeom>
        </p:spPr>
      </p:pic>
    </p:spTree>
    <p:extLst>
      <p:ext uri="{BB962C8B-B14F-4D97-AF65-F5344CB8AC3E}">
        <p14:creationId xmlns:p14="http://schemas.microsoft.com/office/powerpoint/2010/main" val="3852347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B999A1-443F-4304-BF8E-9A5F396F4E76}"/>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C8652302-EE8D-47A0-88E7-B3E918BCBAC2}"/>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pl-PL" dirty="0"/>
          </a:p>
        </p:txBody>
      </p:sp>
      <p:sp>
        <p:nvSpPr>
          <p:cNvPr id="4" name="Symbol zastępczy daty 3">
            <a:extLst>
              <a:ext uri="{FF2B5EF4-FFF2-40B4-BE49-F238E27FC236}">
                <a16:creationId xmlns:a16="http://schemas.microsoft.com/office/drawing/2014/main" id="{A6C3D720-8D51-4D9C-8535-6E3D617274E2}"/>
              </a:ext>
            </a:extLst>
          </p:cNvPr>
          <p:cNvSpPr>
            <a:spLocks noGrp="1"/>
          </p:cNvSpPr>
          <p:nvPr>
            <p:ph type="dt" sz="half" idx="10"/>
          </p:nvPr>
        </p:nvSpPr>
        <p:spPr/>
        <p:txBody>
          <a:bodyPr/>
          <a:lstStyle/>
          <a:p>
            <a:fld id="{CC9D01C9-CCEB-4B10-8E6B-87E90A311EB7}" type="datetimeFigureOut">
              <a:rPr lang="pl-PL" smtClean="0"/>
              <a:t>18.03.2025</a:t>
            </a:fld>
            <a:endParaRPr lang="pl-PL"/>
          </a:p>
        </p:txBody>
      </p:sp>
      <p:sp>
        <p:nvSpPr>
          <p:cNvPr id="5" name="Symbol zastępczy stopki 4">
            <a:extLst>
              <a:ext uri="{FF2B5EF4-FFF2-40B4-BE49-F238E27FC236}">
                <a16:creationId xmlns:a16="http://schemas.microsoft.com/office/drawing/2014/main" id="{EBE70925-49B1-4A6C-948A-83369CEB206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529638E-BDBC-4C69-B33E-8847051E1149}"/>
              </a:ext>
            </a:extLst>
          </p:cNvPr>
          <p:cNvSpPr>
            <a:spLocks noGrp="1"/>
          </p:cNvSpPr>
          <p:nvPr>
            <p:ph type="sldNum" sz="quarter" idx="12"/>
          </p:nvPr>
        </p:nvSpPr>
        <p:spPr/>
        <p:txBody>
          <a:bodyPr/>
          <a:lstStyle/>
          <a:p>
            <a:fld id="{2CED0888-A58A-4897-B129-D60617AF82DB}" type="slidenum">
              <a:rPr lang="pl-PL" smtClean="0"/>
              <a:t>‹#›</a:t>
            </a:fld>
            <a:endParaRPr lang="pl-PL"/>
          </a:p>
        </p:txBody>
      </p:sp>
    </p:spTree>
    <p:extLst>
      <p:ext uri="{BB962C8B-B14F-4D97-AF65-F5344CB8AC3E}">
        <p14:creationId xmlns:p14="http://schemas.microsoft.com/office/powerpoint/2010/main" val="639785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B938228-0D4E-4FE1-87B3-74063DFF058E}"/>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FB746AB2-94E6-4805-A0CB-8A60BC3DF4AD}"/>
              </a:ext>
            </a:extLst>
          </p:cNvPr>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46491EAA-8AAE-4105-90BC-3221673DE1B2}"/>
              </a:ext>
            </a:extLst>
          </p:cNvPr>
          <p:cNvSpPr>
            <a:spLocks noGrp="1"/>
          </p:cNvSpPr>
          <p:nvPr>
            <p:ph type="dt" sz="half" idx="10"/>
          </p:nvPr>
        </p:nvSpPr>
        <p:spPr/>
        <p:txBody>
          <a:bodyPr/>
          <a:lstStyle/>
          <a:p>
            <a:fld id="{CC9D01C9-CCEB-4B10-8E6B-87E90A311EB7}" type="datetimeFigureOut">
              <a:rPr lang="pl-PL" smtClean="0"/>
              <a:t>18.03.2025</a:t>
            </a:fld>
            <a:endParaRPr lang="pl-PL"/>
          </a:p>
        </p:txBody>
      </p:sp>
      <p:sp>
        <p:nvSpPr>
          <p:cNvPr id="5" name="Symbol zastępczy stopki 4">
            <a:extLst>
              <a:ext uri="{FF2B5EF4-FFF2-40B4-BE49-F238E27FC236}">
                <a16:creationId xmlns:a16="http://schemas.microsoft.com/office/drawing/2014/main" id="{EEF432A2-1C25-4FEE-88AA-4CA550CE9EF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729993B2-EB63-4652-9020-F0030990D7C9}"/>
              </a:ext>
            </a:extLst>
          </p:cNvPr>
          <p:cNvSpPr>
            <a:spLocks noGrp="1"/>
          </p:cNvSpPr>
          <p:nvPr>
            <p:ph type="sldNum" sz="quarter" idx="12"/>
          </p:nvPr>
        </p:nvSpPr>
        <p:spPr/>
        <p:txBody>
          <a:bodyPr/>
          <a:lstStyle/>
          <a:p>
            <a:fld id="{2CED0888-A58A-4897-B129-D60617AF82DB}" type="slidenum">
              <a:rPr lang="pl-PL" smtClean="0"/>
              <a:t>‹#›</a:t>
            </a:fld>
            <a:endParaRPr lang="pl-PL"/>
          </a:p>
        </p:txBody>
      </p:sp>
    </p:spTree>
    <p:extLst>
      <p:ext uri="{BB962C8B-B14F-4D97-AF65-F5344CB8AC3E}">
        <p14:creationId xmlns:p14="http://schemas.microsoft.com/office/powerpoint/2010/main" val="2675909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6FC124D-AF29-4A7F-848E-36B015ACB248}"/>
              </a:ext>
            </a:extLst>
          </p:cNvPr>
          <p:cNvSpPr>
            <a:spLocks noGrp="1"/>
          </p:cNvSpPr>
          <p:nvPr>
            <p:ph type="title"/>
          </p:nvPr>
        </p:nvSpPr>
        <p:spPr>
          <a:xfrm>
            <a:off x="3071192" y="365125"/>
            <a:ext cx="8282608" cy="1325563"/>
          </a:xfrm>
        </p:spPr>
        <p:txBody>
          <a:bodyPr>
            <a:normAutofit/>
          </a:bodyPr>
          <a:lstStyle>
            <a:lvl1pPr>
              <a:defRPr sz="2400" b="1">
                <a:solidFill>
                  <a:schemeClr val="bg1"/>
                </a:solidFill>
                <a:latin typeface="+mj-lt"/>
                <a:ea typeface="Verdana" panose="020B0604030504040204" pitchFamily="34" charset="0"/>
              </a:defRPr>
            </a:lvl1pPr>
          </a:lstStyle>
          <a:p>
            <a:r>
              <a:rPr lang="pl-PL"/>
              <a:t>Kliknij, aby edytować styl</a:t>
            </a:r>
            <a:endParaRPr lang="pl-PL" dirty="0"/>
          </a:p>
        </p:txBody>
      </p:sp>
      <p:sp>
        <p:nvSpPr>
          <p:cNvPr id="3" name="Symbol zastępczy zawartości 2">
            <a:extLst>
              <a:ext uri="{FF2B5EF4-FFF2-40B4-BE49-F238E27FC236}">
                <a16:creationId xmlns:a16="http://schemas.microsoft.com/office/drawing/2014/main" id="{BD426936-7997-48FC-AF92-F1B6582C3515}"/>
              </a:ext>
            </a:extLst>
          </p:cNvPr>
          <p:cNvSpPr>
            <a:spLocks noGrp="1"/>
          </p:cNvSpPr>
          <p:nvPr>
            <p:ph idx="1"/>
          </p:nvPr>
        </p:nvSpPr>
        <p:spPr>
          <a:xfrm>
            <a:off x="3081130" y="1825625"/>
            <a:ext cx="8272670" cy="4351338"/>
          </a:xfrm>
        </p:spPr>
        <p:txBody>
          <a:bodyPr/>
          <a:lstStyle>
            <a:lvl1pPr>
              <a:defRPr>
                <a:solidFill>
                  <a:schemeClr val="bg1"/>
                </a:solidFill>
                <a:latin typeface="+mn-lt"/>
                <a:ea typeface="Verdana" panose="020B0604030504040204" pitchFamily="34" charset="0"/>
              </a:defRPr>
            </a:lvl1pPr>
            <a:lvl2pPr>
              <a:defRPr>
                <a:solidFill>
                  <a:schemeClr val="bg1"/>
                </a:solidFill>
                <a:latin typeface="+mn-lt"/>
                <a:ea typeface="Verdana" panose="020B0604030504040204" pitchFamily="34" charset="0"/>
              </a:defRPr>
            </a:lvl2pPr>
            <a:lvl3pPr>
              <a:defRPr>
                <a:solidFill>
                  <a:schemeClr val="bg1"/>
                </a:solidFill>
                <a:latin typeface="+mn-lt"/>
                <a:ea typeface="Verdana" panose="020B0604030504040204" pitchFamily="34" charset="0"/>
              </a:defRPr>
            </a:lvl3pPr>
            <a:lvl4pPr>
              <a:defRPr>
                <a:solidFill>
                  <a:schemeClr val="bg1"/>
                </a:solidFill>
                <a:latin typeface="+mn-lt"/>
                <a:ea typeface="Verdana" panose="020B0604030504040204" pitchFamily="34" charset="0"/>
              </a:defRPr>
            </a:lvl4pPr>
            <a:lvl5pPr>
              <a:defRPr>
                <a:solidFill>
                  <a:schemeClr val="bg1"/>
                </a:solidFill>
                <a:latin typeface="+mn-lt"/>
                <a:ea typeface="Verdana" panose="020B0604030504040204" pitchFamily="34" charset="0"/>
              </a:defRPr>
            </a:lvl5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pl-PL" dirty="0"/>
          </a:p>
        </p:txBody>
      </p:sp>
      <p:sp>
        <p:nvSpPr>
          <p:cNvPr id="4" name="Symbol zastępczy daty 3">
            <a:extLst>
              <a:ext uri="{FF2B5EF4-FFF2-40B4-BE49-F238E27FC236}">
                <a16:creationId xmlns:a16="http://schemas.microsoft.com/office/drawing/2014/main" id="{5E5C1BDD-18C7-48D7-9758-1B3A8D5E3CDC}"/>
              </a:ext>
            </a:extLst>
          </p:cNvPr>
          <p:cNvSpPr>
            <a:spLocks noGrp="1"/>
          </p:cNvSpPr>
          <p:nvPr>
            <p:ph type="dt" sz="half" idx="10"/>
          </p:nvPr>
        </p:nvSpPr>
        <p:spPr/>
        <p:txBody>
          <a:bodyPr/>
          <a:lstStyle/>
          <a:p>
            <a:fld id="{CC9D01C9-CCEB-4B10-8E6B-87E90A311EB7}" type="datetimeFigureOut">
              <a:rPr lang="pl-PL" smtClean="0"/>
              <a:t>18.03.2025</a:t>
            </a:fld>
            <a:endParaRPr lang="pl-PL"/>
          </a:p>
        </p:txBody>
      </p:sp>
      <p:sp>
        <p:nvSpPr>
          <p:cNvPr id="5" name="Symbol zastępczy stopki 4">
            <a:extLst>
              <a:ext uri="{FF2B5EF4-FFF2-40B4-BE49-F238E27FC236}">
                <a16:creationId xmlns:a16="http://schemas.microsoft.com/office/drawing/2014/main" id="{387A5B56-AF67-4EE9-84BD-E01B7286218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6D703DA1-BEBF-48DC-9CAB-F5128807AA58}"/>
              </a:ext>
            </a:extLst>
          </p:cNvPr>
          <p:cNvSpPr>
            <a:spLocks noGrp="1"/>
          </p:cNvSpPr>
          <p:nvPr>
            <p:ph type="sldNum" sz="quarter" idx="12"/>
          </p:nvPr>
        </p:nvSpPr>
        <p:spPr/>
        <p:txBody>
          <a:bodyPr/>
          <a:lstStyle/>
          <a:p>
            <a:fld id="{2CED0888-A58A-4897-B129-D60617AF82DB}" type="slidenum">
              <a:rPr lang="pl-PL" smtClean="0"/>
              <a:t>‹#›</a:t>
            </a:fld>
            <a:endParaRPr lang="pl-PL"/>
          </a:p>
        </p:txBody>
      </p:sp>
    </p:spTree>
    <p:extLst>
      <p:ext uri="{BB962C8B-B14F-4D97-AF65-F5344CB8AC3E}">
        <p14:creationId xmlns:p14="http://schemas.microsoft.com/office/powerpoint/2010/main" val="1518213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0C2C6BB-E473-4776-A212-DFBE85B331EC}"/>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endParaRPr lang="pl-PL" dirty="0"/>
          </a:p>
        </p:txBody>
      </p:sp>
      <p:sp>
        <p:nvSpPr>
          <p:cNvPr id="3" name="Symbol zastępczy tekstu 2">
            <a:extLst>
              <a:ext uri="{FF2B5EF4-FFF2-40B4-BE49-F238E27FC236}">
                <a16:creationId xmlns:a16="http://schemas.microsoft.com/office/drawing/2014/main" id="{2087673E-1484-4B48-9D6D-9DA9864188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id="{EEC6FBEE-C64C-4F79-BA67-FBBEEE240764}"/>
              </a:ext>
            </a:extLst>
          </p:cNvPr>
          <p:cNvSpPr>
            <a:spLocks noGrp="1"/>
          </p:cNvSpPr>
          <p:nvPr>
            <p:ph type="dt" sz="half" idx="10"/>
          </p:nvPr>
        </p:nvSpPr>
        <p:spPr/>
        <p:txBody>
          <a:bodyPr/>
          <a:lstStyle/>
          <a:p>
            <a:fld id="{CC9D01C9-CCEB-4B10-8E6B-87E90A311EB7}" type="datetimeFigureOut">
              <a:rPr lang="pl-PL" smtClean="0"/>
              <a:t>18.03.2025</a:t>
            </a:fld>
            <a:endParaRPr lang="pl-PL"/>
          </a:p>
        </p:txBody>
      </p:sp>
      <p:sp>
        <p:nvSpPr>
          <p:cNvPr id="5" name="Symbol zastępczy stopki 4">
            <a:extLst>
              <a:ext uri="{FF2B5EF4-FFF2-40B4-BE49-F238E27FC236}">
                <a16:creationId xmlns:a16="http://schemas.microsoft.com/office/drawing/2014/main" id="{2B30DE8B-6FD7-428E-8A39-681815672F06}"/>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560305B-5A1C-43A6-B26D-1226CA4B73A6}"/>
              </a:ext>
            </a:extLst>
          </p:cNvPr>
          <p:cNvSpPr>
            <a:spLocks noGrp="1"/>
          </p:cNvSpPr>
          <p:nvPr>
            <p:ph type="sldNum" sz="quarter" idx="12"/>
          </p:nvPr>
        </p:nvSpPr>
        <p:spPr/>
        <p:txBody>
          <a:bodyPr/>
          <a:lstStyle/>
          <a:p>
            <a:fld id="{2CED0888-A58A-4897-B129-D60617AF82DB}" type="slidenum">
              <a:rPr lang="pl-PL" smtClean="0"/>
              <a:t>‹#›</a:t>
            </a:fld>
            <a:endParaRPr lang="pl-PL"/>
          </a:p>
        </p:txBody>
      </p:sp>
    </p:spTree>
    <p:extLst>
      <p:ext uri="{BB962C8B-B14F-4D97-AF65-F5344CB8AC3E}">
        <p14:creationId xmlns:p14="http://schemas.microsoft.com/office/powerpoint/2010/main" val="3184054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92A4245-A949-419D-A2AD-C7D3A5249E68}"/>
              </a:ext>
            </a:extLst>
          </p:cNvPr>
          <p:cNvSpPr>
            <a:spLocks noGrp="1"/>
          </p:cNvSpPr>
          <p:nvPr>
            <p:ph type="title"/>
          </p:nvPr>
        </p:nvSpPr>
        <p:spPr/>
        <p:txBody>
          <a:bodyPr/>
          <a:lstStyle/>
          <a:p>
            <a:r>
              <a:rPr lang="pl-PL"/>
              <a:t>Kliknij, aby edytować styl</a:t>
            </a:r>
            <a:endParaRPr lang="pl-PL" dirty="0"/>
          </a:p>
        </p:txBody>
      </p:sp>
      <p:sp>
        <p:nvSpPr>
          <p:cNvPr id="3" name="Symbol zastępczy zawartości 2">
            <a:extLst>
              <a:ext uri="{FF2B5EF4-FFF2-40B4-BE49-F238E27FC236}">
                <a16:creationId xmlns:a16="http://schemas.microsoft.com/office/drawing/2014/main" id="{85DA30E3-D680-4724-8A5B-1B8EF09B6F8C}"/>
              </a:ext>
            </a:extLst>
          </p:cNvPr>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pl-PL" dirty="0"/>
          </a:p>
        </p:txBody>
      </p:sp>
      <p:sp>
        <p:nvSpPr>
          <p:cNvPr id="4" name="Symbol zastępczy zawartości 3">
            <a:extLst>
              <a:ext uri="{FF2B5EF4-FFF2-40B4-BE49-F238E27FC236}">
                <a16:creationId xmlns:a16="http://schemas.microsoft.com/office/drawing/2014/main" id="{1974608E-5830-45FC-9C97-26E70704080B}"/>
              </a:ext>
            </a:extLst>
          </p:cNvPr>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D5B6F686-C1E0-4188-A22B-B81D24F413A1}"/>
              </a:ext>
            </a:extLst>
          </p:cNvPr>
          <p:cNvSpPr>
            <a:spLocks noGrp="1"/>
          </p:cNvSpPr>
          <p:nvPr>
            <p:ph type="dt" sz="half" idx="10"/>
          </p:nvPr>
        </p:nvSpPr>
        <p:spPr/>
        <p:txBody>
          <a:bodyPr/>
          <a:lstStyle/>
          <a:p>
            <a:fld id="{CC9D01C9-CCEB-4B10-8E6B-87E90A311EB7}" type="datetimeFigureOut">
              <a:rPr lang="pl-PL" smtClean="0"/>
              <a:t>18.03.2025</a:t>
            </a:fld>
            <a:endParaRPr lang="pl-PL"/>
          </a:p>
        </p:txBody>
      </p:sp>
      <p:sp>
        <p:nvSpPr>
          <p:cNvPr id="6" name="Symbol zastępczy stopki 5">
            <a:extLst>
              <a:ext uri="{FF2B5EF4-FFF2-40B4-BE49-F238E27FC236}">
                <a16:creationId xmlns:a16="http://schemas.microsoft.com/office/drawing/2014/main" id="{BD645AB7-43BD-4C3A-A30F-446DE3DC8535}"/>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C4CB0583-8A39-49FB-BB0F-63764E039A60}"/>
              </a:ext>
            </a:extLst>
          </p:cNvPr>
          <p:cNvSpPr>
            <a:spLocks noGrp="1"/>
          </p:cNvSpPr>
          <p:nvPr>
            <p:ph type="sldNum" sz="quarter" idx="12"/>
          </p:nvPr>
        </p:nvSpPr>
        <p:spPr/>
        <p:txBody>
          <a:bodyPr/>
          <a:lstStyle/>
          <a:p>
            <a:fld id="{2CED0888-A58A-4897-B129-D60617AF82DB}" type="slidenum">
              <a:rPr lang="pl-PL" smtClean="0"/>
              <a:t>‹#›</a:t>
            </a:fld>
            <a:endParaRPr lang="pl-PL"/>
          </a:p>
        </p:txBody>
      </p:sp>
    </p:spTree>
    <p:extLst>
      <p:ext uri="{BB962C8B-B14F-4D97-AF65-F5344CB8AC3E}">
        <p14:creationId xmlns:p14="http://schemas.microsoft.com/office/powerpoint/2010/main" val="2501533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594AD88-BEBA-403C-9799-5F0D91D2BA5A}"/>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5DED48D0-B6F6-400B-BCE2-82C188E733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a:extLst>
              <a:ext uri="{FF2B5EF4-FFF2-40B4-BE49-F238E27FC236}">
                <a16:creationId xmlns:a16="http://schemas.microsoft.com/office/drawing/2014/main" id="{749ECD56-EF4A-4C2B-A784-A7C84DAE7332}"/>
              </a:ext>
            </a:extLst>
          </p:cNvPr>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1E956535-F1EF-4F6F-AB9E-4E480AEB6D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a:extLst>
              <a:ext uri="{FF2B5EF4-FFF2-40B4-BE49-F238E27FC236}">
                <a16:creationId xmlns:a16="http://schemas.microsoft.com/office/drawing/2014/main" id="{2097B4EA-7681-4F2D-B51A-E368A6C8B44B}"/>
              </a:ext>
            </a:extLst>
          </p:cNvPr>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241955A3-BE4C-4F41-9EFB-9BE6138AF2ED}"/>
              </a:ext>
            </a:extLst>
          </p:cNvPr>
          <p:cNvSpPr>
            <a:spLocks noGrp="1"/>
          </p:cNvSpPr>
          <p:nvPr>
            <p:ph type="dt" sz="half" idx="10"/>
          </p:nvPr>
        </p:nvSpPr>
        <p:spPr/>
        <p:txBody>
          <a:bodyPr/>
          <a:lstStyle/>
          <a:p>
            <a:fld id="{CC9D01C9-CCEB-4B10-8E6B-87E90A311EB7}" type="datetimeFigureOut">
              <a:rPr lang="pl-PL" smtClean="0"/>
              <a:t>18.03.2025</a:t>
            </a:fld>
            <a:endParaRPr lang="pl-PL"/>
          </a:p>
        </p:txBody>
      </p:sp>
      <p:sp>
        <p:nvSpPr>
          <p:cNvPr id="8" name="Symbol zastępczy stopki 7">
            <a:extLst>
              <a:ext uri="{FF2B5EF4-FFF2-40B4-BE49-F238E27FC236}">
                <a16:creationId xmlns:a16="http://schemas.microsoft.com/office/drawing/2014/main" id="{22601C37-5085-4EC5-8C5E-79ED8767A0FE}"/>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CA629FFC-ED8C-4AE7-BBAF-4C4AB4164A06}"/>
              </a:ext>
            </a:extLst>
          </p:cNvPr>
          <p:cNvSpPr>
            <a:spLocks noGrp="1"/>
          </p:cNvSpPr>
          <p:nvPr>
            <p:ph type="sldNum" sz="quarter" idx="12"/>
          </p:nvPr>
        </p:nvSpPr>
        <p:spPr/>
        <p:txBody>
          <a:bodyPr/>
          <a:lstStyle/>
          <a:p>
            <a:fld id="{2CED0888-A58A-4897-B129-D60617AF82DB}" type="slidenum">
              <a:rPr lang="pl-PL" smtClean="0"/>
              <a:t>‹#›</a:t>
            </a:fld>
            <a:endParaRPr lang="pl-PL"/>
          </a:p>
        </p:txBody>
      </p:sp>
    </p:spTree>
    <p:extLst>
      <p:ext uri="{BB962C8B-B14F-4D97-AF65-F5344CB8AC3E}">
        <p14:creationId xmlns:p14="http://schemas.microsoft.com/office/powerpoint/2010/main" val="1717658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2ACAAA-EE2B-4B42-944C-55B648265C34}"/>
              </a:ext>
            </a:extLst>
          </p:cNvPr>
          <p:cNvSpPr>
            <a:spLocks noGrp="1"/>
          </p:cNvSpPr>
          <p:nvPr>
            <p:ph type="title"/>
          </p:nvPr>
        </p:nvSpPr>
        <p:spPr/>
        <p:txBody>
          <a:bodyPr/>
          <a:lstStyle/>
          <a:p>
            <a:r>
              <a:rPr lang="pl-PL"/>
              <a:t>Kliknij, aby edytować styl</a:t>
            </a:r>
            <a:endParaRPr lang="pl-PL" dirty="0"/>
          </a:p>
        </p:txBody>
      </p:sp>
      <p:sp>
        <p:nvSpPr>
          <p:cNvPr id="3" name="Symbol zastępczy daty 2">
            <a:extLst>
              <a:ext uri="{FF2B5EF4-FFF2-40B4-BE49-F238E27FC236}">
                <a16:creationId xmlns:a16="http://schemas.microsoft.com/office/drawing/2014/main" id="{096ABE8E-F801-45D2-8CBC-6DDD5FA92A6A}"/>
              </a:ext>
            </a:extLst>
          </p:cNvPr>
          <p:cNvSpPr>
            <a:spLocks noGrp="1"/>
          </p:cNvSpPr>
          <p:nvPr>
            <p:ph type="dt" sz="half" idx="10"/>
          </p:nvPr>
        </p:nvSpPr>
        <p:spPr/>
        <p:txBody>
          <a:bodyPr/>
          <a:lstStyle/>
          <a:p>
            <a:fld id="{CC9D01C9-CCEB-4B10-8E6B-87E90A311EB7}" type="datetimeFigureOut">
              <a:rPr lang="pl-PL" smtClean="0"/>
              <a:t>18.03.2025</a:t>
            </a:fld>
            <a:endParaRPr lang="pl-PL" dirty="0"/>
          </a:p>
        </p:txBody>
      </p:sp>
      <p:sp>
        <p:nvSpPr>
          <p:cNvPr id="4" name="Symbol zastępczy stopki 3">
            <a:extLst>
              <a:ext uri="{FF2B5EF4-FFF2-40B4-BE49-F238E27FC236}">
                <a16:creationId xmlns:a16="http://schemas.microsoft.com/office/drawing/2014/main" id="{BF05534E-9843-4D7B-9EF4-E220BB055C43}"/>
              </a:ext>
            </a:extLst>
          </p:cNvPr>
          <p:cNvSpPr>
            <a:spLocks noGrp="1"/>
          </p:cNvSpPr>
          <p:nvPr>
            <p:ph type="ftr" sz="quarter" idx="11"/>
          </p:nvPr>
        </p:nvSpPr>
        <p:spPr/>
        <p:txBody>
          <a:bodyPr/>
          <a:lstStyle/>
          <a:p>
            <a:endParaRPr lang="pl-PL" dirty="0"/>
          </a:p>
        </p:txBody>
      </p:sp>
      <p:sp>
        <p:nvSpPr>
          <p:cNvPr id="5" name="Symbol zastępczy numeru slajdu 4">
            <a:extLst>
              <a:ext uri="{FF2B5EF4-FFF2-40B4-BE49-F238E27FC236}">
                <a16:creationId xmlns:a16="http://schemas.microsoft.com/office/drawing/2014/main" id="{4DAE3C0A-62B4-46A7-9563-119192391608}"/>
              </a:ext>
            </a:extLst>
          </p:cNvPr>
          <p:cNvSpPr>
            <a:spLocks noGrp="1"/>
          </p:cNvSpPr>
          <p:nvPr>
            <p:ph type="sldNum" sz="quarter" idx="12"/>
          </p:nvPr>
        </p:nvSpPr>
        <p:spPr/>
        <p:txBody>
          <a:bodyPr/>
          <a:lstStyle/>
          <a:p>
            <a:fld id="{2CED0888-A58A-4897-B129-D60617AF82DB}" type="slidenum">
              <a:rPr lang="pl-PL" smtClean="0"/>
              <a:t>‹#›</a:t>
            </a:fld>
            <a:endParaRPr lang="pl-PL" dirty="0"/>
          </a:p>
        </p:txBody>
      </p:sp>
    </p:spTree>
    <p:extLst>
      <p:ext uri="{BB962C8B-B14F-4D97-AF65-F5344CB8AC3E}">
        <p14:creationId xmlns:p14="http://schemas.microsoft.com/office/powerpoint/2010/main" val="649839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69986296-D38D-41B3-AD4B-395554A02D56}"/>
              </a:ext>
            </a:extLst>
          </p:cNvPr>
          <p:cNvSpPr>
            <a:spLocks noGrp="1"/>
          </p:cNvSpPr>
          <p:nvPr>
            <p:ph type="dt" sz="half" idx="10"/>
          </p:nvPr>
        </p:nvSpPr>
        <p:spPr/>
        <p:txBody>
          <a:bodyPr/>
          <a:lstStyle/>
          <a:p>
            <a:fld id="{CC9D01C9-CCEB-4B10-8E6B-87E90A311EB7}" type="datetimeFigureOut">
              <a:rPr lang="pl-PL" smtClean="0"/>
              <a:t>18.03.2025</a:t>
            </a:fld>
            <a:endParaRPr lang="pl-PL"/>
          </a:p>
        </p:txBody>
      </p:sp>
      <p:sp>
        <p:nvSpPr>
          <p:cNvPr id="3" name="Symbol zastępczy stopki 2">
            <a:extLst>
              <a:ext uri="{FF2B5EF4-FFF2-40B4-BE49-F238E27FC236}">
                <a16:creationId xmlns:a16="http://schemas.microsoft.com/office/drawing/2014/main" id="{A817A13B-409F-4F2B-8BEA-C72D046B35DF}"/>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4B3921FB-9EC3-4FA4-809C-23B66FF5FF12}"/>
              </a:ext>
            </a:extLst>
          </p:cNvPr>
          <p:cNvSpPr>
            <a:spLocks noGrp="1"/>
          </p:cNvSpPr>
          <p:nvPr>
            <p:ph type="sldNum" sz="quarter" idx="12"/>
          </p:nvPr>
        </p:nvSpPr>
        <p:spPr/>
        <p:txBody>
          <a:bodyPr/>
          <a:lstStyle/>
          <a:p>
            <a:fld id="{2CED0888-A58A-4897-B129-D60617AF82DB}" type="slidenum">
              <a:rPr lang="pl-PL" smtClean="0"/>
              <a:t>‹#›</a:t>
            </a:fld>
            <a:endParaRPr lang="pl-PL"/>
          </a:p>
        </p:txBody>
      </p:sp>
    </p:spTree>
    <p:extLst>
      <p:ext uri="{BB962C8B-B14F-4D97-AF65-F5344CB8AC3E}">
        <p14:creationId xmlns:p14="http://schemas.microsoft.com/office/powerpoint/2010/main" val="2893372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7918D04-5F39-4B42-B8F9-B12DD287FD76}"/>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0CFDB5D1-C4E6-4434-AE42-408F824FDC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B554689-FED2-4CC9-897F-739B1503B4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BFE74711-ACF7-4B1D-90D8-BF0C1262F2B4}"/>
              </a:ext>
            </a:extLst>
          </p:cNvPr>
          <p:cNvSpPr>
            <a:spLocks noGrp="1"/>
          </p:cNvSpPr>
          <p:nvPr>
            <p:ph type="dt" sz="half" idx="10"/>
          </p:nvPr>
        </p:nvSpPr>
        <p:spPr/>
        <p:txBody>
          <a:bodyPr/>
          <a:lstStyle/>
          <a:p>
            <a:fld id="{CC9D01C9-CCEB-4B10-8E6B-87E90A311EB7}" type="datetimeFigureOut">
              <a:rPr lang="pl-PL" smtClean="0"/>
              <a:t>18.03.2025</a:t>
            </a:fld>
            <a:endParaRPr lang="pl-PL"/>
          </a:p>
        </p:txBody>
      </p:sp>
      <p:sp>
        <p:nvSpPr>
          <p:cNvPr id="6" name="Symbol zastępczy stopki 5">
            <a:extLst>
              <a:ext uri="{FF2B5EF4-FFF2-40B4-BE49-F238E27FC236}">
                <a16:creationId xmlns:a16="http://schemas.microsoft.com/office/drawing/2014/main" id="{FF4B3943-7214-4D83-9C83-A42FE1E28C3E}"/>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BCC32A27-73AA-45C3-B8C3-AFD6814EA001}"/>
              </a:ext>
            </a:extLst>
          </p:cNvPr>
          <p:cNvSpPr>
            <a:spLocks noGrp="1"/>
          </p:cNvSpPr>
          <p:nvPr>
            <p:ph type="sldNum" sz="quarter" idx="12"/>
          </p:nvPr>
        </p:nvSpPr>
        <p:spPr/>
        <p:txBody>
          <a:bodyPr/>
          <a:lstStyle/>
          <a:p>
            <a:fld id="{2CED0888-A58A-4897-B129-D60617AF82DB}" type="slidenum">
              <a:rPr lang="pl-PL" smtClean="0"/>
              <a:t>‹#›</a:t>
            </a:fld>
            <a:endParaRPr lang="pl-PL"/>
          </a:p>
        </p:txBody>
      </p:sp>
    </p:spTree>
    <p:extLst>
      <p:ext uri="{BB962C8B-B14F-4D97-AF65-F5344CB8AC3E}">
        <p14:creationId xmlns:p14="http://schemas.microsoft.com/office/powerpoint/2010/main" val="2052900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CE1D1B-2864-4777-90EE-C88BBFFE40FE}"/>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00784DFB-2834-4005-A3F0-C187795BE7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p>
        </p:txBody>
      </p:sp>
      <p:sp>
        <p:nvSpPr>
          <p:cNvPr id="4" name="Symbol zastępczy tekstu 3">
            <a:extLst>
              <a:ext uri="{FF2B5EF4-FFF2-40B4-BE49-F238E27FC236}">
                <a16:creationId xmlns:a16="http://schemas.microsoft.com/office/drawing/2014/main" id="{1279002B-2A62-47C7-AA40-7697EB8928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98FAFF6E-0DD5-4B4F-8F22-E96EEAF26661}"/>
              </a:ext>
            </a:extLst>
          </p:cNvPr>
          <p:cNvSpPr>
            <a:spLocks noGrp="1"/>
          </p:cNvSpPr>
          <p:nvPr>
            <p:ph type="dt" sz="half" idx="10"/>
          </p:nvPr>
        </p:nvSpPr>
        <p:spPr/>
        <p:txBody>
          <a:bodyPr/>
          <a:lstStyle/>
          <a:p>
            <a:fld id="{CC9D01C9-CCEB-4B10-8E6B-87E90A311EB7}" type="datetimeFigureOut">
              <a:rPr lang="pl-PL" smtClean="0"/>
              <a:t>18.03.2025</a:t>
            </a:fld>
            <a:endParaRPr lang="pl-PL"/>
          </a:p>
        </p:txBody>
      </p:sp>
      <p:sp>
        <p:nvSpPr>
          <p:cNvPr id="6" name="Symbol zastępczy stopki 5">
            <a:extLst>
              <a:ext uri="{FF2B5EF4-FFF2-40B4-BE49-F238E27FC236}">
                <a16:creationId xmlns:a16="http://schemas.microsoft.com/office/drawing/2014/main" id="{B7F22E12-3D09-4BFE-B192-DF01A0A0C4AF}"/>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20260211-CB33-4435-82B4-86920F13DB5E}"/>
              </a:ext>
            </a:extLst>
          </p:cNvPr>
          <p:cNvSpPr>
            <a:spLocks noGrp="1"/>
          </p:cNvSpPr>
          <p:nvPr>
            <p:ph type="sldNum" sz="quarter" idx="12"/>
          </p:nvPr>
        </p:nvSpPr>
        <p:spPr/>
        <p:txBody>
          <a:bodyPr/>
          <a:lstStyle/>
          <a:p>
            <a:fld id="{2CED0888-A58A-4897-B129-D60617AF82DB}" type="slidenum">
              <a:rPr lang="pl-PL" smtClean="0"/>
              <a:t>‹#›</a:t>
            </a:fld>
            <a:endParaRPr lang="pl-PL"/>
          </a:p>
        </p:txBody>
      </p:sp>
    </p:spTree>
    <p:extLst>
      <p:ext uri="{BB962C8B-B14F-4D97-AF65-F5344CB8AC3E}">
        <p14:creationId xmlns:p14="http://schemas.microsoft.com/office/powerpoint/2010/main" val="57116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11D41A70-1040-4F2E-98A3-DADDB8F69861}"/>
              </a:ext>
            </a:extLst>
          </p:cNvPr>
          <p:cNvSpPr>
            <a:spLocks noGrp="1"/>
          </p:cNvSpPr>
          <p:nvPr>
            <p:ph type="title"/>
          </p:nvPr>
        </p:nvSpPr>
        <p:spPr>
          <a:xfrm>
            <a:off x="3130826" y="365125"/>
            <a:ext cx="8222974" cy="1325563"/>
          </a:xfrm>
          <a:prstGeom prst="rect">
            <a:avLst/>
          </a:prstGeom>
        </p:spPr>
        <p:txBody>
          <a:bodyPr vert="horz" lIns="91440" tIns="45720" rIns="91440" bIns="45720" rtlCol="0" anchor="ctr">
            <a:normAutofit/>
          </a:bodyPr>
          <a:lstStyle/>
          <a:p>
            <a:r>
              <a:rPr lang="pl-PL" dirty="0"/>
              <a:t>Kliknij, aby edytować styl</a:t>
            </a:r>
          </a:p>
        </p:txBody>
      </p:sp>
      <p:sp>
        <p:nvSpPr>
          <p:cNvPr id="3" name="Symbol zastępczy tekstu 2">
            <a:extLst>
              <a:ext uri="{FF2B5EF4-FFF2-40B4-BE49-F238E27FC236}">
                <a16:creationId xmlns:a16="http://schemas.microsoft.com/office/drawing/2014/main" id="{C30209F7-28BE-4DCF-9004-B231DE086A73}"/>
              </a:ext>
            </a:extLst>
          </p:cNvPr>
          <p:cNvSpPr>
            <a:spLocks noGrp="1"/>
          </p:cNvSpPr>
          <p:nvPr>
            <p:ph type="body" idx="1"/>
          </p:nvPr>
        </p:nvSpPr>
        <p:spPr>
          <a:xfrm>
            <a:off x="3130826" y="1825625"/>
            <a:ext cx="8222974" cy="4351338"/>
          </a:xfrm>
          <a:prstGeom prst="rect">
            <a:avLst/>
          </a:prstGeom>
        </p:spPr>
        <p:txBody>
          <a:bodyPr vert="horz" lIns="91440" tIns="45720" rIns="91440" bIns="45720" rtlCol="0">
            <a:normAutofit/>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daty 3">
            <a:extLst>
              <a:ext uri="{FF2B5EF4-FFF2-40B4-BE49-F238E27FC236}">
                <a16:creationId xmlns:a16="http://schemas.microsoft.com/office/drawing/2014/main" id="{E106C1E7-2C75-410B-B216-395A4F6B2E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9D01C9-CCEB-4B10-8E6B-87E90A311EB7}" type="datetimeFigureOut">
              <a:rPr lang="pl-PL" smtClean="0"/>
              <a:t>18.03.2025</a:t>
            </a:fld>
            <a:endParaRPr lang="pl-PL"/>
          </a:p>
        </p:txBody>
      </p:sp>
      <p:sp>
        <p:nvSpPr>
          <p:cNvPr id="5" name="Symbol zastępczy stopki 4">
            <a:extLst>
              <a:ext uri="{FF2B5EF4-FFF2-40B4-BE49-F238E27FC236}">
                <a16:creationId xmlns:a16="http://schemas.microsoft.com/office/drawing/2014/main" id="{AA89C3E2-CE5E-4BB9-BC22-82D1DDD59E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D9C35C44-AE55-447F-96EE-6CAB7BFA3D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D0888-A58A-4897-B129-D60617AF82DB}" type="slidenum">
              <a:rPr lang="pl-PL" smtClean="0"/>
              <a:t>‹#›</a:t>
            </a:fld>
            <a:endParaRPr lang="pl-PL"/>
          </a:p>
        </p:txBody>
      </p:sp>
      <p:pic>
        <p:nvPicPr>
          <p:cNvPr id="8" name="Obraz 7">
            <a:extLst>
              <a:ext uri="{FF2B5EF4-FFF2-40B4-BE49-F238E27FC236}">
                <a16:creationId xmlns:a16="http://schemas.microsoft.com/office/drawing/2014/main" id="{387CBA3E-1065-4B7A-B1A8-3C0D1EAEF61F}"/>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248868" y="240402"/>
            <a:ext cx="2744722" cy="801704"/>
          </a:xfrm>
          <a:prstGeom prst="rect">
            <a:avLst/>
          </a:prstGeom>
        </p:spPr>
      </p:pic>
    </p:spTree>
    <p:extLst>
      <p:ext uri="{BB962C8B-B14F-4D97-AF65-F5344CB8AC3E}">
        <p14:creationId xmlns:p14="http://schemas.microsoft.com/office/powerpoint/2010/main" val="1644850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400" b="1" kern="1200">
          <a:solidFill>
            <a:schemeClr val="bg1"/>
          </a:solidFill>
          <a:latin typeface="+mj-lt"/>
          <a:ea typeface="Verdana" panose="020B060403050404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5513E17B-E1FA-4510-9F94-0285E81081C4}"/>
              </a:ext>
            </a:extLst>
          </p:cNvPr>
          <p:cNvSpPr>
            <a:spLocks noGrp="1"/>
          </p:cNvSpPr>
          <p:nvPr>
            <p:ph type="ctrTitle"/>
          </p:nvPr>
        </p:nvSpPr>
        <p:spPr/>
        <p:txBody>
          <a:bodyPr>
            <a:normAutofit/>
          </a:bodyPr>
          <a:lstStyle/>
          <a:p>
            <a:r>
              <a:rPr lang="pl-PL" sz="5300" dirty="0"/>
              <a:t>Dyrektywa 2023/970</a:t>
            </a:r>
            <a:br>
              <a:rPr lang="pl-PL" sz="5300" dirty="0"/>
            </a:br>
            <a:r>
              <a:rPr lang="pl-PL" sz="5300" dirty="0"/>
              <a:t>przejrzystość wynagrodzeń</a:t>
            </a:r>
            <a:br>
              <a:rPr lang="pl-PL" dirty="0"/>
            </a:br>
            <a:endParaRPr lang="pl-PL" sz="2700" dirty="0"/>
          </a:p>
        </p:txBody>
      </p:sp>
      <p:sp>
        <p:nvSpPr>
          <p:cNvPr id="5" name="Podtytuł 4">
            <a:extLst>
              <a:ext uri="{FF2B5EF4-FFF2-40B4-BE49-F238E27FC236}">
                <a16:creationId xmlns:a16="http://schemas.microsoft.com/office/drawing/2014/main" id="{7271498C-5662-47CD-B857-E6F4C96F6EAC}"/>
              </a:ext>
            </a:extLst>
          </p:cNvPr>
          <p:cNvSpPr>
            <a:spLocks noGrp="1"/>
          </p:cNvSpPr>
          <p:nvPr>
            <p:ph type="subTitle" idx="1"/>
          </p:nvPr>
        </p:nvSpPr>
        <p:spPr/>
        <p:txBody>
          <a:bodyPr>
            <a:normAutofit/>
          </a:bodyPr>
          <a:lstStyle/>
          <a:p>
            <a:endParaRPr lang="pl-PL" dirty="0"/>
          </a:p>
          <a:p>
            <a:pPr algn="l"/>
            <a:r>
              <a:rPr lang="pl-PL" sz="1600" dirty="0"/>
              <a:t>							</a:t>
            </a:r>
          </a:p>
        </p:txBody>
      </p:sp>
      <p:sp>
        <p:nvSpPr>
          <p:cNvPr id="6" name="Podtytuł 4">
            <a:extLst>
              <a:ext uri="{FF2B5EF4-FFF2-40B4-BE49-F238E27FC236}">
                <a16:creationId xmlns:a16="http://schemas.microsoft.com/office/drawing/2014/main" id="{B792C67E-9ADE-4F39-A2D7-0FBB86732FF4}"/>
              </a:ext>
            </a:extLst>
          </p:cNvPr>
          <p:cNvSpPr txBox="1">
            <a:spLocks/>
          </p:cNvSpPr>
          <p:nvPr/>
        </p:nvSpPr>
        <p:spPr>
          <a:xfrm>
            <a:off x="1524000" y="5527963"/>
            <a:ext cx="9296400" cy="58222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Verdana" panose="020B0604030504040204" pitchFamily="34" charset="0"/>
                <a:ea typeface="Verdana" panose="020B0604030504040204" pitchFamily="34" charset="0"/>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bg1"/>
                </a:solidFill>
                <a:latin typeface="Verdana" panose="020B0604030504040204" pitchFamily="34" charset="0"/>
                <a:ea typeface="Verdana" panose="020B0604030504040204" pitchFamily="34" charset="0"/>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Verdana" panose="020B0604030504040204" pitchFamily="34" charset="0"/>
                <a:ea typeface="Verdana" panose="020B0604030504040204" pitchFamily="34" charset="0"/>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Verdana" panose="020B0604030504040204" pitchFamily="34" charset="0"/>
                <a:ea typeface="Verdana" panose="020B0604030504040204" pitchFamily="34" charset="0"/>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Verdana" panose="020B0604030504040204" pitchFamily="34" charset="0"/>
                <a:ea typeface="Verdana" panose="020B0604030504040204" pitchFamily="34" charset="0"/>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7000"/>
              </a:lnSpc>
              <a:spcAft>
                <a:spcPts val="800"/>
              </a:spcAft>
            </a:pPr>
            <a:endParaRPr lang="pl-PL" sz="1800" dirty="0">
              <a:effectLst/>
              <a:latin typeface="+mn-lt"/>
              <a:ea typeface="Calibri" panose="020F0502020204030204" pitchFamily="34" charset="0"/>
              <a:cs typeface="Poppins" panose="00000500000000000000" pitchFamily="2" charset="-18"/>
            </a:endParaRPr>
          </a:p>
        </p:txBody>
      </p:sp>
    </p:spTree>
    <p:extLst>
      <p:ext uri="{BB962C8B-B14F-4D97-AF65-F5344CB8AC3E}">
        <p14:creationId xmlns:p14="http://schemas.microsoft.com/office/powerpoint/2010/main" val="3481787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53776E1-3401-4B72-B31B-2049B7352C59}"/>
              </a:ext>
            </a:extLst>
          </p:cNvPr>
          <p:cNvSpPr>
            <a:spLocks noGrp="1"/>
          </p:cNvSpPr>
          <p:nvPr>
            <p:ph type="title"/>
          </p:nvPr>
        </p:nvSpPr>
        <p:spPr>
          <a:xfrm>
            <a:off x="643467" y="365125"/>
            <a:ext cx="10710333" cy="1325563"/>
          </a:xfrm>
        </p:spPr>
        <p:txBody>
          <a:bodyPr>
            <a:normAutofit/>
          </a:bodyPr>
          <a:lstStyle/>
          <a:p>
            <a:pPr algn="ctr"/>
            <a:r>
              <a:rPr lang="pl-PL" sz="2800" dirty="0"/>
              <a:t>Przykłady </a:t>
            </a:r>
          </a:p>
        </p:txBody>
      </p:sp>
      <p:sp>
        <p:nvSpPr>
          <p:cNvPr id="3" name="Symbol zastępczy zawartości 2">
            <a:extLst>
              <a:ext uri="{FF2B5EF4-FFF2-40B4-BE49-F238E27FC236}">
                <a16:creationId xmlns:a16="http://schemas.microsoft.com/office/drawing/2014/main" id="{99A60DD9-E4C5-4CD0-B212-7DE4F4C1CB61}"/>
              </a:ext>
            </a:extLst>
          </p:cNvPr>
          <p:cNvSpPr>
            <a:spLocks noGrp="1"/>
          </p:cNvSpPr>
          <p:nvPr>
            <p:ph idx="1"/>
          </p:nvPr>
        </p:nvSpPr>
        <p:spPr>
          <a:xfrm>
            <a:off x="740833" y="1430514"/>
            <a:ext cx="10710333" cy="4667250"/>
          </a:xfrm>
        </p:spPr>
        <p:txBody>
          <a:bodyPr>
            <a:noAutofit/>
          </a:bodyPr>
          <a:lstStyle/>
          <a:p>
            <a:pPr marL="0" indent="0" algn="just">
              <a:lnSpc>
                <a:spcPct val="107000"/>
              </a:lnSpc>
              <a:spcAft>
                <a:spcPts val="800"/>
              </a:spcAft>
              <a:buNone/>
            </a:pPr>
            <a:r>
              <a:rPr lang="pl-PL" sz="1600" dirty="0">
                <a:effectLst/>
                <a:latin typeface="Calibri" panose="020F0502020204030204" pitchFamily="34" charset="0"/>
                <a:ea typeface="Calibri" panose="020F0502020204030204" pitchFamily="34" charset="0"/>
                <a:cs typeface="Times New Roman" panose="02020603050405020304" pitchFamily="18" charset="0"/>
              </a:rPr>
              <a:t>Zarówno na potrzeby środków w zakresie przejrzystości wynagrodzeń, jak i na potrzeby stosowania zasady równości wynagrodzeń, do wynagrodzenia wlicza się na przykład:</a:t>
            </a:r>
          </a:p>
          <a:p>
            <a:pPr>
              <a:lnSpc>
                <a:spcPct val="107000"/>
              </a:lnSpc>
              <a:spcAft>
                <a:spcPts val="800"/>
              </a:spcAft>
            </a:pPr>
            <a:r>
              <a:rPr lang="pl-PL" sz="1600" dirty="0">
                <a:effectLst/>
                <a:latin typeface="Calibri" panose="020F0502020204030204" pitchFamily="34" charset="0"/>
                <a:ea typeface="Calibri" panose="020F0502020204030204" pitchFamily="34" charset="0"/>
                <a:cs typeface="Times New Roman" panose="02020603050405020304" pitchFamily="18" charset="0"/>
              </a:rPr>
              <a:t>składki płacone przez pracodawców, </a:t>
            </a:r>
          </a:p>
          <a:p>
            <a:pPr algn="just">
              <a:lnSpc>
                <a:spcPct val="107000"/>
              </a:lnSpc>
              <a:spcAft>
                <a:spcPts val="800"/>
              </a:spcAft>
            </a:pPr>
            <a:r>
              <a:rPr lang="pl-PL" sz="1600" dirty="0">
                <a:effectLst/>
                <a:latin typeface="Calibri" panose="020F0502020204030204" pitchFamily="34" charset="0"/>
                <a:ea typeface="Calibri" panose="020F0502020204030204" pitchFamily="34" charset="0"/>
                <a:cs typeface="Times New Roman" panose="02020603050405020304" pitchFamily="18" charset="0"/>
              </a:rPr>
              <a:t>świadczenia rzeczowe, np. korzystanie z samochodu służbowego, co będzie wymagało przypisania im określonej wartości pieniężnej. </a:t>
            </a:r>
          </a:p>
          <a:p>
            <a:pPr marL="0" indent="0" algn="just">
              <a:lnSpc>
                <a:spcPct val="107000"/>
              </a:lnSpc>
              <a:spcAft>
                <a:spcPts val="800"/>
              </a:spcAft>
              <a:buNone/>
            </a:pPr>
            <a:r>
              <a:rPr lang="pl-PL" sz="1600" dirty="0">
                <a:effectLst/>
                <a:latin typeface="Calibri" panose="020F0502020204030204" pitchFamily="34" charset="0"/>
                <a:ea typeface="Calibri" panose="020F0502020204030204" pitchFamily="34" charset="0"/>
                <a:cs typeface="Times New Roman" panose="02020603050405020304" pitchFamily="18" charset="0"/>
              </a:rPr>
              <a:t>Na potrzeby środków w  zakresie przejrzystości wynagrodzeń do wynagrodzenia nie wlicza się na przykład:</a:t>
            </a:r>
          </a:p>
          <a:p>
            <a:pPr>
              <a:lnSpc>
                <a:spcPct val="107000"/>
              </a:lnSpc>
              <a:spcAft>
                <a:spcPts val="800"/>
              </a:spcAft>
            </a:pPr>
            <a:r>
              <a:rPr lang="pl-PL" sz="1600" dirty="0">
                <a:effectLst/>
                <a:latin typeface="Calibri" panose="020F0502020204030204" pitchFamily="34" charset="0"/>
                <a:ea typeface="Calibri" panose="020F0502020204030204" pitchFamily="34" charset="0"/>
                <a:cs typeface="Times New Roman" panose="02020603050405020304" pitchFamily="18" charset="0"/>
              </a:rPr>
              <a:t>odprawy  z tytułu zakończenia zatrudnienia,</a:t>
            </a:r>
          </a:p>
          <a:p>
            <a:pPr>
              <a:lnSpc>
                <a:spcPct val="107000"/>
              </a:lnSpc>
              <a:spcAft>
                <a:spcPts val="800"/>
              </a:spcAft>
            </a:pPr>
            <a:r>
              <a:rPr lang="pl-PL" sz="1600" dirty="0">
                <a:effectLst/>
                <a:latin typeface="Calibri" panose="020F0502020204030204" pitchFamily="34" charset="0"/>
                <a:ea typeface="Calibri" panose="020F0502020204030204" pitchFamily="34" charset="0"/>
                <a:cs typeface="Times New Roman" panose="02020603050405020304" pitchFamily="18" charset="0"/>
              </a:rPr>
              <a:t>świadczeń </a:t>
            </a:r>
            <a:r>
              <a:rPr lang="pl-PL" sz="1600" dirty="0">
                <a:latin typeface="Calibri" panose="020F0502020204030204" pitchFamily="34" charset="0"/>
                <a:ea typeface="Calibri" panose="020F0502020204030204" pitchFamily="34" charset="0"/>
                <a:cs typeface="Times New Roman" panose="02020603050405020304" pitchFamily="18" charset="0"/>
              </a:rPr>
              <a:t>pieniężnych </a:t>
            </a:r>
            <a:r>
              <a:rPr lang="pl-PL" sz="1600" dirty="0">
                <a:effectLst/>
                <a:latin typeface="Calibri" panose="020F0502020204030204" pitchFamily="34" charset="0"/>
                <a:ea typeface="Calibri" panose="020F0502020204030204" pitchFamily="34" charset="0"/>
                <a:cs typeface="Times New Roman" panose="02020603050405020304" pitchFamily="18" charset="0"/>
              </a:rPr>
              <a:t>lub rzeczowych, do których nie stosuje się żadnych kryteriów dopuszczalności skorzystania z nich i które są wypłacane/przyznawane wszystkim pracownikom w ramach kategorii bez wyjątków (taka sama kwota/takie samo świadczenie dla każdego pracownika), np. voucher na lunch, bożonarodzeniowa karta podarunkowa; </a:t>
            </a:r>
          </a:p>
          <a:p>
            <a:pPr algn="just">
              <a:lnSpc>
                <a:spcPct val="107000"/>
              </a:lnSpc>
              <a:spcAft>
                <a:spcPts val="800"/>
              </a:spcAft>
            </a:pPr>
            <a:r>
              <a:rPr lang="pl-PL" sz="1600" dirty="0">
                <a:effectLst/>
                <a:latin typeface="Calibri" panose="020F0502020204030204" pitchFamily="34" charset="0"/>
                <a:ea typeface="Calibri" panose="020F0502020204030204" pitchFamily="34" charset="0"/>
                <a:cs typeface="Times New Roman" panose="02020603050405020304" pitchFamily="18" charset="0"/>
              </a:rPr>
              <a:t>świadczeń pieniężnych lub rzeczowych, które są dostępne dla wszystkich pracowników w ramach kategorii i z których pracownicy mogą skorzystać, jeśli chcą, bez żadnych kryteriów dopuszczalności i bez wyjątków, np. karnet na siłownię.  </a:t>
            </a:r>
          </a:p>
        </p:txBody>
      </p:sp>
    </p:spTree>
    <p:extLst>
      <p:ext uri="{BB962C8B-B14F-4D97-AF65-F5344CB8AC3E}">
        <p14:creationId xmlns:p14="http://schemas.microsoft.com/office/powerpoint/2010/main" val="1945028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1ECC390-5526-448A-97C1-CD7A59BD4022}"/>
              </a:ext>
            </a:extLst>
          </p:cNvPr>
          <p:cNvSpPr>
            <a:spLocks noGrp="1"/>
          </p:cNvSpPr>
          <p:nvPr>
            <p:ph type="title"/>
          </p:nvPr>
        </p:nvSpPr>
        <p:spPr>
          <a:xfrm>
            <a:off x="699911" y="681037"/>
            <a:ext cx="10653889" cy="1325563"/>
          </a:xfrm>
        </p:spPr>
        <p:txBody>
          <a:bodyPr>
            <a:normAutofit/>
          </a:bodyPr>
          <a:lstStyle/>
          <a:p>
            <a:pPr algn="ctr"/>
            <a:r>
              <a:rPr lang="pl-PL" sz="2800" dirty="0"/>
              <a:t>Wybrane definicje z art. 3 </a:t>
            </a:r>
            <a:br>
              <a:rPr lang="pl-PL" sz="2800" dirty="0"/>
            </a:br>
            <a:r>
              <a:rPr lang="pl-PL" sz="2800" dirty="0"/>
              <a:t>– organ ds. równości</a:t>
            </a:r>
          </a:p>
        </p:txBody>
      </p:sp>
      <p:sp>
        <p:nvSpPr>
          <p:cNvPr id="3" name="Symbol zastępczy zawartości 2">
            <a:extLst>
              <a:ext uri="{FF2B5EF4-FFF2-40B4-BE49-F238E27FC236}">
                <a16:creationId xmlns:a16="http://schemas.microsoft.com/office/drawing/2014/main" id="{71BBC1C9-99B8-48EB-9628-2ABD45B67022}"/>
              </a:ext>
            </a:extLst>
          </p:cNvPr>
          <p:cNvSpPr>
            <a:spLocks noGrp="1"/>
          </p:cNvSpPr>
          <p:nvPr>
            <p:ph idx="1"/>
          </p:nvPr>
        </p:nvSpPr>
        <p:spPr>
          <a:xfrm>
            <a:off x="699910" y="2006600"/>
            <a:ext cx="10653889" cy="4351338"/>
          </a:xfrm>
        </p:spPr>
        <p:txBody>
          <a:bodyPr>
            <a:normAutofit/>
          </a:bodyPr>
          <a:lstStyle/>
          <a:p>
            <a:pPr marL="0" indent="0">
              <a:buNone/>
            </a:pPr>
            <a:r>
              <a:rPr lang="pl-PL" sz="2200" i="1" dirty="0"/>
              <a:t>„organ ds. równości” oznacza organ lub organy wyznaczone na mocy art. 20 dyrektywy 2006/54/WE </a:t>
            </a:r>
            <a:r>
              <a:rPr lang="pl-PL" sz="2400" dirty="0"/>
              <a:t>– </a:t>
            </a:r>
            <a:r>
              <a:rPr lang="en-US" sz="2200" dirty="0"/>
              <a:t>art. 3 </a:t>
            </a:r>
            <a:r>
              <a:rPr lang="en-US" sz="2200" dirty="0" err="1"/>
              <a:t>ust</a:t>
            </a:r>
            <a:r>
              <a:rPr lang="en-US" sz="2200" dirty="0"/>
              <a:t>. 1 lit. l)</a:t>
            </a:r>
            <a:endParaRPr lang="pl-PL" sz="2200" dirty="0"/>
          </a:p>
          <a:p>
            <a:pPr marL="0" indent="0">
              <a:buNone/>
            </a:pPr>
            <a:endParaRPr lang="pl-PL" sz="2200" i="1" dirty="0"/>
          </a:p>
          <a:p>
            <a:pPr marL="0" indent="0" algn="just">
              <a:buNone/>
            </a:pPr>
            <a:r>
              <a:rPr lang="pl-PL" sz="2200" dirty="0"/>
              <a:t>Stosownie do art. 18 ust. 1 </a:t>
            </a:r>
            <a:r>
              <a:rPr lang="pl-PL" sz="2200" i="1" dirty="0"/>
              <a:t>ustawy z dnia  3 grudnia 2010 r. o wdrożeniu niektórych przepisów Unii Europejskiej w zakresie równego traktowania</a:t>
            </a:r>
            <a:r>
              <a:rPr lang="pl-PL" sz="2200" dirty="0"/>
              <a:t>, wykonywanie zadań dotyczących realizacji zasady równego traktowania zostało powierzone Rzecznikowi Praw Obywatelskich oraz Ministrowi do spraw Równości.</a:t>
            </a:r>
          </a:p>
        </p:txBody>
      </p:sp>
    </p:spTree>
    <p:extLst>
      <p:ext uri="{BB962C8B-B14F-4D97-AF65-F5344CB8AC3E}">
        <p14:creationId xmlns:p14="http://schemas.microsoft.com/office/powerpoint/2010/main" val="3469362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79A30AC-DD1F-40FD-8C17-E5AF60624342}"/>
              </a:ext>
            </a:extLst>
          </p:cNvPr>
          <p:cNvSpPr>
            <a:spLocks noGrp="1"/>
          </p:cNvSpPr>
          <p:nvPr>
            <p:ph type="title"/>
          </p:nvPr>
        </p:nvSpPr>
        <p:spPr>
          <a:xfrm>
            <a:off x="632178" y="365125"/>
            <a:ext cx="10721622" cy="1325563"/>
          </a:xfrm>
        </p:spPr>
        <p:txBody>
          <a:bodyPr/>
          <a:lstStyle/>
          <a:p>
            <a:pPr algn="ctr"/>
            <a:r>
              <a:rPr lang="pl-PL" dirty="0"/>
              <a:t>Wybrane definicje z art. 3 </a:t>
            </a:r>
            <a:br>
              <a:rPr lang="pl-PL" dirty="0"/>
            </a:br>
            <a:r>
              <a:rPr lang="pl-PL" dirty="0"/>
              <a:t>– przedstawiciele pracowników </a:t>
            </a:r>
          </a:p>
        </p:txBody>
      </p:sp>
      <p:sp>
        <p:nvSpPr>
          <p:cNvPr id="3" name="Symbol zastępczy zawartości 2">
            <a:extLst>
              <a:ext uri="{FF2B5EF4-FFF2-40B4-BE49-F238E27FC236}">
                <a16:creationId xmlns:a16="http://schemas.microsoft.com/office/drawing/2014/main" id="{47413327-4ECD-4917-AB44-06A0D54D67DA}"/>
              </a:ext>
            </a:extLst>
          </p:cNvPr>
          <p:cNvSpPr>
            <a:spLocks noGrp="1"/>
          </p:cNvSpPr>
          <p:nvPr>
            <p:ph idx="1"/>
          </p:nvPr>
        </p:nvSpPr>
        <p:spPr>
          <a:xfrm>
            <a:off x="756356" y="1825625"/>
            <a:ext cx="10597444" cy="4351338"/>
          </a:xfrm>
        </p:spPr>
        <p:txBody>
          <a:bodyPr>
            <a:normAutofit/>
          </a:bodyPr>
          <a:lstStyle/>
          <a:p>
            <a:pPr marL="0" indent="0" algn="just">
              <a:buNone/>
            </a:pPr>
            <a:r>
              <a:rPr lang="pl-PL" sz="2200" i="1" dirty="0"/>
              <a:t>„przedstawiciele pracowników” oznaczają przedstawicieli pracowników zgodnie z prawem krajowym lub praktyką krajową. </a:t>
            </a:r>
            <a:r>
              <a:rPr lang="pl-PL" sz="2200" dirty="0"/>
              <a:t>– art. 3 ust. 1 lit. m)</a:t>
            </a:r>
          </a:p>
          <a:p>
            <a:pPr marL="0" indent="0" algn="just">
              <a:buNone/>
            </a:pPr>
            <a:endParaRPr lang="pl-PL" sz="2200" dirty="0">
              <a:solidFill>
                <a:srgbClr val="FF0000"/>
              </a:solidFill>
            </a:endParaRPr>
          </a:p>
          <a:p>
            <a:pPr marL="0" indent="0" algn="just">
              <a:buNone/>
            </a:pPr>
            <a:r>
              <a:rPr lang="pl-PL" sz="2200" dirty="0"/>
              <a:t>Motyw 24</a:t>
            </a:r>
          </a:p>
          <a:p>
            <a:pPr marL="0" indent="0" algn="just">
              <a:buNone/>
            </a:pPr>
            <a:r>
              <a:rPr lang="pl-PL" sz="2200" i="1" dirty="0"/>
              <a:t>Aby pracownicy byli chronieni oraz aby odnieść się do ich obaw przed </a:t>
            </a:r>
            <a:r>
              <a:rPr lang="pl-PL" sz="2200" i="1" dirty="0" err="1"/>
              <a:t>wiktymizacją</a:t>
            </a:r>
            <a:r>
              <a:rPr lang="pl-PL" sz="2200" i="1" dirty="0"/>
              <a:t> przy stosowaniu zasady równości wynagrodzeń, powinni oni móc być reprezentowani przez przedstawiciela. Jako przedstawiciele mogłyby występować związki zawodowe lub inni przedstawiciele pracowników. Jeżeli nie ma przedstawicieli pracowników, pracownicy powinni móc być reprezentowani przez wybranego przez siebie przedstawiciela. Państwa członkowskie powinny mieć możliwość uwzględnienia swoich uwarunkowań krajowych oraz różnych ról związanych z reprezentacją pracowników.</a:t>
            </a:r>
          </a:p>
          <a:p>
            <a:pPr marL="0" indent="0" algn="just">
              <a:buNone/>
            </a:pPr>
            <a:endParaRPr lang="pl-PL" sz="2200" dirty="0"/>
          </a:p>
        </p:txBody>
      </p:sp>
    </p:spTree>
    <p:extLst>
      <p:ext uri="{BB962C8B-B14F-4D97-AF65-F5344CB8AC3E}">
        <p14:creationId xmlns:p14="http://schemas.microsoft.com/office/powerpoint/2010/main" val="1046872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EE38E40-DCFC-4720-B640-7C0F298F6636}"/>
              </a:ext>
            </a:extLst>
          </p:cNvPr>
          <p:cNvSpPr>
            <a:spLocks noGrp="1"/>
          </p:cNvSpPr>
          <p:nvPr>
            <p:ph type="title"/>
          </p:nvPr>
        </p:nvSpPr>
        <p:spPr>
          <a:xfrm>
            <a:off x="462844" y="500062"/>
            <a:ext cx="10890956" cy="1325563"/>
          </a:xfrm>
        </p:spPr>
        <p:txBody>
          <a:bodyPr>
            <a:normAutofit/>
          </a:bodyPr>
          <a:lstStyle/>
          <a:p>
            <a:pPr algn="ctr"/>
            <a:r>
              <a:rPr lang="pl-PL" sz="2800" dirty="0"/>
              <a:t>Wybrane definicje z art. 3</a:t>
            </a:r>
            <a:br>
              <a:rPr lang="pl-PL" sz="2800" dirty="0"/>
            </a:br>
            <a:r>
              <a:rPr lang="pl-PL" sz="2800" dirty="0"/>
              <a:t> – dyskryminacja krzyżowa</a:t>
            </a:r>
          </a:p>
        </p:txBody>
      </p:sp>
      <p:sp>
        <p:nvSpPr>
          <p:cNvPr id="3" name="Symbol zastępczy zawartości 2">
            <a:extLst>
              <a:ext uri="{FF2B5EF4-FFF2-40B4-BE49-F238E27FC236}">
                <a16:creationId xmlns:a16="http://schemas.microsoft.com/office/drawing/2014/main" id="{45A36B41-DB06-4D3D-8D6F-122DE8E400D2}"/>
              </a:ext>
            </a:extLst>
          </p:cNvPr>
          <p:cNvSpPr>
            <a:spLocks noGrp="1"/>
          </p:cNvSpPr>
          <p:nvPr>
            <p:ph idx="1"/>
          </p:nvPr>
        </p:nvSpPr>
        <p:spPr>
          <a:xfrm>
            <a:off x="620889" y="1825625"/>
            <a:ext cx="10732911" cy="4351338"/>
          </a:xfrm>
        </p:spPr>
        <p:txBody>
          <a:bodyPr>
            <a:normAutofit/>
          </a:bodyPr>
          <a:lstStyle/>
          <a:p>
            <a:pPr marL="0" indent="0">
              <a:buNone/>
            </a:pPr>
            <a:r>
              <a:rPr lang="pl-PL" sz="2000" dirty="0"/>
              <a:t>Do celów dyrektywy dyskryminacja obejmuje m.in.:</a:t>
            </a:r>
          </a:p>
          <a:p>
            <a:pPr marL="0" indent="0" algn="just">
              <a:buNone/>
            </a:pPr>
            <a:r>
              <a:rPr lang="pl-PL" sz="2000" i="1" dirty="0"/>
              <a:t>dyskryminację krzyżową, która jest oparta na połączeniu dyskryminacji ze względu na płeć z dyskryminacją z powodu jakiejkolwiek innej cechy lub innych cech chronionych na mocy dyrektyw 2000/43/WE lub 2000/78/WE  </a:t>
            </a:r>
            <a:r>
              <a:rPr lang="pl-PL" sz="2000" dirty="0"/>
              <a:t> – </a:t>
            </a:r>
            <a:r>
              <a:rPr lang="pl-PL" sz="2000" i="1" dirty="0"/>
              <a:t> </a:t>
            </a:r>
            <a:r>
              <a:rPr lang="pl-PL" sz="2000" dirty="0"/>
              <a:t>art. 3 ust. 2 lit. e). </a:t>
            </a:r>
          </a:p>
          <a:p>
            <a:pPr marL="0" indent="0">
              <a:buNone/>
            </a:pPr>
            <a:r>
              <a:rPr lang="pl-PL" sz="2000" dirty="0"/>
              <a:t>Katalog zamknięty cech chronionych:</a:t>
            </a:r>
          </a:p>
          <a:p>
            <a:pPr lvl="1" algn="just"/>
            <a:r>
              <a:rPr lang="pl-PL" sz="2000" dirty="0"/>
              <a:t>cechy chronione stosownie do dyrektywy 2000/43/WE to: pochodzenie rasowe lub etniczne,</a:t>
            </a:r>
          </a:p>
          <a:p>
            <a:pPr lvl="1" algn="just"/>
            <a:r>
              <a:rPr lang="pl-PL" sz="2000" dirty="0"/>
              <a:t>cechy chronione stosowanie do dyrektywy 2000/78/WE to: religia lub przekonania, niepełnosprawność, wiek, orientacja seksualna. </a:t>
            </a:r>
          </a:p>
          <a:p>
            <a:pPr marL="457200" lvl="1" indent="0" algn="just">
              <a:buNone/>
            </a:pPr>
            <a:r>
              <a:rPr lang="pl-PL" sz="2000" dirty="0"/>
              <a:t>Przy czym, należy zauważyć, że dyrektywa nie nakłada na pracodawców dodatkowych obowiązków w zakresie zbierania danych, o których mowa w dyrektywie, dotyczących innych niż płeć cech chronionych będących przyczyną dyskryminacji (art. 3 ust. 3).</a:t>
            </a:r>
          </a:p>
          <a:p>
            <a:pPr marL="457200" lvl="1" indent="0" algn="just">
              <a:buNone/>
            </a:pPr>
            <a:endParaRPr lang="pl-PL" sz="2000" dirty="0"/>
          </a:p>
          <a:p>
            <a:pPr lvl="1" algn="just"/>
            <a:endParaRPr lang="pl-PL" sz="2000" dirty="0"/>
          </a:p>
        </p:txBody>
      </p:sp>
    </p:spTree>
    <p:extLst>
      <p:ext uri="{BB962C8B-B14F-4D97-AF65-F5344CB8AC3E}">
        <p14:creationId xmlns:p14="http://schemas.microsoft.com/office/powerpoint/2010/main" val="2578633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5793195-6455-4CF8-9EF9-27AEAB9D5A69}"/>
              </a:ext>
            </a:extLst>
          </p:cNvPr>
          <p:cNvSpPr>
            <a:spLocks noGrp="1"/>
          </p:cNvSpPr>
          <p:nvPr>
            <p:ph type="title"/>
          </p:nvPr>
        </p:nvSpPr>
        <p:spPr>
          <a:xfrm>
            <a:off x="666044" y="500062"/>
            <a:ext cx="10473267" cy="1325563"/>
          </a:xfrm>
        </p:spPr>
        <p:txBody>
          <a:bodyPr/>
          <a:lstStyle/>
          <a:p>
            <a:pPr algn="ctr"/>
            <a:r>
              <a:rPr kumimoji="0" lang="pl-PL" sz="28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t>Wybrane definicje z art. 3</a:t>
            </a:r>
            <a:br>
              <a:rPr kumimoji="0" lang="pl-PL" sz="28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br>
            <a:r>
              <a:rPr kumimoji="0" lang="pl-PL" sz="28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t> – dyskryminacja krzyżowa, c.d.</a:t>
            </a:r>
            <a:endParaRPr lang="pl-PL" dirty="0"/>
          </a:p>
        </p:txBody>
      </p:sp>
      <p:sp>
        <p:nvSpPr>
          <p:cNvPr id="3" name="Symbol zastępczy zawartości 2">
            <a:extLst>
              <a:ext uri="{FF2B5EF4-FFF2-40B4-BE49-F238E27FC236}">
                <a16:creationId xmlns:a16="http://schemas.microsoft.com/office/drawing/2014/main" id="{E4AAE2E8-A945-4E9B-AEA9-021148CB9502}"/>
              </a:ext>
            </a:extLst>
          </p:cNvPr>
          <p:cNvSpPr>
            <a:spLocks noGrp="1"/>
          </p:cNvSpPr>
          <p:nvPr>
            <p:ph idx="1"/>
          </p:nvPr>
        </p:nvSpPr>
        <p:spPr>
          <a:xfrm>
            <a:off x="666044" y="1825625"/>
            <a:ext cx="10687756" cy="4351338"/>
          </a:xfrm>
        </p:spPr>
        <p:txBody>
          <a:bodyPr>
            <a:normAutofit/>
          </a:bodyPr>
          <a:lstStyle/>
          <a:p>
            <a:pPr algn="just"/>
            <a:r>
              <a:rPr lang="pl-PL" sz="2000" dirty="0"/>
              <a:t>Dyskryminację krzyżową (ang. </a:t>
            </a:r>
            <a:r>
              <a:rPr lang="pl-PL" sz="2000" i="1" dirty="0" err="1"/>
              <a:t>intersectional</a:t>
            </a:r>
            <a:r>
              <a:rPr lang="pl-PL" sz="2000" i="1" dirty="0"/>
              <a:t> </a:t>
            </a:r>
            <a:r>
              <a:rPr lang="pl-PL" sz="2000" i="1" dirty="0" err="1"/>
              <a:t>discrimination</a:t>
            </a:r>
            <a:r>
              <a:rPr lang="pl-PL" sz="2000" dirty="0"/>
              <a:t>) należy odróżnić od dyskryminacji z wielu przyczyn jednocześnie (ang. </a:t>
            </a:r>
            <a:r>
              <a:rPr lang="pl-PL" sz="2000" i="1" dirty="0" err="1"/>
              <a:t>multiple</a:t>
            </a:r>
            <a:r>
              <a:rPr lang="pl-PL" sz="2000" i="1" dirty="0"/>
              <a:t> </a:t>
            </a:r>
            <a:r>
              <a:rPr lang="pl-PL" sz="2000" i="1" dirty="0" err="1"/>
              <a:t>discrimination</a:t>
            </a:r>
            <a:r>
              <a:rPr lang="pl-PL" sz="2000" dirty="0"/>
              <a:t>). W przypadku dyskryminacji z wielu przyczyn jednocześnie każda z przyczyn dyskryminacji jest oceniana osobno, podczas gdy w przypadku dyskryminacji krzyżowej te przyczyny są oceniane razem.  Dana osoba może nie być dyskryminowana na podstawie płci i wieku ocenianych osobno, ale może być dyskryminowana na podstawie płci i wieku ocenianych razem. </a:t>
            </a:r>
          </a:p>
          <a:p>
            <a:pPr algn="just"/>
            <a:r>
              <a:rPr lang="pl-PL" sz="2000" dirty="0"/>
              <a:t>Do dyskryminacji krzyżowej odnoszą się m.in. przepisy dotyczące odszkodowania (art. 16 ust. 3), kar (art. 23 ust. 3), zadań organu monitorującego (art. 29 ust. 3 lit. a)). </a:t>
            </a:r>
          </a:p>
        </p:txBody>
      </p:sp>
    </p:spTree>
    <p:extLst>
      <p:ext uri="{BB962C8B-B14F-4D97-AF65-F5344CB8AC3E}">
        <p14:creationId xmlns:p14="http://schemas.microsoft.com/office/powerpoint/2010/main" val="477493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B30804B-75DE-4710-AF5A-15B9FFD053AF}"/>
              </a:ext>
            </a:extLst>
          </p:cNvPr>
          <p:cNvSpPr>
            <a:spLocks noGrp="1"/>
          </p:cNvSpPr>
          <p:nvPr>
            <p:ph type="title"/>
          </p:nvPr>
        </p:nvSpPr>
        <p:spPr>
          <a:xfrm>
            <a:off x="609600" y="365125"/>
            <a:ext cx="10744200" cy="1325563"/>
          </a:xfrm>
        </p:spPr>
        <p:txBody>
          <a:bodyPr>
            <a:normAutofit/>
          </a:bodyPr>
          <a:lstStyle/>
          <a:p>
            <a:pPr algn="ctr"/>
            <a:br>
              <a:rPr lang="pl-PL" dirty="0"/>
            </a:br>
            <a:r>
              <a:rPr lang="pl-PL" sz="2800" dirty="0"/>
              <a:t>Wybrane definicje z art. 3 </a:t>
            </a:r>
            <a:br>
              <a:rPr lang="pl-PL" sz="2800" dirty="0"/>
            </a:br>
            <a:r>
              <a:rPr lang="pl-PL" sz="2800" dirty="0"/>
              <a:t>– dyskryminacja krzyżowa, motyw 25</a:t>
            </a:r>
          </a:p>
        </p:txBody>
      </p:sp>
      <p:sp>
        <p:nvSpPr>
          <p:cNvPr id="3" name="Symbol zastępczy zawartości 2">
            <a:extLst>
              <a:ext uri="{FF2B5EF4-FFF2-40B4-BE49-F238E27FC236}">
                <a16:creationId xmlns:a16="http://schemas.microsoft.com/office/drawing/2014/main" id="{622E3F0A-5636-44D1-92F7-B4A2DDA9B4CD}"/>
              </a:ext>
            </a:extLst>
          </p:cNvPr>
          <p:cNvSpPr>
            <a:spLocks noGrp="1"/>
          </p:cNvSpPr>
          <p:nvPr>
            <p:ph idx="1"/>
          </p:nvPr>
        </p:nvSpPr>
        <p:spPr>
          <a:xfrm>
            <a:off x="508000" y="1825624"/>
            <a:ext cx="10845800" cy="4865107"/>
          </a:xfrm>
        </p:spPr>
        <p:txBody>
          <a:bodyPr>
            <a:normAutofit fontScale="25000" lnSpcReduction="20000"/>
          </a:bodyPr>
          <a:lstStyle/>
          <a:p>
            <a:pPr marL="0" indent="0" algn="just">
              <a:buNone/>
            </a:pPr>
            <a:r>
              <a:rPr lang="pl-PL" sz="8800" dirty="0"/>
              <a:t>(…) </a:t>
            </a:r>
            <a:r>
              <a:rPr lang="pl-PL" sz="8800" i="1" dirty="0"/>
              <a:t>Dyskryminacja płacowa ze względu na płeć, w której płeć ofiary odgrywa kluczową rolę, może w praktyce przybierać różne formy. Może wiązać się z krzyżowaniem się różnych osi dyskryminacji lub nierówności, gdy pracownik należy do jednej lub większej liczby grup objętych ochroną przeciwko dyskryminacji, z jednej strony ze względu na płeć, oraz, z drugiej strony, ze względu na pochodzenie rasowe lub etniczne, religię lub światopogląd, niepełnosprawność, wiek lub orientację seksualną, zgodnie z ochroną na mocy dyrektyw Rady 2000/43/WE(7)lub 2000/78/WE(8). Wśród grup, które mogą się spotkać z dyskryminacją krzyżową, są kobiety z niepełnosprawnościami, kobiety o zróżnicowanym pochodzeniu rasowym lub etnicznym, w tym kobiety romskie, oraz kobiety młode lub starsze. Niniejsza dyrektywa powinna zatem zawierać wyjaśnienie, że w kontekście dyskryminacji płacowej ze względu na płeć należy stworzyć możliwość uwzględnienia takiego połączenia, a tym samym wyeliminować wszelkie wątpliwości, jakie mogą pojawić się w tym względzie w obowiązujących ramach prawnych, oraz umożliwić sądom krajowym, organom ds. równości i innym właściwym organom należyte uwzględnienie każdej niekorzystnej sytuacji wynikającej z takiej dyskryminacji krzyżowej, w szczególności do celów merytorycznych i proceduralnych, w tym w celu uznania faktu występowania dyskryminacji, podjęcia decyzji w sprawie odpowiedniego komparatora, dokonania oceny proporcjonalności oraz w celu określenia, w stosownych przypadkach, poziomu przyznanego odszkodowania lub nałożonych kar. – </a:t>
            </a:r>
            <a:r>
              <a:rPr lang="pl-PL" sz="8800" dirty="0"/>
              <a:t>z motywu 25</a:t>
            </a:r>
            <a:endParaRPr lang="pl-PL" sz="8800" i="1" dirty="0"/>
          </a:p>
        </p:txBody>
      </p:sp>
    </p:spTree>
    <p:extLst>
      <p:ext uri="{BB962C8B-B14F-4D97-AF65-F5344CB8AC3E}">
        <p14:creationId xmlns:p14="http://schemas.microsoft.com/office/powerpoint/2010/main" val="2623882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E40C9-1D48-4870-AA49-562B48BBC4AF}"/>
              </a:ext>
            </a:extLst>
          </p:cNvPr>
          <p:cNvSpPr>
            <a:spLocks noGrp="1"/>
          </p:cNvSpPr>
          <p:nvPr>
            <p:ph type="title"/>
          </p:nvPr>
        </p:nvSpPr>
        <p:spPr>
          <a:xfrm>
            <a:off x="704850" y="365125"/>
            <a:ext cx="10648950" cy="1325563"/>
          </a:xfrm>
        </p:spPr>
        <p:txBody>
          <a:bodyPr>
            <a:normAutofit fontScale="90000"/>
          </a:bodyPr>
          <a:lstStyle/>
          <a:p>
            <a:pPr algn="ctr"/>
            <a:br>
              <a:rPr lang="pl-PL" dirty="0"/>
            </a:br>
            <a:br>
              <a:rPr lang="pl-PL" dirty="0"/>
            </a:br>
            <a:r>
              <a:rPr lang="pl-PL" sz="3100" dirty="0"/>
              <a:t>Taka sama praca i praca o takiej samej wartości (art. 4)</a:t>
            </a:r>
            <a:br>
              <a:rPr lang="pl-PL" dirty="0"/>
            </a:br>
            <a:endParaRPr lang="pl-PL" dirty="0"/>
          </a:p>
        </p:txBody>
      </p:sp>
      <p:sp>
        <p:nvSpPr>
          <p:cNvPr id="3" name="Symbol zastępczy zawartości 2">
            <a:extLst>
              <a:ext uri="{FF2B5EF4-FFF2-40B4-BE49-F238E27FC236}">
                <a16:creationId xmlns:a16="http://schemas.microsoft.com/office/drawing/2014/main" id="{A23FAE08-2D80-421B-91B8-193E9782AA4E}"/>
              </a:ext>
            </a:extLst>
          </p:cNvPr>
          <p:cNvSpPr>
            <a:spLocks noGrp="1"/>
          </p:cNvSpPr>
          <p:nvPr>
            <p:ph idx="1"/>
          </p:nvPr>
        </p:nvSpPr>
        <p:spPr>
          <a:xfrm>
            <a:off x="704850" y="1825625"/>
            <a:ext cx="10648950" cy="4351338"/>
          </a:xfrm>
        </p:spPr>
        <p:txBody>
          <a:bodyPr>
            <a:normAutofit lnSpcReduction="10000"/>
          </a:bodyPr>
          <a:lstStyle/>
          <a:p>
            <a:pPr marL="0" indent="0" algn="just">
              <a:buNone/>
            </a:pPr>
            <a:r>
              <a:rPr lang="pl-PL" sz="2000" dirty="0"/>
              <a:t>Pracodawcy muszą dysponować strukturami wynagrodzeń zapewniającymi równe wynagrodzenie za taką samą pracę lub pracę o takiej samej wartości.</a:t>
            </a:r>
          </a:p>
          <a:p>
            <a:pPr lvl="1"/>
            <a:endParaRPr lang="pl-PL" sz="1600" dirty="0"/>
          </a:p>
          <a:p>
            <a:pPr lvl="1"/>
            <a:r>
              <a:rPr lang="pl-PL" sz="2000" dirty="0"/>
              <a:t>Obowiązek ten dotyczy </a:t>
            </a:r>
            <a:r>
              <a:rPr lang="pl-PL" sz="2000" u="sng" dirty="0"/>
              <a:t>wszystkich pracodawców, bez względu na ich wielkość</a:t>
            </a:r>
            <a:r>
              <a:rPr lang="pl-PL" sz="2000" dirty="0"/>
              <a:t>. </a:t>
            </a:r>
          </a:p>
          <a:p>
            <a:pPr marL="457200" lvl="1" indent="0">
              <a:buNone/>
            </a:pPr>
            <a:r>
              <a:rPr lang="pl-PL" sz="2000" dirty="0"/>
              <a:t> </a:t>
            </a:r>
          </a:p>
          <a:p>
            <a:pPr lvl="1" algn="just"/>
            <a:r>
              <a:rPr lang="pl-PL" sz="2000" i="1" dirty="0"/>
              <a:t>Aby zapewnić poszanowanie prawa do równego wynagrodzenia, pracodawcy muszą wprowadzić struktury wynagrodzeń zapewniające, aby w wynagrodzeniach pracowników wykonujących taką samą pracę lub pracę o takiej samej wartości nie występowały różnice ze względu na płeć, które nie byłyby uzasadnione </a:t>
            </a:r>
            <a:r>
              <a:rPr lang="pl-PL" sz="2000" i="1" u="sng" dirty="0"/>
              <a:t>obiektywnymi, neutralnymi pod względem płci kryteriami</a:t>
            </a:r>
            <a:r>
              <a:rPr lang="pl-PL" sz="2000" i="1" dirty="0"/>
              <a:t>. Takie struktury wynagrodzeń powinny umożliwiać porównanie wartości </a:t>
            </a:r>
            <a:r>
              <a:rPr lang="pl-PL" sz="2000" i="1" u="sng" dirty="0"/>
              <a:t>różnych stanowisk pracy </a:t>
            </a:r>
            <a:r>
              <a:rPr lang="pl-PL" sz="2000" i="1" dirty="0"/>
              <a:t>w ramach tej samej struktury organizacyjnej </a:t>
            </a:r>
            <a:r>
              <a:rPr lang="pl-PL" sz="2000" dirty="0"/>
              <a:t>(z motywu 26).</a:t>
            </a:r>
          </a:p>
          <a:p>
            <a:pPr lvl="1" algn="just"/>
            <a:r>
              <a:rPr lang="pl-PL" sz="2000" dirty="0"/>
              <a:t>Kryteria służą ocenie </a:t>
            </a:r>
            <a:r>
              <a:rPr lang="pl-PL" sz="2000" u="sng" dirty="0"/>
              <a:t>stanowisk pracy (a nie konkretnych pracowników) </a:t>
            </a:r>
            <a:r>
              <a:rPr lang="pl-PL" sz="2000" dirty="0"/>
              <a:t>w celu określenia ich wartości i pogrupowaniu pracowników </a:t>
            </a:r>
            <a:r>
              <a:rPr lang="pl-PL" sz="2000" u="sng" dirty="0"/>
              <a:t>w kategorie pracowników </a:t>
            </a:r>
            <a:r>
              <a:rPr lang="pl-PL" sz="2000" dirty="0"/>
              <a:t>oraz stworzeniu struktur wynagrodzeń. </a:t>
            </a:r>
          </a:p>
          <a:p>
            <a:pPr marL="0" indent="0">
              <a:buNone/>
            </a:pPr>
            <a:endParaRPr lang="pl-PL" sz="2000" dirty="0"/>
          </a:p>
          <a:p>
            <a:pPr marL="0" indent="0">
              <a:buNone/>
            </a:pPr>
            <a:endParaRPr lang="pl-PL" dirty="0"/>
          </a:p>
        </p:txBody>
      </p:sp>
    </p:spTree>
    <p:extLst>
      <p:ext uri="{BB962C8B-B14F-4D97-AF65-F5344CB8AC3E}">
        <p14:creationId xmlns:p14="http://schemas.microsoft.com/office/powerpoint/2010/main" val="3387237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DDB8F4B-D8B1-4C97-B465-7EC6930C4E43}"/>
              </a:ext>
            </a:extLst>
          </p:cNvPr>
          <p:cNvSpPr>
            <a:spLocks noGrp="1"/>
          </p:cNvSpPr>
          <p:nvPr>
            <p:ph type="title"/>
          </p:nvPr>
        </p:nvSpPr>
        <p:spPr>
          <a:xfrm>
            <a:off x="677333" y="365125"/>
            <a:ext cx="10676467" cy="1325563"/>
          </a:xfrm>
        </p:spPr>
        <p:txBody>
          <a:bodyPr>
            <a:normAutofit/>
          </a:bodyPr>
          <a:lstStyle/>
          <a:p>
            <a:pPr algn="ctr"/>
            <a:br>
              <a:rPr lang="pl-PL" sz="2800" dirty="0"/>
            </a:br>
            <a:r>
              <a:rPr lang="pl-PL" sz="2800" dirty="0"/>
              <a:t>Definicje kategorii pracowników </a:t>
            </a:r>
            <a:br>
              <a:rPr lang="pl-PL" sz="2800" dirty="0"/>
            </a:br>
            <a:r>
              <a:rPr lang="pl-PL" sz="2800" dirty="0"/>
              <a:t>i pracy o takiej samej wartości </a:t>
            </a:r>
          </a:p>
        </p:txBody>
      </p:sp>
      <p:sp>
        <p:nvSpPr>
          <p:cNvPr id="3" name="Symbol zastępczy zawartości 2">
            <a:extLst>
              <a:ext uri="{FF2B5EF4-FFF2-40B4-BE49-F238E27FC236}">
                <a16:creationId xmlns:a16="http://schemas.microsoft.com/office/drawing/2014/main" id="{95CD1F50-0947-46B6-9362-7CAF6966F909}"/>
              </a:ext>
            </a:extLst>
          </p:cNvPr>
          <p:cNvSpPr>
            <a:spLocks noGrp="1"/>
          </p:cNvSpPr>
          <p:nvPr>
            <p:ph idx="1"/>
          </p:nvPr>
        </p:nvSpPr>
        <p:spPr>
          <a:xfrm>
            <a:off x="677333" y="1825625"/>
            <a:ext cx="10676467" cy="4351338"/>
          </a:xfrm>
        </p:spPr>
        <p:txBody>
          <a:bodyPr>
            <a:normAutofit lnSpcReduction="10000"/>
          </a:bodyPr>
          <a:lstStyle/>
          <a:p>
            <a:pPr marL="457200" lvl="1" indent="0">
              <a:buNone/>
            </a:pPr>
            <a:r>
              <a:rPr lang="pl-PL" sz="2400" dirty="0"/>
              <a:t>Definicje kategorii pracowników i pracy o takiej samej wartości z art. 3, odnoszące się do art. 4 ust. 4:</a:t>
            </a:r>
          </a:p>
          <a:p>
            <a:pPr lvl="1" algn="just"/>
            <a:r>
              <a:rPr lang="pl-PL" sz="2400" i="1" dirty="0"/>
              <a:t>„kategoria pracowników” oznacza pracowników wykonujących taką samą pracę lub pracę o takiej samej wartości pogrupowanych przez pracodawcę tych pracowników w niearbitralny sposób na podstawie niedyskryminacyjnych i obiektywnych, neutralnych pod względem płci kryteriów, o których mowa w art. 4 ust. 4, w stosownych przypadkach, we współpracy z przedstawicielami pracowników zgodnie z prawem krajowym lub praktyką krajową – </a:t>
            </a:r>
            <a:r>
              <a:rPr lang="pl-PL" sz="2400" dirty="0"/>
              <a:t>art. 3 ust. 1 lit. h).</a:t>
            </a:r>
            <a:endParaRPr lang="pl-PL" sz="2400" i="1" dirty="0"/>
          </a:p>
          <a:p>
            <a:pPr lvl="1" algn="just"/>
            <a:r>
              <a:rPr lang="pl-PL" sz="2400" i="1" dirty="0"/>
              <a:t>„praca o takiej samej wartości” oznacza pracę, którą określa się jako mającą tę samą wartość zgodnie z niedyskryminacyjnymi i obiektywnymi, neutralnymi pod względem płci kryteriami, o których mowa w art. 4 ust. 4 </a:t>
            </a:r>
            <a:r>
              <a:rPr lang="pl-PL" sz="2400" dirty="0"/>
              <a:t>– art. 3 ust. 1 lit. g).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400" b="0" i="0" u="sng"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p:txBody>
      </p:sp>
    </p:spTree>
    <p:extLst>
      <p:ext uri="{BB962C8B-B14F-4D97-AF65-F5344CB8AC3E}">
        <p14:creationId xmlns:p14="http://schemas.microsoft.com/office/powerpoint/2010/main" val="479551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1E846A-9853-4CD0-9936-5E56551DCBC4}"/>
              </a:ext>
            </a:extLst>
          </p:cNvPr>
          <p:cNvSpPr>
            <a:spLocks noGrp="1"/>
          </p:cNvSpPr>
          <p:nvPr>
            <p:ph type="title"/>
          </p:nvPr>
        </p:nvSpPr>
        <p:spPr>
          <a:xfrm>
            <a:off x="677333" y="365125"/>
            <a:ext cx="10676467" cy="1325563"/>
          </a:xfrm>
        </p:spPr>
        <p:txBody>
          <a:bodyPr>
            <a:normAutofit fontScale="90000"/>
          </a:bodyPr>
          <a:lstStyle/>
          <a:p>
            <a:pPr algn="ctr"/>
            <a:br>
              <a:rPr lang="pl-PL" sz="2800" dirty="0"/>
            </a:br>
            <a:br>
              <a:rPr lang="pl-PL" sz="2800" dirty="0"/>
            </a:br>
            <a:r>
              <a:rPr lang="pl-PL" sz="2800" dirty="0"/>
              <a:t>Kryteria oceny</a:t>
            </a:r>
            <a:br>
              <a:rPr lang="pl-PL" sz="2800" dirty="0"/>
            </a:br>
            <a:r>
              <a:rPr lang="pl-PL" sz="2800" dirty="0"/>
              <a:t>- art. 4 ust. 4</a:t>
            </a:r>
          </a:p>
        </p:txBody>
      </p:sp>
      <p:sp>
        <p:nvSpPr>
          <p:cNvPr id="3" name="Symbol zastępczy zawartości 2">
            <a:extLst>
              <a:ext uri="{FF2B5EF4-FFF2-40B4-BE49-F238E27FC236}">
                <a16:creationId xmlns:a16="http://schemas.microsoft.com/office/drawing/2014/main" id="{91CF06BF-F55B-43E2-97B0-1709A93D9C5F}"/>
              </a:ext>
            </a:extLst>
          </p:cNvPr>
          <p:cNvSpPr>
            <a:spLocks noGrp="1"/>
          </p:cNvSpPr>
          <p:nvPr>
            <p:ph idx="1"/>
          </p:nvPr>
        </p:nvSpPr>
        <p:spPr>
          <a:xfrm>
            <a:off x="677333" y="1825625"/>
            <a:ext cx="10676467" cy="4351338"/>
          </a:xfrm>
        </p:spPr>
        <p:txBody>
          <a:bodyPr>
            <a:normAutofit fontScale="85000" lnSpcReduction="20000"/>
          </a:bodyPr>
          <a:lstStyle/>
          <a:p>
            <a:pPr algn="just"/>
            <a:r>
              <a:rPr lang="pl-PL" sz="2400" dirty="0"/>
              <a:t>Prawodawca określił jako wymóg minimalny cztery obligatoryjne kryteria oceny, czy pracownicy są w porównywalnej sytuacji w odniesieniu do wartości pracy. Są to umiejętności, wysiłek, zakres odpowiedzialności i warunki pracy.</a:t>
            </a:r>
          </a:p>
          <a:p>
            <a:pPr algn="just"/>
            <a:r>
              <a:rPr lang="pl-PL" sz="2400" dirty="0"/>
              <a:t>Pracodawcy mogą jednak, w stosownych przypadkach, uwzględniać dodatkowe kryteria, które mają znaczenie w danym miejscu pracy lub na danych stanowisku. </a:t>
            </a:r>
          </a:p>
          <a:p>
            <a:pPr marL="0" indent="0" algn="just">
              <a:buNone/>
            </a:pPr>
            <a:r>
              <a:rPr lang="pl-PL" sz="2400" dirty="0"/>
              <a:t>Z motywu 26</a:t>
            </a:r>
          </a:p>
          <a:p>
            <a:pPr marL="0" indent="0" algn="just">
              <a:buNone/>
            </a:pPr>
            <a:r>
              <a:rPr lang="pl-PL" sz="2400" dirty="0"/>
              <a:t>(…)</a:t>
            </a:r>
            <a:r>
              <a:rPr lang="pl-PL" sz="2400" i="1" dirty="0"/>
              <a:t> Aby ułatwić – zwłaszcza mikroprzedsiębiorstwom oraz małym i średnim przedsiębiorstwom – stosowanie pojęcia pracy o takiej samej wartości, obiektywne kryteria, którymi należy się posługiwać, powinny obejmować cztery czynniki: umiejętności, wysiłek, odpowiedzialność i warunki pracy. Czynniki te zostały wskazane w istniejących wytycznych Unii jako niezbędne i wystarczające do oceny zadań wykonywanych w danej organizacji niezależnie od sektora gospodarki, do którego dana organizacja należy. </a:t>
            </a:r>
          </a:p>
          <a:p>
            <a:pPr marL="0" indent="0" algn="just">
              <a:buNone/>
            </a:pPr>
            <a:r>
              <a:rPr lang="pl-PL" sz="2400" i="1" dirty="0"/>
              <a:t>Ponieważ nie wszystkie czynniki są w równym stopniu istotne w odniesieniu do konkretnego stanowiska, pracodawca powinien wyważyć każdy z tych czterech czynników w zależności od znaczenia tych kryteriów dla konkretnego miejsca pracy lub stanowiska. Można również uwzględniać dodatkowe kryteria, jeżeli są one istotne i uzasadnione.  </a:t>
            </a:r>
            <a:r>
              <a:rPr lang="pl-PL" sz="2400" dirty="0"/>
              <a:t>(…) </a:t>
            </a:r>
          </a:p>
        </p:txBody>
      </p:sp>
    </p:spTree>
    <p:extLst>
      <p:ext uri="{BB962C8B-B14F-4D97-AF65-F5344CB8AC3E}">
        <p14:creationId xmlns:p14="http://schemas.microsoft.com/office/powerpoint/2010/main" val="1060548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E40C9-1D48-4870-AA49-562B48BBC4AF}"/>
              </a:ext>
            </a:extLst>
          </p:cNvPr>
          <p:cNvSpPr>
            <a:spLocks noGrp="1"/>
          </p:cNvSpPr>
          <p:nvPr>
            <p:ph type="title"/>
          </p:nvPr>
        </p:nvSpPr>
        <p:spPr>
          <a:xfrm>
            <a:off x="704850" y="365125"/>
            <a:ext cx="10648950" cy="1325563"/>
          </a:xfrm>
        </p:spPr>
        <p:txBody>
          <a:bodyPr>
            <a:normAutofit/>
          </a:bodyPr>
          <a:lstStyle/>
          <a:p>
            <a:pPr algn="ctr"/>
            <a:br>
              <a:rPr lang="pl-PL" dirty="0"/>
            </a:br>
            <a:br>
              <a:rPr lang="pl-PL" dirty="0"/>
            </a:br>
            <a:r>
              <a:rPr lang="pl-PL" sz="3100" dirty="0"/>
              <a:t>Taka sama praca i praca o takiej samej wartości c.d.</a:t>
            </a:r>
            <a:endParaRPr lang="pl-PL" dirty="0"/>
          </a:p>
        </p:txBody>
      </p:sp>
      <p:sp>
        <p:nvSpPr>
          <p:cNvPr id="3" name="Symbol zastępczy zawartości 2">
            <a:extLst>
              <a:ext uri="{FF2B5EF4-FFF2-40B4-BE49-F238E27FC236}">
                <a16:creationId xmlns:a16="http://schemas.microsoft.com/office/drawing/2014/main" id="{A23FAE08-2D80-421B-91B8-193E9782AA4E}"/>
              </a:ext>
            </a:extLst>
          </p:cNvPr>
          <p:cNvSpPr>
            <a:spLocks noGrp="1"/>
          </p:cNvSpPr>
          <p:nvPr>
            <p:ph idx="1"/>
          </p:nvPr>
        </p:nvSpPr>
        <p:spPr>
          <a:xfrm>
            <a:off x="704850" y="1825625"/>
            <a:ext cx="10648950" cy="4351338"/>
          </a:xfrm>
        </p:spPr>
        <p:txBody>
          <a:bodyPr>
            <a:normAutofit lnSpcReduction="10000"/>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1900" b="0" i="0" u="none" strike="noStrike" kern="1200" cap="none" spc="0" normalizeH="0" baseline="0" noProof="0" dirty="0">
                <a:ln>
                  <a:noFill/>
                </a:ln>
                <a:solidFill>
                  <a:prstClr val="white"/>
                </a:solidFill>
                <a:effectLst/>
                <a:uLnTx/>
                <a:uFillTx/>
                <a:ea typeface="Verdana" panose="020B0604030504040204" pitchFamily="34" charset="0"/>
                <a:cs typeface="+mn-cs"/>
              </a:rPr>
              <a:t>Kryteria muszą być obiektywne i neutralne pod względem płci.</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1900" b="0" i="0" u="none" strike="noStrike" kern="1200" cap="none" spc="0" normalizeH="0" baseline="0" noProof="0" dirty="0">
                <a:ln>
                  <a:noFill/>
                </a:ln>
                <a:solidFill>
                  <a:prstClr val="white"/>
                </a:solidFill>
                <a:effectLst/>
                <a:uLnTx/>
                <a:uFillTx/>
                <a:ea typeface="Verdana" panose="020B0604030504040204" pitchFamily="34" charset="0"/>
                <a:cs typeface="+mn-cs"/>
              </a:rPr>
              <a:t>Kryteria muszą być stosowane w obiektywny, neutralny pod względem płci sposób, wykluczający wszelką dyskryminację.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1900" b="0" i="0" u="none" strike="noStrike" kern="1200" cap="none" spc="0" normalizeH="0" baseline="0" noProof="0" dirty="0">
                <a:ln>
                  <a:noFill/>
                </a:ln>
                <a:solidFill>
                  <a:prstClr val="white"/>
                </a:solidFill>
                <a:effectLst/>
                <a:uLnTx/>
                <a:uFillTx/>
                <a:ea typeface="Verdana" panose="020B0604030504040204" pitchFamily="34" charset="0"/>
                <a:cs typeface="+mn-cs"/>
              </a:rPr>
              <a:t>Kryteria muszą być uzgodnione z przedstawicielami pracowników, o ile tacy przedstawiciele istnieją. Celem tej regulacji jest zapewnienie, aby przedstawiciele pracowników nie tylko byli świadomi tego, jakie kryteria są stosowane do tworzenia kategorii pracowników, ale też, aby wyrazili na nie zgodę. </a:t>
            </a:r>
          </a:p>
          <a:p>
            <a:pPr marL="0" indent="0" algn="just">
              <a:buNone/>
            </a:pPr>
            <a:endParaRPr lang="pl-PL" sz="1900" dirty="0"/>
          </a:p>
          <a:p>
            <a:pPr marL="0" indent="0" algn="just">
              <a:buNone/>
            </a:pPr>
            <a:r>
              <a:rPr lang="pl-PL" sz="1900" dirty="0"/>
              <a:t>Kryteria (czynniki) wymienione w art. 4 ust. 4 służą ocenie wartości pracy (stanowiska pracy), a nie wysokości wynagrodzenia konkretnego pracownika. Najpierw pracodawca ocenia stanowiska pracy, grupuje pracowników w kategorie, a następnie ustala wynagrodzenia. </a:t>
            </a:r>
          </a:p>
          <a:p>
            <a:pPr marL="0" indent="0" algn="just">
              <a:buNone/>
            </a:pPr>
            <a:endParaRPr lang="pl-PL" sz="1900" dirty="0"/>
          </a:p>
          <a:p>
            <a:pPr marL="0" indent="0" algn="just">
              <a:buNone/>
            </a:pPr>
            <a:r>
              <a:rPr lang="pl-PL" sz="1900" dirty="0"/>
              <a:t>Pracodawcy mogą </a:t>
            </a:r>
            <a:r>
              <a:rPr lang="pl-PL" sz="1900" u="sng" dirty="0"/>
              <a:t>różnie wynagradzać pracowników wykonujących taką samą pracę lub pracę o takiej samej wartości</a:t>
            </a:r>
            <a:r>
              <a:rPr lang="pl-PL" sz="1900" dirty="0"/>
              <a:t>, o ile kierują się obiektywnymi, neutralnymi pod względem płci oraz wolnymi od uprzedzeń kryteriami, takimi jak osiągnięcia i kompetencje  (zob. motyw 17). </a:t>
            </a:r>
          </a:p>
          <a:p>
            <a:pPr marL="0" indent="0">
              <a:buNone/>
            </a:pPr>
            <a:endParaRPr lang="pl-PL" sz="2000" dirty="0"/>
          </a:p>
          <a:p>
            <a:endParaRPr lang="pl-PL" sz="2000" dirty="0"/>
          </a:p>
          <a:p>
            <a:pPr marL="0" indent="0">
              <a:buNone/>
            </a:pPr>
            <a:endParaRPr lang="pl-PL" dirty="0"/>
          </a:p>
        </p:txBody>
      </p:sp>
    </p:spTree>
    <p:extLst>
      <p:ext uri="{BB962C8B-B14F-4D97-AF65-F5344CB8AC3E}">
        <p14:creationId xmlns:p14="http://schemas.microsoft.com/office/powerpoint/2010/main" val="1928851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50D2A47-1DC3-4495-8581-5A11F0C2E0BB}"/>
              </a:ext>
            </a:extLst>
          </p:cNvPr>
          <p:cNvSpPr>
            <a:spLocks noGrp="1"/>
          </p:cNvSpPr>
          <p:nvPr>
            <p:ph type="title"/>
          </p:nvPr>
        </p:nvSpPr>
        <p:spPr>
          <a:xfrm>
            <a:off x="831850" y="1246894"/>
            <a:ext cx="10515600" cy="2852737"/>
          </a:xfrm>
        </p:spPr>
        <p:txBody>
          <a:bodyPr>
            <a:normAutofit/>
          </a:bodyPr>
          <a:lstStyle/>
          <a:p>
            <a:pPr algn="ctr"/>
            <a:r>
              <a:rPr lang="pl-PL" sz="2800" dirty="0"/>
              <a:t>Dyrektywa Parlamentu Europejskiego i Rady (UE) 2023/970   z dnia 10 maja 2023 r. w sprawie wzmocnienia stosowania zasady równości wynagrodzeń dla mężczyzn i kobiet za taką samą pracę lub pracę o takiej samej wartości za pośrednictwem mechanizmów przejrzystości wynagrodzeń oraz mechanizmów egzekwowania</a:t>
            </a:r>
          </a:p>
        </p:txBody>
      </p:sp>
      <p:sp>
        <p:nvSpPr>
          <p:cNvPr id="3" name="Symbol zastępczy tekstu 2">
            <a:extLst>
              <a:ext uri="{FF2B5EF4-FFF2-40B4-BE49-F238E27FC236}">
                <a16:creationId xmlns:a16="http://schemas.microsoft.com/office/drawing/2014/main" id="{297756EF-7F81-4C62-9051-C3D67F348756}"/>
              </a:ext>
            </a:extLst>
          </p:cNvPr>
          <p:cNvSpPr>
            <a:spLocks noGrp="1"/>
          </p:cNvSpPr>
          <p:nvPr>
            <p:ph type="body" idx="1"/>
          </p:nvPr>
        </p:nvSpPr>
        <p:spPr>
          <a:xfrm>
            <a:off x="831850" y="4363685"/>
            <a:ext cx="10515600" cy="1500187"/>
          </a:xfrm>
        </p:spPr>
        <p:txBody>
          <a:bodyPr/>
          <a:lstStyle/>
          <a:p>
            <a:pPr marL="342900" indent="-342900">
              <a:buFont typeface="Arial" panose="020B0604020202020204" pitchFamily="34" charset="0"/>
              <a:buChar char="•"/>
            </a:pPr>
            <a:r>
              <a:rPr lang="pl-PL" dirty="0">
                <a:solidFill>
                  <a:schemeClr val="bg1"/>
                </a:solidFill>
              </a:rPr>
              <a:t>Wzmocnienie stosowania zasady równości wynagrodzeń.</a:t>
            </a:r>
          </a:p>
          <a:p>
            <a:pPr marL="342900" indent="-342900">
              <a:buFont typeface="Arial" panose="020B0604020202020204" pitchFamily="34" charset="0"/>
              <a:buChar char="•"/>
            </a:pPr>
            <a:r>
              <a:rPr lang="pl-PL" dirty="0">
                <a:solidFill>
                  <a:schemeClr val="bg1"/>
                </a:solidFill>
              </a:rPr>
              <a:t>Mechanizmy przejrzystości wynagrodzeń.</a:t>
            </a:r>
          </a:p>
          <a:p>
            <a:pPr marL="342900" indent="-342900">
              <a:buFont typeface="Arial" panose="020B0604020202020204" pitchFamily="34" charset="0"/>
              <a:buChar char="•"/>
            </a:pPr>
            <a:r>
              <a:rPr lang="pl-PL" dirty="0">
                <a:solidFill>
                  <a:schemeClr val="bg1"/>
                </a:solidFill>
              </a:rPr>
              <a:t>Mechanizmy egzekwowania. </a:t>
            </a:r>
          </a:p>
        </p:txBody>
      </p:sp>
    </p:spTree>
    <p:extLst>
      <p:ext uri="{BB962C8B-B14F-4D97-AF65-F5344CB8AC3E}">
        <p14:creationId xmlns:p14="http://schemas.microsoft.com/office/powerpoint/2010/main" val="1246470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DBC3165-648B-4AE0-8A7B-EB150FAA534C}"/>
              </a:ext>
            </a:extLst>
          </p:cNvPr>
          <p:cNvSpPr>
            <a:spLocks noGrp="1"/>
          </p:cNvSpPr>
          <p:nvPr>
            <p:ph type="title"/>
          </p:nvPr>
        </p:nvSpPr>
        <p:spPr>
          <a:xfrm>
            <a:off x="722488" y="681037"/>
            <a:ext cx="10631311" cy="1325563"/>
          </a:xfrm>
        </p:spPr>
        <p:txBody>
          <a:bodyPr/>
          <a:lstStyle/>
          <a:p>
            <a:pPr algn="ctr"/>
            <a:r>
              <a:rPr lang="pl-PL" dirty="0"/>
              <a:t>Taka sama praca i praca o takiej samej wartości </a:t>
            </a:r>
            <a:br>
              <a:rPr lang="pl-PL" dirty="0"/>
            </a:br>
            <a:r>
              <a:rPr lang="pl-PL" dirty="0"/>
              <a:t>- art. 4 ust. 2 </a:t>
            </a:r>
          </a:p>
        </p:txBody>
      </p:sp>
      <p:sp>
        <p:nvSpPr>
          <p:cNvPr id="3" name="Symbol zastępczy zawartości 2">
            <a:extLst>
              <a:ext uri="{FF2B5EF4-FFF2-40B4-BE49-F238E27FC236}">
                <a16:creationId xmlns:a16="http://schemas.microsoft.com/office/drawing/2014/main" id="{4F6F059E-4F94-475A-AF9D-7FBDC3870348}"/>
              </a:ext>
            </a:extLst>
          </p:cNvPr>
          <p:cNvSpPr>
            <a:spLocks noGrp="1"/>
          </p:cNvSpPr>
          <p:nvPr>
            <p:ph idx="1"/>
          </p:nvPr>
        </p:nvSpPr>
        <p:spPr>
          <a:xfrm>
            <a:off x="722490" y="1825624"/>
            <a:ext cx="10631310" cy="4857398"/>
          </a:xfrm>
        </p:spPr>
        <p:txBody>
          <a:bodyPr>
            <a:noAutofit/>
          </a:bodyPr>
          <a:lstStyle/>
          <a:p>
            <a:pPr marL="0" indent="0" algn="just">
              <a:buNone/>
            </a:pPr>
            <a:r>
              <a:rPr lang="pl-PL" sz="1800" dirty="0"/>
              <a:t>Udostępnienie pracodawcom i partnerom społecznym narzędzi analitycznych lub metod służących wspieraniu i zapewnianiu wskazówek w ramach procesu oceny i porównywania wartości pracy (ust. 2)  - powinny być one udostępnione najpóźniej do końca terminu na wdrożenie Dyrektywy, czyli 7 czerwca 2026 r. </a:t>
            </a:r>
          </a:p>
          <a:p>
            <a:pPr marL="0" indent="0" algn="just">
              <a:buNone/>
            </a:pPr>
            <a:r>
              <a:rPr lang="pl-PL" sz="1800" dirty="0"/>
              <a:t>Dyrektywa nie określa, z jakiego konkretnie narzędzia oceny należy skorzystać. Istnieją różne narzędzia analityczne/metody, które mogą być stosowane przez pracodawców do systematycznego oceniania i porównywania wszystkich stanowisk pracy w organizacji. </a:t>
            </a:r>
          </a:p>
          <a:p>
            <a:pPr marL="0" indent="0" algn="just">
              <a:buNone/>
            </a:pPr>
            <a:r>
              <a:rPr lang="pl-PL" sz="1800" dirty="0"/>
              <a:t>Motyw 30 </a:t>
            </a:r>
          </a:p>
          <a:p>
            <a:pPr marL="0" indent="0" algn="just">
              <a:buNone/>
            </a:pPr>
            <a:r>
              <a:rPr lang="pl-PL" sz="1800" i="1" dirty="0"/>
              <a:t>Państwa członkowskie powinny zapewnić, aby dostępne były szkolenia oraz specjalne narzędzia i metody, które posłużą pracodawcom jako wsparcie i wskazówki na potrzeby oceny tego, co stanowi pracę o takiej samej wartości. Powinno to ułatwić stosowanie tego pojęcia, zwłaszcza w odniesieniu do mikroprzedsiębiorstw oraz małych i średnich przedsiębiorstw. Uwzględniając prawo krajowe, układy zbiorowe lub praktykę, państwa członkowskie powinny móc zadecydować o powierzeniu opracowania konkretnych narzędzi i metod partnerom społecznym lub opracowaniu ich we współpracy z partnerami społecznymi lub po konsultacji z nimi</a:t>
            </a:r>
            <a:r>
              <a:rPr lang="pl-PL" sz="1800" dirty="0"/>
              <a:t>.</a:t>
            </a:r>
          </a:p>
        </p:txBody>
      </p:sp>
    </p:spTree>
    <p:extLst>
      <p:ext uri="{BB962C8B-B14F-4D97-AF65-F5344CB8AC3E}">
        <p14:creationId xmlns:p14="http://schemas.microsoft.com/office/powerpoint/2010/main" val="3639579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7535AB-7082-4A93-946C-DA8641FFE8E5}"/>
              </a:ext>
            </a:extLst>
          </p:cNvPr>
          <p:cNvSpPr>
            <a:spLocks noGrp="1"/>
          </p:cNvSpPr>
          <p:nvPr>
            <p:ph type="title"/>
          </p:nvPr>
        </p:nvSpPr>
        <p:spPr>
          <a:xfrm>
            <a:off x="699910" y="590903"/>
            <a:ext cx="10653889" cy="1325563"/>
          </a:xfrm>
        </p:spPr>
        <p:txBody>
          <a:bodyPr/>
          <a:lstStyle/>
          <a:p>
            <a:pPr algn="ctr"/>
            <a:r>
              <a:rPr kumimoji="0" lang="pl-PL" sz="24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t>Taka sama praca i praca o takiej samej wartości </a:t>
            </a:r>
            <a:br>
              <a:rPr kumimoji="0" lang="pl-PL" sz="24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br>
            <a:r>
              <a:rPr kumimoji="0" lang="pl-PL" sz="24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t>- art. 4 ust. 3</a:t>
            </a:r>
            <a:endParaRPr lang="pl-PL" dirty="0"/>
          </a:p>
        </p:txBody>
      </p:sp>
      <p:sp>
        <p:nvSpPr>
          <p:cNvPr id="3" name="Symbol zastępczy zawartości 2">
            <a:extLst>
              <a:ext uri="{FF2B5EF4-FFF2-40B4-BE49-F238E27FC236}">
                <a16:creationId xmlns:a16="http://schemas.microsoft.com/office/drawing/2014/main" id="{02EB767B-666E-4870-915F-D3E009348629}"/>
              </a:ext>
            </a:extLst>
          </p:cNvPr>
          <p:cNvSpPr>
            <a:spLocks noGrp="1"/>
          </p:cNvSpPr>
          <p:nvPr>
            <p:ph idx="1"/>
          </p:nvPr>
        </p:nvSpPr>
        <p:spPr>
          <a:xfrm>
            <a:off x="699909" y="1916466"/>
            <a:ext cx="10653889" cy="4351338"/>
          </a:xfrm>
        </p:spPr>
        <p:txBody>
          <a:bodyPr/>
          <a:lstStyle/>
          <a:p>
            <a:pPr marL="0" indent="0" algn="just">
              <a:buNone/>
            </a:pPr>
            <a:r>
              <a:rPr lang="pl-PL" sz="2200" i="1" dirty="0"/>
              <a:t>W stosownych przypadkach Komisja może aktualizować </a:t>
            </a:r>
            <a:r>
              <a:rPr lang="pl-PL" sz="2200" i="1" dirty="0" err="1"/>
              <a:t>ogólnounijne</a:t>
            </a:r>
            <a:r>
              <a:rPr lang="pl-PL" sz="2200" i="1" dirty="0"/>
              <a:t> wytyczne dotyczące neutralnych pod względem płci systemów ocen i zaszeregowania stanowisk pracy, w konsultacji z Europejskim Instytutem ds. Równości Kobiet i Mężczyzn (EIGE)– </a:t>
            </a:r>
            <a:r>
              <a:rPr lang="pl-PL" sz="2200" dirty="0"/>
              <a:t>art. 4 ust. 3 </a:t>
            </a:r>
          </a:p>
          <a:p>
            <a:endParaRPr lang="pl-PL" dirty="0"/>
          </a:p>
          <a:p>
            <a:pPr algn="just"/>
            <a:r>
              <a:rPr lang="en-US" dirty="0"/>
              <a:t>EIGE</a:t>
            </a:r>
            <a:r>
              <a:rPr lang="pl-PL" dirty="0"/>
              <a:t> pracuje nad </a:t>
            </a:r>
            <a:r>
              <a:rPr lang="en-US" i="1" dirty="0"/>
              <a:t>step-by-step toolkit on gender-neutral job evaluation and classification systems</a:t>
            </a:r>
            <a:r>
              <a:rPr lang="pl-PL" i="1" dirty="0"/>
              <a:t>. </a:t>
            </a:r>
            <a:r>
              <a:rPr lang="pl-PL" dirty="0"/>
              <a:t>Prawdopodobnie będzie dostępny online wiosną 2026 r. </a:t>
            </a:r>
            <a:endParaRPr lang="pl-PL" i="1" dirty="0"/>
          </a:p>
        </p:txBody>
      </p:sp>
    </p:spTree>
    <p:extLst>
      <p:ext uri="{BB962C8B-B14F-4D97-AF65-F5344CB8AC3E}">
        <p14:creationId xmlns:p14="http://schemas.microsoft.com/office/powerpoint/2010/main" val="213495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C623C74-5315-4CA9-884D-6BFA98DA61D2}"/>
              </a:ext>
            </a:extLst>
          </p:cNvPr>
          <p:cNvSpPr>
            <a:spLocks noGrp="1"/>
          </p:cNvSpPr>
          <p:nvPr>
            <p:ph type="title"/>
          </p:nvPr>
        </p:nvSpPr>
        <p:spPr>
          <a:xfrm>
            <a:off x="587022" y="850547"/>
            <a:ext cx="10653889" cy="1325563"/>
          </a:xfrm>
        </p:spPr>
        <p:txBody>
          <a:bodyPr/>
          <a:lstStyle/>
          <a:p>
            <a:pPr algn="ctr"/>
            <a:r>
              <a:rPr lang="pl-PL" dirty="0"/>
              <a:t>Taka sama  praca i praca o takiej samej wartości</a:t>
            </a:r>
            <a:br>
              <a:rPr lang="pl-PL" dirty="0"/>
            </a:br>
            <a:r>
              <a:rPr lang="pl-PL" dirty="0"/>
              <a:t>- motyw 26 </a:t>
            </a:r>
          </a:p>
        </p:txBody>
      </p:sp>
      <p:sp>
        <p:nvSpPr>
          <p:cNvPr id="3" name="Symbol zastępczy zawartości 2">
            <a:extLst>
              <a:ext uri="{FF2B5EF4-FFF2-40B4-BE49-F238E27FC236}">
                <a16:creationId xmlns:a16="http://schemas.microsoft.com/office/drawing/2014/main" id="{FED4B3BB-5DA7-4055-893A-49A9111BECEF}"/>
              </a:ext>
            </a:extLst>
          </p:cNvPr>
          <p:cNvSpPr>
            <a:spLocks noGrp="1"/>
          </p:cNvSpPr>
          <p:nvPr>
            <p:ph idx="1"/>
          </p:nvPr>
        </p:nvSpPr>
        <p:spPr>
          <a:xfrm>
            <a:off x="688623" y="2017536"/>
            <a:ext cx="10653889" cy="4351338"/>
          </a:xfrm>
        </p:spPr>
        <p:txBody>
          <a:bodyPr>
            <a:normAutofit lnSpcReduction="10000"/>
          </a:bodyPr>
          <a:lstStyle/>
          <a:p>
            <a:pPr marL="0" indent="0" algn="just">
              <a:buNone/>
            </a:pPr>
            <a:endParaRPr lang="pl-PL" sz="2400" i="1" dirty="0"/>
          </a:p>
          <a:p>
            <a:pPr marL="0" indent="0" algn="just">
              <a:buNone/>
            </a:pPr>
            <a:r>
              <a:rPr lang="pl-PL" sz="2400" dirty="0"/>
              <a:t>Z motywu 26</a:t>
            </a:r>
          </a:p>
          <a:p>
            <a:pPr marL="0" indent="0" algn="just">
              <a:buNone/>
            </a:pPr>
            <a:r>
              <a:rPr lang="pl-PL" sz="2400" dirty="0"/>
              <a:t>(…) </a:t>
            </a:r>
            <a:r>
              <a:rPr lang="pl-PL" sz="2400" i="1" dirty="0"/>
              <a:t>Powinno być możliwe oparcie takich struktur wynagrodzeń na istniejących wytycznych Unii dotyczących neutralnych pod względem płci systemów oceny i zaszeregowania stanowisk pracy lub na wskaźnikach i modelach neutralnych pod względem płci. Zgodnie z orzecznictwem Trybunału Sprawiedliwości wartość pracy powinna być oceniana i porównywana na podstawie obiektywnych kryteriów, w tym wymogów w zakresie wykształcenia, kwalifikacji zawodowych i szkoleń, umiejętności, wysiłku, odpowiedzialności i warunków pracy, niezależnie od różnic w modelu organizacji pracy. </a:t>
            </a:r>
            <a:r>
              <a:rPr lang="pl-PL" sz="2400" dirty="0"/>
              <a:t>(…)</a:t>
            </a:r>
          </a:p>
          <a:p>
            <a:pPr marL="0" indent="0" algn="just">
              <a:buNone/>
            </a:pPr>
            <a:r>
              <a:rPr lang="pl-PL" sz="2400" i="1" dirty="0"/>
              <a:t>W stosownych przypadkach Komisja powinna móc aktualizować istniejące wytyczne Unii, w konsultacji z Europejskim Instytutem ds. Równości Kobiet i Mężczyzn (EIGE).</a:t>
            </a:r>
          </a:p>
          <a:p>
            <a:pPr marL="0" indent="0" algn="just">
              <a:buNone/>
            </a:pPr>
            <a:endParaRPr lang="pl-PL" dirty="0"/>
          </a:p>
        </p:txBody>
      </p:sp>
    </p:spTree>
    <p:extLst>
      <p:ext uri="{BB962C8B-B14F-4D97-AF65-F5344CB8AC3E}">
        <p14:creationId xmlns:p14="http://schemas.microsoft.com/office/powerpoint/2010/main" val="23598376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E40C9-1D48-4870-AA49-562B48BBC4AF}"/>
              </a:ext>
            </a:extLst>
          </p:cNvPr>
          <p:cNvSpPr>
            <a:spLocks noGrp="1"/>
          </p:cNvSpPr>
          <p:nvPr>
            <p:ph type="title"/>
          </p:nvPr>
        </p:nvSpPr>
        <p:spPr>
          <a:xfrm>
            <a:off x="711200" y="365125"/>
            <a:ext cx="10642600" cy="1325563"/>
          </a:xfrm>
        </p:spPr>
        <p:txBody>
          <a:bodyPr>
            <a:normAutofit fontScale="90000"/>
          </a:bodyPr>
          <a:lstStyle/>
          <a:p>
            <a:pPr algn="ctr"/>
            <a:br>
              <a:rPr lang="pl-PL" dirty="0"/>
            </a:br>
            <a:br>
              <a:rPr lang="pl-PL" dirty="0"/>
            </a:br>
            <a:r>
              <a:rPr lang="pl-PL" sz="3100" dirty="0"/>
              <a:t>Rozdział II </a:t>
            </a:r>
            <a:br>
              <a:rPr lang="pl-PL" dirty="0"/>
            </a:br>
            <a:r>
              <a:rPr lang="pl-PL" sz="3100" dirty="0"/>
              <a:t>Przejrzystość wynagrodzeń</a:t>
            </a:r>
            <a:endParaRPr lang="pl-PL" dirty="0"/>
          </a:p>
        </p:txBody>
      </p:sp>
      <p:sp>
        <p:nvSpPr>
          <p:cNvPr id="3" name="Symbol zastępczy zawartości 2">
            <a:extLst>
              <a:ext uri="{FF2B5EF4-FFF2-40B4-BE49-F238E27FC236}">
                <a16:creationId xmlns:a16="http://schemas.microsoft.com/office/drawing/2014/main" id="{A23FAE08-2D80-421B-91B8-193E9782AA4E}"/>
              </a:ext>
            </a:extLst>
          </p:cNvPr>
          <p:cNvSpPr>
            <a:spLocks noGrp="1"/>
          </p:cNvSpPr>
          <p:nvPr>
            <p:ph idx="1"/>
          </p:nvPr>
        </p:nvSpPr>
        <p:spPr>
          <a:xfrm>
            <a:off x="711200" y="1825625"/>
            <a:ext cx="10642599" cy="4351338"/>
          </a:xfrm>
        </p:spPr>
        <p:txBody>
          <a:bodyPr>
            <a:normAutofit/>
          </a:bodyPr>
          <a:lstStyle/>
          <a:p>
            <a:pPr marL="0" indent="0">
              <a:buNone/>
            </a:pPr>
            <a:r>
              <a:rPr lang="pl-PL" sz="2400" dirty="0"/>
              <a:t>Środki w zakresie przejrzystości wynagrodzeń obejmują:</a:t>
            </a:r>
          </a:p>
          <a:p>
            <a:pPr lvl="1"/>
            <a:r>
              <a:rPr lang="pl-PL" dirty="0"/>
              <a:t>Przejrzystość przed zatrudnieniem (art. 5),</a:t>
            </a:r>
          </a:p>
          <a:p>
            <a:pPr lvl="1" algn="just"/>
            <a:r>
              <a:rPr lang="pl-PL" dirty="0"/>
              <a:t>Przejrzystość ustalania wynagrodzeń oraz polityka wzrostu wynagrodzeń (art. 6),</a:t>
            </a:r>
          </a:p>
          <a:p>
            <a:pPr lvl="1"/>
            <a:r>
              <a:rPr lang="pl-PL" dirty="0"/>
              <a:t>Prawo do informacji (art. 7),</a:t>
            </a:r>
          </a:p>
          <a:p>
            <a:pPr lvl="1" algn="just"/>
            <a:r>
              <a:rPr lang="pl-PL" dirty="0"/>
              <a:t>Sprawozdawczość w zakresie luki płacowej między pracownikami płci żeńskiej i męskiej (art. 9),</a:t>
            </a:r>
          </a:p>
          <a:p>
            <a:pPr lvl="1"/>
            <a:r>
              <a:rPr lang="pl-PL" dirty="0"/>
              <a:t>Wspólną ocenę wynagrodzeń (art. 10). </a:t>
            </a:r>
          </a:p>
          <a:p>
            <a:pPr marL="457200" lvl="1" indent="0">
              <a:buNone/>
            </a:pPr>
            <a:endParaRPr lang="pl-PL" sz="1600" dirty="0"/>
          </a:p>
          <a:p>
            <a:pPr marL="0" indent="0">
              <a:buNone/>
            </a:pPr>
            <a:endParaRPr lang="pl-PL" sz="2000" dirty="0"/>
          </a:p>
          <a:p>
            <a:endParaRPr lang="pl-PL" sz="2000" dirty="0"/>
          </a:p>
          <a:p>
            <a:pPr marL="0" indent="0">
              <a:buNone/>
            </a:pPr>
            <a:endParaRPr lang="pl-PL" dirty="0"/>
          </a:p>
        </p:txBody>
      </p:sp>
    </p:spTree>
    <p:extLst>
      <p:ext uri="{BB962C8B-B14F-4D97-AF65-F5344CB8AC3E}">
        <p14:creationId xmlns:p14="http://schemas.microsoft.com/office/powerpoint/2010/main" val="11938990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E40C9-1D48-4870-AA49-562B48BBC4AF}"/>
              </a:ext>
            </a:extLst>
          </p:cNvPr>
          <p:cNvSpPr>
            <a:spLocks noGrp="1"/>
          </p:cNvSpPr>
          <p:nvPr>
            <p:ph type="title"/>
          </p:nvPr>
        </p:nvSpPr>
        <p:spPr>
          <a:xfrm>
            <a:off x="711200" y="500062"/>
            <a:ext cx="10498667" cy="1325563"/>
          </a:xfrm>
        </p:spPr>
        <p:txBody>
          <a:bodyPr>
            <a:normAutofit fontScale="90000"/>
          </a:bodyPr>
          <a:lstStyle/>
          <a:p>
            <a:pPr algn="ctr"/>
            <a:br>
              <a:rPr lang="pl-PL" dirty="0"/>
            </a:br>
            <a:br>
              <a:rPr lang="pl-PL" dirty="0"/>
            </a:br>
            <a:r>
              <a:rPr lang="pl-PL" sz="3100" dirty="0"/>
              <a:t>Przejrzystość wynagrodzeń</a:t>
            </a:r>
            <a:br>
              <a:rPr lang="pl-PL" sz="3100" dirty="0"/>
            </a:br>
            <a:r>
              <a:rPr lang="pl-PL" sz="3100" dirty="0"/>
              <a:t>przed zatrudnieniem – art. 5 ust. 1</a:t>
            </a:r>
            <a:br>
              <a:rPr lang="pl-PL" dirty="0"/>
            </a:br>
            <a:endParaRPr lang="pl-PL" dirty="0"/>
          </a:p>
        </p:txBody>
      </p:sp>
      <p:sp>
        <p:nvSpPr>
          <p:cNvPr id="3" name="Symbol zastępczy zawartości 2">
            <a:extLst>
              <a:ext uri="{FF2B5EF4-FFF2-40B4-BE49-F238E27FC236}">
                <a16:creationId xmlns:a16="http://schemas.microsoft.com/office/drawing/2014/main" id="{A23FAE08-2D80-421B-91B8-193E9782AA4E}"/>
              </a:ext>
            </a:extLst>
          </p:cNvPr>
          <p:cNvSpPr>
            <a:spLocks noGrp="1"/>
          </p:cNvSpPr>
          <p:nvPr>
            <p:ph idx="1"/>
          </p:nvPr>
        </p:nvSpPr>
        <p:spPr>
          <a:xfrm>
            <a:off x="711200" y="1825625"/>
            <a:ext cx="10642600" cy="4351338"/>
          </a:xfrm>
        </p:spPr>
        <p:txBody>
          <a:bodyPr>
            <a:normAutofit/>
          </a:bodyPr>
          <a:lstStyle/>
          <a:p>
            <a:pPr algn="just"/>
            <a:r>
              <a:rPr lang="pl-PL" sz="2200" dirty="0"/>
              <a:t>Do celów art. 5 Dyrektywa ma zastosowanie do osób starających się o zatrudnienie (art. 2 ust. 3).</a:t>
            </a:r>
          </a:p>
          <a:p>
            <a:pPr algn="just"/>
            <a:r>
              <a:rPr lang="pl-PL" sz="2200" dirty="0"/>
              <a:t>Obowiązek przekazania informacji nt. początkowego wynagrodzenia lub jego przedziału przewidzianego dla danego stanowiska. </a:t>
            </a:r>
          </a:p>
          <a:p>
            <a:pPr algn="just"/>
            <a:r>
              <a:rPr lang="pl-PL" sz="2200" dirty="0"/>
              <a:t>Obowiązek przekazywania, w stosownych przypadkach, informacji na temat odpowiednich przepisów układu zbiorowego stosowanych przez pracodawcę w odniesieniu do danego stanowiska. Należy podać informacje o odpowiednim postanowieniu układu zbiorowego, a nie tylko o tym, który układ zbiorowy ma zastosowanie. Należy podać treść wszelkich odpowiednich postanowień układów zbiorowych. </a:t>
            </a:r>
          </a:p>
          <a:p>
            <a:pPr algn="just"/>
            <a:endParaRPr lang="pl-PL" sz="2000" dirty="0"/>
          </a:p>
          <a:p>
            <a:pPr algn="just"/>
            <a:endParaRPr lang="pl-PL" sz="2000" dirty="0"/>
          </a:p>
          <a:p>
            <a:pPr algn="just"/>
            <a:endParaRPr lang="pl-PL" sz="2000" dirty="0"/>
          </a:p>
          <a:p>
            <a:pPr marL="0" indent="0" algn="just">
              <a:buNone/>
            </a:pPr>
            <a:endParaRPr lang="pl-PL" sz="2000" dirty="0"/>
          </a:p>
          <a:p>
            <a:pPr algn="just"/>
            <a:endParaRPr lang="pl-PL" sz="2000" dirty="0"/>
          </a:p>
          <a:p>
            <a:pPr marL="0" indent="0">
              <a:buNone/>
            </a:pPr>
            <a:endParaRPr lang="pl-PL" sz="2000" dirty="0"/>
          </a:p>
          <a:p>
            <a:endParaRPr lang="pl-PL" sz="2000" dirty="0"/>
          </a:p>
          <a:p>
            <a:pPr marL="0" indent="0">
              <a:buNone/>
            </a:pPr>
            <a:endParaRPr lang="pl-PL" dirty="0"/>
          </a:p>
        </p:txBody>
      </p:sp>
    </p:spTree>
    <p:extLst>
      <p:ext uri="{BB962C8B-B14F-4D97-AF65-F5344CB8AC3E}">
        <p14:creationId xmlns:p14="http://schemas.microsoft.com/office/powerpoint/2010/main" val="770561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FE3B03-4F0B-4919-8587-0AA591C7B356}"/>
              </a:ext>
            </a:extLst>
          </p:cNvPr>
          <p:cNvSpPr>
            <a:spLocks noGrp="1"/>
          </p:cNvSpPr>
          <p:nvPr>
            <p:ph type="title"/>
          </p:nvPr>
        </p:nvSpPr>
        <p:spPr>
          <a:xfrm>
            <a:off x="688622" y="782814"/>
            <a:ext cx="10665178" cy="1325563"/>
          </a:xfrm>
        </p:spPr>
        <p:txBody>
          <a:bodyPr/>
          <a:lstStyle/>
          <a:p>
            <a:pPr algn="ctr"/>
            <a:r>
              <a:rPr lang="pl-PL" dirty="0"/>
              <a:t>Przejrzystość wynagrodzeń przed zatrudnieniem </a:t>
            </a:r>
            <a:br>
              <a:rPr lang="pl-PL" dirty="0"/>
            </a:br>
            <a:r>
              <a:rPr lang="pl-PL" dirty="0"/>
              <a:t>– art. 5 ust. 1 c.d.</a:t>
            </a:r>
          </a:p>
        </p:txBody>
      </p:sp>
      <p:sp>
        <p:nvSpPr>
          <p:cNvPr id="3" name="Symbol zastępczy zawartości 2">
            <a:extLst>
              <a:ext uri="{FF2B5EF4-FFF2-40B4-BE49-F238E27FC236}">
                <a16:creationId xmlns:a16="http://schemas.microsoft.com/office/drawing/2014/main" id="{0B1A9050-D73E-4C5C-A9CC-52457D393151}"/>
              </a:ext>
            </a:extLst>
          </p:cNvPr>
          <p:cNvSpPr>
            <a:spLocks noGrp="1"/>
          </p:cNvSpPr>
          <p:nvPr>
            <p:ph idx="1"/>
          </p:nvPr>
        </p:nvSpPr>
        <p:spPr>
          <a:xfrm>
            <a:off x="688622" y="1825625"/>
            <a:ext cx="10665178" cy="4351338"/>
          </a:xfrm>
        </p:spPr>
        <p:txBody>
          <a:bodyPr>
            <a:normAutofit/>
          </a:bodyPr>
          <a:lstStyle/>
          <a:p>
            <a:pPr algn="just"/>
            <a:r>
              <a:rPr lang="pl-PL" sz="2000" dirty="0"/>
              <a:t>Informacja taka nie może być iluzoryczna. Zabronione jest przekazywanie zbyt szerokiego przedziału wynagrodzenia, który sprawia, że informacja nie spełnia swojej funkcji. </a:t>
            </a:r>
          </a:p>
          <a:p>
            <a:pPr algn="just"/>
            <a:r>
              <a:rPr lang="pl-PL" sz="2000" dirty="0"/>
              <a:t>Jest to prawo do informacji, a nie prawo do żądania informacji, tzn. osoba starająca się o zatrudnienie ma ją otrzymać, nie musząc o nią prosić.</a:t>
            </a:r>
          </a:p>
          <a:p>
            <a:pPr algn="just"/>
            <a:r>
              <a:rPr lang="pl-PL" sz="2000" dirty="0"/>
              <a:t>Dyrektywa pozostawia elastyczność w zakresie sposobu przekazywania informacji (</a:t>
            </a:r>
            <a:r>
              <a:rPr lang="pl-PL" sz="2000" i="1" dirty="0"/>
              <a:t>na przykład w opublikowanym wakacie, przed rozmową kwalifikacyjną lub w inny sposób</a:t>
            </a:r>
            <a:r>
              <a:rPr lang="pl-PL" sz="2000" dirty="0"/>
              <a:t>), ale kandydat musi rozpocząć rozmowę kwalifikacyjną, mając informacje pozwalające prowadzić świadome negocjacje. Informowanie kandydatów w czasie rozmowy kwalifikacyjnej nie byłoby wystarczające.</a:t>
            </a:r>
          </a:p>
        </p:txBody>
      </p:sp>
    </p:spTree>
    <p:extLst>
      <p:ext uri="{BB962C8B-B14F-4D97-AF65-F5344CB8AC3E}">
        <p14:creationId xmlns:p14="http://schemas.microsoft.com/office/powerpoint/2010/main" val="20792832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A72DECF-E60F-4F83-8960-CE3243A5E444}"/>
              </a:ext>
            </a:extLst>
          </p:cNvPr>
          <p:cNvSpPr>
            <a:spLocks noGrp="1"/>
          </p:cNvSpPr>
          <p:nvPr>
            <p:ph type="title"/>
          </p:nvPr>
        </p:nvSpPr>
        <p:spPr>
          <a:xfrm>
            <a:off x="722488" y="681037"/>
            <a:ext cx="10631311" cy="1325563"/>
          </a:xfrm>
        </p:spPr>
        <p:txBody>
          <a:bodyPr/>
          <a:lstStyle/>
          <a:p>
            <a:pPr algn="ctr"/>
            <a:r>
              <a:rPr lang="pl-PL" dirty="0"/>
              <a:t>Przejrzystość wynagrodzeń przed zatrudnieniem </a:t>
            </a:r>
            <a:br>
              <a:rPr lang="pl-PL" dirty="0"/>
            </a:br>
            <a:r>
              <a:rPr lang="pl-PL" dirty="0"/>
              <a:t>- art. 5 ust. 1 w zw. z motywem 32</a:t>
            </a:r>
          </a:p>
        </p:txBody>
      </p:sp>
      <p:sp>
        <p:nvSpPr>
          <p:cNvPr id="3" name="Symbol zastępczy zawartości 2">
            <a:extLst>
              <a:ext uri="{FF2B5EF4-FFF2-40B4-BE49-F238E27FC236}">
                <a16:creationId xmlns:a16="http://schemas.microsoft.com/office/drawing/2014/main" id="{61BFE719-D7AA-49BB-915D-2932CB7B402C}"/>
              </a:ext>
            </a:extLst>
          </p:cNvPr>
          <p:cNvSpPr>
            <a:spLocks noGrp="1"/>
          </p:cNvSpPr>
          <p:nvPr>
            <p:ph idx="1"/>
          </p:nvPr>
        </p:nvSpPr>
        <p:spPr>
          <a:xfrm>
            <a:off x="722489" y="1825625"/>
            <a:ext cx="10631311" cy="4351338"/>
          </a:xfrm>
        </p:spPr>
        <p:txBody>
          <a:bodyPr>
            <a:normAutofit fontScale="70000" lnSpcReduction="20000"/>
          </a:bodyPr>
          <a:lstStyle/>
          <a:p>
            <a:pPr marL="0" indent="0">
              <a:buNone/>
            </a:pPr>
            <a:r>
              <a:rPr lang="pl-PL" dirty="0"/>
              <a:t>Motyw 32</a:t>
            </a:r>
          </a:p>
          <a:p>
            <a:pPr marL="0" indent="0" algn="just">
              <a:buNone/>
            </a:pPr>
            <a:r>
              <a:rPr lang="pl-PL" i="1" dirty="0"/>
              <a:t>Brak informacji o przewidywanym zakresie wynagrodzenia na określonym stanowisku pracy tworzy asymetrię informacyjną, która ogranicza siłę przetargową osób starających się o zatrudnienie. Zapewnienie przejrzystości powinno umożliwić potencjalnym pracownikom podejmowanie świadomych decyzji w odniesieniu do oczekiwanego wynagrodzenia, bez ograniczania w jakikolwiek sposób siły przetargowej pracodawcy lub pracownika w negocjowaniu wynagrodzenia nawet poza wskazanym przedziałem. Przejrzystość zapewniałaby jednoznaczną, pozbawioną uprzedzeń ze względu na płeć podstawę ustalania wynagrodzeń oraz przerwałaby praktyki polegające na zaniżaniu wynagrodzenia w porównaniu z umiejętnościami i doświadczeniem. Przejrzystość odnosiłaby się również do dyskryminacji krzyżowej, w przypadku której nieprzejrzyste systemy ustalania wynagrodzeń pozwalają na stosowanie praktyk dyskryminacyjnych ze względu na wiele przyczyn. Osoby starające się o zatrudnienie powinny otrzymywać informacje o początkowym wynagrodzeniu lub o jego przedziale w sposób zapewniający prowadzenie świadomych i przejrzystych negocjacji dotyczących wynagrodzenia, na przykład w opublikowanym ogłoszeniu o wakacie, przed rozmową kwalifikacyjną lub, w innym przypadku, przed zawarciem jakiejkolwiek umowy o pracę. Informacje powinny być przekazywane przez pracodawcę lub w inny sposób, na przykład przez partnerów społecznych.</a:t>
            </a:r>
          </a:p>
        </p:txBody>
      </p:sp>
    </p:spTree>
    <p:extLst>
      <p:ext uri="{BB962C8B-B14F-4D97-AF65-F5344CB8AC3E}">
        <p14:creationId xmlns:p14="http://schemas.microsoft.com/office/powerpoint/2010/main" val="14256461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D62930B-84D2-45B6-8A34-4BED3D6E0A2B}"/>
              </a:ext>
            </a:extLst>
          </p:cNvPr>
          <p:cNvSpPr>
            <a:spLocks noGrp="1"/>
          </p:cNvSpPr>
          <p:nvPr>
            <p:ph type="title"/>
          </p:nvPr>
        </p:nvSpPr>
        <p:spPr>
          <a:xfrm>
            <a:off x="680155" y="681037"/>
            <a:ext cx="10653889" cy="1325563"/>
          </a:xfrm>
        </p:spPr>
        <p:txBody>
          <a:bodyPr/>
          <a:lstStyle/>
          <a:p>
            <a:pPr algn="ctr"/>
            <a:r>
              <a:rPr lang="pl-PL" dirty="0"/>
              <a:t>Przejrzystość wynagrodzeń przed zatrudnieniem</a:t>
            </a:r>
            <a:br>
              <a:rPr lang="pl-PL" dirty="0"/>
            </a:br>
            <a:r>
              <a:rPr lang="pl-PL" dirty="0"/>
              <a:t>- art. 5 ust. 2 i 3 w zw. z motywem 33</a:t>
            </a:r>
          </a:p>
        </p:txBody>
      </p:sp>
      <p:sp>
        <p:nvSpPr>
          <p:cNvPr id="3" name="Symbol zastępczy zawartości 2">
            <a:extLst>
              <a:ext uri="{FF2B5EF4-FFF2-40B4-BE49-F238E27FC236}">
                <a16:creationId xmlns:a16="http://schemas.microsoft.com/office/drawing/2014/main" id="{65F3AC1E-5CEF-4648-A3C9-5430DC879DAD}"/>
              </a:ext>
            </a:extLst>
          </p:cNvPr>
          <p:cNvSpPr>
            <a:spLocks noGrp="1"/>
          </p:cNvSpPr>
          <p:nvPr>
            <p:ph idx="1"/>
          </p:nvPr>
        </p:nvSpPr>
        <p:spPr>
          <a:xfrm>
            <a:off x="857956" y="1825625"/>
            <a:ext cx="10495844" cy="4351338"/>
          </a:xfrm>
        </p:spPr>
        <p:txBody>
          <a:bodyPr>
            <a:normAutofit fontScale="85000" lnSpcReduction="10000"/>
          </a:bodyPr>
          <a:lstStyle/>
          <a:p>
            <a:pPr algn="just"/>
            <a:r>
              <a:rPr lang="pl-PL" sz="2000" i="1" dirty="0"/>
              <a:t>Pracodawca nie może zadawać osobom starającym się o zatrudnienie pytania o ich wynagrodzenie w obecnym stosunku pracy ani w poprzednich stosunkach pracy </a:t>
            </a:r>
            <a:r>
              <a:rPr lang="pl-PL" sz="2000" dirty="0"/>
              <a:t>(ust. 2)</a:t>
            </a:r>
          </a:p>
          <a:p>
            <a:pPr marL="0" indent="0">
              <a:buNone/>
            </a:pPr>
            <a:r>
              <a:rPr lang="pl-PL" sz="2000" dirty="0"/>
              <a:t>Motyw 33</a:t>
            </a:r>
          </a:p>
          <a:p>
            <a:pPr marL="0" indent="0" algn="just">
              <a:buNone/>
            </a:pPr>
            <a:r>
              <a:rPr lang="pl-PL" sz="2000" dirty="0"/>
              <a:t>(…) </a:t>
            </a:r>
            <a:r>
              <a:rPr lang="pl-PL" sz="2000" i="1" dirty="0"/>
              <a:t>Pracodawcy nie powinni mieć prawa do dopytywania się u osób starających się o zatrudnienie o to, jak kształtuje się ich obecne wynagrodzenie lub o to, jak kształtowało się ono w przeszłości, lub do proaktywnego szukania informacji na ten temat.</a:t>
            </a:r>
          </a:p>
          <a:p>
            <a:pPr algn="just"/>
            <a:r>
              <a:rPr lang="pl-PL" sz="2000" dirty="0"/>
              <a:t>Pracodawcy nadal mogą pytać kandydatów o oczekiwane wynagrodzenie, Dyrektywa zabrania jednak zadawania pytań na temat historii wynagrodzeń.</a:t>
            </a:r>
          </a:p>
          <a:p>
            <a:pPr algn="just"/>
            <a:r>
              <a:rPr lang="pl-PL" sz="2000" dirty="0"/>
              <a:t>Zakaz pytania o historię wynagrodzenia, który obowiązuje również zewnętrznych </a:t>
            </a:r>
            <a:r>
              <a:rPr lang="pl-PL" sz="2000" dirty="0" err="1"/>
              <a:t>rekruterów</a:t>
            </a:r>
            <a:r>
              <a:rPr lang="pl-PL" sz="2000" dirty="0"/>
              <a:t>.</a:t>
            </a:r>
          </a:p>
          <a:p>
            <a:pPr algn="just"/>
            <a:r>
              <a:rPr lang="pl-PL" sz="2000" dirty="0"/>
              <a:t>Neutralność płciowa ogłoszeń o pracę i nazw stanowisk pracy  oraz niedyskryminacyjny sposób przebiegu procesu rekrutacji (ust. 3)</a:t>
            </a:r>
          </a:p>
          <a:p>
            <a:pPr marL="0" indent="0">
              <a:buNone/>
            </a:pPr>
            <a:r>
              <a:rPr lang="pl-PL" sz="2000" dirty="0"/>
              <a:t>Motyw 33</a:t>
            </a:r>
          </a:p>
          <a:p>
            <a:pPr marL="0" indent="0" algn="just">
              <a:buNone/>
            </a:pPr>
            <a:r>
              <a:rPr lang="pl-PL" sz="2000" i="1" dirty="0"/>
              <a:t>Aby przerwać proces utrwalania się luki płacowej ze względu na płeć mającej wpływ na poszczególnych pracowników przez dłuższy czas, pracodawcy powinni zapewnić, aby ogłoszenia o wakatach i nazwy stanowisk pracy były neutralne pod względem płci oraz aby proces rekrutacji przebiegał w sposób niedyskryminacyjny, tak aby nie podważać prawa do równego wynagrodzenia. (…)</a:t>
            </a:r>
          </a:p>
        </p:txBody>
      </p:sp>
    </p:spTree>
    <p:extLst>
      <p:ext uri="{BB962C8B-B14F-4D97-AF65-F5344CB8AC3E}">
        <p14:creationId xmlns:p14="http://schemas.microsoft.com/office/powerpoint/2010/main" val="35389489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E40C9-1D48-4870-AA49-562B48BBC4AF}"/>
              </a:ext>
            </a:extLst>
          </p:cNvPr>
          <p:cNvSpPr>
            <a:spLocks noGrp="1"/>
          </p:cNvSpPr>
          <p:nvPr>
            <p:ph type="title"/>
          </p:nvPr>
        </p:nvSpPr>
        <p:spPr>
          <a:xfrm>
            <a:off x="704850" y="500062"/>
            <a:ext cx="10648950" cy="1325563"/>
          </a:xfrm>
        </p:spPr>
        <p:txBody>
          <a:bodyPr>
            <a:normAutofit fontScale="90000"/>
          </a:bodyPr>
          <a:lstStyle/>
          <a:p>
            <a:pPr algn="ctr"/>
            <a:br>
              <a:rPr lang="pl-PL" dirty="0"/>
            </a:br>
            <a:br>
              <a:rPr lang="pl-PL" dirty="0"/>
            </a:br>
            <a:r>
              <a:rPr lang="pl-PL" sz="2700" dirty="0"/>
              <a:t>Przejrzystość ustalania wynagrodzeń oraz polityka wzrostu wynagrodzeń </a:t>
            </a:r>
            <a:br>
              <a:rPr lang="pl-PL" sz="2700" dirty="0"/>
            </a:br>
            <a:r>
              <a:rPr lang="pl-PL" sz="2700" dirty="0"/>
              <a:t>– art. 6 ust. 1</a:t>
            </a:r>
          </a:p>
        </p:txBody>
      </p:sp>
      <p:sp>
        <p:nvSpPr>
          <p:cNvPr id="3" name="Symbol zastępczy zawartości 2">
            <a:extLst>
              <a:ext uri="{FF2B5EF4-FFF2-40B4-BE49-F238E27FC236}">
                <a16:creationId xmlns:a16="http://schemas.microsoft.com/office/drawing/2014/main" id="{A23FAE08-2D80-421B-91B8-193E9782AA4E}"/>
              </a:ext>
            </a:extLst>
          </p:cNvPr>
          <p:cNvSpPr>
            <a:spLocks noGrp="1"/>
          </p:cNvSpPr>
          <p:nvPr>
            <p:ph idx="1"/>
          </p:nvPr>
        </p:nvSpPr>
        <p:spPr>
          <a:xfrm>
            <a:off x="704850" y="2014714"/>
            <a:ext cx="10648950" cy="4351338"/>
          </a:xfrm>
        </p:spPr>
        <p:txBody>
          <a:bodyPr>
            <a:normAutofit fontScale="92500" lnSpcReduction="20000"/>
          </a:bodyPr>
          <a:lstStyle/>
          <a:p>
            <a:pPr marL="457200" lvl="1" indent="0" algn="just">
              <a:buNone/>
            </a:pPr>
            <a:endParaRPr lang="pl-PL" sz="2000" dirty="0"/>
          </a:p>
          <a:p>
            <a:pPr marL="457200" lvl="1" indent="0" algn="just">
              <a:buNone/>
            </a:pPr>
            <a:r>
              <a:rPr lang="pl-PL" sz="2000" dirty="0"/>
              <a:t>Łatwy dostęp do kryteriów, które są stosowane do określania:</a:t>
            </a:r>
          </a:p>
          <a:p>
            <a:pPr lvl="1" algn="just"/>
            <a:r>
              <a:rPr lang="pl-PL" sz="2000" dirty="0"/>
              <a:t>wynagrodzenia pracowników, </a:t>
            </a:r>
          </a:p>
          <a:p>
            <a:pPr lvl="1" algn="just"/>
            <a:r>
              <a:rPr lang="pl-PL" sz="2000" dirty="0"/>
              <a:t>poziomów wynagrodzenia,</a:t>
            </a:r>
          </a:p>
          <a:p>
            <a:pPr lvl="1" algn="just"/>
            <a:r>
              <a:rPr lang="pl-PL" sz="2000" dirty="0"/>
              <a:t>progresji wynagrodzenia. </a:t>
            </a:r>
          </a:p>
          <a:p>
            <a:pPr marL="457200" lvl="1" indent="0" algn="just">
              <a:buNone/>
            </a:pPr>
            <a:endParaRPr lang="pl-PL" sz="2000" dirty="0"/>
          </a:p>
          <a:p>
            <a:pPr lvl="1" algn="just"/>
            <a:r>
              <a:rPr lang="pl-PL" sz="2000" dirty="0"/>
              <a:t>Wynagrodzenie: pracodawcy mogą różnie wynagradzać pracowników wykonujących taką samą pracę lub pracę o takiej samej wartości, o ile kierują się obiektywnymi, neutralnymi pod względem płci oraz wolnymi od uprzedzeń kryteriami, takimi jak osiągnięcia i kompetencje (zob. motyw 17)</a:t>
            </a:r>
          </a:p>
          <a:p>
            <a:pPr lvl="1" algn="just"/>
            <a:r>
              <a:rPr lang="pl-PL" sz="2000" dirty="0"/>
              <a:t>Poziom wynagrodzenia – roczne wynagrodzenie brutto i odpowiadające mu godzinowe wynagrodzenie brutto  Pojęcie używane m.in. do obliczania wskaźników luki płacowej ze względu na płeć. Z motywu 22: </a:t>
            </a:r>
            <a:r>
              <a:rPr lang="pl-PL" sz="2000" i="1" dirty="0"/>
              <a:t>Obliczenie poziomów wynagrodzenia powinno być możliwe na podstawie rzeczywistego wynagrodzenia. </a:t>
            </a:r>
          </a:p>
          <a:p>
            <a:pPr lvl="1" algn="just"/>
            <a:r>
              <a:rPr lang="pl-PL" sz="2000" dirty="0"/>
              <a:t>Progresja wynagrodzenia – z motywu 35: </a:t>
            </a:r>
            <a:r>
              <a:rPr lang="pl-PL" sz="2000" i="1" dirty="0"/>
              <a:t>Progresja wynagrodzenia odnosi się do procesu przenoszenia się pracownika na wyższy poziom wynagrodzenia. Kryteria związane z progresją wynagrodzenia mogą obejmować między innymi indywidualne osiągnięcia, rozwój umiejętności i staż pracy.</a:t>
            </a:r>
          </a:p>
          <a:p>
            <a:pPr marL="457200" lvl="1" indent="0" algn="just">
              <a:buNone/>
            </a:pPr>
            <a:endParaRPr lang="pl-PL" sz="2000" dirty="0"/>
          </a:p>
          <a:p>
            <a:pPr lvl="1" algn="just"/>
            <a:endParaRPr lang="pl-PL" sz="2000" dirty="0"/>
          </a:p>
          <a:p>
            <a:pPr marL="0" indent="0">
              <a:buNone/>
            </a:pPr>
            <a:endParaRPr lang="pl-PL" sz="2400" dirty="0"/>
          </a:p>
          <a:p>
            <a:endParaRPr lang="pl-PL" sz="2000" dirty="0"/>
          </a:p>
          <a:p>
            <a:pPr marL="0" indent="0">
              <a:buNone/>
            </a:pPr>
            <a:endParaRPr lang="pl-PL" dirty="0"/>
          </a:p>
        </p:txBody>
      </p:sp>
    </p:spTree>
    <p:extLst>
      <p:ext uri="{BB962C8B-B14F-4D97-AF65-F5344CB8AC3E}">
        <p14:creationId xmlns:p14="http://schemas.microsoft.com/office/powerpoint/2010/main" val="16358664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E7BE921-D709-40A5-A4E0-4EDB2EB0402D}"/>
              </a:ext>
            </a:extLst>
          </p:cNvPr>
          <p:cNvSpPr>
            <a:spLocks noGrp="1"/>
          </p:cNvSpPr>
          <p:nvPr>
            <p:ph type="title"/>
          </p:nvPr>
        </p:nvSpPr>
        <p:spPr>
          <a:xfrm>
            <a:off x="688622" y="940859"/>
            <a:ext cx="10665178" cy="1178278"/>
          </a:xfrm>
        </p:spPr>
        <p:txBody>
          <a:bodyPr/>
          <a:lstStyle/>
          <a:p>
            <a:pPr algn="ctr"/>
            <a:r>
              <a:rPr lang="pl-PL" dirty="0"/>
              <a:t>Przejrzystość ustalania wynagrodzeń oraz polityka wzrostu wynagrodzeń - art. 6 ust. 1, c.d.</a:t>
            </a:r>
          </a:p>
        </p:txBody>
      </p:sp>
      <p:sp>
        <p:nvSpPr>
          <p:cNvPr id="3" name="Symbol zastępczy zawartości 2">
            <a:extLst>
              <a:ext uri="{FF2B5EF4-FFF2-40B4-BE49-F238E27FC236}">
                <a16:creationId xmlns:a16="http://schemas.microsoft.com/office/drawing/2014/main" id="{D91DC977-339C-49FA-B026-9DCEAA8604F8}"/>
              </a:ext>
            </a:extLst>
          </p:cNvPr>
          <p:cNvSpPr>
            <a:spLocks noGrp="1"/>
          </p:cNvSpPr>
          <p:nvPr>
            <p:ph idx="1"/>
          </p:nvPr>
        </p:nvSpPr>
        <p:spPr>
          <a:xfrm>
            <a:off x="688622" y="2119136"/>
            <a:ext cx="10665178" cy="4351338"/>
          </a:xfrm>
        </p:spPr>
        <p:txBody>
          <a:bodyPr>
            <a:normAutofit fontScale="92500"/>
          </a:bodyPr>
          <a:lstStyle/>
          <a:p>
            <a:pPr algn="just"/>
            <a:r>
              <a:rPr lang="pl-PL" sz="2400" dirty="0"/>
              <a:t>Kryteria te muszą być obiektywne i neutralne pod względem płci (ust. 1). </a:t>
            </a:r>
          </a:p>
          <a:p>
            <a:pPr algn="just"/>
            <a:endParaRPr lang="pl-PL" sz="2400" dirty="0"/>
          </a:p>
          <a:p>
            <a:pPr algn="just"/>
            <a:r>
              <a:rPr lang="pl-PL" sz="2400" dirty="0"/>
              <a:t>Łatwy dostęp dla pracowników oznacza, że muszą móc oni w prosty i łatwy sposób się z nimi zapoznać, powinny być dostępne od ręki, z własnej inicjatywy pracodawcy, a nie tylko na wniosek pracownika, np. zamieszczenie tych kryteriów w intranecie.</a:t>
            </a:r>
          </a:p>
          <a:p>
            <a:pPr algn="just"/>
            <a:endParaRPr lang="pl-PL" sz="2400" dirty="0"/>
          </a:p>
          <a:p>
            <a:pPr algn="just"/>
            <a:r>
              <a:rPr lang="pl-PL" sz="2400" dirty="0"/>
              <a:t>Celem art. 6 jest zapewnienie, aby pracownicy byli informowani o tym, w jaki sposób ustalane jest wynagrodzenie i jak ich wynagrodzenie może wzrosnąć (w oparciu o jakie kryteria).  Kryteria te mogą obejmować czynniki właściwe dla danego pracodawcy, szczególnie jeśli pracodawca działa w kilku regionach, wskaźnik kosztów życia, okoliczności ekonomiczne w danym regionie, itd. </a:t>
            </a:r>
          </a:p>
          <a:p>
            <a:endParaRPr lang="pl-PL" dirty="0"/>
          </a:p>
        </p:txBody>
      </p:sp>
    </p:spTree>
    <p:extLst>
      <p:ext uri="{BB962C8B-B14F-4D97-AF65-F5344CB8AC3E}">
        <p14:creationId xmlns:p14="http://schemas.microsoft.com/office/powerpoint/2010/main" val="1152308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B7114561-978C-4DD4-BF68-D114E773CC5A}"/>
              </a:ext>
            </a:extLst>
          </p:cNvPr>
          <p:cNvSpPr>
            <a:spLocks noGrp="1"/>
          </p:cNvSpPr>
          <p:nvPr>
            <p:ph type="title"/>
          </p:nvPr>
        </p:nvSpPr>
        <p:spPr>
          <a:xfrm>
            <a:off x="613834" y="376237"/>
            <a:ext cx="10780888" cy="1241778"/>
          </a:xfrm>
        </p:spPr>
        <p:txBody>
          <a:bodyPr>
            <a:normAutofit/>
          </a:bodyPr>
          <a:lstStyle/>
          <a:p>
            <a:pPr algn="ctr"/>
            <a:r>
              <a:rPr lang="pl-PL" sz="2800" dirty="0"/>
              <a:t>Przedmiot (art.1)</a:t>
            </a:r>
          </a:p>
        </p:txBody>
      </p:sp>
      <p:sp>
        <p:nvSpPr>
          <p:cNvPr id="5" name="Symbol zastępczy zawartości 4">
            <a:extLst>
              <a:ext uri="{FF2B5EF4-FFF2-40B4-BE49-F238E27FC236}">
                <a16:creationId xmlns:a16="http://schemas.microsoft.com/office/drawing/2014/main" id="{38B624A6-B5C3-405D-8BC5-DF56BECD7A77}"/>
              </a:ext>
            </a:extLst>
          </p:cNvPr>
          <p:cNvSpPr>
            <a:spLocks noGrp="1"/>
          </p:cNvSpPr>
          <p:nvPr>
            <p:ph idx="1"/>
          </p:nvPr>
        </p:nvSpPr>
        <p:spPr>
          <a:xfrm>
            <a:off x="654756" y="1618015"/>
            <a:ext cx="10699044" cy="4314296"/>
          </a:xfrm>
        </p:spPr>
        <p:txBody>
          <a:bodyPr>
            <a:normAutofit/>
          </a:bodyPr>
          <a:lstStyle/>
          <a:p>
            <a:pPr marL="0" indent="0" algn="just">
              <a:buNone/>
            </a:pPr>
            <a:r>
              <a:rPr lang="pl-PL" sz="2400" i="1" dirty="0"/>
              <a:t>W niniejszej dyrektywie ustanawia się minimalne wymogi służące wzmocnieniu stosowania zasady równości wynagrodzeń dla mężczyzn i kobiet za taką samą pracę lub pracę o takiej samej wartości (zwanej dalej „zasadą równości wynagrodzeń”), którą zapisano w art. 157 TFUE, a także wzmocnieniu zakazu dyskryminacji określonego w art. 4 dyrektywy 2006/54/WE, w szczególności za pośrednictwem mechanizmów przejrzystości wynagrodzeń oraz wzmocnionych mechanizmów egzekwowania.</a:t>
            </a:r>
          </a:p>
          <a:p>
            <a:pPr algn="just"/>
            <a:r>
              <a:rPr lang="pl-PL" sz="2400" dirty="0"/>
              <a:t>Zasada zapisana w art. 157 TFUE. </a:t>
            </a:r>
          </a:p>
          <a:p>
            <a:pPr algn="just"/>
            <a:r>
              <a:rPr lang="pl-PL" sz="2400" dirty="0"/>
              <a:t>Dyrektywa wykonawcza w stosunku do dyrektywy 2006/54/WE (dyrektywa w sprawie wprowadzenia w życie równości szans oraz równego traktowania kobiet i mężczyzn w dziedzinie zatrudnienia i pracy). </a:t>
            </a:r>
          </a:p>
          <a:p>
            <a:pPr marL="0" indent="0" algn="just">
              <a:buNone/>
            </a:pPr>
            <a:endParaRPr lang="pl-PL" sz="2400" dirty="0"/>
          </a:p>
          <a:p>
            <a:pPr marL="0" indent="0" algn="just">
              <a:buNone/>
            </a:pPr>
            <a:endParaRPr lang="pl-PL" sz="2400" dirty="0"/>
          </a:p>
          <a:p>
            <a:pPr algn="just"/>
            <a:endParaRPr lang="pl-PL" sz="2400" dirty="0"/>
          </a:p>
          <a:p>
            <a:pPr algn="just"/>
            <a:endParaRPr lang="pl-PL" sz="2400" i="1" dirty="0"/>
          </a:p>
        </p:txBody>
      </p:sp>
    </p:spTree>
    <p:extLst>
      <p:ext uri="{BB962C8B-B14F-4D97-AF65-F5344CB8AC3E}">
        <p14:creationId xmlns:p14="http://schemas.microsoft.com/office/powerpoint/2010/main" val="3178615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C59781-A7CF-4593-A98C-5F290B0AECFB}"/>
              </a:ext>
            </a:extLst>
          </p:cNvPr>
          <p:cNvSpPr>
            <a:spLocks noGrp="1"/>
          </p:cNvSpPr>
          <p:nvPr>
            <p:ph type="title"/>
          </p:nvPr>
        </p:nvSpPr>
        <p:spPr>
          <a:xfrm>
            <a:off x="667454" y="850548"/>
            <a:ext cx="10653889" cy="1170163"/>
          </a:xfrm>
        </p:spPr>
        <p:txBody>
          <a:bodyPr>
            <a:noAutofit/>
          </a:bodyPr>
          <a:lstStyle/>
          <a:p>
            <a:pPr algn="ctr"/>
            <a:br>
              <a:rPr lang="pl-PL" dirty="0"/>
            </a:br>
            <a:br>
              <a:rPr lang="pl-PL" dirty="0"/>
            </a:br>
            <a:r>
              <a:rPr lang="pl-PL" dirty="0"/>
              <a:t>Przejrzystość ustalania wynagrodzeń oraz polityka wzrostu wynagrodzeń </a:t>
            </a:r>
            <a:br>
              <a:rPr lang="pl-PL" dirty="0"/>
            </a:br>
            <a:r>
              <a:rPr lang="pl-PL" dirty="0"/>
              <a:t>– art. 6 ust. 2</a:t>
            </a:r>
            <a:br>
              <a:rPr lang="pl-PL" sz="2800" dirty="0"/>
            </a:br>
            <a:endParaRPr lang="pl-PL" sz="2800" dirty="0"/>
          </a:p>
        </p:txBody>
      </p:sp>
      <p:sp>
        <p:nvSpPr>
          <p:cNvPr id="3" name="Symbol zastępczy zawartości 2">
            <a:extLst>
              <a:ext uri="{FF2B5EF4-FFF2-40B4-BE49-F238E27FC236}">
                <a16:creationId xmlns:a16="http://schemas.microsoft.com/office/drawing/2014/main" id="{DB9FDB39-16B7-4393-B4A4-6E657BE2DFD3}"/>
              </a:ext>
            </a:extLst>
          </p:cNvPr>
          <p:cNvSpPr>
            <a:spLocks noGrp="1"/>
          </p:cNvSpPr>
          <p:nvPr>
            <p:ph idx="1"/>
          </p:nvPr>
        </p:nvSpPr>
        <p:spPr>
          <a:xfrm>
            <a:off x="838199" y="2246489"/>
            <a:ext cx="10312400" cy="4351338"/>
          </a:xfrm>
        </p:spPr>
        <p:txBody>
          <a:bodyPr>
            <a:normAutofit lnSpcReduction="10000"/>
          </a:bodyPr>
          <a:lstStyle/>
          <a:p>
            <a:pPr algn="just"/>
            <a:r>
              <a:rPr lang="pl-PL" sz="2200" dirty="0"/>
              <a:t>Państwa mogą zwolnić pracodawców zatrudniających mniej niż 50 pracowników z obowiązku zapewniania pracownikom dostępu do kryteriów związanych z progresją wynagrodzeń (ust. 2).</a:t>
            </a:r>
          </a:p>
          <a:p>
            <a:pPr algn="just"/>
            <a:r>
              <a:rPr lang="pl-PL" sz="2200" dirty="0"/>
              <a:t>Wyłączenie, o którym mowa w art. 6 ust. 2, odnosi się wyłącznie do informacji o progresji wynagrodzeń.  </a:t>
            </a:r>
          </a:p>
          <a:p>
            <a:pPr algn="just"/>
            <a:r>
              <a:rPr lang="pl-PL" sz="2200" dirty="0"/>
              <a:t>Nawet jeśli </a:t>
            </a:r>
            <a:r>
              <a:rPr lang="pl-PL" sz="2200" dirty="0" err="1"/>
              <a:t>PCz</a:t>
            </a:r>
            <a:r>
              <a:rPr lang="pl-PL" sz="2200" dirty="0"/>
              <a:t>, zgodnie z ust. 2, zwolni pracodawców zatrudniających mniej niż 50 pracowników z udostępniania kryteriów progresji wynagrodzenia, to pracodawcy ci nie są zwolnieni z obowiązku posiadania takich kryteriów. </a:t>
            </a:r>
          </a:p>
          <a:p>
            <a:pPr algn="just"/>
            <a:r>
              <a:rPr lang="pl-PL" sz="2200" i="1" dirty="0"/>
              <a:t>Państwa członkowskie powinny być w stanie zwolnić pracodawców będących mikroprzedsiębiorstwami lub małymi przedsiębiorstwami z obowiązku związanego z progresją wynagrodzeń, na przykład zezwalając im na udostępnienie kryteriów dotyczących progresji wynagrodzeń na wniosek pracowników. </a:t>
            </a:r>
            <a:r>
              <a:rPr lang="pl-PL" sz="2200" dirty="0"/>
              <a:t>– z motywu 35 </a:t>
            </a:r>
          </a:p>
          <a:p>
            <a:pPr algn="just"/>
            <a:endParaRPr lang="pl-PL" sz="2200" dirty="0"/>
          </a:p>
          <a:p>
            <a:pPr algn="just"/>
            <a:endParaRPr lang="pl-PL" dirty="0"/>
          </a:p>
          <a:p>
            <a:endParaRPr lang="pl-PL" dirty="0"/>
          </a:p>
          <a:p>
            <a:endParaRPr lang="pl-PL" dirty="0"/>
          </a:p>
        </p:txBody>
      </p:sp>
    </p:spTree>
    <p:extLst>
      <p:ext uri="{BB962C8B-B14F-4D97-AF65-F5344CB8AC3E}">
        <p14:creationId xmlns:p14="http://schemas.microsoft.com/office/powerpoint/2010/main" val="19189591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CD4AD85-6BDE-4D5E-9921-C101FF988DEC}"/>
              </a:ext>
            </a:extLst>
          </p:cNvPr>
          <p:cNvSpPr>
            <a:spLocks noGrp="1"/>
          </p:cNvSpPr>
          <p:nvPr>
            <p:ph type="title"/>
          </p:nvPr>
        </p:nvSpPr>
        <p:spPr>
          <a:xfrm>
            <a:off x="609600" y="929571"/>
            <a:ext cx="10631311" cy="1204030"/>
          </a:xfrm>
        </p:spPr>
        <p:txBody>
          <a:bodyPr>
            <a:normAutofit/>
          </a:bodyPr>
          <a:lstStyle/>
          <a:p>
            <a:pPr algn="ctr"/>
            <a:r>
              <a:rPr lang="pl-PL" dirty="0"/>
              <a:t>Przejrzystość ustalania wynagrodzeń oraz polityka wzrostu wynagrodzeń – motyw 35</a:t>
            </a:r>
          </a:p>
        </p:txBody>
      </p:sp>
      <p:sp>
        <p:nvSpPr>
          <p:cNvPr id="3" name="Symbol zastępczy zawartości 2">
            <a:extLst>
              <a:ext uri="{FF2B5EF4-FFF2-40B4-BE49-F238E27FC236}">
                <a16:creationId xmlns:a16="http://schemas.microsoft.com/office/drawing/2014/main" id="{4850EDBB-6164-48F2-A0CD-303179C014BC}"/>
              </a:ext>
            </a:extLst>
          </p:cNvPr>
          <p:cNvSpPr>
            <a:spLocks noGrp="1"/>
          </p:cNvSpPr>
          <p:nvPr>
            <p:ph idx="1"/>
          </p:nvPr>
        </p:nvSpPr>
        <p:spPr>
          <a:xfrm>
            <a:off x="780344" y="2133601"/>
            <a:ext cx="10631311" cy="4351338"/>
          </a:xfrm>
        </p:spPr>
        <p:txBody>
          <a:bodyPr>
            <a:normAutofit fontScale="77500" lnSpcReduction="20000"/>
          </a:bodyPr>
          <a:lstStyle/>
          <a:p>
            <a:pPr marL="0" indent="0">
              <a:buNone/>
            </a:pPr>
            <a:r>
              <a:rPr lang="pl-PL" dirty="0"/>
              <a:t>Motyw 35 </a:t>
            </a:r>
          </a:p>
          <a:p>
            <a:pPr marL="0" indent="0" algn="just">
              <a:buNone/>
            </a:pPr>
            <a:r>
              <a:rPr lang="pl-PL" i="1" dirty="0"/>
              <a:t>Pracodawcy powinni udostępniać swoim pracownikom kryteria stosowane do określania poziomów wynagrodzenia i progresji wynagrodzenia. Progresja wynagrodzenia odnosi się do procesu przenoszenia się pracownika na wyższy poziom wynagrodzenia. Kryteria związane z progresją wynagrodzenia mogą obejmować między innymi indywidualne osiągnięcia, rozwój umiejętności i staż pracy. </a:t>
            </a:r>
          </a:p>
          <a:p>
            <a:pPr marL="0" indent="0" algn="just">
              <a:buNone/>
            </a:pPr>
            <a:r>
              <a:rPr lang="pl-PL" i="1" dirty="0"/>
              <a:t>Wykonując ten obowiązek, państwa członkowskie powinny zwrócić szczególną uwagę, aby unikać nakładania nadmiernych obciążeń administracyjnych na mikroprzedsiębiorstwa i małe przedsiębiorstwa. Państwa członkowskie powinny być również w stanie zapewnić, jako środek łagodzący, gotowe szablony w celu wsparcia mikroprzedsiębiorstw i małych przedsiębiorstw w wypełnianiu tego obowiązku. </a:t>
            </a:r>
          </a:p>
          <a:p>
            <a:pPr marL="0" indent="0" algn="just">
              <a:buNone/>
            </a:pPr>
            <a:r>
              <a:rPr lang="pl-PL" i="1" dirty="0"/>
              <a:t>Państwa członkowskie powinny być w stanie zwolnić pracodawców będących mikroprzedsiębiorstwami lub małymi przedsiębiorstwami z obowiązku związanego z progresją wynagrodzeń, na przykład zezwalając im na udostępnienie kryteriów dotyczących progresji wynagrodzeń na wniosek pracowników</a:t>
            </a:r>
            <a:r>
              <a:rPr lang="pl-PL" i="1" u="sng" dirty="0"/>
              <a:t>.</a:t>
            </a:r>
          </a:p>
        </p:txBody>
      </p:sp>
    </p:spTree>
    <p:extLst>
      <p:ext uri="{BB962C8B-B14F-4D97-AF65-F5344CB8AC3E}">
        <p14:creationId xmlns:p14="http://schemas.microsoft.com/office/powerpoint/2010/main" val="5437486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E40C9-1D48-4870-AA49-562B48BBC4AF}"/>
              </a:ext>
            </a:extLst>
          </p:cNvPr>
          <p:cNvSpPr>
            <a:spLocks noGrp="1"/>
          </p:cNvSpPr>
          <p:nvPr>
            <p:ph type="title"/>
          </p:nvPr>
        </p:nvSpPr>
        <p:spPr>
          <a:xfrm>
            <a:off x="677330" y="466724"/>
            <a:ext cx="10676467" cy="1249187"/>
          </a:xfrm>
        </p:spPr>
        <p:txBody>
          <a:bodyPr>
            <a:normAutofit fontScale="90000"/>
          </a:bodyPr>
          <a:lstStyle/>
          <a:p>
            <a:pPr algn="ctr"/>
            <a:br>
              <a:rPr lang="pl-PL" dirty="0"/>
            </a:br>
            <a:br>
              <a:rPr lang="pl-PL" dirty="0"/>
            </a:br>
            <a:r>
              <a:rPr lang="pl-PL" sz="3100" dirty="0"/>
              <a:t>Prawo do informacji (art. 7)</a:t>
            </a:r>
            <a:br>
              <a:rPr lang="pl-PL" sz="3100" dirty="0"/>
            </a:br>
            <a:r>
              <a:rPr lang="pl-PL" sz="3100" dirty="0"/>
              <a:t>- zakres żądanych informacji </a:t>
            </a:r>
            <a:br>
              <a:rPr lang="pl-PL" dirty="0"/>
            </a:br>
            <a:endParaRPr lang="pl-PL" dirty="0"/>
          </a:p>
        </p:txBody>
      </p:sp>
      <p:sp>
        <p:nvSpPr>
          <p:cNvPr id="3" name="Symbol zastępczy zawartości 2">
            <a:extLst>
              <a:ext uri="{FF2B5EF4-FFF2-40B4-BE49-F238E27FC236}">
                <a16:creationId xmlns:a16="http://schemas.microsoft.com/office/drawing/2014/main" id="{A23FAE08-2D80-421B-91B8-193E9782AA4E}"/>
              </a:ext>
            </a:extLst>
          </p:cNvPr>
          <p:cNvSpPr>
            <a:spLocks noGrp="1"/>
          </p:cNvSpPr>
          <p:nvPr>
            <p:ph idx="1"/>
          </p:nvPr>
        </p:nvSpPr>
        <p:spPr>
          <a:xfrm>
            <a:off x="677330" y="1873956"/>
            <a:ext cx="10597443" cy="4351338"/>
          </a:xfrm>
        </p:spPr>
        <p:txBody>
          <a:bodyPr>
            <a:normAutofit fontScale="92500"/>
          </a:bodyPr>
          <a:lstStyle/>
          <a:p>
            <a:pPr marL="0" indent="0">
              <a:buNone/>
            </a:pPr>
            <a:r>
              <a:rPr lang="pl-PL" sz="2400" dirty="0"/>
              <a:t>Art. 7 ma  zastosowanie do wszystkich pracodawców, bez względu na rozmiar. </a:t>
            </a:r>
          </a:p>
          <a:p>
            <a:pPr marL="0" indent="0">
              <a:buNone/>
            </a:pPr>
            <a:endParaRPr lang="pl-PL" sz="2400" dirty="0"/>
          </a:p>
          <a:p>
            <a:pPr marL="0" indent="0" algn="just">
              <a:buNone/>
            </a:pPr>
            <a:r>
              <a:rPr lang="pl-PL" sz="2400" dirty="0"/>
              <a:t>Prawo pracowników do występowania o informacje i otrzymywania ich na piśmie </a:t>
            </a:r>
            <a:r>
              <a:rPr lang="pl-PL" sz="1700" dirty="0"/>
              <a:t>W </a:t>
            </a:r>
            <a:r>
              <a:rPr lang="pl-PL" sz="2400" dirty="0"/>
              <a:t>odniesieniu do:</a:t>
            </a:r>
          </a:p>
          <a:p>
            <a:pPr algn="just"/>
            <a:r>
              <a:rPr lang="pl-PL" sz="2400" dirty="0"/>
              <a:t> ich indywidualnego poziomu wynagrodzenia, </a:t>
            </a:r>
          </a:p>
          <a:p>
            <a:pPr algn="just"/>
            <a:r>
              <a:rPr lang="pl-PL" sz="2400" dirty="0"/>
              <a:t>średnich poziomów wynagrodzenia, w podziale na płeć, w odniesieniu do kategorii pracowników wykonujących taką samą pracę jak oni lub pracę o takiej samej wartości jak ich praca.</a:t>
            </a:r>
          </a:p>
          <a:p>
            <a:pPr algn="just"/>
            <a:endParaRPr lang="pl-PL" sz="2400" dirty="0"/>
          </a:p>
          <a:p>
            <a:pPr marL="0" indent="0" algn="just">
              <a:buNone/>
            </a:pPr>
            <a:r>
              <a:rPr lang="pl-PL" sz="2400" dirty="0"/>
              <a:t>Pracownik może więc żądać informacji dotyczących wyłącznie kategorii pracowników, do której należy dany pracownik, a nie jakiejkolwiek kategorii pracowników</a:t>
            </a:r>
            <a:r>
              <a:rPr lang="pl-PL" sz="1700" dirty="0"/>
              <a:t>. </a:t>
            </a:r>
            <a:endParaRPr lang="pl-PL" sz="2000" dirty="0"/>
          </a:p>
          <a:p>
            <a:pPr marL="0" indent="0">
              <a:buNone/>
            </a:pPr>
            <a:endParaRPr lang="pl-PL" dirty="0"/>
          </a:p>
        </p:txBody>
      </p:sp>
    </p:spTree>
    <p:extLst>
      <p:ext uri="{BB962C8B-B14F-4D97-AF65-F5344CB8AC3E}">
        <p14:creationId xmlns:p14="http://schemas.microsoft.com/office/powerpoint/2010/main" val="16151283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97D3F36-0679-4DC2-A0FC-57AA88F3646F}"/>
              </a:ext>
            </a:extLst>
          </p:cNvPr>
          <p:cNvSpPr>
            <a:spLocks noGrp="1"/>
          </p:cNvSpPr>
          <p:nvPr>
            <p:ph type="title"/>
          </p:nvPr>
        </p:nvSpPr>
        <p:spPr>
          <a:xfrm>
            <a:off x="767644" y="365125"/>
            <a:ext cx="10586156" cy="1325563"/>
          </a:xfrm>
        </p:spPr>
        <p:txBody>
          <a:bodyPr>
            <a:normAutofit fontScale="90000"/>
          </a:bodyPr>
          <a:lstStyle/>
          <a:p>
            <a:pPr algn="ctr"/>
            <a:br>
              <a:rPr lang="pl-PL" sz="2800" dirty="0"/>
            </a:br>
            <a:br>
              <a:rPr lang="pl-PL" sz="3100" dirty="0"/>
            </a:br>
            <a:r>
              <a:rPr lang="pl-PL" sz="3100" dirty="0"/>
              <a:t>Prawo do informacji </a:t>
            </a:r>
            <a:br>
              <a:rPr lang="pl-PL" sz="3100" dirty="0"/>
            </a:br>
            <a:r>
              <a:rPr lang="pl-PL" sz="3100" dirty="0"/>
              <a:t>- art. 7 ust. 2-4. </a:t>
            </a:r>
            <a:br>
              <a:rPr lang="pl-PL" sz="3100" dirty="0"/>
            </a:br>
            <a:endParaRPr lang="pl-PL" sz="3100" dirty="0"/>
          </a:p>
        </p:txBody>
      </p:sp>
      <p:sp>
        <p:nvSpPr>
          <p:cNvPr id="3" name="Symbol zastępczy zawartości 2">
            <a:extLst>
              <a:ext uri="{FF2B5EF4-FFF2-40B4-BE49-F238E27FC236}">
                <a16:creationId xmlns:a16="http://schemas.microsoft.com/office/drawing/2014/main" id="{8443487A-6D3B-4305-BB50-A4CF33CC7FE2}"/>
              </a:ext>
            </a:extLst>
          </p:cNvPr>
          <p:cNvSpPr>
            <a:spLocks noGrp="1"/>
          </p:cNvSpPr>
          <p:nvPr>
            <p:ph idx="1"/>
          </p:nvPr>
        </p:nvSpPr>
        <p:spPr>
          <a:xfrm>
            <a:off x="767644" y="1825625"/>
            <a:ext cx="10586156" cy="4351338"/>
          </a:xfrm>
        </p:spPr>
        <p:txBody>
          <a:bodyPr>
            <a:normAutofit fontScale="92500"/>
          </a:bodyPr>
          <a:lstStyle/>
          <a:p>
            <a:pPr algn="just"/>
            <a:r>
              <a:rPr lang="pl-PL" sz="2600" dirty="0"/>
              <a:t>Możliwość występowania osobiście, za pośrednictwem przedstawicieli pracowników, za pośrednictwem organów ds. równości (ust. 2). </a:t>
            </a:r>
          </a:p>
          <a:p>
            <a:pPr algn="just"/>
            <a:r>
              <a:rPr lang="pl-PL" sz="2600" dirty="0"/>
              <a:t>Możliwość występowania o dodatkowe wyjaśnienia i informacje, jeśli otrzymane informacje nie są kompletne (ust. 2). </a:t>
            </a:r>
          </a:p>
          <a:p>
            <a:pPr algn="just"/>
            <a:r>
              <a:rPr lang="pl-PL" sz="2600" dirty="0"/>
              <a:t>Obowiązek pracodawców corocznego informowania pracowników o przysługującym im prawie i procedurze w tym zakresie (ust. 3)</a:t>
            </a:r>
          </a:p>
          <a:p>
            <a:pPr algn="just"/>
            <a:r>
              <a:rPr lang="pl-PL" sz="2600" dirty="0"/>
              <a:t>Pracodawcy udostępniają informacje w rozsądnym terminie, a w każdym razie w ciągu dwóch miesięcy od dnia zwrócenia się o te informacje (ust. 4). </a:t>
            </a:r>
          </a:p>
          <a:p>
            <a:pPr algn="just"/>
            <a:r>
              <a:rPr lang="pl-PL" sz="2600" i="1" dirty="0"/>
              <a:t>Pracodawcy mogą również z własnej inicjatywy zdecydować się na udzielenia takich informacji,  bez konieczności zwracania się o nie przez pracowników  </a:t>
            </a:r>
            <a:r>
              <a:rPr lang="pl-PL" sz="2600" dirty="0"/>
              <a:t>- z motywu 36. </a:t>
            </a:r>
          </a:p>
          <a:p>
            <a:endParaRPr lang="pl-PL" dirty="0"/>
          </a:p>
          <a:p>
            <a:endParaRPr lang="pl-PL" dirty="0"/>
          </a:p>
        </p:txBody>
      </p:sp>
    </p:spTree>
    <p:extLst>
      <p:ext uri="{BB962C8B-B14F-4D97-AF65-F5344CB8AC3E}">
        <p14:creationId xmlns:p14="http://schemas.microsoft.com/office/powerpoint/2010/main" val="23765097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51BD5E-5585-4762-8A48-2EBA9FBE380B}"/>
              </a:ext>
            </a:extLst>
          </p:cNvPr>
          <p:cNvSpPr>
            <a:spLocks noGrp="1"/>
          </p:cNvSpPr>
          <p:nvPr>
            <p:ph type="title"/>
          </p:nvPr>
        </p:nvSpPr>
        <p:spPr>
          <a:xfrm>
            <a:off x="654756" y="365125"/>
            <a:ext cx="10699044" cy="1325563"/>
          </a:xfrm>
        </p:spPr>
        <p:txBody>
          <a:bodyPr>
            <a:normAutofit/>
          </a:bodyPr>
          <a:lstStyle/>
          <a:p>
            <a:pPr algn="ctr"/>
            <a:r>
              <a:rPr lang="pl-PL" sz="2800" dirty="0"/>
              <a:t>Prawo do informacji</a:t>
            </a:r>
            <a:br>
              <a:rPr lang="pl-PL" sz="2800" dirty="0"/>
            </a:br>
            <a:r>
              <a:rPr lang="pl-PL" sz="2800" dirty="0"/>
              <a:t>–  motyw 36 </a:t>
            </a:r>
          </a:p>
        </p:txBody>
      </p:sp>
      <p:sp>
        <p:nvSpPr>
          <p:cNvPr id="3" name="Symbol zastępczy zawartości 2">
            <a:extLst>
              <a:ext uri="{FF2B5EF4-FFF2-40B4-BE49-F238E27FC236}">
                <a16:creationId xmlns:a16="http://schemas.microsoft.com/office/drawing/2014/main" id="{B482C263-2862-4296-B86A-008CB2C1D87D}"/>
              </a:ext>
            </a:extLst>
          </p:cNvPr>
          <p:cNvSpPr>
            <a:spLocks noGrp="1"/>
          </p:cNvSpPr>
          <p:nvPr>
            <p:ph idx="1"/>
          </p:nvPr>
        </p:nvSpPr>
        <p:spPr>
          <a:xfrm>
            <a:off x="767644" y="1825625"/>
            <a:ext cx="10586156" cy="4351338"/>
          </a:xfrm>
        </p:spPr>
        <p:txBody>
          <a:bodyPr>
            <a:normAutofit/>
          </a:bodyPr>
          <a:lstStyle/>
          <a:p>
            <a:pPr marL="0" indent="0">
              <a:buNone/>
            </a:pPr>
            <a:r>
              <a:rPr lang="pl-PL" sz="2200" dirty="0"/>
              <a:t>Motyw 36</a:t>
            </a:r>
          </a:p>
          <a:p>
            <a:pPr marL="0" indent="0" algn="just">
              <a:buNone/>
            </a:pPr>
            <a:r>
              <a:rPr lang="pl-PL" sz="2200" i="1" dirty="0"/>
              <a:t>Każdy pracownik powinien mieć prawo do uzyskania, na swój wniosek, informacji dotyczących jego indywidualnego poziomu wynagrodzenia oraz średnich poziomów wynagrodzenia, w podziale na płeć, w odniesieniu do kategorii pracowników wykonujących taką samą pracę jak on lub pracę o takiej samej wartości jak jego praca. </a:t>
            </a:r>
          </a:p>
          <a:p>
            <a:pPr marL="0" indent="0" algn="just">
              <a:buNone/>
            </a:pPr>
            <a:r>
              <a:rPr lang="pl-PL" sz="2200" i="1" dirty="0"/>
              <a:t>Powinien on również mieć możliwość otrzymania informacji za pośrednictwem przedstawicieli pracowników lub organu ds. równości. </a:t>
            </a:r>
          </a:p>
          <a:p>
            <a:pPr marL="0" indent="0" algn="just">
              <a:buNone/>
            </a:pPr>
            <a:r>
              <a:rPr lang="pl-PL" sz="2200" i="1" dirty="0"/>
              <a:t>Pracodawcy powinni co roku informować swoich pracowników o tym prawie, a także o krokach, jakie będą podejmowane w celu wykonywania tego prawa. </a:t>
            </a:r>
          </a:p>
          <a:p>
            <a:pPr marL="0" indent="0" algn="just">
              <a:buNone/>
            </a:pPr>
            <a:r>
              <a:rPr lang="pl-PL" sz="2200" i="1" dirty="0"/>
              <a:t>Pracodawcy mogą również z własnej inicjatywy zdecydować się na udzielenie takich informacji, bez konieczności zwracania się o nie przez pracowników.</a:t>
            </a:r>
          </a:p>
        </p:txBody>
      </p:sp>
    </p:spTree>
    <p:extLst>
      <p:ext uri="{BB962C8B-B14F-4D97-AF65-F5344CB8AC3E}">
        <p14:creationId xmlns:p14="http://schemas.microsoft.com/office/powerpoint/2010/main" val="40367623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AA8E8E-4CFD-49CD-A278-31C36EA9439B}"/>
              </a:ext>
            </a:extLst>
          </p:cNvPr>
          <p:cNvSpPr>
            <a:spLocks noGrp="1"/>
          </p:cNvSpPr>
          <p:nvPr>
            <p:ph type="title"/>
          </p:nvPr>
        </p:nvSpPr>
        <p:spPr>
          <a:xfrm>
            <a:off x="691444" y="500062"/>
            <a:ext cx="10676467" cy="1325563"/>
          </a:xfrm>
        </p:spPr>
        <p:txBody>
          <a:bodyPr>
            <a:normAutofit/>
          </a:bodyPr>
          <a:lstStyle/>
          <a:p>
            <a:pPr algn="ctr"/>
            <a:r>
              <a:rPr lang="pl-PL" sz="2800" dirty="0"/>
              <a:t>Prawo do informacji </a:t>
            </a:r>
            <a:br>
              <a:rPr lang="pl-PL" sz="2800" dirty="0"/>
            </a:br>
            <a:r>
              <a:rPr lang="pl-PL" sz="2800" dirty="0"/>
              <a:t>–  art. 7 ust. 5 i 6</a:t>
            </a:r>
          </a:p>
        </p:txBody>
      </p:sp>
      <p:sp>
        <p:nvSpPr>
          <p:cNvPr id="3" name="Symbol zastępczy zawartości 2">
            <a:extLst>
              <a:ext uri="{FF2B5EF4-FFF2-40B4-BE49-F238E27FC236}">
                <a16:creationId xmlns:a16="http://schemas.microsoft.com/office/drawing/2014/main" id="{B5383C32-52D6-4DE8-ACA9-3D756A7E2857}"/>
              </a:ext>
            </a:extLst>
          </p:cNvPr>
          <p:cNvSpPr>
            <a:spLocks noGrp="1"/>
          </p:cNvSpPr>
          <p:nvPr>
            <p:ph idx="1"/>
          </p:nvPr>
        </p:nvSpPr>
        <p:spPr>
          <a:xfrm>
            <a:off x="831144" y="2153003"/>
            <a:ext cx="10529711" cy="4351338"/>
          </a:xfrm>
        </p:spPr>
        <p:txBody>
          <a:bodyPr>
            <a:noAutofit/>
          </a:bodyPr>
          <a:lstStyle/>
          <a:p>
            <a:pPr algn="just"/>
            <a:r>
              <a:rPr lang="pl-PL" sz="2000" i="1" dirty="0"/>
              <a:t>Pracownikom nie uniemożliwia się ujawniania ich wynagrodzenia na potrzeby egzekwowania zasady równości wynagrodzeń. W szczególności zakaz wprowadzania warunków umowy, które uniemożliwiają pracownikom ujawnianie informacji o ich wynagrodzeniu</a:t>
            </a:r>
            <a:r>
              <a:rPr lang="pl-PL" sz="2000" dirty="0"/>
              <a:t>  – ust. 5. </a:t>
            </a:r>
          </a:p>
          <a:p>
            <a:pPr algn="just"/>
            <a:r>
              <a:rPr lang="pl-PL" sz="2000" i="1" dirty="0"/>
              <a:t>Pracodawcy mogą wymagać, aby pracownicy, którzy na mocy niniejszego artykułu uzyskali informacje inne niż dotyczące ich własnych wynagrodzeń lub poziomu wynagrodzenia, nie wykorzystywali tych informacji do jakiegokolwiek innego celu niż cel polegający na wykonywaniu ich prawa do równego wynagrodzenia  </a:t>
            </a:r>
            <a:r>
              <a:rPr lang="pl-PL" sz="2000" dirty="0"/>
              <a:t>– ust. 6. </a:t>
            </a:r>
          </a:p>
          <a:p>
            <a:pPr algn="just"/>
            <a:r>
              <a:rPr lang="pl-PL" sz="2000" dirty="0"/>
              <a:t>Ust. 5 dotyczy ujawniania przez pracownika swojego wynagrodzenia. Z kolei ust. 6 dotyczy informacji, które pracownik uzyskuje od pracodawcy na podstawie art. 7 innych niż dotyczące jego własnego wynagrodzenia lub poziomu wynagrodzeń.  Korzystanie z takich informacji może zostać ograniczone. </a:t>
            </a:r>
          </a:p>
        </p:txBody>
      </p:sp>
    </p:spTree>
    <p:extLst>
      <p:ext uri="{BB962C8B-B14F-4D97-AF65-F5344CB8AC3E}">
        <p14:creationId xmlns:p14="http://schemas.microsoft.com/office/powerpoint/2010/main" val="34412370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E40C9-1D48-4870-AA49-562B48BBC4AF}"/>
              </a:ext>
            </a:extLst>
          </p:cNvPr>
          <p:cNvSpPr>
            <a:spLocks noGrp="1"/>
          </p:cNvSpPr>
          <p:nvPr>
            <p:ph type="title"/>
          </p:nvPr>
        </p:nvSpPr>
        <p:spPr>
          <a:xfrm>
            <a:off x="711200" y="365125"/>
            <a:ext cx="10642600" cy="1325563"/>
          </a:xfrm>
        </p:spPr>
        <p:txBody>
          <a:bodyPr>
            <a:normAutofit fontScale="90000"/>
          </a:bodyPr>
          <a:lstStyle/>
          <a:p>
            <a:pPr algn="ctr"/>
            <a:br>
              <a:rPr lang="pl-PL" dirty="0"/>
            </a:br>
            <a:br>
              <a:rPr lang="pl-PL" dirty="0"/>
            </a:br>
            <a:r>
              <a:rPr lang="pl-PL" sz="3100" dirty="0"/>
              <a:t>Dostępność informacji (art. 8)</a:t>
            </a:r>
            <a:br>
              <a:rPr lang="pl-PL" dirty="0"/>
            </a:br>
            <a:endParaRPr lang="pl-PL" dirty="0"/>
          </a:p>
        </p:txBody>
      </p:sp>
      <p:sp>
        <p:nvSpPr>
          <p:cNvPr id="3" name="Symbol zastępczy zawartości 2">
            <a:extLst>
              <a:ext uri="{FF2B5EF4-FFF2-40B4-BE49-F238E27FC236}">
                <a16:creationId xmlns:a16="http://schemas.microsoft.com/office/drawing/2014/main" id="{A23FAE08-2D80-421B-91B8-193E9782AA4E}"/>
              </a:ext>
            </a:extLst>
          </p:cNvPr>
          <p:cNvSpPr>
            <a:spLocks noGrp="1"/>
          </p:cNvSpPr>
          <p:nvPr>
            <p:ph idx="1"/>
          </p:nvPr>
        </p:nvSpPr>
        <p:spPr>
          <a:xfrm>
            <a:off x="711200" y="1825625"/>
            <a:ext cx="10642599" cy="4351338"/>
          </a:xfrm>
        </p:spPr>
        <p:txBody>
          <a:bodyPr>
            <a:normAutofit fontScale="92500" lnSpcReduction="10000"/>
          </a:bodyPr>
          <a:lstStyle/>
          <a:p>
            <a:pPr marL="0" indent="0" algn="just">
              <a:buNone/>
            </a:pPr>
            <a:r>
              <a:rPr lang="pl-PL" sz="2200" i="1" dirty="0">
                <a:effectLst/>
                <a:ea typeface="Calibri" panose="020F0502020204030204" pitchFamily="34" charset="0"/>
                <a:cs typeface="Times New Roman" panose="02020603050405020304" pitchFamily="18" charset="0"/>
              </a:rPr>
              <a:t>Pracodawcy przekazują wszelkie informacje, które udostępniają pracownikom lub osobom starającym się o zatrudnienie na podstawie art. 5, 6 i 7 w formacie, który jest przystępny dla osób z niepełnosprawnościami i który uwzględnia ich szczególne potrzeby.</a:t>
            </a:r>
          </a:p>
          <a:p>
            <a:pPr marL="0" indent="0" algn="just">
              <a:lnSpc>
                <a:spcPct val="107000"/>
              </a:lnSpc>
              <a:spcAft>
                <a:spcPts val="800"/>
              </a:spcAft>
              <a:buNone/>
            </a:pPr>
            <a:r>
              <a:rPr lang="pl-PL" sz="2200" dirty="0">
                <a:effectLst/>
                <a:ea typeface="Calibri" panose="020F0502020204030204" pitchFamily="34" charset="0"/>
                <a:cs typeface="Times New Roman" panose="02020603050405020304" pitchFamily="18" charset="0"/>
              </a:rPr>
              <a:t>Motyw 37 : </a:t>
            </a:r>
          </a:p>
          <a:p>
            <a:pPr marL="0" indent="0" algn="just">
              <a:lnSpc>
                <a:spcPct val="107000"/>
              </a:lnSpc>
              <a:spcAft>
                <a:spcPts val="800"/>
              </a:spcAft>
              <a:buNone/>
            </a:pPr>
            <a:r>
              <a:rPr lang="pl-PL" sz="2200" i="1" dirty="0">
                <a:effectLst/>
                <a:ea typeface="Calibri" panose="020F0502020204030204" pitchFamily="34" charset="0"/>
                <a:cs typeface="Times New Roman" panose="02020603050405020304" pitchFamily="18" charset="0"/>
              </a:rPr>
              <a:t>Niniejsza dyrektywa powinna zapewniać, aby osoby z niepełnosprawnościami miały odpowiedni dostęp do informacji przekazywanych na jej podstawie osobom starającym się o zatrudnienie i pracownikom. Takie informacje powinny być przekazywane tym osobom </a:t>
            </a:r>
            <a:r>
              <a:rPr lang="pl-PL" sz="2200" b="1" i="1" dirty="0">
                <a:effectLst/>
                <a:ea typeface="Calibri" panose="020F0502020204030204" pitchFamily="34" charset="0"/>
                <a:cs typeface="Times New Roman" panose="02020603050405020304" pitchFamily="18" charset="0"/>
              </a:rPr>
              <a:t>w sposób uwzględniający rodzaj ich indywidualnej niepełnosprawności</a:t>
            </a:r>
            <a:r>
              <a:rPr lang="pl-PL" sz="2200" i="1" dirty="0">
                <a:effectLst/>
                <a:ea typeface="Calibri" panose="020F0502020204030204" pitchFamily="34" charset="0"/>
                <a:cs typeface="Times New Roman" panose="02020603050405020304" pitchFamily="18" charset="0"/>
              </a:rPr>
              <a:t>, w takim formacie i odpowiedniej formie pomocy i wsparcia, które zapewniają im dostęp do tych informacji i ich zrozumienie. </a:t>
            </a:r>
            <a:r>
              <a:rPr lang="pl-PL" sz="2200" i="1" u="sng" dirty="0">
                <a:effectLst/>
                <a:ea typeface="Calibri" panose="020F0502020204030204" pitchFamily="34" charset="0"/>
                <a:cs typeface="Times New Roman" panose="02020603050405020304" pitchFamily="18" charset="0"/>
              </a:rPr>
              <a:t>Może to obejmować dostarczanie informacji w zrozumiały i przystępny dla nich sposób, przy użyciu odpowiedniego rozmiaru czcionek, zastosowaniu wystarczającego kontrastu lub w innym trybie odpowiednim dla ich rodzaju niepełnosprawności</a:t>
            </a:r>
            <a:r>
              <a:rPr lang="pl-PL" sz="2200" i="1" dirty="0">
                <a:effectLst/>
                <a:ea typeface="Calibri" panose="020F0502020204030204" pitchFamily="34" charset="0"/>
                <a:cs typeface="Times New Roman" panose="02020603050405020304" pitchFamily="18" charset="0"/>
              </a:rPr>
              <a:t>. W stosownych przypadkach zastosowanie ma dyrektywa Parlamentu Europejskiego i Rady (UE) 2016/2102</a:t>
            </a:r>
            <a:r>
              <a:rPr lang="pl-PL" sz="2200" dirty="0">
                <a:effectLst/>
                <a:ea typeface="Calibri" panose="020F0502020204030204" pitchFamily="34" charset="0"/>
                <a:cs typeface="Times New Roman" panose="02020603050405020304" pitchFamily="18" charset="0"/>
              </a:rPr>
              <a:t>.</a:t>
            </a:r>
          </a:p>
          <a:p>
            <a:pPr marL="0" indent="0">
              <a:buNone/>
            </a:pPr>
            <a:endParaRPr lang="pl-PL" dirty="0"/>
          </a:p>
          <a:p>
            <a:pPr marL="0" indent="0" algn="ctr">
              <a:buNone/>
            </a:pPr>
            <a:endParaRPr lang="pl-PL" dirty="0"/>
          </a:p>
          <a:p>
            <a:pPr marL="0" indent="0">
              <a:buNone/>
            </a:pPr>
            <a:endParaRPr lang="pl-PL" sz="2400" dirty="0"/>
          </a:p>
          <a:p>
            <a:pPr marL="0" indent="0">
              <a:buNone/>
            </a:pPr>
            <a:endParaRPr lang="pl-PL" sz="2000" dirty="0"/>
          </a:p>
          <a:p>
            <a:endParaRPr lang="pl-PL" sz="2000" dirty="0"/>
          </a:p>
          <a:p>
            <a:pPr marL="0" indent="0">
              <a:buNone/>
            </a:pPr>
            <a:endParaRPr lang="pl-PL" dirty="0"/>
          </a:p>
        </p:txBody>
      </p:sp>
    </p:spTree>
    <p:extLst>
      <p:ext uri="{BB962C8B-B14F-4D97-AF65-F5344CB8AC3E}">
        <p14:creationId xmlns:p14="http://schemas.microsoft.com/office/powerpoint/2010/main" val="33095494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DD1D3B7-BA8E-4609-803A-BF8B01AC2084}"/>
              </a:ext>
            </a:extLst>
          </p:cNvPr>
          <p:cNvSpPr>
            <a:spLocks noGrp="1"/>
          </p:cNvSpPr>
          <p:nvPr>
            <p:ph type="title"/>
          </p:nvPr>
        </p:nvSpPr>
        <p:spPr>
          <a:xfrm>
            <a:off x="733778" y="569835"/>
            <a:ext cx="10620022" cy="1255790"/>
          </a:xfrm>
        </p:spPr>
        <p:txBody>
          <a:bodyPr>
            <a:normAutofit/>
          </a:bodyPr>
          <a:lstStyle/>
          <a:p>
            <a:pPr algn="ctr"/>
            <a:r>
              <a:rPr lang="pl-PL" sz="2800" dirty="0"/>
              <a:t>Sprawozdawczość w zakresie luki płacowej (art. 9) </a:t>
            </a:r>
          </a:p>
        </p:txBody>
      </p:sp>
      <p:sp>
        <p:nvSpPr>
          <p:cNvPr id="3" name="Symbol zastępczy zawartości 2">
            <a:extLst>
              <a:ext uri="{FF2B5EF4-FFF2-40B4-BE49-F238E27FC236}">
                <a16:creationId xmlns:a16="http://schemas.microsoft.com/office/drawing/2014/main" id="{536CEB29-A512-4B19-882D-8992BCFE1CB2}"/>
              </a:ext>
            </a:extLst>
          </p:cNvPr>
          <p:cNvSpPr>
            <a:spLocks noGrp="1"/>
          </p:cNvSpPr>
          <p:nvPr>
            <p:ph idx="1"/>
          </p:nvPr>
        </p:nvSpPr>
        <p:spPr>
          <a:xfrm>
            <a:off x="824089" y="1825625"/>
            <a:ext cx="10529711" cy="4351338"/>
          </a:xfrm>
        </p:spPr>
        <p:txBody>
          <a:bodyPr>
            <a:normAutofit fontScale="77500" lnSpcReduction="2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sng" strike="noStrike" kern="1200" cap="none" spc="0" normalizeH="0" baseline="0" noProof="0" dirty="0">
                <a:ln>
                  <a:noFill/>
                </a:ln>
                <a:solidFill>
                  <a:prstClr val="white"/>
                </a:solidFill>
                <a:effectLst/>
                <a:uLnTx/>
                <a:uFillTx/>
                <a:latin typeface="Lato"/>
                <a:ea typeface="Verdana" panose="020B0604030504040204" pitchFamily="34" charset="0"/>
                <a:cs typeface="+mn-cs"/>
              </a:rPr>
              <a:t> Kto?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Pracodawcy zatrudniający co  najmniej 100 pracowników.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Pracodawcy zatrudniający mniej niż 100 pracowników (art. 9 ust. 5):</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a) mogą zostać zobowiązani przez </a:t>
            </a:r>
            <a:r>
              <a:rPr kumimoji="0" lang="pl-PL" sz="2000" b="0" i="0" u="none" strike="noStrike" kern="1200" cap="none" spc="0" normalizeH="0" baseline="0" noProof="0" dirty="0" err="1">
                <a:ln>
                  <a:noFill/>
                </a:ln>
                <a:solidFill>
                  <a:prstClr val="white"/>
                </a:solidFill>
                <a:effectLst/>
                <a:uLnTx/>
                <a:uFillTx/>
                <a:latin typeface="Lato"/>
                <a:ea typeface="Verdana" panose="020B0604030504040204" pitchFamily="34" charset="0"/>
                <a:cs typeface="+mn-cs"/>
              </a:rPr>
              <a:t>PCz</a:t>
            </a: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 motyw 38),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b) mogą dobrowolnie przekazywać informacje (motyw 42).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Liczba pracowników zatrudnionych przez pracodawców, która ma być stosowana jako kryterium tego, czy pracodawca podlega obowiązkowi składania sprawozdań dotyczących wynagrodzeń, o którym mowa w niniejszej dyrektywie, wyznaczana jest przy uwzględnieniu zalecenia Komisji 2003/361/WE dotyczącego mikroprzedsiębiorstw oraz małych i średnich przedsiębiorstw.  </a:t>
            </a:r>
            <a:r>
              <a:rPr lang="pl-PL" sz="2000" dirty="0">
                <a:solidFill>
                  <a:prstClr val="white"/>
                </a:solidFill>
                <a:latin typeface="Lato"/>
              </a:rPr>
              <a:t>- z motywu 34</a:t>
            </a:r>
            <a:endParaRPr kumimoji="0" lang="pl-PL" sz="2000" b="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sng" strike="noStrike" kern="1200" cap="none" spc="0" normalizeH="0" baseline="0" noProof="0" dirty="0">
                <a:ln>
                  <a:noFill/>
                </a:ln>
                <a:solidFill>
                  <a:prstClr val="white"/>
                </a:solidFill>
                <a:effectLst/>
                <a:uLnTx/>
                <a:uFillTx/>
                <a:latin typeface="Lato"/>
                <a:ea typeface="Verdana" panose="020B0604030504040204" pitchFamily="34" charset="0"/>
                <a:cs typeface="+mn-cs"/>
              </a:rPr>
              <a:t>Jak często?</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Co roku </a:t>
            </a:r>
            <a:r>
              <a:rPr lang="pl-PL" sz="2000" dirty="0">
                <a:solidFill>
                  <a:prstClr val="white"/>
                </a:solidFill>
                <a:latin typeface="Lato"/>
              </a:rPr>
              <a:t>albo</a:t>
            </a: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co trzy lata w zależności od liczby zatrudnianych pracowników</a:t>
            </a:r>
            <a:r>
              <a:rPr lang="pl-PL" sz="2000" dirty="0">
                <a:solidFill>
                  <a:prstClr val="white"/>
                </a:solidFill>
                <a:latin typeface="Lato"/>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pl-PL" sz="2000" dirty="0">
                <a:solidFill>
                  <a:prstClr val="white"/>
                </a:solidFill>
                <a:latin typeface="Lato"/>
              </a:rPr>
              <a:t>Informacje dotyczące tylko poprzedniego roku kalendarzowego, a nie wszystkich trzech lat.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sng" strike="noStrike" kern="1200" cap="none" spc="0" normalizeH="0" baseline="0" noProof="0" dirty="0">
                <a:ln>
                  <a:noFill/>
                </a:ln>
                <a:solidFill>
                  <a:prstClr val="white"/>
                </a:solidFill>
                <a:effectLst/>
                <a:uLnTx/>
                <a:uFillTx/>
                <a:latin typeface="Lato"/>
                <a:ea typeface="Verdana" panose="020B0604030504040204" pitchFamily="34" charset="0"/>
                <a:cs typeface="+mn-cs"/>
              </a:rPr>
              <a:t>Pierwsze sprawozdanie: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Do 7.06.2027 r. – pracodawcy zatrudniający od 150 pracowników,</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Do 7.06.2031 r. – pracodawcy zatrudniający od 100 do 149 pracowników.</a:t>
            </a:r>
          </a:p>
          <a:p>
            <a:endParaRPr lang="pl-PL" sz="2400" dirty="0"/>
          </a:p>
        </p:txBody>
      </p:sp>
    </p:spTree>
    <p:extLst>
      <p:ext uri="{BB962C8B-B14F-4D97-AF65-F5344CB8AC3E}">
        <p14:creationId xmlns:p14="http://schemas.microsoft.com/office/powerpoint/2010/main" val="498705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81383E3-9396-4006-89D8-6E9E06BCC198}"/>
              </a:ext>
            </a:extLst>
          </p:cNvPr>
          <p:cNvSpPr>
            <a:spLocks noGrp="1"/>
          </p:cNvSpPr>
          <p:nvPr>
            <p:ph type="title"/>
          </p:nvPr>
        </p:nvSpPr>
        <p:spPr>
          <a:xfrm>
            <a:off x="688622" y="500062"/>
            <a:ext cx="10665178" cy="1325563"/>
          </a:xfrm>
        </p:spPr>
        <p:txBody>
          <a:bodyPr/>
          <a:lstStyle/>
          <a:p>
            <a:pPr algn="ctr"/>
            <a:r>
              <a:rPr lang="pl-PL" dirty="0"/>
              <a:t>Informacje podlegające raportowaniu  z art. 9 ust. 1 </a:t>
            </a:r>
            <a:br>
              <a:rPr lang="pl-PL" dirty="0"/>
            </a:br>
            <a:r>
              <a:rPr lang="pl-PL" dirty="0"/>
              <a:t>– lit. a), b)</a:t>
            </a:r>
          </a:p>
        </p:txBody>
      </p:sp>
      <p:sp>
        <p:nvSpPr>
          <p:cNvPr id="3" name="Symbol zastępczy zawartości 2">
            <a:extLst>
              <a:ext uri="{FF2B5EF4-FFF2-40B4-BE49-F238E27FC236}">
                <a16:creationId xmlns:a16="http://schemas.microsoft.com/office/drawing/2014/main" id="{2B5340F7-14CC-47B8-A0D3-4CBE30C0121D}"/>
              </a:ext>
            </a:extLst>
          </p:cNvPr>
          <p:cNvSpPr>
            <a:spLocks noGrp="1"/>
          </p:cNvSpPr>
          <p:nvPr>
            <p:ph idx="1"/>
          </p:nvPr>
        </p:nvSpPr>
        <p:spPr>
          <a:xfrm>
            <a:off x="838200" y="1825625"/>
            <a:ext cx="10515600" cy="4351338"/>
          </a:xfrm>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sng" strike="noStrike" kern="1200" cap="none" spc="0" normalizeH="0" baseline="0" noProof="0" dirty="0">
                <a:ln>
                  <a:noFill/>
                </a:ln>
                <a:solidFill>
                  <a:prstClr val="white"/>
                </a:solidFill>
                <a:effectLst/>
                <a:uLnTx/>
                <a:uFillTx/>
                <a:latin typeface="Lato"/>
                <a:ea typeface="Verdana" panose="020B0604030504040204" pitchFamily="34" charset="0"/>
                <a:cs typeface="+mn-cs"/>
              </a:rPr>
              <a:t>Jakie informacje?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Art. 9 ust. 1 lit. a) – g), z czego lit. a) – f) to wskaźniki liczone </a:t>
            </a:r>
            <a:r>
              <a:rPr lang="pl-PL" sz="2000" dirty="0">
                <a:solidFill>
                  <a:prstClr val="white"/>
                </a:solidFill>
                <a:latin typeface="Lato"/>
              </a:rPr>
              <a:t>na podstawie danych dotyczących</a:t>
            </a: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wszystkich pracowników zatrudnionych przez tego samego pracodawcę, a lit. g) to wskaźnik liczony w poszczególnych kategoriach pracowników.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514350" marR="0" lvl="0" indent="-514350" algn="just" defTabSz="914400" rtl="0" eaLnBrk="1" fontAlgn="auto" latinLnBrk="0" hangingPunct="1">
              <a:lnSpc>
                <a:spcPct val="90000"/>
              </a:lnSpc>
              <a:spcBef>
                <a:spcPts val="1000"/>
              </a:spcBef>
              <a:spcAft>
                <a:spcPts val="0"/>
              </a:spcAft>
              <a:buClrTx/>
              <a:buSzTx/>
              <a:buFont typeface="Arial" panose="020B0604020202020204" pitchFamily="34" charset="0"/>
              <a:buAutoNum type="alphaLcParenR"/>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luka płacowa ze względu na płeć;</a:t>
            </a:r>
          </a:p>
          <a:p>
            <a:pPr marL="514350" marR="0" lvl="0" indent="-514350" algn="just" defTabSz="914400" rtl="0" eaLnBrk="1" fontAlgn="auto" latinLnBrk="0" hangingPunct="1">
              <a:lnSpc>
                <a:spcPct val="90000"/>
              </a:lnSpc>
              <a:spcBef>
                <a:spcPts val="1000"/>
              </a:spcBef>
              <a:spcAft>
                <a:spcPts val="0"/>
              </a:spcAft>
              <a:buClrTx/>
              <a:buSzTx/>
              <a:buFont typeface="Arial" panose="020B0604020202020204" pitchFamily="34" charset="0"/>
              <a:buAutoNum type="alphaLcParenR"/>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luka płacowa ze względu na płeć w formie składników uzupełniających lub zmiennych;</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„luka płacowa ze względu na płeć” oznacza różnicę średnich </a:t>
            </a:r>
            <a:r>
              <a:rPr kumimoji="0" lang="pl-PL" sz="2000" b="0" i="1" u="sng" strike="noStrike" kern="1200" cap="none" spc="0" normalizeH="0" baseline="0" noProof="0" dirty="0">
                <a:ln>
                  <a:noFill/>
                </a:ln>
                <a:solidFill>
                  <a:prstClr val="white"/>
                </a:solidFill>
                <a:effectLst/>
                <a:uLnTx/>
                <a:uFillTx/>
                <a:latin typeface="Lato"/>
                <a:ea typeface="Verdana" panose="020B0604030504040204" pitchFamily="34" charset="0"/>
                <a:cs typeface="+mn-cs"/>
              </a:rPr>
              <a:t>poziomów wynagrodzenia </a:t>
            </a:r>
            <a:r>
              <a:rPr kumimoji="0" lang="pl-PL" sz="20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między zatrudnionymi u pracodawcy pracownikami płci żeńskiej i męskiej, wyrażoną jako odsetek średniego poziomu wynagrodzenia pracowników płci męskiej</a:t>
            </a:r>
            <a:r>
              <a:rPr lang="pl-PL" sz="2000" dirty="0">
                <a:solidFill>
                  <a:prstClr val="white"/>
                </a:solidFill>
                <a:latin typeface="Lato"/>
              </a:rPr>
              <a:t> </a:t>
            </a:r>
            <a:r>
              <a:rPr lang="pl-PL" sz="1800" dirty="0"/>
              <a:t>–</a:t>
            </a:r>
            <a:r>
              <a:rPr lang="pl-PL" sz="2000" dirty="0">
                <a:solidFill>
                  <a:prstClr val="white"/>
                </a:solidFill>
                <a:latin typeface="Lato"/>
              </a:rPr>
              <a:t> </a:t>
            </a: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art. 3 ust. 1 lit. c)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0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0" indent="0">
              <a:buNone/>
            </a:pPr>
            <a:endParaRPr lang="pl-PL" sz="1600" u="sng" dirty="0"/>
          </a:p>
        </p:txBody>
      </p:sp>
    </p:spTree>
    <p:extLst>
      <p:ext uri="{BB962C8B-B14F-4D97-AF65-F5344CB8AC3E}">
        <p14:creationId xmlns:p14="http://schemas.microsoft.com/office/powerpoint/2010/main" val="10786196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4BAC82-F736-4783-8E6A-725048E35496}"/>
              </a:ext>
            </a:extLst>
          </p:cNvPr>
          <p:cNvSpPr>
            <a:spLocks noGrp="1"/>
          </p:cNvSpPr>
          <p:nvPr>
            <p:ph type="title"/>
          </p:nvPr>
        </p:nvSpPr>
        <p:spPr>
          <a:xfrm>
            <a:off x="643467" y="681037"/>
            <a:ext cx="10710333" cy="1325563"/>
          </a:xfrm>
        </p:spPr>
        <p:txBody>
          <a:bodyPr>
            <a:normAutofit/>
          </a:bodyPr>
          <a:lstStyle/>
          <a:p>
            <a:pPr algn="ctr"/>
            <a:r>
              <a:rPr lang="pl-PL" sz="2800" dirty="0"/>
              <a:t>Informacje podlegające raportowaniu  z art. 9 ust. 1 </a:t>
            </a:r>
            <a:br>
              <a:rPr lang="pl-PL" sz="2800" dirty="0"/>
            </a:br>
            <a:r>
              <a:rPr lang="pl-PL" sz="2800" dirty="0"/>
              <a:t>– lit. c), d)</a:t>
            </a:r>
          </a:p>
        </p:txBody>
      </p:sp>
      <p:sp>
        <p:nvSpPr>
          <p:cNvPr id="3" name="Symbol zastępczy zawartości 2">
            <a:extLst>
              <a:ext uri="{FF2B5EF4-FFF2-40B4-BE49-F238E27FC236}">
                <a16:creationId xmlns:a16="http://schemas.microsoft.com/office/drawing/2014/main" id="{2F8B791F-7E92-4647-B7AF-5EEA12B683C2}"/>
              </a:ext>
            </a:extLst>
          </p:cNvPr>
          <p:cNvSpPr>
            <a:spLocks noGrp="1"/>
          </p:cNvSpPr>
          <p:nvPr>
            <p:ph idx="1"/>
          </p:nvPr>
        </p:nvSpPr>
        <p:spPr>
          <a:xfrm>
            <a:off x="733778" y="2006600"/>
            <a:ext cx="10620022" cy="4351338"/>
          </a:xfrm>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c) mediana luki płacowej ze względu na płeć;</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d) mediana luki płacowej ze względu na płeć w formie składników uzupełniających lub zmiennych;</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8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„mediana luki płacowej ze względu na płeć” oznacza różnicę między medianą wynagrodzenia pracowników płci żeńskiej i medianą wynagrodzenia pracowników płci męskiej u danego pracodawcy, wyrażoną jako odsetek mediany wynagrodzenia pracowników płci męskiej </a:t>
            </a:r>
            <a:r>
              <a:rPr lang="pl-PL" sz="2000" dirty="0"/>
              <a:t>–</a:t>
            </a:r>
            <a:r>
              <a:rPr lang="pl-PL" sz="2000" dirty="0">
                <a:solidFill>
                  <a:prstClr val="white"/>
                </a:solidFill>
                <a:latin typeface="Lato"/>
              </a:rPr>
              <a:t> </a:t>
            </a: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art. 3 ust. 1 lit. 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1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„mediana wynagrodzenia” oznacza poziom wynagrodzenia, w stosunku do którego połowa pracowników u danego pracodawcy zarabia więcej, a połowa zarabia mniej </a:t>
            </a:r>
            <a:r>
              <a:rPr lang="pl-PL" sz="2400" dirty="0"/>
              <a:t>–</a:t>
            </a:r>
            <a:r>
              <a:rPr kumimoji="0" lang="pl-PL" sz="21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t>
            </a:r>
            <a:r>
              <a:rPr kumimoji="0" lang="pl-PL" sz="21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art. 3 ust. 1 lit. d)</a:t>
            </a:r>
          </a:p>
          <a:p>
            <a:pPr marL="0" indent="0" algn="just">
              <a:buNone/>
            </a:pPr>
            <a:endParaRPr lang="pl-PL" dirty="0"/>
          </a:p>
        </p:txBody>
      </p:sp>
    </p:spTree>
    <p:extLst>
      <p:ext uri="{BB962C8B-B14F-4D97-AF65-F5344CB8AC3E}">
        <p14:creationId xmlns:p14="http://schemas.microsoft.com/office/powerpoint/2010/main" val="808328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E40C9-1D48-4870-AA49-562B48BBC4AF}"/>
              </a:ext>
            </a:extLst>
          </p:cNvPr>
          <p:cNvSpPr>
            <a:spLocks noGrp="1"/>
          </p:cNvSpPr>
          <p:nvPr>
            <p:ph type="title"/>
          </p:nvPr>
        </p:nvSpPr>
        <p:spPr>
          <a:xfrm>
            <a:off x="666044" y="373062"/>
            <a:ext cx="10687756" cy="1226609"/>
          </a:xfrm>
        </p:spPr>
        <p:txBody>
          <a:bodyPr>
            <a:normAutofit fontScale="90000"/>
          </a:bodyPr>
          <a:lstStyle/>
          <a:p>
            <a:pPr algn="ctr"/>
            <a:br>
              <a:rPr lang="pl-PL" dirty="0"/>
            </a:br>
            <a:br>
              <a:rPr lang="pl-PL" dirty="0"/>
            </a:br>
            <a:r>
              <a:rPr lang="pl-PL" sz="3100" dirty="0"/>
              <a:t>Zakres stosowania (art. 2)</a:t>
            </a:r>
            <a:br>
              <a:rPr lang="pl-PL" dirty="0"/>
            </a:br>
            <a:endParaRPr lang="pl-PL" dirty="0"/>
          </a:p>
        </p:txBody>
      </p:sp>
      <p:sp>
        <p:nvSpPr>
          <p:cNvPr id="3" name="Symbol zastępczy zawartości 2">
            <a:extLst>
              <a:ext uri="{FF2B5EF4-FFF2-40B4-BE49-F238E27FC236}">
                <a16:creationId xmlns:a16="http://schemas.microsoft.com/office/drawing/2014/main" id="{A23FAE08-2D80-421B-91B8-193E9782AA4E}"/>
              </a:ext>
            </a:extLst>
          </p:cNvPr>
          <p:cNvSpPr>
            <a:spLocks noGrp="1"/>
          </p:cNvSpPr>
          <p:nvPr>
            <p:ph idx="1"/>
          </p:nvPr>
        </p:nvSpPr>
        <p:spPr>
          <a:xfrm>
            <a:off x="666044" y="1599671"/>
            <a:ext cx="10687755" cy="4351338"/>
          </a:xfrm>
        </p:spPr>
        <p:txBody>
          <a:bodyPr>
            <a:normAutofit/>
          </a:bodyPr>
          <a:lstStyle/>
          <a:p>
            <a:pPr marL="0" indent="0">
              <a:buNone/>
            </a:pPr>
            <a:endParaRPr lang="pl-PL" sz="2400" dirty="0"/>
          </a:p>
          <a:p>
            <a:pPr marL="0" indent="0">
              <a:buNone/>
            </a:pPr>
            <a:r>
              <a:rPr lang="pl-PL" sz="2400" dirty="0"/>
              <a:t>Dyrektywa ma zastosowanie: </a:t>
            </a:r>
          </a:p>
          <a:p>
            <a:pPr algn="just"/>
            <a:r>
              <a:rPr lang="pl-PL" sz="2400" dirty="0"/>
              <a:t>do pracodawców zarówno w sektorze publicznym, jak i prywatnym (ust. 1), </a:t>
            </a:r>
          </a:p>
          <a:p>
            <a:pPr algn="just"/>
            <a:r>
              <a:rPr lang="pl-PL" sz="2400" dirty="0"/>
              <a:t>do pracowników (ust. 2), </a:t>
            </a:r>
          </a:p>
          <a:p>
            <a:pPr algn="just"/>
            <a:r>
              <a:rPr lang="pl-PL" sz="2400" dirty="0"/>
              <a:t>dla celów art. 5 - do osób starających się o zatrudnienie (ust. 3). </a:t>
            </a:r>
          </a:p>
        </p:txBody>
      </p:sp>
    </p:spTree>
    <p:extLst>
      <p:ext uri="{BB962C8B-B14F-4D97-AF65-F5344CB8AC3E}">
        <p14:creationId xmlns:p14="http://schemas.microsoft.com/office/powerpoint/2010/main" val="3362476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CDF6505-9175-4616-B120-D7CA05AA23BE}"/>
              </a:ext>
            </a:extLst>
          </p:cNvPr>
          <p:cNvSpPr>
            <a:spLocks noGrp="1"/>
          </p:cNvSpPr>
          <p:nvPr>
            <p:ph type="title"/>
          </p:nvPr>
        </p:nvSpPr>
        <p:spPr>
          <a:xfrm>
            <a:off x="733778" y="681037"/>
            <a:ext cx="10620022" cy="1325563"/>
          </a:xfrm>
        </p:spPr>
        <p:txBody>
          <a:bodyPr>
            <a:normAutofit/>
          </a:bodyPr>
          <a:lstStyle/>
          <a:p>
            <a:pPr algn="ctr"/>
            <a:r>
              <a:rPr lang="pl-PL" sz="2800" dirty="0"/>
              <a:t>Informacje podlegające raportowaniu  z art. 9 ust. 1 </a:t>
            </a:r>
            <a:br>
              <a:rPr lang="pl-PL" sz="2800" dirty="0"/>
            </a:br>
            <a:r>
              <a:rPr lang="pl-PL" sz="2800" dirty="0"/>
              <a:t>– lit. e), f)</a:t>
            </a:r>
          </a:p>
        </p:txBody>
      </p:sp>
      <p:sp>
        <p:nvSpPr>
          <p:cNvPr id="3" name="Symbol zastępczy zawartości 2">
            <a:extLst>
              <a:ext uri="{FF2B5EF4-FFF2-40B4-BE49-F238E27FC236}">
                <a16:creationId xmlns:a16="http://schemas.microsoft.com/office/drawing/2014/main" id="{4855BA8E-B6B7-464C-B22B-6DA1E2450032}"/>
              </a:ext>
            </a:extLst>
          </p:cNvPr>
          <p:cNvSpPr>
            <a:spLocks noGrp="1"/>
          </p:cNvSpPr>
          <p:nvPr>
            <p:ph idx="1"/>
          </p:nvPr>
        </p:nvSpPr>
        <p:spPr>
          <a:xfrm>
            <a:off x="838200" y="2006600"/>
            <a:ext cx="10515600" cy="4351338"/>
          </a:xfrm>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e) odsetek pracowników płci żeńskiej i męskiej otrzymujących składniki uzupełniające lub zmienne;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f) odsetek pracowników płci żeńskiej i męskiej w każdym </a:t>
            </a:r>
            <a:r>
              <a:rPr kumimoji="0" lang="pl-PL" sz="2400" b="0" i="0" u="none" strike="noStrike" kern="1200" cap="none" spc="0" normalizeH="0" baseline="0" noProof="0" dirty="0" err="1">
                <a:ln>
                  <a:noFill/>
                </a:ln>
                <a:solidFill>
                  <a:prstClr val="white"/>
                </a:solidFill>
                <a:effectLst/>
                <a:uLnTx/>
                <a:uFillTx/>
                <a:latin typeface="Lato"/>
                <a:ea typeface="Verdana" panose="020B0604030504040204" pitchFamily="34" charset="0"/>
                <a:cs typeface="+mn-cs"/>
              </a:rPr>
              <a:t>kwartylu</a:t>
            </a: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wynagrodzenia;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8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2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a:t>
            </a:r>
            <a:r>
              <a:rPr kumimoji="0" lang="pl-PL" sz="2200" b="0" i="1" u="none" strike="noStrike" kern="1200" cap="none" spc="0" normalizeH="0" baseline="0" noProof="0" dirty="0" err="1">
                <a:ln>
                  <a:noFill/>
                </a:ln>
                <a:solidFill>
                  <a:prstClr val="white"/>
                </a:solidFill>
                <a:effectLst/>
                <a:uLnTx/>
                <a:uFillTx/>
                <a:latin typeface="Lato"/>
                <a:ea typeface="Verdana" panose="020B0604030504040204" pitchFamily="34" charset="0"/>
                <a:cs typeface="+mn-cs"/>
              </a:rPr>
              <a:t>kwartyl</a:t>
            </a:r>
            <a:r>
              <a:rPr kumimoji="0" lang="pl-PL" sz="22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wynagrodzenia” oznacza każdą z czterech równych grup pracowników, na które są oni podzieleni według ich poziomów wynagrodzenia – od najniższego do najwyższego</a:t>
            </a:r>
            <a:r>
              <a:rPr kumimoji="0" lang="pl-PL" sz="22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t>
            </a: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t>
            </a:r>
            <a:r>
              <a:rPr kumimoji="0" lang="pl-PL" sz="22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art. 3 ust. 1 lit. f).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8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p:txBody>
      </p:sp>
    </p:spTree>
    <p:extLst>
      <p:ext uri="{BB962C8B-B14F-4D97-AF65-F5344CB8AC3E}">
        <p14:creationId xmlns:p14="http://schemas.microsoft.com/office/powerpoint/2010/main" val="1376365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E5A0C16-0137-4703-95E3-97B45E87CA95}"/>
              </a:ext>
            </a:extLst>
          </p:cNvPr>
          <p:cNvSpPr>
            <a:spLocks noGrp="1"/>
          </p:cNvSpPr>
          <p:nvPr>
            <p:ph type="title"/>
          </p:nvPr>
        </p:nvSpPr>
        <p:spPr>
          <a:xfrm>
            <a:off x="699911" y="681037"/>
            <a:ext cx="10653889" cy="1325563"/>
          </a:xfrm>
        </p:spPr>
        <p:txBody>
          <a:bodyPr>
            <a:normAutofit/>
          </a:bodyPr>
          <a:lstStyle/>
          <a:p>
            <a:pPr algn="ctr"/>
            <a:r>
              <a:rPr lang="pl-PL" sz="2800" dirty="0"/>
              <a:t>Informacje podlegające raportowaniu  z art. 9 ust. 1 </a:t>
            </a:r>
            <a:br>
              <a:rPr lang="pl-PL" sz="2800" dirty="0"/>
            </a:br>
            <a:r>
              <a:rPr lang="pl-PL" sz="2800" dirty="0"/>
              <a:t>– lit. g) </a:t>
            </a:r>
          </a:p>
        </p:txBody>
      </p:sp>
      <p:sp>
        <p:nvSpPr>
          <p:cNvPr id="3" name="Symbol zastępczy zawartości 2">
            <a:extLst>
              <a:ext uri="{FF2B5EF4-FFF2-40B4-BE49-F238E27FC236}">
                <a16:creationId xmlns:a16="http://schemas.microsoft.com/office/drawing/2014/main" id="{16776248-6194-4387-B2B6-7E266C496A8E}"/>
              </a:ext>
            </a:extLst>
          </p:cNvPr>
          <p:cNvSpPr>
            <a:spLocks noGrp="1"/>
          </p:cNvSpPr>
          <p:nvPr>
            <p:ph idx="1"/>
          </p:nvPr>
        </p:nvSpPr>
        <p:spPr>
          <a:xfrm>
            <a:off x="699911" y="1825625"/>
            <a:ext cx="10653889" cy="4351338"/>
          </a:xfrm>
        </p:spPr>
        <p:txBody>
          <a:bodyPr/>
          <a:lstStyle/>
          <a:p>
            <a:pPr marL="457200" marR="0" lvl="1" indent="0" algn="just"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g) luka płacowa ze względu na płeć wśród pracowników w podziale na kategorie pracowników, według zwykłej podstawowej płacy godzinowej lub miesięcznej oraz składników uzupełniających lub zmiennych.</a:t>
            </a:r>
          </a:p>
          <a:p>
            <a:pPr marL="457200" marR="0" lvl="1" indent="0" algn="just"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457200" marR="0" lvl="1" indent="0" algn="just"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pl-PL" sz="24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„kategoria pracowników” oznacza pracowników wykonujących taką samą pracę lub pracę o takiej samej wartości pogrupowanych przez pracodawcę tych pracowników w niearbitralny sposób na podstawie niedyskryminacyjnych i obiektywnych, neutralnych pod względem płci kryteriów, o których mowa w art. 4 ust. 4, w stosownych przypadkach, we współpracy z  przedstawicielami pracowników zgodnie z prawem krajowym lub praktyką krajową </a:t>
            </a:r>
            <a:r>
              <a:rPr lang="pl-PL" sz="2400" dirty="0"/>
              <a:t>–</a:t>
            </a:r>
            <a:r>
              <a:rPr kumimoji="0" lang="pl-PL" sz="24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t>
            </a: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art. 3 ust. 1 lit. h). </a:t>
            </a:r>
          </a:p>
          <a:p>
            <a:endParaRPr lang="pl-PL" dirty="0"/>
          </a:p>
        </p:txBody>
      </p:sp>
    </p:spTree>
    <p:extLst>
      <p:ext uri="{BB962C8B-B14F-4D97-AF65-F5344CB8AC3E}">
        <p14:creationId xmlns:p14="http://schemas.microsoft.com/office/powerpoint/2010/main" val="40676435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C85FFCC-D376-40E6-AFA7-B2DF979310B0}"/>
              </a:ext>
            </a:extLst>
          </p:cNvPr>
          <p:cNvSpPr>
            <a:spLocks noGrp="1"/>
          </p:cNvSpPr>
          <p:nvPr>
            <p:ph type="title"/>
          </p:nvPr>
        </p:nvSpPr>
        <p:spPr>
          <a:xfrm>
            <a:off x="677333" y="681037"/>
            <a:ext cx="10676467" cy="1325563"/>
          </a:xfrm>
        </p:spPr>
        <p:txBody>
          <a:bodyPr>
            <a:normAutofit/>
          </a:bodyPr>
          <a:lstStyle/>
          <a:p>
            <a:pPr algn="ctr"/>
            <a:r>
              <a:rPr lang="pl-PL" sz="2800" dirty="0"/>
              <a:t>Sprawozdawczość w zakresie luki płacowej</a:t>
            </a:r>
            <a:br>
              <a:rPr lang="pl-PL" sz="2800" dirty="0"/>
            </a:br>
            <a:r>
              <a:rPr lang="pl-PL" sz="2800" dirty="0"/>
              <a:t>– art. 9 ust. 6, 7 i 9 </a:t>
            </a:r>
          </a:p>
        </p:txBody>
      </p:sp>
      <p:sp>
        <p:nvSpPr>
          <p:cNvPr id="3" name="Symbol zastępczy zawartości 2">
            <a:extLst>
              <a:ext uri="{FF2B5EF4-FFF2-40B4-BE49-F238E27FC236}">
                <a16:creationId xmlns:a16="http://schemas.microsoft.com/office/drawing/2014/main" id="{929D06E0-779D-4F0E-9715-979E6E94C7CC}"/>
              </a:ext>
            </a:extLst>
          </p:cNvPr>
          <p:cNvSpPr>
            <a:spLocks noGrp="1"/>
          </p:cNvSpPr>
          <p:nvPr>
            <p:ph idx="1"/>
          </p:nvPr>
        </p:nvSpPr>
        <p:spPr>
          <a:xfrm>
            <a:off x="838200" y="2006600"/>
            <a:ext cx="10515600" cy="4351338"/>
          </a:xfrm>
        </p:spPr>
        <p:txBody>
          <a:bodyPr>
            <a:normAutofit lnSpcReduction="10000"/>
          </a:bodyPr>
          <a:lstStyle/>
          <a:p>
            <a:pPr algn="just"/>
            <a:r>
              <a:rPr kumimoji="0" lang="pl-PL" sz="22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Kierownictwo pracodawcy potwierdza rzetelność informacji po skonsultowaniu się z przedstawicielami pracowników. Przedstawiciele pracowników muszą mieć dostęp do metodologii stosowanej przez pracodawcę </a:t>
            </a:r>
            <a:r>
              <a:rPr kumimoji="0" lang="pl-PL" sz="22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art. 9 ust. 6. </a:t>
            </a:r>
            <a:endParaRPr lang="pl-PL" sz="2200" dirty="0"/>
          </a:p>
          <a:p>
            <a:pPr algn="just"/>
            <a:r>
              <a:rPr lang="pl-PL" sz="2200" dirty="0"/>
              <a:t>Wszystkie informacje przekazuje się organowi monitorującemu. Informacje, o których mowa w lit. a)-f) są udostępniane publicznie, tzn. są publikowane przez organ monitorujący. Również pracodawca  może je udostępnić publicznie (np. na swojej stronie internetowej) –  art. 9 ust. 7, motyw. 38 </a:t>
            </a:r>
          </a:p>
          <a:p>
            <a:pPr algn="just"/>
            <a:r>
              <a:rPr lang="pl-PL" sz="2200" i="1" dirty="0"/>
              <a:t>Pracodawcy mogą zdecydować się na dołączanie do publikowanych danych wyjaśnień dotyczących wszelkich różnic w wynagrodzeniach ze względu na płeć lub luk płacowych. </a:t>
            </a:r>
            <a:r>
              <a:rPr lang="pl-PL" sz="2200" dirty="0"/>
              <a:t>(z motywu 39)</a:t>
            </a:r>
          </a:p>
          <a:p>
            <a:pPr algn="just"/>
            <a:r>
              <a:rPr lang="pl-PL" sz="2200" dirty="0"/>
              <a:t>Informacje, o których mowa w ust. 1 lit. g), nie są podawane do publicznej wiadomości. Pracodawca przekazuje je wszystkim swoim pracownikom i przedstawicielom pracowników (proaktywnie, bez czekania na wniosek), a na wniosek także inspektorowi pracy oraz organowi ds. równości.  - art. 9 ust. 9. </a:t>
            </a:r>
          </a:p>
          <a:p>
            <a:pPr algn="just"/>
            <a:endParaRPr lang="pl-PL" sz="2200" dirty="0"/>
          </a:p>
          <a:p>
            <a:endParaRPr lang="pl-PL" dirty="0"/>
          </a:p>
        </p:txBody>
      </p:sp>
    </p:spTree>
    <p:extLst>
      <p:ext uri="{BB962C8B-B14F-4D97-AF65-F5344CB8AC3E}">
        <p14:creationId xmlns:p14="http://schemas.microsoft.com/office/powerpoint/2010/main" val="41706365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2C059E2-26A9-434F-BBE4-B88851ABAF21}"/>
              </a:ext>
            </a:extLst>
          </p:cNvPr>
          <p:cNvSpPr>
            <a:spLocks noGrp="1"/>
          </p:cNvSpPr>
          <p:nvPr>
            <p:ph type="title"/>
          </p:nvPr>
        </p:nvSpPr>
        <p:spPr>
          <a:xfrm>
            <a:off x="688622" y="681037"/>
            <a:ext cx="10665178" cy="1325563"/>
          </a:xfrm>
        </p:spPr>
        <p:txBody>
          <a:bodyPr>
            <a:normAutofit/>
          </a:bodyPr>
          <a:lstStyle/>
          <a:p>
            <a:pPr algn="ctr"/>
            <a:r>
              <a:rPr lang="pl-PL" sz="2800" dirty="0"/>
              <a:t>Sprawozdawczość w zakresie luki płacowej </a:t>
            </a:r>
            <a:br>
              <a:rPr lang="pl-PL" sz="2800" dirty="0"/>
            </a:br>
            <a:r>
              <a:rPr lang="pl-PL" sz="2800" dirty="0"/>
              <a:t>– art. 9 ust. 8 </a:t>
            </a:r>
          </a:p>
        </p:txBody>
      </p:sp>
      <p:sp>
        <p:nvSpPr>
          <p:cNvPr id="3" name="Symbol zastępczy zawartości 2">
            <a:extLst>
              <a:ext uri="{FF2B5EF4-FFF2-40B4-BE49-F238E27FC236}">
                <a16:creationId xmlns:a16="http://schemas.microsoft.com/office/drawing/2014/main" id="{87BBE813-D050-4817-93E5-442B9AF2126B}"/>
              </a:ext>
            </a:extLst>
          </p:cNvPr>
          <p:cNvSpPr>
            <a:spLocks noGrp="1"/>
          </p:cNvSpPr>
          <p:nvPr>
            <p:ph idx="1"/>
          </p:nvPr>
        </p:nvSpPr>
        <p:spPr>
          <a:xfrm>
            <a:off x="838200" y="2006600"/>
            <a:ext cx="10515600" cy="4351338"/>
          </a:xfrm>
        </p:spPr>
        <p:txBody>
          <a:bodyPr>
            <a:normAutofit fontScale="925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2 scenariusze:</a:t>
            </a:r>
          </a:p>
          <a:p>
            <a:pPr marL="514350" marR="0" lvl="0" indent="-514350" algn="just" defTabSz="914400" rtl="0" eaLnBrk="1" fontAlgn="auto" latinLnBrk="0" hangingPunct="1">
              <a:lnSpc>
                <a:spcPct val="90000"/>
              </a:lnSpc>
              <a:spcBef>
                <a:spcPts val="1000"/>
              </a:spcBef>
              <a:spcAft>
                <a:spcPts val="0"/>
              </a:spcAft>
              <a:buClrTx/>
              <a:buSzTx/>
              <a:buAutoNum type="romanUcPeriod"/>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Pracodawcy samodzielnie zestawiają wszystkie informacje i przekazują je.</a:t>
            </a:r>
            <a:endParaRPr lang="pl-PL" sz="2400" noProof="0" dirty="0">
              <a:solidFill>
                <a:prstClr val="white"/>
              </a:solidFill>
              <a:latin typeface="Lato"/>
            </a:endParaRPr>
          </a:p>
          <a:p>
            <a:pPr marL="514350" marR="0" lvl="0" indent="-514350" algn="just" defTabSz="914400" rtl="0" eaLnBrk="1" fontAlgn="auto" latinLnBrk="0" hangingPunct="1">
              <a:lnSpc>
                <a:spcPct val="90000"/>
              </a:lnSpc>
              <a:spcBef>
                <a:spcPts val="1000"/>
              </a:spcBef>
              <a:spcAft>
                <a:spcPts val="0"/>
              </a:spcAft>
              <a:buClrTx/>
              <a:buSzTx/>
              <a:buAutoNum type="romanUcPeriod"/>
              <a:tabLst/>
              <a:defRPr/>
            </a:pPr>
            <a:r>
              <a:rPr kumimoji="0" lang="pl-PL" sz="2400" b="0" i="0" u="none" strike="noStrike" kern="1200" cap="none" spc="0" normalizeH="0" baseline="0" noProof="0" dirty="0" err="1">
                <a:ln>
                  <a:noFill/>
                </a:ln>
                <a:solidFill>
                  <a:prstClr val="white"/>
                </a:solidFill>
                <a:effectLst/>
                <a:uLnTx/>
                <a:uFillTx/>
                <a:latin typeface="Lato"/>
                <a:ea typeface="Verdana" panose="020B0604030504040204" pitchFamily="34" charset="0"/>
                <a:cs typeface="+mn-cs"/>
              </a:rPr>
              <a:t>PCz</a:t>
            </a: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samodzielnie zestawiają informacje</a:t>
            </a:r>
            <a:r>
              <a:rPr lang="pl-PL" sz="2400" dirty="0">
                <a:solidFill>
                  <a:prstClr val="white"/>
                </a:solidFill>
                <a:latin typeface="Lato"/>
              </a:rPr>
              <a:t>, z wyłączeniem lit. g) (f</a:t>
            </a:r>
            <a:r>
              <a:rPr kumimoji="0" lang="pl-PL" sz="2400" b="0" i="0" u="none" strike="noStrike" kern="1200" cap="none" spc="0" normalizeH="0" baseline="0" noProof="0" dirty="0" err="1">
                <a:ln>
                  <a:noFill/>
                </a:ln>
                <a:solidFill>
                  <a:prstClr val="white"/>
                </a:solidFill>
                <a:effectLst/>
                <a:uLnTx/>
                <a:uFillTx/>
                <a:latin typeface="Lato"/>
                <a:ea typeface="Verdana" panose="020B0604030504040204" pitchFamily="34" charset="0"/>
                <a:cs typeface="+mn-cs"/>
              </a:rPr>
              <a:t>akultatywne</a:t>
            </a: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zbieranie danych przez </a:t>
            </a:r>
            <a:r>
              <a:rPr kumimoji="0" lang="pl-PL" sz="2400" b="0" i="0" u="none" strike="noStrike" kern="1200" cap="none" spc="0" normalizeH="0" baseline="0" noProof="0" dirty="0" err="1">
                <a:ln>
                  <a:noFill/>
                </a:ln>
                <a:solidFill>
                  <a:prstClr val="white"/>
                </a:solidFill>
                <a:effectLst/>
                <a:uLnTx/>
                <a:uFillTx/>
                <a:latin typeface="Lato"/>
                <a:ea typeface="Verdana" panose="020B0604030504040204" pitchFamily="34" charset="0"/>
                <a:cs typeface="+mn-cs"/>
              </a:rPr>
              <a:t>PCz</a:t>
            </a: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t>
            </a:r>
            <a:r>
              <a:rPr lang="pl-PL" sz="2400" dirty="0"/>
              <a:t>–</a:t>
            </a: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art. 9 ust. 8, motyw 40). </a:t>
            </a:r>
          </a:p>
          <a:p>
            <a:pPr marL="0" marR="0" lvl="0" indent="0" algn="just" defTabSz="914400" rtl="0" eaLnBrk="1" fontAlgn="auto" latinLnBrk="0" hangingPunct="1">
              <a:lnSpc>
                <a:spcPct val="90000"/>
              </a:lnSpc>
              <a:spcBef>
                <a:spcPts val="1000"/>
              </a:spcBef>
              <a:spcAft>
                <a:spcPts val="0"/>
              </a:spcAft>
              <a:buClrTx/>
              <a:buSzTx/>
              <a:buNone/>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Zgodnie z II scenariuszem:</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Państwa członkowskie mogą samodzielnie zestawiać informacje, o których mowa w ust. 1 lit. a)-f) na podstawie danych administracyjnych, takich jak dane przekazane przez pracodawców organom podatkowym lub organom zabezpieczenia społecznego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Informacje te podaje się do wiadomości publicznej zgodnie z art. 29 ust. 3 lit. c).</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pl-PL" sz="2400" dirty="0">
                <a:solidFill>
                  <a:prstClr val="white"/>
                </a:solidFill>
                <a:latin typeface="Lato"/>
              </a:rPr>
              <a:t>Na pracodawcy wciąż spoczywają obowiązki w zakresie wskaźników z lit. g). </a:t>
            </a:r>
            <a:endPar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0" indent="0">
              <a:buNone/>
            </a:pPr>
            <a:endParaRPr lang="pl-PL" dirty="0"/>
          </a:p>
        </p:txBody>
      </p:sp>
    </p:spTree>
    <p:extLst>
      <p:ext uri="{BB962C8B-B14F-4D97-AF65-F5344CB8AC3E}">
        <p14:creationId xmlns:p14="http://schemas.microsoft.com/office/powerpoint/2010/main" val="24284536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02C42FC-9D89-4FD9-99F9-40EF85C00F49}"/>
              </a:ext>
            </a:extLst>
          </p:cNvPr>
          <p:cNvSpPr>
            <a:spLocks noGrp="1"/>
          </p:cNvSpPr>
          <p:nvPr>
            <p:ph type="title"/>
          </p:nvPr>
        </p:nvSpPr>
        <p:spPr>
          <a:xfrm>
            <a:off x="688622" y="365125"/>
            <a:ext cx="10665178" cy="1325563"/>
          </a:xfrm>
        </p:spPr>
        <p:txBody>
          <a:bodyPr/>
          <a:lstStyle/>
          <a:p>
            <a:pPr algn="ctr"/>
            <a:r>
              <a:rPr kumimoji="0" lang="pl-PL" sz="24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t>Sprawozdawczość w zakresie luki płacowej</a:t>
            </a:r>
            <a:br>
              <a:rPr kumimoji="0" lang="pl-PL" sz="24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br>
            <a:r>
              <a:rPr kumimoji="0" lang="pl-PL" sz="24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t>– art. 9 ust. 10 </a:t>
            </a:r>
            <a:endParaRPr lang="pl-PL" dirty="0"/>
          </a:p>
        </p:txBody>
      </p:sp>
      <p:sp>
        <p:nvSpPr>
          <p:cNvPr id="3" name="Symbol zastępczy zawartości 2">
            <a:extLst>
              <a:ext uri="{FF2B5EF4-FFF2-40B4-BE49-F238E27FC236}">
                <a16:creationId xmlns:a16="http://schemas.microsoft.com/office/drawing/2014/main" id="{7996F11D-D7E6-4E2A-978E-9F271BEB570B}"/>
              </a:ext>
            </a:extLst>
          </p:cNvPr>
          <p:cNvSpPr>
            <a:spLocks noGrp="1"/>
          </p:cNvSpPr>
          <p:nvPr>
            <p:ph idx="1"/>
          </p:nvPr>
        </p:nvSpPr>
        <p:spPr>
          <a:xfrm>
            <a:off x="609600" y="1825625"/>
            <a:ext cx="10744200" cy="4351338"/>
          </a:xfrm>
        </p:spPr>
        <p:txBody>
          <a:bodyPr>
            <a:no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Art. 9 ust. 10</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Pracownicy, przedstawiciele pracowników, inspektoraty pracy oraz organy ds. równości mają prawo zwrócić się do pracodawcy o dodatkowe wyjaśnienia i szczegóły dotyczące wszelkich przekazywanych danych, w tym o wyjaśnienia dotyczące wszelkich różnic w wynagrodzeniach ze względu na płeć.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Pracodawcy udzielają merytorycznej odpowiedzi na takie zapytania w rozsądnym terminie.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Jeżeli różnice nie są uzasadnione, to pracodawcy podejmują środki zaradcze w ścisłej współpracy z przedstawicielami pracowników, inspektoratem pracy lub organem ds. równości w rozsądnym terminie. </a:t>
            </a:r>
          </a:p>
        </p:txBody>
      </p:sp>
    </p:spTree>
    <p:extLst>
      <p:ext uri="{BB962C8B-B14F-4D97-AF65-F5344CB8AC3E}">
        <p14:creationId xmlns:p14="http://schemas.microsoft.com/office/powerpoint/2010/main" val="6431874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C74B257-CBB4-40DD-94D3-562B81570A1A}"/>
              </a:ext>
            </a:extLst>
          </p:cNvPr>
          <p:cNvSpPr>
            <a:spLocks noGrp="1"/>
          </p:cNvSpPr>
          <p:nvPr>
            <p:ph type="title"/>
          </p:nvPr>
        </p:nvSpPr>
        <p:spPr>
          <a:xfrm>
            <a:off x="677333" y="681037"/>
            <a:ext cx="10676467" cy="1325563"/>
          </a:xfrm>
        </p:spPr>
        <p:txBody>
          <a:bodyPr>
            <a:normAutofit/>
          </a:bodyPr>
          <a:lstStyle/>
          <a:p>
            <a:pPr algn="ctr"/>
            <a:r>
              <a:rPr lang="pl-PL" sz="2800" dirty="0"/>
              <a:t>Wspólna ocena wynagrodzeń </a:t>
            </a:r>
            <a:br>
              <a:rPr lang="pl-PL" sz="2800" dirty="0"/>
            </a:br>
            <a:r>
              <a:rPr lang="pl-PL" sz="2800" dirty="0"/>
              <a:t>– przesłanki przeprowadzenia (art. 10 ust. 1)</a:t>
            </a:r>
          </a:p>
        </p:txBody>
      </p:sp>
      <p:sp>
        <p:nvSpPr>
          <p:cNvPr id="3" name="Symbol zastępczy zawartości 2">
            <a:extLst>
              <a:ext uri="{FF2B5EF4-FFF2-40B4-BE49-F238E27FC236}">
                <a16:creationId xmlns:a16="http://schemas.microsoft.com/office/drawing/2014/main" id="{D821D5A4-11B3-4F8F-92DC-90D42291C2DD}"/>
              </a:ext>
            </a:extLst>
          </p:cNvPr>
          <p:cNvSpPr>
            <a:spLocks noGrp="1"/>
          </p:cNvSpPr>
          <p:nvPr>
            <p:ph idx="1"/>
          </p:nvPr>
        </p:nvSpPr>
        <p:spPr>
          <a:xfrm>
            <a:off x="838200" y="2006600"/>
            <a:ext cx="10515600" cy="4351338"/>
          </a:xfrm>
        </p:spPr>
        <p:txBody>
          <a:bodyPr>
            <a:normAutofit fontScale="92500"/>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rPr>
              <a:t>Z obowiązkiem sprawozdawczym z art. 9 może (jeśli spełnione są kumulatywne przesłanki) wiązać się uregulowany w art. 10 obowiązek przeprowadzenia wspólnej oceny wynagrodzeń.</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rPr>
              <a:t>Wspólna ocena, bo przeprowadzana wspólnie z przedstawicielami pracowników. Jeżeli nie ma przedstawicieli pracowników, pracownicy powinni ich wyznaczyć do tego celu (motyw 43). </a:t>
            </a:r>
          </a:p>
          <a:p>
            <a:pPr marL="0" marR="0" lvl="0" indent="0" algn="just" defTabSz="914400" rtl="0" eaLnBrk="1" fontAlgn="auto" latinLnBrk="0" hangingPunct="1">
              <a:lnSpc>
                <a:spcPct val="90000"/>
              </a:lnSpc>
              <a:spcBef>
                <a:spcPts val="1000"/>
              </a:spcBef>
              <a:spcAft>
                <a:spcPts val="0"/>
              </a:spcAft>
              <a:buClrTx/>
              <a:buSzTx/>
              <a:buNone/>
              <a:tabLst/>
              <a:defRPr/>
            </a:pPr>
            <a:endParaRPr kumimoji="0" lang="pl-PL" sz="2000" b="0" i="0"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rPr>
              <a:t>3 kumulatywne przesłanki powstania obowiązku przeprowadzenia wspólnej oceny wynagrodzeń:</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AutoNum type="arabicParenR"/>
              <a:tabLst/>
              <a:defRPr/>
            </a:pPr>
            <a:r>
              <a:rPr kumimoji="0" lang="pl-PL" sz="2000" b="0" i="0"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rPr>
              <a:t>różnica średniego poziomu wynagrodzenia między pracownikami płci żeńskiej i męskiej co najmniej 5% </a:t>
            </a:r>
            <a:r>
              <a:rPr kumimoji="0" lang="pl-PL" sz="2000" b="0" i="0" u="sng"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rPr>
              <a:t>w którejkolwiek kategorii pracowników</a:t>
            </a:r>
            <a:r>
              <a:rPr kumimoji="0" lang="pl-PL" sz="2000" b="0" i="0"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rPr>
              <a:t>, </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AutoNum type="arabicParenR"/>
              <a:tabLst/>
              <a:defRPr/>
            </a:pPr>
            <a:r>
              <a:rPr kumimoji="0" lang="pl-PL" sz="2000" b="0" i="0"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rPr>
              <a:t>pracodawca nie uzasadnił takiej różnicy na podstawie obiektywnych, neutralnych pod względem płci kryteriów,</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AutoNum type="arabicParenR"/>
              <a:tabLst/>
              <a:defRPr/>
            </a:pPr>
            <a:r>
              <a:rPr kumimoji="0" lang="pl-PL" sz="2000" b="0" i="0"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rPr>
              <a:t>pracodawca nie zaradził takiej różnicy w ciągu sześciu miesięcy od dnia przedłożenia sprawozdania.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pl-PL" sz="2000" b="0" i="0"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pl-PL" sz="2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algn="just"/>
            <a:endParaRPr lang="pl-PL" sz="2400" dirty="0"/>
          </a:p>
        </p:txBody>
      </p:sp>
    </p:spTree>
    <p:extLst>
      <p:ext uri="{BB962C8B-B14F-4D97-AF65-F5344CB8AC3E}">
        <p14:creationId xmlns:p14="http://schemas.microsoft.com/office/powerpoint/2010/main" val="28060114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E66A4CE-B4FC-4E39-A3D9-5C221F0FD823}"/>
              </a:ext>
            </a:extLst>
          </p:cNvPr>
          <p:cNvSpPr>
            <a:spLocks noGrp="1"/>
          </p:cNvSpPr>
          <p:nvPr>
            <p:ph type="title"/>
          </p:nvPr>
        </p:nvSpPr>
        <p:spPr>
          <a:xfrm>
            <a:off x="699911" y="365125"/>
            <a:ext cx="10653889" cy="1325563"/>
          </a:xfrm>
        </p:spPr>
        <p:txBody>
          <a:bodyPr/>
          <a:lstStyle/>
          <a:p>
            <a:pPr algn="ctr"/>
            <a:r>
              <a:rPr lang="pl-PL" dirty="0"/>
              <a:t>Wspólna ocena wynagrodzeń</a:t>
            </a:r>
            <a:br>
              <a:rPr lang="pl-PL" dirty="0"/>
            </a:br>
            <a:r>
              <a:rPr lang="pl-PL" sz="2400" dirty="0"/>
              <a:t>–</a:t>
            </a:r>
            <a:r>
              <a:rPr lang="pl-PL" dirty="0"/>
              <a:t> motyw 43</a:t>
            </a:r>
          </a:p>
        </p:txBody>
      </p:sp>
      <p:sp>
        <p:nvSpPr>
          <p:cNvPr id="3" name="Symbol zastępczy zawartości 2">
            <a:extLst>
              <a:ext uri="{FF2B5EF4-FFF2-40B4-BE49-F238E27FC236}">
                <a16:creationId xmlns:a16="http://schemas.microsoft.com/office/drawing/2014/main" id="{742B095D-7B10-4A43-85C6-C0C9089A7324}"/>
              </a:ext>
            </a:extLst>
          </p:cNvPr>
          <p:cNvSpPr>
            <a:spLocks noGrp="1"/>
          </p:cNvSpPr>
          <p:nvPr>
            <p:ph idx="1"/>
          </p:nvPr>
        </p:nvSpPr>
        <p:spPr>
          <a:xfrm>
            <a:off x="699911" y="1825625"/>
            <a:ext cx="10653889" cy="4351338"/>
          </a:xfrm>
        </p:spPr>
        <p:txBody>
          <a:bodyPr>
            <a:normAutofit lnSpcReduction="10000"/>
          </a:bodyPr>
          <a:lstStyle/>
          <a:p>
            <a:pPr marL="0" indent="0" algn="just">
              <a:buNone/>
            </a:pPr>
            <a:r>
              <a:rPr lang="pl-PL" sz="2000" dirty="0">
                <a:latin typeface="Calibri" panose="020F0502020204030204" pitchFamily="34" charset="0"/>
                <a:cs typeface="Times New Roman" panose="02020603050405020304" pitchFamily="18" charset="0"/>
              </a:rPr>
              <a:t>Motyw 43</a:t>
            </a:r>
            <a:endParaRPr lang="pl-PL" sz="2000" i="1" dirty="0">
              <a:latin typeface="Calibri" panose="020F0502020204030204" pitchFamily="34" charset="0"/>
              <a:cs typeface="Times New Roman" panose="02020603050405020304" pitchFamily="18" charset="0"/>
            </a:endParaRPr>
          </a:p>
          <a:p>
            <a:pPr marL="0" indent="0" algn="just">
              <a:buNone/>
            </a:pPr>
            <a:r>
              <a:rPr kumimoji="0" lang="pl-PL" sz="2000" b="0" i="1"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rPr>
              <a:t>W następstwie wspólnych ocen wynagrodzeń należy podejmować przeglądy i weryfikacje struktur wynagrodzeń w organizacjach zatrudniających co najmniej 100 pracowników, w których występują nierówności w wynagradzaniu. Wspólna ocena wynagrodzeń powinna zostać przeprowadzona w sytuacji, gdy </a:t>
            </a:r>
            <a:r>
              <a:rPr kumimoji="0" lang="pl-PL" sz="2000" i="1" u="none" strike="noStrike" kern="1200" cap="none" spc="0" normalizeH="0" baseline="0" noProof="0" dirty="0">
                <a:ln>
                  <a:noFill/>
                </a:ln>
                <a:solidFill>
                  <a:prstClr val="white"/>
                </a:solidFill>
                <a:effectLst/>
                <a:uLnTx/>
                <a:uFillTx/>
                <a:latin typeface="Lato"/>
                <a:ea typeface="Calibri" panose="020F0502020204030204" pitchFamily="34" charset="0"/>
                <a:cs typeface="Times New Roman" panose="02020603050405020304" pitchFamily="18" charset="0"/>
              </a:rPr>
              <a:t>zainteresowani pracodawcy i przedstawiciele pracowników nie są zgodni co do tego, że różnica w poziomie średniego wynagrodzenia pomiędzy pracownikami płci żeńskiej i męskiej wynosząca co najmniej 5 % w danej kategorii pracowników może być uzasadniona na podstawie obiektywnych, neutralnych pod względem płci kryteriów, jeśli takie uzasadnienie nie zostanie przedstawione przez pracodawcę lub jeśli pracodawca nie zaradził takiej różnicy w poziomie wynagrodzenia w ciągu sześciu miesięcy od dnia złożenia sprawozdania dotyczącego wynagrodzeń. Wspólna ocena wynagrodzeń powinna być przeprowadzana przez pracodawców we współpracy z przedstawicielami pracowników. Jeżeli nie ma przedstawicieli pracowników, pracownicy powinni ich wyznaczyć do celu przeprowadzenia wspólnej oceny wynagrodzeń. Wspólne oceny wynagrodzeń powinny prowadzić, w rozsądnym terminie, do wyeliminowania dyskryminacji płacowej ze względu na płeć poprzez przyjęcie środków zaradczych. </a:t>
            </a:r>
            <a:endParaRPr lang="pl-PL" sz="2000" i="1" dirty="0">
              <a:latin typeface="Calibri" panose="020F0502020204030204" pitchFamily="34" charset="0"/>
              <a:cs typeface="Times New Roman" panose="02020603050405020304" pitchFamily="18" charset="0"/>
            </a:endParaRPr>
          </a:p>
          <a:p>
            <a:pPr algn="just"/>
            <a:endParaRPr lang="pl-PL"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42851697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57CEFF8-EAF4-4480-B760-62F52A95CCC3}"/>
              </a:ext>
            </a:extLst>
          </p:cNvPr>
          <p:cNvSpPr>
            <a:spLocks noGrp="1"/>
          </p:cNvSpPr>
          <p:nvPr>
            <p:ph type="title"/>
          </p:nvPr>
        </p:nvSpPr>
        <p:spPr>
          <a:xfrm>
            <a:off x="666044" y="365125"/>
            <a:ext cx="10687756" cy="1325563"/>
          </a:xfrm>
        </p:spPr>
        <p:txBody>
          <a:bodyPr/>
          <a:lstStyle/>
          <a:p>
            <a:pPr algn="ctr"/>
            <a:r>
              <a:rPr kumimoji="0" lang="pl-PL" sz="24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t>Wspólna ocena wynagrodzeń   </a:t>
            </a:r>
            <a:br>
              <a:rPr kumimoji="0" lang="pl-PL" sz="24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br>
            <a:r>
              <a:rPr kumimoji="0" lang="pl-PL" sz="24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t>– cel i elementy (art. 10  ust. 2) </a:t>
            </a:r>
            <a:endParaRPr lang="pl-PL" dirty="0"/>
          </a:p>
        </p:txBody>
      </p:sp>
      <p:sp>
        <p:nvSpPr>
          <p:cNvPr id="3" name="Symbol zastępczy zawartości 2">
            <a:extLst>
              <a:ext uri="{FF2B5EF4-FFF2-40B4-BE49-F238E27FC236}">
                <a16:creationId xmlns:a16="http://schemas.microsoft.com/office/drawing/2014/main" id="{36FA5D7A-E7C4-40A6-803E-274E9F3159FB}"/>
              </a:ext>
            </a:extLst>
          </p:cNvPr>
          <p:cNvSpPr>
            <a:spLocks noGrp="1"/>
          </p:cNvSpPr>
          <p:nvPr>
            <p:ph idx="1"/>
          </p:nvPr>
        </p:nvSpPr>
        <p:spPr>
          <a:xfrm>
            <a:off x="745067" y="1825625"/>
            <a:ext cx="10608733" cy="4351338"/>
          </a:xfrm>
        </p:spPr>
        <p:txBody>
          <a:bodyPr>
            <a:normAutofit lnSpcReduction="10000"/>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Cel – zidentyfikowanie różnic oraz zaradzenie i zapobieganie im.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Ocena ta obejmuje następujące elementy (lit. a) – g)): </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AutoNum type="alphaLcParenR"/>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analizę odsetka pracowników płci żeńskiej i męskiej </a:t>
            </a:r>
            <a:r>
              <a:rPr kumimoji="0" lang="pl-PL" sz="1600" b="0" i="0" u="sng"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w każdej kategorii pracowników;</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AutoNum type="alphaLcParenR"/>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informacje na temat średnich poziomów wynagrodzenia pracowników płci żeńskiej i męskiej oraz składników uzupełniających lub zmiennych </a:t>
            </a:r>
            <a:r>
              <a:rPr kumimoji="0" lang="pl-PL" sz="1600" b="0" i="0" u="sng"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dla każdej kategorii pracowników</a:t>
            </a: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AutoNum type="alphaLcParenR"/>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wszelkie różnice w średnich poziomach wynagrodzenia pracowników płci żeńskiej i męskiej </a:t>
            </a:r>
            <a:r>
              <a:rPr kumimoji="0" lang="pl-PL" sz="1600" b="0" i="0" u="sng"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w każdej kategorii pracowników</a:t>
            </a: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AutoNum type="alphaLcParenR"/>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przyczyny takich różnic w średnich poziomach wynagrodzenia, na podstawie obiektywnych, neutralnych pod względem płci kryteriów, jeżeli takie istnieją, ustalone wspólnie przez przedstawicieli pracowników oraz pracodawcę;</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AutoNum type="alphaLcParenR"/>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odsetek pracowników płci żeńskiej i męskiej, którzy skorzystali z jakiejkolwiek poprawy wynagrodzenia po powrocie z urlopu macierzyńskiego lub ojcowskiego, rodzicielskiego lub opiekuńczego, o ile taka poprawa nastąpiła w danej kategorii pracowników w okresie przebywania na urlopie;</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AutoNum type="alphaLcParenR"/>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środki mające na celu odniesienie się do różnic w wynagrodzeniu, jeżeli nie są one uzasadnione obiektywnymi, neutralnymi pod względem płci kryteriami;</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AutoNum type="alphaLcParenR"/>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Times New Roman" panose="02020603050405020304" pitchFamily="18" charset="0"/>
              </a:rPr>
              <a:t>ocenę skuteczności środków uwzględnionych we wcześniejszych wspólnych ocenach wynagrodzeń</a:t>
            </a:r>
          </a:p>
          <a:p>
            <a:pPr algn="just"/>
            <a:endParaRPr lang="pl-PL" sz="1800" dirty="0">
              <a:cs typeface="Times New Roman" panose="02020603050405020304" pitchFamily="18" charset="0"/>
            </a:endParaRPr>
          </a:p>
        </p:txBody>
      </p:sp>
    </p:spTree>
    <p:extLst>
      <p:ext uri="{BB962C8B-B14F-4D97-AF65-F5344CB8AC3E}">
        <p14:creationId xmlns:p14="http://schemas.microsoft.com/office/powerpoint/2010/main" val="20626078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654AC75-AE27-4358-A553-7A591711EF49}"/>
              </a:ext>
            </a:extLst>
          </p:cNvPr>
          <p:cNvSpPr>
            <a:spLocks noGrp="1"/>
          </p:cNvSpPr>
          <p:nvPr>
            <p:ph type="title"/>
          </p:nvPr>
        </p:nvSpPr>
        <p:spPr>
          <a:xfrm>
            <a:off x="711200" y="365125"/>
            <a:ext cx="10642600" cy="1325563"/>
          </a:xfrm>
        </p:spPr>
        <p:txBody>
          <a:bodyPr>
            <a:normAutofit/>
          </a:bodyPr>
          <a:lstStyle/>
          <a:p>
            <a:pPr algn="ctr"/>
            <a:r>
              <a:rPr kumimoji="0" lang="pl-PL" sz="28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t>Wspólna ocena wynagrodzeń </a:t>
            </a:r>
            <a:br>
              <a:rPr kumimoji="0" lang="pl-PL" sz="28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br>
            <a:r>
              <a:rPr kumimoji="0" lang="pl-PL" sz="2800" b="1" i="0" u="none" strike="noStrike" kern="1200" cap="none" spc="0" normalizeH="0" baseline="0" noProof="0" dirty="0">
                <a:ln>
                  <a:noFill/>
                </a:ln>
                <a:solidFill>
                  <a:prstClr val="white"/>
                </a:solidFill>
                <a:effectLst/>
                <a:uLnTx/>
                <a:uFillTx/>
                <a:latin typeface="Lato Heavy"/>
                <a:ea typeface="Verdana" panose="020B0604030504040204" pitchFamily="34" charset="0"/>
                <a:cs typeface="+mj-cs"/>
              </a:rPr>
              <a:t>– art. 10 ust. 3 i 4 </a:t>
            </a:r>
            <a:endParaRPr lang="pl-PL" sz="2800" dirty="0"/>
          </a:p>
        </p:txBody>
      </p:sp>
      <p:sp>
        <p:nvSpPr>
          <p:cNvPr id="3" name="Symbol zastępczy zawartości 2">
            <a:extLst>
              <a:ext uri="{FF2B5EF4-FFF2-40B4-BE49-F238E27FC236}">
                <a16:creationId xmlns:a16="http://schemas.microsoft.com/office/drawing/2014/main" id="{4BA86417-D03F-48BD-BF91-44FD74D55DC0}"/>
              </a:ext>
            </a:extLst>
          </p:cNvPr>
          <p:cNvSpPr>
            <a:spLocks noGrp="1"/>
          </p:cNvSpPr>
          <p:nvPr>
            <p:ph idx="1"/>
          </p:nvPr>
        </p:nvSpPr>
        <p:spPr>
          <a:xfrm>
            <a:off x="846667" y="1825625"/>
            <a:ext cx="10507133" cy="4351338"/>
          </a:xfrm>
        </p:spPr>
        <p:txBody>
          <a:bodyPr>
            <a:normAutofit fontScale="92500"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Pracodawcy udostępniają wspólną ocenę wynagrodzeń: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pracownikom,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przedstawicielom pracowników,</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na wniosek – inspektoratowi pracy i organowi ds. równości,</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organowi monitorującemu. Zgodnie z art. 29 ust. 3 lit. d) organ monitorujący gromadzi wspólne oceny wynagrodzeń, ale ich nie publikuje.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Przy wdrażaniu środków wynikających ze wspólnej oceny wynagrodzeń pracodawca podejmuje </a:t>
            </a:r>
            <a:r>
              <a:rPr kumimoji="0" lang="pl-PL" sz="2000" b="0" i="0" u="sng" strike="noStrike" kern="1200" cap="none" spc="0" normalizeH="0" baseline="0" noProof="0" dirty="0">
                <a:ln>
                  <a:noFill/>
                </a:ln>
                <a:solidFill>
                  <a:prstClr val="white"/>
                </a:solidFill>
                <a:effectLst/>
                <a:uLnTx/>
                <a:uFillTx/>
                <a:latin typeface="Lato"/>
                <a:ea typeface="Verdana" panose="020B0604030504040204" pitchFamily="34" charset="0"/>
                <a:cs typeface="+mn-cs"/>
              </a:rPr>
              <a:t>działania zaradcze </a:t>
            </a: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w rozsądnym terminie w ścisłej współpracy z przedstawicielami pracowników. Inspektorat pracy lub organ ds. równości mogą zostać poproszone o włączenie się w proces. Wdrażanie środków obejmuje analizę istniejących systemów oceny i zaszeregowania stanowisk pracy lub ustanowienie takich systemów.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000" b="0" i="1" u="none" strike="noStrike" kern="1200" cap="none" spc="0" normalizeH="0" baseline="0" noProof="0" dirty="0">
                <a:ln>
                  <a:noFill/>
                </a:ln>
                <a:solidFill>
                  <a:prstClr val="white"/>
                </a:solidFill>
                <a:effectLst/>
                <a:uLnTx/>
                <a:uFillTx/>
                <a:latin typeface="Lato"/>
                <a:ea typeface="Verdana" panose="020B0604030504040204" pitchFamily="34" charset="0"/>
                <a:cs typeface="+mn-cs"/>
              </a:rPr>
              <a:t>Wspólne oceny wynagrodzeń powinny prowadzić, w rozsądnym terminie, do wyeliminowania dyskryminacji płacowej ze względu na płeć poprzez przyjęcie środków zaradczych. </a:t>
            </a: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z motywu  43.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endParaRPr lang="pl-PL" dirty="0"/>
          </a:p>
        </p:txBody>
      </p:sp>
    </p:spTree>
    <p:extLst>
      <p:ext uri="{BB962C8B-B14F-4D97-AF65-F5344CB8AC3E}">
        <p14:creationId xmlns:p14="http://schemas.microsoft.com/office/powerpoint/2010/main" val="35702624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8916889-A57A-4496-BB9F-C6A806C152D8}"/>
              </a:ext>
            </a:extLst>
          </p:cNvPr>
          <p:cNvSpPr>
            <a:spLocks noGrp="1"/>
          </p:cNvSpPr>
          <p:nvPr>
            <p:ph type="title"/>
          </p:nvPr>
        </p:nvSpPr>
        <p:spPr>
          <a:xfrm>
            <a:off x="677333" y="681037"/>
            <a:ext cx="10676467" cy="1325563"/>
          </a:xfrm>
        </p:spPr>
        <p:txBody>
          <a:bodyPr/>
          <a:lstStyle/>
          <a:p>
            <a:pPr algn="ctr"/>
            <a:r>
              <a:rPr lang="pl-PL" dirty="0"/>
              <a:t>Wsparcie dla pracodawców zatrudniających mniej niż 250 pracowników (art. 11)</a:t>
            </a:r>
          </a:p>
        </p:txBody>
      </p:sp>
      <p:sp>
        <p:nvSpPr>
          <p:cNvPr id="3" name="Symbol zastępczy zawartości 2">
            <a:extLst>
              <a:ext uri="{FF2B5EF4-FFF2-40B4-BE49-F238E27FC236}">
                <a16:creationId xmlns:a16="http://schemas.microsoft.com/office/drawing/2014/main" id="{9E24822C-2515-4C3E-A30C-EA693CF1ABFF}"/>
              </a:ext>
            </a:extLst>
          </p:cNvPr>
          <p:cNvSpPr>
            <a:spLocks noGrp="1"/>
          </p:cNvSpPr>
          <p:nvPr>
            <p:ph idx="1"/>
          </p:nvPr>
        </p:nvSpPr>
        <p:spPr>
          <a:xfrm>
            <a:off x="838200" y="2006600"/>
            <a:ext cx="10515600" cy="4351338"/>
          </a:xfrm>
        </p:spPr>
        <p:txBody>
          <a:bodyPr>
            <a:normAutofit/>
          </a:bodyPr>
          <a:lstStyle/>
          <a:p>
            <a:pPr algn="just"/>
            <a:r>
              <a:rPr lang="pl-PL" sz="2400" i="1" dirty="0"/>
              <a:t>Państwa członkowskie zapewniają wsparcie, w formie pomocy technicznej i szkolenia, pracodawcom zatrudniającym mniej niż 250 pracowników oraz zainteresowanym przedstawicielom pracowników, aby umożliwić im przestrzeganie obowiązków określonych w niniejszej dyrektywie.</a:t>
            </a:r>
          </a:p>
          <a:p>
            <a:pPr algn="just"/>
            <a:r>
              <a:rPr lang="pl-PL" sz="2400" dirty="0"/>
              <a:t>Celem art. 11 jest ułatwienie małym i średnim przedsiębiorcom zapewnienia zgodności. Przykłady możliwego wsparcia w formie pomocy technicznej i szkolenia obejmują: gotowe szablony, </a:t>
            </a:r>
            <a:r>
              <a:rPr lang="pl-PL" sz="2400" dirty="0" err="1"/>
              <a:t>checklisty</a:t>
            </a:r>
            <a:r>
              <a:rPr lang="pl-PL" sz="2400" dirty="0"/>
              <a:t> i wytyczne, materiały dostępne online, oprogramowania.</a:t>
            </a:r>
          </a:p>
        </p:txBody>
      </p:sp>
    </p:spTree>
    <p:extLst>
      <p:ext uri="{BB962C8B-B14F-4D97-AF65-F5344CB8AC3E}">
        <p14:creationId xmlns:p14="http://schemas.microsoft.com/office/powerpoint/2010/main" val="534632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E40C9-1D48-4870-AA49-562B48BBC4AF}"/>
              </a:ext>
            </a:extLst>
          </p:cNvPr>
          <p:cNvSpPr>
            <a:spLocks noGrp="1"/>
          </p:cNvSpPr>
          <p:nvPr>
            <p:ph type="title"/>
          </p:nvPr>
        </p:nvSpPr>
        <p:spPr>
          <a:xfrm>
            <a:off x="575733" y="173214"/>
            <a:ext cx="10687756" cy="1325563"/>
          </a:xfrm>
        </p:spPr>
        <p:txBody>
          <a:bodyPr>
            <a:normAutofit/>
          </a:bodyPr>
          <a:lstStyle/>
          <a:p>
            <a:pPr algn="ctr"/>
            <a:br>
              <a:rPr lang="pl-PL" dirty="0"/>
            </a:br>
            <a:br>
              <a:rPr lang="pl-PL" dirty="0"/>
            </a:br>
            <a:r>
              <a:rPr lang="pl-PL" sz="2800" dirty="0"/>
              <a:t>Pracownik</a:t>
            </a:r>
          </a:p>
        </p:txBody>
      </p:sp>
      <p:sp>
        <p:nvSpPr>
          <p:cNvPr id="3" name="Symbol zastępczy zawartości 2">
            <a:extLst>
              <a:ext uri="{FF2B5EF4-FFF2-40B4-BE49-F238E27FC236}">
                <a16:creationId xmlns:a16="http://schemas.microsoft.com/office/drawing/2014/main" id="{A23FAE08-2D80-421B-91B8-193E9782AA4E}"/>
              </a:ext>
            </a:extLst>
          </p:cNvPr>
          <p:cNvSpPr>
            <a:spLocks noGrp="1"/>
          </p:cNvSpPr>
          <p:nvPr>
            <p:ph idx="1"/>
          </p:nvPr>
        </p:nvSpPr>
        <p:spPr>
          <a:xfrm>
            <a:off x="666044" y="1825625"/>
            <a:ext cx="10687756" cy="4351338"/>
          </a:xfrm>
        </p:spPr>
        <p:txBody>
          <a:bodyPr>
            <a:normAutofit fontScale="92500" lnSpcReduction="20000"/>
          </a:bodyPr>
          <a:lstStyle/>
          <a:p>
            <a:pPr algn="just"/>
            <a:r>
              <a:rPr lang="pl-PL" sz="1800" dirty="0"/>
              <a:t>Pracownik to osoba zatrudniona na umowę o pracę lub pozostająca w stosunku pracy określonym przez prawo, układy zbiorowe lub praktykę obowiązujące w poszczególnych państwach członkowskich, przy uwzględnieniu orzecznictwa Trybunału Sprawiedliwości (art. 2 ust. 2).</a:t>
            </a:r>
          </a:p>
          <a:p>
            <a:pPr algn="just"/>
            <a:r>
              <a:rPr lang="pl-PL" sz="1800" dirty="0"/>
              <a:t>Np. wyrok z dnia 3 lipca 1986 r. w sprawie 66/85 </a:t>
            </a:r>
            <a:r>
              <a:rPr lang="pl-PL" sz="1800" dirty="0" err="1"/>
              <a:t>Deborah</a:t>
            </a:r>
            <a:r>
              <a:rPr lang="pl-PL" sz="1800" dirty="0"/>
              <a:t> </a:t>
            </a:r>
            <a:r>
              <a:rPr lang="pl-PL" sz="1800" dirty="0" err="1"/>
              <a:t>Lawrie</a:t>
            </a:r>
            <a:r>
              <a:rPr lang="pl-PL" sz="1800" dirty="0"/>
              <a:t>-Blum przeciwko Land Baden-</a:t>
            </a:r>
            <a:r>
              <a:rPr lang="pl-PL" sz="1800" dirty="0" err="1"/>
              <a:t>Württemberg</a:t>
            </a:r>
            <a:r>
              <a:rPr lang="pl-PL" sz="1800" dirty="0"/>
              <a:t>. Pracownikiem jest osoba, która przez pewien czas świadczy usługi na rzecz i pod kierownictwem innej osoby, w zamian za co otrzymuje wynagrodzenie.</a:t>
            </a:r>
          </a:p>
          <a:p>
            <a:pPr marL="0" indent="0" algn="just">
              <a:buNone/>
            </a:pPr>
            <a:r>
              <a:rPr lang="pl-PL" sz="1800" dirty="0"/>
              <a:t>Motyw 18</a:t>
            </a:r>
          </a:p>
          <a:p>
            <a:pPr marL="0" indent="0" algn="just">
              <a:buNone/>
            </a:pPr>
            <a:r>
              <a:rPr lang="pl-PL" sz="1800" i="1" dirty="0"/>
              <a:t>Niniejsza dyrektywa powinna mieć zastosowanie do wszystkich pracowników, w tym pracowników zatrudnionych w niepełnym wymiarze czasu pracy, pracowników zatrudnionych na podstawie umów na czas określony oraz osób zatrudnionych na umowę o pracę lub przez agencję pracy tymczasowej lub pozostających z taką agencją w stosunku pracy, a także pracowników na stanowiskach kierowniczych, którzy są zatrudnieni na umowę o pracę lub pozostają w stosunku pracy zgodnie z definicją przewidzianą przez prawo, układ zbiorowy lub praktykę obowiązującą w każdym państwie członkowskim, z uwzględnieniem orzecznictwa Trybunału Sprawiedliwości(5). Zakresem niniejszej dyrektywy objęci są pracownicy domowi, pracownicy na żądanie, pracownicy wykonujący pracę przerywaną, pracownicy w systemie bonów usługowych, osoby pracujące za pośrednictwem platform internetowych, pracownicy wykonujący pracę chronioną, stażyści i praktykanci, pod warunkiem że spełniają oni stosowne kryteria. Przy stwierdzaniu istnienia stosunku pracy należy brać pod uwagę fakty świadczące o rzeczywistym wykonywaniu pracy, a nie sposób, w jaki strony opisują łączący ich stosunek.</a:t>
            </a:r>
          </a:p>
        </p:txBody>
      </p:sp>
    </p:spTree>
    <p:extLst>
      <p:ext uri="{BB962C8B-B14F-4D97-AF65-F5344CB8AC3E}">
        <p14:creationId xmlns:p14="http://schemas.microsoft.com/office/powerpoint/2010/main" val="25070721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40C1AD-DE57-4109-BD1C-95D1BCADF7C4}"/>
              </a:ext>
            </a:extLst>
          </p:cNvPr>
          <p:cNvSpPr>
            <a:spLocks noGrp="1"/>
          </p:cNvSpPr>
          <p:nvPr>
            <p:ph type="title"/>
          </p:nvPr>
        </p:nvSpPr>
        <p:spPr>
          <a:xfrm>
            <a:off x="620888" y="681037"/>
            <a:ext cx="10732911" cy="1325563"/>
          </a:xfrm>
        </p:spPr>
        <p:txBody>
          <a:bodyPr>
            <a:normAutofit/>
          </a:bodyPr>
          <a:lstStyle/>
          <a:p>
            <a:pPr algn="ctr"/>
            <a:r>
              <a:rPr lang="pl-PL" sz="2800" dirty="0"/>
              <a:t>Ochrona danych</a:t>
            </a:r>
            <a:br>
              <a:rPr lang="pl-PL" sz="2800" dirty="0"/>
            </a:br>
            <a:r>
              <a:rPr lang="pl-PL" sz="2800" dirty="0"/>
              <a:t> –  art. 12 ust. 1</a:t>
            </a:r>
          </a:p>
        </p:txBody>
      </p:sp>
      <p:sp>
        <p:nvSpPr>
          <p:cNvPr id="3" name="Symbol zastępczy zawartości 2">
            <a:extLst>
              <a:ext uri="{FF2B5EF4-FFF2-40B4-BE49-F238E27FC236}">
                <a16:creationId xmlns:a16="http://schemas.microsoft.com/office/drawing/2014/main" id="{AE9E1DDC-7556-4B41-836B-01A6611A70A6}"/>
              </a:ext>
            </a:extLst>
          </p:cNvPr>
          <p:cNvSpPr>
            <a:spLocks noGrp="1"/>
          </p:cNvSpPr>
          <p:nvPr>
            <p:ph idx="1"/>
          </p:nvPr>
        </p:nvSpPr>
        <p:spPr>
          <a:xfrm>
            <a:off x="620887" y="2006600"/>
            <a:ext cx="10732911" cy="4351338"/>
          </a:xfrm>
        </p:spPr>
        <p:txBody>
          <a:bodyPr>
            <a:normAutofit/>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Przepis dotyczy ochrony danych osobowych przy przekazywaniu informacji zgodnie ze środkami podjętymi na podstawie:</a:t>
            </a:r>
          </a:p>
          <a:p>
            <a:pPr marL="457200" marR="0" lvl="1" indent="0" algn="just"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art. 7 (tj. w ramach prawa do informacji), </a:t>
            </a:r>
          </a:p>
          <a:p>
            <a:pPr marL="457200" marR="0" lvl="1" indent="0" algn="just"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art. 9 (tj. w ramach obowiązku sprawozdawczości),  </a:t>
            </a:r>
          </a:p>
          <a:p>
            <a:pPr marL="457200" marR="0" lvl="1" indent="0" algn="just"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pl-PL" sz="20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art. 10 (tj. w ramach wspólnej oceny wynagrodzeń).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W zakresie, w jakim informacje te wiążą się z przetwarzaniem danych osobowych, przekazuje się je zgodnie z RODO. </a:t>
            </a:r>
          </a:p>
          <a:p>
            <a:pPr marL="0" indent="0" algn="just">
              <a:buNone/>
            </a:pPr>
            <a:endParaRPr lang="pl-PL" dirty="0"/>
          </a:p>
        </p:txBody>
      </p:sp>
    </p:spTree>
    <p:extLst>
      <p:ext uri="{BB962C8B-B14F-4D97-AF65-F5344CB8AC3E}">
        <p14:creationId xmlns:p14="http://schemas.microsoft.com/office/powerpoint/2010/main" val="22963803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41ABC4-C23A-4CAF-B472-60E2FE62E421}"/>
              </a:ext>
            </a:extLst>
          </p:cNvPr>
          <p:cNvSpPr>
            <a:spLocks noGrp="1"/>
          </p:cNvSpPr>
          <p:nvPr>
            <p:ph type="title"/>
          </p:nvPr>
        </p:nvSpPr>
        <p:spPr>
          <a:xfrm>
            <a:off x="643467" y="365125"/>
            <a:ext cx="10710333" cy="1325563"/>
          </a:xfrm>
        </p:spPr>
        <p:txBody>
          <a:bodyPr>
            <a:normAutofit/>
          </a:bodyPr>
          <a:lstStyle/>
          <a:p>
            <a:pPr algn="ctr"/>
            <a:r>
              <a:rPr lang="pl-PL" sz="2800" dirty="0"/>
              <a:t>Ochrona danych, c.d. </a:t>
            </a:r>
          </a:p>
        </p:txBody>
      </p:sp>
      <p:sp>
        <p:nvSpPr>
          <p:cNvPr id="3" name="Symbol zastępczy zawartości 2">
            <a:extLst>
              <a:ext uri="{FF2B5EF4-FFF2-40B4-BE49-F238E27FC236}">
                <a16:creationId xmlns:a16="http://schemas.microsoft.com/office/drawing/2014/main" id="{79A76754-B413-406F-9898-A109B006D144}"/>
              </a:ext>
            </a:extLst>
          </p:cNvPr>
          <p:cNvSpPr>
            <a:spLocks noGrp="1"/>
          </p:cNvSpPr>
          <p:nvPr>
            <p:ph idx="1"/>
          </p:nvPr>
        </p:nvSpPr>
        <p:spPr>
          <a:xfrm>
            <a:off x="936978" y="1803047"/>
            <a:ext cx="10608733" cy="4351338"/>
          </a:xfrm>
        </p:spPr>
        <p:txBody>
          <a:bodyPr>
            <a:normAutofit/>
          </a:bodyPr>
          <a:lstStyle/>
          <a:p>
            <a:pPr marL="0" marR="0" lvl="0" indent="0" algn="just" defTabSz="914400" rtl="0" eaLnBrk="1" fontAlgn="auto" latinLnBrk="0" hangingPunct="1">
              <a:lnSpc>
                <a:spcPct val="90000"/>
              </a:lnSpc>
              <a:spcBef>
                <a:spcPts val="1000"/>
              </a:spcBef>
              <a:spcAft>
                <a:spcPts val="0"/>
              </a:spcAft>
              <a:buClrTx/>
              <a:buSzTx/>
              <a:buNone/>
              <a:tabLst/>
              <a:defRPr/>
            </a:pPr>
            <a:r>
              <a:rPr lang="pl-PL" sz="2200" dirty="0">
                <a:solidFill>
                  <a:prstClr val="white"/>
                </a:solidFill>
                <a:latin typeface="Lato"/>
              </a:rPr>
              <a:t>S</a:t>
            </a:r>
            <a:r>
              <a:rPr kumimoji="0" lang="pl-PL" sz="22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pełnione muszą być 3 przesłanki z RODO, aby ujawnianie informacji na podstawie art. 7, 9, 10 odbywało się zgodnie z RODO, tj.:</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2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1. Przetwarzanie jest niezbędne do wykonania zadania realizowanego w interesie publicznym  (art. 6 ust. 1 lit. e) RODO) – przesłanka celu publicznego jest spełniona, gdyż równe wynagrodzenie za równą pracę jest zasadą wynikającą z Traktatów.</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2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2. Podstawa takiego przetwarzania musi być określona w prawie (art. 6 ust. 3 RODO) – podstawę prawną stanowi Dyrektywa.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pl-PL" sz="22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3. Cel przetwarzania jest określony w tej podstawie prawnej (art. 6 ust. 3 RODO) – cel określa </a:t>
            </a:r>
            <a:r>
              <a:rPr lang="pl-PL" sz="2200" dirty="0">
                <a:solidFill>
                  <a:prstClr val="white"/>
                </a:solidFill>
                <a:latin typeface="Lato"/>
              </a:rPr>
              <a:t>a</a:t>
            </a:r>
            <a:r>
              <a:rPr kumimoji="0" lang="pl-PL" sz="2200" b="0" i="0" u="none" strike="noStrike" kern="1200" cap="none" spc="0" normalizeH="0" baseline="0" noProof="0" dirty="0" err="1">
                <a:ln>
                  <a:noFill/>
                </a:ln>
                <a:solidFill>
                  <a:prstClr val="white"/>
                </a:solidFill>
                <a:effectLst/>
                <a:uLnTx/>
                <a:uFillTx/>
                <a:latin typeface="Lato"/>
                <a:ea typeface="Verdana" panose="020B0604030504040204" pitchFamily="34" charset="0"/>
                <a:cs typeface="+mn-cs"/>
              </a:rPr>
              <a:t>rt</a:t>
            </a:r>
            <a:r>
              <a:rPr kumimoji="0" lang="pl-PL" sz="22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12 ust. 2 Dyrektywy i jest nim </a:t>
            </a:r>
            <a:r>
              <a:rPr lang="pl-PL" sz="2200" dirty="0">
                <a:solidFill>
                  <a:prstClr val="white"/>
                </a:solidFill>
                <a:latin typeface="Lato"/>
              </a:rPr>
              <a:t>s</a:t>
            </a:r>
            <a:r>
              <a:rPr kumimoji="0" lang="pl-PL" sz="2200" b="0" u="none" strike="noStrike" kern="1200" cap="none" spc="0" normalizeH="0" baseline="0" noProof="0" dirty="0" err="1">
                <a:ln>
                  <a:noFill/>
                </a:ln>
                <a:solidFill>
                  <a:prstClr val="white"/>
                </a:solidFill>
                <a:effectLst/>
                <a:uLnTx/>
                <a:uFillTx/>
                <a:latin typeface="Lato"/>
                <a:ea typeface="Verdana" panose="020B0604030504040204" pitchFamily="34" charset="0"/>
                <a:cs typeface="+mn-cs"/>
              </a:rPr>
              <a:t>tosowanie</a:t>
            </a:r>
            <a:r>
              <a:rPr kumimoji="0" lang="pl-PL" sz="2200" b="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zasady równości wynagrodzeń</a:t>
            </a:r>
            <a:r>
              <a:rPr kumimoji="0" lang="pl-PL" sz="22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t>
            </a:r>
          </a:p>
          <a:p>
            <a:endParaRPr lang="pl-PL" dirty="0"/>
          </a:p>
        </p:txBody>
      </p:sp>
    </p:spTree>
    <p:extLst>
      <p:ext uri="{BB962C8B-B14F-4D97-AF65-F5344CB8AC3E}">
        <p14:creationId xmlns:p14="http://schemas.microsoft.com/office/powerpoint/2010/main" val="26771858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95FE57C-0385-4D93-BA3B-C3EB57B33EC1}"/>
              </a:ext>
            </a:extLst>
          </p:cNvPr>
          <p:cNvSpPr>
            <a:spLocks noGrp="1"/>
          </p:cNvSpPr>
          <p:nvPr>
            <p:ph type="title"/>
          </p:nvPr>
        </p:nvSpPr>
        <p:spPr>
          <a:xfrm>
            <a:off x="643467" y="500062"/>
            <a:ext cx="10710333" cy="1325563"/>
          </a:xfrm>
        </p:spPr>
        <p:txBody>
          <a:bodyPr>
            <a:normAutofit/>
          </a:bodyPr>
          <a:lstStyle/>
          <a:p>
            <a:pPr algn="ctr"/>
            <a:r>
              <a:rPr lang="pl-PL" sz="2800" dirty="0"/>
              <a:t>Ochrona danych</a:t>
            </a:r>
            <a:br>
              <a:rPr lang="pl-PL" sz="2800" dirty="0"/>
            </a:br>
            <a:r>
              <a:rPr lang="pl-PL" sz="2800" dirty="0"/>
              <a:t>– środek fakultatywny z art. 12 ust. 3</a:t>
            </a:r>
          </a:p>
        </p:txBody>
      </p:sp>
      <p:sp>
        <p:nvSpPr>
          <p:cNvPr id="3" name="Symbol zastępczy zawartości 2">
            <a:extLst>
              <a:ext uri="{FF2B5EF4-FFF2-40B4-BE49-F238E27FC236}">
                <a16:creationId xmlns:a16="http://schemas.microsoft.com/office/drawing/2014/main" id="{F57FEAC8-149A-4865-B157-6854D8A535EA}"/>
              </a:ext>
            </a:extLst>
          </p:cNvPr>
          <p:cNvSpPr>
            <a:spLocks noGrp="1"/>
          </p:cNvSpPr>
          <p:nvPr>
            <p:ph idx="1"/>
          </p:nvPr>
        </p:nvSpPr>
        <p:spPr>
          <a:xfrm>
            <a:off x="643467" y="1825625"/>
            <a:ext cx="10710333" cy="4351338"/>
          </a:xfrm>
        </p:spPr>
        <p:txBody>
          <a:bodyPr>
            <a:normAutofit/>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19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Jeżeli ujawnienie informacji prowadziłoby do ujawnienia bezpośrednio albo pośrednio wynagrodzenia pracownika możliwego do zidentyfikowania, można wprowadzić środek fakultatywny, o którym mowa w art. 12 ust. 3.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19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Środek nie jest obowiązkowy, ponieważ zgodność z RODO jest zapewniona bez jego stosowania. Art. 12 ust. 3 jest dodatkowym zabezpieczeniem. Nawet jeśli </a:t>
            </a:r>
            <a:r>
              <a:rPr kumimoji="0" lang="pl-PL" sz="1900" b="0" i="0" u="none" strike="noStrike" kern="1200" cap="none" spc="0" normalizeH="0" baseline="0" noProof="0" dirty="0" err="1">
                <a:ln>
                  <a:noFill/>
                </a:ln>
                <a:solidFill>
                  <a:prstClr val="white"/>
                </a:solidFill>
                <a:effectLst/>
                <a:uLnTx/>
                <a:uFillTx/>
                <a:latin typeface="Lato"/>
                <a:ea typeface="Verdana" panose="020B0604030504040204" pitchFamily="34" charset="0"/>
                <a:cs typeface="+mn-cs"/>
              </a:rPr>
              <a:t>PCz</a:t>
            </a:r>
            <a:r>
              <a:rPr kumimoji="0" lang="pl-PL" sz="19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nie wdroży ust. 3, to udostępnianie informacji jest zgodne z RODO.</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19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Środek fakultatywny: dostęp do informacji mają wyłącznie przedstawiciele pracowników, inspektorat pracy lub organ ds. równości.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19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Przedstawiciele pracowników lub organ ds. równości doradzają pracownikom w odniesieniu do ewentualnego roszczenia, nie ujawniając rzeczywistych poziomów wynagrodzenia poszczególnych pracowników wykonujących taką samą pracę lub pracę o takiej samej wartości.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19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Do celów monitorowania na podstawie art. 29 informacje udostępnia się bez ograniczeń. </a:t>
            </a:r>
          </a:p>
          <a:p>
            <a:pPr marL="0" indent="0" algn="just">
              <a:buNone/>
            </a:pPr>
            <a:endParaRPr lang="pl-PL" sz="2400" dirty="0"/>
          </a:p>
        </p:txBody>
      </p:sp>
    </p:spTree>
    <p:extLst>
      <p:ext uri="{BB962C8B-B14F-4D97-AF65-F5344CB8AC3E}">
        <p14:creationId xmlns:p14="http://schemas.microsoft.com/office/powerpoint/2010/main" val="89539681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161E1FE-34F7-40A5-85B9-28921333AF65}"/>
              </a:ext>
            </a:extLst>
          </p:cNvPr>
          <p:cNvSpPr>
            <a:spLocks noGrp="1"/>
          </p:cNvSpPr>
          <p:nvPr>
            <p:ph type="title"/>
          </p:nvPr>
        </p:nvSpPr>
        <p:spPr>
          <a:xfrm>
            <a:off x="688622" y="365125"/>
            <a:ext cx="10665178" cy="1325563"/>
          </a:xfrm>
        </p:spPr>
        <p:txBody>
          <a:bodyPr>
            <a:normAutofit/>
          </a:bodyPr>
          <a:lstStyle/>
          <a:p>
            <a:pPr algn="ctr"/>
            <a:r>
              <a:rPr lang="pl-PL" sz="2800" dirty="0"/>
              <a:t>Dialog społeczny (art. 13)</a:t>
            </a:r>
          </a:p>
        </p:txBody>
      </p:sp>
      <p:sp>
        <p:nvSpPr>
          <p:cNvPr id="3" name="Symbol zastępczy zawartości 2">
            <a:extLst>
              <a:ext uri="{FF2B5EF4-FFF2-40B4-BE49-F238E27FC236}">
                <a16:creationId xmlns:a16="http://schemas.microsoft.com/office/drawing/2014/main" id="{2CD76C2D-A7FE-4136-9C2A-B3E775C6631C}"/>
              </a:ext>
            </a:extLst>
          </p:cNvPr>
          <p:cNvSpPr>
            <a:spLocks noGrp="1"/>
          </p:cNvSpPr>
          <p:nvPr>
            <p:ph idx="1"/>
          </p:nvPr>
        </p:nvSpPr>
        <p:spPr>
          <a:xfrm>
            <a:off x="688622" y="1825625"/>
            <a:ext cx="10665178" cy="4351338"/>
          </a:xfrm>
        </p:spPr>
        <p:txBody>
          <a:bodyPr>
            <a:normAutofit/>
          </a:bodyPr>
          <a:lstStyle/>
          <a:p>
            <a:pPr algn="just"/>
            <a:r>
              <a:rPr lang="pl-PL" sz="2400" dirty="0"/>
              <a:t>Odpowiednie środki, aby zapewnić skuteczne zaangażowanie partnerów społecznych.</a:t>
            </a:r>
          </a:p>
          <a:p>
            <a:pPr algn="just"/>
            <a:r>
              <a:rPr lang="pl-PL" sz="2400" dirty="0"/>
              <a:t>Odpowiednie środki w celu promowania roli partnerów społecznych oraz zachęcania do wykonywania prawa do negocjacji zbiorowych. </a:t>
            </a:r>
          </a:p>
          <a:p>
            <a:pPr algn="just"/>
            <a:r>
              <a:rPr lang="pl-PL" sz="2400" dirty="0"/>
              <a:t>Art. 13 należy czytać wraz z motywem 45.</a:t>
            </a:r>
          </a:p>
          <a:p>
            <a:pPr algn="just"/>
            <a:r>
              <a:rPr lang="pl-PL" sz="2400" dirty="0"/>
              <a:t>Nie ma uniwersalnych, jednakowych dla wszystkich </a:t>
            </a:r>
            <a:r>
              <a:rPr lang="pl-PL" sz="2400" dirty="0" err="1"/>
              <a:t>PCz</a:t>
            </a:r>
            <a:r>
              <a:rPr lang="pl-PL" sz="2400" dirty="0"/>
              <a:t> środków.</a:t>
            </a:r>
          </a:p>
          <a:p>
            <a:pPr algn="just"/>
            <a:r>
              <a:rPr lang="pl-PL" sz="2400" dirty="0"/>
              <a:t> Przykłady możliwych środków: konsultacje z partnerami społecznym w zakresie wdrożenia dyrektywy, wsparcie finansowe lub innego typu w celu budowania potencjału partnerów społecznych. </a:t>
            </a:r>
          </a:p>
        </p:txBody>
      </p:sp>
    </p:spTree>
    <p:extLst>
      <p:ext uri="{BB962C8B-B14F-4D97-AF65-F5344CB8AC3E}">
        <p14:creationId xmlns:p14="http://schemas.microsoft.com/office/powerpoint/2010/main" val="28444173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FF95272-68B1-4A35-BC3E-9DA17E5A9738}"/>
              </a:ext>
            </a:extLst>
          </p:cNvPr>
          <p:cNvSpPr>
            <a:spLocks noGrp="1"/>
          </p:cNvSpPr>
          <p:nvPr>
            <p:ph type="title"/>
          </p:nvPr>
        </p:nvSpPr>
        <p:spPr>
          <a:xfrm>
            <a:off x="699911" y="365125"/>
            <a:ext cx="10653889" cy="1325563"/>
          </a:xfrm>
        </p:spPr>
        <p:txBody>
          <a:bodyPr>
            <a:normAutofit/>
          </a:bodyPr>
          <a:lstStyle/>
          <a:p>
            <a:pPr algn="ctr"/>
            <a:r>
              <a:rPr lang="pl-PL" sz="2800" dirty="0"/>
              <a:t>Dialog społeczny  (art. 13)</a:t>
            </a:r>
            <a:br>
              <a:rPr lang="pl-PL" sz="2800" dirty="0"/>
            </a:br>
            <a:r>
              <a:rPr lang="pl-PL" sz="2800" dirty="0"/>
              <a:t>– motyw 45</a:t>
            </a:r>
          </a:p>
        </p:txBody>
      </p:sp>
      <p:sp>
        <p:nvSpPr>
          <p:cNvPr id="3" name="Symbol zastępczy zawartości 2">
            <a:extLst>
              <a:ext uri="{FF2B5EF4-FFF2-40B4-BE49-F238E27FC236}">
                <a16:creationId xmlns:a16="http://schemas.microsoft.com/office/drawing/2014/main" id="{C53CB0C2-E1F1-43E5-89A1-F086ADE26A6B}"/>
              </a:ext>
            </a:extLst>
          </p:cNvPr>
          <p:cNvSpPr>
            <a:spLocks noGrp="1"/>
          </p:cNvSpPr>
          <p:nvPr>
            <p:ph idx="1"/>
          </p:nvPr>
        </p:nvSpPr>
        <p:spPr>
          <a:xfrm>
            <a:off x="778933" y="1825625"/>
            <a:ext cx="10574867" cy="4351338"/>
          </a:xfrm>
        </p:spPr>
        <p:txBody>
          <a:bodyPr>
            <a:noAutofit/>
          </a:bodyPr>
          <a:lstStyle/>
          <a:p>
            <a:pPr marL="0" indent="0">
              <a:buNone/>
            </a:pPr>
            <a:r>
              <a:rPr lang="pl-PL" sz="2200" dirty="0"/>
              <a:t>Motyw 45 </a:t>
            </a:r>
          </a:p>
          <a:p>
            <a:pPr marL="0" indent="0" algn="just">
              <a:buNone/>
            </a:pPr>
            <a:r>
              <a:rPr lang="pl-PL" sz="2200" i="1" dirty="0"/>
              <a:t>Ważne jest, aby partnerzy społeczni omawiali kwestie równości wynagrodzeń i zwracali na nie szczególną uwagę podczas negocjacji zbiorowych. Należy przy tym uwzględniać różne cechy krajowych systemów dialogu społecznego i negocjacji zbiorowych w całej Unii oraz autonomię i swobodę zawierania umów przez partnerów społecznych, a także ich funkcję jako przedstawicieli pracowników i pracodawców. W związku z tym państwa członkowskie powinny podjąć, zgodnie ze swoimi krajowymi systemami i praktykami, odpowiednie środki, aby zachęcać partnerów społecznych do zwracania należytej uwagi na kwestie równości wynagrodzeń; środki te mogą obejmować dyskusje na odpowiednim szczeblu negocjacji zbiorowych, środki służące stymulowaniu wykonywania prawa do negocjacji zbiorowych dotyczących odnośnych kwestii i likwidacji nieuzasadnionych ograniczeń w tym zakresie oraz środki służące opracowaniu neutralnych pod względem płci systemów oceny i zaszeregowania stanowisk pracy.</a:t>
            </a:r>
          </a:p>
        </p:txBody>
      </p:sp>
    </p:spTree>
    <p:extLst>
      <p:ext uri="{BB962C8B-B14F-4D97-AF65-F5344CB8AC3E}">
        <p14:creationId xmlns:p14="http://schemas.microsoft.com/office/powerpoint/2010/main" val="31299123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D16475EE-F4E4-4AF1-9383-ECB2D46E9FCC}"/>
              </a:ext>
            </a:extLst>
          </p:cNvPr>
          <p:cNvSpPr>
            <a:spLocks noGrp="1"/>
          </p:cNvSpPr>
          <p:nvPr>
            <p:ph type="ctrTitle"/>
          </p:nvPr>
        </p:nvSpPr>
        <p:spPr/>
        <p:txBody>
          <a:bodyPr>
            <a:normAutofit/>
          </a:bodyPr>
          <a:lstStyle/>
          <a:p>
            <a:r>
              <a:rPr lang="pl-PL" sz="4400" dirty="0"/>
              <a:t>Rozdział III </a:t>
            </a:r>
            <a:br>
              <a:rPr lang="pl-PL" sz="4400" dirty="0"/>
            </a:br>
            <a:r>
              <a:rPr lang="pl-PL" sz="4400" dirty="0"/>
              <a:t>Środki ochrony prawnej </a:t>
            </a:r>
            <a:br>
              <a:rPr lang="pl-PL" sz="4400" dirty="0"/>
            </a:br>
            <a:r>
              <a:rPr lang="pl-PL" sz="4400" dirty="0"/>
              <a:t>i egzekwowanie</a:t>
            </a:r>
          </a:p>
        </p:txBody>
      </p:sp>
      <p:sp>
        <p:nvSpPr>
          <p:cNvPr id="5" name="Podtytuł 4">
            <a:extLst>
              <a:ext uri="{FF2B5EF4-FFF2-40B4-BE49-F238E27FC236}">
                <a16:creationId xmlns:a16="http://schemas.microsoft.com/office/drawing/2014/main" id="{EE0725FC-7552-40F7-B9DE-196EDC667B32}"/>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20362500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3A7132A-2B50-4534-AA3E-3A16DC5F989C}"/>
              </a:ext>
            </a:extLst>
          </p:cNvPr>
          <p:cNvSpPr>
            <a:spLocks noGrp="1"/>
          </p:cNvSpPr>
          <p:nvPr>
            <p:ph type="title"/>
          </p:nvPr>
        </p:nvSpPr>
        <p:spPr>
          <a:xfrm>
            <a:off x="699911" y="365125"/>
            <a:ext cx="10653889" cy="1325563"/>
          </a:xfrm>
        </p:spPr>
        <p:txBody>
          <a:bodyPr>
            <a:normAutofit/>
          </a:bodyPr>
          <a:lstStyle/>
          <a:p>
            <a:pPr algn="ctr"/>
            <a:r>
              <a:rPr lang="pl-PL" sz="2800" dirty="0"/>
              <a:t>Ochrona praw </a:t>
            </a:r>
            <a:br>
              <a:rPr lang="pl-PL" sz="2800" dirty="0"/>
            </a:br>
            <a:r>
              <a:rPr lang="pl-PL" sz="2800" dirty="0"/>
              <a:t>– art. 14</a:t>
            </a:r>
          </a:p>
        </p:txBody>
      </p:sp>
      <p:sp>
        <p:nvSpPr>
          <p:cNvPr id="3" name="Symbol zastępczy zawartości 2">
            <a:extLst>
              <a:ext uri="{FF2B5EF4-FFF2-40B4-BE49-F238E27FC236}">
                <a16:creationId xmlns:a16="http://schemas.microsoft.com/office/drawing/2014/main" id="{38BEAF3E-7B4A-4A2D-9BCA-4761013C3F46}"/>
              </a:ext>
            </a:extLst>
          </p:cNvPr>
          <p:cNvSpPr>
            <a:spLocks noGrp="1"/>
          </p:cNvSpPr>
          <p:nvPr>
            <p:ph idx="1"/>
          </p:nvPr>
        </p:nvSpPr>
        <p:spPr>
          <a:xfrm>
            <a:off x="835378" y="1825625"/>
            <a:ext cx="10518422" cy="4351338"/>
          </a:xfrm>
        </p:spPr>
        <p:txBody>
          <a:bodyPr>
            <a:normAutofit/>
          </a:bodyPr>
          <a:lstStyle/>
          <a:p>
            <a:pPr marL="0" indent="0" algn="just">
              <a:buNone/>
            </a:pPr>
            <a:r>
              <a:rPr lang="pl-PL" sz="2400" i="1" dirty="0"/>
              <a:t>Państwa członkowskie zapewniają, aby po ewentualnym skorzystaniu z postępowania pojednawczego wszyscy pracownicy, którzy uważają się za pokrzywdzonych w związku z nieprzestrzeganiem zasady równości wynagrodzeń, mieli dostęp do postępowań sądowych w celu egzekwowania praw i obowiązków związanych z zasadą równości wynagrodzeń. Postępowania takie muszą być łatwo dostępne dla pracowników oraz dla osób działających w ich imieniu, także po ustaniu stosunku pracy, w ramach którego miała miejsce zarzucana dyskryminacja.</a:t>
            </a:r>
          </a:p>
          <a:p>
            <a:pPr marL="0" indent="0" algn="just">
              <a:buNone/>
            </a:pPr>
            <a:endParaRPr lang="pl-PL" sz="2400" dirty="0"/>
          </a:p>
          <a:p>
            <a:pPr marL="0" indent="0" algn="just">
              <a:buNone/>
            </a:pPr>
            <a:endParaRPr lang="pl-PL" sz="2400" dirty="0"/>
          </a:p>
        </p:txBody>
      </p:sp>
    </p:spTree>
    <p:extLst>
      <p:ext uri="{BB962C8B-B14F-4D97-AF65-F5344CB8AC3E}">
        <p14:creationId xmlns:p14="http://schemas.microsoft.com/office/powerpoint/2010/main" val="26404153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29ABE2E-AFCF-469C-9A5B-800EF5CB9D89}"/>
              </a:ext>
            </a:extLst>
          </p:cNvPr>
          <p:cNvSpPr>
            <a:spLocks noGrp="1"/>
          </p:cNvSpPr>
          <p:nvPr>
            <p:ph type="title"/>
          </p:nvPr>
        </p:nvSpPr>
        <p:spPr>
          <a:xfrm>
            <a:off x="654756" y="681037"/>
            <a:ext cx="10699044" cy="1325563"/>
          </a:xfrm>
        </p:spPr>
        <p:txBody>
          <a:bodyPr>
            <a:normAutofit/>
          </a:bodyPr>
          <a:lstStyle/>
          <a:p>
            <a:pPr algn="ctr"/>
            <a:r>
              <a:rPr lang="pl-PL" sz="2800" dirty="0"/>
              <a:t>Ochrona praw</a:t>
            </a:r>
            <a:br>
              <a:rPr lang="pl-PL" sz="2800" dirty="0"/>
            </a:br>
            <a:r>
              <a:rPr lang="pl-PL" sz="2800" dirty="0"/>
              <a:t>– motyw 46</a:t>
            </a:r>
          </a:p>
        </p:txBody>
      </p:sp>
      <p:sp>
        <p:nvSpPr>
          <p:cNvPr id="3" name="Symbol zastępczy zawartości 2">
            <a:extLst>
              <a:ext uri="{FF2B5EF4-FFF2-40B4-BE49-F238E27FC236}">
                <a16:creationId xmlns:a16="http://schemas.microsoft.com/office/drawing/2014/main" id="{8B63F7ED-CD61-424B-AF6F-9CF30CC72064}"/>
              </a:ext>
            </a:extLst>
          </p:cNvPr>
          <p:cNvSpPr>
            <a:spLocks noGrp="1"/>
          </p:cNvSpPr>
          <p:nvPr>
            <p:ph idx="1"/>
          </p:nvPr>
        </p:nvSpPr>
        <p:spPr>
          <a:xfrm>
            <a:off x="654756" y="2006600"/>
            <a:ext cx="10699044" cy="4351338"/>
          </a:xfrm>
        </p:spPr>
        <p:txBody>
          <a:bodyPr>
            <a:normAutofit/>
          </a:bodyPr>
          <a:lstStyle/>
          <a:p>
            <a:pPr marL="0" indent="0">
              <a:buNone/>
            </a:pPr>
            <a:r>
              <a:rPr lang="pl-PL" sz="2200" dirty="0"/>
              <a:t>Motyw 46</a:t>
            </a:r>
          </a:p>
          <a:p>
            <a:pPr marL="0" indent="0" algn="just">
              <a:buNone/>
            </a:pPr>
            <a:r>
              <a:rPr lang="pl-PL" sz="2200" i="1" dirty="0"/>
              <a:t>Wszyscy pracownicy powinni mieć do dyspozycji niezbędne procedury ułatwiające wykonywanie prawa dostępu do wymiaru sprawiedliwości. Przepisy krajowe przewidujące stosowanie procedury pojednawczej lub wprowadzające obowiązek interwencji organu ds. równości lub system zachęt lub kar w odniesieniu do takiej interwencji, nie powinny uniemożliwiać stronom wykonywania przysługującego im prawa dostępu do sądów.</a:t>
            </a:r>
          </a:p>
        </p:txBody>
      </p:sp>
    </p:spTree>
    <p:extLst>
      <p:ext uri="{BB962C8B-B14F-4D97-AF65-F5344CB8AC3E}">
        <p14:creationId xmlns:p14="http://schemas.microsoft.com/office/powerpoint/2010/main" val="38304272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CF8F647-2961-4DB5-BAE6-CD2492F0D76F}"/>
              </a:ext>
            </a:extLst>
          </p:cNvPr>
          <p:cNvSpPr>
            <a:spLocks noGrp="1"/>
          </p:cNvSpPr>
          <p:nvPr>
            <p:ph type="title"/>
          </p:nvPr>
        </p:nvSpPr>
        <p:spPr>
          <a:xfrm>
            <a:off x="699910" y="681037"/>
            <a:ext cx="10653889" cy="1325563"/>
          </a:xfrm>
        </p:spPr>
        <p:txBody>
          <a:bodyPr>
            <a:normAutofit/>
          </a:bodyPr>
          <a:lstStyle/>
          <a:p>
            <a:pPr algn="ctr"/>
            <a:r>
              <a:rPr lang="pl-PL" sz="2800" dirty="0"/>
              <a:t>Procedury w imieniu pracowników lub na ich rzecz </a:t>
            </a:r>
            <a:br>
              <a:rPr lang="pl-PL" sz="2800" dirty="0"/>
            </a:br>
            <a:r>
              <a:rPr lang="pl-PL" sz="2800" dirty="0"/>
              <a:t>– art. 15 w zw. z motywem 47</a:t>
            </a:r>
          </a:p>
        </p:txBody>
      </p:sp>
      <p:sp>
        <p:nvSpPr>
          <p:cNvPr id="3" name="Symbol zastępczy zawartości 2">
            <a:extLst>
              <a:ext uri="{FF2B5EF4-FFF2-40B4-BE49-F238E27FC236}">
                <a16:creationId xmlns:a16="http://schemas.microsoft.com/office/drawing/2014/main" id="{F7363FD2-4412-4025-8A6A-DDD089A570CE}"/>
              </a:ext>
            </a:extLst>
          </p:cNvPr>
          <p:cNvSpPr>
            <a:spLocks noGrp="1"/>
          </p:cNvSpPr>
          <p:nvPr>
            <p:ph idx="1"/>
          </p:nvPr>
        </p:nvSpPr>
        <p:spPr>
          <a:xfrm>
            <a:off x="699911" y="1825625"/>
            <a:ext cx="10653889" cy="4351338"/>
          </a:xfrm>
        </p:spPr>
        <p:txBody>
          <a:bodyPr>
            <a:normAutofit fontScale="92500" lnSpcReduction="10000"/>
          </a:bodyPr>
          <a:lstStyle/>
          <a:p>
            <a:pPr marL="0" indent="0" algn="just">
              <a:buNone/>
            </a:pPr>
            <a:r>
              <a:rPr lang="pl-PL" sz="2000" i="1" dirty="0"/>
              <a:t>Państwa członkowskie zapewniają, aby stowarzyszenia, organizacje, organy ds. równości i przedstawiciele pracowników lub inne podmioty prawne, które mają, zgodnie z kryteriami określonymi w prawie krajowym, uzasadniony interes w zapewnianiu równości mężczyzn i kobiet, mogły wszczynać wszelkie procedury administracyjne lub postępowania sądowe związane z zarzucanym naruszeniem praw lub obowiązków związanych z zasadą równości wynagrodzeń. Mogą oni działać w imieniu lub na rzecz pracownika, który jest domniemaną ofiarą naruszenia jakichkolwiek praw lub obowiązków związanych z zasadą równości wynagrodzeń, za zgodą tej osoby.</a:t>
            </a:r>
          </a:p>
          <a:p>
            <a:pPr marL="0" indent="0" algn="just">
              <a:buNone/>
            </a:pPr>
            <a:r>
              <a:rPr lang="pl-PL" sz="2000" b="1" dirty="0"/>
              <a:t>Motyw 47 </a:t>
            </a:r>
          </a:p>
          <a:p>
            <a:pPr marL="0" indent="0" algn="just">
              <a:buNone/>
            </a:pPr>
            <a:r>
              <a:rPr lang="pl-PL" sz="2000" i="1" dirty="0"/>
              <a:t>(…) Aby pokonać przeszkody proceduralne i związane z kosztami, z jakimi mierzą się pracownicy usiłujący wykonywać swoje prawo do równego wynagrodzenia, należy umożliwić organom ds. równości, a także stowarzyszeniom, organizacjom i przedstawicielom pracowników lub innym podmiotom prawnym zainteresowanym zapewnianiem równości mężczyzn i kobiet reprezentowanie osób fizycznych. Powinny one mieć możliwość udzielania pomocy pracownikom działając w ich imieniu lub w ramach udzielanego im wsparcia, co umożliwiłoby pracownikom, którzy doświadczyli dyskryminacji, skuteczne dochodzenie roszczeń dotyczących zarzucanego naruszenia ich praw oraz zasady równości wynagrodzeń</a:t>
            </a:r>
          </a:p>
        </p:txBody>
      </p:sp>
    </p:spTree>
    <p:extLst>
      <p:ext uri="{BB962C8B-B14F-4D97-AF65-F5344CB8AC3E}">
        <p14:creationId xmlns:p14="http://schemas.microsoft.com/office/powerpoint/2010/main" val="4145116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7ABDA03-C885-42F8-808E-3BF953776FE7}"/>
              </a:ext>
            </a:extLst>
          </p:cNvPr>
          <p:cNvSpPr>
            <a:spLocks noGrp="1"/>
          </p:cNvSpPr>
          <p:nvPr>
            <p:ph type="title"/>
          </p:nvPr>
        </p:nvSpPr>
        <p:spPr>
          <a:xfrm>
            <a:off x="654756" y="365125"/>
            <a:ext cx="10699044" cy="1325563"/>
          </a:xfrm>
        </p:spPr>
        <p:txBody>
          <a:bodyPr>
            <a:normAutofit/>
          </a:bodyPr>
          <a:lstStyle/>
          <a:p>
            <a:pPr algn="ctr"/>
            <a:r>
              <a:rPr lang="pl-PL" sz="2800" dirty="0"/>
              <a:t>Prawo do odszkodowania</a:t>
            </a:r>
            <a:br>
              <a:rPr lang="pl-PL" sz="2800" dirty="0"/>
            </a:br>
            <a:r>
              <a:rPr lang="pl-PL" sz="2800" dirty="0"/>
              <a:t>– art. 16</a:t>
            </a:r>
          </a:p>
        </p:txBody>
      </p:sp>
      <p:sp>
        <p:nvSpPr>
          <p:cNvPr id="3" name="Symbol zastępczy zawartości 2">
            <a:extLst>
              <a:ext uri="{FF2B5EF4-FFF2-40B4-BE49-F238E27FC236}">
                <a16:creationId xmlns:a16="http://schemas.microsoft.com/office/drawing/2014/main" id="{4262E3C7-B874-46AD-B53D-D111D2E02A6D}"/>
              </a:ext>
            </a:extLst>
          </p:cNvPr>
          <p:cNvSpPr>
            <a:spLocks noGrp="1"/>
          </p:cNvSpPr>
          <p:nvPr>
            <p:ph idx="1"/>
          </p:nvPr>
        </p:nvSpPr>
        <p:spPr>
          <a:xfrm>
            <a:off x="654756" y="1825625"/>
            <a:ext cx="10699044" cy="4351338"/>
          </a:xfrm>
        </p:spPr>
        <p:txBody>
          <a:bodyPr>
            <a:normAutofit lnSpcReduction="10000"/>
          </a:bodyPr>
          <a:lstStyle/>
          <a:p>
            <a:pPr algn="just"/>
            <a:r>
              <a:rPr lang="pl-PL" sz="2400" dirty="0"/>
              <a:t>Odszkodowanie lub zadośćuczynienie za szkodę poniesioną w wyniku naruszenia jakichkolwiek praw lub obowiązków związanych z zasadą równości wynagrodzeń (ust. 1)</a:t>
            </a:r>
          </a:p>
          <a:p>
            <a:pPr algn="just"/>
            <a:r>
              <a:rPr lang="pl-PL" sz="2400" dirty="0"/>
              <a:t>Wysokość odszkodowania i zadośćuczynienia (ust. 2-4)</a:t>
            </a:r>
          </a:p>
          <a:p>
            <a:pPr marL="0" indent="0" algn="just">
              <a:buNone/>
            </a:pPr>
            <a:r>
              <a:rPr lang="pl-PL" sz="2400" dirty="0"/>
              <a:t>M.in.:</a:t>
            </a:r>
          </a:p>
          <a:p>
            <a:pPr algn="just"/>
            <a:r>
              <a:rPr lang="pl-PL" sz="2400" dirty="0"/>
              <a:t>zakaz ustalania z góry maksymalnej wysokości, </a:t>
            </a:r>
          </a:p>
          <a:p>
            <a:pPr algn="just"/>
            <a:r>
              <a:rPr lang="pl-PL" sz="2400" dirty="0"/>
              <a:t>pełne odzyskanie zaległego wynagrodzenia, </a:t>
            </a:r>
          </a:p>
          <a:p>
            <a:pPr algn="just"/>
            <a:r>
              <a:rPr lang="pl-PL" sz="2400" dirty="0"/>
              <a:t>odszkodowanie za utracone szanse, </a:t>
            </a:r>
          </a:p>
          <a:p>
            <a:pPr algn="just"/>
            <a:r>
              <a:rPr lang="pl-PL" sz="2400" dirty="0"/>
              <a:t>odsetki za zwłokę, odszkodowanie za szkody spowodowane przez inne odpowiednie czynniki, które mogą obejmować dyskryminację krzyżową. </a:t>
            </a:r>
          </a:p>
          <a:p>
            <a:pPr algn="just"/>
            <a:r>
              <a:rPr lang="pl-PL" sz="2400" dirty="0"/>
              <a:t>naprawienie szkody w sposób odstraszający i proporcjonalny.</a:t>
            </a:r>
          </a:p>
        </p:txBody>
      </p:sp>
    </p:spTree>
    <p:extLst>
      <p:ext uri="{BB962C8B-B14F-4D97-AF65-F5344CB8AC3E}">
        <p14:creationId xmlns:p14="http://schemas.microsoft.com/office/powerpoint/2010/main" val="1693090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9E40C9-1D48-4870-AA49-562B48BBC4AF}"/>
              </a:ext>
            </a:extLst>
          </p:cNvPr>
          <p:cNvSpPr>
            <a:spLocks noGrp="1"/>
          </p:cNvSpPr>
          <p:nvPr>
            <p:ph type="title"/>
          </p:nvPr>
        </p:nvSpPr>
        <p:spPr>
          <a:xfrm>
            <a:off x="406400" y="398992"/>
            <a:ext cx="10913533" cy="1237897"/>
          </a:xfrm>
        </p:spPr>
        <p:txBody>
          <a:bodyPr>
            <a:normAutofit fontScale="90000"/>
          </a:bodyPr>
          <a:lstStyle/>
          <a:p>
            <a:pPr algn="ctr"/>
            <a:br>
              <a:rPr lang="pl-PL" dirty="0"/>
            </a:br>
            <a:br>
              <a:rPr lang="pl-PL" dirty="0"/>
            </a:br>
            <a:r>
              <a:rPr lang="pl-PL" sz="3100" dirty="0"/>
              <a:t>Wybrane</a:t>
            </a:r>
            <a:r>
              <a:rPr lang="pl-PL" dirty="0"/>
              <a:t> </a:t>
            </a:r>
            <a:r>
              <a:rPr lang="pl-PL" sz="3100" dirty="0"/>
              <a:t>definicje z art. 3 </a:t>
            </a:r>
            <a:br>
              <a:rPr lang="pl-PL" sz="3100" dirty="0"/>
            </a:br>
            <a:r>
              <a:rPr lang="pl-PL" sz="3200" dirty="0"/>
              <a:t>–</a:t>
            </a:r>
            <a:r>
              <a:rPr lang="pl-PL" sz="3100" dirty="0"/>
              <a:t> wynagrodzenie </a:t>
            </a:r>
            <a:br>
              <a:rPr lang="pl-PL" dirty="0"/>
            </a:br>
            <a:endParaRPr lang="pl-PL" dirty="0"/>
          </a:p>
        </p:txBody>
      </p:sp>
      <p:sp>
        <p:nvSpPr>
          <p:cNvPr id="3" name="Symbol zastępczy zawartości 2">
            <a:extLst>
              <a:ext uri="{FF2B5EF4-FFF2-40B4-BE49-F238E27FC236}">
                <a16:creationId xmlns:a16="http://schemas.microsoft.com/office/drawing/2014/main" id="{A23FAE08-2D80-421B-91B8-193E9782AA4E}"/>
              </a:ext>
            </a:extLst>
          </p:cNvPr>
          <p:cNvSpPr>
            <a:spLocks noGrp="1"/>
          </p:cNvSpPr>
          <p:nvPr>
            <p:ph idx="1"/>
          </p:nvPr>
        </p:nvSpPr>
        <p:spPr>
          <a:xfrm>
            <a:off x="771525" y="1636888"/>
            <a:ext cx="10648950" cy="4822119"/>
          </a:xfrm>
        </p:spPr>
        <p:txBody>
          <a:bodyPr>
            <a:normAutofit fontScale="92500" lnSpcReduction="20000"/>
          </a:bodyPr>
          <a:lstStyle/>
          <a:p>
            <a:pPr algn="just"/>
            <a:r>
              <a:rPr lang="pl-PL" sz="2100" dirty="0"/>
              <a:t>Jest to definicja wynagrodzenia na potrzeby ogólnego stosowania zasady równości wynagrodzeń (por. art. 18</a:t>
            </a:r>
            <a:r>
              <a:rPr lang="pl-PL" sz="2100" baseline="30000" dirty="0"/>
              <a:t>3c</a:t>
            </a:r>
            <a:r>
              <a:rPr lang="pl-PL" sz="2100" dirty="0"/>
              <a:t> § 2). </a:t>
            </a:r>
          </a:p>
          <a:p>
            <a:pPr marL="0" indent="0" algn="just">
              <a:buNone/>
            </a:pPr>
            <a:r>
              <a:rPr lang="pl-PL" sz="2100" dirty="0"/>
              <a:t>„wynagrodzenie” oznacza zwykłe podstawowe lub minimalne wynagrodzenie oraz wszelkie inne świadczenia pieniężne lub rzeczowe, otrzymywane przez pracownika bezpośrednio lub pośrednio (składniki uzupełniające lub zmienne) od swojego pracodawcy z racji swojego zatrudnienia </a:t>
            </a:r>
            <a:r>
              <a:rPr lang="pl-PL" sz="2000" dirty="0"/>
              <a:t>(zob. </a:t>
            </a:r>
            <a:r>
              <a:rPr lang="pl-PL" sz="2100" dirty="0"/>
              <a:t>art. 3 ust. 1 lit. a). </a:t>
            </a:r>
          </a:p>
          <a:p>
            <a:pPr marL="0" indent="0">
              <a:buNone/>
            </a:pPr>
            <a:r>
              <a:rPr lang="pl-PL" sz="2100" dirty="0"/>
              <a:t>Motyw 21 </a:t>
            </a:r>
          </a:p>
          <a:p>
            <a:pPr marL="0" indent="0" algn="just">
              <a:buNone/>
            </a:pPr>
            <a:r>
              <a:rPr lang="pl-PL" sz="2100" i="1" dirty="0"/>
              <a:t>Zasada równości wynagrodzeń powinna być przestrzegana w odniesieniu do płac godzinowych, płac miesięcznych lub wszelkich innych świadczeń, pieniężnych lub rzeczowych, które pracownicy otrzymują bezpośrednio lub pośrednio od swojego pracodawcy z racji swojego zatrudnienia. Zgodnie z orzecznictwem Trybunału Sprawiedliwości pojęcie „wynagrodzenia” powinno obejmować nie tylko płacę miesięczną, ale również składniki uzupełniające lub zmienne wynagrodzenia. W ramach składników uzupełniających lub zmiennych należy uwzględnić wszelkie świadczenia oprócz zwykłej podstawowej lub minimalnej płacy godzinowej lub płacy miesięcznej, które pracownik otrzymuje bezpośrednio lub pośrednio, pieniężnych lub rzeczowych. Takie składniki uzupełniające lub zmienne mogą obejmować między innymi premie, rekompensatę za pracę w godzinach nadliczbowych, zniżki na przejazdy, dodatki mieszkaniowe i żywnościowe, rekompensatę za udział w szkoleniach, płatności w przypadku zwolnienia, ustawowe świadczenia chorobowe, ustawowo wymagane odszkodowanie i emerytury pracownicze. Pojęcie „wynagrodzenia” powinno obejmować wszystkie elementy wynagrodzenia należnego na mocy prawa, układów zbiorowych lub praktyki w każdym państwie członkowskim. </a:t>
            </a:r>
          </a:p>
          <a:p>
            <a:pPr algn="just"/>
            <a:endParaRPr lang="pl-PL" sz="2100" i="1" dirty="0"/>
          </a:p>
          <a:p>
            <a:endParaRPr lang="pl-PL" sz="2000" dirty="0"/>
          </a:p>
          <a:p>
            <a:endParaRPr lang="pl-PL" sz="2000" dirty="0"/>
          </a:p>
          <a:p>
            <a:pPr marL="0" indent="0">
              <a:buNone/>
            </a:pPr>
            <a:endParaRPr lang="pl-PL" dirty="0"/>
          </a:p>
        </p:txBody>
      </p:sp>
    </p:spTree>
    <p:extLst>
      <p:ext uri="{BB962C8B-B14F-4D97-AF65-F5344CB8AC3E}">
        <p14:creationId xmlns:p14="http://schemas.microsoft.com/office/powerpoint/2010/main" val="29536630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B7C625-F54C-4541-B246-34CE54D1DCA8}"/>
              </a:ext>
            </a:extLst>
          </p:cNvPr>
          <p:cNvSpPr>
            <a:spLocks noGrp="1"/>
          </p:cNvSpPr>
          <p:nvPr>
            <p:ph type="title"/>
          </p:nvPr>
        </p:nvSpPr>
        <p:spPr>
          <a:xfrm>
            <a:off x="714022" y="681037"/>
            <a:ext cx="10676467" cy="1325563"/>
          </a:xfrm>
        </p:spPr>
        <p:txBody>
          <a:bodyPr>
            <a:normAutofit/>
          </a:bodyPr>
          <a:lstStyle/>
          <a:p>
            <a:pPr algn="ctr"/>
            <a:r>
              <a:rPr lang="pl-PL" sz="2800" dirty="0"/>
              <a:t>Prawo do odszkodowania</a:t>
            </a:r>
            <a:br>
              <a:rPr lang="pl-PL" sz="2800" dirty="0"/>
            </a:br>
            <a:r>
              <a:rPr lang="pl-PL" sz="2800" dirty="0"/>
              <a:t>– motyw 50 </a:t>
            </a:r>
          </a:p>
        </p:txBody>
      </p:sp>
      <p:sp>
        <p:nvSpPr>
          <p:cNvPr id="3" name="Symbol zastępczy zawartości 2">
            <a:extLst>
              <a:ext uri="{FF2B5EF4-FFF2-40B4-BE49-F238E27FC236}">
                <a16:creationId xmlns:a16="http://schemas.microsoft.com/office/drawing/2014/main" id="{E20663A5-45DF-4851-AC3B-24E30AA6AF9B}"/>
              </a:ext>
            </a:extLst>
          </p:cNvPr>
          <p:cNvSpPr>
            <a:spLocks noGrp="1"/>
          </p:cNvSpPr>
          <p:nvPr>
            <p:ph idx="1"/>
          </p:nvPr>
        </p:nvSpPr>
        <p:spPr>
          <a:xfrm>
            <a:off x="801511" y="1825625"/>
            <a:ext cx="10552289" cy="4351338"/>
          </a:xfrm>
        </p:spPr>
        <p:txBody>
          <a:bodyPr>
            <a:normAutofit fontScale="85000" lnSpcReduction="20000"/>
          </a:bodyPr>
          <a:lstStyle/>
          <a:p>
            <a:pPr marL="0" indent="0">
              <a:buNone/>
            </a:pPr>
            <a:r>
              <a:rPr lang="pl-PL" sz="2600" dirty="0"/>
              <a:t>Motyw 50: </a:t>
            </a:r>
          </a:p>
          <a:p>
            <a:pPr marL="0" indent="0" algn="just">
              <a:buNone/>
            </a:pPr>
            <a:r>
              <a:rPr lang="pl-PL" sz="2600" i="1" dirty="0"/>
              <a:t>Odszkodowanie powinno w pełni pokrywać straty i szkody poniesione w wyniku dyskryminacji płacowej ze względu na płeć zgodnie z orzecznictwem Trybunału Sprawiedliwości*. Powinno ono obejmować pełne odzyskanie zaległego wynagrodzenia i związanych z nim premii lub świadczeń rzeczowych oraz odszkodowanie za utracone szanse, takie jak dostęp do niektórych świadczeń zależnych od poziomu wynagrodzenia, a także zadośćuczynienie za szkody niematerialne, takie jak stres wynikający z niedocenienia wykonanej pracy. W stosownych przypadkach przy ustalaniu odszkodowania można brać pod uwagę szkody spowodowane przez dyskryminację płacową ze względu na płeć, która krzyżuje się z innymi cechami chronionymi będącymi przyczyną dyskryminacji. Państwa członkowskie nie powinny ustalać z góry maksymalnej wysokości takiego odszkodowania. </a:t>
            </a:r>
          </a:p>
          <a:p>
            <a:pPr marL="0" indent="0">
              <a:buNone/>
            </a:pPr>
            <a:endParaRPr lang="pl-PL" dirty="0"/>
          </a:p>
          <a:p>
            <a:pPr marL="0" indent="0" algn="just">
              <a:buNone/>
            </a:pPr>
            <a:r>
              <a:rPr lang="pl-PL" sz="1800" dirty="0"/>
              <a:t>*Wyrok Trybunału Sprawiedliwości z dnia 17 grudnia 2015 r., </a:t>
            </a:r>
            <a:r>
              <a:rPr lang="pl-PL" sz="1800" dirty="0" err="1"/>
              <a:t>Arjona</a:t>
            </a:r>
            <a:r>
              <a:rPr lang="pl-PL" sz="1800" dirty="0"/>
              <a:t> </a:t>
            </a:r>
            <a:r>
              <a:rPr lang="pl-PL" sz="1800" dirty="0" err="1"/>
              <a:t>Camacho</a:t>
            </a:r>
            <a:r>
              <a:rPr lang="pl-PL" sz="1800" dirty="0"/>
              <a:t>, C407/14, ECLI:EU:C:2015:831, pkt 45.</a:t>
            </a:r>
          </a:p>
          <a:p>
            <a:endParaRPr lang="pl-PL" dirty="0"/>
          </a:p>
        </p:txBody>
      </p:sp>
    </p:spTree>
    <p:extLst>
      <p:ext uri="{BB962C8B-B14F-4D97-AF65-F5344CB8AC3E}">
        <p14:creationId xmlns:p14="http://schemas.microsoft.com/office/powerpoint/2010/main" val="306021708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12D484-10F6-4EE0-BECF-2256F871D5A0}"/>
              </a:ext>
            </a:extLst>
          </p:cNvPr>
          <p:cNvSpPr>
            <a:spLocks noGrp="1"/>
          </p:cNvSpPr>
          <p:nvPr>
            <p:ph type="title"/>
          </p:nvPr>
        </p:nvSpPr>
        <p:spPr>
          <a:xfrm>
            <a:off x="745066" y="760236"/>
            <a:ext cx="10608733" cy="1325563"/>
          </a:xfrm>
        </p:spPr>
        <p:txBody>
          <a:bodyPr>
            <a:normAutofit/>
          </a:bodyPr>
          <a:lstStyle/>
          <a:p>
            <a:pPr algn="ctr"/>
            <a:r>
              <a:rPr lang="pl-PL" sz="2800" dirty="0"/>
              <a:t>Inne środki ochrony prawnej </a:t>
            </a:r>
            <a:br>
              <a:rPr lang="pl-PL" sz="2800" dirty="0"/>
            </a:br>
            <a:r>
              <a:rPr lang="pl-PL" sz="2800" dirty="0"/>
              <a:t>– art. 17 </a:t>
            </a:r>
          </a:p>
        </p:txBody>
      </p:sp>
      <p:sp>
        <p:nvSpPr>
          <p:cNvPr id="3" name="Symbol zastępczy zawartości 2">
            <a:extLst>
              <a:ext uri="{FF2B5EF4-FFF2-40B4-BE49-F238E27FC236}">
                <a16:creationId xmlns:a16="http://schemas.microsoft.com/office/drawing/2014/main" id="{4A363A52-A7F4-4C21-B10B-15F7C71170AE}"/>
              </a:ext>
            </a:extLst>
          </p:cNvPr>
          <p:cNvSpPr>
            <a:spLocks noGrp="1"/>
          </p:cNvSpPr>
          <p:nvPr>
            <p:ph idx="1"/>
          </p:nvPr>
        </p:nvSpPr>
        <p:spPr>
          <a:xfrm>
            <a:off x="745066" y="1961092"/>
            <a:ext cx="10608733" cy="4351338"/>
          </a:xfrm>
        </p:spPr>
        <p:txBody>
          <a:bodyPr>
            <a:normAutofit fontScale="92500" lnSpcReduction="10000"/>
          </a:bodyPr>
          <a:lstStyle/>
          <a:p>
            <a:pPr marL="0" indent="0" algn="just">
              <a:buNone/>
            </a:pPr>
            <a:r>
              <a:rPr lang="pl-PL" i="1" dirty="0"/>
              <a:t>1. Państwa członkowskie zapewniają, aby w przypadku naruszenia praw lub obowiązków związanych z zasadą równości wynagrodzeń właściwe organy lub sądy krajowe, zgodnie z prawem krajowym, mogły wydać, na wniosek powoda i na koszt pozwanego:</a:t>
            </a:r>
          </a:p>
          <a:p>
            <a:pPr marL="0" indent="0" algn="just">
              <a:buNone/>
            </a:pPr>
            <a:r>
              <a:rPr lang="pl-PL" i="1" dirty="0"/>
              <a:t>a) nakaz zaprzestania naruszenia;</a:t>
            </a:r>
          </a:p>
          <a:p>
            <a:pPr marL="0" indent="0" algn="just">
              <a:buNone/>
            </a:pPr>
            <a:r>
              <a:rPr lang="pl-PL" i="1" dirty="0"/>
              <a:t>b) nakaz podjęcia środków służących zapewnieniu, aby stosowane były prawa lub obowiązki związane z zasadą równości wynagrodzeń.</a:t>
            </a:r>
          </a:p>
          <a:p>
            <a:pPr marL="0" indent="0" algn="just">
              <a:buNone/>
            </a:pPr>
            <a:r>
              <a:rPr lang="pl-PL" i="1" dirty="0"/>
              <a:t>2. W przypadku gdy pozwany nie przestrzega nakazu wydanego na podstawie ust. 1, państwa członkowskie zapewniają, aby ich właściwe organy lub sądy krajowe były w stanie, w stosownych przypadkach, wydać nakaz powtarzalnej kary pieniężnej, z myślą o zapewnieniu przestrzegania przepisów.</a:t>
            </a:r>
          </a:p>
          <a:p>
            <a:endParaRPr lang="pl-PL" dirty="0"/>
          </a:p>
        </p:txBody>
      </p:sp>
    </p:spTree>
    <p:extLst>
      <p:ext uri="{BB962C8B-B14F-4D97-AF65-F5344CB8AC3E}">
        <p14:creationId xmlns:p14="http://schemas.microsoft.com/office/powerpoint/2010/main" val="15457344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C7ACF21-0E2B-4FC7-9998-35ACFB92CC9B}"/>
              </a:ext>
            </a:extLst>
          </p:cNvPr>
          <p:cNvSpPr>
            <a:spLocks noGrp="1"/>
          </p:cNvSpPr>
          <p:nvPr>
            <p:ph type="title"/>
          </p:nvPr>
        </p:nvSpPr>
        <p:spPr>
          <a:xfrm>
            <a:off x="575733" y="681037"/>
            <a:ext cx="10676467" cy="1325563"/>
          </a:xfrm>
        </p:spPr>
        <p:txBody>
          <a:bodyPr>
            <a:normAutofit/>
          </a:bodyPr>
          <a:lstStyle/>
          <a:p>
            <a:pPr algn="ctr"/>
            <a:r>
              <a:rPr lang="pl-PL" sz="2800" dirty="0"/>
              <a:t>Inne środki ochrony prawnej  </a:t>
            </a:r>
            <a:br>
              <a:rPr lang="pl-PL" sz="2800" dirty="0"/>
            </a:br>
            <a:r>
              <a:rPr lang="pl-PL" sz="2800" dirty="0"/>
              <a:t>– motyw 51</a:t>
            </a:r>
          </a:p>
        </p:txBody>
      </p:sp>
      <p:sp>
        <p:nvSpPr>
          <p:cNvPr id="3" name="Symbol zastępczy zawartości 2">
            <a:extLst>
              <a:ext uri="{FF2B5EF4-FFF2-40B4-BE49-F238E27FC236}">
                <a16:creationId xmlns:a16="http://schemas.microsoft.com/office/drawing/2014/main" id="{A727E5A2-6E7E-4751-8213-65956F96670E}"/>
              </a:ext>
            </a:extLst>
          </p:cNvPr>
          <p:cNvSpPr>
            <a:spLocks noGrp="1"/>
          </p:cNvSpPr>
          <p:nvPr>
            <p:ph idx="1"/>
          </p:nvPr>
        </p:nvSpPr>
        <p:spPr>
          <a:xfrm>
            <a:off x="819855" y="2006600"/>
            <a:ext cx="10552289" cy="4351338"/>
          </a:xfrm>
        </p:spPr>
        <p:txBody>
          <a:bodyPr>
            <a:normAutofit/>
          </a:bodyPr>
          <a:lstStyle/>
          <a:p>
            <a:pPr marL="0" indent="0">
              <a:buNone/>
            </a:pPr>
            <a:r>
              <a:rPr lang="pl-PL" sz="2200" dirty="0"/>
              <a:t>Motyw 51:</a:t>
            </a:r>
          </a:p>
          <a:p>
            <a:pPr marL="0" indent="0" algn="just">
              <a:buNone/>
            </a:pPr>
            <a:r>
              <a:rPr lang="pl-PL" sz="2200" i="1" dirty="0"/>
              <a:t>Właściwe organy lub sądy krajowe powinny mieć na przykład możliwość wymagania od pracodawcy wprowadzenia środków strukturalnych lub  organizacyjnych w celu wywiązania się z obowiązków związanych z równością wynagrodzeń. Środki takie mogą obejmować na przykład obowiązek dokonywania przeglądu mechanizmu ustalania wynagrodzeń w oparciu o neutralne pod względem płci ocenę i  zaszeregowanie stanowisk pracy; opracowania planu działania w celu wyeliminowania wykrytych rozbieżności oraz zmniejszenia wszelkich nieuzasadnionych luk w wynagrodzeniach; przekazywania informacji i zwiększania wiedzy pracowników na temat ich prawa do równego wynagrodzenia; oraz ustanowienia obowiązkowych szkoleń dla pracowników działu kadr na  temat równości wynagrodzeń oraz neutralnych pod względem płci oceny i zaszeregowania stanowisk pracy.</a:t>
            </a:r>
          </a:p>
          <a:p>
            <a:pPr algn="just"/>
            <a:endParaRPr lang="pl-PL" dirty="0"/>
          </a:p>
          <a:p>
            <a:endParaRPr lang="pl-PL" dirty="0"/>
          </a:p>
        </p:txBody>
      </p:sp>
    </p:spTree>
    <p:extLst>
      <p:ext uri="{BB962C8B-B14F-4D97-AF65-F5344CB8AC3E}">
        <p14:creationId xmlns:p14="http://schemas.microsoft.com/office/powerpoint/2010/main" val="36930049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06E2C7B-8602-4839-AADE-35D06CDFCF60}"/>
              </a:ext>
            </a:extLst>
          </p:cNvPr>
          <p:cNvSpPr>
            <a:spLocks noGrp="1"/>
          </p:cNvSpPr>
          <p:nvPr>
            <p:ph type="title"/>
          </p:nvPr>
        </p:nvSpPr>
        <p:spPr>
          <a:xfrm>
            <a:off x="643467" y="681037"/>
            <a:ext cx="10710333" cy="1325563"/>
          </a:xfrm>
        </p:spPr>
        <p:txBody>
          <a:bodyPr>
            <a:normAutofit/>
          </a:bodyPr>
          <a:lstStyle/>
          <a:p>
            <a:pPr algn="ctr"/>
            <a:r>
              <a:rPr lang="pl-PL" sz="2800" dirty="0"/>
              <a:t>Przeniesienie ciężaru dowodu</a:t>
            </a:r>
            <a:br>
              <a:rPr lang="pl-PL" sz="2800" dirty="0"/>
            </a:br>
            <a:r>
              <a:rPr lang="pl-PL" sz="2800" dirty="0"/>
              <a:t>– art. 18 ust. 1 </a:t>
            </a:r>
          </a:p>
        </p:txBody>
      </p:sp>
      <p:sp>
        <p:nvSpPr>
          <p:cNvPr id="3" name="Symbol zastępczy zawartości 2">
            <a:extLst>
              <a:ext uri="{FF2B5EF4-FFF2-40B4-BE49-F238E27FC236}">
                <a16:creationId xmlns:a16="http://schemas.microsoft.com/office/drawing/2014/main" id="{8EB02491-9A0E-493F-B8A6-D95F7CD1DF9A}"/>
              </a:ext>
            </a:extLst>
          </p:cNvPr>
          <p:cNvSpPr>
            <a:spLocks noGrp="1"/>
          </p:cNvSpPr>
          <p:nvPr>
            <p:ph idx="1"/>
          </p:nvPr>
        </p:nvSpPr>
        <p:spPr>
          <a:xfrm>
            <a:off x="688622" y="1927225"/>
            <a:ext cx="10620022" cy="4351338"/>
          </a:xfrm>
        </p:spPr>
        <p:txBody>
          <a:bodyPr>
            <a:normAutofit/>
          </a:bodyPr>
          <a:lstStyle/>
          <a:p>
            <a:r>
              <a:rPr lang="pl-PL" sz="2400" dirty="0"/>
              <a:t>Przeniesienie ciężaru dowodu na pozwanego (ust. 1)</a:t>
            </a:r>
          </a:p>
          <a:p>
            <a:pPr marL="0" indent="0" algn="just">
              <a:buNone/>
            </a:pPr>
            <a:r>
              <a:rPr lang="pl-PL" sz="2400" dirty="0"/>
              <a:t>Powód (pracownik uznający się za poszkodowanego z powodu niezastosowania do niego zasady równości wynagrodzeń ) przedstawia fakty pozwalające domniemywać występowanie bezpośredniej lub pośredniej dyskryminacji.</a:t>
            </a:r>
          </a:p>
          <a:p>
            <a:pPr marL="0" indent="0" algn="just">
              <a:buNone/>
            </a:pPr>
            <a:r>
              <a:rPr lang="pl-PL" sz="2400" dirty="0"/>
              <a:t>Do pozwanego będzie należało udowodnienie, że bezpośrednia lub pośrednia dyskryminacja związana z wynagrodzeniem nie miała miejsca. </a:t>
            </a:r>
          </a:p>
          <a:p>
            <a:pPr marL="0" indent="0">
              <a:buNone/>
            </a:pPr>
            <a:endParaRPr lang="pl-PL" sz="2400" dirty="0"/>
          </a:p>
        </p:txBody>
      </p:sp>
    </p:spTree>
    <p:extLst>
      <p:ext uri="{BB962C8B-B14F-4D97-AF65-F5344CB8AC3E}">
        <p14:creationId xmlns:p14="http://schemas.microsoft.com/office/powerpoint/2010/main" val="126908283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6233D20-92D8-4E6D-A825-6E8C6BDC037B}"/>
              </a:ext>
            </a:extLst>
          </p:cNvPr>
          <p:cNvSpPr>
            <a:spLocks noGrp="1"/>
          </p:cNvSpPr>
          <p:nvPr>
            <p:ph type="title"/>
          </p:nvPr>
        </p:nvSpPr>
        <p:spPr>
          <a:xfrm>
            <a:off x="711200" y="681037"/>
            <a:ext cx="10642600" cy="1325563"/>
          </a:xfrm>
        </p:spPr>
        <p:txBody>
          <a:bodyPr>
            <a:normAutofit/>
          </a:bodyPr>
          <a:lstStyle/>
          <a:p>
            <a:pPr algn="ctr"/>
            <a:r>
              <a:rPr lang="pl-PL" sz="2800" dirty="0"/>
              <a:t>Przeniesienie ciężaru dowodu </a:t>
            </a:r>
            <a:br>
              <a:rPr lang="pl-PL" sz="2800" dirty="0"/>
            </a:br>
            <a:r>
              <a:rPr lang="pl-PL" sz="2800" dirty="0"/>
              <a:t>– art. 18 ust. 2</a:t>
            </a:r>
          </a:p>
        </p:txBody>
      </p:sp>
      <p:sp>
        <p:nvSpPr>
          <p:cNvPr id="3" name="Symbol zastępczy zawartości 2">
            <a:extLst>
              <a:ext uri="{FF2B5EF4-FFF2-40B4-BE49-F238E27FC236}">
                <a16:creationId xmlns:a16="http://schemas.microsoft.com/office/drawing/2014/main" id="{72AC816F-5C5C-4FC8-B98D-4038B8553EB2}"/>
              </a:ext>
            </a:extLst>
          </p:cNvPr>
          <p:cNvSpPr>
            <a:spLocks noGrp="1"/>
          </p:cNvSpPr>
          <p:nvPr>
            <p:ph idx="1"/>
          </p:nvPr>
        </p:nvSpPr>
        <p:spPr>
          <a:xfrm>
            <a:off x="711200" y="1825625"/>
            <a:ext cx="10642600" cy="4351338"/>
          </a:xfrm>
        </p:spPr>
        <p:txBody>
          <a:bodyPr>
            <a:normAutofit/>
          </a:bodyPr>
          <a:lstStyle/>
          <a:p>
            <a:r>
              <a:rPr lang="pl-PL" sz="2400" dirty="0"/>
              <a:t>Ust. 2 </a:t>
            </a:r>
          </a:p>
          <a:p>
            <a:pPr marL="0" indent="0" algn="just">
              <a:buNone/>
            </a:pPr>
            <a:r>
              <a:rPr lang="pl-PL" sz="2400" i="1" dirty="0"/>
              <a:t>Państwa członkowskie zapewniają, aby w postępowaniu administracyjnym lub postępowaniu sądowym dotyczącym zarzucanej bezpośredniej lub pośredniej dyskryminacji związanej z wynagrodzeniem, w przypadku gdy pracodawca nie wywiązał się z obowiązków związanych z przejrzystością wynagrodzeń, o których mowa w art. 5, 6, 7, 9 i 10, do pracodawcy należało udowodnienie, że taka dyskryminacja nie miała miejsca.</a:t>
            </a:r>
          </a:p>
          <a:p>
            <a:pPr marL="0" indent="0" algn="just">
              <a:buNone/>
            </a:pPr>
            <a:r>
              <a:rPr lang="pl-PL" sz="2400" i="1" dirty="0"/>
              <a:t>Akapit pierwszy niniejszego ustępu nie ma zastosowania w przypadku, gdy pracodawca udowodni, że naruszenie obowiązków określonych w art. 5, 6, 7, 9 i 10 było w oczywisty sposób niezamierzone i miało marginalny charakter.</a:t>
            </a:r>
          </a:p>
          <a:p>
            <a:pPr marL="0" indent="0">
              <a:buNone/>
            </a:pPr>
            <a:endParaRPr lang="pl-PL" sz="2400" dirty="0"/>
          </a:p>
        </p:txBody>
      </p:sp>
    </p:spTree>
    <p:extLst>
      <p:ext uri="{BB962C8B-B14F-4D97-AF65-F5344CB8AC3E}">
        <p14:creationId xmlns:p14="http://schemas.microsoft.com/office/powerpoint/2010/main" val="14094567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9E50B32-99F8-4718-8FFF-36A268ACB852}"/>
              </a:ext>
            </a:extLst>
          </p:cNvPr>
          <p:cNvSpPr>
            <a:spLocks noGrp="1"/>
          </p:cNvSpPr>
          <p:nvPr>
            <p:ph type="title"/>
          </p:nvPr>
        </p:nvSpPr>
        <p:spPr>
          <a:xfrm>
            <a:off x="620889" y="681037"/>
            <a:ext cx="10732911" cy="1325563"/>
          </a:xfrm>
        </p:spPr>
        <p:txBody>
          <a:bodyPr>
            <a:normAutofit/>
          </a:bodyPr>
          <a:lstStyle/>
          <a:p>
            <a:pPr algn="ctr"/>
            <a:r>
              <a:rPr lang="pl-PL" sz="2800" dirty="0"/>
              <a:t>Przeniesienie ciężaru dowodu</a:t>
            </a:r>
            <a:br>
              <a:rPr lang="pl-PL" sz="2800" dirty="0"/>
            </a:br>
            <a:r>
              <a:rPr lang="pl-PL" sz="2800" dirty="0"/>
              <a:t>– motyw 52</a:t>
            </a:r>
          </a:p>
        </p:txBody>
      </p:sp>
      <p:sp>
        <p:nvSpPr>
          <p:cNvPr id="3" name="Symbol zastępczy zawartości 2">
            <a:extLst>
              <a:ext uri="{FF2B5EF4-FFF2-40B4-BE49-F238E27FC236}">
                <a16:creationId xmlns:a16="http://schemas.microsoft.com/office/drawing/2014/main" id="{734A5841-DB2B-4DAB-B1EB-1D6966C65C27}"/>
              </a:ext>
            </a:extLst>
          </p:cNvPr>
          <p:cNvSpPr>
            <a:spLocks noGrp="1"/>
          </p:cNvSpPr>
          <p:nvPr>
            <p:ph idx="1"/>
          </p:nvPr>
        </p:nvSpPr>
        <p:spPr>
          <a:xfrm>
            <a:off x="838200" y="2006600"/>
            <a:ext cx="10515600" cy="4351338"/>
          </a:xfrm>
        </p:spPr>
        <p:txBody>
          <a:bodyPr>
            <a:normAutofit fontScale="25000" lnSpcReduction="20000"/>
          </a:bodyPr>
          <a:lstStyle/>
          <a:p>
            <a:pPr marL="0" indent="0" algn="just">
              <a:buNone/>
            </a:pPr>
            <a:r>
              <a:rPr lang="pl-PL" sz="8000" dirty="0"/>
              <a:t>Motyw 52</a:t>
            </a:r>
          </a:p>
          <a:p>
            <a:pPr marL="0" indent="0" algn="just">
              <a:buNone/>
            </a:pPr>
            <a:endParaRPr lang="pl-PL" sz="8000" dirty="0"/>
          </a:p>
          <a:p>
            <a:pPr marL="0" indent="0" algn="just">
              <a:buNone/>
            </a:pPr>
            <a:r>
              <a:rPr lang="pl-PL" sz="8000" i="1" dirty="0"/>
              <a:t>Zgodnie z orzecznictwem Trybunału Sprawiedliwości* dyrektywa 2006/54/WE ustanawia przepisy zapewniające przeniesienie ciężaru dowodu na pozwanego w sytuacji, gdy występuje dyskryminacja prima facie. Niemniej jednak nawet sposób ustalenia tego domniemania nie zawsze jest łatwy dla ofiar i sądów. W sprawie C-109/88 Trybunał Sprawiedliwości orzekł, że w przypadku, gdy system wynagrodzeń jest zupełnie nieprzejrzysty, ciężar dowodu powinien zostać przeniesiony na pozwanego, niezależnie od tego, czy pracownik powołał się na dyskryminację płacową prima facie</a:t>
            </a:r>
            <a:r>
              <a:rPr lang="pl-PL" sz="8000" dirty="0"/>
              <a:t>. </a:t>
            </a:r>
            <a:r>
              <a:rPr lang="pl-PL" sz="8000" i="1" dirty="0"/>
              <a:t>W związku z powyższym, ciężar dowodu powinien być przeniesiony na pozwanego w przypadku gdy pracodawca nie wywiązuje się z obowiązków w zakresie przejrzystości wynagrodzeń określonych w niniejszej dyrektywie, na przykład odmawiając udzielenia informacji wymaganych przez pracowników lub, w stosownych przypadkach, nie składając sprawozdania na temat luki płacowej ze względu na płeć, poza przypadkami, w których pracodawca udowodni, że takie naruszenie było w sposób oczywisty niezamierzone i miało marginalny charakter.</a:t>
            </a:r>
          </a:p>
          <a:p>
            <a:pPr marL="0" indent="0" algn="just">
              <a:buNone/>
            </a:pPr>
            <a:endParaRPr lang="pl-PL" sz="5400" dirty="0"/>
          </a:p>
          <a:p>
            <a:pPr marL="0" indent="0" algn="just">
              <a:buNone/>
            </a:pPr>
            <a:r>
              <a:rPr lang="pl-PL" sz="5400" dirty="0"/>
              <a:t>* Wyrok Trybunału Sprawiedliwości z dnia 17 października 1989 r., Danfoss, C-109/88, </a:t>
            </a:r>
          </a:p>
          <a:p>
            <a:pPr marL="0" indent="0" algn="just">
              <a:buNone/>
            </a:pPr>
            <a:endParaRPr lang="pl-PL" sz="4900" dirty="0"/>
          </a:p>
          <a:p>
            <a:pPr marL="0" indent="0" algn="just">
              <a:buNone/>
            </a:pPr>
            <a:endParaRPr lang="pl-PL" sz="4900" dirty="0"/>
          </a:p>
          <a:p>
            <a:pPr marL="0" indent="0">
              <a:buNone/>
            </a:pPr>
            <a:endParaRPr lang="pl-PL" sz="3700" dirty="0"/>
          </a:p>
        </p:txBody>
      </p:sp>
    </p:spTree>
    <p:extLst>
      <p:ext uri="{BB962C8B-B14F-4D97-AF65-F5344CB8AC3E}">
        <p14:creationId xmlns:p14="http://schemas.microsoft.com/office/powerpoint/2010/main" val="392349237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FFF92AE-933B-41DB-94CA-51C0F414FAC5}"/>
              </a:ext>
            </a:extLst>
          </p:cNvPr>
          <p:cNvSpPr>
            <a:spLocks noGrp="1"/>
          </p:cNvSpPr>
          <p:nvPr>
            <p:ph type="title"/>
          </p:nvPr>
        </p:nvSpPr>
        <p:spPr>
          <a:xfrm>
            <a:off x="699911" y="760236"/>
            <a:ext cx="10653889" cy="1325563"/>
          </a:xfrm>
        </p:spPr>
        <p:txBody>
          <a:bodyPr>
            <a:normAutofit/>
          </a:bodyPr>
          <a:lstStyle/>
          <a:p>
            <a:pPr algn="ctr"/>
            <a:r>
              <a:rPr lang="pl-PL" sz="2800" dirty="0"/>
              <a:t>Przeniesienie ciężaru dowodu</a:t>
            </a:r>
            <a:br>
              <a:rPr lang="pl-PL" sz="2800" dirty="0"/>
            </a:br>
            <a:r>
              <a:rPr lang="pl-PL" sz="2800" dirty="0"/>
              <a:t>– art. 18 ust. 3, 4, 5</a:t>
            </a:r>
          </a:p>
        </p:txBody>
      </p:sp>
      <p:sp>
        <p:nvSpPr>
          <p:cNvPr id="3" name="Symbol zastępczy zawartości 2">
            <a:extLst>
              <a:ext uri="{FF2B5EF4-FFF2-40B4-BE49-F238E27FC236}">
                <a16:creationId xmlns:a16="http://schemas.microsoft.com/office/drawing/2014/main" id="{1D47CCA7-7161-4A73-BB31-0C888A21E3E9}"/>
              </a:ext>
            </a:extLst>
          </p:cNvPr>
          <p:cNvSpPr>
            <a:spLocks noGrp="1"/>
          </p:cNvSpPr>
          <p:nvPr>
            <p:ph idx="1"/>
          </p:nvPr>
        </p:nvSpPr>
        <p:spPr>
          <a:xfrm>
            <a:off x="801511" y="1994958"/>
            <a:ext cx="10552289" cy="4351338"/>
          </a:xfrm>
        </p:spPr>
        <p:txBody>
          <a:bodyPr>
            <a:normAutofit/>
          </a:bodyPr>
          <a:lstStyle/>
          <a:p>
            <a:pPr algn="just"/>
            <a:r>
              <a:rPr lang="pl-PL" sz="2400" dirty="0"/>
              <a:t>Dyrektywa nie uniemożliwia </a:t>
            </a:r>
            <a:r>
              <a:rPr lang="pl-PL" sz="2400" dirty="0" err="1"/>
              <a:t>PCz</a:t>
            </a:r>
            <a:r>
              <a:rPr lang="pl-PL" sz="2400" dirty="0"/>
              <a:t> wprowadzania zasad postępowania dowodowego korzystniejszych dla pracownika wszczynającego postępowanie administracyjne lub postępowanie sądowe w sprawie zarzucanego naruszenia któregokolwiek z praw lub obowiązków związanych z zasadą równości wynagrodzeń. - ust. 3.</a:t>
            </a:r>
          </a:p>
          <a:p>
            <a:pPr algn="just"/>
            <a:r>
              <a:rPr lang="pl-PL" sz="2400" i="1" dirty="0" err="1"/>
              <a:t>PCz</a:t>
            </a:r>
            <a:r>
              <a:rPr lang="pl-PL" sz="2400" i="1" dirty="0"/>
              <a:t> nie muszą stosować ust. 1 w odniesieniu do procedur i postępowań, w których ustalenie stanu faktycznego należy do właściwego organu lub do sądu krajowego</a:t>
            </a:r>
            <a:r>
              <a:rPr lang="pl-PL" sz="2400" dirty="0"/>
              <a:t>.   - ust. 4. </a:t>
            </a:r>
          </a:p>
          <a:p>
            <a:pPr algn="just"/>
            <a:r>
              <a:rPr lang="pl-PL" sz="2400" dirty="0"/>
              <a:t>Artykuł nie ma zastosowania do postępowania karnego, chyba że prawo krajowe stanowi inaczej. -  ust. 5. </a:t>
            </a:r>
          </a:p>
          <a:p>
            <a:pPr algn="just"/>
            <a:endParaRPr lang="pl-PL" sz="2400" dirty="0"/>
          </a:p>
        </p:txBody>
      </p:sp>
    </p:spTree>
    <p:extLst>
      <p:ext uri="{BB962C8B-B14F-4D97-AF65-F5344CB8AC3E}">
        <p14:creationId xmlns:p14="http://schemas.microsoft.com/office/powerpoint/2010/main" val="329967042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7671A6-FD0F-4F02-9722-607263A45289}"/>
              </a:ext>
            </a:extLst>
          </p:cNvPr>
          <p:cNvSpPr>
            <a:spLocks noGrp="1"/>
          </p:cNvSpPr>
          <p:nvPr>
            <p:ph type="title"/>
          </p:nvPr>
        </p:nvSpPr>
        <p:spPr>
          <a:xfrm>
            <a:off x="688622" y="760236"/>
            <a:ext cx="10665178" cy="1325563"/>
          </a:xfrm>
        </p:spPr>
        <p:txBody>
          <a:bodyPr>
            <a:normAutofit/>
          </a:bodyPr>
          <a:lstStyle/>
          <a:p>
            <a:pPr algn="ctr"/>
            <a:r>
              <a:rPr lang="pl-PL" sz="2800" dirty="0"/>
              <a:t>Dowód wykonywania takiej samej pracy </a:t>
            </a:r>
            <a:br>
              <a:rPr lang="pl-PL" sz="2800" dirty="0"/>
            </a:br>
            <a:r>
              <a:rPr lang="pl-PL" sz="2800" dirty="0"/>
              <a:t>lub pracy o takiej samej wartości (art. 19)</a:t>
            </a:r>
            <a:br>
              <a:rPr lang="pl-PL" sz="2800" dirty="0"/>
            </a:br>
            <a:r>
              <a:rPr lang="pl-PL" sz="2800" dirty="0"/>
              <a:t>– motyw 28</a:t>
            </a:r>
          </a:p>
        </p:txBody>
      </p:sp>
      <p:sp>
        <p:nvSpPr>
          <p:cNvPr id="3" name="Symbol zastępczy zawartości 2">
            <a:extLst>
              <a:ext uri="{FF2B5EF4-FFF2-40B4-BE49-F238E27FC236}">
                <a16:creationId xmlns:a16="http://schemas.microsoft.com/office/drawing/2014/main" id="{D9E9E366-46D1-4A66-B391-4ACE97C8E690}"/>
              </a:ext>
            </a:extLst>
          </p:cNvPr>
          <p:cNvSpPr>
            <a:spLocks noGrp="1"/>
          </p:cNvSpPr>
          <p:nvPr>
            <p:ph idx="1"/>
          </p:nvPr>
        </p:nvSpPr>
        <p:spPr>
          <a:xfrm>
            <a:off x="838200" y="2085799"/>
            <a:ext cx="10402711" cy="4351338"/>
          </a:xfrm>
        </p:spPr>
        <p:txBody>
          <a:bodyPr>
            <a:normAutofit/>
          </a:bodyPr>
          <a:lstStyle/>
          <a:p>
            <a:pPr marL="0" indent="0">
              <a:buNone/>
            </a:pPr>
            <a:r>
              <a:rPr lang="pl-PL" sz="2400" dirty="0"/>
              <a:t>Motyw 28</a:t>
            </a:r>
          </a:p>
          <a:p>
            <a:pPr marL="0" indent="0" algn="just">
              <a:buNone/>
            </a:pPr>
            <a:r>
              <a:rPr lang="pl-PL" sz="2400" i="1" dirty="0"/>
              <a:t>Ważnym parametrem na potrzeby ustalenia, czy pracę można uznać za pracę o takiej samej wartości, jest określenie obowiązującego komparatora. Pozwala to pracownikom wykazać, że byli traktowani mniej korzystnie niż komparator innej płci, wykonujący taką samą pracę lub pracę o takiej samej wartości. (…).</a:t>
            </a:r>
          </a:p>
          <a:p>
            <a:pPr marL="0" indent="0">
              <a:buNone/>
            </a:pPr>
            <a:endParaRPr lang="pl-PL" sz="2400" dirty="0"/>
          </a:p>
        </p:txBody>
      </p:sp>
    </p:spTree>
    <p:extLst>
      <p:ext uri="{BB962C8B-B14F-4D97-AF65-F5344CB8AC3E}">
        <p14:creationId xmlns:p14="http://schemas.microsoft.com/office/powerpoint/2010/main" val="6149052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9CD91A-4C38-4471-A5C0-737F140FCC8E}"/>
              </a:ext>
            </a:extLst>
          </p:cNvPr>
          <p:cNvSpPr>
            <a:spLocks noGrp="1"/>
          </p:cNvSpPr>
          <p:nvPr>
            <p:ph type="title"/>
          </p:nvPr>
        </p:nvSpPr>
        <p:spPr>
          <a:xfrm>
            <a:off x="870655" y="545747"/>
            <a:ext cx="10450689" cy="1325563"/>
          </a:xfrm>
        </p:spPr>
        <p:txBody>
          <a:bodyPr/>
          <a:lstStyle/>
          <a:p>
            <a:pPr algn="ctr"/>
            <a:r>
              <a:rPr lang="pl-PL" dirty="0"/>
              <a:t>Dowód wykonywania takiej samej pracy </a:t>
            </a:r>
            <a:br>
              <a:rPr lang="pl-PL" dirty="0"/>
            </a:br>
            <a:r>
              <a:rPr lang="pl-PL" dirty="0"/>
              <a:t>lub pracy o takiej samej wartości</a:t>
            </a:r>
            <a:br>
              <a:rPr lang="pl-PL" dirty="0"/>
            </a:br>
            <a:r>
              <a:rPr lang="pl-PL" sz="2400" dirty="0"/>
              <a:t>–</a:t>
            </a:r>
            <a:r>
              <a:rPr lang="pl-PL" dirty="0"/>
              <a:t> art. 19 ust. 1</a:t>
            </a:r>
          </a:p>
        </p:txBody>
      </p:sp>
      <p:sp>
        <p:nvSpPr>
          <p:cNvPr id="3" name="Symbol zastępczy zawartości 2">
            <a:extLst>
              <a:ext uri="{FF2B5EF4-FFF2-40B4-BE49-F238E27FC236}">
                <a16:creationId xmlns:a16="http://schemas.microsoft.com/office/drawing/2014/main" id="{C4560C21-3D90-4E57-8379-1D43D860540B}"/>
              </a:ext>
            </a:extLst>
          </p:cNvPr>
          <p:cNvSpPr>
            <a:spLocks noGrp="1"/>
          </p:cNvSpPr>
          <p:nvPr>
            <p:ph idx="1"/>
          </p:nvPr>
        </p:nvSpPr>
        <p:spPr>
          <a:xfrm>
            <a:off x="691239" y="1712559"/>
            <a:ext cx="10450689" cy="5060774"/>
          </a:xfrm>
        </p:spPr>
        <p:txBody>
          <a:bodyPr>
            <a:noAutofit/>
          </a:bodyPr>
          <a:lstStyle/>
          <a:p>
            <a:pPr marL="0" indent="0" algn="just">
              <a:buNone/>
            </a:pPr>
            <a:r>
              <a:rPr lang="pl-PL" sz="1800" dirty="0"/>
              <a:t>Art. 19 ust. 1</a:t>
            </a:r>
          </a:p>
          <a:p>
            <a:pPr marL="0" indent="0" algn="just">
              <a:buNone/>
            </a:pPr>
            <a:r>
              <a:rPr lang="pl-PL" sz="1800" i="1" dirty="0"/>
              <a:t>Przy ocenie, czy pracownicy płci żeńskiej i męskiej wykonują taką samą pracę lub pracę o takiej samej wartości, ocena, czy pracownicy znajdują się w porównywalnej sytuacji, nie ogranicza się do przypadków, w których pracownicy płci żeńskiej i męskiej pracują dla tego samego pracodawcy, lecz dotyczy także jednego źródła, które ustanawia warunki wynagrodzenia. Jedno źródło istnieje w przypadku gdy określa ono elementy wynagrodzenia, które mają znaczenie do celów porównania pracowników. </a:t>
            </a:r>
            <a:endParaRPr lang="pl-PL" sz="1800" dirty="0"/>
          </a:p>
          <a:p>
            <a:pPr marL="0" indent="0">
              <a:buNone/>
            </a:pPr>
            <a:r>
              <a:rPr lang="pl-PL" sz="1800" dirty="0"/>
              <a:t>Motyw 29</a:t>
            </a:r>
          </a:p>
          <a:p>
            <a:pPr marL="0" indent="0" algn="just">
              <a:buNone/>
            </a:pPr>
            <a:r>
              <a:rPr lang="pl-PL" sz="1800" i="1" dirty="0"/>
              <a:t>Trybunał Sprawiedliwości wyjaśnił, że w celu oceny, czy pracownicy znajdują się w porównywalnej sytuacji, porównanie niekoniecznie ogranicza się do sytuacji, w których mężczyźni i kobiety pracują dla tego samego pracodawcy*. Pracownicy mogą znajdować się w porównywalnej sytuacji także wtedy, gdy nie pracują dla tego samego pracodawcy, o ile warunki wynagrodzenia można przypisać jednemu źródłu ustanawiającemu te warunki pracy i gdy warunki te są równe i porównywalne. Taka sytuacja może mieć miejsce w przypadku, gdy stosowne warunki wynagrodzenia są regulowane przepisami ustawowymi lub umowami dotyczącymi wynagrodzeń i mającymi zastosowanie do wielu pracodawców, lub gdy takie warunki są ustalane centralnie dla więcej niż jednej organizacji lub przedsiębiorstwa w ramach spółki holdingowej lub konglomeratu. (…)</a:t>
            </a:r>
          </a:p>
          <a:p>
            <a:pPr marL="0" indent="0" algn="just">
              <a:buNone/>
            </a:pPr>
            <a:r>
              <a:rPr lang="pl-PL" sz="1800" dirty="0"/>
              <a:t>* </a:t>
            </a:r>
            <a:r>
              <a:rPr lang="pl-PL" sz="1400" dirty="0"/>
              <a:t>Wyrok Trybunału Sprawiedliwości z dnia 17 września 2002 r., Lawrence i inni, C-320/00, </a:t>
            </a:r>
          </a:p>
        </p:txBody>
      </p:sp>
    </p:spTree>
    <p:extLst>
      <p:ext uri="{BB962C8B-B14F-4D97-AF65-F5344CB8AC3E}">
        <p14:creationId xmlns:p14="http://schemas.microsoft.com/office/powerpoint/2010/main" val="26043091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A2968-B66B-487B-BC8A-5A650AA87C11}"/>
              </a:ext>
            </a:extLst>
          </p:cNvPr>
          <p:cNvSpPr>
            <a:spLocks noGrp="1"/>
          </p:cNvSpPr>
          <p:nvPr>
            <p:ph type="title"/>
          </p:nvPr>
        </p:nvSpPr>
        <p:spPr>
          <a:xfrm>
            <a:off x="702733" y="782814"/>
            <a:ext cx="10687756" cy="1325563"/>
          </a:xfrm>
        </p:spPr>
        <p:txBody>
          <a:bodyPr>
            <a:normAutofit/>
          </a:bodyPr>
          <a:lstStyle/>
          <a:p>
            <a:pPr algn="ctr"/>
            <a:r>
              <a:rPr lang="pl-PL" sz="2800" dirty="0"/>
              <a:t>Dowód wykonywania takiej samej pracy </a:t>
            </a:r>
            <a:br>
              <a:rPr lang="pl-PL" sz="2800" dirty="0"/>
            </a:br>
            <a:r>
              <a:rPr lang="pl-PL" sz="2800" dirty="0"/>
              <a:t>lub pracy o takiej samej wartości</a:t>
            </a:r>
            <a:br>
              <a:rPr lang="pl-PL" sz="2800" dirty="0"/>
            </a:br>
            <a:r>
              <a:rPr lang="pl-PL" sz="2800" dirty="0"/>
              <a:t>– art. 19 ust. 2</a:t>
            </a:r>
          </a:p>
        </p:txBody>
      </p:sp>
      <p:sp>
        <p:nvSpPr>
          <p:cNvPr id="3" name="Symbol zastępczy zawartości 2">
            <a:extLst>
              <a:ext uri="{FF2B5EF4-FFF2-40B4-BE49-F238E27FC236}">
                <a16:creationId xmlns:a16="http://schemas.microsoft.com/office/drawing/2014/main" id="{0CB18E14-D9FB-4E45-8E5F-B4CE0ED69E05}"/>
              </a:ext>
            </a:extLst>
          </p:cNvPr>
          <p:cNvSpPr>
            <a:spLocks noGrp="1"/>
          </p:cNvSpPr>
          <p:nvPr>
            <p:ph idx="1"/>
          </p:nvPr>
        </p:nvSpPr>
        <p:spPr>
          <a:xfrm>
            <a:off x="630766" y="2108377"/>
            <a:ext cx="10552289" cy="4351338"/>
          </a:xfrm>
        </p:spPr>
        <p:txBody>
          <a:bodyPr>
            <a:normAutofit/>
          </a:bodyPr>
          <a:lstStyle/>
          <a:p>
            <a:pPr marL="0" indent="0" algn="just">
              <a:buNone/>
            </a:pPr>
            <a:r>
              <a:rPr lang="pl-PL" sz="2000" dirty="0"/>
              <a:t>Art. 19 ust. 2</a:t>
            </a:r>
          </a:p>
          <a:p>
            <a:pPr marL="0" indent="0" algn="just">
              <a:buNone/>
            </a:pPr>
            <a:r>
              <a:rPr lang="pl-PL" sz="2000" i="1" dirty="0"/>
              <a:t>Ocena, czy pracownicy znajdują się w porównywalnej sytuacji, nie ogranicza się do pracowników, którzy są zatrudnieni w tym samym czasie co zainteresowany pracownik</a:t>
            </a:r>
            <a:r>
              <a:rPr lang="pl-PL" sz="2000" dirty="0"/>
              <a:t>.</a:t>
            </a:r>
          </a:p>
          <a:p>
            <a:pPr marL="0" indent="0">
              <a:buNone/>
            </a:pPr>
            <a:r>
              <a:rPr lang="pl-PL" sz="2000" dirty="0"/>
              <a:t>Motyw 29 </a:t>
            </a:r>
          </a:p>
          <a:p>
            <a:pPr marL="0" indent="0" algn="just">
              <a:buNone/>
            </a:pPr>
            <a:r>
              <a:rPr lang="pl-PL" sz="2000" i="1" dirty="0"/>
              <a:t>(…) Trybunał Sprawiedliwości wyjaśnił także, że porównanie nie ogranicza się do pracowników zatrudnionych w tym samym czasie, w którym zatrudniony jest powód*. Ponadto przy dokonywaniu faktycznej oceny należy brać pod uwagę, że różnicę w wynagrodzeniu można wytłumaczyć czynnikami niezwiązanymi z płcią.</a:t>
            </a:r>
          </a:p>
          <a:p>
            <a:pPr marL="0" indent="0">
              <a:buNone/>
            </a:pPr>
            <a:r>
              <a:rPr lang="pl-PL" sz="1600" dirty="0"/>
              <a:t>* Wyrok Trybunału Sprawiedliwości z dnia 27 marca 1980 r., </a:t>
            </a:r>
            <a:r>
              <a:rPr lang="pl-PL" sz="1600" dirty="0" err="1"/>
              <a:t>Macarthys</a:t>
            </a:r>
            <a:r>
              <a:rPr lang="pl-PL" sz="1600" dirty="0"/>
              <a:t> </a:t>
            </a:r>
            <a:r>
              <a:rPr lang="pl-PL" sz="1600" dirty="0" err="1"/>
              <a:t>Ltd</a:t>
            </a:r>
            <a:r>
              <a:rPr lang="pl-PL" sz="1600" dirty="0"/>
              <a:t>, C-129/79. </a:t>
            </a:r>
          </a:p>
          <a:p>
            <a:pPr marL="0" indent="0">
              <a:buNone/>
            </a:pPr>
            <a:endParaRPr lang="pl-PL" dirty="0"/>
          </a:p>
          <a:p>
            <a:pPr marL="0" indent="0">
              <a:buNone/>
            </a:pPr>
            <a:endParaRPr lang="pl-PL" dirty="0"/>
          </a:p>
        </p:txBody>
      </p:sp>
    </p:spTree>
    <p:extLst>
      <p:ext uri="{BB962C8B-B14F-4D97-AF65-F5344CB8AC3E}">
        <p14:creationId xmlns:p14="http://schemas.microsoft.com/office/powerpoint/2010/main" val="35549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661C6B-D75F-443E-B665-D18A8840DF0D}"/>
              </a:ext>
            </a:extLst>
          </p:cNvPr>
          <p:cNvSpPr>
            <a:spLocks noGrp="1"/>
          </p:cNvSpPr>
          <p:nvPr>
            <p:ph type="title"/>
          </p:nvPr>
        </p:nvSpPr>
        <p:spPr>
          <a:xfrm>
            <a:off x="541867" y="365125"/>
            <a:ext cx="10811933" cy="1325563"/>
          </a:xfrm>
        </p:spPr>
        <p:txBody>
          <a:bodyPr>
            <a:normAutofit/>
          </a:bodyPr>
          <a:lstStyle/>
          <a:p>
            <a:pPr algn="ctr"/>
            <a:br>
              <a:rPr lang="pl-PL" sz="2800" dirty="0"/>
            </a:br>
            <a:r>
              <a:rPr lang="pl-PL" sz="2800" dirty="0"/>
              <a:t>Wybrane definicje z art. 3</a:t>
            </a:r>
            <a:br>
              <a:rPr lang="pl-PL" sz="2800" dirty="0"/>
            </a:br>
            <a:r>
              <a:rPr lang="pl-PL" sz="2800" dirty="0"/>
              <a:t> – poziom wynagrodzenia</a:t>
            </a:r>
          </a:p>
        </p:txBody>
      </p:sp>
      <p:sp>
        <p:nvSpPr>
          <p:cNvPr id="3" name="Symbol zastępczy zawartości 2">
            <a:extLst>
              <a:ext uri="{FF2B5EF4-FFF2-40B4-BE49-F238E27FC236}">
                <a16:creationId xmlns:a16="http://schemas.microsoft.com/office/drawing/2014/main" id="{B1AB22F3-0906-454C-AD0C-28C783556DE1}"/>
              </a:ext>
            </a:extLst>
          </p:cNvPr>
          <p:cNvSpPr>
            <a:spLocks noGrp="1"/>
          </p:cNvSpPr>
          <p:nvPr>
            <p:ph idx="1"/>
          </p:nvPr>
        </p:nvSpPr>
        <p:spPr>
          <a:xfrm>
            <a:off x="541867" y="1825625"/>
            <a:ext cx="10811933" cy="4351338"/>
          </a:xfrm>
        </p:spPr>
        <p:txBody>
          <a:bodyPr>
            <a:normAutofit/>
          </a:bodyPr>
          <a:lstStyle/>
          <a:p>
            <a:pPr marL="0" indent="0" algn="just">
              <a:buNone/>
            </a:pPr>
            <a:r>
              <a:rPr lang="pl-PL" sz="2400" i="1" dirty="0"/>
              <a:t>„Poziom wynagrodzenia” oznacza roczne wynagrodzenie brutto i odpowiadające mu wynagrodzenie godzinowe brutto </a:t>
            </a:r>
            <a:r>
              <a:rPr lang="pl-PL" sz="2000" dirty="0"/>
              <a:t>– </a:t>
            </a:r>
            <a:r>
              <a:rPr lang="pl-PL" sz="2400" dirty="0"/>
              <a:t>art. 3 ust. 1 lit. b).  </a:t>
            </a:r>
          </a:p>
          <a:p>
            <a:pPr marL="0" indent="0" algn="just">
              <a:buNone/>
            </a:pPr>
            <a:endParaRPr lang="pl-PL" sz="2400" dirty="0"/>
          </a:p>
          <a:p>
            <a:pPr marL="0" indent="0" algn="just">
              <a:buNone/>
            </a:pPr>
            <a:r>
              <a:rPr lang="pl-PL" sz="2400" dirty="0"/>
              <a:t>Motyw 22</a:t>
            </a:r>
          </a:p>
          <a:p>
            <a:pPr marL="0" indent="0" algn="just">
              <a:buNone/>
            </a:pPr>
            <a:r>
              <a:rPr lang="pl-PL" sz="2400" i="1" dirty="0"/>
              <a:t>Aby zapewnić jednolitą prezentację informacji wymaganych niniejszą dyrektywą, poziomy wynagrodzenia powinny być wyrażone jako roczne wynagrodzenie brutto i odpowiadające mu wynagrodzenie godzinowe brutto. </a:t>
            </a:r>
            <a:r>
              <a:rPr lang="pl-PL" sz="2400" i="1" u="sng" dirty="0"/>
              <a:t>Obliczenie poziomów wynagrodzenia powinno być możliwe na podstawie rzeczywistego wynagrodzenia określonego dla danego pracownika</a:t>
            </a:r>
            <a:r>
              <a:rPr lang="pl-PL" sz="2400" i="1" dirty="0"/>
              <a:t>, niezależnie od tego, czy jest ono ustalane jako stawka roczna, miesięczna, godzinowa czy też w inny sposób. </a:t>
            </a:r>
          </a:p>
          <a:p>
            <a:endParaRPr lang="pl-PL" dirty="0"/>
          </a:p>
          <a:p>
            <a:endParaRPr lang="pl-PL" dirty="0"/>
          </a:p>
        </p:txBody>
      </p:sp>
    </p:spTree>
    <p:extLst>
      <p:ext uri="{BB962C8B-B14F-4D97-AF65-F5344CB8AC3E}">
        <p14:creationId xmlns:p14="http://schemas.microsoft.com/office/powerpoint/2010/main" val="354722089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D39E8F-36CD-48CC-8165-BF5E7372A1B7}"/>
              </a:ext>
            </a:extLst>
          </p:cNvPr>
          <p:cNvSpPr>
            <a:spLocks noGrp="1"/>
          </p:cNvSpPr>
          <p:nvPr>
            <p:ph type="title"/>
          </p:nvPr>
        </p:nvSpPr>
        <p:spPr>
          <a:xfrm>
            <a:off x="699911" y="579614"/>
            <a:ext cx="10653889" cy="1325563"/>
          </a:xfrm>
        </p:spPr>
        <p:txBody>
          <a:bodyPr/>
          <a:lstStyle/>
          <a:p>
            <a:pPr algn="ctr"/>
            <a:r>
              <a:rPr lang="pl-PL" dirty="0"/>
              <a:t>Dowód wykonywania takiej samej pracy </a:t>
            </a:r>
            <a:br>
              <a:rPr lang="pl-PL" dirty="0"/>
            </a:br>
            <a:r>
              <a:rPr lang="pl-PL" dirty="0"/>
              <a:t>lub pracy o takiej samej wartości</a:t>
            </a:r>
            <a:br>
              <a:rPr lang="pl-PL" dirty="0"/>
            </a:br>
            <a:r>
              <a:rPr lang="pl-PL" sz="2400" dirty="0"/>
              <a:t>–</a:t>
            </a:r>
            <a:r>
              <a:rPr lang="pl-PL" dirty="0"/>
              <a:t> at. 19 ust. 3 </a:t>
            </a:r>
          </a:p>
        </p:txBody>
      </p:sp>
      <p:sp>
        <p:nvSpPr>
          <p:cNvPr id="3" name="Symbol zastępczy zawartości 2">
            <a:extLst>
              <a:ext uri="{FF2B5EF4-FFF2-40B4-BE49-F238E27FC236}">
                <a16:creationId xmlns:a16="http://schemas.microsoft.com/office/drawing/2014/main" id="{D4113E81-3990-418A-8DE9-A43AF35F19B9}"/>
              </a:ext>
            </a:extLst>
          </p:cNvPr>
          <p:cNvSpPr>
            <a:spLocks noGrp="1"/>
          </p:cNvSpPr>
          <p:nvPr>
            <p:ph idx="1"/>
          </p:nvPr>
        </p:nvSpPr>
        <p:spPr>
          <a:xfrm>
            <a:off x="790222" y="1825625"/>
            <a:ext cx="10563578" cy="4351338"/>
          </a:xfrm>
        </p:spPr>
        <p:txBody>
          <a:bodyPr>
            <a:normAutofit fontScale="92500" lnSpcReduction="20000"/>
          </a:bodyPr>
          <a:lstStyle/>
          <a:p>
            <a:pPr marL="0" indent="0">
              <a:buNone/>
            </a:pPr>
            <a:r>
              <a:rPr lang="pl-PL" sz="2100" dirty="0"/>
              <a:t>Art. 19 ust. 3 </a:t>
            </a:r>
          </a:p>
          <a:p>
            <a:pPr marL="0" indent="0" algn="just">
              <a:buNone/>
            </a:pPr>
            <a:r>
              <a:rPr lang="pl-PL" sz="2000" i="1" dirty="0"/>
              <a:t>W przypadku gdy nie można ustalić rzeczywistego komparatora, możliwe jest wykorzystanie wszelkich innych dowodów w celu dowiedzenia zarzucanej dyskryminacji płacowej, w tym statystyk lub porównania, w jaki sposób byłby traktowany pracownik w porównywalnej sytuacji.</a:t>
            </a:r>
          </a:p>
          <a:p>
            <a:pPr marL="0" indent="0" algn="just">
              <a:buNone/>
            </a:pPr>
            <a:r>
              <a:rPr lang="pl-PL" sz="2100" dirty="0"/>
              <a:t>Motyw 28</a:t>
            </a:r>
          </a:p>
          <a:p>
            <a:pPr marL="0" indent="0" algn="just">
              <a:buNone/>
            </a:pPr>
            <a:r>
              <a:rPr lang="pl-PL" sz="2000" dirty="0"/>
              <a:t>(…) </a:t>
            </a:r>
            <a:r>
              <a:rPr lang="pl-PL" sz="2000" i="1" dirty="0"/>
              <a:t>Opierając się na zmianach wprowadzonych definicją bezpośredniej i pośredniej dyskryminacji w dyrektywie 2006/54/WE, w sytuacjach, w których brak jest rzeczywistego komparatora, należy zezwolić na zastosowanie hipotetycznego komparatora, co umożliwi pracownikom wykazanie, że nie byli traktowani w taki sam sposób, w jaki traktowany byłby hipotetyczny komparator innej płci. Dzięki temu wyeliminowana zostałaby poważna przeszkoda, na jaką narażone są potencjalne ofiary dyskryminacji płacowej ze względu na płeć, zwłaszcza na rynkach pracy charakteryzujących się wysokim stopniem segregacji płciowej, na których wymóg znalezienia komparatora płci przeciwnej sprawia, że dochodzenie roszczenia dotyczącego równego wynagrodzenia jest niemal niemożliwe.</a:t>
            </a:r>
          </a:p>
          <a:p>
            <a:pPr marL="0" indent="0" algn="just">
              <a:buNone/>
            </a:pPr>
            <a:r>
              <a:rPr lang="pl-PL" sz="2000" i="1" dirty="0"/>
              <a:t>Ponadto nie należy uniemożliwiać pracownikom powoływania się na inne fakty, na podstawie których można domniemywać występowanie zarzucanej dyskryminacji, takich jak statystyki lub inne dostępne informacje. Pozwoliłoby to skuteczniej odnieść się do nierówności w wynagradzaniu ze względu na płeć w sektorach oraz zawodach charakteryzujących się segregacją płciową, w szczególności w sektorach sfeminizowanych, takich jak sektor opiekuńczy. </a:t>
            </a:r>
          </a:p>
          <a:p>
            <a:pPr marL="0" indent="0" algn="just">
              <a:buNone/>
            </a:pPr>
            <a:endParaRPr lang="pl-PL" sz="2000" dirty="0"/>
          </a:p>
          <a:p>
            <a:pPr marL="0" indent="0" algn="just">
              <a:buNone/>
            </a:pPr>
            <a:endParaRPr lang="pl-PL" sz="2000" dirty="0"/>
          </a:p>
        </p:txBody>
      </p:sp>
    </p:spTree>
    <p:extLst>
      <p:ext uri="{BB962C8B-B14F-4D97-AF65-F5344CB8AC3E}">
        <p14:creationId xmlns:p14="http://schemas.microsoft.com/office/powerpoint/2010/main" val="145087558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785428-54D2-4AF0-B6F9-8D7A444A380D}"/>
              </a:ext>
            </a:extLst>
          </p:cNvPr>
          <p:cNvSpPr>
            <a:spLocks noGrp="1"/>
          </p:cNvSpPr>
          <p:nvPr>
            <p:ph type="title"/>
          </p:nvPr>
        </p:nvSpPr>
        <p:spPr>
          <a:xfrm>
            <a:off x="643467" y="365125"/>
            <a:ext cx="10710333" cy="1325563"/>
          </a:xfrm>
        </p:spPr>
        <p:txBody>
          <a:bodyPr>
            <a:normAutofit/>
          </a:bodyPr>
          <a:lstStyle/>
          <a:p>
            <a:pPr algn="ctr"/>
            <a:r>
              <a:rPr lang="pl-PL" sz="2800" dirty="0"/>
              <a:t>Dostęp do dowodów (art. 20) </a:t>
            </a:r>
          </a:p>
        </p:txBody>
      </p:sp>
      <p:sp>
        <p:nvSpPr>
          <p:cNvPr id="3" name="Symbol zastępczy zawartości 2">
            <a:extLst>
              <a:ext uri="{FF2B5EF4-FFF2-40B4-BE49-F238E27FC236}">
                <a16:creationId xmlns:a16="http://schemas.microsoft.com/office/drawing/2014/main" id="{8DE332C8-1EEC-438E-80CF-A35AFC614415}"/>
              </a:ext>
            </a:extLst>
          </p:cNvPr>
          <p:cNvSpPr>
            <a:spLocks noGrp="1"/>
          </p:cNvSpPr>
          <p:nvPr>
            <p:ph idx="1"/>
          </p:nvPr>
        </p:nvSpPr>
        <p:spPr>
          <a:xfrm>
            <a:off x="778933" y="1825625"/>
            <a:ext cx="10574867" cy="4351338"/>
          </a:xfrm>
        </p:spPr>
        <p:txBody>
          <a:bodyPr>
            <a:normAutofit fontScale="85000" lnSpcReduction="20000"/>
          </a:bodyPr>
          <a:lstStyle/>
          <a:p>
            <a:pPr marL="0" indent="0" algn="just">
              <a:buNone/>
            </a:pPr>
            <a:r>
              <a:rPr lang="pl-PL" i="1" dirty="0"/>
              <a:t>1. Państwa członkowskie zapewniają, aby w postępowaniu w sprawie roszczenia dotyczącego równego wynagrodzenia właściwe organy lub sądy krajowe mogły nakazać pozwanemu ujawnienie wszelkich mających znaczenie dowodów, które znajdują się w dyspozycji pozwanego, zgodnie z prawem krajowym i praktyką krajową.</a:t>
            </a:r>
          </a:p>
          <a:p>
            <a:pPr marL="0" indent="0" algn="just">
              <a:buNone/>
            </a:pPr>
            <a:r>
              <a:rPr lang="pl-PL" i="1" dirty="0"/>
              <a:t>2. Państwa członkowskie zapewniają, aby właściwe organy lub sądy krajowe były uprawnione do nakazania ujawnienia dowodów zawierających informacje poufne, w przypadku gdy uznają te dowody za mające znaczenie dla danego roszczenia dotyczącego równego wynagrodzenia. Państwa członkowskie zapewniają, aby właściwe organy lub sądy krajowe, nakazując ujawnienie takich informacji, dysponowały skutecznymi środkami ochrony takich informacji, zgodnie z krajowymi przepisami proceduralnymi.</a:t>
            </a:r>
          </a:p>
          <a:p>
            <a:pPr marL="0" indent="0" algn="just">
              <a:buNone/>
            </a:pPr>
            <a:r>
              <a:rPr lang="pl-PL" i="1" dirty="0"/>
              <a:t>3. Niniejszy artykuł nie uniemożliwia państwom członkowskim utrzymywania lub wprowadzania zasad korzystniejszych dla skarżących.</a:t>
            </a:r>
          </a:p>
          <a:p>
            <a:pPr marL="0" indent="0">
              <a:buNone/>
            </a:pPr>
            <a:endParaRPr lang="pl-PL" dirty="0"/>
          </a:p>
          <a:p>
            <a:pPr marL="0" indent="0">
              <a:buNone/>
            </a:pPr>
            <a:endParaRPr lang="pl-PL" dirty="0"/>
          </a:p>
        </p:txBody>
      </p:sp>
    </p:spTree>
    <p:extLst>
      <p:ext uri="{BB962C8B-B14F-4D97-AF65-F5344CB8AC3E}">
        <p14:creationId xmlns:p14="http://schemas.microsoft.com/office/powerpoint/2010/main" val="346072325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14F4CF-5AF3-4263-90E3-4237891B1AA9}"/>
              </a:ext>
            </a:extLst>
          </p:cNvPr>
          <p:cNvSpPr>
            <a:spLocks noGrp="1"/>
          </p:cNvSpPr>
          <p:nvPr>
            <p:ph type="title"/>
          </p:nvPr>
        </p:nvSpPr>
        <p:spPr>
          <a:xfrm>
            <a:off x="711200" y="365125"/>
            <a:ext cx="10642600" cy="1325563"/>
          </a:xfrm>
        </p:spPr>
        <p:txBody>
          <a:bodyPr>
            <a:normAutofit/>
          </a:bodyPr>
          <a:lstStyle/>
          <a:p>
            <a:pPr algn="ctr"/>
            <a:r>
              <a:rPr lang="pl-PL" sz="2800" dirty="0"/>
              <a:t>Terminy przedawnienia (art. 21)</a:t>
            </a:r>
          </a:p>
        </p:txBody>
      </p:sp>
      <p:sp>
        <p:nvSpPr>
          <p:cNvPr id="3" name="Symbol zastępczy zawartości 2">
            <a:extLst>
              <a:ext uri="{FF2B5EF4-FFF2-40B4-BE49-F238E27FC236}">
                <a16:creationId xmlns:a16="http://schemas.microsoft.com/office/drawing/2014/main" id="{C161C8D6-F7F7-40C0-BCA4-7302542863AE}"/>
              </a:ext>
            </a:extLst>
          </p:cNvPr>
          <p:cNvSpPr>
            <a:spLocks noGrp="1"/>
          </p:cNvSpPr>
          <p:nvPr>
            <p:ph idx="1"/>
          </p:nvPr>
        </p:nvSpPr>
        <p:spPr>
          <a:xfrm>
            <a:off x="801511" y="1825625"/>
            <a:ext cx="10552289" cy="4351338"/>
          </a:xfrm>
        </p:spPr>
        <p:txBody>
          <a:bodyPr>
            <a:normAutofit fontScale="77500" lnSpcReduction="20000"/>
          </a:bodyPr>
          <a:lstStyle/>
          <a:p>
            <a:pPr marL="0" indent="0" algn="just">
              <a:buNone/>
            </a:pPr>
            <a:r>
              <a:rPr lang="pl-PL" dirty="0"/>
              <a:t>Przepisy krajowe dotyczące terminów przedawnienia roszczeń dotyczących równego wynagrodzenia  powinny określać: </a:t>
            </a:r>
          </a:p>
          <a:p>
            <a:pPr marL="0" indent="0" algn="just">
              <a:buNone/>
            </a:pPr>
            <a:r>
              <a:rPr lang="pl-PL" dirty="0"/>
              <a:t>- datę rozpoczęcia biegu terminów przedawnienia (przy czym bieg terminów przedawnienia nie może rozpocząć się, zanim powód nie będzie świadomy lub zanim można w uzasadniony sposób oczekiwać, że będzie świadomy naruszenia, a państwa członkowskie mogą zadecydować, że bieg terminów przedawnienia nie rozpoczyna się w czasie trwania naruszenia lub przed rozwiązaniem umowy o pracę lub stosunku pracy),</a:t>
            </a:r>
          </a:p>
          <a:p>
            <a:pPr marL="0" indent="0" algn="just">
              <a:buNone/>
            </a:pPr>
            <a:r>
              <a:rPr lang="pl-PL" dirty="0"/>
              <a:t>- długość terminów przedawnienia (minimum trzy lata), </a:t>
            </a:r>
          </a:p>
          <a:p>
            <a:pPr marL="0" indent="0" algn="just">
              <a:buNone/>
            </a:pPr>
            <a:r>
              <a:rPr lang="pl-PL" dirty="0"/>
              <a:t>- okoliczności, w których mogą one zostać zawieszone lub przerwane (</a:t>
            </a:r>
            <a:r>
              <a:rPr lang="pl-PL" i="1" dirty="0"/>
              <a:t>Państwa członkowskie zapewniają, aby bieg terminu przedawnienia ulegał zawieszeniu lub, w zależności od prawa krajowego, przerwaniu w momencie podjęcia działań przez skarżącego, poprzez podanie skargi do wiadomości pracodawcy lub poprzez wszczęcie postępowania przed sądem, bezpośrednio lub za pośrednictwem przedstawicieli pracowników, inspektoratu pracy lub organu ds. równości</a:t>
            </a:r>
            <a:r>
              <a:rPr lang="pl-PL" dirty="0"/>
              <a:t>). </a:t>
            </a:r>
          </a:p>
          <a:p>
            <a:pPr marL="0" indent="0">
              <a:buNone/>
            </a:pPr>
            <a:endParaRPr lang="pl-PL" dirty="0"/>
          </a:p>
        </p:txBody>
      </p:sp>
    </p:spTree>
    <p:extLst>
      <p:ext uri="{BB962C8B-B14F-4D97-AF65-F5344CB8AC3E}">
        <p14:creationId xmlns:p14="http://schemas.microsoft.com/office/powerpoint/2010/main" val="235350419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60FE84-C479-4117-98B2-8BBB316E1EF4}"/>
              </a:ext>
            </a:extLst>
          </p:cNvPr>
          <p:cNvSpPr>
            <a:spLocks noGrp="1"/>
          </p:cNvSpPr>
          <p:nvPr>
            <p:ph type="title"/>
          </p:nvPr>
        </p:nvSpPr>
        <p:spPr>
          <a:xfrm>
            <a:off x="711200" y="365125"/>
            <a:ext cx="10642600" cy="1325563"/>
          </a:xfrm>
        </p:spPr>
        <p:txBody>
          <a:bodyPr/>
          <a:lstStyle/>
          <a:p>
            <a:pPr algn="ctr"/>
            <a:r>
              <a:rPr lang="pl-PL" dirty="0"/>
              <a:t>Terminy przedawnienia </a:t>
            </a:r>
            <a:br>
              <a:rPr lang="pl-PL" dirty="0"/>
            </a:br>
            <a:r>
              <a:rPr lang="pl-PL" dirty="0"/>
              <a:t>- motyw 53</a:t>
            </a:r>
          </a:p>
        </p:txBody>
      </p:sp>
      <p:sp>
        <p:nvSpPr>
          <p:cNvPr id="3" name="Symbol zastępczy zawartości 2">
            <a:extLst>
              <a:ext uri="{FF2B5EF4-FFF2-40B4-BE49-F238E27FC236}">
                <a16:creationId xmlns:a16="http://schemas.microsoft.com/office/drawing/2014/main" id="{FB6F674B-B54E-446A-80CC-901B12C48EBA}"/>
              </a:ext>
            </a:extLst>
          </p:cNvPr>
          <p:cNvSpPr>
            <a:spLocks noGrp="1"/>
          </p:cNvSpPr>
          <p:nvPr>
            <p:ph idx="1"/>
          </p:nvPr>
        </p:nvSpPr>
        <p:spPr>
          <a:xfrm>
            <a:off x="711200" y="1825625"/>
            <a:ext cx="10642600" cy="4351338"/>
          </a:xfrm>
        </p:spPr>
        <p:txBody>
          <a:bodyPr>
            <a:normAutofit fontScale="77500" lnSpcReduction="20000"/>
          </a:bodyPr>
          <a:lstStyle/>
          <a:p>
            <a:pPr marL="0" indent="0">
              <a:buNone/>
            </a:pPr>
            <a:r>
              <a:rPr lang="pl-PL" dirty="0"/>
              <a:t>Motyw 53</a:t>
            </a:r>
          </a:p>
          <a:p>
            <a:pPr marL="0" indent="0" algn="just">
              <a:buNone/>
            </a:pPr>
            <a:r>
              <a:rPr lang="pl-PL" i="1" dirty="0"/>
              <a:t>Zgodnie z orzecznictwem Trybunału Sprawiedliwości przepisy krajowe dotyczące terminów przedawnienia w odniesieniu do dochodzenia roszczeń dotyczących zarzucanych naruszeń praw przewidzianych w niniejszej dyrektywie powinny być takie, aby praktycznie nie uniemożliwiały lub nadmiernie nie utrudniały wykonywania tych praw. Szczególną przeszkodą dla ofiar dyskryminacji płacowej ze względu na płeć są terminy przedawnienia. W tym celu należy ustanowić wspólne minimalne normy. Normy te powinny określać początek biegu terminu przedawnienia, jego długość oraz okoliczności, w których zostaje zawieszony lub przerwany, a także przewidywać co najmniej trzyletni bieg terminów przedawnienia na dochodzenie roszczeń. Bieg terminów przedawnienia nie powinien się rozpoczynać zanim powód nie będzie świadomy lub zanim można w uzasadniony sposób oczekiwać, że będzie świadomy naruszenia. Państwa członkowskie mogą postanowić, że bieg terminu przedawnienia nie rozpoczyna się w czasie gdy dochodzi do naruszenia lub przed rozwiązaniem umowy o pracę  lub stosunku pracy.</a:t>
            </a:r>
          </a:p>
        </p:txBody>
      </p:sp>
    </p:spTree>
    <p:extLst>
      <p:ext uri="{BB962C8B-B14F-4D97-AF65-F5344CB8AC3E}">
        <p14:creationId xmlns:p14="http://schemas.microsoft.com/office/powerpoint/2010/main" val="214931303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C00F72-E3EE-4B5F-BE8A-6581BE6DE421}"/>
              </a:ext>
            </a:extLst>
          </p:cNvPr>
          <p:cNvSpPr>
            <a:spLocks noGrp="1"/>
          </p:cNvSpPr>
          <p:nvPr>
            <p:ph type="title"/>
          </p:nvPr>
        </p:nvSpPr>
        <p:spPr>
          <a:xfrm>
            <a:off x="688622" y="365125"/>
            <a:ext cx="10665178" cy="1325563"/>
          </a:xfrm>
        </p:spPr>
        <p:txBody>
          <a:bodyPr>
            <a:normAutofit/>
          </a:bodyPr>
          <a:lstStyle/>
          <a:p>
            <a:pPr algn="ctr"/>
            <a:r>
              <a:rPr lang="pl-PL" sz="2800" dirty="0"/>
              <a:t>Koszty prawne (art. 22) </a:t>
            </a:r>
          </a:p>
        </p:txBody>
      </p:sp>
      <p:sp>
        <p:nvSpPr>
          <p:cNvPr id="3" name="Symbol zastępczy zawartości 2">
            <a:extLst>
              <a:ext uri="{FF2B5EF4-FFF2-40B4-BE49-F238E27FC236}">
                <a16:creationId xmlns:a16="http://schemas.microsoft.com/office/drawing/2014/main" id="{253C7492-257D-409E-B91D-123B4DB0C6DB}"/>
              </a:ext>
            </a:extLst>
          </p:cNvPr>
          <p:cNvSpPr>
            <a:spLocks noGrp="1"/>
          </p:cNvSpPr>
          <p:nvPr>
            <p:ph idx="1"/>
          </p:nvPr>
        </p:nvSpPr>
        <p:spPr>
          <a:xfrm>
            <a:off x="688622" y="1825625"/>
            <a:ext cx="10665178" cy="4351338"/>
          </a:xfrm>
        </p:spPr>
        <p:txBody>
          <a:bodyPr>
            <a:normAutofit fontScale="92500" lnSpcReduction="20000"/>
          </a:bodyPr>
          <a:lstStyle/>
          <a:p>
            <a:pPr marL="0" indent="0" algn="just">
              <a:buNone/>
            </a:pPr>
            <a:r>
              <a:rPr lang="pl-PL" sz="2000" i="1" dirty="0"/>
              <a:t>Państwa członkowskie zapewniają, aby w przypadku gdy pozwany wygra sprawę w postępowaniu dotyczącym roszczenia dotyczącego dyskryminacji płacowej, sądy krajowe mogły ocenić, zgodnie z prawem krajowym, czy powód, który przegrał, miał uzasadnione podstawy do dochodzenia roszczenia, a jeżeli tak, to czy właściwe jest, aby nie wymagać od powoda pokrycia kosztów postępowania.</a:t>
            </a:r>
          </a:p>
          <a:p>
            <a:pPr marL="0" indent="0" algn="just">
              <a:buNone/>
            </a:pPr>
            <a:endParaRPr lang="pl-PL" sz="2000" dirty="0"/>
          </a:p>
          <a:p>
            <a:pPr marL="0" indent="0" algn="just">
              <a:buNone/>
            </a:pPr>
            <a:r>
              <a:rPr lang="pl-PL" sz="2000" dirty="0"/>
              <a:t>Motyw 54 </a:t>
            </a:r>
          </a:p>
          <a:p>
            <a:pPr marL="0" indent="0" algn="just">
              <a:buNone/>
            </a:pPr>
            <a:r>
              <a:rPr lang="pl-PL" sz="2000" i="1" dirty="0"/>
              <a:t>Koszty postępowania sądowego stanowią poważną przeszkodę dla ofiar dyskryminacji płacowej ze względu na płeć w dochodzeniu roszczeń dotyczących zarzucanego naruszenia ich prawa do równego wynagrodzenia, co prowadzi do niewystarczającej ochrony pracowników oraz niewystarczającego egzekwowania prawa do równego wynagrodzenia. Aby usunąć tę istotną przeszkodę proceduralną w dochodzeniu sprawiedliwości, państwa członkowskie powinny zapewnić, aby sądy krajowe mogły oceniać, czy powód, który przegrał sprawę, miał uzasadnione podstawy do dochodzenia roszczenia, oraz, w przypadku gdy miał takie uzasadnione podstawy, czy powód ten powinien być zobowiązany do ponoszenia kosztów sądowych. Powinno to mieć zastosowanie w szczególności w przypadku, gdy pozwany, który wygrał, nie wywiązał się z obowiązków w zakresie przejrzystości wynagrodzeń określonych w niniejszej dyrektywie</a:t>
            </a:r>
            <a:r>
              <a:rPr lang="pl-PL" sz="2000" dirty="0"/>
              <a:t>.</a:t>
            </a:r>
          </a:p>
        </p:txBody>
      </p:sp>
    </p:spTree>
    <p:extLst>
      <p:ext uri="{BB962C8B-B14F-4D97-AF65-F5344CB8AC3E}">
        <p14:creationId xmlns:p14="http://schemas.microsoft.com/office/powerpoint/2010/main" val="57433616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20BFCF7-1A15-4C92-B7C0-22F699EECCE5}"/>
              </a:ext>
            </a:extLst>
          </p:cNvPr>
          <p:cNvSpPr>
            <a:spLocks noGrp="1"/>
          </p:cNvSpPr>
          <p:nvPr>
            <p:ph type="title"/>
          </p:nvPr>
        </p:nvSpPr>
        <p:spPr>
          <a:xfrm>
            <a:off x="677333" y="365125"/>
            <a:ext cx="10676467" cy="1325563"/>
          </a:xfrm>
        </p:spPr>
        <p:txBody>
          <a:bodyPr>
            <a:normAutofit/>
          </a:bodyPr>
          <a:lstStyle/>
          <a:p>
            <a:pPr algn="ctr"/>
            <a:r>
              <a:rPr lang="pl-PL" sz="2800" dirty="0"/>
              <a:t>Kary (art. 23) </a:t>
            </a:r>
          </a:p>
        </p:txBody>
      </p:sp>
      <p:sp>
        <p:nvSpPr>
          <p:cNvPr id="3" name="Symbol zastępczy zawartości 2">
            <a:extLst>
              <a:ext uri="{FF2B5EF4-FFF2-40B4-BE49-F238E27FC236}">
                <a16:creationId xmlns:a16="http://schemas.microsoft.com/office/drawing/2014/main" id="{0D8BC397-18EB-464D-8137-7FD58F36C53E}"/>
              </a:ext>
            </a:extLst>
          </p:cNvPr>
          <p:cNvSpPr>
            <a:spLocks noGrp="1"/>
          </p:cNvSpPr>
          <p:nvPr>
            <p:ph idx="1"/>
          </p:nvPr>
        </p:nvSpPr>
        <p:spPr>
          <a:xfrm>
            <a:off x="677333" y="1836914"/>
            <a:ext cx="10337800" cy="4351338"/>
          </a:xfrm>
        </p:spPr>
        <p:txBody>
          <a:bodyPr>
            <a:normAutofit/>
          </a:bodyPr>
          <a:lstStyle/>
          <a:p>
            <a:pPr algn="just"/>
            <a:r>
              <a:rPr lang="pl-PL" sz="2000" dirty="0"/>
              <a:t>Skuteczne, proporcjonalne i odstraszające kary za naruszenie praw i obowiązków związanych z zasadą równości wynagrodzeń. Kary te obejmują grzywny. </a:t>
            </a:r>
          </a:p>
          <a:p>
            <a:pPr algn="just"/>
            <a:r>
              <a:rPr lang="pl-PL" sz="2000" dirty="0"/>
              <a:t>Kary muszą uwzględniać wszelkie istotne czynniki obciążające lub łagodzące, co może obejmować dyskryminację krzyżową.</a:t>
            </a:r>
          </a:p>
          <a:p>
            <a:pPr algn="just"/>
            <a:r>
              <a:rPr lang="pl-PL" sz="2000" dirty="0"/>
              <a:t>Szczególne kary w przypadku powtarzających się naruszeń.</a:t>
            </a:r>
          </a:p>
          <a:p>
            <a:pPr algn="just"/>
            <a:r>
              <a:rPr lang="pl-PL" sz="2000" dirty="0"/>
              <a:t>Obowiązek </a:t>
            </a:r>
            <a:r>
              <a:rPr lang="pl-PL" sz="2000" dirty="0" err="1"/>
              <a:t>PCz</a:t>
            </a:r>
            <a:r>
              <a:rPr lang="pl-PL" sz="2000" dirty="0"/>
              <a:t> podjęcia wszelkich niezbędnych środków w celu zapewnienia wykonania i skutecznego stosowania w praktyce kar.  </a:t>
            </a:r>
          </a:p>
          <a:p>
            <a:pPr algn="just"/>
            <a:r>
              <a:rPr lang="pl-PL" sz="2000" dirty="0"/>
              <a:t>Obowiązek </a:t>
            </a:r>
            <a:r>
              <a:rPr lang="pl-PL" sz="2000" dirty="0" err="1"/>
              <a:t>PCz</a:t>
            </a:r>
            <a:r>
              <a:rPr lang="pl-PL" sz="2000" dirty="0"/>
              <a:t> powiadomienia Komisji o przepisach dotyczących kar i podjętych środkach w celu zapewnienia ich wykonania, a także o wszelkich późniejszych zmianach, które ich dotyczą.</a:t>
            </a:r>
          </a:p>
          <a:p>
            <a:pPr algn="just"/>
            <a:endParaRPr lang="pl-PL" sz="2000" dirty="0"/>
          </a:p>
          <a:p>
            <a:pPr marL="0" indent="0" algn="just">
              <a:buNone/>
            </a:pPr>
            <a:endParaRPr lang="pl-PL" sz="2000" dirty="0"/>
          </a:p>
        </p:txBody>
      </p:sp>
    </p:spTree>
    <p:extLst>
      <p:ext uri="{BB962C8B-B14F-4D97-AF65-F5344CB8AC3E}">
        <p14:creationId xmlns:p14="http://schemas.microsoft.com/office/powerpoint/2010/main" val="107370499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B9C87CA-E4BB-45B2-B2B4-0BBC1C597E16}"/>
              </a:ext>
            </a:extLst>
          </p:cNvPr>
          <p:cNvSpPr>
            <a:spLocks noGrp="1"/>
          </p:cNvSpPr>
          <p:nvPr>
            <p:ph type="title"/>
          </p:nvPr>
        </p:nvSpPr>
        <p:spPr>
          <a:xfrm>
            <a:off x="688622" y="365125"/>
            <a:ext cx="10665178" cy="1325563"/>
          </a:xfrm>
        </p:spPr>
        <p:txBody>
          <a:bodyPr>
            <a:normAutofit/>
          </a:bodyPr>
          <a:lstStyle/>
          <a:p>
            <a:pPr algn="ctr"/>
            <a:r>
              <a:rPr lang="pl-PL" sz="2800" dirty="0"/>
              <a:t>Kary</a:t>
            </a:r>
            <a:br>
              <a:rPr lang="pl-PL" sz="2800" dirty="0"/>
            </a:br>
            <a:r>
              <a:rPr lang="pl-PL" sz="2800" dirty="0"/>
              <a:t>– motyw 55</a:t>
            </a:r>
          </a:p>
        </p:txBody>
      </p:sp>
      <p:sp>
        <p:nvSpPr>
          <p:cNvPr id="3" name="Symbol zastępczy zawartości 2">
            <a:extLst>
              <a:ext uri="{FF2B5EF4-FFF2-40B4-BE49-F238E27FC236}">
                <a16:creationId xmlns:a16="http://schemas.microsoft.com/office/drawing/2014/main" id="{F8D691A5-5368-4B73-9F54-66A6C016B520}"/>
              </a:ext>
            </a:extLst>
          </p:cNvPr>
          <p:cNvSpPr>
            <a:spLocks noGrp="1"/>
          </p:cNvSpPr>
          <p:nvPr>
            <p:ph idx="1"/>
          </p:nvPr>
        </p:nvSpPr>
        <p:spPr>
          <a:xfrm>
            <a:off x="688622" y="1825625"/>
            <a:ext cx="10665178" cy="4351338"/>
          </a:xfrm>
        </p:spPr>
        <p:txBody>
          <a:bodyPr>
            <a:normAutofit fontScale="92500" lnSpcReduction="10000"/>
          </a:bodyPr>
          <a:lstStyle/>
          <a:p>
            <a:pPr marL="0" indent="0">
              <a:buNone/>
            </a:pPr>
            <a:r>
              <a:rPr lang="pl-PL" sz="2400" dirty="0"/>
              <a:t>Motyw 55</a:t>
            </a:r>
          </a:p>
          <a:p>
            <a:pPr marL="0" indent="0" algn="just">
              <a:buNone/>
            </a:pPr>
            <a:r>
              <a:rPr lang="pl-PL" sz="2400" i="1" dirty="0"/>
              <a:t>Państwa członkowskie powinny przewidzieć skuteczne, proporcjonalne i odstraszające kary w przypadku naruszeń przepisów krajowych przyjętych na podstawie niniejszej dyrektywy lub przepisów krajowych, które obowiązują już w dniu wejścia w życie niniejszej dyrektywy i które odnoszą się do prawa do równego wynagrodzenia. Takie kary powinny obejmować grzywny, których wysokość może być uzależniona od rocznego obrotu brutto pracodawcy lub całkowitych kosztów wynagrodzeń. Uwzględniać należy wszelkie inne czynniki obciążające lub łagodzące, które mogą mieć zastosowanie w okolicznościach danej sprawy, na przykład w przypadku gdy dyskryminacja płacowa ze względu na płeć jest powiązana z innymi cechami chronionymi będącymi przyczyną dyskryminacji. Do państw członkowskich należy określenie naruszeń praw i obowiązków dotyczących równości wynagrodzeń za taką samą pracę lub pracę o takiej samej wartości, w odniesieniu do których grzywny są najbardziej odpowiednią karą.</a:t>
            </a:r>
          </a:p>
          <a:p>
            <a:pPr marL="0" indent="0">
              <a:buNone/>
            </a:pPr>
            <a:endParaRPr lang="pl-PL" u="sng" dirty="0"/>
          </a:p>
          <a:p>
            <a:pPr marL="0" indent="0">
              <a:buNone/>
            </a:pPr>
            <a:endParaRPr lang="pl-PL" dirty="0"/>
          </a:p>
        </p:txBody>
      </p:sp>
    </p:spTree>
    <p:extLst>
      <p:ext uri="{BB962C8B-B14F-4D97-AF65-F5344CB8AC3E}">
        <p14:creationId xmlns:p14="http://schemas.microsoft.com/office/powerpoint/2010/main" val="184027963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2ACD6A6-35D4-4E71-89DD-526ACF7BD894}"/>
              </a:ext>
            </a:extLst>
          </p:cNvPr>
          <p:cNvSpPr>
            <a:spLocks noGrp="1"/>
          </p:cNvSpPr>
          <p:nvPr>
            <p:ph type="title"/>
          </p:nvPr>
        </p:nvSpPr>
        <p:spPr>
          <a:xfrm>
            <a:off x="677333" y="365125"/>
            <a:ext cx="10676467" cy="1325563"/>
          </a:xfrm>
        </p:spPr>
        <p:txBody>
          <a:bodyPr>
            <a:normAutofit/>
          </a:bodyPr>
          <a:lstStyle/>
          <a:p>
            <a:pPr algn="ctr"/>
            <a:r>
              <a:rPr lang="pl-PL" sz="2800" dirty="0"/>
              <a:t>Szczególne kary</a:t>
            </a:r>
            <a:br>
              <a:rPr lang="pl-PL" sz="2800" dirty="0"/>
            </a:br>
            <a:r>
              <a:rPr lang="pl-PL" sz="2800" dirty="0"/>
              <a:t>– motyw 56 </a:t>
            </a:r>
          </a:p>
        </p:txBody>
      </p:sp>
      <p:sp>
        <p:nvSpPr>
          <p:cNvPr id="3" name="Symbol zastępczy zawartości 2">
            <a:extLst>
              <a:ext uri="{FF2B5EF4-FFF2-40B4-BE49-F238E27FC236}">
                <a16:creationId xmlns:a16="http://schemas.microsoft.com/office/drawing/2014/main" id="{F91A2E7E-93CF-4D07-96BB-66C0EF40A3E8}"/>
              </a:ext>
            </a:extLst>
          </p:cNvPr>
          <p:cNvSpPr>
            <a:spLocks noGrp="1"/>
          </p:cNvSpPr>
          <p:nvPr>
            <p:ph idx="1"/>
          </p:nvPr>
        </p:nvSpPr>
        <p:spPr>
          <a:xfrm>
            <a:off x="756356" y="1825625"/>
            <a:ext cx="10597444" cy="4351338"/>
          </a:xfrm>
        </p:spPr>
        <p:txBody>
          <a:bodyPr>
            <a:normAutofit/>
          </a:bodyPr>
          <a:lstStyle/>
          <a:p>
            <a:pPr marL="0" indent="0" algn="just">
              <a:buNone/>
            </a:pPr>
            <a:r>
              <a:rPr lang="pl-PL" sz="2200" dirty="0"/>
              <a:t>Motyw 56 </a:t>
            </a:r>
          </a:p>
          <a:p>
            <a:pPr marL="0" indent="0" algn="just">
              <a:buNone/>
            </a:pPr>
            <a:r>
              <a:rPr lang="pl-PL" sz="2200" i="1" dirty="0"/>
              <a:t>Państwa członkowskie powinny ustanowić </a:t>
            </a:r>
            <a:r>
              <a:rPr lang="pl-PL" sz="2200" b="1" i="1" dirty="0"/>
              <a:t>szczególne kary </a:t>
            </a:r>
            <a:r>
              <a:rPr lang="pl-PL" sz="2200" i="1" dirty="0"/>
              <a:t>za powtarzające się naruszenia jakichkolwiek praw lub obowiązków związanych z równością wynagrodzeń dla mężczyzn i kobiet za taką samą pracę lub pracę o takiej samej wartości, aby odzwierciedlić wagę naruszenia oraz jeszcze bardziej zniechęcać do dokonywania takich naruszeń. Takie kary mogłyby obejmować różne rodzaje finansowych czynników zniechęcających, takich jak cofnięcie publicznych świadczeń lub wyłączenie na określony czas z przyznawania zachęt finansowych lub z możliwości uczestnictwa w postępowaniu o udzielenie zamówienia publicznego. </a:t>
            </a:r>
          </a:p>
        </p:txBody>
      </p:sp>
    </p:spTree>
    <p:extLst>
      <p:ext uri="{BB962C8B-B14F-4D97-AF65-F5344CB8AC3E}">
        <p14:creationId xmlns:p14="http://schemas.microsoft.com/office/powerpoint/2010/main" val="74869713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3B6CD6-3477-4A66-9F5D-B2B679A5E7F9}"/>
              </a:ext>
            </a:extLst>
          </p:cNvPr>
          <p:cNvSpPr>
            <a:spLocks noGrp="1"/>
          </p:cNvSpPr>
          <p:nvPr>
            <p:ph type="title"/>
          </p:nvPr>
        </p:nvSpPr>
        <p:spPr>
          <a:xfrm>
            <a:off x="666044" y="816504"/>
            <a:ext cx="10687756" cy="1325563"/>
          </a:xfrm>
        </p:spPr>
        <p:txBody>
          <a:bodyPr/>
          <a:lstStyle/>
          <a:p>
            <a:pPr algn="ctr"/>
            <a:r>
              <a:rPr lang="pl-PL" dirty="0"/>
              <a:t>Równość wynagrodzeń w zamówieniach publicznych </a:t>
            </a:r>
            <a:br>
              <a:rPr lang="pl-PL" dirty="0"/>
            </a:br>
            <a:r>
              <a:rPr lang="pl-PL" dirty="0"/>
              <a:t>i koncesjach </a:t>
            </a:r>
            <a:br>
              <a:rPr lang="pl-PL" dirty="0"/>
            </a:br>
            <a:r>
              <a:rPr lang="pl-PL" sz="2400" dirty="0"/>
              <a:t>–</a:t>
            </a:r>
            <a:r>
              <a:rPr lang="pl-PL" dirty="0"/>
              <a:t> art. 24 ust. 1 </a:t>
            </a:r>
          </a:p>
        </p:txBody>
      </p:sp>
      <p:sp>
        <p:nvSpPr>
          <p:cNvPr id="3" name="Symbol zastępczy zawartości 2">
            <a:extLst>
              <a:ext uri="{FF2B5EF4-FFF2-40B4-BE49-F238E27FC236}">
                <a16:creationId xmlns:a16="http://schemas.microsoft.com/office/drawing/2014/main" id="{55A91187-F4FD-4DB2-B339-CC72E96EB99F}"/>
              </a:ext>
            </a:extLst>
          </p:cNvPr>
          <p:cNvSpPr>
            <a:spLocks noGrp="1"/>
          </p:cNvSpPr>
          <p:nvPr>
            <p:ph idx="1"/>
          </p:nvPr>
        </p:nvSpPr>
        <p:spPr>
          <a:xfrm>
            <a:off x="666044" y="2142067"/>
            <a:ext cx="10687756" cy="4351338"/>
          </a:xfrm>
        </p:spPr>
        <p:txBody>
          <a:bodyPr>
            <a:normAutofit/>
          </a:bodyPr>
          <a:lstStyle/>
          <a:p>
            <a:pPr marL="0" indent="0" algn="just">
              <a:buNone/>
            </a:pPr>
            <a:r>
              <a:rPr lang="pl-PL" sz="2000" dirty="0"/>
              <a:t>Środki podejmowane przez państwa członkowskie na podstawie:</a:t>
            </a:r>
          </a:p>
          <a:p>
            <a:pPr algn="just"/>
            <a:r>
              <a:rPr lang="pl-PL" sz="2000" dirty="0"/>
              <a:t>art. 30 ust. 3 dyrektywy 2014/23/UE w sprawie udzielania koncesji,</a:t>
            </a:r>
          </a:p>
          <a:p>
            <a:pPr algn="just"/>
            <a:r>
              <a:rPr lang="pl-PL" sz="2000" dirty="0"/>
              <a:t>art. 18 ust. 2 dyrektywy 2014/24/UE  w sprawie zamówień publicznych,</a:t>
            </a:r>
          </a:p>
          <a:p>
            <a:pPr algn="just"/>
            <a:r>
              <a:rPr lang="pl-PL" sz="2000" dirty="0"/>
              <a:t>art. 36 ust. 2 dyrektywy 2014/25/UE w sprawie udzielania zamówień przez podmioty działające w sektorach gospodarki wodnej, energetyki, transportu i usług pocztowych,</a:t>
            </a:r>
          </a:p>
          <a:p>
            <a:pPr marL="0" indent="0" algn="just">
              <a:buNone/>
            </a:pPr>
            <a:r>
              <a:rPr lang="pl-PL" sz="2000" dirty="0"/>
              <a:t>tj. środki służące zapewnieniu, by przy realizacji umów koncesji/zamówień publicznych wykonawcy przestrzegali mających zastosowanie obowiązków w dziedzinie prawa pracy, </a:t>
            </a:r>
          </a:p>
          <a:p>
            <a:pPr marL="0" indent="0" algn="just">
              <a:buNone/>
            </a:pPr>
            <a:r>
              <a:rPr lang="pl-PL" sz="2000" dirty="0"/>
              <a:t>obejmują środki mające na celu zapewnienie, aby podczas realizacji zamówień publicznych lub koncesji podmioty gospodarcze przestrzegały swoich obowiązków związanych z zasadą równości wynagrodzeń.</a:t>
            </a:r>
          </a:p>
        </p:txBody>
      </p:sp>
    </p:spTree>
    <p:extLst>
      <p:ext uri="{BB962C8B-B14F-4D97-AF65-F5344CB8AC3E}">
        <p14:creationId xmlns:p14="http://schemas.microsoft.com/office/powerpoint/2010/main" val="17926122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6C560E-E92F-4BD2-B8B8-B7BADEF6F324}"/>
              </a:ext>
            </a:extLst>
          </p:cNvPr>
          <p:cNvSpPr>
            <a:spLocks noGrp="1"/>
          </p:cNvSpPr>
          <p:nvPr>
            <p:ph type="title"/>
          </p:nvPr>
        </p:nvSpPr>
        <p:spPr>
          <a:xfrm>
            <a:off x="688622" y="770996"/>
            <a:ext cx="10665178" cy="1325563"/>
          </a:xfrm>
        </p:spPr>
        <p:txBody>
          <a:bodyPr/>
          <a:lstStyle/>
          <a:p>
            <a:pPr algn="ctr"/>
            <a:r>
              <a:rPr lang="pl-PL" dirty="0"/>
              <a:t>Równość wynagrodzeń w zamówieniach publicznych </a:t>
            </a:r>
            <a:br>
              <a:rPr lang="pl-PL" dirty="0"/>
            </a:br>
            <a:r>
              <a:rPr lang="pl-PL" dirty="0"/>
              <a:t>i koncesjach </a:t>
            </a:r>
            <a:br>
              <a:rPr lang="pl-PL" dirty="0"/>
            </a:br>
            <a:r>
              <a:rPr lang="pl-PL" dirty="0"/>
              <a:t>– motyw 57</a:t>
            </a:r>
          </a:p>
        </p:txBody>
      </p:sp>
      <p:sp>
        <p:nvSpPr>
          <p:cNvPr id="3" name="Symbol zastępczy zawartości 2">
            <a:extLst>
              <a:ext uri="{FF2B5EF4-FFF2-40B4-BE49-F238E27FC236}">
                <a16:creationId xmlns:a16="http://schemas.microsoft.com/office/drawing/2014/main" id="{BCA832BF-A0D0-4631-AFAE-3B1821F991CA}"/>
              </a:ext>
            </a:extLst>
          </p:cNvPr>
          <p:cNvSpPr>
            <a:spLocks noGrp="1"/>
          </p:cNvSpPr>
          <p:nvPr>
            <p:ph idx="1"/>
          </p:nvPr>
        </p:nvSpPr>
        <p:spPr>
          <a:xfrm>
            <a:off x="688622" y="2096559"/>
            <a:ext cx="10665178" cy="4351338"/>
          </a:xfrm>
        </p:spPr>
        <p:txBody>
          <a:bodyPr>
            <a:normAutofit fontScale="85000" lnSpcReduction="20000"/>
          </a:bodyPr>
          <a:lstStyle/>
          <a:p>
            <a:pPr marL="0" indent="0" algn="just">
              <a:buNone/>
            </a:pPr>
            <a:r>
              <a:rPr lang="pl-PL" dirty="0"/>
              <a:t>Motyw 57 </a:t>
            </a:r>
            <a:endParaRPr lang="pl-PL" i="1" dirty="0"/>
          </a:p>
          <a:p>
            <a:pPr marL="0" indent="0" algn="just">
              <a:buNone/>
            </a:pPr>
            <a:r>
              <a:rPr lang="pl-PL" i="1" dirty="0"/>
              <a:t>Wynikające z niniejszej dyrektywy obowiązki pracodawców stanowią część mających zastosowanie obowiązków w obszarze prawa ochrony środowiska, prawa socjalnego i prawa pracy, których przestrzeganie państwa członkowskie muszą zapewnić na mocy dyrektyw Parlamentu Europejskiego i Rady 2014/23/UE, 2014/24/UE i 2014/25/UE  w kontekście uczestnictwa w postępowaniach o udzielenie zamówienia publicznego. Aby przestrzegać tych obowiązków nałożonych na pracodawców w zakresie, w jakim dotyczą one prawa do równego wynagrodzenia, państwa członkowskie powinny przede wszystkim zapewniać, aby podmioty gospodarcze, realizując zamówienie publiczne lub koncesję, dysponowały mechanizmami ustalania wynagrodzeń nieprowadzącymi do luki płacowej ze względu na płeć wśród pracowników – w każdej kategorii pracowników wykonujących taką samą pracę lub pracę o takiej samej wartości – której nie można uzasadnić kryteriami neutralnymi pod względem płci. (…)</a:t>
            </a:r>
          </a:p>
        </p:txBody>
      </p:sp>
    </p:spTree>
    <p:extLst>
      <p:ext uri="{BB962C8B-B14F-4D97-AF65-F5344CB8AC3E}">
        <p14:creationId xmlns:p14="http://schemas.microsoft.com/office/powerpoint/2010/main" val="1875037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30E53C6-5ACD-44B6-B744-6BA623F98FD8}"/>
              </a:ext>
            </a:extLst>
          </p:cNvPr>
          <p:cNvSpPr>
            <a:spLocks noGrp="1"/>
          </p:cNvSpPr>
          <p:nvPr>
            <p:ph type="title"/>
          </p:nvPr>
        </p:nvSpPr>
        <p:spPr>
          <a:xfrm>
            <a:off x="496711" y="365125"/>
            <a:ext cx="10857089" cy="1325563"/>
          </a:xfrm>
        </p:spPr>
        <p:txBody>
          <a:bodyPr/>
          <a:lstStyle/>
          <a:p>
            <a:pPr algn="ctr"/>
            <a:br>
              <a:rPr lang="pl-PL" dirty="0"/>
            </a:br>
            <a:r>
              <a:rPr lang="pl-PL" sz="2800" dirty="0"/>
              <a:t>Wybrane definicje z art. 3</a:t>
            </a:r>
            <a:br>
              <a:rPr lang="pl-PL" sz="2800" dirty="0"/>
            </a:br>
            <a:r>
              <a:rPr lang="pl-PL" sz="2800" dirty="0"/>
              <a:t> – poziom wynagrodzenia c.d.  </a:t>
            </a:r>
          </a:p>
        </p:txBody>
      </p:sp>
      <p:sp>
        <p:nvSpPr>
          <p:cNvPr id="3" name="Symbol zastępczy zawartości 2">
            <a:extLst>
              <a:ext uri="{FF2B5EF4-FFF2-40B4-BE49-F238E27FC236}">
                <a16:creationId xmlns:a16="http://schemas.microsoft.com/office/drawing/2014/main" id="{50F31BEA-6AF4-44DD-8C27-1B24CD6EE483}"/>
              </a:ext>
            </a:extLst>
          </p:cNvPr>
          <p:cNvSpPr>
            <a:spLocks noGrp="1"/>
          </p:cNvSpPr>
          <p:nvPr>
            <p:ph idx="1"/>
          </p:nvPr>
        </p:nvSpPr>
        <p:spPr>
          <a:xfrm>
            <a:off x="496711" y="1825625"/>
            <a:ext cx="10857089" cy="4351338"/>
          </a:xfrm>
        </p:spPr>
        <p:txBody>
          <a:bodyPr/>
          <a:lstStyle/>
          <a:p>
            <a:pPr algn="just"/>
            <a:r>
              <a:rPr lang="pl-PL" sz="2400" dirty="0"/>
              <a:t>Najpierw należy obliczyć roczne wynagrodzenie brutto dla każdego pracownika, a następnie odpowiadające mu wynagrodzenie godzinowe brutto.  </a:t>
            </a:r>
          </a:p>
          <a:p>
            <a:pPr algn="just"/>
            <a:r>
              <a:rPr lang="pl-PL" sz="2400" dirty="0"/>
              <a:t>Celem obliczania zarówno wynagrodzenia rocznego, jak i godzinowego jest umożliwienie pracodawcom wyjaśnienia luki płacowej – np. w sytuacji, gdy kobiety pracują na pół etatu, zarabiają mniej niż mężczyźni pracujący na pełen etat. </a:t>
            </a:r>
          </a:p>
          <a:p>
            <a:pPr algn="just"/>
            <a:r>
              <a:rPr lang="pl-PL" sz="2400" dirty="0"/>
              <a:t>Pojęcie używane np. do obliczania wskaźników luki płacowej ze względu na płeć.</a:t>
            </a:r>
          </a:p>
          <a:p>
            <a:pPr algn="just"/>
            <a:r>
              <a:rPr lang="pl-PL" sz="2400" dirty="0"/>
              <a:t>Pojawia się również w kontekście art. 7 i 10. </a:t>
            </a:r>
          </a:p>
          <a:p>
            <a:pPr marL="0" indent="0">
              <a:buNone/>
            </a:pPr>
            <a:endParaRPr lang="pl-PL" dirty="0"/>
          </a:p>
        </p:txBody>
      </p:sp>
    </p:spTree>
    <p:extLst>
      <p:ext uri="{BB962C8B-B14F-4D97-AF65-F5344CB8AC3E}">
        <p14:creationId xmlns:p14="http://schemas.microsoft.com/office/powerpoint/2010/main" val="247037917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C728328-40EC-44E4-9DC5-8182ADCF7289}"/>
              </a:ext>
            </a:extLst>
          </p:cNvPr>
          <p:cNvSpPr>
            <a:spLocks noGrp="1"/>
          </p:cNvSpPr>
          <p:nvPr>
            <p:ph type="title"/>
          </p:nvPr>
        </p:nvSpPr>
        <p:spPr>
          <a:xfrm>
            <a:off x="666044" y="827793"/>
            <a:ext cx="10687756" cy="1325563"/>
          </a:xfrm>
        </p:spPr>
        <p:txBody>
          <a:bodyPr/>
          <a:lstStyle/>
          <a:p>
            <a:pPr algn="ctr"/>
            <a:r>
              <a:rPr lang="pl-PL" dirty="0"/>
              <a:t>Równość wynagrodzeń w zamówieniach publicznych </a:t>
            </a:r>
            <a:br>
              <a:rPr lang="pl-PL" dirty="0"/>
            </a:br>
            <a:r>
              <a:rPr lang="pl-PL" dirty="0"/>
              <a:t>i koncesjach  </a:t>
            </a:r>
            <a:br>
              <a:rPr lang="pl-PL" dirty="0"/>
            </a:br>
            <a:r>
              <a:rPr lang="pl-PL" dirty="0"/>
              <a:t> </a:t>
            </a:r>
            <a:r>
              <a:rPr lang="pl-PL" sz="2400" dirty="0"/>
              <a:t>–</a:t>
            </a:r>
            <a:r>
              <a:rPr lang="pl-PL" dirty="0"/>
              <a:t> art. 24 ust. 2</a:t>
            </a:r>
          </a:p>
        </p:txBody>
      </p:sp>
      <p:sp>
        <p:nvSpPr>
          <p:cNvPr id="3" name="Symbol zastępczy zawartości 2">
            <a:extLst>
              <a:ext uri="{FF2B5EF4-FFF2-40B4-BE49-F238E27FC236}">
                <a16:creationId xmlns:a16="http://schemas.microsoft.com/office/drawing/2014/main" id="{B0B3E845-CAE1-4206-9095-6709A8D8B10D}"/>
              </a:ext>
            </a:extLst>
          </p:cNvPr>
          <p:cNvSpPr>
            <a:spLocks noGrp="1"/>
          </p:cNvSpPr>
          <p:nvPr>
            <p:ph idx="1"/>
          </p:nvPr>
        </p:nvSpPr>
        <p:spPr>
          <a:xfrm>
            <a:off x="666044" y="2243667"/>
            <a:ext cx="10687756" cy="4351338"/>
          </a:xfrm>
        </p:spPr>
        <p:txBody>
          <a:bodyPr>
            <a:normAutofit fontScale="92500" lnSpcReduction="20000"/>
          </a:bodyPr>
          <a:lstStyle/>
          <a:p>
            <a:pPr algn="just"/>
            <a:r>
              <a:rPr lang="pl-PL" sz="2000" dirty="0"/>
              <a:t>Państwa członkowskie rozważą wymóg względem instytucji zamawiających, aby, w stosownych przypadkach, wprowadziły kary i warunki rozwiązania umowy, zapewniające zgodność z zasadą równości wynagrodzeń podczas realizacji zamówień publicznych i koncesji. </a:t>
            </a:r>
          </a:p>
          <a:p>
            <a:pPr marL="0" indent="0" algn="just">
              <a:buNone/>
            </a:pPr>
            <a:r>
              <a:rPr lang="pl-PL" sz="2000" dirty="0"/>
              <a:t>W przypadku gdy organy państw członkowskich działają na podstawie:</a:t>
            </a:r>
          </a:p>
          <a:p>
            <a:pPr algn="just"/>
            <a:r>
              <a:rPr lang="pl-PL" sz="2000" dirty="0"/>
              <a:t> art. 38 ust. 7 lit. a) dyrektywy 2014/23/UE, </a:t>
            </a:r>
          </a:p>
          <a:p>
            <a:pPr algn="just"/>
            <a:r>
              <a:rPr lang="pl-PL" sz="2000" dirty="0"/>
              <a:t>art. 57 ust. 4 lit. a) dyrektywy 2014/24/UE lub </a:t>
            </a:r>
          </a:p>
          <a:p>
            <a:pPr algn="just"/>
            <a:r>
              <a:rPr lang="pl-PL" sz="2000" dirty="0"/>
              <a:t>art. 80 ust. 1 dyrektywy 2014/25/UE w związku z art. 57 ust. 4 lit. a) dyrektywy 2014/24/UE, </a:t>
            </a:r>
          </a:p>
          <a:p>
            <a:pPr marL="0" indent="0" algn="just">
              <a:buNone/>
            </a:pPr>
            <a:r>
              <a:rPr lang="pl-PL" sz="2000" dirty="0"/>
              <a:t>a więc przepisów dotyczących wykluczenia z udziału w postępowaniu o udzielenie koncesji /zamówienia z uwagi na naruszenie obowiązków w zakresie prawa pracy,</a:t>
            </a:r>
          </a:p>
          <a:p>
            <a:pPr marL="0" indent="0" algn="just">
              <a:buNone/>
            </a:pPr>
            <a:r>
              <a:rPr lang="pl-PL" sz="2000" dirty="0"/>
              <a:t>instytucje zamawiające mogą wykluczyć lub zostać zobowiązane przez państwa członkowskie do wykluczenia jakiegokolwiek podmiotu gospodarczego z uczestnictwa w postępowaniu o udzielenie zamówienia publicznego, jeżeli mogą wykazać, za pomocą wszelkich stosownych środków, naruszenie obowiązków, o których mowa w ust. 1 niniejszego artykułu, związane z niezastosowaniem się do wymogów dotyczących przejrzystości wynagrodzeń lub z luką płacową wynoszącą więcej niż 5 % w którejkolwiek kategorii pracowników, która to luka nie jest uzasadniona przez pracodawcę obiektywnymi, neutralnymi pod względem płci kryteriami. </a:t>
            </a:r>
          </a:p>
          <a:p>
            <a:pPr marL="0" indent="0" algn="just">
              <a:buNone/>
            </a:pPr>
            <a:endParaRPr lang="pl-PL" sz="2000" dirty="0"/>
          </a:p>
        </p:txBody>
      </p:sp>
    </p:spTree>
    <p:extLst>
      <p:ext uri="{BB962C8B-B14F-4D97-AF65-F5344CB8AC3E}">
        <p14:creationId xmlns:p14="http://schemas.microsoft.com/office/powerpoint/2010/main" val="51231361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5E9E8DE-DFF9-4F0C-A232-6D6B01521C12}"/>
              </a:ext>
            </a:extLst>
          </p:cNvPr>
          <p:cNvSpPr>
            <a:spLocks noGrp="1"/>
          </p:cNvSpPr>
          <p:nvPr>
            <p:ph type="title"/>
          </p:nvPr>
        </p:nvSpPr>
        <p:spPr>
          <a:xfrm>
            <a:off x="801510" y="895526"/>
            <a:ext cx="10552289" cy="1325563"/>
          </a:xfrm>
        </p:spPr>
        <p:txBody>
          <a:bodyPr>
            <a:normAutofit/>
          </a:bodyPr>
          <a:lstStyle/>
          <a:p>
            <a:pPr algn="ctr"/>
            <a:r>
              <a:rPr lang="pl-PL" sz="2800" dirty="0"/>
              <a:t>Równość wynagrodzeń w zamówieniach publicznych </a:t>
            </a:r>
            <a:br>
              <a:rPr lang="pl-PL" sz="2800" dirty="0"/>
            </a:br>
            <a:r>
              <a:rPr lang="pl-PL" sz="2800" dirty="0"/>
              <a:t>i koncesjach  </a:t>
            </a:r>
            <a:br>
              <a:rPr lang="pl-PL" sz="2800" dirty="0"/>
            </a:br>
            <a:r>
              <a:rPr lang="pl-PL" sz="2800" dirty="0"/>
              <a:t>– motyw 57 c.d. </a:t>
            </a:r>
          </a:p>
        </p:txBody>
      </p:sp>
      <p:sp>
        <p:nvSpPr>
          <p:cNvPr id="3" name="Symbol zastępczy zawartości 2">
            <a:extLst>
              <a:ext uri="{FF2B5EF4-FFF2-40B4-BE49-F238E27FC236}">
                <a16:creationId xmlns:a16="http://schemas.microsoft.com/office/drawing/2014/main" id="{6F3E40F7-9455-4712-8596-E1FA0FB46DD0}"/>
              </a:ext>
            </a:extLst>
          </p:cNvPr>
          <p:cNvSpPr>
            <a:spLocks noGrp="1"/>
          </p:cNvSpPr>
          <p:nvPr>
            <p:ph idx="1"/>
          </p:nvPr>
        </p:nvSpPr>
        <p:spPr>
          <a:xfrm>
            <a:off x="801510" y="2311047"/>
            <a:ext cx="10552289" cy="4351338"/>
          </a:xfrm>
        </p:spPr>
        <p:txBody>
          <a:bodyPr>
            <a:normAutofit/>
          </a:bodyPr>
          <a:lstStyle/>
          <a:p>
            <a:pPr marL="0" indent="0">
              <a:buNone/>
            </a:pPr>
            <a:r>
              <a:rPr lang="pl-PL" sz="2200" dirty="0"/>
              <a:t>Motyw 57 </a:t>
            </a:r>
          </a:p>
          <a:p>
            <a:pPr marL="0" indent="0" algn="just">
              <a:buNone/>
            </a:pPr>
            <a:r>
              <a:rPr lang="pl-PL" sz="2200" i="1" dirty="0"/>
              <a:t>(…) Ponadto, państwa członkowskie powinny rozważyć wymóg wprowadzenia przez instytucje zamawiające, w stosownych przypadkach, kar i warunków rozwiązania umowy zapewniających zachowanie zgodności z zasadą równości wynagrodzeń podczas realizowania zamówień publicznych i koncesji. Instytucje zamawiające powinny również móc uwzględnić kwestię nieprzestrzegania zasady równości wynagrodzeń przez oferenta lub jednego z jego podwykonawców przy rozpatrywaniu zastosowania podstaw wykluczenia lub decyzji o nieudzieleniu zamówienia oferentowi, który złożył ofertę najkorzystniejszą z ekonomicznego punktu widzenia. </a:t>
            </a:r>
          </a:p>
        </p:txBody>
      </p:sp>
    </p:spTree>
    <p:extLst>
      <p:ext uri="{BB962C8B-B14F-4D97-AF65-F5344CB8AC3E}">
        <p14:creationId xmlns:p14="http://schemas.microsoft.com/office/powerpoint/2010/main" val="90411545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FF91208-E75A-4AD3-A4B2-C73C23849743}"/>
              </a:ext>
            </a:extLst>
          </p:cNvPr>
          <p:cNvSpPr>
            <a:spLocks noGrp="1"/>
          </p:cNvSpPr>
          <p:nvPr>
            <p:ph type="title"/>
          </p:nvPr>
        </p:nvSpPr>
        <p:spPr>
          <a:xfrm>
            <a:off x="711200" y="782814"/>
            <a:ext cx="10642600" cy="1325563"/>
          </a:xfrm>
        </p:spPr>
        <p:txBody>
          <a:bodyPr>
            <a:normAutofit/>
          </a:bodyPr>
          <a:lstStyle/>
          <a:p>
            <a:pPr algn="ctr"/>
            <a:r>
              <a:rPr lang="pl-PL" dirty="0" err="1"/>
              <a:t>Wiktymizacja</a:t>
            </a:r>
            <a:r>
              <a:rPr lang="pl-PL" dirty="0"/>
              <a:t> oraz ochrona przed mniej korzystnym traktowaniem </a:t>
            </a:r>
            <a:br>
              <a:rPr lang="pl-PL" dirty="0"/>
            </a:br>
            <a:r>
              <a:rPr lang="pl-PL" sz="2400" dirty="0"/>
              <a:t>–</a:t>
            </a:r>
            <a:r>
              <a:rPr lang="pl-PL" dirty="0"/>
              <a:t> art. 25</a:t>
            </a:r>
          </a:p>
        </p:txBody>
      </p:sp>
      <p:sp>
        <p:nvSpPr>
          <p:cNvPr id="3" name="Symbol zastępczy zawartości 2">
            <a:extLst>
              <a:ext uri="{FF2B5EF4-FFF2-40B4-BE49-F238E27FC236}">
                <a16:creationId xmlns:a16="http://schemas.microsoft.com/office/drawing/2014/main" id="{BFBACF46-791E-4BDB-8C77-9871C1ED7AC5}"/>
              </a:ext>
            </a:extLst>
          </p:cNvPr>
          <p:cNvSpPr>
            <a:spLocks noGrp="1"/>
          </p:cNvSpPr>
          <p:nvPr>
            <p:ph idx="1"/>
          </p:nvPr>
        </p:nvSpPr>
        <p:spPr>
          <a:xfrm>
            <a:off x="711200" y="2108377"/>
            <a:ext cx="10642600" cy="4351338"/>
          </a:xfrm>
        </p:spPr>
        <p:txBody>
          <a:bodyPr>
            <a:normAutofit/>
          </a:bodyPr>
          <a:lstStyle/>
          <a:p>
            <a:pPr marL="0" indent="0" algn="just">
              <a:buNone/>
            </a:pPr>
            <a:r>
              <a:rPr lang="pl-PL" sz="2400" i="1" dirty="0"/>
              <a:t>1. Pracownicy i przedstawiciele pracowników nie mogą być traktowani mniej korzystnie ze względu na to, że wykonywali swoje prawa dotyczące równego wynagrodzenia lub zapewniali wsparcie innej osobie w ochronie jej praw.</a:t>
            </a:r>
          </a:p>
          <a:p>
            <a:pPr marL="0" indent="0" algn="just">
              <a:buNone/>
            </a:pPr>
            <a:r>
              <a:rPr lang="pl-PL" sz="2400" i="1" dirty="0"/>
              <a:t>2. Państwa członkowskie wprowadzają do swoich krajowych systemów prawnych takie środki, jakie są konieczne do ochrony pracowników, w tym pracowników będących przedstawicielami pracowników, przed zwolnieniem lub innym niekorzystnym traktowaniem przez pracodawcę będącymi reakcją na skargę wniesioną w ramach organizacji pracodawcy lub na jakiekolwiek postępowanie administracyjne lub postępowanie sądowe do celów egzekwowania jakichkolwiek praw lub obowiązków związanych z zasadą równości wynagrodzeń</a:t>
            </a:r>
            <a:r>
              <a:rPr lang="pl-PL" sz="2000" dirty="0"/>
              <a:t>.</a:t>
            </a:r>
          </a:p>
        </p:txBody>
      </p:sp>
    </p:spTree>
    <p:extLst>
      <p:ext uri="{BB962C8B-B14F-4D97-AF65-F5344CB8AC3E}">
        <p14:creationId xmlns:p14="http://schemas.microsoft.com/office/powerpoint/2010/main" val="132785030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E43C27-4063-4AD7-ADCF-1757B20C0DED}"/>
              </a:ext>
            </a:extLst>
          </p:cNvPr>
          <p:cNvSpPr>
            <a:spLocks noGrp="1"/>
          </p:cNvSpPr>
          <p:nvPr>
            <p:ph type="title"/>
          </p:nvPr>
        </p:nvSpPr>
        <p:spPr>
          <a:xfrm>
            <a:off x="598311" y="681037"/>
            <a:ext cx="10653889" cy="1325563"/>
          </a:xfrm>
        </p:spPr>
        <p:txBody>
          <a:bodyPr>
            <a:normAutofit/>
          </a:bodyPr>
          <a:lstStyle/>
          <a:p>
            <a:pPr algn="ctr"/>
            <a:r>
              <a:rPr lang="pl-PL" dirty="0" err="1"/>
              <a:t>Wiktymizacja</a:t>
            </a:r>
            <a:r>
              <a:rPr lang="pl-PL" dirty="0"/>
              <a:t> oraz ochrona przed mniej korzystnym traktowaniem –</a:t>
            </a:r>
            <a:br>
              <a:rPr lang="pl-PL" dirty="0"/>
            </a:br>
            <a:r>
              <a:rPr lang="pl-PL" dirty="0"/>
              <a:t>motyw 58</a:t>
            </a:r>
          </a:p>
        </p:txBody>
      </p:sp>
      <p:sp>
        <p:nvSpPr>
          <p:cNvPr id="3" name="Symbol zastępczy zawartości 2">
            <a:extLst>
              <a:ext uri="{FF2B5EF4-FFF2-40B4-BE49-F238E27FC236}">
                <a16:creationId xmlns:a16="http://schemas.microsoft.com/office/drawing/2014/main" id="{5E4A5690-F912-41CE-8AA2-7FC445A75003}"/>
              </a:ext>
            </a:extLst>
          </p:cNvPr>
          <p:cNvSpPr>
            <a:spLocks noGrp="1"/>
          </p:cNvSpPr>
          <p:nvPr>
            <p:ph idx="1"/>
          </p:nvPr>
        </p:nvSpPr>
        <p:spPr>
          <a:xfrm>
            <a:off x="699911" y="1825625"/>
            <a:ext cx="10653889" cy="4351338"/>
          </a:xfrm>
        </p:spPr>
        <p:txBody>
          <a:bodyPr>
            <a:normAutofit fontScale="55000" lnSpcReduction="20000"/>
          </a:bodyPr>
          <a:lstStyle/>
          <a:p>
            <a:pPr marL="0" indent="0">
              <a:buNone/>
            </a:pPr>
            <a:r>
              <a:rPr lang="pl-PL" sz="4200" dirty="0"/>
              <a:t>Motyw 58</a:t>
            </a:r>
          </a:p>
          <a:p>
            <a:pPr marL="0" indent="0" algn="just">
              <a:buNone/>
            </a:pPr>
            <a:r>
              <a:rPr lang="pl-PL" sz="4200" i="1" dirty="0"/>
              <a:t>Skuteczne wykonywanie prawa do równego wynagrodzenia wymaga odpowiedniej ochrony administracyjnej i sądowej przeciwko wszelkiemu niekorzystnemu traktowaniu będącemu reakcją na podejmowane przez pracowników próby wykonywania tego prawa, na wszelkie skargi składane u pracodawcy, lub wszelkie procedury administracyjne lub postępowania sądowe, mające na celu egzekwowanie przestrzegania tego prawa. Zgodnie z orzecznictwem Trybunału Sprawiedliwości* kategoria pracowników uprawnionych do ochrony powinna być interpretowana szeroko oraz obejmować wszystkich pracowników, którzy mogą podlegać środkom odwetowym podjętym przez pracodawcę w odpowiedzi na skargę dotyczącą dyskryminacji ze względu na płeć. Ochrona nie ogranicza się wyłącznie do pracowników, którzy złożyli skargi, lub ich przedstawicieli, ani do tych, którzy spełniają określone wymogi formalne dotyczące uznania określonego statusu, takiego jak status świadka.</a:t>
            </a:r>
          </a:p>
          <a:p>
            <a:pPr marL="0" indent="0">
              <a:buNone/>
            </a:pPr>
            <a:endParaRPr lang="pl-PL" sz="3600" dirty="0"/>
          </a:p>
          <a:p>
            <a:pPr marL="0" indent="0">
              <a:buNone/>
            </a:pPr>
            <a:r>
              <a:rPr lang="pl-PL" dirty="0"/>
              <a:t>* Wyrok Trybunału Sprawiedliwości z dnia 20 czerwca 2019 r., </a:t>
            </a:r>
            <a:r>
              <a:rPr lang="pl-PL" dirty="0" err="1"/>
              <a:t>Hakelbracht</a:t>
            </a:r>
            <a:r>
              <a:rPr lang="pl-PL" dirty="0"/>
              <a:t> i in., C-404/18, ECLI:EU:C:2019:523.</a:t>
            </a:r>
          </a:p>
          <a:p>
            <a:pPr marL="0" indent="0">
              <a:buNone/>
            </a:pPr>
            <a:endParaRPr lang="pl-PL" dirty="0"/>
          </a:p>
        </p:txBody>
      </p:sp>
    </p:spTree>
    <p:extLst>
      <p:ext uri="{BB962C8B-B14F-4D97-AF65-F5344CB8AC3E}">
        <p14:creationId xmlns:p14="http://schemas.microsoft.com/office/powerpoint/2010/main" val="46861373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3C8D440-1632-464D-BE9D-9BD299ED3BCD}"/>
              </a:ext>
            </a:extLst>
          </p:cNvPr>
          <p:cNvSpPr>
            <a:spLocks noGrp="1"/>
          </p:cNvSpPr>
          <p:nvPr>
            <p:ph type="title"/>
          </p:nvPr>
        </p:nvSpPr>
        <p:spPr>
          <a:xfrm>
            <a:off x="666044" y="681037"/>
            <a:ext cx="10687756" cy="1325563"/>
          </a:xfrm>
        </p:spPr>
        <p:txBody>
          <a:bodyPr>
            <a:normAutofit fontScale="90000"/>
          </a:bodyPr>
          <a:lstStyle/>
          <a:p>
            <a:pPr algn="ctr"/>
            <a:br>
              <a:rPr lang="pl-PL" dirty="0"/>
            </a:br>
            <a:r>
              <a:rPr lang="pl-PL" sz="3100" dirty="0"/>
              <a:t>Stosunek do dyrektywy 2006/54/WE </a:t>
            </a:r>
            <a:br>
              <a:rPr lang="pl-PL" sz="3100" dirty="0"/>
            </a:br>
            <a:r>
              <a:rPr lang="pl-PL" sz="3100" dirty="0"/>
              <a:t>(art. 26)</a:t>
            </a:r>
            <a:br>
              <a:rPr lang="pl-PL" dirty="0"/>
            </a:br>
            <a:endParaRPr lang="pl-PL" dirty="0"/>
          </a:p>
        </p:txBody>
      </p:sp>
      <p:sp>
        <p:nvSpPr>
          <p:cNvPr id="3" name="Symbol zastępczy zawartości 2">
            <a:extLst>
              <a:ext uri="{FF2B5EF4-FFF2-40B4-BE49-F238E27FC236}">
                <a16:creationId xmlns:a16="http://schemas.microsoft.com/office/drawing/2014/main" id="{C897CAD9-FBDA-4168-A388-487D531B5E00}"/>
              </a:ext>
            </a:extLst>
          </p:cNvPr>
          <p:cNvSpPr>
            <a:spLocks noGrp="1"/>
          </p:cNvSpPr>
          <p:nvPr>
            <p:ph idx="1"/>
          </p:nvPr>
        </p:nvSpPr>
        <p:spPr>
          <a:xfrm>
            <a:off x="745067" y="2006600"/>
            <a:ext cx="10608733" cy="4351338"/>
          </a:xfrm>
        </p:spPr>
        <p:txBody>
          <a:bodyPr>
            <a:normAutofit/>
          </a:bodyPr>
          <a:lstStyle/>
          <a:p>
            <a:pPr marL="0" indent="0" algn="just">
              <a:buNone/>
            </a:pPr>
            <a:r>
              <a:rPr lang="pl-PL" sz="2000" dirty="0"/>
              <a:t>Rozdział III Dyrektywy (zatytułowany „Środki ochrony prawnej i egzekwowanie” i obejmujący artykuły od art. 14 do art. 26, a więc dot. środków egzekucyjnych) ma zastosowanie do postępowań dotyczących wszelkich praw lub obowiązków związanych z zasadą równości wynagrodzeń dla mężczyzn i kobiet za taką samą pracę lub pracę o takiej samej wartości określoną w art. 4 dyrektywy 2006/54/WE zamiast w art. 17, 18, 19, 24, i 25 tej dyrektywy.</a:t>
            </a:r>
          </a:p>
          <a:p>
            <a:pPr marL="0" indent="0" algn="just">
              <a:buNone/>
            </a:pPr>
            <a:endParaRPr lang="pl-PL" sz="2000" dirty="0"/>
          </a:p>
          <a:p>
            <a:pPr marL="0" indent="0" algn="just">
              <a:buNone/>
            </a:pPr>
            <a:r>
              <a:rPr lang="pl-PL" sz="2000" dirty="0"/>
              <a:t>Motyw 59 </a:t>
            </a:r>
          </a:p>
          <a:p>
            <a:pPr marL="0" indent="0" algn="just">
              <a:buNone/>
            </a:pPr>
            <a:r>
              <a:rPr lang="pl-PL" sz="2000" i="1" dirty="0"/>
              <a:t>W celu poprawy egzekwowania zasady równości wynagrodzeń, w niniejszej dyrektywie należy wzmocnić istniejące narzędzia i procedury egzekwowania w odniesieniu do praw i obowiązków określonych w niniejszej dyrektywie oraz przepisów dotyczących równości wynagrodzeń określonych w dyrektywie 2006/54/WE.</a:t>
            </a:r>
          </a:p>
        </p:txBody>
      </p:sp>
    </p:spTree>
    <p:extLst>
      <p:ext uri="{BB962C8B-B14F-4D97-AF65-F5344CB8AC3E}">
        <p14:creationId xmlns:p14="http://schemas.microsoft.com/office/powerpoint/2010/main" val="355588502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B449E2A-477F-406A-BBA4-93A53832E2DE}"/>
              </a:ext>
            </a:extLst>
          </p:cNvPr>
          <p:cNvSpPr>
            <a:spLocks noGrp="1"/>
          </p:cNvSpPr>
          <p:nvPr>
            <p:ph type="title"/>
          </p:nvPr>
        </p:nvSpPr>
        <p:spPr>
          <a:xfrm>
            <a:off x="699911" y="500062"/>
            <a:ext cx="10653889" cy="1325563"/>
          </a:xfrm>
        </p:spPr>
        <p:txBody>
          <a:bodyPr>
            <a:normAutofit/>
          </a:bodyPr>
          <a:lstStyle/>
          <a:p>
            <a:pPr algn="ctr"/>
            <a:r>
              <a:rPr lang="pl-PL" sz="2800" dirty="0"/>
              <a:t>Rozdział IV – przepisy horyzontalne</a:t>
            </a:r>
            <a:br>
              <a:rPr lang="pl-PL" sz="2800" dirty="0"/>
            </a:br>
            <a:r>
              <a:rPr lang="pl-PL" sz="2800" dirty="0"/>
              <a:t>Poziom ochrony (art. 27) </a:t>
            </a:r>
          </a:p>
        </p:txBody>
      </p:sp>
      <p:sp>
        <p:nvSpPr>
          <p:cNvPr id="3" name="Symbol zastępczy zawartości 2">
            <a:extLst>
              <a:ext uri="{FF2B5EF4-FFF2-40B4-BE49-F238E27FC236}">
                <a16:creationId xmlns:a16="http://schemas.microsoft.com/office/drawing/2014/main" id="{F57A234B-4D38-4C8E-8DB5-FB97BB8E55E0}"/>
              </a:ext>
            </a:extLst>
          </p:cNvPr>
          <p:cNvSpPr>
            <a:spLocks noGrp="1"/>
          </p:cNvSpPr>
          <p:nvPr>
            <p:ph idx="1"/>
          </p:nvPr>
        </p:nvSpPr>
        <p:spPr>
          <a:xfrm>
            <a:off x="835378" y="1825625"/>
            <a:ext cx="10518422" cy="4351338"/>
          </a:xfrm>
        </p:spPr>
        <p:txBody>
          <a:bodyPr>
            <a:normAutofit fontScale="85000" lnSpcReduction="20000"/>
          </a:bodyPr>
          <a:lstStyle/>
          <a:p>
            <a:pPr marL="0" indent="0" algn="just">
              <a:buNone/>
            </a:pPr>
            <a:r>
              <a:rPr lang="pl-PL" sz="2000" i="1" dirty="0"/>
              <a:t>1. Państwa członkowskie mogą wprowadzić lub utrzymać przepisy, które są korzystniejsze dla pracowników niż te ustanowione w niniejszej dyrektywie.</a:t>
            </a:r>
          </a:p>
          <a:p>
            <a:pPr marL="0" indent="0" algn="just">
              <a:buNone/>
            </a:pPr>
            <a:r>
              <a:rPr lang="pl-PL" sz="2000" i="1" dirty="0"/>
              <a:t>2. Wykonanie niniejszej dyrektywy nie może być w żadnym przypadku powodem obniżenia poziomu ochrony w obszarach objętych niniejszą dyrektywą.</a:t>
            </a:r>
          </a:p>
          <a:p>
            <a:pPr marL="0" indent="0" algn="just">
              <a:buNone/>
            </a:pPr>
            <a:endParaRPr lang="pl-PL" sz="2000" i="1" dirty="0"/>
          </a:p>
          <a:p>
            <a:pPr marL="0" indent="0" algn="just">
              <a:buNone/>
            </a:pPr>
            <a:r>
              <a:rPr lang="pl-PL" sz="2000" dirty="0"/>
              <a:t>Jest to standardowy przepis, który umożliwia państwom członkowskim zapewnienie wyższego poziomu ochrony niż poziom gwarantowany dyrektywą. Wyklucza on ponadto możliwość ograniczania przez państwa członkowskie poziomu ochrony w odniesieniu do kwestii równości wynagrodzeń dla kobiet i mężczyzn za taką samą pracę lub pracę o takiej samej wartości. </a:t>
            </a:r>
          </a:p>
          <a:p>
            <a:pPr marL="0" indent="0" algn="just">
              <a:buNone/>
            </a:pPr>
            <a:endParaRPr lang="pl-PL" sz="2000" dirty="0"/>
          </a:p>
          <a:p>
            <a:pPr marL="0" indent="0" algn="just">
              <a:buNone/>
            </a:pPr>
            <a:r>
              <a:rPr lang="pl-PL" sz="2000" dirty="0"/>
              <a:t>Motyw 60</a:t>
            </a:r>
          </a:p>
          <a:p>
            <a:pPr marL="0" indent="0" algn="just">
              <a:buNone/>
            </a:pPr>
            <a:r>
              <a:rPr lang="pl-PL" sz="2000" i="1" dirty="0"/>
              <a:t>W niniejszej dyrektywie ustanowiono minimalne wymogi, nie naruszając w ten sposób prerogatyw państw członkowskich w zakresie wprowadzania i utrzymywania przepisów korzystniejszych dla pracowników. Prawa nabyte na mocy obowiązujących ram prawnych powinny nadal mieć zastosowanie, chyba że niniejszą dyrektywą zostają wprowadzone przepisy korzystniejsze dla pracowników. Wykonanie niniejszej dyrektywy nie może zostać wykorzystane do ograniczenia istniejących praw ustanowionych w obowiązującym prawie Unii lub prawie krajowym w tym obszarze, ani nie może stanowić wiążącego uzasadnienia dla ograniczenia praw przysługujących pracownikom w odniesieniu do zasady równości wynagrodzeń</a:t>
            </a:r>
          </a:p>
        </p:txBody>
      </p:sp>
    </p:spTree>
    <p:extLst>
      <p:ext uri="{BB962C8B-B14F-4D97-AF65-F5344CB8AC3E}">
        <p14:creationId xmlns:p14="http://schemas.microsoft.com/office/powerpoint/2010/main" val="336703321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59BEAE4-6AB4-4E06-981D-DDB62906073F}"/>
              </a:ext>
            </a:extLst>
          </p:cNvPr>
          <p:cNvSpPr>
            <a:spLocks noGrp="1"/>
          </p:cNvSpPr>
          <p:nvPr>
            <p:ph type="title"/>
          </p:nvPr>
        </p:nvSpPr>
        <p:spPr>
          <a:xfrm>
            <a:off x="677333" y="365125"/>
            <a:ext cx="10676467" cy="1325563"/>
          </a:xfrm>
        </p:spPr>
        <p:txBody>
          <a:bodyPr>
            <a:normAutofit/>
          </a:bodyPr>
          <a:lstStyle/>
          <a:p>
            <a:pPr algn="ctr"/>
            <a:r>
              <a:rPr lang="pl-PL" sz="2800" dirty="0"/>
              <a:t>Organy ds. równości</a:t>
            </a:r>
            <a:br>
              <a:rPr lang="pl-PL" sz="2800" dirty="0"/>
            </a:br>
            <a:r>
              <a:rPr lang="pl-PL" sz="2800" dirty="0"/>
              <a:t>– art. 28 ust. 1 i 2</a:t>
            </a:r>
          </a:p>
        </p:txBody>
      </p:sp>
      <p:sp>
        <p:nvSpPr>
          <p:cNvPr id="3" name="Symbol zastępczy zawartości 2">
            <a:extLst>
              <a:ext uri="{FF2B5EF4-FFF2-40B4-BE49-F238E27FC236}">
                <a16:creationId xmlns:a16="http://schemas.microsoft.com/office/drawing/2014/main" id="{991AC730-61B7-46DB-81DF-784DB8A52A5F}"/>
              </a:ext>
            </a:extLst>
          </p:cNvPr>
          <p:cNvSpPr>
            <a:spLocks noGrp="1"/>
          </p:cNvSpPr>
          <p:nvPr>
            <p:ph idx="1"/>
          </p:nvPr>
        </p:nvSpPr>
        <p:spPr>
          <a:xfrm>
            <a:off x="677333" y="1825625"/>
            <a:ext cx="10676467" cy="4351338"/>
          </a:xfrm>
        </p:spPr>
        <p:txBody>
          <a:bodyPr>
            <a:normAutofit fontScale="92500" lnSpcReduction="10000"/>
          </a:bodyPr>
          <a:lstStyle/>
          <a:p>
            <a:pPr marL="0" indent="0">
              <a:buNone/>
            </a:pPr>
            <a:r>
              <a:rPr lang="pl-PL" sz="2000" dirty="0"/>
              <a:t>Ust. 1 </a:t>
            </a:r>
          </a:p>
          <a:p>
            <a:pPr marL="0" indent="0" algn="just">
              <a:buNone/>
            </a:pPr>
            <a:r>
              <a:rPr lang="pl-PL" sz="2000" i="1" dirty="0"/>
              <a:t>Bez uszczerbku dla kompetencji inspektoratów pracy lub innych organów egzekwujących prawa pracowników, w tym partnerów społecznych</a:t>
            </a:r>
            <a:r>
              <a:rPr lang="pl-PL" sz="2000" dirty="0"/>
              <a:t>, </a:t>
            </a:r>
            <a:r>
              <a:rPr lang="pl-PL" sz="2000" i="1" u="sng" dirty="0"/>
              <a:t>organy ds. równości są właściwe w odniesieniu do kwestii wchodzących w zakres stosowania niniejszej dyrektywy.</a:t>
            </a:r>
          </a:p>
          <a:p>
            <a:pPr marL="0" indent="0" algn="just">
              <a:buNone/>
            </a:pPr>
            <a:r>
              <a:rPr lang="pl-PL" sz="2000" dirty="0"/>
              <a:t>Motyw 47 </a:t>
            </a:r>
          </a:p>
          <a:p>
            <a:pPr marL="0" indent="0" algn="just">
              <a:buNone/>
            </a:pPr>
            <a:r>
              <a:rPr lang="pl-PL" sz="2000" i="1" dirty="0"/>
              <a:t>Zaangażowanie organów ds. równości, obok innych zainteresowanych stron, w sposób zasadniczy przyczynia się do skutecznego stosowania zasady równości wynagrodzeń. </a:t>
            </a:r>
            <a:r>
              <a:rPr lang="pl-PL" sz="2000" i="1" u="sng" dirty="0"/>
              <a:t>Uprawnienia i zakres zadań krajowych organów ds. równości powinny zatem być adekwatne, aby w pełni obejmować dyskryminację płacową ze względu na płeć, w tym przejrzystość wynagrodzeń lub wszelkie inne prawa i obowiązki określone w niniejszej dyrektywie. (...) </a:t>
            </a:r>
          </a:p>
          <a:p>
            <a:pPr marL="0" indent="0" algn="just">
              <a:buNone/>
            </a:pPr>
            <a:r>
              <a:rPr lang="pl-PL" sz="2000" dirty="0"/>
              <a:t>Ust. 2</a:t>
            </a:r>
          </a:p>
          <a:p>
            <a:pPr marL="0" indent="0" algn="just">
              <a:buNone/>
            </a:pPr>
            <a:r>
              <a:rPr lang="pl-PL" sz="2000" i="1" dirty="0"/>
              <a:t>Państwa członkowskie, zgodnie z prawem krajowym i praktyką krajową, podejmują aktywne działania w celu </a:t>
            </a:r>
            <a:r>
              <a:rPr lang="pl-PL" sz="2000" i="1" u="sng" dirty="0"/>
              <a:t>zapewnienia ścisłej współpracy i koordynacji </a:t>
            </a:r>
            <a:r>
              <a:rPr lang="pl-PL" sz="2000" i="1" dirty="0"/>
              <a:t>między inspektoratami pracy, organami ds. równości oraz, w stosownych przypadkach, partnerami społecznymi w odniesieniu do zasady równości wynagrodzeń</a:t>
            </a:r>
          </a:p>
          <a:p>
            <a:pPr marL="0" indent="0" algn="just">
              <a:buNone/>
            </a:pPr>
            <a:endParaRPr lang="pl-PL" sz="2000" dirty="0"/>
          </a:p>
          <a:p>
            <a:pPr marL="0" indent="0" algn="just">
              <a:buNone/>
            </a:pPr>
            <a:endParaRPr lang="pl-PL" sz="2000" dirty="0"/>
          </a:p>
        </p:txBody>
      </p:sp>
    </p:spTree>
    <p:extLst>
      <p:ext uri="{BB962C8B-B14F-4D97-AF65-F5344CB8AC3E}">
        <p14:creationId xmlns:p14="http://schemas.microsoft.com/office/powerpoint/2010/main" val="212683725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9AB413-09E4-4C59-B019-469A097422D4}"/>
              </a:ext>
            </a:extLst>
          </p:cNvPr>
          <p:cNvSpPr>
            <a:spLocks noGrp="1"/>
          </p:cNvSpPr>
          <p:nvPr>
            <p:ph type="title"/>
          </p:nvPr>
        </p:nvSpPr>
        <p:spPr>
          <a:xfrm>
            <a:off x="643467" y="365125"/>
            <a:ext cx="10710333" cy="1325563"/>
          </a:xfrm>
        </p:spPr>
        <p:txBody>
          <a:bodyPr>
            <a:normAutofit/>
          </a:bodyPr>
          <a:lstStyle/>
          <a:p>
            <a:pPr algn="ctr"/>
            <a:r>
              <a:rPr lang="pl-PL" sz="2800" dirty="0"/>
              <a:t>Organy ds. równości </a:t>
            </a:r>
            <a:br>
              <a:rPr lang="pl-PL" sz="2800" dirty="0"/>
            </a:br>
            <a:r>
              <a:rPr lang="pl-PL" sz="2800" dirty="0"/>
              <a:t>– art. 28 ust. 3  </a:t>
            </a:r>
          </a:p>
        </p:txBody>
      </p:sp>
      <p:sp>
        <p:nvSpPr>
          <p:cNvPr id="3" name="Symbol zastępczy zawartości 2">
            <a:extLst>
              <a:ext uri="{FF2B5EF4-FFF2-40B4-BE49-F238E27FC236}">
                <a16:creationId xmlns:a16="http://schemas.microsoft.com/office/drawing/2014/main" id="{06939521-F34C-4FE3-A899-08CFCE1FE8DD}"/>
              </a:ext>
            </a:extLst>
          </p:cNvPr>
          <p:cNvSpPr>
            <a:spLocks noGrp="1"/>
          </p:cNvSpPr>
          <p:nvPr>
            <p:ph idx="1"/>
          </p:nvPr>
        </p:nvSpPr>
        <p:spPr>
          <a:xfrm>
            <a:off x="643467" y="1825625"/>
            <a:ext cx="10710333" cy="4351338"/>
          </a:xfrm>
        </p:spPr>
        <p:txBody>
          <a:bodyPr>
            <a:normAutofit/>
          </a:bodyPr>
          <a:lstStyle/>
          <a:p>
            <a:pPr marL="0" indent="0" algn="just">
              <a:buNone/>
            </a:pPr>
            <a:r>
              <a:rPr lang="pl-PL" sz="2000" dirty="0"/>
              <a:t>Ust. 3 </a:t>
            </a:r>
          </a:p>
          <a:p>
            <a:pPr marL="0" indent="0" algn="just">
              <a:buNone/>
            </a:pPr>
            <a:r>
              <a:rPr lang="pl-PL" sz="2000" i="1" dirty="0"/>
              <a:t>Państwa członkowskie zapewniają swoim organom ds. równości </a:t>
            </a:r>
            <a:r>
              <a:rPr lang="pl-PL" sz="2000" b="1" i="1" dirty="0"/>
              <a:t>odpowiednie zasoby </a:t>
            </a:r>
            <a:r>
              <a:rPr lang="pl-PL" sz="2000" i="1" dirty="0"/>
              <a:t>niezbędne do skutecznego pełnienia ich funkcji w odniesieniu do poszanowania prawa do równego wynagrodzenia. </a:t>
            </a:r>
          </a:p>
          <a:p>
            <a:pPr marL="0" indent="0" algn="just">
              <a:buNone/>
            </a:pPr>
            <a:r>
              <a:rPr lang="pl-PL" sz="2000" dirty="0"/>
              <a:t>Motyw 49</a:t>
            </a:r>
          </a:p>
          <a:p>
            <a:pPr marL="0" indent="0" algn="just">
              <a:buNone/>
            </a:pPr>
            <a:r>
              <a:rPr lang="pl-PL" sz="2000" i="1" dirty="0"/>
              <a:t>Państwa członkowskie powinny zapewnić przydzielenie organom ds. równości wystarczających zasobów na skuteczne i odpowiednie wykonywanie ich zadań związanych z dyskryminacją płacową ze względu na płeć. W przypadku gdy zadania przydzielono więcej niż jednemu organowi, państwa członkowskie powinny zapewnić odpowiednią koordynację między nimi. Obejmuje to na przykład przydzielanie kwot pozyskanych jako grzywny organom ds. równości, aby mogły skutecznie wykonywać swoje funkcje związane z egzekwowaniem prawa do równego wynagrodzenia, w tym dochodzenia roszczeń dotyczących dyskryminacji płacowej lub udzielania ofiarom dyskryminacji pomocy i wsparcia w dochodzeniu takich roszczeń. </a:t>
            </a:r>
          </a:p>
          <a:p>
            <a:pPr marL="0" indent="0" algn="just">
              <a:buNone/>
            </a:pPr>
            <a:endParaRPr lang="pl-PL" sz="2000" dirty="0"/>
          </a:p>
          <a:p>
            <a:endParaRPr lang="pl-PL" dirty="0"/>
          </a:p>
        </p:txBody>
      </p:sp>
    </p:spTree>
    <p:extLst>
      <p:ext uri="{BB962C8B-B14F-4D97-AF65-F5344CB8AC3E}">
        <p14:creationId xmlns:p14="http://schemas.microsoft.com/office/powerpoint/2010/main" val="125707355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9AE3E6F-F57D-47EB-BDBC-1A1F86BFC5D8}"/>
              </a:ext>
            </a:extLst>
          </p:cNvPr>
          <p:cNvSpPr>
            <a:spLocks noGrp="1"/>
          </p:cNvSpPr>
          <p:nvPr>
            <p:ph type="title"/>
          </p:nvPr>
        </p:nvSpPr>
        <p:spPr>
          <a:xfrm>
            <a:off x="699910" y="579614"/>
            <a:ext cx="10653889" cy="1325563"/>
          </a:xfrm>
        </p:spPr>
        <p:txBody>
          <a:bodyPr>
            <a:normAutofit/>
          </a:bodyPr>
          <a:lstStyle/>
          <a:p>
            <a:pPr algn="ctr"/>
            <a:r>
              <a:rPr lang="pl-PL" sz="2800" dirty="0"/>
              <a:t>Monitorowanie i podnoszenie świadomości (art. 29)</a:t>
            </a:r>
          </a:p>
        </p:txBody>
      </p:sp>
      <p:sp>
        <p:nvSpPr>
          <p:cNvPr id="3" name="Symbol zastępczy zawartości 2">
            <a:extLst>
              <a:ext uri="{FF2B5EF4-FFF2-40B4-BE49-F238E27FC236}">
                <a16:creationId xmlns:a16="http://schemas.microsoft.com/office/drawing/2014/main" id="{5F96EC9B-73E7-4468-BABB-2E9ACBE1A350}"/>
              </a:ext>
            </a:extLst>
          </p:cNvPr>
          <p:cNvSpPr>
            <a:spLocks noGrp="1"/>
          </p:cNvSpPr>
          <p:nvPr>
            <p:ph idx="1"/>
          </p:nvPr>
        </p:nvSpPr>
        <p:spPr>
          <a:xfrm>
            <a:off x="699911" y="1825625"/>
            <a:ext cx="10653889" cy="4351338"/>
          </a:xfrm>
        </p:spPr>
        <p:txBody>
          <a:bodyPr>
            <a:normAutofit/>
          </a:bodyPr>
          <a:lstStyle/>
          <a:p>
            <a:pPr algn="just"/>
            <a:r>
              <a:rPr lang="pl-PL" sz="2000" dirty="0"/>
              <a:t>Obowiązek </a:t>
            </a:r>
            <a:r>
              <a:rPr lang="pl-PL" sz="2000" dirty="0" err="1"/>
              <a:t>PCz</a:t>
            </a:r>
            <a:r>
              <a:rPr lang="pl-PL" sz="2000" dirty="0"/>
              <a:t> zapewnienia spójnego i skoordynowanego monitorowania i wspierania stosowania zasady równości wynagrodzeń oraz egzekwowania wszystkich dostępnych środków ochrony prawnej (ust. 1)</a:t>
            </a:r>
          </a:p>
          <a:p>
            <a:pPr algn="just"/>
            <a:r>
              <a:rPr lang="pl-PL" sz="2000" dirty="0"/>
              <a:t>Obowiązek wyznaczenia organu monitorującego, a więc organu do celów monitorowania i wspierania procesu wprowadzania w życie krajowych środków wykonujących Dyrektywę (ust. 2)</a:t>
            </a:r>
          </a:p>
          <a:p>
            <a:pPr algn="just"/>
            <a:r>
              <a:rPr lang="pl-PL" sz="2000" dirty="0"/>
              <a:t>Organ monitorujący może być częścią istniejącego organu lub istniejącej struktury na poziomie krajowym.  (ust. 2)</a:t>
            </a:r>
          </a:p>
        </p:txBody>
      </p:sp>
    </p:spTree>
    <p:extLst>
      <p:ext uri="{BB962C8B-B14F-4D97-AF65-F5344CB8AC3E}">
        <p14:creationId xmlns:p14="http://schemas.microsoft.com/office/powerpoint/2010/main" val="285323381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AE2B759-EF2C-49C8-A492-56DA08D0D409}"/>
              </a:ext>
            </a:extLst>
          </p:cNvPr>
          <p:cNvSpPr>
            <a:spLocks noGrp="1"/>
          </p:cNvSpPr>
          <p:nvPr>
            <p:ph type="title"/>
          </p:nvPr>
        </p:nvSpPr>
        <p:spPr>
          <a:xfrm>
            <a:off x="711200" y="681037"/>
            <a:ext cx="10642600" cy="1325563"/>
          </a:xfrm>
        </p:spPr>
        <p:txBody>
          <a:bodyPr>
            <a:normAutofit/>
          </a:bodyPr>
          <a:lstStyle/>
          <a:p>
            <a:pPr algn="ctr"/>
            <a:r>
              <a:rPr lang="pl-PL" sz="2800" dirty="0"/>
              <a:t>Zadania organu monitorującego </a:t>
            </a:r>
          </a:p>
        </p:txBody>
      </p:sp>
      <p:sp>
        <p:nvSpPr>
          <p:cNvPr id="3" name="Symbol zastępczy zawartości 2">
            <a:extLst>
              <a:ext uri="{FF2B5EF4-FFF2-40B4-BE49-F238E27FC236}">
                <a16:creationId xmlns:a16="http://schemas.microsoft.com/office/drawing/2014/main" id="{28D626DB-4791-414D-9C2E-0F86F26915DA}"/>
              </a:ext>
            </a:extLst>
          </p:cNvPr>
          <p:cNvSpPr>
            <a:spLocks noGrp="1"/>
          </p:cNvSpPr>
          <p:nvPr>
            <p:ph idx="1"/>
          </p:nvPr>
        </p:nvSpPr>
        <p:spPr>
          <a:xfrm>
            <a:off x="711200" y="1825625"/>
            <a:ext cx="10642600" cy="4351338"/>
          </a:xfrm>
        </p:spPr>
        <p:txBody>
          <a:bodyPr>
            <a:normAutofit fontScale="85000" lnSpcReduction="20000"/>
          </a:bodyPr>
          <a:lstStyle/>
          <a:p>
            <a:r>
              <a:rPr lang="pl-PL" sz="2000" dirty="0"/>
              <a:t>Art. 29 ust. 3</a:t>
            </a:r>
          </a:p>
          <a:p>
            <a:pPr marL="0" indent="0" algn="just">
              <a:buNone/>
            </a:pPr>
            <a:r>
              <a:rPr lang="pl-PL" sz="2000" i="1" dirty="0"/>
              <a:t>Państwa członkowskie zapewniają, aby do zadań organu monitorującego należało:</a:t>
            </a:r>
          </a:p>
          <a:p>
            <a:pPr marL="0" indent="0" algn="just">
              <a:buNone/>
            </a:pPr>
            <a:r>
              <a:rPr lang="pl-PL" sz="2000" i="1" dirty="0"/>
              <a:t> a) podnoszenie świadomości wśród przedsiębiorstw i organizacji publicznych i prywatnych, partnerów społecznych i ogółu społeczeństwa w celu promowania zasady równości wynagrodzeń oraz prawa do przejrzystości wynagrodzeń, w tym poprzez odniesienie się do dyskryminacji krzyżowej w odniesieniu do równości wynagrodzeń za taką samą pracę lub pracę o takiej samej wartości;</a:t>
            </a:r>
          </a:p>
          <a:p>
            <a:pPr marL="0" indent="0" algn="just">
              <a:buNone/>
            </a:pPr>
            <a:r>
              <a:rPr lang="pl-PL" sz="2000" i="1" dirty="0"/>
              <a:t>b) analizowanie przyczyn luki płacowej ze względu na płeć oraz projektowanie narzędzi pomagających w ocenie nierówności w wynagradzaniu, w szczególności z wykorzystaniem analitycznych prac i narzędzi EIGE;</a:t>
            </a:r>
          </a:p>
          <a:p>
            <a:pPr marL="0" indent="0" algn="just">
              <a:buNone/>
            </a:pPr>
            <a:r>
              <a:rPr lang="pl-PL" sz="2000" i="1" dirty="0"/>
              <a:t>c) zbieranie danych otrzymanych od pracodawców zgodnie z art. 9 ust. 7 oraz bezzwłoczne publikowanie danych, o których mowa w art. 9 ust. 1 lit. a)–f), w sposób łatwo dostępny i przyjazny dla użytkownika, który umożliwia dokonywanie porównań między pracodawcami, sektorami i regionami danego państwa członkowskiego, oraz zapewnienie dostępu do danych z poprzednich czterech lat, o ile są one dostępne;</a:t>
            </a:r>
          </a:p>
          <a:p>
            <a:pPr marL="0" indent="0" algn="just">
              <a:buNone/>
            </a:pPr>
            <a:r>
              <a:rPr lang="pl-PL" sz="2000" i="1" dirty="0"/>
              <a:t>d) gromadzenie wspólnych sprawozdań z oceny wynagrodzeń na podstawie art. 10 ust. 3; </a:t>
            </a:r>
          </a:p>
          <a:p>
            <a:pPr marL="0" indent="0" algn="just">
              <a:buNone/>
            </a:pPr>
            <a:r>
              <a:rPr lang="pl-PL" sz="2000" i="1" dirty="0"/>
              <a:t>e) agregowanie danych na temat liczby i rodzajów skarg dotyczących dyskryminacji płacowej wniesionych do właściwych organów, w tym organów ds. równości, oraz roszczeń dochodzonych przed sądami krajowymi.</a:t>
            </a:r>
            <a:endParaRPr lang="pl-PL" sz="2000" dirty="0"/>
          </a:p>
          <a:p>
            <a:pPr algn="just"/>
            <a:r>
              <a:rPr lang="pl-PL" sz="2000" i="1" dirty="0"/>
              <a:t>Do dnia 7 czerwca 2028 r., a następnie co dwa lata </a:t>
            </a:r>
            <a:r>
              <a:rPr lang="pl-PL" sz="2000" i="1" dirty="0" err="1"/>
              <a:t>PCz</a:t>
            </a:r>
            <a:r>
              <a:rPr lang="pl-PL" sz="2000" i="1" dirty="0"/>
              <a:t> przekazują Komisji, zbiorczo, dane, o których mowa w ust. 3 lit. c), d) i e). </a:t>
            </a:r>
            <a:r>
              <a:rPr lang="pl-PL" sz="2000" dirty="0"/>
              <a:t>  - art. 29 ust. 4. </a:t>
            </a:r>
          </a:p>
        </p:txBody>
      </p:sp>
    </p:spTree>
    <p:extLst>
      <p:ext uri="{BB962C8B-B14F-4D97-AF65-F5344CB8AC3E}">
        <p14:creationId xmlns:p14="http://schemas.microsoft.com/office/powerpoint/2010/main" val="2385420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E143D9-A5A0-43F2-84C4-9C199DA1C9E8}"/>
              </a:ext>
            </a:extLst>
          </p:cNvPr>
          <p:cNvSpPr>
            <a:spLocks noGrp="1"/>
          </p:cNvSpPr>
          <p:nvPr>
            <p:ph type="title"/>
          </p:nvPr>
        </p:nvSpPr>
        <p:spPr>
          <a:xfrm>
            <a:off x="587023" y="681037"/>
            <a:ext cx="10766778" cy="1325563"/>
          </a:xfrm>
        </p:spPr>
        <p:txBody>
          <a:bodyPr>
            <a:normAutofit/>
          </a:bodyPr>
          <a:lstStyle/>
          <a:p>
            <a:pPr algn="ctr"/>
            <a:r>
              <a:rPr lang="pl-PL" sz="2800" dirty="0"/>
              <a:t>Wynagrodzenie na potrzeby przejrzystości wynagrodzeń</a:t>
            </a:r>
            <a:br>
              <a:rPr lang="pl-PL" sz="2800" dirty="0"/>
            </a:br>
            <a:endParaRPr lang="pl-PL" sz="2800" dirty="0"/>
          </a:p>
        </p:txBody>
      </p:sp>
      <p:sp>
        <p:nvSpPr>
          <p:cNvPr id="3" name="Symbol zastępczy zawartości 2">
            <a:extLst>
              <a:ext uri="{FF2B5EF4-FFF2-40B4-BE49-F238E27FC236}">
                <a16:creationId xmlns:a16="http://schemas.microsoft.com/office/drawing/2014/main" id="{B709C73C-AF4E-4A25-A12F-EC01869A16E5}"/>
              </a:ext>
            </a:extLst>
          </p:cNvPr>
          <p:cNvSpPr>
            <a:spLocks noGrp="1"/>
          </p:cNvSpPr>
          <p:nvPr>
            <p:ph idx="1"/>
          </p:nvPr>
        </p:nvSpPr>
        <p:spPr>
          <a:xfrm>
            <a:off x="587023" y="2006600"/>
            <a:ext cx="10766778" cy="4351338"/>
          </a:xfrm>
        </p:spPr>
        <p:txBody>
          <a:bodyPr>
            <a:normAutofit/>
          </a:bodyPr>
          <a:lstStyle/>
          <a:p>
            <a:pPr algn="just"/>
            <a:r>
              <a:rPr lang="pl-PL" sz="2400" dirty="0"/>
              <a:t>Niektóre składniki wynagrodzenia w rozumieniu pojęcia wynagrodzenia stosowanego do celów zasady równości wynagrodzeń (art. 3 ust. 1 lit. a), motyw 21), nie są uwzględniane do celów środków w zakresie przejrzystości wynagrodzeń, o których mowa w art. 7, 9 i 10 Dyrektywy (art. 3 ust. 1 lit b), motyw 22). </a:t>
            </a:r>
          </a:p>
          <a:p>
            <a:pPr algn="just"/>
            <a:r>
              <a:rPr lang="pl-PL" sz="2400" dirty="0"/>
              <a:t>Składniki wynagrodzenia uwzględniane na potrzeby ww. środków w zakresie przejrzystości wynagrodzeń muszą odnosić się do rzeczywistego wynagrodzenia (motyw 22) pracowników pozostających w stosunku pracy w danym okresie sprawozdawczym. </a:t>
            </a:r>
          </a:p>
        </p:txBody>
      </p:sp>
    </p:spTree>
    <p:extLst>
      <p:ext uri="{BB962C8B-B14F-4D97-AF65-F5344CB8AC3E}">
        <p14:creationId xmlns:p14="http://schemas.microsoft.com/office/powerpoint/2010/main" val="277598364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0D4ED7-31A8-44BA-A99B-CB076C62EE8A}"/>
              </a:ext>
            </a:extLst>
          </p:cNvPr>
          <p:cNvSpPr>
            <a:spLocks noGrp="1"/>
          </p:cNvSpPr>
          <p:nvPr>
            <p:ph type="title"/>
          </p:nvPr>
        </p:nvSpPr>
        <p:spPr>
          <a:xfrm>
            <a:off x="677333" y="681037"/>
            <a:ext cx="10676467" cy="1325563"/>
          </a:xfrm>
        </p:spPr>
        <p:txBody>
          <a:bodyPr>
            <a:normAutofit/>
          </a:bodyPr>
          <a:lstStyle/>
          <a:p>
            <a:pPr algn="ctr"/>
            <a:r>
              <a:rPr lang="pl-PL" sz="2800" dirty="0"/>
              <a:t>Monitorowanie i podnoszenie świadomości</a:t>
            </a:r>
            <a:br>
              <a:rPr lang="pl-PL" sz="2800" dirty="0"/>
            </a:br>
            <a:r>
              <a:rPr lang="pl-PL" sz="2800" dirty="0"/>
              <a:t> – art. 29 w zw. z motywem 61</a:t>
            </a:r>
          </a:p>
        </p:txBody>
      </p:sp>
      <p:sp>
        <p:nvSpPr>
          <p:cNvPr id="3" name="Symbol zastępczy zawartości 2">
            <a:extLst>
              <a:ext uri="{FF2B5EF4-FFF2-40B4-BE49-F238E27FC236}">
                <a16:creationId xmlns:a16="http://schemas.microsoft.com/office/drawing/2014/main" id="{23F3D3A7-F503-4DFF-B04B-D7EEB78BE7E4}"/>
              </a:ext>
            </a:extLst>
          </p:cNvPr>
          <p:cNvSpPr>
            <a:spLocks noGrp="1"/>
          </p:cNvSpPr>
          <p:nvPr>
            <p:ph idx="1"/>
          </p:nvPr>
        </p:nvSpPr>
        <p:spPr>
          <a:xfrm>
            <a:off x="838200" y="2006600"/>
            <a:ext cx="10515600" cy="4351338"/>
          </a:xfrm>
        </p:spPr>
        <p:txBody>
          <a:bodyPr>
            <a:normAutofit fontScale="70000" lnSpcReduction="20000"/>
          </a:bodyPr>
          <a:lstStyle/>
          <a:p>
            <a:pPr marL="0" indent="0">
              <a:buNone/>
            </a:pPr>
            <a:r>
              <a:rPr lang="pl-PL" dirty="0"/>
              <a:t>Motyw 61: </a:t>
            </a:r>
          </a:p>
          <a:p>
            <a:pPr marL="0" indent="0" algn="just">
              <a:buNone/>
            </a:pPr>
            <a:r>
              <a:rPr lang="pl-PL" i="1" dirty="0"/>
              <a:t>W celu zapewnienia właściwego monitorowania wdrażania prawa do równego wynagrodzenia państwa członkowskie powinny ustanowić lub wyznaczyć specjalny organ monitorujący. Organ ten, który powinien móc być częścią istniejącego organu realizującego podobne cele, powinien otrzymać konkretne zadania związane z wdrażaniem środków dotyczących przejrzystości wynagrodzeń przewidzianych w niniejszej dyrektywie oraz zbierać określone dane w celu monitorowania nierówności w wynagradzaniu oraz wpływu środków dotyczących przejrzystości wynagrodzeń. Państwa członkowskie powinny móc wyznaczyć większą liczbę organów, pod warunkiem że funkcje monitorowania i analizy określone w niniejszej dyrektywie zapewniane są przez organ centralny.</a:t>
            </a:r>
            <a:r>
              <a:rPr lang="pl-PL" dirty="0"/>
              <a:t> </a:t>
            </a:r>
          </a:p>
          <a:p>
            <a:pPr algn="just"/>
            <a:r>
              <a:rPr lang="pl-PL" dirty="0"/>
              <a:t>Organ monitorujący powinien rozpocząć działanie do końca okresu wdrożenia (7 czerwca 2026). </a:t>
            </a:r>
          </a:p>
          <a:p>
            <a:pPr algn="just"/>
            <a:r>
              <a:rPr lang="pl-PL" dirty="0"/>
              <a:t>Państwa członkowskie mogą wyznaczyć większą liczbę organów do celów podnoszenia świadomości i zbierania danych, pod warunkiem że funkcje monitorowania i analizy przewidziane w art. 29 ust. 3 lit. b), c) i e) zapewnione są przez organ centralny.  - art. 29 ust. 2</a:t>
            </a:r>
          </a:p>
          <a:p>
            <a:pPr marL="0" indent="0">
              <a:buNone/>
            </a:pPr>
            <a:endParaRPr lang="pl-PL" dirty="0"/>
          </a:p>
        </p:txBody>
      </p:sp>
    </p:spTree>
    <p:extLst>
      <p:ext uri="{BB962C8B-B14F-4D97-AF65-F5344CB8AC3E}">
        <p14:creationId xmlns:p14="http://schemas.microsoft.com/office/powerpoint/2010/main" val="55069967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39CC20D-F68B-4DA5-956E-E0B8E8B08D69}"/>
              </a:ext>
            </a:extLst>
          </p:cNvPr>
          <p:cNvSpPr>
            <a:spLocks noGrp="1"/>
          </p:cNvSpPr>
          <p:nvPr>
            <p:ph type="title"/>
          </p:nvPr>
        </p:nvSpPr>
        <p:spPr>
          <a:xfrm>
            <a:off x="643467" y="500062"/>
            <a:ext cx="10710333" cy="1325563"/>
          </a:xfrm>
        </p:spPr>
        <p:txBody>
          <a:bodyPr>
            <a:normAutofit/>
          </a:bodyPr>
          <a:lstStyle/>
          <a:p>
            <a:pPr algn="ctr"/>
            <a:r>
              <a:rPr lang="pl-PL" sz="2800" dirty="0"/>
              <a:t>Negocjacje zbiorowe i działania zbiorowe (art. 30)</a:t>
            </a:r>
          </a:p>
        </p:txBody>
      </p:sp>
      <p:sp>
        <p:nvSpPr>
          <p:cNvPr id="3" name="Symbol zastępczy zawartości 2">
            <a:extLst>
              <a:ext uri="{FF2B5EF4-FFF2-40B4-BE49-F238E27FC236}">
                <a16:creationId xmlns:a16="http://schemas.microsoft.com/office/drawing/2014/main" id="{4008195F-2A9D-4961-BE09-C5DCFC6BBFF4}"/>
              </a:ext>
            </a:extLst>
          </p:cNvPr>
          <p:cNvSpPr>
            <a:spLocks noGrp="1"/>
          </p:cNvSpPr>
          <p:nvPr>
            <p:ph idx="1"/>
          </p:nvPr>
        </p:nvSpPr>
        <p:spPr>
          <a:xfrm>
            <a:off x="643467" y="1825625"/>
            <a:ext cx="10710333" cy="4351338"/>
          </a:xfrm>
        </p:spPr>
        <p:txBody>
          <a:bodyPr>
            <a:normAutofit/>
          </a:bodyPr>
          <a:lstStyle/>
          <a:p>
            <a:pPr marL="0" indent="0" algn="just">
              <a:buNone/>
            </a:pPr>
            <a:r>
              <a:rPr lang="pl-PL" sz="2200" i="1" dirty="0"/>
              <a:t>Niniejsza dyrektywa nie narusza w żaden sposób prawa do negocjowania, zawierania i egzekwowania układów zbiorowych lub podejmowania działań zbiorowych zgodnie z prawem krajowym lub praktyką krajową.</a:t>
            </a:r>
          </a:p>
          <a:p>
            <a:pPr marL="0" indent="0" algn="just">
              <a:buNone/>
            </a:pPr>
            <a:endParaRPr lang="pl-PL" sz="2200" dirty="0"/>
          </a:p>
          <a:p>
            <a:pPr algn="just"/>
            <a:r>
              <a:rPr lang="pl-PL" sz="2200" dirty="0"/>
              <a:t>Dyrektywa uznaje różnorodność modeli rynku pracy w UE, w tym rolę partnerów społecznych w różnych </a:t>
            </a:r>
            <a:r>
              <a:rPr lang="pl-PL" sz="2200" dirty="0" err="1"/>
              <a:t>PCz</a:t>
            </a:r>
            <a:r>
              <a:rPr lang="pl-PL" sz="2200" dirty="0"/>
              <a:t> w odniesieniu do kwestii związanych z przedmiotem Dyrektywy. Przepis ten stanowi zatem potwierdzenie faktu, że Dyrektywa w żaden sposób nie wpływa na prawo partnerów społecznych do negocjowania, zawierania i egzekwowania układów zbiorowych, a także do podejmowania działań zbiorowych.</a:t>
            </a:r>
          </a:p>
          <a:p>
            <a:pPr marL="0" indent="0" algn="just">
              <a:buNone/>
            </a:pPr>
            <a:endParaRPr lang="pl-PL" sz="2000" dirty="0"/>
          </a:p>
        </p:txBody>
      </p:sp>
    </p:spTree>
    <p:extLst>
      <p:ext uri="{BB962C8B-B14F-4D97-AF65-F5344CB8AC3E}">
        <p14:creationId xmlns:p14="http://schemas.microsoft.com/office/powerpoint/2010/main" val="59865114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7D4CC2-9C73-4119-A493-2AE4B36CBF86}"/>
              </a:ext>
            </a:extLst>
          </p:cNvPr>
          <p:cNvSpPr>
            <a:spLocks noGrp="1"/>
          </p:cNvSpPr>
          <p:nvPr>
            <p:ph type="title"/>
          </p:nvPr>
        </p:nvSpPr>
        <p:spPr>
          <a:xfrm>
            <a:off x="598311" y="365125"/>
            <a:ext cx="10755489" cy="1325563"/>
          </a:xfrm>
        </p:spPr>
        <p:txBody>
          <a:bodyPr>
            <a:normAutofit/>
          </a:bodyPr>
          <a:lstStyle/>
          <a:p>
            <a:pPr algn="ctr"/>
            <a:r>
              <a:rPr lang="pl-PL" sz="2800" dirty="0"/>
              <a:t>Statystyka (art. 31)</a:t>
            </a:r>
          </a:p>
        </p:txBody>
      </p:sp>
      <p:sp>
        <p:nvSpPr>
          <p:cNvPr id="3" name="Symbol zastępczy zawartości 2">
            <a:extLst>
              <a:ext uri="{FF2B5EF4-FFF2-40B4-BE49-F238E27FC236}">
                <a16:creationId xmlns:a16="http://schemas.microsoft.com/office/drawing/2014/main" id="{B24F9F23-5659-405B-8AD2-EE06554592B1}"/>
              </a:ext>
            </a:extLst>
          </p:cNvPr>
          <p:cNvSpPr>
            <a:spLocks noGrp="1"/>
          </p:cNvSpPr>
          <p:nvPr>
            <p:ph idx="1"/>
          </p:nvPr>
        </p:nvSpPr>
        <p:spPr>
          <a:xfrm>
            <a:off x="733778" y="1825625"/>
            <a:ext cx="10620022" cy="4351338"/>
          </a:xfrm>
        </p:spPr>
        <p:txBody>
          <a:bodyPr>
            <a:normAutofit/>
          </a:bodyPr>
          <a:lstStyle/>
          <a:p>
            <a:pPr marL="0" indent="0" algn="just">
              <a:buNone/>
            </a:pPr>
            <a:r>
              <a:rPr lang="pl-PL" sz="2200" i="1" dirty="0"/>
              <a:t>Państwa członkowskie co roku przekazują Komisji (Eurostatowi) aktualne dane krajowe umożliwiające obliczenie luki płacowej ze względu na płeć w formie nieskorygowanej. Te dane statystyczne przekazuje się w podziale na płeć, sektor gospodarki, wymiar czasu pracy (pełny wymiar czasu pracy / niepełny wymiar czasu pracy), rodzaj własności gospodarczej (własność publiczna / prywatna) oraz wiek, a także oblicza się je w ujęciu rocznym.</a:t>
            </a:r>
          </a:p>
          <a:p>
            <a:endParaRPr lang="pl-PL" sz="2200" i="1" dirty="0"/>
          </a:p>
          <a:p>
            <a:pPr marL="0" indent="0" algn="just">
              <a:buNone/>
            </a:pPr>
            <a:r>
              <a:rPr lang="pl-PL" sz="2200" i="1" dirty="0"/>
              <a:t>Dane, o których mowa w akapicie pierwszym, przekazuje się od dnia 31 stycznia 2028 r. za rok odniesienia 2026.</a:t>
            </a:r>
          </a:p>
          <a:p>
            <a:endParaRPr lang="pl-PL" dirty="0"/>
          </a:p>
          <a:p>
            <a:endParaRPr lang="pl-PL" dirty="0"/>
          </a:p>
        </p:txBody>
      </p:sp>
    </p:spTree>
    <p:extLst>
      <p:ext uri="{BB962C8B-B14F-4D97-AF65-F5344CB8AC3E}">
        <p14:creationId xmlns:p14="http://schemas.microsoft.com/office/powerpoint/2010/main" val="343387209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A3F5773-E12D-44E0-8ECB-B4ABEDFBA8E5}"/>
              </a:ext>
            </a:extLst>
          </p:cNvPr>
          <p:cNvSpPr>
            <a:spLocks noGrp="1"/>
          </p:cNvSpPr>
          <p:nvPr>
            <p:ph type="title"/>
          </p:nvPr>
        </p:nvSpPr>
        <p:spPr>
          <a:xfrm>
            <a:off x="688622" y="681037"/>
            <a:ext cx="10665178" cy="1325563"/>
          </a:xfrm>
        </p:spPr>
        <p:txBody>
          <a:bodyPr>
            <a:normAutofit/>
          </a:bodyPr>
          <a:lstStyle/>
          <a:p>
            <a:pPr algn="ctr"/>
            <a:r>
              <a:rPr lang="pl-PL" sz="2800" dirty="0"/>
              <a:t>Statystyka</a:t>
            </a:r>
            <a:br>
              <a:rPr lang="pl-PL" sz="2800" dirty="0"/>
            </a:br>
            <a:r>
              <a:rPr lang="pl-PL" sz="2800" dirty="0"/>
              <a:t>– motyw 62</a:t>
            </a:r>
          </a:p>
        </p:txBody>
      </p:sp>
      <p:sp>
        <p:nvSpPr>
          <p:cNvPr id="3" name="Symbol zastępczy zawartości 2">
            <a:extLst>
              <a:ext uri="{FF2B5EF4-FFF2-40B4-BE49-F238E27FC236}">
                <a16:creationId xmlns:a16="http://schemas.microsoft.com/office/drawing/2014/main" id="{2829C908-1425-4527-AD40-77211F0D0919}"/>
              </a:ext>
            </a:extLst>
          </p:cNvPr>
          <p:cNvSpPr>
            <a:spLocks noGrp="1"/>
          </p:cNvSpPr>
          <p:nvPr>
            <p:ph idx="1"/>
          </p:nvPr>
        </p:nvSpPr>
        <p:spPr>
          <a:xfrm>
            <a:off x="688622" y="2006600"/>
            <a:ext cx="10665178" cy="4351338"/>
          </a:xfrm>
        </p:spPr>
        <p:txBody>
          <a:bodyPr>
            <a:normAutofit fontScale="85000" lnSpcReduction="20000"/>
          </a:bodyPr>
          <a:lstStyle/>
          <a:p>
            <a:pPr marL="0" indent="0" algn="just">
              <a:buNone/>
            </a:pPr>
            <a:r>
              <a:rPr lang="pl-PL" dirty="0"/>
              <a:t>Motyw 62</a:t>
            </a:r>
          </a:p>
          <a:p>
            <a:pPr marL="0" indent="0" algn="just">
              <a:buNone/>
            </a:pPr>
            <a:r>
              <a:rPr lang="pl-PL" i="1" dirty="0"/>
              <a:t>Dla analizy i monitorowania zmian w luce płacowej ze względu na płeć na poziomie Unii istotne znaczenie ma zestawianie statystyk dotyczących płac z podziałem na płeć oraz przekazywanie dokładnych i pełnych statystyk Komisji (Eurostatowi). W rozporządzeniu Rady (WE) nr 530/1999  nakłada się na państwa członkowskie obowiązek zestawiania co cztery lata statystyk strukturalnych na poziomie mikro, które dotyczą zarobków oraz dostarczają zharmonizowanych danych na potrzeby obliczania luki płacowej ze względu na płeć. Roczne statystyki o wysokiej jakości mogłyby zwiększyć przejrzystość oraz poprawić monitorowanie i świadomość zagadnień nierówności płacowych ze względu na płeć. Dostępność i możliwość porównania takich danych ma zasadnicze znaczenie dla oceny zachodzących zmian, zarówno na poziomie krajowym, jak i w całej Unii. Odpowiednie statystyki przekazywane do Komisji (Eurostatu) powinny być zbierane do celów statystycznych w rozumieniu rozporządzenia Parlamentu Europejskiego i Rady (WE) nr 223/2009.</a:t>
            </a:r>
          </a:p>
          <a:p>
            <a:pPr algn="just"/>
            <a:endParaRPr lang="pl-PL" dirty="0"/>
          </a:p>
        </p:txBody>
      </p:sp>
    </p:spTree>
    <p:extLst>
      <p:ext uri="{BB962C8B-B14F-4D97-AF65-F5344CB8AC3E}">
        <p14:creationId xmlns:p14="http://schemas.microsoft.com/office/powerpoint/2010/main" val="59959827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2E151B-C3B7-42AC-8EF0-D0BC2CD992F8}"/>
              </a:ext>
            </a:extLst>
          </p:cNvPr>
          <p:cNvSpPr>
            <a:spLocks noGrp="1"/>
          </p:cNvSpPr>
          <p:nvPr>
            <p:ph type="title"/>
          </p:nvPr>
        </p:nvSpPr>
        <p:spPr>
          <a:xfrm>
            <a:off x="688622" y="500062"/>
            <a:ext cx="10665178" cy="1325563"/>
          </a:xfrm>
        </p:spPr>
        <p:txBody>
          <a:bodyPr>
            <a:normAutofit/>
          </a:bodyPr>
          <a:lstStyle/>
          <a:p>
            <a:pPr algn="ctr"/>
            <a:r>
              <a:rPr lang="pl-PL" sz="2800" dirty="0"/>
              <a:t>Rozpowszechnianie informacji (art. 32)</a:t>
            </a:r>
          </a:p>
        </p:txBody>
      </p:sp>
      <p:sp>
        <p:nvSpPr>
          <p:cNvPr id="3" name="Symbol zastępczy zawartości 2">
            <a:extLst>
              <a:ext uri="{FF2B5EF4-FFF2-40B4-BE49-F238E27FC236}">
                <a16:creationId xmlns:a16="http://schemas.microsoft.com/office/drawing/2014/main" id="{A5B5EFC4-DFC1-4E78-85AD-F213C01FAABF}"/>
              </a:ext>
            </a:extLst>
          </p:cNvPr>
          <p:cNvSpPr>
            <a:spLocks noGrp="1"/>
          </p:cNvSpPr>
          <p:nvPr>
            <p:ph idx="1"/>
          </p:nvPr>
        </p:nvSpPr>
        <p:spPr>
          <a:xfrm>
            <a:off x="801511" y="1825625"/>
            <a:ext cx="10552289" cy="4351338"/>
          </a:xfrm>
        </p:spPr>
        <p:txBody>
          <a:bodyPr>
            <a:normAutofit/>
          </a:bodyPr>
          <a:lstStyle/>
          <a:p>
            <a:pPr marL="0" indent="0" algn="just">
              <a:buNone/>
            </a:pPr>
            <a:r>
              <a:rPr lang="pl-PL" sz="2000" i="1" dirty="0"/>
              <a:t>Państwa członkowskie podejmują aktywne działania w celu zapewnienia, aby zainteresowane osoby na całym terytorium danego państwa były informowane wszelkimi odpowiednimi sposobami o  przepisach przyjętych na podstawie niniejszej dyrektywy oraz o odpowiednich przepisach, które już obowiązują.</a:t>
            </a:r>
          </a:p>
          <a:p>
            <a:pPr marL="0" indent="0" algn="just">
              <a:buNone/>
            </a:pPr>
            <a:endParaRPr lang="pl-PL" sz="2000" dirty="0"/>
          </a:p>
          <a:p>
            <a:pPr marL="0" indent="0" algn="just">
              <a:buNone/>
            </a:pPr>
            <a:endParaRPr lang="pl-PL" sz="2000" dirty="0"/>
          </a:p>
          <a:p>
            <a:pPr marL="0" indent="0" algn="just">
              <a:buNone/>
            </a:pPr>
            <a:r>
              <a:rPr lang="pl-PL" sz="2000" dirty="0"/>
              <a:t>Celem tego przepisu jest zapewnienie w </a:t>
            </a:r>
            <a:r>
              <a:rPr lang="pl-PL" sz="2000" dirty="0" err="1"/>
              <a:t>PCz</a:t>
            </a:r>
            <a:r>
              <a:rPr lang="pl-PL" sz="2000" dirty="0"/>
              <a:t> działań podnoszących świadomość na temat praw przyznanych niniejszą dyrektywą, jak również innych już istniejących praw w tym obszarze.</a:t>
            </a:r>
          </a:p>
        </p:txBody>
      </p:sp>
    </p:spTree>
    <p:extLst>
      <p:ext uri="{BB962C8B-B14F-4D97-AF65-F5344CB8AC3E}">
        <p14:creationId xmlns:p14="http://schemas.microsoft.com/office/powerpoint/2010/main" val="6671688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3CBF35-CC8B-48B4-B7A3-91F71DA3FFDD}"/>
              </a:ext>
            </a:extLst>
          </p:cNvPr>
          <p:cNvSpPr>
            <a:spLocks noGrp="1"/>
          </p:cNvSpPr>
          <p:nvPr>
            <p:ph type="title"/>
          </p:nvPr>
        </p:nvSpPr>
        <p:spPr>
          <a:xfrm>
            <a:off x="620889" y="365125"/>
            <a:ext cx="10732911" cy="1325563"/>
          </a:xfrm>
        </p:spPr>
        <p:txBody>
          <a:bodyPr>
            <a:normAutofit/>
          </a:bodyPr>
          <a:lstStyle/>
          <a:p>
            <a:pPr algn="ctr"/>
            <a:r>
              <a:rPr lang="pl-PL" sz="2800" dirty="0"/>
              <a:t>Wykonanie (art. 33)</a:t>
            </a:r>
          </a:p>
        </p:txBody>
      </p:sp>
      <p:sp>
        <p:nvSpPr>
          <p:cNvPr id="3" name="Symbol zastępczy zawartości 2">
            <a:extLst>
              <a:ext uri="{FF2B5EF4-FFF2-40B4-BE49-F238E27FC236}">
                <a16:creationId xmlns:a16="http://schemas.microsoft.com/office/drawing/2014/main" id="{34531D9F-4862-478F-B598-533EFB336217}"/>
              </a:ext>
            </a:extLst>
          </p:cNvPr>
          <p:cNvSpPr>
            <a:spLocks noGrp="1"/>
          </p:cNvSpPr>
          <p:nvPr>
            <p:ph idx="1"/>
          </p:nvPr>
        </p:nvSpPr>
        <p:spPr>
          <a:xfrm>
            <a:off x="812800" y="1825625"/>
            <a:ext cx="10541000" cy="4351338"/>
          </a:xfrm>
        </p:spPr>
        <p:txBody>
          <a:bodyPr>
            <a:normAutofit fontScale="92500" lnSpcReduction="10000"/>
          </a:bodyPr>
          <a:lstStyle/>
          <a:p>
            <a:pPr algn="just"/>
            <a:r>
              <a:rPr lang="pl-PL" sz="2100" dirty="0"/>
              <a:t>Powierzenie partnerom społecznym wykonania Dyrektywy w zakresie roli partnerów społecznych.</a:t>
            </a:r>
          </a:p>
          <a:p>
            <a:pPr algn="just"/>
            <a:r>
              <a:rPr lang="pl-PL" sz="2100" dirty="0"/>
              <a:t>Zadania w zakresie wykonania powierzone partnerom społecznym mogą obejmować:</a:t>
            </a:r>
          </a:p>
          <a:p>
            <a:pPr marL="0" indent="0">
              <a:buNone/>
            </a:pPr>
            <a:r>
              <a:rPr lang="pl-PL" sz="2100" dirty="0"/>
              <a:t>a) opracowanie analitycznych narzędzi lub metod, o których mowa w art. 4 ust. 2;</a:t>
            </a:r>
          </a:p>
          <a:p>
            <a:pPr marL="0" indent="0" algn="just">
              <a:buNone/>
            </a:pPr>
            <a:r>
              <a:rPr lang="pl-PL" sz="2100" dirty="0"/>
              <a:t>b) kary pieniężne równoważne grzywnom, pod warunkiem że są one skuteczne, proporcjonalne i odstraszające</a:t>
            </a:r>
          </a:p>
          <a:p>
            <a:pPr marL="0" indent="0">
              <a:buNone/>
            </a:pPr>
            <a:endParaRPr lang="pl-PL" sz="2100" dirty="0"/>
          </a:p>
          <a:p>
            <a:pPr marL="0" indent="0">
              <a:buNone/>
            </a:pPr>
            <a:r>
              <a:rPr lang="pl-PL" sz="2100" dirty="0"/>
              <a:t>Motyw 64</a:t>
            </a:r>
          </a:p>
          <a:p>
            <a:pPr marL="0" indent="0" algn="just">
              <a:buNone/>
            </a:pPr>
            <a:r>
              <a:rPr lang="pl-PL" sz="2100" i="1" dirty="0"/>
              <a:t>Rola partnerów społecznych jest kluczowa w opracowywaniu sposobu wdrażania środków dotyczących przejrzystości wynagrodzeń w państwach członkowskich, zwłaszcza w państwach, w których powszechnie stosowane są negocjacje zbiorowe. Państwa członkowskie powinny mieć zatem możliwość powierzenia partnerom społecznym wykonania niniejszej dyrektywy w całości lub częściowo, pod warunkiem że państwa członkowskie podejmą wszelkie niezbędne kroki w celu zapewnienia, aby rezultaty, do osiągnięcia których dąży niniejsza dyrektywa, były w każdym momencie gwarantowane.</a:t>
            </a:r>
          </a:p>
          <a:p>
            <a:endParaRPr lang="pl-PL" dirty="0"/>
          </a:p>
        </p:txBody>
      </p:sp>
    </p:spTree>
    <p:extLst>
      <p:ext uri="{BB962C8B-B14F-4D97-AF65-F5344CB8AC3E}">
        <p14:creationId xmlns:p14="http://schemas.microsoft.com/office/powerpoint/2010/main" val="276706154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50D2A47-1DC3-4495-8581-5A11F0C2E0BB}"/>
              </a:ext>
            </a:extLst>
          </p:cNvPr>
          <p:cNvSpPr>
            <a:spLocks noGrp="1"/>
          </p:cNvSpPr>
          <p:nvPr>
            <p:ph type="title"/>
          </p:nvPr>
        </p:nvSpPr>
        <p:spPr/>
        <p:txBody>
          <a:bodyPr>
            <a:normAutofit/>
          </a:bodyPr>
          <a:lstStyle/>
          <a:p>
            <a:pPr algn="ctr"/>
            <a:r>
              <a:rPr lang="pl-PL" sz="2800" dirty="0"/>
              <a:t>TERMINY:</a:t>
            </a:r>
            <a:br>
              <a:rPr lang="pl-PL" sz="2800" dirty="0"/>
            </a:br>
            <a:br>
              <a:rPr lang="pl-PL" sz="2800" dirty="0"/>
            </a:br>
            <a:r>
              <a:rPr lang="pl-PL" sz="2800" dirty="0"/>
              <a:t>Termin transpozycji dyrektywy – do dnia 7 czerwca 2026 r.</a:t>
            </a:r>
            <a:br>
              <a:rPr lang="pl-PL" sz="2800" dirty="0"/>
            </a:br>
            <a:r>
              <a:rPr lang="pl-PL" sz="2800" dirty="0"/>
              <a:t>(art. 34 ust. 1)</a:t>
            </a:r>
            <a:br>
              <a:rPr lang="pl-PL" sz="2800" dirty="0"/>
            </a:br>
            <a:br>
              <a:rPr lang="pl-PL" sz="2800" dirty="0"/>
            </a:br>
            <a:br>
              <a:rPr lang="pl-PL" sz="2800" dirty="0"/>
            </a:br>
            <a:endParaRPr lang="pl-PL" sz="2800" dirty="0"/>
          </a:p>
        </p:txBody>
      </p:sp>
      <p:sp>
        <p:nvSpPr>
          <p:cNvPr id="3" name="Symbol zastępczy tekstu 2">
            <a:extLst>
              <a:ext uri="{FF2B5EF4-FFF2-40B4-BE49-F238E27FC236}">
                <a16:creationId xmlns:a16="http://schemas.microsoft.com/office/drawing/2014/main" id="{297756EF-7F81-4C62-9051-C3D67F348756}"/>
              </a:ext>
            </a:extLst>
          </p:cNvPr>
          <p:cNvSpPr>
            <a:spLocks noGrp="1"/>
          </p:cNvSpPr>
          <p:nvPr>
            <p:ph type="body" idx="1"/>
          </p:nvPr>
        </p:nvSpPr>
        <p:spPr/>
        <p:txBody>
          <a:bodyPr>
            <a:normAutofit fontScale="92500" lnSpcReduction="10000"/>
          </a:bodyPr>
          <a:lstStyle/>
          <a:p>
            <a:pPr algn="ctr"/>
            <a:r>
              <a:rPr lang="pl-PL" dirty="0">
                <a:solidFill>
                  <a:schemeClr val="bg1"/>
                </a:solidFill>
              </a:rPr>
              <a:t>Obowiązek poinformowania Komisji Europejskiej o wykonaniu dyrektywy i jej wpływie w praktyce</a:t>
            </a:r>
          </a:p>
          <a:p>
            <a:pPr marL="342900" indent="-342900" algn="ctr">
              <a:buFontTx/>
              <a:buChar char="-"/>
            </a:pPr>
            <a:r>
              <a:rPr lang="pl-PL" dirty="0">
                <a:solidFill>
                  <a:schemeClr val="bg1"/>
                </a:solidFill>
              </a:rPr>
              <a:t>do dnia 7 czerwca 2031 r. </a:t>
            </a:r>
          </a:p>
          <a:p>
            <a:pPr algn="ctr"/>
            <a:r>
              <a:rPr lang="pl-PL" dirty="0">
                <a:solidFill>
                  <a:schemeClr val="bg1"/>
                </a:solidFill>
              </a:rPr>
              <a:t>(art. 35 ust. 1)</a:t>
            </a:r>
          </a:p>
        </p:txBody>
      </p:sp>
    </p:spTree>
    <p:extLst>
      <p:ext uri="{BB962C8B-B14F-4D97-AF65-F5344CB8AC3E}">
        <p14:creationId xmlns:p14="http://schemas.microsoft.com/office/powerpoint/2010/main" val="29024493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dtytuł 4">
            <a:extLst>
              <a:ext uri="{FF2B5EF4-FFF2-40B4-BE49-F238E27FC236}">
                <a16:creationId xmlns:a16="http://schemas.microsoft.com/office/drawing/2014/main" id="{5C564D63-232D-4B2D-9E90-3DF6AF1C15D1}"/>
              </a:ext>
            </a:extLst>
          </p:cNvPr>
          <p:cNvSpPr>
            <a:spLocks noGrp="1"/>
          </p:cNvSpPr>
          <p:nvPr>
            <p:ph type="subTitle" idx="1"/>
          </p:nvPr>
        </p:nvSpPr>
        <p:spPr>
          <a:xfrm>
            <a:off x="1524000" y="5062153"/>
            <a:ext cx="9144000" cy="1505238"/>
          </a:xfrm>
        </p:spPr>
        <p:txBody>
          <a:bodyPr>
            <a:normAutofit/>
          </a:body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pl-PL" sz="1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t>
            </a: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Aneta Słowińska – Główny specjalista</a:t>
            </a:r>
            <a:endParaRPr lang="pl-PL" sz="1600" dirty="0">
              <a:solidFill>
                <a:prstClr val="white"/>
              </a:solidFill>
              <a:latin typeface="Lato"/>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Agnieszka Bolesta – Naczelnik </a:t>
            </a:r>
            <a:r>
              <a:rPr lang="pl-PL" sz="1600" dirty="0">
                <a:solidFill>
                  <a:prstClr val="white"/>
                </a:solidFill>
                <a:latin typeface="Lato"/>
              </a:rPr>
              <a:t>W</a:t>
            </a:r>
            <a:r>
              <a:rPr kumimoji="0" lang="pl-PL" sz="1600" b="0" i="0" u="none" strike="noStrike" kern="1200" cap="none" spc="0" normalizeH="0" baseline="0" noProof="0" dirty="0" err="1">
                <a:ln>
                  <a:noFill/>
                </a:ln>
                <a:solidFill>
                  <a:prstClr val="white"/>
                </a:solidFill>
                <a:effectLst/>
                <a:uLnTx/>
                <a:uFillTx/>
                <a:latin typeface="Lato"/>
                <a:ea typeface="Verdana" panose="020B0604030504040204" pitchFamily="34" charset="0"/>
                <a:cs typeface="+mn-cs"/>
              </a:rPr>
              <a:t>ydziału</a:t>
            </a: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Agnieszka Wołoszyn – Zastępca Dyrektora</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rPr>
              <a:t>					</a:t>
            </a:r>
            <a:r>
              <a:rPr lang="pl-PL" sz="1600" dirty="0">
                <a:solidFill>
                  <a:prstClr val="white"/>
                </a:solidFill>
                <a:latin typeface="Lato"/>
              </a:rPr>
              <a:t>Departament Prawa Pracy </a:t>
            </a:r>
            <a:r>
              <a:rPr lang="pl-PL" sz="1600" dirty="0" err="1">
                <a:solidFill>
                  <a:prstClr val="white"/>
                </a:solidFill>
                <a:latin typeface="Lato"/>
              </a:rPr>
              <a:t>MRPiPS</a:t>
            </a:r>
            <a:endParaRPr kumimoji="0" lang="pl-PL" sz="16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pl-PL" sz="1400" dirty="0">
              <a:solidFill>
                <a:prstClr val="white"/>
              </a:solidFill>
              <a:latin typeface="Lato"/>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pl-PL" sz="1400" b="0" i="0" u="none" strike="noStrike" kern="1200" cap="none" spc="0" normalizeH="0" baseline="0" noProof="0" dirty="0">
              <a:ln>
                <a:noFill/>
              </a:ln>
              <a:solidFill>
                <a:prstClr val="white"/>
              </a:solidFill>
              <a:effectLst/>
              <a:uLnTx/>
              <a:uFillTx/>
              <a:latin typeface="Lato"/>
              <a:ea typeface="Verdana" panose="020B0604030504040204" pitchFamily="34" charset="0"/>
              <a:cs typeface="+mn-cs"/>
            </a:endParaRPr>
          </a:p>
          <a:p>
            <a:endParaRPr lang="pl-PL" dirty="0"/>
          </a:p>
        </p:txBody>
      </p:sp>
      <p:sp>
        <p:nvSpPr>
          <p:cNvPr id="6" name="Tytuł 8">
            <a:extLst>
              <a:ext uri="{FF2B5EF4-FFF2-40B4-BE49-F238E27FC236}">
                <a16:creationId xmlns:a16="http://schemas.microsoft.com/office/drawing/2014/main" id="{B5A3CCDE-29B2-42FA-B188-CA64247212C2}"/>
              </a:ext>
            </a:extLst>
          </p:cNvPr>
          <p:cNvSpPr>
            <a:spLocks noGrp="1"/>
          </p:cNvSpPr>
          <p:nvPr>
            <p:ph type="ctrTitle"/>
          </p:nvPr>
        </p:nvSpPr>
        <p:spPr>
          <a:xfrm>
            <a:off x="1524000" y="1927225"/>
            <a:ext cx="9144000" cy="2387600"/>
          </a:xfrm>
        </p:spPr>
        <p:txBody>
          <a:bodyPr>
            <a:normAutofit/>
          </a:bodyPr>
          <a:lstStyle/>
          <a:p>
            <a:r>
              <a:rPr lang="pl-PL" dirty="0"/>
              <a:t>Dziękujemy za uwagę</a:t>
            </a:r>
          </a:p>
        </p:txBody>
      </p:sp>
    </p:spTree>
    <p:extLst>
      <p:ext uri="{BB962C8B-B14F-4D97-AF65-F5344CB8AC3E}">
        <p14:creationId xmlns:p14="http://schemas.microsoft.com/office/powerpoint/2010/main" val="1722925141"/>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Niestandardowy 1">
      <a:majorFont>
        <a:latin typeface="Lato Heavy"/>
        <a:ea typeface=""/>
        <a:cs typeface=""/>
      </a:majorFont>
      <a:minorFont>
        <a:latin typeface="Lato"/>
        <a:ea typeface=""/>
        <a:cs typeface=""/>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ja1" id="{E5631E98-4C0A-4785-8274-B34C94B3D9FF}" vid="{ABBD4B9F-7CED-4024-98BC-AD96CFE56216}"/>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31-1-2024-wczesniaki i dzieci hospitalizowane-info z pcz</Template>
  <TotalTime>3879</TotalTime>
  <Words>12231</Words>
  <Application>Microsoft Office PowerPoint</Application>
  <PresentationFormat>Panoramiczny</PresentationFormat>
  <Paragraphs>583</Paragraphs>
  <Slides>97</Slides>
  <Notes>51</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97</vt:i4>
      </vt:variant>
    </vt:vector>
  </HeadingPairs>
  <TitlesOfParts>
    <vt:vector size="105" baseType="lpstr">
      <vt:lpstr>Arial</vt:lpstr>
      <vt:lpstr>Calibri</vt:lpstr>
      <vt:lpstr>Lato</vt:lpstr>
      <vt:lpstr>Lato Heavy</vt:lpstr>
      <vt:lpstr>Poppins</vt:lpstr>
      <vt:lpstr>Times New Roman</vt:lpstr>
      <vt:lpstr>Verdana</vt:lpstr>
      <vt:lpstr>Motyw pakietu Office</vt:lpstr>
      <vt:lpstr>Dyrektywa 2023/970 przejrzystość wynagrodzeń </vt:lpstr>
      <vt:lpstr>Dyrektywa Parlamentu Europejskiego i Rady (UE) 2023/970   z dnia 10 maja 2023 r. w sprawie wzmocnienia stosowania zasady równości wynagrodzeń dla mężczyzn i kobiet za taką samą pracę lub pracę o takiej samej wartości za pośrednictwem mechanizmów przejrzystości wynagrodzeń oraz mechanizmów egzekwowania</vt:lpstr>
      <vt:lpstr>Przedmiot (art.1)</vt:lpstr>
      <vt:lpstr>  Zakres stosowania (art. 2) </vt:lpstr>
      <vt:lpstr>  Pracownik</vt:lpstr>
      <vt:lpstr>  Wybrane definicje z art. 3  – wynagrodzenie  </vt:lpstr>
      <vt:lpstr> Wybrane definicje z art. 3  – poziom wynagrodzenia</vt:lpstr>
      <vt:lpstr> Wybrane definicje z art. 3  – poziom wynagrodzenia c.d.  </vt:lpstr>
      <vt:lpstr>Wynagrodzenie na potrzeby przejrzystości wynagrodzeń </vt:lpstr>
      <vt:lpstr>Przykłady </vt:lpstr>
      <vt:lpstr>Wybrane definicje z art. 3  – organ ds. równości</vt:lpstr>
      <vt:lpstr>Wybrane definicje z art. 3  – przedstawiciele pracowników </vt:lpstr>
      <vt:lpstr>Wybrane definicje z art. 3  – dyskryminacja krzyżowa</vt:lpstr>
      <vt:lpstr>Wybrane definicje z art. 3  – dyskryminacja krzyżowa, c.d.</vt:lpstr>
      <vt:lpstr> Wybrane definicje z art. 3  – dyskryminacja krzyżowa, motyw 25</vt:lpstr>
      <vt:lpstr>  Taka sama praca i praca o takiej samej wartości (art. 4) </vt:lpstr>
      <vt:lpstr> Definicje kategorii pracowników  i pracy o takiej samej wartości </vt:lpstr>
      <vt:lpstr>  Kryteria oceny - art. 4 ust. 4</vt:lpstr>
      <vt:lpstr>  Taka sama praca i praca o takiej samej wartości c.d.</vt:lpstr>
      <vt:lpstr>Taka sama praca i praca o takiej samej wartości  - art. 4 ust. 2 </vt:lpstr>
      <vt:lpstr>Taka sama praca i praca o takiej samej wartości  - art. 4 ust. 3</vt:lpstr>
      <vt:lpstr>Taka sama  praca i praca o takiej samej wartości - motyw 26 </vt:lpstr>
      <vt:lpstr>  Rozdział II  Przejrzystość wynagrodzeń</vt:lpstr>
      <vt:lpstr>  Przejrzystość wynagrodzeń przed zatrudnieniem – art. 5 ust. 1 </vt:lpstr>
      <vt:lpstr>Przejrzystość wynagrodzeń przed zatrudnieniem  – art. 5 ust. 1 c.d.</vt:lpstr>
      <vt:lpstr>Przejrzystość wynagrodzeń przed zatrudnieniem  - art. 5 ust. 1 w zw. z motywem 32</vt:lpstr>
      <vt:lpstr>Przejrzystość wynagrodzeń przed zatrudnieniem - art. 5 ust. 2 i 3 w zw. z motywem 33</vt:lpstr>
      <vt:lpstr>  Przejrzystość ustalania wynagrodzeń oraz polityka wzrostu wynagrodzeń  – art. 6 ust. 1</vt:lpstr>
      <vt:lpstr>Przejrzystość ustalania wynagrodzeń oraz polityka wzrostu wynagrodzeń - art. 6 ust. 1, c.d.</vt:lpstr>
      <vt:lpstr>  Przejrzystość ustalania wynagrodzeń oraz polityka wzrostu wynagrodzeń  – art. 6 ust. 2 </vt:lpstr>
      <vt:lpstr>Przejrzystość ustalania wynagrodzeń oraz polityka wzrostu wynagrodzeń – motyw 35</vt:lpstr>
      <vt:lpstr>  Prawo do informacji (art. 7) - zakres żądanych informacji  </vt:lpstr>
      <vt:lpstr>  Prawo do informacji  - art. 7 ust. 2-4.  </vt:lpstr>
      <vt:lpstr>Prawo do informacji –  motyw 36 </vt:lpstr>
      <vt:lpstr>Prawo do informacji  –  art. 7 ust. 5 i 6</vt:lpstr>
      <vt:lpstr>  Dostępność informacji (art. 8) </vt:lpstr>
      <vt:lpstr>Sprawozdawczość w zakresie luki płacowej (art. 9) </vt:lpstr>
      <vt:lpstr>Informacje podlegające raportowaniu  z art. 9 ust. 1  – lit. a), b)</vt:lpstr>
      <vt:lpstr>Informacje podlegające raportowaniu  z art. 9 ust. 1  – lit. c), d)</vt:lpstr>
      <vt:lpstr>Informacje podlegające raportowaniu  z art. 9 ust. 1  – lit. e), f)</vt:lpstr>
      <vt:lpstr>Informacje podlegające raportowaniu  z art. 9 ust. 1  – lit. g) </vt:lpstr>
      <vt:lpstr>Sprawozdawczość w zakresie luki płacowej – art. 9 ust. 6, 7 i 9 </vt:lpstr>
      <vt:lpstr>Sprawozdawczość w zakresie luki płacowej  – art. 9 ust. 8 </vt:lpstr>
      <vt:lpstr>Sprawozdawczość w zakresie luki płacowej – art. 9 ust. 10 </vt:lpstr>
      <vt:lpstr>Wspólna ocena wynagrodzeń  – przesłanki przeprowadzenia (art. 10 ust. 1)</vt:lpstr>
      <vt:lpstr>Wspólna ocena wynagrodzeń – motyw 43</vt:lpstr>
      <vt:lpstr>Wspólna ocena wynagrodzeń    – cel i elementy (art. 10  ust. 2) </vt:lpstr>
      <vt:lpstr>Wspólna ocena wynagrodzeń  – art. 10 ust. 3 i 4 </vt:lpstr>
      <vt:lpstr>Wsparcie dla pracodawców zatrudniających mniej niż 250 pracowników (art. 11)</vt:lpstr>
      <vt:lpstr>Ochrona danych  –  art. 12 ust. 1</vt:lpstr>
      <vt:lpstr>Ochrona danych, c.d. </vt:lpstr>
      <vt:lpstr>Ochrona danych – środek fakultatywny z art. 12 ust. 3</vt:lpstr>
      <vt:lpstr>Dialog społeczny (art. 13)</vt:lpstr>
      <vt:lpstr>Dialog społeczny  (art. 13) – motyw 45</vt:lpstr>
      <vt:lpstr>Rozdział III  Środki ochrony prawnej  i egzekwowanie</vt:lpstr>
      <vt:lpstr>Ochrona praw  – art. 14</vt:lpstr>
      <vt:lpstr>Ochrona praw – motyw 46</vt:lpstr>
      <vt:lpstr>Procedury w imieniu pracowników lub na ich rzecz  – art. 15 w zw. z motywem 47</vt:lpstr>
      <vt:lpstr>Prawo do odszkodowania – art. 16</vt:lpstr>
      <vt:lpstr>Prawo do odszkodowania – motyw 50 </vt:lpstr>
      <vt:lpstr>Inne środki ochrony prawnej  – art. 17 </vt:lpstr>
      <vt:lpstr>Inne środki ochrony prawnej   – motyw 51</vt:lpstr>
      <vt:lpstr>Przeniesienie ciężaru dowodu – art. 18 ust. 1 </vt:lpstr>
      <vt:lpstr>Przeniesienie ciężaru dowodu  – art. 18 ust. 2</vt:lpstr>
      <vt:lpstr>Przeniesienie ciężaru dowodu – motyw 52</vt:lpstr>
      <vt:lpstr>Przeniesienie ciężaru dowodu – art. 18 ust. 3, 4, 5</vt:lpstr>
      <vt:lpstr>Dowód wykonywania takiej samej pracy  lub pracy o takiej samej wartości (art. 19) – motyw 28</vt:lpstr>
      <vt:lpstr>Dowód wykonywania takiej samej pracy  lub pracy o takiej samej wartości – art. 19 ust. 1</vt:lpstr>
      <vt:lpstr>Dowód wykonywania takiej samej pracy  lub pracy o takiej samej wartości – art. 19 ust. 2</vt:lpstr>
      <vt:lpstr>Dowód wykonywania takiej samej pracy  lub pracy o takiej samej wartości – at. 19 ust. 3 </vt:lpstr>
      <vt:lpstr>Dostęp do dowodów (art. 20) </vt:lpstr>
      <vt:lpstr>Terminy przedawnienia (art. 21)</vt:lpstr>
      <vt:lpstr>Terminy przedawnienia  - motyw 53</vt:lpstr>
      <vt:lpstr>Koszty prawne (art. 22) </vt:lpstr>
      <vt:lpstr>Kary (art. 23) </vt:lpstr>
      <vt:lpstr>Kary – motyw 55</vt:lpstr>
      <vt:lpstr>Szczególne kary – motyw 56 </vt:lpstr>
      <vt:lpstr>Równość wynagrodzeń w zamówieniach publicznych  i koncesjach  – art. 24 ust. 1 </vt:lpstr>
      <vt:lpstr>Równość wynagrodzeń w zamówieniach publicznych  i koncesjach  – motyw 57</vt:lpstr>
      <vt:lpstr>Równość wynagrodzeń w zamówieniach publicznych  i koncesjach    – art. 24 ust. 2</vt:lpstr>
      <vt:lpstr>Równość wynagrodzeń w zamówieniach publicznych  i koncesjach   – motyw 57 c.d. </vt:lpstr>
      <vt:lpstr>Wiktymizacja oraz ochrona przed mniej korzystnym traktowaniem  – art. 25</vt:lpstr>
      <vt:lpstr>Wiktymizacja oraz ochrona przed mniej korzystnym traktowaniem – motyw 58</vt:lpstr>
      <vt:lpstr> Stosunek do dyrektywy 2006/54/WE  (art. 26) </vt:lpstr>
      <vt:lpstr>Rozdział IV – przepisy horyzontalne Poziom ochrony (art. 27) </vt:lpstr>
      <vt:lpstr>Organy ds. równości – art. 28 ust. 1 i 2</vt:lpstr>
      <vt:lpstr>Organy ds. równości  – art. 28 ust. 3  </vt:lpstr>
      <vt:lpstr>Monitorowanie i podnoszenie świadomości (art. 29)</vt:lpstr>
      <vt:lpstr>Zadania organu monitorującego </vt:lpstr>
      <vt:lpstr>Monitorowanie i podnoszenie świadomości  – art. 29 w zw. z motywem 61</vt:lpstr>
      <vt:lpstr>Negocjacje zbiorowe i działania zbiorowe (art. 30)</vt:lpstr>
      <vt:lpstr>Statystyka (art. 31)</vt:lpstr>
      <vt:lpstr>Statystyka – motyw 62</vt:lpstr>
      <vt:lpstr>Rozpowszechnianie informacji (art. 32)</vt:lpstr>
      <vt:lpstr>Wykonanie (art. 33)</vt:lpstr>
      <vt:lpstr>TERMINY:  Termin transpozycji dyrektywy – do dnia 7 czerwca 2026 r. (art. 34 ust. 1)   </vt:lpstr>
      <vt:lpstr>Dziękujemy za uwagę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Dzieci urodzone przedwcześnie i hospitalizowane</dc:title>
  <dc:creator>Bolesta Agnieszka</dc:creator>
  <cp:lastModifiedBy>Wołoszyn Agnieszka</cp:lastModifiedBy>
  <cp:revision>337</cp:revision>
  <cp:lastPrinted>2024-02-02T14:06:40Z</cp:lastPrinted>
  <dcterms:created xsi:type="dcterms:W3CDTF">2024-01-31T14:53:46Z</dcterms:created>
  <dcterms:modified xsi:type="dcterms:W3CDTF">2025-03-18T12:46:14Z</dcterms:modified>
</cp:coreProperties>
</file>