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sldIdLst>
    <p:sldId id="256" r:id="rId5"/>
    <p:sldId id="275" r:id="rId6"/>
    <p:sldId id="265" r:id="rId7"/>
    <p:sldId id="258" r:id="rId8"/>
    <p:sldId id="266" r:id="rId9"/>
    <p:sldId id="274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0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81" d="100"/>
          <a:sy n="81" d="100"/>
        </p:scale>
        <p:origin x="1133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13.03.2025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=""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=""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=""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=""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13.03.2025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=""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=""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=""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=""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=""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13.03.2025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=""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=""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=""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=""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=""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=""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I-SFdhVwrVA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inpok4MKVLM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tEmt1Znux58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Złap (głęboki) oddech</a:t>
            </a:r>
            <a:endParaRPr lang="pl-PL" sz="5400" dirty="0"/>
          </a:p>
        </p:txBody>
      </p:sp>
      <p:sp>
        <p:nvSpPr>
          <p:cNvPr id="5" name="Podtytuł 4">
            <a:extLst>
              <a:ext uri="{FF2B5EF4-FFF2-40B4-BE49-F238E27FC236}">
                <a16:creationId xmlns=""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Warsztaty relaksacyjne dla uczniów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0246" y="395461"/>
            <a:ext cx="8640381" cy="108000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Ćwiczenie  </a:t>
            </a:r>
            <a:endParaRPr lang="pl-PL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Obraz 6">
            <a:hlinkClick r:id="rId2" tooltip="START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041181"/>
            <a:ext cx="10058400" cy="60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78" y="467469"/>
            <a:ext cx="8640381" cy="108000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Ćwiczenie</a:t>
            </a:r>
            <a:endParaRPr lang="pl-PL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6" name="Obraz 5">
            <a:hlinkClick r:id="rId2" tooltip="START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007469"/>
            <a:ext cx="10058400" cy="60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2994" y="467469"/>
            <a:ext cx="8640381" cy="108000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Oddychanie…kwadratowe? </a:t>
            </a:r>
            <a:r>
              <a:rPr lang="pl-PL" sz="4000" dirty="0" smtClean="0">
                <a:sym typeface="Wingdings" panose="05000000000000000000" pitchFamily="2" charset="2"/>
              </a:rPr>
              <a:t> </a:t>
            </a:r>
            <a:endParaRPr lang="pl-PL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6" name="Obraz 5">
            <a:hlinkClick r:id="rId2" tooltip="START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" y="899517"/>
            <a:ext cx="10058400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Znajdź swoje Bezpieczne Miejsce</a:t>
            </a:r>
            <a:endParaRPr lang="pl-PL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5122" name="Picture 2" descr="https://thumbs.dreamstime.com/b/collage-photographs-seasons-collage-photographs-seasons-selective-focus-103055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82" y="1691605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346" y="899517"/>
            <a:ext cx="8640381" cy="108000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Podsumowanie</a:t>
            </a:r>
            <a:endParaRPr lang="pl-PL" sz="4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9" y="287671"/>
            <a:ext cx="4887117" cy="6912166"/>
          </a:xfrm>
          <a:prstGeom prst="rect">
            <a:avLst/>
          </a:prstGeom>
        </p:spPr>
      </p:pic>
      <p:pic>
        <p:nvPicPr>
          <p:cNvPr id="1026" name="Picture 2" descr="https://th.bing.com/th/id/OIP.AnwhSUjCZOX1INW2Kpo4qgHaHa?rs=1&amp;pid=ImgDet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" y="1331565"/>
            <a:ext cx="1733947" cy="17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spotkanie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2" y="251445"/>
            <a:ext cx="6426026" cy="4212933"/>
          </a:xfrm>
          <a:prstGeom prst="rect">
            <a:avLst/>
          </a:prstGeom>
        </p:spPr>
      </p:pic>
      <p:pic>
        <p:nvPicPr>
          <p:cNvPr id="2050" name="Picture 2" descr="Take A Deep Breath Sticker | Feel good quotes, Hard stick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364">
            <a:off x="8365337" y="151168"/>
            <a:ext cx="2038293" cy="15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x on Be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9">
            <a:off x="8012576" y="1661013"/>
            <a:ext cx="1949971" cy="10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mium Vector | Happy mind happy 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068">
            <a:off x="8871304" y="2787506"/>
            <a:ext cx="1379563" cy="13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96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>Cel warsztatów: </a:t>
            </a:r>
            <a:br>
              <a:rPr lang="pl-PL" u="sng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wspomaganie umiejętności regulacji stresu </a:t>
            </a:r>
            <a:r>
              <a:rPr lang="pl-PL" sz="4900" dirty="0"/>
              <a:t/>
            </a:r>
            <a:br>
              <a:rPr lang="pl-PL" sz="4900" dirty="0"/>
            </a:b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3600" dirty="0" smtClean="0"/>
              <a:t>(</a:t>
            </a:r>
            <a:r>
              <a:rPr lang="pl-PL" sz="3600" dirty="0" err="1" smtClean="0"/>
              <a:t>wiedza+praktyka</a:t>
            </a:r>
            <a:r>
              <a:rPr lang="pl-PL" sz="3600" dirty="0" smtClean="0"/>
              <a:t>)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=""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Od teorii do praktyki…</a:t>
            </a:r>
            <a:endParaRPr lang="pl-PL" sz="40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26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682" y="611485"/>
            <a:ext cx="7199614" cy="1080001"/>
          </a:xfrm>
        </p:spPr>
        <p:txBody>
          <a:bodyPr>
            <a:normAutofit/>
          </a:bodyPr>
          <a:lstStyle/>
          <a:p>
            <a:r>
              <a:rPr lang="pl-PL" sz="3600" dirty="0" smtClean="0"/>
              <a:t>Autonomiczny układ nerwowy</a:t>
            </a:r>
            <a:endParaRPr lang="pl-PL" sz="360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82" y="1186823"/>
            <a:ext cx="6895710" cy="5887676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WDECH – WYDECH, czyli trochę </a:t>
            </a:r>
            <a:br>
              <a:rPr lang="pl-PL" sz="4000" dirty="0" smtClean="0"/>
            </a:br>
            <a:r>
              <a:rPr lang="pl-PL" sz="4000" dirty="0" smtClean="0"/>
              <a:t>o pobudzaniu nerwu błędnego…</a:t>
            </a:r>
            <a:endParaRPr lang="pl-PL" sz="4000" dirty="0"/>
          </a:p>
        </p:txBody>
      </p:sp>
      <p:pic>
        <p:nvPicPr>
          <p:cNvPr id="1026" name="Picture 2" descr="gdzie znajduje się nerw błęd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158048"/>
            <a:ext cx="8640763" cy="43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5FFA671D-1FFD-4A21-ABE1-8D1F7E6F3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9442" y="1115541"/>
            <a:ext cx="4140000" cy="468001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Nerw błędny </a:t>
            </a:r>
            <a:r>
              <a:rPr lang="pl-PL" sz="2400" dirty="0" smtClean="0"/>
              <a:t>pełni wiele </a:t>
            </a:r>
            <a:r>
              <a:rPr lang="pl-PL" sz="2400" dirty="0"/>
              <a:t>istotnych funkcji i jest niezbędny do utrzymania organizmu w </a:t>
            </a:r>
            <a:r>
              <a:rPr lang="pl-PL" sz="2400" dirty="0" smtClean="0"/>
              <a:t>zdrowiu</a:t>
            </a:r>
          </a:p>
          <a:p>
            <a:pPr algn="ctr"/>
            <a:r>
              <a:rPr lang="pl-PL" sz="2400" dirty="0" smtClean="0"/>
              <a:t>Jest </a:t>
            </a:r>
            <a:r>
              <a:rPr lang="pl-PL" sz="2400" dirty="0"/>
              <a:t>to główny nerw przywspółczulnego układu nerwowego - układu "</a:t>
            </a:r>
            <a:r>
              <a:rPr lang="pl-PL" sz="2400" dirty="0" smtClean="0"/>
              <a:t>odpoczynek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i trawienie</a:t>
            </a:r>
            <a:r>
              <a:rPr lang="pl-PL" sz="2400" dirty="0" smtClean="0"/>
              <a:t>"</a:t>
            </a:r>
            <a:endParaRPr lang="pl-PL" sz="24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5DC6DF74-72B6-4E85-A622-993F8D70E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Nerw błędny jest odpowiedzialny za komunikację między przewodem pokarmowym, sercem i innymi narządami. Reguluje trawienie, układ odpornościowy i stany zapalne, a nawet </a:t>
            </a:r>
            <a:r>
              <a:rPr lang="pl-PL" sz="2400" dirty="0" smtClean="0"/>
              <a:t>nastrój</a:t>
            </a:r>
          </a:p>
          <a:p>
            <a:pPr algn="ctr"/>
            <a:r>
              <a:rPr lang="pl-PL" sz="2400" dirty="0" smtClean="0"/>
              <a:t>Wszystkie </a:t>
            </a:r>
            <a:r>
              <a:rPr lang="pl-PL" sz="2400" dirty="0"/>
              <a:t>te działania są mimowolne, co oznacza, że ciało robi to, co musi, bez konieczności myślenia o </a:t>
            </a:r>
            <a:r>
              <a:rPr lang="pl-PL" sz="2400" dirty="0" smtClean="0"/>
              <a:t>tym</a:t>
            </a:r>
            <a:endParaRPr lang="pl-PL" sz="24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41450" y="899517"/>
            <a:ext cx="4140000" cy="468001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W normalnych warunkach </a:t>
            </a:r>
            <a:r>
              <a:rPr lang="pl-PL" sz="2400" dirty="0" smtClean="0"/>
              <a:t>współczulny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i przywspółczulny układ nerwowy równoważą się wzajemnie. Tak więc aktywacja współczulnego układu nerwowego może powodować kompensacyjną stymulację nerwu </a:t>
            </a:r>
            <a:r>
              <a:rPr lang="pl-PL" sz="2400" dirty="0" smtClean="0"/>
              <a:t>błędnego</a:t>
            </a:r>
          </a:p>
          <a:p>
            <a:pPr algn="ctr"/>
            <a:r>
              <a:rPr lang="pl-PL" sz="2400" dirty="0" smtClean="0"/>
              <a:t>Ale jeśli układ współczulny jest </a:t>
            </a:r>
            <a:br>
              <a:rPr lang="pl-PL" sz="2400" dirty="0" smtClean="0"/>
            </a:br>
            <a:r>
              <a:rPr lang="pl-PL" sz="2400" dirty="0" smtClean="0"/>
              <a:t>w stanie zbyt dużego, częstego pobudzenia…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Głębokie oddychanie </a:t>
            </a:r>
            <a:br>
              <a:rPr lang="pl-PL" sz="2400" dirty="0" smtClean="0"/>
            </a:br>
            <a:r>
              <a:rPr lang="pl-PL" sz="2400" dirty="0" smtClean="0"/>
              <a:t>w wolnym tempie może zrównoważyć autonomiczny układ nerwowy </a:t>
            </a:r>
            <a:br>
              <a:rPr lang="pl-PL" sz="2400" dirty="0" smtClean="0"/>
            </a:br>
            <a:r>
              <a:rPr lang="pl-PL" sz="2400" dirty="0" smtClean="0"/>
              <a:t>i poprawić zdolność radzenia sobie ze stresem. Dzieje się to poprzez zwiększenie aktywności przywspółczulnej (odpoczynek </a:t>
            </a:r>
            <a:br>
              <a:rPr lang="pl-PL" sz="2400" dirty="0" smtClean="0"/>
            </a:br>
            <a:r>
              <a:rPr lang="pl-PL" sz="2400" dirty="0" smtClean="0"/>
              <a:t>i trawienie) i zmniejszenie aktywności współczulnej (walka lub ucieczka)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9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Ćwiczenie  – Zdmuchiwanie świeczek</a:t>
            </a:r>
            <a:endParaRPr lang="pl-PL" sz="3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4098" name="Picture 2" descr="https://sakramento.pl/userdata/public/gfx/5736/Kolorowe-swieczki%2C-ktorych-plomien-pali-sie-w-blizniaczym-kolorze.-W-zestawie-6-sztuk-dekoracyjnych-swieczek-z-bialymi-podstawkami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94" y="1259557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38cd43-ade7-4864-86e0-c22d938c65aa">
      <Terms xmlns="http://schemas.microsoft.com/office/infopath/2007/PartnerControls"/>
    </lcf76f155ced4ddcb4097134ff3c332f>
    <TaxCatchAll xmlns="437765df-8a92-4811-b646-7ac76b057b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459CDA7A758B40B8869AF59AD1271B" ma:contentTypeVersion="11" ma:contentTypeDescription="Utwórz nowy dokument." ma:contentTypeScope="" ma:versionID="e9f62ab9989101d88a8603d368eaf47c">
  <xsd:schema xmlns:xsd="http://www.w3.org/2001/XMLSchema" xmlns:xs="http://www.w3.org/2001/XMLSchema" xmlns:p="http://schemas.microsoft.com/office/2006/metadata/properties" xmlns:ns2="1d38cd43-ade7-4864-86e0-c22d938c65aa" xmlns:ns3="437765df-8a92-4811-b646-7ac76b057b0b" targetNamespace="http://schemas.microsoft.com/office/2006/metadata/properties" ma:root="true" ma:fieldsID="82694a797e0acdf4e3e934893022157f" ns2:_="" ns3:_="">
    <xsd:import namespace="1d38cd43-ade7-4864-86e0-c22d938c65aa"/>
    <xsd:import namespace="437765df-8a92-4811-b646-7ac76b057b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8cd43-ade7-4864-86e0-c22d938c6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8e8017e1-fb9a-46c7-8410-051bf8d7a9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765df-8a92-4811-b646-7ac76b057b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fc850f-d27e-4771-9b66-71e5c4b88007}" ma:internalName="TaxCatchAll" ma:showField="CatchAllData" ma:web="437765df-8a92-4811-b646-7ac76b057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0B3AAB-41CB-45C5-96F3-E79B589905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B17B3-2F27-451E-B5B6-DB4B9D3D82E3}">
  <ds:schemaRefs>
    <ds:schemaRef ds:uri="437765df-8a92-4811-b646-7ac76b057b0b"/>
    <ds:schemaRef ds:uri="http://schemas.microsoft.com/office/2006/documentManagement/types"/>
    <ds:schemaRef ds:uri="1d38cd43-ade7-4864-86e0-c22d938c65aa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60173B-7EE6-4853-AC8D-7C388D382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8cd43-ade7-4864-86e0-c22d938c65aa"/>
    <ds:schemaRef ds:uri="437765df-8a92-4811-b646-7ac76b057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264</TotalTime>
  <Words>101</Words>
  <Application>Microsoft Office PowerPoint</Application>
  <PresentationFormat>Niestandardowy</PresentationFormat>
  <Paragraphs>29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Motyw pakietu Office</vt:lpstr>
      <vt:lpstr>Złap (głęboki) oddech</vt:lpstr>
      <vt:lpstr>Prezentacja programu PowerPoint</vt:lpstr>
      <vt:lpstr>Cel warsztatów:   wspomaganie umiejętności regulacji stresu   (wiedza+praktyka)</vt:lpstr>
      <vt:lpstr>Od teorii do praktyki…</vt:lpstr>
      <vt:lpstr>Autonomiczny układ nerwowy</vt:lpstr>
      <vt:lpstr>WDECH – WYDECH, czyli trochę  o pobudzaniu nerwu błędnego…</vt:lpstr>
      <vt:lpstr>Prezentacja programu PowerPoint</vt:lpstr>
      <vt:lpstr>Prezentacja programu PowerPoint</vt:lpstr>
      <vt:lpstr>Ćwiczenie  – Zdmuchiwanie świeczek</vt:lpstr>
      <vt:lpstr>Ćwiczenie  </vt:lpstr>
      <vt:lpstr>Ćwiczenie</vt:lpstr>
      <vt:lpstr>Oddychanie…kwadratowe?  </vt:lpstr>
      <vt:lpstr>Znajdź swoje Bezpieczne Miejsce</vt:lpstr>
      <vt:lpstr>Podsumowanie</vt:lpstr>
      <vt:lpstr>Dziękuję za spotkanie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Psycholog</cp:lastModifiedBy>
  <cp:revision>30</cp:revision>
  <dcterms:created xsi:type="dcterms:W3CDTF">2022-06-22T09:40:44Z</dcterms:created>
  <dcterms:modified xsi:type="dcterms:W3CDTF">2025-03-13T08:07:29Z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0x0101009D459CDA7A758B40B8869AF59AD1271B</vt:lpwstr>
  </property>
</Properties>
</file>