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1E02851E-94E2-45E2-8887-396213161940}" type="datetimeFigureOut">
              <a:rPr lang="pl-PL" smtClean="0"/>
              <a:t>26.07.2025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pl-PL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179D028E-D28C-436D-9A71-E560F13947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8804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851E-94E2-45E2-8887-396213161940}" type="datetimeFigureOut">
              <a:rPr lang="pl-PL" smtClean="0"/>
              <a:t>26.07.2025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028E-D28C-436D-9A71-E560F13947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4297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851E-94E2-45E2-8887-396213161940}" type="datetimeFigureOut">
              <a:rPr lang="pl-PL" smtClean="0"/>
              <a:t>26.07.2025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028E-D28C-436D-9A71-E560F13947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4266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851E-94E2-45E2-8887-396213161940}" type="datetimeFigureOut">
              <a:rPr lang="pl-PL" smtClean="0"/>
              <a:t>26.07.2025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028E-D28C-436D-9A71-E560F13947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0200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851E-94E2-45E2-8887-396213161940}" type="datetimeFigureOut">
              <a:rPr lang="pl-PL" smtClean="0"/>
              <a:t>26.07.2025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028E-D28C-436D-9A71-E560F13947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7275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851E-94E2-45E2-8887-396213161940}" type="datetimeFigureOut">
              <a:rPr lang="pl-PL" smtClean="0"/>
              <a:t>26.07.2025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028E-D28C-436D-9A71-E560F13947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6784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851E-94E2-45E2-8887-396213161940}" type="datetimeFigureOut">
              <a:rPr lang="pl-PL" smtClean="0"/>
              <a:t>26.07.2025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028E-D28C-436D-9A71-E560F13947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9193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851E-94E2-45E2-8887-396213161940}" type="datetimeFigureOut">
              <a:rPr lang="pl-PL" smtClean="0"/>
              <a:t>26.07.2025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028E-D28C-436D-9A71-E560F13947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34168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851E-94E2-45E2-8887-396213161940}" type="datetimeFigureOut">
              <a:rPr lang="pl-PL" smtClean="0"/>
              <a:t>26.07.2025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028E-D28C-436D-9A71-E560F13947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8987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851E-94E2-45E2-8887-396213161940}" type="datetimeFigureOut">
              <a:rPr lang="pl-PL" smtClean="0"/>
              <a:t>26.07.2025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028E-D28C-436D-9A71-E560F13947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394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851E-94E2-45E2-8887-396213161940}" type="datetimeFigureOut">
              <a:rPr lang="pl-PL" smtClean="0"/>
              <a:t>26.07.2025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pl-PL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028E-D28C-436D-9A71-E560F13947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8004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851E-94E2-45E2-8887-396213161940}" type="datetimeFigureOut">
              <a:rPr lang="pl-PL" smtClean="0"/>
              <a:t>26.07.2025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028E-D28C-436D-9A71-E560F13947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776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851E-94E2-45E2-8887-396213161940}" type="datetimeFigureOut">
              <a:rPr lang="pl-PL" smtClean="0"/>
              <a:t>26.07.2025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028E-D28C-436D-9A71-E560F13947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5901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851E-94E2-45E2-8887-396213161940}" type="datetimeFigureOut">
              <a:rPr lang="pl-PL" smtClean="0"/>
              <a:t>26.07.2025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028E-D28C-436D-9A71-E560F13947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0697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851E-94E2-45E2-8887-396213161940}" type="datetimeFigureOut">
              <a:rPr lang="pl-PL" smtClean="0"/>
              <a:t>26.07.2025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028E-D28C-436D-9A71-E560F13947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196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851E-94E2-45E2-8887-396213161940}" type="datetimeFigureOut">
              <a:rPr lang="pl-PL" smtClean="0"/>
              <a:t>26.07.2025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028E-D28C-436D-9A71-E560F13947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2067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851E-94E2-45E2-8887-396213161940}" type="datetimeFigureOut">
              <a:rPr lang="pl-PL" smtClean="0"/>
              <a:t>26.07.2025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D028E-D28C-436D-9A71-E560F13947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9616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E02851E-94E2-45E2-8887-396213161940}" type="datetimeFigureOut">
              <a:rPr lang="pl-PL" smtClean="0"/>
              <a:t>26.07.2025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pl-PL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179D028E-D28C-436D-9A71-E560F13947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22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  <p:sldLayoutId id="2147483953" r:id="rId12"/>
    <p:sldLayoutId id="2147483954" r:id="rId13"/>
    <p:sldLayoutId id="2147483955" r:id="rId14"/>
    <p:sldLayoutId id="2147483956" r:id="rId15"/>
    <p:sldLayoutId id="2147483957" r:id="rId16"/>
    <p:sldLayoutId id="214748395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35916" y="797589"/>
            <a:ext cx="10058400" cy="3566160"/>
          </a:xfrm>
        </p:spPr>
        <p:txBody>
          <a:bodyPr>
            <a:normAutofit/>
          </a:bodyPr>
          <a:lstStyle/>
          <a:p>
            <a:r>
              <a:rPr lang="pl-PL" dirty="0"/>
              <a:t>Bezpieczeństwo i higiena pracy przy zabezpieczaniu i usuwaniu wyrobów zawierających azbest</a:t>
            </a:r>
          </a:p>
        </p:txBody>
      </p:sp>
      <p:pic>
        <p:nvPicPr>
          <p:cNvPr id="3" name="Obraz 2" descr="Obraz zawierający godło, symbol, logo, Znak towarowy&#10;&#10;Opis wygenerowany automatycznie">
            <a:extLst>
              <a:ext uri="{FF2B5EF4-FFF2-40B4-BE49-F238E27FC236}">
                <a16:creationId xmlns:a16="http://schemas.microsoft.com/office/drawing/2014/main" id="{5D3AF356-89AC-1875-2364-29171FCF0D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9783" y="5963084"/>
            <a:ext cx="798830" cy="80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925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                                    Azbest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l-PL" dirty="0">
                <a:latin typeface="+mj-lt"/>
              </a:rPr>
              <a:t>Azbest to grupa naturalnych minerałów krzemianowych o strukturze włóknistej. Charakteryzuje się wysoką odpornością na temperaturę , chemikalia i ścieranie. </a:t>
            </a:r>
            <a:r>
              <a:rPr lang="pl-PL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Występuje w dwóch głównych grupach: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dirty="0">
                <a:latin typeface="+mj-lt"/>
              </a:rPr>
              <a:t>Serpentynowy (np. chryzotyl – biały azbest)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dirty="0">
                <a:latin typeface="+mj-lt"/>
              </a:rPr>
              <a:t>Amfibolowy (np. krokidolit – niebieski azbest, </a:t>
            </a:r>
            <a:r>
              <a:rPr lang="pl-PL" dirty="0" err="1">
                <a:latin typeface="+mj-lt"/>
              </a:rPr>
              <a:t>amozyt</a:t>
            </a:r>
            <a:r>
              <a:rPr lang="pl-PL" dirty="0">
                <a:latin typeface="+mj-lt"/>
              </a:rPr>
              <a:t>- brązowy azbest)</a:t>
            </a:r>
          </a:p>
          <a:p>
            <a:pPr marL="0" indent="0">
              <a:buNone/>
            </a:pPr>
            <a:r>
              <a:rPr lang="pl-PL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Stosowany był m.in. w: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dirty="0">
                <a:latin typeface="+mj-lt"/>
              </a:rPr>
              <a:t>Pokryciach dachowych ( eternit)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dirty="0">
                <a:latin typeface="+mj-lt"/>
              </a:rPr>
              <a:t>Rurach azbestowo-cementowych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dirty="0">
                <a:latin typeface="+mj-lt"/>
              </a:rPr>
              <a:t>Izolacjach termicznych i akustycznych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dirty="0">
                <a:latin typeface="+mj-lt"/>
              </a:rPr>
              <a:t>Klockach hamulcowych, uszczelkach, farbach</a:t>
            </a:r>
          </a:p>
        </p:txBody>
      </p:sp>
    </p:spTree>
    <p:extLst>
      <p:ext uri="{BB962C8B-B14F-4D97-AF65-F5344CB8AC3E}">
        <p14:creationId xmlns:p14="http://schemas.microsoft.com/office/powerpoint/2010/main" val="2524874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Dlaczego azbest jest niebezpieczny?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55438" y="2573355"/>
            <a:ext cx="8825659" cy="3416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dirty="0">
                <a:latin typeface="+mj-lt"/>
              </a:rPr>
              <a:t>Włókna azbestowe są mikroskopijne i mogą być wdychane.</a:t>
            </a:r>
          </a:p>
          <a:p>
            <a:pPr marL="0" indent="0">
              <a:buNone/>
            </a:pP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Powodują choroby: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sz="2000" dirty="0">
                <a:latin typeface="+mj-lt"/>
              </a:rPr>
              <a:t>Azbestoza (pylica azbestowa)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sz="2000" dirty="0">
                <a:latin typeface="+mj-lt"/>
              </a:rPr>
              <a:t>Rak płuc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sz="2000" dirty="0" err="1">
                <a:latin typeface="+mj-lt"/>
              </a:rPr>
              <a:t>Międzybłoniak</a:t>
            </a:r>
            <a:r>
              <a:rPr lang="pl-PL" sz="2000" dirty="0">
                <a:latin typeface="+mj-lt"/>
              </a:rPr>
              <a:t> opłucnej</a:t>
            </a:r>
          </a:p>
          <a:p>
            <a:pPr marL="0" indent="0">
              <a:buNone/>
            </a:pPr>
            <a:r>
              <a:rPr lang="pl-PL" sz="2000" dirty="0">
                <a:latin typeface="+mj-lt"/>
              </a:rPr>
              <a:t>Objawy mogą pojawić się po 20-40 latach od ekspozycji.</a:t>
            </a:r>
          </a:p>
        </p:txBody>
      </p:sp>
    </p:spTree>
    <p:extLst>
      <p:ext uri="{BB962C8B-B14F-4D97-AF65-F5344CB8AC3E}">
        <p14:creationId xmlns:p14="http://schemas.microsoft.com/office/powerpoint/2010/main" val="3611335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54954" y="953572"/>
            <a:ext cx="8825659" cy="706964"/>
          </a:xfrm>
        </p:spPr>
        <p:txBody>
          <a:bodyPr/>
          <a:lstStyle/>
          <a:p>
            <a:r>
              <a:rPr lang="pl-PL" dirty="0"/>
              <a:t>BHP przy usuwaniu azbestu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Zasady bezpieczeństwa: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dirty="0">
                <a:latin typeface="+mj-lt"/>
              </a:rPr>
              <a:t>Prace mogą wykonywać tylko wyspecjalizowane firmy.</a:t>
            </a:r>
          </a:p>
          <a:p>
            <a:pPr marL="0" indent="0">
              <a:buNone/>
            </a:pPr>
            <a:r>
              <a:rPr lang="pl-PL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Obowiązkowe: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dirty="0">
                <a:latin typeface="+mj-lt"/>
              </a:rPr>
              <a:t>Odzież ochronna i maski z filtrami P3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dirty="0">
                <a:latin typeface="+mj-lt"/>
              </a:rPr>
              <a:t>Nawilżenie materiałów przed demontażem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dirty="0">
                <a:latin typeface="+mj-lt"/>
              </a:rPr>
              <a:t>Oczyszczenie sprzętu i odzieży po pracy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dirty="0">
                <a:latin typeface="+mj-lt"/>
              </a:rPr>
              <a:t>Zakaz jedzenia, picia i palenia w strefie prac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dirty="0">
                <a:latin typeface="+mj-lt"/>
              </a:rPr>
              <a:t>Przerwy w strefach wolnych od pyłu</a:t>
            </a:r>
          </a:p>
        </p:txBody>
      </p:sp>
    </p:spTree>
    <p:extLst>
      <p:ext uri="{BB962C8B-B14F-4D97-AF65-F5344CB8AC3E}">
        <p14:creationId xmlns:p14="http://schemas.microsoft.com/office/powerpoint/2010/main" val="872947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Obowiązki pracodawcy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pl-PL" sz="2000" dirty="0">
                <a:latin typeface="+mj-lt"/>
              </a:rPr>
              <a:t>Sporządzenie oceny ryzyka zawodowego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sz="2000" dirty="0">
                <a:latin typeface="+mj-lt"/>
              </a:rPr>
              <a:t>Monitorowanie stężenia pyłu azbestowego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sz="2000" dirty="0">
                <a:latin typeface="+mj-lt"/>
              </a:rPr>
              <a:t>Prowadzenie rejestru prac i rejestru pracowników narażonych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sz="2000" dirty="0">
                <a:latin typeface="+mj-lt"/>
              </a:rPr>
              <a:t>Zapewnienie środków ochrony indywidualnej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sz="2000" dirty="0">
                <a:latin typeface="+mj-lt"/>
              </a:rPr>
              <a:t>Organizacja stanowisk pracy tak, by ograniczyć wysiłek fizyczny</a:t>
            </a:r>
          </a:p>
        </p:txBody>
      </p:sp>
    </p:spTree>
    <p:extLst>
      <p:ext uri="{BB962C8B-B14F-4D97-AF65-F5344CB8AC3E}">
        <p14:creationId xmlns:p14="http://schemas.microsoft.com/office/powerpoint/2010/main" val="2219774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Podstawy prawne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pl-PL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Ustawa z dnia 19 czerwca 1997 r.</a:t>
            </a:r>
            <a:r>
              <a:rPr lang="pl-PL" dirty="0">
                <a:latin typeface="+mj-lt"/>
              </a:rPr>
              <a:t> o zakazie stosowania wyrobów zawierających azbest.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Rozporządzenie Ministra Gospodarki i Pracy z dnia 14 października 2005 r.</a:t>
            </a:r>
            <a:r>
              <a:rPr lang="pl-PL" dirty="0">
                <a:latin typeface="+mj-lt"/>
              </a:rPr>
              <a:t> w sprawie zasad bezpieczeństwa i higieny pracy przy zabezpieczaniu i usuwaniu wyrobów zawierających azbest oraz programu szkolenia w zakresie bezpiecznego użytkowania takich wyrobów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Rozporządzenie Ministra Gospodarki, Pracy i Polityki Społecznej z dnia 2 kwietnia 2004 r</a:t>
            </a:r>
            <a:r>
              <a:rPr lang="pl-PL" dirty="0">
                <a:latin typeface="+mj-lt"/>
              </a:rPr>
              <a:t>. w sprawie sposobów i warunków bezpiecznego użytkowania i usuwania wyrobów zawierających azbest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Rozporządzenie Ministra Gospodarki z dnia 13 grudnia 2010 r. </a:t>
            </a:r>
            <a:r>
              <a:rPr lang="pl-PL" dirty="0">
                <a:latin typeface="+mj-lt"/>
              </a:rPr>
              <a:t>w sprawie wymagań w zakresie wykorzystywania wyrobów zawierających azbest oraz wykorzystywania i oczyszczania instalacji lub urządzeń, w których były lub są wykorzystywane wyroby zawierające azbest.</a:t>
            </a:r>
          </a:p>
        </p:txBody>
      </p:sp>
    </p:spTree>
    <p:extLst>
      <p:ext uri="{BB962C8B-B14F-4D97-AF65-F5344CB8AC3E}">
        <p14:creationId xmlns:p14="http://schemas.microsoft.com/office/powerpoint/2010/main" val="3201598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Projekt Polski : Program Oczyszczania Kraju z Azbestu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Cel:</a:t>
            </a:r>
            <a:r>
              <a:rPr lang="pl-PL" dirty="0">
                <a:latin typeface="+mj-lt"/>
              </a:rPr>
              <a:t> całkowite usunięcie azbestu do 2032 roku</a:t>
            </a:r>
          </a:p>
          <a:p>
            <a:pPr marL="0" indent="0">
              <a:buNone/>
            </a:pPr>
            <a:r>
              <a:rPr lang="pl-PL" dirty="0">
                <a:latin typeface="+mj-lt"/>
              </a:rPr>
              <a:t>Realizowany od 2009 r. przez Ministerstwo Rozwoju i Technologii</a:t>
            </a:r>
          </a:p>
          <a:p>
            <a:pPr marL="0" indent="0">
              <a:buNone/>
            </a:pPr>
            <a:r>
              <a:rPr lang="pl-PL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Zakłada: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dirty="0">
                <a:latin typeface="+mj-lt"/>
              </a:rPr>
              <a:t>Inwentaryzację wyrobów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dirty="0">
                <a:latin typeface="+mj-lt"/>
              </a:rPr>
              <a:t>Edukację i szkolenia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dirty="0">
                <a:latin typeface="+mj-lt"/>
              </a:rPr>
              <a:t>Wsparcie finansowe dla gmin i właścicieli nieruchomości </a:t>
            </a:r>
          </a:p>
          <a:p>
            <a:pPr marL="0" indent="0">
              <a:buNone/>
            </a:pPr>
            <a:r>
              <a:rPr lang="pl-PL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Narzędzia: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dirty="0">
                <a:latin typeface="+mj-lt"/>
              </a:rPr>
              <a:t>Baza Azbestowa – rejestr wyrobów i firm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dirty="0" err="1">
                <a:latin typeface="+mj-lt"/>
              </a:rPr>
              <a:t>GeoAzbest</a:t>
            </a:r>
            <a:r>
              <a:rPr lang="pl-PL" dirty="0">
                <a:latin typeface="+mj-lt"/>
              </a:rPr>
              <a:t> – system monitorowania przestrzennego</a:t>
            </a:r>
          </a:p>
        </p:txBody>
      </p:sp>
    </p:spTree>
    <p:extLst>
      <p:ext uri="{BB962C8B-B14F-4D97-AF65-F5344CB8AC3E}">
        <p14:creationId xmlns:p14="http://schemas.microsoft.com/office/powerpoint/2010/main" val="2823102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Usuwanie azbestu z dachów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Właściciele nieruchomości mają obowiązek: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sz="2000" dirty="0">
                <a:latin typeface="+mj-lt"/>
              </a:rPr>
              <a:t>Zgłoszenia zamiaru usunięcia do inspekcji sanitarnej, pracy i nadzoru budowlanego (min. 7 dni przed pracami)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l-PL" sz="2000" dirty="0">
                <a:latin typeface="+mj-lt"/>
              </a:rPr>
              <a:t>Przechowywania dokumentacji przez 5 lat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88739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 (sala konferencyjna)">
  <a:themeElements>
    <a:clrScheme name="Jon (sala konferencyjna)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Jon (sala konferencyjna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71</TotalTime>
  <Words>404</Words>
  <Application>Microsoft Office PowerPoint</Application>
  <PresentationFormat>Panoramiczny</PresentationFormat>
  <Paragraphs>51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3" baseType="lpstr">
      <vt:lpstr>Calibri</vt:lpstr>
      <vt:lpstr>Cambria</vt:lpstr>
      <vt:lpstr>Wingdings</vt:lpstr>
      <vt:lpstr>Wingdings 3</vt:lpstr>
      <vt:lpstr>Jon (sala konferencyjna)</vt:lpstr>
      <vt:lpstr>Bezpieczeństwo i higiena pracy przy zabezpieczaniu i usuwaniu wyrobów zawierających azbest</vt:lpstr>
      <vt:lpstr>                                    Azbest</vt:lpstr>
      <vt:lpstr>Dlaczego azbest jest niebezpieczny?</vt:lpstr>
      <vt:lpstr>BHP przy usuwaniu azbestu</vt:lpstr>
      <vt:lpstr>Obowiązki pracodawcy</vt:lpstr>
      <vt:lpstr>Podstawy prawne</vt:lpstr>
      <vt:lpstr>Projekt Polski : Program Oczyszczania Kraju z Azbestu</vt:lpstr>
      <vt:lpstr>Usuwanie azbestu z dachów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Bezpieczeństwo i higiena pracy przy zabezpieczaniu i usuwaniu wyrobów zawierających azbest</dc:title>
  <dc:creator>USER</dc:creator>
  <cp:lastModifiedBy>PSSE Zgorzelec - Dominika Łataś</cp:lastModifiedBy>
  <cp:revision>8</cp:revision>
  <dcterms:created xsi:type="dcterms:W3CDTF">2025-07-15T06:33:38Z</dcterms:created>
  <dcterms:modified xsi:type="dcterms:W3CDTF">2025-07-26T19:23:22Z</dcterms:modified>
</cp:coreProperties>
</file>