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2" r:id="rId12"/>
    <p:sldId id="267" r:id="rId13"/>
    <p:sldId id="268" r:id="rId14"/>
    <p:sldId id="274" r:id="rId15"/>
    <p:sldId id="278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0" r:id="rId26"/>
    <p:sldId id="271" r:id="rId27"/>
    <p:sldId id="272" r:id="rId28"/>
    <p:sldId id="287" r:id="rId2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Żaryn Stanisław" initials="ŻS" lastIdx="3" clrIdx="0">
    <p:extLst>
      <p:ext uri="{19B8F6BF-5375-455C-9EA6-DF929625EA0E}">
        <p15:presenceInfo xmlns:p15="http://schemas.microsoft.com/office/powerpoint/2012/main" userId="S-1-5-21-1346247845-3881836822-2677420573-11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5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50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76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4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13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2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15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3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2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7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BB3-8990-4162-8E46-189D02E4A640}" type="datetimeFigureOut">
              <a:rPr lang="pl-PL" smtClean="0"/>
              <a:t>27.09.2021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EDB8-6175-4ABF-92A7-50A634FFD0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0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7319" cy="89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550" y="1255822"/>
            <a:ext cx="4300450" cy="433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20684" y="2360964"/>
            <a:ext cx="6276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6 Zrzut </a:t>
            </a:r>
            <a:r>
              <a:rPr lang="pl-PL" sz="2000" u="sng" dirty="0">
                <a:solidFill>
                  <a:schemeClr val="bg1"/>
                </a:solidFill>
              </a:rPr>
              <a:t>ekranu z trasą w moskiewskim </a:t>
            </a:r>
            <a:r>
              <a:rPr lang="pl-PL" sz="2000" u="sng" dirty="0" smtClean="0">
                <a:solidFill>
                  <a:schemeClr val="bg1"/>
                </a:solidFill>
              </a:rPr>
              <a:t>metrze,</a:t>
            </a:r>
            <a:r>
              <a:rPr lang="pl-PL" sz="2000" b="1" u="sng" dirty="0" smtClean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uzyskany z urządzenia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ob. Afganistanu </a:t>
            </a:r>
            <a:r>
              <a:rPr lang="pl-PL" sz="2000" u="sng" dirty="0" err="1">
                <a:solidFill>
                  <a:schemeClr val="bg1"/>
                </a:solidFill>
              </a:rPr>
              <a:t>Badakhshi</a:t>
            </a:r>
            <a:r>
              <a:rPr lang="pl-PL" sz="2000" u="sng" dirty="0">
                <a:solidFill>
                  <a:schemeClr val="bg1"/>
                </a:solidFill>
              </a:rPr>
              <a:t> S. </a:t>
            </a:r>
            <a:endParaRPr lang="pl-PL" sz="2000" u="sng" dirty="0" smtClean="0">
              <a:solidFill>
                <a:schemeClr val="bg1"/>
              </a:solidFill>
            </a:endParaRP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Afgańczyk </a:t>
            </a:r>
            <a:r>
              <a:rPr lang="pl-PL" sz="2000" b="1" u="sng" dirty="0">
                <a:solidFill>
                  <a:schemeClr val="bg1"/>
                </a:solidFill>
              </a:rPr>
              <a:t>przed przedostaniem się do RP przez Białoruś przebywał w Federacji Rosyjskiej. </a:t>
            </a:r>
            <a:r>
              <a:rPr lang="pl-PL" sz="2000" u="sng" dirty="0">
                <a:solidFill>
                  <a:schemeClr val="bg1"/>
                </a:solidFill>
              </a:rPr>
              <a:t>Zamierzał udać się do Niemiec. </a:t>
            </a:r>
          </a:p>
          <a:p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42104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042" y="1272446"/>
            <a:ext cx="4233950" cy="40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18916" y="2794724"/>
            <a:ext cx="5552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7. Fragment </a:t>
            </a:r>
            <a:r>
              <a:rPr lang="pl-PL" sz="2000" u="sng" dirty="0">
                <a:solidFill>
                  <a:schemeClr val="bg1"/>
                </a:solidFill>
              </a:rPr>
              <a:t>mapy Moskwy </a:t>
            </a:r>
            <a:r>
              <a:rPr lang="pl-PL" sz="2000" u="sng" dirty="0" smtClean="0">
                <a:solidFill>
                  <a:schemeClr val="bg1"/>
                </a:solidFill>
              </a:rPr>
              <a:t>uzyskany </a:t>
            </a:r>
            <a:r>
              <a:rPr lang="pl-PL" sz="2000" u="sng" dirty="0">
                <a:solidFill>
                  <a:schemeClr val="bg1"/>
                </a:solidFill>
              </a:rPr>
              <a:t>z urządzenia ob. Afganistanu </a:t>
            </a:r>
            <a:r>
              <a:rPr lang="pl-PL" sz="2000" u="sng" dirty="0" err="1">
                <a:solidFill>
                  <a:schemeClr val="bg1"/>
                </a:solidFill>
              </a:rPr>
              <a:t>Latifa</a:t>
            </a:r>
            <a:r>
              <a:rPr lang="pl-PL" sz="2000" u="sng" dirty="0">
                <a:solidFill>
                  <a:schemeClr val="bg1"/>
                </a:solidFill>
              </a:rPr>
              <a:t> S</a:t>
            </a:r>
            <a:r>
              <a:rPr lang="pl-PL" sz="2000" u="sng" dirty="0" smtClean="0">
                <a:solidFill>
                  <a:schemeClr val="bg1"/>
                </a:solidFill>
              </a:rPr>
              <a:t>. C</a:t>
            </a:r>
            <a:r>
              <a:rPr lang="pl-PL" sz="2000" b="1" u="sng" dirty="0" smtClean="0">
                <a:solidFill>
                  <a:schemeClr val="bg1"/>
                </a:solidFill>
              </a:rPr>
              <a:t>udzoziemiec </a:t>
            </a:r>
            <a:r>
              <a:rPr lang="pl-PL" sz="2000" b="1" u="sng" dirty="0">
                <a:solidFill>
                  <a:schemeClr val="bg1"/>
                </a:solidFill>
              </a:rPr>
              <a:t>przed przedostaniem się do RP przez Białoruś przebywał na terenie Federacji Rosyjskiej co najmniej od września 2020 r.</a:t>
            </a:r>
            <a:r>
              <a:rPr lang="pl-PL" sz="2000" u="sng" dirty="0">
                <a:solidFill>
                  <a:schemeClr val="bg1"/>
                </a:solidFill>
              </a:rPr>
              <a:t> </a:t>
            </a:r>
            <a:endParaRPr lang="pl-PL" sz="2000" u="sng" dirty="0" smtClean="0">
              <a:solidFill>
                <a:schemeClr val="bg1"/>
              </a:solidFill>
            </a:endParaRP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To kolejna osoba, przyby</a:t>
            </a:r>
            <a:r>
              <a:rPr lang="pl-PL" sz="2000" u="sng" dirty="0" smtClean="0">
                <a:solidFill>
                  <a:schemeClr val="bg1"/>
                </a:solidFill>
              </a:rPr>
              <a:t>ła do Polski z Rosji.</a:t>
            </a:r>
            <a:endParaRPr lang="pl-PL" sz="2000" u="sng" dirty="0">
              <a:solidFill>
                <a:schemeClr val="bg1"/>
              </a:solidFill>
            </a:endParaRP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447" y="1868139"/>
            <a:ext cx="518096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12049" y="2529391"/>
            <a:ext cx="5428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8 Ob</a:t>
            </a:r>
            <a:r>
              <a:rPr lang="pl-PL" sz="2000" u="sng" dirty="0">
                <a:solidFill>
                  <a:schemeClr val="bg1"/>
                </a:solidFill>
              </a:rPr>
              <a:t>. Afganistanu </a:t>
            </a:r>
            <a:r>
              <a:rPr lang="pl-PL" sz="2000" u="sng" dirty="0" err="1">
                <a:solidFill>
                  <a:schemeClr val="bg1"/>
                </a:solidFill>
              </a:rPr>
              <a:t>Azharulhaq</a:t>
            </a:r>
            <a:r>
              <a:rPr lang="pl-PL" sz="2000" u="sng" dirty="0">
                <a:solidFill>
                  <a:schemeClr val="bg1"/>
                </a:solidFill>
              </a:rPr>
              <a:t> S. na tle Kremla na tydzień przed </a:t>
            </a:r>
            <a:r>
              <a:rPr lang="pl-PL" sz="2000" u="sng" dirty="0" smtClean="0">
                <a:solidFill>
                  <a:schemeClr val="bg1"/>
                </a:solidFill>
              </a:rPr>
              <a:t>zatrzymaniem w </a:t>
            </a:r>
            <a:r>
              <a:rPr lang="pl-PL" sz="2000" u="sng" dirty="0">
                <a:solidFill>
                  <a:schemeClr val="bg1"/>
                </a:solidFill>
              </a:rPr>
              <a:t>RP. </a:t>
            </a:r>
            <a:endParaRPr lang="pl-PL" sz="2000" u="sng" dirty="0" smtClean="0">
              <a:solidFill>
                <a:schemeClr val="bg1"/>
              </a:solidFill>
            </a:endParaRP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Cudzoziemiec</a:t>
            </a:r>
            <a:r>
              <a:rPr lang="pl-PL" sz="2000" u="sng" dirty="0" smtClean="0">
                <a:solidFill>
                  <a:schemeClr val="bg1"/>
                </a:solidFill>
              </a:rPr>
              <a:t> </a:t>
            </a:r>
            <a:r>
              <a:rPr lang="pl-PL" sz="2000" b="1" u="sng" dirty="0">
                <a:solidFill>
                  <a:schemeClr val="bg1"/>
                </a:solidFill>
              </a:rPr>
              <a:t>przed przedostaniem się do Polski przez Białoruś </a:t>
            </a:r>
            <a:r>
              <a:rPr lang="pl-PL" sz="2000" b="1" u="sng" dirty="0" smtClean="0">
                <a:solidFill>
                  <a:schemeClr val="bg1"/>
                </a:solidFill>
              </a:rPr>
              <a:t>przebywał w Rosji </a:t>
            </a:r>
            <a:r>
              <a:rPr lang="pl-PL" sz="2000" u="sng" dirty="0" smtClean="0">
                <a:solidFill>
                  <a:schemeClr val="bg1"/>
                </a:solidFill>
              </a:rPr>
              <a:t>(</a:t>
            </a:r>
            <a:r>
              <a:rPr lang="pl-PL" sz="2000" u="sng" dirty="0">
                <a:solidFill>
                  <a:schemeClr val="bg1"/>
                </a:solidFill>
              </a:rPr>
              <a:t>Moskwa, Petersburg</a:t>
            </a:r>
            <a:r>
              <a:rPr lang="pl-PL" sz="2000" u="sng" dirty="0" smtClean="0">
                <a:solidFill>
                  <a:schemeClr val="bg1"/>
                </a:solidFill>
              </a:rPr>
              <a:t>).</a:t>
            </a: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Usiłował </a:t>
            </a:r>
            <a:r>
              <a:rPr lang="pl-PL" sz="2000" b="1" u="sng" dirty="0">
                <a:solidFill>
                  <a:schemeClr val="bg1"/>
                </a:solidFill>
              </a:rPr>
              <a:t>ukryć faktyczną tożsamość.</a:t>
            </a:r>
            <a:r>
              <a:rPr lang="pl-PL" sz="2000" u="sng" dirty="0">
                <a:solidFill>
                  <a:schemeClr val="bg1"/>
                </a:solidFill>
              </a:rPr>
              <a:t> </a:t>
            </a: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077" y="1439224"/>
            <a:ext cx="3430384" cy="404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105818" y="1840519"/>
            <a:ext cx="5220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9 </a:t>
            </a:r>
            <a:r>
              <a:rPr lang="pl-PL" sz="2000" u="sng" dirty="0" smtClean="0">
                <a:solidFill>
                  <a:schemeClr val="bg1"/>
                </a:solidFill>
              </a:rPr>
              <a:t>Zdję</a:t>
            </a:r>
            <a:r>
              <a:rPr lang="pl-PL" sz="2000" u="sng" dirty="0" smtClean="0">
                <a:solidFill>
                  <a:schemeClr val="bg1"/>
                </a:solidFill>
              </a:rPr>
              <a:t>cie</a:t>
            </a:r>
            <a:r>
              <a:rPr lang="pl-PL" sz="2000" u="sng" dirty="0" smtClean="0">
                <a:solidFill>
                  <a:schemeClr val="bg1"/>
                </a:solidFill>
              </a:rPr>
              <a:t> z </a:t>
            </a:r>
            <a:r>
              <a:rPr lang="pl-PL" sz="2000" u="sng" dirty="0">
                <a:solidFill>
                  <a:schemeClr val="bg1"/>
                </a:solidFill>
              </a:rPr>
              <a:t>urządzenia ob. Iraku </a:t>
            </a:r>
            <a:r>
              <a:rPr lang="pl-PL" sz="2000" u="sng" dirty="0" err="1" smtClean="0">
                <a:solidFill>
                  <a:schemeClr val="bg1"/>
                </a:solidFill>
              </a:rPr>
              <a:t>Jaafara</a:t>
            </a:r>
            <a:r>
              <a:rPr lang="pl-PL" sz="2000" u="sng" dirty="0" smtClean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M. H. A., przedstawiające bilet na mecz Polska-Słowacja (14 czerwca 2021 r.) w trakcie mistrzostw Euro2020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Cudzoziemiec przed </a:t>
            </a:r>
            <a:r>
              <a:rPr lang="pl-PL" sz="2000" u="sng" dirty="0">
                <a:solidFill>
                  <a:schemeClr val="bg1"/>
                </a:solidFill>
              </a:rPr>
              <a:t>przedostaniem się do RP przez Białoruś przebywał na </a:t>
            </a:r>
            <a:r>
              <a:rPr lang="pl-PL" sz="2000" u="sng" dirty="0" smtClean="0">
                <a:solidFill>
                  <a:schemeClr val="bg1"/>
                </a:solidFill>
              </a:rPr>
              <a:t>terytorium rosyjskim.</a:t>
            </a:r>
            <a:endParaRPr lang="pl-PL" sz="2000" u="sng" dirty="0">
              <a:solidFill>
                <a:schemeClr val="bg1"/>
              </a:solidFill>
            </a:endParaRP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938" y="1422525"/>
            <a:ext cx="3286298" cy="389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916048" y="2587281"/>
            <a:ext cx="5877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10 </a:t>
            </a:r>
            <a:r>
              <a:rPr lang="pl-PL" sz="2000" u="sng" dirty="0">
                <a:solidFill>
                  <a:schemeClr val="bg1"/>
                </a:solidFill>
              </a:rPr>
              <a:t>Ob. Afganistanu Ahmadi S</a:t>
            </a:r>
            <a:r>
              <a:rPr lang="pl-PL" sz="2000" u="sng" dirty="0" smtClean="0">
                <a:solidFill>
                  <a:schemeClr val="bg1"/>
                </a:solidFill>
              </a:rPr>
              <a:t>., </a:t>
            </a:r>
            <a:r>
              <a:rPr lang="pl-PL" sz="2000" u="sng" dirty="0">
                <a:solidFill>
                  <a:schemeClr val="bg1"/>
                </a:solidFill>
              </a:rPr>
              <a:t>zatrzymany 5 sierpnia 2021. Cudzoziemiec </a:t>
            </a:r>
            <a:r>
              <a:rPr lang="pl-PL" sz="2000" b="1" u="sng" dirty="0">
                <a:solidFill>
                  <a:schemeClr val="bg1"/>
                </a:solidFill>
              </a:rPr>
              <a:t>przed przedostaniem się do RP przez Białoruś od dłuższego czasu przebywał na terenie Federacji </a:t>
            </a:r>
            <a:r>
              <a:rPr lang="pl-PL" sz="2000" b="1" u="sng" dirty="0" smtClean="0">
                <a:solidFill>
                  <a:schemeClr val="bg1"/>
                </a:solidFill>
              </a:rPr>
              <a:t>Rosyjskiej.</a:t>
            </a: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Usiłował </a:t>
            </a:r>
            <a:r>
              <a:rPr lang="pl-PL" sz="2000" b="1" u="sng" dirty="0">
                <a:solidFill>
                  <a:schemeClr val="bg1"/>
                </a:solidFill>
              </a:rPr>
              <a:t>ukryć faktyczną tożsamość.</a:t>
            </a:r>
            <a:r>
              <a:rPr lang="pl-PL" sz="2000" u="sng" dirty="0">
                <a:solidFill>
                  <a:schemeClr val="bg1"/>
                </a:solidFill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4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l="8075" r="6561"/>
          <a:stretch>
            <a:fillRect/>
          </a:stretch>
        </p:blipFill>
        <p:spPr bwMode="auto">
          <a:xfrm>
            <a:off x="7292613" y="1778824"/>
            <a:ext cx="4154805" cy="321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84916" y="2430631"/>
            <a:ext cx="66335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11 </a:t>
            </a:r>
            <a:r>
              <a:rPr lang="pl-PL" sz="2000" u="sng" dirty="0">
                <a:solidFill>
                  <a:schemeClr val="bg1"/>
                </a:solidFill>
              </a:rPr>
              <a:t>Ob. Afganistanu Mohammad R. T. na </a:t>
            </a:r>
            <a:r>
              <a:rPr lang="pl-PL" sz="2000" b="1" u="sng" dirty="0" smtClean="0">
                <a:solidFill>
                  <a:schemeClr val="bg1"/>
                </a:solidFill>
              </a:rPr>
              <a:t>rosyjskim</a:t>
            </a:r>
            <a:r>
              <a:rPr lang="pl-PL" sz="2000" u="sng" dirty="0" smtClean="0">
                <a:solidFill>
                  <a:schemeClr val="bg1"/>
                </a:solidFill>
              </a:rPr>
              <a:t> </a:t>
            </a:r>
            <a:r>
              <a:rPr lang="pl-PL" sz="2000" b="1" u="sng" dirty="0" smtClean="0">
                <a:solidFill>
                  <a:schemeClr val="bg1"/>
                </a:solidFill>
              </a:rPr>
              <a:t>kursie </a:t>
            </a:r>
            <a:r>
              <a:rPr lang="pl-PL" sz="2000" b="1" u="sng" dirty="0" smtClean="0">
                <a:solidFill>
                  <a:schemeClr val="bg1"/>
                </a:solidFill>
              </a:rPr>
              <a:t>wojskowym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Cudzoziemiec uczestniczył w </a:t>
            </a:r>
            <a:r>
              <a:rPr lang="pl-PL" sz="2000" u="sng" dirty="0">
                <a:solidFill>
                  <a:schemeClr val="bg1"/>
                </a:solidFill>
              </a:rPr>
              <a:t>czerwcu br. </a:t>
            </a:r>
            <a:r>
              <a:rPr lang="pl-PL" sz="2000" u="sng" dirty="0" smtClean="0">
                <a:solidFill>
                  <a:schemeClr val="bg1"/>
                </a:solidFill>
              </a:rPr>
              <a:t>w </a:t>
            </a:r>
            <a:r>
              <a:rPr lang="pl-PL" sz="2000" u="sng" dirty="0" smtClean="0">
                <a:solidFill>
                  <a:schemeClr val="bg1"/>
                </a:solidFill>
              </a:rPr>
              <a:t>uroczystości ukończenia </a:t>
            </a:r>
            <a:r>
              <a:rPr lang="pl-PL" sz="2000" b="1" u="sng" dirty="0">
                <a:solidFill>
                  <a:schemeClr val="bg1"/>
                </a:solidFill>
              </a:rPr>
              <a:t>szkolenia o charakterze wojskowym</a:t>
            </a:r>
            <a:r>
              <a:rPr lang="pl-PL" sz="2000" u="sng" dirty="0">
                <a:solidFill>
                  <a:schemeClr val="bg1"/>
                </a:solidFill>
              </a:rPr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5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b="10282"/>
          <a:stretch>
            <a:fillRect/>
          </a:stretch>
        </p:blipFill>
        <p:spPr bwMode="auto">
          <a:xfrm>
            <a:off x="6879973" y="1813796"/>
            <a:ext cx="3956050" cy="31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34515" y="2948398"/>
            <a:ext cx="5835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13 Ob</a:t>
            </a:r>
            <a:r>
              <a:rPr lang="pl-PL" sz="2000" u="sng" dirty="0">
                <a:solidFill>
                  <a:schemeClr val="bg1"/>
                </a:solidFill>
              </a:rPr>
              <a:t>. Afganistanu </a:t>
            </a:r>
            <a:r>
              <a:rPr lang="pl-PL" sz="2000" u="sng" dirty="0" err="1">
                <a:solidFill>
                  <a:schemeClr val="bg1"/>
                </a:solidFill>
              </a:rPr>
              <a:t>Mohammadi</a:t>
            </a:r>
            <a:r>
              <a:rPr lang="pl-PL" sz="2000" u="sng" dirty="0">
                <a:solidFill>
                  <a:schemeClr val="bg1"/>
                </a:solidFill>
              </a:rPr>
              <a:t> M. A. </a:t>
            </a:r>
            <a:r>
              <a:rPr lang="pl-PL" sz="2000" b="1" u="sng" dirty="0">
                <a:solidFill>
                  <a:schemeClr val="bg1"/>
                </a:solidFill>
              </a:rPr>
              <a:t>w mundurze i z uzbrojeniem afgańskich sił </a:t>
            </a:r>
            <a:r>
              <a:rPr lang="pl-PL" sz="2000" b="1" u="sng" dirty="0" smtClean="0">
                <a:solidFill>
                  <a:schemeClr val="bg1"/>
                </a:solidFill>
              </a:rPr>
              <a:t>bezpieczeństwa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u="sng" dirty="0" smtClean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Cudzoziemiec </a:t>
            </a:r>
            <a:r>
              <a:rPr lang="pl-PL" sz="2000" u="sng" dirty="0">
                <a:solidFill>
                  <a:schemeClr val="bg1"/>
                </a:solidFill>
              </a:rPr>
              <a:t>został zatrzymany 28 lipca 2021 r. </a:t>
            </a: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t="6536" r="66768" b="21713"/>
          <a:stretch>
            <a:fillRect/>
          </a:stretch>
        </p:blipFill>
        <p:spPr bwMode="auto">
          <a:xfrm>
            <a:off x="7237925" y="1250692"/>
            <a:ext cx="27984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005541" y="2707928"/>
            <a:ext cx="5020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13 </a:t>
            </a:r>
            <a:r>
              <a:rPr lang="pl-PL" sz="2000" u="sng" dirty="0">
                <a:solidFill>
                  <a:schemeClr val="bg1"/>
                </a:solidFill>
              </a:rPr>
              <a:t>Ob. Iraku </a:t>
            </a:r>
            <a:r>
              <a:rPr lang="pl-PL" sz="2000" u="sng" dirty="0" err="1">
                <a:solidFill>
                  <a:schemeClr val="bg1"/>
                </a:solidFill>
              </a:rPr>
              <a:t>Rizgo</a:t>
            </a:r>
            <a:r>
              <a:rPr lang="pl-PL" sz="2000" u="sng" dirty="0">
                <a:solidFill>
                  <a:schemeClr val="bg1"/>
                </a:solidFill>
              </a:rPr>
              <a:t> K. H. Q</a:t>
            </a:r>
            <a:r>
              <a:rPr lang="pl-PL" sz="2000" u="sng" dirty="0" smtClean="0">
                <a:solidFill>
                  <a:schemeClr val="bg1"/>
                </a:solidFill>
              </a:rPr>
              <a:t>. </a:t>
            </a:r>
            <a:r>
              <a:rPr lang="pl-PL" sz="2000" b="1" u="sng" dirty="0">
                <a:solidFill>
                  <a:schemeClr val="bg1"/>
                </a:solidFill>
              </a:rPr>
              <a:t>w wyposażeniu taktycznym i </a:t>
            </a:r>
            <a:r>
              <a:rPr lang="pl-PL" sz="2000" b="1" u="sng" dirty="0" smtClean="0">
                <a:solidFill>
                  <a:schemeClr val="bg1"/>
                </a:solidFill>
              </a:rPr>
              <a:t>umundurowaniu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Jedna z osób, która posiada doświadczenie bojowe oraz przeszła przeszkolenie w zakresie posługiwania się bronią.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l="845" r="4560"/>
          <a:stretch>
            <a:fillRect/>
          </a:stretch>
        </p:blipFill>
        <p:spPr bwMode="auto">
          <a:xfrm>
            <a:off x="2685007" y="1054443"/>
            <a:ext cx="6393089" cy="23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503554" y="3886087"/>
            <a:ext cx="9765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14 </a:t>
            </a:r>
            <a:r>
              <a:rPr lang="pl-PL" sz="2000" u="sng" dirty="0" smtClean="0">
                <a:solidFill>
                  <a:schemeClr val="bg1"/>
                </a:solidFill>
              </a:rPr>
              <a:t>Zdjęcia mężczyzn </a:t>
            </a:r>
            <a:r>
              <a:rPr lang="pl-PL" sz="2000" u="sng" dirty="0">
                <a:solidFill>
                  <a:schemeClr val="bg1"/>
                </a:solidFill>
              </a:rPr>
              <a:t>w umundurowaniu, uzyskane z urządzenia ob. </a:t>
            </a:r>
            <a:r>
              <a:rPr lang="pl-PL" sz="2000" u="sng" dirty="0" smtClean="0">
                <a:solidFill>
                  <a:schemeClr val="bg1"/>
                </a:solidFill>
              </a:rPr>
              <a:t>Afganistanu.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err="1" smtClean="0">
                <a:solidFill>
                  <a:schemeClr val="bg1"/>
                </a:solidFill>
              </a:rPr>
              <a:t>Ahmad</a:t>
            </a:r>
            <a:r>
              <a:rPr lang="pl-PL" sz="2000" u="sng" dirty="0" smtClean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K. </a:t>
            </a:r>
            <a:r>
              <a:rPr lang="pl-PL" sz="2000" u="sng" dirty="0" smtClean="0">
                <a:solidFill>
                  <a:schemeClr val="bg1"/>
                </a:solidFill>
              </a:rPr>
              <a:t>S</a:t>
            </a:r>
            <a:r>
              <a:rPr lang="pl-PL" sz="2000" u="sng" dirty="0" smtClean="0">
                <a:solidFill>
                  <a:schemeClr val="bg1"/>
                </a:solidFill>
              </a:rPr>
              <a:t>., zatrzymany </a:t>
            </a:r>
            <a:r>
              <a:rPr lang="pl-PL" sz="2000" u="sng" dirty="0">
                <a:solidFill>
                  <a:schemeClr val="bg1"/>
                </a:solidFill>
              </a:rPr>
              <a:t>13 lipca 2021 r</a:t>
            </a:r>
            <a:r>
              <a:rPr lang="pl-PL" sz="2000" u="sng" dirty="0" smtClean="0">
                <a:solidFill>
                  <a:schemeClr val="bg1"/>
                </a:solidFill>
              </a:rPr>
              <a:t>., </a:t>
            </a:r>
            <a:r>
              <a:rPr lang="pl-PL" sz="2000" b="1" u="sng" dirty="0">
                <a:solidFill>
                  <a:schemeClr val="bg1"/>
                </a:solidFill>
              </a:rPr>
              <a:t>gromadził fotografie o tematyce </a:t>
            </a:r>
            <a:r>
              <a:rPr lang="pl-PL" sz="2000" b="1" u="sng" dirty="0" smtClean="0">
                <a:solidFill>
                  <a:schemeClr val="bg1"/>
                </a:solidFill>
              </a:rPr>
              <a:t>militarnej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  <a:endParaRPr lang="pl-PL" sz="2000" b="1" u="sng" dirty="0" smtClean="0">
              <a:solidFill>
                <a:schemeClr val="bg1"/>
              </a:solidFill>
            </a:endParaRP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Mężczyzna </a:t>
            </a:r>
            <a:r>
              <a:rPr lang="pl-PL" sz="2000" b="1" u="sng" dirty="0">
                <a:solidFill>
                  <a:schemeClr val="bg1"/>
                </a:solidFill>
              </a:rPr>
              <a:t>sympatyzuje </a:t>
            </a:r>
            <a:r>
              <a:rPr lang="pl-PL" sz="2000" b="1" u="sng" dirty="0" smtClean="0">
                <a:solidFill>
                  <a:schemeClr val="bg1"/>
                </a:solidFill>
              </a:rPr>
              <a:t>z </a:t>
            </a:r>
            <a:r>
              <a:rPr lang="pl-PL" sz="2000" b="1" u="sng" dirty="0">
                <a:solidFill>
                  <a:schemeClr val="bg1"/>
                </a:solidFill>
              </a:rPr>
              <a:t>ruchem talibów</a:t>
            </a:r>
            <a:r>
              <a:rPr lang="pl-PL" sz="2000" b="1" u="sng" dirty="0" smtClean="0">
                <a:solidFill>
                  <a:schemeClr val="bg1"/>
                </a:solidFill>
              </a:rPr>
              <a:t>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l="3846" b="10033"/>
          <a:stretch>
            <a:fillRect/>
          </a:stretch>
        </p:blipFill>
        <p:spPr bwMode="auto">
          <a:xfrm>
            <a:off x="6430024" y="2138073"/>
            <a:ext cx="4799330" cy="23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31409" y="2138073"/>
            <a:ext cx="5394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15 </a:t>
            </a:r>
            <a:r>
              <a:rPr lang="pl-PL" sz="2000" u="sng" dirty="0" smtClean="0">
                <a:solidFill>
                  <a:schemeClr val="bg1"/>
                </a:solidFill>
              </a:rPr>
              <a:t>Zdjęcie uzyskane </a:t>
            </a:r>
            <a:r>
              <a:rPr lang="pl-PL" sz="2000" u="sng" dirty="0">
                <a:solidFill>
                  <a:schemeClr val="bg1"/>
                </a:solidFill>
              </a:rPr>
              <a:t>z telefonu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ob. Iraku </a:t>
            </a:r>
            <a:r>
              <a:rPr lang="pl-PL" sz="2000" u="sng" dirty="0" err="1" smtClean="0">
                <a:solidFill>
                  <a:schemeClr val="bg1"/>
                </a:solidFill>
              </a:rPr>
              <a:t>Hasanaina</a:t>
            </a:r>
            <a:r>
              <a:rPr lang="pl-PL" sz="2000" u="sng" dirty="0" smtClean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S. A., przedstawiające </a:t>
            </a:r>
            <a:r>
              <a:rPr lang="pl-PL" sz="2000" b="1" u="sng" dirty="0">
                <a:solidFill>
                  <a:schemeClr val="bg1"/>
                </a:solidFill>
              </a:rPr>
              <a:t>broń oraz ostrzelany pojazd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b="1" u="sng" dirty="0" smtClean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Cudzoziemiec </a:t>
            </a:r>
            <a:r>
              <a:rPr lang="pl-PL" sz="2000" b="1" u="sng" dirty="0">
                <a:solidFill>
                  <a:schemeClr val="bg1"/>
                </a:solidFill>
              </a:rPr>
              <a:t>gromadził również filmy z zamachów i </a:t>
            </a:r>
            <a:r>
              <a:rPr lang="pl-PL" sz="2000" b="1" u="sng" dirty="0" smtClean="0">
                <a:solidFill>
                  <a:schemeClr val="bg1"/>
                </a:solidFill>
              </a:rPr>
              <a:t>walk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  <a:endParaRPr lang="pl-PL" sz="2000" b="1" u="sng" dirty="0" smtClean="0">
              <a:solidFill>
                <a:schemeClr val="bg1"/>
              </a:solidFill>
            </a:endParaRP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Ujawniono </a:t>
            </a:r>
            <a:r>
              <a:rPr lang="pl-PL" sz="2000" u="sng" dirty="0">
                <a:solidFill>
                  <a:schemeClr val="bg1"/>
                </a:solidFill>
              </a:rPr>
              <a:t>także zdjęcia przedstawiające dysponenta telefonu podczas pobytu na Białorusi oraz zrzuty </a:t>
            </a:r>
            <a:r>
              <a:rPr lang="pl-PL" sz="2000" u="sng" dirty="0" smtClean="0">
                <a:solidFill>
                  <a:schemeClr val="bg1"/>
                </a:solidFill>
              </a:rPr>
              <a:t>ekranu z </a:t>
            </a:r>
            <a:r>
              <a:rPr lang="pl-PL" sz="2000" u="sng" dirty="0">
                <a:solidFill>
                  <a:schemeClr val="bg1"/>
                </a:solidFill>
              </a:rPr>
              <a:t>mapami z pogranicza polsko-białoruskiego.</a:t>
            </a: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2400" y="2235199"/>
            <a:ext cx="9144000" cy="2096799"/>
          </a:xfrm>
        </p:spPr>
        <p:txBody>
          <a:bodyPr>
            <a:normAutofit/>
          </a:bodyPr>
          <a:lstStyle/>
          <a:p>
            <a:r>
              <a:rPr lang="pl-PL" sz="7200" u="sng" dirty="0" smtClean="0">
                <a:solidFill>
                  <a:schemeClr val="bg1"/>
                </a:solidFill>
              </a:rPr>
              <a:t>Konferencja</a:t>
            </a:r>
            <a:br>
              <a:rPr lang="pl-PL" sz="7200" u="sng" dirty="0" smtClean="0">
                <a:solidFill>
                  <a:schemeClr val="bg1"/>
                </a:solidFill>
              </a:rPr>
            </a:br>
            <a:r>
              <a:rPr lang="pl-PL" sz="7200" u="sng" dirty="0" smtClean="0">
                <a:solidFill>
                  <a:schemeClr val="bg1"/>
                </a:solidFill>
              </a:rPr>
              <a:t>27 września 2021r.</a:t>
            </a:r>
            <a:endParaRPr lang="pl-PL" sz="7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kum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29" y="2029082"/>
            <a:ext cx="3832225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27280" y="1565414"/>
            <a:ext cx="5104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16 </a:t>
            </a:r>
            <a:r>
              <a:rPr lang="pl-PL" sz="2000" u="sng" dirty="0" smtClean="0">
                <a:solidFill>
                  <a:schemeClr val="bg1"/>
                </a:solidFill>
              </a:rPr>
              <a:t>Zdjęcia z </a:t>
            </a:r>
            <a:r>
              <a:rPr lang="pl-PL" sz="2000" u="sng" dirty="0">
                <a:solidFill>
                  <a:schemeClr val="bg1"/>
                </a:solidFill>
              </a:rPr>
              <a:t>urządzenia ob. Afganistanu </a:t>
            </a:r>
            <a:r>
              <a:rPr lang="pl-PL" sz="2000" u="sng" dirty="0" err="1">
                <a:solidFill>
                  <a:schemeClr val="bg1"/>
                </a:solidFill>
              </a:rPr>
              <a:t>Saida</a:t>
            </a:r>
            <a:r>
              <a:rPr lang="pl-PL" sz="2000" u="sng" dirty="0">
                <a:solidFill>
                  <a:schemeClr val="bg1"/>
                </a:solidFill>
              </a:rPr>
              <a:t> M. H., przedstawiające autentyczne dokumenty tożsamości.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sz="2000" u="sng" dirty="0" smtClean="0">
                <a:solidFill>
                  <a:schemeClr val="bg1"/>
                </a:solidFill>
              </a:rPr>
              <a:t>C</a:t>
            </a:r>
            <a:r>
              <a:rPr lang="pl-PL" sz="2000" b="1" u="sng" dirty="0" smtClean="0">
                <a:solidFill>
                  <a:schemeClr val="bg1"/>
                </a:solidFill>
              </a:rPr>
              <a:t>udzoziemiec </a:t>
            </a:r>
            <a:r>
              <a:rPr lang="pl-PL" sz="2000" b="1" u="sng" dirty="0">
                <a:solidFill>
                  <a:schemeClr val="bg1"/>
                </a:solidFill>
              </a:rPr>
              <a:t>dysponował zdjęciami kilku tysięcy dokumentów tożsamości mężczyzn, kobiet i dzieci, w tym ob. RP, Niemiec, Belgii, Francji, Holandii, Wenezueli, Brazylii, Bułgarii, Hiszpanii, Rumunii</a:t>
            </a:r>
            <a:r>
              <a:rPr lang="pl-PL" sz="2000" b="1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Może </a:t>
            </a:r>
            <a:r>
              <a:rPr lang="pl-PL" sz="2000" b="1" u="sng" dirty="0">
                <a:solidFill>
                  <a:schemeClr val="bg1"/>
                </a:solidFill>
              </a:rPr>
              <a:t>to wskazywać na zaangażowanie Afgańczyka w fałszerstwo dokumentów lub organizację nielegalnej migracji</a:t>
            </a:r>
            <a:r>
              <a:rPr lang="pl-PL" sz="2000" b="1" u="sng" dirty="0" smtClean="0">
                <a:solidFill>
                  <a:schemeClr val="bg1"/>
                </a:solidFill>
              </a:rPr>
              <a:t>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r="48341"/>
          <a:stretch>
            <a:fillRect/>
          </a:stretch>
        </p:blipFill>
        <p:spPr bwMode="auto">
          <a:xfrm>
            <a:off x="6886851" y="2375722"/>
            <a:ext cx="3932555" cy="25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57483" y="1815549"/>
            <a:ext cx="51871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17 </a:t>
            </a:r>
            <a:r>
              <a:rPr lang="pl-PL" sz="2000" u="sng" dirty="0" smtClean="0">
                <a:solidFill>
                  <a:schemeClr val="bg1"/>
                </a:solidFill>
              </a:rPr>
              <a:t>Zdjęcia pochodzące </a:t>
            </a:r>
            <a:r>
              <a:rPr lang="pl-PL" sz="2000" u="sng" dirty="0">
                <a:solidFill>
                  <a:schemeClr val="bg1"/>
                </a:solidFill>
              </a:rPr>
              <a:t>z telefonu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ob. Afganistanu </a:t>
            </a:r>
            <a:r>
              <a:rPr lang="pl-PL" sz="2000" u="sng" dirty="0" err="1">
                <a:solidFill>
                  <a:schemeClr val="bg1"/>
                </a:solidFill>
              </a:rPr>
              <a:t>Rahimi</a:t>
            </a:r>
            <a:r>
              <a:rPr lang="pl-PL" sz="2000" u="sng" dirty="0">
                <a:solidFill>
                  <a:schemeClr val="bg1"/>
                </a:solidFill>
              </a:rPr>
              <a:t> Z., przedstawiające przykłady </a:t>
            </a:r>
            <a:r>
              <a:rPr lang="pl-PL" sz="2000" u="sng" dirty="0" smtClean="0">
                <a:solidFill>
                  <a:schemeClr val="bg1"/>
                </a:solidFill>
              </a:rPr>
              <a:t>dokumentów, </a:t>
            </a:r>
            <a:r>
              <a:rPr lang="pl-PL" sz="2000" u="sng" dirty="0">
                <a:solidFill>
                  <a:schemeClr val="bg1"/>
                </a:solidFill>
              </a:rPr>
              <a:t>których zdjęcia posiadał zatrzymany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Dysponował </a:t>
            </a:r>
            <a:r>
              <a:rPr lang="pl-PL" sz="2000" b="1" u="sng" dirty="0">
                <a:solidFill>
                  <a:schemeClr val="bg1"/>
                </a:solidFill>
              </a:rPr>
              <a:t>on fotografiami kilkuset dokumentów tożsamości, w tym polskich, uzyskanych za pośrednictwem aplikacji Telegram i WhatsApp.</a:t>
            </a:r>
            <a:r>
              <a:rPr lang="pl-PL" sz="2000" u="sng" dirty="0">
                <a:solidFill>
                  <a:schemeClr val="bg1"/>
                </a:solidFill>
              </a:rPr>
              <a:t> </a:t>
            </a:r>
            <a:r>
              <a:rPr lang="pl-PL" sz="2000" b="1" u="sng" dirty="0">
                <a:solidFill>
                  <a:schemeClr val="bg1"/>
                </a:solidFill>
              </a:rPr>
              <a:t>Afgańczyk mógł być zaangażowany w fałszerstwo dokumentów lub organizację nielegalnej migracji. </a:t>
            </a:r>
            <a:endParaRPr lang="pl-PL" sz="2000" b="1" u="sng" dirty="0" smtClean="0">
              <a:solidFill>
                <a:schemeClr val="bg1"/>
              </a:solidFill>
            </a:endParaRP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Usiłował </a:t>
            </a:r>
            <a:r>
              <a:rPr lang="pl-PL" sz="2000" u="sng" dirty="0">
                <a:solidFill>
                  <a:schemeClr val="bg1"/>
                </a:solidFill>
              </a:rPr>
              <a:t>zataić faktyczną datę urodzenia. </a:t>
            </a: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937" y="1949924"/>
            <a:ext cx="2406015" cy="322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244288" y="1978728"/>
            <a:ext cx="4621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18 Ob</a:t>
            </a:r>
            <a:r>
              <a:rPr lang="pl-PL" sz="2000" u="sng" dirty="0">
                <a:solidFill>
                  <a:schemeClr val="bg1"/>
                </a:solidFill>
              </a:rPr>
              <a:t>. Afganistanu </a:t>
            </a:r>
            <a:r>
              <a:rPr lang="pl-PL" sz="2000" u="sng" dirty="0" err="1">
                <a:solidFill>
                  <a:schemeClr val="bg1"/>
                </a:solidFill>
              </a:rPr>
              <a:t>Suliman</a:t>
            </a:r>
            <a:r>
              <a:rPr lang="pl-PL" sz="2000" u="sng" dirty="0">
                <a:solidFill>
                  <a:schemeClr val="bg1"/>
                </a:solidFill>
              </a:rPr>
              <a:t> S. najprawdopodobniej w trakcie zażywania substancji narkotycznych. </a:t>
            </a:r>
            <a:r>
              <a:rPr lang="pl-PL" sz="2000" u="sng" dirty="0" smtClean="0">
                <a:solidFill>
                  <a:schemeClr val="bg1"/>
                </a:solidFill>
              </a:rPr>
              <a:t>Cudzoziemiec </a:t>
            </a:r>
            <a:r>
              <a:rPr lang="pl-PL" sz="2000" b="1" u="sng" dirty="0" smtClean="0">
                <a:solidFill>
                  <a:schemeClr val="bg1"/>
                </a:solidFill>
              </a:rPr>
              <a:t>przed </a:t>
            </a:r>
            <a:r>
              <a:rPr lang="pl-PL" sz="2000" b="1" u="sng" dirty="0">
                <a:solidFill>
                  <a:schemeClr val="bg1"/>
                </a:solidFill>
              </a:rPr>
              <a:t>przybyciem do RP przez terytorium Białorusi studiował i pracował w Moskwie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Spokrewniony </a:t>
            </a:r>
            <a:r>
              <a:rPr lang="pl-PL" sz="2000" u="sng" dirty="0">
                <a:solidFill>
                  <a:schemeClr val="bg1"/>
                </a:solidFill>
              </a:rPr>
              <a:t>z wysokim rangą oficerem służb bezpieczeństwa Afganistanu. </a:t>
            </a:r>
          </a:p>
          <a:p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911" y="1933822"/>
            <a:ext cx="4975225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382683" y="2158315"/>
            <a:ext cx="3840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solidFill>
                  <a:schemeClr val="bg1"/>
                </a:solidFill>
              </a:rPr>
              <a:t>Fot. </a:t>
            </a:r>
            <a:r>
              <a:rPr lang="pl-PL" u="sng" dirty="0" smtClean="0">
                <a:solidFill>
                  <a:schemeClr val="bg1"/>
                </a:solidFill>
              </a:rPr>
              <a:t>19 Zdjęcia uzyskane </a:t>
            </a:r>
            <a:r>
              <a:rPr lang="pl-PL" u="sng" dirty="0">
                <a:solidFill>
                  <a:schemeClr val="bg1"/>
                </a:solidFill>
              </a:rPr>
              <a:t>z urządzenia</a:t>
            </a:r>
            <a:r>
              <a:rPr lang="pl-PL" b="1" u="sng" dirty="0">
                <a:solidFill>
                  <a:schemeClr val="bg1"/>
                </a:solidFill>
              </a:rPr>
              <a:t> </a:t>
            </a:r>
            <a:r>
              <a:rPr lang="pl-PL" u="sng" dirty="0">
                <a:solidFill>
                  <a:schemeClr val="bg1"/>
                </a:solidFill>
              </a:rPr>
              <a:t>ob. Iraku </a:t>
            </a:r>
            <a:r>
              <a:rPr lang="pl-PL" u="sng" dirty="0" err="1" smtClean="0">
                <a:solidFill>
                  <a:schemeClr val="bg1"/>
                </a:solidFill>
              </a:rPr>
              <a:t>Hasanaina</a:t>
            </a:r>
            <a:r>
              <a:rPr lang="pl-PL" u="sng" dirty="0" smtClean="0">
                <a:solidFill>
                  <a:schemeClr val="bg1"/>
                </a:solidFill>
              </a:rPr>
              <a:t> </a:t>
            </a:r>
            <a:r>
              <a:rPr lang="pl-PL" u="sng" dirty="0">
                <a:solidFill>
                  <a:schemeClr val="bg1"/>
                </a:solidFill>
              </a:rPr>
              <a:t>S. A</a:t>
            </a:r>
            <a:r>
              <a:rPr lang="pl-PL" u="sng" dirty="0" smtClean="0">
                <a:solidFill>
                  <a:schemeClr val="bg1"/>
                </a:solidFill>
              </a:rPr>
              <a:t>.</a:t>
            </a:r>
          </a:p>
          <a:p>
            <a:endParaRPr lang="pl-PL" b="1" u="sng" dirty="0">
              <a:solidFill>
                <a:schemeClr val="bg1"/>
              </a:solidFill>
            </a:endParaRPr>
          </a:p>
          <a:p>
            <a:r>
              <a:rPr lang="pl-PL" b="1" u="sng" dirty="0" smtClean="0">
                <a:solidFill>
                  <a:schemeClr val="bg1"/>
                </a:solidFill>
              </a:rPr>
              <a:t>Cudzoziemiec </a:t>
            </a:r>
            <a:r>
              <a:rPr lang="pl-PL" b="1" u="sng" dirty="0">
                <a:solidFill>
                  <a:schemeClr val="bg1"/>
                </a:solidFill>
              </a:rPr>
              <a:t>posiadał fotografie mogące wskazywać na</a:t>
            </a:r>
            <a:r>
              <a:rPr lang="pl-PL" u="sng" dirty="0">
                <a:solidFill>
                  <a:schemeClr val="bg1"/>
                </a:solidFill>
              </a:rPr>
              <a:t> </a:t>
            </a:r>
            <a:r>
              <a:rPr lang="pl-PL" b="1" u="sng" dirty="0">
                <a:solidFill>
                  <a:schemeClr val="bg1"/>
                </a:solidFill>
              </a:rPr>
              <a:t>zaburzenia seksualne w kierunku pedofilii</a:t>
            </a:r>
            <a:r>
              <a:rPr lang="pl-PL" b="1" u="sng" dirty="0" smtClean="0">
                <a:solidFill>
                  <a:schemeClr val="bg1"/>
                </a:solidFill>
              </a:rPr>
              <a:t>.</a:t>
            </a:r>
            <a:endParaRPr lang="pl-PL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\\warszawa\zasoby\Lokalne\L\Wydział VII\PUBLICZNY-W07\prezentacja 2021-09-23\pedofi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820" y="453764"/>
            <a:ext cx="4989830" cy="36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\\warszawa\zasoby\Lokalne\L\Wydział VII\PUBLICZNY-W07\prezentacja 2021-09-23\donke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26" y="418839"/>
            <a:ext cx="4759325" cy="365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81644" y="4513811"/>
            <a:ext cx="1018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 smtClean="0">
                <a:solidFill>
                  <a:schemeClr val="bg1"/>
                </a:solidFill>
              </a:rPr>
              <a:t>Fot. 20 i 21 </a:t>
            </a:r>
            <a:r>
              <a:rPr lang="pl-PL" sz="2000" u="sng" dirty="0" smtClean="0">
                <a:solidFill>
                  <a:schemeClr val="bg1"/>
                </a:solidFill>
              </a:rPr>
              <a:t>Zdjęcia pochodzące </a:t>
            </a:r>
            <a:r>
              <a:rPr lang="pl-PL" sz="2000" u="sng" dirty="0">
                <a:solidFill>
                  <a:schemeClr val="bg1"/>
                </a:solidFill>
              </a:rPr>
              <a:t>z urządzenia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sz="2000" u="sng" dirty="0">
                <a:solidFill>
                  <a:schemeClr val="bg1"/>
                </a:solidFill>
              </a:rPr>
              <a:t>ob. Afganistanu </a:t>
            </a:r>
            <a:r>
              <a:rPr lang="pl-PL" sz="2000" u="sng" dirty="0" err="1">
                <a:solidFill>
                  <a:schemeClr val="bg1"/>
                </a:solidFill>
              </a:rPr>
              <a:t>Sabrullaha</a:t>
            </a:r>
            <a:r>
              <a:rPr lang="pl-PL" sz="2000" u="sng" dirty="0">
                <a:solidFill>
                  <a:schemeClr val="bg1"/>
                </a:solidFill>
              </a:rPr>
              <a:t> S. </a:t>
            </a:r>
            <a:r>
              <a:rPr lang="pl-PL" sz="2000" u="sng" dirty="0" smtClean="0">
                <a:solidFill>
                  <a:schemeClr val="bg1"/>
                </a:solidFill>
              </a:rPr>
              <a:t>Cudzoziemiec </a:t>
            </a:r>
            <a:r>
              <a:rPr lang="pl-PL" sz="2000" b="1" u="sng" dirty="0" smtClean="0">
                <a:solidFill>
                  <a:schemeClr val="bg1"/>
                </a:solidFill>
              </a:rPr>
              <a:t>gromadził </a:t>
            </a:r>
            <a:r>
              <a:rPr lang="pl-PL" sz="2000" b="1" u="sng" dirty="0">
                <a:solidFill>
                  <a:schemeClr val="bg1"/>
                </a:solidFill>
              </a:rPr>
              <a:t>liczne materiały wskazujące na zaburzenia seksualne w kierunku pedofilii  i zoofilii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</a:p>
          <a:p>
            <a:endParaRPr lang="pl-PL" sz="2000" b="1" u="sng" dirty="0">
              <a:solidFill>
                <a:schemeClr val="bg1"/>
              </a:solidFill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Zwolennik </a:t>
            </a:r>
            <a:r>
              <a:rPr lang="pl-PL" sz="2000" b="1" u="sng" dirty="0">
                <a:solidFill>
                  <a:schemeClr val="bg1"/>
                </a:solidFill>
              </a:rPr>
              <a:t>talibów,</a:t>
            </a:r>
            <a:r>
              <a:rPr lang="pl-PL" sz="2000" u="sng" dirty="0">
                <a:solidFill>
                  <a:schemeClr val="bg1"/>
                </a:solidFill>
              </a:rPr>
              <a:t> do RP przybył szlakiem bałkańskim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0074" y="221672"/>
            <a:ext cx="12071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u="sng" dirty="0" smtClean="0">
                <a:solidFill>
                  <a:schemeClr val="bg1"/>
                </a:solidFill>
              </a:rPr>
              <a:t>Prowokacje strony białoruskiej</a:t>
            </a:r>
            <a:endParaRPr lang="pl-PL" sz="6000" u="sng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7855" y="1330036"/>
            <a:ext cx="117763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W </a:t>
            </a:r>
            <a:r>
              <a:rPr lang="pl-PL" sz="2800" dirty="0">
                <a:solidFill>
                  <a:schemeClr val="bg1"/>
                </a:solidFill>
              </a:rPr>
              <a:t>ostatnich tygodniach dochodzi do: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</a:t>
            </a:r>
            <a:r>
              <a:rPr lang="pl-PL" sz="2800" dirty="0">
                <a:solidFill>
                  <a:schemeClr val="bg1"/>
                </a:solidFill>
              </a:rPr>
              <a:t>oddawania na widok polskich patroli strzałów w </a:t>
            </a:r>
            <a:r>
              <a:rPr lang="pl-PL" sz="2800" dirty="0" smtClean="0">
                <a:solidFill>
                  <a:schemeClr val="bg1"/>
                </a:solidFill>
              </a:rPr>
              <a:t>powietrze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</a:t>
            </a:r>
            <a:r>
              <a:rPr lang="pl-PL" sz="2800" dirty="0">
                <a:solidFill>
                  <a:schemeClr val="bg1"/>
                </a:solidFill>
              </a:rPr>
              <a:t>symulowania rzutów granatami na polską </a:t>
            </a:r>
            <a:r>
              <a:rPr lang="pl-PL" sz="2800" dirty="0" smtClean="0">
                <a:solidFill>
                  <a:schemeClr val="bg1"/>
                </a:solidFill>
              </a:rPr>
              <a:t>stronę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</a:t>
            </a:r>
            <a:r>
              <a:rPr lang="pl-PL" sz="2800" dirty="0">
                <a:solidFill>
                  <a:schemeClr val="bg1"/>
                </a:solidFill>
              </a:rPr>
              <a:t>oddawania „pustych strzałów” w kierunku </a:t>
            </a:r>
            <a:r>
              <a:rPr lang="pl-PL" sz="2800" dirty="0" smtClean="0">
                <a:solidFill>
                  <a:schemeClr val="bg1"/>
                </a:solidFill>
              </a:rPr>
              <a:t>Polaków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zostawiania na oczach polskich żołnierzy i funkcjonariuszy podejrzanych pakunków i odbiegania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niszczenia zapór granicznych</a:t>
            </a:r>
          </a:p>
        </p:txBody>
      </p:sp>
    </p:spTree>
    <p:extLst>
      <p:ext uri="{BB962C8B-B14F-4D97-AF65-F5344CB8AC3E}">
        <p14:creationId xmlns:p14="http://schemas.microsoft.com/office/powerpoint/2010/main" val="3070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77090" y="1440874"/>
            <a:ext cx="11517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= rzucania w kierunku żołnierzy budujących zapory materiałów pirotechnicznych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oślepiania Polaków latarkami, obrażania żołnierzy i funkcjonariuszy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oskarżania o stosowanie „metod faszystowskich”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sz="2800" b="1" u="sng" dirty="0" smtClean="0">
              <a:solidFill>
                <a:schemeClr val="bg1"/>
              </a:solidFill>
            </a:endParaRPr>
          </a:p>
          <a:p>
            <a:r>
              <a:rPr lang="pl-PL" sz="2800" b="1" u="sng" dirty="0" smtClean="0">
                <a:solidFill>
                  <a:schemeClr val="bg1"/>
                </a:solidFill>
              </a:rPr>
              <a:t>Działania strony białoruskiej wyglądają jak próby sprowokowania groźnych incydentów granicznych z udziałem polskich żołnierzy i funkcjonariuszy</a:t>
            </a:r>
            <a:r>
              <a:rPr lang="pl-PL" sz="2800" u="sng" dirty="0" smtClean="0">
                <a:solidFill>
                  <a:schemeClr val="bg1"/>
                </a:solidFill>
              </a:rPr>
              <a:t>.</a:t>
            </a:r>
            <a:endParaRPr lang="pl-PL" sz="2800" dirty="0" smtClean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212436"/>
            <a:ext cx="12071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u="sng" dirty="0" smtClean="0">
                <a:solidFill>
                  <a:schemeClr val="bg1"/>
                </a:solidFill>
              </a:rPr>
              <a:t>Prowokacje strony białoruskiej</a:t>
            </a:r>
            <a:endParaRPr lang="pl-PL" sz="6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212436"/>
            <a:ext cx="12071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u="sng" dirty="0" smtClean="0">
                <a:solidFill>
                  <a:schemeClr val="bg1"/>
                </a:solidFill>
              </a:rPr>
              <a:t>Prowokacje strony białoruskiej</a:t>
            </a:r>
            <a:endParaRPr lang="pl-PL" sz="6000" u="sng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40145" y="1366982"/>
            <a:ext cx="11831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= Białorusini </a:t>
            </a:r>
            <a:r>
              <a:rPr lang="pl-PL" sz="2800" dirty="0">
                <a:solidFill>
                  <a:schemeClr val="bg1"/>
                </a:solidFill>
              </a:rPr>
              <a:t>podają migrantom nieznane substancje i </a:t>
            </a:r>
            <a:r>
              <a:rPr lang="pl-PL" sz="2800" dirty="0" smtClean="0">
                <a:solidFill>
                  <a:schemeClr val="bg1"/>
                </a:solidFill>
              </a:rPr>
              <a:t>tabletki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Przekonują </a:t>
            </a:r>
            <a:r>
              <a:rPr lang="pl-PL" sz="2800" dirty="0">
                <a:solidFill>
                  <a:schemeClr val="bg1"/>
                </a:solidFill>
              </a:rPr>
              <a:t>ich, że środki te pomogą w czasie przekroczenia </a:t>
            </a:r>
            <a:r>
              <a:rPr lang="pl-PL" sz="2800" dirty="0" smtClean="0">
                <a:solidFill>
                  <a:schemeClr val="bg1"/>
                </a:solidFill>
              </a:rPr>
              <a:t>granicy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Jeden </a:t>
            </a:r>
            <a:r>
              <a:rPr lang="pl-PL" sz="2800" dirty="0">
                <a:solidFill>
                  <a:schemeClr val="bg1"/>
                </a:solidFill>
              </a:rPr>
              <a:t>z migrantów, którego ciało znaleziono </a:t>
            </a:r>
            <a:r>
              <a:rPr lang="pl-PL" sz="2800" dirty="0" smtClean="0">
                <a:solidFill>
                  <a:schemeClr val="bg1"/>
                </a:solidFill>
              </a:rPr>
              <a:t>w Polsce, przed śmiercią mógł zażyć tabletkę </a:t>
            </a:r>
            <a:r>
              <a:rPr lang="pl-PL" sz="2800" dirty="0">
                <a:solidFill>
                  <a:schemeClr val="bg1"/>
                </a:solidFill>
              </a:rPr>
              <a:t>od </a:t>
            </a:r>
            <a:r>
              <a:rPr lang="pl-PL" sz="2800" dirty="0" smtClean="0">
                <a:solidFill>
                  <a:schemeClr val="bg1"/>
                </a:solidFill>
              </a:rPr>
              <a:t>Białorusinów</a:t>
            </a: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= Na Litwie do szpitala trafiło dziecko, któremu rodzice podali środek od Białorusinów. Okazało się, że był to metadon, silny środek działający </a:t>
            </a:r>
            <a:r>
              <a:rPr lang="pl-PL" sz="2800" dirty="0">
                <a:solidFill>
                  <a:schemeClr val="bg1"/>
                </a:solidFill>
              </a:rPr>
              <a:t>mocniej niż morfina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800" u="sng" dirty="0" smtClean="0">
                <a:solidFill>
                  <a:schemeClr val="bg1"/>
                </a:solidFill>
              </a:rPr>
              <a:t>Podawanie </a:t>
            </a:r>
            <a:r>
              <a:rPr lang="pl-PL" sz="2800" u="sng" dirty="0">
                <a:solidFill>
                  <a:schemeClr val="bg1"/>
                </a:solidFill>
              </a:rPr>
              <a:t>przez Białorusinów takich środków może wpływać na zachowanie migrantów i może wywołać nieobliczalne skutki</a:t>
            </a:r>
            <a:r>
              <a:rPr lang="pl-PL" sz="2800" u="sng" dirty="0" smtClean="0">
                <a:solidFill>
                  <a:schemeClr val="bg1"/>
                </a:solidFill>
              </a:rPr>
              <a:t>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7319" cy="89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831272" y="341745"/>
            <a:ext cx="12875490" cy="2096799"/>
          </a:xfrm>
        </p:spPr>
        <p:txBody>
          <a:bodyPr/>
          <a:lstStyle/>
          <a:p>
            <a:r>
              <a:rPr lang="pl-PL" u="sng" dirty="0" smtClean="0">
                <a:solidFill>
                  <a:schemeClr val="bg1"/>
                </a:solidFill>
              </a:rPr>
              <a:t>Ustalenia dotyczące nielegalnych migrantów</a:t>
            </a:r>
            <a:endParaRPr lang="pl-PL" u="sng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8836" y="2586182"/>
            <a:ext cx="11333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• </a:t>
            </a:r>
            <a:r>
              <a:rPr lang="pl-PL" sz="2800" dirty="0" smtClean="0">
                <a:solidFill>
                  <a:schemeClr val="bg1"/>
                </a:solidFill>
              </a:rPr>
              <a:t>Zweryfikowano  kilkuset </a:t>
            </a:r>
            <a:r>
              <a:rPr lang="pl-PL" sz="2800" dirty="0">
                <a:solidFill>
                  <a:schemeClr val="bg1"/>
                </a:solidFill>
              </a:rPr>
              <a:t>nielegalnych migrantów, którzy przebywają w ośrodkach Straży Granicznej.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• </a:t>
            </a:r>
            <a:r>
              <a:rPr lang="pl-PL" sz="2800" dirty="0">
                <a:solidFill>
                  <a:schemeClr val="bg1"/>
                </a:solidFill>
              </a:rPr>
              <a:t>2/3 z </a:t>
            </a:r>
            <a:r>
              <a:rPr lang="pl-PL" sz="2800" dirty="0" smtClean="0">
                <a:solidFill>
                  <a:schemeClr val="bg1"/>
                </a:solidFill>
              </a:rPr>
              <a:t>badanych osób zostało wytypowane do </a:t>
            </a:r>
            <a:r>
              <a:rPr lang="pl-PL" sz="2800" dirty="0">
                <a:solidFill>
                  <a:schemeClr val="bg1"/>
                </a:solidFill>
              </a:rPr>
              <a:t>głębokiej </a:t>
            </a:r>
            <a:r>
              <a:rPr lang="pl-PL" sz="2800" dirty="0" smtClean="0">
                <a:solidFill>
                  <a:schemeClr val="bg1"/>
                </a:solidFill>
              </a:rPr>
              <a:t>weryfikacji </a:t>
            </a:r>
            <a:r>
              <a:rPr lang="pl-PL" sz="2800" dirty="0">
                <a:solidFill>
                  <a:schemeClr val="bg1"/>
                </a:solidFill>
              </a:rPr>
              <a:t>z uwagi na zagrożenie dla bezpieczeństwa RP.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• Obecne informacje </a:t>
            </a:r>
            <a:r>
              <a:rPr lang="pl-PL" sz="2800" dirty="0">
                <a:solidFill>
                  <a:schemeClr val="bg1"/>
                </a:solidFill>
              </a:rPr>
              <a:t>dotyczące 25% badanych </a:t>
            </a:r>
            <a:r>
              <a:rPr lang="pl-PL" sz="2800" dirty="0" smtClean="0">
                <a:solidFill>
                  <a:schemeClr val="bg1"/>
                </a:solidFill>
              </a:rPr>
              <a:t>wskazują </a:t>
            </a:r>
            <a:r>
              <a:rPr lang="pl-PL" sz="2800" dirty="0">
                <a:solidFill>
                  <a:schemeClr val="bg1"/>
                </a:solidFill>
              </a:rPr>
              <a:t>na ich niebezpieczne </a:t>
            </a:r>
            <a:r>
              <a:rPr lang="pl-PL" sz="2800" dirty="0" smtClean="0">
                <a:solidFill>
                  <a:schemeClr val="bg1"/>
                </a:solidFill>
              </a:rPr>
              <a:t>powiązania i udział </a:t>
            </a:r>
            <a:r>
              <a:rPr lang="pl-PL" sz="2800" dirty="0">
                <a:solidFill>
                  <a:schemeClr val="bg1"/>
                </a:solidFill>
              </a:rPr>
              <a:t>w praktykach niezgodnych z </a:t>
            </a:r>
            <a:r>
              <a:rPr lang="pl-PL" sz="2800" dirty="0" smtClean="0">
                <a:solidFill>
                  <a:schemeClr val="bg1"/>
                </a:solidFill>
              </a:rPr>
              <a:t>prawem.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58981" y="1902690"/>
            <a:ext cx="10889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- </a:t>
            </a:r>
            <a:r>
              <a:rPr lang="pl-PL" sz="2800" dirty="0">
                <a:solidFill>
                  <a:schemeClr val="bg1"/>
                </a:solidFill>
              </a:rPr>
              <a:t>Ustalenia dotyczące co dziesiątej osoby wskazują na możliwe powiązania z organizacjami terrorystycznymi, przestępczością kryminalną, przemytem ludzi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-  Zidentyfikowano materiały świadczące o doświadczeniu bojowym lub przeszkoleniu w zakresie posługiwania się </a:t>
            </a:r>
            <a:r>
              <a:rPr lang="pl-PL" sz="2800" dirty="0" smtClean="0">
                <a:solidFill>
                  <a:schemeClr val="bg1"/>
                </a:solidFill>
              </a:rPr>
              <a:t>bronią. Część </a:t>
            </a:r>
            <a:r>
              <a:rPr lang="pl-PL" sz="2800" dirty="0" smtClean="0">
                <a:solidFill>
                  <a:schemeClr val="bg1"/>
                </a:solidFill>
              </a:rPr>
              <a:t>badanych osób w przeszłości była powiązana ze strukturami umundurowanymi lub </a:t>
            </a:r>
            <a:r>
              <a:rPr lang="pl-PL" sz="2800" dirty="0" smtClean="0">
                <a:solidFill>
                  <a:schemeClr val="bg1"/>
                </a:solidFill>
              </a:rPr>
              <a:t>bojówkami militarnymi.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-794327" y="0"/>
            <a:ext cx="12875490" cy="2096799"/>
          </a:xfrm>
        </p:spPr>
        <p:txBody>
          <a:bodyPr/>
          <a:lstStyle/>
          <a:p>
            <a:r>
              <a:rPr lang="pl-PL" u="sng" dirty="0" smtClean="0">
                <a:solidFill>
                  <a:schemeClr val="bg1"/>
                </a:solidFill>
              </a:rPr>
              <a:t>Ustalenia dotyczące nielegalnych migrantów</a:t>
            </a:r>
            <a:endParaRPr lang="pl-PL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673" y="2395141"/>
            <a:ext cx="119703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- </a:t>
            </a:r>
            <a:r>
              <a:rPr lang="pl-PL" sz="2800" dirty="0" smtClean="0">
                <a:solidFill>
                  <a:schemeClr val="bg1"/>
                </a:solidFill>
              </a:rPr>
              <a:t>20 </a:t>
            </a:r>
            <a:r>
              <a:rPr lang="pl-PL" sz="2800" dirty="0" smtClean="0">
                <a:solidFill>
                  <a:schemeClr val="bg1"/>
                </a:solidFill>
              </a:rPr>
              <a:t>procent badanych posiadało związki, często wieloletnie, z terytorium Federacji Rosyjskiej. Część z nich zatajało ten fakt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- W czasie przesłuchań migranci podejmowali próby ukrywania tożsamości i zatajania niewygodnych dla siebie informacji.</a:t>
            </a:r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800" dirty="0" smtClean="0">
                <a:solidFill>
                  <a:schemeClr val="bg1"/>
                </a:solidFill>
              </a:rPr>
              <a:t>- </a:t>
            </a:r>
            <a:r>
              <a:rPr lang="pl-PL" sz="2800" dirty="0" smtClean="0">
                <a:solidFill>
                  <a:schemeClr val="bg1"/>
                </a:solidFill>
              </a:rPr>
              <a:t>Służby badające tożsamość i wiarygodność osób, przebywających w Ośrodkach Strzeżonych, zidentyfikowały również dowody na działalność pedofilską i dowody zoofilii.</a:t>
            </a:r>
          </a:p>
        </p:txBody>
      </p:sp>
      <p:sp>
        <p:nvSpPr>
          <p:cNvPr id="3" name="Tytuł 1"/>
          <p:cNvSpPr>
            <a:spLocks noGrp="1"/>
          </p:cNvSpPr>
          <p:nvPr>
            <p:ph type="ctrTitle"/>
          </p:nvPr>
        </p:nvSpPr>
        <p:spPr>
          <a:xfrm>
            <a:off x="-794327" y="0"/>
            <a:ext cx="12875490" cy="2096799"/>
          </a:xfrm>
        </p:spPr>
        <p:txBody>
          <a:bodyPr/>
          <a:lstStyle/>
          <a:p>
            <a:r>
              <a:rPr lang="pl-PL" u="sng" dirty="0" smtClean="0">
                <a:solidFill>
                  <a:schemeClr val="bg1"/>
                </a:solidFill>
              </a:rPr>
              <a:t>Ustalenia dotyczące nielegalnych migrantów</a:t>
            </a:r>
            <a:endParaRPr lang="pl-PL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Bez tytułu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1597" y="611100"/>
            <a:ext cx="4418965" cy="537718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98821" y="2791859"/>
            <a:ext cx="453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FOT. 1  </a:t>
            </a:r>
            <a:r>
              <a:rPr lang="pl-PL" sz="2000" u="sng" dirty="0" smtClean="0">
                <a:solidFill>
                  <a:schemeClr val="bg1"/>
                </a:solidFill>
              </a:rPr>
              <a:t>Ob</a:t>
            </a:r>
            <a:r>
              <a:rPr lang="pl-PL" sz="2000" u="sng" dirty="0">
                <a:solidFill>
                  <a:schemeClr val="bg1"/>
                </a:solidFill>
              </a:rPr>
              <a:t>. Iraku </a:t>
            </a:r>
            <a:r>
              <a:rPr lang="pl-PL" sz="2000" u="sng" dirty="0" err="1">
                <a:solidFill>
                  <a:schemeClr val="bg1"/>
                </a:solidFill>
              </a:rPr>
              <a:t>Husham</a:t>
            </a:r>
            <a:r>
              <a:rPr lang="pl-PL" sz="2000" u="sng" dirty="0">
                <a:solidFill>
                  <a:schemeClr val="bg1"/>
                </a:solidFill>
              </a:rPr>
              <a:t> M. H</a:t>
            </a:r>
            <a:r>
              <a:rPr lang="pl-PL" sz="2000" u="sng" dirty="0" smtClean="0">
                <a:solidFill>
                  <a:schemeClr val="bg1"/>
                </a:solidFill>
              </a:rPr>
              <a:t>. posiadał kontakty do osoby mającej związki z Państwem </a:t>
            </a:r>
            <a:r>
              <a:rPr lang="pl-PL" sz="2000" u="sng" dirty="0" smtClean="0">
                <a:solidFill>
                  <a:schemeClr val="bg1"/>
                </a:solidFill>
              </a:rPr>
              <a:t>Islamskim – specjalist</a:t>
            </a:r>
            <a:r>
              <a:rPr lang="pl-PL" sz="2000" u="sng" dirty="0" smtClean="0">
                <a:solidFill>
                  <a:schemeClr val="bg1"/>
                </a:solidFill>
              </a:rPr>
              <a:t>ą od mat. wybuchowych i uzbrojenia.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602" y="1044612"/>
            <a:ext cx="5760720" cy="440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3203" y="2225715"/>
            <a:ext cx="5227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Fot. 2</a:t>
            </a:r>
          </a:p>
          <a:p>
            <a:r>
              <a:rPr lang="pl-PL" sz="2000" u="sng" dirty="0" smtClean="0">
                <a:solidFill>
                  <a:schemeClr val="bg1"/>
                </a:solidFill>
              </a:rPr>
              <a:t>Zdjęcie z karty </a:t>
            </a:r>
            <a:r>
              <a:rPr lang="pl-PL" sz="2000" u="sng" dirty="0">
                <a:solidFill>
                  <a:schemeClr val="bg1"/>
                </a:solidFill>
              </a:rPr>
              <a:t>pamięci </a:t>
            </a:r>
            <a:r>
              <a:rPr lang="pl-PL" sz="2000" u="sng" dirty="0" smtClean="0">
                <a:solidFill>
                  <a:schemeClr val="bg1"/>
                </a:solidFill>
              </a:rPr>
              <a:t>SD zawierającej szereg fotografii </a:t>
            </a:r>
            <a:r>
              <a:rPr lang="pl-PL" sz="2000" u="sng" dirty="0">
                <a:solidFill>
                  <a:schemeClr val="bg1"/>
                </a:solidFill>
              </a:rPr>
              <a:t>ukazujących członków palestyńskiego ugrupowania terrorystycznego – Palestyński Islamski </a:t>
            </a:r>
            <a:r>
              <a:rPr lang="pl-PL" sz="2000" u="sng" dirty="0" err="1">
                <a:solidFill>
                  <a:schemeClr val="bg1"/>
                </a:solidFill>
              </a:rPr>
              <a:t>Jihad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03" y="1183640"/>
            <a:ext cx="4346575" cy="38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313" y="1183640"/>
            <a:ext cx="3458210" cy="388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48146" y="5514109"/>
            <a:ext cx="102708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Fot. 3-4 </a:t>
            </a:r>
            <a:r>
              <a:rPr lang="pl-PL" sz="2000" u="sng" dirty="0" smtClean="0">
                <a:solidFill>
                  <a:schemeClr val="bg1"/>
                </a:solidFill>
              </a:rPr>
              <a:t>Ob</a:t>
            </a:r>
            <a:r>
              <a:rPr lang="pl-PL" sz="2000" u="sng" dirty="0">
                <a:solidFill>
                  <a:schemeClr val="bg1"/>
                </a:solidFill>
              </a:rPr>
              <a:t>. </a:t>
            </a:r>
            <a:r>
              <a:rPr lang="pl-PL" sz="2000" u="sng" dirty="0" smtClean="0">
                <a:solidFill>
                  <a:schemeClr val="bg1"/>
                </a:solidFill>
              </a:rPr>
              <a:t>Afganistanu YOUSUFI </a:t>
            </a:r>
            <a:r>
              <a:rPr lang="pl-PL" sz="2000" u="sng" dirty="0">
                <a:solidFill>
                  <a:schemeClr val="bg1"/>
                </a:solidFill>
              </a:rPr>
              <a:t>H</a:t>
            </a:r>
            <a:r>
              <a:rPr lang="pl-PL" sz="2000" u="sng" dirty="0" smtClean="0">
                <a:solidFill>
                  <a:schemeClr val="bg1"/>
                </a:solidFill>
              </a:rPr>
              <a:t>. Zdjęcia </a:t>
            </a:r>
            <a:r>
              <a:rPr lang="pl-PL" sz="2000" u="sng" dirty="0">
                <a:solidFill>
                  <a:schemeClr val="bg1"/>
                </a:solidFill>
              </a:rPr>
              <a:t>dotyczą egzekucji (dekapitacja) oraz przedstawiają ciała zamordowanych </a:t>
            </a:r>
            <a:r>
              <a:rPr lang="pl-PL" sz="2000" u="sng" dirty="0" smtClean="0">
                <a:solidFill>
                  <a:schemeClr val="bg1"/>
                </a:solidFill>
              </a:rPr>
              <a:t>osób.</a:t>
            </a:r>
            <a:endParaRPr lang="pl-PL" sz="2000" u="sng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4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 l="9983" t="7793" r="6823" b="4567"/>
          <a:stretch>
            <a:fillRect/>
          </a:stretch>
        </p:blipFill>
        <p:spPr bwMode="auto">
          <a:xfrm>
            <a:off x="6123707" y="570283"/>
            <a:ext cx="5781966" cy="586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34107" y="2737208"/>
            <a:ext cx="568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Fot 5. </a:t>
            </a:r>
            <a:r>
              <a:rPr lang="pl-PL" sz="2000" dirty="0" smtClean="0">
                <a:solidFill>
                  <a:schemeClr val="bg1"/>
                </a:solidFill>
              </a:rPr>
              <a:t>O</a:t>
            </a:r>
            <a:r>
              <a:rPr lang="pl-PL" sz="2000" u="sng" dirty="0" smtClean="0">
                <a:solidFill>
                  <a:schemeClr val="bg1"/>
                </a:solidFill>
              </a:rPr>
              <a:t>b</a:t>
            </a:r>
            <a:r>
              <a:rPr lang="pl-PL" sz="2000" u="sng" dirty="0">
                <a:solidFill>
                  <a:schemeClr val="bg1"/>
                </a:solidFill>
              </a:rPr>
              <a:t>. Iraku MOHAMMED S</a:t>
            </a:r>
            <a:r>
              <a:rPr lang="pl-PL" sz="2000" u="sng" dirty="0" smtClean="0">
                <a:solidFill>
                  <a:schemeClr val="bg1"/>
                </a:solidFill>
              </a:rPr>
              <a:t>. Zdjęcie </a:t>
            </a:r>
            <a:r>
              <a:rPr lang="pl-PL" sz="2000" u="sng" dirty="0">
                <a:solidFill>
                  <a:schemeClr val="bg1"/>
                </a:solidFill>
              </a:rPr>
              <a:t>przedstawia ww. z zamaskowaną twarzą, kamizelką kuloodporną i </a:t>
            </a:r>
            <a:r>
              <a:rPr lang="pl-PL" sz="2000" u="sng" dirty="0" smtClean="0">
                <a:solidFill>
                  <a:schemeClr val="bg1"/>
                </a:solidFill>
              </a:rPr>
              <a:t>bronią.</a:t>
            </a:r>
          </a:p>
          <a:p>
            <a:endParaRPr lang="pl-PL" sz="2000" u="sng" dirty="0">
              <a:solidFill>
                <a:schemeClr val="bg1"/>
              </a:solidFill>
            </a:endParaRPr>
          </a:p>
          <a:p>
            <a:r>
              <a:rPr lang="pl-PL" sz="2000" u="sng" dirty="0" smtClean="0">
                <a:solidFill>
                  <a:schemeClr val="bg1"/>
                </a:solidFill>
              </a:rPr>
              <a:t>Osoba </a:t>
            </a:r>
            <a:r>
              <a:rPr lang="pl-PL" sz="2000" u="sng" dirty="0">
                <a:solidFill>
                  <a:schemeClr val="bg1"/>
                </a:solidFill>
              </a:rPr>
              <a:t>ta mogła działać w nieformalnych grupach zbrojnych</a:t>
            </a:r>
            <a:r>
              <a:rPr lang="pl-PL" sz="2000" u="sng" dirty="0" smtClean="0">
                <a:solidFill>
                  <a:schemeClr val="bg1"/>
                </a:solidFill>
              </a:rPr>
              <a:t>.</a:t>
            </a:r>
            <a:endParaRPr lang="pl-PL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1079</Words>
  <Application>Microsoft Office PowerPoint</Application>
  <PresentationFormat>Panoramiczny</PresentationFormat>
  <Paragraphs>108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Prezentacja programu PowerPoint</vt:lpstr>
      <vt:lpstr>Konferencja 27 września 2021r.</vt:lpstr>
      <vt:lpstr>Ustalenia dotyczące nielegalnych migrantów</vt:lpstr>
      <vt:lpstr>Ustalenia dotyczące nielegalnych migrantów</vt:lpstr>
      <vt:lpstr>Ustalenia dotyczące nielegalnych migrantów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Kancelaria Prezesa Rady Ministrow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Żaryn Stanisław</dc:creator>
  <cp:lastModifiedBy>Michalska Anna</cp:lastModifiedBy>
  <cp:revision>41</cp:revision>
  <cp:lastPrinted>2021-09-27T09:49:20Z</cp:lastPrinted>
  <dcterms:created xsi:type="dcterms:W3CDTF">2021-09-26T21:45:46Z</dcterms:created>
  <dcterms:modified xsi:type="dcterms:W3CDTF">2021-09-27T09:50:27Z</dcterms:modified>
</cp:coreProperties>
</file>