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58" r:id="rId5"/>
    <p:sldId id="268" r:id="rId6"/>
    <p:sldId id="259" r:id="rId7"/>
    <p:sldId id="269" r:id="rId8"/>
    <p:sldId id="267" r:id="rId9"/>
    <p:sldId id="260" r:id="rId10"/>
    <p:sldId id="261" r:id="rId11"/>
    <p:sldId id="262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C699CB88-5E1A-4FAC-892A-60949ACB1F6F}" type="datetimeFigureOut">
              <a:rPr lang="en-US" smtClean="0"/>
              <a:pPr eaLnBrk="1" latinLnBrk="0" hangingPunct="1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42804" y="4509120"/>
            <a:ext cx="6665499" cy="1080120"/>
          </a:xfrm>
        </p:spPr>
        <p:txBody>
          <a:bodyPr>
            <a:noAutofit/>
          </a:bodyPr>
          <a:lstStyle/>
          <a:p>
            <a:r>
              <a:rPr lang="pl-PL" sz="2200" b="1" dirty="0">
                <a:latin typeface="Arial" panose="020B0604020202020204" pitchFamily="34" charset="0"/>
                <a:cs typeface="Arial" panose="020B0604020202020204" pitchFamily="34" charset="0"/>
              </a:rPr>
              <a:t>CHOROBA </a:t>
            </a:r>
            <a:r>
              <a:rPr lang="pl-PL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 KTÓREJ NALEŻY PAMIĘTAĆ</a:t>
            </a:r>
          </a:p>
          <a:p>
            <a:endParaRPr lang="pl-PL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04705" y="2924945"/>
            <a:ext cx="6629400" cy="1521290"/>
          </a:xfrm>
        </p:spPr>
        <p:txBody>
          <a:bodyPr/>
          <a:lstStyle/>
          <a:p>
            <a:r>
              <a:rPr lang="pl-PL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GRUŹLICA </a:t>
            </a:r>
            <a:endParaRPr lang="pl-PL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95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należy zrobić w przypadku kontaktu z chorym na gruźlicę?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752600"/>
            <a:ext cx="8496944" cy="43735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Należy skontaktować się z lekarzem rodzinnym, chociaż warto pamiętać, że tylko bliskie kontakty są źródłem zakażenia gruźlicą.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Konieczna może być wizyta w Poradni Chorób Płuc i wykonanie                            testu skórnego lub prześwietlenia klatki piersiowej.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Jeśli zastosuje się właściwe leczenie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choroba może </a:t>
            </a: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całkowicie ustąpić. Niekiedy jednak pozostawia blizny i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zniekształcenia                               </a:t>
            </a: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narządach spowodowane zbyt późnym rozpoczęciem terapii.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pl-PL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93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408372"/>
            <a:ext cx="8496944" cy="1039427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CZY GRUŹLICY MOŻNA </a:t>
            </a:r>
            <a:r>
              <a:rPr lang="pl-PL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ZaPOBIEGAĆ</a:t>
            </a: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52528"/>
          </a:xfrm>
        </p:spPr>
        <p:txBody>
          <a:bodyPr>
            <a:normAutofit fontScale="92500" lnSpcReduction="20000"/>
          </a:bodyPr>
          <a:lstStyle/>
          <a:p>
            <a:pPr marL="114300" indent="0">
              <a:lnSpc>
                <a:spcPct val="150000"/>
              </a:lnSpc>
              <a:buNone/>
            </a:pP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 jak w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przypadku chorób przenoszonych drogą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oddechową,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 ma skutecznej metody, która chroniłaby przed zakażeniem. Natomiast można chronić siebie i swoich bliskich przed rozwojem choroby i zapobiegać jej konsekwencjom poprzez: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bowiązkowe szczepienie niemowląt ( w Polsce wykonywane od 1955 roku) – chroni przed wystąpieniem ciężkich                              i śmiertelnych postaci choroby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czesne wykrywanie zachorowań – pozwala wdrożyć skuteczne leczenie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pl-PL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7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408372"/>
            <a:ext cx="8640960" cy="1039427"/>
          </a:xfrm>
        </p:spPr>
        <p:txBody>
          <a:bodyPr/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CZY GRUŹLICĘ MOŻNA WYLECZYĆ?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TAK. Jeśli: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rganizm reaguje na podawane antybiotyki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acjent bierze je zgodnie z przepisami lekarza</a:t>
            </a:r>
          </a:p>
          <a:p>
            <a:pPr marL="114300" indent="0">
              <a:buNone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Leczenie trwa od 6 – 9 miesięcy.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ponad 50 lat znane są i na ogół dostępne leki przeciwprątkowe, od 40  lat istnieje metoda leczenia,                                     a od ponad 10 lat strategia walki z gruźlicą opracowana                   przez WHO, pozwalająca na twierdzenie, że: </a:t>
            </a:r>
          </a:p>
          <a:p>
            <a:pPr marL="114300" indent="0" algn="ctr">
              <a:lnSpc>
                <a:spcPct val="150000"/>
              </a:lnSpc>
              <a:buNone/>
            </a:pPr>
            <a:r>
              <a:rPr lang="pl-PL" sz="22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GRUŹLICA JEST OBECNIE W PEŁNI WYLECZALNA</a:t>
            </a:r>
            <a:endParaRPr lang="pl-PL" sz="2200" i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01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408372"/>
            <a:ext cx="8496944" cy="1039427"/>
          </a:xfrm>
        </p:spPr>
        <p:txBody>
          <a:bodyPr/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placówki leczenia gruźlicy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Poradnia Chorób Płuc i Gruźlicy w Radomiu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ul. Aleksandrowicza 5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Poradnia Gruźlicy, Chorób Płuc i Alergii Oddechowych               w Radomiu, ul. </a:t>
            </a:r>
            <a:r>
              <a:rPr lang="pl-PL" sz="2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Tochtermana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Poradnia Gruźlicy i Chorób Płuc dla dzieci w Radomiu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ul. </a:t>
            </a:r>
            <a:r>
              <a:rPr lang="pl-PL" sz="22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Tochtermana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97501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408372"/>
            <a:ext cx="8640960" cy="1039427"/>
          </a:xfrm>
        </p:spPr>
        <p:txBody>
          <a:bodyPr/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to jest gruźlica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9685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Choroba zakaźna, która zwykle dotyczy płuc, </a:t>
            </a: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oże również atakować ośrodkowy układ nerwowy, układ limfatyczny, układ kostno-stawowy, moczowo-płciowy, naczynia krwionośne.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Choroba powoduje  powstawanie w tych narządach wielu drobnych guzków zwanych </a:t>
            </a:r>
            <a:r>
              <a:rPr lang="pl-PL" sz="22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„gruzełkami”,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które stopniowo zastępują prawidłowe struktury i częściowo niszczą tkanki, pozostawiając puste przestrzenie, czyli „jamy”.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Gruźlica rozwija się powoli, w ciągu tygodni, a nawet miesięcy.  Jest chorobą niebezpieczną i podstępną.</a:t>
            </a:r>
          </a:p>
        </p:txBody>
      </p:sp>
    </p:spTree>
    <p:extLst>
      <p:ext uri="{BB962C8B-B14F-4D97-AF65-F5344CB8AC3E}">
        <p14:creationId xmlns:p14="http://schemas.microsoft.com/office/powerpoint/2010/main" val="63398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408372"/>
            <a:ext cx="8496944" cy="1039427"/>
          </a:xfrm>
        </p:spPr>
        <p:txBody>
          <a:bodyPr/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 POWODUJE GRUŹLICĘ?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44824"/>
            <a:ext cx="8147248" cy="428133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Gruźlica wywoływana jest przez bakterie </a:t>
            </a: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Gram-dodatnie (</a:t>
            </a:r>
            <a:r>
              <a:rPr lang="pl-PL" sz="2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mycobacterium</a:t>
            </a: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tuberculosis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zwane </a:t>
            </a:r>
            <a:r>
              <a:rPr lang="pl-PL" sz="22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pałeczkami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lub</a:t>
            </a:r>
            <a:r>
              <a:rPr lang="pl-PL" sz="22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prątkami Kocha –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 nazwiska ich odkrywcy, Roberta Kocha</a:t>
            </a:r>
            <a:r>
              <a:rPr lang="pl-PL" sz="22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Są to bakterie rozmnażające się bardzo powoli, niewrażliwe na antybiotyki aktywne wobec większości innych bakterii                   (np.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powodujące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zwykłe zapalenie płuc lub infekcje).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Szacuje się, że 1/3 ludzi jest nosicielami gruźlicy, a zachoruje na nią 5 – 10%.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pl-PL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15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408372"/>
            <a:ext cx="8568952" cy="1039427"/>
          </a:xfrm>
        </p:spPr>
        <p:txBody>
          <a:bodyPr/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Jakie są objawy gruźlicy?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5184576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pl-PL" sz="22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pl-PL" sz="22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ogólne: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stany podgorączkowe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osłabienie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 apetytu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trata masy ciała</a:t>
            </a:r>
          </a:p>
          <a:p>
            <a:pPr marL="114300" indent="0">
              <a:buNone/>
            </a:pPr>
            <a:r>
              <a:rPr lang="pl-PL" sz="2200" b="1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związane z zajętymi narządami: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aszel utrzymujący się powyżej 3 tygodni,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krwioplucie  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ból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klatce piersiowej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owiększenie węzłów chłonnych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óle kości i stawów</a:t>
            </a:r>
          </a:p>
          <a:p>
            <a:pPr>
              <a:buFont typeface="Courier New" panose="02070309020205020404" pitchFamily="49" charset="0"/>
              <a:buChar char="o"/>
            </a:pPr>
            <a:endParaRPr lang="pl-PL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2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408372"/>
            <a:ext cx="8640960" cy="1039427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KTO JEST NAJBARDZIEJ PODATNY NA ZARAŻENIE </a:t>
            </a:r>
            <a:r>
              <a:rPr lang="pl-PL" b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GRUŹLICĄ?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52600"/>
            <a:ext cx="8291264" cy="47007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soby z osłabioną przez inne choroby odpornością ( np. przez nowotwory, cukrzycę, HIV)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soby żyjące w silnym stresie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soby starsze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soby zaniedbane przez dietę, głodówki, niehigieniczny tryb życia, używki, złe warunki życia, biedę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rewni lub opiekunowie  osób chorych na gruźlicę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pl-PL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pl-PL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pl-PL" sz="2200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pl-PL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54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408372"/>
            <a:ext cx="8640960" cy="1039427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dochodzi do zakażenia gruźlicą?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518457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Największe zagrożenie stanowią chorzy prątkujący, czyli wydychający bakterie z powietrzem</a:t>
            </a: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podczas kaszlu, kichania, śmiechu  lub mówienia. Osoby z gruźlicą płuc lub gardła są potencjalnym </a:t>
            </a: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ź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ródłem zakażenia dla innych osób.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Prątki, które przedostaną się do pęcherzyków płucnych mogą zginąć od razu pod wpływem działań układu odpornościowego. Zdarza się , że przetrwają w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organizmie wiele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lat, a do zachorowania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dochodzi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 roku lub dwóch lat od zakażenia.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Gdy prątki są wyjątkowo żywotne, organizm nie daje sobie z nimi rady.</a:t>
            </a:r>
          </a:p>
        </p:txBody>
      </p:sp>
    </p:spTree>
    <p:extLst>
      <p:ext uri="{BB962C8B-B14F-4D97-AF65-F5344CB8AC3E}">
        <p14:creationId xmlns:p14="http://schemas.microsoft.com/office/powerpoint/2010/main" val="380211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408372"/>
            <a:ext cx="8496944" cy="1039427"/>
          </a:xfrm>
        </p:spPr>
        <p:txBody>
          <a:bodyPr>
            <a:noAutofit/>
          </a:bodyPr>
          <a:lstStyle/>
          <a:p>
            <a:r>
              <a:rPr lang="pl-PL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Jak dochodzi do zakażenia gruźlicą</a:t>
            </a:r>
            <a:r>
              <a:rPr lang="pl-PL" sz="32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– cd</a:t>
            </a:r>
            <a:endParaRPr lang="pl-PL"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73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Innym sposobem zakażenia może być picie wody z prątkami lub spożywanie niepasteryzowanych produktów mlecznych pochodzących od zarażonego bydła oraz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surowego mięsa</a:t>
            </a: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Prątki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należą do bakterii wyjątkowo opornych na wysuszanie     i mogą przeżyć długie miesiące w cząsteczkach kurzu.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Natomiast są wrażliwe na działanie promieniowania ultrafioletowego oraz wysoką temperaturę. Gotowanie lub pasteryzacja szybko zabijają prątki.</a:t>
            </a:r>
            <a:endParaRPr lang="pl-PL" sz="2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61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408372"/>
            <a:ext cx="8568952" cy="1039427"/>
          </a:xfrm>
        </p:spPr>
        <p:txBody>
          <a:bodyPr/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RODZAJE GRUŹLICY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511256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ierwotna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przebiega bezobjawowo, a dowodem jej przebycia są widoczne na zdjęciu RTG zwapnienia płuc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rosówkow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– najcięższa postać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choroby. Nazwa jest związana z kształtem ognisk gruźliczych (guzków) tworzących się w poszczególnych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organach i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przypominających ziarna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prosa 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i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popierwotn</a:t>
            </a:r>
            <a:r>
              <a:rPr lang="pl-PL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jest skutkiem uaktywnienia się prątków, które przetrwały w organizmie w stanie uśpienia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pl-PL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ozapłucna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 zajmuje węzły chłonne, układ moczowy, kości,                  stawy i osierdzie</a:t>
            </a:r>
          </a:p>
          <a:p>
            <a:pPr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pl-PL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pl-PL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90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JAKI SPOSÓB MOŻESZ SIĘ DOWIEDZIEĆ, ŻE JESTEŚ CHORY?</a:t>
            </a:r>
            <a:endParaRPr lang="pl-PL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lnSpc>
                <a:spcPct val="150000"/>
              </a:lnSpc>
              <a:buNone/>
            </a:pPr>
            <a:r>
              <a:rPr lang="pl-PL" sz="2200" i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Lekarz podejrzewający zakażenie gruźlicą zleca odpowiednie badania: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prześwietlenie płuc, jeśli obraz nie jest jednoznaczny    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wykonuje się tomografię komputerową,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badanie bakteriologiczne plwociny pobranej podczas     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bronchoskopii,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pl-PL" sz="2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odczyn tuberkulinowy, aby określić reakcję alergiczną     </a:t>
            </a:r>
            <a:b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2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organizmu na kontakt z żywymi pałeczkami gruźlicy.</a:t>
            </a:r>
          </a:p>
        </p:txBody>
      </p:sp>
    </p:spTree>
    <p:extLst>
      <p:ext uri="{BB962C8B-B14F-4D97-AF65-F5344CB8AC3E}">
        <p14:creationId xmlns:p14="http://schemas.microsoft.com/office/powerpoint/2010/main" val="348962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teka">
  <a:themeElements>
    <a:clrScheme name="Apteka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teka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te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626</TotalTime>
  <Words>797</Words>
  <Application>Microsoft Office PowerPoint</Application>
  <PresentationFormat>Pokaz na ekranie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Apteka</vt:lpstr>
      <vt:lpstr>GRUŹLICA </vt:lpstr>
      <vt:lpstr>Co to jest gruźlica</vt:lpstr>
      <vt:lpstr>CO POWODUJE GRUŹLICĘ?</vt:lpstr>
      <vt:lpstr>Jakie są objawy gruźlicy?</vt:lpstr>
      <vt:lpstr>KTO JEST NAJBARDZIEJ PODATNY NA ZARAŻENIE GRUŹLICĄ?</vt:lpstr>
      <vt:lpstr>Jak dochodzi do zakażenia gruźlicą?</vt:lpstr>
      <vt:lpstr>Jak dochodzi do zakażenia gruźlicą? – cd</vt:lpstr>
      <vt:lpstr>RODZAJE GRUŹLICY</vt:lpstr>
      <vt:lpstr>W JAKI SPOSÓB MOŻESZ SIĘ DOWIEDZIEĆ, ŻE JESTEŚ CHORY?</vt:lpstr>
      <vt:lpstr>Co należy zrobić w przypadku kontaktu z chorym na gruźlicę?</vt:lpstr>
      <vt:lpstr>CZY GRUŹLICY MOŻNA ZaPOBIEGAĆ?</vt:lpstr>
      <vt:lpstr>CZY GRUŹLICĘ MOŻNA WYLECZYĆ?</vt:lpstr>
      <vt:lpstr>placówki leczenia gruźlicy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GRUŹLICA</dc:title>
  <dc:creator>User</dc:creator>
  <cp:lastModifiedBy>User</cp:lastModifiedBy>
  <cp:revision>42</cp:revision>
  <dcterms:created xsi:type="dcterms:W3CDTF">2016-05-06T10:52:51Z</dcterms:created>
  <dcterms:modified xsi:type="dcterms:W3CDTF">2016-05-19T08:50:40Z</dcterms:modified>
</cp:coreProperties>
</file>