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9" r:id="rId2"/>
    <p:sldId id="272" r:id="rId3"/>
    <p:sldId id="365" r:id="rId4"/>
    <p:sldId id="369" r:id="rId5"/>
    <p:sldId id="367" r:id="rId6"/>
    <p:sldId id="366" r:id="rId7"/>
    <p:sldId id="368" r:id="rId8"/>
    <p:sldId id="282" r:id="rId9"/>
  </p:sldIdLst>
  <p:sldSz cx="9144000" cy="6858000" type="screen4x3"/>
  <p:notesSz cx="6858000" cy="9144000"/>
  <p:custDataLst>
    <p:tags r:id="rId11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3D2A510C-93EB-469F-8E81-A09E1830D5F5}">
          <p14:sldIdLst>
            <p14:sldId id="259"/>
          </p14:sldIdLst>
        </p14:section>
        <p14:section name="Cel programu" id="{C86A227F-4EAA-4BF9-880A-8E60BB01ED4A}">
          <p14:sldIdLst>
            <p14:sldId id="272"/>
          </p14:sldIdLst>
        </p14:section>
        <p14:section name="Szczegóły" id="{2153D799-4CE3-40E4-9E81-875E1FFB0C19}">
          <p14:sldIdLst>
            <p14:sldId id="365"/>
            <p14:sldId id="369"/>
            <p14:sldId id="367"/>
            <p14:sldId id="366"/>
            <p14:sldId id="368"/>
          </p14:sldIdLst>
        </p14:section>
        <p14:section name="Podsumowanie" id="{8FC0C58B-1E5A-4BB5-A66E-E87F37D6B38D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bachan" initials="d" lastIdx="22" clrIdx="0">
    <p:extLst>
      <p:ext uri="{19B8F6BF-5375-455C-9EA6-DF929625EA0E}">
        <p15:presenceInfo xmlns:p15="http://schemas.microsoft.com/office/powerpoint/2012/main" userId="d.bachan" providerId="None"/>
      </p:ext>
    </p:extLst>
  </p:cmAuthor>
  <p:cmAuthor id="2" name="Daniel Bachan" initials="DB" lastIdx="46" clrIdx="1">
    <p:extLst>
      <p:ext uri="{19B8F6BF-5375-455C-9EA6-DF929625EA0E}">
        <p15:presenceInfo xmlns:p15="http://schemas.microsoft.com/office/powerpoint/2012/main" userId="d9e56759bd70de1d" providerId="Windows Live"/>
      </p:ext>
    </p:extLst>
  </p:cmAuthor>
  <p:cmAuthor id="3" name="Andrzej SOBCZAK" initials="AS" lastIdx="29" clrIdx="2">
    <p:extLst>
      <p:ext uri="{19B8F6BF-5375-455C-9EA6-DF929625EA0E}">
        <p15:presenceInfo xmlns:p15="http://schemas.microsoft.com/office/powerpoint/2012/main" userId="Andrzej SOBCZ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672"/>
    <a:srgbClr val="00007B"/>
    <a:srgbClr val="11427A"/>
    <a:srgbClr val="CC0000"/>
    <a:srgbClr val="0033CC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 z motywem 2 — Ak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Styl ciemny 1 — Ak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7CE84F3-28C3-443E-9E96-99CF82512B78}" styleName="Styl ciemny 1 — Ak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Styl ciemny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Styl jasny 2 — Ak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095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176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B82C9-06A9-4A05-AF3F-2BFBA5676393}" type="datetimeFigureOut">
              <a:rPr lang="pl-PL" smtClean="0"/>
              <a:t>2016-11-21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8B9BF-576E-48AB-86CE-07A5883684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47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8B9BF-576E-48AB-86CE-07A58836843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6635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8B9BF-576E-48AB-86CE-07A588368434}" type="slidenum">
              <a:rPr lang="pl-PL" smtClean="0">
                <a:solidFill>
                  <a:prstClr val="black"/>
                </a:solidFill>
              </a:rPr>
              <a:pPr/>
              <a:t>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1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B7FE-12DA-4106-816A-D08EA128D07B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700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0D20-62F2-45CB-899B-02B89F7B885E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99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813F-4D76-4E99-A273-8CB965DEE1E6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811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3E8A1-3A02-49AC-8BB3-153F25EDCB02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183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99F2-BEC7-416F-876F-9F70893A1D14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351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2B4E-2D66-4F14-B2F4-437A71DEA5B1}" type="datetime1">
              <a:rPr lang="pl-PL" smtClean="0"/>
              <a:t>2016-11-21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248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EE7E-29B3-48D7-83BA-33D5465A96D2}" type="datetime1">
              <a:rPr lang="pl-PL" smtClean="0"/>
              <a:t>2016-11-21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307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F2F6D-BA11-4F85-8D94-559C79069DB9}" type="datetime1">
              <a:rPr lang="pl-PL" smtClean="0"/>
              <a:t>2016-11-21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379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AFD2-73A0-4CEC-8D6E-2B3A96740619}" type="datetime1">
              <a:rPr lang="pl-PL" smtClean="0"/>
              <a:t>2016-11-21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42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F7C06-99A3-42EB-89C3-1B7411F1D594}" type="datetime1">
              <a:rPr lang="pl-PL" smtClean="0"/>
              <a:t>2016-11-21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483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9B45-4CEA-46BF-B6B7-5DDB151D31B6}" type="datetime1">
              <a:rPr lang="pl-PL" smtClean="0"/>
              <a:t>2016-11-21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019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25D45-75DE-4656-8871-3A1B4E14BEF6}" type="datetime1">
              <a:rPr lang="pl-PL" smtClean="0"/>
              <a:t>2016-11-21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Ministerstwo Cyfryzacji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0BB53-FDC5-4283-92B4-D64254AEE8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90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az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396"/>
            <a:ext cx="9127773" cy="685800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95536" y="5841741"/>
            <a:ext cx="4321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>
                <a:solidFill>
                  <a:schemeClr val="bg1"/>
                </a:solidFill>
              </a:rPr>
              <a:t>Anna Streżyńska</a:t>
            </a:r>
          </a:p>
          <a:p>
            <a:r>
              <a:rPr lang="pl-PL" sz="2400" dirty="0" smtClean="0">
                <a:solidFill>
                  <a:schemeClr val="bg1"/>
                </a:solidFill>
              </a:rPr>
              <a:t>Arkadiusz Szczebiot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395536" y="1844824"/>
            <a:ext cx="813690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mDokumenty</a:t>
            </a:r>
            <a:endParaRPr lang="pl-PL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pl-PL" sz="28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Mobilne dokumenty dla Obywateli</a:t>
            </a:r>
            <a:endParaRPr lang="pl-PL" sz="28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/>
            <a:endParaRPr lang="pl-PL" sz="28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/>
            <a:endParaRPr lang="pl-PL" sz="2800" b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/>
            <a:endParaRPr lang="pl-PL" sz="20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pl-PL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Minister </a:t>
            </a:r>
            <a:r>
              <a:rPr lang="pl-PL" sz="28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Cyfryzacji </a:t>
            </a:r>
          </a:p>
          <a:p>
            <a:pPr algn="ctr"/>
            <a:r>
              <a:rPr lang="pl-PL" sz="1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21 listopad 2016</a:t>
            </a:r>
            <a:endParaRPr lang="pl-PL" sz="14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9" name="Łącznik prosty 8"/>
          <p:cNvCxnSpPr/>
          <p:nvPr/>
        </p:nvCxnSpPr>
        <p:spPr>
          <a:xfrm>
            <a:off x="539552" y="1694892"/>
            <a:ext cx="7992888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>
            <a:off x="470145" y="5841741"/>
            <a:ext cx="3744416" cy="0"/>
          </a:xfrm>
          <a:prstGeom prst="line">
            <a:avLst/>
          </a:prstGeom>
          <a:ln w="2857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154" y="101741"/>
            <a:ext cx="1857684" cy="207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360040"/>
          </a:xfrm>
        </p:spPr>
        <p:txBody>
          <a:bodyPr anchor="ctr">
            <a:normAutofit fontScale="90000"/>
          </a:bodyPr>
          <a:lstStyle/>
          <a:p>
            <a:pPr algn="l">
              <a:buSzPct val="90000"/>
            </a:pPr>
            <a:r>
              <a:rPr lang="pl-PL" sz="2400" b="1" dirty="0" smtClean="0">
                <a:solidFill>
                  <a:srgbClr val="023672"/>
                </a:solidFill>
              </a:rPr>
              <a:t>Cel realizacji programu </a:t>
            </a:r>
            <a:r>
              <a:rPr lang="pl-PL" sz="2400" b="1" dirty="0" err="1" smtClean="0">
                <a:solidFill>
                  <a:srgbClr val="023672"/>
                </a:solidFill>
              </a:rPr>
              <a:t>mDokumenty</a:t>
            </a:r>
            <a:endParaRPr lang="pl-PL" sz="2400" b="1" dirty="0">
              <a:solidFill>
                <a:srgbClr val="023672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611560" y="1052736"/>
            <a:ext cx="7848872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/>
          </a:p>
        </p:txBody>
      </p:sp>
      <p:sp>
        <p:nvSpPr>
          <p:cNvPr id="11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1"/>
                </a:solidFill>
              </a:rPr>
              <a:t>1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2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539052"/>
            <a:ext cx="2895600" cy="274324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Ministerstwo Cyfryzacji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528136" y="2204864"/>
            <a:ext cx="8364344" cy="324036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SzPct val="90000"/>
              <a:buNone/>
            </a:pPr>
            <a:r>
              <a:rPr lang="pl-PL" sz="1800" dirty="0" smtClean="0">
                <a:solidFill>
                  <a:srgbClr val="023672"/>
                </a:solidFill>
              </a:rPr>
              <a:t>Celem nadrzędnym realizacji programu jest </a:t>
            </a:r>
            <a:r>
              <a:rPr lang="pl-PL" sz="1800" b="1" dirty="0" smtClean="0">
                <a:solidFill>
                  <a:srgbClr val="023672"/>
                </a:solidFill>
              </a:rPr>
              <a:t>ułatwienie funkcjonowania Obywateli (w tym Przedsiębiorców) oraz obniżenie </a:t>
            </a:r>
            <a:r>
              <a:rPr lang="pl-PL" sz="1800" b="1" dirty="0">
                <a:solidFill>
                  <a:srgbClr val="023672"/>
                </a:solidFill>
              </a:rPr>
              <a:t>kosztów </a:t>
            </a:r>
            <a:r>
              <a:rPr lang="pl-PL" sz="1800" b="1" dirty="0" smtClean="0">
                <a:solidFill>
                  <a:srgbClr val="023672"/>
                </a:solidFill>
              </a:rPr>
              <a:t>działania administracji publicznej </a:t>
            </a:r>
            <a:r>
              <a:rPr lang="pl-PL" sz="1800" dirty="0" smtClean="0">
                <a:solidFill>
                  <a:srgbClr val="023672"/>
                </a:solidFill>
              </a:rPr>
              <a:t>poprzez: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SzPct val="90000"/>
              <a:buFont typeface="Calibri" panose="020F0502020204030204" pitchFamily="34" charset="0"/>
              <a:buChar char="̶"/>
            </a:pPr>
            <a:r>
              <a:rPr lang="pl-PL" sz="1800" dirty="0" smtClean="0">
                <a:solidFill>
                  <a:srgbClr val="023672"/>
                </a:solidFill>
              </a:rPr>
              <a:t>Ograniczenie potrzeby korzystania z tradycyjnej, papierowej/plastikowej postaci dokumentów</a:t>
            </a:r>
          </a:p>
          <a:p>
            <a:pPr lvl="1">
              <a:lnSpc>
                <a:spcPct val="150000"/>
              </a:lnSpc>
              <a:buSzPct val="90000"/>
              <a:buFont typeface="Calibri" panose="020F0502020204030204" pitchFamily="34" charset="0"/>
              <a:buChar char="̶"/>
            </a:pPr>
            <a:r>
              <a:rPr lang="pl-PL" sz="1800" dirty="0" smtClean="0">
                <a:solidFill>
                  <a:srgbClr val="023672"/>
                </a:solidFill>
              </a:rPr>
              <a:t>Bezpośredni dostęp wybranych podmiotów (za zgodą Obywatela) do jego danych zawartych w rejestrach i systemach państwowych</a:t>
            </a:r>
          </a:p>
        </p:txBody>
      </p:sp>
    </p:spTree>
    <p:extLst>
      <p:ext uri="{BB962C8B-B14F-4D97-AF65-F5344CB8AC3E}">
        <p14:creationId xmlns:p14="http://schemas.microsoft.com/office/powerpoint/2010/main" val="152457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892" y="1964280"/>
            <a:ext cx="385906" cy="385906"/>
          </a:xfrm>
          <a:prstGeom prst="rect">
            <a:avLst/>
          </a:prstGeom>
        </p:spPr>
      </p:pic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360040"/>
          </a:xfrm>
        </p:spPr>
        <p:txBody>
          <a:bodyPr anchor="ctr">
            <a:normAutofit fontScale="90000"/>
          </a:bodyPr>
          <a:lstStyle/>
          <a:p>
            <a:pPr algn="l">
              <a:buSzPct val="90000"/>
            </a:pPr>
            <a:r>
              <a:rPr lang="pl-PL" sz="2400" b="1" dirty="0" err="1" smtClean="0">
                <a:solidFill>
                  <a:srgbClr val="023672"/>
                </a:solidFill>
              </a:rPr>
              <a:t>mDokumenty</a:t>
            </a:r>
            <a:r>
              <a:rPr lang="pl-PL" sz="2400" b="1" dirty="0" smtClean="0">
                <a:solidFill>
                  <a:srgbClr val="023672"/>
                </a:solidFill>
              </a:rPr>
              <a:t> – jak to będzie działać?</a:t>
            </a:r>
            <a:endParaRPr lang="pl-PL" sz="2400" b="1" dirty="0">
              <a:solidFill>
                <a:srgbClr val="023672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611560" y="1052736"/>
            <a:ext cx="7848872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/>
          </a:p>
        </p:txBody>
      </p:sp>
      <p:sp>
        <p:nvSpPr>
          <p:cNvPr id="11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2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539052"/>
            <a:ext cx="2895600" cy="274324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Ministerstwo Cyfryzacji</a:t>
            </a:r>
          </a:p>
        </p:txBody>
      </p:sp>
      <p:grpSp>
        <p:nvGrpSpPr>
          <p:cNvPr id="52" name="Grupa 51"/>
          <p:cNvGrpSpPr/>
          <p:nvPr/>
        </p:nvGrpSpPr>
        <p:grpSpPr>
          <a:xfrm>
            <a:off x="8021850" y="3382971"/>
            <a:ext cx="796693" cy="1137416"/>
            <a:chOff x="1975952" y="1071727"/>
            <a:chExt cx="891620" cy="1096301"/>
          </a:xfrm>
        </p:grpSpPr>
        <p:pic>
          <p:nvPicPr>
            <p:cNvPr id="53" name="Obraz 52" descr="Person_Undefined_Male_Ligh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flipH="1">
              <a:off x="2054586" y="1071727"/>
              <a:ext cx="627052" cy="546079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4" name="pole tekstowe 43"/>
            <p:cNvSpPr txBox="1"/>
            <p:nvPr/>
          </p:nvSpPr>
          <p:spPr>
            <a:xfrm flipH="1">
              <a:off x="1975952" y="1700802"/>
              <a:ext cx="891620" cy="467226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pl-PL" sz="1050" dirty="0" smtClean="0"/>
                <a:t>Obywatel </a:t>
              </a:r>
            </a:p>
            <a:p>
              <a:pPr algn="ctr"/>
              <a:r>
                <a:rPr lang="pl-PL" sz="1050" dirty="0" smtClean="0"/>
                <a:t>lub </a:t>
              </a:r>
            </a:p>
            <a:p>
              <a:pPr algn="ctr"/>
              <a:r>
                <a:rPr lang="pl-PL" sz="1050" dirty="0" smtClean="0"/>
                <a:t>Przedsiębiorca</a:t>
              </a:r>
              <a:endParaRPr lang="en-US" sz="1000" dirty="0"/>
            </a:p>
          </p:txBody>
        </p:sp>
      </p:grpSp>
      <p:grpSp>
        <p:nvGrpSpPr>
          <p:cNvPr id="8" name="Grupa 7"/>
          <p:cNvGrpSpPr/>
          <p:nvPr/>
        </p:nvGrpSpPr>
        <p:grpSpPr>
          <a:xfrm>
            <a:off x="8686800" y="3383205"/>
            <a:ext cx="431848" cy="259419"/>
            <a:chOff x="7023801" y="2336946"/>
            <a:chExt cx="431848" cy="259419"/>
          </a:xfrm>
        </p:grpSpPr>
        <p:pic>
          <p:nvPicPr>
            <p:cNvPr id="55" name="Obraz 5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3801" y="2336946"/>
              <a:ext cx="401314" cy="250821"/>
            </a:xfrm>
            <a:prstGeom prst="rect">
              <a:avLst/>
            </a:prstGeom>
          </p:spPr>
        </p:pic>
        <p:cxnSp>
          <p:nvCxnSpPr>
            <p:cNvPr id="56" name="Łącznik prosty 55"/>
            <p:cNvCxnSpPr/>
            <p:nvPr/>
          </p:nvCxnSpPr>
          <p:spPr>
            <a:xfrm flipH="1">
              <a:off x="7023801" y="2336946"/>
              <a:ext cx="431848" cy="259419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Group 65"/>
          <p:cNvGrpSpPr/>
          <p:nvPr/>
        </p:nvGrpSpPr>
        <p:grpSpPr>
          <a:xfrm flipH="1">
            <a:off x="6845525" y="2502032"/>
            <a:ext cx="646518" cy="737647"/>
            <a:chOff x="8147325" y="5732543"/>
            <a:chExt cx="934194" cy="1223924"/>
          </a:xfrm>
        </p:grpSpPr>
        <p:pic>
          <p:nvPicPr>
            <p:cNvPr id="58" name="Obraz 57" descr="Customer_Male_Light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47325" y="5732543"/>
              <a:ext cx="934194" cy="93419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9" name="pole tekstowe 38"/>
            <p:cNvSpPr txBox="1"/>
            <p:nvPr/>
          </p:nvSpPr>
          <p:spPr>
            <a:xfrm>
              <a:off x="8148426" y="6688364"/>
              <a:ext cx="701831" cy="26810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pl-PL" sz="1050" dirty="0" smtClean="0"/>
                <a:t>Urzędnik</a:t>
              </a:r>
              <a:endParaRPr lang="en-US" sz="1000" dirty="0"/>
            </a:p>
          </p:txBody>
        </p:sp>
      </p:grpSp>
      <p:cxnSp>
        <p:nvCxnSpPr>
          <p:cNvPr id="60" name="Łącznik prosty ze strzałką 59"/>
          <p:cNvCxnSpPr>
            <a:endCxn id="80" idx="3"/>
          </p:cNvCxnSpPr>
          <p:nvPr/>
        </p:nvCxnSpPr>
        <p:spPr>
          <a:xfrm flipH="1" flipV="1">
            <a:off x="6410315" y="2775992"/>
            <a:ext cx="498533" cy="166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Prostokąt zaokrąglony 60"/>
          <p:cNvSpPr/>
          <p:nvPr/>
        </p:nvSpPr>
        <p:spPr>
          <a:xfrm>
            <a:off x="2339752" y="2261631"/>
            <a:ext cx="1735428" cy="3039577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r"/>
            <a:r>
              <a:rPr lang="pl-PL" sz="1200" dirty="0"/>
              <a:t>Warstwa ochrony danych</a:t>
            </a:r>
          </a:p>
        </p:txBody>
      </p:sp>
      <p:sp>
        <p:nvSpPr>
          <p:cNvPr id="62" name="Prostokąt zaokrąglony 61"/>
          <p:cNvSpPr/>
          <p:nvPr/>
        </p:nvSpPr>
        <p:spPr>
          <a:xfrm>
            <a:off x="2446181" y="2350143"/>
            <a:ext cx="1404197" cy="25893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r>
              <a:rPr lang="pl-PL" sz="1400" dirty="0" smtClean="0"/>
              <a:t>System</a:t>
            </a:r>
            <a:endParaRPr lang="pl-PL" sz="1400" dirty="0"/>
          </a:p>
        </p:txBody>
      </p:sp>
      <p:pic>
        <p:nvPicPr>
          <p:cNvPr id="63" name="Picture 12" descr="http://cdn1.iconfinder.com/data/icons/REALVISTA/security/png/400/security_policies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5158" y="4565397"/>
            <a:ext cx="454387" cy="454387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64" name="Grupa 63"/>
          <p:cNvGrpSpPr/>
          <p:nvPr/>
        </p:nvGrpSpPr>
        <p:grpSpPr>
          <a:xfrm>
            <a:off x="2712809" y="2645148"/>
            <a:ext cx="813173" cy="694818"/>
            <a:chOff x="4631839" y="2751636"/>
            <a:chExt cx="813173" cy="694818"/>
          </a:xfrm>
        </p:grpSpPr>
        <p:sp>
          <p:nvSpPr>
            <p:cNvPr id="65" name="Prostokąt zaokrąglony 64"/>
            <p:cNvSpPr/>
            <p:nvPr/>
          </p:nvSpPr>
          <p:spPr>
            <a:xfrm>
              <a:off x="4631839" y="2751636"/>
              <a:ext cx="813173" cy="69481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lIns="0" tIns="0" rtlCol="0" anchor="t"/>
            <a:lstStyle/>
            <a:p>
              <a:pPr algn="ctr"/>
              <a:r>
                <a:rPr lang="pl-PL" sz="800" dirty="0"/>
                <a:t>Bramka SMS</a:t>
              </a:r>
            </a:p>
            <a:p>
              <a:pPr algn="ctr"/>
              <a:endParaRPr lang="pl-PL" sz="800" dirty="0"/>
            </a:p>
          </p:txBody>
        </p:sp>
        <p:pic>
          <p:nvPicPr>
            <p:cNvPr id="66" name="Obraz 6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8187" y="3049172"/>
              <a:ext cx="318821" cy="296577"/>
            </a:xfrm>
            <a:prstGeom prst="rect">
              <a:avLst/>
            </a:prstGeom>
          </p:spPr>
        </p:pic>
      </p:grpSp>
      <p:sp>
        <p:nvSpPr>
          <p:cNvPr id="67" name="Prostokąt zaokrąglony 66"/>
          <p:cNvSpPr/>
          <p:nvPr/>
        </p:nvSpPr>
        <p:spPr>
          <a:xfrm>
            <a:off x="159672" y="3131096"/>
            <a:ext cx="1800000" cy="132401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tlCol="0" anchor="t"/>
          <a:lstStyle/>
          <a:p>
            <a:pPr algn="ctr"/>
            <a:r>
              <a:rPr lang="pl-PL" sz="1400" dirty="0"/>
              <a:t>System Rejestrów Państwowych</a:t>
            </a:r>
          </a:p>
        </p:txBody>
      </p:sp>
      <p:pic>
        <p:nvPicPr>
          <p:cNvPr id="68" name="Picture 13" descr="http://aux.iconpedia.net/uploads/190574925531275788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3769" y="3741503"/>
            <a:ext cx="433377" cy="4624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9" name="Picture 13" descr="http://aux.iconpedia.net/uploads/190574925531275788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2691" y="3661320"/>
            <a:ext cx="433377" cy="4624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0" name="Picture 13" descr="http://aux.iconpedia.net/uploads/190574925531275788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90288" y="3691415"/>
            <a:ext cx="433377" cy="4624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1" name="Prostokąt zaokrąglony 70"/>
          <p:cNvSpPr/>
          <p:nvPr/>
        </p:nvSpPr>
        <p:spPr>
          <a:xfrm>
            <a:off x="758939" y="4126910"/>
            <a:ext cx="547507" cy="1824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Inne</a:t>
            </a:r>
            <a:endParaRPr lang="pl-PL" sz="800" dirty="0"/>
          </a:p>
        </p:txBody>
      </p:sp>
      <p:sp>
        <p:nvSpPr>
          <p:cNvPr id="72" name="Prostokąt zaokrąglony 71"/>
          <p:cNvSpPr/>
          <p:nvPr/>
        </p:nvSpPr>
        <p:spPr>
          <a:xfrm>
            <a:off x="1333224" y="4180336"/>
            <a:ext cx="547507" cy="1824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/>
              <a:t>CEPIK</a:t>
            </a:r>
          </a:p>
        </p:txBody>
      </p:sp>
      <p:cxnSp>
        <p:nvCxnSpPr>
          <p:cNvPr id="73" name="Łącznik prosty ze strzałką 72"/>
          <p:cNvCxnSpPr>
            <a:stCxn id="67" idx="3"/>
          </p:cNvCxnSpPr>
          <p:nvPr/>
        </p:nvCxnSpPr>
        <p:spPr>
          <a:xfrm>
            <a:off x="1959672" y="3793103"/>
            <a:ext cx="3689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4" name="Prostokąt zaokrąglony 73"/>
          <p:cNvSpPr/>
          <p:nvPr/>
        </p:nvSpPr>
        <p:spPr>
          <a:xfrm>
            <a:off x="277563" y="4248457"/>
            <a:ext cx="547507" cy="1824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RDO</a:t>
            </a:r>
            <a:endParaRPr lang="pl-PL" sz="800" dirty="0"/>
          </a:p>
        </p:txBody>
      </p:sp>
      <p:grpSp>
        <p:nvGrpSpPr>
          <p:cNvPr id="76" name="Grupa 75"/>
          <p:cNvGrpSpPr/>
          <p:nvPr/>
        </p:nvGrpSpPr>
        <p:grpSpPr>
          <a:xfrm>
            <a:off x="4139952" y="3280883"/>
            <a:ext cx="1056231" cy="1008212"/>
            <a:chOff x="4626477" y="4444813"/>
            <a:chExt cx="1056231" cy="1008212"/>
          </a:xfrm>
        </p:grpSpPr>
        <p:pic>
          <p:nvPicPr>
            <p:cNvPr id="77" name="Obraz 7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4496" y="4444813"/>
              <a:ext cx="1008212" cy="1008212"/>
            </a:xfrm>
            <a:prstGeom prst="rect">
              <a:avLst/>
            </a:prstGeom>
          </p:spPr>
        </p:pic>
        <p:sp>
          <p:nvSpPr>
            <p:cNvPr id="78" name="pole tekstowe 77"/>
            <p:cNvSpPr txBox="1"/>
            <p:nvPr/>
          </p:nvSpPr>
          <p:spPr>
            <a:xfrm>
              <a:off x="4626477" y="5195119"/>
              <a:ext cx="10486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800" dirty="0" smtClean="0"/>
                <a:t>Aplikacja dostępowa</a:t>
              </a:r>
              <a:endParaRPr lang="pl-PL" sz="800" dirty="0"/>
            </a:p>
          </p:txBody>
        </p:sp>
      </p:grpSp>
      <p:grpSp>
        <p:nvGrpSpPr>
          <p:cNvPr id="79" name="Grupa 78"/>
          <p:cNvGrpSpPr/>
          <p:nvPr/>
        </p:nvGrpSpPr>
        <p:grpSpPr>
          <a:xfrm>
            <a:off x="5472571" y="2420888"/>
            <a:ext cx="1141659" cy="868888"/>
            <a:chOff x="6192346" y="4598439"/>
            <a:chExt cx="1141659" cy="868888"/>
          </a:xfrm>
        </p:grpSpPr>
        <p:pic>
          <p:nvPicPr>
            <p:cNvPr id="80" name="Obraz 7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9882" y="4598439"/>
              <a:ext cx="710208" cy="710208"/>
            </a:xfrm>
            <a:prstGeom prst="rect">
              <a:avLst/>
            </a:prstGeom>
          </p:spPr>
        </p:pic>
        <p:sp>
          <p:nvSpPr>
            <p:cNvPr id="81" name="pole tekstowe 80"/>
            <p:cNvSpPr txBox="1"/>
            <p:nvPr/>
          </p:nvSpPr>
          <p:spPr>
            <a:xfrm>
              <a:off x="6192346" y="5251883"/>
              <a:ext cx="114165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800" dirty="0" smtClean="0"/>
                <a:t>Urządzenie dostępowe</a:t>
              </a:r>
              <a:endParaRPr lang="pl-PL" sz="800" dirty="0"/>
            </a:p>
          </p:txBody>
        </p:sp>
      </p:grpSp>
      <p:sp>
        <p:nvSpPr>
          <p:cNvPr id="83" name="pole tekstowe 82"/>
          <p:cNvSpPr txBox="1"/>
          <p:nvPr/>
        </p:nvSpPr>
        <p:spPr>
          <a:xfrm>
            <a:off x="8406923" y="1991836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800" dirty="0" smtClean="0"/>
              <a:t>Telefon </a:t>
            </a:r>
          </a:p>
          <a:p>
            <a:pPr algn="ctr"/>
            <a:r>
              <a:rPr lang="pl-PL" sz="800" dirty="0" smtClean="0"/>
              <a:t>komórkowy</a:t>
            </a:r>
            <a:endParaRPr lang="pl-PL" sz="800" dirty="0"/>
          </a:p>
        </p:txBody>
      </p:sp>
      <p:cxnSp>
        <p:nvCxnSpPr>
          <p:cNvPr id="84" name="Łącznik prosty ze strzałką 83"/>
          <p:cNvCxnSpPr/>
          <p:nvPr/>
        </p:nvCxnSpPr>
        <p:spPr>
          <a:xfrm flipH="1" flipV="1">
            <a:off x="3885135" y="3795084"/>
            <a:ext cx="473380" cy="10063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łamany 85"/>
          <p:cNvCxnSpPr>
            <a:stCxn id="65" idx="0"/>
          </p:cNvCxnSpPr>
          <p:nvPr/>
        </p:nvCxnSpPr>
        <p:spPr>
          <a:xfrm rot="5400000" flipH="1" flipV="1">
            <a:off x="5418266" y="-136122"/>
            <a:ext cx="482401" cy="508014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ze strzałką 86"/>
          <p:cNvCxnSpPr>
            <a:stCxn id="53" idx="0"/>
          </p:cNvCxnSpPr>
          <p:nvPr/>
        </p:nvCxnSpPr>
        <p:spPr>
          <a:xfrm flipH="1" flipV="1">
            <a:off x="8370447" y="2333658"/>
            <a:ext cx="1817" cy="104931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8" name="Grupa 87"/>
          <p:cNvGrpSpPr/>
          <p:nvPr/>
        </p:nvGrpSpPr>
        <p:grpSpPr>
          <a:xfrm>
            <a:off x="2732213" y="4166124"/>
            <a:ext cx="841783" cy="694818"/>
            <a:chOff x="4674598" y="2766169"/>
            <a:chExt cx="841783" cy="694818"/>
          </a:xfrm>
        </p:grpSpPr>
        <p:sp>
          <p:nvSpPr>
            <p:cNvPr id="89" name="Prostokąt zaokrąglony 88"/>
            <p:cNvSpPr/>
            <p:nvPr/>
          </p:nvSpPr>
          <p:spPr>
            <a:xfrm>
              <a:off x="4674598" y="2766169"/>
              <a:ext cx="841783" cy="69481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lIns="0" tIns="0" rtlCol="0" anchor="t"/>
            <a:lstStyle/>
            <a:p>
              <a:pPr algn="ctr"/>
              <a:r>
                <a:rPr lang="pl-PL" sz="800" dirty="0" smtClean="0"/>
                <a:t>Rejestr zabezpieczeń</a:t>
              </a:r>
              <a:endParaRPr lang="pl-PL" sz="800" dirty="0"/>
            </a:p>
            <a:p>
              <a:pPr algn="ctr"/>
              <a:endParaRPr lang="pl-PL" sz="800" dirty="0"/>
            </a:p>
          </p:txBody>
        </p:sp>
        <p:pic>
          <p:nvPicPr>
            <p:cNvPr id="90" name="Obraz 8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10656" y="3035077"/>
              <a:ext cx="376403" cy="376403"/>
            </a:xfrm>
            <a:prstGeom prst="rect">
              <a:avLst/>
            </a:prstGeom>
          </p:spPr>
        </p:pic>
      </p:grpSp>
      <p:grpSp>
        <p:nvGrpSpPr>
          <p:cNvPr id="120" name="Grupa 119"/>
          <p:cNvGrpSpPr/>
          <p:nvPr/>
        </p:nvGrpSpPr>
        <p:grpSpPr>
          <a:xfrm>
            <a:off x="2701985" y="3412088"/>
            <a:ext cx="863040" cy="694818"/>
            <a:chOff x="1567273" y="2639483"/>
            <a:chExt cx="863040" cy="694818"/>
          </a:xfrm>
        </p:grpSpPr>
        <p:sp>
          <p:nvSpPr>
            <p:cNvPr id="75" name="Prostokąt zaokrąglony 74"/>
            <p:cNvSpPr/>
            <p:nvPr/>
          </p:nvSpPr>
          <p:spPr>
            <a:xfrm>
              <a:off x="1567273" y="2639483"/>
              <a:ext cx="863040" cy="694818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lIns="0" tIns="0" rtlCol="0" anchor="t"/>
            <a:lstStyle/>
            <a:p>
              <a:pPr algn="ctr"/>
              <a:r>
                <a:rPr lang="pl-PL" sz="800" dirty="0" smtClean="0"/>
                <a:t>Rejestr Identyfikacyjny</a:t>
              </a:r>
              <a:endParaRPr lang="pl-PL" sz="800" dirty="0"/>
            </a:p>
            <a:p>
              <a:pPr algn="ctr"/>
              <a:endParaRPr lang="pl-PL" sz="800" dirty="0"/>
            </a:p>
          </p:txBody>
        </p:sp>
        <p:pic>
          <p:nvPicPr>
            <p:cNvPr id="91" name="Obraz 9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8539" y="2870999"/>
              <a:ext cx="442467" cy="442467"/>
            </a:xfrm>
            <a:prstGeom prst="rect">
              <a:avLst/>
            </a:prstGeom>
          </p:spPr>
        </p:pic>
      </p:grpSp>
      <p:cxnSp>
        <p:nvCxnSpPr>
          <p:cNvPr id="92" name="Łącznik prosty ze strzałką 91"/>
          <p:cNvCxnSpPr/>
          <p:nvPr/>
        </p:nvCxnSpPr>
        <p:spPr>
          <a:xfrm flipH="1" flipV="1">
            <a:off x="7555104" y="3017256"/>
            <a:ext cx="598098" cy="46193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upa 92"/>
          <p:cNvGrpSpPr/>
          <p:nvPr/>
        </p:nvGrpSpPr>
        <p:grpSpPr>
          <a:xfrm>
            <a:off x="6912988" y="3371874"/>
            <a:ext cx="688969" cy="849214"/>
            <a:chOff x="6962556" y="5694192"/>
            <a:chExt cx="688969" cy="849214"/>
          </a:xfrm>
        </p:grpSpPr>
        <p:pic>
          <p:nvPicPr>
            <p:cNvPr id="94" name="Obraz 9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2556" y="5694192"/>
              <a:ext cx="642115" cy="642115"/>
            </a:xfrm>
            <a:prstGeom prst="rect">
              <a:avLst/>
            </a:prstGeom>
          </p:spPr>
        </p:pic>
        <p:sp>
          <p:nvSpPr>
            <p:cNvPr id="95" name="pole tekstowe 94"/>
            <p:cNvSpPr txBox="1"/>
            <p:nvPr/>
          </p:nvSpPr>
          <p:spPr>
            <a:xfrm>
              <a:off x="6976340" y="6281796"/>
              <a:ext cx="67518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050" dirty="0" smtClean="0"/>
                <a:t>Policjant</a:t>
              </a:r>
              <a:endParaRPr lang="pl-PL" sz="1100" dirty="0"/>
            </a:p>
          </p:txBody>
        </p:sp>
      </p:grpSp>
      <p:pic>
        <p:nvPicPr>
          <p:cNvPr id="96" name="Obraz 9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489" y="3617656"/>
            <a:ext cx="341822" cy="341822"/>
          </a:xfrm>
          <a:prstGeom prst="rect">
            <a:avLst/>
          </a:prstGeom>
        </p:spPr>
      </p:pic>
      <p:sp>
        <p:nvSpPr>
          <p:cNvPr id="97" name="pole tekstowe 96"/>
          <p:cNvSpPr txBox="1"/>
          <p:nvPr/>
        </p:nvSpPr>
        <p:spPr>
          <a:xfrm>
            <a:off x="5472570" y="3938817"/>
            <a:ext cx="11416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800" dirty="0" smtClean="0"/>
              <a:t>Urządzenie dostępowe</a:t>
            </a:r>
            <a:endParaRPr lang="pl-PL" sz="800" dirty="0"/>
          </a:p>
        </p:txBody>
      </p:sp>
      <p:grpSp>
        <p:nvGrpSpPr>
          <p:cNvPr id="98" name="Grupa 97"/>
          <p:cNvGrpSpPr/>
          <p:nvPr/>
        </p:nvGrpSpPr>
        <p:grpSpPr>
          <a:xfrm>
            <a:off x="6845525" y="4297888"/>
            <a:ext cx="675412" cy="891533"/>
            <a:chOff x="7524325" y="764705"/>
            <a:chExt cx="675412" cy="891533"/>
          </a:xfrm>
        </p:grpSpPr>
        <p:pic>
          <p:nvPicPr>
            <p:cNvPr id="99" name="Obraz 98" descr="Customer_Male_Light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 flipH="1">
              <a:off x="7524325" y="764705"/>
              <a:ext cx="646518" cy="56303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00" name="pole tekstowe 38"/>
            <p:cNvSpPr txBox="1"/>
            <p:nvPr/>
          </p:nvSpPr>
          <p:spPr>
            <a:xfrm flipH="1">
              <a:off x="7654716" y="1340767"/>
              <a:ext cx="545021" cy="31547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pl-PL" sz="1050" dirty="0" smtClean="0"/>
                <a:t>Partner</a:t>
              </a:r>
              <a:r>
                <a:rPr lang="pl-PL" sz="1000" dirty="0" smtClean="0"/>
                <a:t> </a:t>
              </a:r>
              <a:endParaRPr lang="pl-PL" sz="1000" dirty="0"/>
            </a:p>
            <a:p>
              <a:pPr algn="ctr"/>
              <a:r>
                <a:rPr lang="pl-PL" sz="1000" dirty="0" smtClean="0"/>
                <a:t>biznesowy</a:t>
              </a:r>
              <a:endParaRPr lang="en-US" sz="1000" dirty="0"/>
            </a:p>
          </p:txBody>
        </p:sp>
      </p:grpSp>
      <p:pic>
        <p:nvPicPr>
          <p:cNvPr id="101" name="Obraz 10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221" y="4367093"/>
            <a:ext cx="806404" cy="477400"/>
          </a:xfrm>
          <a:prstGeom prst="rect">
            <a:avLst/>
          </a:prstGeom>
        </p:spPr>
      </p:pic>
      <p:sp>
        <p:nvSpPr>
          <p:cNvPr id="102" name="pole tekstowe 101"/>
          <p:cNvSpPr txBox="1"/>
          <p:nvPr/>
        </p:nvSpPr>
        <p:spPr>
          <a:xfrm>
            <a:off x="5472570" y="4920116"/>
            <a:ext cx="11416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800" dirty="0" smtClean="0"/>
              <a:t>Urządzenie dostępowe</a:t>
            </a:r>
            <a:endParaRPr lang="pl-PL" sz="800" dirty="0"/>
          </a:p>
        </p:txBody>
      </p:sp>
      <p:cxnSp>
        <p:nvCxnSpPr>
          <p:cNvPr id="103" name="Łącznik prosty ze strzałką 102"/>
          <p:cNvCxnSpPr/>
          <p:nvPr/>
        </p:nvCxnSpPr>
        <p:spPr>
          <a:xfrm flipH="1" flipV="1">
            <a:off x="6376773" y="4605793"/>
            <a:ext cx="498533" cy="166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Łącznik prosty ze strzałką 103"/>
          <p:cNvCxnSpPr/>
          <p:nvPr/>
        </p:nvCxnSpPr>
        <p:spPr>
          <a:xfrm flipH="1" flipV="1">
            <a:off x="6412418" y="3782956"/>
            <a:ext cx="498533" cy="166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łamany 104"/>
          <p:cNvCxnSpPr>
            <a:stCxn id="101" idx="1"/>
            <a:endCxn id="77" idx="2"/>
          </p:cNvCxnSpPr>
          <p:nvPr/>
        </p:nvCxnSpPr>
        <p:spPr>
          <a:xfrm rot="10800000">
            <a:off x="4692077" y="4289095"/>
            <a:ext cx="860144" cy="316698"/>
          </a:xfrm>
          <a:prstGeom prst="bentConnector2">
            <a:avLst/>
          </a:prstGeom>
          <a:ln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Łącznik łamany 105"/>
          <p:cNvCxnSpPr/>
          <p:nvPr/>
        </p:nvCxnSpPr>
        <p:spPr>
          <a:xfrm rot="10800000">
            <a:off x="5054506" y="3785991"/>
            <a:ext cx="676306" cy="3578"/>
          </a:xfrm>
          <a:prstGeom prst="bentConnector3">
            <a:avLst>
              <a:gd name="adj1" fmla="val 50000"/>
            </a:avLst>
          </a:prstGeom>
          <a:ln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9" name="Obraz 10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105" y="2659366"/>
            <a:ext cx="224003" cy="224003"/>
          </a:xfrm>
          <a:prstGeom prst="rect">
            <a:avLst/>
          </a:prstGeom>
        </p:spPr>
      </p:pic>
      <p:pic>
        <p:nvPicPr>
          <p:cNvPr id="110" name="Obraz 10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522" y="3664987"/>
            <a:ext cx="224003" cy="224003"/>
          </a:xfrm>
          <a:prstGeom prst="rect">
            <a:avLst/>
          </a:prstGeom>
        </p:spPr>
      </p:pic>
      <p:pic>
        <p:nvPicPr>
          <p:cNvPr id="111" name="Obraz 1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806" y="4493791"/>
            <a:ext cx="224003" cy="224003"/>
          </a:xfrm>
          <a:prstGeom prst="rect">
            <a:avLst/>
          </a:prstGeom>
        </p:spPr>
      </p:pic>
      <p:pic>
        <p:nvPicPr>
          <p:cNvPr id="112" name="Obraz 11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412" y="3828090"/>
            <a:ext cx="267992" cy="267992"/>
          </a:xfrm>
          <a:prstGeom prst="rect">
            <a:avLst/>
          </a:prstGeom>
        </p:spPr>
      </p:pic>
      <p:cxnSp>
        <p:nvCxnSpPr>
          <p:cNvPr id="131" name="Łącznik łamany 130"/>
          <p:cNvCxnSpPr>
            <a:stCxn id="80" idx="1"/>
            <a:endCxn id="77" idx="0"/>
          </p:cNvCxnSpPr>
          <p:nvPr/>
        </p:nvCxnSpPr>
        <p:spPr>
          <a:xfrm rot="10800000" flipV="1">
            <a:off x="4692077" y="2775991"/>
            <a:ext cx="1008030" cy="504891"/>
          </a:xfrm>
          <a:prstGeom prst="bentConnector2">
            <a:avLst/>
          </a:prstGeom>
          <a:ln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Łącznik prosty ze strzałką 142"/>
          <p:cNvCxnSpPr/>
          <p:nvPr/>
        </p:nvCxnSpPr>
        <p:spPr>
          <a:xfrm flipH="1">
            <a:off x="7555104" y="3936930"/>
            <a:ext cx="598098" cy="45380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Łącznik prosty ze strzałką 145"/>
          <p:cNvCxnSpPr/>
          <p:nvPr/>
        </p:nvCxnSpPr>
        <p:spPr>
          <a:xfrm flipH="1">
            <a:off x="7512923" y="3703089"/>
            <a:ext cx="544432" cy="190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" name="Obraz 15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219" y="3704068"/>
            <a:ext cx="418058" cy="278705"/>
          </a:xfrm>
          <a:prstGeom prst="rect">
            <a:avLst/>
          </a:prstGeom>
        </p:spPr>
      </p:pic>
      <p:cxnSp>
        <p:nvCxnSpPr>
          <p:cNvPr id="154" name="Łącznik prosty 153"/>
          <p:cNvCxnSpPr/>
          <p:nvPr/>
        </p:nvCxnSpPr>
        <p:spPr>
          <a:xfrm flipH="1">
            <a:off x="8681359" y="3720134"/>
            <a:ext cx="431848" cy="25941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Objaśnienie prostokątne zaokrąglone 3"/>
          <p:cNvSpPr/>
          <p:nvPr/>
        </p:nvSpPr>
        <p:spPr>
          <a:xfrm>
            <a:off x="8352285" y="1790559"/>
            <a:ext cx="493661" cy="219664"/>
          </a:xfrm>
          <a:prstGeom prst="wedgeRoundRectCallout">
            <a:avLst>
              <a:gd name="adj1" fmla="val -41281"/>
              <a:gd name="adj2" fmla="val 79278"/>
              <a:gd name="adj3" fmla="val 16667"/>
            </a:avLst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100" dirty="0" smtClean="0"/>
              <a:t>5633</a:t>
            </a:r>
            <a:endParaRPr lang="pl-PL" sz="1100" dirty="0"/>
          </a:p>
        </p:txBody>
      </p:sp>
      <p:pic>
        <p:nvPicPr>
          <p:cNvPr id="107" name="Obraz 10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1" y="3755159"/>
            <a:ext cx="401314" cy="25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0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 tmFilter="0, 0; .2, .5; .8, .5; 1, 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250" autoRev="1" fill="hold"/>
                                        <p:tgtEl>
                                          <p:spTgt spid="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500"/>
                            </p:stCondLst>
                            <p:childTnLst>
                              <p:par>
                                <p:cTn id="2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62" grpId="1" animBg="1"/>
      <p:bldP spid="62" grpId="2" animBg="1"/>
      <p:bldP spid="67" grpId="0" animBg="1"/>
      <p:bldP spid="71" grpId="0" animBg="1"/>
      <p:bldP spid="72" grpId="0" animBg="1"/>
      <p:bldP spid="74" grpId="0" animBg="1"/>
      <p:bldP spid="83" grpId="0"/>
      <p:bldP spid="97" grpId="0"/>
      <p:bldP spid="102" grpId="0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>
              <a:solidFill>
                <a:prstClr val="white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539552" y="1694892"/>
            <a:ext cx="7992888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ole tekstowe 5"/>
          <p:cNvSpPr txBox="1"/>
          <p:nvPr/>
        </p:nvSpPr>
        <p:spPr>
          <a:xfrm>
            <a:off x="395536" y="184482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smtClean="0">
                <a:solidFill>
                  <a:srgbClr val="023672"/>
                </a:solidFill>
              </a:rPr>
              <a:t>Prezentacja prototypu</a:t>
            </a:r>
            <a:endParaRPr lang="pl-PL" sz="3600" dirty="0">
              <a:solidFill>
                <a:srgbClr val="023672"/>
              </a:solidFill>
            </a:endParaRPr>
          </a:p>
        </p:txBody>
      </p:sp>
      <p:sp>
        <p:nvSpPr>
          <p:cNvPr id="7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prstClr val="white"/>
                </a:solidFill>
              </a:rPr>
              <a:t>3</a:t>
            </a:r>
            <a:endParaRPr lang="pl-PL" dirty="0">
              <a:solidFill>
                <a:prstClr val="white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539052"/>
            <a:ext cx="2895600" cy="274324"/>
          </a:xfrm>
        </p:spPr>
        <p:txBody>
          <a:bodyPr/>
          <a:lstStyle/>
          <a:p>
            <a:r>
              <a:rPr lang="pl-PL" dirty="0" smtClean="0">
                <a:solidFill>
                  <a:prstClr val="white"/>
                </a:solidFill>
              </a:rPr>
              <a:t>Ministerstwo Cyfryzacji</a:t>
            </a:r>
            <a:endParaRPr 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7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360040"/>
          </a:xfrm>
        </p:spPr>
        <p:txBody>
          <a:bodyPr anchor="ctr">
            <a:normAutofit fontScale="90000"/>
          </a:bodyPr>
          <a:lstStyle/>
          <a:p>
            <a:pPr algn="l">
              <a:buSzPct val="90000"/>
            </a:pPr>
            <a:r>
              <a:rPr lang="pl-PL" sz="2400" b="1" dirty="0" smtClean="0">
                <a:solidFill>
                  <a:srgbClr val="023672"/>
                </a:solidFill>
              </a:rPr>
              <a:t>Kwestie związane z bezpieczeństwem oraz inne pytania</a:t>
            </a:r>
            <a:endParaRPr lang="pl-PL" sz="2400" b="1" dirty="0">
              <a:solidFill>
                <a:srgbClr val="023672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611560" y="1052736"/>
            <a:ext cx="7848872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/>
          </a:p>
        </p:txBody>
      </p:sp>
      <p:sp>
        <p:nvSpPr>
          <p:cNvPr id="11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1"/>
                </a:solidFill>
              </a:rPr>
              <a:t>4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38" name="Obraz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81" y="7602364"/>
            <a:ext cx="816231" cy="510144"/>
          </a:xfrm>
          <a:prstGeom prst="rect">
            <a:avLst/>
          </a:prstGeom>
        </p:spPr>
      </p:pic>
      <p:pic>
        <p:nvPicPr>
          <p:cNvPr id="40" name="Obraz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370" y="7499445"/>
            <a:ext cx="816231" cy="510144"/>
          </a:xfrm>
          <a:prstGeom prst="rect">
            <a:avLst/>
          </a:prstGeom>
        </p:spPr>
      </p:pic>
      <p:sp>
        <p:nvSpPr>
          <p:cNvPr id="22" name="pole tekstowe 21"/>
          <p:cNvSpPr txBox="1"/>
          <p:nvPr/>
        </p:nvSpPr>
        <p:spPr>
          <a:xfrm>
            <a:off x="539552" y="1295710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system będzie bezpieczny? </a:t>
            </a:r>
            <a:r>
              <a:rPr lang="pl-PL" dirty="0" smtClean="0">
                <a:solidFill>
                  <a:srgbClr val="00B050"/>
                </a:solidFill>
              </a:rPr>
              <a:t>TAK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utrata/kradzież telefonu będzie oznaczała utratę tożsamości? </a:t>
            </a:r>
            <a:r>
              <a:rPr lang="pl-PL" dirty="0" smtClean="0">
                <a:solidFill>
                  <a:srgbClr val="FF0000"/>
                </a:solidFill>
              </a:rPr>
              <a:t>NIE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Co jeśli zmienię numer telefonu? </a:t>
            </a:r>
            <a:r>
              <a:rPr lang="pl-PL" dirty="0" smtClean="0">
                <a:solidFill>
                  <a:srgbClr val="00B050"/>
                </a:solidFill>
              </a:rPr>
              <a:t>ŁATWA ZMIANA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będę mógł używać numeru służbowego? </a:t>
            </a:r>
            <a:r>
              <a:rPr lang="pl-PL" dirty="0" smtClean="0">
                <a:solidFill>
                  <a:srgbClr val="00B050"/>
                </a:solidFill>
              </a:rPr>
              <a:t>TAK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Co jeśli telefon się rozładuje? </a:t>
            </a:r>
            <a:r>
              <a:rPr lang="pl-PL" dirty="0" smtClean="0">
                <a:solidFill>
                  <a:srgbClr val="00B050"/>
                </a:solidFill>
              </a:rPr>
              <a:t>PROCEDURA ZAPASOWA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Co jeśli będę poza zasięgiem sieci? </a:t>
            </a:r>
            <a:r>
              <a:rPr lang="pl-PL" dirty="0" smtClean="0">
                <a:solidFill>
                  <a:srgbClr val="00B050"/>
                </a:solidFill>
              </a:rPr>
              <a:t>PROCEDURA ZAPASOWA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Co jeśli mam stary telefon? </a:t>
            </a:r>
            <a:r>
              <a:rPr lang="pl-PL" dirty="0" smtClean="0">
                <a:solidFill>
                  <a:srgbClr val="00B050"/>
                </a:solidFill>
              </a:rPr>
              <a:t>SYSTEM ZADZIAŁA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będę inwigilowany? </a:t>
            </a:r>
            <a:r>
              <a:rPr lang="pl-PL" dirty="0" smtClean="0">
                <a:solidFill>
                  <a:srgbClr val="00B050"/>
                </a:solidFill>
              </a:rPr>
              <a:t>NIE BARDZIEJ NIŻ OBECNIE </a:t>
            </a:r>
            <a:r>
              <a:rPr lang="pl-PL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pl-PL" dirty="0" smtClean="0">
              <a:solidFill>
                <a:srgbClr val="00B05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nie lepiej byłoby używać karty z chipem? </a:t>
            </a:r>
            <a:r>
              <a:rPr lang="pl-PL" dirty="0" smtClean="0">
                <a:solidFill>
                  <a:srgbClr val="FF0000"/>
                </a:solidFill>
              </a:rPr>
              <a:t>NIE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rozwiązanie będzie obowiązkowe? </a:t>
            </a:r>
            <a:r>
              <a:rPr lang="pl-PL" dirty="0" smtClean="0">
                <a:solidFill>
                  <a:srgbClr val="FF0000"/>
                </a:solidFill>
              </a:rPr>
              <a:t>NIE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Co z używaniem systemu poza granicami kraju? </a:t>
            </a:r>
            <a:r>
              <a:rPr lang="pl-PL" dirty="0" smtClean="0">
                <a:solidFill>
                  <a:srgbClr val="FF0000"/>
                </a:solidFill>
              </a:rPr>
              <a:t>NIE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 smtClean="0"/>
              <a:t>Czy system uzależni państwo od wybranego operatora lub firmy? </a:t>
            </a:r>
            <a:r>
              <a:rPr lang="pl-PL" dirty="0" smtClean="0">
                <a:solidFill>
                  <a:srgbClr val="FF0000"/>
                </a:solidFill>
              </a:rPr>
              <a:t>NIE</a:t>
            </a:r>
          </a:p>
        </p:txBody>
      </p:sp>
    </p:spTree>
    <p:extLst>
      <p:ext uri="{BB962C8B-B14F-4D97-AF65-F5344CB8AC3E}">
        <p14:creationId xmlns:p14="http://schemas.microsoft.com/office/powerpoint/2010/main" val="127044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360040"/>
          </a:xfrm>
        </p:spPr>
        <p:txBody>
          <a:bodyPr anchor="ctr">
            <a:normAutofit fontScale="90000"/>
          </a:bodyPr>
          <a:lstStyle/>
          <a:p>
            <a:pPr algn="l">
              <a:buSzPct val="90000"/>
            </a:pPr>
            <a:r>
              <a:rPr lang="pl-PL" sz="2400" b="1" dirty="0" smtClean="0">
                <a:solidFill>
                  <a:srgbClr val="023672"/>
                </a:solidFill>
              </a:rPr>
              <a:t>Kiedy zaczniemy korzystać z </a:t>
            </a:r>
            <a:r>
              <a:rPr lang="pl-PL" sz="2400" b="1" dirty="0" err="1" smtClean="0">
                <a:solidFill>
                  <a:srgbClr val="023672"/>
                </a:solidFill>
              </a:rPr>
              <a:t>mDokumentów</a:t>
            </a:r>
            <a:r>
              <a:rPr lang="pl-PL" sz="2400" b="1" dirty="0" smtClean="0">
                <a:solidFill>
                  <a:srgbClr val="023672"/>
                </a:solidFill>
              </a:rPr>
              <a:t>?</a:t>
            </a:r>
            <a:endParaRPr lang="pl-PL" sz="2400" b="1" dirty="0">
              <a:solidFill>
                <a:srgbClr val="023672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611560" y="1052736"/>
            <a:ext cx="7848872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/>
          </a:p>
        </p:txBody>
      </p:sp>
      <p:sp>
        <p:nvSpPr>
          <p:cNvPr id="11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1"/>
                </a:solidFill>
              </a:rPr>
              <a:t>5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2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212076"/>
            <a:ext cx="7848872" cy="5182959"/>
          </a:xfrm>
        </p:spPr>
        <p:txBody>
          <a:bodyPr>
            <a:normAutofit/>
          </a:bodyPr>
          <a:lstStyle/>
          <a:p>
            <a:pPr>
              <a:buSzPct val="90000"/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23672"/>
                </a:solidFill>
              </a:rPr>
              <a:t>Program będzie realizowany etapowo</a:t>
            </a:r>
          </a:p>
          <a:p>
            <a:pPr>
              <a:buSzPct val="90000"/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23672"/>
                </a:solidFill>
              </a:rPr>
              <a:t>Każdy etap będzie udostępniał konkretny dokument w ramach systemu</a:t>
            </a:r>
            <a:endParaRPr lang="pl-PL" sz="1600" dirty="0">
              <a:solidFill>
                <a:srgbClr val="023672"/>
              </a:solidFill>
            </a:endParaRPr>
          </a:p>
          <a:p>
            <a:pPr>
              <a:buSzPct val="90000"/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23672"/>
                </a:solidFill>
              </a:rPr>
              <a:t>W pierwszej kolejności przewidywana jest realizacja Dowodu Osobistego, następnie Prawa Jazdy, Dowodu Rejestracyjnego oraz Ubezpieczenia OC jako dokumentów najczęściej wykorzystywanych w życiu codziennym</a:t>
            </a:r>
          </a:p>
          <a:p>
            <a:pPr>
              <a:buSzPct val="90000"/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23672"/>
                </a:solidFill>
              </a:rPr>
              <a:t>Następnie, w oparciu o analizę częstotliwości wykorzystania będą uruchamiane kolejne </a:t>
            </a:r>
            <a:r>
              <a:rPr lang="pl-PL" sz="1600" dirty="0" err="1" smtClean="0">
                <a:solidFill>
                  <a:srgbClr val="023672"/>
                </a:solidFill>
              </a:rPr>
              <a:t>mDokumenty</a:t>
            </a:r>
            <a:r>
              <a:rPr lang="pl-PL" sz="1600" dirty="0" smtClean="0">
                <a:solidFill>
                  <a:srgbClr val="023672"/>
                </a:solidFill>
              </a:rPr>
              <a:t> (w tym typowe dla przedsiębiorców)</a:t>
            </a:r>
          </a:p>
          <a:p>
            <a:pPr marL="0" indent="0">
              <a:buSzPct val="90000"/>
              <a:buNone/>
            </a:pPr>
            <a:endParaRPr lang="pl-PL" sz="1200" dirty="0" smtClean="0">
              <a:solidFill>
                <a:srgbClr val="023672"/>
              </a:solidFill>
            </a:endParaRPr>
          </a:p>
          <a:p>
            <a:pPr marL="0" indent="0">
              <a:buSzPct val="90000"/>
              <a:buNone/>
            </a:pPr>
            <a:r>
              <a:rPr lang="pl-PL" sz="1600" dirty="0" smtClean="0">
                <a:solidFill>
                  <a:srgbClr val="023672"/>
                </a:solidFill>
              </a:rPr>
              <a:t>1 etap obejmujący </a:t>
            </a:r>
            <a:r>
              <a:rPr lang="pl-PL" sz="1600" b="1" dirty="0" smtClean="0">
                <a:solidFill>
                  <a:srgbClr val="023672"/>
                </a:solidFill>
              </a:rPr>
              <a:t>mobilny Dowód Osobisty </a:t>
            </a:r>
            <a:r>
              <a:rPr lang="pl-PL" sz="1600" dirty="0" smtClean="0">
                <a:solidFill>
                  <a:srgbClr val="023672"/>
                </a:solidFill>
              </a:rPr>
              <a:t>zostanie uruchomiony pilotażowo już </a:t>
            </a:r>
            <a:r>
              <a:rPr lang="pl-PL" sz="1600" b="1" dirty="0" smtClean="0">
                <a:solidFill>
                  <a:srgbClr val="023672"/>
                </a:solidFill>
              </a:rPr>
              <a:t>w maju 2017 roku</a:t>
            </a:r>
            <a:r>
              <a:rPr lang="pl-PL" sz="1600" dirty="0" smtClean="0">
                <a:solidFill>
                  <a:srgbClr val="023672"/>
                </a:solidFill>
              </a:rPr>
              <a:t>, pełna produkcyjna dostępność na </a:t>
            </a:r>
            <a:r>
              <a:rPr lang="pl-PL" sz="1600" b="1" dirty="0" smtClean="0">
                <a:solidFill>
                  <a:srgbClr val="023672"/>
                </a:solidFill>
              </a:rPr>
              <a:t>koniec czerwca 2017</a:t>
            </a:r>
          </a:p>
          <a:p>
            <a:pPr marL="0" indent="0">
              <a:buSzPct val="90000"/>
              <a:buNone/>
            </a:pPr>
            <a:endParaRPr lang="pl-PL" sz="1600" dirty="0">
              <a:solidFill>
                <a:srgbClr val="023672"/>
              </a:solidFill>
            </a:endParaRPr>
          </a:p>
          <a:p>
            <a:pPr marL="0" indent="0">
              <a:buSzPct val="90000"/>
              <a:buNone/>
            </a:pPr>
            <a:r>
              <a:rPr lang="pl-PL" sz="1600" dirty="0" smtClean="0">
                <a:solidFill>
                  <a:srgbClr val="023672"/>
                </a:solidFill>
              </a:rPr>
              <a:t>2 etap obejmujący </a:t>
            </a:r>
            <a:r>
              <a:rPr lang="pl-PL" sz="1600" b="1" dirty="0" smtClean="0">
                <a:solidFill>
                  <a:srgbClr val="023672"/>
                </a:solidFill>
              </a:rPr>
              <a:t>mobilne Prawo Jazdy to październik 2017</a:t>
            </a:r>
          </a:p>
          <a:p>
            <a:pPr marL="0" indent="0">
              <a:buSzPct val="90000"/>
              <a:buNone/>
            </a:pPr>
            <a:endParaRPr lang="pl-PL" sz="1600" dirty="0">
              <a:solidFill>
                <a:srgbClr val="023672"/>
              </a:solidFill>
            </a:endParaRPr>
          </a:p>
          <a:p>
            <a:pPr marL="0" indent="0">
              <a:buSzPct val="90000"/>
              <a:buNone/>
            </a:pPr>
            <a:r>
              <a:rPr lang="pl-PL" sz="1600" dirty="0" smtClean="0">
                <a:solidFill>
                  <a:srgbClr val="023672"/>
                </a:solidFill>
              </a:rPr>
              <a:t>3 etap obejmujący </a:t>
            </a:r>
            <a:r>
              <a:rPr lang="pl-PL" sz="1600" b="1" dirty="0" smtClean="0">
                <a:solidFill>
                  <a:srgbClr val="023672"/>
                </a:solidFill>
              </a:rPr>
              <a:t>mobilny Dowód Rejestracyjny oraz ubezpieczenie OC na koniec 2017 roku</a:t>
            </a:r>
          </a:p>
          <a:p>
            <a:pPr marL="0" indent="0">
              <a:buSzPct val="90000"/>
              <a:buNone/>
            </a:pPr>
            <a:endParaRPr lang="pl-PL" sz="1600" dirty="0">
              <a:solidFill>
                <a:srgbClr val="023672"/>
              </a:solidFill>
            </a:endParaRPr>
          </a:p>
          <a:p>
            <a:pPr marL="0" indent="0">
              <a:buSzPct val="90000"/>
              <a:buNone/>
            </a:pPr>
            <a:r>
              <a:rPr lang="pl-PL" sz="1600" dirty="0" smtClean="0">
                <a:solidFill>
                  <a:srgbClr val="023672"/>
                </a:solidFill>
              </a:rPr>
              <a:t>Etap 2 i 3 mogą ulec przyspieszeniu w zależności od postępów prac.</a:t>
            </a:r>
            <a:endParaRPr lang="pl-PL" sz="1600" dirty="0">
              <a:solidFill>
                <a:srgbClr val="0236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360040"/>
          </a:xfrm>
        </p:spPr>
        <p:txBody>
          <a:bodyPr anchor="ctr">
            <a:normAutofit fontScale="90000"/>
          </a:bodyPr>
          <a:lstStyle/>
          <a:p>
            <a:pPr algn="l">
              <a:buSzPct val="90000"/>
            </a:pPr>
            <a:r>
              <a:rPr lang="pl-PL" sz="2400" b="1" dirty="0" smtClean="0">
                <a:solidFill>
                  <a:srgbClr val="023672"/>
                </a:solidFill>
              </a:rPr>
              <a:t>Kto będzie realizował program?</a:t>
            </a:r>
            <a:endParaRPr lang="pl-PL" sz="2400" b="1" dirty="0">
              <a:solidFill>
                <a:srgbClr val="023672"/>
              </a:solidFill>
            </a:endParaRPr>
          </a:p>
        </p:txBody>
      </p:sp>
      <p:cxnSp>
        <p:nvCxnSpPr>
          <p:cNvPr id="5" name="Łącznik prosty 4"/>
          <p:cNvCxnSpPr/>
          <p:nvPr/>
        </p:nvCxnSpPr>
        <p:spPr>
          <a:xfrm>
            <a:off x="611560" y="1052736"/>
            <a:ext cx="7848872" cy="0"/>
          </a:xfrm>
          <a:prstGeom prst="line">
            <a:avLst/>
          </a:prstGeom>
          <a:ln w="28575">
            <a:solidFill>
              <a:srgbClr val="CC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rostokąt 9"/>
          <p:cNvSpPr/>
          <p:nvPr/>
        </p:nvSpPr>
        <p:spPr>
          <a:xfrm>
            <a:off x="0" y="6539052"/>
            <a:ext cx="9144000" cy="318948"/>
          </a:xfrm>
          <a:prstGeom prst="rect">
            <a:avLst/>
          </a:prstGeom>
          <a:solidFill>
            <a:srgbClr val="0236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l-PL" dirty="0"/>
          </a:p>
        </p:txBody>
      </p:sp>
      <p:sp>
        <p:nvSpPr>
          <p:cNvPr id="11" name="Symbol zastępczy numeru slajdu 8"/>
          <p:cNvSpPr txBox="1">
            <a:spLocks/>
          </p:cNvSpPr>
          <p:nvPr/>
        </p:nvSpPr>
        <p:spPr>
          <a:xfrm>
            <a:off x="6553200" y="6539052"/>
            <a:ext cx="2483296" cy="274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bg1"/>
                </a:solidFill>
              </a:rPr>
              <a:t>6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2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539052"/>
            <a:ext cx="2895600" cy="274324"/>
          </a:xfrm>
        </p:spPr>
        <p:txBody>
          <a:bodyPr/>
          <a:lstStyle/>
          <a:p>
            <a:r>
              <a:rPr lang="pl-PL" dirty="0">
                <a:solidFill>
                  <a:schemeClr val="bg1"/>
                </a:solidFill>
              </a:rPr>
              <a:t>Ministerstwo Cyfryzacji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212076"/>
            <a:ext cx="4608512" cy="5182959"/>
          </a:xfrm>
        </p:spPr>
        <p:txBody>
          <a:bodyPr>
            <a:normAutofit/>
          </a:bodyPr>
          <a:lstStyle/>
          <a:p>
            <a:pPr>
              <a:buSzPct val="90000"/>
              <a:buFont typeface="Calibri" panose="020F0502020204030204" pitchFamily="34" charset="0"/>
              <a:buChar char="̶"/>
            </a:pPr>
            <a:r>
              <a:rPr lang="pl-PL" sz="1600" dirty="0" smtClean="0">
                <a:solidFill>
                  <a:srgbClr val="023672"/>
                </a:solidFill>
              </a:rPr>
              <a:t>Program będzie realizowany w całości w ramach Grupy Ministerstwa Cyfryzacji. Do współpracy zaproszone zostało MSWiA.</a:t>
            </a:r>
          </a:p>
          <a:p>
            <a:pPr marL="0" indent="0">
              <a:buSzPct val="90000"/>
              <a:buNone/>
            </a:pPr>
            <a:endParaRPr lang="pl-PL" sz="1600" dirty="0">
              <a:solidFill>
                <a:srgbClr val="023672"/>
              </a:solidFill>
            </a:endParaRPr>
          </a:p>
          <a:p>
            <a:pPr>
              <a:buSzPct val="90000"/>
              <a:buFont typeface="Calibri" panose="020F0502020204030204" pitchFamily="34" charset="0"/>
              <a:buChar char="̶"/>
            </a:pPr>
            <a:r>
              <a:rPr lang="pl-PL" sz="1600" dirty="0">
                <a:solidFill>
                  <a:srgbClr val="023672"/>
                </a:solidFill>
              </a:rPr>
              <a:t>Ministerstwo Cyfryzacji </a:t>
            </a:r>
            <a:r>
              <a:rPr lang="pl-PL" sz="1600" dirty="0" smtClean="0">
                <a:solidFill>
                  <a:srgbClr val="023672"/>
                </a:solidFill>
              </a:rPr>
              <a:t>pełnić będzie rolę koordynacyjno-zarządczą</a:t>
            </a:r>
          </a:p>
          <a:p>
            <a:pPr marL="0" indent="0">
              <a:buSzPct val="90000"/>
              <a:buNone/>
            </a:pPr>
            <a:endParaRPr lang="pl-PL" sz="1200" dirty="0">
              <a:solidFill>
                <a:srgbClr val="023672"/>
              </a:solidFill>
            </a:endParaRPr>
          </a:p>
          <a:p>
            <a:pPr>
              <a:buSzPct val="90000"/>
              <a:buFont typeface="Calibri" panose="020F0502020204030204" pitchFamily="34" charset="0"/>
              <a:buChar char="̶"/>
            </a:pPr>
            <a:r>
              <a:rPr lang="pl-PL" sz="1600" dirty="0" smtClean="0">
                <a:solidFill>
                  <a:srgbClr val="023672"/>
                </a:solidFill>
              </a:rPr>
              <a:t>Instytut NASK oraz Centralny Ośrodek Informatyki będą pełnić </a:t>
            </a:r>
            <a:r>
              <a:rPr lang="pl-PL" sz="1600" dirty="0">
                <a:solidFill>
                  <a:srgbClr val="023672"/>
                </a:solidFill>
              </a:rPr>
              <a:t>rolę </a:t>
            </a:r>
            <a:r>
              <a:rPr lang="pl-PL" sz="1600" dirty="0" err="1" smtClean="0">
                <a:solidFill>
                  <a:srgbClr val="023672"/>
                </a:solidFill>
              </a:rPr>
              <a:t>rolę</a:t>
            </a:r>
            <a:r>
              <a:rPr lang="pl-PL" sz="1600" dirty="0" smtClean="0">
                <a:solidFill>
                  <a:srgbClr val="023672"/>
                </a:solidFill>
              </a:rPr>
              <a:t> </a:t>
            </a:r>
            <a:r>
              <a:rPr lang="pl-PL" sz="1600" dirty="0">
                <a:solidFill>
                  <a:srgbClr val="023672"/>
                </a:solidFill>
              </a:rPr>
              <a:t>wykonawczą („Solution Center”) w zakresie </a:t>
            </a:r>
            <a:r>
              <a:rPr lang="pl-PL" sz="1600" dirty="0" smtClean="0">
                <a:solidFill>
                  <a:srgbClr val="023672"/>
                </a:solidFill>
              </a:rPr>
              <a:t>dostarczania rozwiązania oraz </a:t>
            </a:r>
            <a:r>
              <a:rPr lang="pl-PL" sz="1600" dirty="0">
                <a:solidFill>
                  <a:srgbClr val="023672"/>
                </a:solidFill>
              </a:rPr>
              <a:t>utrzymania </a:t>
            </a:r>
            <a:r>
              <a:rPr lang="pl-PL" sz="1600" dirty="0" smtClean="0">
                <a:solidFill>
                  <a:srgbClr val="023672"/>
                </a:solidFill>
              </a:rPr>
              <a:t>infrastruktury</a:t>
            </a:r>
          </a:p>
          <a:p>
            <a:pPr marL="0" indent="0">
              <a:buSzPct val="90000"/>
              <a:buNone/>
            </a:pPr>
            <a:endParaRPr lang="pl-PL" sz="1600" dirty="0">
              <a:solidFill>
                <a:srgbClr val="023672"/>
              </a:solidFill>
            </a:endParaRPr>
          </a:p>
          <a:p>
            <a:pPr>
              <a:buSzPct val="90000"/>
              <a:buFont typeface="Calibri" panose="020F0502020204030204" pitchFamily="34" charset="0"/>
              <a:buChar char="̶"/>
            </a:pPr>
            <a:r>
              <a:rPr lang="pl-PL" sz="1600" dirty="0">
                <a:solidFill>
                  <a:srgbClr val="023672"/>
                </a:solidFill>
              </a:rPr>
              <a:t>Pozostałe resorty będą </a:t>
            </a:r>
            <a:r>
              <a:rPr lang="pl-PL" sz="1600" dirty="0" smtClean="0">
                <a:solidFill>
                  <a:srgbClr val="023672"/>
                </a:solidFill>
              </a:rPr>
              <a:t>występować </a:t>
            </a:r>
            <a:r>
              <a:rPr lang="pl-PL" sz="1600" dirty="0">
                <a:solidFill>
                  <a:srgbClr val="023672"/>
                </a:solidFill>
              </a:rPr>
              <a:t>w roli beneficjentów oraz użytkowników biznesowych </a:t>
            </a:r>
            <a:r>
              <a:rPr lang="pl-PL" sz="1600" dirty="0" smtClean="0">
                <a:solidFill>
                  <a:srgbClr val="023672"/>
                </a:solidFill>
              </a:rPr>
              <a:t>rozwiązania</a:t>
            </a:r>
          </a:p>
          <a:p>
            <a:pPr>
              <a:buSzPct val="90000"/>
              <a:buFont typeface="Calibri" panose="020F0502020204030204" pitchFamily="34" charset="0"/>
              <a:buChar char="̶"/>
            </a:pPr>
            <a:endParaRPr lang="pl-PL" sz="1600" dirty="0" smtClean="0">
              <a:solidFill>
                <a:srgbClr val="023672"/>
              </a:solidFill>
            </a:endParaRPr>
          </a:p>
          <a:p>
            <a:pPr>
              <a:buSzPct val="90000"/>
              <a:buFont typeface="Calibri" panose="020F0502020204030204" pitchFamily="34" charset="0"/>
              <a:buChar char="̶"/>
            </a:pPr>
            <a:r>
              <a:rPr lang="pl-PL" sz="1600" dirty="0" smtClean="0">
                <a:solidFill>
                  <a:srgbClr val="023672"/>
                </a:solidFill>
              </a:rPr>
              <a:t>Przewidywane jest zaangażowanie podmiotów prywatnych (np. UFG)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232" y="2161963"/>
            <a:ext cx="5539231" cy="311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8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Ministerstwo Cyfryzacji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0BB53-FDC5-4283-92B4-D64254AEE8CB}" type="slidenum">
              <a:rPr lang="pl-PL" smtClean="0"/>
              <a:t>8</a:t>
            </a:fld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" y="0"/>
            <a:ext cx="9127773" cy="685800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901" y="4581128"/>
            <a:ext cx="1292198" cy="1440161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791579" y="2204864"/>
            <a:ext cx="7560839" cy="38164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3600" dirty="0" smtClean="0">
                <a:solidFill>
                  <a:schemeClr val="bg1"/>
                </a:solidFill>
              </a:rPr>
              <a:t>Dziękujemy (pytania?)</a:t>
            </a:r>
            <a:endParaRPr lang="pl-PL" sz="3600" dirty="0">
              <a:solidFill>
                <a:schemeClr val="bg1"/>
              </a:solidFill>
            </a:endParaRPr>
          </a:p>
          <a:p>
            <a:pPr algn="ctr"/>
            <a:endParaRPr lang="pl-PL" sz="2400" dirty="0">
              <a:solidFill>
                <a:schemeClr val="bg1"/>
              </a:solidFill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Anna Streżyńska</a:t>
            </a:r>
            <a:endParaRPr lang="pl-PL" sz="2400" dirty="0">
              <a:solidFill>
                <a:schemeClr val="bg1"/>
              </a:solidFill>
            </a:endParaRPr>
          </a:p>
          <a:p>
            <a:pPr algn="ctr"/>
            <a:r>
              <a:rPr lang="pl-PL" sz="1100" dirty="0" smtClean="0">
                <a:solidFill>
                  <a:schemeClr val="bg1"/>
                </a:solidFill>
              </a:rPr>
              <a:t>Minister Cyfryzacji</a:t>
            </a:r>
          </a:p>
          <a:p>
            <a:pPr algn="ctr"/>
            <a:endParaRPr lang="pl-PL" sz="1100" dirty="0">
              <a:solidFill>
                <a:schemeClr val="bg1"/>
              </a:solidFill>
            </a:endParaRPr>
          </a:p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Arkadiusz Szczebiot</a:t>
            </a:r>
            <a:endParaRPr lang="pl-PL" sz="2400" dirty="0">
              <a:solidFill>
                <a:schemeClr val="bg1"/>
              </a:solidFill>
            </a:endParaRPr>
          </a:p>
          <a:p>
            <a:pPr algn="ctr"/>
            <a:r>
              <a:rPr lang="pl-PL" sz="1100" dirty="0" err="1" smtClean="0">
                <a:solidFill>
                  <a:schemeClr val="bg1"/>
                </a:solidFill>
              </a:rPr>
              <a:t>Chief</a:t>
            </a:r>
            <a:r>
              <a:rPr lang="pl-PL" sz="1100" dirty="0" smtClean="0">
                <a:solidFill>
                  <a:schemeClr val="bg1"/>
                </a:solidFill>
              </a:rPr>
              <a:t> Technology </a:t>
            </a:r>
            <a:r>
              <a:rPr lang="pl-PL" sz="1100" dirty="0" err="1" smtClean="0">
                <a:solidFill>
                  <a:schemeClr val="bg1"/>
                </a:solidFill>
              </a:rPr>
              <a:t>Officer</a:t>
            </a:r>
            <a:endParaRPr lang="pl-PL" sz="1100" dirty="0">
              <a:solidFill>
                <a:schemeClr val="bg1"/>
              </a:solidFill>
            </a:endParaRPr>
          </a:p>
          <a:p>
            <a:pPr algn="ctr"/>
            <a:endParaRPr lang="pl-PL" sz="1100" dirty="0">
              <a:solidFill>
                <a:schemeClr val="bg1"/>
              </a:solidFill>
            </a:endParaRPr>
          </a:p>
          <a:p>
            <a:pPr algn="ctr"/>
            <a:endParaRPr lang="pl-PL" sz="2400" dirty="0">
              <a:solidFill>
                <a:schemeClr val="bg1"/>
              </a:solidFill>
            </a:endParaRPr>
          </a:p>
          <a:p>
            <a:pPr algn="ctr"/>
            <a:endParaRPr lang="pl-PL" sz="2400" dirty="0">
              <a:solidFill>
                <a:schemeClr val="bg1"/>
              </a:solidFill>
            </a:endParaRPr>
          </a:p>
          <a:p>
            <a:pPr algn="ctr"/>
            <a:endParaRPr lang="pl-PL" sz="2400" dirty="0">
              <a:solidFill>
                <a:schemeClr val="bg1"/>
              </a:solidFill>
            </a:endParaRPr>
          </a:p>
          <a:p>
            <a:endParaRPr lang="pl-PL" dirty="0"/>
          </a:p>
        </p:txBody>
      </p:sp>
      <p:cxnSp>
        <p:nvCxnSpPr>
          <p:cNvPr id="8" name="Łącznik prosty 7"/>
          <p:cNvCxnSpPr/>
          <p:nvPr/>
        </p:nvCxnSpPr>
        <p:spPr>
          <a:xfrm>
            <a:off x="3419872" y="2996952"/>
            <a:ext cx="23762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5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c92a8be38ef515affce2fdd283224ba47758c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26901</TotalTime>
  <Words>440</Words>
  <Application>Microsoft Office PowerPoint</Application>
  <PresentationFormat>Pokaz na ekranie (4:3)</PresentationFormat>
  <Paragraphs>98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Motyw pakietu Office</vt:lpstr>
      <vt:lpstr>Prezentacja programu PowerPoint</vt:lpstr>
      <vt:lpstr>Cel realizacji programu mDokumenty</vt:lpstr>
      <vt:lpstr>mDokumenty – jak to będzie działać?</vt:lpstr>
      <vt:lpstr>Prezentacja programu PowerPoint</vt:lpstr>
      <vt:lpstr>Kwestie związane z bezpieczeństwem oraz inne pytania</vt:lpstr>
      <vt:lpstr>Kiedy zaczniemy korzystać z mDokumentów?</vt:lpstr>
      <vt:lpstr>Kto będzie realizował program?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Dariusz Anczykowski</dc:creator>
  <cp:lastModifiedBy>Koczy Elżbieta</cp:lastModifiedBy>
  <cp:revision>510</cp:revision>
  <dcterms:created xsi:type="dcterms:W3CDTF">2014-03-25T08:47:28Z</dcterms:created>
  <dcterms:modified xsi:type="dcterms:W3CDTF">2016-11-21T12:47:11Z</dcterms:modified>
</cp:coreProperties>
</file>