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735" r:id="rId1"/>
  </p:sldMasterIdLst>
  <p:notesMasterIdLst>
    <p:notesMasterId r:id="rId125"/>
  </p:notesMasterIdLst>
  <p:handoutMasterIdLst>
    <p:handoutMasterId r:id="rId126"/>
  </p:handoutMasterIdLst>
  <p:sldIdLst>
    <p:sldId id="256" r:id="rId2"/>
    <p:sldId id="981" r:id="rId3"/>
    <p:sldId id="889" r:id="rId4"/>
    <p:sldId id="982" r:id="rId5"/>
    <p:sldId id="882" r:id="rId6"/>
    <p:sldId id="883" r:id="rId7"/>
    <p:sldId id="923" r:id="rId8"/>
    <p:sldId id="841" r:id="rId9"/>
    <p:sldId id="870" r:id="rId10"/>
    <p:sldId id="941" r:id="rId11"/>
    <p:sldId id="942" r:id="rId12"/>
    <p:sldId id="983" r:id="rId13"/>
    <p:sldId id="885" r:id="rId14"/>
    <p:sldId id="886" r:id="rId15"/>
    <p:sldId id="875" r:id="rId16"/>
    <p:sldId id="999" r:id="rId17"/>
    <p:sldId id="998" r:id="rId18"/>
    <p:sldId id="994" r:id="rId19"/>
    <p:sldId id="995" r:id="rId20"/>
    <p:sldId id="996" r:id="rId21"/>
    <p:sldId id="997" r:id="rId22"/>
    <p:sldId id="784" r:id="rId23"/>
    <p:sldId id="843" r:id="rId24"/>
    <p:sldId id="924" r:id="rId25"/>
    <p:sldId id="844" r:id="rId26"/>
    <p:sldId id="925" r:id="rId27"/>
    <p:sldId id="892" r:id="rId28"/>
    <p:sldId id="893" r:id="rId29"/>
    <p:sldId id="1005" r:id="rId30"/>
    <p:sldId id="1006" r:id="rId31"/>
    <p:sldId id="814" r:id="rId32"/>
    <p:sldId id="815" r:id="rId33"/>
    <p:sldId id="890" r:id="rId34"/>
    <p:sldId id="840" r:id="rId35"/>
    <p:sldId id="984" r:id="rId36"/>
    <p:sldId id="816" r:id="rId37"/>
    <p:sldId id="985" r:id="rId38"/>
    <p:sldId id="962" r:id="rId39"/>
    <p:sldId id="986" r:id="rId40"/>
    <p:sldId id="894" r:id="rId41"/>
    <p:sldId id="895" r:id="rId42"/>
    <p:sldId id="896" r:id="rId43"/>
    <p:sldId id="926" r:id="rId44"/>
    <p:sldId id="927" r:id="rId45"/>
    <p:sldId id="928" r:id="rId46"/>
    <p:sldId id="897" r:id="rId47"/>
    <p:sldId id="898" r:id="rId48"/>
    <p:sldId id="956" r:id="rId49"/>
    <p:sldId id="958" r:id="rId50"/>
    <p:sldId id="957" r:id="rId51"/>
    <p:sldId id="1000" r:id="rId52"/>
    <p:sldId id="1001" r:id="rId53"/>
    <p:sldId id="1002" r:id="rId54"/>
    <p:sldId id="1003" r:id="rId55"/>
    <p:sldId id="987" r:id="rId56"/>
    <p:sldId id="914" r:id="rId57"/>
    <p:sldId id="917" r:id="rId58"/>
    <p:sldId id="915" r:id="rId59"/>
    <p:sldId id="929" r:id="rId60"/>
    <p:sldId id="930" r:id="rId61"/>
    <p:sldId id="931" r:id="rId62"/>
    <p:sldId id="932" r:id="rId63"/>
    <p:sldId id="933" r:id="rId64"/>
    <p:sldId id="934" r:id="rId65"/>
    <p:sldId id="935" r:id="rId66"/>
    <p:sldId id="936" r:id="rId67"/>
    <p:sldId id="937" r:id="rId68"/>
    <p:sldId id="938" r:id="rId69"/>
    <p:sldId id="939" r:id="rId70"/>
    <p:sldId id="916" r:id="rId71"/>
    <p:sldId id="960" r:id="rId72"/>
    <p:sldId id="918" r:id="rId73"/>
    <p:sldId id="961" r:id="rId74"/>
    <p:sldId id="963" r:id="rId75"/>
    <p:sldId id="919" r:id="rId76"/>
    <p:sldId id="922" r:id="rId77"/>
    <p:sldId id="920" r:id="rId78"/>
    <p:sldId id="921" r:id="rId79"/>
    <p:sldId id="988" r:id="rId80"/>
    <p:sldId id="906" r:id="rId81"/>
    <p:sldId id="900" r:id="rId82"/>
    <p:sldId id="905" r:id="rId83"/>
    <p:sldId id="940" r:id="rId84"/>
    <p:sldId id="907" r:id="rId85"/>
    <p:sldId id="973" r:id="rId86"/>
    <p:sldId id="974" r:id="rId87"/>
    <p:sldId id="976" r:id="rId88"/>
    <p:sldId id="989" r:id="rId89"/>
    <p:sldId id="858" r:id="rId90"/>
    <p:sldId id="859" r:id="rId91"/>
    <p:sldId id="908" r:id="rId92"/>
    <p:sldId id="943" r:id="rId93"/>
    <p:sldId id="944" r:id="rId94"/>
    <p:sldId id="945" r:id="rId95"/>
    <p:sldId id="909" r:id="rId96"/>
    <p:sldId id="969" r:id="rId97"/>
    <p:sldId id="970" r:id="rId98"/>
    <p:sldId id="971" r:id="rId99"/>
    <p:sldId id="972" r:id="rId100"/>
    <p:sldId id="990" r:id="rId101"/>
    <p:sldId id="861" r:id="rId102"/>
    <p:sldId id="862" r:id="rId103"/>
    <p:sldId id="947" r:id="rId104"/>
    <p:sldId id="949" r:id="rId105"/>
    <p:sldId id="950" r:id="rId106"/>
    <p:sldId id="951" r:id="rId107"/>
    <p:sldId id="952" r:id="rId108"/>
    <p:sldId id="953" r:id="rId109"/>
    <p:sldId id="912" r:id="rId110"/>
    <p:sldId id="977" r:id="rId111"/>
    <p:sldId id="978" r:id="rId112"/>
    <p:sldId id="979" r:id="rId113"/>
    <p:sldId id="980" r:id="rId114"/>
    <p:sldId id="991" r:id="rId115"/>
    <p:sldId id="864" r:id="rId116"/>
    <p:sldId id="868" r:id="rId117"/>
    <p:sldId id="865" r:id="rId118"/>
    <p:sldId id="1004" r:id="rId119"/>
    <p:sldId id="964" r:id="rId120"/>
    <p:sldId id="965" r:id="rId121"/>
    <p:sldId id="967" r:id="rId122"/>
    <p:sldId id="891" r:id="rId123"/>
    <p:sldId id="992" r:id="rId124"/>
  </p:sldIdLst>
  <p:sldSz cx="9144000" cy="6858000" type="screen4x3"/>
  <p:notesSz cx="6883400" cy="9906000"/>
  <p:defaultTextStyle>
    <a:defPPr>
      <a:defRPr lang="pl-PL"/>
    </a:defPPr>
    <a:lvl1pPr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>
          <p15:clr>
            <a:srgbClr val="A4A3A4"/>
          </p15:clr>
        </p15:guide>
        <p15:guide id="2" pos="216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8000"/>
    <a:srgbClr val="00CC00"/>
    <a:srgbClr val="660066"/>
    <a:srgbClr val="79A400"/>
    <a:srgbClr val="FF6600"/>
    <a:srgbClr val="0000CC"/>
    <a:srgbClr val="0066CC"/>
    <a:srgbClr val="FF7C8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yl jasny 2 — Ak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Styl jasny 2 — Ak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8FB837D-C827-4EFA-A057-4D05807E0F7C}" styleName="Styl z motywem 1 — Ak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505E3EF-67EA-436B-97B2-0124C06EBD24}" styleName="Styl pośredni 4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211" autoAdjust="0"/>
    <p:restoredTop sz="99120" autoAdjust="0"/>
  </p:normalViewPr>
  <p:slideViewPr>
    <p:cSldViewPr>
      <p:cViewPr>
        <p:scale>
          <a:sx n="80" d="100"/>
          <a:sy n="80" d="100"/>
        </p:scale>
        <p:origin x="1314" y="7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2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2832" y="-78"/>
      </p:cViewPr>
      <p:guideLst>
        <p:guide orient="horz" pos="3120"/>
        <p:guide pos="216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2982112" cy="49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2" tIns="45601" rIns="91202" bIns="45601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1422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686" y="3"/>
            <a:ext cx="2982111" cy="49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2" tIns="45601" rIns="91202" bIns="45601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1422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409361"/>
            <a:ext cx="2982112" cy="49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2" tIns="45601" rIns="91202" bIns="45601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1422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686" y="9409361"/>
            <a:ext cx="2982111" cy="49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2" tIns="45601" rIns="91202" bIns="45601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9F224BDA-D080-47B6-9E08-E5989FF61B0F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6727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2982112" cy="49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2" tIns="45601" rIns="91202" bIns="45601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686" y="3"/>
            <a:ext cx="2982111" cy="49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2" tIns="45601" rIns="91202" bIns="45601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3613" y="741363"/>
            <a:ext cx="4956175" cy="3716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182" y="4705469"/>
            <a:ext cx="5507040" cy="4457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2" tIns="45601" rIns="91202" bIns="456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409361"/>
            <a:ext cx="2982112" cy="49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2" tIns="45601" rIns="91202" bIns="45601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686" y="9409361"/>
            <a:ext cx="2982111" cy="49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02" tIns="45601" rIns="91202" bIns="45601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52724585-09D0-4679-BA44-9159E1473285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239431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6" y="4705469"/>
            <a:ext cx="5048254" cy="4457146"/>
          </a:xfrm>
          <a:noFill/>
          <a:ln/>
        </p:spPr>
        <p:txBody>
          <a:bodyPr/>
          <a:lstStyle/>
          <a:p>
            <a:pPr eaLnBrk="1" hangingPunct="1"/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2172307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724585-09D0-4679-BA44-9159E1473285}" type="slidenum">
              <a:rPr lang="pl-PL" smtClean="0"/>
              <a:pPr>
                <a:defRPr/>
              </a:pPr>
              <a:t>34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06311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2400" b="1">
                <a:latin typeface="Cambria" pitchFamily="18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dirty="0" smtClean="0"/>
              <a:t>Kliknij, aby edytować styl wzorca podtytułu</a:t>
            </a:r>
            <a:endParaRPr lang="pl-P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 pitchFamily="18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mbria" pitchFamily="18" charset="0"/>
              </a:defRPr>
            </a:lvl1pPr>
            <a:lvl2pPr>
              <a:defRPr>
                <a:latin typeface="Cambria" pitchFamily="18" charset="0"/>
              </a:defRPr>
            </a:lvl2pPr>
            <a:lvl3pPr>
              <a:defRPr>
                <a:latin typeface="Cambria" pitchFamily="18" charset="0"/>
              </a:defRPr>
            </a:lvl3pPr>
            <a:lvl4pPr>
              <a:defRPr>
                <a:latin typeface="Cambria" pitchFamily="18" charset="0"/>
              </a:defRPr>
            </a:lvl4pPr>
            <a:lvl5pPr>
              <a:defRPr>
                <a:latin typeface="Cambria" pitchFamily="18" charset="0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20713"/>
            <a:ext cx="1943100" cy="5475287"/>
          </a:xfrm>
        </p:spPr>
        <p:txBody>
          <a:bodyPr vert="eaVert"/>
          <a:lstStyle>
            <a:lvl1pPr>
              <a:defRPr sz="2000">
                <a:latin typeface="Cambria" pitchFamily="18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4213" y="620713"/>
            <a:ext cx="5678487" cy="5475287"/>
          </a:xfrm>
        </p:spPr>
        <p:txBody>
          <a:bodyPr vert="eaVert"/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ytuł i diagram lub schemat organizacyj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13" y="620713"/>
            <a:ext cx="7772400" cy="1143000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obiektu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pl-PL" noProof="0" dirty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13" y="620713"/>
            <a:ext cx="7772400" cy="1143000"/>
          </a:xfrm>
        </p:spPr>
        <p:txBody>
          <a:bodyPr/>
          <a:lstStyle>
            <a:lvl1pPr>
              <a:defRPr sz="2400" b="1">
                <a:latin typeface="Cambria" pitchFamily="18" charset="0"/>
                <a:cs typeface="Times New Roman" pitchFamily="18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>
            <a:lvl1pPr>
              <a:defRPr>
                <a:latin typeface="Cambria" pitchFamily="18" charset="0"/>
                <a:cs typeface="Times New Roman" pitchFamily="18" charset="0"/>
              </a:defRPr>
            </a:lvl1pPr>
          </a:lstStyle>
          <a:p>
            <a:pPr lvl="0"/>
            <a:endParaRPr lang="pl-PL" noProof="0" dirty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ytuł i 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13" y="620713"/>
            <a:ext cx="7772400" cy="1143000"/>
          </a:xfrm>
        </p:spPr>
        <p:txBody>
          <a:bodyPr/>
          <a:lstStyle>
            <a:lvl1pPr>
              <a:defRPr sz="2400" b="1">
                <a:latin typeface="Cambria" pitchFamily="18" charset="0"/>
                <a:cs typeface="Times New Roman" pitchFamily="18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wykresu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>
            <a:lvl1pPr>
              <a:defRPr>
                <a:latin typeface="Cambria" pitchFamily="18" charset="0"/>
                <a:cs typeface="Times New Roman" pitchFamily="18" charset="0"/>
              </a:defRPr>
            </a:lvl1pPr>
          </a:lstStyle>
          <a:p>
            <a:pPr lvl="0"/>
            <a:endParaRPr lang="pl-PL" noProof="0" dirty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13" y="620713"/>
            <a:ext cx="7772400" cy="1143000"/>
          </a:xfrm>
        </p:spPr>
        <p:txBody>
          <a:bodyPr/>
          <a:lstStyle>
            <a:lvl1pPr>
              <a:defRPr sz="2400" b="1">
                <a:latin typeface="Cambria" pitchFamily="18" charset="0"/>
                <a:cs typeface="Times New Roman" pitchFamily="18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000">
                <a:latin typeface="Cambria" pitchFamily="18" charset="0"/>
                <a:cs typeface="Times New Roman" pitchFamily="18" charset="0"/>
              </a:defRPr>
            </a:lvl1pPr>
            <a:lvl2pPr>
              <a:defRPr sz="2000">
                <a:latin typeface="Cambria" pitchFamily="18" charset="0"/>
                <a:cs typeface="Times New Roman" pitchFamily="18" charset="0"/>
              </a:defRPr>
            </a:lvl2pPr>
            <a:lvl3pPr>
              <a:defRPr sz="2000">
                <a:latin typeface="Cambria" pitchFamily="18" charset="0"/>
                <a:cs typeface="Times New Roman" pitchFamily="18" charset="0"/>
              </a:defRPr>
            </a:lvl3pPr>
            <a:lvl4pPr>
              <a:defRPr sz="2000">
                <a:latin typeface="Cambria" pitchFamily="18" charset="0"/>
                <a:cs typeface="Times New Roman" pitchFamily="18" charset="0"/>
              </a:defRPr>
            </a:lvl4pPr>
            <a:lvl5pPr>
              <a:defRPr sz="2000">
                <a:latin typeface="Cambria" pitchFamily="18" charset="0"/>
                <a:cs typeface="Times New Roman" pitchFamily="18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000">
                <a:latin typeface="Cambria" pitchFamily="18" charset="0"/>
                <a:cs typeface="Times New Roman" pitchFamily="18" charset="0"/>
              </a:defRPr>
            </a:lvl1pPr>
            <a:lvl2pPr>
              <a:defRPr sz="2000">
                <a:latin typeface="Cambria" pitchFamily="18" charset="0"/>
                <a:cs typeface="Times New Roman" pitchFamily="18" charset="0"/>
              </a:defRPr>
            </a:lvl2pPr>
            <a:lvl3pPr>
              <a:defRPr sz="2000">
                <a:latin typeface="Cambria" pitchFamily="18" charset="0"/>
                <a:cs typeface="Times New Roman" pitchFamily="18" charset="0"/>
              </a:defRPr>
            </a:lvl3pPr>
            <a:lvl4pPr>
              <a:defRPr sz="2000">
                <a:latin typeface="Cambria" pitchFamily="18" charset="0"/>
                <a:cs typeface="Times New Roman" pitchFamily="18" charset="0"/>
              </a:defRPr>
            </a:lvl4pPr>
            <a:lvl5pPr>
              <a:defRPr sz="2000">
                <a:latin typeface="Cambria" pitchFamily="18" charset="0"/>
                <a:cs typeface="Times New Roman" pitchFamily="18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>
                <a:latin typeface="Cambria" pitchFamily="18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000" b="1" cap="all">
                <a:latin typeface="Cambria" pitchFamily="18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>
                <a:latin typeface="Cambria" pitchFamily="18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56990"/>
          </a:xfrm>
        </p:spPr>
        <p:txBody>
          <a:bodyPr/>
          <a:lstStyle>
            <a:lvl1pPr>
              <a:defRPr sz="2400" b="1">
                <a:latin typeface="+mn-lt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10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>
                <a:latin typeface="Cambria" pitchFamily="18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6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mbria" pitchFamily="18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000" b="1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mbria" pitchFamily="18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dirty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115888"/>
            <a:ext cx="874712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6207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dirty="0" smtClean="0"/>
              <a:t>Kliknij, aby edytować styl wzorca tytułu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</a:p>
        </p:txBody>
      </p:sp>
      <p:sp>
        <p:nvSpPr>
          <p:cNvPr id="1690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0825" y="6616700"/>
            <a:ext cx="56896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i="1" smtClean="0">
                <a:solidFill>
                  <a:srgbClr val="008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pl-PL" dirty="0" smtClean="0"/>
              <a:t>Opracowano w Departamencie Programowania i Sprawozdawczości</a:t>
            </a:r>
            <a:endParaRPr lang="en-GB" dirty="0"/>
          </a:p>
        </p:txBody>
      </p:sp>
      <p:sp>
        <p:nvSpPr>
          <p:cNvPr id="1690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227763" y="6616700"/>
            <a:ext cx="2665412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008000"/>
                </a:solidFill>
                <a:latin typeface="+mn-lt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1690632" name="Line 8"/>
          <p:cNvSpPr>
            <a:spLocks noChangeShapeType="1"/>
          </p:cNvSpPr>
          <p:nvPr/>
        </p:nvSpPr>
        <p:spPr bwMode="auto">
          <a:xfrm>
            <a:off x="1116013" y="620713"/>
            <a:ext cx="6769100" cy="0"/>
          </a:xfrm>
          <a:prstGeom prst="line">
            <a:avLst/>
          </a:prstGeom>
          <a:noFill/>
          <a:ln w="57150" cmpd="thickThin">
            <a:solidFill>
              <a:srgbClr val="00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l-PL" dirty="0">
              <a:latin typeface="Cambria" pitchFamily="18" charset="0"/>
            </a:endParaRPr>
          </a:p>
        </p:txBody>
      </p:sp>
      <p:sp>
        <p:nvSpPr>
          <p:cNvPr id="1690633" name="Line 9"/>
          <p:cNvSpPr>
            <a:spLocks noChangeShapeType="1"/>
          </p:cNvSpPr>
          <p:nvPr/>
        </p:nvSpPr>
        <p:spPr bwMode="auto">
          <a:xfrm>
            <a:off x="179388" y="1125538"/>
            <a:ext cx="0" cy="5038725"/>
          </a:xfrm>
          <a:prstGeom prst="line">
            <a:avLst/>
          </a:prstGeom>
          <a:noFill/>
          <a:ln w="57150" cmpd="thickThin">
            <a:solidFill>
              <a:srgbClr val="00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l-PL" dirty="0"/>
          </a:p>
        </p:txBody>
      </p:sp>
      <p:sp>
        <p:nvSpPr>
          <p:cNvPr id="1690634" name="AutoShape 10"/>
          <p:cNvSpPr>
            <a:spLocks noChangeArrowheads="1"/>
          </p:cNvSpPr>
          <p:nvPr/>
        </p:nvSpPr>
        <p:spPr bwMode="auto">
          <a:xfrm>
            <a:off x="1115616" y="116632"/>
            <a:ext cx="6119812" cy="28892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l-PL" dirty="0"/>
          </a:p>
        </p:txBody>
      </p:sp>
      <p:sp>
        <p:nvSpPr>
          <p:cNvPr id="1690635" name="AutoShape 11"/>
          <p:cNvSpPr>
            <a:spLocks noChangeArrowheads="1"/>
          </p:cNvSpPr>
          <p:nvPr/>
        </p:nvSpPr>
        <p:spPr bwMode="auto">
          <a:xfrm>
            <a:off x="1187450" y="187325"/>
            <a:ext cx="6121400" cy="28892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pl-PL" sz="140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Agencja Restrukturyzacji</a:t>
            </a:r>
            <a:r>
              <a:rPr lang="pl-PL" sz="1400" baseline="0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 i Modernizacji Rolnictwa</a:t>
            </a:r>
            <a:endParaRPr lang="pl-PL" sz="1400" dirty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690636" name="Line 12"/>
          <p:cNvSpPr>
            <a:spLocks noChangeShapeType="1"/>
          </p:cNvSpPr>
          <p:nvPr/>
        </p:nvSpPr>
        <p:spPr bwMode="auto">
          <a:xfrm>
            <a:off x="179388" y="1125538"/>
            <a:ext cx="936625" cy="0"/>
          </a:xfrm>
          <a:prstGeom prst="line">
            <a:avLst/>
          </a:prstGeom>
          <a:noFill/>
          <a:ln w="57150" cmpd="thinThick">
            <a:solidFill>
              <a:srgbClr val="00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l-PL" dirty="0"/>
          </a:p>
        </p:txBody>
      </p:sp>
      <p:sp>
        <p:nvSpPr>
          <p:cNvPr id="1690637" name="Line 13"/>
          <p:cNvSpPr>
            <a:spLocks noChangeShapeType="1"/>
          </p:cNvSpPr>
          <p:nvPr/>
        </p:nvSpPr>
        <p:spPr bwMode="auto">
          <a:xfrm flipV="1">
            <a:off x="1116013" y="620713"/>
            <a:ext cx="0" cy="504825"/>
          </a:xfrm>
          <a:prstGeom prst="line">
            <a:avLst/>
          </a:prstGeom>
          <a:noFill/>
          <a:ln w="57150" cmpd="thinThick">
            <a:solidFill>
              <a:srgbClr val="00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l-PL" dirty="0"/>
          </a:p>
        </p:txBody>
      </p:sp>
      <p:sp>
        <p:nvSpPr>
          <p:cNvPr id="1690639" name="Line 15"/>
          <p:cNvSpPr>
            <a:spLocks noChangeShapeType="1"/>
          </p:cNvSpPr>
          <p:nvPr/>
        </p:nvSpPr>
        <p:spPr bwMode="auto">
          <a:xfrm>
            <a:off x="323850" y="6597650"/>
            <a:ext cx="8496300" cy="0"/>
          </a:xfrm>
          <a:prstGeom prst="line">
            <a:avLst/>
          </a:prstGeom>
          <a:noFill/>
          <a:ln w="3175">
            <a:solidFill>
              <a:srgbClr val="00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</p:sldLayoutIdLst>
  <p:transition>
    <p:cut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>
              <a:lumMod val="50000"/>
            </a:schemeClr>
          </a:solidFill>
          <a:latin typeface="Cambr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arimr.gov.pl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baner-dol-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357298"/>
            <a:ext cx="8858280" cy="714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611560" y="2420888"/>
            <a:ext cx="8136904" cy="2018655"/>
          </a:xfrm>
        </p:spPr>
        <p:txBody>
          <a:bodyPr/>
          <a:lstStyle/>
          <a:p>
            <a:r>
              <a:rPr lang="pl-PL" sz="3200" cap="small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itchFamily="18" charset="0"/>
              </a:rPr>
              <a:t/>
            </a:r>
            <a:br>
              <a:rPr lang="pl-PL" sz="3200" cap="small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itchFamily="18" charset="0"/>
              </a:rPr>
            </a:br>
            <a:r>
              <a:rPr lang="pl-PL" sz="3200" dirty="0" smtClean="0">
                <a:solidFill>
                  <a:srgbClr val="C00000"/>
                </a:solidFill>
              </a:rPr>
              <a:t>ZASADY WYPEŁNIANIA WNIOSKU O PRZYZNANIE PŁATNOŚCI </a:t>
            </a:r>
            <a:br>
              <a:rPr lang="pl-PL" sz="3200" dirty="0" smtClean="0">
                <a:solidFill>
                  <a:srgbClr val="C00000"/>
                </a:solidFill>
              </a:rPr>
            </a:br>
            <a:r>
              <a:rPr lang="pl-PL" sz="3200" dirty="0" smtClean="0">
                <a:solidFill>
                  <a:srgbClr val="C00000"/>
                </a:solidFill>
              </a:rPr>
              <a:t>NA ROK 2015</a:t>
            </a:r>
            <a:br>
              <a:rPr lang="pl-PL" sz="3200" dirty="0" smtClean="0">
                <a:solidFill>
                  <a:srgbClr val="C00000"/>
                </a:solidFill>
              </a:rPr>
            </a:br>
            <a:r>
              <a:rPr lang="pl-PL" sz="3200" dirty="0" smtClean="0">
                <a:solidFill>
                  <a:srgbClr val="C00000"/>
                </a:solidFill>
              </a:rPr>
              <a:t/>
            </a:r>
            <a:br>
              <a:rPr lang="pl-PL" sz="3200" dirty="0" smtClean="0">
                <a:solidFill>
                  <a:srgbClr val="C00000"/>
                </a:solidFill>
              </a:rPr>
            </a:br>
            <a:endParaRPr lang="pl-PL" sz="3200" dirty="0">
              <a:solidFill>
                <a:srgbClr val="C00000"/>
              </a:solidFill>
            </a:endParaRPr>
          </a:p>
        </p:txBody>
      </p:sp>
      <p:pic>
        <p:nvPicPr>
          <p:cNvPr id="8" name="Obraz 7" descr="baner-dol-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500570"/>
            <a:ext cx="8858280" cy="1643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120080" y="44624"/>
            <a:ext cx="7772400" cy="792088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Wzór Wniosku o przyznanie płatności na rok 2015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>Sekcja </a:t>
            </a:r>
            <a:r>
              <a:rPr lang="pl-PL" dirty="0" smtClean="0">
                <a:solidFill>
                  <a:srgbClr val="C00000"/>
                </a:solidFill>
              </a:rPr>
              <a:t>IV. System dla małych gospodarstw</a:t>
            </a:r>
            <a:endParaRPr lang="pl-PL" b="0" dirty="0">
              <a:solidFill>
                <a:srgbClr val="C00000"/>
              </a:solidFill>
            </a:endParaRP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 bwMode="auto">
          <a:xfrm>
            <a:off x="323528" y="1988840"/>
            <a:ext cx="8640960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buClr>
                <a:srgbClr val="EF2A03"/>
              </a:buClr>
              <a:buFontTx/>
              <a:buNone/>
              <a:tabLst>
                <a:tab pos="1071563" algn="l"/>
              </a:tabLst>
            </a:pPr>
            <a:r>
              <a:rPr lang="pl-PL" b="1" dirty="0" smtClean="0"/>
              <a:t>Pole 09 </a:t>
            </a:r>
            <a:r>
              <a:rPr lang="pl-PL" dirty="0" smtClean="0"/>
              <a:t>- Rolnik może zaznaczyć, iż wnioskuje o uznanie go za rolnika uczestniczącego w 	systemie dla  małych gospodarstw. </a:t>
            </a:r>
          </a:p>
          <a:p>
            <a:pPr algn="just">
              <a:buClr>
                <a:srgbClr val="EF2A03"/>
              </a:buClr>
              <a:buFontTx/>
              <a:buNone/>
            </a:pPr>
            <a:r>
              <a:rPr lang="pl-PL" b="1" dirty="0" smtClean="0"/>
              <a:t>Pole 10 </a:t>
            </a:r>
            <a:r>
              <a:rPr lang="pl-PL" dirty="0" smtClean="0"/>
              <a:t>– Rolnik może zaznaczyć, iż oświadcza, że występuje z systemu dla małych gospodarstw. </a:t>
            </a:r>
          </a:p>
          <a:p>
            <a:pPr algn="just">
              <a:buClr>
                <a:srgbClr val="EF2A03"/>
              </a:buClr>
              <a:buFont typeface="Wingdings" pitchFamily="2" charset="2"/>
              <a:buChar char="q"/>
            </a:pPr>
            <a:r>
              <a:rPr lang="pl-PL" dirty="0" smtClean="0"/>
              <a:t>Rolnik będzie miał możliwość ubiegać się o uznanie go za rolnika uczestniczącego w systemie dla małych gospodarstw także na odrębnym formularzu wniosku, który należy złożyć do dnia 10 lipca 2015 r.</a:t>
            </a:r>
          </a:p>
          <a:p>
            <a:pPr marL="0" indent="0" algn="just">
              <a:buNone/>
            </a:pPr>
            <a:r>
              <a:rPr lang="pl-PL" b="1" dirty="0" smtClean="0">
                <a:solidFill>
                  <a:srgbClr val="FF0000"/>
                </a:solidFill>
              </a:rPr>
              <a:t>Pole 09 </a:t>
            </a:r>
            <a:r>
              <a:rPr lang="pl-PL" dirty="0" smtClean="0"/>
              <a:t>- należy wypełnić (zaznaczyć znakiem x) </a:t>
            </a:r>
            <a:r>
              <a:rPr lang="pl-PL" u="sng" dirty="0"/>
              <a:t>tylko</a:t>
            </a:r>
            <a:r>
              <a:rPr lang="pl-PL" dirty="0"/>
              <a:t> w przypadku, gdy rolnik wnioskuje o uznanie go za rolnika uczestniczącego w systemie dla małych gospodarstw. </a:t>
            </a:r>
            <a:endParaRPr lang="pl-PL" dirty="0" smtClean="0"/>
          </a:p>
          <a:p>
            <a:pPr marL="0" indent="0" algn="just">
              <a:buNone/>
            </a:pPr>
            <a:r>
              <a:rPr lang="pl-PL" dirty="0" smtClean="0"/>
              <a:t>W </a:t>
            </a:r>
            <a:r>
              <a:rPr lang="pl-PL" dirty="0"/>
              <a:t>przypadku, gdy łączna kwota płatności bezpośrednich przekroczy równowartość w złotych kwoty 1 250 euro i rolnik zaznaczy pole 09, wówczas zostanie on włączony do systemu dla małych gospodarstw, a kwota płatności bezpośrednich zostanie ograniczona do równowartości w złotych kwoty 1 250 euro.</a:t>
            </a:r>
          </a:p>
          <a:p>
            <a:pPr marL="0" indent="0" algn="just">
              <a:buNone/>
            </a:pPr>
            <a:r>
              <a:rPr lang="pl-PL" b="1" dirty="0" smtClean="0">
                <a:solidFill>
                  <a:srgbClr val="FF0000"/>
                </a:solidFill>
              </a:rPr>
              <a:t>Pole 10</a:t>
            </a:r>
            <a:r>
              <a:rPr lang="pl-PL" b="1" dirty="0" smtClean="0"/>
              <a:t> </a:t>
            </a:r>
            <a:r>
              <a:rPr lang="pl-PL" dirty="0" smtClean="0"/>
              <a:t>należy wypełnić gdy  rolnik nie </a:t>
            </a:r>
            <a:r>
              <a:rPr lang="pl-PL" dirty="0"/>
              <a:t>wyraża zgody na „automatyczne” włączenie do systemu dla małych </a:t>
            </a:r>
            <a:r>
              <a:rPr lang="pl-PL" dirty="0" smtClean="0"/>
              <a:t>gospodarstw. W </a:t>
            </a:r>
            <a:r>
              <a:rPr lang="pl-PL" dirty="0"/>
              <a:t>przypadku, gdy rolnik nie zaznaczy </a:t>
            </a:r>
            <a:r>
              <a:rPr lang="pl-PL" dirty="0" smtClean="0"/>
              <a:t>tego pola a </a:t>
            </a:r>
            <a:r>
              <a:rPr lang="pl-PL" dirty="0"/>
              <a:t>łączna kwota płatności </a:t>
            </a:r>
            <a:r>
              <a:rPr lang="pl-PL" dirty="0" smtClean="0"/>
              <a:t>bezpośrednich za rok 2015  </a:t>
            </a:r>
            <a:r>
              <a:rPr lang="pl-PL" dirty="0"/>
              <a:t>nie przekroczy równowartości w złotych kwoty 1 250 euro, rolnik zostanie „automatycznie” uznany za rolnika uczestniczącego w systemie dla małych gospodarstw. </a:t>
            </a:r>
            <a:endParaRPr lang="pl-PL" dirty="0" smtClean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4" y="836712"/>
            <a:ext cx="8655404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1089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722313" y="3861048"/>
            <a:ext cx="7772400" cy="1362075"/>
          </a:xfrm>
          <a:noFill/>
        </p:spPr>
        <p:txBody>
          <a:bodyPr/>
          <a:lstStyle/>
          <a:p>
            <a:pPr algn="ctr"/>
            <a:r>
              <a:rPr lang="pl-PL" sz="2400" cap="none" dirty="0" smtClean="0"/>
              <a:t>Dotyczy  gospodarstwa, w którym powierzchnia gruntów ornych jest  większa niż 10 ha i rolnik podlega obowiązkowi dywersyfikacji upraw </a:t>
            </a:r>
            <a:endParaRPr lang="pl-PL" sz="2400" cap="none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>
            <a:off x="722313" y="1628801"/>
            <a:ext cx="7772400" cy="1296143"/>
          </a:xfrm>
        </p:spPr>
        <p:txBody>
          <a:bodyPr/>
          <a:lstStyle/>
          <a:p>
            <a:pPr algn="ctr"/>
            <a:r>
              <a:rPr lang="pl-PL" sz="3600" dirty="0" smtClean="0">
                <a:solidFill>
                  <a:srgbClr val="C00000"/>
                </a:solidFill>
              </a:rPr>
              <a:t>Przykład 5</a:t>
            </a:r>
            <a:endParaRPr lang="pl-PL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4117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20458"/>
            <a:ext cx="7200800" cy="5868508"/>
          </a:xfrm>
          <a:prstGeom prst="rect">
            <a:avLst/>
          </a:prstGeom>
        </p:spPr>
      </p:pic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48072" y="44649"/>
            <a:ext cx="7772400" cy="576039"/>
          </a:xfrm>
        </p:spPr>
        <p:txBody>
          <a:bodyPr/>
          <a:lstStyle/>
          <a:p>
            <a:r>
              <a:rPr lang="pl-PL" sz="2200" dirty="0" smtClean="0">
                <a:solidFill>
                  <a:srgbClr val="C00000"/>
                </a:solidFill>
              </a:rPr>
              <a:t>„Układ” </a:t>
            </a:r>
            <a:r>
              <a:rPr lang="pl-PL" sz="2200" dirty="0">
                <a:solidFill>
                  <a:srgbClr val="C00000"/>
                </a:solidFill>
              </a:rPr>
              <a:t>roślin w gospodarstwie – </a:t>
            </a:r>
            <a:r>
              <a:rPr lang="pl-PL" sz="2200" dirty="0">
                <a:solidFill>
                  <a:srgbClr val="CC0099"/>
                </a:solidFill>
              </a:rPr>
              <a:t>przykład </a:t>
            </a:r>
            <a:r>
              <a:rPr lang="pl-PL" sz="2200" dirty="0" smtClean="0">
                <a:solidFill>
                  <a:srgbClr val="CC0099"/>
                </a:solidFill>
              </a:rPr>
              <a:t>5 </a:t>
            </a:r>
            <a:r>
              <a:rPr lang="pl-PL" sz="2200" dirty="0">
                <a:solidFill>
                  <a:srgbClr val="C00000"/>
                </a:solidFill>
              </a:rPr>
              <a:t>– </a:t>
            </a:r>
            <a:br>
              <a:rPr lang="pl-PL" sz="2200" dirty="0">
                <a:solidFill>
                  <a:srgbClr val="C00000"/>
                </a:solidFill>
              </a:rPr>
            </a:br>
            <a:r>
              <a:rPr lang="pl-PL" sz="2200" dirty="0">
                <a:solidFill>
                  <a:srgbClr val="C00000"/>
                </a:solidFill>
              </a:rPr>
              <a:t>powierzchnia gruntów ornych </a:t>
            </a:r>
            <a:r>
              <a:rPr lang="pl-PL" sz="2200" dirty="0" smtClean="0">
                <a:solidFill>
                  <a:srgbClr val="C00000"/>
                </a:solidFill>
              </a:rPr>
              <a:t>11,37 </a:t>
            </a:r>
            <a:r>
              <a:rPr lang="pl-PL" sz="2200" dirty="0">
                <a:solidFill>
                  <a:srgbClr val="C00000"/>
                </a:solidFill>
              </a:rPr>
              <a:t>ha </a:t>
            </a:r>
            <a:endParaRPr lang="pl-PL" sz="2200" dirty="0" smtClean="0">
              <a:solidFill>
                <a:srgbClr val="C0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52536" y="6577607"/>
            <a:ext cx="8891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dirty="0" smtClean="0">
                <a:latin typeface="+mn-lt"/>
              </a:rPr>
              <a:t>Określenie „</a:t>
            </a:r>
            <a:r>
              <a:rPr lang="pl-PL" sz="1400" b="1" dirty="0" smtClean="0">
                <a:latin typeface="+mn-lt"/>
              </a:rPr>
              <a:t>produkcja</a:t>
            </a:r>
            <a:r>
              <a:rPr lang="pl-PL" sz="1400" dirty="0" smtClean="0">
                <a:latin typeface="+mn-lt"/>
              </a:rPr>
              <a:t>” oznacza, że roślina została zadeklarowana do płatności związanej do powierzchni upraw.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5364088" y="2636912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+mj-lt"/>
              </a:rPr>
              <a:t>140/1</a:t>
            </a:r>
            <a:endParaRPr lang="pl-PL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039783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764704"/>
            <a:ext cx="6624736" cy="5932997"/>
          </a:xfrm>
          <a:prstGeom prst="rect">
            <a:avLst/>
          </a:prstGeom>
        </p:spPr>
      </p:pic>
      <p:sp useBgFill="1">
        <p:nvSpPr>
          <p:cNvPr id="48" name="Tytuł 1"/>
          <p:cNvSpPr>
            <a:spLocks noGrp="1"/>
          </p:cNvSpPr>
          <p:nvPr>
            <p:ph type="title"/>
          </p:nvPr>
        </p:nvSpPr>
        <p:spPr>
          <a:xfrm>
            <a:off x="1048072" y="44649"/>
            <a:ext cx="777240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deklarowania działek rolnych – </a:t>
            </a:r>
            <a:r>
              <a:rPr lang="pl-PL" dirty="0" smtClean="0">
                <a:solidFill>
                  <a:srgbClr val="CC0099"/>
                </a:solidFill>
              </a:rPr>
              <a:t>przykład 5</a:t>
            </a:r>
          </a:p>
        </p:txBody>
      </p:sp>
      <p:sp>
        <p:nvSpPr>
          <p:cNvPr id="33" name="Dowolny kształt 32"/>
          <p:cNvSpPr/>
          <p:nvPr/>
        </p:nvSpPr>
        <p:spPr bwMode="auto">
          <a:xfrm>
            <a:off x="2866030" y="4599296"/>
            <a:ext cx="2169994" cy="928047"/>
          </a:xfrm>
          <a:custGeom>
            <a:avLst/>
            <a:gdLst>
              <a:gd name="connsiteX0" fmla="*/ 409433 w 2169994"/>
              <a:gd name="connsiteY0" fmla="*/ 0 h 928047"/>
              <a:gd name="connsiteX1" fmla="*/ 1119116 w 2169994"/>
              <a:gd name="connsiteY1" fmla="*/ 464023 h 928047"/>
              <a:gd name="connsiteX2" fmla="*/ 1201003 w 2169994"/>
              <a:gd name="connsiteY2" fmla="*/ 641444 h 928047"/>
              <a:gd name="connsiteX3" fmla="*/ 2169994 w 2169994"/>
              <a:gd name="connsiteY3" fmla="*/ 614149 h 928047"/>
              <a:gd name="connsiteX4" fmla="*/ 1542197 w 2169994"/>
              <a:gd name="connsiteY4" fmla="*/ 928047 h 928047"/>
              <a:gd name="connsiteX5" fmla="*/ 450376 w 2169994"/>
              <a:gd name="connsiteY5" fmla="*/ 928047 h 928047"/>
              <a:gd name="connsiteX6" fmla="*/ 0 w 2169994"/>
              <a:gd name="connsiteY6" fmla="*/ 395785 h 928047"/>
              <a:gd name="connsiteX7" fmla="*/ 409433 w 2169994"/>
              <a:gd name="connsiteY7" fmla="*/ 0 h 92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9994" h="928047">
                <a:moveTo>
                  <a:pt x="409433" y="0"/>
                </a:moveTo>
                <a:lnTo>
                  <a:pt x="1119116" y="464023"/>
                </a:lnTo>
                <a:lnTo>
                  <a:pt x="1201003" y="641444"/>
                </a:lnTo>
                <a:lnTo>
                  <a:pt x="2169994" y="614149"/>
                </a:lnTo>
                <a:lnTo>
                  <a:pt x="1542197" y="928047"/>
                </a:lnTo>
                <a:lnTo>
                  <a:pt x="450376" y="928047"/>
                </a:lnTo>
                <a:lnTo>
                  <a:pt x="0" y="395785"/>
                </a:lnTo>
                <a:lnTo>
                  <a:pt x="409433" y="0"/>
                </a:lnTo>
                <a:close/>
              </a:path>
            </a:pathLst>
          </a:custGeom>
          <a:solidFill>
            <a:srgbClr val="008000">
              <a:alpha val="70000"/>
            </a:srgbClr>
          </a:solidFill>
          <a:ln w="9525" cap="flat" cmpd="sng" algn="ctr">
            <a:solidFill>
              <a:srgbClr val="0080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107504" y="1196752"/>
            <a:ext cx="3384376" cy="504056"/>
          </a:xfrm>
          <a:prstGeom prst="rect">
            <a:avLst/>
          </a:prstGeom>
          <a:solidFill>
            <a:srgbClr val="008000">
              <a:alpha val="90000"/>
            </a:srgbClr>
          </a:solidFill>
          <a:ln w="254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A – JPO L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271810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655969"/>
            <a:ext cx="6768752" cy="6061975"/>
          </a:xfrm>
          <a:prstGeom prst="rect">
            <a:avLst/>
          </a:prstGeom>
        </p:spPr>
      </p:pic>
      <p:sp useBgFill="1">
        <p:nvSpPr>
          <p:cNvPr id="48" name="Tytuł 1"/>
          <p:cNvSpPr>
            <a:spLocks noGrp="1"/>
          </p:cNvSpPr>
          <p:nvPr>
            <p:ph type="title"/>
          </p:nvPr>
        </p:nvSpPr>
        <p:spPr>
          <a:xfrm>
            <a:off x="1048072" y="44649"/>
            <a:ext cx="777240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deklarowania działek rolnych – </a:t>
            </a:r>
            <a:r>
              <a:rPr lang="pl-PL" dirty="0" smtClean="0">
                <a:solidFill>
                  <a:srgbClr val="CC0099"/>
                </a:solidFill>
              </a:rPr>
              <a:t>przykład 5</a:t>
            </a:r>
          </a:p>
        </p:txBody>
      </p:sp>
      <p:sp>
        <p:nvSpPr>
          <p:cNvPr id="35" name="Dowolny kształt 34"/>
          <p:cNvSpPr/>
          <p:nvPr/>
        </p:nvSpPr>
        <p:spPr bwMode="auto">
          <a:xfrm>
            <a:off x="2661313" y="996287"/>
            <a:ext cx="5841242" cy="5581934"/>
          </a:xfrm>
          <a:custGeom>
            <a:avLst/>
            <a:gdLst>
              <a:gd name="connsiteX0" fmla="*/ 0 w 5841242"/>
              <a:gd name="connsiteY0" fmla="*/ 4135271 h 5581934"/>
              <a:gd name="connsiteX1" fmla="*/ 1310186 w 5841242"/>
              <a:gd name="connsiteY1" fmla="*/ 5581934 h 5581934"/>
              <a:gd name="connsiteX2" fmla="*/ 3316406 w 5841242"/>
              <a:gd name="connsiteY2" fmla="*/ 3630304 h 5581934"/>
              <a:gd name="connsiteX3" fmla="*/ 2879678 w 5841242"/>
              <a:gd name="connsiteY3" fmla="*/ 3070746 h 5581934"/>
              <a:gd name="connsiteX4" fmla="*/ 3507475 w 5841242"/>
              <a:gd name="connsiteY4" fmla="*/ 2647665 h 5581934"/>
              <a:gd name="connsiteX5" fmla="*/ 3903260 w 5841242"/>
              <a:gd name="connsiteY5" fmla="*/ 3138985 h 5581934"/>
              <a:gd name="connsiteX6" fmla="*/ 5841242 w 5841242"/>
              <a:gd name="connsiteY6" fmla="*/ 1392071 h 5581934"/>
              <a:gd name="connsiteX7" fmla="*/ 4544705 w 5841242"/>
              <a:gd name="connsiteY7" fmla="*/ 0 h 5581934"/>
              <a:gd name="connsiteX8" fmla="*/ 641445 w 5841242"/>
              <a:gd name="connsiteY8" fmla="*/ 3589361 h 5581934"/>
              <a:gd name="connsiteX9" fmla="*/ 1337481 w 5841242"/>
              <a:gd name="connsiteY9" fmla="*/ 4039737 h 5581934"/>
              <a:gd name="connsiteX10" fmla="*/ 1446663 w 5841242"/>
              <a:gd name="connsiteY10" fmla="*/ 4230806 h 5581934"/>
              <a:gd name="connsiteX11" fmla="*/ 2402006 w 5841242"/>
              <a:gd name="connsiteY11" fmla="*/ 4217158 h 5581934"/>
              <a:gd name="connsiteX12" fmla="*/ 1651380 w 5841242"/>
              <a:gd name="connsiteY12" fmla="*/ 4544704 h 5581934"/>
              <a:gd name="connsiteX13" fmla="*/ 723332 w 5841242"/>
              <a:gd name="connsiteY13" fmla="*/ 4544704 h 5581934"/>
              <a:gd name="connsiteX14" fmla="*/ 191069 w 5841242"/>
              <a:gd name="connsiteY14" fmla="*/ 4026089 h 5581934"/>
              <a:gd name="connsiteX15" fmla="*/ 0 w 5841242"/>
              <a:gd name="connsiteY15" fmla="*/ 4135271 h 558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41242" h="5581934">
                <a:moveTo>
                  <a:pt x="0" y="4135271"/>
                </a:moveTo>
                <a:lnTo>
                  <a:pt x="1310186" y="5581934"/>
                </a:lnTo>
                <a:lnTo>
                  <a:pt x="3316406" y="3630304"/>
                </a:lnTo>
                <a:lnTo>
                  <a:pt x="2879678" y="3070746"/>
                </a:lnTo>
                <a:lnTo>
                  <a:pt x="3507475" y="2647665"/>
                </a:lnTo>
                <a:lnTo>
                  <a:pt x="3903260" y="3138985"/>
                </a:lnTo>
                <a:lnTo>
                  <a:pt x="5841242" y="1392071"/>
                </a:lnTo>
                <a:lnTo>
                  <a:pt x="4544705" y="0"/>
                </a:lnTo>
                <a:lnTo>
                  <a:pt x="641445" y="3589361"/>
                </a:lnTo>
                <a:lnTo>
                  <a:pt x="1337481" y="4039737"/>
                </a:lnTo>
                <a:lnTo>
                  <a:pt x="1446663" y="4230806"/>
                </a:lnTo>
                <a:lnTo>
                  <a:pt x="2402006" y="4217158"/>
                </a:lnTo>
                <a:lnTo>
                  <a:pt x="1651380" y="4544704"/>
                </a:lnTo>
                <a:lnTo>
                  <a:pt x="723332" y="4544704"/>
                </a:lnTo>
                <a:lnTo>
                  <a:pt x="191069" y="4026089"/>
                </a:lnTo>
                <a:lnTo>
                  <a:pt x="0" y="4135271"/>
                </a:lnTo>
                <a:close/>
              </a:path>
            </a:pathLst>
          </a:custGeom>
          <a:solidFill>
            <a:srgbClr val="002060">
              <a:alpha val="70000"/>
            </a:srgb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35496" y="1196752"/>
            <a:ext cx="3384376" cy="504056"/>
          </a:xfrm>
          <a:prstGeom prst="rect">
            <a:avLst/>
          </a:prstGeom>
          <a:solidFill>
            <a:srgbClr val="002060">
              <a:alpha val="90000"/>
            </a:srgbClr>
          </a:solidFill>
          <a:ln w="25400" algn="ctr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B – JPO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344977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655970"/>
            <a:ext cx="6696744" cy="5997486"/>
          </a:xfrm>
          <a:prstGeom prst="rect">
            <a:avLst/>
          </a:prstGeom>
        </p:spPr>
      </p:pic>
      <p:sp useBgFill="1">
        <p:nvSpPr>
          <p:cNvPr id="48" name="Tytuł 1"/>
          <p:cNvSpPr>
            <a:spLocks noGrp="1"/>
          </p:cNvSpPr>
          <p:nvPr>
            <p:ph type="title"/>
          </p:nvPr>
        </p:nvSpPr>
        <p:spPr>
          <a:xfrm>
            <a:off x="1048072" y="44649"/>
            <a:ext cx="777240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deklarowania działek rolnych – </a:t>
            </a:r>
            <a:r>
              <a:rPr lang="pl-PL" dirty="0" smtClean="0">
                <a:solidFill>
                  <a:srgbClr val="CC0099"/>
                </a:solidFill>
              </a:rPr>
              <a:t>przykład 5</a:t>
            </a:r>
          </a:p>
        </p:txBody>
      </p: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107504" y="1196752"/>
            <a:ext cx="3384376" cy="504056"/>
          </a:xfrm>
          <a:prstGeom prst="rect">
            <a:avLst/>
          </a:prstGeom>
          <a:solidFill>
            <a:srgbClr val="0070C0">
              <a:alpha val="90000"/>
            </a:srgbClr>
          </a:solidFill>
          <a:ln w="25400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B1 – TUZ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107504" y="2348880"/>
            <a:ext cx="3384376" cy="504056"/>
          </a:xfrm>
          <a:prstGeom prst="rect">
            <a:avLst/>
          </a:prstGeom>
          <a:solidFill>
            <a:srgbClr val="00B0F0">
              <a:alpha val="80000"/>
            </a:srgbClr>
          </a:solidFill>
          <a:ln w="25400" algn="ctr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latin typeface="+mn-lt"/>
              </a:rPr>
              <a:t>B3 – RE żyto jare</a:t>
            </a:r>
            <a:endParaRPr lang="pl-PL" sz="1200" dirty="0">
              <a:latin typeface="+mn-lt"/>
            </a:endParaRPr>
          </a:p>
        </p:txBody>
      </p:sp>
      <p:sp>
        <p:nvSpPr>
          <p:cNvPr id="44" name="Text Box 15"/>
          <p:cNvSpPr txBox="1">
            <a:spLocks noChangeArrowheads="1"/>
          </p:cNvSpPr>
          <p:nvPr/>
        </p:nvSpPr>
        <p:spPr bwMode="auto">
          <a:xfrm>
            <a:off x="107504" y="1772816"/>
            <a:ext cx="3384376" cy="504056"/>
          </a:xfrm>
          <a:prstGeom prst="rect">
            <a:avLst/>
          </a:prstGeom>
          <a:solidFill>
            <a:srgbClr val="99FFCC">
              <a:alpha val="80000"/>
            </a:srgbClr>
          </a:solidFill>
          <a:ln w="25400" algn="ctr">
            <a:solidFill>
              <a:srgbClr val="99FFCC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latin typeface="+mn-lt"/>
              </a:rPr>
              <a:t>B2 – pszenica jara</a:t>
            </a:r>
            <a:endParaRPr lang="pl-PL" sz="1200" dirty="0">
              <a:latin typeface="+mn-lt"/>
            </a:endParaRPr>
          </a:p>
        </p:txBody>
      </p:sp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107504" y="2924944"/>
            <a:ext cx="3384376" cy="504056"/>
          </a:xfrm>
          <a:prstGeom prst="rect">
            <a:avLst/>
          </a:prstGeom>
          <a:solidFill>
            <a:srgbClr val="5A2781">
              <a:alpha val="80000"/>
            </a:srgbClr>
          </a:solidFill>
          <a:ln w="25400" algn="ctr">
            <a:solidFill>
              <a:srgbClr val="5A278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B4 – Bób</a:t>
            </a:r>
            <a:r>
              <a:rPr lang="pl-PL" sz="2400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pl-PL" sz="1800" b="1" dirty="0" smtClean="0">
                <a:solidFill>
                  <a:srgbClr val="FFFFFF"/>
                </a:solidFill>
                <a:latin typeface="+mn-lt"/>
              </a:rPr>
              <a:t>(rodzaj: wyka jara)</a:t>
            </a:r>
            <a:endParaRPr lang="pl-PL" sz="1800" dirty="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60" name="Grupa 59"/>
          <p:cNvGrpSpPr/>
          <p:nvPr/>
        </p:nvGrpSpPr>
        <p:grpSpPr>
          <a:xfrm>
            <a:off x="2585536" y="4981433"/>
            <a:ext cx="1842448" cy="1583140"/>
            <a:chOff x="2585536" y="4981433"/>
            <a:chExt cx="1842448" cy="1583140"/>
          </a:xfrm>
        </p:grpSpPr>
        <p:sp>
          <p:nvSpPr>
            <p:cNvPr id="37" name="Dowolny kształt 36"/>
            <p:cNvSpPr/>
            <p:nvPr/>
          </p:nvSpPr>
          <p:spPr bwMode="auto">
            <a:xfrm>
              <a:off x="2585536" y="4981433"/>
              <a:ext cx="1842448" cy="1583140"/>
            </a:xfrm>
            <a:custGeom>
              <a:avLst/>
              <a:gdLst>
                <a:gd name="connsiteX0" fmla="*/ 0 w 1842448"/>
                <a:gd name="connsiteY0" fmla="*/ 122830 h 1583140"/>
                <a:gd name="connsiteX1" fmla="*/ 232012 w 1842448"/>
                <a:gd name="connsiteY1" fmla="*/ 0 h 1583140"/>
                <a:gd name="connsiteX2" fmla="*/ 750627 w 1842448"/>
                <a:gd name="connsiteY2" fmla="*/ 545910 h 1583140"/>
                <a:gd name="connsiteX3" fmla="*/ 1446663 w 1842448"/>
                <a:gd name="connsiteY3" fmla="*/ 559558 h 1583140"/>
                <a:gd name="connsiteX4" fmla="*/ 1842448 w 1842448"/>
                <a:gd name="connsiteY4" fmla="*/ 1037230 h 1583140"/>
                <a:gd name="connsiteX5" fmla="*/ 1310186 w 1842448"/>
                <a:gd name="connsiteY5" fmla="*/ 1583140 h 1583140"/>
                <a:gd name="connsiteX6" fmla="*/ 0 w 1842448"/>
                <a:gd name="connsiteY6" fmla="*/ 122830 h 158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2448" h="1583140">
                  <a:moveTo>
                    <a:pt x="0" y="122830"/>
                  </a:moveTo>
                  <a:lnTo>
                    <a:pt x="232012" y="0"/>
                  </a:lnTo>
                  <a:lnTo>
                    <a:pt x="750627" y="545910"/>
                  </a:lnTo>
                  <a:lnTo>
                    <a:pt x="1446663" y="559558"/>
                  </a:lnTo>
                  <a:lnTo>
                    <a:pt x="1842448" y="1037230"/>
                  </a:lnTo>
                  <a:lnTo>
                    <a:pt x="1310186" y="1583140"/>
                  </a:lnTo>
                  <a:lnTo>
                    <a:pt x="0" y="122830"/>
                  </a:lnTo>
                  <a:close/>
                </a:path>
              </a:pathLst>
            </a:custGeom>
            <a:solidFill>
              <a:srgbClr val="0070C0">
                <a:alpha val="70000"/>
              </a:srgbClr>
            </a:solidFill>
            <a:ln w="9525" cap="flat" cmpd="sng" algn="ctr">
              <a:solidFill>
                <a:srgbClr val="0070C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9" name="pole tekstowe 58"/>
            <p:cNvSpPr txBox="1"/>
            <p:nvPr/>
          </p:nvSpPr>
          <p:spPr>
            <a:xfrm>
              <a:off x="3563888" y="5733256"/>
              <a:ext cx="720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latin typeface="+mn-lt"/>
                </a:rPr>
                <a:t>TUZ</a:t>
              </a:r>
              <a:endParaRPr lang="pl-PL" b="1" dirty="0">
                <a:latin typeface="+mn-lt"/>
              </a:endParaRPr>
            </a:p>
          </p:txBody>
        </p:sp>
      </p:grpSp>
      <p:grpSp>
        <p:nvGrpSpPr>
          <p:cNvPr id="62" name="Grupa 61"/>
          <p:cNvGrpSpPr/>
          <p:nvPr/>
        </p:nvGrpSpPr>
        <p:grpSpPr>
          <a:xfrm>
            <a:off x="3225158" y="3766782"/>
            <a:ext cx="2210938" cy="2251881"/>
            <a:chOff x="3289110" y="3766782"/>
            <a:chExt cx="2210938" cy="2251881"/>
          </a:xfrm>
        </p:grpSpPr>
        <p:sp>
          <p:nvSpPr>
            <p:cNvPr id="43" name="Dowolny kształt 42"/>
            <p:cNvSpPr/>
            <p:nvPr/>
          </p:nvSpPr>
          <p:spPr bwMode="auto">
            <a:xfrm>
              <a:off x="3289110" y="3766782"/>
              <a:ext cx="2210938" cy="2251881"/>
            </a:xfrm>
            <a:custGeom>
              <a:avLst/>
              <a:gdLst>
                <a:gd name="connsiteX0" fmla="*/ 0 w 2210938"/>
                <a:gd name="connsiteY0" fmla="*/ 832514 h 2251881"/>
                <a:gd name="connsiteX1" fmla="*/ 955344 w 2210938"/>
                <a:gd name="connsiteY1" fmla="*/ 0 h 2251881"/>
                <a:gd name="connsiteX2" fmla="*/ 2210938 w 2210938"/>
                <a:gd name="connsiteY2" fmla="*/ 1378424 h 2251881"/>
                <a:gd name="connsiteX3" fmla="*/ 1255594 w 2210938"/>
                <a:gd name="connsiteY3" fmla="*/ 2251881 h 2251881"/>
                <a:gd name="connsiteX4" fmla="*/ 832514 w 2210938"/>
                <a:gd name="connsiteY4" fmla="*/ 1760561 h 2251881"/>
                <a:gd name="connsiteX5" fmla="*/ 1091821 w 2210938"/>
                <a:gd name="connsiteY5" fmla="*/ 1760561 h 2251881"/>
                <a:gd name="connsiteX6" fmla="*/ 1774209 w 2210938"/>
                <a:gd name="connsiteY6" fmla="*/ 1446663 h 2251881"/>
                <a:gd name="connsiteX7" fmla="*/ 818866 w 2210938"/>
                <a:gd name="connsiteY7" fmla="*/ 1473958 h 2251881"/>
                <a:gd name="connsiteX8" fmla="*/ 709684 w 2210938"/>
                <a:gd name="connsiteY8" fmla="*/ 1255594 h 2251881"/>
                <a:gd name="connsiteX9" fmla="*/ 0 w 2210938"/>
                <a:gd name="connsiteY9" fmla="*/ 832514 h 225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10938" h="2251881">
                  <a:moveTo>
                    <a:pt x="0" y="832514"/>
                  </a:moveTo>
                  <a:lnTo>
                    <a:pt x="955344" y="0"/>
                  </a:lnTo>
                  <a:lnTo>
                    <a:pt x="2210938" y="1378424"/>
                  </a:lnTo>
                  <a:lnTo>
                    <a:pt x="1255594" y="2251881"/>
                  </a:lnTo>
                  <a:lnTo>
                    <a:pt x="832514" y="1760561"/>
                  </a:lnTo>
                  <a:lnTo>
                    <a:pt x="1091821" y="1760561"/>
                  </a:lnTo>
                  <a:lnTo>
                    <a:pt x="1774209" y="1446663"/>
                  </a:lnTo>
                  <a:lnTo>
                    <a:pt x="818866" y="1473958"/>
                  </a:lnTo>
                  <a:lnTo>
                    <a:pt x="709684" y="1255594"/>
                  </a:lnTo>
                  <a:lnTo>
                    <a:pt x="0" y="832514"/>
                  </a:lnTo>
                  <a:close/>
                </a:path>
              </a:pathLst>
            </a:custGeom>
            <a:solidFill>
              <a:srgbClr val="99FFCC">
                <a:alpha val="70000"/>
              </a:srgbClr>
            </a:solidFill>
            <a:ln w="9525" cap="flat" cmpd="sng" algn="ctr">
              <a:solidFill>
                <a:srgbClr val="99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1" name="pole tekstowe 60"/>
            <p:cNvSpPr txBox="1"/>
            <p:nvPr/>
          </p:nvSpPr>
          <p:spPr>
            <a:xfrm>
              <a:off x="3851920" y="4365104"/>
              <a:ext cx="1053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latin typeface="+mn-lt"/>
                </a:rPr>
                <a:t>p</a:t>
              </a:r>
              <a:r>
                <a:rPr lang="pl-PL" b="1" dirty="0" smtClean="0">
                  <a:latin typeface="+mn-lt"/>
                </a:rPr>
                <a:t>szenica jara</a:t>
              </a:r>
              <a:endParaRPr lang="pl-PL" b="1" dirty="0">
                <a:latin typeface="+mn-lt"/>
              </a:endParaRPr>
            </a:p>
          </p:txBody>
        </p:sp>
      </p:grpSp>
      <p:grpSp>
        <p:nvGrpSpPr>
          <p:cNvPr id="64" name="Grupa 63"/>
          <p:cNvGrpSpPr/>
          <p:nvPr/>
        </p:nvGrpSpPr>
        <p:grpSpPr>
          <a:xfrm>
            <a:off x="4198632" y="3261815"/>
            <a:ext cx="1787857" cy="1869743"/>
            <a:chOff x="4217158" y="3248167"/>
            <a:chExt cx="1787857" cy="1869743"/>
          </a:xfrm>
        </p:grpSpPr>
        <p:sp>
          <p:nvSpPr>
            <p:cNvPr id="39" name="Dowolny kształt 38"/>
            <p:cNvSpPr/>
            <p:nvPr/>
          </p:nvSpPr>
          <p:spPr bwMode="auto">
            <a:xfrm>
              <a:off x="4217158" y="3248167"/>
              <a:ext cx="1787857" cy="1869743"/>
            </a:xfrm>
            <a:custGeom>
              <a:avLst/>
              <a:gdLst>
                <a:gd name="connsiteX0" fmla="*/ 477672 w 1787857"/>
                <a:gd name="connsiteY0" fmla="*/ 0 h 1869743"/>
                <a:gd name="connsiteX1" fmla="*/ 1787857 w 1787857"/>
                <a:gd name="connsiteY1" fmla="*/ 1419367 h 1869743"/>
                <a:gd name="connsiteX2" fmla="*/ 1282890 w 1787857"/>
                <a:gd name="connsiteY2" fmla="*/ 1869743 h 1869743"/>
                <a:gd name="connsiteX3" fmla="*/ 0 w 1787857"/>
                <a:gd name="connsiteY3" fmla="*/ 518615 h 1869743"/>
                <a:gd name="connsiteX4" fmla="*/ 532263 w 1787857"/>
                <a:gd name="connsiteY4" fmla="*/ 13648 h 1869743"/>
                <a:gd name="connsiteX5" fmla="*/ 477672 w 1787857"/>
                <a:gd name="connsiteY5" fmla="*/ 0 h 186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7857" h="1869743">
                  <a:moveTo>
                    <a:pt x="477672" y="0"/>
                  </a:moveTo>
                  <a:lnTo>
                    <a:pt x="1787857" y="1419367"/>
                  </a:lnTo>
                  <a:lnTo>
                    <a:pt x="1282890" y="1869743"/>
                  </a:lnTo>
                  <a:lnTo>
                    <a:pt x="0" y="518615"/>
                  </a:lnTo>
                  <a:lnTo>
                    <a:pt x="532263" y="13648"/>
                  </a:lnTo>
                  <a:lnTo>
                    <a:pt x="477672" y="0"/>
                  </a:lnTo>
                  <a:close/>
                </a:path>
              </a:pathLst>
            </a:custGeom>
            <a:solidFill>
              <a:srgbClr val="00B0F0">
                <a:alpha val="70000"/>
              </a:srgbClr>
            </a:solidFill>
            <a:ln w="9525" cap="flat" cmpd="sng" algn="ctr">
              <a:solidFill>
                <a:srgbClr val="00B0F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3" name="pole tekstowe 62"/>
            <p:cNvSpPr txBox="1"/>
            <p:nvPr/>
          </p:nvSpPr>
          <p:spPr>
            <a:xfrm>
              <a:off x="4860032" y="4005064"/>
              <a:ext cx="6480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latin typeface="+mn-lt"/>
                </a:rPr>
                <a:t>ż</a:t>
              </a:r>
              <a:r>
                <a:rPr lang="pl-PL" b="1" dirty="0" smtClean="0">
                  <a:latin typeface="+mn-lt"/>
                </a:rPr>
                <a:t>yto jare</a:t>
              </a:r>
              <a:endParaRPr lang="pl-PL" b="1" dirty="0">
                <a:latin typeface="+mn-lt"/>
              </a:endParaRPr>
            </a:p>
          </p:txBody>
        </p:sp>
      </p:grpSp>
      <p:grpSp>
        <p:nvGrpSpPr>
          <p:cNvPr id="68" name="Grupa 67"/>
          <p:cNvGrpSpPr/>
          <p:nvPr/>
        </p:nvGrpSpPr>
        <p:grpSpPr>
          <a:xfrm>
            <a:off x="5364088" y="3212976"/>
            <a:ext cx="1078173" cy="818866"/>
            <a:chOff x="5431809" y="3261815"/>
            <a:chExt cx="1078173" cy="818866"/>
          </a:xfrm>
        </p:grpSpPr>
        <p:sp>
          <p:nvSpPr>
            <p:cNvPr id="45" name="Dowolny kształt 44"/>
            <p:cNvSpPr/>
            <p:nvPr/>
          </p:nvSpPr>
          <p:spPr bwMode="auto">
            <a:xfrm>
              <a:off x="5431809" y="3261815"/>
              <a:ext cx="1078173" cy="818866"/>
            </a:xfrm>
            <a:custGeom>
              <a:avLst/>
              <a:gdLst>
                <a:gd name="connsiteX0" fmla="*/ 0 w 1078173"/>
                <a:gd name="connsiteY0" fmla="*/ 696036 h 818866"/>
                <a:gd name="connsiteX1" fmla="*/ 955343 w 1078173"/>
                <a:gd name="connsiteY1" fmla="*/ 0 h 818866"/>
                <a:gd name="connsiteX2" fmla="*/ 1078173 w 1078173"/>
                <a:gd name="connsiteY2" fmla="*/ 163773 h 818866"/>
                <a:gd name="connsiteX3" fmla="*/ 122830 w 1078173"/>
                <a:gd name="connsiteY3" fmla="*/ 818866 h 818866"/>
                <a:gd name="connsiteX4" fmla="*/ 0 w 1078173"/>
                <a:gd name="connsiteY4" fmla="*/ 696036 h 81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173" h="818866">
                  <a:moveTo>
                    <a:pt x="0" y="696036"/>
                  </a:moveTo>
                  <a:lnTo>
                    <a:pt x="955343" y="0"/>
                  </a:lnTo>
                  <a:lnTo>
                    <a:pt x="1078173" y="163773"/>
                  </a:lnTo>
                  <a:lnTo>
                    <a:pt x="122830" y="818866"/>
                  </a:lnTo>
                  <a:lnTo>
                    <a:pt x="0" y="696036"/>
                  </a:lnTo>
                  <a:close/>
                </a:path>
              </a:pathLst>
            </a:custGeom>
            <a:solidFill>
              <a:srgbClr val="7030A0">
                <a:alpha val="70000"/>
              </a:srgbClr>
            </a:solidFill>
            <a:ln w="9525" cap="flat" cmpd="sng" algn="ctr">
              <a:solidFill>
                <a:srgbClr val="7030A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7" name="pole tekstowe 66"/>
            <p:cNvSpPr txBox="1"/>
            <p:nvPr/>
          </p:nvSpPr>
          <p:spPr>
            <a:xfrm>
              <a:off x="5796136" y="3429000"/>
              <a:ext cx="6480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  <a:latin typeface="+mn-lt"/>
                </a:rPr>
                <a:t>bób</a:t>
              </a:r>
              <a:endParaRPr lang="pl-PL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344977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692696"/>
            <a:ext cx="6768752" cy="6061975"/>
          </a:xfrm>
          <a:prstGeom prst="rect">
            <a:avLst/>
          </a:prstGeom>
        </p:spPr>
      </p:pic>
      <p:sp useBgFill="1">
        <p:nvSpPr>
          <p:cNvPr id="48" name="Tytuł 1"/>
          <p:cNvSpPr>
            <a:spLocks noGrp="1"/>
          </p:cNvSpPr>
          <p:nvPr>
            <p:ph type="title"/>
          </p:nvPr>
        </p:nvSpPr>
        <p:spPr>
          <a:xfrm>
            <a:off x="1048072" y="44649"/>
            <a:ext cx="777240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deklarowania działek rolnych – </a:t>
            </a:r>
            <a:r>
              <a:rPr lang="pl-PL" dirty="0" smtClean="0">
                <a:solidFill>
                  <a:srgbClr val="CC0099"/>
                </a:solidFill>
              </a:rPr>
              <a:t>przykład 5</a:t>
            </a:r>
          </a:p>
        </p:txBody>
      </p:sp>
      <p:sp>
        <p:nvSpPr>
          <p:cNvPr id="41" name="Dowolny kształt 40"/>
          <p:cNvSpPr/>
          <p:nvPr/>
        </p:nvSpPr>
        <p:spPr bwMode="auto">
          <a:xfrm>
            <a:off x="4716016" y="2531106"/>
            <a:ext cx="1624084" cy="1473958"/>
          </a:xfrm>
          <a:custGeom>
            <a:avLst/>
            <a:gdLst>
              <a:gd name="connsiteX0" fmla="*/ 0 w 1624084"/>
              <a:gd name="connsiteY0" fmla="*/ 818865 h 1473958"/>
              <a:gd name="connsiteX1" fmla="*/ 873457 w 1624084"/>
              <a:gd name="connsiteY1" fmla="*/ 0 h 1473958"/>
              <a:gd name="connsiteX2" fmla="*/ 1624084 w 1624084"/>
              <a:gd name="connsiteY2" fmla="*/ 805218 h 1473958"/>
              <a:gd name="connsiteX3" fmla="*/ 709684 w 1624084"/>
              <a:gd name="connsiteY3" fmla="*/ 1473958 h 1473958"/>
              <a:gd name="connsiteX4" fmla="*/ 0 w 1624084"/>
              <a:gd name="connsiteY4" fmla="*/ 818865 h 147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4084" h="1473958">
                <a:moveTo>
                  <a:pt x="0" y="818865"/>
                </a:moveTo>
                <a:lnTo>
                  <a:pt x="873457" y="0"/>
                </a:lnTo>
                <a:lnTo>
                  <a:pt x="1624084" y="805218"/>
                </a:lnTo>
                <a:lnTo>
                  <a:pt x="709684" y="1473958"/>
                </a:lnTo>
                <a:lnTo>
                  <a:pt x="0" y="818865"/>
                </a:lnTo>
                <a:close/>
              </a:path>
            </a:pathLst>
          </a:custGeom>
          <a:solidFill>
            <a:srgbClr val="FF0000">
              <a:alpha val="70000"/>
            </a:srgbClr>
          </a:solidFill>
          <a:ln w="9525" cap="flat" cmpd="sng" algn="ctr">
            <a:solidFill>
              <a:srgbClr val="FF00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Text Box 15"/>
          <p:cNvSpPr txBox="1">
            <a:spLocks noChangeArrowheads="1"/>
          </p:cNvSpPr>
          <p:nvPr/>
        </p:nvSpPr>
        <p:spPr bwMode="auto">
          <a:xfrm>
            <a:off x="107504" y="1268760"/>
            <a:ext cx="3384376" cy="504056"/>
          </a:xfrm>
          <a:prstGeom prst="rect">
            <a:avLst/>
          </a:prstGeom>
          <a:solidFill>
            <a:srgbClr val="FF0000">
              <a:alpha val="90000"/>
            </a:srgbClr>
          </a:solidFill>
          <a:ln w="254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B5 – P OM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344977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692696"/>
            <a:ext cx="6768752" cy="6061975"/>
          </a:xfrm>
          <a:prstGeom prst="rect">
            <a:avLst/>
          </a:prstGeom>
        </p:spPr>
      </p:pic>
      <p:sp useBgFill="1">
        <p:nvSpPr>
          <p:cNvPr id="48" name="Tytuł 1"/>
          <p:cNvSpPr>
            <a:spLocks noGrp="1"/>
          </p:cNvSpPr>
          <p:nvPr>
            <p:ph type="title"/>
          </p:nvPr>
        </p:nvSpPr>
        <p:spPr>
          <a:xfrm>
            <a:off x="1048072" y="44649"/>
            <a:ext cx="777240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deklarowania działek rolnych – </a:t>
            </a:r>
            <a:r>
              <a:rPr lang="pl-PL" dirty="0" smtClean="0">
                <a:solidFill>
                  <a:srgbClr val="CC0099"/>
                </a:solidFill>
              </a:rPr>
              <a:t>przykład 5</a:t>
            </a:r>
          </a:p>
        </p:txBody>
      </p:sp>
      <p:sp>
        <p:nvSpPr>
          <p:cNvPr id="49" name="Text Box 15"/>
          <p:cNvSpPr txBox="1">
            <a:spLocks noChangeArrowheads="1"/>
          </p:cNvSpPr>
          <p:nvPr/>
        </p:nvSpPr>
        <p:spPr bwMode="auto">
          <a:xfrm>
            <a:off x="107504" y="1196752"/>
            <a:ext cx="3384376" cy="504056"/>
          </a:xfrm>
          <a:prstGeom prst="rect">
            <a:avLst/>
          </a:prstGeom>
          <a:solidFill>
            <a:srgbClr val="FF7D7D">
              <a:alpha val="90000"/>
            </a:srgbClr>
          </a:solidFill>
          <a:ln w="25400" algn="ctr">
            <a:solidFill>
              <a:srgbClr val="FF7D7D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latin typeface="+mn-lt"/>
              </a:rPr>
              <a:t>B5a – truskawka</a:t>
            </a:r>
            <a:endParaRPr lang="pl-PL" sz="1200" dirty="0">
              <a:latin typeface="+mn-lt"/>
            </a:endParaRPr>
          </a:p>
        </p:txBody>
      </p:sp>
      <p:grpSp>
        <p:nvGrpSpPr>
          <p:cNvPr id="66" name="Grupa 65"/>
          <p:cNvGrpSpPr/>
          <p:nvPr/>
        </p:nvGrpSpPr>
        <p:grpSpPr>
          <a:xfrm>
            <a:off x="4716016" y="2503810"/>
            <a:ext cx="1624083" cy="1501254"/>
            <a:chOff x="4748117" y="2456597"/>
            <a:chExt cx="1624083" cy="1501254"/>
          </a:xfrm>
        </p:grpSpPr>
        <p:sp>
          <p:nvSpPr>
            <p:cNvPr id="47" name="Dowolny kształt 46"/>
            <p:cNvSpPr/>
            <p:nvPr/>
          </p:nvSpPr>
          <p:spPr bwMode="auto">
            <a:xfrm>
              <a:off x="4748117" y="2456597"/>
              <a:ext cx="1624083" cy="1501254"/>
            </a:xfrm>
            <a:custGeom>
              <a:avLst/>
              <a:gdLst>
                <a:gd name="connsiteX0" fmla="*/ 0 w 1624083"/>
                <a:gd name="connsiteY0" fmla="*/ 805218 h 1501254"/>
                <a:gd name="connsiteX1" fmla="*/ 873457 w 1624083"/>
                <a:gd name="connsiteY1" fmla="*/ 0 h 1501254"/>
                <a:gd name="connsiteX2" fmla="*/ 1624083 w 1624083"/>
                <a:gd name="connsiteY2" fmla="*/ 805218 h 1501254"/>
                <a:gd name="connsiteX3" fmla="*/ 709683 w 1624083"/>
                <a:gd name="connsiteY3" fmla="*/ 1501254 h 1501254"/>
                <a:gd name="connsiteX4" fmla="*/ 0 w 1624083"/>
                <a:gd name="connsiteY4" fmla="*/ 805218 h 1501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4083" h="1501254">
                  <a:moveTo>
                    <a:pt x="0" y="805218"/>
                  </a:moveTo>
                  <a:lnTo>
                    <a:pt x="873457" y="0"/>
                  </a:lnTo>
                  <a:lnTo>
                    <a:pt x="1624083" y="805218"/>
                  </a:lnTo>
                  <a:lnTo>
                    <a:pt x="709683" y="1501254"/>
                  </a:lnTo>
                  <a:lnTo>
                    <a:pt x="0" y="805218"/>
                  </a:lnTo>
                  <a:close/>
                </a:path>
              </a:pathLst>
            </a:custGeom>
            <a:solidFill>
              <a:srgbClr val="FF7D7D">
                <a:alpha val="70000"/>
              </a:srgbClr>
            </a:solidFill>
            <a:ln w="9525" cap="flat" cmpd="sng" algn="ctr">
              <a:solidFill>
                <a:srgbClr val="FF7D7D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5" name="pole tekstowe 64"/>
            <p:cNvSpPr txBox="1"/>
            <p:nvPr/>
          </p:nvSpPr>
          <p:spPr>
            <a:xfrm>
              <a:off x="4788024" y="2852936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  <a:latin typeface="+mn-lt"/>
                </a:rPr>
                <a:t>truskawka</a:t>
              </a:r>
              <a:endParaRPr lang="pl-PL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909606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679393"/>
            <a:ext cx="6768752" cy="6061975"/>
          </a:xfrm>
          <a:prstGeom prst="rect">
            <a:avLst/>
          </a:prstGeom>
        </p:spPr>
      </p:pic>
      <p:sp useBgFill="1">
        <p:nvSpPr>
          <p:cNvPr id="48" name="Tytuł 1"/>
          <p:cNvSpPr>
            <a:spLocks noGrp="1"/>
          </p:cNvSpPr>
          <p:nvPr>
            <p:ph type="title"/>
          </p:nvPr>
        </p:nvSpPr>
        <p:spPr>
          <a:xfrm>
            <a:off x="1048072" y="44649"/>
            <a:ext cx="777240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deklarowania działek rolnych – </a:t>
            </a:r>
            <a:r>
              <a:rPr lang="pl-PL" dirty="0" smtClean="0">
                <a:solidFill>
                  <a:srgbClr val="CC0099"/>
                </a:solidFill>
              </a:rPr>
              <a:t>przykład 5</a:t>
            </a:r>
          </a:p>
        </p:txBody>
      </p:sp>
      <p:sp>
        <p:nvSpPr>
          <p:cNvPr id="51" name="Text Box 15"/>
          <p:cNvSpPr txBox="1">
            <a:spLocks noChangeArrowheads="1"/>
          </p:cNvSpPr>
          <p:nvPr/>
        </p:nvSpPr>
        <p:spPr bwMode="auto">
          <a:xfrm>
            <a:off x="107504" y="1228299"/>
            <a:ext cx="4392488" cy="504056"/>
          </a:xfrm>
          <a:prstGeom prst="rect">
            <a:avLst/>
          </a:prstGeom>
          <a:solidFill>
            <a:srgbClr val="0000F2">
              <a:alpha val="90000"/>
            </a:srgbClr>
          </a:solidFill>
          <a:ln w="25400" algn="ctr">
            <a:solidFill>
              <a:srgbClr val="0000F2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B6</a:t>
            </a:r>
            <a:r>
              <a:rPr lang="pl-PL" sz="2400" b="1" dirty="0" smtClean="0">
                <a:solidFill>
                  <a:srgbClr val="FFFFFF"/>
                </a:solidFill>
              </a:rPr>
              <a:t> – trawy na gruntach ornych</a:t>
            </a:r>
            <a:endParaRPr lang="pl-PL" sz="1200" dirty="0">
              <a:solidFill>
                <a:srgbClr val="FFFFFF"/>
              </a:solidFill>
            </a:endParaRPr>
          </a:p>
        </p:txBody>
      </p:sp>
      <p:sp>
        <p:nvSpPr>
          <p:cNvPr id="53" name="Text Box 15"/>
          <p:cNvSpPr txBox="1">
            <a:spLocks noChangeArrowheads="1"/>
          </p:cNvSpPr>
          <p:nvPr/>
        </p:nvSpPr>
        <p:spPr bwMode="auto">
          <a:xfrm>
            <a:off x="107504" y="1821940"/>
            <a:ext cx="3384376" cy="504056"/>
          </a:xfrm>
          <a:prstGeom prst="rect">
            <a:avLst/>
          </a:prstGeom>
          <a:solidFill>
            <a:srgbClr val="00FF00">
              <a:alpha val="90000"/>
            </a:srgbClr>
          </a:solidFill>
          <a:ln w="25400" algn="ctr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latin typeface="+mn-lt"/>
              </a:rPr>
              <a:t>B7 – P konopie</a:t>
            </a:r>
            <a:endParaRPr lang="pl-PL" sz="1200" dirty="0">
              <a:latin typeface="+mn-lt"/>
            </a:endParaRPr>
          </a:p>
        </p:txBody>
      </p:sp>
      <p:sp>
        <p:nvSpPr>
          <p:cNvPr id="54" name="Dowolny kształt 53"/>
          <p:cNvSpPr/>
          <p:nvPr/>
        </p:nvSpPr>
        <p:spPr bwMode="auto">
          <a:xfrm>
            <a:off x="6987654" y="996287"/>
            <a:ext cx="1487606" cy="1583140"/>
          </a:xfrm>
          <a:custGeom>
            <a:avLst/>
            <a:gdLst>
              <a:gd name="connsiteX0" fmla="*/ 0 w 1487606"/>
              <a:gd name="connsiteY0" fmla="*/ 232012 h 1583140"/>
              <a:gd name="connsiteX1" fmla="*/ 245659 w 1487606"/>
              <a:gd name="connsiteY1" fmla="*/ 0 h 1583140"/>
              <a:gd name="connsiteX2" fmla="*/ 1487606 w 1487606"/>
              <a:gd name="connsiteY2" fmla="*/ 1405719 h 1583140"/>
              <a:gd name="connsiteX3" fmla="*/ 1269242 w 1487606"/>
              <a:gd name="connsiteY3" fmla="*/ 1583140 h 1583140"/>
              <a:gd name="connsiteX4" fmla="*/ 0 w 1487606"/>
              <a:gd name="connsiteY4" fmla="*/ 232012 h 158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7606" h="1583140">
                <a:moveTo>
                  <a:pt x="0" y="232012"/>
                </a:moveTo>
                <a:lnTo>
                  <a:pt x="245659" y="0"/>
                </a:lnTo>
                <a:lnTo>
                  <a:pt x="1487606" y="1405719"/>
                </a:lnTo>
                <a:lnTo>
                  <a:pt x="1269242" y="1583140"/>
                </a:lnTo>
                <a:lnTo>
                  <a:pt x="0" y="232012"/>
                </a:lnTo>
                <a:close/>
              </a:path>
            </a:pathLst>
          </a:custGeom>
          <a:solidFill>
            <a:srgbClr val="FFFF00">
              <a:alpha val="70000"/>
            </a:srgbClr>
          </a:solidFill>
          <a:ln w="9525" cap="flat" cmpd="sng" algn="ctr">
            <a:solidFill>
              <a:srgbClr val="FFFF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5" name="Text Box 15"/>
          <p:cNvSpPr txBox="1">
            <a:spLocks noChangeArrowheads="1"/>
          </p:cNvSpPr>
          <p:nvPr/>
        </p:nvSpPr>
        <p:spPr bwMode="auto">
          <a:xfrm>
            <a:off x="107504" y="2420888"/>
            <a:ext cx="3384376" cy="504056"/>
          </a:xfrm>
          <a:prstGeom prst="rect">
            <a:avLst/>
          </a:prstGeom>
          <a:solidFill>
            <a:srgbClr val="FFFF00">
              <a:alpha val="90000"/>
            </a:srgbClr>
          </a:solidFill>
          <a:ln w="25400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latin typeface="+mn-lt"/>
              </a:rPr>
              <a:t>B8 – P WB</a:t>
            </a:r>
            <a:endParaRPr lang="pl-PL" sz="1200" dirty="0">
              <a:latin typeface="+mn-lt"/>
            </a:endParaRPr>
          </a:p>
        </p:txBody>
      </p:sp>
      <p:grpSp>
        <p:nvGrpSpPr>
          <p:cNvPr id="70" name="Grupa 69"/>
          <p:cNvGrpSpPr/>
          <p:nvPr/>
        </p:nvGrpSpPr>
        <p:grpSpPr>
          <a:xfrm rot="21435217">
            <a:off x="5580112" y="2022369"/>
            <a:ext cx="1801504" cy="1910687"/>
            <a:chOff x="5609230" y="1937982"/>
            <a:chExt cx="1801504" cy="1910687"/>
          </a:xfrm>
        </p:grpSpPr>
        <p:sp>
          <p:nvSpPr>
            <p:cNvPr id="50" name="Dowolny kształt 49"/>
            <p:cNvSpPr/>
            <p:nvPr/>
          </p:nvSpPr>
          <p:spPr bwMode="auto">
            <a:xfrm>
              <a:off x="5609230" y="1937982"/>
              <a:ext cx="1801504" cy="1910687"/>
            </a:xfrm>
            <a:custGeom>
              <a:avLst/>
              <a:gdLst>
                <a:gd name="connsiteX0" fmla="*/ 0 w 1801504"/>
                <a:gd name="connsiteY0" fmla="*/ 477672 h 1910687"/>
                <a:gd name="connsiteX1" fmla="*/ 586854 w 1801504"/>
                <a:gd name="connsiteY1" fmla="*/ 0 h 1910687"/>
                <a:gd name="connsiteX2" fmla="*/ 1801504 w 1801504"/>
                <a:gd name="connsiteY2" fmla="*/ 1501254 h 1910687"/>
                <a:gd name="connsiteX3" fmla="*/ 1310185 w 1801504"/>
                <a:gd name="connsiteY3" fmla="*/ 1910687 h 1910687"/>
                <a:gd name="connsiteX4" fmla="*/ 0 w 1801504"/>
                <a:gd name="connsiteY4" fmla="*/ 477672 h 1910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1504" h="1910687">
                  <a:moveTo>
                    <a:pt x="0" y="477672"/>
                  </a:moveTo>
                  <a:lnTo>
                    <a:pt x="586854" y="0"/>
                  </a:lnTo>
                  <a:lnTo>
                    <a:pt x="1801504" y="1501254"/>
                  </a:lnTo>
                  <a:lnTo>
                    <a:pt x="1310185" y="1910687"/>
                  </a:lnTo>
                  <a:lnTo>
                    <a:pt x="0" y="477672"/>
                  </a:lnTo>
                  <a:close/>
                </a:path>
              </a:pathLst>
            </a:custGeom>
            <a:solidFill>
              <a:srgbClr val="0000F2">
                <a:alpha val="70000"/>
              </a:srgbClr>
            </a:solidFill>
            <a:ln w="9525" cap="flat" cmpd="sng" algn="ctr">
              <a:solidFill>
                <a:srgbClr val="0000F2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9" name="pole tekstowe 68"/>
            <p:cNvSpPr txBox="1"/>
            <p:nvPr/>
          </p:nvSpPr>
          <p:spPr>
            <a:xfrm>
              <a:off x="6057098" y="2552307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  <a:latin typeface="+mn-lt"/>
                </a:rPr>
                <a:t>trawy</a:t>
              </a:r>
              <a:endParaRPr lang="pl-PL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72" name="Grupa 71"/>
          <p:cNvGrpSpPr/>
          <p:nvPr/>
        </p:nvGrpSpPr>
        <p:grpSpPr>
          <a:xfrm>
            <a:off x="6168788" y="1228299"/>
            <a:ext cx="2060812" cy="2183641"/>
            <a:chOff x="6168788" y="1228299"/>
            <a:chExt cx="2060812" cy="2183641"/>
          </a:xfrm>
        </p:grpSpPr>
        <p:sp>
          <p:nvSpPr>
            <p:cNvPr id="52" name="Dowolny kształt 51"/>
            <p:cNvSpPr/>
            <p:nvPr/>
          </p:nvSpPr>
          <p:spPr bwMode="auto">
            <a:xfrm>
              <a:off x="6168788" y="1228299"/>
              <a:ext cx="2060812" cy="2183641"/>
            </a:xfrm>
            <a:custGeom>
              <a:avLst/>
              <a:gdLst>
                <a:gd name="connsiteX0" fmla="*/ 0 w 2060812"/>
                <a:gd name="connsiteY0" fmla="*/ 777922 h 2183641"/>
                <a:gd name="connsiteX1" fmla="*/ 791570 w 2060812"/>
                <a:gd name="connsiteY1" fmla="*/ 0 h 2183641"/>
                <a:gd name="connsiteX2" fmla="*/ 2060812 w 2060812"/>
                <a:gd name="connsiteY2" fmla="*/ 1310185 h 2183641"/>
                <a:gd name="connsiteX3" fmla="*/ 1228299 w 2060812"/>
                <a:gd name="connsiteY3" fmla="*/ 2183641 h 2183641"/>
                <a:gd name="connsiteX4" fmla="*/ 0 w 2060812"/>
                <a:gd name="connsiteY4" fmla="*/ 777922 h 2183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0812" h="2183641">
                  <a:moveTo>
                    <a:pt x="0" y="777922"/>
                  </a:moveTo>
                  <a:lnTo>
                    <a:pt x="791570" y="0"/>
                  </a:lnTo>
                  <a:lnTo>
                    <a:pt x="2060812" y="1310185"/>
                  </a:lnTo>
                  <a:lnTo>
                    <a:pt x="1228299" y="2183641"/>
                  </a:lnTo>
                  <a:lnTo>
                    <a:pt x="0" y="777922"/>
                  </a:lnTo>
                  <a:close/>
                </a:path>
              </a:pathLst>
            </a:custGeom>
            <a:solidFill>
              <a:srgbClr val="00FF00">
                <a:alpha val="70000"/>
              </a:srgbClr>
            </a:solidFill>
            <a:ln w="9525" cap="flat" cmpd="sng" algn="ctr">
              <a:solidFill>
                <a:srgbClr val="00FF0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1" name="pole tekstowe 70"/>
            <p:cNvSpPr txBox="1"/>
            <p:nvPr/>
          </p:nvSpPr>
          <p:spPr>
            <a:xfrm>
              <a:off x="6597119" y="1938318"/>
              <a:ext cx="10712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  <a:latin typeface="+mn-lt"/>
                </a:rPr>
                <a:t>konopie</a:t>
              </a:r>
              <a:endParaRPr lang="pl-PL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909606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655969"/>
            <a:ext cx="6768752" cy="6061975"/>
          </a:xfrm>
          <a:prstGeom prst="rect">
            <a:avLst/>
          </a:prstGeom>
        </p:spPr>
      </p:pic>
      <p:sp useBgFill="1">
        <p:nvSpPr>
          <p:cNvPr id="48" name="Tytuł 1"/>
          <p:cNvSpPr>
            <a:spLocks noGrp="1"/>
          </p:cNvSpPr>
          <p:nvPr>
            <p:ph type="title"/>
          </p:nvPr>
        </p:nvSpPr>
        <p:spPr>
          <a:xfrm>
            <a:off x="1048072" y="44649"/>
            <a:ext cx="777240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deklarowania działek rolnych – </a:t>
            </a:r>
            <a:r>
              <a:rPr lang="pl-PL" dirty="0" smtClean="0">
                <a:solidFill>
                  <a:srgbClr val="CC0099"/>
                </a:solidFill>
              </a:rPr>
              <a:t>przykład 5</a:t>
            </a:r>
          </a:p>
        </p:txBody>
      </p:sp>
      <p:sp>
        <p:nvSpPr>
          <p:cNvPr id="58" name="Text Box 15"/>
          <p:cNvSpPr txBox="1">
            <a:spLocks noChangeArrowheads="1"/>
          </p:cNvSpPr>
          <p:nvPr/>
        </p:nvSpPr>
        <p:spPr bwMode="auto">
          <a:xfrm>
            <a:off x="107504" y="1228299"/>
            <a:ext cx="3384376" cy="504056"/>
          </a:xfrm>
          <a:prstGeom prst="rect">
            <a:avLst/>
          </a:prstGeom>
          <a:solidFill>
            <a:srgbClr val="FFC000">
              <a:alpha val="90000"/>
            </a:srgbClr>
          </a:solidFill>
          <a:ln w="25400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latin typeface="+mn-lt"/>
              </a:rPr>
              <a:t>B8a - łubin</a:t>
            </a:r>
            <a:endParaRPr lang="pl-PL" sz="1200" dirty="0">
              <a:latin typeface="+mn-lt"/>
            </a:endParaRPr>
          </a:p>
        </p:txBody>
      </p:sp>
      <p:grpSp>
        <p:nvGrpSpPr>
          <p:cNvPr id="74" name="Grupa 73"/>
          <p:cNvGrpSpPr/>
          <p:nvPr/>
        </p:nvGrpSpPr>
        <p:grpSpPr>
          <a:xfrm>
            <a:off x="6962947" y="982639"/>
            <a:ext cx="1569493" cy="1610436"/>
            <a:chOff x="6948264" y="982639"/>
            <a:chExt cx="1569493" cy="1610436"/>
          </a:xfrm>
        </p:grpSpPr>
        <p:sp>
          <p:nvSpPr>
            <p:cNvPr id="57" name="Dowolny kształt 56"/>
            <p:cNvSpPr/>
            <p:nvPr/>
          </p:nvSpPr>
          <p:spPr bwMode="auto">
            <a:xfrm>
              <a:off x="6948264" y="982639"/>
              <a:ext cx="1569493" cy="1610436"/>
            </a:xfrm>
            <a:custGeom>
              <a:avLst/>
              <a:gdLst>
                <a:gd name="connsiteX0" fmla="*/ 0 w 1569493"/>
                <a:gd name="connsiteY0" fmla="*/ 245660 h 1610436"/>
                <a:gd name="connsiteX1" fmla="*/ 259307 w 1569493"/>
                <a:gd name="connsiteY1" fmla="*/ 0 h 1610436"/>
                <a:gd name="connsiteX2" fmla="*/ 1569493 w 1569493"/>
                <a:gd name="connsiteY2" fmla="*/ 1446662 h 1610436"/>
                <a:gd name="connsiteX3" fmla="*/ 1241946 w 1569493"/>
                <a:gd name="connsiteY3" fmla="*/ 1610436 h 1610436"/>
                <a:gd name="connsiteX4" fmla="*/ 0 w 1569493"/>
                <a:gd name="connsiteY4" fmla="*/ 245660 h 1610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9493" h="1610436">
                  <a:moveTo>
                    <a:pt x="0" y="245660"/>
                  </a:moveTo>
                  <a:lnTo>
                    <a:pt x="259307" y="0"/>
                  </a:lnTo>
                  <a:lnTo>
                    <a:pt x="1569493" y="1446662"/>
                  </a:lnTo>
                  <a:lnTo>
                    <a:pt x="1241946" y="1610436"/>
                  </a:lnTo>
                  <a:lnTo>
                    <a:pt x="0" y="245660"/>
                  </a:lnTo>
                  <a:close/>
                </a:path>
              </a:pathLst>
            </a:custGeom>
            <a:solidFill>
              <a:srgbClr val="FFC000">
                <a:alpha val="70000"/>
              </a:srgbClr>
            </a:solidFill>
            <a:ln w="9525" cap="flat" cmpd="sng" algn="ctr">
              <a:solidFill>
                <a:srgbClr val="FFC00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3" name="pole tekstowe 72"/>
            <p:cNvSpPr txBox="1"/>
            <p:nvPr/>
          </p:nvSpPr>
          <p:spPr>
            <a:xfrm>
              <a:off x="7365629" y="1722294"/>
              <a:ext cx="9361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latin typeface="+mn-lt"/>
                </a:rPr>
                <a:t>łubin</a:t>
              </a:r>
              <a:endParaRPr lang="pl-PL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909606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44624"/>
            <a:ext cx="7772400" cy="926976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Podsumowanie – </a:t>
            </a:r>
            <a:r>
              <a:rPr lang="pl-PL" dirty="0" smtClean="0">
                <a:solidFill>
                  <a:srgbClr val="CC0099"/>
                </a:solidFill>
              </a:rPr>
              <a:t>przykład </a:t>
            </a:r>
            <a:r>
              <a:rPr lang="pl-PL" dirty="0">
                <a:solidFill>
                  <a:srgbClr val="CC0099"/>
                </a:solidFill>
              </a:rPr>
              <a:t>5</a:t>
            </a: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 bwMode="auto">
          <a:xfrm>
            <a:off x="4427984" y="764704"/>
            <a:ext cx="457200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pl-PL" sz="1700" dirty="0" smtClean="0"/>
              <a:t>A – JPO L; 1,5 ha</a:t>
            </a:r>
          </a:p>
          <a:p>
            <a:pPr algn="just"/>
            <a:r>
              <a:rPr lang="pl-PL" sz="1700" dirty="0" smtClean="0"/>
              <a:t>B – JPO; 13,47 ha</a:t>
            </a:r>
          </a:p>
          <a:p>
            <a:pPr algn="just"/>
            <a:r>
              <a:rPr lang="pl-PL" sz="1700" dirty="0" smtClean="0"/>
              <a:t>B1 – TUZ; 2 ha – </a:t>
            </a:r>
            <a:r>
              <a:rPr lang="pl-PL" sz="17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odrębna grupa upraw</a:t>
            </a:r>
          </a:p>
          <a:p>
            <a:pPr algn="just"/>
            <a:r>
              <a:rPr lang="pl-PL" sz="1700" dirty="0" smtClean="0"/>
              <a:t>B2 – pszenica jara; 3,2 ha</a:t>
            </a:r>
          </a:p>
          <a:p>
            <a:pPr algn="just"/>
            <a:r>
              <a:rPr lang="pl-PL" sz="1700" dirty="0" smtClean="0"/>
              <a:t>B3 – RE żyto jare; 1,25 ha – </a:t>
            </a:r>
            <a:r>
              <a:rPr lang="pl-PL" sz="1700" i="1" dirty="0" smtClean="0">
                <a:solidFill>
                  <a:srgbClr val="FF0000"/>
                </a:solidFill>
              </a:rPr>
              <a:t>działka m</a:t>
            </a:r>
            <a:r>
              <a:rPr lang="pl-PL" sz="17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usi mieć min. 0,1 ha</a:t>
            </a:r>
          </a:p>
          <a:p>
            <a:pPr algn="just"/>
            <a:r>
              <a:rPr lang="pl-PL" sz="1700" dirty="0" smtClean="0"/>
              <a:t>B4 – Bób (rodzaj: wyka jara- zgodnie z wykazem roślin); 0,02 ha – </a:t>
            </a:r>
            <a:r>
              <a:rPr lang="pl-PL" sz="1700" i="1" dirty="0" smtClean="0">
                <a:solidFill>
                  <a:srgbClr val="FF0000"/>
                </a:solidFill>
              </a:rPr>
              <a:t>działka</a:t>
            </a:r>
            <a:r>
              <a:rPr lang="pl-PL" sz="1700" dirty="0" smtClean="0"/>
              <a:t> </a:t>
            </a:r>
            <a:r>
              <a:rPr lang="pl-PL" sz="17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nie musi mieć 0,1 ha </a:t>
            </a:r>
          </a:p>
          <a:p>
            <a:pPr algn="just"/>
            <a:r>
              <a:rPr lang="pl-PL" sz="1700" dirty="0" smtClean="0"/>
              <a:t>B5 – P OM; 1,5 ha – </a:t>
            </a:r>
            <a:r>
              <a:rPr lang="pl-PL" sz="1700" i="1" dirty="0" smtClean="0">
                <a:solidFill>
                  <a:srgbClr val="FF3300"/>
                </a:solidFill>
              </a:rPr>
              <a:t>działka musi mieć min. 0,1 ha</a:t>
            </a:r>
          </a:p>
          <a:p>
            <a:pPr algn="just"/>
            <a:r>
              <a:rPr lang="pl-PL" sz="1700" dirty="0" smtClean="0"/>
              <a:t>B5a – truskawka (rodzaj poziomka); 1,5 ha </a:t>
            </a:r>
            <a:r>
              <a:rPr lang="pl-PL" sz="1700" i="1" dirty="0" smtClean="0">
                <a:solidFill>
                  <a:srgbClr val="FF3300"/>
                </a:solidFill>
              </a:rPr>
              <a:t>– działka nie musi mieć min. 0,1 ha</a:t>
            </a:r>
          </a:p>
          <a:p>
            <a:pPr algn="just"/>
            <a:r>
              <a:rPr lang="pl-PL" sz="1700" dirty="0" smtClean="0"/>
              <a:t>B6 – trawy na gruntach ornych;  1,3 ha</a:t>
            </a:r>
          </a:p>
          <a:p>
            <a:pPr algn="just"/>
            <a:r>
              <a:rPr lang="pl-PL" sz="1700" dirty="0" smtClean="0"/>
              <a:t>B7 – P konopie; 3,1 ha </a:t>
            </a:r>
            <a:r>
              <a:rPr lang="pl-PL" sz="1700" i="1" dirty="0" smtClean="0">
                <a:solidFill>
                  <a:srgbClr val="FF3300"/>
                </a:solidFill>
              </a:rPr>
              <a:t>– działka musi mieć min. 0,1 ha</a:t>
            </a:r>
          </a:p>
          <a:p>
            <a:pPr algn="just"/>
            <a:r>
              <a:rPr lang="pl-PL" sz="1700" dirty="0" smtClean="0"/>
              <a:t>B8 – P WB; 1 ha </a:t>
            </a:r>
            <a:r>
              <a:rPr lang="pl-PL" sz="1700" i="1" dirty="0" smtClean="0">
                <a:solidFill>
                  <a:srgbClr val="FF3300"/>
                </a:solidFill>
              </a:rPr>
              <a:t>– działka musi mieć min. 0,1 ha</a:t>
            </a:r>
          </a:p>
          <a:p>
            <a:pPr algn="just"/>
            <a:r>
              <a:rPr lang="pl-PL" sz="1700" dirty="0" smtClean="0"/>
              <a:t>B8a – łubin; 1 ha </a:t>
            </a:r>
            <a:r>
              <a:rPr lang="pl-PL" sz="1700" i="1" dirty="0" smtClean="0">
                <a:solidFill>
                  <a:srgbClr val="FF3300"/>
                </a:solidFill>
              </a:rPr>
              <a:t>– działka nie musi mieć min. 0,1 ha</a:t>
            </a:r>
          </a:p>
        </p:txBody>
      </p:sp>
      <p:sp>
        <p:nvSpPr>
          <p:cNvPr id="5" name="Prostokąt 4"/>
          <p:cNvSpPr/>
          <p:nvPr/>
        </p:nvSpPr>
        <p:spPr>
          <a:xfrm>
            <a:off x="251520" y="5052953"/>
            <a:ext cx="41764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700" dirty="0">
                <a:latin typeface="+mn-lt"/>
              </a:rPr>
              <a:t>Dywersyfikacja upraw obejmuje tylko uprawy na gruntach </a:t>
            </a:r>
            <a:r>
              <a:rPr lang="pl-PL" sz="1700" dirty="0" smtClean="0">
                <a:latin typeface="+mn-lt"/>
              </a:rPr>
              <a:t>ornych – </a:t>
            </a:r>
            <a:r>
              <a:rPr lang="pl-PL" sz="1700" dirty="0">
                <a:latin typeface="+mn-lt"/>
              </a:rPr>
              <a:t>w </a:t>
            </a:r>
            <a:r>
              <a:rPr lang="pl-PL" sz="1700" dirty="0" smtClean="0">
                <a:latin typeface="+mn-lt"/>
              </a:rPr>
              <a:t>tym przykładzie </a:t>
            </a:r>
            <a:r>
              <a:rPr lang="pl-PL" sz="1700" dirty="0">
                <a:latin typeface="+mn-lt"/>
              </a:rPr>
              <a:t>nie </a:t>
            </a:r>
            <a:r>
              <a:rPr lang="pl-PL" sz="1700" dirty="0" smtClean="0">
                <a:latin typeface="+mn-lt"/>
              </a:rPr>
              <a:t>deklaruje się sadu jako odrębnej działki rolnej. </a:t>
            </a:r>
            <a:endParaRPr lang="pl-PL" sz="1700" dirty="0">
              <a:latin typeface="+mn-lt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39" y="836712"/>
            <a:ext cx="4074426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5348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2"/>
          <p:cNvSpPr txBox="1">
            <a:spLocks/>
          </p:cNvSpPr>
          <p:nvPr/>
        </p:nvSpPr>
        <p:spPr bwMode="auto">
          <a:xfrm>
            <a:off x="323528" y="2852936"/>
            <a:ext cx="864096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609725" indent="-1609725" algn="just">
              <a:buClr>
                <a:srgbClr val="EF2A03"/>
              </a:buClr>
              <a:buFontTx/>
              <a:buNone/>
            </a:pPr>
            <a:r>
              <a:rPr lang="pl-PL" sz="2000" b="1" dirty="0" smtClean="0"/>
              <a:t>Sekcja V – Liczba posiadanych zwierząt, do których mają zostać przyznane płatności związane do zwierząt</a:t>
            </a:r>
          </a:p>
          <a:p>
            <a:pPr marL="1435100" indent="-1435100" algn="just">
              <a:buClr>
                <a:srgbClr val="EF2A03"/>
              </a:buClr>
              <a:buFontTx/>
              <a:buNone/>
            </a:pPr>
            <a:r>
              <a:rPr lang="pl-PL" sz="2000" b="1" dirty="0" smtClean="0">
                <a:solidFill>
                  <a:srgbClr val="FF0000"/>
                </a:solidFill>
              </a:rPr>
              <a:t>Pola 11-14 </a:t>
            </a:r>
            <a:r>
              <a:rPr lang="pl-PL" sz="2000" dirty="0" smtClean="0"/>
              <a:t>– Rolnik, który ubiega się o przyznanie płatności do bydła/ płatności do krów/płatności do owiec/płatności do kóz deklaruje liczbę zwierząt zgłoszonych do tych płatności. </a:t>
            </a:r>
          </a:p>
          <a:p>
            <a:pPr marL="0" indent="0" algn="just">
              <a:buClr>
                <a:srgbClr val="EF2A03"/>
              </a:buClr>
              <a:buFontTx/>
              <a:buNone/>
            </a:pPr>
            <a:endParaRPr lang="pl-PL" sz="2000" dirty="0" smtClean="0">
              <a:solidFill>
                <a:srgbClr val="FF0000"/>
              </a:solidFill>
            </a:endParaRPr>
          </a:p>
          <a:p>
            <a:pPr algn="just">
              <a:buClr>
                <a:srgbClr val="EF2A03"/>
              </a:buClr>
              <a:buFont typeface="Wingdings" pitchFamily="2" charset="2"/>
              <a:buChar char="q"/>
            </a:pPr>
            <a:r>
              <a:rPr lang="pl-PL" sz="2000" dirty="0" smtClean="0">
                <a:solidFill>
                  <a:srgbClr val="FF0000"/>
                </a:solidFill>
              </a:rPr>
              <a:t>Do wniosku należy obowiązkowo dołączyć </a:t>
            </a:r>
            <a:r>
              <a:rPr lang="pl-PL" sz="2000" i="1" dirty="0" smtClean="0">
                <a:solidFill>
                  <a:srgbClr val="FF0000"/>
                </a:solidFill>
              </a:rPr>
              <a:t>Oświadczenie o zwierzętach zadeklarowanych do płatności – wzór dostępny na stronie internetowej </a:t>
            </a:r>
            <a:r>
              <a:rPr lang="pl-PL" sz="2000" i="1" dirty="0" err="1" smtClean="0">
                <a:solidFill>
                  <a:srgbClr val="FF0000"/>
                </a:solidFill>
              </a:rPr>
              <a:t>ARiMR</a:t>
            </a:r>
            <a:r>
              <a:rPr lang="pl-PL" sz="2000" i="1" dirty="0" smtClean="0">
                <a:solidFill>
                  <a:srgbClr val="FF0000"/>
                </a:solidFill>
              </a:rPr>
              <a:t> oraz w BP i OR </a:t>
            </a:r>
            <a:r>
              <a:rPr lang="pl-PL" sz="2000" i="1" dirty="0" err="1" smtClean="0">
                <a:solidFill>
                  <a:srgbClr val="FF0000"/>
                </a:solidFill>
              </a:rPr>
              <a:t>ARiMR</a:t>
            </a:r>
            <a:r>
              <a:rPr lang="pl-PL" sz="2000" i="1" dirty="0" smtClean="0">
                <a:solidFill>
                  <a:srgbClr val="FF0000"/>
                </a:solidFill>
              </a:rPr>
              <a:t>.</a:t>
            </a:r>
            <a:endParaRPr lang="pl-PL" sz="2000" dirty="0" smtClean="0">
              <a:solidFill>
                <a:srgbClr val="FF0000"/>
              </a:solidFill>
            </a:endParaRPr>
          </a:p>
          <a:p>
            <a:pPr algn="just">
              <a:buClr>
                <a:srgbClr val="EF2A03"/>
              </a:buClr>
              <a:buFontTx/>
              <a:buNone/>
            </a:pPr>
            <a:endParaRPr lang="pl-PL" sz="2000" b="1" dirty="0" smtClean="0">
              <a:solidFill>
                <a:srgbClr val="FF0000"/>
              </a:solidFill>
            </a:endParaRPr>
          </a:p>
          <a:p>
            <a:endParaRPr lang="pl-PL" sz="1800" dirty="0"/>
          </a:p>
        </p:txBody>
      </p:sp>
      <p:sp useBgFill="1"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1120080" y="44624"/>
            <a:ext cx="7772400" cy="1008112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Wzór Wniosku o przyznanie płatności na rok 2015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>Sekcja </a:t>
            </a:r>
            <a:r>
              <a:rPr lang="pl-PL" dirty="0" smtClean="0">
                <a:solidFill>
                  <a:srgbClr val="C00000"/>
                </a:solidFill>
              </a:rPr>
              <a:t>V</a:t>
            </a:r>
            <a:endParaRPr lang="pl-PL" b="0" dirty="0">
              <a:solidFill>
                <a:srgbClr val="C0000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" y="1052736"/>
            <a:ext cx="9117222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8942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0"/>
            <a:ext cx="5688632" cy="6858000"/>
          </a:xfrm>
          <a:prstGeom prst="rect">
            <a:avLst/>
          </a:prstGeom>
        </p:spPr>
      </p:pic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25473" y="44624"/>
            <a:ext cx="3483031" cy="822635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1/4 - </a:t>
            </a:r>
            <a:r>
              <a:rPr lang="pl-PL" dirty="0">
                <a:solidFill>
                  <a:srgbClr val="CC0099"/>
                </a:solidFill>
              </a:rPr>
              <a:t>przykład 5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5580112" y="4823281"/>
            <a:ext cx="3501628" cy="2062103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Rolnik, który deklaruje do płatności uprawę konopi do wniosku dołącza </a:t>
            </a:r>
            <a:r>
              <a:rPr lang="pl-PL" b="1" u="sng" dirty="0" smtClean="0">
                <a:latin typeface="+mn-lt"/>
              </a:rPr>
              <a:t>obowiązkowo</a:t>
            </a:r>
            <a:r>
              <a:rPr lang="pl-PL" dirty="0" smtClean="0">
                <a:latin typeface="+mn-lt"/>
              </a:rPr>
              <a:t> </a:t>
            </a:r>
            <a:r>
              <a:rPr lang="pl-PL" i="1" dirty="0" smtClean="0">
                <a:latin typeface="+mn-lt"/>
              </a:rPr>
              <a:t>Oświadczenie o uprawie konopi </a:t>
            </a:r>
            <a:r>
              <a:rPr lang="pl-PL" dirty="0" smtClean="0">
                <a:latin typeface="+mn-lt"/>
              </a:rPr>
              <a:t>oraz </a:t>
            </a:r>
            <a:r>
              <a:rPr lang="pl-PL" i="1" dirty="0" smtClean="0">
                <a:latin typeface="+mn-lt"/>
              </a:rPr>
              <a:t>etykiety z opakowań nasion konopi</a:t>
            </a:r>
            <a:r>
              <a:rPr lang="pl-PL" dirty="0" smtClean="0">
                <a:latin typeface="+mn-lt"/>
              </a:rPr>
              <a:t> </a:t>
            </a:r>
            <a:r>
              <a:rPr lang="pl-PL" dirty="0">
                <a:latin typeface="+mn-lt"/>
              </a:rPr>
              <a:t>(</a:t>
            </a:r>
            <a:r>
              <a:rPr lang="pl-PL" dirty="0" smtClean="0">
                <a:latin typeface="+mn-lt"/>
              </a:rPr>
              <a:t>etykiety można dostarczyć do ARiMR do dnia 30 czerwca 2015 r. ) oraz zezwolenie na uprawę konopi włóknistych.</a:t>
            </a:r>
            <a:endParaRPr lang="pl-PL" dirty="0"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4680520" y="1090479"/>
            <a:ext cx="4427984" cy="3539430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latin typeface="+mn-lt"/>
              </a:rPr>
              <a:t>Rodzaje płatności, o które ubiega się rolnik: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j</a:t>
            </a:r>
            <a:r>
              <a:rPr lang="pl-PL" dirty="0" smtClean="0">
                <a:latin typeface="+mn-lt"/>
              </a:rPr>
              <a:t>ednolita płatność obszarowa, płatność za zazielenienie,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płatność dodatkowa,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płatność do powierzchni upraw roślin wysokobiałkowych –rolnik uprawia łubin,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płatność do powierzchni upraw owoców miękkich – rolnik uprawia truskawkę,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płatność do powierzchni uprawy konopi – rolnik uprawia konopie włókniste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p</a:t>
            </a:r>
            <a:r>
              <a:rPr lang="pl-PL" dirty="0" smtClean="0">
                <a:latin typeface="+mn-lt"/>
              </a:rPr>
              <a:t>łatność ekologiczna (PROW 2014-2020),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pomoc na zalesianie – w gospodarstwie jest działka zalesiona w ramach PROW 2007-2013</a:t>
            </a:r>
            <a:endParaRPr lang="pl-P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794878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20080" y="14077"/>
            <a:ext cx="7772400" cy="566961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2/4 - </a:t>
            </a:r>
            <a:r>
              <a:rPr lang="pl-PL" dirty="0">
                <a:solidFill>
                  <a:srgbClr val="CC0099"/>
                </a:solidFill>
              </a:rPr>
              <a:t>przykład 5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07504" y="2780928"/>
            <a:ext cx="8964488" cy="1384995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 smtClean="0">
                <a:solidFill>
                  <a:srgbClr val="FF0000"/>
                </a:solidFill>
                <a:latin typeface="+mn-lt"/>
              </a:rPr>
              <a:t>!!!</a:t>
            </a:r>
            <a:r>
              <a:rPr lang="pl-PL" dirty="0" smtClean="0">
                <a:latin typeface="+mn-lt"/>
              </a:rPr>
              <a:t> W gospodarstwie znajduje się powierzchnia zalesiona po 2008 roku – rolnik ubiega się o wypłatę pomocy na zalesianie, dlatego wypełnia </a:t>
            </a:r>
            <a:r>
              <a:rPr lang="pl-PL" dirty="0" err="1" smtClean="0">
                <a:latin typeface="+mn-lt"/>
              </a:rPr>
              <a:t>checkbox</a:t>
            </a:r>
            <a:r>
              <a:rPr lang="pl-PL" dirty="0" smtClean="0">
                <a:latin typeface="+mn-lt"/>
              </a:rPr>
              <a:t> w tytule wniosku, że ubiega się o wypłatę pomocy na zalesianie oraz wypełnia w Sekcji VII. kolumnę 13 oraz wypełnia pole 17 na stronie 4 wniosku, w którym podaje nr decyzji o przyznanie pomocy na zalesianie (decyzji pierwszorocznej).  Rolnik może tą działkę zgłosić do płatności JPO w sekcji VIII wniosku. </a:t>
            </a:r>
            <a:endParaRPr lang="pl-PL" dirty="0">
              <a:latin typeface="+mn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620688"/>
            <a:ext cx="910748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177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20080" y="14077"/>
            <a:ext cx="7772400" cy="566961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3/4 - </a:t>
            </a:r>
            <a:r>
              <a:rPr lang="pl-PL" dirty="0">
                <a:solidFill>
                  <a:srgbClr val="CC0099"/>
                </a:solidFill>
              </a:rPr>
              <a:t>przykład 5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323528" y="5445224"/>
            <a:ext cx="8640960" cy="1323439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W przypadku uprawy konopi należy wpisać odmianę rośliny oraz obowiązkowo wypełnić </a:t>
            </a:r>
            <a:r>
              <a:rPr lang="pl-PL" i="1" dirty="0" smtClean="0">
                <a:latin typeface="+mn-lt"/>
              </a:rPr>
              <a:t>Oświadczenie o uprawie konopi, </a:t>
            </a:r>
            <a:r>
              <a:rPr lang="pl-PL" dirty="0" smtClean="0">
                <a:latin typeface="+mn-lt"/>
              </a:rPr>
              <a:t>która stanowi załącznik do wniosku.</a:t>
            </a:r>
          </a:p>
          <a:p>
            <a:pPr algn="just"/>
            <a:endParaRPr lang="pl-PL" dirty="0">
              <a:latin typeface="+mn-lt"/>
            </a:endParaRPr>
          </a:p>
          <a:p>
            <a:pPr algn="just"/>
            <a:r>
              <a:rPr lang="pl-PL" dirty="0">
                <a:latin typeface="+mn-lt"/>
              </a:rPr>
              <a:t>Należy pamiętać, iż przy działkach rolnych zgłoszonych do płatności ekologicznej należy wypełnić kolumny dot. tej płatności tj. kolumnę 7 (obowiązkowo) i 8 (jeśli dotyczy).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101"/>
            <a:ext cx="9144000" cy="471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187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610"/>
            <a:ext cx="6012159" cy="6858000"/>
          </a:xfrm>
          <a:prstGeom prst="rect">
            <a:avLst/>
          </a:prstGeom>
        </p:spPr>
      </p:pic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68144" y="53727"/>
            <a:ext cx="3191012" cy="1503065"/>
          </a:xfrm>
        </p:spPr>
        <p:txBody>
          <a:bodyPr/>
          <a:lstStyle/>
          <a:p>
            <a:r>
              <a:rPr lang="pl-PL" sz="2300" dirty="0">
                <a:solidFill>
                  <a:srgbClr val="C00000"/>
                </a:solidFill>
              </a:rPr>
              <a:t>Wypełniony wniosek – </a:t>
            </a:r>
            <a:r>
              <a:rPr lang="pl-PL" sz="2300" dirty="0" smtClean="0">
                <a:solidFill>
                  <a:srgbClr val="C00000"/>
                </a:solidFill>
              </a:rPr>
              <a:t>str. 4/4 - </a:t>
            </a:r>
            <a:r>
              <a:rPr lang="pl-PL" sz="2300" dirty="0">
                <a:solidFill>
                  <a:srgbClr val="CC0099"/>
                </a:solidFill>
              </a:rPr>
              <a:t>przykład 5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5831094" y="1484784"/>
            <a:ext cx="3277410" cy="2169825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1500" dirty="0" smtClean="0">
                <a:latin typeface="+mn-lt"/>
              </a:rPr>
              <a:t>Ponieważ rolnik w 2010 roku ubiegał się o przyznanie pomocy na zalesianie, oraz na wniosku na rok 2015 zaznaczył, że w 2015 roku nadal chce się ubiegać o wypłatę pomocy na zalesienie zostało wypełnione pole 17 – numer decyzji pierwszorocznej, na mocy której została przyznana przedmiotowa pomoc.</a:t>
            </a:r>
            <a:endParaRPr lang="pl-PL" sz="1500" dirty="0"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831094" y="5733256"/>
            <a:ext cx="3277410" cy="954107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2800" b="1" dirty="0" smtClean="0">
                <a:solidFill>
                  <a:srgbClr val="FF0000"/>
                </a:solidFill>
                <a:latin typeface="+mn-lt"/>
              </a:rPr>
              <a:t>WNIOSEK MUSI BYĆ PODPISANY</a:t>
            </a:r>
            <a:endParaRPr lang="pl-PL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5830969" y="4005064"/>
            <a:ext cx="3277410" cy="1323439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W polu 23 należy wskazać w jakiej formie (papierowej czy elektronicznej) chce się otrzymać wniosek spersonalizowany na rok 2016.</a:t>
            </a:r>
            <a:endParaRPr lang="pl-P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468666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722313" y="3861048"/>
            <a:ext cx="7772400" cy="1362075"/>
          </a:xfrm>
          <a:noFill/>
        </p:spPr>
        <p:txBody>
          <a:bodyPr/>
          <a:lstStyle/>
          <a:p>
            <a:pPr algn="ctr"/>
            <a:r>
              <a:rPr lang="pl-PL" sz="2400" cap="none" dirty="0" smtClean="0"/>
              <a:t>Dotyczy  gospodarstwa, w którym powierzchnia gruntów rolnych jest mniejsza niż 1 ha i rolnik ubiega się o płatności związane do zwierząt</a:t>
            </a:r>
            <a:endParaRPr lang="pl-PL" sz="2400" cap="none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>
            <a:off x="722313" y="1628801"/>
            <a:ext cx="7772400" cy="1296143"/>
          </a:xfrm>
        </p:spPr>
        <p:txBody>
          <a:bodyPr/>
          <a:lstStyle/>
          <a:p>
            <a:pPr algn="ctr"/>
            <a:r>
              <a:rPr lang="pl-PL" sz="3600" dirty="0" smtClean="0">
                <a:solidFill>
                  <a:srgbClr val="C00000"/>
                </a:solidFill>
              </a:rPr>
              <a:t>Przykład 6</a:t>
            </a:r>
            <a:endParaRPr lang="pl-PL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4117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lotko.agnieszka\Pulpit\wniosek 2015-prezentacja\LISTOPAD2014\przykład 6-lin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54396"/>
            <a:ext cx="4608511" cy="613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C:\Users\Michał\AppData\Local\Microsoft\Windows\Temporary Internet Files\Content.IE5\CACWK8NY\MC90031909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2960" y="1052736"/>
            <a:ext cx="1021088" cy="576064"/>
          </a:xfrm>
          <a:prstGeom prst="rect">
            <a:avLst/>
          </a:prstGeom>
          <a:noFill/>
        </p:spPr>
      </p:pic>
      <p:pic>
        <p:nvPicPr>
          <p:cNvPr id="40963" name="Picture 3" descr="C:\Users\Michał\AppData\Local\Microsoft\Windows\Temporary Internet Files\Content.IE5\CACWK8NY\MC90031909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956218"/>
            <a:ext cx="949080" cy="535465"/>
          </a:xfrm>
          <a:prstGeom prst="rect">
            <a:avLst/>
          </a:prstGeom>
          <a:noFill/>
        </p:spPr>
      </p:pic>
      <p:pic>
        <p:nvPicPr>
          <p:cNvPr id="40964" name="Picture 4" descr="C:\Users\Michał\AppData\Local\Microsoft\Windows\Temporary Internet Files\Content.IE5\CACWK8NY\MC90031909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7781" y="2852936"/>
            <a:ext cx="918195" cy="518039"/>
          </a:xfrm>
          <a:prstGeom prst="rect">
            <a:avLst/>
          </a:prstGeom>
          <a:noFill/>
        </p:spPr>
      </p:pic>
      <p:pic>
        <p:nvPicPr>
          <p:cNvPr id="40965" name="Picture 5" descr="C:\Users\Michał\AppData\Local\Microsoft\Windows\Temporary Internet Files\Content.IE5\CACWK8NY\MC90031909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5" y="4365104"/>
            <a:ext cx="1051098" cy="592994"/>
          </a:xfrm>
          <a:prstGeom prst="rect">
            <a:avLst/>
          </a:prstGeom>
          <a:noFill/>
        </p:spPr>
      </p:pic>
      <p:sp useBgFill="1">
        <p:nvSpPr>
          <p:cNvPr id="9" name="Tytuł 1"/>
          <p:cNvSpPr txBox="1">
            <a:spLocks/>
          </p:cNvSpPr>
          <p:nvPr/>
        </p:nvSpPr>
        <p:spPr bwMode="auto">
          <a:xfrm>
            <a:off x="1048072" y="44649"/>
            <a:ext cx="7772400" cy="5760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sz="2200" dirty="0" smtClean="0">
                <a:solidFill>
                  <a:srgbClr val="C00000"/>
                </a:solidFill>
              </a:rPr>
              <a:t>„Układ” roślin w gospodarstwie – </a:t>
            </a:r>
            <a:r>
              <a:rPr lang="pl-PL" sz="2200" dirty="0" smtClean="0">
                <a:solidFill>
                  <a:srgbClr val="660066"/>
                </a:solidFill>
              </a:rPr>
              <a:t>przykład 6</a:t>
            </a:r>
            <a:r>
              <a:rPr lang="pl-PL" sz="2200" dirty="0" smtClean="0">
                <a:solidFill>
                  <a:srgbClr val="5A2781"/>
                </a:solidFill>
              </a:rPr>
              <a:t> </a:t>
            </a:r>
            <a:r>
              <a:rPr lang="pl-PL" sz="2200" dirty="0" smtClean="0">
                <a:solidFill>
                  <a:srgbClr val="C00000"/>
                </a:solidFill>
              </a:rPr>
              <a:t>– </a:t>
            </a:r>
            <a:br>
              <a:rPr lang="pl-PL" sz="2200" dirty="0" smtClean="0">
                <a:solidFill>
                  <a:srgbClr val="C00000"/>
                </a:solidFill>
              </a:rPr>
            </a:br>
            <a:r>
              <a:rPr lang="pl-PL" sz="2200" dirty="0" smtClean="0">
                <a:solidFill>
                  <a:srgbClr val="C00000"/>
                </a:solidFill>
              </a:rPr>
              <a:t>powierzchnia gruntów ornych 0,5 ha + 4 sztuki bydła</a:t>
            </a:r>
          </a:p>
        </p:txBody>
      </p:sp>
    </p:spTree>
    <p:extLst>
      <p:ext uri="{BB962C8B-B14F-4D97-AF65-F5344CB8AC3E}">
        <p14:creationId xmlns:p14="http://schemas.microsoft.com/office/powerpoint/2010/main" val="61356885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2910" y="714356"/>
            <a:ext cx="7772400" cy="714381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Pamiętaj!!!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5720" y="1357298"/>
            <a:ext cx="8201028" cy="5214974"/>
          </a:xfrm>
        </p:spPr>
        <p:txBody>
          <a:bodyPr/>
          <a:lstStyle/>
          <a:p>
            <a:pPr marL="457200" lvl="1" indent="0" algn="just">
              <a:buClr>
                <a:srgbClr val="EF2A03"/>
              </a:buClr>
              <a:buNone/>
            </a:pPr>
            <a:r>
              <a:rPr lang="pl-PL" sz="2400" dirty="0"/>
              <a:t>Jednolita płatność obszarowa nie będzie przysługiwać rolnikom, jeżeli kwalifikujący się obszar ich gospodarstwa rolnego, w odniesieniu do którego złożą wniosek o płatność wyniesie mniej niż 1 ha; zasada ta nie będzie jednak dotyczyć rolników, którzy  otrzymają wsparcie powiązane z produkcją do zwierząt, a łączna należna kwota płatności bezpośrednich  (przed zastosowaniem </a:t>
            </a:r>
            <a:r>
              <a:rPr lang="pl-PL" sz="2400" dirty="0" err="1"/>
              <a:t>wykluczeń</a:t>
            </a:r>
            <a:r>
              <a:rPr lang="pl-PL" sz="2400" dirty="0"/>
              <a:t> i </a:t>
            </a:r>
            <a:r>
              <a:rPr lang="pl-PL" sz="2400" dirty="0" err="1"/>
              <a:t>wyłączeń</a:t>
            </a:r>
            <a:r>
              <a:rPr lang="pl-PL" sz="2400" dirty="0"/>
              <a:t>) nie będzie mniejsza niż </a:t>
            </a:r>
            <a:r>
              <a:rPr lang="pl-PL" sz="2400" dirty="0" smtClean="0"/>
              <a:t>równowartość w złotych kwoty </a:t>
            </a:r>
            <a:r>
              <a:rPr lang="pl-PL" sz="2400" b="1" dirty="0" smtClean="0">
                <a:solidFill>
                  <a:srgbClr val="FF0000"/>
                </a:solidFill>
              </a:rPr>
              <a:t>200 EURO</a:t>
            </a:r>
            <a:r>
              <a:rPr lang="pl-PL" sz="2400" dirty="0" smtClean="0"/>
              <a:t>.</a:t>
            </a:r>
            <a:endParaRPr lang="pl-PL" sz="2400" dirty="0"/>
          </a:p>
          <a:p>
            <a:pPr marL="0" indent="0" algn="just">
              <a:buClr>
                <a:srgbClr val="EF2A03"/>
              </a:buClr>
              <a:buNone/>
            </a:pPr>
            <a:endParaRPr lang="pl-PL" sz="2400" dirty="0" smtClean="0"/>
          </a:p>
          <a:p>
            <a:pPr lvl="1" algn="just">
              <a:buClr>
                <a:srgbClr val="EF2A03"/>
              </a:buClr>
              <a:buFontTx/>
              <a:buChar char="•"/>
            </a:pPr>
            <a:endParaRPr lang="pl-PL" sz="1800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5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240468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ocuments and Settings\lotko.agnieszka\Pulpit\wniosek 2015-prezentacja\LISTOPAD2014\przykład 6-lin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5040560" cy="585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ichał\AppData\Local\Microsoft\Windows\Temporary Internet Files\Content.IE5\CACWK8NY\MC90031909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8457" y="3377450"/>
            <a:ext cx="1021088" cy="576064"/>
          </a:xfrm>
          <a:prstGeom prst="rect">
            <a:avLst/>
          </a:prstGeom>
          <a:noFill/>
        </p:spPr>
      </p:pic>
      <p:pic>
        <p:nvPicPr>
          <p:cNvPr id="8" name="Picture 3" descr="C:\Users\Michał\AppData\Local\Microsoft\Windows\Temporary Internet Files\Content.IE5\CACWK8NY\MC90031909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9342" y="4025522"/>
            <a:ext cx="1008112" cy="568771"/>
          </a:xfrm>
          <a:prstGeom prst="rect">
            <a:avLst/>
          </a:prstGeom>
          <a:noFill/>
        </p:spPr>
      </p:pic>
      <p:pic>
        <p:nvPicPr>
          <p:cNvPr id="9" name="Picture 4" descr="C:\Users\Michał\AppData\Local\Microsoft\Windows\Temporary Internet Files\Content.IE5\CACWK8NY\MC90031909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1350" y="4745602"/>
            <a:ext cx="918195" cy="518039"/>
          </a:xfrm>
          <a:prstGeom prst="rect">
            <a:avLst/>
          </a:prstGeom>
          <a:noFill/>
        </p:spPr>
      </p:pic>
      <p:pic>
        <p:nvPicPr>
          <p:cNvPr id="10" name="Picture 5" descr="C:\Users\Michał\AppData\Local\Microsoft\Windows\Temporary Internet Files\Content.IE5\CACWK8NY\MC90031909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1350" y="5465682"/>
            <a:ext cx="1051098" cy="592994"/>
          </a:xfrm>
          <a:prstGeom prst="rect">
            <a:avLst/>
          </a:prstGeom>
          <a:noFill/>
        </p:spPr>
      </p:pic>
      <p:sp>
        <p:nvSpPr>
          <p:cNvPr id="11" name="Dowolny kształt 10"/>
          <p:cNvSpPr/>
          <p:nvPr/>
        </p:nvSpPr>
        <p:spPr bwMode="auto">
          <a:xfrm>
            <a:off x="2145825" y="898634"/>
            <a:ext cx="3179501" cy="5533697"/>
          </a:xfrm>
          <a:custGeom>
            <a:avLst/>
            <a:gdLst>
              <a:gd name="connsiteX0" fmla="*/ 1813035 w 3279228"/>
              <a:gd name="connsiteY0" fmla="*/ 0 h 5533697"/>
              <a:gd name="connsiteX1" fmla="*/ 3279228 w 3279228"/>
              <a:gd name="connsiteY1" fmla="*/ 94594 h 5533697"/>
              <a:gd name="connsiteX2" fmla="*/ 1797269 w 3279228"/>
              <a:gd name="connsiteY2" fmla="*/ 4635063 h 5533697"/>
              <a:gd name="connsiteX3" fmla="*/ 882869 w 3279228"/>
              <a:gd name="connsiteY3" fmla="*/ 4524704 h 5533697"/>
              <a:gd name="connsiteX4" fmla="*/ 504497 w 3279228"/>
              <a:gd name="connsiteY4" fmla="*/ 5533697 h 5533697"/>
              <a:gd name="connsiteX5" fmla="*/ 0 w 3279228"/>
              <a:gd name="connsiteY5" fmla="*/ 5439104 h 5533697"/>
              <a:gd name="connsiteX6" fmla="*/ 1813035 w 3279228"/>
              <a:gd name="connsiteY6" fmla="*/ 0 h 5533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9228" h="5533697">
                <a:moveTo>
                  <a:pt x="1813035" y="0"/>
                </a:moveTo>
                <a:lnTo>
                  <a:pt x="3279228" y="94594"/>
                </a:lnTo>
                <a:lnTo>
                  <a:pt x="1797269" y="4635063"/>
                </a:lnTo>
                <a:lnTo>
                  <a:pt x="882869" y="4524704"/>
                </a:lnTo>
                <a:lnTo>
                  <a:pt x="504497" y="5533697"/>
                </a:lnTo>
                <a:lnTo>
                  <a:pt x="0" y="5439104"/>
                </a:lnTo>
                <a:lnTo>
                  <a:pt x="1813035" y="0"/>
                </a:lnTo>
                <a:close/>
              </a:path>
            </a:pathLst>
          </a:custGeom>
          <a:solidFill>
            <a:srgbClr val="00FF00">
              <a:alpha val="70000"/>
            </a:srgbClr>
          </a:solidFill>
          <a:ln w="9525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1403648" y="836712"/>
            <a:ext cx="2088232" cy="504056"/>
          </a:xfrm>
          <a:prstGeom prst="rect">
            <a:avLst/>
          </a:prstGeom>
          <a:solidFill>
            <a:srgbClr val="00FF00">
              <a:alpha val="90000"/>
            </a:srgbClr>
          </a:solidFill>
          <a:ln w="25400" algn="ctr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chemeClr val="accent4"/>
                </a:solidFill>
                <a:latin typeface="+mn-lt"/>
              </a:rPr>
              <a:t>A –</a:t>
            </a:r>
            <a:r>
              <a:rPr lang="pl-PL" sz="24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pl-PL" sz="2400" b="1" dirty="0" smtClean="0">
                <a:solidFill>
                  <a:schemeClr val="accent4"/>
                </a:solidFill>
                <a:latin typeface="+mn-lt"/>
              </a:rPr>
              <a:t>JPO</a:t>
            </a:r>
            <a:endParaRPr lang="pl-PL" sz="12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6588224" y="764704"/>
            <a:ext cx="2088232" cy="2376264"/>
          </a:xfrm>
          <a:prstGeom prst="rect">
            <a:avLst/>
          </a:prstGeom>
          <a:solidFill>
            <a:srgbClr val="D3A77B">
              <a:alpha val="80000"/>
            </a:srgbClr>
          </a:solidFill>
          <a:ln w="25400" algn="ctr">
            <a:solidFill>
              <a:srgbClr val="996633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1800" b="1" dirty="0" smtClean="0">
                <a:solidFill>
                  <a:schemeClr val="accent4"/>
                </a:solidFill>
                <a:latin typeface="+mn-lt"/>
              </a:rPr>
              <a:t>4 szt. </a:t>
            </a:r>
            <a:r>
              <a:rPr lang="pl-PL" sz="1800" b="1" dirty="0">
                <a:solidFill>
                  <a:schemeClr val="accent4"/>
                </a:solidFill>
                <a:latin typeface="+mn-lt"/>
              </a:rPr>
              <a:t>b</a:t>
            </a:r>
            <a:r>
              <a:rPr lang="pl-PL" sz="1800" b="1" dirty="0" smtClean="0">
                <a:solidFill>
                  <a:schemeClr val="accent4"/>
                </a:solidFill>
                <a:latin typeface="+mn-lt"/>
              </a:rPr>
              <a:t>ydła – zadeklarowane do płatności do bydła</a:t>
            </a:r>
          </a:p>
          <a:p>
            <a:pPr>
              <a:spcBef>
                <a:spcPct val="50000"/>
              </a:spcBef>
            </a:pPr>
            <a:r>
              <a:rPr lang="pl-PL" sz="1800" b="1" dirty="0" smtClean="0">
                <a:solidFill>
                  <a:schemeClr val="accent4"/>
                </a:solidFill>
                <a:latin typeface="+mn-lt"/>
              </a:rPr>
              <a:t>Kwota przyznanej płatności do bydła wyniesie  &gt;200 euro</a:t>
            </a:r>
            <a:endParaRPr lang="pl-PL" sz="1800" dirty="0">
              <a:solidFill>
                <a:schemeClr val="accent4"/>
              </a:solidFill>
              <a:latin typeface="+mn-lt"/>
            </a:endParaRPr>
          </a:p>
        </p:txBody>
      </p:sp>
      <p:sp useBgFill="1"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1048072" y="44649"/>
            <a:ext cx="777240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deklarowania działki rolnej – </a:t>
            </a:r>
            <a:r>
              <a:rPr lang="pl-PL" kern="1200" dirty="0">
                <a:solidFill>
                  <a:srgbClr val="660066"/>
                </a:solidFill>
              </a:rPr>
              <a:t>przykład 6</a:t>
            </a:r>
          </a:p>
        </p:txBody>
      </p:sp>
    </p:spTree>
    <p:extLst>
      <p:ext uri="{BB962C8B-B14F-4D97-AF65-F5344CB8AC3E}">
        <p14:creationId xmlns:p14="http://schemas.microsoft.com/office/powerpoint/2010/main" val="315724632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ocuments and Settings\lotko.agnieszka\Pulpit\wniosek 2015-prezentacja\LISTOPAD2014\przykład 6-lin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92696"/>
            <a:ext cx="5112568" cy="594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ichał\AppData\Local\Microsoft\Windows\Temporary Internet Files\Content.IE5\CACWK8NY\MC90031909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8457" y="3377450"/>
            <a:ext cx="1021088" cy="576064"/>
          </a:xfrm>
          <a:prstGeom prst="rect">
            <a:avLst/>
          </a:prstGeom>
          <a:noFill/>
        </p:spPr>
      </p:pic>
      <p:pic>
        <p:nvPicPr>
          <p:cNvPr id="8" name="Picture 3" descr="C:\Users\Michał\AppData\Local\Microsoft\Windows\Temporary Internet Files\Content.IE5\CACWK8NY\MC90031909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9342" y="4025522"/>
            <a:ext cx="1008112" cy="568771"/>
          </a:xfrm>
          <a:prstGeom prst="rect">
            <a:avLst/>
          </a:prstGeom>
          <a:noFill/>
        </p:spPr>
      </p:pic>
      <p:pic>
        <p:nvPicPr>
          <p:cNvPr id="9" name="Picture 4" descr="C:\Users\Michał\AppData\Local\Microsoft\Windows\Temporary Internet Files\Content.IE5\CACWK8NY\MC90031909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1350" y="4745602"/>
            <a:ext cx="918195" cy="518039"/>
          </a:xfrm>
          <a:prstGeom prst="rect">
            <a:avLst/>
          </a:prstGeom>
          <a:noFill/>
        </p:spPr>
      </p:pic>
      <p:pic>
        <p:nvPicPr>
          <p:cNvPr id="10" name="Picture 5" descr="C:\Users\Michał\AppData\Local\Microsoft\Windows\Temporary Internet Files\Content.IE5\CACWK8NY\MC90031909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1350" y="5465682"/>
            <a:ext cx="1051098" cy="592994"/>
          </a:xfrm>
          <a:prstGeom prst="rect">
            <a:avLst/>
          </a:prstGeom>
          <a:noFill/>
        </p:spPr>
      </p:pic>
      <p:sp>
        <p:nvSpPr>
          <p:cNvPr id="11" name="Dowolny kształt 10"/>
          <p:cNvSpPr/>
          <p:nvPr/>
        </p:nvSpPr>
        <p:spPr bwMode="auto">
          <a:xfrm>
            <a:off x="2145825" y="898634"/>
            <a:ext cx="3179501" cy="5533697"/>
          </a:xfrm>
          <a:custGeom>
            <a:avLst/>
            <a:gdLst>
              <a:gd name="connsiteX0" fmla="*/ 1813035 w 3279228"/>
              <a:gd name="connsiteY0" fmla="*/ 0 h 5533697"/>
              <a:gd name="connsiteX1" fmla="*/ 3279228 w 3279228"/>
              <a:gd name="connsiteY1" fmla="*/ 94594 h 5533697"/>
              <a:gd name="connsiteX2" fmla="*/ 1797269 w 3279228"/>
              <a:gd name="connsiteY2" fmla="*/ 4635063 h 5533697"/>
              <a:gd name="connsiteX3" fmla="*/ 882869 w 3279228"/>
              <a:gd name="connsiteY3" fmla="*/ 4524704 h 5533697"/>
              <a:gd name="connsiteX4" fmla="*/ 504497 w 3279228"/>
              <a:gd name="connsiteY4" fmla="*/ 5533697 h 5533697"/>
              <a:gd name="connsiteX5" fmla="*/ 0 w 3279228"/>
              <a:gd name="connsiteY5" fmla="*/ 5439104 h 5533697"/>
              <a:gd name="connsiteX6" fmla="*/ 1813035 w 3279228"/>
              <a:gd name="connsiteY6" fmla="*/ 0 h 5533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9228" h="5533697">
                <a:moveTo>
                  <a:pt x="1813035" y="0"/>
                </a:moveTo>
                <a:lnTo>
                  <a:pt x="3279228" y="94594"/>
                </a:lnTo>
                <a:lnTo>
                  <a:pt x="1797269" y="4635063"/>
                </a:lnTo>
                <a:lnTo>
                  <a:pt x="882869" y="4524704"/>
                </a:lnTo>
                <a:lnTo>
                  <a:pt x="504497" y="5533697"/>
                </a:lnTo>
                <a:lnTo>
                  <a:pt x="0" y="5439104"/>
                </a:lnTo>
                <a:lnTo>
                  <a:pt x="1813035" y="0"/>
                </a:lnTo>
                <a:close/>
              </a:path>
            </a:pathLst>
          </a:custGeom>
          <a:solidFill>
            <a:srgbClr val="008000">
              <a:alpha val="70000"/>
            </a:srgbClr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395536" y="1196752"/>
            <a:ext cx="3024336" cy="1008112"/>
          </a:xfrm>
          <a:prstGeom prst="rect">
            <a:avLst/>
          </a:prstGeom>
          <a:solidFill>
            <a:srgbClr val="008000"/>
          </a:solidFill>
          <a:ln w="254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A1 –</a:t>
            </a:r>
            <a:r>
              <a:rPr lang="pl-PL" sz="2400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trawy na gruntach ornych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6588224" y="764704"/>
            <a:ext cx="2088232" cy="2376264"/>
          </a:xfrm>
          <a:prstGeom prst="rect">
            <a:avLst/>
          </a:prstGeom>
          <a:solidFill>
            <a:srgbClr val="D3A77B">
              <a:alpha val="80000"/>
            </a:srgbClr>
          </a:solidFill>
          <a:ln w="25400" algn="ctr">
            <a:solidFill>
              <a:srgbClr val="996633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1800" b="1" dirty="0" smtClean="0">
                <a:solidFill>
                  <a:schemeClr val="accent4"/>
                </a:solidFill>
                <a:latin typeface="+mn-lt"/>
              </a:rPr>
              <a:t>4 szt. </a:t>
            </a:r>
            <a:r>
              <a:rPr lang="pl-PL" sz="1800" b="1" dirty="0">
                <a:solidFill>
                  <a:schemeClr val="accent4"/>
                </a:solidFill>
                <a:latin typeface="+mn-lt"/>
              </a:rPr>
              <a:t>b</a:t>
            </a:r>
            <a:r>
              <a:rPr lang="pl-PL" sz="1800" b="1" dirty="0" smtClean="0">
                <a:solidFill>
                  <a:schemeClr val="accent4"/>
                </a:solidFill>
                <a:latin typeface="+mn-lt"/>
              </a:rPr>
              <a:t>ydła – zadeklarowane do płatności do bydła</a:t>
            </a:r>
          </a:p>
          <a:p>
            <a:pPr>
              <a:spcBef>
                <a:spcPct val="50000"/>
              </a:spcBef>
            </a:pPr>
            <a:r>
              <a:rPr lang="pl-PL" sz="1800" b="1" dirty="0" smtClean="0">
                <a:solidFill>
                  <a:schemeClr val="accent4"/>
                </a:solidFill>
                <a:latin typeface="+mn-lt"/>
              </a:rPr>
              <a:t>Kwota przyznanej płatności do bydła wyniesie  &gt;200 euro</a:t>
            </a:r>
            <a:endParaRPr lang="pl-PL" sz="1800" dirty="0">
              <a:solidFill>
                <a:schemeClr val="accent4"/>
              </a:solidFill>
              <a:latin typeface="+mn-lt"/>
            </a:endParaRPr>
          </a:p>
        </p:txBody>
      </p:sp>
      <p:sp useBgFill="1"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1048072" y="44649"/>
            <a:ext cx="777240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deklarowania działki rolnej – </a:t>
            </a:r>
            <a:r>
              <a:rPr lang="pl-PL" kern="1200" dirty="0">
                <a:solidFill>
                  <a:srgbClr val="660066"/>
                </a:solidFill>
              </a:rPr>
              <a:t>przykład 6</a:t>
            </a:r>
          </a:p>
        </p:txBody>
      </p:sp>
    </p:spTree>
    <p:extLst>
      <p:ext uri="{BB962C8B-B14F-4D97-AF65-F5344CB8AC3E}">
        <p14:creationId xmlns:p14="http://schemas.microsoft.com/office/powerpoint/2010/main" val="185470308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" y="0"/>
            <a:ext cx="5625473" cy="6858000"/>
          </a:xfrm>
          <a:prstGeom prst="rect">
            <a:avLst/>
          </a:prstGeom>
        </p:spPr>
      </p:pic>
      <p:sp useBgFill="1"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5625473" y="44624"/>
            <a:ext cx="3483031" cy="822635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1/4 - </a:t>
            </a:r>
            <a:r>
              <a:rPr lang="pl-PL" kern="1200" dirty="0">
                <a:solidFill>
                  <a:srgbClr val="660066"/>
                </a:solidFill>
              </a:rPr>
              <a:t>przykład 6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4392488" y="1097449"/>
            <a:ext cx="4427984" cy="1323439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latin typeface="+mn-lt"/>
              </a:rPr>
              <a:t>Rodzaje płatności, o które ubiega się rolnik: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j</a:t>
            </a:r>
            <a:r>
              <a:rPr lang="pl-PL" dirty="0" smtClean="0">
                <a:latin typeface="+mn-lt"/>
              </a:rPr>
              <a:t>ednolita płatność obszarowa, płatność za zazielenienie,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płatność do bydła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pl-PL" dirty="0" smtClean="0">
              <a:latin typeface="+mn-lt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534868" y="5445224"/>
            <a:ext cx="3501628" cy="1323439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Ponieważ rolnik ubiega się o przyznanie płatności do bydła do wniosku dołącza </a:t>
            </a:r>
            <a:r>
              <a:rPr lang="pl-PL" i="1" dirty="0" smtClean="0">
                <a:latin typeface="+mn-lt"/>
              </a:rPr>
              <a:t>Oświadczenie o zwierzętach zadeklarowanych do płatności</a:t>
            </a:r>
            <a:r>
              <a:rPr lang="pl-PL" dirty="0" smtClean="0">
                <a:latin typeface="+mn-lt"/>
              </a:rPr>
              <a:t>.</a:t>
            </a:r>
            <a:endParaRPr lang="pl-PL" i="1" dirty="0">
              <a:latin typeface="+mn-lt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580112" y="3689737"/>
            <a:ext cx="3501628" cy="1077218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Ponieważ rolnik ubiega się o przyznanie płatności do bydła wypełnia Sekcję V – w tym przypadku wpisał liczbę posiadanego bydła.</a:t>
            </a:r>
            <a:endParaRPr lang="pl-PL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958050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2"/>
          <p:cNvSpPr txBox="1">
            <a:spLocks/>
          </p:cNvSpPr>
          <p:nvPr/>
        </p:nvSpPr>
        <p:spPr bwMode="auto">
          <a:xfrm>
            <a:off x="251520" y="2996952"/>
            <a:ext cx="864096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Clr>
                <a:srgbClr val="EF2A03"/>
              </a:buClr>
              <a:buNone/>
            </a:pPr>
            <a:r>
              <a:rPr lang="pl-PL" sz="2000" b="1" dirty="0" smtClean="0"/>
              <a:t>Sekcja VI – załączniki do wniosku</a:t>
            </a:r>
          </a:p>
          <a:p>
            <a:pPr algn="just">
              <a:buClr>
                <a:srgbClr val="EF2A03"/>
              </a:buClr>
              <a:buFont typeface="Wingdings" pitchFamily="2" charset="2"/>
              <a:buChar char="q"/>
            </a:pPr>
            <a:r>
              <a:rPr lang="pl-PL" sz="2000" b="1" dirty="0" smtClean="0">
                <a:solidFill>
                  <a:srgbClr val="FF0000"/>
                </a:solidFill>
              </a:rPr>
              <a:t> Uwaga ! </a:t>
            </a:r>
            <a:r>
              <a:rPr lang="pl-PL" sz="2000" dirty="0" smtClean="0"/>
              <a:t>Do wniosku należy dołączyć załącznik graficzny dla </a:t>
            </a:r>
            <a:r>
              <a:rPr lang="pl-PL" sz="2000" u="sng" dirty="0" smtClean="0"/>
              <a:t>każdej</a:t>
            </a:r>
            <a:r>
              <a:rPr lang="pl-PL" sz="2000" dirty="0" smtClean="0"/>
              <a:t> działki   ewidencyjnej zadeklarowanej we wniosku.</a:t>
            </a:r>
          </a:p>
          <a:p>
            <a:pPr marL="0" indent="0" algn="just">
              <a:buClr>
                <a:srgbClr val="EF2A03"/>
              </a:buClr>
              <a:buNone/>
            </a:pPr>
            <a:endParaRPr lang="pl-PL" sz="2000" dirty="0" smtClean="0"/>
          </a:p>
          <a:p>
            <a:pPr algn="just">
              <a:buClr>
                <a:srgbClr val="EF2A03"/>
              </a:buClr>
              <a:buFont typeface="Wingdings" pitchFamily="2" charset="2"/>
              <a:buChar char="q"/>
            </a:pPr>
            <a:r>
              <a:rPr lang="pl-PL" sz="2000" dirty="0" smtClean="0"/>
              <a:t>Należy wpisać nazwę i liczbę wszystkich załączników dołączonych do wniosku. </a:t>
            </a:r>
          </a:p>
          <a:p>
            <a:pPr algn="just">
              <a:buClr>
                <a:srgbClr val="EF2A03"/>
              </a:buClr>
              <a:buFont typeface="Wingdings" pitchFamily="2" charset="2"/>
              <a:buChar char="q"/>
            </a:pPr>
            <a:endParaRPr lang="pl-PL" sz="2000" dirty="0"/>
          </a:p>
          <a:p>
            <a:pPr algn="just">
              <a:buClr>
                <a:srgbClr val="EF2A03"/>
              </a:buClr>
              <a:buFont typeface="Wingdings" pitchFamily="2" charset="2"/>
              <a:buChar char="q"/>
            </a:pPr>
            <a:r>
              <a:rPr lang="pl-PL" sz="2000" b="1" dirty="0" smtClean="0">
                <a:solidFill>
                  <a:srgbClr val="FF0000"/>
                </a:solidFill>
              </a:rPr>
              <a:t>Pamiętaj !</a:t>
            </a:r>
            <a:r>
              <a:rPr lang="pl-PL" sz="2000" dirty="0" smtClean="0">
                <a:solidFill>
                  <a:srgbClr val="FF0000"/>
                </a:solidFill>
              </a:rPr>
              <a:t> </a:t>
            </a:r>
            <a:r>
              <a:rPr lang="pl-PL" sz="2000" dirty="0" smtClean="0"/>
              <a:t>- załączniki do wniosku można dołączyć najpóźniej do dnia 10 lipca 2015 r. </a:t>
            </a:r>
          </a:p>
          <a:p>
            <a:endParaRPr lang="pl-PL" sz="2000" dirty="0"/>
          </a:p>
        </p:txBody>
      </p:sp>
      <p:sp useBgFill="1"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1120080" y="44624"/>
            <a:ext cx="7772400" cy="1008112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Wzór Wniosku o przyznanie płatności na rok 2015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Sekcja VI – załączniki do wniosku</a:t>
            </a:r>
            <a:endParaRPr lang="pl-PL" b="0" dirty="0">
              <a:solidFill>
                <a:srgbClr val="C0000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8964488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5477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772400" cy="566961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2/4 - </a:t>
            </a:r>
            <a:r>
              <a:rPr lang="pl-PL" dirty="0">
                <a:solidFill>
                  <a:srgbClr val="660066"/>
                </a:solidFill>
              </a:rPr>
              <a:t>przykład </a:t>
            </a:r>
            <a:r>
              <a:rPr lang="pl-PL" dirty="0" smtClean="0">
                <a:solidFill>
                  <a:srgbClr val="660066"/>
                </a:solidFill>
              </a:rPr>
              <a:t>6</a:t>
            </a:r>
            <a:endParaRPr lang="pl-PL" dirty="0">
              <a:solidFill>
                <a:srgbClr val="660066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" y="692696"/>
            <a:ext cx="9144000" cy="1687609"/>
          </a:xfrm>
          <a:prstGeom prst="rect">
            <a:avLst/>
          </a:prstGeom>
        </p:spPr>
      </p:pic>
      <p:sp useBgFill="1">
        <p:nvSpPr>
          <p:cNvPr id="7" name="Tytuł 1"/>
          <p:cNvSpPr txBox="1">
            <a:spLocks/>
          </p:cNvSpPr>
          <p:nvPr/>
        </p:nvSpPr>
        <p:spPr bwMode="auto">
          <a:xfrm>
            <a:off x="971600" y="2492896"/>
            <a:ext cx="7772400" cy="566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Wypełniony wniosek – str. 2/4 - </a:t>
            </a:r>
            <a:r>
              <a:rPr lang="pl-PL" dirty="0" smtClean="0">
                <a:solidFill>
                  <a:srgbClr val="660066"/>
                </a:solidFill>
              </a:rPr>
              <a:t>przykład 6</a:t>
            </a:r>
            <a:endParaRPr lang="pl-PL" dirty="0">
              <a:solidFill>
                <a:srgbClr val="660066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" y="3068960"/>
            <a:ext cx="9144000" cy="1978309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395536" y="5301208"/>
            <a:ext cx="8348464" cy="584775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Trawy na gruntach ornych należy </a:t>
            </a:r>
            <a:r>
              <a:rPr lang="pl-PL" b="1" dirty="0" smtClean="0">
                <a:latin typeface="+mn-lt"/>
              </a:rPr>
              <a:t>ZAWSZE</a:t>
            </a:r>
            <a:r>
              <a:rPr lang="pl-PL" dirty="0" smtClean="0">
                <a:latin typeface="+mn-lt"/>
              </a:rPr>
              <a:t> deklarować jako działkę podrzędną do działki rolnej z grupą JPO.</a:t>
            </a:r>
            <a:endParaRPr lang="pl-PL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888072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5724128" y="53727"/>
            <a:ext cx="3335028" cy="1503065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4/4 - </a:t>
            </a:r>
            <a:r>
              <a:rPr lang="pl-PL" dirty="0" smtClean="0">
                <a:solidFill>
                  <a:srgbClr val="660066"/>
                </a:solidFill>
              </a:rPr>
              <a:t>przykład </a:t>
            </a:r>
            <a:r>
              <a:rPr lang="pl-PL" dirty="0">
                <a:solidFill>
                  <a:srgbClr val="660066"/>
                </a:solidFill>
              </a:rPr>
              <a:t>6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5831094" y="5733256"/>
            <a:ext cx="3277410" cy="954107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2800" b="1" dirty="0" smtClean="0">
                <a:solidFill>
                  <a:srgbClr val="FF0000"/>
                </a:solidFill>
                <a:latin typeface="+mn-lt"/>
              </a:rPr>
              <a:t>WNIOSEK MUSI BYĆ PODPISANY</a:t>
            </a:r>
            <a:endParaRPr lang="pl-PL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830969" y="4005064"/>
            <a:ext cx="3277410" cy="1323439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W polu 23 należy wskazać w jakiej formie (papierowej czy elektronicznej) chce się otrzymać wniosek spersonalizowany na rok 2016.</a:t>
            </a:r>
            <a:endParaRPr lang="pl-PL" dirty="0">
              <a:latin typeface="+mn-lt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5" y="54005"/>
            <a:ext cx="5798474" cy="6687363"/>
          </a:xfrm>
        </p:spPr>
      </p:pic>
    </p:spTree>
    <p:extLst>
      <p:ext uri="{BB962C8B-B14F-4D97-AF65-F5344CB8AC3E}">
        <p14:creationId xmlns:p14="http://schemas.microsoft.com/office/powerpoint/2010/main" val="41657589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13" y="620713"/>
            <a:ext cx="7772400" cy="864071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Pomocne narzędzia!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1916832"/>
            <a:ext cx="8206680" cy="4179168"/>
          </a:xfrm>
        </p:spPr>
        <p:txBody>
          <a:bodyPr/>
          <a:lstStyle/>
          <a:p>
            <a:pPr marL="0" indent="0" algn="just">
              <a:buNone/>
            </a:pPr>
            <a:r>
              <a:rPr lang="pl-PL" sz="2800" dirty="0" smtClean="0"/>
              <a:t>Na stronie internetowej </a:t>
            </a:r>
            <a:r>
              <a:rPr lang="pl-PL" sz="2800" dirty="0" err="1" smtClean="0"/>
              <a:t>ARiMR</a:t>
            </a:r>
            <a:r>
              <a:rPr lang="pl-PL" sz="2800" dirty="0" smtClean="0"/>
              <a:t>  znajdują się pomocne narzędzia: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v"/>
            </a:pPr>
            <a:r>
              <a:rPr lang="pl-PL" sz="2800" dirty="0" smtClean="0"/>
              <a:t> Kalkulator płatności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v"/>
            </a:pPr>
            <a:r>
              <a:rPr lang="pl-PL" sz="2800" dirty="0" smtClean="0"/>
              <a:t> Kalkulator praktyk zazielenienia</a:t>
            </a:r>
          </a:p>
          <a:p>
            <a:pPr marL="900113" lvl="1" indent="-442913" algn="just">
              <a:buClr>
                <a:srgbClr val="C00000"/>
              </a:buClr>
              <a:buFont typeface="Wingdings" pitchFamily="2" charset="2"/>
              <a:buChar char="v"/>
            </a:pPr>
            <a:r>
              <a:rPr lang="pl-PL" sz="2800" dirty="0" smtClean="0"/>
              <a:t>Wykaz upraw, które należy deklarować we  wnioskach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v"/>
            </a:pPr>
            <a:r>
              <a:rPr lang="pl-PL" sz="2800" dirty="0" smtClean="0"/>
              <a:t> Materiały informacyjne</a:t>
            </a:r>
          </a:p>
        </p:txBody>
      </p:sp>
    </p:spTree>
    <p:extLst>
      <p:ext uri="{BB962C8B-B14F-4D97-AF65-F5344CB8AC3E}">
        <p14:creationId xmlns:p14="http://schemas.microsoft.com/office/powerpoint/2010/main" val="32697445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3600" dirty="0" smtClean="0"/>
              <a:t>Dziękuję za uwagę </a:t>
            </a:r>
            <a:endParaRPr lang="pl-PL" sz="3600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subTitle" idx="1"/>
          </p:nvPr>
        </p:nvSpPr>
        <p:spPr>
          <a:xfrm>
            <a:off x="1475656" y="3886200"/>
            <a:ext cx="6296744" cy="1752600"/>
          </a:xfrm>
        </p:spPr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Informacje kontaktowe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pl-PL" dirty="0" smtClean="0"/>
              <a:t>telefon: 0-80038-00-84, fax: 22 318-53-30 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pl-PL" dirty="0" smtClean="0"/>
              <a:t>e-mail: </a:t>
            </a:r>
            <a:r>
              <a:rPr lang="pl-PL" dirty="0" smtClean="0">
                <a:hlinkClick r:id="rId2"/>
              </a:rPr>
              <a:t>info@arimr.gov.pl</a:t>
            </a:r>
            <a:endParaRPr lang="pl-PL" dirty="0" smtClean="0"/>
          </a:p>
          <a:p>
            <a:pPr marL="342900" indent="-342900" algn="l">
              <a:buFont typeface="Wingdings" pitchFamily="2" charset="2"/>
              <a:buChar char="§"/>
            </a:pPr>
            <a:r>
              <a:rPr lang="pl-PL" dirty="0" smtClean="0"/>
              <a:t>adres internetowy: www.arimr.gov.pl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8642118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688631"/>
          </a:xfrm>
          <a:prstGeom prst="rect">
            <a:avLst/>
          </a:prstGeom>
        </p:spPr>
      </p:pic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44624"/>
            <a:ext cx="8027739" cy="95089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sz="2200" dirty="0">
                <a:solidFill>
                  <a:srgbClr val="C00000"/>
                </a:solidFill>
              </a:rPr>
              <a:t>Wzór Wniosku o przyznanie płatności na rok 2015</a:t>
            </a:r>
            <a:br>
              <a:rPr lang="pl-PL" sz="2200" dirty="0">
                <a:solidFill>
                  <a:srgbClr val="C00000"/>
                </a:solidFill>
              </a:rPr>
            </a:br>
            <a:r>
              <a:rPr lang="pl-PL" sz="2200" dirty="0" smtClean="0">
                <a:solidFill>
                  <a:srgbClr val="C00000"/>
                </a:solidFill>
              </a:rPr>
              <a:t>Sekcja VII. </a:t>
            </a:r>
            <a:r>
              <a:rPr lang="pl-PL" sz="2200" i="1" dirty="0">
                <a:solidFill>
                  <a:srgbClr val="C00000"/>
                </a:solidFill>
              </a:rPr>
              <a:t>Oświadczenie o powierzchni działek </a:t>
            </a:r>
            <a:r>
              <a:rPr lang="pl-PL" sz="2200" i="1" dirty="0" smtClean="0">
                <a:solidFill>
                  <a:srgbClr val="C00000"/>
                </a:solidFill>
              </a:rPr>
              <a:t>ewidencyjnych </a:t>
            </a:r>
            <a:r>
              <a:rPr lang="pl-PL" sz="2200" b="0" dirty="0" smtClean="0">
                <a:solidFill>
                  <a:srgbClr val="C00000"/>
                </a:solidFill>
              </a:rPr>
              <a:t> </a:t>
            </a:r>
            <a:r>
              <a:rPr lang="pl-PL" sz="2200" dirty="0" smtClean="0">
                <a:solidFill>
                  <a:srgbClr val="C00000"/>
                </a:solidFill>
              </a:rPr>
              <a:t>Strona 2/4</a:t>
            </a:r>
            <a:endParaRPr lang="pl-PL" sz="2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90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323528" y="2708920"/>
            <a:ext cx="8640960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eaLnBrk="0" hangingPunct="0">
              <a:lnSpc>
                <a:spcPct val="105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pl-PL" b="1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kolumny </a:t>
            </a:r>
            <a:r>
              <a:rPr lang="pl-PL" b="1" kern="0" dirty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1-8 </a:t>
            </a:r>
            <a:r>
              <a:rPr lang="pl-PL" kern="0" dirty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– </a:t>
            </a:r>
            <a:r>
              <a:rPr lang="pl-PL" i="1" kern="0" dirty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bez mian w stosunku do roku 2014  - </a:t>
            </a:r>
            <a:r>
              <a:rPr lang="pl-PL" kern="0" dirty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dane dotyczące położenia działki </a:t>
            </a:r>
            <a:r>
              <a:rPr lang="pl-PL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  ewidencyjnej</a:t>
            </a:r>
            <a:r>
              <a:rPr lang="pl-PL" kern="0" dirty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, dane według ewidencji gruntów i budynków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kolumna 9</a:t>
            </a:r>
            <a:r>
              <a:rPr kumimoji="0" lang="pl-PL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 – powierzchnia kwalifikującego się hektara ogółem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b="1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kolumna 10 </a:t>
            </a:r>
            <a:r>
              <a:rPr lang="pl-PL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– powierzchnia gruntów ornych ogółem, w tym powierzchnia gruntów ornych niezgłoszona do płatności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b="1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k</a:t>
            </a:r>
            <a:r>
              <a:rPr kumimoji="0" lang="pl-PL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olumna</a:t>
            </a:r>
            <a:r>
              <a:rPr kumimoji="0" lang="pl-PL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 11 </a:t>
            </a:r>
            <a:r>
              <a:rPr kumimoji="0" lang="pl-PL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– powierzchnia gruntów niezgłoszonych do płatności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b="1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kolumna 12 </a:t>
            </a:r>
            <a:r>
              <a:rPr lang="pl-PL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– </a:t>
            </a:r>
            <a:r>
              <a:rPr lang="pl-PL" b="1" kern="0" dirty="0" smtClean="0">
                <a:solidFill>
                  <a:srgbClr val="FF0000"/>
                </a:solidFill>
                <a:latin typeface="+mn-lt"/>
                <a:ea typeface="Times New Roman" pitchFamily="18" charset="0"/>
                <a:cs typeface="Tahoma" pitchFamily="34" charset="0"/>
              </a:rPr>
              <a:t>element proekologiczny </a:t>
            </a:r>
            <a:r>
              <a:rPr lang="pl-PL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(</a:t>
            </a:r>
            <a:r>
              <a:rPr lang="pl-PL" u="sng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dotyczy rolników posiadających powyżej </a:t>
            </a:r>
            <a:r>
              <a:rPr lang="pl-PL" b="1" u="sng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15 ha </a:t>
            </a:r>
            <a:r>
              <a:rPr lang="pl-PL" u="sng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gruntów ornych</a:t>
            </a:r>
            <a:r>
              <a:rPr lang="pl-PL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). Należy wstawić znak </a:t>
            </a:r>
            <a:r>
              <a:rPr lang="pl-PL" b="1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X</a:t>
            </a:r>
            <a:r>
              <a:rPr lang="pl-PL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 jeśli na działce ewidencyjnej znajduje się element proekologiczny oraz dodatkowo wypełnić i dołączyć do wniosku </a:t>
            </a:r>
            <a:r>
              <a:rPr lang="pl-PL" b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Times New Roman" pitchFamily="18" charset="0"/>
                <a:cs typeface="Tahoma" pitchFamily="34" charset="0"/>
              </a:rPr>
              <a:t>Oświadczenie o powierzchni obszarów proekologicznych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b="1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kolumna 13 </a:t>
            </a:r>
            <a:r>
              <a:rPr lang="pl-PL" kern="0" dirty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– należy wypełnić w przypadku ubiegania się o wypłatę pomocy na zalesianie gruntów rolnych oraz zalesianie gruntów innych niż rolne, </a:t>
            </a:r>
            <a:r>
              <a:rPr lang="pl-PL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 w ramach PROW 2007-2013, należy wpisać powierzchnię zalesioną na danej działce w ha z dokładnością do dwóch miejsc po przecinku</a:t>
            </a:r>
            <a:endParaRPr lang="pl-PL" i="1" kern="0" dirty="0" smtClean="0">
              <a:solidFill>
                <a:srgbClr val="000000"/>
              </a:solidFill>
              <a:latin typeface="+mn-lt"/>
              <a:ea typeface="Times New Roman" pitchFamily="18" charset="0"/>
              <a:cs typeface="Tahoma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pl-PL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	</a:t>
            </a:r>
          </a:p>
        </p:txBody>
      </p:sp>
      <p:sp useBgFill="1"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976064" y="44624"/>
            <a:ext cx="7772400" cy="926976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Wzór Wniosku o przyznanie płatności na rok 2015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>Sekcja </a:t>
            </a:r>
            <a:r>
              <a:rPr lang="pl-PL" dirty="0" smtClean="0">
                <a:solidFill>
                  <a:srgbClr val="C00000"/>
                </a:solidFill>
              </a:rPr>
              <a:t>VII kolumny 9 – 13</a:t>
            </a:r>
            <a:endParaRPr lang="pl-PL" b="0" dirty="0">
              <a:solidFill>
                <a:srgbClr val="C0000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8964488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4616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4056" y="482371"/>
            <a:ext cx="7772400" cy="714381"/>
          </a:xfrm>
        </p:spPr>
        <p:txBody>
          <a:bodyPr/>
          <a:lstStyle/>
          <a:p>
            <a:r>
              <a:rPr lang="pl-PL" sz="2800" dirty="0" smtClean="0">
                <a:solidFill>
                  <a:srgbClr val="C00000"/>
                </a:solidFill>
              </a:rPr>
              <a:t>Kwalifikujący się hektar (1)</a:t>
            </a:r>
            <a:endParaRPr lang="pl-PL" sz="2800" b="0" dirty="0">
              <a:solidFill>
                <a:srgbClr val="C00000"/>
              </a:solidFill>
            </a:endParaRPr>
          </a:p>
        </p:txBody>
      </p:sp>
      <p:sp useBgFill="1"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052736"/>
            <a:ext cx="8678768" cy="5358990"/>
          </a:xfrm>
        </p:spPr>
        <p:txBody>
          <a:bodyPr/>
          <a:lstStyle/>
          <a:p>
            <a:pPr marL="87313" lvl="1" indent="0" algn="just">
              <a:buClr>
                <a:srgbClr val="EF2A03"/>
              </a:buClr>
              <a:buNone/>
            </a:pPr>
            <a:r>
              <a:rPr lang="pl-PL" sz="1700" dirty="0" smtClean="0"/>
              <a:t>Za </a:t>
            </a:r>
            <a:r>
              <a:rPr lang="pl-PL" sz="1700" b="1" dirty="0" smtClean="0"/>
              <a:t>kwalifikujący się hektar </a:t>
            </a:r>
            <a:r>
              <a:rPr lang="pl-PL" sz="1700" dirty="0" smtClean="0"/>
              <a:t>, uznaje się:</a:t>
            </a:r>
          </a:p>
          <a:p>
            <a:pPr marL="449263" algn="just">
              <a:buClr>
                <a:srgbClr val="EF2A03"/>
              </a:buClr>
              <a:buFont typeface="Wingdings" pitchFamily="2" charset="2"/>
              <a:buChar char="§"/>
            </a:pPr>
            <a:r>
              <a:rPr lang="pl-PL" sz="1700" b="1" dirty="0" smtClean="0"/>
              <a:t>wszelkie użytki rolne </a:t>
            </a:r>
            <a:r>
              <a:rPr lang="pl-PL" sz="1700" dirty="0" smtClean="0"/>
              <a:t>gospodarstwa rolnego, w tym obszary, które w dniu 30 czerwca 2003 r. nie były utrzymywane w dobrej kulturze rolnej:</a:t>
            </a:r>
          </a:p>
          <a:p>
            <a:pPr marL="450850" lvl="1" indent="-273050" algn="just">
              <a:buClr>
                <a:srgbClr val="EF2A03"/>
              </a:buClr>
              <a:buFont typeface="Courier New" pitchFamily="49" charset="0"/>
              <a:buChar char="o"/>
            </a:pPr>
            <a:r>
              <a:rPr lang="pl-PL" dirty="0"/>
              <a:t>wykorzystywane do prowadzenia </a:t>
            </a:r>
            <a:r>
              <a:rPr lang="pl-PL" b="1" dirty="0"/>
              <a:t>działalności rolniczej </a:t>
            </a:r>
            <a:r>
              <a:rPr lang="pl-PL" dirty="0"/>
              <a:t>lub – w przypadku gdy obszar wykorzystuje się także do prowadzenia działalności pozarolniczej – wykorzystywane w przeważającym zakresie do prowadzenia działalności rolniczej, lub</a:t>
            </a:r>
          </a:p>
          <a:p>
            <a:pPr marL="450850" lvl="1" indent="-273050" algn="just">
              <a:buClr>
                <a:srgbClr val="EF2A03"/>
              </a:buClr>
              <a:buFont typeface="Courier New" pitchFamily="49" charset="0"/>
              <a:buChar char="o"/>
            </a:pPr>
            <a:r>
              <a:rPr lang="pl-PL" dirty="0" smtClean="0"/>
              <a:t>utrzymywane  w stanie, dzięki któremu nadają się one do wypasu lub uprawy bez konieczności podejmowania działań przygotowawczych wykraczających poza zwykłe metody rolnicze i zwykły sprzęt rolniczy (obowiązkowe wykonanie co najmniej jednego zabiegu agrotechnicznego polegającego na usuwaniu lub zniszczeniu niepożądanej roślinności w terminie do 31 lipca danego roku a w przypadku gruntów ugorowanych, które zostały zadeklarowane we wniosku o przyznanie płatności bezpośrednich jako obszary proekologiczne – w terminie do dnia 31 października roku, w którym został złożony ten wniosek; natomiast w przypadku cennych siedlisk przyrodniczych oraz siedlisk lęgowych ptaków zadeklarowanych we wniosku o przyznanie płatności </a:t>
            </a:r>
            <a:r>
              <a:rPr lang="pl-PL" dirty="0" err="1" smtClean="0"/>
              <a:t>rolnośrodowiskowej</a:t>
            </a:r>
            <a:r>
              <a:rPr lang="pl-PL" dirty="0" smtClean="0"/>
              <a:t> lub </a:t>
            </a:r>
            <a:r>
              <a:rPr lang="pl-PL" dirty="0" err="1" smtClean="0"/>
              <a:t>rolno-środowiskowo-klimatycznej</a:t>
            </a:r>
            <a:r>
              <a:rPr lang="pl-PL" dirty="0" smtClean="0"/>
              <a:t>  w terminie i zakresie określony w przepisach prawa) </a:t>
            </a:r>
          </a:p>
          <a:p>
            <a:pPr marL="449263" algn="just">
              <a:buClr>
                <a:srgbClr val="EF2A03"/>
              </a:buClr>
              <a:buFont typeface="Wingdings" pitchFamily="2" charset="2"/>
              <a:buChar char="§"/>
            </a:pPr>
            <a:r>
              <a:rPr lang="pl-PL" sz="1700" b="1" dirty="0" smtClean="0"/>
              <a:t>każdy obszar</a:t>
            </a:r>
            <a:r>
              <a:rPr lang="pl-PL" sz="1700" dirty="0" smtClean="0"/>
              <a:t>, który zapewnił rolnikowi prawo do  </a:t>
            </a:r>
            <a:r>
              <a:rPr lang="pl-PL" sz="1700" b="1" dirty="0" smtClean="0"/>
              <a:t>jednolitej płatności  obszarowej w 2008 </a:t>
            </a:r>
            <a:r>
              <a:rPr lang="pl-PL" sz="1700" dirty="0" smtClean="0"/>
              <a:t>r. i który:</a:t>
            </a:r>
          </a:p>
          <a:p>
            <a:pPr marL="450850" indent="-273050" algn="just">
              <a:buClr>
                <a:srgbClr val="EF2A03"/>
              </a:buClr>
              <a:buFont typeface="Courier New" pitchFamily="49" charset="0"/>
              <a:buChar char="o"/>
            </a:pPr>
            <a:r>
              <a:rPr lang="pl-PL" dirty="0" smtClean="0"/>
              <a:t>nie spełnia powyższych warunków ze względu na </a:t>
            </a:r>
            <a:r>
              <a:rPr lang="pl-PL" b="1" dirty="0" smtClean="0"/>
              <a:t>objęcie obszaru ochroną </a:t>
            </a:r>
            <a:r>
              <a:rPr lang="pl-PL" dirty="0" smtClean="0"/>
              <a:t>na mocy dyrektywy </a:t>
            </a:r>
            <a:r>
              <a:rPr lang="pl-PL" dirty="0" err="1" smtClean="0"/>
              <a:t>ws</a:t>
            </a:r>
            <a:r>
              <a:rPr lang="pl-PL" dirty="0" smtClean="0"/>
              <a:t>. ochrony siedlisk przyrodniczych oraz dzikiej fauny i flory, dyrektywy  wodnej, dyrektywy </a:t>
            </a:r>
            <a:r>
              <a:rPr lang="pl-PL" dirty="0" err="1" smtClean="0"/>
              <a:t>ws</a:t>
            </a:r>
            <a:r>
              <a:rPr lang="pl-PL" dirty="0" smtClean="0"/>
              <a:t>. ochrony dzikiego ptactwa</a:t>
            </a:r>
          </a:p>
          <a:p>
            <a:pPr marL="450850" indent="-273050" algn="just">
              <a:buClr>
                <a:srgbClr val="EF2A03"/>
              </a:buClr>
              <a:buFont typeface="Courier New" pitchFamily="49" charset="0"/>
              <a:buChar char="o"/>
            </a:pPr>
            <a:r>
              <a:rPr lang="pl-PL" dirty="0" smtClean="0"/>
              <a:t>jest </a:t>
            </a:r>
            <a:r>
              <a:rPr lang="pl-PL" b="1" dirty="0" smtClean="0"/>
              <a:t>zalesiony  </a:t>
            </a:r>
            <a:r>
              <a:rPr lang="pl-PL" dirty="0" smtClean="0"/>
              <a:t>w ramach PROW 2007-2013, 2014-2020.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1819192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3.bmp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8734748" cy="4824536"/>
          </a:xfrm>
          <a:prstGeom prst="rect">
            <a:avLst/>
          </a:prstGeom>
        </p:spPr>
      </p:pic>
      <p:sp useBgFill="1">
        <p:nvSpPr>
          <p:cNvPr id="8" name="Prostokąt 7"/>
          <p:cNvSpPr/>
          <p:nvPr/>
        </p:nvSpPr>
        <p:spPr>
          <a:xfrm>
            <a:off x="0" y="5869721"/>
            <a:ext cx="9144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indent="-95250" algn="just"/>
            <a:r>
              <a:rPr lang="pl-PL" sz="1100" b="1" dirty="0">
                <a:latin typeface="+mn-lt"/>
              </a:rPr>
              <a:t>* </a:t>
            </a:r>
            <a:r>
              <a:rPr lang="pl-PL" sz="1100" dirty="0" smtClean="0">
                <a:latin typeface="+mn-lt"/>
              </a:rPr>
              <a:t>Jako </a:t>
            </a:r>
            <a:r>
              <a:rPr lang="pl-PL" sz="1100" dirty="0">
                <a:latin typeface="+mn-lt"/>
              </a:rPr>
              <a:t>„kwalifikujące się hektary” nie zostaną uznane obszary ujęte w </a:t>
            </a:r>
            <a:r>
              <a:rPr lang="pl-PL" sz="1100" dirty="0" smtClean="0">
                <a:latin typeface="+mn-lt"/>
              </a:rPr>
              <a:t>wykazie </a:t>
            </a:r>
            <a:r>
              <a:rPr lang="pl-PL" sz="1100" dirty="0">
                <a:latin typeface="+mn-lt"/>
              </a:rPr>
              <a:t>obszarów wykorzystywanych głównie do działalności pozarolniczej. Wykaz ten </a:t>
            </a:r>
            <a:r>
              <a:rPr lang="pl-PL" sz="1100" dirty="0" smtClean="0">
                <a:latin typeface="+mn-lt"/>
              </a:rPr>
              <a:t>obejmuje pasy </a:t>
            </a:r>
            <a:r>
              <a:rPr lang="pl-PL" sz="1100" dirty="0">
                <a:latin typeface="+mn-lt"/>
              </a:rPr>
              <a:t>zieleni na </a:t>
            </a:r>
            <a:r>
              <a:rPr lang="pl-PL" sz="1100" dirty="0" smtClean="0">
                <a:latin typeface="+mn-lt"/>
              </a:rPr>
              <a:t>lotniskach, polach </a:t>
            </a:r>
            <a:r>
              <a:rPr lang="pl-PL" sz="1100" dirty="0">
                <a:latin typeface="+mn-lt"/>
              </a:rPr>
              <a:t>golfowych, </a:t>
            </a:r>
            <a:r>
              <a:rPr lang="pl-PL" sz="1100" dirty="0" smtClean="0">
                <a:latin typeface="+mn-lt"/>
              </a:rPr>
              <a:t>boiskach sportowych.</a:t>
            </a:r>
            <a:endParaRPr lang="pl-PL" sz="1100" dirty="0">
              <a:latin typeface="+mn-lt"/>
            </a:endParaRPr>
          </a:p>
          <a:p>
            <a:pPr marL="95250" indent="-95250" algn="just"/>
            <a:r>
              <a:rPr lang="pl-PL" sz="1100" dirty="0" smtClean="0">
                <a:latin typeface="+mn-lt"/>
              </a:rPr>
              <a:t>**Obowiązkowe </a:t>
            </a:r>
            <a:r>
              <a:rPr lang="pl-PL" sz="1100" dirty="0">
                <a:latin typeface="+mn-lt"/>
              </a:rPr>
              <a:t>wykonanie co najmniej jednego zabiegu agrotechnicznego polegającego na usuwaniu </a:t>
            </a:r>
            <a:r>
              <a:rPr lang="pl-PL" sz="1100" dirty="0" smtClean="0">
                <a:latin typeface="+mn-lt"/>
              </a:rPr>
              <a:t>lub zniszczeniu niepożądanej </a:t>
            </a:r>
            <a:r>
              <a:rPr lang="pl-PL" sz="1100" dirty="0">
                <a:latin typeface="+mn-lt"/>
              </a:rPr>
              <a:t>roślinności w terminie do dnia 31 lipca danego </a:t>
            </a:r>
            <a:r>
              <a:rPr lang="pl-PL" sz="1100" dirty="0" smtClean="0">
                <a:latin typeface="+mn-lt"/>
              </a:rPr>
              <a:t>roku, </a:t>
            </a:r>
            <a:r>
              <a:rPr lang="pl-PL" sz="1100" dirty="0">
                <a:latin typeface="+mn-lt"/>
              </a:rPr>
              <a:t>a w przypadku gruntów ugorowanych, które zostały zadeklarowane we wniosku o przyznanie płatności bezpośrednich jako obszary proekologiczne – w terminie do dnia 31 października roku, w którym został złożony ten </a:t>
            </a:r>
            <a:r>
              <a:rPr lang="pl-PL" sz="1100" dirty="0" smtClean="0">
                <a:latin typeface="+mn-lt"/>
              </a:rPr>
              <a:t>wniosek.</a:t>
            </a:r>
            <a:endParaRPr lang="pl-PL" sz="1100" dirty="0">
              <a:latin typeface="+mn-lt"/>
            </a:endParaRPr>
          </a:p>
        </p:txBody>
      </p:sp>
      <p:sp>
        <p:nvSpPr>
          <p:cNvPr id="6" name="Prostokąt 5"/>
          <p:cNvSpPr/>
          <p:nvPr/>
        </p:nvSpPr>
        <p:spPr bwMode="auto">
          <a:xfrm>
            <a:off x="179513" y="4437112"/>
            <a:ext cx="2088232" cy="241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l-PL" sz="1600" dirty="0">
                <a:solidFill>
                  <a:schemeClr val="tx1"/>
                </a:solidFill>
                <a:latin typeface="Times New Roman" pitchFamily="18" charset="0"/>
              </a:rPr>
              <a:t>Rolnictwo Ekologiczne</a:t>
            </a:r>
          </a:p>
        </p:txBody>
      </p:sp>
      <p:sp>
        <p:nvSpPr>
          <p:cNvPr id="10" name="Prostokąt 22"/>
          <p:cNvSpPr>
            <a:spLocks noChangeArrowheads="1"/>
          </p:cNvSpPr>
          <p:nvPr/>
        </p:nvSpPr>
        <p:spPr bwMode="auto">
          <a:xfrm>
            <a:off x="179512" y="5229200"/>
            <a:ext cx="2664296" cy="313308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  <a:latin typeface="Times New Roman" pitchFamily="18" charset="0"/>
              </a:rPr>
              <a:t> PRSK - pakiet 1;2;3;6</a:t>
            </a:r>
          </a:p>
        </p:txBody>
      </p:sp>
      <p:sp>
        <p:nvSpPr>
          <p:cNvPr id="12" name="Prostokąt 27"/>
          <p:cNvSpPr>
            <a:spLocks noChangeArrowheads="1"/>
          </p:cNvSpPr>
          <p:nvPr/>
        </p:nvSpPr>
        <p:spPr bwMode="auto">
          <a:xfrm>
            <a:off x="755378" y="4869160"/>
            <a:ext cx="576262" cy="288032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l-PL" sz="1000" dirty="0">
                <a:solidFill>
                  <a:schemeClr val="tx1"/>
                </a:solidFill>
                <a:latin typeface="Times New Roman" pitchFamily="18" charset="0"/>
              </a:rPr>
              <a:t>PRSK 4;5</a:t>
            </a:r>
          </a:p>
        </p:txBody>
      </p:sp>
      <p:sp>
        <p:nvSpPr>
          <p:cNvPr id="14" name="Prostokąt 23"/>
          <p:cNvSpPr>
            <a:spLocks noChangeArrowheads="1"/>
          </p:cNvSpPr>
          <p:nvPr/>
        </p:nvSpPr>
        <p:spPr bwMode="auto">
          <a:xfrm>
            <a:off x="179512" y="5589240"/>
            <a:ext cx="5400600" cy="216024"/>
          </a:xfrm>
          <a:prstGeom prst="rect">
            <a:avLst/>
          </a:prstGeom>
          <a:solidFill>
            <a:srgbClr val="BDDDF3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l-PL" sz="1600">
                <a:solidFill>
                  <a:schemeClr val="tx1"/>
                </a:solidFill>
                <a:latin typeface="Times New Roman" pitchFamily="18" charset="0"/>
              </a:rPr>
              <a:t>ONW</a:t>
            </a:r>
          </a:p>
        </p:txBody>
      </p:sp>
      <p:sp>
        <p:nvSpPr>
          <p:cNvPr id="15" name="Prostokąt 24"/>
          <p:cNvSpPr>
            <a:spLocks noChangeArrowheads="1"/>
          </p:cNvSpPr>
          <p:nvPr/>
        </p:nvSpPr>
        <p:spPr bwMode="auto">
          <a:xfrm>
            <a:off x="5580112" y="5229200"/>
            <a:ext cx="1584176" cy="2413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l-PL" sz="1400" dirty="0">
                <a:solidFill>
                  <a:schemeClr val="tx1"/>
                </a:solidFill>
                <a:latin typeface="Times New Roman" pitchFamily="18" charset="0"/>
              </a:rPr>
              <a:t>PRSK- P 4;5 (obszar)</a:t>
            </a:r>
            <a:r>
              <a:rPr lang="pl-PL" sz="1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574478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2910" y="714356"/>
            <a:ext cx="7772400" cy="714381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Kwalifikujący się hektar</a:t>
            </a:r>
            <a:r>
              <a:rPr lang="pl-PL" dirty="0">
                <a:solidFill>
                  <a:srgbClr val="C00000"/>
                </a:solidFill>
              </a:rPr>
              <a:t>– </a:t>
            </a:r>
            <a:r>
              <a:rPr lang="pl-PL" dirty="0" smtClean="0">
                <a:solidFill>
                  <a:srgbClr val="C00000"/>
                </a:solidFill>
              </a:rPr>
              <a:t>włączenia (2)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5720" y="1357298"/>
            <a:ext cx="8606760" cy="5214974"/>
          </a:xfrm>
        </p:spPr>
        <p:txBody>
          <a:bodyPr/>
          <a:lstStyle/>
          <a:p>
            <a:pPr algn="just">
              <a:buClr>
                <a:srgbClr val="EF2A03"/>
              </a:buClr>
              <a:buSzPct val="70000"/>
              <a:buNone/>
            </a:pPr>
            <a:r>
              <a:rPr lang="pl-PL" sz="2000" b="1" dirty="0" smtClean="0"/>
              <a:t>Obszar kwalifikowany JPO obejmuje</a:t>
            </a:r>
            <a:r>
              <a:rPr lang="pl-PL" sz="2000" dirty="0" smtClean="0"/>
              <a:t>:</a:t>
            </a:r>
          </a:p>
          <a:p>
            <a:pPr algn="just">
              <a:buClr>
                <a:srgbClr val="EF2A03"/>
              </a:buClr>
              <a:buSzPct val="70000"/>
              <a:buFont typeface="Wingdings" pitchFamily="2" charset="2"/>
              <a:buChar char="q"/>
            </a:pPr>
            <a:r>
              <a:rPr lang="pl-PL" sz="2000" dirty="0" smtClean="0"/>
              <a:t>Elementy krajobrazu stanowiące tradycyjnie element dobrej kultury rolnej   lub użytkowania  ziemi (żywopłoty, rowy, nieutwardzone drogi dojazdowe, pasy </a:t>
            </a:r>
            <a:r>
              <a:rPr lang="pl-PL" sz="2000" dirty="0" err="1" smtClean="0"/>
              <a:t>zadrzewień</a:t>
            </a:r>
            <a:r>
              <a:rPr lang="pl-PL" sz="2000" dirty="0" smtClean="0"/>
              <a:t>) o szerokości nie przekraczającej 2 m.</a:t>
            </a:r>
            <a:endParaRPr lang="pl-PL" sz="2000" dirty="0" smtClean="0">
              <a:solidFill>
                <a:srgbClr val="00CC00"/>
              </a:solidFill>
            </a:endParaRPr>
          </a:p>
          <a:p>
            <a:pPr algn="just">
              <a:buClr>
                <a:srgbClr val="EF2A03"/>
              </a:buClr>
              <a:buSzPct val="70000"/>
              <a:buFont typeface="Wingdings" pitchFamily="2" charset="2"/>
              <a:buChar char="q"/>
            </a:pPr>
            <a:r>
              <a:rPr lang="pl-PL" sz="2000" dirty="0" smtClean="0"/>
              <a:t>Wszelkie elementy krajobrazu podlegające wymogom podstawowym i normom wzajemnej zgodności ( rowy do 2 m szerokości, pomniki ochrony przyrody, oczka wodne do 100 m²) </a:t>
            </a:r>
          </a:p>
          <a:p>
            <a:pPr algn="just">
              <a:buClr>
                <a:srgbClr val="EF2A03"/>
              </a:buClr>
              <a:buSzPct val="70000"/>
              <a:buFont typeface="Wingdings" pitchFamily="2" charset="2"/>
              <a:buChar char="q"/>
            </a:pPr>
            <a:r>
              <a:rPr lang="pl-PL" sz="2000" dirty="0" smtClean="0"/>
              <a:t>Działkę rolną zawierającą rozrzucone drzewa o ile: </a:t>
            </a:r>
          </a:p>
          <a:p>
            <a:pPr lvl="1" algn="just">
              <a:buClr>
                <a:srgbClr val="EF2A03"/>
              </a:buClr>
              <a:buSzPct val="70000"/>
              <a:buFont typeface="Wingdings" pitchFamily="2" charset="2"/>
              <a:buChar char="q"/>
            </a:pPr>
            <a:r>
              <a:rPr lang="pl-PL" dirty="0" smtClean="0">
                <a:ea typeface="+mn-ea"/>
                <a:cs typeface="+mn-cs"/>
              </a:rPr>
              <a:t>działalność </a:t>
            </a:r>
            <a:r>
              <a:rPr lang="pl-PL" dirty="0">
                <a:ea typeface="+mn-ea"/>
                <a:cs typeface="+mn-cs"/>
              </a:rPr>
              <a:t>rolniczą można prowadzić w podobny sposób jak na działkach bez drzew położonych na tym samym obszarze oraz</a:t>
            </a:r>
          </a:p>
          <a:p>
            <a:pPr lvl="1" algn="just">
              <a:buClr>
                <a:srgbClr val="EF2A03"/>
              </a:buClr>
              <a:buSzPct val="70000"/>
              <a:buFont typeface="Wingdings" pitchFamily="2" charset="2"/>
              <a:buChar char="q"/>
            </a:pPr>
            <a:r>
              <a:rPr lang="pl-PL" dirty="0">
                <a:ea typeface="+mn-ea"/>
                <a:cs typeface="+mn-cs"/>
              </a:rPr>
              <a:t>liczba drzew na hektar nie przekracza maksymalnego zagęszczenia tj.  nie więcej niż 100 drzew/ha   (limitu nie stosuje się do płatności rolno-środowiskowo-klimatycznych)</a:t>
            </a:r>
          </a:p>
          <a:p>
            <a:pPr marL="993775" lvl="1" algn="just">
              <a:buClr>
                <a:srgbClr val="EF2A03"/>
              </a:buClr>
              <a:buSzPct val="70000"/>
              <a:buFont typeface="Wingdings" pitchFamily="2" charset="2"/>
              <a:buNone/>
            </a:pPr>
            <a:endParaRPr lang="pl-PL" sz="1200" dirty="0" smtClean="0"/>
          </a:p>
          <a:p>
            <a:pPr marL="993775" lvl="1" algn="just">
              <a:buClr>
                <a:srgbClr val="EF2A03"/>
              </a:buClr>
              <a:buSzPct val="70000"/>
              <a:buFont typeface="Wingdings" pitchFamily="2" charset="2"/>
              <a:buNone/>
            </a:pPr>
            <a:endParaRPr lang="pl-PL" sz="1200" dirty="0"/>
          </a:p>
          <a:p>
            <a:pPr marL="993775" lvl="1" algn="just">
              <a:buClr>
                <a:srgbClr val="EF2A03"/>
              </a:buClr>
              <a:buSzPct val="70000"/>
              <a:buFont typeface="Wingdings" pitchFamily="2" charset="2"/>
              <a:buNone/>
            </a:pPr>
            <a:endParaRPr lang="pl-PL" sz="1200" dirty="0" smtClean="0"/>
          </a:p>
          <a:p>
            <a:pPr algn="just">
              <a:buClr>
                <a:srgbClr val="EF2A03"/>
              </a:buClr>
              <a:buNone/>
            </a:pPr>
            <a:endParaRPr lang="pl-PL" sz="1800" dirty="0" smtClean="0"/>
          </a:p>
          <a:p>
            <a:pPr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727148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57287"/>
          </a:xfrm>
        </p:spPr>
        <p:txBody>
          <a:bodyPr/>
          <a:lstStyle/>
          <a:p>
            <a:pPr>
              <a:defRPr/>
            </a:pP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KOMU ?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506" name="Symbol zastępczy tekstu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FF0000"/>
                </a:solidFill>
              </a:rPr>
              <a:t>JPO</a:t>
            </a:r>
          </a:p>
        </p:txBody>
      </p:sp>
      <p:sp>
        <p:nvSpPr>
          <p:cNvPr id="7" name="Symbol zastępczy zawartości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sz="1800" dirty="0" smtClean="0"/>
              <a:t>Rolnik aktywny zawodowo</a:t>
            </a:r>
          </a:p>
          <a:p>
            <a:endParaRPr lang="pl-PL" sz="1800" dirty="0" smtClean="0"/>
          </a:p>
          <a:p>
            <a:endParaRPr lang="pl-PL" dirty="0" smtClean="0"/>
          </a:p>
          <a:p>
            <a:pPr algn="ctr">
              <a:buFontTx/>
              <a:buNone/>
            </a:pPr>
            <a:r>
              <a:rPr lang="pl-PL" b="1" dirty="0" smtClean="0">
                <a:solidFill>
                  <a:srgbClr val="FF0000"/>
                </a:solidFill>
              </a:rPr>
              <a:t>PRSK</a:t>
            </a:r>
          </a:p>
          <a:p>
            <a:r>
              <a:rPr lang="pl-PL" sz="1800" dirty="0" smtClean="0"/>
              <a:t>Rolnik</a:t>
            </a:r>
          </a:p>
          <a:p>
            <a:r>
              <a:rPr lang="pl-PL" sz="1800" dirty="0" smtClean="0"/>
              <a:t>Grupa rolników</a:t>
            </a:r>
          </a:p>
          <a:p>
            <a:r>
              <a:rPr lang="pl-PL" sz="1800" dirty="0" smtClean="0"/>
              <a:t>Zarządca obszarów (P4 i 5 obszary)</a:t>
            </a:r>
          </a:p>
          <a:p>
            <a:r>
              <a:rPr lang="pl-PL" sz="1800" dirty="0" smtClean="0"/>
              <a:t>Grupa rolników i zarządców obszarów</a:t>
            </a:r>
          </a:p>
        </p:txBody>
      </p:sp>
      <p:sp>
        <p:nvSpPr>
          <p:cNvPr id="21508" name="Symbol zastępczy tekstu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pl-PL" smtClean="0">
                <a:solidFill>
                  <a:srgbClr val="FF0000"/>
                </a:solidFill>
              </a:rPr>
              <a:t>ONW</a:t>
            </a:r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l-PL" sz="1800" dirty="0" smtClean="0"/>
              <a:t>Rolnik aktywny zawodowo</a:t>
            </a:r>
          </a:p>
          <a:p>
            <a:endParaRPr lang="pl-PL" sz="1800" dirty="0" smtClean="0"/>
          </a:p>
          <a:p>
            <a:endParaRPr lang="pl-PL" dirty="0" smtClean="0"/>
          </a:p>
          <a:p>
            <a:pPr algn="ctr">
              <a:buFontTx/>
              <a:buNone/>
            </a:pPr>
            <a:r>
              <a:rPr lang="pl-PL" b="1" dirty="0" smtClean="0">
                <a:solidFill>
                  <a:srgbClr val="FF0000"/>
                </a:solidFill>
              </a:rPr>
              <a:t>ROLNICTWO EKOLOGICZNE</a:t>
            </a:r>
          </a:p>
          <a:p>
            <a:r>
              <a:rPr lang="pl-PL" sz="1800" dirty="0" smtClean="0"/>
              <a:t>Rolnik aktywny zawodowo</a:t>
            </a:r>
          </a:p>
          <a:p>
            <a:r>
              <a:rPr lang="pl-PL" sz="1800" dirty="0" smtClean="0"/>
              <a:t>Grupa rolników</a:t>
            </a:r>
            <a:r>
              <a:rPr lang="pl-PL" sz="1800" dirty="0" smtClean="0">
                <a:latin typeface="Arial" charset="0"/>
              </a:rPr>
              <a:t> aktywnych zawodowo</a:t>
            </a:r>
          </a:p>
        </p:txBody>
      </p:sp>
    </p:spTree>
    <p:extLst>
      <p:ext uri="{BB962C8B-B14F-4D97-AF65-F5344CB8AC3E}">
        <p14:creationId xmlns:p14="http://schemas.microsoft.com/office/powerpoint/2010/main" val="230542640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57287"/>
          </a:xfrm>
        </p:spPr>
        <p:txBody>
          <a:bodyPr/>
          <a:lstStyle/>
          <a:p>
            <a:pPr>
              <a:defRPr/>
            </a:pP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DO CZEGO ?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530" name="Symbol zastępczy tekstu 5"/>
          <p:cNvSpPr>
            <a:spLocks noGrp="1"/>
          </p:cNvSpPr>
          <p:nvPr>
            <p:ph type="body" idx="1"/>
          </p:nvPr>
        </p:nvSpPr>
        <p:spPr>
          <a:xfrm>
            <a:off x="381472" y="1124744"/>
            <a:ext cx="4040187" cy="639763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rgbClr val="FF0000"/>
                </a:solidFill>
              </a:rPr>
              <a:t>JPO</a:t>
            </a:r>
          </a:p>
        </p:txBody>
      </p:sp>
      <p:sp>
        <p:nvSpPr>
          <p:cNvPr id="7" name="Symbol zastępczy zawartości 6"/>
          <p:cNvSpPr>
            <a:spLocks noGrp="1"/>
          </p:cNvSpPr>
          <p:nvPr>
            <p:ph sz="half" idx="2"/>
          </p:nvPr>
        </p:nvSpPr>
        <p:spPr>
          <a:xfrm>
            <a:off x="251520" y="1846685"/>
            <a:ext cx="4245868" cy="3951288"/>
          </a:xfrm>
        </p:spPr>
        <p:txBody>
          <a:bodyPr/>
          <a:lstStyle/>
          <a:p>
            <a:pPr algn="just"/>
            <a:r>
              <a:rPr lang="pl-PL" sz="1700" dirty="0" smtClean="0"/>
              <a:t>Kwalifikowany</a:t>
            </a:r>
            <a:r>
              <a:rPr lang="pl-PL" sz="1700" dirty="0" smtClean="0">
                <a:solidFill>
                  <a:schemeClr val="hlink"/>
                </a:solidFill>
              </a:rPr>
              <a:t> </a:t>
            </a:r>
            <a:r>
              <a:rPr lang="pl-PL" sz="1700" dirty="0" smtClean="0"/>
              <a:t>hektar</a:t>
            </a:r>
            <a:r>
              <a:rPr lang="pl-PL" sz="1700" dirty="0" smtClean="0">
                <a:solidFill>
                  <a:schemeClr val="hlink"/>
                </a:solidFill>
              </a:rPr>
              <a:t> (+ 100 drzew + elementy krajobrazu + minimalne działania, - (W- wyłączenia tj. pola golfowe, boiska sportowe, lotniska,)</a:t>
            </a:r>
          </a:p>
          <a:p>
            <a:pPr algn="ctr">
              <a:buFontTx/>
              <a:buNone/>
            </a:pPr>
            <a:endParaRPr lang="pl-PL" sz="1700" b="1" dirty="0" smtClean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r>
              <a:rPr lang="pl-PL" b="1" dirty="0" smtClean="0">
                <a:solidFill>
                  <a:srgbClr val="FF0000"/>
                </a:solidFill>
              </a:rPr>
              <a:t>PRSK </a:t>
            </a:r>
          </a:p>
          <a:p>
            <a:pPr algn="just"/>
            <a:r>
              <a:rPr lang="pl-PL" sz="1700" dirty="0" smtClean="0">
                <a:solidFill>
                  <a:srgbClr val="00B050"/>
                </a:solidFill>
              </a:rPr>
              <a:t>Użytki rolne – uprawa, stan do wypasu 1;2 (100 drzew + elementy krajobrazu, ) </a:t>
            </a:r>
          </a:p>
          <a:p>
            <a:pPr algn="just"/>
            <a:r>
              <a:rPr lang="pl-PL" sz="1700" dirty="0" smtClean="0">
                <a:solidFill>
                  <a:srgbClr val="00B050"/>
                </a:solidFill>
              </a:rPr>
              <a:t>Użytki rolne –uprawa – pakiet 3;6 ( 100 drzew + elementy krajobrazu – W)</a:t>
            </a:r>
          </a:p>
          <a:p>
            <a:pPr algn="just"/>
            <a:r>
              <a:rPr lang="pl-PL" sz="1700" dirty="0" smtClean="0">
                <a:solidFill>
                  <a:srgbClr val="00B050"/>
                </a:solidFill>
              </a:rPr>
              <a:t>Obszary, które nie są trwałymi użytkami zielonymi-4;5 (bez100 drzew, elementy krajobrazu)</a:t>
            </a:r>
          </a:p>
          <a:p>
            <a:pPr algn="just"/>
            <a:r>
              <a:rPr lang="pl-PL" sz="1700" dirty="0" smtClean="0">
                <a:solidFill>
                  <a:srgbClr val="00B050"/>
                </a:solidFill>
              </a:rPr>
              <a:t>Trwale użytki zielone- 4;5 (+ 100 drzew + elementy krajobrazu + minimalne działania) – wyłączenia (W)</a:t>
            </a:r>
          </a:p>
          <a:p>
            <a:endParaRPr lang="pl-PL" sz="1800" dirty="0" smtClean="0"/>
          </a:p>
          <a:p>
            <a:pPr>
              <a:buFontTx/>
              <a:buNone/>
            </a:pPr>
            <a:endParaRPr lang="pl-PL" sz="1800" dirty="0" smtClean="0"/>
          </a:p>
        </p:txBody>
      </p:sp>
      <p:sp>
        <p:nvSpPr>
          <p:cNvPr id="22532" name="Symbol zastępczy tekstu 7"/>
          <p:cNvSpPr>
            <a:spLocks noGrp="1"/>
          </p:cNvSpPr>
          <p:nvPr>
            <p:ph type="body" sz="quarter" idx="3"/>
          </p:nvPr>
        </p:nvSpPr>
        <p:spPr>
          <a:xfrm>
            <a:off x="4645025" y="1206923"/>
            <a:ext cx="4041775" cy="639762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rgbClr val="FF0000"/>
                </a:solidFill>
              </a:rPr>
              <a:t>ONW </a:t>
            </a:r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4"/>
          </p:nvPr>
        </p:nvSpPr>
        <p:spPr>
          <a:xfrm>
            <a:off x="4500563" y="1805410"/>
            <a:ext cx="4391917" cy="3951288"/>
          </a:xfrm>
        </p:spPr>
        <p:txBody>
          <a:bodyPr/>
          <a:lstStyle/>
          <a:p>
            <a:pPr algn="just"/>
            <a:r>
              <a:rPr lang="pl-PL" sz="1700" dirty="0" smtClean="0">
                <a:solidFill>
                  <a:srgbClr val="00B050"/>
                </a:solidFill>
              </a:rPr>
              <a:t>Użytki rolne, na których prowadzona jest działalność rolnicza ( + 100 drzew + elementy krajobrazu + minimalne działania) – wyłączenia (W)</a:t>
            </a:r>
          </a:p>
          <a:p>
            <a:pPr algn="just"/>
            <a:endParaRPr lang="pl-PL" sz="1700" dirty="0" smtClean="0">
              <a:solidFill>
                <a:srgbClr val="00B050"/>
              </a:solidFill>
            </a:endParaRPr>
          </a:p>
          <a:p>
            <a:pPr algn="ctr">
              <a:buFontTx/>
              <a:buNone/>
            </a:pPr>
            <a:r>
              <a:rPr lang="pl-PL" sz="2000" b="1" dirty="0" smtClean="0">
                <a:solidFill>
                  <a:srgbClr val="FF0000"/>
                </a:solidFill>
              </a:rPr>
              <a:t>ROLNICTWO EKOLOGICZNE – (W)</a:t>
            </a:r>
          </a:p>
          <a:p>
            <a:pPr algn="just"/>
            <a:r>
              <a:rPr lang="pl-PL" sz="1700" dirty="0" smtClean="0"/>
              <a:t>Użytki rolne – uprawa (bez ugorów) ( + 100 drzew + elementy krajobrazu)  - wyłączenia (W)</a:t>
            </a:r>
          </a:p>
          <a:p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344695652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8352284" cy="936104"/>
          </a:xfrm>
        </p:spPr>
        <p:txBody>
          <a:bodyPr/>
          <a:lstStyle/>
          <a:p>
            <a:r>
              <a:rPr lang="pl-PL" sz="3200" dirty="0" smtClean="0">
                <a:solidFill>
                  <a:srgbClr val="C00000"/>
                </a:solidFill>
              </a:rPr>
              <a:t>Zasady ogólne (1)</a:t>
            </a:r>
            <a:endParaRPr lang="pl-PL" sz="3200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00808"/>
            <a:ext cx="8496944" cy="5040560"/>
          </a:xfrm>
        </p:spPr>
        <p:txBody>
          <a:bodyPr/>
          <a:lstStyle/>
          <a:p>
            <a:pPr marL="342900" lvl="1" indent="-342900"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2400" dirty="0" smtClean="0"/>
              <a:t>Wnioski o przyznanie płatności w ramach systemów wsparcia bezpośredniego składa się do kierownika biura powiatowego Agencji właściwego ze względu na miejsce zamieszkania albo siedzibę rolnika.</a:t>
            </a:r>
          </a:p>
          <a:p>
            <a:pPr marL="342900" lvl="1" indent="-342900"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2400" dirty="0" smtClean="0"/>
              <a:t>Wnioski o przyznanie płatności składa się w terminie od dnia </a:t>
            </a:r>
            <a:r>
              <a:rPr lang="pl-PL" sz="2400" b="1" dirty="0" smtClean="0"/>
              <a:t>15 marca – do dnia 15 czerwca </a:t>
            </a:r>
            <a:r>
              <a:rPr lang="pl-PL" sz="2400" dirty="0" smtClean="0"/>
              <a:t>oraz </a:t>
            </a:r>
            <a:r>
              <a:rPr lang="pl-PL" sz="2400" dirty="0"/>
              <a:t>w terminie 25 dni kalendarzowych tj. do dnia </a:t>
            </a:r>
            <a:r>
              <a:rPr lang="pl-PL" sz="2400" dirty="0" smtClean="0"/>
              <a:t>10 lipca 2015 </a:t>
            </a:r>
            <a:r>
              <a:rPr lang="pl-PL" sz="2400" dirty="0"/>
              <a:t>r. </a:t>
            </a:r>
            <a:r>
              <a:rPr lang="pl-PL" sz="2400" dirty="0" smtClean="0"/>
              <a:t>(</a:t>
            </a:r>
            <a:r>
              <a:rPr lang="pl-PL" sz="2400" dirty="0"/>
              <a:t>kwota </a:t>
            </a:r>
            <a:r>
              <a:rPr lang="pl-PL" sz="2400" dirty="0" smtClean="0"/>
              <a:t>płatności, </a:t>
            </a:r>
            <a:r>
              <a:rPr lang="pl-PL" sz="2400" dirty="0"/>
              <a:t>do której rolnik byłby uprawniony będzie pomniejszana o 1</a:t>
            </a:r>
            <a:r>
              <a:rPr lang="pl-PL" sz="2400" dirty="0" smtClean="0"/>
              <a:t>% za </a:t>
            </a:r>
            <a:r>
              <a:rPr lang="pl-PL" sz="2400" dirty="0"/>
              <a:t>każdy dzień roboczy </a:t>
            </a:r>
            <a:r>
              <a:rPr lang="pl-PL" sz="2400" dirty="0" smtClean="0"/>
              <a:t>opóźnienia).</a:t>
            </a:r>
          </a:p>
          <a:p>
            <a:pPr marL="342900" lvl="1" indent="-342900"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2400" dirty="0" smtClean="0"/>
              <a:t>Do wniosku </a:t>
            </a:r>
            <a:r>
              <a:rPr lang="pl-PL" sz="2400" b="1" dirty="0" smtClean="0">
                <a:solidFill>
                  <a:srgbClr val="FF0000"/>
                </a:solidFill>
              </a:rPr>
              <a:t>dla każdej działki ewidencyjnej zadeklarowanej we wniosku</a:t>
            </a:r>
            <a:r>
              <a:rPr lang="pl-PL" sz="2400" dirty="0" smtClean="0"/>
              <a:t> </a:t>
            </a:r>
            <a:r>
              <a:rPr lang="pl-PL" sz="2400" b="1" dirty="0" smtClean="0">
                <a:solidFill>
                  <a:srgbClr val="FF0000"/>
                </a:solidFill>
              </a:rPr>
              <a:t>należy dołączyć załączniki graficzne </a:t>
            </a:r>
            <a:r>
              <a:rPr lang="pl-PL" sz="2400" dirty="0" smtClean="0"/>
              <a:t>z wrysowanymi działkami rolnymi.</a:t>
            </a:r>
          </a:p>
        </p:txBody>
      </p:sp>
    </p:spTree>
    <p:extLst>
      <p:ext uri="{BB962C8B-B14F-4D97-AF65-F5344CB8AC3E}">
        <p14:creationId xmlns:p14="http://schemas.microsoft.com/office/powerpoint/2010/main" val="55435535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pl-PL" dirty="0" smtClean="0"/>
              <a:t>Do czego _PRSK -Pakiety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133600"/>
            <a:ext cx="7772400" cy="396240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l-PL" dirty="0" smtClean="0"/>
              <a:t>Pakiet 1 – grunt orny 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/>
              <a:t>Pakiet 2 – grunt orny z wyłączeniem ugorów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/>
              <a:t>Pakiet 3 – sady ( minimalna liczba drze)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/>
              <a:t>Pakiet 4 i 5 – trwale użytki zielone (100 drzew/ha) + „obszary np. mechowiska”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/>
              <a:t>Pakiet 6 – grunt orny z wyłączeniem  ugorów</a:t>
            </a:r>
          </a:p>
        </p:txBody>
      </p:sp>
    </p:spTree>
    <p:extLst>
      <p:ext uri="{BB962C8B-B14F-4D97-AF65-F5344CB8AC3E}">
        <p14:creationId xmlns:p14="http://schemas.microsoft.com/office/powerpoint/2010/main" val="305677378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620713"/>
            <a:ext cx="7772400" cy="864071"/>
          </a:xfrm>
        </p:spPr>
        <p:txBody>
          <a:bodyPr/>
          <a:lstStyle/>
          <a:p>
            <a:r>
              <a:rPr lang="pl-PL" dirty="0" smtClean="0"/>
              <a:t>Minimalna powierzchnia (1 ha czego ?)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484313"/>
            <a:ext cx="3810000" cy="46116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l-PL" sz="1400" dirty="0" smtClean="0">
                <a:solidFill>
                  <a:srgbClr val="006600"/>
                </a:solidFill>
              </a:rPr>
              <a:t>JPO</a:t>
            </a:r>
          </a:p>
          <a:p>
            <a:pPr>
              <a:lnSpc>
                <a:spcPct val="90000"/>
              </a:lnSpc>
            </a:pPr>
            <a:endParaRPr lang="pl-PL" sz="1400" dirty="0" smtClean="0"/>
          </a:p>
          <a:p>
            <a:pPr>
              <a:lnSpc>
                <a:spcPct val="90000"/>
              </a:lnSpc>
            </a:pPr>
            <a:r>
              <a:rPr lang="pl-PL" sz="1400" dirty="0" smtClean="0">
                <a:solidFill>
                  <a:srgbClr val="663300"/>
                </a:solidFill>
              </a:rPr>
              <a:t>ONW</a:t>
            </a:r>
          </a:p>
          <a:p>
            <a:pPr>
              <a:lnSpc>
                <a:spcPct val="90000"/>
              </a:lnSpc>
            </a:pPr>
            <a:endParaRPr lang="pl-PL" sz="1400" dirty="0" smtClean="0">
              <a:solidFill>
                <a:srgbClr val="663300"/>
              </a:solidFill>
            </a:endParaRPr>
          </a:p>
          <a:p>
            <a:pPr>
              <a:lnSpc>
                <a:spcPct val="90000"/>
              </a:lnSpc>
            </a:pPr>
            <a:endParaRPr lang="pl-PL" sz="1400" dirty="0" smtClean="0"/>
          </a:p>
          <a:p>
            <a:pPr>
              <a:lnSpc>
                <a:spcPct val="90000"/>
              </a:lnSpc>
            </a:pPr>
            <a:r>
              <a:rPr lang="pl-PL" sz="1400" dirty="0" smtClean="0">
                <a:solidFill>
                  <a:srgbClr val="9900FF"/>
                </a:solidFill>
              </a:rPr>
              <a:t>Rolnictwo ekologiczne</a:t>
            </a:r>
          </a:p>
          <a:p>
            <a:pPr>
              <a:lnSpc>
                <a:spcPct val="90000"/>
              </a:lnSpc>
            </a:pPr>
            <a:endParaRPr lang="pl-PL" sz="1400" dirty="0" smtClean="0"/>
          </a:p>
          <a:p>
            <a:pPr>
              <a:lnSpc>
                <a:spcPct val="90000"/>
              </a:lnSpc>
            </a:pPr>
            <a:endParaRPr lang="pl-PL" sz="1400" dirty="0" smtClean="0"/>
          </a:p>
          <a:p>
            <a:pPr>
              <a:lnSpc>
                <a:spcPct val="90000"/>
              </a:lnSpc>
            </a:pPr>
            <a:endParaRPr lang="pl-PL" sz="1400" dirty="0" smtClean="0"/>
          </a:p>
          <a:p>
            <a:pPr>
              <a:lnSpc>
                <a:spcPct val="90000"/>
              </a:lnSpc>
            </a:pPr>
            <a:r>
              <a:rPr lang="pl-PL" sz="1400" dirty="0" smtClean="0">
                <a:solidFill>
                  <a:srgbClr val="FF6600"/>
                </a:solidFill>
              </a:rPr>
              <a:t>PRSK - rolnik- pakiet 1,2,3,6</a:t>
            </a:r>
          </a:p>
          <a:p>
            <a:pPr lvl="1">
              <a:lnSpc>
                <a:spcPct val="90000"/>
              </a:lnSpc>
            </a:pPr>
            <a:endParaRPr lang="pl-PL" sz="1400" dirty="0" smtClean="0">
              <a:solidFill>
                <a:srgbClr val="FF6600"/>
              </a:solidFill>
            </a:endParaRPr>
          </a:p>
          <a:p>
            <a:pPr lvl="1">
              <a:lnSpc>
                <a:spcPct val="90000"/>
              </a:lnSpc>
            </a:pPr>
            <a:endParaRPr lang="pl-PL" sz="1400" dirty="0" smtClean="0"/>
          </a:p>
          <a:p>
            <a:pPr>
              <a:lnSpc>
                <a:spcPct val="90000"/>
              </a:lnSpc>
            </a:pPr>
            <a:r>
              <a:rPr lang="pl-PL" sz="1400" dirty="0" smtClean="0">
                <a:solidFill>
                  <a:srgbClr val="00B050"/>
                </a:solidFill>
              </a:rPr>
              <a:t>PRSK 4,5  (zarządca)</a:t>
            </a:r>
          </a:p>
          <a:p>
            <a:pPr>
              <a:lnSpc>
                <a:spcPct val="90000"/>
              </a:lnSpc>
            </a:pPr>
            <a:endParaRPr lang="pl-PL" sz="1400" dirty="0" smtClean="0">
              <a:solidFill>
                <a:srgbClr val="00CC00"/>
              </a:solidFill>
            </a:endParaRPr>
          </a:p>
          <a:p>
            <a:pPr>
              <a:lnSpc>
                <a:spcPct val="90000"/>
              </a:lnSpc>
            </a:pPr>
            <a:endParaRPr lang="pl-PL" sz="1400" dirty="0" smtClean="0"/>
          </a:p>
          <a:p>
            <a:pPr>
              <a:lnSpc>
                <a:spcPct val="90000"/>
              </a:lnSpc>
            </a:pPr>
            <a:r>
              <a:rPr lang="pl-PL" sz="1400" dirty="0" smtClean="0">
                <a:solidFill>
                  <a:srgbClr val="000099"/>
                </a:solidFill>
              </a:rPr>
              <a:t>PRSK 4,5 (rolnik/grupa rolników/ grupa rolników i zarządców)</a:t>
            </a:r>
            <a:r>
              <a:rPr lang="pl-PL" sz="1400" dirty="0" smtClean="0"/>
              <a:t> 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16463" y="1484313"/>
            <a:ext cx="3810000" cy="4611687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pl-PL" sz="1400" dirty="0" smtClean="0">
                <a:solidFill>
                  <a:srgbClr val="006600"/>
                </a:solidFill>
              </a:rPr>
              <a:t>„Hektar kwalifikowany” + elementy krajobrazu</a:t>
            </a:r>
          </a:p>
          <a:p>
            <a:pPr algn="just">
              <a:lnSpc>
                <a:spcPct val="90000"/>
              </a:lnSpc>
            </a:pPr>
            <a:r>
              <a:rPr lang="pl-PL" sz="1400" dirty="0" smtClean="0">
                <a:solidFill>
                  <a:srgbClr val="663300"/>
                </a:solidFill>
              </a:rPr>
              <a:t>1 hektar użytków rolnych, na których prowadzona jest działalność rolnicza  (bez zalesień i obszarów) położonych na obszarach ONW  + elementy krajobrazu</a:t>
            </a:r>
          </a:p>
          <a:p>
            <a:pPr algn="just">
              <a:lnSpc>
                <a:spcPct val="90000"/>
              </a:lnSpc>
            </a:pPr>
            <a:r>
              <a:rPr lang="pl-PL" sz="1400" dirty="0" smtClean="0">
                <a:solidFill>
                  <a:srgbClr val="9900FF"/>
                </a:solidFill>
              </a:rPr>
              <a:t>1 hektar użytków rolnych, na których prowadzona jest działalność rolnicza + elementy krajobrazu (bez zalesień i obszarów )</a:t>
            </a:r>
          </a:p>
          <a:p>
            <a:pPr algn="just">
              <a:lnSpc>
                <a:spcPct val="90000"/>
              </a:lnSpc>
            </a:pPr>
            <a:r>
              <a:rPr lang="pl-PL" sz="1400" dirty="0" smtClean="0">
                <a:solidFill>
                  <a:srgbClr val="FF6600"/>
                </a:solidFill>
              </a:rPr>
              <a:t>1 hektar użytków rolnych, na których prowadzona jest działalność rolnicza + elementy krajobrazu (bez zalesień i obszarów </a:t>
            </a:r>
            <a:r>
              <a:rPr lang="pl-PL" sz="1400" dirty="0">
                <a:solidFill>
                  <a:srgbClr val="FF6600"/>
                </a:solidFill>
              </a:rPr>
              <a:t>)</a:t>
            </a:r>
            <a:endParaRPr lang="pl-PL" sz="1400" dirty="0" smtClean="0">
              <a:solidFill>
                <a:srgbClr val="FF6600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pl-PL" sz="1400" dirty="0" smtClean="0">
                <a:solidFill>
                  <a:srgbClr val="00B050"/>
                </a:solidFill>
              </a:rPr>
              <a:t>1 hektar obszaru przyrodniczego</a:t>
            </a:r>
          </a:p>
          <a:p>
            <a:pPr algn="just">
              <a:lnSpc>
                <a:spcPct val="90000"/>
              </a:lnSpc>
            </a:pPr>
            <a:endParaRPr lang="pl-PL" sz="1400" dirty="0" smtClean="0">
              <a:solidFill>
                <a:srgbClr val="2382C3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pl-PL" sz="1400" dirty="0" smtClean="0">
                <a:solidFill>
                  <a:srgbClr val="000099"/>
                </a:solidFill>
              </a:rPr>
              <a:t>1 hektar użytków rolnych, na których prowadzona jest działalność rolnicza + elementy krajobrazu (bez zalesień i obszarów </a:t>
            </a:r>
            <a:r>
              <a:rPr lang="pl-PL" sz="1400" dirty="0">
                <a:solidFill>
                  <a:srgbClr val="000099"/>
                </a:solidFill>
              </a:rPr>
              <a:t>)</a:t>
            </a:r>
            <a:endParaRPr lang="pl-PL" sz="1400" dirty="0" smtClean="0">
              <a:solidFill>
                <a:srgbClr val="000099"/>
              </a:solidFill>
            </a:endParaRPr>
          </a:p>
          <a:p>
            <a:pPr algn="just">
              <a:lnSpc>
                <a:spcPct val="90000"/>
              </a:lnSpc>
            </a:pPr>
            <a:endParaRPr lang="pl-PL" sz="1400" dirty="0" smtClean="0">
              <a:solidFill>
                <a:srgbClr val="000099"/>
              </a:solidFill>
            </a:endParaRPr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1403350" y="1628775"/>
            <a:ext cx="3313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0194" name="Line 18"/>
          <p:cNvSpPr>
            <a:spLocks noChangeShapeType="1"/>
          </p:cNvSpPr>
          <p:nvPr/>
        </p:nvSpPr>
        <p:spPr bwMode="auto">
          <a:xfrm>
            <a:off x="1547813" y="2060575"/>
            <a:ext cx="3168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0201" name="Line 25"/>
          <p:cNvSpPr>
            <a:spLocks noChangeShapeType="1"/>
          </p:cNvSpPr>
          <p:nvPr/>
        </p:nvSpPr>
        <p:spPr bwMode="auto">
          <a:xfrm>
            <a:off x="2916238" y="2852738"/>
            <a:ext cx="1871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0210" name="Line 34"/>
          <p:cNvSpPr>
            <a:spLocks noChangeShapeType="1"/>
          </p:cNvSpPr>
          <p:nvPr/>
        </p:nvSpPr>
        <p:spPr bwMode="auto">
          <a:xfrm>
            <a:off x="3924300" y="3716338"/>
            <a:ext cx="792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0212" name="Line 36"/>
          <p:cNvSpPr>
            <a:spLocks noChangeShapeType="1"/>
          </p:cNvSpPr>
          <p:nvPr/>
        </p:nvSpPr>
        <p:spPr bwMode="auto">
          <a:xfrm flipH="1">
            <a:off x="3276600" y="3716338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0216" name="Line 40"/>
          <p:cNvSpPr>
            <a:spLocks noChangeShapeType="1"/>
          </p:cNvSpPr>
          <p:nvPr/>
        </p:nvSpPr>
        <p:spPr bwMode="auto">
          <a:xfrm>
            <a:off x="2771775" y="4437063"/>
            <a:ext cx="1944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0219" name="Line 43"/>
          <p:cNvSpPr>
            <a:spLocks noChangeShapeType="1"/>
          </p:cNvSpPr>
          <p:nvPr/>
        </p:nvSpPr>
        <p:spPr bwMode="auto">
          <a:xfrm>
            <a:off x="4284663" y="5157788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0220" name="Line 44"/>
          <p:cNvSpPr>
            <a:spLocks noChangeShapeType="1"/>
          </p:cNvSpPr>
          <p:nvPr/>
        </p:nvSpPr>
        <p:spPr bwMode="auto">
          <a:xfrm flipH="1">
            <a:off x="1547813" y="2060575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050472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832648"/>
          </a:xfrm>
          <a:prstGeom prst="rect">
            <a:avLst/>
          </a:prstGeom>
        </p:spPr>
      </p:pic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29829"/>
            <a:ext cx="8027739" cy="95089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>
                <a:solidFill>
                  <a:srgbClr val="C00000"/>
                </a:solidFill>
              </a:rPr>
              <a:t>Wzór Wniosku o przyznanie płatności na rok 2015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>Sekcja </a:t>
            </a:r>
            <a:r>
              <a:rPr lang="pl-PL" dirty="0" smtClean="0">
                <a:solidFill>
                  <a:srgbClr val="C00000"/>
                </a:solidFill>
              </a:rPr>
              <a:t>VIII. </a:t>
            </a:r>
            <a:r>
              <a:rPr lang="pl-PL" i="1" dirty="0" smtClean="0">
                <a:solidFill>
                  <a:srgbClr val="C00000"/>
                </a:solidFill>
              </a:rPr>
              <a:t>Oświadczenie o sposobie wykorzystywania działek rolnych  - S</a:t>
            </a:r>
            <a:r>
              <a:rPr lang="pl-PL" dirty="0" smtClean="0">
                <a:solidFill>
                  <a:srgbClr val="C00000"/>
                </a:solidFill>
              </a:rPr>
              <a:t>trona 3/4</a:t>
            </a:r>
            <a:endParaRPr lang="pl-P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194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179512" y="3356992"/>
            <a:ext cx="871296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kolumna 2</a:t>
            </a:r>
            <a:r>
              <a:rPr kumimoji="0" lang="pl-PL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 – grupa upraw/obszar/uprawa, </a:t>
            </a:r>
            <a:r>
              <a:rPr kumimoji="0" lang="pl-PL" b="0" i="0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uprawę wpisuje rolnik posiadający od </a:t>
            </a:r>
            <a:r>
              <a:rPr kumimoji="0" lang="pl-PL" b="1" i="0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10 ha </a:t>
            </a:r>
            <a:r>
              <a:rPr kumimoji="0" lang="pl-PL" b="0" i="0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gruntów ornych (dywersyfikacja) – </a:t>
            </a:r>
            <a:r>
              <a:rPr kumimoji="0" lang="pl-PL" b="0" i="0" u="sng" strike="noStrike" kern="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( patrz  przykłady wypełnienia wniosku)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b="1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kolumna 3, 4, 5, 6 – </a:t>
            </a:r>
            <a:r>
              <a:rPr lang="pl-PL" i="1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bez mian w stosunku do roku 2014 </a:t>
            </a:r>
            <a:r>
              <a:rPr lang="pl-PL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- powierzchnia działki rolnej, nr działki ewidencyjnej, na której jest położona działka rolna, powierzchnia działki rolnej w granicach działki ewidencyjnej, powierzchnia deklarowana do płatności ONW na działce rolnej w granicach działki ewidencyjnej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b="1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kolumny 7 – 8  </a:t>
            </a:r>
            <a:r>
              <a:rPr lang="pl-PL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– informacja w zakresie programu rolnośrodowiskowego/rolno-środowiskowo-klimatycznego/rolnictwa ekologicznego; nr pakietu/wariantu/opcji oraz roślina uprawna w międzyplonie (dotyczy pakietu ochrona gleb i wód)</a:t>
            </a:r>
          </a:p>
          <a:p>
            <a:pPr marL="342900" lvl="0" indent="-342900" algn="just" eaLnBrk="0" hangingPunct="0">
              <a:lnSpc>
                <a:spcPct val="105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pl-PL" b="1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kolumna 9, 10, 11</a:t>
            </a:r>
            <a:r>
              <a:rPr lang="pl-PL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– wycofanie działki rolnej/części działki rolnej z płatności bezpośrednich, płatności ONW, płatności rolnośrodowiskowej/rolno-środowiskowo-klimatycznej/ekologicznej</a:t>
            </a:r>
            <a:endParaRPr kumimoji="0" lang="pl-PL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itchFamily="18" charset="0"/>
              <a:cs typeface="Tahoma" pitchFamily="34" charset="0"/>
            </a:endParaRPr>
          </a:p>
        </p:txBody>
      </p:sp>
      <p:sp useBgFill="1">
        <p:nvSpPr>
          <p:cNvPr id="5" name="Tytuł 1"/>
          <p:cNvSpPr txBox="1">
            <a:spLocks/>
          </p:cNvSpPr>
          <p:nvPr/>
        </p:nvSpPr>
        <p:spPr bwMode="auto">
          <a:xfrm>
            <a:off x="1043608" y="53752"/>
            <a:ext cx="8064896" cy="85496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Wzór </a:t>
            </a:r>
            <a:r>
              <a:rPr lang="pl-PL" dirty="0">
                <a:solidFill>
                  <a:srgbClr val="C00000"/>
                </a:solidFill>
              </a:rPr>
              <a:t>Wniosku o przyznanie płatności na rok 2015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>Sekcja </a:t>
            </a:r>
            <a:r>
              <a:rPr lang="pl-PL" dirty="0" smtClean="0">
                <a:solidFill>
                  <a:srgbClr val="C00000"/>
                </a:solidFill>
              </a:rPr>
              <a:t>VIII – kolumny 2 – 12</a:t>
            </a:r>
            <a:endParaRPr lang="pl-PL" b="0" dirty="0">
              <a:solidFill>
                <a:srgbClr val="C0000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908720"/>
            <a:ext cx="9144000" cy="2376264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Tytuł 1"/>
          <p:cNvSpPr txBox="1">
            <a:spLocks/>
          </p:cNvSpPr>
          <p:nvPr/>
        </p:nvSpPr>
        <p:spPr bwMode="auto">
          <a:xfrm>
            <a:off x="1336104" y="53752"/>
            <a:ext cx="7772400" cy="85496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endParaRPr lang="pl-PL" b="0" dirty="0">
              <a:solidFill>
                <a:srgbClr val="C00000"/>
              </a:solidFill>
            </a:endParaRPr>
          </a:p>
        </p:txBody>
      </p:sp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5076056" y="1484784"/>
            <a:ext cx="3744416" cy="1897976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Wzór Wniosku o przyznanie płatności na rok 2015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 </a:t>
            </a:r>
            <a:r>
              <a:rPr lang="pl-PL" b="0" dirty="0" smtClean="0">
                <a:solidFill>
                  <a:srgbClr val="C00000"/>
                </a:solidFill>
              </a:rPr>
              <a:t>strona 4/4</a:t>
            </a:r>
            <a:br>
              <a:rPr lang="pl-PL" b="0" dirty="0" smtClean="0">
                <a:solidFill>
                  <a:srgbClr val="C00000"/>
                </a:solidFill>
              </a:rPr>
            </a:br>
            <a:endParaRPr lang="pl-PL" sz="1400" b="0" dirty="0">
              <a:solidFill>
                <a:srgbClr val="C0000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0"/>
            <a:ext cx="4658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8847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251520" y="2736304"/>
            <a:ext cx="8712968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Pole 17 </a:t>
            </a:r>
            <a:r>
              <a:rPr kumimoji="0" lang="pl-PL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– należy wpisać numer  decyzji,</a:t>
            </a:r>
            <a:r>
              <a:rPr kumimoji="0" lang="pl-PL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 na mocy której jest realizowany program „Zalesianie gruntów rolnych oraz zalesianie gruntów innych niż rolne (PROW 2007-2013)” – jeśli dotyczy.</a:t>
            </a:r>
            <a:endParaRPr kumimoji="0" lang="pl-PL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itchFamily="18" charset="0"/>
              <a:cs typeface="Tahoma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sz="1400" b="1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Pole 18 – </a:t>
            </a:r>
            <a:r>
              <a:rPr lang="pl-PL" sz="1400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należy zaznaczyć znakiem X jeżeli rolnik wspólnie realizuje praktyki utrzymania obszarów proekologicznych , do wniosku należy dołączyć </a:t>
            </a:r>
            <a:r>
              <a:rPr lang="pl-PL" sz="1400" i="1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Oświadczenie o wspólnej realizacji obszarów EFA </a:t>
            </a:r>
            <a:r>
              <a:rPr lang="pl-PL" sz="1400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i umowę.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sz="1400" b="1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Pole 19 </a:t>
            </a:r>
            <a:r>
              <a:rPr lang="pl-PL" sz="1400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–należy wpisać wartość % obszaru proekologicznego utrzymywanego przez rolnika indywidualnie w gospodarstwie rolnym (nie może być mniej niż 2,5 %).</a:t>
            </a:r>
          </a:p>
          <a:p>
            <a:pPr marL="361950" indent="-361950" algn="just">
              <a:buFont typeface="Wingdings" pitchFamily="2" charset="2"/>
              <a:buChar char="§"/>
            </a:pPr>
            <a:r>
              <a:rPr lang="pl-PL" sz="1400" b="1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Pole 20 </a:t>
            </a:r>
            <a:r>
              <a:rPr lang="pl-PL" sz="1400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– należy zaznaczyć znakiem X jeżeli rolnik dostosowuje w roku 2015 podjęte zobowiązanie rolnośrodowiskowe (PROW 2007-2013) do zasad i warunków określonych w ramach działania rolno-środowiskowo-klimatycznego (PROW 2014-2020) lub działania rolnictwo ekologiczne (PROW 2014-2020).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pl-PL" sz="1400" b="1" kern="0" baseline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Pole 21 </a:t>
            </a:r>
            <a:r>
              <a:rPr lang="pl-PL" sz="1400" kern="0" baseline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– należy zaznaczyć znakiem X jeżeli </a:t>
            </a:r>
            <a:r>
              <a:rPr lang="pl-PL" sz="1400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gospodarstwo </a:t>
            </a:r>
            <a:r>
              <a:rPr lang="pl-PL" sz="1400" dirty="0">
                <a:latin typeface="+mn-lt"/>
              </a:rPr>
              <a:t>rolne jest zarządzane zgodnie z </a:t>
            </a:r>
            <a:r>
              <a:rPr lang="pl-PL" sz="1400" dirty="0" smtClean="0">
                <a:latin typeface="+mn-lt"/>
              </a:rPr>
              <a:t>ustawą o rolnictwie ekologicznym i rolnik   rezygnuje z  </a:t>
            </a:r>
            <a:r>
              <a:rPr lang="pl-PL" sz="1400" dirty="0">
                <a:latin typeface="+mn-lt"/>
              </a:rPr>
              <a:t>prawa  zwolnienia  </a:t>
            </a:r>
            <a:r>
              <a:rPr lang="pl-PL" sz="1400" dirty="0" smtClean="0">
                <a:latin typeface="+mn-lt"/>
              </a:rPr>
              <a:t>go z  obowiązku </a:t>
            </a:r>
            <a:r>
              <a:rPr lang="pl-PL" sz="1400" dirty="0">
                <a:latin typeface="+mn-lt"/>
              </a:rPr>
              <a:t>przestrzegania wymogów </a:t>
            </a:r>
            <a:r>
              <a:rPr lang="pl-PL" sz="1400" dirty="0" smtClean="0">
                <a:latin typeface="+mn-lt"/>
              </a:rPr>
              <a:t>zazielenienia.</a:t>
            </a:r>
          </a:p>
          <a:p>
            <a:pPr marL="342900" lvl="0" indent="-342900" algn="just" eaLnBrk="0" hangingPunct="0">
              <a:lnSpc>
                <a:spcPct val="105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kumimoji="0" lang="pl-PL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Pole 22 </a:t>
            </a:r>
            <a:r>
              <a:rPr kumimoji="0" lang="pl-PL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itchFamily="18" charset="0"/>
                <a:cs typeface="Tahoma" pitchFamily="34" charset="0"/>
              </a:rPr>
              <a:t>– należy zaznaczyć znakiem X jeżeli rolnik rezygnuje z </a:t>
            </a:r>
            <a:r>
              <a:rPr lang="pl-PL" sz="1400" kern="0" dirty="0" smtClean="0">
                <a:solidFill>
                  <a:srgbClr val="000000"/>
                </a:solidFill>
                <a:latin typeface="+mn-lt"/>
                <a:ea typeface="Times New Roman" pitchFamily="18" charset="0"/>
                <a:cs typeface="Tahoma" pitchFamily="34" charset="0"/>
              </a:rPr>
              <a:t> kontynuowania zobowiązania podjętego w ramach pakietu 8 lub pakietu 9 w ramach programu rolnośrodowiskowego (PROW 2007-2013).</a:t>
            </a:r>
          </a:p>
          <a:p>
            <a:pPr marL="342900" lvl="0" indent="-342900" algn="just" eaLnBrk="0" hangingPunct="0">
              <a:lnSpc>
                <a:spcPct val="105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pl-PL" sz="1400" b="1" kern="0" dirty="0" smtClean="0">
                <a:latin typeface="+mn-lt"/>
                <a:ea typeface="Times New Roman" pitchFamily="18" charset="0"/>
                <a:cs typeface="Tahoma" pitchFamily="34" charset="0"/>
              </a:rPr>
              <a:t>Pole 23 </a:t>
            </a:r>
            <a:r>
              <a:rPr lang="pl-PL" sz="1400" kern="0" dirty="0" smtClean="0">
                <a:latin typeface="+mn-lt"/>
                <a:ea typeface="Times New Roman" pitchFamily="18" charset="0"/>
                <a:cs typeface="Tahoma" pitchFamily="34" charset="0"/>
              </a:rPr>
              <a:t>– należy zaznaczyć znakiem X w jakiej formie Agencja ma dostarczyć wniosek spersonalizowany na rok 2016. </a:t>
            </a:r>
            <a:endParaRPr lang="pl-PL" sz="14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pl-PL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itchFamily="18" charset="0"/>
              <a:cs typeface="Tahoma" pitchFamily="34" charset="0"/>
            </a:endParaRPr>
          </a:p>
        </p:txBody>
      </p:sp>
      <p:sp useBgFill="1"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1115616" y="44624"/>
            <a:ext cx="7772400" cy="720080"/>
          </a:xfrm>
        </p:spPr>
        <p:txBody>
          <a:bodyPr/>
          <a:lstStyle/>
          <a:p>
            <a:r>
              <a:rPr lang="pl-PL" sz="2300" dirty="0" smtClean="0">
                <a:solidFill>
                  <a:srgbClr val="C00000"/>
                </a:solidFill>
              </a:rPr>
              <a:t>Wzór </a:t>
            </a:r>
            <a:r>
              <a:rPr lang="pl-PL" sz="2300" dirty="0">
                <a:solidFill>
                  <a:srgbClr val="C00000"/>
                </a:solidFill>
              </a:rPr>
              <a:t>Wniosku o przyznanie płatności na rok 2015</a:t>
            </a:r>
            <a:br>
              <a:rPr lang="pl-PL" sz="2300" dirty="0">
                <a:solidFill>
                  <a:srgbClr val="C00000"/>
                </a:solidFill>
              </a:rPr>
            </a:br>
            <a:r>
              <a:rPr lang="pl-PL" sz="2300" dirty="0">
                <a:solidFill>
                  <a:srgbClr val="C00000"/>
                </a:solidFill>
              </a:rPr>
              <a:t>Pola </a:t>
            </a:r>
            <a:r>
              <a:rPr lang="pl-PL" sz="2300" dirty="0" smtClean="0">
                <a:solidFill>
                  <a:srgbClr val="C00000"/>
                </a:solidFill>
              </a:rPr>
              <a:t>17 – 24 </a:t>
            </a:r>
            <a:r>
              <a:rPr lang="pl-PL" sz="2300" b="0" dirty="0" smtClean="0">
                <a:solidFill>
                  <a:srgbClr val="C00000"/>
                </a:solidFill>
              </a:rPr>
              <a:t>–</a:t>
            </a:r>
            <a:r>
              <a:rPr lang="pl-PL" sz="2300" dirty="0" smtClean="0">
                <a:solidFill>
                  <a:srgbClr val="C00000"/>
                </a:solidFill>
              </a:rPr>
              <a:t> </a:t>
            </a:r>
            <a:r>
              <a:rPr lang="pl-PL" sz="2300" b="0" dirty="0" smtClean="0">
                <a:solidFill>
                  <a:srgbClr val="C00000"/>
                </a:solidFill>
              </a:rPr>
              <a:t>strona 4/4</a:t>
            </a:r>
            <a:endParaRPr lang="pl-PL" sz="2300" b="0" dirty="0">
              <a:solidFill>
                <a:srgbClr val="C0000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19922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120080" y="125760"/>
            <a:ext cx="7844408" cy="85496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Wzór </a:t>
            </a:r>
            <a:r>
              <a:rPr lang="pl-PL" dirty="0">
                <a:solidFill>
                  <a:srgbClr val="C00000"/>
                </a:solidFill>
              </a:rPr>
              <a:t>Wniosku o przyznanie płatności na rok 2015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>Pole </a:t>
            </a:r>
            <a:r>
              <a:rPr lang="pl-PL" dirty="0" smtClean="0">
                <a:solidFill>
                  <a:srgbClr val="C00000"/>
                </a:solidFill>
              </a:rPr>
              <a:t>25. Data i podpis wnioskodawcy </a:t>
            </a:r>
            <a:r>
              <a:rPr lang="pl-PL" b="0" dirty="0" smtClean="0">
                <a:solidFill>
                  <a:srgbClr val="C00000"/>
                </a:solidFill>
              </a:rPr>
              <a:t>–</a:t>
            </a:r>
            <a:r>
              <a:rPr lang="pl-PL" dirty="0" smtClean="0">
                <a:solidFill>
                  <a:srgbClr val="C00000"/>
                </a:solidFill>
              </a:rPr>
              <a:t> </a:t>
            </a:r>
            <a:r>
              <a:rPr lang="pl-PL" b="0" dirty="0" smtClean="0">
                <a:solidFill>
                  <a:srgbClr val="C00000"/>
                </a:solidFill>
              </a:rPr>
              <a:t>strona 4/4</a:t>
            </a:r>
            <a:endParaRPr lang="pl-PL" b="0" dirty="0">
              <a:solidFill>
                <a:srgbClr val="C00000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1052736"/>
            <a:ext cx="9107488" cy="1224136"/>
          </a:xfrm>
          <a:prstGeom prst="rect">
            <a:avLst/>
          </a:prstGeom>
        </p:spPr>
      </p:pic>
      <p:sp useBgFill="1"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51520" y="2379788"/>
            <a:ext cx="8640960" cy="414908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just" eaLnBrk="0" hangingPunct="0">
              <a:lnSpc>
                <a:spcPct val="105000"/>
              </a:lnSpc>
              <a:spcBef>
                <a:spcPct val="20000"/>
              </a:spcBef>
              <a:defRPr/>
            </a:pPr>
            <a:r>
              <a:rPr lang="pl-PL" sz="1800" b="1" dirty="0">
                <a:latin typeface="+mn-lt"/>
              </a:rPr>
              <a:t>Pole 25</a:t>
            </a:r>
            <a:r>
              <a:rPr lang="pl-PL" sz="1800" dirty="0">
                <a:latin typeface="+mn-lt"/>
              </a:rPr>
              <a:t> – w tym polu rolnik (pełnomocnik/osoba uprawniona do reprezentacji), który ubiega się o przyznanie płatności objętych wnioskiem, składa obowiązkowo czytelny podpis (imię i nazwisko) wraz z datą wypełnienia wniosku, potwierdzając prawdziwość wpisanych danych oraz znajomość zasad przyznawania płatności objętych wnioskiem o przyznanie płatności. </a:t>
            </a:r>
            <a:endParaRPr lang="pl-PL" sz="1800" dirty="0" smtClean="0">
              <a:latin typeface="+mn-lt"/>
            </a:endParaRPr>
          </a:p>
          <a:p>
            <a:pPr marL="285750" lvl="0" indent="-285750" algn="just" eaLnBrk="0" hangingPunct="0">
              <a:lnSpc>
                <a:spcPct val="105000"/>
              </a:lnSpc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pl-PL" sz="1800" b="1" dirty="0" smtClean="0">
                <a:solidFill>
                  <a:srgbClr val="FF0000"/>
                </a:solidFill>
                <a:latin typeface="+mn-lt"/>
              </a:rPr>
              <a:t>Wniosek </a:t>
            </a:r>
            <a:r>
              <a:rPr lang="pl-PL" sz="1800" b="1" dirty="0">
                <a:solidFill>
                  <a:srgbClr val="FF0000"/>
                </a:solidFill>
                <a:latin typeface="+mn-lt"/>
              </a:rPr>
              <a:t>uznaje się za złożony, jeżeli jest podpisany przez rolnika, z podaniem imienia i nazwiska</a:t>
            </a:r>
            <a:r>
              <a:rPr lang="pl-PL" sz="1800" b="1" dirty="0" smtClean="0">
                <a:solidFill>
                  <a:srgbClr val="FF0000"/>
                </a:solidFill>
                <a:latin typeface="+mn-lt"/>
              </a:rPr>
              <a:t>.</a:t>
            </a:r>
          </a:p>
          <a:p>
            <a:pPr marL="342900" lvl="0" indent="-342900" algn="just" eaLnBrk="0" hangingPunct="0">
              <a:lnSpc>
                <a:spcPct val="105000"/>
              </a:lnSpc>
              <a:spcBef>
                <a:spcPct val="20000"/>
              </a:spcBef>
              <a:defRPr/>
            </a:pPr>
            <a:endParaRPr lang="pl-PL" sz="1800" dirty="0">
              <a:latin typeface="+mn-lt"/>
            </a:endParaRPr>
          </a:p>
          <a:p>
            <a:pPr lvl="0" algn="just" eaLnBrk="0" hangingPunct="0">
              <a:lnSpc>
                <a:spcPct val="105000"/>
              </a:lnSpc>
              <a:spcBef>
                <a:spcPct val="20000"/>
              </a:spcBef>
              <a:defRPr/>
            </a:pPr>
            <a:r>
              <a:rPr lang="pl-PL" sz="1800" b="1" dirty="0" smtClean="0">
                <a:solidFill>
                  <a:srgbClr val="C00000"/>
                </a:solidFill>
                <a:latin typeface="+mn-lt"/>
              </a:rPr>
              <a:t>Ważne !!!</a:t>
            </a:r>
          </a:p>
          <a:p>
            <a:pPr lvl="0" algn="just" eaLnBrk="0" hangingPunct="0">
              <a:lnSpc>
                <a:spcPct val="105000"/>
              </a:lnSpc>
              <a:spcBef>
                <a:spcPct val="20000"/>
              </a:spcBef>
              <a:defRPr/>
            </a:pPr>
            <a:r>
              <a:rPr lang="pl-PL" sz="1800" dirty="0" smtClean="0">
                <a:latin typeface="+mn-lt"/>
              </a:rPr>
              <a:t>Rolnik </a:t>
            </a:r>
            <a:r>
              <a:rPr lang="pl-PL" sz="1800" dirty="0">
                <a:latin typeface="+mn-lt"/>
              </a:rPr>
              <a:t>jest odpowiedzialny za złożenie prawidłowego wniosku o przyznanie </a:t>
            </a:r>
            <a:r>
              <a:rPr lang="pl-PL" sz="1800" dirty="0" smtClean="0">
                <a:latin typeface="+mn-lt"/>
              </a:rPr>
              <a:t>płatności, w </a:t>
            </a:r>
            <a:r>
              <a:rPr lang="pl-PL" sz="1800" dirty="0">
                <a:latin typeface="+mn-lt"/>
              </a:rPr>
              <a:t>stosownych przypadkach powinien dokonać koniecznych poprawek i zmian. </a:t>
            </a:r>
            <a:endParaRPr lang="pl-PL" sz="1800" dirty="0" smtClean="0">
              <a:latin typeface="+mn-lt"/>
            </a:endParaRPr>
          </a:p>
          <a:p>
            <a:pPr algn="just" eaLnBrk="0" hangingPunct="0">
              <a:lnSpc>
                <a:spcPct val="105000"/>
              </a:lnSpc>
              <a:spcBef>
                <a:spcPct val="20000"/>
              </a:spcBef>
              <a:defRPr/>
            </a:pPr>
            <a:r>
              <a:rPr lang="pl-PL" sz="1800" dirty="0">
                <a:latin typeface="+mn-lt"/>
              </a:rPr>
              <a:t>Brak zgodności danych zawartych we wniosku ze stanem faktycznym może skutkować zmniejszeniem kwoty płatności lub odmową jej przyznania. </a:t>
            </a:r>
          </a:p>
          <a:p>
            <a:pPr marL="342900" lvl="0" indent="-342900" algn="just" eaLnBrk="0" hangingPunct="0">
              <a:lnSpc>
                <a:spcPct val="105000"/>
              </a:lnSpc>
              <a:spcBef>
                <a:spcPct val="20000"/>
              </a:spcBef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83022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7740351" cy="720080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Oświadczenie o powierzchni obszarów proekologicznych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556792"/>
            <a:ext cx="8568952" cy="5040560"/>
          </a:xfrm>
        </p:spPr>
        <p:txBody>
          <a:bodyPr/>
          <a:lstStyle/>
          <a:p>
            <a:pPr marL="0" indent="0" algn="just">
              <a:buNone/>
            </a:pPr>
            <a:r>
              <a:rPr lang="pl-PL" sz="2000" i="1" dirty="0" smtClean="0"/>
              <a:t>Oświadczenie</a:t>
            </a:r>
            <a:r>
              <a:rPr lang="pl-PL" sz="2000" dirty="0" smtClean="0"/>
              <a:t> o </a:t>
            </a:r>
            <a:r>
              <a:rPr lang="pl-PL" sz="2000" i="1" dirty="0" smtClean="0"/>
              <a:t>powierzchni obszarów proekologicznych </a:t>
            </a:r>
            <a:r>
              <a:rPr lang="pl-PL" sz="2000" dirty="0" smtClean="0"/>
              <a:t>jest składane gdy rolnik posiada powyżej 15 ha gruntów ornych i realizuje praktykę utrzymania obszarów proekologicznych w gospodarstwie oraz zaznaczył w Sekcji VII. </a:t>
            </a:r>
            <a:r>
              <a:rPr lang="pl-PL" sz="2000" i="1" dirty="0" smtClean="0"/>
              <a:t>Oświadczenie o powierzchni działek ewidencyjnych </a:t>
            </a:r>
            <a:r>
              <a:rPr lang="pl-PL" sz="2000" dirty="0" smtClean="0"/>
              <a:t>na wniosku o przyznanie płatności znakiem X kolumnę 12 „Element proekologiczny”.</a:t>
            </a:r>
          </a:p>
          <a:p>
            <a:pPr marL="0" indent="0" algn="just">
              <a:buNone/>
            </a:pPr>
            <a:r>
              <a:rPr lang="pl-PL" sz="2000" b="1" dirty="0" smtClean="0"/>
              <a:t>Zakres</a:t>
            </a:r>
            <a:r>
              <a:rPr lang="pl-PL" sz="2000" b="1" dirty="0"/>
              <a:t>:</a:t>
            </a:r>
          </a:p>
          <a:p>
            <a:pPr marL="285750" indent="-285750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/>
              <a:t>nr identyfikacyjny rolnika</a:t>
            </a:r>
            <a:r>
              <a:rPr lang="pl-PL" sz="2000" dirty="0" smtClean="0"/>
              <a:t>,</a:t>
            </a:r>
          </a:p>
          <a:p>
            <a:pPr marL="285750" indent="-285750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 smtClean="0"/>
              <a:t>nr </a:t>
            </a:r>
            <a:r>
              <a:rPr lang="pl-PL" sz="2000" dirty="0"/>
              <a:t>działki ewidencyjnej, na której jest położony </a:t>
            </a:r>
            <a:r>
              <a:rPr lang="pl-PL" sz="2000" dirty="0" smtClean="0"/>
              <a:t>element proekologiczny (EFA),</a:t>
            </a:r>
          </a:p>
          <a:p>
            <a:pPr marL="285750" indent="-285750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/>
              <a:t>nazwa </a:t>
            </a:r>
            <a:r>
              <a:rPr lang="pl-PL" sz="2000" dirty="0" smtClean="0"/>
              <a:t>i oznaczenie elementu proekologicznego </a:t>
            </a:r>
            <a:r>
              <a:rPr lang="pl-PL" sz="2000" dirty="0"/>
              <a:t>(EFA),</a:t>
            </a:r>
          </a:p>
          <a:p>
            <a:pPr marL="285750" indent="-285750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 smtClean="0"/>
              <a:t>faktyczna wielkość elementu proekologicznego,</a:t>
            </a:r>
          </a:p>
          <a:p>
            <a:pPr marL="285750" indent="-285750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 smtClean="0"/>
              <a:t>powierzchnia </a:t>
            </a:r>
            <a:r>
              <a:rPr lang="pl-PL" sz="2000" dirty="0"/>
              <a:t>obszaru EFA po zastosowaniu współczynnika </a:t>
            </a:r>
            <a:r>
              <a:rPr lang="pl-PL" sz="2000" dirty="0" smtClean="0"/>
              <a:t>przekształcenia (konwersji) i współczynnika ważenia</a:t>
            </a:r>
            <a:r>
              <a:rPr lang="pl-PL" sz="2000" dirty="0"/>
              <a:t>.</a:t>
            </a:r>
          </a:p>
          <a:p>
            <a:pPr marL="0" indent="0" algn="just">
              <a:buNone/>
            </a:pPr>
            <a:endParaRPr lang="pl-PL" sz="2000" i="1" dirty="0" smtClean="0"/>
          </a:p>
          <a:p>
            <a:pPr marL="0" indent="0" algn="just">
              <a:buNone/>
            </a:pPr>
            <a:endParaRPr lang="pl-PL" sz="2000" i="1" dirty="0" smtClean="0"/>
          </a:p>
          <a:p>
            <a:pPr marL="0" indent="0" algn="just"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68072598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6064" y="620713"/>
            <a:ext cx="7772400" cy="1143000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Nazwy elementów proekologicznych – EFA </a:t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sz="1600" dirty="0" smtClean="0">
                <a:solidFill>
                  <a:srgbClr val="C00000"/>
                </a:solidFill>
              </a:rPr>
              <a:t>(stosowanych na </a:t>
            </a:r>
            <a:r>
              <a:rPr lang="pl-PL" sz="1600" i="1" dirty="0" smtClean="0">
                <a:solidFill>
                  <a:srgbClr val="C00000"/>
                </a:solidFill>
              </a:rPr>
              <a:t>Oświadczeniu o powierzchni obszarów proekologicznych</a:t>
            </a:r>
            <a:r>
              <a:rPr lang="pl-PL" sz="1600" dirty="0" smtClean="0">
                <a:solidFill>
                  <a:srgbClr val="C00000"/>
                </a:solidFill>
              </a:rPr>
              <a:t>)</a:t>
            </a:r>
            <a:endParaRPr lang="pl-PL" sz="1600" dirty="0">
              <a:solidFill>
                <a:srgbClr val="C00000"/>
              </a:solidFill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071270"/>
              </p:ext>
            </p:extLst>
          </p:nvPr>
        </p:nvGraphicFramePr>
        <p:xfrm>
          <a:off x="395536" y="1916832"/>
          <a:ext cx="8568952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  <a:gridCol w="4392488"/>
              </a:tblGrid>
              <a:tr h="39604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EFA1 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– grunt ugorowany, </a:t>
                      </a:r>
                    </a:p>
                    <a:p>
                      <a:pPr marL="0" indent="0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EFA2 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- żywopłoty/pasy zadrzewione, </a:t>
                      </a:r>
                    </a:p>
                    <a:p>
                      <a:pPr marL="0" indent="0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EFA3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 – drzewa wolnostojące, </a:t>
                      </a:r>
                    </a:p>
                    <a:p>
                      <a:pPr marL="0" indent="0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EFA4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 – zadrzewienie liniowe,</a:t>
                      </a:r>
                    </a:p>
                    <a:p>
                      <a:pPr marL="723900" indent="-723900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EFA5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 - zadrzewienie grupowe/zadrzewienia śródpolne, </a:t>
                      </a:r>
                    </a:p>
                    <a:p>
                      <a:pPr marL="0" indent="0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EFA6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 - miedze śródpolne, </a:t>
                      </a:r>
                    </a:p>
                    <a:p>
                      <a:pPr marL="0" indent="0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EFA7 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- oczka wodne, </a:t>
                      </a:r>
                    </a:p>
                    <a:p>
                      <a:pPr marL="0" indent="0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EFA8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 – rowy, </a:t>
                      </a:r>
                    </a:p>
                    <a:p>
                      <a:pPr marL="0" indent="0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EFA9 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- strefy buforowe, 	</a:t>
                      </a:r>
                    </a:p>
                    <a:p>
                      <a:pPr marL="723900" indent="-723900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EFA10 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- pasy gruntów kwalifikujących się do płatności wzdłuż obrzeży lasu (bez produkcji), </a:t>
                      </a:r>
                    </a:p>
                    <a:p>
                      <a:pPr marL="0" indent="0">
                        <a:buNone/>
                      </a:pPr>
                      <a:endParaRPr lang="pl-PL" sz="1900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pl-PL" sz="19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804863" indent="-804863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EFA11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 - pasy gruntów kwalifikujących się do płatności wzdłuż obrzeży lasu (z produkcją), </a:t>
                      </a:r>
                    </a:p>
                    <a:p>
                      <a:pPr marL="0" indent="0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EFA12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 - zagajniki o krótkiej rotacji, 	</a:t>
                      </a:r>
                    </a:p>
                    <a:p>
                      <a:pPr marL="0" indent="0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EFA13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 - obszary zalesione po 2008 roku, </a:t>
                      </a:r>
                    </a:p>
                    <a:p>
                      <a:pPr marL="804863" indent="-804863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EFA14a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 - międzyplony lub okrywa zielona (międzyplon ścierniskowy), 	</a:t>
                      </a:r>
                    </a:p>
                    <a:p>
                      <a:pPr marL="804863" indent="-804863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EFA14b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 - międzyplony lub okrywa zielona (międzyplon ozimy), </a:t>
                      </a:r>
                    </a:p>
                    <a:p>
                      <a:pPr marL="804863" indent="-804863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EFA14c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 – wsiewki traw</a:t>
                      </a:r>
                      <a:r>
                        <a:rPr lang="pl-PL" sz="1900" b="0" baseline="0" dirty="0" smtClean="0">
                          <a:solidFill>
                            <a:schemeClr val="tx1"/>
                          </a:solidFill>
                        </a:rPr>
                        <a:t> w plon główny,</a:t>
                      </a:r>
                      <a:endParaRPr lang="pl-PL" sz="19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pl-PL" sz="1900" b="1" dirty="0" smtClean="0">
                          <a:solidFill>
                            <a:schemeClr val="tx1"/>
                          </a:solidFill>
                        </a:rPr>
                        <a:t>EFA15</a:t>
                      </a:r>
                      <a:r>
                        <a:rPr lang="pl-PL" sz="1900" b="0" dirty="0" smtClean="0">
                          <a:solidFill>
                            <a:schemeClr val="tx1"/>
                          </a:solidFill>
                        </a:rPr>
                        <a:t> - uprawy wiążące azot.</a:t>
                      </a:r>
                    </a:p>
                    <a:p>
                      <a:endParaRPr lang="pl-PL" sz="19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36726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1484784"/>
            <a:ext cx="8136904" cy="5040560"/>
          </a:xfrm>
        </p:spPr>
        <p:txBody>
          <a:bodyPr/>
          <a:lstStyle/>
          <a:p>
            <a:pPr algn="just">
              <a:buFont typeface="Wingdings" pitchFamily="2" charset="2"/>
              <a:buChar char="q"/>
            </a:pPr>
            <a:r>
              <a:rPr lang="pl-PL" sz="1800" dirty="0"/>
              <a:t>Z</a:t>
            </a:r>
            <a:r>
              <a:rPr lang="pl-PL" sz="1800" dirty="0" smtClean="0"/>
              <a:t>a </a:t>
            </a:r>
            <a:r>
              <a:rPr lang="pl-PL" sz="1800" dirty="0"/>
              <a:t>międzyplony/pokrywę zieloną w ramach EFA uznawane będą </a:t>
            </a:r>
            <a:r>
              <a:rPr lang="pl-PL" sz="1800" b="1" u="sng" dirty="0"/>
              <a:t>mieszanki</a:t>
            </a:r>
            <a:r>
              <a:rPr lang="pl-PL" sz="1800" dirty="0"/>
              <a:t> utworzone z </a:t>
            </a:r>
            <a:r>
              <a:rPr lang="pl-PL" sz="1800" b="1" dirty="0"/>
              <a:t>co najmniej 2 gatunków roślin z poniższych grup uprawnych</a:t>
            </a:r>
            <a:r>
              <a:rPr lang="pl-PL" sz="1800" dirty="0" smtClean="0"/>
              <a:t>:</a:t>
            </a:r>
          </a:p>
          <a:p>
            <a:pPr algn="just">
              <a:buFont typeface="Wingdings" pitchFamily="2" charset="2"/>
              <a:buChar char="q"/>
            </a:pPr>
            <a:endParaRPr lang="pl-PL" sz="2000" dirty="0"/>
          </a:p>
          <a:p>
            <a:pPr algn="just">
              <a:buFont typeface="Wingdings" pitchFamily="2" charset="2"/>
              <a:buChar char="q"/>
            </a:pPr>
            <a:endParaRPr lang="pl-PL" sz="2000" dirty="0"/>
          </a:p>
          <a:p>
            <a:pPr marL="457200" lvl="1" indent="0" algn="just">
              <a:buNone/>
            </a:pPr>
            <a:endParaRPr lang="pl-PL" dirty="0"/>
          </a:p>
          <a:p>
            <a:pPr algn="just">
              <a:buFont typeface="Wingdings" pitchFamily="2" charset="2"/>
              <a:buChar char="q"/>
            </a:pPr>
            <a:endParaRPr lang="pl-PL" b="1" dirty="0" smtClean="0"/>
          </a:p>
          <a:p>
            <a:pPr algn="just">
              <a:buFont typeface="Wingdings" pitchFamily="2" charset="2"/>
              <a:buChar char="q"/>
            </a:pPr>
            <a:r>
              <a:rPr lang="pl-PL" sz="1800" dirty="0" smtClean="0"/>
              <a:t>Rośliny </a:t>
            </a:r>
            <a:r>
              <a:rPr lang="pl-PL" sz="1800" dirty="0"/>
              <a:t>ozime zwykle wsiewane jesienią do zbioru lub wypasu ani międzyplony zadeklarowane jako praktyki równoważne do dywersyfikacji upraw (w ramach programu rolno-środowiskowo-klimatycznego) nie mogą być jednocześnie deklarowane jako obszary proekologiczne</a:t>
            </a:r>
          </a:p>
          <a:p>
            <a:endParaRPr lang="pl-PL" sz="1800" dirty="0" smtClean="0"/>
          </a:p>
          <a:p>
            <a:pPr algn="just">
              <a:buFont typeface="Wingdings" pitchFamily="2" charset="2"/>
              <a:buChar char="q"/>
            </a:pPr>
            <a:r>
              <a:rPr lang="pl-PL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Rolnik deklarując element EFA 14a (międzyplon ścierniskowy) lub EFA 14b (międzyplon ozimy) musi wskazać jakie rośliny wchodzą w skład międzyplonu </a:t>
            </a:r>
            <a:r>
              <a:rPr lang="pl-PL" sz="1800" dirty="0" smtClean="0"/>
              <a:t>– deklaruje to w następujący sposób:</a:t>
            </a:r>
          </a:p>
          <a:p>
            <a:pPr marL="355600" indent="0" algn="just">
              <a:buNone/>
            </a:pPr>
            <a:r>
              <a:rPr lang="pl-PL" sz="1800" dirty="0" smtClean="0"/>
              <a:t>EFA14a.1 (rzepak, groch); EFA 14b.1 (rzepak ozimy, żyto ozime).</a:t>
            </a:r>
            <a:endParaRPr lang="pl-PL" sz="1800" dirty="0"/>
          </a:p>
        </p:txBody>
      </p:sp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8060432" cy="1143000"/>
          </a:xfrm>
        </p:spPr>
        <p:txBody>
          <a:bodyPr/>
          <a:lstStyle/>
          <a:p>
            <a:r>
              <a:rPr lang="pl-PL" sz="2300" dirty="0" smtClean="0">
                <a:solidFill>
                  <a:srgbClr val="C00000"/>
                </a:solidFill>
              </a:rPr>
              <a:t>Zasady deklarowanie międzyplonów jako obszarów EFA </a:t>
            </a:r>
            <a:r>
              <a:rPr lang="pl-PL" dirty="0" smtClean="0">
                <a:solidFill>
                  <a:srgbClr val="C00000"/>
                </a:solidFill>
              </a:rPr>
              <a:t/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sz="1600" dirty="0" smtClean="0">
                <a:solidFill>
                  <a:srgbClr val="C00000"/>
                </a:solidFill>
              </a:rPr>
              <a:t>(stosowanych na </a:t>
            </a:r>
            <a:r>
              <a:rPr lang="pl-PL" sz="1600" i="1" dirty="0" smtClean="0">
                <a:solidFill>
                  <a:srgbClr val="C00000"/>
                </a:solidFill>
              </a:rPr>
              <a:t>Oświadczeniu o powierzchni obszarów proekologicznych</a:t>
            </a:r>
            <a:r>
              <a:rPr lang="pl-PL" sz="1600" dirty="0" smtClean="0">
                <a:solidFill>
                  <a:srgbClr val="C00000"/>
                </a:solidFill>
              </a:rPr>
              <a:t>)</a:t>
            </a:r>
            <a:endParaRPr lang="pl-PL" sz="1600" dirty="0">
              <a:solidFill>
                <a:srgbClr val="C00000"/>
              </a:solidFill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176465"/>
              </p:ext>
            </p:extLst>
          </p:nvPr>
        </p:nvGraphicFramePr>
        <p:xfrm>
          <a:off x="1547664" y="2460496"/>
          <a:ext cx="626469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/>
                <a:gridCol w="4464496"/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Zboża</a:t>
                      </a:r>
                      <a:endParaRPr lang="pl-PL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Miododajne</a:t>
                      </a:r>
                      <a:endParaRPr lang="pl-PL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Oleiste</a:t>
                      </a:r>
                      <a:endParaRPr lang="pl-PL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pl-PL" b="0" dirty="0" err="1" smtClean="0">
                          <a:solidFill>
                            <a:schemeClr val="tx1"/>
                          </a:solidFill>
                        </a:rPr>
                        <a:t>Bobowate</a:t>
                      </a:r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 drobnonasienne</a:t>
                      </a:r>
                      <a:endParaRPr lang="pl-PL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Pastewne</a:t>
                      </a:r>
                      <a:endParaRPr lang="pl-PL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pl-PL" b="0" dirty="0" err="1" smtClean="0">
                          <a:solidFill>
                            <a:schemeClr val="tx1"/>
                          </a:solidFill>
                        </a:rPr>
                        <a:t>Bobowate</a:t>
                      </a:r>
                      <a:r>
                        <a:rPr lang="pl-PL" b="0" dirty="0" smtClean="0">
                          <a:solidFill>
                            <a:schemeClr val="tx1"/>
                          </a:solidFill>
                        </a:rPr>
                        <a:t> grubonasienne</a:t>
                      </a:r>
                      <a:endParaRPr lang="pl-PL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433301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8352284" cy="936104"/>
          </a:xfrm>
        </p:spPr>
        <p:txBody>
          <a:bodyPr/>
          <a:lstStyle/>
          <a:p>
            <a:r>
              <a:rPr lang="pl-PL" sz="3200" dirty="0" smtClean="0">
                <a:solidFill>
                  <a:srgbClr val="C00000"/>
                </a:solidFill>
              </a:rPr>
              <a:t>Zasady ogólne (2)</a:t>
            </a:r>
            <a:endParaRPr lang="pl-PL" sz="3200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340768"/>
            <a:ext cx="8640960" cy="5400600"/>
          </a:xfrm>
        </p:spPr>
        <p:txBody>
          <a:bodyPr/>
          <a:lstStyle/>
          <a:p>
            <a:pPr marL="342900" lvl="1" indent="-342900"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2400" dirty="0" smtClean="0"/>
              <a:t>Rolnicy</a:t>
            </a:r>
            <a:r>
              <a:rPr lang="pl-PL" sz="2400" dirty="0"/>
              <a:t>, którzy ubiegali się o płatności bezpośrednie w roku 2014 otrzymają do dnia 15 marca 2015 r. tzw. wnioski spersonalizowane i załączniki graficzne oraz  </a:t>
            </a:r>
            <a:r>
              <a:rPr lang="pl-PL" sz="2400" dirty="0" smtClean="0"/>
              <a:t>karty informacyjne zawierające </a:t>
            </a:r>
            <a:r>
              <a:rPr lang="pl-PL" sz="2400" dirty="0"/>
              <a:t>w szczególności: maksymalny kwalifikowalny obszar, </a:t>
            </a:r>
            <a:r>
              <a:rPr lang="pl-PL" sz="2400" dirty="0" smtClean="0"/>
              <a:t>elementy proekologiczne zarejestrowane w systemie </a:t>
            </a:r>
            <a:r>
              <a:rPr lang="pl-PL" sz="2400" dirty="0" err="1" smtClean="0"/>
              <a:t>LPiS</a:t>
            </a:r>
            <a:r>
              <a:rPr lang="pl-PL" sz="2400" dirty="0" smtClean="0"/>
              <a:t>, powierzchnię trwałych </a:t>
            </a:r>
            <a:r>
              <a:rPr lang="pl-PL" sz="2400" dirty="0"/>
              <a:t>użytków </a:t>
            </a:r>
            <a:r>
              <a:rPr lang="pl-PL" sz="2400" dirty="0" smtClean="0"/>
              <a:t>zielonych, powierzchnię wyznaczonych trwałych </a:t>
            </a:r>
            <a:r>
              <a:rPr lang="pl-PL" sz="2400" dirty="0"/>
              <a:t>użytków zielonych cennych </a:t>
            </a:r>
            <a:r>
              <a:rPr lang="pl-PL" sz="2400" dirty="0" smtClean="0"/>
              <a:t>przyrodniczo.</a:t>
            </a:r>
          </a:p>
          <a:p>
            <a:pPr marL="0" lvl="1" indent="0" algn="just">
              <a:buClr>
                <a:srgbClr val="C00000"/>
              </a:buClr>
              <a:buNone/>
            </a:pPr>
            <a:endParaRPr lang="pl-PL" sz="2400" dirty="0" smtClean="0"/>
          </a:p>
          <a:p>
            <a:pPr marL="342900" lvl="1" indent="-342900"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2400" dirty="0" smtClean="0">
                <a:solidFill>
                  <a:srgbClr val="FF0000"/>
                </a:solidFill>
              </a:rPr>
              <a:t>Rolnicy, którzy w 2014 roku posiadali powyżej 15 ha gruntów ornych otrzymają wraz z wnioskiem spersonalizowanym </a:t>
            </a:r>
            <a:r>
              <a:rPr lang="pl-PL" sz="2400" i="1" dirty="0" smtClean="0">
                <a:solidFill>
                  <a:srgbClr val="FF0000"/>
                </a:solidFill>
              </a:rPr>
              <a:t>Oświadczenie o powierzchni obszarów proekologicznych</a:t>
            </a:r>
            <a:r>
              <a:rPr lang="pl-PL" sz="2400" dirty="0" smtClean="0">
                <a:solidFill>
                  <a:srgbClr val="FF0000"/>
                </a:solidFill>
              </a:rPr>
              <a:t>. </a:t>
            </a:r>
            <a:endParaRPr lang="pl-P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04064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992888" cy="1440160"/>
          </a:xfrm>
          <a:noFill/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Oświadczenie o powierzchni obszarów proekologicznych – przykład wypełnienia w zakresie deklarowania międzyplonów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60848"/>
            <a:ext cx="828092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4179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5004048" y="0"/>
            <a:ext cx="4032448" cy="1440160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Wzór Oświadczenia o powierzchni obszarów proekologicznych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8" y="0"/>
            <a:ext cx="497721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12776"/>
            <a:ext cx="3865637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9158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764704"/>
            <a:ext cx="7772400" cy="714381"/>
          </a:xfrm>
        </p:spPr>
        <p:txBody>
          <a:bodyPr/>
          <a:lstStyle/>
          <a:p>
            <a:r>
              <a:rPr lang="pl-PL" b="0" i="1" dirty="0" smtClean="0">
                <a:solidFill>
                  <a:srgbClr val="C00000"/>
                </a:solidFill>
              </a:rPr>
              <a:t>Zasady deklarowania działek rolnych w 2015 roku – </a:t>
            </a:r>
            <a:r>
              <a:rPr lang="pl-PL" dirty="0" smtClean="0">
                <a:solidFill>
                  <a:srgbClr val="C00000"/>
                </a:solidFill>
              </a:rPr>
              <a:t/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Definicja działki rolnej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844824"/>
            <a:ext cx="8712968" cy="4608512"/>
          </a:xfrm>
        </p:spPr>
        <p:txBody>
          <a:bodyPr/>
          <a:lstStyle/>
          <a:p>
            <a:pPr algn="just">
              <a:buFont typeface="Wingdings" pitchFamily="2" charset="2"/>
              <a:buChar char="q"/>
            </a:pPr>
            <a:r>
              <a:rPr lang="pl-PL" sz="1800" b="1" dirty="0" smtClean="0">
                <a:solidFill>
                  <a:srgbClr val="C00000"/>
                </a:solidFill>
              </a:rPr>
              <a:t>działka </a:t>
            </a:r>
            <a:r>
              <a:rPr lang="pl-PL" sz="1800" b="1" dirty="0">
                <a:solidFill>
                  <a:srgbClr val="C00000"/>
                </a:solidFill>
              </a:rPr>
              <a:t>rolna </a:t>
            </a:r>
            <a:r>
              <a:rPr lang="pl-PL" sz="1800" dirty="0" smtClean="0"/>
              <a:t>- zwarty </a:t>
            </a:r>
            <a:r>
              <a:rPr lang="pl-PL" sz="1800" dirty="0"/>
              <a:t>obszar gruntu zadeklarowany przez jednego rolnika i obejmujący nie więcej niż jedną grupę upraw. Jednakże w przypadku, gdy w kontekście rozporządzenia (UE) nr 1307/2013, wymagana jest oddzielna deklaracja użytkowania pewnego obszaru w ramach grupy upraw, działka rolna podlega w razie konieczności dalszemu wyznaczeniu na podstawie tego konkretnego użytkowania. Państwa członkowskie mogą ustanowić dodatkowe kryteria dalszego wyznaczania działki </a:t>
            </a:r>
            <a:r>
              <a:rPr lang="pl-PL" sz="1800" dirty="0" smtClean="0"/>
              <a:t>rolnej.</a:t>
            </a:r>
          </a:p>
          <a:p>
            <a:pPr marL="0" indent="0" algn="just">
              <a:buNone/>
            </a:pPr>
            <a:endParaRPr lang="pl-PL" sz="1400" dirty="0" smtClean="0"/>
          </a:p>
          <a:p>
            <a:pPr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1800" b="1" dirty="0">
                <a:solidFill>
                  <a:srgbClr val="C00000"/>
                </a:solidFill>
              </a:rPr>
              <a:t>g</a:t>
            </a:r>
            <a:r>
              <a:rPr lang="pl-PL" sz="1800" b="1" dirty="0" smtClean="0">
                <a:solidFill>
                  <a:srgbClr val="C00000"/>
                </a:solidFill>
              </a:rPr>
              <a:t>rupa upraw:</a:t>
            </a:r>
            <a:endParaRPr lang="pl-PL" sz="1800" b="1" dirty="0">
              <a:solidFill>
                <a:srgbClr val="C00000"/>
              </a:solidFill>
            </a:endParaRPr>
          </a:p>
          <a:p>
            <a:pPr lvl="1" algn="just">
              <a:buFont typeface="Wingdings" pitchFamily="2" charset="2"/>
              <a:buChar char="q"/>
            </a:pPr>
            <a:r>
              <a:rPr lang="pl-PL" sz="1800" dirty="0" smtClean="0"/>
              <a:t>obszary </a:t>
            </a:r>
            <a:r>
              <a:rPr lang="pl-PL" sz="1800" dirty="0"/>
              <a:t>zgłoszone </a:t>
            </a:r>
            <a:r>
              <a:rPr lang="pl-PL" sz="1800" dirty="0" smtClean="0"/>
              <a:t>w </a:t>
            </a:r>
            <a:r>
              <a:rPr lang="pl-PL" sz="1800" dirty="0"/>
              <a:t>celu uzyskania jednolitej płatności obszarowej;</a:t>
            </a:r>
          </a:p>
          <a:p>
            <a:pPr lvl="1" algn="just">
              <a:buFont typeface="Wingdings" pitchFamily="2" charset="2"/>
              <a:buChar char="q"/>
            </a:pPr>
            <a:r>
              <a:rPr lang="pl-PL" sz="1800" dirty="0" smtClean="0"/>
              <a:t>każda grupa obszarów, </a:t>
            </a:r>
            <a:r>
              <a:rPr lang="pl-PL" sz="1800" dirty="0"/>
              <a:t>dla których stosuje się inne stawki pomocy lub wsparcia;</a:t>
            </a:r>
          </a:p>
          <a:p>
            <a:pPr lvl="1" algn="just">
              <a:buFont typeface="Wingdings" pitchFamily="2" charset="2"/>
              <a:buChar char="q"/>
            </a:pPr>
            <a:r>
              <a:rPr lang="pl-PL" sz="1800" dirty="0" smtClean="0"/>
              <a:t>obszary </a:t>
            </a:r>
            <a:r>
              <a:rPr lang="pl-PL" sz="1800" dirty="0"/>
              <a:t>zgłoszone </a:t>
            </a:r>
            <a:r>
              <a:rPr lang="pl-PL" sz="1800" dirty="0" smtClean="0"/>
              <a:t> jako „inne </a:t>
            </a:r>
            <a:r>
              <a:rPr lang="pl-PL" sz="1800" dirty="0"/>
              <a:t>rodzaje wykorzystywania”.</a:t>
            </a:r>
          </a:p>
          <a:p>
            <a:pPr algn="just"/>
            <a:endParaRPr lang="pl-PL" sz="1800" dirty="0"/>
          </a:p>
          <a:p>
            <a:pPr algn="just">
              <a:buFont typeface="Wingdings" pitchFamily="2" charset="2"/>
              <a:buChar char="q"/>
            </a:pPr>
            <a:endParaRPr lang="pl-PL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79789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560840" cy="1152128"/>
          </a:xfrm>
        </p:spPr>
        <p:txBody>
          <a:bodyPr/>
          <a:lstStyle/>
          <a:p>
            <a:r>
              <a:rPr lang="pl-PL" sz="2000" b="0" i="1" dirty="0" smtClean="0">
                <a:solidFill>
                  <a:srgbClr val="C00000"/>
                </a:solidFill>
              </a:rPr>
              <a:t>Zasady deklarowania działek rolnych w 2015 roku  </a:t>
            </a:r>
            <a:r>
              <a:rPr lang="pl-PL" dirty="0" smtClean="0">
                <a:solidFill>
                  <a:srgbClr val="C00000"/>
                </a:solidFill>
              </a:rPr>
              <a:t/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Definicja  działki rolnej – </a:t>
            </a:r>
            <a:r>
              <a:rPr lang="pl-PL" u="sng" dirty="0" smtClean="0">
                <a:solidFill>
                  <a:srgbClr val="C00000"/>
                </a:solidFill>
              </a:rPr>
              <a:t>praktyki zazielenienia </a:t>
            </a:r>
            <a:br>
              <a:rPr lang="pl-PL" u="sng" dirty="0" smtClean="0">
                <a:solidFill>
                  <a:srgbClr val="C00000"/>
                </a:solidFill>
              </a:rPr>
            </a:b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484784"/>
            <a:ext cx="8712968" cy="5184576"/>
          </a:xfrm>
        </p:spPr>
        <p:txBody>
          <a:bodyPr/>
          <a:lstStyle/>
          <a:p>
            <a:pPr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1800" b="1" dirty="0" smtClean="0">
                <a:solidFill>
                  <a:srgbClr val="C00000"/>
                </a:solidFill>
              </a:rPr>
              <a:t>grupa upraw </a:t>
            </a:r>
            <a:r>
              <a:rPr lang="pl-PL" sz="1800" b="1" dirty="0" smtClean="0">
                <a:solidFill>
                  <a:srgbClr val="008000"/>
                </a:solidFill>
              </a:rPr>
              <a:t>– </a:t>
            </a:r>
            <a:r>
              <a:rPr lang="pl-PL" sz="1800" dirty="0">
                <a:cs typeface="Arial" pitchFamily="34" charset="0"/>
              </a:rPr>
              <a:t>każda grupa obszarów zgłoszonych jako określona uprawa, obszary zgłoszone jako trwałe użytki zielone, które są wrażliwe pod względem </a:t>
            </a:r>
            <a:r>
              <a:rPr lang="pl-PL" sz="1800" dirty="0" smtClean="0">
                <a:cs typeface="Arial" pitchFamily="34" charset="0"/>
              </a:rPr>
              <a:t>środowiskowym, </a:t>
            </a:r>
            <a:r>
              <a:rPr lang="pl-PL" sz="1800" dirty="0">
                <a:cs typeface="Arial" pitchFamily="34" charset="0"/>
              </a:rPr>
              <a:t>pozostałe obszary zgłoszone jako trwałe użytki zielone oraz obszary zgłoszone jako obszary </a:t>
            </a:r>
            <a:r>
              <a:rPr lang="pl-PL" sz="1800" dirty="0" smtClean="0">
                <a:cs typeface="Arial" pitchFamily="34" charset="0"/>
              </a:rPr>
              <a:t>proekologiczne</a:t>
            </a:r>
            <a:r>
              <a:rPr lang="pl-PL" sz="1400" dirty="0" smtClean="0">
                <a:cs typeface="Arial" pitchFamily="34" charset="0"/>
              </a:rPr>
              <a:t>.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q"/>
            </a:pPr>
            <a:endParaRPr lang="pl-PL" sz="1800" dirty="0">
              <a:solidFill>
                <a:srgbClr val="C00000"/>
              </a:solidFill>
              <a:cs typeface="Arial" pitchFamily="34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pl-PL" sz="1800" b="1" dirty="0" smtClean="0">
                <a:solidFill>
                  <a:srgbClr val="C00000"/>
                </a:solidFill>
              </a:rPr>
              <a:t>uprawa:</a:t>
            </a:r>
            <a:endParaRPr lang="pl-PL" sz="1800" b="1" dirty="0">
              <a:solidFill>
                <a:srgbClr val="C00000"/>
              </a:solidFill>
            </a:endParaRPr>
          </a:p>
          <a:p>
            <a:pPr lvl="1" algn="just">
              <a:buFont typeface="Wingdings" pitchFamily="2" charset="2"/>
              <a:buChar char="q"/>
            </a:pPr>
            <a:r>
              <a:rPr lang="pl-PL" sz="1800" dirty="0"/>
              <a:t>każdy </a:t>
            </a:r>
            <a:r>
              <a:rPr lang="pl-PL" sz="1800" u="sng" dirty="0">
                <a:cs typeface="Arial" pitchFamily="34" charset="0"/>
              </a:rPr>
              <a:t>rodzaj</a:t>
            </a:r>
            <a:r>
              <a:rPr lang="pl-PL" sz="1800" dirty="0"/>
              <a:t> w klasyfikacji botanicznej upraw, </a:t>
            </a:r>
          </a:p>
          <a:p>
            <a:pPr lvl="1" algn="just">
              <a:buFont typeface="Wingdings" pitchFamily="2" charset="2"/>
              <a:buChar char="q"/>
            </a:pPr>
            <a:r>
              <a:rPr lang="pl-PL" sz="1800" dirty="0"/>
              <a:t>dowolny </a:t>
            </a:r>
            <a:r>
              <a:rPr lang="pl-PL" sz="1800" u="sng" dirty="0"/>
              <a:t>gatunek</a:t>
            </a:r>
            <a:r>
              <a:rPr lang="pl-PL" sz="1800" dirty="0"/>
              <a:t> z rodzin: krzyżowych, psiankowatych i dyniowatych (</a:t>
            </a:r>
            <a:r>
              <a:rPr lang="pl-PL" sz="1800" i="1" dirty="0" err="1"/>
              <a:t>Brassicaceae</a:t>
            </a:r>
            <a:r>
              <a:rPr lang="pl-PL" sz="1800" dirty="0"/>
              <a:t>, </a:t>
            </a:r>
            <a:r>
              <a:rPr lang="pl-PL" sz="1800" i="1" dirty="0" err="1"/>
              <a:t>Solanaceae</a:t>
            </a:r>
            <a:r>
              <a:rPr lang="pl-PL" sz="1800" dirty="0"/>
              <a:t> i </a:t>
            </a:r>
            <a:r>
              <a:rPr lang="pl-PL" sz="1800" i="1" dirty="0" err="1"/>
              <a:t>Cucurbitaceae</a:t>
            </a:r>
            <a:r>
              <a:rPr lang="pl-PL" sz="1800" dirty="0"/>
              <a:t>), </a:t>
            </a:r>
          </a:p>
          <a:p>
            <a:pPr lvl="1" algn="just">
              <a:buFont typeface="Wingdings" pitchFamily="2" charset="2"/>
              <a:buChar char="q"/>
            </a:pPr>
            <a:r>
              <a:rPr lang="pl-PL" sz="1800" dirty="0"/>
              <a:t>grunt ugorowany </a:t>
            </a:r>
          </a:p>
          <a:p>
            <a:pPr lvl="1" algn="just">
              <a:buFont typeface="Wingdings" pitchFamily="2" charset="2"/>
              <a:buChar char="q"/>
            </a:pPr>
            <a:r>
              <a:rPr lang="pl-PL" sz="1800" dirty="0"/>
              <a:t>trawy i inne </a:t>
            </a:r>
            <a:r>
              <a:rPr lang="pl-PL" sz="1800" dirty="0" smtClean="0"/>
              <a:t>pastewne rośliny </a:t>
            </a:r>
            <a:r>
              <a:rPr lang="pl-PL" sz="1800" dirty="0"/>
              <a:t>zielne. </a:t>
            </a:r>
          </a:p>
          <a:p>
            <a:pPr marL="331788" algn="just">
              <a:buClr>
                <a:srgbClr val="C00000"/>
              </a:buClr>
              <a:buFont typeface="Wingdings" pitchFamily="2" charset="2"/>
              <a:buChar char="v"/>
            </a:pPr>
            <a:endParaRPr lang="pl-PL" sz="1800" dirty="0" smtClean="0"/>
          </a:p>
          <a:p>
            <a:pPr marL="331788" algn="just">
              <a:buClr>
                <a:srgbClr val="C00000"/>
              </a:buClr>
              <a:buFont typeface="Wingdings" pitchFamily="2" charset="2"/>
              <a:buChar char="v"/>
            </a:pPr>
            <a:r>
              <a:rPr lang="pl-PL" sz="1800" dirty="0" smtClean="0"/>
              <a:t>Formy </a:t>
            </a:r>
            <a:r>
              <a:rPr lang="pl-PL" sz="1800" dirty="0"/>
              <a:t>ozime i jare uważane będą za odrębne uprawy, nawet jeśli należą do tego samego rodzaju</a:t>
            </a:r>
            <a:r>
              <a:rPr lang="pl-PL" sz="1800" dirty="0" smtClean="0"/>
              <a:t>.</a:t>
            </a:r>
          </a:p>
          <a:p>
            <a:pPr marL="331788" algn="just">
              <a:buClr>
                <a:srgbClr val="C00000"/>
              </a:buClr>
              <a:buFont typeface="Wingdings" pitchFamily="2" charset="2"/>
              <a:buChar char="v"/>
            </a:pPr>
            <a:endParaRPr lang="pl-PL" sz="1800" dirty="0" smtClean="0"/>
          </a:p>
          <a:p>
            <a:pPr marL="331788" algn="just">
              <a:buClr>
                <a:srgbClr val="C00000"/>
              </a:buClr>
              <a:buFont typeface="Wingdings" pitchFamily="2" charset="2"/>
              <a:buChar char="v"/>
            </a:pPr>
            <a:r>
              <a:rPr lang="pl-PL" sz="1800" dirty="0" smtClean="0"/>
              <a:t>We </a:t>
            </a:r>
            <a:r>
              <a:rPr lang="pl-PL" sz="1800" dirty="0"/>
              <a:t>wniosku deklaruje się </a:t>
            </a:r>
            <a:r>
              <a:rPr lang="pl-PL" sz="1800" dirty="0" smtClean="0"/>
              <a:t>uprawę, </a:t>
            </a:r>
            <a:r>
              <a:rPr lang="pl-PL" sz="1800" dirty="0"/>
              <a:t>która jest na gruncie w okresie 15 maja-15 lipca. </a:t>
            </a:r>
          </a:p>
        </p:txBody>
      </p:sp>
    </p:spTree>
    <p:extLst>
      <p:ext uri="{BB962C8B-B14F-4D97-AF65-F5344CB8AC3E}">
        <p14:creationId xmlns:p14="http://schemas.microsoft.com/office/powerpoint/2010/main" val="150854748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8072" y="44624"/>
            <a:ext cx="7772400" cy="1143000"/>
          </a:xfrm>
        </p:spPr>
        <p:txBody>
          <a:bodyPr/>
          <a:lstStyle/>
          <a:p>
            <a:r>
              <a:rPr lang="pl-PL" b="0" i="1" dirty="0">
                <a:solidFill>
                  <a:srgbClr val="C00000"/>
                </a:solidFill>
              </a:rPr>
              <a:t>Zasady deklarowania działek rolnych w 2015 roku </a:t>
            </a:r>
            <a:r>
              <a:rPr lang="pl-PL" b="0" i="1" dirty="0" smtClean="0">
                <a:solidFill>
                  <a:srgbClr val="C00000"/>
                </a:solidFill>
              </a:rPr>
              <a:t> </a:t>
            </a:r>
            <a:r>
              <a:rPr lang="pl-PL" dirty="0">
                <a:solidFill>
                  <a:srgbClr val="C00000"/>
                </a:solidFill>
              </a:rPr>
              <a:t/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Grupy upraw (1)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1124744"/>
            <a:ext cx="8064896" cy="5266928"/>
          </a:xfrm>
        </p:spPr>
        <p:txBody>
          <a:bodyPr/>
          <a:lstStyle/>
          <a:p>
            <a:pPr algn="just">
              <a:buNone/>
            </a:pPr>
            <a:r>
              <a:rPr lang="pl-PL" sz="1700" dirty="0" smtClean="0"/>
              <a:t>Grupy upraw:</a:t>
            </a:r>
          </a:p>
          <a:p>
            <a:pPr algn="just">
              <a:buClr>
                <a:srgbClr val="C00000"/>
              </a:buClr>
            </a:pPr>
            <a:r>
              <a:rPr lang="pl-PL" sz="1700" b="1" dirty="0" smtClean="0">
                <a:solidFill>
                  <a:srgbClr val="C00000"/>
                </a:solidFill>
              </a:rPr>
              <a:t>JPO</a:t>
            </a:r>
            <a:r>
              <a:rPr lang="pl-PL" sz="1700" b="1" dirty="0" smtClean="0"/>
              <a:t> </a:t>
            </a:r>
            <a:r>
              <a:rPr lang="pl-PL" sz="1700" dirty="0" smtClean="0"/>
              <a:t>– jednolita płatność obszarowa; </a:t>
            </a:r>
          </a:p>
          <a:p>
            <a:pPr algn="just">
              <a:buClr>
                <a:srgbClr val="C00000"/>
              </a:buClr>
            </a:pPr>
            <a:r>
              <a:rPr lang="pl-PL" sz="1700" b="1" dirty="0" smtClean="0">
                <a:solidFill>
                  <a:srgbClr val="C00000"/>
                </a:solidFill>
              </a:rPr>
              <a:t>JPO Z </a:t>
            </a:r>
            <a:r>
              <a:rPr lang="pl-PL" sz="1700" dirty="0" smtClean="0">
                <a:solidFill>
                  <a:srgbClr val="C00000"/>
                </a:solidFill>
              </a:rPr>
              <a:t> </a:t>
            </a:r>
            <a:r>
              <a:rPr lang="pl-PL" sz="1700" dirty="0" smtClean="0"/>
              <a:t>- zagajniki o krótkiej rotacji, </a:t>
            </a:r>
          </a:p>
          <a:p>
            <a:pPr algn="just">
              <a:buClr>
                <a:srgbClr val="C00000"/>
              </a:buClr>
            </a:pPr>
            <a:r>
              <a:rPr lang="pl-PL" sz="1700" b="1" dirty="0" smtClean="0">
                <a:solidFill>
                  <a:srgbClr val="C00000"/>
                </a:solidFill>
              </a:rPr>
              <a:t>JPO L</a:t>
            </a:r>
            <a:r>
              <a:rPr lang="pl-PL" sz="1700" dirty="0" smtClean="0">
                <a:solidFill>
                  <a:srgbClr val="C00000"/>
                </a:solidFill>
              </a:rPr>
              <a:t>  </a:t>
            </a:r>
            <a:r>
              <a:rPr lang="pl-PL" sz="1700" dirty="0" smtClean="0"/>
              <a:t>- obszary zalesione po 2008 r., </a:t>
            </a:r>
          </a:p>
          <a:p>
            <a:pPr algn="just">
              <a:buClr>
                <a:srgbClr val="C00000"/>
              </a:buClr>
            </a:pPr>
            <a:r>
              <a:rPr lang="pl-PL" sz="1700" b="1" dirty="0" smtClean="0">
                <a:solidFill>
                  <a:srgbClr val="C00000"/>
                </a:solidFill>
              </a:rPr>
              <a:t>ONW</a:t>
            </a:r>
            <a:r>
              <a:rPr lang="pl-PL" sz="1700" b="1" dirty="0" smtClean="0"/>
              <a:t> – </a:t>
            </a:r>
            <a:r>
              <a:rPr lang="pl-PL" sz="1700" dirty="0" smtClean="0"/>
              <a:t>tylko gdy rolnik ubiega się o płatność ONW do działki rolnej</a:t>
            </a:r>
            <a:r>
              <a:rPr lang="pl-PL" sz="1700" b="1" dirty="0" smtClean="0"/>
              <a:t>, </a:t>
            </a:r>
          </a:p>
          <a:p>
            <a:pPr algn="just">
              <a:buClr>
                <a:srgbClr val="C00000"/>
              </a:buClr>
            </a:pPr>
            <a:r>
              <a:rPr lang="pl-PL" sz="1700" b="1" dirty="0" smtClean="0">
                <a:solidFill>
                  <a:srgbClr val="C00000"/>
                </a:solidFill>
              </a:rPr>
              <a:t>PRS</a:t>
            </a:r>
            <a:r>
              <a:rPr lang="pl-PL" sz="1700" b="1" dirty="0" smtClean="0"/>
              <a:t> - </a:t>
            </a:r>
            <a:r>
              <a:rPr lang="pl-PL" sz="1700" dirty="0" smtClean="0"/>
              <a:t>płatność rolnośrodowiskowa (PROW 2007-2013) dla każdej rośliny,</a:t>
            </a:r>
            <a:r>
              <a:rPr lang="pl-PL" sz="1700" b="1" dirty="0" smtClean="0"/>
              <a:t> </a:t>
            </a:r>
          </a:p>
          <a:p>
            <a:pPr algn="just">
              <a:buClr>
                <a:srgbClr val="C00000"/>
              </a:buClr>
            </a:pPr>
            <a:r>
              <a:rPr lang="pl-PL" sz="1700" b="1" dirty="0" smtClean="0">
                <a:solidFill>
                  <a:srgbClr val="C00000"/>
                </a:solidFill>
              </a:rPr>
              <a:t>PRSK</a:t>
            </a:r>
            <a:r>
              <a:rPr lang="pl-PL" sz="1700" b="1" dirty="0" smtClean="0"/>
              <a:t> - </a:t>
            </a:r>
            <a:r>
              <a:rPr lang="pl-PL" sz="1700" dirty="0" smtClean="0"/>
              <a:t>program rolno-środowiskowo-klimatyczny dla każdej rośliny, </a:t>
            </a:r>
          </a:p>
          <a:p>
            <a:pPr algn="just">
              <a:buClr>
                <a:srgbClr val="C00000"/>
              </a:buClr>
            </a:pPr>
            <a:r>
              <a:rPr lang="pl-PL" sz="1700" b="1" dirty="0" smtClean="0">
                <a:solidFill>
                  <a:srgbClr val="C00000"/>
                </a:solidFill>
              </a:rPr>
              <a:t>RE</a:t>
            </a:r>
            <a:r>
              <a:rPr lang="pl-PL" sz="1700" dirty="0" smtClean="0"/>
              <a:t> - rolnictwo ekologiczne dla każdej rośliny.</a:t>
            </a:r>
          </a:p>
          <a:p>
            <a:pPr algn="just">
              <a:buClr>
                <a:srgbClr val="C00000"/>
              </a:buClr>
            </a:pPr>
            <a:r>
              <a:rPr lang="pl-PL" sz="1700" b="1" dirty="0" smtClean="0">
                <a:solidFill>
                  <a:srgbClr val="C00000"/>
                </a:solidFill>
              </a:rPr>
              <a:t>P</a:t>
            </a:r>
            <a:r>
              <a:rPr lang="pl-PL" sz="1700" b="1" dirty="0" smtClean="0"/>
              <a:t> </a:t>
            </a:r>
            <a:r>
              <a:rPr lang="pl-PL" sz="1700" dirty="0" smtClean="0"/>
              <a:t>– płatność związana z produkcją odrębnie dla każdego schematu: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700" b="1" dirty="0" smtClean="0"/>
              <a:t>P skrobia </a:t>
            </a:r>
            <a:r>
              <a:rPr lang="pl-PL" sz="1700" dirty="0" smtClean="0"/>
              <a:t>– płatność do ziemniaków skrobiowych, 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700" b="1" dirty="0" smtClean="0"/>
              <a:t>P burak cukrowy </a:t>
            </a:r>
            <a:r>
              <a:rPr lang="pl-PL" sz="1700" dirty="0" smtClean="0"/>
              <a:t>– płatność do buraków cukrowych, 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700" b="1" dirty="0" smtClean="0"/>
              <a:t>P chmiel </a:t>
            </a:r>
            <a:r>
              <a:rPr lang="pl-PL" sz="1700" dirty="0" smtClean="0"/>
              <a:t>– płatność do chmielu, 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700" b="1" dirty="0" smtClean="0"/>
              <a:t>P len </a:t>
            </a:r>
            <a:r>
              <a:rPr lang="pl-PL" sz="1700" dirty="0" smtClean="0"/>
              <a:t>– płatność do lnu, 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700" b="1" dirty="0" smtClean="0"/>
              <a:t>P konopie </a:t>
            </a:r>
            <a:r>
              <a:rPr lang="pl-PL" sz="1700" dirty="0" smtClean="0"/>
              <a:t>– płatność do konopi włóknistych, 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700" b="1" dirty="0" smtClean="0"/>
              <a:t>P WB </a:t>
            </a:r>
            <a:r>
              <a:rPr lang="pl-PL" sz="1700" dirty="0" smtClean="0"/>
              <a:t>– płatność do roślin wysokobiałkowych, 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700" b="1" dirty="0" smtClean="0"/>
              <a:t>P OM </a:t>
            </a:r>
            <a:r>
              <a:rPr lang="pl-PL" sz="1700" dirty="0" smtClean="0"/>
              <a:t>– płatność do owoców miękkich, 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700" b="1" dirty="0" smtClean="0"/>
              <a:t>P pomidory </a:t>
            </a:r>
            <a:r>
              <a:rPr lang="pl-PL" sz="1700" dirty="0" smtClean="0"/>
              <a:t>– płatność do pomidorów. </a:t>
            </a:r>
          </a:p>
          <a:p>
            <a:pPr algn="just">
              <a:buClr>
                <a:srgbClr val="C00000"/>
              </a:buClr>
            </a:pPr>
            <a:endParaRPr lang="pl-PL" sz="1700" dirty="0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1008112"/>
          </a:xfrm>
        </p:spPr>
        <p:txBody>
          <a:bodyPr/>
          <a:lstStyle/>
          <a:p>
            <a:r>
              <a:rPr lang="pl-PL" b="0" i="1" dirty="0">
                <a:solidFill>
                  <a:srgbClr val="C00000"/>
                </a:solidFill>
              </a:rPr>
              <a:t>Zasady deklarowania działek rolnych w 2015 roku </a:t>
            </a:r>
            <a:r>
              <a:rPr lang="pl-PL" b="0" i="1" dirty="0" smtClean="0">
                <a:solidFill>
                  <a:srgbClr val="C00000"/>
                </a:solidFill>
              </a:rPr>
              <a:t> </a:t>
            </a:r>
            <a:r>
              <a:rPr lang="pl-PL" dirty="0">
                <a:solidFill>
                  <a:srgbClr val="C00000"/>
                </a:solidFill>
              </a:rPr>
              <a:t/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Grupy upraw (2)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107504" y="1196752"/>
            <a:ext cx="8712968" cy="5112568"/>
          </a:xfrm>
          <a:noFill/>
        </p:spPr>
        <p:txBody>
          <a:bodyPr/>
          <a:lstStyle/>
          <a:p>
            <a:pPr algn="just">
              <a:buClr>
                <a:srgbClr val="C00000"/>
              </a:buClr>
            </a:pPr>
            <a:r>
              <a:rPr lang="pl-PL" sz="2400" dirty="0" smtClean="0"/>
              <a:t>Działki „główne” - grupy upraw: </a:t>
            </a:r>
            <a:r>
              <a:rPr lang="pl-PL" sz="2400" b="1" dirty="0" smtClean="0"/>
              <a:t>JPO</a:t>
            </a:r>
            <a:r>
              <a:rPr lang="pl-PL" sz="2400" dirty="0" smtClean="0"/>
              <a:t>; </a:t>
            </a:r>
            <a:r>
              <a:rPr lang="pl-PL" sz="2400" b="1" dirty="0" smtClean="0"/>
              <a:t>JPO Z </a:t>
            </a:r>
            <a:r>
              <a:rPr lang="pl-PL" sz="2400" dirty="0" smtClean="0"/>
              <a:t>(zagajniki o krótkiej rotacji), </a:t>
            </a:r>
            <a:r>
              <a:rPr lang="pl-PL" sz="2400" b="1" dirty="0" smtClean="0"/>
              <a:t>JPO L</a:t>
            </a:r>
            <a:r>
              <a:rPr lang="pl-PL" sz="2400" dirty="0" smtClean="0"/>
              <a:t> (obszary zalesione po 2008 r.), </a:t>
            </a:r>
            <a:r>
              <a:rPr lang="pl-PL" sz="2400" b="1" dirty="0" smtClean="0"/>
              <a:t>ONW, PRS, PRSK, RE </a:t>
            </a:r>
            <a:r>
              <a:rPr lang="pl-PL" sz="2400" dirty="0" smtClean="0"/>
              <a:t>(gdy działka tylko do płatności ONW, PRS,PRSK,RE)</a:t>
            </a:r>
            <a:r>
              <a:rPr lang="pl-PL" sz="2400" b="1" dirty="0" smtClean="0"/>
              <a:t>. </a:t>
            </a:r>
          </a:p>
          <a:p>
            <a:pPr algn="just">
              <a:buClr>
                <a:srgbClr val="C00000"/>
              </a:buClr>
            </a:pPr>
            <a:r>
              <a:rPr lang="pl-PL" sz="2400" u="sng" dirty="0" smtClean="0"/>
              <a:t>Działki </a:t>
            </a:r>
            <a:r>
              <a:rPr lang="pl-PL" sz="2400" u="sng" dirty="0"/>
              <a:t>główne musza mieć powierzchnie minimum 0,1 ha.</a:t>
            </a:r>
          </a:p>
          <a:p>
            <a:pPr algn="just">
              <a:buClr>
                <a:srgbClr val="C00000"/>
              </a:buClr>
            </a:pPr>
            <a:r>
              <a:rPr lang="pl-PL" sz="2400" dirty="0" smtClean="0"/>
              <a:t>Grupy upraw dla płatności ekologicznej, płatności rolnośrodowiskowej oraz płatności rolno-środowiskowo-klimatycznej: </a:t>
            </a:r>
            <a:r>
              <a:rPr lang="pl-PL" sz="2400" b="1" dirty="0" smtClean="0"/>
              <a:t>PRS </a:t>
            </a:r>
            <a:r>
              <a:rPr lang="pl-PL" sz="2400" dirty="0" smtClean="0"/>
              <a:t>(płatność rolnośrodowiskowa – PROW 2007-2013) dla każdej rośliny,</a:t>
            </a:r>
            <a:r>
              <a:rPr lang="pl-PL" sz="2400" b="1" dirty="0" smtClean="0"/>
              <a:t> PRSK </a:t>
            </a:r>
            <a:r>
              <a:rPr lang="pl-PL" sz="2400" dirty="0" smtClean="0"/>
              <a:t>(program rolno-środowiskowo-klimatyczny) dla każdej rośliny, </a:t>
            </a:r>
            <a:r>
              <a:rPr lang="pl-PL" sz="2400" b="1" dirty="0" smtClean="0"/>
              <a:t>RE</a:t>
            </a:r>
            <a:r>
              <a:rPr lang="pl-PL" sz="2400" dirty="0" smtClean="0"/>
              <a:t> (rolnictwo ekologiczne) dla każdej rośliny. </a:t>
            </a:r>
          </a:p>
          <a:p>
            <a:pPr algn="just">
              <a:buClr>
                <a:srgbClr val="C00000"/>
              </a:buClr>
            </a:pPr>
            <a:r>
              <a:rPr lang="pl-PL" sz="2400" u="sng" dirty="0" smtClean="0"/>
              <a:t>Działki musza mieć powierzchnie minimum 0,1 ha.</a:t>
            </a:r>
          </a:p>
        </p:txBody>
      </p:sp>
    </p:spTree>
    <p:extLst>
      <p:ext uri="{BB962C8B-B14F-4D97-AF65-F5344CB8AC3E}">
        <p14:creationId xmlns:p14="http://schemas.microsoft.com/office/powerpoint/2010/main" val="256530685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1008112"/>
          </a:xfrm>
        </p:spPr>
        <p:txBody>
          <a:bodyPr/>
          <a:lstStyle/>
          <a:p>
            <a:r>
              <a:rPr lang="pl-PL" b="0" i="1" dirty="0">
                <a:solidFill>
                  <a:srgbClr val="C00000"/>
                </a:solidFill>
              </a:rPr>
              <a:t>Zasady deklarowania działek rolnych w 2015 roku </a:t>
            </a:r>
            <a:r>
              <a:rPr lang="pl-PL" b="0" i="1" dirty="0" smtClean="0">
                <a:solidFill>
                  <a:srgbClr val="C00000"/>
                </a:solidFill>
              </a:rPr>
              <a:t> </a:t>
            </a:r>
            <a:r>
              <a:rPr lang="pl-PL" dirty="0">
                <a:solidFill>
                  <a:srgbClr val="C00000"/>
                </a:solidFill>
              </a:rPr>
              <a:t/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Grupy upraw (3)</a:t>
            </a:r>
            <a:endParaRPr lang="pl-PL" dirty="0">
              <a:solidFill>
                <a:srgbClr val="C00000"/>
              </a:solidFill>
            </a:endParaRPr>
          </a:p>
        </p:txBody>
      </p:sp>
      <p:sp useBgFill="1"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124744"/>
            <a:ext cx="8712968" cy="5733256"/>
          </a:xfrm>
        </p:spPr>
        <p:txBody>
          <a:bodyPr/>
          <a:lstStyle/>
          <a:p>
            <a:pPr algn="just">
              <a:buClr>
                <a:srgbClr val="C00000"/>
              </a:buClr>
            </a:pPr>
            <a:r>
              <a:rPr lang="pl-PL" sz="2000" dirty="0" smtClean="0"/>
              <a:t>Jako działki „podrzędne” do  grupy upraw JPO, deklarowane będą: 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2000" dirty="0" smtClean="0"/>
              <a:t>płatności związane z produkcją odrębnie dla każdego schematu: skrobia, cukier, chmiel, len, konopie, rośliny wysokobiałkowe, owoce miękkie, pomidory – </a:t>
            </a:r>
            <a:r>
              <a:rPr lang="pl-PL" sz="2000" b="1" dirty="0" smtClean="0"/>
              <a:t>P</a:t>
            </a:r>
            <a:r>
              <a:rPr lang="pl-PL" sz="2000" dirty="0" smtClean="0"/>
              <a:t>, 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2000" dirty="0" smtClean="0"/>
              <a:t>uprawy </a:t>
            </a:r>
            <a:r>
              <a:rPr lang="pl-PL" sz="2000" dirty="0"/>
              <a:t>na gruntach ornych, </a:t>
            </a:r>
            <a:r>
              <a:rPr lang="pl-PL" sz="2000" dirty="0" smtClean="0">
                <a:solidFill>
                  <a:srgbClr val="FF0000"/>
                </a:solidFill>
              </a:rPr>
              <a:t>w </a:t>
            </a:r>
            <a:r>
              <a:rPr lang="pl-PL" sz="2000" dirty="0">
                <a:solidFill>
                  <a:srgbClr val="FF0000"/>
                </a:solidFill>
              </a:rPr>
              <a:t>przypadku rolników posiadających </a:t>
            </a:r>
            <a:r>
              <a:rPr lang="pl-PL" sz="2000" dirty="0" smtClean="0">
                <a:solidFill>
                  <a:srgbClr val="FF0000"/>
                </a:solidFill>
              </a:rPr>
              <a:t>od 10 </a:t>
            </a:r>
            <a:r>
              <a:rPr lang="pl-PL" sz="2000" dirty="0">
                <a:solidFill>
                  <a:srgbClr val="FF0000"/>
                </a:solidFill>
              </a:rPr>
              <a:t>ha gruntów </a:t>
            </a:r>
            <a:r>
              <a:rPr lang="pl-PL" sz="2000" dirty="0" smtClean="0">
                <a:solidFill>
                  <a:srgbClr val="FF0000"/>
                </a:solidFill>
              </a:rPr>
              <a:t>ornych</a:t>
            </a:r>
            <a:r>
              <a:rPr lang="pl-PL" sz="2000" dirty="0" smtClean="0"/>
              <a:t>,</a:t>
            </a:r>
            <a:endParaRPr lang="pl-PL" sz="2000" dirty="0"/>
          </a:p>
          <a:p>
            <a:pPr lvl="1"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2000" dirty="0" smtClean="0"/>
              <a:t>trwałe </a:t>
            </a:r>
            <a:r>
              <a:rPr lang="pl-PL" sz="2000" dirty="0"/>
              <a:t>użytki zielone i „cenne” trwałe użytki zielone, w przypadku rolników posiadających takie obszary w swoim </a:t>
            </a:r>
            <a:r>
              <a:rPr lang="pl-PL" sz="2000" dirty="0" smtClean="0"/>
              <a:t>gospodarstwie – </a:t>
            </a:r>
            <a:r>
              <a:rPr lang="pl-PL" sz="2000" b="1" dirty="0" smtClean="0"/>
              <a:t>TUZ</a:t>
            </a:r>
            <a:r>
              <a:rPr lang="pl-PL" sz="2000" dirty="0" smtClean="0"/>
              <a:t> i </a:t>
            </a:r>
            <a:r>
              <a:rPr lang="pl-PL" sz="2000" b="1" dirty="0" smtClean="0"/>
              <a:t>TUZ C</a:t>
            </a:r>
            <a:r>
              <a:rPr lang="pl-PL" sz="2000" dirty="0" smtClean="0"/>
              <a:t>,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2000" b="1" dirty="0" smtClean="0">
                <a:solidFill>
                  <a:srgbClr val="C00000"/>
                </a:solidFill>
              </a:rPr>
              <a:t>trawy na gruntach ornych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2000" dirty="0"/>
              <a:t>u</a:t>
            </a:r>
            <a:r>
              <a:rPr lang="pl-PL" sz="2000" dirty="0" smtClean="0"/>
              <a:t>prawa konopi włóknistych,</a:t>
            </a:r>
          </a:p>
          <a:p>
            <a:pPr lvl="1" algn="just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2000" dirty="0" smtClean="0"/>
              <a:t>grupa upraw PRS, PRSK i RE.</a:t>
            </a:r>
          </a:p>
          <a:p>
            <a:pPr marL="450850" lvl="1" indent="6350" algn="just">
              <a:buClr>
                <a:srgbClr val="C00000"/>
              </a:buClr>
              <a:buNone/>
            </a:pPr>
            <a:r>
              <a:rPr lang="pl-PL" sz="2000" dirty="0" smtClean="0"/>
              <a:t>Działki „podrzędne” </a:t>
            </a:r>
            <a:r>
              <a:rPr lang="pl-PL" sz="2000" b="1" dirty="0" smtClean="0">
                <a:solidFill>
                  <a:srgbClr val="FF0000"/>
                </a:solidFill>
              </a:rPr>
              <a:t>ZA WYJĄTKIEM GRUPY UPRAW P </a:t>
            </a:r>
            <a:r>
              <a:rPr lang="pl-PL" sz="2000" dirty="0" smtClean="0"/>
              <a:t>(PŁATNOŚCI ZWIĄZANE Z PRODUKCJĄ) oraz grup upraw PRS, PRSK, RE mogą mieć powierzchnie mniejszą niż 0,1 ha. </a:t>
            </a:r>
          </a:p>
        </p:txBody>
      </p:sp>
    </p:spTree>
    <p:extLst>
      <p:ext uri="{BB962C8B-B14F-4D97-AF65-F5344CB8AC3E}">
        <p14:creationId xmlns:p14="http://schemas.microsoft.com/office/powerpoint/2010/main" val="271449717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1008112"/>
          </a:xfrm>
        </p:spPr>
        <p:txBody>
          <a:bodyPr/>
          <a:lstStyle/>
          <a:p>
            <a:r>
              <a:rPr lang="pl-PL" b="0" i="1" dirty="0">
                <a:solidFill>
                  <a:srgbClr val="C00000"/>
                </a:solidFill>
              </a:rPr>
              <a:t>Zasady deklarowania działek rolnych w 2015 roku </a:t>
            </a:r>
            <a:r>
              <a:rPr lang="pl-PL" b="0" i="1" dirty="0" smtClean="0">
                <a:solidFill>
                  <a:srgbClr val="C00000"/>
                </a:solidFill>
              </a:rPr>
              <a:t> </a:t>
            </a:r>
            <a:r>
              <a:rPr lang="pl-PL" dirty="0">
                <a:solidFill>
                  <a:srgbClr val="C00000"/>
                </a:solidFill>
              </a:rPr>
              <a:t/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Grupy upraw (4)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196752"/>
            <a:ext cx="8496944" cy="5112568"/>
          </a:xfrm>
          <a:noFill/>
        </p:spPr>
        <p:txBody>
          <a:bodyPr/>
          <a:lstStyle/>
          <a:p>
            <a:pPr marL="0" lvl="1" indent="0" algn="just">
              <a:buNone/>
            </a:pPr>
            <a:endParaRPr lang="pl-PL" sz="2400" dirty="0" smtClean="0"/>
          </a:p>
          <a:p>
            <a:pPr marL="0" lvl="1" indent="0" algn="just">
              <a:buNone/>
            </a:pPr>
            <a:endParaRPr lang="pl-PL" sz="2400" dirty="0"/>
          </a:p>
          <a:p>
            <a:pPr marL="0" lvl="1" indent="0" algn="just">
              <a:buNone/>
            </a:pPr>
            <a:r>
              <a:rPr lang="pl-PL" sz="2400" dirty="0" smtClean="0"/>
              <a:t>W przypadku, gdy uprawa </a:t>
            </a:r>
            <a:r>
              <a:rPr lang="pl-PL" sz="2400" dirty="0"/>
              <a:t>soi </a:t>
            </a:r>
            <a:r>
              <a:rPr lang="pl-PL" sz="2400" dirty="0" smtClean="0"/>
              <a:t>jest zadeklarowana do płatności związanych do powierzchni upraw – płatności do roślin wysokobiałkowych (P WB), wówczas, bez względu czy rolnik jest objęty obowiązkiem dywersyfikacji czy nie, należy uprawę soi zadeklarować jako odrębną działkę (działkę podrzędną dla działki P WB).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19468447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Podstawowe zasady wypełniania wniosku o przyznanie płatności na rok 2015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688160"/>
          </a:xfrm>
        </p:spPr>
        <p:txBody>
          <a:bodyPr/>
          <a:lstStyle/>
          <a:p>
            <a:pPr algn="just">
              <a:buFont typeface="Wingdings" pitchFamily="2" charset="2"/>
              <a:buChar char="q"/>
            </a:pPr>
            <a:r>
              <a:rPr lang="pl-PL" sz="2000" dirty="0"/>
              <a:t>Rolnik jest odpowiedzialny za złożenie prawidłowego wniosku o przyznanie </a:t>
            </a:r>
            <a:r>
              <a:rPr lang="pl-PL" sz="2000" dirty="0" smtClean="0"/>
              <a:t>płatności. </a:t>
            </a:r>
          </a:p>
          <a:p>
            <a:pPr algn="just">
              <a:buFont typeface="Wingdings" pitchFamily="2" charset="2"/>
              <a:buChar char="q"/>
            </a:pPr>
            <a:r>
              <a:rPr lang="pl-PL" sz="2000" dirty="0" smtClean="0"/>
              <a:t>Przed </a:t>
            </a:r>
            <a:r>
              <a:rPr lang="pl-PL" sz="2000" dirty="0"/>
              <a:t>złożeniem wniosku należy </a:t>
            </a:r>
            <a:r>
              <a:rPr lang="pl-PL" sz="2000" b="1" u="sng" dirty="0"/>
              <a:t>obowiązkowo zweryfikować</a:t>
            </a:r>
            <a:r>
              <a:rPr lang="pl-PL" sz="2000" dirty="0"/>
              <a:t> poprawność </a:t>
            </a:r>
            <a:r>
              <a:rPr lang="pl-PL" sz="2000" dirty="0" smtClean="0"/>
              <a:t>zadeklarowanych danych</a:t>
            </a:r>
            <a:r>
              <a:rPr lang="pl-PL" sz="2000" dirty="0"/>
              <a:t>. Brak zgodności danych zawartych we wniosku ze stanem faktycznym może skutkować zmniejszeniem kwoty płatności lub odmową jej przyznania</a:t>
            </a:r>
            <a:r>
              <a:rPr lang="pl-PL" sz="2000" dirty="0" smtClean="0"/>
              <a:t>.</a:t>
            </a:r>
          </a:p>
          <a:p>
            <a:pPr algn="just">
              <a:buFont typeface="Wingdings" pitchFamily="2" charset="2"/>
              <a:buChar char="q"/>
            </a:pPr>
            <a:r>
              <a:rPr lang="pl-PL" sz="2000" dirty="0" smtClean="0"/>
              <a:t>Rolnik </a:t>
            </a:r>
            <a:r>
              <a:rPr lang="pl-PL" sz="2000" dirty="0"/>
              <a:t>powinien wypełnić wszystkie białe pola w formularzu wniosku (pola obowiązkowe), dla płatności, o które ubiega się w roku 2015. </a:t>
            </a:r>
            <a:endParaRPr lang="pl-PL" sz="2000" dirty="0" smtClean="0"/>
          </a:p>
          <a:p>
            <a:pPr algn="just">
              <a:buFont typeface="Wingdings" pitchFamily="2" charset="2"/>
              <a:buChar char="q"/>
            </a:pPr>
            <a:r>
              <a:rPr lang="pl-PL" sz="2000" dirty="0" smtClean="0"/>
              <a:t>Wniosek </a:t>
            </a:r>
            <a:r>
              <a:rPr lang="pl-PL" sz="2000" dirty="0"/>
              <a:t>należy wypełnić czytelnie długopisem, drukowanymi literami. </a:t>
            </a:r>
            <a:endParaRPr lang="pl-PL" sz="2000" dirty="0" smtClean="0"/>
          </a:p>
          <a:p>
            <a:pPr algn="just">
              <a:buFont typeface="Wingdings" pitchFamily="2" charset="2"/>
              <a:buChar char="q"/>
            </a:pPr>
            <a:r>
              <a:rPr lang="pl-PL" sz="2000" dirty="0" smtClean="0">
                <a:solidFill>
                  <a:srgbClr val="C00000"/>
                </a:solidFill>
              </a:rPr>
              <a:t>Do każdej działki rolnej zadeklarowanej we wniosku należy dołączyć załącznik graficzny z wyrysowanymi na nim granicami tej działki.</a:t>
            </a:r>
            <a:endParaRPr lang="pl-PL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03925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722313" y="3795117"/>
            <a:ext cx="7772400" cy="1362075"/>
          </a:xfrm>
          <a:noFill/>
        </p:spPr>
        <p:txBody>
          <a:bodyPr/>
          <a:lstStyle/>
          <a:p>
            <a:pPr algn="ctr"/>
            <a:r>
              <a:rPr lang="pl-PL" sz="2400" cap="none" dirty="0" smtClean="0"/>
              <a:t>Dotyczy  gospodarstwa, w którym powierzchnia gruntów ornych jest mniejsza niż 10 ha.</a:t>
            </a:r>
            <a:endParaRPr lang="pl-PL" sz="2400" cap="none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>
            <a:off x="722313" y="1628801"/>
            <a:ext cx="7772400" cy="1296143"/>
          </a:xfrm>
        </p:spPr>
        <p:txBody>
          <a:bodyPr/>
          <a:lstStyle/>
          <a:p>
            <a:pPr algn="ctr"/>
            <a:r>
              <a:rPr lang="pl-PL" sz="3600" dirty="0" smtClean="0">
                <a:solidFill>
                  <a:srgbClr val="C00000"/>
                </a:solidFill>
              </a:rPr>
              <a:t>Przykład 1</a:t>
            </a:r>
            <a:endParaRPr lang="pl-PL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10259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8352284" cy="936104"/>
          </a:xfrm>
        </p:spPr>
        <p:txBody>
          <a:bodyPr/>
          <a:lstStyle/>
          <a:p>
            <a:r>
              <a:rPr lang="pl-PL" sz="3200" dirty="0" smtClean="0">
                <a:solidFill>
                  <a:srgbClr val="C00000"/>
                </a:solidFill>
              </a:rPr>
              <a:t>Wnioski przez Internet</a:t>
            </a:r>
            <a:endParaRPr lang="pl-PL" sz="3200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124744"/>
            <a:ext cx="8640960" cy="5400600"/>
          </a:xfrm>
          <a:noFill/>
        </p:spPr>
        <p:txBody>
          <a:bodyPr/>
          <a:lstStyle/>
          <a:p>
            <a:pPr marL="342900" lvl="1" indent="-342900"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2000" dirty="0" smtClean="0">
                <a:solidFill>
                  <a:srgbClr val="008000"/>
                </a:solidFill>
              </a:rPr>
              <a:t>Zachęcamy wszystkich rolników do składania wniosków o przyznanie płatności na rok 2015 za pośrednictwem Nowego ! formularza </a:t>
            </a:r>
            <a:r>
              <a:rPr lang="pl-PL" sz="2000" dirty="0">
                <a:solidFill>
                  <a:srgbClr val="008000"/>
                </a:solidFill>
              </a:rPr>
              <a:t>dostępnego na stronie internetowej </a:t>
            </a:r>
            <a:r>
              <a:rPr lang="pl-PL" sz="2000" dirty="0" err="1">
                <a:solidFill>
                  <a:srgbClr val="008000"/>
                </a:solidFill>
              </a:rPr>
              <a:t>ARiMR</a:t>
            </a:r>
            <a:r>
              <a:rPr lang="pl-PL" sz="2000" dirty="0" smtClean="0">
                <a:solidFill>
                  <a:srgbClr val="008000"/>
                </a:solidFill>
              </a:rPr>
              <a:t>.</a:t>
            </a:r>
          </a:p>
          <a:p>
            <a:pPr marL="342900" lvl="1" indent="-342900"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2000" dirty="0"/>
              <a:t>Korzyści płynące ze złożenia wniosku za pomocą aplikacji e-Wniosek to m.in. ułatwienia w wypełnianiu formularza wniosku o przyznanie płatności, poprzez wprowadzenie przyjaznego interfejsu użytkownika, poinformowanie rolnika podczas wypełniania wniosku o stwierdzonych brakach we wniosku o przyznanie płatności oraz możliwość bieżącego śledzenia przez rolnika, na jakim etapie rozpatrywania przez </a:t>
            </a:r>
            <a:r>
              <a:rPr lang="pl-PL" sz="2000" dirty="0" err="1"/>
              <a:t>ARiMR</a:t>
            </a:r>
            <a:r>
              <a:rPr lang="pl-PL" sz="2000" dirty="0"/>
              <a:t> jest wniosek.</a:t>
            </a:r>
          </a:p>
          <a:p>
            <a:pPr marL="342900" lvl="1" indent="-342900"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2000" dirty="0"/>
              <a:t>Warunkiem złożenia wniosku o przyznanie płatności za pomocą aplikacji e-Wniosek jest nadanie rolnikowi loginu i kodu dostępu. </a:t>
            </a:r>
            <a:endParaRPr lang="pl-PL" sz="2000" dirty="0" smtClean="0"/>
          </a:p>
          <a:p>
            <a:pPr marL="342900" lvl="1" indent="-342900"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2000" dirty="0" smtClean="0"/>
              <a:t>Wniosek </a:t>
            </a:r>
            <a:r>
              <a:rPr lang="pl-PL" sz="2000" dirty="0"/>
              <a:t>o nadanie loginu i kodu dostępu składa się do kierownika biura powiatowego </a:t>
            </a:r>
            <a:r>
              <a:rPr lang="pl-PL" sz="2000" dirty="0" err="1"/>
              <a:t>ARiMR</a:t>
            </a:r>
            <a:r>
              <a:rPr lang="pl-PL" sz="2000" dirty="0"/>
              <a:t> właściwego ze względu na miejsce zamieszkania lub siedzibę rolnika. Formularz ten jest dostępny na stronie internetowej Agencji www.arimr.gov.pl oraz w biurach powiatowych i oddziałach regionalnych </a:t>
            </a:r>
            <a:r>
              <a:rPr lang="pl-PL" sz="2000" dirty="0" err="1"/>
              <a:t>ARiMR</a:t>
            </a:r>
            <a:r>
              <a:rPr lang="pl-PL" sz="2000" dirty="0"/>
              <a:t>.</a:t>
            </a:r>
          </a:p>
          <a:p>
            <a:pPr marL="342900" lvl="1" indent="-342900" algn="just">
              <a:buClr>
                <a:srgbClr val="C00000"/>
              </a:buClr>
              <a:buFont typeface="Wingdings" pitchFamily="2" charset="2"/>
              <a:buChar char="q"/>
            </a:pPr>
            <a:endParaRPr lang="pl-PL" sz="2000" dirty="0" smtClean="0"/>
          </a:p>
          <a:p>
            <a:pPr marL="342900" lvl="1" indent="-342900" algn="just">
              <a:buClr>
                <a:srgbClr val="C00000"/>
              </a:buClr>
              <a:buFont typeface="Wingdings" pitchFamily="2" charset="2"/>
              <a:buChar char="q"/>
            </a:pPr>
            <a:endParaRPr lang="pl-PL" sz="2400" dirty="0" smtClean="0"/>
          </a:p>
          <a:p>
            <a:pPr marL="342900" lvl="1" indent="-342900" algn="just">
              <a:buClr>
                <a:srgbClr val="C00000"/>
              </a:buClr>
              <a:buFont typeface="Wingdings" pitchFamily="2" charset="2"/>
              <a:buChar char="q"/>
            </a:pPr>
            <a:endParaRPr lang="pl-PL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9444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0"/>
            <a:ext cx="7992888" cy="76467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sz="2000" dirty="0" smtClean="0">
                <a:solidFill>
                  <a:srgbClr val="C00000"/>
                </a:solidFill>
              </a:rPr>
              <a:t>„Układ „ roślin w gospodarstwie – </a:t>
            </a:r>
            <a:r>
              <a:rPr lang="pl-PL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przykład 1 </a:t>
            </a:r>
            <a:r>
              <a:rPr lang="pl-PL" sz="2000" dirty="0" smtClean="0">
                <a:solidFill>
                  <a:srgbClr val="C00000"/>
                </a:solidFill>
              </a:rPr>
              <a:t>– </a:t>
            </a:r>
            <a:br>
              <a:rPr lang="pl-PL" sz="2000" dirty="0" smtClean="0">
                <a:solidFill>
                  <a:srgbClr val="C00000"/>
                </a:solidFill>
              </a:rPr>
            </a:br>
            <a:r>
              <a:rPr lang="pl-PL" sz="2000" dirty="0" smtClean="0">
                <a:solidFill>
                  <a:srgbClr val="C00000"/>
                </a:solidFill>
              </a:rPr>
              <a:t>powierzchnia gruntów ornych 4,38 ha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52536" y="6289575"/>
            <a:ext cx="8891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dirty="0" smtClean="0">
                <a:latin typeface="+mn-lt"/>
              </a:rPr>
              <a:t>Określenie „</a:t>
            </a:r>
            <a:r>
              <a:rPr lang="pl-PL" sz="1400" b="1" dirty="0" smtClean="0">
                <a:latin typeface="+mn-lt"/>
              </a:rPr>
              <a:t>produkcja</a:t>
            </a:r>
            <a:r>
              <a:rPr lang="pl-PL" sz="1400" dirty="0" smtClean="0">
                <a:latin typeface="+mn-lt"/>
              </a:rPr>
              <a:t>” oznacza, że roślina została zadeklarowana do płatności związanej do powierzchni upraw.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88669"/>
            <a:ext cx="7704856" cy="556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582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560840" cy="1008112"/>
          </a:xfrm>
        </p:spPr>
        <p:txBody>
          <a:bodyPr/>
          <a:lstStyle/>
          <a:p>
            <a:r>
              <a:rPr lang="pl-PL" sz="2800" kern="1200" dirty="0" smtClean="0">
                <a:solidFill>
                  <a:srgbClr val="C00000"/>
                </a:solidFill>
              </a:rPr>
              <a:t> Pamiętaj!!!</a:t>
            </a:r>
            <a:endParaRPr lang="pl-PL" sz="2800" kern="1200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196752"/>
            <a:ext cx="8568952" cy="4680520"/>
          </a:xfrm>
        </p:spPr>
        <p:txBody>
          <a:bodyPr/>
          <a:lstStyle/>
          <a:p>
            <a:pPr algn="just"/>
            <a:r>
              <a:rPr lang="pl-PL" sz="2000" dirty="0" smtClean="0"/>
              <a:t>W przypadku posiadania </a:t>
            </a:r>
            <a:r>
              <a:rPr lang="pl-PL" sz="2000" dirty="0" smtClean="0">
                <a:solidFill>
                  <a:srgbClr val="FF0000"/>
                </a:solidFill>
              </a:rPr>
              <a:t>poniżej 10 ha </a:t>
            </a:r>
            <a:r>
              <a:rPr lang="pl-PL" sz="2000" dirty="0" smtClean="0"/>
              <a:t>gruntów ornych rolnik </a:t>
            </a:r>
            <a:r>
              <a:rPr lang="pl-PL" sz="2000" dirty="0" smtClean="0">
                <a:solidFill>
                  <a:srgbClr val="FF0000"/>
                </a:solidFill>
              </a:rPr>
              <a:t>nie podlega obowiązkowi dywersyfikacji upraw</a:t>
            </a:r>
            <a:r>
              <a:rPr lang="pl-PL" sz="2000" dirty="0" smtClean="0"/>
              <a:t>.</a:t>
            </a:r>
          </a:p>
          <a:p>
            <a:pPr algn="just"/>
            <a:r>
              <a:rPr lang="pl-PL" sz="2000" dirty="0" smtClean="0"/>
              <a:t>Działki rolne </a:t>
            </a:r>
            <a:r>
              <a:rPr lang="pl-PL" sz="2000" dirty="0" smtClean="0">
                <a:solidFill>
                  <a:srgbClr val="FF0000"/>
                </a:solidFill>
              </a:rPr>
              <a:t>zalesione po 2008 roku, zagajniki o krótkiej rotacji </a:t>
            </a:r>
            <a:r>
              <a:rPr lang="pl-PL" sz="2000" dirty="0" smtClean="0"/>
              <a:t>i uprawy zakwalifikowane jako grupa upraw </a:t>
            </a:r>
            <a:r>
              <a:rPr lang="pl-PL" sz="2000" dirty="0" smtClean="0">
                <a:solidFill>
                  <a:srgbClr val="FF0000"/>
                </a:solidFill>
              </a:rPr>
              <a:t>JPO</a:t>
            </a:r>
            <a:r>
              <a:rPr lang="pl-PL" sz="2000" dirty="0" smtClean="0"/>
              <a:t> stanowią </a:t>
            </a:r>
            <a:r>
              <a:rPr lang="pl-PL" sz="2000" dirty="0" smtClean="0">
                <a:solidFill>
                  <a:srgbClr val="FF0000"/>
                </a:solidFill>
              </a:rPr>
              <a:t>działki „główne”.</a:t>
            </a:r>
          </a:p>
          <a:p>
            <a:pPr algn="just"/>
            <a:r>
              <a:rPr lang="pl-PL" sz="2000" dirty="0" smtClean="0"/>
              <a:t>Działki rolne oznaczone grupą upraw </a:t>
            </a:r>
            <a:r>
              <a:rPr lang="pl-PL" sz="2000" dirty="0" smtClean="0">
                <a:solidFill>
                  <a:srgbClr val="FF0000"/>
                </a:solidFill>
              </a:rPr>
              <a:t>JPO, JPO L, JPO Z muszą</a:t>
            </a:r>
            <a:r>
              <a:rPr lang="pl-PL" sz="2000" dirty="0" smtClean="0"/>
              <a:t> spełniać wymóg powierzchni </a:t>
            </a:r>
            <a:r>
              <a:rPr lang="pl-PL" sz="2000" dirty="0" smtClean="0">
                <a:solidFill>
                  <a:srgbClr val="FF0000"/>
                </a:solidFill>
              </a:rPr>
              <a:t>0,1 ha</a:t>
            </a:r>
            <a:r>
              <a:rPr lang="pl-PL" sz="2000" dirty="0" smtClean="0"/>
              <a:t>.</a:t>
            </a:r>
          </a:p>
          <a:p>
            <a:pPr algn="just"/>
            <a:r>
              <a:rPr lang="pl-PL" sz="2000" dirty="0">
                <a:solidFill>
                  <a:srgbClr val="FF0000"/>
                </a:solidFill>
              </a:rPr>
              <a:t>Działki rolne </a:t>
            </a:r>
            <a:r>
              <a:rPr lang="pl-PL" sz="2000" dirty="0"/>
              <a:t>oznaczone grupą upraw </a:t>
            </a:r>
            <a:r>
              <a:rPr lang="pl-PL" sz="2000" dirty="0" smtClean="0">
                <a:solidFill>
                  <a:srgbClr val="FF0000"/>
                </a:solidFill>
              </a:rPr>
              <a:t>P</a:t>
            </a:r>
            <a:r>
              <a:rPr lang="pl-PL" sz="2000" dirty="0" smtClean="0"/>
              <a:t> (płatności związane z produkcją) stanowią </a:t>
            </a:r>
            <a:r>
              <a:rPr lang="pl-PL" sz="2000" dirty="0" smtClean="0">
                <a:solidFill>
                  <a:srgbClr val="FF0000"/>
                </a:solidFill>
              </a:rPr>
              <a:t>działki „podrzędne” do działki rolnej JPO</a:t>
            </a:r>
            <a:r>
              <a:rPr lang="pl-PL" sz="2000" dirty="0" smtClean="0"/>
              <a:t>.</a:t>
            </a:r>
          </a:p>
          <a:p>
            <a:pPr algn="just"/>
            <a:r>
              <a:rPr lang="pl-PL" sz="2000" dirty="0" smtClean="0"/>
              <a:t>Działki rolne oznaczone grupą upraw </a:t>
            </a:r>
            <a:r>
              <a:rPr lang="pl-PL" sz="2000" dirty="0" smtClean="0">
                <a:solidFill>
                  <a:srgbClr val="FF0000"/>
                </a:solidFill>
              </a:rPr>
              <a:t>P</a:t>
            </a:r>
            <a:r>
              <a:rPr lang="pl-PL" sz="2000" dirty="0" smtClean="0"/>
              <a:t> (płatności związane z produkcją) </a:t>
            </a:r>
            <a:r>
              <a:rPr lang="pl-PL" sz="2000" dirty="0" smtClean="0">
                <a:solidFill>
                  <a:srgbClr val="FF0000"/>
                </a:solidFill>
              </a:rPr>
              <a:t>muszą </a:t>
            </a:r>
            <a:r>
              <a:rPr lang="pl-PL" sz="2000" dirty="0" smtClean="0"/>
              <a:t>spełniać wymóg powierzchni </a:t>
            </a:r>
            <a:r>
              <a:rPr lang="pl-PL" sz="2000" dirty="0" smtClean="0">
                <a:solidFill>
                  <a:srgbClr val="FF0000"/>
                </a:solidFill>
              </a:rPr>
              <a:t>0,1 ha</a:t>
            </a:r>
            <a:r>
              <a:rPr lang="pl-PL" sz="2000" dirty="0" smtClean="0"/>
              <a:t>.</a:t>
            </a:r>
          </a:p>
          <a:p>
            <a:pPr algn="just"/>
            <a:r>
              <a:rPr lang="pl-PL" sz="2000" dirty="0" smtClean="0"/>
              <a:t>Działki rolne oznaczone jako grupa upraw </a:t>
            </a:r>
            <a:r>
              <a:rPr lang="pl-PL" sz="2000" dirty="0" smtClean="0">
                <a:solidFill>
                  <a:srgbClr val="FF0000"/>
                </a:solidFill>
              </a:rPr>
              <a:t>TUZ</a:t>
            </a:r>
            <a:r>
              <a:rPr lang="pl-PL" sz="2000" dirty="0" smtClean="0"/>
              <a:t> (stanowią </a:t>
            </a:r>
            <a:r>
              <a:rPr lang="pl-PL" sz="2000" dirty="0" smtClean="0">
                <a:solidFill>
                  <a:srgbClr val="FF0000"/>
                </a:solidFill>
              </a:rPr>
              <a:t>działki „podrzędne”</a:t>
            </a:r>
            <a:r>
              <a:rPr lang="pl-PL" sz="2000" dirty="0" smtClean="0"/>
              <a:t>) </a:t>
            </a:r>
            <a:r>
              <a:rPr lang="pl-PL" sz="2000" dirty="0" smtClean="0">
                <a:solidFill>
                  <a:srgbClr val="FF0000"/>
                </a:solidFill>
              </a:rPr>
              <a:t>nie muszą </a:t>
            </a:r>
            <a:r>
              <a:rPr lang="pl-PL" sz="2000" dirty="0" smtClean="0"/>
              <a:t>spełnić wymogu powierzchni </a:t>
            </a:r>
            <a:r>
              <a:rPr lang="pl-PL" sz="2000" dirty="0" smtClean="0">
                <a:solidFill>
                  <a:srgbClr val="FF0000"/>
                </a:solidFill>
              </a:rPr>
              <a:t>0,1 ha</a:t>
            </a:r>
            <a:r>
              <a:rPr lang="pl-PL" sz="2000" dirty="0" smtClean="0"/>
              <a:t>.</a:t>
            </a:r>
          </a:p>
          <a:p>
            <a:pPr algn="just"/>
            <a:r>
              <a:rPr lang="pl-PL" sz="2000" dirty="0" smtClean="0">
                <a:solidFill>
                  <a:srgbClr val="FF0000"/>
                </a:solidFill>
              </a:rPr>
              <a:t>Konopie zawsze</a:t>
            </a:r>
            <a:r>
              <a:rPr lang="pl-PL" sz="2000" dirty="0" smtClean="0"/>
              <a:t> muszą zostać zadeklarowane we wniosku jako </a:t>
            </a:r>
            <a:r>
              <a:rPr lang="pl-PL" sz="2000" dirty="0" smtClean="0">
                <a:solidFill>
                  <a:srgbClr val="FF0000"/>
                </a:solidFill>
              </a:rPr>
              <a:t>odrębna „podrzędna” działka rolna </a:t>
            </a:r>
            <a:r>
              <a:rPr lang="pl-PL" sz="2000" dirty="0" smtClean="0"/>
              <a:t>i </a:t>
            </a:r>
            <a:r>
              <a:rPr lang="pl-PL" sz="2000" dirty="0" smtClean="0">
                <a:solidFill>
                  <a:srgbClr val="FF0000"/>
                </a:solidFill>
              </a:rPr>
              <a:t>nie musi ona </a:t>
            </a:r>
            <a:r>
              <a:rPr lang="pl-PL" sz="2000" dirty="0" smtClean="0"/>
              <a:t>spełniać wymogu powierzchni </a:t>
            </a:r>
            <a:r>
              <a:rPr lang="pl-PL" sz="2000" dirty="0" smtClean="0">
                <a:solidFill>
                  <a:srgbClr val="FF0000"/>
                </a:solidFill>
              </a:rPr>
              <a:t>0,1 ha. </a:t>
            </a:r>
            <a:r>
              <a:rPr lang="pl-PL" sz="2000" dirty="0" smtClean="0"/>
              <a:t>Do wniosku należy dołączyć </a:t>
            </a:r>
            <a:r>
              <a:rPr lang="pl-PL" sz="2000" i="1" dirty="0" smtClean="0">
                <a:solidFill>
                  <a:srgbClr val="FF0000"/>
                </a:solidFill>
              </a:rPr>
              <a:t>Oświadczenie o uprawie konopi </a:t>
            </a:r>
            <a:r>
              <a:rPr lang="pl-PL" sz="2000" dirty="0" smtClean="0">
                <a:solidFill>
                  <a:srgbClr val="FF0000"/>
                </a:solidFill>
              </a:rPr>
              <a:t>oraz etykiety.</a:t>
            </a:r>
            <a:endParaRPr lang="pl-P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3597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72933"/>
            <a:ext cx="7704856" cy="6024419"/>
          </a:xfrm>
        </p:spPr>
      </p:pic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43608" y="44649"/>
            <a:ext cx="792088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przykład 1</a:t>
            </a:r>
          </a:p>
        </p:txBody>
      </p:sp>
      <p:sp>
        <p:nvSpPr>
          <p:cNvPr id="10" name="Dowolny kształt 9"/>
          <p:cNvSpPr/>
          <p:nvPr/>
        </p:nvSpPr>
        <p:spPr bwMode="auto">
          <a:xfrm>
            <a:off x="3951472" y="690481"/>
            <a:ext cx="4148920" cy="2306471"/>
          </a:xfrm>
          <a:custGeom>
            <a:avLst/>
            <a:gdLst>
              <a:gd name="connsiteX0" fmla="*/ 0 w 4148920"/>
              <a:gd name="connsiteY0" fmla="*/ 2197289 h 2306471"/>
              <a:gd name="connsiteX1" fmla="*/ 2579427 w 4148920"/>
              <a:gd name="connsiteY1" fmla="*/ 0 h 2306471"/>
              <a:gd name="connsiteX2" fmla="*/ 4148920 w 4148920"/>
              <a:gd name="connsiteY2" fmla="*/ 1405719 h 2306471"/>
              <a:gd name="connsiteX3" fmla="*/ 3057099 w 4148920"/>
              <a:gd name="connsiteY3" fmla="*/ 2306471 h 2306471"/>
              <a:gd name="connsiteX4" fmla="*/ 2934269 w 4148920"/>
              <a:gd name="connsiteY4" fmla="*/ 2115403 h 2306471"/>
              <a:gd name="connsiteX5" fmla="*/ 3411941 w 4148920"/>
              <a:gd name="connsiteY5" fmla="*/ 1705970 h 2306471"/>
              <a:gd name="connsiteX6" fmla="*/ 3384645 w 4148920"/>
              <a:gd name="connsiteY6" fmla="*/ 1487606 h 2306471"/>
              <a:gd name="connsiteX7" fmla="*/ 2552132 w 4148920"/>
              <a:gd name="connsiteY7" fmla="*/ 1446662 h 2306471"/>
              <a:gd name="connsiteX8" fmla="*/ 1460311 w 4148920"/>
              <a:gd name="connsiteY8" fmla="*/ 1173707 h 2306471"/>
              <a:gd name="connsiteX9" fmla="*/ 109183 w 4148920"/>
              <a:gd name="connsiteY9" fmla="*/ 2265528 h 2306471"/>
              <a:gd name="connsiteX10" fmla="*/ 0 w 4148920"/>
              <a:gd name="connsiteY10" fmla="*/ 2197289 h 2306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48920" h="2306471">
                <a:moveTo>
                  <a:pt x="0" y="2197289"/>
                </a:moveTo>
                <a:lnTo>
                  <a:pt x="2579427" y="0"/>
                </a:lnTo>
                <a:lnTo>
                  <a:pt x="4148920" y="1405719"/>
                </a:lnTo>
                <a:lnTo>
                  <a:pt x="3057099" y="2306471"/>
                </a:lnTo>
                <a:lnTo>
                  <a:pt x="2934269" y="2115403"/>
                </a:lnTo>
                <a:lnTo>
                  <a:pt x="3411941" y="1705970"/>
                </a:lnTo>
                <a:lnTo>
                  <a:pt x="3384645" y="1487606"/>
                </a:lnTo>
                <a:lnTo>
                  <a:pt x="2552132" y="1446662"/>
                </a:lnTo>
                <a:lnTo>
                  <a:pt x="1460311" y="1173707"/>
                </a:lnTo>
                <a:lnTo>
                  <a:pt x="109183" y="2265528"/>
                </a:lnTo>
                <a:lnTo>
                  <a:pt x="0" y="2197289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35496" y="1124744"/>
            <a:ext cx="3384376" cy="504056"/>
          </a:xfrm>
          <a:prstGeom prst="rect">
            <a:avLst/>
          </a:prstGeom>
          <a:solidFill>
            <a:schemeClr val="accent1">
              <a:alpha val="90000"/>
            </a:schemeClr>
          </a:solidFill>
          <a:ln w="25400" algn="ctr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A – JPO L 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432645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72933"/>
            <a:ext cx="7704856" cy="6024419"/>
          </a:xfrm>
        </p:spPr>
      </p:pic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43608" y="44649"/>
            <a:ext cx="792088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przykład 1</a:t>
            </a:r>
          </a:p>
        </p:txBody>
      </p:sp>
      <p:sp>
        <p:nvSpPr>
          <p:cNvPr id="12" name="Dowolny kształt 11"/>
          <p:cNvSpPr/>
          <p:nvPr/>
        </p:nvSpPr>
        <p:spPr bwMode="auto">
          <a:xfrm>
            <a:off x="3343701" y="3616657"/>
            <a:ext cx="1514902" cy="1692322"/>
          </a:xfrm>
          <a:custGeom>
            <a:avLst/>
            <a:gdLst>
              <a:gd name="connsiteX0" fmla="*/ 1514902 w 1514902"/>
              <a:gd name="connsiteY0" fmla="*/ 204716 h 1692322"/>
              <a:gd name="connsiteX1" fmla="*/ 1228299 w 1514902"/>
              <a:gd name="connsiteY1" fmla="*/ 0 h 1692322"/>
              <a:gd name="connsiteX2" fmla="*/ 0 w 1514902"/>
              <a:gd name="connsiteY2" fmla="*/ 1050877 h 1692322"/>
              <a:gd name="connsiteX3" fmla="*/ 177421 w 1514902"/>
              <a:gd name="connsiteY3" fmla="*/ 1187355 h 1692322"/>
              <a:gd name="connsiteX4" fmla="*/ 122830 w 1514902"/>
              <a:gd name="connsiteY4" fmla="*/ 1282889 h 1692322"/>
              <a:gd name="connsiteX5" fmla="*/ 600502 w 1514902"/>
              <a:gd name="connsiteY5" fmla="*/ 1610436 h 1692322"/>
              <a:gd name="connsiteX6" fmla="*/ 682389 w 1514902"/>
              <a:gd name="connsiteY6" fmla="*/ 1501253 h 1692322"/>
              <a:gd name="connsiteX7" fmla="*/ 928048 w 1514902"/>
              <a:gd name="connsiteY7" fmla="*/ 1692322 h 1692322"/>
              <a:gd name="connsiteX8" fmla="*/ 1460311 w 1514902"/>
              <a:gd name="connsiteY8" fmla="*/ 1228298 h 1692322"/>
              <a:gd name="connsiteX9" fmla="*/ 805218 w 1514902"/>
              <a:gd name="connsiteY9" fmla="*/ 805218 h 1692322"/>
              <a:gd name="connsiteX10" fmla="*/ 1514902 w 1514902"/>
              <a:gd name="connsiteY10" fmla="*/ 204716 h 169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4902" h="1692322">
                <a:moveTo>
                  <a:pt x="1514902" y="204716"/>
                </a:moveTo>
                <a:lnTo>
                  <a:pt x="1228299" y="0"/>
                </a:lnTo>
                <a:lnTo>
                  <a:pt x="0" y="1050877"/>
                </a:lnTo>
                <a:lnTo>
                  <a:pt x="177421" y="1187355"/>
                </a:lnTo>
                <a:lnTo>
                  <a:pt x="122830" y="1282889"/>
                </a:lnTo>
                <a:lnTo>
                  <a:pt x="600502" y="1610436"/>
                </a:lnTo>
                <a:lnTo>
                  <a:pt x="682389" y="1501253"/>
                </a:lnTo>
                <a:lnTo>
                  <a:pt x="928048" y="1692322"/>
                </a:lnTo>
                <a:lnTo>
                  <a:pt x="1460311" y="1228298"/>
                </a:lnTo>
                <a:lnTo>
                  <a:pt x="805218" y="805218"/>
                </a:lnTo>
                <a:lnTo>
                  <a:pt x="1514902" y="204716"/>
                </a:lnTo>
                <a:close/>
              </a:path>
            </a:pathLst>
          </a:custGeom>
          <a:solidFill>
            <a:srgbClr val="800000">
              <a:alpha val="70000"/>
            </a:srgbClr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5496" y="1124744"/>
            <a:ext cx="3384376" cy="504056"/>
          </a:xfrm>
          <a:prstGeom prst="rect">
            <a:avLst/>
          </a:prstGeom>
          <a:solidFill>
            <a:srgbClr val="800000">
              <a:alpha val="90000"/>
            </a:srgbClr>
          </a:solidFill>
          <a:ln w="2540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B – JPO Z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17516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72933"/>
            <a:ext cx="7704856" cy="6024419"/>
          </a:xfrm>
        </p:spPr>
      </p:pic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43608" y="44649"/>
            <a:ext cx="792088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przykład 1</a:t>
            </a:r>
          </a:p>
        </p:txBody>
      </p:sp>
      <p:sp>
        <p:nvSpPr>
          <p:cNvPr id="14" name="Dowolny kształt 13"/>
          <p:cNvSpPr/>
          <p:nvPr/>
        </p:nvSpPr>
        <p:spPr bwMode="auto">
          <a:xfrm>
            <a:off x="971600" y="1828800"/>
            <a:ext cx="6408712" cy="4626591"/>
          </a:xfrm>
          <a:custGeom>
            <a:avLst/>
            <a:gdLst>
              <a:gd name="connsiteX0" fmla="*/ 0 w 6291618"/>
              <a:gd name="connsiteY0" fmla="*/ 3521122 h 4626591"/>
              <a:gd name="connsiteX1" fmla="*/ 2947916 w 6291618"/>
              <a:gd name="connsiteY1" fmla="*/ 1023582 h 4626591"/>
              <a:gd name="connsiteX2" fmla="*/ 3057099 w 6291618"/>
              <a:gd name="connsiteY2" fmla="*/ 1119116 h 4626591"/>
              <a:gd name="connsiteX3" fmla="*/ 4435522 w 6291618"/>
              <a:gd name="connsiteY3" fmla="*/ 0 h 4626591"/>
              <a:gd name="connsiteX4" fmla="*/ 5527343 w 6291618"/>
              <a:gd name="connsiteY4" fmla="*/ 286603 h 4626591"/>
              <a:gd name="connsiteX5" fmla="*/ 6291618 w 6291618"/>
              <a:gd name="connsiteY5" fmla="*/ 300251 h 4626591"/>
              <a:gd name="connsiteX6" fmla="*/ 6291618 w 6291618"/>
              <a:gd name="connsiteY6" fmla="*/ 573206 h 4626591"/>
              <a:gd name="connsiteX7" fmla="*/ 5909481 w 6291618"/>
              <a:gd name="connsiteY7" fmla="*/ 914400 h 4626591"/>
              <a:gd name="connsiteX8" fmla="*/ 5964072 w 6291618"/>
              <a:gd name="connsiteY8" fmla="*/ 1132764 h 4626591"/>
              <a:gd name="connsiteX9" fmla="*/ 5117910 w 6291618"/>
              <a:gd name="connsiteY9" fmla="*/ 1910687 h 4626591"/>
              <a:gd name="connsiteX10" fmla="*/ 4735773 w 6291618"/>
              <a:gd name="connsiteY10" fmla="*/ 1692322 h 4626591"/>
              <a:gd name="connsiteX11" fmla="*/ 3998794 w 6291618"/>
              <a:gd name="connsiteY11" fmla="*/ 1856096 h 4626591"/>
              <a:gd name="connsiteX12" fmla="*/ 3875964 w 6291618"/>
              <a:gd name="connsiteY12" fmla="*/ 1992573 h 4626591"/>
              <a:gd name="connsiteX13" fmla="*/ 3616657 w 6291618"/>
              <a:gd name="connsiteY13" fmla="*/ 1760561 h 4626591"/>
              <a:gd name="connsiteX14" fmla="*/ 2361063 w 6291618"/>
              <a:gd name="connsiteY14" fmla="*/ 2852382 h 4626591"/>
              <a:gd name="connsiteX15" fmla="*/ 2565779 w 6291618"/>
              <a:gd name="connsiteY15" fmla="*/ 2961564 h 4626591"/>
              <a:gd name="connsiteX16" fmla="*/ 2483893 w 6291618"/>
              <a:gd name="connsiteY16" fmla="*/ 3098042 h 4626591"/>
              <a:gd name="connsiteX17" fmla="*/ 2947916 w 6291618"/>
              <a:gd name="connsiteY17" fmla="*/ 3411940 h 4626591"/>
              <a:gd name="connsiteX18" fmla="*/ 3057099 w 6291618"/>
              <a:gd name="connsiteY18" fmla="*/ 3302758 h 4626591"/>
              <a:gd name="connsiteX19" fmla="*/ 3302758 w 6291618"/>
              <a:gd name="connsiteY19" fmla="*/ 3493827 h 4626591"/>
              <a:gd name="connsiteX20" fmla="*/ 1978925 w 6291618"/>
              <a:gd name="connsiteY20" fmla="*/ 4626591 h 4626591"/>
              <a:gd name="connsiteX21" fmla="*/ 0 w 6291618"/>
              <a:gd name="connsiteY21" fmla="*/ 3521122 h 462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291618" h="4626591">
                <a:moveTo>
                  <a:pt x="0" y="3521122"/>
                </a:moveTo>
                <a:lnTo>
                  <a:pt x="2947916" y="1023582"/>
                </a:lnTo>
                <a:lnTo>
                  <a:pt x="3057099" y="1119116"/>
                </a:lnTo>
                <a:lnTo>
                  <a:pt x="4435522" y="0"/>
                </a:lnTo>
                <a:lnTo>
                  <a:pt x="5527343" y="286603"/>
                </a:lnTo>
                <a:lnTo>
                  <a:pt x="6291618" y="300251"/>
                </a:lnTo>
                <a:lnTo>
                  <a:pt x="6291618" y="573206"/>
                </a:lnTo>
                <a:lnTo>
                  <a:pt x="5909481" y="914400"/>
                </a:lnTo>
                <a:lnTo>
                  <a:pt x="5964072" y="1132764"/>
                </a:lnTo>
                <a:lnTo>
                  <a:pt x="5117910" y="1910687"/>
                </a:lnTo>
                <a:lnTo>
                  <a:pt x="4735773" y="1692322"/>
                </a:lnTo>
                <a:lnTo>
                  <a:pt x="3998794" y="1856096"/>
                </a:lnTo>
                <a:lnTo>
                  <a:pt x="3875964" y="1992573"/>
                </a:lnTo>
                <a:lnTo>
                  <a:pt x="3616657" y="1760561"/>
                </a:lnTo>
                <a:lnTo>
                  <a:pt x="2361063" y="2852382"/>
                </a:lnTo>
                <a:lnTo>
                  <a:pt x="2565779" y="2961564"/>
                </a:lnTo>
                <a:lnTo>
                  <a:pt x="2483893" y="3098042"/>
                </a:lnTo>
                <a:lnTo>
                  <a:pt x="2947916" y="3411940"/>
                </a:lnTo>
                <a:lnTo>
                  <a:pt x="3057099" y="3302758"/>
                </a:lnTo>
                <a:lnTo>
                  <a:pt x="3302758" y="3493827"/>
                </a:lnTo>
                <a:lnTo>
                  <a:pt x="1978925" y="4626591"/>
                </a:lnTo>
                <a:lnTo>
                  <a:pt x="0" y="3521122"/>
                </a:lnTo>
                <a:close/>
              </a:path>
            </a:pathLst>
          </a:custGeom>
          <a:solidFill>
            <a:srgbClr val="002060">
              <a:alpha val="70000"/>
            </a:srgbClr>
          </a:solidFill>
          <a:ln w="9525" cap="flat" cmpd="sng" algn="ctr">
            <a:solidFill>
              <a:srgbClr val="00206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35496" y="1119109"/>
            <a:ext cx="3384376" cy="504056"/>
          </a:xfrm>
          <a:prstGeom prst="rect">
            <a:avLst/>
          </a:prstGeom>
          <a:solidFill>
            <a:srgbClr val="002060">
              <a:alpha val="90000"/>
            </a:srgbClr>
          </a:solidFill>
          <a:ln w="25400" algn="ctr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C – JPO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17516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72933"/>
            <a:ext cx="7704856" cy="6024419"/>
          </a:xfrm>
        </p:spPr>
      </p:pic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43608" y="44649"/>
            <a:ext cx="792088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przykład 1</a:t>
            </a:r>
          </a:p>
        </p:txBody>
      </p:sp>
      <p:grpSp>
        <p:nvGrpSpPr>
          <p:cNvPr id="28" name="Grupa 27"/>
          <p:cNvGrpSpPr/>
          <p:nvPr/>
        </p:nvGrpSpPr>
        <p:grpSpPr>
          <a:xfrm>
            <a:off x="1054129" y="4842900"/>
            <a:ext cx="2797791" cy="1610436"/>
            <a:chOff x="968991" y="4831307"/>
            <a:chExt cx="2797791" cy="1610436"/>
          </a:xfrm>
        </p:grpSpPr>
        <p:sp>
          <p:nvSpPr>
            <p:cNvPr id="16" name="Dowolny kształt 15"/>
            <p:cNvSpPr/>
            <p:nvPr/>
          </p:nvSpPr>
          <p:spPr bwMode="auto">
            <a:xfrm>
              <a:off x="968991" y="4831307"/>
              <a:ext cx="2797791" cy="1610436"/>
            </a:xfrm>
            <a:custGeom>
              <a:avLst/>
              <a:gdLst>
                <a:gd name="connsiteX0" fmla="*/ 0 w 2797791"/>
                <a:gd name="connsiteY0" fmla="*/ 518615 h 1610436"/>
                <a:gd name="connsiteX1" fmla="*/ 586854 w 2797791"/>
                <a:gd name="connsiteY1" fmla="*/ 0 h 1610436"/>
                <a:gd name="connsiteX2" fmla="*/ 2797791 w 2797791"/>
                <a:gd name="connsiteY2" fmla="*/ 873457 h 1610436"/>
                <a:gd name="connsiteX3" fmla="*/ 1978925 w 2797791"/>
                <a:gd name="connsiteY3" fmla="*/ 1610436 h 1610436"/>
                <a:gd name="connsiteX4" fmla="*/ 0 w 2797791"/>
                <a:gd name="connsiteY4" fmla="*/ 518615 h 1610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7791" h="1610436">
                  <a:moveTo>
                    <a:pt x="0" y="518615"/>
                  </a:moveTo>
                  <a:lnTo>
                    <a:pt x="586854" y="0"/>
                  </a:lnTo>
                  <a:lnTo>
                    <a:pt x="2797791" y="873457"/>
                  </a:lnTo>
                  <a:lnTo>
                    <a:pt x="1978925" y="1610436"/>
                  </a:lnTo>
                  <a:lnTo>
                    <a:pt x="0" y="518615"/>
                  </a:ln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 cap="flat" cmpd="sng" algn="ctr">
              <a:solidFill>
                <a:srgbClr val="0000FF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pole tekstowe 16"/>
            <p:cNvSpPr txBox="1"/>
            <p:nvPr/>
          </p:nvSpPr>
          <p:spPr>
            <a:xfrm>
              <a:off x="1979712" y="5517232"/>
              <a:ext cx="7560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rgbClr val="FFFFFF"/>
                  </a:solidFill>
                  <a:latin typeface="+mn-lt"/>
                </a:rPr>
                <a:t>TUZ</a:t>
              </a:r>
              <a:endParaRPr lang="pl-PL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35496" y="1189433"/>
            <a:ext cx="3384376" cy="504056"/>
          </a:xfrm>
          <a:prstGeom prst="rect">
            <a:avLst/>
          </a:prstGeom>
          <a:solidFill>
            <a:srgbClr val="0000FF">
              <a:alpha val="90000"/>
            </a:srgbClr>
          </a:solidFill>
          <a:ln w="25400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C1 – TUZ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29" name="Grupa 28"/>
          <p:cNvGrpSpPr/>
          <p:nvPr/>
        </p:nvGrpSpPr>
        <p:grpSpPr>
          <a:xfrm>
            <a:off x="2882018" y="4725144"/>
            <a:ext cx="1473958" cy="982639"/>
            <a:chOff x="2811439" y="4749421"/>
            <a:chExt cx="1473958" cy="982639"/>
          </a:xfrm>
        </p:grpSpPr>
        <p:sp>
          <p:nvSpPr>
            <p:cNvPr id="19" name="Dowolny kształt 18"/>
            <p:cNvSpPr/>
            <p:nvPr/>
          </p:nvSpPr>
          <p:spPr bwMode="auto">
            <a:xfrm>
              <a:off x="2811439" y="4749421"/>
              <a:ext cx="1473958" cy="982639"/>
            </a:xfrm>
            <a:custGeom>
              <a:avLst/>
              <a:gdLst>
                <a:gd name="connsiteX0" fmla="*/ 0 w 1473958"/>
                <a:gd name="connsiteY0" fmla="*/ 559558 h 982639"/>
                <a:gd name="connsiteX1" fmla="*/ 600501 w 1473958"/>
                <a:gd name="connsiteY1" fmla="*/ 0 h 982639"/>
                <a:gd name="connsiteX2" fmla="*/ 736979 w 1473958"/>
                <a:gd name="connsiteY2" fmla="*/ 54591 h 982639"/>
                <a:gd name="connsiteX3" fmla="*/ 627797 w 1473958"/>
                <a:gd name="connsiteY3" fmla="*/ 177421 h 982639"/>
                <a:gd name="connsiteX4" fmla="*/ 1105468 w 1473958"/>
                <a:gd name="connsiteY4" fmla="*/ 477672 h 982639"/>
                <a:gd name="connsiteX5" fmla="*/ 1241946 w 1473958"/>
                <a:gd name="connsiteY5" fmla="*/ 354842 h 982639"/>
                <a:gd name="connsiteX6" fmla="*/ 1473958 w 1473958"/>
                <a:gd name="connsiteY6" fmla="*/ 573206 h 982639"/>
                <a:gd name="connsiteX7" fmla="*/ 955343 w 1473958"/>
                <a:gd name="connsiteY7" fmla="*/ 982639 h 982639"/>
                <a:gd name="connsiteX8" fmla="*/ 0 w 1473958"/>
                <a:gd name="connsiteY8" fmla="*/ 559558 h 982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958" h="982639">
                  <a:moveTo>
                    <a:pt x="0" y="559558"/>
                  </a:moveTo>
                  <a:lnTo>
                    <a:pt x="600501" y="0"/>
                  </a:lnTo>
                  <a:lnTo>
                    <a:pt x="736979" y="54591"/>
                  </a:lnTo>
                  <a:lnTo>
                    <a:pt x="627797" y="177421"/>
                  </a:lnTo>
                  <a:lnTo>
                    <a:pt x="1105468" y="477672"/>
                  </a:lnTo>
                  <a:lnTo>
                    <a:pt x="1241946" y="354842"/>
                  </a:lnTo>
                  <a:lnTo>
                    <a:pt x="1473958" y="573206"/>
                  </a:lnTo>
                  <a:lnTo>
                    <a:pt x="955343" y="982639"/>
                  </a:lnTo>
                  <a:lnTo>
                    <a:pt x="0" y="559558"/>
                  </a:lnTo>
                  <a:close/>
                </a:path>
              </a:pathLst>
            </a:custGeom>
            <a:solidFill>
              <a:srgbClr val="0070C0">
                <a:alpha val="70000"/>
              </a:srgbClr>
            </a:solidFill>
            <a:ln w="9525" cap="flat" cmpd="sng" algn="ctr">
              <a:solidFill>
                <a:srgbClr val="0070C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131840" y="5157192"/>
              <a:ext cx="7850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rgbClr val="FFFFFF"/>
                  </a:solidFill>
                  <a:latin typeface="+mn-lt"/>
                </a:rPr>
                <a:t>Łubin</a:t>
              </a:r>
              <a:endParaRPr lang="pl-PL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35055" y="1772816"/>
            <a:ext cx="3384376" cy="504056"/>
          </a:xfrm>
          <a:prstGeom prst="rect">
            <a:avLst/>
          </a:prstGeom>
          <a:solidFill>
            <a:srgbClr val="0070C0">
              <a:alpha val="90000"/>
            </a:srgbClr>
          </a:solidFill>
          <a:ln w="25400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C2 – P WB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35496" y="2348880"/>
            <a:ext cx="3384376" cy="504056"/>
          </a:xfrm>
          <a:prstGeom prst="rect">
            <a:avLst/>
          </a:prstGeom>
          <a:solidFill>
            <a:srgbClr val="00B0F0">
              <a:alpha val="90000"/>
            </a:srgbClr>
          </a:solidFill>
          <a:ln w="25400" algn="ctr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C3 – konopie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30" name="Grupa 29"/>
          <p:cNvGrpSpPr/>
          <p:nvPr/>
        </p:nvGrpSpPr>
        <p:grpSpPr>
          <a:xfrm>
            <a:off x="5940152" y="2768600"/>
            <a:ext cx="1105575" cy="977900"/>
            <a:chOff x="5892800" y="2768600"/>
            <a:chExt cx="1105575" cy="977900"/>
          </a:xfrm>
        </p:grpSpPr>
        <p:sp>
          <p:nvSpPr>
            <p:cNvPr id="24" name="Dowolny kształt 23"/>
            <p:cNvSpPr/>
            <p:nvPr/>
          </p:nvSpPr>
          <p:spPr bwMode="auto">
            <a:xfrm>
              <a:off x="5892800" y="2768600"/>
              <a:ext cx="1066800" cy="977900"/>
            </a:xfrm>
            <a:custGeom>
              <a:avLst/>
              <a:gdLst>
                <a:gd name="connsiteX0" fmla="*/ 0 w 1066800"/>
                <a:gd name="connsiteY0" fmla="*/ 863600 h 977900"/>
                <a:gd name="connsiteX1" fmla="*/ 990600 w 1066800"/>
                <a:gd name="connsiteY1" fmla="*/ 0 h 977900"/>
                <a:gd name="connsiteX2" fmla="*/ 1066800 w 1066800"/>
                <a:gd name="connsiteY2" fmla="*/ 241300 h 977900"/>
                <a:gd name="connsiteX3" fmla="*/ 177800 w 1066800"/>
                <a:gd name="connsiteY3" fmla="*/ 977900 h 977900"/>
                <a:gd name="connsiteX4" fmla="*/ 0 w 1066800"/>
                <a:gd name="connsiteY4" fmla="*/ 863600 h 97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6800" h="977900">
                  <a:moveTo>
                    <a:pt x="0" y="863600"/>
                  </a:moveTo>
                  <a:lnTo>
                    <a:pt x="990600" y="0"/>
                  </a:lnTo>
                  <a:lnTo>
                    <a:pt x="1066800" y="241300"/>
                  </a:lnTo>
                  <a:lnTo>
                    <a:pt x="177800" y="977900"/>
                  </a:lnTo>
                  <a:lnTo>
                    <a:pt x="0" y="863600"/>
                  </a:lnTo>
                  <a:close/>
                </a:path>
              </a:pathLst>
            </a:custGeom>
            <a:solidFill>
              <a:srgbClr val="00B0F0">
                <a:alpha val="70000"/>
              </a:srgbClr>
            </a:solidFill>
            <a:ln w="9525" cap="flat" cmpd="sng" algn="ctr">
              <a:solidFill>
                <a:srgbClr val="00B0F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6" name="pole tekstowe 25"/>
            <p:cNvSpPr txBox="1"/>
            <p:nvPr/>
          </p:nvSpPr>
          <p:spPr>
            <a:xfrm>
              <a:off x="5918255" y="3088273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rgbClr val="FFFFFF"/>
                  </a:solidFill>
                  <a:latin typeface="+mn-lt"/>
                </a:rPr>
                <a:t>konopie</a:t>
              </a:r>
              <a:endParaRPr lang="pl-PL" b="1" dirty="0">
                <a:solidFill>
                  <a:srgbClr val="FFFFFF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7516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772400" cy="1143000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Podsumowanie – </a:t>
            </a:r>
            <a:r>
              <a:rPr lang="pl-PL" dirty="0" smtClean="0">
                <a:solidFill>
                  <a:srgbClr val="FF3300"/>
                </a:solidFill>
              </a:rPr>
              <a:t>przykład </a:t>
            </a:r>
            <a:r>
              <a:rPr lang="pl-PL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 bwMode="auto">
          <a:xfrm>
            <a:off x="4211960" y="1340768"/>
            <a:ext cx="439248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pl-PL" sz="1900" dirty="0" smtClean="0"/>
              <a:t>A – JPO L;  2 ha</a:t>
            </a:r>
          </a:p>
          <a:p>
            <a:pPr algn="just"/>
            <a:r>
              <a:rPr lang="pl-PL" sz="1900" dirty="0" smtClean="0"/>
              <a:t>B – JPO Z; 0,5 ha</a:t>
            </a:r>
          </a:p>
          <a:p>
            <a:pPr algn="just"/>
            <a:r>
              <a:rPr lang="pl-PL" sz="1900" dirty="0" smtClean="0"/>
              <a:t>C – JPO; 5,88 ha</a:t>
            </a:r>
          </a:p>
          <a:p>
            <a:pPr algn="just"/>
            <a:r>
              <a:rPr lang="pl-PL" sz="1900" dirty="0" smtClean="0"/>
              <a:t>C1 – TUZ; 1,5 ha – </a:t>
            </a:r>
            <a:r>
              <a:rPr lang="pl-PL" sz="1900" i="1" dirty="0" smtClean="0">
                <a:solidFill>
                  <a:srgbClr val="FF0000"/>
                </a:solidFill>
              </a:rPr>
              <a:t>TUZ należy deklarować jako działkę „podrzędną” do JPO</a:t>
            </a:r>
          </a:p>
          <a:p>
            <a:pPr algn="just"/>
            <a:r>
              <a:rPr lang="pl-PL" sz="1900" dirty="0" smtClean="0"/>
              <a:t>C2 – P WB; 0,7 ha </a:t>
            </a:r>
            <a:r>
              <a:rPr lang="pl-PL" sz="1900" i="1" dirty="0" smtClean="0">
                <a:solidFill>
                  <a:srgbClr val="FF0000"/>
                </a:solidFill>
              </a:rPr>
              <a:t>– działka z P musi stanowić odrębną „podrzędną” działkę rolną do JPO - działka musi spełniać wymóg 0,1 ha</a:t>
            </a:r>
          </a:p>
          <a:p>
            <a:pPr algn="just"/>
            <a:r>
              <a:rPr lang="pl-PL" sz="1900" dirty="0" smtClean="0"/>
              <a:t>C3 – konopie; 0,08 ha – </a:t>
            </a:r>
            <a:r>
              <a:rPr lang="pl-PL" sz="1900" i="1" dirty="0" smtClean="0">
                <a:solidFill>
                  <a:srgbClr val="FF0000"/>
                </a:solidFill>
              </a:rPr>
              <a:t>działka może mieć powierzchnię poniżej 0,1 ha</a:t>
            </a:r>
          </a:p>
          <a:p>
            <a:pPr algn="just"/>
            <a:r>
              <a:rPr lang="pl-PL" sz="1900" dirty="0" smtClean="0"/>
              <a:t>Żyta jarego, owsa, pszenicy jarej nie trzeba deklarować jako odrębne działki rolne gdyż rolnik posiada poniżej 10 ha gruntów ornych</a:t>
            </a:r>
            <a:endParaRPr lang="pl-PL" sz="19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3888432" cy="4352234"/>
          </a:xfrm>
        </p:spPr>
      </p:pic>
    </p:spTree>
    <p:extLst>
      <p:ext uri="{BB962C8B-B14F-4D97-AF65-F5344CB8AC3E}">
        <p14:creationId xmlns:p14="http://schemas.microsoft.com/office/powerpoint/2010/main" val="354635348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25473" y="44624"/>
            <a:ext cx="3483031" cy="822635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1/4 - </a:t>
            </a:r>
            <a:r>
              <a:rPr lang="pl-PL" dirty="0" smtClean="0">
                <a:solidFill>
                  <a:srgbClr val="FF0000"/>
                </a:solidFill>
              </a:rPr>
              <a:t>przykład </a:t>
            </a:r>
            <a:r>
              <a:rPr lang="pl-PL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5625473" cy="685800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995936" y="836712"/>
            <a:ext cx="4317871" cy="1323439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Wniosek został wypełniony w zakresie: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r</a:t>
            </a:r>
            <a:r>
              <a:rPr lang="pl-PL" dirty="0" smtClean="0">
                <a:latin typeface="+mn-lt"/>
              </a:rPr>
              <a:t>odzaj płatności, o którą ubiega się rolnik,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cel złożenia,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n</a:t>
            </a:r>
            <a:r>
              <a:rPr lang="pl-PL" dirty="0" smtClean="0">
                <a:latin typeface="+mn-lt"/>
              </a:rPr>
              <a:t>r identyfikacyjny,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dane osobowe – imię, nazwisko, PESEL</a:t>
            </a:r>
            <a:endParaRPr lang="pl-PL" dirty="0">
              <a:latin typeface="+mn-lt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580112" y="4797152"/>
            <a:ext cx="3501628" cy="2062103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Rolnik, który deklaruje do płatności uprawę konopi do wniosku dołącza </a:t>
            </a:r>
            <a:r>
              <a:rPr lang="pl-PL" b="1" u="sng" dirty="0" smtClean="0">
                <a:latin typeface="+mn-lt"/>
              </a:rPr>
              <a:t>obowiązkowo</a:t>
            </a:r>
            <a:r>
              <a:rPr lang="pl-PL" dirty="0" smtClean="0">
                <a:latin typeface="+mn-lt"/>
              </a:rPr>
              <a:t> </a:t>
            </a:r>
            <a:r>
              <a:rPr lang="pl-PL" i="1" dirty="0" smtClean="0">
                <a:latin typeface="+mn-lt"/>
              </a:rPr>
              <a:t>Oświadczenie o uprawie konopi </a:t>
            </a:r>
            <a:r>
              <a:rPr lang="pl-PL" dirty="0" smtClean="0">
                <a:latin typeface="+mn-lt"/>
              </a:rPr>
              <a:t>oraz </a:t>
            </a:r>
            <a:r>
              <a:rPr lang="pl-PL" i="1" dirty="0" smtClean="0">
                <a:latin typeface="+mn-lt"/>
              </a:rPr>
              <a:t>etykiety z opakowań nasion konopi</a:t>
            </a:r>
            <a:r>
              <a:rPr lang="pl-PL" dirty="0" smtClean="0">
                <a:latin typeface="+mn-lt"/>
              </a:rPr>
              <a:t> </a:t>
            </a:r>
            <a:r>
              <a:rPr lang="pl-PL" dirty="0">
                <a:latin typeface="+mn-lt"/>
              </a:rPr>
              <a:t>(</a:t>
            </a:r>
            <a:r>
              <a:rPr lang="pl-PL" dirty="0" smtClean="0">
                <a:latin typeface="+mn-lt"/>
              </a:rPr>
              <a:t>etykiety można dostarczyć do ARiMR do dnia 30 czerwca 2015 r.) oraz zezwolenie na uprawę konopi włóknistych.</a:t>
            </a:r>
            <a:endParaRPr lang="pl-PL" dirty="0"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4680520" y="2204864"/>
            <a:ext cx="4427984" cy="2554545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latin typeface="+mn-lt"/>
              </a:rPr>
              <a:t>Rodzaje płatności, o które ubiega się rolnik: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j</a:t>
            </a:r>
            <a:r>
              <a:rPr lang="pl-PL" dirty="0" smtClean="0">
                <a:latin typeface="+mn-lt"/>
              </a:rPr>
              <a:t>ednolita płatność obszarowa, płatność za zazielenienie,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płatność dodatkowa,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płatność do powierzchni upraw roślin wysokobiałkowych – w gospodarstwie rolnik uprawia łubin,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pomoc na zalesianie – w gospodarstwie jest działka zalesiona w ramach PROW 2007-2013</a:t>
            </a:r>
            <a:endParaRPr lang="pl-P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250986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20080" y="14077"/>
            <a:ext cx="7772400" cy="566961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2/4 - </a:t>
            </a:r>
            <a:r>
              <a:rPr lang="pl-PL" dirty="0" smtClean="0">
                <a:solidFill>
                  <a:srgbClr val="FF0000"/>
                </a:solidFill>
              </a:rPr>
              <a:t>przykład </a:t>
            </a:r>
            <a:r>
              <a:rPr lang="pl-PL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07504" y="5356373"/>
            <a:ext cx="8964488" cy="1384995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 smtClean="0">
                <a:solidFill>
                  <a:srgbClr val="FF0000"/>
                </a:solidFill>
                <a:latin typeface="+mn-lt"/>
              </a:rPr>
              <a:t>!!!</a:t>
            </a:r>
            <a:r>
              <a:rPr lang="pl-PL" dirty="0" smtClean="0">
                <a:latin typeface="+mn-lt"/>
              </a:rPr>
              <a:t> W gospodarstwie znajduje się powierzchnia zalesiona po 2008 roku – rolnik ubiega się o wypłatę pomocy na zalesianie, dlatego wypełnia </a:t>
            </a:r>
            <a:r>
              <a:rPr lang="pl-PL" dirty="0" err="1" smtClean="0">
                <a:latin typeface="+mn-lt"/>
              </a:rPr>
              <a:t>checkbox</a:t>
            </a:r>
            <a:r>
              <a:rPr lang="pl-PL" dirty="0" smtClean="0">
                <a:latin typeface="+mn-lt"/>
              </a:rPr>
              <a:t> w tytule wniosku, że ubiega się o wypłatę pomocy na zalesianie oraz wypełnia w Sekcji VII. kolumnę 13 oraz wypełnia pole 17 na stronie 4 wniosku, w którym podaje nr decyzji o przyznanie pomocy na zalesianie (decyzji pierwszorocznej).  Rolnik może tą działkę zgłosić do płatności JPO w sekcji VIII wniosku. </a:t>
            </a:r>
            <a:endParaRPr lang="pl-PL" dirty="0">
              <a:latin typeface="+mn-lt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9036496" cy="2736304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35496" y="3413318"/>
            <a:ext cx="9036496" cy="1815882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W Sekcji VII. </a:t>
            </a:r>
            <a:r>
              <a:rPr lang="pl-PL" dirty="0">
                <a:latin typeface="+mn-lt"/>
              </a:rPr>
              <a:t>n</a:t>
            </a:r>
            <a:r>
              <a:rPr lang="pl-PL" dirty="0" smtClean="0">
                <a:latin typeface="+mn-lt"/>
              </a:rPr>
              <a:t>ależy zadeklarować wszystkie działki ewidencyjne, na których znajdowały się grunty rolne i które są w posiadaniu rolnika.</a:t>
            </a:r>
          </a:p>
          <a:p>
            <a:pPr algn="just"/>
            <a:r>
              <a:rPr lang="pl-PL" dirty="0" smtClean="0">
                <a:latin typeface="+mn-lt"/>
              </a:rPr>
              <a:t>Należy wpisać położenie działki ewidencyjnej – województwo, powiat, gminę, nazwę obrębu ewidencyjnego oraz podać nr obrębu ewidencyjnego, nr arkusza mapy (o ile został nadany) oraz numer działki ewidencyjnej. Ponadto należy podać powierzchnię na działce ewidencyjnej: kwalifikującego się hektara, gruntów ornych ogółem (w tym gruntów ornych niezgłoszonych do płatności) oraz gruntów niezgłoszonych do płatności. </a:t>
            </a:r>
            <a:endParaRPr lang="pl-P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609192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20080" y="14077"/>
            <a:ext cx="7772400" cy="566961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3/4 - </a:t>
            </a:r>
            <a:r>
              <a:rPr lang="pl-PL" dirty="0" smtClean="0">
                <a:solidFill>
                  <a:srgbClr val="FF0000"/>
                </a:solidFill>
              </a:rPr>
              <a:t>przykład </a:t>
            </a:r>
            <a:r>
              <a:rPr lang="pl-PL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323528" y="4213537"/>
            <a:ext cx="8640960" cy="1015663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1500" dirty="0" smtClean="0">
                <a:latin typeface="+mn-lt"/>
              </a:rPr>
              <a:t>W Sekcji VIII należy wpisać wszystkie działki rolne, które rolnik chce zgłosić do płatności. </a:t>
            </a:r>
          </a:p>
          <a:p>
            <a:pPr algn="just"/>
            <a:endParaRPr lang="pl-PL" sz="1500" dirty="0">
              <a:latin typeface="+mn-lt"/>
            </a:endParaRPr>
          </a:p>
          <a:p>
            <a:pPr algn="just"/>
            <a:r>
              <a:rPr lang="pl-PL" sz="1500" dirty="0" smtClean="0">
                <a:latin typeface="+mn-lt"/>
              </a:rPr>
              <a:t>W przypadku uprawy konopi włóknistych należy wpisać odmianę rośliny oraz obowiązkowo wypełnić </a:t>
            </a:r>
            <a:r>
              <a:rPr lang="pl-PL" sz="1500" i="1" dirty="0" smtClean="0">
                <a:latin typeface="+mn-lt"/>
              </a:rPr>
              <a:t>Oświadczenie o uprawie konopi, </a:t>
            </a:r>
            <a:r>
              <a:rPr lang="pl-PL" sz="1500" dirty="0" smtClean="0">
                <a:latin typeface="+mn-lt"/>
              </a:rPr>
              <a:t>która stanowi załącznik do wniosku.</a:t>
            </a:r>
            <a:endParaRPr lang="pl-PL" sz="1500" dirty="0">
              <a:latin typeface="+mn-lt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314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4047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0236" y="476672"/>
            <a:ext cx="8352284" cy="1008112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Rodzaje </a:t>
            </a:r>
            <a:r>
              <a:rPr lang="pl-PL" dirty="0" smtClean="0">
                <a:solidFill>
                  <a:srgbClr val="C00000"/>
                </a:solidFill>
              </a:rPr>
              <a:t>płatności „objęte” </a:t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wnioskiem </a:t>
            </a:r>
            <a:r>
              <a:rPr lang="pl-PL" dirty="0">
                <a:solidFill>
                  <a:srgbClr val="C00000"/>
                </a:solidFill>
              </a:rPr>
              <a:t>o </a:t>
            </a:r>
            <a:r>
              <a:rPr lang="pl-PL" dirty="0" smtClean="0">
                <a:solidFill>
                  <a:srgbClr val="C00000"/>
                </a:solidFill>
              </a:rPr>
              <a:t>przyznanie płatności </a:t>
            </a:r>
            <a:r>
              <a:rPr lang="pl-PL" dirty="0">
                <a:solidFill>
                  <a:srgbClr val="C00000"/>
                </a:solidFill>
              </a:rPr>
              <a:t>na 2015 rok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412776"/>
            <a:ext cx="8496944" cy="5184576"/>
          </a:xfrm>
        </p:spPr>
        <p:txBody>
          <a:bodyPr/>
          <a:lstStyle/>
          <a:p>
            <a:pPr marL="0" indent="0" algn="just">
              <a:buNone/>
            </a:pPr>
            <a:r>
              <a:rPr lang="pl-PL" sz="2000" dirty="0"/>
              <a:t>We wniosku o przyznanie płatności na 2015 rok rolnik może </a:t>
            </a:r>
            <a:r>
              <a:rPr lang="pl-PL" sz="2000" dirty="0" smtClean="0"/>
              <a:t>ubiegać </a:t>
            </a:r>
            <a:r>
              <a:rPr lang="pl-PL" sz="2000" dirty="0"/>
              <a:t>się o przyznanie:</a:t>
            </a:r>
          </a:p>
          <a:p>
            <a:pPr lvl="1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 smtClean="0"/>
              <a:t>jednolitej płatności obszarowej</a:t>
            </a:r>
          </a:p>
          <a:p>
            <a:pPr lvl="1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 smtClean="0"/>
              <a:t> płatności </a:t>
            </a:r>
            <a:r>
              <a:rPr lang="pl-PL" sz="2000" dirty="0"/>
              <a:t>za zazielenienie</a:t>
            </a:r>
          </a:p>
          <a:p>
            <a:pPr lvl="1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 smtClean="0"/>
              <a:t>płatności dodatkowej</a:t>
            </a:r>
            <a:endParaRPr lang="pl-PL" sz="2000" dirty="0"/>
          </a:p>
          <a:p>
            <a:pPr lvl="1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 smtClean="0"/>
              <a:t>płatności </a:t>
            </a:r>
            <a:r>
              <a:rPr lang="pl-PL" sz="2000" dirty="0"/>
              <a:t>dla młodych rolników</a:t>
            </a:r>
          </a:p>
          <a:p>
            <a:pPr lvl="1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 smtClean="0"/>
              <a:t>płatności w ramach dobrowolnego wsparcia </a:t>
            </a:r>
            <a:r>
              <a:rPr lang="pl-PL" sz="2000" dirty="0"/>
              <a:t>związanego </a:t>
            </a:r>
            <a:r>
              <a:rPr lang="pl-PL" sz="2000" dirty="0" smtClean="0"/>
              <a:t>z produkcją</a:t>
            </a:r>
            <a:endParaRPr lang="pl-PL" sz="2000" dirty="0"/>
          </a:p>
          <a:p>
            <a:pPr lvl="1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 smtClean="0"/>
              <a:t>płatności niezwiązanej do tytoniu</a:t>
            </a:r>
          </a:p>
          <a:p>
            <a:pPr lvl="1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 smtClean="0"/>
              <a:t>płatności dla obszarów z ograniczeniami naturalnymi lub innymi szczególnymi ograniczeniami (PORW 2014-2020)</a:t>
            </a:r>
          </a:p>
          <a:p>
            <a:pPr lvl="1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 smtClean="0"/>
              <a:t>płatności rolno-środowiskowo-klimatycznej (PROW 2014-2020)</a:t>
            </a:r>
          </a:p>
          <a:p>
            <a:pPr lvl="1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 smtClean="0"/>
              <a:t>płatności ekologicznej (PROW 2014-2020)</a:t>
            </a:r>
          </a:p>
          <a:p>
            <a:pPr lvl="1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dirty="0" smtClean="0"/>
              <a:t>płatności rolnośrodowiskowej (PROW 2007-2014)</a:t>
            </a:r>
          </a:p>
          <a:p>
            <a:pPr lvl="1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pl-PL" sz="2000" b="1" dirty="0" smtClean="0">
                <a:solidFill>
                  <a:srgbClr val="00B050"/>
                </a:solidFill>
              </a:rPr>
              <a:t>wypłatę pomocy na zalesianie (PROW 2007-2013 i rok 2014) !</a:t>
            </a:r>
          </a:p>
          <a:p>
            <a:pPr marL="0" lvl="1" indent="0" algn="just">
              <a:buClr>
                <a:srgbClr val="C00000"/>
              </a:buClr>
              <a:buNone/>
            </a:pPr>
            <a:endParaRPr lang="pl-PL" sz="14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282771019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96136" y="53727"/>
            <a:ext cx="3263020" cy="1503065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4/4 - </a:t>
            </a:r>
            <a:r>
              <a:rPr lang="pl-PL" sz="2000" dirty="0" smtClean="0">
                <a:solidFill>
                  <a:srgbClr val="FF0000"/>
                </a:solidFill>
              </a:rPr>
              <a:t>przykład </a:t>
            </a:r>
            <a:r>
              <a:rPr lang="pl-PL" sz="2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5831094" y="1484784"/>
            <a:ext cx="3277410" cy="2169825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1500" dirty="0" smtClean="0">
                <a:latin typeface="+mn-lt"/>
              </a:rPr>
              <a:t>Ponieważ rolnik w 2008 roku ubiegał się o przyznanie pomocy na zalesianie, oraz na wniosku na rok 2015 zaznaczył, że w 2015 roku nadal chce się ubiegać o wypłatę pomocy na zalesienie zostało wypełnione pole 17 – numer decyzji pierwszorocznej, na mocy której została przyznana przedmiotowa pomoc.</a:t>
            </a:r>
            <a:endParaRPr lang="pl-PL" sz="1500" dirty="0"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831094" y="5733256"/>
            <a:ext cx="3277410" cy="954107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2800" b="1" dirty="0" smtClean="0">
                <a:solidFill>
                  <a:srgbClr val="FF0000"/>
                </a:solidFill>
                <a:latin typeface="+mn-lt"/>
              </a:rPr>
              <a:t>WNIOSEK MUSI BYĆ PODPISANY</a:t>
            </a:r>
            <a:endParaRPr lang="pl-PL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5830969" y="4005064"/>
            <a:ext cx="3277410" cy="1323439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W polu 23 należy wskazać w jakiej formie (papierowej czy elektronicznej) chce się otrzymać wniosek spersonalizowany na rok 2016.</a:t>
            </a:r>
            <a:endParaRPr lang="pl-PL" dirty="0"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961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609192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20879" cy="1008112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Wniosek o wypłatę pomocy na zalesianie – </a:t>
            </a:r>
            <a:r>
              <a:rPr lang="pl-PL" dirty="0" smtClean="0">
                <a:solidFill>
                  <a:srgbClr val="FF0000"/>
                </a:solidFill>
              </a:rPr>
              <a:t>przykład </a:t>
            </a:r>
            <a:r>
              <a:rPr lang="pl-PL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07504" y="1052736"/>
            <a:ext cx="8856984" cy="2169825"/>
          </a:xfrm>
          <a:prstGeom prst="rect">
            <a:avLst/>
          </a:prstGeom>
          <a:solidFill>
            <a:srgbClr val="FFFFFF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1500" dirty="0" smtClean="0">
                <a:latin typeface="+mn-lt"/>
              </a:rPr>
              <a:t>Rolnik w ramach PROW na lata 2007 – 2013, posiada dwa zobowiązania zalesieniowe, w ramach których na działce ewidencyjnej 462/1 wykonał zalesienie łącznej powierzchni 2,12 ha:</a:t>
            </a:r>
          </a:p>
          <a:p>
            <a:pPr algn="just">
              <a:buFont typeface="Wingdings" pitchFamily="2" charset="2"/>
              <a:buChar char="Ø"/>
            </a:pPr>
            <a:r>
              <a:rPr lang="pl-PL" sz="1500" dirty="0" smtClean="0">
                <a:latin typeface="+mn-lt"/>
              </a:rPr>
              <a:t>   decyzja 0120-2008-000017 obejmuj e zalesienie 1,12 ha,</a:t>
            </a:r>
          </a:p>
          <a:p>
            <a:pPr algn="just">
              <a:buFont typeface="Wingdings" pitchFamily="2" charset="2"/>
              <a:buChar char="Ø"/>
            </a:pPr>
            <a:r>
              <a:rPr lang="pl-PL" sz="1500" dirty="0" smtClean="0">
                <a:latin typeface="+mn-lt"/>
              </a:rPr>
              <a:t>   decyzja 0120-2008-000018 obejmuj e zalesienie 1,00 ha,</a:t>
            </a:r>
          </a:p>
          <a:p>
            <a:pPr algn="just"/>
            <a:endParaRPr lang="pl-PL" sz="1500" dirty="0" smtClean="0">
              <a:latin typeface="+mn-lt"/>
            </a:endParaRPr>
          </a:p>
          <a:p>
            <a:pPr algn="just"/>
            <a:r>
              <a:rPr lang="pl-PL" sz="1500" dirty="0" smtClean="0">
                <a:latin typeface="+mn-lt"/>
              </a:rPr>
              <a:t>Rolnik  w roku 2015 składa wniosek o wypłatę pomocy na zalesianie , deklarując powierzchnię 2,00 ha. </a:t>
            </a:r>
            <a:br>
              <a:rPr lang="pl-PL" sz="1500" dirty="0" smtClean="0">
                <a:latin typeface="+mn-lt"/>
              </a:rPr>
            </a:br>
            <a:r>
              <a:rPr lang="pl-PL" sz="1500" dirty="0" smtClean="0">
                <a:latin typeface="+mn-lt"/>
              </a:rPr>
              <a:t>Jest to łączna powierzchnia zalesiona przez rolnika w ramach PROW na lata 2007 – 2013 na działce ewidencyjnej  462/1. Rolnik nie zalesiał innych działek ewidencyjnych w ramach PROW na lata 2007 – 2013.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84984"/>
            <a:ext cx="9036496" cy="2952328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 bwMode="auto">
          <a:xfrm>
            <a:off x="8258056" y="5805264"/>
            <a:ext cx="864096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82064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20879" cy="1080120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Wniosek o wypłatę pomocy na zalesianie – </a:t>
            </a:r>
            <a:r>
              <a:rPr lang="pl-PL" dirty="0" smtClean="0">
                <a:solidFill>
                  <a:srgbClr val="FF0000"/>
                </a:solidFill>
              </a:rPr>
              <a:t>przykład </a:t>
            </a:r>
            <a:r>
              <a:rPr lang="pl-PL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07504" y="1196752"/>
            <a:ext cx="8999984" cy="784830"/>
          </a:xfrm>
          <a:prstGeom prst="rect">
            <a:avLst/>
          </a:prstGeom>
          <a:solidFill>
            <a:srgbClr val="FFFFFF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1500" dirty="0" smtClean="0">
                <a:latin typeface="+mn-lt"/>
              </a:rPr>
              <a:t>Składany przez rolnika wniosek o wypłatę pomocy na zalesianie, obejmuje dwa zobowiązania zalesieniowe, w których uczestniczy rolnik, pierwsze z nich (decyzja 0120-2008-000017) deklarowane jest  na stronie 4/</a:t>
            </a:r>
            <a:r>
              <a:rPr lang="pl-PL" sz="1500" dirty="0" err="1" smtClean="0">
                <a:latin typeface="+mn-lt"/>
              </a:rPr>
              <a:t>4</a:t>
            </a:r>
            <a:r>
              <a:rPr lang="pl-PL" sz="1500" dirty="0" smtClean="0">
                <a:latin typeface="+mn-lt"/>
              </a:rPr>
              <a:t> wniosku o przyznanie płatności na rok 2015.</a:t>
            </a:r>
          </a:p>
        </p:txBody>
      </p:sp>
      <p:sp>
        <p:nvSpPr>
          <p:cNvPr id="14" name="Prostokąt 13"/>
          <p:cNvSpPr/>
          <p:nvPr/>
        </p:nvSpPr>
        <p:spPr bwMode="auto">
          <a:xfrm>
            <a:off x="899592" y="2348880"/>
            <a:ext cx="7416824" cy="4320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1988840"/>
            <a:ext cx="896448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037117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32040" cy="681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2040" y="116632"/>
            <a:ext cx="3888432" cy="1143000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Wniosek o wypłatę pomocy na zalesianie – </a:t>
            </a:r>
            <a:r>
              <a:rPr lang="pl-PL" dirty="0" smtClean="0">
                <a:solidFill>
                  <a:srgbClr val="FF0000"/>
                </a:solidFill>
              </a:rPr>
              <a:t>przykład 1</a:t>
            </a:r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4932040" y="1628800"/>
            <a:ext cx="4175448" cy="2169825"/>
          </a:xfrm>
          <a:prstGeom prst="rect">
            <a:avLst/>
          </a:prstGeom>
          <a:solidFill>
            <a:srgbClr val="FFFFFF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1500" dirty="0" smtClean="0">
                <a:latin typeface="+mn-lt"/>
              </a:rPr>
              <a:t>Druga sprawa zalesieniowa w której uczestniczy rolnik (decyzja 0120-2008-000018), powinna zostać zadeklarowana na dodatkowej stronie wniosku o przyznanie płatności 4a…../4.</a:t>
            </a:r>
          </a:p>
          <a:p>
            <a:pPr algn="just"/>
            <a:endParaRPr lang="pl-PL" sz="1500" dirty="0" smtClean="0">
              <a:latin typeface="+mn-lt"/>
            </a:endParaRPr>
          </a:p>
          <a:p>
            <a:pPr algn="just"/>
            <a:r>
              <a:rPr lang="pl-PL" sz="1500" dirty="0" smtClean="0">
                <a:latin typeface="+mn-lt"/>
              </a:rPr>
              <a:t>Na dodatkowej stronie/stronach wniosku rolnik wymienia wszystkie sprawy zalesieniowe, </a:t>
            </a:r>
            <a:br>
              <a:rPr lang="pl-PL" sz="1500" dirty="0" smtClean="0">
                <a:latin typeface="+mn-lt"/>
              </a:rPr>
            </a:br>
            <a:r>
              <a:rPr lang="pl-PL" sz="1500" dirty="0" smtClean="0">
                <a:latin typeface="+mn-lt"/>
              </a:rPr>
              <a:t>w których uczestniczy w ramach PROW na lata 2007 – 2013.</a:t>
            </a:r>
          </a:p>
        </p:txBody>
      </p:sp>
      <p:sp>
        <p:nvSpPr>
          <p:cNvPr id="13" name="Prostokąt 12"/>
          <p:cNvSpPr/>
          <p:nvPr/>
        </p:nvSpPr>
        <p:spPr bwMode="auto">
          <a:xfrm>
            <a:off x="323528" y="620688"/>
            <a:ext cx="4320480" cy="21602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06822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0032" y="116632"/>
            <a:ext cx="3960440" cy="1143000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Wniosek o wypłatę pomocy na zalesianie – </a:t>
            </a:r>
            <a:r>
              <a:rPr lang="pl-PL" dirty="0" smtClean="0">
                <a:solidFill>
                  <a:srgbClr val="FF0000"/>
                </a:solidFill>
              </a:rPr>
              <a:t>przykład 1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4932040" y="1340768"/>
            <a:ext cx="4175448" cy="4939814"/>
          </a:xfrm>
          <a:prstGeom prst="rect">
            <a:avLst/>
          </a:prstGeom>
          <a:solidFill>
            <a:srgbClr val="FFFFFF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1500" dirty="0" smtClean="0">
                <a:latin typeface="+mn-lt"/>
              </a:rPr>
              <a:t>W przypadku, gdy w</a:t>
            </a:r>
            <a:r>
              <a:rPr lang="pl-PL" sz="1500" dirty="0" smtClean="0"/>
              <a:t> którejkolwiek ze spraw zalesieniowych ramach PROW na lata 2007 – 2013, rolnik zmniejsza powierzchnię podjętego zobowiązania, obowiązkowo wypełnia on </a:t>
            </a:r>
            <a:r>
              <a:rPr lang="pl-PL" sz="1500" i="1" dirty="0" smtClean="0"/>
              <a:t>Deklarację powierzchni zalesionych w ramach pomocy na zalesianie (PROW 2007 – 20013)</a:t>
            </a:r>
            <a:r>
              <a:rPr lang="pl-PL" sz="1500" dirty="0" smtClean="0"/>
              <a:t>.</a:t>
            </a:r>
          </a:p>
          <a:p>
            <a:pPr algn="just"/>
            <a:r>
              <a:rPr lang="pl-PL" sz="1500" dirty="0" smtClean="0"/>
              <a:t>Dodatkowa strona wypełniana jest oddzielnie dla każdej ze spraw, w których powierzchnia zalesienia uległa zmianie, w stosunku do powierzchni objętej  zobowiązaniem.</a:t>
            </a:r>
          </a:p>
          <a:p>
            <a:pPr algn="just"/>
            <a:endParaRPr lang="pl-PL" sz="1500" dirty="0" smtClean="0"/>
          </a:p>
          <a:p>
            <a:pPr algn="just"/>
            <a:r>
              <a:rPr lang="pl-PL" sz="1500" dirty="0" smtClean="0"/>
              <a:t>W naszym przykładzie rolnik w roku 2015, deklaruje w jednej ze spraw powierzchnię 1,00 ha, pierwotna powierzchnia zalesienia (objęta decyzją 0120-2008-000017) wynosiła 1,12 ha.</a:t>
            </a:r>
          </a:p>
          <a:p>
            <a:pPr algn="just"/>
            <a:endParaRPr lang="pl-PL" sz="1500" dirty="0" smtClean="0"/>
          </a:p>
          <a:p>
            <a:pPr algn="just"/>
            <a:r>
              <a:rPr lang="pl-PL" sz="1500" dirty="0" smtClean="0"/>
              <a:t>W drugiej ze spraw zalesieniowych (objętej decyzją 0120-2008-000018), powierzchnia zalesienia deklarowana w roku 2015 nie uległa zmniejszeniu i wynosi 1,00 ha (w tym przypadku </a:t>
            </a:r>
            <a:r>
              <a:rPr lang="pl-PL" sz="1500" i="1" dirty="0" smtClean="0"/>
              <a:t>Deklaracja powierzchni (…) </a:t>
            </a:r>
            <a:r>
              <a:rPr lang="pl-PL" sz="1500" dirty="0" smtClean="0"/>
              <a:t>nie jest wypełniana).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320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rostokąt 11"/>
          <p:cNvSpPr/>
          <p:nvPr/>
        </p:nvSpPr>
        <p:spPr bwMode="auto">
          <a:xfrm>
            <a:off x="467544" y="836712"/>
            <a:ext cx="4320480" cy="21602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93549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>
            <a:off x="722313" y="1628801"/>
            <a:ext cx="7772400" cy="1296143"/>
          </a:xfrm>
        </p:spPr>
        <p:txBody>
          <a:bodyPr/>
          <a:lstStyle/>
          <a:p>
            <a:pPr algn="ctr"/>
            <a:r>
              <a:rPr lang="pl-PL" sz="3600" dirty="0" smtClean="0">
                <a:solidFill>
                  <a:srgbClr val="C00000"/>
                </a:solidFill>
              </a:rPr>
              <a:t>Przykład 2</a:t>
            </a:r>
            <a:endParaRPr lang="pl-PL" sz="3600" dirty="0">
              <a:solidFill>
                <a:srgbClr val="C00000"/>
              </a:solidFill>
            </a:endParaRPr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 bwMode="auto">
          <a:xfrm>
            <a:off x="611560" y="3645024"/>
            <a:ext cx="806489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rPr>
              <a:t>Dotyczy  gospodarstwa, w którym powierzchnia gruntów ornych jest większa niż 15 ha i rolnik podlega </a:t>
            </a: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rPr>
              <a:t>obowiązkowi: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rPr>
              <a:t>dywersyfikacji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rPr>
              <a:t>upraw oraz </a:t>
            </a:r>
            <a:endParaRPr lang="pl-PL" sz="2400" b="1" dirty="0" smtClean="0">
              <a:solidFill>
                <a:schemeClr val="accent1">
                  <a:lumMod val="50000"/>
                </a:schemeClr>
              </a:solidFill>
              <a:latin typeface="Cambria" pitchFamily="18" charset="0"/>
              <a:ea typeface="+mj-ea"/>
              <a:cs typeface="+mj-cs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rPr>
              <a:t>realizacji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rPr>
              <a:t>praktyki utrzymania obszarów proekologicznych</a:t>
            </a:r>
          </a:p>
        </p:txBody>
      </p:sp>
    </p:spTree>
    <p:extLst>
      <p:ext uri="{BB962C8B-B14F-4D97-AF65-F5344CB8AC3E}">
        <p14:creationId xmlns:p14="http://schemas.microsoft.com/office/powerpoint/2010/main" val="21074117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79794"/>
            <a:ext cx="9009200" cy="5517558"/>
          </a:xfrm>
          <a:prstGeom prst="rect">
            <a:avLst/>
          </a:prstGeom>
        </p:spPr>
      </p:pic>
      <p:sp useBgFill="1">
        <p:nvSpPr>
          <p:cNvPr id="6" name="Prostokąt 5"/>
          <p:cNvSpPr/>
          <p:nvPr/>
        </p:nvSpPr>
        <p:spPr>
          <a:xfrm>
            <a:off x="1043608" y="37073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C00000"/>
                </a:solidFill>
                <a:latin typeface="+mn-lt"/>
              </a:rPr>
              <a:t>„Układ „ roślin w gospodarstwie – </a:t>
            </a:r>
            <a:r>
              <a:rPr lang="pl-PL" sz="2000" b="1" dirty="0">
                <a:solidFill>
                  <a:srgbClr val="9900CC"/>
                </a:solidFill>
                <a:latin typeface="+mn-lt"/>
              </a:rPr>
              <a:t>przykład </a:t>
            </a:r>
            <a:r>
              <a:rPr lang="pl-PL" sz="2000" b="1" dirty="0" smtClean="0">
                <a:solidFill>
                  <a:srgbClr val="9900CC"/>
                </a:solidFill>
                <a:latin typeface="+mn-lt"/>
              </a:rPr>
              <a:t>2 </a:t>
            </a:r>
            <a:r>
              <a:rPr lang="pl-PL" sz="2000" b="1" dirty="0">
                <a:solidFill>
                  <a:srgbClr val="C00000"/>
                </a:solidFill>
                <a:latin typeface="+mn-lt"/>
              </a:rPr>
              <a:t>– </a:t>
            </a:r>
            <a:br>
              <a:rPr lang="pl-PL" sz="2000" b="1" dirty="0">
                <a:solidFill>
                  <a:srgbClr val="C00000"/>
                </a:solidFill>
                <a:latin typeface="+mn-lt"/>
              </a:rPr>
            </a:br>
            <a:r>
              <a:rPr lang="pl-PL" sz="2000" b="1" dirty="0">
                <a:solidFill>
                  <a:srgbClr val="C00000"/>
                </a:solidFill>
                <a:latin typeface="+mn-lt"/>
              </a:rPr>
              <a:t>powierzchnia gruntów ornych </a:t>
            </a:r>
            <a:r>
              <a:rPr lang="pl-PL" sz="2000" b="1" dirty="0" smtClean="0">
                <a:solidFill>
                  <a:srgbClr val="C00000"/>
                </a:solidFill>
                <a:latin typeface="+mn-lt"/>
              </a:rPr>
              <a:t>16,61 ha</a:t>
            </a:r>
          </a:p>
          <a:p>
            <a:r>
              <a:rPr lang="pl-PL" sz="2000" b="1" dirty="0" smtClean="0">
                <a:solidFill>
                  <a:srgbClr val="C00000"/>
                </a:solidFill>
                <a:latin typeface="+mn-lt"/>
              </a:rPr>
              <a:t>Działka ewidencyjna 341/1 jest położona na obszarze ONW </a:t>
            </a:r>
            <a:endParaRPr lang="pl-PL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2699792" y="424257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FFFF"/>
                </a:solidFill>
                <a:latin typeface="+mj-lt"/>
              </a:rPr>
              <a:t>341/1</a:t>
            </a:r>
            <a:endParaRPr lang="pl-PL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732240" y="364502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FFFF"/>
                </a:solidFill>
                <a:latin typeface="+mj-lt"/>
              </a:rPr>
              <a:t>341/2</a:t>
            </a:r>
            <a:endParaRPr lang="pl-PL" b="1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176839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13" y="341784"/>
            <a:ext cx="7772400" cy="1143000"/>
          </a:xfrm>
        </p:spPr>
        <p:txBody>
          <a:bodyPr/>
          <a:lstStyle/>
          <a:p>
            <a:r>
              <a:rPr lang="pl-PL" sz="2800" kern="1200" dirty="0" smtClean="0">
                <a:solidFill>
                  <a:srgbClr val="C00000"/>
                </a:solidFill>
              </a:rPr>
              <a:t>Pamiętaj!!!</a:t>
            </a:r>
            <a:endParaRPr lang="pl-PL" sz="2800" kern="1200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124744"/>
            <a:ext cx="8352928" cy="4680520"/>
          </a:xfrm>
        </p:spPr>
        <p:txBody>
          <a:bodyPr/>
          <a:lstStyle/>
          <a:p>
            <a:pPr algn="just"/>
            <a:r>
              <a:rPr lang="pl-PL" sz="1770" dirty="0" smtClean="0"/>
              <a:t>W przypadku posiadania </a:t>
            </a:r>
            <a:r>
              <a:rPr lang="pl-PL" sz="1770" dirty="0" smtClean="0">
                <a:solidFill>
                  <a:srgbClr val="FF0000"/>
                </a:solidFill>
              </a:rPr>
              <a:t>od 10 ha </a:t>
            </a:r>
            <a:r>
              <a:rPr lang="pl-PL" sz="1770" dirty="0" smtClean="0"/>
              <a:t>gruntów ornych rolnik </a:t>
            </a:r>
            <a:r>
              <a:rPr lang="pl-PL" sz="1770" dirty="0" smtClean="0">
                <a:solidFill>
                  <a:srgbClr val="FF0000"/>
                </a:solidFill>
              </a:rPr>
              <a:t>podlega obowiązkowi dywersyfikacji</a:t>
            </a:r>
            <a:r>
              <a:rPr lang="pl-PL" sz="1770" dirty="0" smtClean="0"/>
              <a:t>. </a:t>
            </a:r>
          </a:p>
          <a:p>
            <a:pPr algn="just"/>
            <a:r>
              <a:rPr lang="pl-PL" sz="1770" dirty="0" smtClean="0"/>
              <a:t>Rolnik, który podlega obowiązkowi dywersyfikacji deklaruje działki „podrzędne” podając gatunek/rodzaj rośliny </a:t>
            </a:r>
            <a:r>
              <a:rPr lang="pl-PL" sz="1770" dirty="0" smtClean="0">
                <a:solidFill>
                  <a:srgbClr val="FF0000"/>
                </a:solidFill>
              </a:rPr>
              <a:t>na gruntach ornych. </a:t>
            </a:r>
            <a:r>
              <a:rPr lang="pl-PL" sz="1770" dirty="0" smtClean="0"/>
              <a:t>Działki rolne należy wyrysować na załączniku graficznym.</a:t>
            </a:r>
          </a:p>
          <a:p>
            <a:pPr algn="just"/>
            <a:r>
              <a:rPr lang="pl-PL" sz="1770" dirty="0" smtClean="0"/>
              <a:t>We </a:t>
            </a:r>
            <a:r>
              <a:rPr lang="pl-PL" sz="1770" dirty="0"/>
              <a:t>wniosku </a:t>
            </a:r>
            <a:r>
              <a:rPr lang="pl-PL" sz="1770" dirty="0" smtClean="0"/>
              <a:t>rolnik deklaruje uprawę, </a:t>
            </a:r>
            <a:r>
              <a:rPr lang="pl-PL" sz="1770" dirty="0"/>
              <a:t>która jest na gruncie w okresie 15 maja-15 lipca. </a:t>
            </a:r>
            <a:endParaRPr lang="pl-PL" sz="1770" dirty="0" smtClean="0"/>
          </a:p>
          <a:p>
            <a:pPr algn="just"/>
            <a:r>
              <a:rPr lang="pl-PL" sz="1770" dirty="0" smtClean="0"/>
              <a:t>W przypadku gdy rolnik posiada </a:t>
            </a:r>
            <a:r>
              <a:rPr lang="pl-PL" sz="1770" dirty="0" smtClean="0">
                <a:solidFill>
                  <a:srgbClr val="FF0000"/>
                </a:solidFill>
              </a:rPr>
              <a:t>powyżej 15 ha </a:t>
            </a:r>
            <a:r>
              <a:rPr lang="pl-PL" sz="1770" dirty="0" smtClean="0"/>
              <a:t>gruntów ornych </a:t>
            </a:r>
            <a:r>
              <a:rPr lang="pl-PL" sz="1770" dirty="0" smtClean="0">
                <a:solidFill>
                  <a:srgbClr val="FF0000"/>
                </a:solidFill>
              </a:rPr>
              <a:t>podlega obowiązkowi realizacji praktyki utrzymania obszarów proekologicznych</a:t>
            </a:r>
            <a:r>
              <a:rPr lang="pl-PL" sz="1770" dirty="0" smtClean="0"/>
              <a:t> w gospodarstwie. Rolnik musi dołączyć do wniosku </a:t>
            </a:r>
            <a:r>
              <a:rPr lang="pl-PL" sz="1770" i="1" dirty="0" smtClean="0"/>
              <a:t>Oświadczenie o powierzchni obszarów proekologicznych</a:t>
            </a:r>
            <a:r>
              <a:rPr lang="pl-PL" sz="1770" dirty="0" smtClean="0"/>
              <a:t>.</a:t>
            </a:r>
          </a:p>
          <a:p>
            <a:pPr algn="just"/>
            <a:r>
              <a:rPr lang="pl-PL" sz="1770" dirty="0" smtClean="0">
                <a:solidFill>
                  <a:srgbClr val="FF0000"/>
                </a:solidFill>
              </a:rPr>
              <a:t>Przy obliczaniu powierzchni gruntów ornych w celu określenia czy rolnik podlega obowiązkowi realizacji praktyk za zazielenienie nie należy sumować gruntów ornych zadeklarowanych do płatności ekologicznej  (grupa upraw RE).</a:t>
            </a:r>
          </a:p>
          <a:p>
            <a:pPr algn="just"/>
            <a:r>
              <a:rPr lang="pl-PL" sz="1770" dirty="0" smtClean="0"/>
              <a:t>Elementy proekologiczne (EFA) należy wyrysować (zaznaczyć) na załączniku graficznym.</a:t>
            </a:r>
          </a:p>
          <a:p>
            <a:pPr algn="just"/>
            <a:r>
              <a:rPr lang="pl-PL" sz="1770" dirty="0" smtClean="0">
                <a:solidFill>
                  <a:srgbClr val="FF0000"/>
                </a:solidFill>
              </a:rPr>
              <a:t>Powierzchnie</a:t>
            </a:r>
            <a:r>
              <a:rPr lang="pl-PL" sz="1770" dirty="0" smtClean="0"/>
              <a:t> działek rolnych zadeklarowanych </a:t>
            </a:r>
            <a:r>
              <a:rPr lang="pl-PL" sz="1770" dirty="0" smtClean="0">
                <a:solidFill>
                  <a:srgbClr val="FF0000"/>
                </a:solidFill>
              </a:rPr>
              <a:t>do płatności ONW </a:t>
            </a:r>
            <a:r>
              <a:rPr lang="pl-PL" sz="1770" dirty="0" smtClean="0"/>
              <a:t>należy wpisać tylko przy „</a:t>
            </a:r>
            <a:r>
              <a:rPr lang="pl-PL" sz="1770" dirty="0" smtClean="0">
                <a:solidFill>
                  <a:srgbClr val="FF0000"/>
                </a:solidFill>
              </a:rPr>
              <a:t>działkach głównych</a:t>
            </a:r>
            <a:r>
              <a:rPr lang="pl-PL" sz="1770" dirty="0" smtClean="0"/>
              <a:t>”.</a:t>
            </a:r>
          </a:p>
          <a:p>
            <a:pPr algn="just"/>
            <a:endParaRPr lang="pl-PL" sz="1770" dirty="0" smtClean="0"/>
          </a:p>
        </p:txBody>
      </p:sp>
    </p:spTree>
    <p:extLst>
      <p:ext uri="{BB962C8B-B14F-4D97-AF65-F5344CB8AC3E}">
        <p14:creationId xmlns:p14="http://schemas.microsoft.com/office/powerpoint/2010/main" val="326153689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9"/>
            <a:ext cx="8297947" cy="4824535"/>
          </a:xfrm>
          <a:prstGeom prst="rect">
            <a:avLst/>
          </a:prstGeom>
        </p:spPr>
      </p:pic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44649"/>
            <a:ext cx="7920880" cy="5760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9900CC"/>
                </a:solidFill>
              </a:rPr>
              <a:t>przykład 2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251520" y="5877272"/>
            <a:ext cx="3384376" cy="504056"/>
          </a:xfrm>
          <a:prstGeom prst="rect">
            <a:avLst/>
          </a:prstGeom>
          <a:solidFill>
            <a:srgbClr val="002060">
              <a:alpha val="90000"/>
            </a:srgbClr>
          </a:solidFill>
          <a:ln w="25400" algn="ctr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A – JPO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" name="Dowolny kształt 3"/>
          <p:cNvSpPr/>
          <p:nvPr/>
        </p:nvSpPr>
        <p:spPr bwMode="auto">
          <a:xfrm>
            <a:off x="952500" y="1247775"/>
            <a:ext cx="7439025" cy="3714750"/>
          </a:xfrm>
          <a:custGeom>
            <a:avLst/>
            <a:gdLst>
              <a:gd name="connsiteX0" fmla="*/ 0 w 7439025"/>
              <a:gd name="connsiteY0" fmla="*/ 600075 h 3714750"/>
              <a:gd name="connsiteX1" fmla="*/ 7115175 w 7439025"/>
              <a:gd name="connsiteY1" fmla="*/ 0 h 3714750"/>
              <a:gd name="connsiteX2" fmla="*/ 7439025 w 7439025"/>
              <a:gd name="connsiteY2" fmla="*/ 2981325 h 3714750"/>
              <a:gd name="connsiteX3" fmla="*/ 5181600 w 7439025"/>
              <a:gd name="connsiteY3" fmla="*/ 3219450 h 3714750"/>
              <a:gd name="connsiteX4" fmla="*/ 4257675 w 7439025"/>
              <a:gd name="connsiteY4" fmla="*/ 3228975 h 3714750"/>
              <a:gd name="connsiteX5" fmla="*/ 3086100 w 7439025"/>
              <a:gd name="connsiteY5" fmla="*/ 3409950 h 3714750"/>
              <a:gd name="connsiteX6" fmla="*/ 2943225 w 7439025"/>
              <a:gd name="connsiteY6" fmla="*/ 1895475 h 3714750"/>
              <a:gd name="connsiteX7" fmla="*/ 2990850 w 7439025"/>
              <a:gd name="connsiteY7" fmla="*/ 2028825 h 3714750"/>
              <a:gd name="connsiteX8" fmla="*/ 3438525 w 7439025"/>
              <a:gd name="connsiteY8" fmla="*/ 1819275 h 3714750"/>
              <a:gd name="connsiteX9" fmla="*/ 3695700 w 7439025"/>
              <a:gd name="connsiteY9" fmla="*/ 2533650 h 3714750"/>
              <a:gd name="connsiteX10" fmla="*/ 4181475 w 7439025"/>
              <a:gd name="connsiteY10" fmla="*/ 2933700 h 3714750"/>
              <a:gd name="connsiteX11" fmla="*/ 4295775 w 7439025"/>
              <a:gd name="connsiteY11" fmla="*/ 2695575 h 3714750"/>
              <a:gd name="connsiteX12" fmla="*/ 4200525 w 7439025"/>
              <a:gd name="connsiteY12" fmla="*/ 2457450 h 3714750"/>
              <a:gd name="connsiteX13" fmla="*/ 4238625 w 7439025"/>
              <a:gd name="connsiteY13" fmla="*/ 2190750 h 3714750"/>
              <a:gd name="connsiteX14" fmla="*/ 3733800 w 7439025"/>
              <a:gd name="connsiteY14" fmla="*/ 1657350 h 3714750"/>
              <a:gd name="connsiteX15" fmla="*/ 3657600 w 7439025"/>
              <a:gd name="connsiteY15" fmla="*/ 1495425 h 3714750"/>
              <a:gd name="connsiteX16" fmla="*/ 3714750 w 7439025"/>
              <a:gd name="connsiteY16" fmla="*/ 1428750 h 3714750"/>
              <a:gd name="connsiteX17" fmla="*/ 4124325 w 7439025"/>
              <a:gd name="connsiteY17" fmla="*/ 1409700 h 3714750"/>
              <a:gd name="connsiteX18" fmla="*/ 4095750 w 7439025"/>
              <a:gd name="connsiteY18" fmla="*/ 1019175 h 3714750"/>
              <a:gd name="connsiteX19" fmla="*/ 3676650 w 7439025"/>
              <a:gd name="connsiteY19" fmla="*/ 1047750 h 3714750"/>
              <a:gd name="connsiteX20" fmla="*/ 3695700 w 7439025"/>
              <a:gd name="connsiteY20" fmla="*/ 1352550 h 3714750"/>
              <a:gd name="connsiteX21" fmla="*/ 3638550 w 7439025"/>
              <a:gd name="connsiteY21" fmla="*/ 1438275 h 3714750"/>
              <a:gd name="connsiteX22" fmla="*/ 3581400 w 7439025"/>
              <a:gd name="connsiteY22" fmla="*/ 1333500 h 3714750"/>
              <a:gd name="connsiteX23" fmla="*/ 3505200 w 7439025"/>
              <a:gd name="connsiteY23" fmla="*/ 1857375 h 3714750"/>
              <a:gd name="connsiteX24" fmla="*/ 3409950 w 7439025"/>
              <a:gd name="connsiteY24" fmla="*/ 1514475 h 3714750"/>
              <a:gd name="connsiteX25" fmla="*/ 3505200 w 7439025"/>
              <a:gd name="connsiteY25" fmla="*/ 1438275 h 3714750"/>
              <a:gd name="connsiteX26" fmla="*/ 3486150 w 7439025"/>
              <a:gd name="connsiteY26" fmla="*/ 1257300 h 3714750"/>
              <a:gd name="connsiteX27" fmla="*/ 3381375 w 7439025"/>
              <a:gd name="connsiteY27" fmla="*/ 1200150 h 3714750"/>
              <a:gd name="connsiteX28" fmla="*/ 2990850 w 7439025"/>
              <a:gd name="connsiteY28" fmla="*/ 1362075 h 3714750"/>
              <a:gd name="connsiteX29" fmla="*/ 3009900 w 7439025"/>
              <a:gd name="connsiteY29" fmla="*/ 1514475 h 3714750"/>
              <a:gd name="connsiteX30" fmla="*/ 2943225 w 7439025"/>
              <a:gd name="connsiteY30" fmla="*/ 1704975 h 3714750"/>
              <a:gd name="connsiteX31" fmla="*/ 2895600 w 7439025"/>
              <a:gd name="connsiteY31" fmla="*/ 1362075 h 3714750"/>
              <a:gd name="connsiteX32" fmla="*/ 2762250 w 7439025"/>
              <a:gd name="connsiteY32" fmla="*/ 1381125 h 3714750"/>
              <a:gd name="connsiteX33" fmla="*/ 2952750 w 7439025"/>
              <a:gd name="connsiteY33" fmla="*/ 3457575 h 3714750"/>
              <a:gd name="connsiteX34" fmla="*/ 571500 w 7439025"/>
              <a:gd name="connsiteY34" fmla="*/ 3714750 h 3714750"/>
              <a:gd name="connsiteX35" fmla="*/ 514350 w 7439025"/>
              <a:gd name="connsiteY35" fmla="*/ 3714750 h 3714750"/>
              <a:gd name="connsiteX36" fmla="*/ 333375 w 7439025"/>
              <a:gd name="connsiteY36" fmla="*/ 2381250 h 3714750"/>
              <a:gd name="connsiteX37" fmla="*/ 1266825 w 7439025"/>
              <a:gd name="connsiteY37" fmla="*/ 2276475 h 3714750"/>
              <a:gd name="connsiteX38" fmla="*/ 1295400 w 7439025"/>
              <a:gd name="connsiteY38" fmla="*/ 2171700 h 3714750"/>
              <a:gd name="connsiteX39" fmla="*/ 171450 w 7439025"/>
              <a:gd name="connsiteY39" fmla="*/ 2286000 h 3714750"/>
              <a:gd name="connsiteX40" fmla="*/ 0 w 7439025"/>
              <a:gd name="connsiteY40" fmla="*/ 600075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439025" h="3714750">
                <a:moveTo>
                  <a:pt x="0" y="600075"/>
                </a:moveTo>
                <a:lnTo>
                  <a:pt x="7115175" y="0"/>
                </a:lnTo>
                <a:lnTo>
                  <a:pt x="7439025" y="2981325"/>
                </a:lnTo>
                <a:lnTo>
                  <a:pt x="5181600" y="3219450"/>
                </a:lnTo>
                <a:lnTo>
                  <a:pt x="4257675" y="3228975"/>
                </a:lnTo>
                <a:lnTo>
                  <a:pt x="3086100" y="3409950"/>
                </a:lnTo>
                <a:lnTo>
                  <a:pt x="2943225" y="1895475"/>
                </a:lnTo>
                <a:lnTo>
                  <a:pt x="2990850" y="2028825"/>
                </a:lnTo>
                <a:lnTo>
                  <a:pt x="3438525" y="1819275"/>
                </a:lnTo>
                <a:lnTo>
                  <a:pt x="3695700" y="2533650"/>
                </a:lnTo>
                <a:lnTo>
                  <a:pt x="4181475" y="2933700"/>
                </a:lnTo>
                <a:lnTo>
                  <a:pt x="4295775" y="2695575"/>
                </a:lnTo>
                <a:lnTo>
                  <a:pt x="4200525" y="2457450"/>
                </a:lnTo>
                <a:lnTo>
                  <a:pt x="4238625" y="2190750"/>
                </a:lnTo>
                <a:lnTo>
                  <a:pt x="3733800" y="1657350"/>
                </a:lnTo>
                <a:lnTo>
                  <a:pt x="3657600" y="1495425"/>
                </a:lnTo>
                <a:lnTo>
                  <a:pt x="3714750" y="1428750"/>
                </a:lnTo>
                <a:lnTo>
                  <a:pt x="4124325" y="1409700"/>
                </a:lnTo>
                <a:lnTo>
                  <a:pt x="4095750" y="1019175"/>
                </a:lnTo>
                <a:lnTo>
                  <a:pt x="3676650" y="1047750"/>
                </a:lnTo>
                <a:lnTo>
                  <a:pt x="3695700" y="1352550"/>
                </a:lnTo>
                <a:lnTo>
                  <a:pt x="3638550" y="1438275"/>
                </a:lnTo>
                <a:lnTo>
                  <a:pt x="3581400" y="1333500"/>
                </a:lnTo>
                <a:lnTo>
                  <a:pt x="3505200" y="1857375"/>
                </a:lnTo>
                <a:lnTo>
                  <a:pt x="3409950" y="1514475"/>
                </a:lnTo>
                <a:lnTo>
                  <a:pt x="3505200" y="1438275"/>
                </a:lnTo>
                <a:lnTo>
                  <a:pt x="3486150" y="1257300"/>
                </a:lnTo>
                <a:lnTo>
                  <a:pt x="3381375" y="1200150"/>
                </a:lnTo>
                <a:lnTo>
                  <a:pt x="2990850" y="1362075"/>
                </a:lnTo>
                <a:lnTo>
                  <a:pt x="3009900" y="1514475"/>
                </a:lnTo>
                <a:lnTo>
                  <a:pt x="2943225" y="1704975"/>
                </a:lnTo>
                <a:lnTo>
                  <a:pt x="2895600" y="1362075"/>
                </a:lnTo>
                <a:lnTo>
                  <a:pt x="2762250" y="1381125"/>
                </a:lnTo>
                <a:lnTo>
                  <a:pt x="2952750" y="3457575"/>
                </a:lnTo>
                <a:lnTo>
                  <a:pt x="571500" y="3714750"/>
                </a:lnTo>
                <a:lnTo>
                  <a:pt x="514350" y="3714750"/>
                </a:lnTo>
                <a:lnTo>
                  <a:pt x="333375" y="2381250"/>
                </a:lnTo>
                <a:lnTo>
                  <a:pt x="1266825" y="2276475"/>
                </a:lnTo>
                <a:lnTo>
                  <a:pt x="1295400" y="2171700"/>
                </a:lnTo>
                <a:lnTo>
                  <a:pt x="171450" y="2286000"/>
                </a:lnTo>
                <a:lnTo>
                  <a:pt x="0" y="600075"/>
                </a:lnTo>
                <a:close/>
              </a:path>
            </a:pathLst>
          </a:custGeom>
          <a:solidFill>
            <a:srgbClr val="002060">
              <a:alpha val="70000"/>
            </a:srgb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84245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25" y="620688"/>
            <a:ext cx="8297947" cy="4824535"/>
          </a:xfrm>
          <a:prstGeom prst="rect">
            <a:avLst/>
          </a:prstGeom>
        </p:spPr>
      </p:pic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44649"/>
            <a:ext cx="7920880" cy="5760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9900CC"/>
                </a:solidFill>
              </a:rPr>
              <a:t>przykład 2</a:t>
            </a:r>
          </a:p>
        </p:txBody>
      </p:sp>
      <p:sp>
        <p:nvSpPr>
          <p:cNvPr id="3" name="Dowolny kształt 2"/>
          <p:cNvSpPr/>
          <p:nvPr/>
        </p:nvSpPr>
        <p:spPr bwMode="auto">
          <a:xfrm>
            <a:off x="3621974" y="1531917"/>
            <a:ext cx="1401288" cy="1501039"/>
          </a:xfrm>
          <a:custGeom>
            <a:avLst/>
            <a:gdLst>
              <a:gd name="connsiteX0" fmla="*/ 0 w 1401288"/>
              <a:gd name="connsiteY0" fmla="*/ 118753 h 1484415"/>
              <a:gd name="connsiteX1" fmla="*/ 1306286 w 1401288"/>
              <a:gd name="connsiteY1" fmla="*/ 0 h 1484415"/>
              <a:gd name="connsiteX2" fmla="*/ 1401288 w 1401288"/>
              <a:gd name="connsiteY2" fmla="*/ 748145 h 1484415"/>
              <a:gd name="connsiteX3" fmla="*/ 1021278 w 1401288"/>
              <a:gd name="connsiteY3" fmla="*/ 736270 h 1484415"/>
              <a:gd name="connsiteX4" fmla="*/ 1033153 w 1401288"/>
              <a:gd name="connsiteY4" fmla="*/ 1116280 h 1484415"/>
              <a:gd name="connsiteX5" fmla="*/ 950026 w 1401288"/>
              <a:gd name="connsiteY5" fmla="*/ 1163782 h 1484415"/>
              <a:gd name="connsiteX6" fmla="*/ 914400 w 1401288"/>
              <a:gd name="connsiteY6" fmla="*/ 1092530 h 1484415"/>
              <a:gd name="connsiteX7" fmla="*/ 783771 w 1401288"/>
              <a:gd name="connsiteY7" fmla="*/ 1484415 h 1484415"/>
              <a:gd name="connsiteX8" fmla="*/ 688769 w 1401288"/>
              <a:gd name="connsiteY8" fmla="*/ 1246909 h 1484415"/>
              <a:gd name="connsiteX9" fmla="*/ 771896 w 1401288"/>
              <a:gd name="connsiteY9" fmla="*/ 1116280 h 1484415"/>
              <a:gd name="connsiteX10" fmla="*/ 795647 w 1401288"/>
              <a:gd name="connsiteY10" fmla="*/ 961901 h 1484415"/>
              <a:gd name="connsiteX11" fmla="*/ 700644 w 1401288"/>
              <a:gd name="connsiteY11" fmla="*/ 878774 h 1484415"/>
              <a:gd name="connsiteX12" fmla="*/ 344384 w 1401288"/>
              <a:gd name="connsiteY12" fmla="*/ 1080654 h 1484415"/>
              <a:gd name="connsiteX13" fmla="*/ 332509 w 1401288"/>
              <a:gd name="connsiteY13" fmla="*/ 1306286 h 1484415"/>
              <a:gd name="connsiteX14" fmla="*/ 201881 w 1401288"/>
              <a:gd name="connsiteY14" fmla="*/ 1425039 h 1484415"/>
              <a:gd name="connsiteX15" fmla="*/ 201881 w 1401288"/>
              <a:gd name="connsiteY15" fmla="*/ 1116280 h 1484415"/>
              <a:gd name="connsiteX16" fmla="*/ 71252 w 1401288"/>
              <a:gd name="connsiteY16" fmla="*/ 1116280 h 1484415"/>
              <a:gd name="connsiteX17" fmla="*/ 0 w 1401288"/>
              <a:gd name="connsiteY17" fmla="*/ 118753 h 1484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01288" h="1484415">
                <a:moveTo>
                  <a:pt x="0" y="118753"/>
                </a:moveTo>
                <a:lnTo>
                  <a:pt x="1306286" y="0"/>
                </a:lnTo>
                <a:lnTo>
                  <a:pt x="1401288" y="748145"/>
                </a:lnTo>
                <a:lnTo>
                  <a:pt x="1021278" y="736270"/>
                </a:lnTo>
                <a:lnTo>
                  <a:pt x="1033153" y="1116280"/>
                </a:lnTo>
                <a:lnTo>
                  <a:pt x="950026" y="1163782"/>
                </a:lnTo>
                <a:lnTo>
                  <a:pt x="914400" y="1092530"/>
                </a:lnTo>
                <a:lnTo>
                  <a:pt x="783771" y="1484415"/>
                </a:lnTo>
                <a:lnTo>
                  <a:pt x="688769" y="1246909"/>
                </a:lnTo>
                <a:lnTo>
                  <a:pt x="771896" y="1116280"/>
                </a:lnTo>
                <a:lnTo>
                  <a:pt x="795647" y="961901"/>
                </a:lnTo>
                <a:lnTo>
                  <a:pt x="700644" y="878774"/>
                </a:lnTo>
                <a:lnTo>
                  <a:pt x="344384" y="1080654"/>
                </a:lnTo>
                <a:lnTo>
                  <a:pt x="332509" y="1306286"/>
                </a:lnTo>
                <a:lnTo>
                  <a:pt x="201881" y="1425039"/>
                </a:lnTo>
                <a:lnTo>
                  <a:pt x="201881" y="1116280"/>
                </a:lnTo>
                <a:lnTo>
                  <a:pt x="71252" y="1116280"/>
                </a:lnTo>
                <a:lnTo>
                  <a:pt x="0" y="118753"/>
                </a:lnTo>
                <a:close/>
              </a:path>
            </a:pathLst>
          </a:custGeom>
          <a:solidFill>
            <a:srgbClr val="00B050">
              <a:alpha val="70000"/>
            </a:srgbClr>
          </a:solidFill>
          <a:ln w="9525" cap="flat" cmpd="sng" algn="ctr">
            <a:solidFill>
              <a:srgbClr val="00B05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368227" y="5733256"/>
            <a:ext cx="3384376" cy="504056"/>
          </a:xfrm>
          <a:prstGeom prst="rect">
            <a:avLst/>
          </a:prstGeom>
          <a:solidFill>
            <a:srgbClr val="00B050">
              <a:alpha val="90000"/>
            </a:srgbClr>
          </a:solidFill>
          <a:ln w="25400" algn="ctr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A1 – TUZ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075428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9" y="53752"/>
            <a:ext cx="8100392" cy="1143000"/>
          </a:xfrm>
        </p:spPr>
        <p:txBody>
          <a:bodyPr/>
          <a:lstStyle/>
          <a:p>
            <a:r>
              <a:rPr lang="pl-PL" sz="2350" dirty="0">
                <a:solidFill>
                  <a:srgbClr val="C00000"/>
                </a:solidFill>
              </a:rPr>
              <a:t>Rodzaje dobrowolnego wsparcia związanego z produkcją </a:t>
            </a:r>
            <a:r>
              <a:rPr lang="pl-PL" sz="2350" dirty="0" smtClean="0">
                <a:solidFill>
                  <a:srgbClr val="C00000"/>
                </a:solidFill>
              </a:rPr>
              <a:t>na rok 2015</a:t>
            </a:r>
            <a:endParaRPr lang="pl-PL" sz="2350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5112568"/>
          </a:xfrm>
        </p:spPr>
        <p:txBody>
          <a:bodyPr/>
          <a:lstStyle/>
          <a:p>
            <a:pPr marL="0" indent="0" algn="just">
              <a:buNone/>
            </a:pPr>
            <a:r>
              <a:rPr lang="pl-PL" sz="1900" dirty="0"/>
              <a:t>We wniosku o przyznanie płatności na 2015 rok rolnik może ubiegać się o </a:t>
            </a:r>
            <a:r>
              <a:rPr lang="pl-PL" sz="1900" dirty="0" smtClean="0"/>
              <a:t>przyznanie płatności w ramach dobrowolnego wsparcia </a:t>
            </a:r>
            <a:r>
              <a:rPr lang="pl-PL" sz="1900" dirty="0"/>
              <a:t>związanego z </a:t>
            </a:r>
            <a:r>
              <a:rPr lang="pl-PL" sz="1900" dirty="0" smtClean="0"/>
              <a:t>produkcją, </a:t>
            </a:r>
            <a:r>
              <a:rPr lang="pl-PL" sz="1900" dirty="0"/>
              <a:t>w tym: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900" dirty="0" smtClean="0"/>
              <a:t>płatności do powierzchni uprawy o </a:t>
            </a:r>
            <a:r>
              <a:rPr lang="pl-PL" sz="1900" dirty="0"/>
              <a:t>buraka cukrowego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900" dirty="0" smtClean="0"/>
              <a:t>płatności </a:t>
            </a:r>
            <a:r>
              <a:rPr lang="pl-PL" sz="1900" dirty="0"/>
              <a:t>do </a:t>
            </a:r>
            <a:r>
              <a:rPr lang="pl-PL" sz="1900" dirty="0" smtClean="0"/>
              <a:t>powierzchni </a:t>
            </a:r>
            <a:r>
              <a:rPr lang="pl-PL" sz="1900" dirty="0"/>
              <a:t>upraw roślin wysokobiałkowych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900" dirty="0" smtClean="0"/>
              <a:t>płatności </a:t>
            </a:r>
            <a:r>
              <a:rPr lang="pl-PL" sz="1900" dirty="0"/>
              <a:t>do powierzchni </a:t>
            </a:r>
            <a:r>
              <a:rPr lang="pl-PL" sz="1900" dirty="0" smtClean="0"/>
              <a:t>uprawy </a:t>
            </a:r>
            <a:r>
              <a:rPr lang="pl-PL" sz="1900" dirty="0"/>
              <a:t>chmielu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900" dirty="0" smtClean="0"/>
              <a:t>płatności </a:t>
            </a:r>
            <a:r>
              <a:rPr lang="pl-PL" sz="1900" dirty="0"/>
              <a:t>do powierzchni </a:t>
            </a:r>
            <a:r>
              <a:rPr lang="pl-PL" sz="1900" dirty="0" smtClean="0"/>
              <a:t>uprawy ziemniaków </a:t>
            </a:r>
            <a:r>
              <a:rPr lang="pl-PL" sz="1900" dirty="0"/>
              <a:t>skrobiowych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900" dirty="0" smtClean="0"/>
              <a:t>płatności </a:t>
            </a:r>
            <a:r>
              <a:rPr lang="pl-PL" sz="1900" dirty="0"/>
              <a:t>do powierzchni upraw owoców </a:t>
            </a:r>
            <a:r>
              <a:rPr lang="pl-PL" sz="1900" dirty="0" smtClean="0"/>
              <a:t>miękkich </a:t>
            </a:r>
          </a:p>
          <a:p>
            <a:pPr marL="457200" lvl="1" indent="0">
              <a:buClr>
                <a:srgbClr val="C00000"/>
              </a:buClr>
              <a:buNone/>
            </a:pPr>
            <a:r>
              <a:rPr lang="pl-PL" sz="1900" dirty="0"/>
              <a:t>	</a:t>
            </a:r>
            <a:r>
              <a:rPr lang="pl-PL" sz="1900" dirty="0" smtClean="0"/>
              <a:t>(truskawek lub malin)</a:t>
            </a:r>
            <a:endParaRPr lang="pl-PL" sz="1900" dirty="0"/>
          </a:p>
          <a:p>
            <a:pPr lvl="1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900" dirty="0" smtClean="0"/>
              <a:t>płatności </a:t>
            </a:r>
            <a:r>
              <a:rPr lang="pl-PL" sz="1900" dirty="0"/>
              <a:t>do powierzchni </a:t>
            </a:r>
            <a:r>
              <a:rPr lang="pl-PL" sz="1900" dirty="0" smtClean="0"/>
              <a:t>uprawy </a:t>
            </a:r>
            <a:r>
              <a:rPr lang="pl-PL" sz="1900" dirty="0"/>
              <a:t>pomidorów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900" dirty="0" smtClean="0"/>
              <a:t>płatności </a:t>
            </a:r>
            <a:r>
              <a:rPr lang="pl-PL" sz="1900" dirty="0"/>
              <a:t>do powierzchni </a:t>
            </a:r>
            <a:r>
              <a:rPr lang="pl-PL" sz="1900" dirty="0" smtClean="0"/>
              <a:t>uprawy </a:t>
            </a:r>
            <a:r>
              <a:rPr lang="pl-PL" sz="1900" dirty="0"/>
              <a:t>lnu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900" dirty="0"/>
              <a:t>p</a:t>
            </a:r>
            <a:r>
              <a:rPr lang="pl-PL" sz="1900" dirty="0" smtClean="0"/>
              <a:t>łatności </a:t>
            </a:r>
            <a:r>
              <a:rPr lang="pl-PL" sz="1900" dirty="0"/>
              <a:t>do powierzchni </a:t>
            </a:r>
            <a:r>
              <a:rPr lang="pl-PL" sz="1900" dirty="0" smtClean="0"/>
              <a:t>uprawy </a:t>
            </a:r>
            <a:r>
              <a:rPr lang="pl-PL" sz="1900" dirty="0"/>
              <a:t>konopi włóknistych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900" dirty="0" smtClean="0"/>
              <a:t>płatności </a:t>
            </a:r>
            <a:r>
              <a:rPr lang="pl-PL" sz="1900" dirty="0"/>
              <a:t>do krów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900" dirty="0" smtClean="0"/>
              <a:t>płatności </a:t>
            </a:r>
            <a:r>
              <a:rPr lang="pl-PL" sz="1900" dirty="0"/>
              <a:t>do </a:t>
            </a:r>
            <a:r>
              <a:rPr lang="pl-PL" sz="1900" dirty="0" smtClean="0"/>
              <a:t>bydła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900" dirty="0" smtClean="0"/>
              <a:t>płatności do owiec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900" dirty="0" smtClean="0"/>
              <a:t>płatności do kóz</a:t>
            </a:r>
            <a:endParaRPr lang="pl-PL" sz="1900" dirty="0"/>
          </a:p>
          <a:p>
            <a:endParaRPr lang="pl-PL" sz="1900" dirty="0"/>
          </a:p>
        </p:txBody>
      </p:sp>
      <p:sp>
        <p:nvSpPr>
          <p:cNvPr id="6" name="Nawias klamrowy zamykający 5"/>
          <p:cNvSpPr/>
          <p:nvPr/>
        </p:nvSpPr>
        <p:spPr bwMode="auto">
          <a:xfrm>
            <a:off x="7020272" y="1988840"/>
            <a:ext cx="648072" cy="3168352"/>
          </a:xfrm>
          <a:prstGeom prst="rightBrac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7596336" y="2996952"/>
            <a:ext cx="13681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+mn-lt"/>
              </a:rPr>
              <a:t>p</a:t>
            </a:r>
            <a:r>
              <a:rPr lang="pl-PL" dirty="0" smtClean="0">
                <a:latin typeface="+mn-lt"/>
              </a:rPr>
              <a:t>łatności związane do powierzchni upraw</a:t>
            </a:r>
            <a:endParaRPr lang="pl-PL" dirty="0">
              <a:latin typeface="+mn-lt"/>
            </a:endParaRPr>
          </a:p>
        </p:txBody>
      </p:sp>
      <p:sp>
        <p:nvSpPr>
          <p:cNvPr id="8" name="Nawias klamrowy zamykający 7"/>
          <p:cNvSpPr/>
          <p:nvPr/>
        </p:nvSpPr>
        <p:spPr bwMode="auto">
          <a:xfrm>
            <a:off x="5410354" y="5301208"/>
            <a:ext cx="648072" cy="1224136"/>
          </a:xfrm>
          <a:prstGeom prst="rightBrac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796136" y="5652537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+mn-lt"/>
              </a:rPr>
              <a:t>p</a:t>
            </a:r>
            <a:r>
              <a:rPr lang="pl-PL" dirty="0" smtClean="0">
                <a:latin typeface="+mn-lt"/>
              </a:rPr>
              <a:t>łatności związane do zwierząt</a:t>
            </a:r>
            <a:endParaRPr lang="pl-P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689685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9"/>
            <a:ext cx="8297947" cy="4824535"/>
          </a:xfrm>
          <a:prstGeom prst="rect">
            <a:avLst/>
          </a:prstGeom>
        </p:spPr>
      </p:pic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44649"/>
            <a:ext cx="7920880" cy="5760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9900CC"/>
                </a:solidFill>
              </a:rPr>
              <a:t>przykład 2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541071" y="5831621"/>
            <a:ext cx="3384376" cy="504056"/>
          </a:xfrm>
          <a:prstGeom prst="rect">
            <a:avLst/>
          </a:prstGeom>
          <a:solidFill>
            <a:srgbClr val="FF6600">
              <a:alpha val="90000"/>
            </a:srgbClr>
          </a:solidFill>
          <a:ln w="25400" algn="ctr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latin typeface="+mn-lt"/>
              </a:rPr>
              <a:t>A2 – pszenica jara</a:t>
            </a:r>
            <a:endParaRPr lang="pl-PL" sz="1200" dirty="0">
              <a:latin typeface="+mn-lt"/>
            </a:endParaRPr>
          </a:p>
        </p:txBody>
      </p:sp>
      <p:sp>
        <p:nvSpPr>
          <p:cNvPr id="4" name="Dowolny kształt 3"/>
          <p:cNvSpPr/>
          <p:nvPr/>
        </p:nvSpPr>
        <p:spPr bwMode="auto">
          <a:xfrm>
            <a:off x="4595751" y="1947553"/>
            <a:ext cx="3301340" cy="1056904"/>
          </a:xfrm>
          <a:custGeom>
            <a:avLst/>
            <a:gdLst>
              <a:gd name="connsiteX0" fmla="*/ 475013 w 3301340"/>
              <a:gd name="connsiteY0" fmla="*/ 320634 h 1056904"/>
              <a:gd name="connsiteX1" fmla="*/ 3218213 w 3301340"/>
              <a:gd name="connsiteY1" fmla="*/ 0 h 1056904"/>
              <a:gd name="connsiteX2" fmla="*/ 3301340 w 3301340"/>
              <a:gd name="connsiteY2" fmla="*/ 712520 h 1056904"/>
              <a:gd name="connsiteX3" fmla="*/ 201880 w 3301340"/>
              <a:gd name="connsiteY3" fmla="*/ 1056904 h 1056904"/>
              <a:gd name="connsiteX4" fmla="*/ 0 w 3301340"/>
              <a:gd name="connsiteY4" fmla="*/ 807522 h 1056904"/>
              <a:gd name="connsiteX5" fmla="*/ 83127 w 3301340"/>
              <a:gd name="connsiteY5" fmla="*/ 724395 h 1056904"/>
              <a:gd name="connsiteX6" fmla="*/ 451262 w 3301340"/>
              <a:gd name="connsiteY6" fmla="*/ 629392 h 1056904"/>
              <a:gd name="connsiteX7" fmla="*/ 475013 w 3301340"/>
              <a:gd name="connsiteY7" fmla="*/ 320634 h 105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1340" h="1056904">
                <a:moveTo>
                  <a:pt x="475013" y="320634"/>
                </a:moveTo>
                <a:lnTo>
                  <a:pt x="3218213" y="0"/>
                </a:lnTo>
                <a:lnTo>
                  <a:pt x="3301340" y="712520"/>
                </a:lnTo>
                <a:lnTo>
                  <a:pt x="201880" y="1056904"/>
                </a:lnTo>
                <a:lnTo>
                  <a:pt x="0" y="807522"/>
                </a:lnTo>
                <a:lnTo>
                  <a:pt x="83127" y="724395"/>
                </a:lnTo>
                <a:lnTo>
                  <a:pt x="451262" y="629392"/>
                </a:lnTo>
                <a:lnTo>
                  <a:pt x="475013" y="320634"/>
                </a:lnTo>
                <a:close/>
              </a:path>
            </a:pathLst>
          </a:custGeom>
          <a:solidFill>
            <a:srgbClr val="FF6600">
              <a:alpha val="69804"/>
            </a:srgbClr>
          </a:solidFill>
          <a:ln w="9525" cap="flat" cmpd="sng" algn="ctr">
            <a:solidFill>
              <a:srgbClr val="FFC0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364088" y="5831621"/>
            <a:ext cx="3384376" cy="504056"/>
          </a:xfrm>
          <a:prstGeom prst="rect">
            <a:avLst/>
          </a:prstGeom>
          <a:solidFill>
            <a:srgbClr val="FFFF00">
              <a:alpha val="90000"/>
            </a:srgbClr>
          </a:solidFill>
          <a:ln w="25400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latin typeface="+mn-lt"/>
              </a:rPr>
              <a:t>A3 – RE żyto jare</a:t>
            </a:r>
            <a:endParaRPr lang="pl-PL" sz="1200" dirty="0">
              <a:latin typeface="+mn-lt"/>
            </a:endParaRPr>
          </a:p>
        </p:txBody>
      </p:sp>
      <p:sp>
        <p:nvSpPr>
          <p:cNvPr id="9" name="Dowolny kształt 8"/>
          <p:cNvSpPr/>
          <p:nvPr/>
        </p:nvSpPr>
        <p:spPr bwMode="auto">
          <a:xfrm>
            <a:off x="4833257" y="2660073"/>
            <a:ext cx="3431969" cy="831272"/>
          </a:xfrm>
          <a:custGeom>
            <a:avLst/>
            <a:gdLst>
              <a:gd name="connsiteX0" fmla="*/ 0 w 3431969"/>
              <a:gd name="connsiteY0" fmla="*/ 368135 h 831272"/>
              <a:gd name="connsiteX1" fmla="*/ 3087585 w 3431969"/>
              <a:gd name="connsiteY1" fmla="*/ 0 h 831272"/>
              <a:gd name="connsiteX2" fmla="*/ 3087585 w 3431969"/>
              <a:gd name="connsiteY2" fmla="*/ 296883 h 831272"/>
              <a:gd name="connsiteX3" fmla="*/ 3384468 w 3431969"/>
              <a:gd name="connsiteY3" fmla="*/ 261257 h 831272"/>
              <a:gd name="connsiteX4" fmla="*/ 3431969 w 3431969"/>
              <a:gd name="connsiteY4" fmla="*/ 534389 h 831272"/>
              <a:gd name="connsiteX5" fmla="*/ 308759 w 3431969"/>
              <a:gd name="connsiteY5" fmla="*/ 831272 h 831272"/>
              <a:gd name="connsiteX6" fmla="*/ 332509 w 3431969"/>
              <a:gd name="connsiteY6" fmla="*/ 712519 h 831272"/>
              <a:gd name="connsiteX7" fmla="*/ 0 w 3431969"/>
              <a:gd name="connsiteY7" fmla="*/ 368135 h 83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1969" h="831272">
                <a:moveTo>
                  <a:pt x="0" y="368135"/>
                </a:moveTo>
                <a:lnTo>
                  <a:pt x="3087585" y="0"/>
                </a:lnTo>
                <a:lnTo>
                  <a:pt x="3087585" y="296883"/>
                </a:lnTo>
                <a:lnTo>
                  <a:pt x="3384468" y="261257"/>
                </a:lnTo>
                <a:lnTo>
                  <a:pt x="3431969" y="534389"/>
                </a:lnTo>
                <a:lnTo>
                  <a:pt x="308759" y="831272"/>
                </a:lnTo>
                <a:lnTo>
                  <a:pt x="332509" y="712519"/>
                </a:lnTo>
                <a:lnTo>
                  <a:pt x="0" y="368135"/>
                </a:lnTo>
                <a:close/>
              </a:path>
            </a:pathLst>
          </a:custGeom>
          <a:solidFill>
            <a:srgbClr val="FFFF00">
              <a:alpha val="70000"/>
            </a:srgbClr>
          </a:solidFill>
          <a:ln w="9525" cap="flat" cmpd="sng" algn="ctr">
            <a:solidFill>
              <a:srgbClr val="FFFF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75428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9"/>
            <a:ext cx="8297947" cy="4824535"/>
          </a:xfrm>
          <a:prstGeom prst="rect">
            <a:avLst/>
          </a:prstGeom>
        </p:spPr>
      </p:pic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44649"/>
            <a:ext cx="7920880" cy="5760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9900CC"/>
                </a:solidFill>
              </a:rPr>
              <a:t>przykład 2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341101" y="5774378"/>
            <a:ext cx="3384376" cy="504056"/>
          </a:xfrm>
          <a:prstGeom prst="rect">
            <a:avLst/>
          </a:prstGeom>
          <a:solidFill>
            <a:srgbClr val="D60093">
              <a:alpha val="90000"/>
            </a:srgbClr>
          </a:solidFill>
          <a:ln w="25400" algn="ctr">
            <a:solidFill>
              <a:srgbClr val="D60093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A 4 – P WB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Dowolny kształt 10"/>
          <p:cNvSpPr/>
          <p:nvPr/>
        </p:nvSpPr>
        <p:spPr bwMode="auto">
          <a:xfrm>
            <a:off x="961901" y="1650670"/>
            <a:ext cx="2790702" cy="1876301"/>
          </a:xfrm>
          <a:custGeom>
            <a:avLst/>
            <a:gdLst>
              <a:gd name="connsiteX0" fmla="*/ 0 w 2790702"/>
              <a:gd name="connsiteY0" fmla="*/ 201881 h 1876301"/>
              <a:gd name="connsiteX1" fmla="*/ 2648198 w 2790702"/>
              <a:gd name="connsiteY1" fmla="*/ 0 h 1876301"/>
              <a:gd name="connsiteX2" fmla="*/ 2790702 w 2790702"/>
              <a:gd name="connsiteY2" fmla="*/ 1626920 h 1876301"/>
              <a:gd name="connsiteX3" fmla="*/ 1270660 w 2790702"/>
              <a:gd name="connsiteY3" fmla="*/ 1781299 h 1876301"/>
              <a:gd name="connsiteX4" fmla="*/ 1270660 w 2790702"/>
              <a:gd name="connsiteY4" fmla="*/ 1745673 h 1876301"/>
              <a:gd name="connsiteX5" fmla="*/ 178130 w 2790702"/>
              <a:gd name="connsiteY5" fmla="*/ 1876301 h 1876301"/>
              <a:gd name="connsiteX6" fmla="*/ 0 w 2790702"/>
              <a:gd name="connsiteY6" fmla="*/ 201881 h 187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0702" h="1876301">
                <a:moveTo>
                  <a:pt x="0" y="201881"/>
                </a:moveTo>
                <a:lnTo>
                  <a:pt x="2648198" y="0"/>
                </a:lnTo>
                <a:lnTo>
                  <a:pt x="2790702" y="1626920"/>
                </a:lnTo>
                <a:lnTo>
                  <a:pt x="1270660" y="1781299"/>
                </a:lnTo>
                <a:lnTo>
                  <a:pt x="1270660" y="1745673"/>
                </a:lnTo>
                <a:lnTo>
                  <a:pt x="178130" y="1876301"/>
                </a:lnTo>
                <a:lnTo>
                  <a:pt x="0" y="201881"/>
                </a:lnTo>
                <a:close/>
              </a:path>
            </a:pathLst>
          </a:custGeom>
          <a:solidFill>
            <a:srgbClr val="D60093">
              <a:alpha val="70000"/>
            </a:srgbClr>
          </a:solidFill>
          <a:ln w="9525" cap="flat" cmpd="sng" algn="ctr">
            <a:solidFill>
              <a:srgbClr val="D60093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75428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9"/>
            <a:ext cx="8297947" cy="4824535"/>
          </a:xfrm>
          <a:prstGeom prst="rect">
            <a:avLst/>
          </a:prstGeom>
        </p:spPr>
      </p:pic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44649"/>
            <a:ext cx="7920880" cy="5760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9900CC"/>
                </a:solidFill>
              </a:rPr>
              <a:t>przykład 2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355020" y="5504752"/>
            <a:ext cx="2554435" cy="504056"/>
          </a:xfrm>
          <a:prstGeom prst="rect">
            <a:avLst/>
          </a:prstGeom>
          <a:solidFill>
            <a:srgbClr val="FF0066">
              <a:alpha val="90000"/>
            </a:srgbClr>
          </a:solidFill>
          <a:ln w="25400" algn="ctr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A4a – koniczyna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634866" y="6093296"/>
            <a:ext cx="2554435" cy="504056"/>
          </a:xfrm>
          <a:prstGeom prst="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 w="25400" algn="ctr">
            <a:solidFill>
              <a:schemeClr val="accent2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latin typeface="+mn-lt"/>
              </a:rPr>
              <a:t>A4b – łubin</a:t>
            </a:r>
            <a:endParaRPr lang="pl-PL" sz="1200" dirty="0">
              <a:latin typeface="+mn-lt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3923928" y="5517232"/>
            <a:ext cx="3240360" cy="504056"/>
          </a:xfrm>
          <a:prstGeom prst="rect">
            <a:avLst/>
          </a:prstGeom>
          <a:solidFill>
            <a:srgbClr val="FF00FF">
              <a:alpha val="90000"/>
            </a:srgbClr>
          </a:solidFill>
          <a:ln w="25400" algn="ctr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A4c – soja zwyczajna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4283968" y="6093296"/>
            <a:ext cx="2415249" cy="504056"/>
          </a:xfrm>
          <a:prstGeom prst="rect">
            <a:avLst/>
          </a:prstGeom>
          <a:solidFill>
            <a:srgbClr val="CC0099">
              <a:alpha val="90000"/>
            </a:srgbClr>
          </a:solidFill>
          <a:ln w="25400" algn="ctr">
            <a:solidFill>
              <a:srgbClr val="CC0099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A4d – groch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3" name="Dowolny kształt 12"/>
          <p:cNvSpPr/>
          <p:nvPr/>
        </p:nvSpPr>
        <p:spPr bwMode="auto">
          <a:xfrm>
            <a:off x="930903" y="1805049"/>
            <a:ext cx="688769" cy="1733798"/>
          </a:xfrm>
          <a:custGeom>
            <a:avLst/>
            <a:gdLst>
              <a:gd name="connsiteX0" fmla="*/ 0 w 688769"/>
              <a:gd name="connsiteY0" fmla="*/ 47502 h 1733798"/>
              <a:gd name="connsiteX1" fmla="*/ 522514 w 688769"/>
              <a:gd name="connsiteY1" fmla="*/ 0 h 1733798"/>
              <a:gd name="connsiteX2" fmla="*/ 688769 w 688769"/>
              <a:gd name="connsiteY2" fmla="*/ 1674421 h 1733798"/>
              <a:gd name="connsiteX3" fmla="*/ 201880 w 688769"/>
              <a:gd name="connsiteY3" fmla="*/ 1733798 h 1733798"/>
              <a:gd name="connsiteX4" fmla="*/ 0 w 688769"/>
              <a:gd name="connsiteY4" fmla="*/ 47502 h 173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769" h="1733798">
                <a:moveTo>
                  <a:pt x="0" y="47502"/>
                </a:moveTo>
                <a:lnTo>
                  <a:pt x="522514" y="0"/>
                </a:lnTo>
                <a:lnTo>
                  <a:pt x="688769" y="1674421"/>
                </a:lnTo>
                <a:lnTo>
                  <a:pt x="201880" y="1733798"/>
                </a:lnTo>
                <a:lnTo>
                  <a:pt x="0" y="47502"/>
                </a:lnTo>
                <a:close/>
              </a:path>
            </a:pathLst>
          </a:custGeom>
          <a:solidFill>
            <a:srgbClr val="FF0066">
              <a:alpha val="70000"/>
            </a:srgbClr>
          </a:solidFill>
          <a:ln w="9525" cap="flat" cmpd="sng" algn="ctr">
            <a:solidFill>
              <a:srgbClr val="FF0066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Dowolny kształt 18"/>
          <p:cNvSpPr/>
          <p:nvPr/>
        </p:nvSpPr>
        <p:spPr bwMode="auto">
          <a:xfrm>
            <a:off x="2185060" y="1698171"/>
            <a:ext cx="878774" cy="1721923"/>
          </a:xfrm>
          <a:custGeom>
            <a:avLst/>
            <a:gdLst>
              <a:gd name="connsiteX0" fmla="*/ 0 w 878774"/>
              <a:gd name="connsiteY0" fmla="*/ 59377 h 1721923"/>
              <a:gd name="connsiteX1" fmla="*/ 700644 w 878774"/>
              <a:gd name="connsiteY1" fmla="*/ 0 h 1721923"/>
              <a:gd name="connsiteX2" fmla="*/ 878774 w 878774"/>
              <a:gd name="connsiteY2" fmla="*/ 1662546 h 1721923"/>
              <a:gd name="connsiteX3" fmla="*/ 166254 w 878774"/>
              <a:gd name="connsiteY3" fmla="*/ 1721923 h 1721923"/>
              <a:gd name="connsiteX4" fmla="*/ 0 w 878774"/>
              <a:gd name="connsiteY4" fmla="*/ 59377 h 1721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8774" h="1721923">
                <a:moveTo>
                  <a:pt x="0" y="59377"/>
                </a:moveTo>
                <a:lnTo>
                  <a:pt x="700644" y="0"/>
                </a:lnTo>
                <a:lnTo>
                  <a:pt x="878774" y="1662546"/>
                </a:lnTo>
                <a:lnTo>
                  <a:pt x="166254" y="1721923"/>
                </a:lnTo>
                <a:lnTo>
                  <a:pt x="0" y="59377"/>
                </a:lnTo>
                <a:close/>
              </a:path>
            </a:pathLst>
          </a:custGeom>
          <a:solidFill>
            <a:srgbClr val="FF00FF">
              <a:alpha val="70000"/>
            </a:srgbClr>
          </a:solidFill>
          <a:ln w="9525" cap="flat" cmpd="sng" algn="ctr">
            <a:solidFill>
              <a:srgbClr val="FF00FF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Dowolny kształt 19"/>
          <p:cNvSpPr/>
          <p:nvPr/>
        </p:nvSpPr>
        <p:spPr bwMode="auto">
          <a:xfrm>
            <a:off x="2909455" y="1626919"/>
            <a:ext cx="855023" cy="1721923"/>
          </a:xfrm>
          <a:custGeom>
            <a:avLst/>
            <a:gdLst>
              <a:gd name="connsiteX0" fmla="*/ 0 w 855023"/>
              <a:gd name="connsiteY0" fmla="*/ 71252 h 1721923"/>
              <a:gd name="connsiteX1" fmla="*/ 700644 w 855023"/>
              <a:gd name="connsiteY1" fmla="*/ 0 h 1721923"/>
              <a:gd name="connsiteX2" fmla="*/ 855023 w 855023"/>
              <a:gd name="connsiteY2" fmla="*/ 1626920 h 1721923"/>
              <a:gd name="connsiteX3" fmla="*/ 154379 w 855023"/>
              <a:gd name="connsiteY3" fmla="*/ 1721923 h 1721923"/>
              <a:gd name="connsiteX4" fmla="*/ 0 w 855023"/>
              <a:gd name="connsiteY4" fmla="*/ 71252 h 1721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5023" h="1721923">
                <a:moveTo>
                  <a:pt x="0" y="71252"/>
                </a:moveTo>
                <a:lnTo>
                  <a:pt x="700644" y="0"/>
                </a:lnTo>
                <a:lnTo>
                  <a:pt x="855023" y="1626920"/>
                </a:lnTo>
                <a:lnTo>
                  <a:pt x="154379" y="1721923"/>
                </a:lnTo>
                <a:lnTo>
                  <a:pt x="0" y="71252"/>
                </a:lnTo>
                <a:close/>
              </a:path>
            </a:pathLst>
          </a:custGeom>
          <a:solidFill>
            <a:srgbClr val="CC0099">
              <a:alpha val="69804"/>
            </a:srgbClr>
          </a:solidFill>
          <a:ln w="9525" cap="flat" cmpd="sng" algn="ctr">
            <a:solidFill>
              <a:srgbClr val="FF7C8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48" name="Dowolny kształt 2047"/>
          <p:cNvSpPr/>
          <p:nvPr/>
        </p:nvSpPr>
        <p:spPr bwMode="auto">
          <a:xfrm>
            <a:off x="1497724" y="1734207"/>
            <a:ext cx="835573" cy="1734207"/>
          </a:xfrm>
          <a:custGeom>
            <a:avLst/>
            <a:gdLst>
              <a:gd name="connsiteX0" fmla="*/ 0 w 835573"/>
              <a:gd name="connsiteY0" fmla="*/ 78827 h 1734207"/>
              <a:gd name="connsiteX1" fmla="*/ 677917 w 835573"/>
              <a:gd name="connsiteY1" fmla="*/ 0 h 1734207"/>
              <a:gd name="connsiteX2" fmla="*/ 835573 w 835573"/>
              <a:gd name="connsiteY2" fmla="*/ 1671145 h 1734207"/>
              <a:gd name="connsiteX3" fmla="*/ 173421 w 835573"/>
              <a:gd name="connsiteY3" fmla="*/ 1734207 h 1734207"/>
              <a:gd name="connsiteX4" fmla="*/ 0 w 835573"/>
              <a:gd name="connsiteY4" fmla="*/ 78827 h 173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5573" h="1734207">
                <a:moveTo>
                  <a:pt x="0" y="78827"/>
                </a:moveTo>
                <a:lnTo>
                  <a:pt x="677917" y="0"/>
                </a:lnTo>
                <a:lnTo>
                  <a:pt x="835573" y="1671145"/>
                </a:lnTo>
                <a:lnTo>
                  <a:pt x="173421" y="1734207"/>
                </a:lnTo>
                <a:lnTo>
                  <a:pt x="0" y="78827"/>
                </a:lnTo>
                <a:close/>
              </a:path>
            </a:pathLst>
          </a:custGeom>
          <a:solidFill>
            <a:srgbClr val="FF7C80">
              <a:alpha val="70000"/>
            </a:srgbClr>
          </a:solidFill>
          <a:ln w="9525" cap="flat" cmpd="sng" algn="ctr">
            <a:solidFill>
              <a:srgbClr val="FF7C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75428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9"/>
            <a:ext cx="8297947" cy="4824535"/>
          </a:xfrm>
          <a:prstGeom prst="rect">
            <a:avLst/>
          </a:prstGeom>
        </p:spPr>
      </p:pic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44649"/>
            <a:ext cx="7920880" cy="5760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9900CC"/>
                </a:solidFill>
              </a:rPr>
              <a:t>przykład 2</a:t>
            </a:r>
          </a:p>
        </p:txBody>
      </p:sp>
      <p:sp>
        <p:nvSpPr>
          <p:cNvPr id="21" name="Dowolny kształt 20"/>
          <p:cNvSpPr/>
          <p:nvPr/>
        </p:nvSpPr>
        <p:spPr bwMode="auto">
          <a:xfrm>
            <a:off x="1294410" y="3289465"/>
            <a:ext cx="2612572" cy="1698171"/>
          </a:xfrm>
          <a:custGeom>
            <a:avLst/>
            <a:gdLst>
              <a:gd name="connsiteX0" fmla="*/ 0 w 2612572"/>
              <a:gd name="connsiteY0" fmla="*/ 356260 h 1698171"/>
              <a:gd name="connsiteX1" fmla="*/ 950026 w 2612572"/>
              <a:gd name="connsiteY1" fmla="*/ 225631 h 1698171"/>
              <a:gd name="connsiteX2" fmla="*/ 950026 w 2612572"/>
              <a:gd name="connsiteY2" fmla="*/ 118753 h 1698171"/>
              <a:gd name="connsiteX3" fmla="*/ 2470068 w 2612572"/>
              <a:gd name="connsiteY3" fmla="*/ 0 h 1698171"/>
              <a:gd name="connsiteX4" fmla="*/ 2612572 w 2612572"/>
              <a:gd name="connsiteY4" fmla="*/ 1401288 h 1698171"/>
              <a:gd name="connsiteX5" fmla="*/ 154380 w 2612572"/>
              <a:gd name="connsiteY5" fmla="*/ 1698171 h 1698171"/>
              <a:gd name="connsiteX6" fmla="*/ 0 w 2612572"/>
              <a:gd name="connsiteY6" fmla="*/ 356260 h 169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572" h="1698171">
                <a:moveTo>
                  <a:pt x="0" y="356260"/>
                </a:moveTo>
                <a:lnTo>
                  <a:pt x="950026" y="225631"/>
                </a:lnTo>
                <a:lnTo>
                  <a:pt x="950026" y="118753"/>
                </a:lnTo>
                <a:lnTo>
                  <a:pt x="2470068" y="0"/>
                </a:lnTo>
                <a:lnTo>
                  <a:pt x="2612572" y="1401288"/>
                </a:lnTo>
                <a:lnTo>
                  <a:pt x="154380" y="1698171"/>
                </a:lnTo>
                <a:lnTo>
                  <a:pt x="0" y="356260"/>
                </a:lnTo>
                <a:close/>
              </a:path>
            </a:pathLst>
          </a:custGeom>
          <a:solidFill>
            <a:srgbClr val="FF0000">
              <a:alpha val="70000"/>
            </a:srgbClr>
          </a:solidFill>
          <a:ln w="9525" cap="flat" cmpd="sng" algn="ctr">
            <a:solidFill>
              <a:srgbClr val="FF00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255926" y="5712817"/>
            <a:ext cx="3384376" cy="504056"/>
          </a:xfrm>
          <a:prstGeom prst="rect">
            <a:avLst/>
          </a:prstGeom>
          <a:solidFill>
            <a:srgbClr val="FF0000">
              <a:alpha val="90000"/>
            </a:srgbClr>
          </a:solidFill>
          <a:ln w="254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A5 – P OM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075428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9"/>
            <a:ext cx="8297947" cy="4824535"/>
          </a:xfrm>
          <a:prstGeom prst="rect">
            <a:avLst/>
          </a:prstGeom>
        </p:spPr>
      </p:pic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44649"/>
            <a:ext cx="7920880" cy="5760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9900CC"/>
                </a:solidFill>
              </a:rPr>
              <a:t>przykład 2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541071" y="5815417"/>
            <a:ext cx="3384376" cy="504056"/>
          </a:xfrm>
          <a:prstGeom prst="rect">
            <a:avLst/>
          </a:prstGeom>
          <a:solidFill>
            <a:srgbClr val="A50021">
              <a:alpha val="90000"/>
            </a:srgbClr>
          </a:solidFill>
          <a:ln w="25400" algn="ctr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A5a – truskawka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2" name="Dowolny kształt 21"/>
          <p:cNvSpPr/>
          <p:nvPr/>
        </p:nvSpPr>
        <p:spPr bwMode="auto">
          <a:xfrm>
            <a:off x="1353787" y="3847605"/>
            <a:ext cx="2493818" cy="1104405"/>
          </a:xfrm>
          <a:custGeom>
            <a:avLst/>
            <a:gdLst>
              <a:gd name="connsiteX0" fmla="*/ 0 w 2493818"/>
              <a:gd name="connsiteY0" fmla="*/ 237507 h 1104405"/>
              <a:gd name="connsiteX1" fmla="*/ 2470068 w 2493818"/>
              <a:gd name="connsiteY1" fmla="*/ 0 h 1104405"/>
              <a:gd name="connsiteX2" fmla="*/ 2493818 w 2493818"/>
              <a:gd name="connsiteY2" fmla="*/ 855024 h 1104405"/>
              <a:gd name="connsiteX3" fmla="*/ 95003 w 2493818"/>
              <a:gd name="connsiteY3" fmla="*/ 1104405 h 1104405"/>
              <a:gd name="connsiteX4" fmla="*/ 0 w 2493818"/>
              <a:gd name="connsiteY4" fmla="*/ 237507 h 110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3818" h="1104405">
                <a:moveTo>
                  <a:pt x="0" y="237507"/>
                </a:moveTo>
                <a:lnTo>
                  <a:pt x="2470068" y="0"/>
                </a:lnTo>
                <a:lnTo>
                  <a:pt x="2493818" y="855024"/>
                </a:lnTo>
                <a:lnTo>
                  <a:pt x="95003" y="1104405"/>
                </a:lnTo>
                <a:lnTo>
                  <a:pt x="0" y="237507"/>
                </a:lnTo>
                <a:close/>
              </a:path>
            </a:pathLst>
          </a:custGeom>
          <a:solidFill>
            <a:srgbClr val="A50021">
              <a:alpha val="70000"/>
            </a:srgbClr>
          </a:solidFill>
          <a:ln w="9525" cap="flat" cmpd="sng" algn="ctr">
            <a:solidFill>
              <a:srgbClr val="A50021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75428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9"/>
            <a:ext cx="8297947" cy="4824535"/>
          </a:xfrm>
          <a:prstGeom prst="rect">
            <a:avLst/>
          </a:prstGeom>
        </p:spPr>
      </p:pic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44649"/>
            <a:ext cx="7920880" cy="5760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9900CC"/>
                </a:solidFill>
              </a:rPr>
              <a:t>przykład 2</a:t>
            </a:r>
          </a:p>
        </p:txBody>
      </p:sp>
      <p:sp>
        <p:nvSpPr>
          <p:cNvPr id="25" name="Dowolny kształt 24"/>
          <p:cNvSpPr/>
          <p:nvPr/>
        </p:nvSpPr>
        <p:spPr bwMode="auto">
          <a:xfrm>
            <a:off x="6198919" y="3918857"/>
            <a:ext cx="2185060" cy="534390"/>
          </a:xfrm>
          <a:custGeom>
            <a:avLst/>
            <a:gdLst>
              <a:gd name="connsiteX0" fmla="*/ 0 w 2185060"/>
              <a:gd name="connsiteY0" fmla="*/ 201881 h 534390"/>
              <a:gd name="connsiteX1" fmla="*/ 2161310 w 2185060"/>
              <a:gd name="connsiteY1" fmla="*/ 0 h 534390"/>
              <a:gd name="connsiteX2" fmla="*/ 2185060 w 2185060"/>
              <a:gd name="connsiteY2" fmla="*/ 332509 h 534390"/>
              <a:gd name="connsiteX3" fmla="*/ 23751 w 2185060"/>
              <a:gd name="connsiteY3" fmla="*/ 534390 h 534390"/>
              <a:gd name="connsiteX4" fmla="*/ 0 w 2185060"/>
              <a:gd name="connsiteY4" fmla="*/ 201881 h 534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5060" h="534390">
                <a:moveTo>
                  <a:pt x="0" y="201881"/>
                </a:moveTo>
                <a:lnTo>
                  <a:pt x="2161310" y="0"/>
                </a:lnTo>
                <a:lnTo>
                  <a:pt x="2185060" y="332509"/>
                </a:lnTo>
                <a:lnTo>
                  <a:pt x="23751" y="534390"/>
                </a:lnTo>
                <a:lnTo>
                  <a:pt x="0" y="201881"/>
                </a:lnTo>
                <a:close/>
              </a:path>
            </a:pathLst>
          </a:custGeom>
          <a:solidFill>
            <a:srgbClr val="33CC33">
              <a:alpha val="70000"/>
            </a:srgbClr>
          </a:solidFill>
          <a:ln w="9525" cap="flat" cmpd="sng" algn="ctr">
            <a:solidFill>
              <a:srgbClr val="33CC33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177098" y="5712817"/>
            <a:ext cx="3384376" cy="504056"/>
          </a:xfrm>
          <a:prstGeom prst="rect">
            <a:avLst/>
          </a:prstGeom>
          <a:solidFill>
            <a:srgbClr val="33CC33">
              <a:alpha val="90000"/>
            </a:srgbClr>
          </a:solidFill>
          <a:ln w="25400" algn="ctr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2400" b="1" dirty="0" smtClean="0">
                <a:latin typeface="+mn-lt"/>
              </a:rPr>
              <a:t>A6 – P WB</a:t>
            </a:r>
            <a:endParaRPr lang="pl-PL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075428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33" y="620689"/>
            <a:ext cx="8297947" cy="4824535"/>
          </a:xfrm>
          <a:prstGeom prst="rect">
            <a:avLst/>
          </a:prstGeom>
        </p:spPr>
      </p:pic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44649"/>
            <a:ext cx="7920880" cy="5760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9900CC"/>
                </a:solidFill>
              </a:rPr>
              <a:t>przykład 2</a:t>
            </a: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611560" y="5720325"/>
            <a:ext cx="3384376" cy="504056"/>
          </a:xfrm>
          <a:prstGeom prst="rect">
            <a:avLst/>
          </a:prstGeom>
          <a:solidFill>
            <a:srgbClr val="00FF00">
              <a:alpha val="90000"/>
            </a:srgbClr>
          </a:solidFill>
          <a:ln w="25400" algn="ctr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2400" b="1" dirty="0" smtClean="0">
                <a:latin typeface="+mn-lt"/>
              </a:rPr>
              <a:t>A6a – łubin</a:t>
            </a:r>
            <a:endParaRPr lang="pl-PL" sz="1200" dirty="0">
              <a:latin typeface="+mn-lt"/>
            </a:endParaRPr>
          </a:p>
        </p:txBody>
      </p:sp>
      <p:sp>
        <p:nvSpPr>
          <p:cNvPr id="26" name="Dowolny kształt 25"/>
          <p:cNvSpPr/>
          <p:nvPr/>
        </p:nvSpPr>
        <p:spPr bwMode="auto">
          <a:xfrm>
            <a:off x="6238990" y="3902722"/>
            <a:ext cx="2149434" cy="534390"/>
          </a:xfrm>
          <a:custGeom>
            <a:avLst/>
            <a:gdLst>
              <a:gd name="connsiteX0" fmla="*/ 0 w 2149434"/>
              <a:gd name="connsiteY0" fmla="*/ 213756 h 534390"/>
              <a:gd name="connsiteX1" fmla="*/ 2137559 w 2149434"/>
              <a:gd name="connsiteY1" fmla="*/ 0 h 534390"/>
              <a:gd name="connsiteX2" fmla="*/ 2149434 w 2149434"/>
              <a:gd name="connsiteY2" fmla="*/ 356260 h 534390"/>
              <a:gd name="connsiteX3" fmla="*/ 11875 w 2149434"/>
              <a:gd name="connsiteY3" fmla="*/ 534390 h 534390"/>
              <a:gd name="connsiteX4" fmla="*/ 0 w 2149434"/>
              <a:gd name="connsiteY4" fmla="*/ 213756 h 534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9434" h="534390">
                <a:moveTo>
                  <a:pt x="0" y="213756"/>
                </a:moveTo>
                <a:lnTo>
                  <a:pt x="2137559" y="0"/>
                </a:lnTo>
                <a:lnTo>
                  <a:pt x="2149434" y="356260"/>
                </a:lnTo>
                <a:lnTo>
                  <a:pt x="11875" y="534390"/>
                </a:lnTo>
                <a:lnTo>
                  <a:pt x="0" y="213756"/>
                </a:lnTo>
                <a:close/>
              </a:path>
            </a:pathLst>
          </a:custGeom>
          <a:solidFill>
            <a:srgbClr val="00FF00">
              <a:alpha val="70000"/>
            </a:srgbClr>
          </a:solidFill>
          <a:ln w="9525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75428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9"/>
            <a:ext cx="8297947" cy="4824535"/>
          </a:xfrm>
          <a:prstGeom prst="rect">
            <a:avLst/>
          </a:prstGeom>
        </p:spPr>
      </p:pic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44649"/>
            <a:ext cx="7920880" cy="5760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9900CC"/>
                </a:solidFill>
              </a:rPr>
              <a:t>przykład 2</a:t>
            </a:r>
          </a:p>
        </p:txBody>
      </p:sp>
      <p:sp>
        <p:nvSpPr>
          <p:cNvPr id="29" name="Dowolny kształt 28"/>
          <p:cNvSpPr/>
          <p:nvPr/>
        </p:nvSpPr>
        <p:spPr bwMode="auto">
          <a:xfrm>
            <a:off x="7754587" y="1258784"/>
            <a:ext cx="486888" cy="1686297"/>
          </a:xfrm>
          <a:custGeom>
            <a:avLst/>
            <a:gdLst>
              <a:gd name="connsiteX0" fmla="*/ 0 w 486888"/>
              <a:gd name="connsiteY0" fmla="*/ 35626 h 1686297"/>
              <a:gd name="connsiteX1" fmla="*/ 296883 w 486888"/>
              <a:gd name="connsiteY1" fmla="*/ 0 h 1686297"/>
              <a:gd name="connsiteX2" fmla="*/ 486888 w 486888"/>
              <a:gd name="connsiteY2" fmla="*/ 1674421 h 1686297"/>
              <a:gd name="connsiteX3" fmla="*/ 178130 w 486888"/>
              <a:gd name="connsiteY3" fmla="*/ 1686297 h 1686297"/>
              <a:gd name="connsiteX4" fmla="*/ 0 w 486888"/>
              <a:gd name="connsiteY4" fmla="*/ 35626 h 168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888" h="1686297">
                <a:moveTo>
                  <a:pt x="0" y="35626"/>
                </a:moveTo>
                <a:lnTo>
                  <a:pt x="296883" y="0"/>
                </a:lnTo>
                <a:lnTo>
                  <a:pt x="486888" y="1674421"/>
                </a:lnTo>
                <a:lnTo>
                  <a:pt x="178130" y="1686297"/>
                </a:lnTo>
                <a:lnTo>
                  <a:pt x="0" y="35626"/>
                </a:lnTo>
                <a:close/>
              </a:path>
            </a:pathLst>
          </a:custGeom>
          <a:solidFill>
            <a:srgbClr val="FF3300">
              <a:alpha val="70000"/>
            </a:srgbClr>
          </a:solidFill>
          <a:ln w="9525" cap="flat" cmpd="sng" algn="ctr">
            <a:solidFill>
              <a:srgbClr val="FF33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541071" y="5806271"/>
            <a:ext cx="3384376" cy="504056"/>
          </a:xfrm>
          <a:prstGeom prst="rect">
            <a:avLst/>
          </a:prstGeom>
          <a:solidFill>
            <a:srgbClr val="FF3300">
              <a:alpha val="90000"/>
            </a:srgbClr>
          </a:solidFill>
          <a:ln w="25400" algn="ctr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A 7 – P OM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075428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9"/>
            <a:ext cx="8297947" cy="4824535"/>
          </a:xfrm>
          <a:prstGeom prst="rect">
            <a:avLst/>
          </a:prstGeom>
        </p:spPr>
      </p:pic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44649"/>
            <a:ext cx="7920880" cy="5760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9900CC"/>
                </a:solidFill>
              </a:rPr>
              <a:t>przykład 2</a:t>
            </a:r>
          </a:p>
        </p:txBody>
      </p:sp>
      <p:sp>
        <p:nvSpPr>
          <p:cNvPr id="30" name="Dowolny kształt 29"/>
          <p:cNvSpPr/>
          <p:nvPr/>
        </p:nvSpPr>
        <p:spPr bwMode="auto">
          <a:xfrm>
            <a:off x="7740352" y="1246909"/>
            <a:ext cx="510639" cy="1710047"/>
          </a:xfrm>
          <a:custGeom>
            <a:avLst/>
            <a:gdLst>
              <a:gd name="connsiteX0" fmla="*/ 0 w 510639"/>
              <a:gd name="connsiteY0" fmla="*/ 71252 h 1710047"/>
              <a:gd name="connsiteX1" fmla="*/ 356260 w 510639"/>
              <a:gd name="connsiteY1" fmla="*/ 0 h 1710047"/>
              <a:gd name="connsiteX2" fmla="*/ 510639 w 510639"/>
              <a:gd name="connsiteY2" fmla="*/ 1674421 h 1710047"/>
              <a:gd name="connsiteX3" fmla="*/ 213756 w 510639"/>
              <a:gd name="connsiteY3" fmla="*/ 1710047 h 1710047"/>
              <a:gd name="connsiteX4" fmla="*/ 0 w 510639"/>
              <a:gd name="connsiteY4" fmla="*/ 71252 h 171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639" h="1710047">
                <a:moveTo>
                  <a:pt x="0" y="71252"/>
                </a:moveTo>
                <a:lnTo>
                  <a:pt x="356260" y="0"/>
                </a:lnTo>
                <a:lnTo>
                  <a:pt x="510639" y="1674421"/>
                </a:lnTo>
                <a:lnTo>
                  <a:pt x="213756" y="1710047"/>
                </a:lnTo>
                <a:lnTo>
                  <a:pt x="0" y="71252"/>
                </a:lnTo>
                <a:close/>
              </a:path>
            </a:pathLst>
          </a:custGeom>
          <a:solidFill>
            <a:srgbClr val="FF6600">
              <a:alpha val="70000"/>
            </a:srgbClr>
          </a:solidFill>
          <a:ln w="9525" cap="flat" cmpd="sng" algn="ctr">
            <a:solidFill>
              <a:srgbClr val="FF66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512415" y="5769260"/>
            <a:ext cx="3384376" cy="504056"/>
          </a:xfrm>
          <a:prstGeom prst="rect">
            <a:avLst/>
          </a:prstGeom>
          <a:solidFill>
            <a:srgbClr val="FF6600">
              <a:alpha val="90000"/>
            </a:srgbClr>
          </a:solidFill>
          <a:ln w="25400" algn="ctr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2400" b="1" dirty="0" smtClean="0">
                <a:latin typeface="+mn-lt"/>
              </a:rPr>
              <a:t>A7a – truskawka</a:t>
            </a:r>
            <a:endParaRPr lang="pl-PL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075428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9"/>
            <a:ext cx="8297947" cy="4824535"/>
          </a:xfrm>
          <a:prstGeom prst="rect">
            <a:avLst/>
          </a:prstGeom>
        </p:spPr>
      </p:pic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043608" y="44649"/>
            <a:ext cx="7920880" cy="57603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9900CC"/>
                </a:solidFill>
              </a:rPr>
              <a:t>przykład 2</a:t>
            </a:r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446767" y="5531359"/>
            <a:ext cx="4896544" cy="504056"/>
          </a:xfrm>
          <a:prstGeom prst="rect">
            <a:avLst/>
          </a:prstGeom>
          <a:solidFill>
            <a:srgbClr val="00B0F0">
              <a:alpha val="90000"/>
            </a:srgbClr>
          </a:solidFill>
          <a:ln w="25400" algn="ctr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2400" b="1" dirty="0" smtClean="0">
                <a:latin typeface="+mn-lt"/>
              </a:rPr>
              <a:t>A8 – trawy na gruntach ornych</a:t>
            </a:r>
            <a:endParaRPr lang="pl-PL" sz="1200" dirty="0">
              <a:latin typeface="+mn-lt"/>
            </a:endParaRPr>
          </a:p>
        </p:txBody>
      </p:sp>
      <p:sp>
        <p:nvSpPr>
          <p:cNvPr id="2049" name="Dowolny kształt 2048"/>
          <p:cNvSpPr/>
          <p:nvPr/>
        </p:nvSpPr>
        <p:spPr bwMode="auto">
          <a:xfrm>
            <a:off x="4969823" y="1258784"/>
            <a:ext cx="2814452" cy="997527"/>
          </a:xfrm>
          <a:custGeom>
            <a:avLst/>
            <a:gdLst>
              <a:gd name="connsiteX0" fmla="*/ 0 w 2814452"/>
              <a:gd name="connsiteY0" fmla="*/ 261257 h 997527"/>
              <a:gd name="connsiteX1" fmla="*/ 2755075 w 2814452"/>
              <a:gd name="connsiteY1" fmla="*/ 0 h 997527"/>
              <a:gd name="connsiteX2" fmla="*/ 2814452 w 2814452"/>
              <a:gd name="connsiteY2" fmla="*/ 688769 h 997527"/>
              <a:gd name="connsiteX3" fmla="*/ 83127 w 2814452"/>
              <a:gd name="connsiteY3" fmla="*/ 997527 h 997527"/>
              <a:gd name="connsiteX4" fmla="*/ 0 w 2814452"/>
              <a:gd name="connsiteY4" fmla="*/ 261257 h 99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4452" h="997527">
                <a:moveTo>
                  <a:pt x="0" y="261257"/>
                </a:moveTo>
                <a:lnTo>
                  <a:pt x="2755075" y="0"/>
                </a:lnTo>
                <a:lnTo>
                  <a:pt x="2814452" y="688769"/>
                </a:lnTo>
                <a:lnTo>
                  <a:pt x="83127" y="997527"/>
                </a:lnTo>
                <a:lnTo>
                  <a:pt x="0" y="261257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 w="9525" cap="flat" cmpd="sng" algn="ctr">
            <a:solidFill>
              <a:srgbClr val="00B0F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5580112" y="5531359"/>
            <a:ext cx="3384376" cy="504056"/>
          </a:xfrm>
          <a:prstGeom prst="rect">
            <a:avLst/>
          </a:prstGeom>
          <a:solidFill>
            <a:srgbClr val="6600CC">
              <a:alpha val="90000"/>
            </a:srgbClr>
          </a:solidFill>
          <a:ln w="25400" algn="ctr">
            <a:solidFill>
              <a:srgbClr val="6600CC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A 9 - owies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051" name="Dowolny kształt 2050"/>
          <p:cNvSpPr/>
          <p:nvPr/>
        </p:nvSpPr>
        <p:spPr bwMode="auto">
          <a:xfrm>
            <a:off x="3906982" y="3075709"/>
            <a:ext cx="2470067" cy="1579418"/>
          </a:xfrm>
          <a:custGeom>
            <a:avLst/>
            <a:gdLst>
              <a:gd name="connsiteX0" fmla="*/ 0 w 2470067"/>
              <a:gd name="connsiteY0" fmla="*/ 213756 h 1579418"/>
              <a:gd name="connsiteX1" fmla="*/ 522514 w 2470067"/>
              <a:gd name="connsiteY1" fmla="*/ 0 h 1579418"/>
              <a:gd name="connsiteX2" fmla="*/ 760021 w 2470067"/>
              <a:gd name="connsiteY2" fmla="*/ 748146 h 1579418"/>
              <a:gd name="connsiteX3" fmla="*/ 1235034 w 2470067"/>
              <a:gd name="connsiteY3" fmla="*/ 1080655 h 1579418"/>
              <a:gd name="connsiteX4" fmla="*/ 1341912 w 2470067"/>
              <a:gd name="connsiteY4" fmla="*/ 855023 h 1579418"/>
              <a:gd name="connsiteX5" fmla="*/ 1235034 w 2470067"/>
              <a:gd name="connsiteY5" fmla="*/ 653143 h 1579418"/>
              <a:gd name="connsiteX6" fmla="*/ 1282535 w 2470067"/>
              <a:gd name="connsiteY6" fmla="*/ 415636 h 1579418"/>
              <a:gd name="connsiteX7" fmla="*/ 2363189 w 2470067"/>
              <a:gd name="connsiteY7" fmla="*/ 320634 h 1579418"/>
              <a:gd name="connsiteX8" fmla="*/ 2470067 w 2470067"/>
              <a:gd name="connsiteY8" fmla="*/ 1033153 h 1579418"/>
              <a:gd name="connsiteX9" fmla="*/ 2280062 w 2470067"/>
              <a:gd name="connsiteY9" fmla="*/ 1045029 h 1579418"/>
              <a:gd name="connsiteX10" fmla="*/ 2327563 w 2470067"/>
              <a:gd name="connsiteY10" fmla="*/ 1389413 h 1579418"/>
              <a:gd name="connsiteX11" fmla="*/ 1389413 w 2470067"/>
              <a:gd name="connsiteY11" fmla="*/ 1377538 h 1579418"/>
              <a:gd name="connsiteX12" fmla="*/ 130628 w 2470067"/>
              <a:gd name="connsiteY12" fmla="*/ 1579418 h 1579418"/>
              <a:gd name="connsiteX13" fmla="*/ 0 w 2470067"/>
              <a:gd name="connsiteY13" fmla="*/ 213756 h 157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70067" h="1579418">
                <a:moveTo>
                  <a:pt x="0" y="213756"/>
                </a:moveTo>
                <a:lnTo>
                  <a:pt x="522514" y="0"/>
                </a:lnTo>
                <a:lnTo>
                  <a:pt x="760021" y="748146"/>
                </a:lnTo>
                <a:lnTo>
                  <a:pt x="1235034" y="1080655"/>
                </a:lnTo>
                <a:lnTo>
                  <a:pt x="1341912" y="855023"/>
                </a:lnTo>
                <a:lnTo>
                  <a:pt x="1235034" y="653143"/>
                </a:lnTo>
                <a:lnTo>
                  <a:pt x="1282535" y="415636"/>
                </a:lnTo>
                <a:lnTo>
                  <a:pt x="2363189" y="320634"/>
                </a:lnTo>
                <a:lnTo>
                  <a:pt x="2470067" y="1033153"/>
                </a:lnTo>
                <a:lnTo>
                  <a:pt x="2280062" y="1045029"/>
                </a:lnTo>
                <a:lnTo>
                  <a:pt x="2327563" y="1389413"/>
                </a:lnTo>
                <a:lnTo>
                  <a:pt x="1389413" y="1377538"/>
                </a:lnTo>
                <a:lnTo>
                  <a:pt x="130628" y="1579418"/>
                </a:lnTo>
                <a:lnTo>
                  <a:pt x="0" y="213756"/>
                </a:lnTo>
                <a:close/>
              </a:path>
            </a:pathLst>
          </a:custGeom>
          <a:solidFill>
            <a:srgbClr val="6600CC">
              <a:alpha val="70000"/>
            </a:srgbClr>
          </a:solidFill>
          <a:ln w="9525" cap="flat" cmpd="sng" algn="ctr">
            <a:solidFill>
              <a:srgbClr val="66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2699792" y="6165304"/>
            <a:ext cx="3384376" cy="504056"/>
          </a:xfrm>
          <a:prstGeom prst="rect">
            <a:avLst/>
          </a:prstGeom>
          <a:solidFill>
            <a:srgbClr val="0000CC">
              <a:alpha val="90000"/>
            </a:srgbClr>
          </a:solidFill>
          <a:ln w="25400" algn="ctr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/>
          <a:lstStyle>
            <a:defPPr>
              <a:defRPr lang="pl-PL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A 10 – ziemniaki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052" name="Dowolny kształt 2051"/>
          <p:cNvSpPr/>
          <p:nvPr/>
        </p:nvSpPr>
        <p:spPr bwMode="auto">
          <a:xfrm>
            <a:off x="6322118" y="3140968"/>
            <a:ext cx="2066306" cy="1008112"/>
          </a:xfrm>
          <a:custGeom>
            <a:avLst/>
            <a:gdLst>
              <a:gd name="connsiteX0" fmla="*/ 0 w 2066306"/>
              <a:gd name="connsiteY0" fmla="*/ 201880 h 902524"/>
              <a:gd name="connsiteX1" fmla="*/ 1983179 w 2066306"/>
              <a:gd name="connsiteY1" fmla="*/ 0 h 902524"/>
              <a:gd name="connsiteX2" fmla="*/ 2066306 w 2066306"/>
              <a:gd name="connsiteY2" fmla="*/ 712519 h 902524"/>
              <a:gd name="connsiteX3" fmla="*/ 95002 w 2066306"/>
              <a:gd name="connsiteY3" fmla="*/ 902524 h 902524"/>
              <a:gd name="connsiteX4" fmla="*/ 0 w 2066306"/>
              <a:gd name="connsiteY4" fmla="*/ 201880 h 90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6306" h="902524">
                <a:moveTo>
                  <a:pt x="0" y="201880"/>
                </a:moveTo>
                <a:lnTo>
                  <a:pt x="1983179" y="0"/>
                </a:lnTo>
                <a:lnTo>
                  <a:pt x="2066306" y="712519"/>
                </a:lnTo>
                <a:lnTo>
                  <a:pt x="95002" y="902524"/>
                </a:lnTo>
                <a:lnTo>
                  <a:pt x="0" y="201880"/>
                </a:lnTo>
                <a:close/>
              </a:path>
            </a:pathLst>
          </a:custGeom>
          <a:solidFill>
            <a:srgbClr val="0000CC">
              <a:alpha val="70000"/>
            </a:srgbClr>
          </a:solidFill>
          <a:ln w="9525" cap="flat" cmpd="sng" algn="ctr">
            <a:solidFill>
              <a:srgbClr val="0000CC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75428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Tytuł 1"/>
          <p:cNvSpPr txBox="1">
            <a:spLocks/>
          </p:cNvSpPr>
          <p:nvPr/>
        </p:nvSpPr>
        <p:spPr bwMode="auto">
          <a:xfrm>
            <a:off x="1115616" y="44624"/>
            <a:ext cx="7772400" cy="864071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	</a:t>
            </a:r>
            <a:endParaRPr lang="pl-PL" sz="1400" b="0" dirty="0">
              <a:solidFill>
                <a:srgbClr val="C00000"/>
              </a:solidFill>
            </a:endParaRPr>
          </a:p>
        </p:txBody>
      </p:sp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5001816" y="1484784"/>
            <a:ext cx="3818656" cy="1897976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Wzór wniosku o przyznanie płatności na rok 2015</a:t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/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b="0" dirty="0" smtClean="0">
                <a:solidFill>
                  <a:srgbClr val="C00000"/>
                </a:solidFill>
              </a:rPr>
              <a:t>strona 1/4</a:t>
            </a:r>
            <a:br>
              <a:rPr lang="pl-PL" b="0" dirty="0" smtClean="0">
                <a:solidFill>
                  <a:srgbClr val="C00000"/>
                </a:solidFill>
              </a:rPr>
            </a:br>
            <a:endParaRPr lang="pl-PL" sz="1400" b="0" dirty="0">
              <a:solidFill>
                <a:srgbClr val="C0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0"/>
            <a:ext cx="4683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5741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827584" y="1580"/>
            <a:ext cx="7772400" cy="691116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Podsumowanie </a:t>
            </a:r>
            <a:r>
              <a:rPr lang="pl-PL" dirty="0" smtClean="0">
                <a:solidFill>
                  <a:srgbClr val="C00000"/>
                </a:solidFill>
              </a:rPr>
              <a:t>- </a:t>
            </a:r>
            <a:r>
              <a:rPr lang="pl-PL" dirty="0" smtClean="0">
                <a:solidFill>
                  <a:srgbClr val="7030A0"/>
                </a:solidFill>
              </a:rPr>
              <a:t>przykład 2</a:t>
            </a:r>
            <a:endParaRPr lang="pl-PL" dirty="0">
              <a:solidFill>
                <a:srgbClr val="7030A0"/>
              </a:solidFill>
            </a:endParaRPr>
          </a:p>
        </p:txBody>
      </p:sp>
      <p:sp useBgFill="1">
        <p:nvSpPr>
          <p:cNvPr id="8" name="Prostokąt 7"/>
          <p:cNvSpPr/>
          <p:nvPr/>
        </p:nvSpPr>
        <p:spPr>
          <a:xfrm>
            <a:off x="4896544" y="620688"/>
            <a:ext cx="4211960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700" dirty="0">
                <a:latin typeface="+mn-lt"/>
                <a:cs typeface="Arial" pitchFamily="34" charset="0"/>
              </a:rPr>
              <a:t>A – </a:t>
            </a:r>
            <a:r>
              <a:rPr lang="pl-PL" sz="1700" dirty="0" smtClean="0">
                <a:latin typeface="+mn-lt"/>
                <a:cs typeface="Arial" pitchFamily="34" charset="0"/>
              </a:rPr>
              <a:t>JPO – 18,41 ha (6,30 ha do płatności ONW)</a:t>
            </a:r>
            <a:endParaRPr lang="pl-PL" sz="1700" dirty="0">
              <a:latin typeface="+mn-lt"/>
              <a:cs typeface="Arial" pitchFamily="34" charset="0"/>
            </a:endParaRPr>
          </a:p>
          <a:p>
            <a:pPr algn="just"/>
            <a:r>
              <a:rPr lang="pl-PL" sz="1700" dirty="0">
                <a:latin typeface="+mn-lt"/>
                <a:cs typeface="Arial" pitchFamily="34" charset="0"/>
              </a:rPr>
              <a:t>A1 - </a:t>
            </a:r>
            <a:r>
              <a:rPr lang="pl-PL" sz="1700" dirty="0" smtClean="0">
                <a:latin typeface="+mn-lt"/>
                <a:cs typeface="Arial" pitchFamily="34" charset="0"/>
              </a:rPr>
              <a:t>TUZ </a:t>
            </a:r>
            <a:r>
              <a:rPr lang="pl-PL" sz="1700" dirty="0">
                <a:latin typeface="+mn-lt"/>
                <a:cs typeface="Arial" pitchFamily="34" charset="0"/>
              </a:rPr>
              <a:t>– 0,80 ha 	</a:t>
            </a:r>
          </a:p>
          <a:p>
            <a:pPr algn="just"/>
            <a:r>
              <a:rPr lang="pl-PL" sz="1700" dirty="0">
                <a:latin typeface="+mn-lt"/>
                <a:cs typeface="Arial" pitchFamily="34" charset="0"/>
              </a:rPr>
              <a:t>A2 </a:t>
            </a:r>
            <a:r>
              <a:rPr lang="pl-PL" sz="1700" dirty="0" smtClean="0">
                <a:latin typeface="+mn-lt"/>
                <a:cs typeface="Arial" pitchFamily="34" charset="0"/>
              </a:rPr>
              <a:t>– pszenica </a:t>
            </a:r>
            <a:r>
              <a:rPr lang="pl-PL" sz="1700" dirty="0">
                <a:latin typeface="+mn-lt"/>
                <a:cs typeface="Arial" pitchFamily="34" charset="0"/>
              </a:rPr>
              <a:t>jara – 2,60 ha 	</a:t>
            </a:r>
          </a:p>
          <a:p>
            <a:pPr algn="just"/>
            <a:r>
              <a:rPr lang="pl-PL" sz="1700" dirty="0">
                <a:latin typeface="+mn-lt"/>
                <a:cs typeface="Arial" pitchFamily="34" charset="0"/>
              </a:rPr>
              <a:t>A3 – RE żyto jare - 1,60 ha </a:t>
            </a:r>
          </a:p>
          <a:p>
            <a:pPr algn="just"/>
            <a:r>
              <a:rPr lang="pl-PL" sz="1700" dirty="0">
                <a:latin typeface="+mn-lt"/>
                <a:cs typeface="Arial" pitchFamily="34" charset="0"/>
              </a:rPr>
              <a:t>A4 – </a:t>
            </a:r>
            <a:r>
              <a:rPr lang="pl-PL" sz="1700" dirty="0" smtClean="0">
                <a:latin typeface="+mn-lt"/>
                <a:cs typeface="Arial" pitchFamily="34" charset="0"/>
              </a:rPr>
              <a:t>P </a:t>
            </a:r>
            <a:r>
              <a:rPr lang="pl-PL" sz="1700" dirty="0">
                <a:latin typeface="+mn-lt"/>
                <a:cs typeface="Arial" pitchFamily="34" charset="0"/>
              </a:rPr>
              <a:t>WB – 3,80 ha </a:t>
            </a:r>
            <a:endParaRPr lang="pl-PL" sz="1700" dirty="0" smtClean="0">
              <a:latin typeface="+mn-lt"/>
              <a:cs typeface="Arial" pitchFamily="34" charset="0"/>
            </a:endParaRPr>
          </a:p>
          <a:p>
            <a:pPr algn="just"/>
            <a:r>
              <a:rPr lang="pl-PL" sz="1700" dirty="0" smtClean="0">
                <a:latin typeface="+mn-lt"/>
                <a:cs typeface="Arial" pitchFamily="34" charset="0"/>
              </a:rPr>
              <a:t>A4a </a:t>
            </a:r>
            <a:r>
              <a:rPr lang="pl-PL" sz="1700" dirty="0">
                <a:latin typeface="+mn-lt"/>
                <a:cs typeface="Arial" pitchFamily="34" charset="0"/>
              </a:rPr>
              <a:t>– koniczyna – 0,80 ha, 	</a:t>
            </a:r>
            <a:endParaRPr lang="pl-PL" sz="1700" dirty="0" smtClean="0">
              <a:latin typeface="+mn-lt"/>
              <a:cs typeface="Arial" pitchFamily="34" charset="0"/>
            </a:endParaRPr>
          </a:p>
          <a:p>
            <a:pPr algn="just"/>
            <a:r>
              <a:rPr lang="pl-PL" sz="1700" dirty="0" smtClean="0">
                <a:latin typeface="+mn-lt"/>
                <a:cs typeface="Arial" pitchFamily="34" charset="0"/>
              </a:rPr>
              <a:t>A4b </a:t>
            </a:r>
            <a:r>
              <a:rPr lang="pl-PL" sz="1700" dirty="0">
                <a:latin typeface="+mn-lt"/>
                <a:cs typeface="Arial" pitchFamily="34" charset="0"/>
              </a:rPr>
              <a:t>– łubin – 0,90 ha, </a:t>
            </a:r>
            <a:endParaRPr lang="pl-PL" sz="1700" dirty="0" smtClean="0">
              <a:latin typeface="+mn-lt"/>
              <a:cs typeface="Arial" pitchFamily="34" charset="0"/>
            </a:endParaRPr>
          </a:p>
          <a:p>
            <a:pPr algn="just"/>
            <a:r>
              <a:rPr lang="pl-PL" sz="1700" dirty="0" smtClean="0">
                <a:latin typeface="+mn-lt"/>
                <a:cs typeface="Arial" pitchFamily="34" charset="0"/>
              </a:rPr>
              <a:t>A4c </a:t>
            </a:r>
            <a:r>
              <a:rPr lang="pl-PL" sz="1700" dirty="0">
                <a:latin typeface="+mn-lt"/>
                <a:cs typeface="Arial" pitchFamily="34" charset="0"/>
              </a:rPr>
              <a:t>– soja </a:t>
            </a:r>
            <a:r>
              <a:rPr lang="pl-PL" sz="1700" dirty="0" smtClean="0">
                <a:latin typeface="+mn-lt"/>
                <a:cs typeface="Arial" pitchFamily="34" charset="0"/>
              </a:rPr>
              <a:t>zwyczajna – </a:t>
            </a:r>
            <a:r>
              <a:rPr lang="pl-PL" sz="1700" dirty="0">
                <a:latin typeface="+mn-lt"/>
                <a:cs typeface="Arial" pitchFamily="34" charset="0"/>
              </a:rPr>
              <a:t>1,00 ha, </a:t>
            </a:r>
            <a:endParaRPr lang="pl-PL" sz="1700" dirty="0" smtClean="0">
              <a:latin typeface="+mn-lt"/>
              <a:cs typeface="Arial" pitchFamily="34" charset="0"/>
            </a:endParaRPr>
          </a:p>
          <a:p>
            <a:pPr algn="just"/>
            <a:r>
              <a:rPr lang="pl-PL" sz="1700" dirty="0" smtClean="0">
                <a:latin typeface="+mn-lt"/>
                <a:cs typeface="Arial" pitchFamily="34" charset="0"/>
              </a:rPr>
              <a:t>A4d </a:t>
            </a:r>
            <a:r>
              <a:rPr lang="pl-PL" sz="1700" dirty="0">
                <a:latin typeface="+mn-lt"/>
                <a:cs typeface="Arial" pitchFamily="34" charset="0"/>
              </a:rPr>
              <a:t>- groch – 1,10 ha</a:t>
            </a:r>
          </a:p>
          <a:p>
            <a:pPr algn="just"/>
            <a:r>
              <a:rPr lang="pl-PL" sz="1700" dirty="0">
                <a:latin typeface="+mn-lt"/>
                <a:cs typeface="Arial" pitchFamily="34" charset="0"/>
              </a:rPr>
              <a:t>A5 – </a:t>
            </a:r>
            <a:r>
              <a:rPr lang="pl-PL" sz="1700" dirty="0" smtClean="0">
                <a:latin typeface="+mn-lt"/>
                <a:cs typeface="Arial" pitchFamily="34" charset="0"/>
              </a:rPr>
              <a:t>P </a:t>
            </a:r>
            <a:r>
              <a:rPr lang="pl-PL" sz="1700" dirty="0">
                <a:latin typeface="+mn-lt"/>
                <a:cs typeface="Arial" pitchFamily="34" charset="0"/>
              </a:rPr>
              <a:t>OM – 2,50 ha </a:t>
            </a:r>
            <a:r>
              <a:rPr lang="pl-PL" sz="1700" dirty="0" smtClean="0">
                <a:latin typeface="+mn-lt"/>
                <a:cs typeface="Arial" pitchFamily="34" charset="0"/>
              </a:rPr>
              <a:t>(uprawa maliny </a:t>
            </a:r>
            <a:r>
              <a:rPr lang="pl-PL" sz="1700" dirty="0">
                <a:latin typeface="+mn-lt"/>
                <a:cs typeface="Arial" pitchFamily="34" charset="0"/>
              </a:rPr>
              <a:t>jako uprawa trwała nie </a:t>
            </a:r>
            <a:r>
              <a:rPr lang="pl-PL" sz="1700" dirty="0" smtClean="0">
                <a:latin typeface="+mn-lt"/>
                <a:cs typeface="Arial" pitchFamily="34" charset="0"/>
              </a:rPr>
              <a:t>jest wykazywana </a:t>
            </a:r>
            <a:r>
              <a:rPr lang="pl-PL" sz="1700" dirty="0">
                <a:latin typeface="+mn-lt"/>
                <a:cs typeface="Arial" pitchFamily="34" charset="0"/>
              </a:rPr>
              <a:t>jako odrębna działka rolna) </a:t>
            </a:r>
          </a:p>
          <a:p>
            <a:pPr marL="804863" indent="-804863" algn="just"/>
            <a:r>
              <a:rPr lang="pl-PL" sz="1700" dirty="0">
                <a:latin typeface="+mn-lt"/>
                <a:cs typeface="Arial" pitchFamily="34" charset="0"/>
              </a:rPr>
              <a:t>A5a – truskawka (rodzaj poziomka</a:t>
            </a:r>
            <a:r>
              <a:rPr lang="pl-PL" sz="1700" dirty="0" smtClean="0">
                <a:latin typeface="+mn-lt"/>
                <a:cs typeface="Arial" pitchFamily="34" charset="0"/>
              </a:rPr>
              <a:t>) – 1,50 </a:t>
            </a:r>
            <a:r>
              <a:rPr lang="pl-PL" sz="1700" dirty="0">
                <a:latin typeface="+mn-lt"/>
                <a:cs typeface="Arial" pitchFamily="34" charset="0"/>
              </a:rPr>
              <a:t>ha</a:t>
            </a:r>
          </a:p>
          <a:p>
            <a:pPr algn="just"/>
            <a:r>
              <a:rPr lang="pl-PL" sz="1700" dirty="0">
                <a:latin typeface="+mn-lt"/>
                <a:cs typeface="Arial" pitchFamily="34" charset="0"/>
              </a:rPr>
              <a:t>A6 – </a:t>
            </a:r>
            <a:r>
              <a:rPr lang="pl-PL" sz="1700" dirty="0" smtClean="0">
                <a:latin typeface="+mn-lt"/>
                <a:cs typeface="Arial" pitchFamily="34" charset="0"/>
              </a:rPr>
              <a:t> P </a:t>
            </a:r>
            <a:r>
              <a:rPr lang="pl-PL" sz="1700" dirty="0">
                <a:latin typeface="+mn-lt"/>
                <a:cs typeface="Arial" pitchFamily="34" charset="0"/>
              </a:rPr>
              <a:t>WB – 0,50 ha </a:t>
            </a:r>
          </a:p>
          <a:p>
            <a:pPr algn="just"/>
            <a:r>
              <a:rPr lang="en-US" sz="1700" dirty="0" smtClean="0">
                <a:latin typeface="+mn-lt"/>
                <a:cs typeface="Arial" pitchFamily="34" charset="0"/>
              </a:rPr>
              <a:t>A6a </a:t>
            </a:r>
            <a:r>
              <a:rPr lang="en-US" sz="1700" dirty="0">
                <a:latin typeface="+mn-lt"/>
                <a:cs typeface="Arial" pitchFamily="34" charset="0"/>
              </a:rPr>
              <a:t>– </a:t>
            </a:r>
            <a:r>
              <a:rPr lang="en-US" sz="1700" dirty="0" err="1">
                <a:latin typeface="+mn-lt"/>
                <a:cs typeface="Arial" pitchFamily="34" charset="0"/>
              </a:rPr>
              <a:t>łubin</a:t>
            </a:r>
            <a:r>
              <a:rPr lang="en-US" sz="1700" dirty="0">
                <a:latin typeface="+mn-lt"/>
                <a:cs typeface="Arial" pitchFamily="34" charset="0"/>
              </a:rPr>
              <a:t> – 0,50 ha</a:t>
            </a:r>
            <a:endParaRPr lang="pl-PL" sz="1700" dirty="0">
              <a:latin typeface="+mn-lt"/>
              <a:cs typeface="Arial" pitchFamily="34" charset="0"/>
            </a:endParaRPr>
          </a:p>
          <a:p>
            <a:pPr algn="just"/>
            <a:r>
              <a:rPr lang="en-US" sz="1700" dirty="0">
                <a:latin typeface="+mn-lt"/>
                <a:cs typeface="Arial" pitchFamily="34" charset="0"/>
              </a:rPr>
              <a:t>A7 – </a:t>
            </a:r>
            <a:r>
              <a:rPr lang="pl-PL" sz="1700" dirty="0" smtClean="0">
                <a:latin typeface="+mn-lt"/>
                <a:cs typeface="Arial" pitchFamily="34" charset="0"/>
              </a:rPr>
              <a:t> </a:t>
            </a:r>
            <a:r>
              <a:rPr lang="en-US" sz="1700" dirty="0" smtClean="0">
                <a:latin typeface="+mn-lt"/>
                <a:cs typeface="Arial" pitchFamily="34" charset="0"/>
              </a:rPr>
              <a:t>P </a:t>
            </a:r>
            <a:r>
              <a:rPr lang="en-US" sz="1700" dirty="0">
                <a:latin typeface="+mn-lt"/>
                <a:cs typeface="Arial" pitchFamily="34" charset="0"/>
              </a:rPr>
              <a:t>OM – 0,60 ha </a:t>
            </a:r>
            <a:endParaRPr lang="pl-PL" sz="1700" dirty="0">
              <a:latin typeface="+mn-lt"/>
              <a:cs typeface="Arial" pitchFamily="34" charset="0"/>
            </a:endParaRPr>
          </a:p>
          <a:p>
            <a:pPr marL="804863" indent="-804863" algn="just"/>
            <a:r>
              <a:rPr lang="pl-PL" sz="1700" dirty="0" smtClean="0">
                <a:latin typeface="+mn-lt"/>
                <a:cs typeface="Arial" pitchFamily="34" charset="0"/>
              </a:rPr>
              <a:t>A7a </a:t>
            </a:r>
            <a:r>
              <a:rPr lang="pl-PL" sz="1700" dirty="0">
                <a:latin typeface="+mn-lt"/>
                <a:cs typeface="Arial" pitchFamily="34" charset="0"/>
              </a:rPr>
              <a:t>– truskawka </a:t>
            </a:r>
            <a:r>
              <a:rPr lang="pl-PL" sz="1700" dirty="0" smtClean="0">
                <a:latin typeface="+mn-lt"/>
                <a:cs typeface="Arial" pitchFamily="34" charset="0"/>
              </a:rPr>
              <a:t>(rodzaj poziomka) – </a:t>
            </a:r>
            <a:r>
              <a:rPr lang="pl-PL" sz="1700" dirty="0">
                <a:latin typeface="+mn-lt"/>
                <a:cs typeface="Arial" pitchFamily="34" charset="0"/>
              </a:rPr>
              <a:t>0,60 ha</a:t>
            </a:r>
          </a:p>
          <a:p>
            <a:pPr algn="just"/>
            <a:r>
              <a:rPr lang="pl-PL" sz="1700" dirty="0">
                <a:latin typeface="+mn-lt"/>
                <a:cs typeface="Arial" pitchFamily="34" charset="0"/>
              </a:rPr>
              <a:t>A8 </a:t>
            </a:r>
            <a:r>
              <a:rPr lang="pl-PL" sz="1700" dirty="0" smtClean="0">
                <a:latin typeface="+mn-lt"/>
                <a:cs typeface="Arial" pitchFamily="34" charset="0"/>
              </a:rPr>
              <a:t>– trawy </a:t>
            </a:r>
            <a:r>
              <a:rPr lang="pl-PL" sz="1700" dirty="0">
                <a:latin typeface="+mn-lt"/>
                <a:cs typeface="Arial" pitchFamily="34" charset="0"/>
              </a:rPr>
              <a:t>na gruntach ornych – 1,41 ha </a:t>
            </a:r>
          </a:p>
          <a:p>
            <a:pPr algn="just"/>
            <a:r>
              <a:rPr lang="pl-PL" sz="1700" dirty="0" smtClean="0">
                <a:latin typeface="+mn-lt"/>
                <a:cs typeface="Arial" pitchFamily="34" charset="0"/>
              </a:rPr>
              <a:t>A9 </a:t>
            </a:r>
            <a:r>
              <a:rPr lang="pl-PL" sz="1700" dirty="0">
                <a:latin typeface="+mn-lt"/>
                <a:cs typeface="Arial" pitchFamily="34" charset="0"/>
              </a:rPr>
              <a:t>– owies – 2,30 ha </a:t>
            </a:r>
          </a:p>
          <a:p>
            <a:pPr algn="just"/>
            <a:r>
              <a:rPr lang="pl-PL" sz="1700" dirty="0">
                <a:latin typeface="+mn-lt"/>
                <a:cs typeface="Arial" pitchFamily="34" charset="0"/>
              </a:rPr>
              <a:t>A10 – ziemniaki – </a:t>
            </a:r>
            <a:r>
              <a:rPr lang="pl-PL" sz="1700" dirty="0" smtClean="0">
                <a:latin typeface="+mn-lt"/>
                <a:cs typeface="Arial" pitchFamily="34" charset="0"/>
              </a:rPr>
              <a:t>2,30 </a:t>
            </a:r>
            <a:r>
              <a:rPr lang="pl-PL" sz="1700" dirty="0">
                <a:latin typeface="+mn-lt"/>
                <a:cs typeface="Arial" pitchFamily="34" charset="0"/>
              </a:rPr>
              <a:t>ha.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043608" y="4227047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FFFF"/>
                </a:solidFill>
                <a:latin typeface="+mj-lt"/>
              </a:rPr>
              <a:t>341/1</a:t>
            </a:r>
            <a:endParaRPr lang="pl-PL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275856" y="3445765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FFFF"/>
                </a:solidFill>
                <a:latin typeface="+mj-lt"/>
              </a:rPr>
              <a:t>341/2</a:t>
            </a:r>
            <a:endParaRPr lang="pl-PL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3"/>
            <a:ext cx="4645025" cy="51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9722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6"/>
            <a:ext cx="5625473" cy="6858000"/>
          </a:xfrm>
          <a:prstGeom prst="rect">
            <a:avLst/>
          </a:prstGeom>
        </p:spPr>
      </p:pic>
      <p:sp useBgFill="1"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5625473" y="44624"/>
            <a:ext cx="3483031" cy="822635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1/4 - </a:t>
            </a:r>
            <a:r>
              <a:rPr lang="pl-PL" dirty="0">
                <a:solidFill>
                  <a:srgbClr val="7030A0"/>
                </a:solidFill>
              </a:rPr>
              <a:t>przykład </a:t>
            </a:r>
            <a:r>
              <a:rPr lang="pl-PL" dirty="0" smtClean="0">
                <a:solidFill>
                  <a:srgbClr val="7030A0"/>
                </a:solidFill>
              </a:rPr>
              <a:t>2</a:t>
            </a:r>
            <a:endParaRPr lang="pl-PL" dirty="0">
              <a:solidFill>
                <a:srgbClr val="7030A0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4392488" y="980728"/>
            <a:ext cx="4427984" cy="3293209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latin typeface="+mn-lt"/>
              </a:rPr>
              <a:t>Rodzaje płatności, o które ubiega się rolnik: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j</a:t>
            </a:r>
            <a:r>
              <a:rPr lang="pl-PL" dirty="0" smtClean="0">
                <a:latin typeface="+mn-lt"/>
              </a:rPr>
              <a:t>ednolita płatność obszarowa, płatność za zazielenienie,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płatność dodatkowa,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płatność do powierzchni upraw roślin wysokobiałkowych – w gospodarstwie rolnik uprawia rośliny wysokobiałkowe 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p</a:t>
            </a:r>
            <a:r>
              <a:rPr lang="pl-PL" dirty="0" smtClean="0">
                <a:latin typeface="+mn-lt"/>
              </a:rPr>
              <a:t>łatność do powierzchni upraw owoców miękkich – rolnik uprawia truskawki i maliny,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p</a:t>
            </a:r>
            <a:r>
              <a:rPr lang="pl-PL" dirty="0" smtClean="0">
                <a:latin typeface="+mn-lt"/>
              </a:rPr>
              <a:t>łatność ONW – działka ewidencyjna 341/1 jest położona na obszarze ONW.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p</a:t>
            </a:r>
            <a:r>
              <a:rPr lang="pl-PL" dirty="0" smtClean="0">
                <a:latin typeface="+mn-lt"/>
              </a:rPr>
              <a:t>łatność ekologiczną (PROW 2014-2020).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pl-PL" dirty="0" smtClean="0">
              <a:latin typeface="+mn-lt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436096" y="4581128"/>
            <a:ext cx="3501628" cy="1815882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Ponieważ rolnik posiada powyżej 15 ha gruntów ornych i musi przestrzegać praktyki utrzymywania obszarów proekologicznych musi dołączyć do wniosku wypełnione </a:t>
            </a:r>
            <a:r>
              <a:rPr lang="pl-PL" i="1" dirty="0" smtClean="0">
                <a:latin typeface="+mn-lt"/>
              </a:rPr>
              <a:t>Oświadczenie o powierzchni obszarów proekologicznych.</a:t>
            </a:r>
            <a:endParaRPr lang="pl-PL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593123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1043608" y="125735"/>
            <a:ext cx="7772400" cy="566961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2/4 - </a:t>
            </a:r>
            <a:r>
              <a:rPr lang="pl-PL" dirty="0">
                <a:solidFill>
                  <a:srgbClr val="7030A0"/>
                </a:solidFill>
              </a:rPr>
              <a:t>przykład 2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35496" y="3204265"/>
            <a:ext cx="9036496" cy="584775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Rolnik w gospodarstwie posiada dwie działki ewidencyjne, na których są grunty orne.</a:t>
            </a:r>
          </a:p>
          <a:p>
            <a:pPr algn="just"/>
            <a:r>
              <a:rPr lang="pl-PL" dirty="0" smtClean="0">
                <a:latin typeface="+mn-lt"/>
              </a:rPr>
              <a:t>Każda działka ewidencyjna została wpisana w oddzielnym wierszu</a:t>
            </a:r>
            <a:endParaRPr lang="pl-PL" dirty="0">
              <a:latin typeface="+mn-lt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35496" y="4077072"/>
            <a:ext cx="9036496" cy="1323439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>
                <a:latin typeface="+mn-lt"/>
              </a:rPr>
              <a:t>Ponieważ rolnik posiada powyżej 15 ha gruntów </a:t>
            </a:r>
            <a:r>
              <a:rPr lang="pl-PL" dirty="0" smtClean="0">
                <a:latin typeface="+mn-lt"/>
              </a:rPr>
              <a:t>ornych i podlega obowiązkowi utrzymywania obszarów proekologicznych musi wskazać w Sekcji VII w kolumnie 12 znakiem X, na których działkach ewidencyjnych znajdują się elementy proekologiczne, które będę wskazane w </a:t>
            </a:r>
            <a:r>
              <a:rPr lang="pl-PL" i="1" dirty="0" smtClean="0">
                <a:latin typeface="+mn-lt"/>
              </a:rPr>
              <a:t>Oświadczeniu o powierzchni obszarów proekologicznych</a:t>
            </a:r>
            <a:r>
              <a:rPr lang="pl-PL" dirty="0" smtClean="0">
                <a:latin typeface="+mn-lt"/>
              </a:rPr>
              <a:t> i ich powierzchni będzie przeliczana w celu weryfikacji czy rolnik spełnia ww. obowiązek na co najmniej 5% posiadanych gruntów ornych.</a:t>
            </a:r>
            <a:endParaRPr lang="pl-PL" dirty="0">
              <a:latin typeface="+mn-lt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9" y="963626"/>
            <a:ext cx="9144000" cy="21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786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12270"/>
            <a:ext cx="8856984" cy="6287690"/>
          </a:xfrm>
        </p:spPr>
      </p:pic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120080" y="45309"/>
            <a:ext cx="7772400" cy="566961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Wypełniony wniosek – str. 3/4 - </a:t>
            </a:r>
            <a:r>
              <a:rPr lang="pl-PL" dirty="0" smtClean="0">
                <a:solidFill>
                  <a:srgbClr val="7030A0"/>
                </a:solidFill>
              </a:rPr>
              <a:t>przykład 2</a:t>
            </a:r>
            <a:endParaRPr lang="pl-PL" dirty="0">
              <a:solidFill>
                <a:srgbClr val="7030A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72000" y="3284984"/>
            <a:ext cx="4464496" cy="3539430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Działka rolna A jest położona na dwóch działkach ewidencyjnych – każda z tych działek jest wpisana w oddzielnym wierszu w kolumnie 4 i 5. </a:t>
            </a:r>
          </a:p>
          <a:p>
            <a:pPr algn="just"/>
            <a:endParaRPr lang="pl-PL" dirty="0" smtClean="0">
              <a:latin typeface="+mn-lt"/>
            </a:endParaRPr>
          </a:p>
          <a:p>
            <a:pPr algn="just"/>
            <a:r>
              <a:rPr lang="pl-PL" dirty="0" smtClean="0">
                <a:latin typeface="+mn-lt"/>
              </a:rPr>
              <a:t>Powierzchnia działki ewidencyjnej 341/1 jest położona na obszarze ONW i tylko deklarując działkę rolną A w części położonej na działce ewidencyjnej 341/1 należy wpisać powierzchnię zgłoszoną do ONW.</a:t>
            </a:r>
          </a:p>
          <a:p>
            <a:pPr algn="just"/>
            <a:endParaRPr lang="pl-PL" dirty="0">
              <a:latin typeface="+mn-lt"/>
            </a:endParaRPr>
          </a:p>
          <a:p>
            <a:pPr algn="just"/>
            <a:r>
              <a:rPr lang="pl-PL" dirty="0" smtClean="0">
                <a:latin typeface="+mn-lt"/>
              </a:rPr>
              <a:t>Należy pamiętać, iż przy działkach rolnych zgłoszonych do płatności ekologicznej należy wypełnić kolumny dot. tej płatności tj. kolumnę 7 (obowiązkowo).</a:t>
            </a:r>
            <a:endParaRPr lang="pl-P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593123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72007"/>
            <a:ext cx="6029518" cy="6741369"/>
          </a:xfrm>
        </p:spPr>
      </p:pic>
      <p:sp useBgFill="1"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6012160" y="53727"/>
            <a:ext cx="3119004" cy="1503065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4/4 - </a:t>
            </a:r>
            <a:r>
              <a:rPr lang="pl-PL" dirty="0" smtClean="0">
                <a:solidFill>
                  <a:srgbClr val="7030A0"/>
                </a:solidFill>
              </a:rPr>
              <a:t>przykład </a:t>
            </a:r>
            <a:r>
              <a:rPr lang="pl-PL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5831094" y="5733256"/>
            <a:ext cx="3277410" cy="954107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2800" b="1" dirty="0" smtClean="0">
                <a:solidFill>
                  <a:srgbClr val="FF0000"/>
                </a:solidFill>
                <a:latin typeface="+mn-lt"/>
              </a:rPr>
              <a:t>WNIOSEK MUSI BYĆ PODPISANY</a:t>
            </a:r>
            <a:endParaRPr lang="pl-PL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830969" y="4005064"/>
            <a:ext cx="3277410" cy="1323439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W polu 23 należy wskazać w jakiej formie (papierowej czy elektronicznej) chce się otrzymać wniosek spersonalizowany na rok 2016.</a:t>
            </a:r>
            <a:endParaRPr lang="pl-P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896638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2048" y="44624"/>
            <a:ext cx="7772400" cy="1143000"/>
          </a:xfrm>
        </p:spPr>
        <p:txBody>
          <a:bodyPr/>
          <a:lstStyle/>
          <a:p>
            <a:r>
              <a:rPr lang="pl-PL" sz="2600" dirty="0">
                <a:solidFill>
                  <a:srgbClr val="C00000"/>
                </a:solidFill>
              </a:rPr>
              <a:t>Deklarowanie elementów EFA </a:t>
            </a:r>
            <a:r>
              <a:rPr lang="pl-PL" sz="2600" dirty="0" smtClean="0">
                <a:solidFill>
                  <a:srgbClr val="C00000"/>
                </a:solidFill>
              </a:rPr>
              <a:t/>
            </a:r>
            <a:br>
              <a:rPr lang="pl-PL" sz="2600" dirty="0" smtClean="0">
                <a:solidFill>
                  <a:srgbClr val="C00000"/>
                </a:solidFill>
              </a:rPr>
            </a:br>
            <a:r>
              <a:rPr lang="pl-PL" sz="2600" dirty="0" smtClean="0">
                <a:solidFill>
                  <a:srgbClr val="660066"/>
                </a:solidFill>
              </a:rPr>
              <a:t>(dotyczy przykładu 2)</a:t>
            </a:r>
            <a:endParaRPr lang="pl-PL" sz="2600" dirty="0">
              <a:solidFill>
                <a:srgbClr val="660066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1340768"/>
            <a:ext cx="8208912" cy="4114800"/>
          </a:xfrm>
        </p:spPr>
        <p:txBody>
          <a:bodyPr/>
          <a:lstStyle/>
          <a:p>
            <a:pPr marL="0" indent="0" algn="just">
              <a:buNone/>
            </a:pPr>
            <a:r>
              <a:rPr lang="pl-PL" sz="2400" dirty="0"/>
              <a:t>Rolnik posiada 15,01 ha gruntów </a:t>
            </a:r>
            <a:r>
              <a:rPr lang="pl-PL" sz="2400" dirty="0" smtClean="0"/>
              <a:t>ornych (na których nie prowadzi rolnictwa ekologicznego). </a:t>
            </a:r>
          </a:p>
          <a:p>
            <a:pPr marL="0" indent="0" algn="just">
              <a:buNone/>
            </a:pPr>
            <a:r>
              <a:rPr lang="pl-PL" sz="2400" dirty="0" smtClean="0"/>
              <a:t>Obszary </a:t>
            </a:r>
            <a:r>
              <a:rPr lang="pl-PL" sz="2400" dirty="0"/>
              <a:t>EFA muszą stanowić co najmniej 5% gruntów ornych. W związku z tym obszary EFA  muszą zajmować minimum 0,7505 ha (</a:t>
            </a:r>
            <a:r>
              <a:rPr lang="pl-PL" sz="2400" dirty="0" smtClean="0"/>
              <a:t>7 505m</a:t>
            </a:r>
            <a:r>
              <a:rPr lang="pl-PL" sz="2400" baseline="30000" dirty="0" smtClean="0"/>
              <a:t>2</a:t>
            </a:r>
            <a:r>
              <a:rPr lang="pl-PL" sz="2400" dirty="0"/>
              <a:t>). </a:t>
            </a:r>
          </a:p>
          <a:p>
            <a:pPr marL="0" indent="0" algn="just">
              <a:buNone/>
            </a:pPr>
            <a:r>
              <a:rPr lang="pl-PL" sz="2400" dirty="0"/>
              <a:t>Gospodarstwo rolne składa się z dwóch działek ewidencyjnych, na których występują elementy EFA:</a:t>
            </a:r>
          </a:p>
          <a:p>
            <a:pPr algn="just"/>
            <a:r>
              <a:rPr lang="pl-PL" sz="2400" dirty="0"/>
              <a:t>działka ewidencyjna 341/1: zadrzewienie liniowe (EFA4), rów do 6 metrów szerokości (EFA8),</a:t>
            </a:r>
          </a:p>
          <a:p>
            <a:pPr algn="just"/>
            <a:r>
              <a:rPr lang="pl-PL" sz="2400" dirty="0"/>
              <a:t>działka ewidencyjna 341/2: 13 </a:t>
            </a:r>
            <a:r>
              <a:rPr lang="pl-PL" sz="2400" dirty="0" smtClean="0"/>
              <a:t>wolnostojących </a:t>
            </a:r>
            <a:r>
              <a:rPr lang="pl-PL" sz="2400" dirty="0"/>
              <a:t>drzew (EFA3), rów (EFA8) (położony również na działce ewidencyjnej 341/1), zadrzewienie liniowe (EFA4), oczko wodne (EFA7) i zadrzewienie grupowe (EFA5</a:t>
            </a:r>
            <a:r>
              <a:rPr lang="pl-PL" sz="2400" dirty="0" smtClean="0"/>
              <a:t>).</a:t>
            </a:r>
          </a:p>
          <a:p>
            <a:pPr marL="0" lvl="0" indent="0" algn="just">
              <a:buNone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6530268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8072" y="44624"/>
            <a:ext cx="7772400" cy="1143000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Oznaczenia elementów EFA na załączniku graficznym - legenda</a:t>
            </a:r>
          </a:p>
        </p:txBody>
      </p:sp>
      <p:pic>
        <p:nvPicPr>
          <p:cNvPr id="3074" name="Obraz 1" descr="2014-10-14_140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352928" cy="588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754254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43608" y="44624"/>
            <a:ext cx="8100392" cy="792088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Deklarowanie elementów EFA na załączniku graficznym </a:t>
            </a:r>
            <a:r>
              <a:rPr lang="pl-PL" dirty="0" smtClean="0">
                <a:solidFill>
                  <a:srgbClr val="C00000"/>
                </a:solidFill>
              </a:rPr>
              <a:t>–</a:t>
            </a:r>
            <a:r>
              <a:rPr lang="pl-PL" dirty="0" smtClean="0">
                <a:solidFill>
                  <a:srgbClr val="7030A0"/>
                </a:solidFill>
              </a:rPr>
              <a:t>przykład 2</a:t>
            </a:r>
            <a:endParaRPr lang="pl-PL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Documents and Settings\lotko.agnieszka\Pulpit\Wniosek 2015\Instrukcja spersonalizowana 2015\wypełnienie EFA\przykład 2 - EF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14495"/>
            <a:ext cx="8568952" cy="388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ymbol zastępczy zawartości 2"/>
          <p:cNvSpPr txBox="1">
            <a:spLocks/>
          </p:cNvSpPr>
          <p:nvPr/>
        </p:nvSpPr>
        <p:spPr bwMode="auto">
          <a:xfrm>
            <a:off x="611560" y="4797152"/>
            <a:ext cx="820891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pl-PL" sz="1800" dirty="0"/>
              <a:t>Elementy liniowe EFA wykazywane w metrach bieżących oznacza się przerywaną linią zaznaczając początek i koniec posiadanego i deklarowanego elementu  EFA                   </a:t>
            </a:r>
          </a:p>
          <a:p>
            <a:r>
              <a:rPr lang="pl-PL" sz="1800" dirty="0"/>
              <a:t> </a:t>
            </a:r>
            <a:r>
              <a:rPr lang="pl-PL" sz="1800" dirty="0" smtClean="0"/>
              <a:t>Pojedyncze </a:t>
            </a:r>
            <a:r>
              <a:rPr lang="pl-PL" sz="1800" dirty="0"/>
              <a:t>drzewa oznacza się czerwoną kropką       </a:t>
            </a:r>
          </a:p>
          <a:p>
            <a:r>
              <a:rPr lang="pl-PL" sz="1800" dirty="0" smtClean="0"/>
              <a:t>Granice </a:t>
            </a:r>
            <a:r>
              <a:rPr lang="pl-PL" sz="1800" dirty="0"/>
              <a:t>elementów EFA wykazywanych </a:t>
            </a:r>
            <a:r>
              <a:rPr lang="pl-PL" sz="1800" dirty="0" smtClean="0"/>
              <a:t>w </a:t>
            </a:r>
            <a:r>
              <a:rPr lang="pl-PL" sz="1800" dirty="0"/>
              <a:t>metrach kwadratowych oznacza się czerwoną przerywaną linią                  </a:t>
            </a:r>
          </a:p>
        </p:txBody>
      </p:sp>
      <p:grpSp>
        <p:nvGrpSpPr>
          <p:cNvPr id="28" name="Grupa 27"/>
          <p:cNvGrpSpPr/>
          <p:nvPr/>
        </p:nvGrpSpPr>
        <p:grpSpPr>
          <a:xfrm>
            <a:off x="2555776" y="5373216"/>
            <a:ext cx="1440160" cy="324036"/>
            <a:chOff x="2555776" y="5517232"/>
            <a:chExt cx="1440160" cy="180020"/>
          </a:xfrm>
        </p:grpSpPr>
        <p:cxnSp>
          <p:nvCxnSpPr>
            <p:cNvPr id="19" name="Łącznik prostoliniowy 18"/>
            <p:cNvCxnSpPr/>
            <p:nvPr/>
          </p:nvCxnSpPr>
          <p:spPr bwMode="auto">
            <a:xfrm>
              <a:off x="2555776" y="5517232"/>
              <a:ext cx="0" cy="18002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Łącznik prostoliniowy 20"/>
            <p:cNvCxnSpPr/>
            <p:nvPr/>
          </p:nvCxnSpPr>
          <p:spPr bwMode="auto">
            <a:xfrm>
              <a:off x="2555776" y="5607242"/>
              <a:ext cx="288032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Łącznik prostoliniowy 22"/>
            <p:cNvCxnSpPr/>
            <p:nvPr/>
          </p:nvCxnSpPr>
          <p:spPr bwMode="auto">
            <a:xfrm>
              <a:off x="2987824" y="5607242"/>
              <a:ext cx="288032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Łącznik prostoliniowy 24"/>
            <p:cNvCxnSpPr/>
            <p:nvPr/>
          </p:nvCxnSpPr>
          <p:spPr bwMode="auto">
            <a:xfrm>
              <a:off x="3563888" y="5607242"/>
              <a:ext cx="432048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Łącznik prostoliniowy 26"/>
            <p:cNvCxnSpPr/>
            <p:nvPr/>
          </p:nvCxnSpPr>
          <p:spPr bwMode="auto">
            <a:xfrm>
              <a:off x="3995936" y="5517232"/>
              <a:ext cx="0" cy="18002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9" name="Elipsa 28"/>
          <p:cNvSpPr/>
          <p:nvPr/>
        </p:nvSpPr>
        <p:spPr bwMode="auto">
          <a:xfrm>
            <a:off x="6012160" y="5697252"/>
            <a:ext cx="360040" cy="32403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3871243" y="6323384"/>
            <a:ext cx="844773" cy="259903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665654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28636"/>
            <a:ext cx="7776864" cy="720080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Wypełnione Oświadczenie o powierzchni obszarów proekologicznych </a:t>
            </a:r>
            <a:r>
              <a:rPr lang="pl-PL" dirty="0" smtClean="0">
                <a:solidFill>
                  <a:srgbClr val="C00000"/>
                </a:solidFill>
              </a:rPr>
              <a:t>–</a:t>
            </a:r>
            <a:r>
              <a:rPr lang="pl-PL" dirty="0" smtClean="0">
                <a:solidFill>
                  <a:srgbClr val="7030A0"/>
                </a:solidFill>
              </a:rPr>
              <a:t>przykład 2</a:t>
            </a:r>
            <a:endParaRPr lang="pl-PL" dirty="0">
              <a:solidFill>
                <a:srgbClr val="7030A0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6840760" cy="411480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86896"/>
            <a:ext cx="7104888" cy="97840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6218148"/>
            <a:ext cx="7104888" cy="523220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2800" b="1" dirty="0" smtClean="0">
                <a:solidFill>
                  <a:srgbClr val="FF0000"/>
                </a:solidFill>
                <a:latin typeface="+mn-lt"/>
              </a:rPr>
              <a:t>OŚWIADCZENIE MUSI BYĆ PODPISANE</a:t>
            </a:r>
            <a:endParaRPr lang="pl-PL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588224" y="1499300"/>
            <a:ext cx="2376264" cy="4278094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pl-PL" dirty="0" smtClean="0">
                <a:latin typeface="+mn-lt"/>
              </a:rPr>
              <a:t>W dokumencie należy wpisać numer identyfikacyjny oraz należy wypełnić Sekcję II dot. obszarów proekologicznych – należy wskazać elementy proekologiczne, na działkach ewidencyjnych, które zostały wskazane we wniosku o przyznanie płatności w Sekcji VII w kolumnie 12.</a:t>
            </a:r>
          </a:p>
          <a:p>
            <a:pPr algn="l"/>
            <a:r>
              <a:rPr lang="pl-PL" dirty="0" smtClean="0">
                <a:latin typeface="+mn-lt"/>
              </a:rPr>
              <a:t>Elementy EFA muszą być zaznaczone na załączniku graficznym.</a:t>
            </a:r>
          </a:p>
        </p:txBody>
      </p:sp>
    </p:spTree>
    <p:extLst>
      <p:ext uri="{BB962C8B-B14F-4D97-AF65-F5344CB8AC3E}">
        <p14:creationId xmlns:p14="http://schemas.microsoft.com/office/powerpoint/2010/main" val="244393791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722313" y="3861048"/>
            <a:ext cx="7772400" cy="1362075"/>
          </a:xfrm>
          <a:noFill/>
        </p:spPr>
        <p:txBody>
          <a:bodyPr/>
          <a:lstStyle/>
          <a:p>
            <a:pPr algn="ctr"/>
            <a:r>
              <a:rPr lang="pl-PL" sz="2400" cap="none" dirty="0" smtClean="0"/>
              <a:t>Dotyczy  gospodarstwa, w którym powierzchnia gruntów ornych jest mniejsza niż 10 ha i rolnik realizuje pakiet 1. Rolnictwo zrównoważone w ramach programu rolno-środowiskowo-klimatycznego (PROW 2014-2020)</a:t>
            </a:r>
            <a:endParaRPr lang="pl-PL" sz="2400" cap="none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>
            <a:off x="722313" y="1628801"/>
            <a:ext cx="7772400" cy="1296143"/>
          </a:xfrm>
        </p:spPr>
        <p:txBody>
          <a:bodyPr/>
          <a:lstStyle/>
          <a:p>
            <a:pPr algn="ctr"/>
            <a:r>
              <a:rPr lang="pl-PL" sz="3600" dirty="0" smtClean="0">
                <a:solidFill>
                  <a:srgbClr val="C00000"/>
                </a:solidFill>
              </a:rPr>
              <a:t>Przykład 3</a:t>
            </a:r>
            <a:endParaRPr lang="pl-PL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4117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24744"/>
            <a:ext cx="5832648" cy="5616624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372200" y="3054439"/>
            <a:ext cx="25922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 smtClean="0">
                <a:latin typeface="+mn-lt"/>
              </a:rPr>
              <a:t>Należy zaznaczyć  - znakiem X - wszystkie rodzaje      płatności, o które ubiegasz  się      na formularzu wniosku o przyznanie płatności</a:t>
            </a:r>
          </a:p>
          <a:p>
            <a:pPr algn="l"/>
            <a:endParaRPr lang="pl-PL" sz="2000" dirty="0">
              <a:latin typeface="+mn-lt"/>
            </a:endParaRPr>
          </a:p>
        </p:txBody>
      </p:sp>
      <p:sp>
        <p:nvSpPr>
          <p:cNvPr id="9" name="Objaśnienie prostokątne 8"/>
          <p:cNvSpPr/>
          <p:nvPr/>
        </p:nvSpPr>
        <p:spPr bwMode="auto">
          <a:xfrm>
            <a:off x="6372200" y="980728"/>
            <a:ext cx="2448272" cy="648072"/>
          </a:xfrm>
          <a:prstGeom prst="wedgeRectCallout">
            <a:avLst>
              <a:gd name="adj1" fmla="val -120384"/>
              <a:gd name="adj2" fmla="val 21886"/>
            </a:avLst>
          </a:prstGeom>
          <a:noFill/>
          <a:ln w="317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Należy wpisać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rok - </a:t>
            </a:r>
            <a:r>
              <a:rPr kumimoji="0" lang="pl-PL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2015</a:t>
            </a:r>
          </a:p>
        </p:txBody>
      </p:sp>
      <p:sp>
        <p:nvSpPr>
          <p:cNvPr id="10" name="Nawias klamrowy zamykający 9"/>
          <p:cNvSpPr/>
          <p:nvPr/>
        </p:nvSpPr>
        <p:spPr bwMode="auto">
          <a:xfrm>
            <a:off x="5580112" y="1628800"/>
            <a:ext cx="864096" cy="4968552"/>
          </a:xfrm>
          <a:prstGeom prst="rightBrace">
            <a:avLst>
              <a:gd name="adj1" fmla="val 8333"/>
              <a:gd name="adj2" fmla="val 50317"/>
            </a:avLst>
          </a:prstGeom>
          <a:noFill/>
          <a:ln w="317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 useBgFill="1"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1115616" y="44624"/>
            <a:ext cx="7992888" cy="864071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Wzór Wniosku o przyznanie płatności na rok 2015</a:t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Tytuł wniosku</a:t>
            </a:r>
            <a:endParaRPr lang="pl-PL" b="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Prostokąt 7"/>
          <p:cNvSpPr/>
          <p:nvPr/>
        </p:nvSpPr>
        <p:spPr>
          <a:xfrm>
            <a:off x="1043608" y="0"/>
            <a:ext cx="8100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solidFill>
                  <a:srgbClr val="C00000"/>
                </a:solidFill>
                <a:latin typeface="+mn-lt"/>
              </a:rPr>
              <a:t>„Układ „ roślin w gospodarstwie – </a:t>
            </a:r>
            <a:r>
              <a:rPr lang="pl-PL" sz="2000" b="1" dirty="0" smtClean="0">
                <a:solidFill>
                  <a:srgbClr val="0070C0"/>
                </a:solidFill>
                <a:latin typeface="+mn-lt"/>
              </a:rPr>
              <a:t>przykład 3 </a:t>
            </a:r>
            <a:r>
              <a:rPr lang="pl-PL" sz="2000" b="1" dirty="0" smtClean="0">
                <a:solidFill>
                  <a:srgbClr val="C00000"/>
                </a:solidFill>
                <a:latin typeface="+mn-lt"/>
              </a:rPr>
              <a:t>– </a:t>
            </a:r>
            <a:br>
              <a:rPr lang="pl-PL" sz="2000" b="1" dirty="0" smtClean="0">
                <a:solidFill>
                  <a:srgbClr val="C00000"/>
                </a:solidFill>
                <a:latin typeface="+mn-lt"/>
              </a:rPr>
            </a:br>
            <a:r>
              <a:rPr lang="pl-PL" sz="2000" b="1" dirty="0" smtClean="0">
                <a:solidFill>
                  <a:srgbClr val="C00000"/>
                </a:solidFill>
                <a:latin typeface="+mn-lt"/>
              </a:rPr>
              <a:t>powierzchnia gruntów ornych 3,99 ha</a:t>
            </a:r>
          </a:p>
          <a:p>
            <a:r>
              <a:rPr lang="pl-PL" sz="2000" b="1" dirty="0" smtClean="0">
                <a:solidFill>
                  <a:srgbClr val="C00000"/>
                </a:solidFill>
                <a:latin typeface="+mn-lt"/>
              </a:rPr>
              <a:t>Rolnik realizuje pakiet 1. Rolnictwo zrównoważone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052736"/>
            <a:ext cx="3096344" cy="574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5348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556792"/>
            <a:ext cx="8424936" cy="4320480"/>
          </a:xfrm>
        </p:spPr>
        <p:txBody>
          <a:bodyPr/>
          <a:lstStyle/>
          <a:p>
            <a:pPr algn="just"/>
            <a:r>
              <a:rPr lang="pl-PL" sz="1800" dirty="0" smtClean="0"/>
              <a:t>Rolnik, który realizuje pakiet 1. Rolnictwo zrównoważone musi zadeklarować </a:t>
            </a:r>
            <a:r>
              <a:rPr lang="pl-PL" sz="1800" b="1" dirty="0" smtClean="0">
                <a:solidFill>
                  <a:srgbClr val="FF0000"/>
                </a:solidFill>
              </a:rPr>
              <a:t>wszystkie</a:t>
            </a:r>
            <a:r>
              <a:rPr lang="pl-PL" sz="1800" dirty="0" smtClean="0">
                <a:solidFill>
                  <a:srgbClr val="FF0000"/>
                </a:solidFill>
              </a:rPr>
              <a:t> działki rolne </a:t>
            </a:r>
            <a:r>
              <a:rPr lang="pl-PL" sz="1800" dirty="0" smtClean="0"/>
              <a:t>w podziale na uprawy we wniosku o przyznanie płatności. Należy w deklaracji uwzględniać formy jare i ozime.</a:t>
            </a:r>
          </a:p>
          <a:p>
            <a:pPr algn="just"/>
            <a:r>
              <a:rPr lang="pl-PL" sz="1800" dirty="0" smtClean="0"/>
              <a:t>Wymogi dla Pakietu 1 - zastosowanie </a:t>
            </a:r>
            <a:r>
              <a:rPr lang="pl-PL" sz="1800" dirty="0"/>
              <a:t>minimum 4 </a:t>
            </a:r>
            <a:r>
              <a:rPr lang="pl-PL" sz="1800" dirty="0" smtClean="0"/>
              <a:t>upraw </a:t>
            </a:r>
            <a:r>
              <a:rPr lang="pl-PL" sz="1800" dirty="0"/>
              <a:t>w plonie głównym w ciągu roku w gospodarstwie, w tym udział głównej </a:t>
            </a:r>
            <a:r>
              <a:rPr lang="pl-PL" sz="1800" dirty="0" smtClean="0"/>
              <a:t>uprawy, </a:t>
            </a:r>
            <a:r>
              <a:rPr lang="pl-PL" sz="1800" dirty="0"/>
              <a:t>oraz łącznie zbóż w strukturze zasiewów nie może przekraczać </a:t>
            </a:r>
            <a:r>
              <a:rPr lang="pl-PL" sz="1800" dirty="0" smtClean="0"/>
              <a:t>65</a:t>
            </a:r>
            <a:r>
              <a:rPr lang="pl-PL" sz="1800" dirty="0"/>
              <a:t>% i udział każdej uprawy nie  może być mniejszy niż 10%, przy czym w przypadku zastosowania więcej niż 4 upraw w plonie głównym minimalny udział 10% dla każdej uprawy odnosi się wyłącznie do 4 upraw.</a:t>
            </a:r>
          </a:p>
          <a:p>
            <a:pPr algn="just"/>
            <a:r>
              <a:rPr lang="pl-PL" sz="1800" dirty="0" smtClean="0"/>
              <a:t>Działki z grupą upraw </a:t>
            </a:r>
            <a:r>
              <a:rPr lang="pl-PL" sz="1800" dirty="0" smtClean="0">
                <a:solidFill>
                  <a:srgbClr val="FF0000"/>
                </a:solidFill>
              </a:rPr>
              <a:t>PRSK, RE lub PRS</a:t>
            </a:r>
            <a:r>
              <a:rPr lang="pl-PL" sz="1800" dirty="0" smtClean="0"/>
              <a:t> </a:t>
            </a:r>
            <a:r>
              <a:rPr lang="pl-PL" sz="1800" dirty="0" smtClean="0">
                <a:solidFill>
                  <a:srgbClr val="FF0000"/>
                </a:solidFill>
              </a:rPr>
              <a:t>muszą spełniać wymóg powierzchni 0,1 ha </a:t>
            </a:r>
            <a:r>
              <a:rPr lang="pl-PL" sz="1800" dirty="0" smtClean="0"/>
              <a:t>(</a:t>
            </a:r>
            <a:r>
              <a:rPr lang="pl-PL" sz="1800" dirty="0"/>
              <a:t>nie dotyczy deklarowania wariantu 9.3 i 9.4 w ramach płatności rolnośrodowiskowej PROW 2007-2013). </a:t>
            </a:r>
            <a:r>
              <a:rPr lang="pl-PL" sz="1800" dirty="0" smtClean="0"/>
              <a:t>Działki rolne poniżej 0,1 ha nie będą kwalifikowane do płatności.  </a:t>
            </a:r>
          </a:p>
          <a:p>
            <a:pPr algn="just"/>
            <a:r>
              <a:rPr lang="pl-PL" sz="1800" dirty="0" smtClean="0"/>
              <a:t>Rolnik, który ubiega się o JPO i realizuje pakiet 1. Rolnictwo zrównoważone, bez względu na ilość posiadanych gruntów ornych (poniżej czy powyżej 10 ha), ma obowiązek zadeklarować wszystkie działki rolne z uprawą jako działki „podrzędne”, bez względu na ich powierzchnię.</a:t>
            </a:r>
          </a:p>
          <a:p>
            <a:pPr algn="just"/>
            <a:endParaRPr lang="pl-PL" sz="1800" dirty="0" smtClean="0"/>
          </a:p>
        </p:txBody>
      </p:sp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684213" y="557808"/>
            <a:ext cx="7772400" cy="710952"/>
          </a:xfrm>
        </p:spPr>
        <p:txBody>
          <a:bodyPr/>
          <a:lstStyle/>
          <a:p>
            <a:r>
              <a:rPr lang="pl-PL" sz="2800" kern="1200" dirty="0" smtClean="0">
                <a:solidFill>
                  <a:srgbClr val="C00000"/>
                </a:solidFill>
              </a:rPr>
              <a:t>Pamiętaj!!!</a:t>
            </a:r>
            <a:endParaRPr lang="pl-PL" sz="2800" kern="1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400"/>
            <a:ext cx="2736304" cy="6826752"/>
          </a:xfrm>
          <a:prstGeom prst="rect">
            <a:avLst/>
          </a:prstGeom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4572000" y="1916832"/>
            <a:ext cx="3384376" cy="504056"/>
          </a:xfrm>
          <a:prstGeom prst="rect">
            <a:avLst/>
          </a:prstGeom>
          <a:solidFill>
            <a:srgbClr val="B40000">
              <a:alpha val="90000"/>
            </a:srgbClr>
          </a:solidFill>
          <a:ln w="25400" algn="ctr">
            <a:solidFill>
              <a:srgbClr val="B4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A – JPO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0" name="Dowolny kształt 9"/>
          <p:cNvSpPr/>
          <p:nvPr/>
        </p:nvSpPr>
        <p:spPr bwMode="auto">
          <a:xfrm>
            <a:off x="1403648" y="188640"/>
            <a:ext cx="2232248" cy="6480720"/>
          </a:xfrm>
          <a:custGeom>
            <a:avLst/>
            <a:gdLst>
              <a:gd name="connsiteX0" fmla="*/ 927100 w 1841500"/>
              <a:gd name="connsiteY0" fmla="*/ 0 h 5562600"/>
              <a:gd name="connsiteX1" fmla="*/ 1841500 w 1841500"/>
              <a:gd name="connsiteY1" fmla="*/ 266700 h 5562600"/>
              <a:gd name="connsiteX2" fmla="*/ 889000 w 1841500"/>
              <a:gd name="connsiteY2" fmla="*/ 5562600 h 5562600"/>
              <a:gd name="connsiteX3" fmla="*/ 0 w 1841500"/>
              <a:gd name="connsiteY3" fmla="*/ 5245100 h 5562600"/>
              <a:gd name="connsiteX4" fmla="*/ 292100 w 1841500"/>
              <a:gd name="connsiteY4" fmla="*/ 3568700 h 5562600"/>
              <a:gd name="connsiteX5" fmla="*/ 850900 w 1841500"/>
              <a:gd name="connsiteY5" fmla="*/ 3771900 h 5562600"/>
              <a:gd name="connsiteX6" fmla="*/ 889000 w 1841500"/>
              <a:gd name="connsiteY6" fmla="*/ 3594100 h 5562600"/>
              <a:gd name="connsiteX7" fmla="*/ 558800 w 1841500"/>
              <a:gd name="connsiteY7" fmla="*/ 3429000 h 5562600"/>
              <a:gd name="connsiteX8" fmla="*/ 330200 w 1841500"/>
              <a:gd name="connsiteY8" fmla="*/ 3429000 h 5562600"/>
              <a:gd name="connsiteX9" fmla="*/ 927100 w 1841500"/>
              <a:gd name="connsiteY9" fmla="*/ 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41500" h="5562600">
                <a:moveTo>
                  <a:pt x="927100" y="0"/>
                </a:moveTo>
                <a:lnTo>
                  <a:pt x="1841500" y="266700"/>
                </a:lnTo>
                <a:lnTo>
                  <a:pt x="889000" y="5562600"/>
                </a:lnTo>
                <a:lnTo>
                  <a:pt x="0" y="5245100"/>
                </a:lnTo>
                <a:lnTo>
                  <a:pt x="292100" y="3568700"/>
                </a:lnTo>
                <a:lnTo>
                  <a:pt x="850900" y="3771900"/>
                </a:lnTo>
                <a:lnTo>
                  <a:pt x="889000" y="3594100"/>
                </a:lnTo>
                <a:lnTo>
                  <a:pt x="558800" y="3429000"/>
                </a:lnTo>
                <a:lnTo>
                  <a:pt x="330200" y="3429000"/>
                </a:lnTo>
                <a:lnTo>
                  <a:pt x="927100" y="0"/>
                </a:lnTo>
                <a:close/>
              </a:path>
            </a:pathLst>
          </a:custGeom>
          <a:solidFill>
            <a:srgbClr val="B40000">
              <a:alpha val="70000"/>
            </a:srgbClr>
          </a:solidFill>
          <a:ln w="9525" cap="flat" cmpd="sng" algn="ctr">
            <a:solidFill>
              <a:srgbClr val="B400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 useBgFill="1">
        <p:nvSpPr>
          <p:cNvPr id="19" name="Tytuł 1"/>
          <p:cNvSpPr>
            <a:spLocks noGrp="1"/>
          </p:cNvSpPr>
          <p:nvPr>
            <p:ph type="title"/>
          </p:nvPr>
        </p:nvSpPr>
        <p:spPr>
          <a:xfrm>
            <a:off x="4283968" y="44649"/>
            <a:ext cx="4680520" cy="1728167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0070C0"/>
                </a:solidFill>
              </a:rPr>
              <a:t>przykład 3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az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9400"/>
            <a:ext cx="2880320" cy="6721968"/>
          </a:xfrm>
          <a:prstGeom prst="rect">
            <a:avLst/>
          </a:prstGeom>
        </p:spPr>
      </p:pic>
      <p:grpSp>
        <p:nvGrpSpPr>
          <p:cNvPr id="23" name="Grupa 22"/>
          <p:cNvGrpSpPr/>
          <p:nvPr/>
        </p:nvGrpSpPr>
        <p:grpSpPr>
          <a:xfrm>
            <a:off x="2123728" y="188640"/>
            <a:ext cx="1584176" cy="4248472"/>
            <a:chOff x="2051720" y="188640"/>
            <a:chExt cx="1584176" cy="4248472"/>
          </a:xfrm>
        </p:grpSpPr>
        <p:sp>
          <p:nvSpPr>
            <p:cNvPr id="13" name="Dowolny kształt 12"/>
            <p:cNvSpPr/>
            <p:nvPr/>
          </p:nvSpPr>
          <p:spPr bwMode="auto">
            <a:xfrm>
              <a:off x="2051720" y="188640"/>
              <a:ext cx="1584176" cy="4248472"/>
            </a:xfrm>
            <a:custGeom>
              <a:avLst/>
              <a:gdLst>
                <a:gd name="connsiteX0" fmla="*/ 596900 w 1270000"/>
                <a:gd name="connsiteY0" fmla="*/ 0 h 3657600"/>
                <a:gd name="connsiteX1" fmla="*/ 1270000 w 1270000"/>
                <a:gd name="connsiteY1" fmla="*/ 190500 h 3657600"/>
                <a:gd name="connsiteX2" fmla="*/ 609600 w 1270000"/>
                <a:gd name="connsiteY2" fmla="*/ 3657600 h 3657600"/>
                <a:gd name="connsiteX3" fmla="*/ 0 w 1270000"/>
                <a:gd name="connsiteY3" fmla="*/ 3365500 h 3657600"/>
                <a:gd name="connsiteX4" fmla="*/ 596900 w 1270000"/>
                <a:gd name="connsiteY4" fmla="*/ 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000" h="3657600">
                  <a:moveTo>
                    <a:pt x="596900" y="0"/>
                  </a:moveTo>
                  <a:lnTo>
                    <a:pt x="1270000" y="190500"/>
                  </a:lnTo>
                  <a:lnTo>
                    <a:pt x="609600" y="3657600"/>
                  </a:lnTo>
                  <a:lnTo>
                    <a:pt x="0" y="3365500"/>
                  </a:lnTo>
                  <a:lnTo>
                    <a:pt x="596900" y="0"/>
                  </a:lnTo>
                  <a:close/>
                </a:path>
              </a:pathLst>
            </a:custGeom>
            <a:solidFill>
              <a:srgbClr val="D60093">
                <a:alpha val="70000"/>
              </a:srgbClr>
            </a:solidFill>
            <a:ln w="9525" cap="flat" cmpd="sng" algn="ctr">
              <a:solidFill>
                <a:srgbClr val="D60093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2195736" y="2492896"/>
              <a:ext cx="13681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  <a:latin typeface="+mn-lt"/>
                </a:rPr>
                <a:t>ziemniaki</a:t>
              </a:r>
              <a:endParaRPr lang="pl-PL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4499992" y="2420888"/>
            <a:ext cx="3888432" cy="504056"/>
          </a:xfrm>
          <a:prstGeom prst="rect">
            <a:avLst/>
          </a:prstGeom>
          <a:solidFill>
            <a:srgbClr val="FF0000">
              <a:alpha val="90000"/>
            </a:srgbClr>
          </a:solidFill>
          <a:ln w="254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A1 – PRSK pszenica jara jara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502702" y="3068960"/>
            <a:ext cx="3885721" cy="504056"/>
          </a:xfrm>
          <a:prstGeom prst="rect">
            <a:avLst/>
          </a:prstGeom>
          <a:solidFill>
            <a:srgbClr val="D60093">
              <a:alpha val="90000"/>
            </a:srgbClr>
          </a:solidFill>
          <a:ln w="25400" algn="ctr">
            <a:solidFill>
              <a:srgbClr val="D60093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A2 – PRSK ziemniaki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4499991" y="3717032"/>
            <a:ext cx="3888431" cy="504056"/>
          </a:xfrm>
          <a:prstGeom prst="rect">
            <a:avLst/>
          </a:prstGeom>
          <a:solidFill>
            <a:srgbClr val="FFA3A3">
              <a:alpha val="90000"/>
            </a:srgbClr>
          </a:solidFill>
          <a:ln w="25400" algn="ctr">
            <a:solidFill>
              <a:srgbClr val="FFA3A3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latin typeface="+mn-lt"/>
              </a:rPr>
              <a:t>A3 – PRSK żyto jare</a:t>
            </a:r>
            <a:endParaRPr lang="pl-PL" sz="1200" dirty="0">
              <a:latin typeface="+mn-lt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499992" y="4365104"/>
            <a:ext cx="3888430" cy="504056"/>
          </a:xfrm>
          <a:prstGeom prst="rect">
            <a:avLst/>
          </a:prstGeom>
          <a:solidFill>
            <a:srgbClr val="FF6600">
              <a:alpha val="90000"/>
            </a:srgbClr>
          </a:solidFill>
          <a:ln w="25400" algn="ctr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A4 – PRSK jęczmień jary  jary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  <p:sp useBgFill="1">
        <p:nvSpPr>
          <p:cNvPr id="19" name="Tytuł 1"/>
          <p:cNvSpPr>
            <a:spLocks noGrp="1"/>
          </p:cNvSpPr>
          <p:nvPr>
            <p:ph type="title"/>
          </p:nvPr>
        </p:nvSpPr>
        <p:spPr>
          <a:xfrm>
            <a:off x="4283968" y="44649"/>
            <a:ext cx="4680520" cy="1728167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0070C0"/>
                </a:solidFill>
              </a:rPr>
              <a:t>przykład 3</a:t>
            </a:r>
          </a:p>
        </p:txBody>
      </p:sp>
      <p:grpSp>
        <p:nvGrpSpPr>
          <p:cNvPr id="21" name="Grupa 20"/>
          <p:cNvGrpSpPr/>
          <p:nvPr/>
        </p:nvGrpSpPr>
        <p:grpSpPr>
          <a:xfrm>
            <a:off x="1763688" y="116632"/>
            <a:ext cx="1152128" cy="3960440"/>
            <a:chOff x="1763688" y="116632"/>
            <a:chExt cx="1152128" cy="3960440"/>
          </a:xfrm>
        </p:grpSpPr>
        <p:sp>
          <p:nvSpPr>
            <p:cNvPr id="11" name="Dowolny kształt 10"/>
            <p:cNvSpPr/>
            <p:nvPr/>
          </p:nvSpPr>
          <p:spPr bwMode="auto">
            <a:xfrm>
              <a:off x="1763688" y="116632"/>
              <a:ext cx="1152128" cy="3960440"/>
            </a:xfrm>
            <a:custGeom>
              <a:avLst/>
              <a:gdLst>
                <a:gd name="connsiteX0" fmla="*/ 584200 w 838200"/>
                <a:gd name="connsiteY0" fmla="*/ 0 h 3454400"/>
                <a:gd name="connsiteX1" fmla="*/ 838200 w 838200"/>
                <a:gd name="connsiteY1" fmla="*/ 63500 h 3454400"/>
                <a:gd name="connsiteX2" fmla="*/ 228600 w 838200"/>
                <a:gd name="connsiteY2" fmla="*/ 3454400 h 3454400"/>
                <a:gd name="connsiteX3" fmla="*/ 0 w 838200"/>
                <a:gd name="connsiteY3" fmla="*/ 3441700 h 3454400"/>
                <a:gd name="connsiteX4" fmla="*/ 584200 w 838200"/>
                <a:gd name="connsiteY4" fmla="*/ 0 h 345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3454400">
                  <a:moveTo>
                    <a:pt x="584200" y="0"/>
                  </a:moveTo>
                  <a:lnTo>
                    <a:pt x="838200" y="63500"/>
                  </a:lnTo>
                  <a:lnTo>
                    <a:pt x="228600" y="3454400"/>
                  </a:lnTo>
                  <a:lnTo>
                    <a:pt x="0" y="3441700"/>
                  </a:lnTo>
                  <a:lnTo>
                    <a:pt x="584200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  <a:ln w="9525" cap="flat" cmpd="sng" algn="ctr">
              <a:solidFill>
                <a:srgbClr val="FF000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0" name="pole tekstowe 19"/>
            <p:cNvSpPr txBox="1"/>
            <p:nvPr/>
          </p:nvSpPr>
          <p:spPr>
            <a:xfrm>
              <a:off x="1835696" y="1700808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  <a:latin typeface="+mn-lt"/>
                </a:rPr>
                <a:t>pszenica</a:t>
              </a:r>
              <a:endParaRPr lang="pl-PL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25" name="Grupa 24"/>
          <p:cNvGrpSpPr/>
          <p:nvPr/>
        </p:nvGrpSpPr>
        <p:grpSpPr>
          <a:xfrm>
            <a:off x="1331640" y="4293096"/>
            <a:ext cx="1512168" cy="2160240"/>
            <a:chOff x="1331640" y="4293096"/>
            <a:chExt cx="1512168" cy="2160240"/>
          </a:xfrm>
        </p:grpSpPr>
        <p:sp>
          <p:nvSpPr>
            <p:cNvPr id="15" name="Dowolny kształt 14"/>
            <p:cNvSpPr/>
            <p:nvPr/>
          </p:nvSpPr>
          <p:spPr bwMode="auto">
            <a:xfrm>
              <a:off x="1331640" y="4293096"/>
              <a:ext cx="1512168" cy="2160240"/>
            </a:xfrm>
            <a:custGeom>
              <a:avLst/>
              <a:gdLst>
                <a:gd name="connsiteX0" fmla="*/ 266700 w 1206500"/>
                <a:gd name="connsiteY0" fmla="*/ 0 h 1905000"/>
                <a:gd name="connsiteX1" fmla="*/ 850900 w 1206500"/>
                <a:gd name="connsiteY1" fmla="*/ 203200 h 1905000"/>
                <a:gd name="connsiteX2" fmla="*/ 863600 w 1206500"/>
                <a:gd name="connsiteY2" fmla="*/ 12700 h 1905000"/>
                <a:gd name="connsiteX3" fmla="*/ 1206500 w 1206500"/>
                <a:gd name="connsiteY3" fmla="*/ 203200 h 1905000"/>
                <a:gd name="connsiteX4" fmla="*/ 1104900 w 1206500"/>
                <a:gd name="connsiteY4" fmla="*/ 723900 h 1905000"/>
                <a:gd name="connsiteX5" fmla="*/ 800100 w 1206500"/>
                <a:gd name="connsiteY5" fmla="*/ 609600 h 1905000"/>
                <a:gd name="connsiteX6" fmla="*/ 546100 w 1206500"/>
                <a:gd name="connsiteY6" fmla="*/ 1905000 h 1905000"/>
                <a:gd name="connsiteX7" fmla="*/ 0 w 1206500"/>
                <a:gd name="connsiteY7" fmla="*/ 1689100 h 1905000"/>
                <a:gd name="connsiteX8" fmla="*/ 266700 w 1206500"/>
                <a:gd name="connsiteY8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6500" h="1905000">
                  <a:moveTo>
                    <a:pt x="266700" y="0"/>
                  </a:moveTo>
                  <a:lnTo>
                    <a:pt x="850900" y="203200"/>
                  </a:lnTo>
                  <a:lnTo>
                    <a:pt x="863600" y="12700"/>
                  </a:lnTo>
                  <a:lnTo>
                    <a:pt x="1206500" y="203200"/>
                  </a:lnTo>
                  <a:lnTo>
                    <a:pt x="1104900" y="723900"/>
                  </a:lnTo>
                  <a:lnTo>
                    <a:pt x="800100" y="609600"/>
                  </a:lnTo>
                  <a:lnTo>
                    <a:pt x="546100" y="1905000"/>
                  </a:lnTo>
                  <a:lnTo>
                    <a:pt x="0" y="168910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FFA3A3">
                <a:alpha val="70000"/>
              </a:srgbClr>
            </a:solidFill>
            <a:ln w="9525" cap="flat" cmpd="sng" algn="ctr">
              <a:solidFill>
                <a:srgbClr val="FFA3A3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" name="pole tekstowe 23"/>
            <p:cNvSpPr txBox="1"/>
            <p:nvPr/>
          </p:nvSpPr>
          <p:spPr>
            <a:xfrm>
              <a:off x="1547664" y="4869160"/>
              <a:ext cx="720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  <a:latin typeface="+mn-lt"/>
                </a:rPr>
                <a:t>żyto</a:t>
              </a:r>
              <a:endParaRPr lang="pl-PL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27" name="Grupa 26"/>
          <p:cNvGrpSpPr/>
          <p:nvPr/>
        </p:nvGrpSpPr>
        <p:grpSpPr>
          <a:xfrm>
            <a:off x="1835696" y="5013176"/>
            <a:ext cx="1152128" cy="1584176"/>
            <a:chOff x="1835696" y="5013176"/>
            <a:chExt cx="1152128" cy="1584176"/>
          </a:xfrm>
        </p:grpSpPr>
        <p:sp>
          <p:nvSpPr>
            <p:cNvPr id="17" name="Dowolny kształt 16"/>
            <p:cNvSpPr/>
            <p:nvPr/>
          </p:nvSpPr>
          <p:spPr bwMode="auto">
            <a:xfrm>
              <a:off x="2051720" y="5013176"/>
              <a:ext cx="720080" cy="1584176"/>
            </a:xfrm>
            <a:custGeom>
              <a:avLst/>
              <a:gdLst>
                <a:gd name="connsiteX0" fmla="*/ 241300 w 546100"/>
                <a:gd name="connsiteY0" fmla="*/ 0 h 1384300"/>
                <a:gd name="connsiteX1" fmla="*/ 546100 w 546100"/>
                <a:gd name="connsiteY1" fmla="*/ 76200 h 1384300"/>
                <a:gd name="connsiteX2" fmla="*/ 279400 w 546100"/>
                <a:gd name="connsiteY2" fmla="*/ 1384300 h 1384300"/>
                <a:gd name="connsiteX3" fmla="*/ 0 w 546100"/>
                <a:gd name="connsiteY3" fmla="*/ 1270000 h 1384300"/>
                <a:gd name="connsiteX4" fmla="*/ 241300 w 546100"/>
                <a:gd name="connsiteY4" fmla="*/ 0 h 138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100" h="1384300">
                  <a:moveTo>
                    <a:pt x="241300" y="0"/>
                  </a:moveTo>
                  <a:lnTo>
                    <a:pt x="546100" y="76200"/>
                  </a:lnTo>
                  <a:lnTo>
                    <a:pt x="279400" y="1384300"/>
                  </a:lnTo>
                  <a:lnTo>
                    <a:pt x="0" y="1270000"/>
                  </a:lnTo>
                  <a:lnTo>
                    <a:pt x="241300" y="0"/>
                  </a:lnTo>
                  <a:close/>
                </a:path>
              </a:pathLst>
            </a:custGeom>
            <a:solidFill>
              <a:srgbClr val="FF6600">
                <a:alpha val="70000"/>
              </a:srgbClr>
            </a:solidFill>
            <a:ln w="9525" cap="flat" cmpd="sng" algn="ctr">
              <a:solidFill>
                <a:srgbClr val="FF660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6" name="pole tekstowe 25"/>
            <p:cNvSpPr txBox="1"/>
            <p:nvPr/>
          </p:nvSpPr>
          <p:spPr>
            <a:xfrm>
              <a:off x="1835696" y="6021288"/>
              <a:ext cx="11521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  <a:latin typeface="+mn-lt"/>
                </a:rPr>
                <a:t>jęczmień</a:t>
              </a:r>
              <a:endParaRPr lang="pl-PL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585641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8072" y="0"/>
            <a:ext cx="7772400" cy="836712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Podsumowanie </a:t>
            </a:r>
            <a:r>
              <a:rPr lang="pl-PL" dirty="0" smtClean="0">
                <a:solidFill>
                  <a:srgbClr val="C00000"/>
                </a:solidFill>
              </a:rPr>
              <a:t>– </a:t>
            </a:r>
            <a:r>
              <a:rPr lang="pl-PL" dirty="0" smtClean="0">
                <a:solidFill>
                  <a:srgbClr val="0070C0"/>
                </a:solidFill>
              </a:rPr>
              <a:t>przykład 3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 bwMode="auto">
          <a:xfrm>
            <a:off x="4211960" y="1484784"/>
            <a:ext cx="439248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pl-PL" sz="2000" dirty="0" smtClean="0"/>
              <a:t>A – JPO; 3,99 ha</a:t>
            </a:r>
          </a:p>
          <a:p>
            <a:pPr algn="just"/>
            <a:r>
              <a:rPr lang="pl-PL" sz="2000" dirty="0" smtClean="0"/>
              <a:t>A1 – PRSK pszenica jara; 0,5 ha</a:t>
            </a:r>
          </a:p>
          <a:p>
            <a:pPr algn="just"/>
            <a:r>
              <a:rPr lang="pl-PL" sz="2000" dirty="0" smtClean="0"/>
              <a:t>A2 – PRSK ziemniaki; 1,7 ha</a:t>
            </a:r>
          </a:p>
          <a:p>
            <a:pPr algn="just"/>
            <a:r>
              <a:rPr lang="pl-PL" sz="2000" dirty="0" smtClean="0"/>
              <a:t>A3 – PRSK żyto jare; 0,7 ha</a:t>
            </a:r>
          </a:p>
          <a:p>
            <a:pPr algn="just"/>
            <a:r>
              <a:rPr lang="pl-PL" sz="2000" dirty="0" smtClean="0"/>
              <a:t>A4 – PRSK jęczmień jary; 1,09 ha </a:t>
            </a:r>
          </a:p>
          <a:p>
            <a:pPr algn="just"/>
            <a:endParaRPr lang="pl-PL" sz="2000" dirty="0"/>
          </a:p>
          <a:p>
            <a:pPr algn="just"/>
            <a:endParaRPr lang="pl-PL" sz="2000" i="1" dirty="0">
              <a:solidFill>
                <a:srgbClr val="FF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30" y="692696"/>
            <a:ext cx="3621214" cy="579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5348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0"/>
            <a:ext cx="5625473" cy="6858000"/>
          </a:xfrm>
          <a:prstGeom prst="rect">
            <a:avLst/>
          </a:prstGeom>
        </p:spPr>
      </p:pic>
      <p:sp useBgFill="1"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5625473" y="44624"/>
            <a:ext cx="3483031" cy="822635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1/4 - </a:t>
            </a:r>
            <a:r>
              <a:rPr lang="pl-PL" dirty="0">
                <a:solidFill>
                  <a:srgbClr val="0070C0"/>
                </a:solidFill>
              </a:rPr>
              <a:t>przykład </a:t>
            </a:r>
            <a:r>
              <a:rPr lang="pl-PL" dirty="0" smtClean="0">
                <a:solidFill>
                  <a:srgbClr val="0070C0"/>
                </a:solidFill>
              </a:rPr>
              <a:t>3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4392488" y="980728"/>
            <a:ext cx="4427984" cy="1569660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latin typeface="+mn-lt"/>
              </a:rPr>
              <a:t>Rodzaje płatności, o które ubiega się rolnik: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j</a:t>
            </a:r>
            <a:r>
              <a:rPr lang="pl-PL" dirty="0" smtClean="0">
                <a:latin typeface="+mn-lt"/>
              </a:rPr>
              <a:t>ednolita płatność obszarowa, płatność za zazielenienie,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płatność rolno-środowiskowo-klimatyczna (PROW 2014-2020).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pl-PL" dirty="0" smtClean="0">
              <a:latin typeface="+mn-lt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436096" y="6156593"/>
            <a:ext cx="3501628" cy="584775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Rolnik posiada 1 działkę ewidencyjna i składa 1 załącznik graficzny</a:t>
            </a:r>
            <a:endParaRPr lang="pl-PL" i="1" dirty="0">
              <a:latin typeface="+mn-lt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4826129" y="3573016"/>
            <a:ext cx="4317871" cy="1323439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Wniosek został wypełniony w zakresie: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r</a:t>
            </a:r>
            <a:r>
              <a:rPr lang="pl-PL" dirty="0" smtClean="0">
                <a:latin typeface="+mn-lt"/>
              </a:rPr>
              <a:t>odzaj płatności, o którą ubiega się rolnik,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cel złożenia,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n</a:t>
            </a:r>
            <a:r>
              <a:rPr lang="pl-PL" dirty="0" smtClean="0">
                <a:latin typeface="+mn-lt"/>
              </a:rPr>
              <a:t>r identyfikacyjny,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dane osobowe – imię, nazwisko, PESEL</a:t>
            </a:r>
            <a:endParaRPr lang="pl-P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153237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1043608" y="53727"/>
            <a:ext cx="7772400" cy="566961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2/4 - </a:t>
            </a:r>
            <a:r>
              <a:rPr lang="pl-PL" dirty="0">
                <a:solidFill>
                  <a:srgbClr val="0070C0"/>
                </a:solidFill>
              </a:rPr>
              <a:t>przykład </a:t>
            </a:r>
            <a:r>
              <a:rPr lang="pl-PL" dirty="0" smtClean="0">
                <a:solidFill>
                  <a:srgbClr val="0070C0"/>
                </a:solidFill>
              </a:rPr>
              <a:t>3</a:t>
            </a:r>
            <a:endParaRPr lang="pl-PL" dirty="0">
              <a:solidFill>
                <a:srgbClr val="0070C0"/>
              </a:solidFill>
            </a:endParaRPr>
          </a:p>
        </p:txBody>
      </p:sp>
      <p:sp useBgFill="1">
        <p:nvSpPr>
          <p:cNvPr id="7" name="Tytuł 1"/>
          <p:cNvSpPr txBox="1">
            <a:spLocks/>
          </p:cNvSpPr>
          <p:nvPr/>
        </p:nvSpPr>
        <p:spPr bwMode="auto">
          <a:xfrm>
            <a:off x="971600" y="2213967"/>
            <a:ext cx="7772400" cy="566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Wypełniony wniosek – str. </a:t>
            </a:r>
            <a:r>
              <a:rPr lang="pl-PL" dirty="0">
                <a:solidFill>
                  <a:srgbClr val="C00000"/>
                </a:solidFill>
              </a:rPr>
              <a:t>3</a:t>
            </a:r>
            <a:r>
              <a:rPr lang="pl-PL" dirty="0" smtClean="0">
                <a:solidFill>
                  <a:srgbClr val="C00000"/>
                </a:solidFill>
              </a:rPr>
              <a:t>/4 - </a:t>
            </a:r>
            <a:r>
              <a:rPr lang="pl-PL" dirty="0" smtClean="0">
                <a:solidFill>
                  <a:srgbClr val="0070C0"/>
                </a:solidFill>
              </a:rPr>
              <a:t>przykład 3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23528" y="5517232"/>
            <a:ext cx="8640960" cy="1246495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1500" dirty="0" smtClean="0">
                <a:latin typeface="+mn-lt"/>
              </a:rPr>
              <a:t>Rolnik realizuje pakiet 1. Rolnictwo zrównoważone - w Sekcji VIII. należy wpisać </a:t>
            </a:r>
            <a:r>
              <a:rPr lang="pl-PL" sz="1500" b="1" dirty="0" smtClean="0">
                <a:latin typeface="+mn-lt"/>
              </a:rPr>
              <a:t>wszystkie</a:t>
            </a:r>
            <a:r>
              <a:rPr lang="pl-PL" sz="1500" dirty="0" smtClean="0">
                <a:latin typeface="+mn-lt"/>
              </a:rPr>
              <a:t> działki rolne. </a:t>
            </a:r>
          </a:p>
          <a:p>
            <a:pPr algn="just"/>
            <a:endParaRPr lang="pl-PL" sz="1500" dirty="0">
              <a:latin typeface="+mn-lt"/>
            </a:endParaRPr>
          </a:p>
          <a:p>
            <a:pPr algn="just"/>
            <a:r>
              <a:rPr lang="pl-PL" sz="1500" dirty="0">
                <a:latin typeface="+mn-lt"/>
              </a:rPr>
              <a:t>Należy pamiętać, iż przy działkach rolnych zgłoszonych do płatności </a:t>
            </a:r>
            <a:r>
              <a:rPr lang="pl-PL" sz="1500" dirty="0" smtClean="0">
                <a:latin typeface="+mn-lt"/>
              </a:rPr>
              <a:t>rolno-środowiskowo-klimatycznej należy </a:t>
            </a:r>
            <a:r>
              <a:rPr lang="pl-PL" sz="1500" dirty="0">
                <a:latin typeface="+mn-lt"/>
              </a:rPr>
              <a:t>wypełnić kolumny dot. tej płatności tj. kolumnę 7 (obowiązkowo) i 8 (jeśli dotyczy).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71824"/>
            <a:ext cx="8856984" cy="26734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48680"/>
            <a:ext cx="9108504" cy="168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2725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5796136" y="53727"/>
            <a:ext cx="3312243" cy="1503065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4/4 - </a:t>
            </a:r>
            <a:r>
              <a:rPr lang="pl-PL" kern="1200" dirty="0">
                <a:solidFill>
                  <a:srgbClr val="0070C0"/>
                </a:solidFill>
              </a:rPr>
              <a:t>przykład </a:t>
            </a:r>
            <a:r>
              <a:rPr lang="pl-PL" kern="1200" dirty="0" smtClean="0">
                <a:solidFill>
                  <a:srgbClr val="0070C0"/>
                </a:solidFill>
              </a:rPr>
              <a:t>3</a:t>
            </a:r>
            <a:endParaRPr lang="pl-PL" kern="1200" dirty="0">
              <a:solidFill>
                <a:srgbClr val="0070C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831094" y="5733256"/>
            <a:ext cx="3277410" cy="954107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2800" b="1" dirty="0" smtClean="0">
                <a:solidFill>
                  <a:srgbClr val="FF0000"/>
                </a:solidFill>
                <a:latin typeface="+mn-lt"/>
              </a:rPr>
              <a:t>WNIOSEK MUSI BYĆ PODPISANY</a:t>
            </a:r>
            <a:endParaRPr lang="pl-PL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830969" y="4005064"/>
            <a:ext cx="3277410" cy="1323439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W polu 23 należy wskazać w jakiej formie (papierowej czy elektronicznej) chce się otrzymać wniosek spersonalizowany na rok 2016.</a:t>
            </a:r>
            <a:endParaRPr lang="pl-PL" dirty="0">
              <a:latin typeface="+mn-lt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"/>
            <a:ext cx="5723465" cy="6741368"/>
          </a:xfrm>
        </p:spPr>
      </p:pic>
    </p:spTree>
    <p:extLst>
      <p:ext uri="{BB962C8B-B14F-4D97-AF65-F5344CB8AC3E}">
        <p14:creationId xmlns:p14="http://schemas.microsoft.com/office/powerpoint/2010/main" val="187326451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722313" y="3861048"/>
            <a:ext cx="7772400" cy="1362075"/>
          </a:xfrm>
          <a:noFill/>
        </p:spPr>
        <p:txBody>
          <a:bodyPr/>
          <a:lstStyle/>
          <a:p>
            <a:pPr algn="ctr"/>
            <a:r>
              <a:rPr lang="pl-PL" sz="2400" cap="none" dirty="0" smtClean="0"/>
              <a:t>Dotyczy  gospodarstwa, w którym powierzchnia gruntów ornych jest mniejsza niż 10 ha i rolnik realizuje działanie rolnictwo ekologiczne </a:t>
            </a:r>
            <a:br>
              <a:rPr lang="pl-PL" sz="2400" cap="none" dirty="0" smtClean="0"/>
            </a:br>
            <a:r>
              <a:rPr lang="pl-PL" sz="2400" cap="none" dirty="0" smtClean="0"/>
              <a:t>(PROW 2014-2020)</a:t>
            </a:r>
            <a:endParaRPr lang="pl-PL" sz="2400" cap="none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>
          <a:xfrm>
            <a:off x="722313" y="1628801"/>
            <a:ext cx="7772400" cy="1296143"/>
          </a:xfrm>
        </p:spPr>
        <p:txBody>
          <a:bodyPr/>
          <a:lstStyle/>
          <a:p>
            <a:pPr algn="ctr"/>
            <a:r>
              <a:rPr lang="pl-PL" sz="3600" dirty="0" smtClean="0">
                <a:solidFill>
                  <a:srgbClr val="C00000"/>
                </a:solidFill>
              </a:rPr>
              <a:t>Przykład 4</a:t>
            </a:r>
            <a:endParaRPr lang="pl-PL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4117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43608" y="44649"/>
            <a:ext cx="7992888" cy="576039"/>
          </a:xfrm>
        </p:spPr>
        <p:txBody>
          <a:bodyPr/>
          <a:lstStyle/>
          <a:p>
            <a:r>
              <a:rPr lang="pl-PL" sz="2000" dirty="0" smtClean="0">
                <a:solidFill>
                  <a:srgbClr val="C00000"/>
                </a:solidFill>
              </a:rPr>
              <a:t>„Układ „ roślin w gospodarstwie – </a:t>
            </a:r>
            <a:r>
              <a:rPr lang="pl-PL" sz="2000" dirty="0" smtClean="0">
                <a:solidFill>
                  <a:srgbClr val="33CC33"/>
                </a:solidFill>
              </a:rPr>
              <a:t>przykład 4 </a:t>
            </a:r>
            <a:r>
              <a:rPr lang="pl-PL" sz="2000" dirty="0" smtClean="0">
                <a:solidFill>
                  <a:srgbClr val="C00000"/>
                </a:solidFill>
              </a:rPr>
              <a:t>– </a:t>
            </a:r>
            <a:br>
              <a:rPr lang="pl-PL" sz="2000" dirty="0" smtClean="0">
                <a:solidFill>
                  <a:srgbClr val="C00000"/>
                </a:solidFill>
              </a:rPr>
            </a:br>
            <a:r>
              <a:rPr lang="pl-PL" sz="2000" dirty="0" smtClean="0">
                <a:solidFill>
                  <a:srgbClr val="C00000"/>
                </a:solidFill>
              </a:rPr>
              <a:t>powierzchnia gruntów ornych 8,69 ha </a:t>
            </a:r>
          </a:p>
        </p:txBody>
      </p:sp>
      <p:sp useBgFill="1">
        <p:nvSpPr>
          <p:cNvPr id="2" name="pole tekstowe 1"/>
          <p:cNvSpPr txBox="1"/>
          <p:nvPr/>
        </p:nvSpPr>
        <p:spPr>
          <a:xfrm>
            <a:off x="251520" y="6074712"/>
            <a:ext cx="8892480" cy="73866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pl-PL" sz="1400" dirty="0" smtClean="0">
                <a:latin typeface="+mn-lt"/>
              </a:rPr>
              <a:t>Określenie „</a:t>
            </a:r>
            <a:r>
              <a:rPr lang="pl-PL" sz="1400" b="1" dirty="0" smtClean="0">
                <a:latin typeface="+mn-lt"/>
              </a:rPr>
              <a:t>produkcja</a:t>
            </a:r>
            <a:r>
              <a:rPr lang="pl-PL" sz="1400" dirty="0" smtClean="0">
                <a:latin typeface="+mn-lt"/>
              </a:rPr>
              <a:t>” oznacza, że roślina została zadeklarowana do płatności związanej do powierzchni upraw.</a:t>
            </a:r>
          </a:p>
          <a:p>
            <a:pPr algn="just"/>
            <a:r>
              <a:rPr lang="pl-PL" sz="1400" dirty="0" smtClean="0">
                <a:latin typeface="+mn-lt"/>
              </a:rPr>
              <a:t>Określenie „</a:t>
            </a:r>
            <a:r>
              <a:rPr lang="pl-PL" sz="1400" b="1" dirty="0" smtClean="0">
                <a:latin typeface="+mn-lt"/>
              </a:rPr>
              <a:t>nie produkcja</a:t>
            </a:r>
            <a:r>
              <a:rPr lang="pl-PL" sz="1400" dirty="0" smtClean="0">
                <a:latin typeface="+mn-lt"/>
              </a:rPr>
              <a:t>” oznacza, że roślina nie została zadeklarowana do płatności związanej do powierzchni upraw.</a:t>
            </a:r>
            <a:endParaRPr lang="pl-PL" sz="1400" dirty="0">
              <a:latin typeface="+mn-lt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20337"/>
            <a:ext cx="6264696" cy="5430082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4067944" y="2348880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cap="small" dirty="0" smtClean="0">
                <a:solidFill>
                  <a:schemeClr val="bg1"/>
                </a:solidFill>
                <a:latin typeface="+mn-lt"/>
              </a:rPr>
              <a:t>409/1</a:t>
            </a:r>
            <a:endParaRPr lang="pl-PL" sz="1000" b="1" cap="small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456766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120080" y="116632"/>
            <a:ext cx="7772400" cy="792088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Wzór Wniosku o przyznanie płatności na rok 2015</a:t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Pole 08</a:t>
            </a:r>
            <a:endParaRPr lang="pl-PL" b="0" dirty="0">
              <a:solidFill>
                <a:srgbClr val="C00000"/>
              </a:solidFill>
            </a:endParaRPr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 bwMode="auto">
          <a:xfrm>
            <a:off x="323528" y="2132856"/>
            <a:ext cx="864096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buClr>
                <a:srgbClr val="EF2A03"/>
              </a:buClr>
              <a:buFontTx/>
              <a:buNone/>
            </a:pPr>
            <a:r>
              <a:rPr lang="pl-PL" sz="1800" b="1" dirty="0" smtClean="0"/>
              <a:t>Pole 08 – </a:t>
            </a:r>
            <a:r>
              <a:rPr lang="pl-PL" sz="1800" dirty="0" smtClean="0"/>
              <a:t>dotyczy </a:t>
            </a:r>
            <a:r>
              <a:rPr lang="pl-PL" sz="1800" b="1" dirty="0" smtClean="0"/>
              <a:t>rolnika aktywnego zawodowo</a:t>
            </a:r>
            <a:r>
              <a:rPr lang="pl-PL" sz="1800" dirty="0" smtClean="0"/>
              <a:t>. </a:t>
            </a:r>
          </a:p>
          <a:p>
            <a:pPr algn="just">
              <a:buClr>
                <a:srgbClr val="EF2A03"/>
              </a:buClr>
              <a:buFontTx/>
              <a:buNone/>
            </a:pPr>
            <a:r>
              <a:rPr lang="pl-PL" sz="1800" dirty="0"/>
              <a:t>	</a:t>
            </a:r>
            <a:r>
              <a:rPr lang="pl-PL" sz="1800" dirty="0" smtClean="0"/>
              <a:t>Pole jest </a:t>
            </a:r>
            <a:r>
              <a:rPr lang="pl-PL" sz="1800" dirty="0"/>
              <a:t>wypełniane przez rolnika, który jest aktywnym rolnikiem, a jednocześnie administruje portem lotniczym lub stałymi terenami sportowymi i rekreacyjnymi lub wodociągami lub świadczy usługi przewozu kolejowego lub w zakresie obrotu nieruchomościami. </a:t>
            </a:r>
            <a:endParaRPr lang="pl-PL" sz="1800" dirty="0" smtClean="0"/>
          </a:p>
          <a:p>
            <a:pPr algn="just">
              <a:buClr>
                <a:srgbClr val="EF2A03"/>
              </a:buClr>
              <a:buFontTx/>
              <a:buNone/>
            </a:pPr>
            <a:r>
              <a:rPr lang="pl-PL" sz="1800" b="1" dirty="0" smtClean="0">
                <a:solidFill>
                  <a:srgbClr val="FF0000"/>
                </a:solidFill>
              </a:rPr>
              <a:t>Należy </a:t>
            </a:r>
            <a:r>
              <a:rPr lang="pl-PL" sz="1800" b="1" dirty="0">
                <a:solidFill>
                  <a:srgbClr val="FF0000"/>
                </a:solidFill>
              </a:rPr>
              <a:t>wskazać znakiem „X” właściwą działalność</a:t>
            </a:r>
            <a:r>
              <a:rPr lang="pl-PL" sz="1800" b="1" dirty="0" smtClean="0">
                <a:solidFill>
                  <a:srgbClr val="FF0000"/>
                </a:solidFill>
              </a:rPr>
              <a:t>.</a:t>
            </a:r>
          </a:p>
          <a:p>
            <a:pPr algn="just">
              <a:buClr>
                <a:srgbClr val="EF2A03"/>
              </a:buClr>
              <a:buFontTx/>
              <a:buNone/>
            </a:pPr>
            <a:endParaRPr lang="pl-PL" sz="1800" b="1" dirty="0" smtClean="0">
              <a:solidFill>
                <a:srgbClr val="FF0000"/>
              </a:solidFill>
            </a:endParaRPr>
          </a:p>
          <a:p>
            <a:pPr algn="just">
              <a:buFont typeface="Wingdings" pitchFamily="2" charset="2"/>
              <a:buChar char="q"/>
            </a:pPr>
            <a:r>
              <a:rPr lang="pl-PL" sz="2000" dirty="0" smtClean="0"/>
              <a:t>Płatności </a:t>
            </a:r>
            <a:r>
              <a:rPr lang="pl-PL" sz="2000" dirty="0"/>
              <a:t>bezpośrednie, płatność ONW i płatność ekologiczna (PROW 2014-2020) przysługują rolnikowi, który spełnia warunki rolnika aktywnego zawodowo. </a:t>
            </a:r>
            <a:endParaRPr lang="pl-PL" sz="2000" dirty="0" smtClean="0"/>
          </a:p>
          <a:p>
            <a:pPr algn="just">
              <a:buFont typeface="Wingdings" pitchFamily="2" charset="2"/>
              <a:buChar char="q"/>
            </a:pPr>
            <a:r>
              <a:rPr lang="pl-PL" sz="2000" dirty="0" smtClean="0"/>
              <a:t>Jeżeli jesteś rolnikiem aktywnym zawodowo pamiętaj aby do wniosku dołączyć dowody potwierdzające spełnienie kryteriów rolnika aktywnego zawodowo.  </a:t>
            </a:r>
          </a:p>
          <a:p>
            <a:pPr marL="0" indent="0" algn="just">
              <a:buNone/>
            </a:pPr>
            <a:endParaRPr lang="pl-PL" sz="2000" dirty="0" smtClean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8784976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5838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683568" y="1556792"/>
            <a:ext cx="7772400" cy="4114800"/>
          </a:xfrm>
        </p:spPr>
        <p:txBody>
          <a:bodyPr/>
          <a:lstStyle/>
          <a:p>
            <a:pPr algn="just"/>
            <a:r>
              <a:rPr lang="pl-PL" sz="1800" dirty="0" smtClean="0"/>
              <a:t>W przypadku, gdy działka rolna jest zadeklarowana tylko do płatności rolnictwo ekologiczne wówczas należy zadeklarować ją jako działkę „główną” z grupą upraw RE.</a:t>
            </a:r>
          </a:p>
          <a:p>
            <a:pPr algn="just"/>
            <a:endParaRPr lang="pl-PL" sz="1800" dirty="0" smtClean="0"/>
          </a:p>
          <a:p>
            <a:pPr algn="just"/>
            <a:r>
              <a:rPr lang="pl-PL" sz="1800" dirty="0" smtClean="0">
                <a:solidFill>
                  <a:srgbClr val="FF0000"/>
                </a:solidFill>
              </a:rPr>
              <a:t>Grupę upraw PRSK, PRS, RE  deklaruje się jako :</a:t>
            </a:r>
          </a:p>
          <a:p>
            <a:pPr lvl="1" algn="just"/>
            <a:r>
              <a:rPr lang="pl-PL" sz="1800" dirty="0" smtClean="0">
                <a:solidFill>
                  <a:srgbClr val="FF0000"/>
                </a:solidFill>
              </a:rPr>
              <a:t>działkę „ główną” z oznaczeniem A, B , itd., </a:t>
            </a:r>
          </a:p>
          <a:p>
            <a:pPr lvl="1" algn="just"/>
            <a:r>
              <a:rPr lang="pl-PL" sz="1800" dirty="0" smtClean="0">
                <a:solidFill>
                  <a:srgbClr val="FF0000"/>
                </a:solidFill>
              </a:rPr>
              <a:t>działkę „podrzędną” z oznaczeniem A1, A2, itd.</a:t>
            </a:r>
          </a:p>
          <a:p>
            <a:pPr lvl="1" algn="just"/>
            <a:r>
              <a:rPr lang="pl-PL" sz="1800" dirty="0" smtClean="0">
                <a:solidFill>
                  <a:srgbClr val="FF0000"/>
                </a:solidFill>
              </a:rPr>
              <a:t>działkę „podrzędną” – „trzeci poziom” - do grupy upraw P (WB albo OM) z oznaczeniem A1a, A1b, itd.</a:t>
            </a:r>
          </a:p>
          <a:p>
            <a:pPr lvl="1" algn="just"/>
            <a:endParaRPr lang="pl-PL" sz="1800" dirty="0" smtClean="0"/>
          </a:p>
          <a:p>
            <a:pPr marL="349250" lvl="1" algn="just">
              <a:buFont typeface="Cambria" pitchFamily="18" charset="0"/>
              <a:buChar char="•"/>
            </a:pPr>
            <a:r>
              <a:rPr lang="pl-PL" sz="1800" dirty="0" smtClean="0"/>
              <a:t>Każda działka zadeklarowana do </a:t>
            </a:r>
            <a:r>
              <a:rPr lang="pl-PL" sz="1800" dirty="0" smtClean="0">
                <a:solidFill>
                  <a:srgbClr val="FF0000"/>
                </a:solidFill>
              </a:rPr>
              <a:t>PRSK, PRS lub RE musi spełniać wymóg  powierzchni 0,1 ha </a:t>
            </a:r>
            <a:r>
              <a:rPr lang="pl-PL" sz="1800" dirty="0"/>
              <a:t>(nie dotyczy deklarowania wariantu 9.3 i 9.4 w ramach płatności rolnośrodowiskowej PROW 2007-2013).  </a:t>
            </a:r>
          </a:p>
          <a:p>
            <a:pPr marL="349250" lvl="1" algn="just">
              <a:buFont typeface="Cambria" pitchFamily="18" charset="0"/>
              <a:buChar char="•"/>
            </a:pPr>
            <a:endParaRPr lang="pl-PL" sz="1800" dirty="0" smtClean="0">
              <a:solidFill>
                <a:srgbClr val="FF0000"/>
              </a:solidFill>
            </a:endParaRPr>
          </a:p>
          <a:p>
            <a:pPr algn="just"/>
            <a:endParaRPr lang="pl-PL" sz="1800" dirty="0" smtClean="0"/>
          </a:p>
        </p:txBody>
      </p:sp>
      <p:sp>
        <p:nvSpPr>
          <p:cNvPr id="5" name="Tytuł 1"/>
          <p:cNvSpPr txBox="1">
            <a:spLocks/>
          </p:cNvSpPr>
          <p:nvPr/>
        </p:nvSpPr>
        <p:spPr bwMode="auto">
          <a:xfrm>
            <a:off x="684213" y="485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Pamiętaj!!!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2797271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92696"/>
            <a:ext cx="6940500" cy="5953437"/>
          </a:xfrm>
          <a:prstGeom prst="rect">
            <a:avLst/>
          </a:prstGeom>
        </p:spPr>
      </p:pic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43608" y="44649"/>
            <a:ext cx="792088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33CC33"/>
                </a:solidFill>
              </a:rPr>
              <a:t>przykład 4</a:t>
            </a:r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5652120" y="764704"/>
            <a:ext cx="3384376" cy="504056"/>
          </a:xfrm>
          <a:prstGeom prst="rect">
            <a:avLst/>
          </a:prstGeom>
          <a:solidFill>
            <a:srgbClr val="FF0000">
              <a:alpha val="90000"/>
            </a:srgbClr>
          </a:solidFill>
          <a:ln w="254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A – RE kukurydza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4067944" y="2348880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cap="small" dirty="0" smtClean="0">
                <a:solidFill>
                  <a:schemeClr val="bg1"/>
                </a:solidFill>
                <a:latin typeface="+mn-lt"/>
              </a:rPr>
              <a:t>409/1</a:t>
            </a:r>
            <a:endParaRPr lang="pl-PL" sz="1000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" name="Dowolny kształt 29"/>
          <p:cNvSpPr/>
          <p:nvPr/>
        </p:nvSpPr>
        <p:spPr bwMode="auto">
          <a:xfrm>
            <a:off x="2667000" y="1003300"/>
            <a:ext cx="4165600" cy="3390900"/>
          </a:xfrm>
          <a:custGeom>
            <a:avLst/>
            <a:gdLst>
              <a:gd name="connsiteX0" fmla="*/ 787400 w 4165600"/>
              <a:gd name="connsiteY0" fmla="*/ 0 h 3390900"/>
              <a:gd name="connsiteX1" fmla="*/ 4165600 w 4165600"/>
              <a:gd name="connsiteY1" fmla="*/ 1765300 h 3390900"/>
              <a:gd name="connsiteX2" fmla="*/ 3327400 w 4165600"/>
              <a:gd name="connsiteY2" fmla="*/ 3390900 h 3390900"/>
              <a:gd name="connsiteX3" fmla="*/ 0 w 4165600"/>
              <a:gd name="connsiteY3" fmla="*/ 1498600 h 3390900"/>
              <a:gd name="connsiteX4" fmla="*/ 787400 w 4165600"/>
              <a:gd name="connsiteY4" fmla="*/ 0 h 339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5600" h="3390900">
                <a:moveTo>
                  <a:pt x="787400" y="0"/>
                </a:moveTo>
                <a:lnTo>
                  <a:pt x="4165600" y="1765300"/>
                </a:lnTo>
                <a:lnTo>
                  <a:pt x="3327400" y="3390900"/>
                </a:lnTo>
                <a:lnTo>
                  <a:pt x="0" y="1498600"/>
                </a:lnTo>
                <a:lnTo>
                  <a:pt x="787400" y="0"/>
                </a:lnTo>
                <a:close/>
              </a:path>
            </a:pathLst>
          </a:custGeom>
          <a:solidFill>
            <a:srgbClr val="FF0000">
              <a:alpha val="70000"/>
            </a:srgbClr>
          </a:solidFill>
          <a:ln w="9525" cap="flat" cmpd="sng" algn="ctr">
            <a:solidFill>
              <a:srgbClr val="FF00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32645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92696"/>
            <a:ext cx="6940500" cy="5953437"/>
          </a:xfrm>
          <a:prstGeom prst="rect">
            <a:avLst/>
          </a:prstGeom>
        </p:spPr>
      </p:pic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43608" y="44649"/>
            <a:ext cx="792088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33CC33"/>
                </a:solidFill>
              </a:rPr>
              <a:t>przykład 4</a:t>
            </a:r>
          </a:p>
        </p:txBody>
      </p:sp>
      <p:sp>
        <p:nvSpPr>
          <p:cNvPr id="32" name="Dowolny kształt 31"/>
          <p:cNvSpPr/>
          <p:nvPr/>
        </p:nvSpPr>
        <p:spPr bwMode="auto">
          <a:xfrm>
            <a:off x="1193800" y="3035300"/>
            <a:ext cx="6667500" cy="3390900"/>
          </a:xfrm>
          <a:custGeom>
            <a:avLst/>
            <a:gdLst>
              <a:gd name="connsiteX0" fmla="*/ 1219200 w 6667500"/>
              <a:gd name="connsiteY0" fmla="*/ 0 h 3390900"/>
              <a:gd name="connsiteX1" fmla="*/ 6667500 w 6667500"/>
              <a:gd name="connsiteY1" fmla="*/ 2921000 h 3390900"/>
              <a:gd name="connsiteX2" fmla="*/ 2997200 w 6667500"/>
              <a:gd name="connsiteY2" fmla="*/ 3124200 h 3390900"/>
              <a:gd name="connsiteX3" fmla="*/ 0 w 6667500"/>
              <a:gd name="connsiteY3" fmla="*/ 3390900 h 3390900"/>
              <a:gd name="connsiteX4" fmla="*/ 1219200 w 6667500"/>
              <a:gd name="connsiteY4" fmla="*/ 0 h 339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7500" h="3390900">
                <a:moveTo>
                  <a:pt x="1219200" y="0"/>
                </a:moveTo>
                <a:lnTo>
                  <a:pt x="6667500" y="2921000"/>
                </a:lnTo>
                <a:lnTo>
                  <a:pt x="2997200" y="3124200"/>
                </a:lnTo>
                <a:lnTo>
                  <a:pt x="0" y="3390900"/>
                </a:lnTo>
                <a:lnTo>
                  <a:pt x="1219200" y="0"/>
                </a:lnTo>
                <a:close/>
              </a:path>
            </a:pathLst>
          </a:custGeom>
          <a:solidFill>
            <a:srgbClr val="008000">
              <a:alpha val="70000"/>
            </a:srgbClr>
          </a:solidFill>
          <a:ln w="9525" cap="flat" cmpd="sng" algn="ctr">
            <a:solidFill>
              <a:srgbClr val="0080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5652120" y="764704"/>
            <a:ext cx="3384376" cy="504056"/>
          </a:xfrm>
          <a:prstGeom prst="rect">
            <a:avLst/>
          </a:prstGeom>
          <a:solidFill>
            <a:srgbClr val="008000">
              <a:alpha val="90000"/>
            </a:srgbClr>
          </a:solidFill>
          <a:ln w="254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B – JPO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4067944" y="2348880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cap="small" dirty="0" smtClean="0">
                <a:solidFill>
                  <a:schemeClr val="bg1"/>
                </a:solidFill>
                <a:latin typeface="+mn-lt"/>
              </a:rPr>
              <a:t>409/1</a:t>
            </a:r>
            <a:endParaRPr lang="pl-PL" sz="1000" b="1" cap="small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859184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92696"/>
            <a:ext cx="6940500" cy="6048672"/>
          </a:xfrm>
          <a:prstGeom prst="rect">
            <a:avLst/>
          </a:prstGeom>
        </p:spPr>
      </p:pic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43608" y="44649"/>
            <a:ext cx="792088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33CC33"/>
                </a:solidFill>
              </a:rPr>
              <a:t>przykład 4</a:t>
            </a:r>
          </a:p>
        </p:txBody>
      </p:sp>
      <p:sp>
        <p:nvSpPr>
          <p:cNvPr id="34" name="Dowolny kształt 33"/>
          <p:cNvSpPr/>
          <p:nvPr/>
        </p:nvSpPr>
        <p:spPr bwMode="auto">
          <a:xfrm>
            <a:off x="1187624" y="3075136"/>
            <a:ext cx="6654800" cy="3378200"/>
          </a:xfrm>
          <a:custGeom>
            <a:avLst/>
            <a:gdLst>
              <a:gd name="connsiteX0" fmla="*/ 1219200 w 6654800"/>
              <a:gd name="connsiteY0" fmla="*/ 0 h 3378200"/>
              <a:gd name="connsiteX1" fmla="*/ 0 w 6654800"/>
              <a:gd name="connsiteY1" fmla="*/ 3378200 h 3378200"/>
              <a:gd name="connsiteX2" fmla="*/ 6654800 w 6654800"/>
              <a:gd name="connsiteY2" fmla="*/ 2933700 h 3378200"/>
              <a:gd name="connsiteX3" fmla="*/ 6235700 w 6654800"/>
              <a:gd name="connsiteY3" fmla="*/ 2692400 h 3378200"/>
              <a:gd name="connsiteX4" fmla="*/ 2984500 w 6654800"/>
              <a:gd name="connsiteY4" fmla="*/ 2946400 h 3378200"/>
              <a:gd name="connsiteX5" fmla="*/ 1384300 w 6654800"/>
              <a:gd name="connsiteY5" fmla="*/ 1981200 h 3378200"/>
              <a:gd name="connsiteX6" fmla="*/ 1892300 w 6654800"/>
              <a:gd name="connsiteY6" fmla="*/ 355600 h 3378200"/>
              <a:gd name="connsiteX7" fmla="*/ 1219200 w 6654800"/>
              <a:gd name="connsiteY7" fmla="*/ 0 h 337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4800" h="3378200">
                <a:moveTo>
                  <a:pt x="1219200" y="0"/>
                </a:moveTo>
                <a:lnTo>
                  <a:pt x="0" y="3378200"/>
                </a:lnTo>
                <a:lnTo>
                  <a:pt x="6654800" y="2933700"/>
                </a:lnTo>
                <a:lnTo>
                  <a:pt x="6235700" y="2692400"/>
                </a:lnTo>
                <a:lnTo>
                  <a:pt x="2984500" y="2946400"/>
                </a:lnTo>
                <a:lnTo>
                  <a:pt x="1384300" y="1981200"/>
                </a:lnTo>
                <a:lnTo>
                  <a:pt x="1892300" y="355600"/>
                </a:lnTo>
                <a:lnTo>
                  <a:pt x="1219200" y="0"/>
                </a:lnTo>
                <a:close/>
              </a:path>
            </a:pathLst>
          </a:custGeom>
          <a:solidFill>
            <a:srgbClr val="33CC33">
              <a:alpha val="70000"/>
            </a:srgbClr>
          </a:solidFill>
          <a:ln w="9525" cap="flat" cmpd="sng" algn="ctr">
            <a:solidFill>
              <a:srgbClr val="33CC33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5647171" y="764704"/>
            <a:ext cx="3384376" cy="792088"/>
          </a:xfrm>
          <a:prstGeom prst="rect">
            <a:avLst/>
          </a:prstGeom>
          <a:solidFill>
            <a:srgbClr val="33CC33">
              <a:alpha val="90000"/>
            </a:srgbClr>
          </a:solidFill>
          <a:ln w="25400" algn="ctr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B1 – P WB </a:t>
            </a:r>
            <a:r>
              <a:rPr lang="pl-PL" sz="1800" b="1" dirty="0" smtClean="0">
                <a:solidFill>
                  <a:srgbClr val="FFFFFF"/>
                </a:solidFill>
                <a:latin typeface="+mn-lt"/>
              </a:rPr>
              <a:t>(łubin, soja i koniczyna RE)</a:t>
            </a:r>
            <a:endParaRPr lang="pl-PL" sz="1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4067944" y="2348880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cap="small" dirty="0" smtClean="0">
                <a:solidFill>
                  <a:schemeClr val="bg1"/>
                </a:solidFill>
                <a:latin typeface="+mn-lt"/>
              </a:rPr>
              <a:t>409/1</a:t>
            </a:r>
            <a:endParaRPr lang="pl-PL" sz="1000" b="1" cap="sm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5647171" y="1700808"/>
            <a:ext cx="3384376" cy="504056"/>
          </a:xfrm>
          <a:prstGeom prst="rect">
            <a:avLst/>
          </a:prstGeom>
          <a:solidFill>
            <a:srgbClr val="CCFF66">
              <a:alpha val="90000"/>
            </a:srgbClr>
          </a:solidFill>
          <a:ln w="25400" algn="ctr">
            <a:solidFill>
              <a:srgbClr val="CCFF66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latin typeface="+mn-lt"/>
              </a:rPr>
              <a:t>B2 – RE kukurydza</a:t>
            </a:r>
            <a:endParaRPr lang="pl-PL" sz="1200" dirty="0">
              <a:latin typeface="+mn-lt"/>
            </a:endParaRPr>
          </a:p>
        </p:txBody>
      </p:sp>
      <p:grpSp>
        <p:nvGrpSpPr>
          <p:cNvPr id="24" name="Grupa 23"/>
          <p:cNvGrpSpPr/>
          <p:nvPr/>
        </p:nvGrpSpPr>
        <p:grpSpPr>
          <a:xfrm>
            <a:off x="2843808" y="3429000"/>
            <a:ext cx="2146300" cy="1651000"/>
            <a:chOff x="2895600" y="3416300"/>
            <a:chExt cx="2146300" cy="1651000"/>
          </a:xfrm>
        </p:grpSpPr>
        <p:sp>
          <p:nvSpPr>
            <p:cNvPr id="25" name="Dowolny kształt 24"/>
            <p:cNvSpPr/>
            <p:nvPr/>
          </p:nvSpPr>
          <p:spPr bwMode="auto">
            <a:xfrm>
              <a:off x="2895600" y="3416300"/>
              <a:ext cx="2146300" cy="1651000"/>
            </a:xfrm>
            <a:custGeom>
              <a:avLst/>
              <a:gdLst>
                <a:gd name="connsiteX0" fmla="*/ 228600 w 2146300"/>
                <a:gd name="connsiteY0" fmla="*/ 0 h 1651000"/>
                <a:gd name="connsiteX1" fmla="*/ 2146300 w 2146300"/>
                <a:gd name="connsiteY1" fmla="*/ 990600 h 1651000"/>
                <a:gd name="connsiteX2" fmla="*/ 1803400 w 2146300"/>
                <a:gd name="connsiteY2" fmla="*/ 1651000 h 1651000"/>
                <a:gd name="connsiteX3" fmla="*/ 0 w 2146300"/>
                <a:gd name="connsiteY3" fmla="*/ 736600 h 1651000"/>
                <a:gd name="connsiteX4" fmla="*/ 228600 w 2146300"/>
                <a:gd name="connsiteY4" fmla="*/ 0 h 165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6300" h="1651000">
                  <a:moveTo>
                    <a:pt x="228600" y="0"/>
                  </a:moveTo>
                  <a:lnTo>
                    <a:pt x="2146300" y="990600"/>
                  </a:lnTo>
                  <a:lnTo>
                    <a:pt x="1803400" y="1651000"/>
                  </a:lnTo>
                  <a:lnTo>
                    <a:pt x="0" y="7366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CCFF66">
                <a:alpha val="70000"/>
              </a:srgbClr>
            </a:solidFill>
            <a:ln w="9525" cap="flat" cmpd="sng" algn="ctr">
              <a:solidFill>
                <a:srgbClr val="CCFF66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6" name="pole tekstowe 25"/>
            <p:cNvSpPr txBox="1"/>
            <p:nvPr/>
          </p:nvSpPr>
          <p:spPr>
            <a:xfrm>
              <a:off x="3275856" y="4005064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latin typeface="+mn-lt"/>
                </a:rPr>
                <a:t>kukurydza</a:t>
              </a:r>
              <a:endParaRPr lang="pl-PL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59184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92696"/>
            <a:ext cx="6940500" cy="6048672"/>
          </a:xfrm>
          <a:prstGeom prst="rect">
            <a:avLst/>
          </a:prstGeom>
        </p:spPr>
      </p:pic>
      <p:sp useBgFill="1"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043608" y="44649"/>
            <a:ext cx="7920880" cy="576039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Sposób deklaracji działek rolnych – </a:t>
            </a:r>
            <a:r>
              <a:rPr lang="pl-PL" dirty="0" smtClean="0">
                <a:solidFill>
                  <a:srgbClr val="33CC33"/>
                </a:solidFill>
              </a:rPr>
              <a:t>przykład 4</a:t>
            </a:r>
          </a:p>
        </p:txBody>
      </p: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5652120" y="836712"/>
            <a:ext cx="3384376" cy="504056"/>
          </a:xfrm>
          <a:prstGeom prst="rect">
            <a:avLst/>
          </a:prstGeom>
          <a:solidFill>
            <a:srgbClr val="79A400">
              <a:alpha val="89804"/>
            </a:srgbClr>
          </a:solidFill>
          <a:ln w="25400" algn="ctr">
            <a:solidFill>
              <a:srgbClr val="79A40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B1a – RE koniczyna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5653280" y="1484784"/>
            <a:ext cx="3384376" cy="504056"/>
          </a:xfrm>
          <a:prstGeom prst="rect">
            <a:avLst/>
          </a:prstGeom>
          <a:solidFill>
            <a:srgbClr val="66FF33">
              <a:alpha val="90000"/>
            </a:srgbClr>
          </a:solidFill>
          <a:ln w="25400" algn="ctr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>B1b – soja zwyczajna</a:t>
            </a:r>
            <a:endParaRPr lang="pl-PL" sz="1200" dirty="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44" name="Grupa 43"/>
          <p:cNvGrpSpPr/>
          <p:nvPr/>
        </p:nvGrpSpPr>
        <p:grpSpPr>
          <a:xfrm>
            <a:off x="1239540" y="3140968"/>
            <a:ext cx="1892300" cy="3145532"/>
            <a:chOff x="1231900" y="3022600"/>
            <a:chExt cx="1892300" cy="3263900"/>
          </a:xfrm>
        </p:grpSpPr>
        <p:sp>
          <p:nvSpPr>
            <p:cNvPr id="37" name="Dowolny kształt 36"/>
            <p:cNvSpPr/>
            <p:nvPr/>
          </p:nvSpPr>
          <p:spPr bwMode="auto">
            <a:xfrm>
              <a:off x="1231900" y="3022600"/>
              <a:ext cx="1892300" cy="3263900"/>
            </a:xfrm>
            <a:custGeom>
              <a:avLst/>
              <a:gdLst>
                <a:gd name="connsiteX0" fmla="*/ 1181100 w 1892300"/>
                <a:gd name="connsiteY0" fmla="*/ 0 h 3263900"/>
                <a:gd name="connsiteX1" fmla="*/ 1892300 w 1892300"/>
                <a:gd name="connsiteY1" fmla="*/ 355600 h 3263900"/>
                <a:gd name="connsiteX2" fmla="*/ 990600 w 1892300"/>
                <a:gd name="connsiteY2" fmla="*/ 3149600 h 3263900"/>
                <a:gd name="connsiteX3" fmla="*/ 0 w 1892300"/>
                <a:gd name="connsiteY3" fmla="*/ 3263900 h 3263900"/>
                <a:gd name="connsiteX4" fmla="*/ 1181100 w 1892300"/>
                <a:gd name="connsiteY4" fmla="*/ 0 h 326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2300" h="3263900">
                  <a:moveTo>
                    <a:pt x="1181100" y="0"/>
                  </a:moveTo>
                  <a:lnTo>
                    <a:pt x="1892300" y="355600"/>
                  </a:lnTo>
                  <a:lnTo>
                    <a:pt x="990600" y="3149600"/>
                  </a:lnTo>
                  <a:lnTo>
                    <a:pt x="0" y="3263900"/>
                  </a:lnTo>
                  <a:lnTo>
                    <a:pt x="1181100" y="0"/>
                  </a:lnTo>
                  <a:close/>
                </a:path>
              </a:pathLst>
            </a:custGeom>
            <a:solidFill>
              <a:srgbClr val="79A400">
                <a:alpha val="70000"/>
              </a:srgbClr>
            </a:solidFill>
            <a:ln w="9525" cap="flat" cmpd="sng" algn="ctr">
              <a:solidFill>
                <a:srgbClr val="79A400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3" name="pole tekstowe 42"/>
            <p:cNvSpPr txBox="1"/>
            <p:nvPr/>
          </p:nvSpPr>
          <p:spPr>
            <a:xfrm>
              <a:off x="1763688" y="4293096"/>
              <a:ext cx="1144488" cy="351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  <a:latin typeface="+mn-lt"/>
                </a:rPr>
                <a:t>koniczyna</a:t>
              </a:r>
              <a:endParaRPr lang="pl-PL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46" name="Grupa 45"/>
          <p:cNvGrpSpPr/>
          <p:nvPr/>
        </p:nvGrpSpPr>
        <p:grpSpPr>
          <a:xfrm>
            <a:off x="1187624" y="5742136"/>
            <a:ext cx="6667500" cy="711200"/>
            <a:chOff x="1219200" y="5715000"/>
            <a:chExt cx="6667500" cy="711200"/>
          </a:xfrm>
        </p:grpSpPr>
        <p:sp>
          <p:nvSpPr>
            <p:cNvPr id="39" name="Dowolny kształt 38"/>
            <p:cNvSpPr/>
            <p:nvPr/>
          </p:nvSpPr>
          <p:spPr bwMode="auto">
            <a:xfrm>
              <a:off x="1219200" y="5715000"/>
              <a:ext cx="6667500" cy="711200"/>
            </a:xfrm>
            <a:custGeom>
              <a:avLst/>
              <a:gdLst>
                <a:gd name="connsiteX0" fmla="*/ 12700 w 6667500"/>
                <a:gd name="connsiteY0" fmla="*/ 533400 h 711200"/>
                <a:gd name="connsiteX1" fmla="*/ 0 w 6667500"/>
                <a:gd name="connsiteY1" fmla="*/ 711200 h 711200"/>
                <a:gd name="connsiteX2" fmla="*/ 6667500 w 6667500"/>
                <a:gd name="connsiteY2" fmla="*/ 215900 h 711200"/>
                <a:gd name="connsiteX3" fmla="*/ 6286500 w 6667500"/>
                <a:gd name="connsiteY3" fmla="*/ 0 h 711200"/>
                <a:gd name="connsiteX4" fmla="*/ 12700 w 6667500"/>
                <a:gd name="connsiteY4" fmla="*/ 533400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00" h="711200">
                  <a:moveTo>
                    <a:pt x="12700" y="533400"/>
                  </a:moveTo>
                  <a:lnTo>
                    <a:pt x="0" y="711200"/>
                  </a:lnTo>
                  <a:lnTo>
                    <a:pt x="6667500" y="215900"/>
                  </a:lnTo>
                  <a:lnTo>
                    <a:pt x="6286500" y="0"/>
                  </a:lnTo>
                  <a:lnTo>
                    <a:pt x="12700" y="533400"/>
                  </a:lnTo>
                  <a:close/>
                </a:path>
              </a:pathLst>
            </a:custGeom>
            <a:solidFill>
              <a:srgbClr val="66FF33">
                <a:alpha val="70000"/>
              </a:srgbClr>
            </a:solidFill>
            <a:ln w="9525" cap="flat" cmpd="sng" algn="ctr">
              <a:solidFill>
                <a:srgbClr val="66FF33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5" name="pole tekstowe 44"/>
            <p:cNvSpPr txBox="1"/>
            <p:nvPr/>
          </p:nvSpPr>
          <p:spPr>
            <a:xfrm>
              <a:off x="5076056" y="5754742"/>
              <a:ext cx="11521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latin typeface="+mn-lt"/>
                </a:rPr>
                <a:t>soja</a:t>
              </a:r>
              <a:endParaRPr lang="pl-PL" b="1" dirty="0">
                <a:latin typeface="+mn-lt"/>
              </a:endParaRPr>
            </a:p>
          </p:txBody>
        </p:sp>
      </p:grpSp>
      <p:sp>
        <p:nvSpPr>
          <p:cNvPr id="22" name="pole tekstowe 21"/>
          <p:cNvSpPr txBox="1"/>
          <p:nvPr/>
        </p:nvSpPr>
        <p:spPr>
          <a:xfrm>
            <a:off x="4067944" y="2348880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cap="small" dirty="0" smtClean="0">
                <a:solidFill>
                  <a:schemeClr val="bg1"/>
                </a:solidFill>
                <a:latin typeface="+mn-lt"/>
              </a:rPr>
              <a:t>409/1</a:t>
            </a:r>
            <a:endParaRPr lang="pl-PL" sz="1000" b="1" cap="small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859184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0"/>
            <a:ext cx="7772400" cy="836712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Podsumowanie </a:t>
            </a:r>
            <a:r>
              <a:rPr lang="pl-PL" dirty="0" smtClean="0">
                <a:solidFill>
                  <a:srgbClr val="C00000"/>
                </a:solidFill>
              </a:rPr>
              <a:t>- </a:t>
            </a:r>
            <a:r>
              <a:rPr lang="pl-PL" dirty="0" smtClean="0">
                <a:solidFill>
                  <a:srgbClr val="33CC33"/>
                </a:solidFill>
              </a:rPr>
              <a:t>przykład </a:t>
            </a:r>
            <a:r>
              <a:rPr lang="pl-PL" dirty="0">
                <a:solidFill>
                  <a:srgbClr val="33CC33"/>
                </a:solidFill>
              </a:rPr>
              <a:t>4</a:t>
            </a: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 bwMode="auto">
          <a:xfrm>
            <a:off x="5148064" y="692696"/>
            <a:ext cx="381642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pl-PL" sz="1650" dirty="0" smtClean="0"/>
              <a:t>A – RE kukurydza; 2,5 ha</a:t>
            </a:r>
          </a:p>
          <a:p>
            <a:pPr algn="just"/>
            <a:r>
              <a:rPr lang="pl-PL" sz="1650" dirty="0" smtClean="0"/>
              <a:t>B – JPO; 6,19 ha</a:t>
            </a:r>
          </a:p>
          <a:p>
            <a:pPr algn="just"/>
            <a:r>
              <a:rPr lang="pl-PL" sz="1650" dirty="0" smtClean="0"/>
              <a:t>B1 – P WB; 2,89 ha – </a:t>
            </a:r>
            <a:r>
              <a:rPr lang="pl-PL" sz="1650" i="1" dirty="0" smtClean="0">
                <a:solidFill>
                  <a:srgbClr val="FF0000"/>
                </a:solidFill>
              </a:rPr>
              <a:t>działka z P musi mieć minimum 0,1 ha</a:t>
            </a:r>
          </a:p>
          <a:p>
            <a:pPr algn="just"/>
            <a:r>
              <a:rPr lang="pl-PL" sz="1650" dirty="0" smtClean="0"/>
              <a:t>B1a– RE koniczyna; 1,7 ha </a:t>
            </a:r>
          </a:p>
          <a:p>
            <a:pPr algn="just"/>
            <a:r>
              <a:rPr lang="pl-PL" sz="1650" dirty="0" smtClean="0"/>
              <a:t>B1b – soja zwyczajna; 0,09 ha </a:t>
            </a:r>
            <a:r>
              <a:rPr lang="pl-PL" sz="1650" i="1" dirty="0" smtClean="0">
                <a:solidFill>
                  <a:srgbClr val="FF0000"/>
                </a:solidFill>
              </a:rPr>
              <a:t>– działka „podrzędna” z soją nie musi spełniać wymogu powierzchni 0,1 ha. </a:t>
            </a:r>
            <a:r>
              <a:rPr lang="pl-PL" sz="1650" dirty="0"/>
              <a:t>Uprawę soi zadeklarowaną do płatności związanej do powierzchni upraw zawsze należy zadeklarować jako podrzędną działkę rolną bez względu czy rolnik musi spełniać obowiązek dywersyfikacji upraw czy nie.</a:t>
            </a:r>
          </a:p>
          <a:p>
            <a:pPr algn="just"/>
            <a:r>
              <a:rPr lang="pl-PL" sz="1650" dirty="0" smtClean="0"/>
              <a:t>B2 – RE kukurydza; 1 ha – </a:t>
            </a:r>
            <a:r>
              <a:rPr lang="pl-PL" sz="1650" i="1" dirty="0" smtClean="0">
                <a:solidFill>
                  <a:srgbClr val="FF0000"/>
                </a:solidFill>
              </a:rPr>
              <a:t>działka z grupą RE musi mieć minimum 0,1 ha</a:t>
            </a:r>
          </a:p>
          <a:p>
            <a:pPr algn="just"/>
            <a:r>
              <a:rPr lang="pl-PL" sz="1650" dirty="0" smtClean="0"/>
              <a:t>Łubinu (płatność związana z produkcją), marchwi i ziemniaka nie trzeba deklarować jako odrębnej działki rolnej gdyż rolnik posiada poniżej 10 ha gruntów ornych.</a:t>
            </a:r>
          </a:p>
          <a:p>
            <a:pPr algn="just"/>
            <a:endParaRPr lang="pl-PL" sz="1650" i="1" dirty="0" smtClean="0">
              <a:solidFill>
                <a:srgbClr val="FF3300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02432"/>
            <a:ext cx="4747252" cy="4114800"/>
          </a:xfrm>
        </p:spPr>
      </p:pic>
      <p:sp>
        <p:nvSpPr>
          <p:cNvPr id="5" name="pole tekstowe 4"/>
          <p:cNvSpPr txBox="1"/>
          <p:nvPr/>
        </p:nvSpPr>
        <p:spPr>
          <a:xfrm>
            <a:off x="2411760" y="2786735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cap="small" dirty="0" smtClean="0">
                <a:solidFill>
                  <a:schemeClr val="bg1"/>
                </a:solidFill>
                <a:latin typeface="+mn-lt"/>
              </a:rPr>
              <a:t>409/1</a:t>
            </a:r>
            <a:endParaRPr lang="pl-PL" sz="1000" b="1" cap="small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635348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5473" cy="6858000"/>
          </a:xfrm>
          <a:prstGeom prst="rect">
            <a:avLst/>
          </a:prstGeom>
        </p:spPr>
      </p:pic>
      <p:sp useBgFill="1"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5625473" y="44624"/>
            <a:ext cx="3483031" cy="822635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1/4 - </a:t>
            </a:r>
            <a:r>
              <a:rPr lang="pl-PL" dirty="0">
                <a:solidFill>
                  <a:srgbClr val="33CC33"/>
                </a:solidFill>
              </a:rPr>
              <a:t>przykład 4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4392488" y="980728"/>
            <a:ext cx="4427984" cy="1815882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latin typeface="+mn-lt"/>
              </a:rPr>
              <a:t>Rodzaje płatności, o które ubiega się rolnik: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j</a:t>
            </a:r>
            <a:r>
              <a:rPr lang="pl-PL" dirty="0" smtClean="0">
                <a:latin typeface="+mn-lt"/>
              </a:rPr>
              <a:t>ednolita płatność obszarowa, płatność za zazielenienie,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 smtClean="0">
                <a:latin typeface="+mn-lt"/>
              </a:rPr>
              <a:t>płatność dodatkowa, płatność do powierzchni upraw roślin wysokobiałkowych – rolnik uprawia koniczynę, łubin i soję,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l-PL" dirty="0">
                <a:latin typeface="+mn-lt"/>
              </a:rPr>
              <a:t>p</a:t>
            </a:r>
            <a:r>
              <a:rPr lang="pl-PL" dirty="0" smtClean="0">
                <a:latin typeface="+mn-lt"/>
              </a:rPr>
              <a:t>łatność ekologiczna PROW 2014-2020.</a:t>
            </a:r>
          </a:p>
        </p:txBody>
      </p:sp>
    </p:spTree>
    <p:extLst>
      <p:ext uri="{BB962C8B-B14F-4D97-AF65-F5344CB8AC3E}">
        <p14:creationId xmlns:p14="http://schemas.microsoft.com/office/powerpoint/2010/main" val="24169334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1043608" y="125735"/>
            <a:ext cx="7772400" cy="566961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2/4 - </a:t>
            </a:r>
            <a:r>
              <a:rPr lang="pl-PL" dirty="0">
                <a:solidFill>
                  <a:srgbClr val="33CC33"/>
                </a:solidFill>
              </a:rPr>
              <a:t>przykład 4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35496" y="3537010"/>
            <a:ext cx="9036496" cy="584775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Rolnik w gospodarstwie posiada trzy działki ewidencyjne, na których są grunty orne.</a:t>
            </a:r>
          </a:p>
          <a:p>
            <a:pPr algn="just"/>
            <a:r>
              <a:rPr lang="pl-PL" dirty="0" smtClean="0">
                <a:latin typeface="+mn-lt"/>
              </a:rPr>
              <a:t>Każda działka ewidencyjna została wpisana w oddzielnym wierszu</a:t>
            </a:r>
            <a:endParaRPr lang="pl-PL" dirty="0">
              <a:latin typeface="+mn-lt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761925"/>
            <a:ext cx="9144000" cy="252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0758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Tytuł 1"/>
          <p:cNvSpPr txBox="1">
            <a:spLocks/>
          </p:cNvSpPr>
          <p:nvPr/>
        </p:nvSpPr>
        <p:spPr bwMode="auto">
          <a:xfrm>
            <a:off x="1120080" y="45309"/>
            <a:ext cx="7772400" cy="566961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pl-PL" dirty="0" smtClean="0">
                <a:solidFill>
                  <a:srgbClr val="C00000"/>
                </a:solidFill>
              </a:rPr>
              <a:t>Wypełniony wniosek – str. 3/4 - </a:t>
            </a:r>
            <a:r>
              <a:rPr lang="pl-PL" dirty="0">
                <a:solidFill>
                  <a:srgbClr val="33CC33"/>
                </a:solidFill>
              </a:rPr>
              <a:t>przykład </a:t>
            </a:r>
            <a:r>
              <a:rPr lang="pl-PL" dirty="0" smtClean="0">
                <a:solidFill>
                  <a:srgbClr val="33CC33"/>
                </a:solidFill>
              </a:rPr>
              <a:t>4</a:t>
            </a:r>
            <a:endParaRPr lang="pl-PL" dirty="0">
              <a:solidFill>
                <a:srgbClr val="33CC33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79512" y="4077072"/>
            <a:ext cx="8856984" cy="1323439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Działka rolna B i B1 jest położona na dwóch działkach ewidencyjnych – każda z tych działek jest wpisana w oddzielnym wierszu w kolumnie 4 i 5. </a:t>
            </a:r>
          </a:p>
          <a:p>
            <a:pPr algn="just"/>
            <a:endParaRPr lang="pl-PL" dirty="0" smtClean="0">
              <a:latin typeface="+mn-lt"/>
            </a:endParaRPr>
          </a:p>
          <a:p>
            <a:pPr algn="just"/>
            <a:r>
              <a:rPr lang="pl-PL" dirty="0" smtClean="0">
                <a:latin typeface="+mn-lt"/>
              </a:rPr>
              <a:t>Należy pamiętać, iż przy działkach rolnych zgłoszonych do płatności ekologicznej należy wypełnić kolumny dot. tej płatności tj. kolumnę 7 (obowiązkowo) i 8 (jeśli dotyczy).</a:t>
            </a:r>
            <a:endParaRPr lang="pl-PL" dirty="0">
              <a:latin typeface="+mn-lt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740016"/>
            <a:ext cx="8892480" cy="3121032"/>
          </a:xfrm>
        </p:spPr>
      </p:pic>
    </p:spTree>
    <p:extLst>
      <p:ext uri="{BB962C8B-B14F-4D97-AF65-F5344CB8AC3E}">
        <p14:creationId xmlns:p14="http://schemas.microsoft.com/office/powerpoint/2010/main" val="288903336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5" y="34279"/>
            <a:ext cx="5754924" cy="6653083"/>
          </a:xfrm>
        </p:spPr>
      </p:pic>
      <p:sp useBgFill="1"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5796136" y="53727"/>
            <a:ext cx="3335028" cy="1503065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Wypełniony wniosek – </a:t>
            </a:r>
            <a:r>
              <a:rPr lang="pl-PL" dirty="0" smtClean="0">
                <a:solidFill>
                  <a:srgbClr val="C00000"/>
                </a:solidFill>
              </a:rPr>
              <a:t>str. 4/4 - </a:t>
            </a:r>
            <a:r>
              <a:rPr lang="pl-PL" kern="1200" dirty="0">
                <a:solidFill>
                  <a:srgbClr val="33CC33"/>
                </a:solidFill>
              </a:rPr>
              <a:t>przykład </a:t>
            </a:r>
            <a:r>
              <a:rPr lang="pl-PL" kern="1200" dirty="0" smtClean="0">
                <a:solidFill>
                  <a:srgbClr val="33CC33"/>
                </a:solidFill>
              </a:rPr>
              <a:t>4</a:t>
            </a:r>
            <a:endParaRPr lang="pl-PL" kern="1200" dirty="0">
              <a:solidFill>
                <a:srgbClr val="33CC33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831094" y="5733256"/>
            <a:ext cx="3277410" cy="954107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2800" b="1" dirty="0" smtClean="0">
                <a:solidFill>
                  <a:srgbClr val="FF0000"/>
                </a:solidFill>
                <a:latin typeface="+mn-lt"/>
              </a:rPr>
              <a:t>WNIOSEK MUSI BYĆ PODPISANY</a:t>
            </a:r>
            <a:endParaRPr lang="pl-PL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830969" y="4005064"/>
            <a:ext cx="3277410" cy="1323439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+mn-lt"/>
              </a:rPr>
              <a:t>W polu 23 należy wskazać w jakiej formie (papierowej czy elektronicznej) chce się otrzymać wniosek spersonalizowany na rok 2016.</a:t>
            </a:r>
            <a:endParaRPr lang="pl-P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205137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ablon arimr w.notes v3d">
  <a:themeElements>
    <a:clrScheme name="szablon arimr w.notes v3d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Pakiet Office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zablon arimr w.notes v3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ablon arimr w.notes v3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ablon arimr w.notes v3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ablon arimr w.notes v3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ablon arimr w.notes v3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ablon arimr w.notes v3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ablon arimr w.notes v3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32345</TotalTime>
  <Words>7231</Words>
  <Application>Microsoft Office PowerPoint</Application>
  <PresentationFormat>Pokaz na ekranie (4:3)</PresentationFormat>
  <Paragraphs>687</Paragraphs>
  <Slides>123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123</vt:i4>
      </vt:variant>
    </vt:vector>
  </HeadingPairs>
  <TitlesOfParts>
    <vt:vector size="131" baseType="lpstr">
      <vt:lpstr>Arial</vt:lpstr>
      <vt:lpstr>Calibri</vt:lpstr>
      <vt:lpstr>Cambria</vt:lpstr>
      <vt:lpstr>Courier New</vt:lpstr>
      <vt:lpstr>Tahoma</vt:lpstr>
      <vt:lpstr>Times New Roman</vt:lpstr>
      <vt:lpstr>Wingdings</vt:lpstr>
      <vt:lpstr>szablon arimr w.notes v3d</vt:lpstr>
      <vt:lpstr> ZASADY WYPEŁNIANIA WNIOSKU O PRZYZNANIE PŁATNOŚCI  NA ROK 2015  </vt:lpstr>
      <vt:lpstr>Zasady ogólne (1)</vt:lpstr>
      <vt:lpstr>Zasady ogólne (2)</vt:lpstr>
      <vt:lpstr>Wnioski przez Internet</vt:lpstr>
      <vt:lpstr>Rodzaje płatności „objęte”  wnioskiem o przyznanie płatności na 2015 rok</vt:lpstr>
      <vt:lpstr>Rodzaje dobrowolnego wsparcia związanego z produkcją na rok 2015</vt:lpstr>
      <vt:lpstr>Wzór wniosku o przyznanie płatności na rok 2015  strona 1/4 </vt:lpstr>
      <vt:lpstr>Wzór Wniosku o przyznanie płatności na rok 2015 Tytuł wniosku</vt:lpstr>
      <vt:lpstr>Wzór Wniosku o przyznanie płatności na rok 2015 Pole 08</vt:lpstr>
      <vt:lpstr>Wzór Wniosku o przyznanie płatności na rok 2015 Sekcja IV. System dla małych gospodarstw</vt:lpstr>
      <vt:lpstr>Wzór Wniosku o przyznanie płatności na rok 2015 Sekcja V</vt:lpstr>
      <vt:lpstr>Wzór Wniosku o przyznanie płatności na rok 2015 Sekcja VI – załączniki do wniosku</vt:lpstr>
      <vt:lpstr>Prezentacja programu PowerPoint</vt:lpstr>
      <vt:lpstr>Wzór Wniosku o przyznanie płatności na rok 2015 Sekcja VII kolumny 9 – 13</vt:lpstr>
      <vt:lpstr>Kwalifikujący się hektar (1)</vt:lpstr>
      <vt:lpstr>Prezentacja programu PowerPoint</vt:lpstr>
      <vt:lpstr>Kwalifikujący się hektar– włączenia (2)</vt:lpstr>
      <vt:lpstr>KOMU ?</vt:lpstr>
      <vt:lpstr>DO CZEGO ?</vt:lpstr>
      <vt:lpstr>Do czego _PRSK -Pakiety</vt:lpstr>
      <vt:lpstr>Minimalna powierzchnia (1 ha czego ?)</vt:lpstr>
      <vt:lpstr>Prezentacja programu PowerPoint</vt:lpstr>
      <vt:lpstr>Prezentacja programu PowerPoint</vt:lpstr>
      <vt:lpstr>Wzór Wniosku o przyznanie płatności na rok 2015  strona 4/4 </vt:lpstr>
      <vt:lpstr>Wzór Wniosku o przyznanie płatności na rok 2015 Pola 17 – 24 – strona 4/4</vt:lpstr>
      <vt:lpstr>Prezentacja programu PowerPoint</vt:lpstr>
      <vt:lpstr>Oświadczenie o powierzchni obszarów proekologicznych</vt:lpstr>
      <vt:lpstr>Nazwy elementów proekologicznych – EFA  (stosowanych na Oświadczeniu o powierzchni obszarów proekologicznych)</vt:lpstr>
      <vt:lpstr>Zasady deklarowanie międzyplonów jako obszarów EFA  (stosowanych na Oświadczeniu o powierzchni obszarów proekologicznych)</vt:lpstr>
      <vt:lpstr>Oświadczenie o powierzchni obszarów proekologicznych – przykład wypełnienia w zakresie deklarowania międzyplonów</vt:lpstr>
      <vt:lpstr>Wzór Oświadczenia o powierzchni obszarów proekologicznych</vt:lpstr>
      <vt:lpstr>Zasady deklarowania działek rolnych w 2015 roku –  Definicja działki rolnej</vt:lpstr>
      <vt:lpstr>Zasady deklarowania działek rolnych w 2015 roku   Definicja  działki rolnej – praktyki zazielenienia  </vt:lpstr>
      <vt:lpstr>Zasady deklarowania działek rolnych w 2015 roku   Grupy upraw (1)</vt:lpstr>
      <vt:lpstr>Zasady deklarowania działek rolnych w 2015 roku   Grupy upraw (2)</vt:lpstr>
      <vt:lpstr>Zasady deklarowania działek rolnych w 2015 roku   Grupy upraw (3)</vt:lpstr>
      <vt:lpstr>Zasady deklarowania działek rolnych w 2015 roku   Grupy upraw (4)</vt:lpstr>
      <vt:lpstr>Podstawowe zasady wypełniania wniosku o przyznanie płatności na rok 2015</vt:lpstr>
      <vt:lpstr>Dotyczy  gospodarstwa, w którym powierzchnia gruntów ornych jest mniejsza niż 10 ha.</vt:lpstr>
      <vt:lpstr>Prezentacja programu PowerPoint</vt:lpstr>
      <vt:lpstr> Pamiętaj!!!</vt:lpstr>
      <vt:lpstr>Sposób deklaracji działek rolnych – przykład 1</vt:lpstr>
      <vt:lpstr>Sposób deklaracji działek rolnych – przykład 1</vt:lpstr>
      <vt:lpstr>Sposób deklaracji działek rolnych – przykład 1</vt:lpstr>
      <vt:lpstr>Sposób deklaracji działek rolnych – przykład 1</vt:lpstr>
      <vt:lpstr>Podsumowanie – przykład 1</vt:lpstr>
      <vt:lpstr>Wypełniony wniosek – str. 1/4 - przykład 1</vt:lpstr>
      <vt:lpstr>Wypełniony wniosek – str. 2/4 - przykład 1</vt:lpstr>
      <vt:lpstr>Wypełniony wniosek – str. 3/4 - przykład 1</vt:lpstr>
      <vt:lpstr>Wypełniony wniosek – str. 4/4 - przykład 1</vt:lpstr>
      <vt:lpstr>Wniosek o wypłatę pomocy na zalesianie – przykład 1</vt:lpstr>
      <vt:lpstr>Wniosek o wypłatę pomocy na zalesianie – przykład 1</vt:lpstr>
      <vt:lpstr>Wniosek o wypłatę pomocy na zalesianie – przykład 1</vt:lpstr>
      <vt:lpstr>Wniosek o wypłatę pomocy na zalesianie – przykład 1</vt:lpstr>
      <vt:lpstr>Prezentacja programu PowerPoint</vt:lpstr>
      <vt:lpstr>Prezentacja programu PowerPoint</vt:lpstr>
      <vt:lpstr>Pamiętaj!!!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Podsumowanie - przykład 2</vt:lpstr>
      <vt:lpstr>Wypełniony wniosek – str. 1/4 - przykład 2</vt:lpstr>
      <vt:lpstr>Wypełniony wniosek – str. 2/4 - przykład 2</vt:lpstr>
      <vt:lpstr>Prezentacja programu PowerPoint</vt:lpstr>
      <vt:lpstr>Wypełniony wniosek – str. 4/4 - przykład 2</vt:lpstr>
      <vt:lpstr>Deklarowanie elementów EFA  (dotyczy przykładu 2)</vt:lpstr>
      <vt:lpstr>Oznaczenia elementów EFA na załączniku graficznym - legenda</vt:lpstr>
      <vt:lpstr>Deklarowanie elementów EFA na załączniku graficznym –przykład 2</vt:lpstr>
      <vt:lpstr>Wypełnione Oświadczenie o powierzchni obszarów proekologicznych –przykład 2</vt:lpstr>
      <vt:lpstr>Dotyczy  gospodarstwa, w którym powierzchnia gruntów ornych jest mniejsza niż 10 ha i rolnik realizuje pakiet 1. Rolnictwo zrównoważone w ramach programu rolno-środowiskowo-klimatycznego (PROW 2014-2020)</vt:lpstr>
      <vt:lpstr>Prezentacja programu PowerPoint</vt:lpstr>
      <vt:lpstr>Pamiętaj!!!</vt:lpstr>
      <vt:lpstr>Sposób deklaracji działek rolnych – przykład 3</vt:lpstr>
      <vt:lpstr>Sposób deklaracji działek rolnych – przykład 3</vt:lpstr>
      <vt:lpstr>Podsumowanie – przykład 3</vt:lpstr>
      <vt:lpstr>Wypełniony wniosek – str. 1/4 - przykład 3</vt:lpstr>
      <vt:lpstr>Wypełniony wniosek – str. 2/4 - przykład 3</vt:lpstr>
      <vt:lpstr>Wypełniony wniosek – str. 4/4 - przykład 3</vt:lpstr>
      <vt:lpstr>Dotyczy  gospodarstwa, w którym powierzchnia gruntów ornych jest mniejsza niż 10 ha i rolnik realizuje działanie rolnictwo ekologiczne  (PROW 2014-2020)</vt:lpstr>
      <vt:lpstr>„Układ „ roślin w gospodarstwie – przykład 4 –  powierzchnia gruntów ornych 8,69 ha </vt:lpstr>
      <vt:lpstr>Prezentacja programu PowerPoint</vt:lpstr>
      <vt:lpstr>Sposób deklaracji działek rolnych – przykład 4</vt:lpstr>
      <vt:lpstr>Sposób deklaracji działek rolnych – przykład 4</vt:lpstr>
      <vt:lpstr>Sposób deklaracji działek rolnych – przykład 4</vt:lpstr>
      <vt:lpstr>Sposób deklaracji działek rolnych – przykład 4</vt:lpstr>
      <vt:lpstr>Podsumowanie - przykład 4</vt:lpstr>
      <vt:lpstr>Wypełniony wniosek – str. 1/4 - przykład 4</vt:lpstr>
      <vt:lpstr>Wypełniony wniosek – str. 2/4 - przykład 4</vt:lpstr>
      <vt:lpstr>Prezentacja programu PowerPoint</vt:lpstr>
      <vt:lpstr>Wypełniony wniosek – str. 4/4 - przykład 4</vt:lpstr>
      <vt:lpstr>Dotyczy  gospodarstwa, w którym powierzchnia gruntów ornych jest  większa niż 10 ha i rolnik podlega obowiązkowi dywersyfikacji upraw </vt:lpstr>
      <vt:lpstr>„Układ” roślin w gospodarstwie – przykład 5 –  powierzchnia gruntów ornych 11,37 ha </vt:lpstr>
      <vt:lpstr>Sposób deklarowania działek rolnych – przykład 5</vt:lpstr>
      <vt:lpstr>Sposób deklarowania działek rolnych – przykład 5</vt:lpstr>
      <vt:lpstr>Sposób deklarowania działek rolnych – przykład 5</vt:lpstr>
      <vt:lpstr>Sposób deklarowania działek rolnych – przykład 5</vt:lpstr>
      <vt:lpstr>Sposób deklarowania działek rolnych – przykład 5</vt:lpstr>
      <vt:lpstr>Sposób deklarowania działek rolnych – przykład 5</vt:lpstr>
      <vt:lpstr>Sposób deklarowania działek rolnych – przykład 5</vt:lpstr>
      <vt:lpstr>Podsumowanie – przykład 5</vt:lpstr>
      <vt:lpstr>Wypełniony wniosek – str. 1/4 - przykład 5</vt:lpstr>
      <vt:lpstr>Wypełniony wniosek – str. 2/4 - przykład 5</vt:lpstr>
      <vt:lpstr>Wypełniony wniosek – str. 3/4 - przykład 5</vt:lpstr>
      <vt:lpstr>Wypełniony wniosek – str. 4/4 - przykład 5</vt:lpstr>
      <vt:lpstr>Dotyczy  gospodarstwa, w którym powierzchnia gruntów rolnych jest mniejsza niż 1 ha i rolnik ubiega się o płatności związane do zwierząt</vt:lpstr>
      <vt:lpstr>Prezentacja programu PowerPoint</vt:lpstr>
      <vt:lpstr>Pamiętaj!!!</vt:lpstr>
      <vt:lpstr>Sposób deklarowania działki rolnej – przykład 6</vt:lpstr>
      <vt:lpstr>Sposób deklarowania działki rolnej – przykład 6</vt:lpstr>
      <vt:lpstr>Wypełniony wniosek – str. 1/4 - przykład 6</vt:lpstr>
      <vt:lpstr>Wypełniony wniosek – str. 2/4 - przykład 6</vt:lpstr>
      <vt:lpstr>Wypełniony wniosek – str. 4/4 - przykład 6</vt:lpstr>
      <vt:lpstr>Pomocne narzędzia!</vt:lpstr>
      <vt:lpstr>Dziękuję za uwagę </vt:lpstr>
    </vt:vector>
  </TitlesOfParts>
  <Company>ARiMR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ARiMR 10 lat WPR</dc:title>
  <dc:creator>wieteska. ewa</dc:creator>
  <cp:lastModifiedBy>Słodkowska Katarzyna</cp:lastModifiedBy>
  <cp:revision>2953</cp:revision>
  <cp:lastPrinted>2015-01-28T13:08:58Z</cp:lastPrinted>
  <dcterms:created xsi:type="dcterms:W3CDTF">2006-09-01T12:33:04Z</dcterms:created>
  <dcterms:modified xsi:type="dcterms:W3CDTF">2021-05-05T09:26:52Z</dcterms:modified>
</cp:coreProperties>
</file>