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48" r:id="rId6"/>
    <p:sldId id="257" r:id="rId7"/>
    <p:sldId id="314" r:id="rId8"/>
    <p:sldId id="346" r:id="rId9"/>
    <p:sldId id="258" r:id="rId10"/>
    <p:sldId id="259" r:id="rId11"/>
    <p:sldId id="332" r:id="rId12"/>
    <p:sldId id="260" r:id="rId13"/>
    <p:sldId id="261" r:id="rId14"/>
    <p:sldId id="333" r:id="rId15"/>
    <p:sldId id="340" r:id="rId16"/>
    <p:sldId id="342" r:id="rId17"/>
    <p:sldId id="345" r:id="rId18"/>
    <p:sldId id="343" r:id="rId19"/>
    <p:sldId id="306" r:id="rId20"/>
    <p:sldId id="308" r:id="rId21"/>
    <p:sldId id="298" r:id="rId22"/>
    <p:sldId id="299" r:id="rId23"/>
    <p:sldId id="300" r:id="rId24"/>
    <p:sldId id="296" r:id="rId25"/>
    <p:sldId id="329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3E910-B1EB-4180-9298-51DEC2D5154D}" v="10" dt="2020-06-23T07:20:00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76047" autoAdjust="0"/>
  </p:normalViewPr>
  <p:slideViewPr>
    <p:cSldViewPr snapToGrid="0">
      <p:cViewPr varScale="1">
        <p:scale>
          <a:sx n="73" d="100"/>
          <a:sy n="73" d="100"/>
        </p:scale>
        <p:origin x="-114" y="-312"/>
      </p:cViewPr>
      <p:guideLst>
        <p:guide orient="horz" pos="222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ławomir Wojta" userId="9abfa6bf-7ad5-41bc-8503-68df1c724a91" providerId="ADAL" clId="{65F3E910-B1EB-4180-9298-51DEC2D5154D}"/>
    <pc:docChg chg="undo custSel addSld delSld modSld sldOrd">
      <pc:chgData name="Sławomir Wojta" userId="9abfa6bf-7ad5-41bc-8503-68df1c724a91" providerId="ADAL" clId="{65F3E910-B1EB-4180-9298-51DEC2D5154D}" dt="2020-06-23T07:20:50.141" v="294" actId="6549"/>
      <pc:docMkLst>
        <pc:docMk/>
      </pc:docMkLst>
      <pc:sldChg chg="modSp">
        <pc:chgData name="Sławomir Wojta" userId="9abfa6bf-7ad5-41bc-8503-68df1c724a91" providerId="ADAL" clId="{65F3E910-B1EB-4180-9298-51DEC2D5154D}" dt="2020-06-23T07:20:19.601" v="248" actId="113"/>
        <pc:sldMkLst>
          <pc:docMk/>
          <pc:sldMk cId="0" sldId="296"/>
        </pc:sldMkLst>
        <pc:spChg chg="mod">
          <ac:chgData name="Sławomir Wojta" userId="9abfa6bf-7ad5-41bc-8503-68df1c724a91" providerId="ADAL" clId="{65F3E910-B1EB-4180-9298-51DEC2D5154D}" dt="2020-06-23T07:20:19.601" v="248" actId="113"/>
          <ac:spMkLst>
            <pc:docMk/>
            <pc:sldMk cId="0" sldId="296"/>
            <ac:spMk id="11" creationId="{EB13A43C-D470-44EF-9CC9-750E964BE152}"/>
          </ac:spMkLst>
        </pc:spChg>
      </pc:sldChg>
      <pc:sldChg chg="modSp modAnim">
        <pc:chgData name="Sławomir Wojta" userId="9abfa6bf-7ad5-41bc-8503-68df1c724a91" providerId="ADAL" clId="{65F3E910-B1EB-4180-9298-51DEC2D5154D}" dt="2020-06-23T07:20:00.751" v="245" actId="113"/>
        <pc:sldMkLst>
          <pc:docMk/>
          <pc:sldMk cId="0" sldId="298"/>
        </pc:sldMkLst>
        <pc:spChg chg="mod">
          <ac:chgData name="Sławomir Wojta" userId="9abfa6bf-7ad5-41bc-8503-68df1c724a91" providerId="ADAL" clId="{65F3E910-B1EB-4180-9298-51DEC2D5154D}" dt="2020-06-23T07:20:00.751" v="245" actId="113"/>
          <ac:spMkLst>
            <pc:docMk/>
            <pc:sldMk cId="0" sldId="298"/>
            <ac:spMk id="8194" creationId="{00000000-0000-0000-0000-000000000000}"/>
          </ac:spMkLst>
        </pc:spChg>
      </pc:sldChg>
      <pc:sldChg chg="modSp">
        <pc:chgData name="Sławomir Wojta" userId="9abfa6bf-7ad5-41bc-8503-68df1c724a91" providerId="ADAL" clId="{65F3E910-B1EB-4180-9298-51DEC2D5154D}" dt="2020-06-23T07:20:06.561" v="246" actId="113"/>
        <pc:sldMkLst>
          <pc:docMk/>
          <pc:sldMk cId="0" sldId="299"/>
        </pc:sldMkLst>
        <pc:spChg chg="mod">
          <ac:chgData name="Sławomir Wojta" userId="9abfa6bf-7ad5-41bc-8503-68df1c724a91" providerId="ADAL" clId="{65F3E910-B1EB-4180-9298-51DEC2D5154D}" dt="2020-06-23T07:20:06.561" v="246" actId="113"/>
          <ac:spMkLst>
            <pc:docMk/>
            <pc:sldMk cId="0" sldId="299"/>
            <ac:spMk id="8194" creationId="{00000000-0000-0000-0000-000000000000}"/>
          </ac:spMkLst>
        </pc:spChg>
      </pc:sldChg>
      <pc:sldChg chg="modSp">
        <pc:chgData name="Sławomir Wojta" userId="9abfa6bf-7ad5-41bc-8503-68df1c724a91" providerId="ADAL" clId="{65F3E910-B1EB-4180-9298-51DEC2D5154D}" dt="2020-06-23T07:20:13.731" v="247" actId="113"/>
        <pc:sldMkLst>
          <pc:docMk/>
          <pc:sldMk cId="0" sldId="300"/>
        </pc:sldMkLst>
        <pc:spChg chg="mod">
          <ac:chgData name="Sławomir Wojta" userId="9abfa6bf-7ad5-41bc-8503-68df1c724a91" providerId="ADAL" clId="{65F3E910-B1EB-4180-9298-51DEC2D5154D}" dt="2020-06-23T07:20:13.731" v="247" actId="113"/>
          <ac:spMkLst>
            <pc:docMk/>
            <pc:sldMk cId="0" sldId="300"/>
            <ac:spMk id="10" creationId="{28E2BF1F-AA94-4F10-8072-A862F10CC113}"/>
          </ac:spMkLst>
        </pc:spChg>
      </pc:sldChg>
      <pc:sldChg chg="delSp add setBg delDesignElem">
        <pc:chgData name="Sławomir Wojta" userId="9abfa6bf-7ad5-41bc-8503-68df1c724a91" providerId="ADAL" clId="{65F3E910-B1EB-4180-9298-51DEC2D5154D}" dt="2020-06-23T07:18:03.141" v="44"/>
        <pc:sldMkLst>
          <pc:docMk/>
          <pc:sldMk cId="0" sldId="306"/>
        </pc:sldMkLst>
        <pc:spChg chg="del">
          <ac:chgData name="Sławomir Wojta" userId="9abfa6bf-7ad5-41bc-8503-68df1c724a91" providerId="ADAL" clId="{65F3E910-B1EB-4180-9298-51DEC2D5154D}" dt="2020-06-23T07:18:03.141" v="44"/>
          <ac:spMkLst>
            <pc:docMk/>
            <pc:sldMk cId="0" sldId="306"/>
            <ac:spMk id="76" creationId="{D12F883B-A517-4B8F-8D98-A83AF06471EE}"/>
          </ac:spMkLst>
        </pc:spChg>
        <pc:spChg chg="del">
          <ac:chgData name="Sławomir Wojta" userId="9abfa6bf-7ad5-41bc-8503-68df1c724a91" providerId="ADAL" clId="{65F3E910-B1EB-4180-9298-51DEC2D5154D}" dt="2020-06-23T07:18:03.141" v="44"/>
          <ac:spMkLst>
            <pc:docMk/>
            <pc:sldMk cId="0" sldId="306"/>
            <ac:spMk id="78" creationId="{536367CC-9F54-4859-BABB-105B0D5A7DE8}"/>
          </ac:spMkLst>
        </pc:spChg>
        <pc:spChg chg="del">
          <ac:chgData name="Sławomir Wojta" userId="9abfa6bf-7ad5-41bc-8503-68df1c724a91" providerId="ADAL" clId="{65F3E910-B1EB-4180-9298-51DEC2D5154D}" dt="2020-06-23T07:18:03.141" v="44"/>
          <ac:spMkLst>
            <pc:docMk/>
            <pc:sldMk cId="0" sldId="306"/>
            <ac:spMk id="80" creationId="{54083874-E640-4D7B-8907-F29EE480EEE1}"/>
          </ac:spMkLst>
        </pc:spChg>
        <pc:spChg chg="del">
          <ac:chgData name="Sławomir Wojta" userId="9abfa6bf-7ad5-41bc-8503-68df1c724a91" providerId="ADAL" clId="{65F3E910-B1EB-4180-9298-51DEC2D5154D}" dt="2020-06-23T07:18:03.141" v="44"/>
          <ac:spMkLst>
            <pc:docMk/>
            <pc:sldMk cId="0" sldId="306"/>
            <ac:spMk id="8197" creationId="{2B7CA7E1-7232-4827-857A-B666CF5A4E01}"/>
          </ac:spMkLst>
        </pc:spChg>
        <pc:spChg chg="del">
          <ac:chgData name="Sławomir Wojta" userId="9abfa6bf-7ad5-41bc-8503-68df1c724a91" providerId="ADAL" clId="{65F3E910-B1EB-4180-9298-51DEC2D5154D}" dt="2020-06-23T07:18:03.141" v="44"/>
          <ac:spMkLst>
            <pc:docMk/>
            <pc:sldMk cId="0" sldId="306"/>
            <ac:spMk id="8198" creationId="{B9C37370-4D02-4494-8A43-4364B711BABB}"/>
          </ac:spMkLst>
        </pc:spChg>
      </pc:sldChg>
      <pc:sldChg chg="modNotesTx">
        <pc:chgData name="Sławomir Wojta" userId="9abfa6bf-7ad5-41bc-8503-68df1c724a91" providerId="ADAL" clId="{65F3E910-B1EB-4180-9298-51DEC2D5154D}" dt="2020-06-23T07:19:47.071" v="244" actId="20577"/>
        <pc:sldMkLst>
          <pc:docMk/>
          <pc:sldMk cId="3564893021" sldId="308"/>
        </pc:sldMkLst>
      </pc:sldChg>
      <pc:sldChg chg="modSp del ord">
        <pc:chgData name="Sławomir Wojta" userId="9abfa6bf-7ad5-41bc-8503-68df1c724a91" providerId="ADAL" clId="{65F3E910-B1EB-4180-9298-51DEC2D5154D}" dt="2020-06-23T07:16:20.061" v="40" actId="2696"/>
        <pc:sldMkLst>
          <pc:docMk/>
          <pc:sldMk cId="138814700" sldId="313"/>
        </pc:sldMkLst>
        <pc:spChg chg="mod">
          <ac:chgData name="Sławomir Wojta" userId="9abfa6bf-7ad5-41bc-8503-68df1c724a91" providerId="ADAL" clId="{65F3E910-B1EB-4180-9298-51DEC2D5154D}" dt="2020-06-23T07:14:10.501" v="0" actId="113"/>
          <ac:spMkLst>
            <pc:docMk/>
            <pc:sldMk cId="138814700" sldId="313"/>
            <ac:spMk id="4" creationId="{32F5F82D-69A8-4436-B574-EBE88D754B8E}"/>
          </ac:spMkLst>
        </pc:spChg>
        <pc:spChg chg="mod">
          <ac:chgData name="Sławomir Wojta" userId="9abfa6bf-7ad5-41bc-8503-68df1c724a91" providerId="ADAL" clId="{65F3E910-B1EB-4180-9298-51DEC2D5154D}" dt="2020-06-23T07:15:44.051" v="10" actId="20577"/>
          <ac:spMkLst>
            <pc:docMk/>
            <pc:sldMk cId="138814700" sldId="313"/>
            <ac:spMk id="8195" creationId="{00000000-0000-0000-0000-000000000000}"/>
          </ac:spMkLst>
        </pc:spChg>
      </pc:sldChg>
      <pc:sldChg chg="modSp">
        <pc:chgData name="Sławomir Wojta" userId="9abfa6bf-7ad5-41bc-8503-68df1c724a91" providerId="ADAL" clId="{65F3E910-B1EB-4180-9298-51DEC2D5154D}" dt="2020-06-23T07:20:50.141" v="294" actId="6549"/>
        <pc:sldMkLst>
          <pc:docMk/>
          <pc:sldMk cId="3894912534" sldId="329"/>
        </pc:sldMkLst>
        <pc:spChg chg="mod">
          <ac:chgData name="Sławomir Wojta" userId="9abfa6bf-7ad5-41bc-8503-68df1c724a91" providerId="ADAL" clId="{65F3E910-B1EB-4180-9298-51DEC2D5154D}" dt="2020-06-23T07:20:50.141" v="294" actId="6549"/>
          <ac:spMkLst>
            <pc:docMk/>
            <pc:sldMk cId="3894912534" sldId="329"/>
            <ac:spMk id="3" creationId="{00000000-0000-0000-0000-000000000000}"/>
          </ac:spMkLst>
        </pc:spChg>
      </pc:sldChg>
      <pc:sldChg chg="modSp">
        <pc:chgData name="Sławomir Wojta" userId="9abfa6bf-7ad5-41bc-8503-68df1c724a91" providerId="ADAL" clId="{65F3E910-B1EB-4180-9298-51DEC2D5154D}" dt="2020-06-23T07:16:10.671" v="39" actId="27636"/>
        <pc:sldMkLst>
          <pc:docMk/>
          <pc:sldMk cId="466346751" sldId="343"/>
        </pc:sldMkLst>
        <pc:spChg chg="mod">
          <ac:chgData name="Sławomir Wojta" userId="9abfa6bf-7ad5-41bc-8503-68df1c724a91" providerId="ADAL" clId="{65F3E910-B1EB-4180-9298-51DEC2D5154D}" dt="2020-06-23T07:16:10.671" v="39" actId="27636"/>
          <ac:spMkLst>
            <pc:docMk/>
            <pc:sldMk cId="466346751" sldId="343"/>
            <ac:spMk id="3" creationId="{00000000-0000-0000-0000-000000000000}"/>
          </ac:spMkLst>
        </pc:spChg>
      </pc:sldChg>
      <pc:sldChg chg="add del">
        <pc:chgData name="Sławomir Wojta" userId="9abfa6bf-7ad5-41bc-8503-68df1c724a91" providerId="ADAL" clId="{65F3E910-B1EB-4180-9298-51DEC2D5154D}" dt="2020-06-23T07:15:30.312" v="6"/>
        <pc:sldMkLst>
          <pc:docMk/>
          <pc:sldMk cId="2100903893" sldId="347"/>
        </pc:sldMkLst>
      </pc:sldChg>
      <pc:sldChg chg="add del">
        <pc:chgData name="Sławomir Wojta" userId="9abfa6bf-7ad5-41bc-8503-68df1c724a91" providerId="ADAL" clId="{65F3E910-B1EB-4180-9298-51DEC2D5154D}" dt="2020-06-23T07:15:42.352" v="8"/>
        <pc:sldMkLst>
          <pc:docMk/>
          <pc:sldMk cId="2146455812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1E9-64BE-4381-8DE4-1EAD57472F53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F663-F819-40BB-8916-EB9ACE2883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42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4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Właściwe terytorialnie stanowiska kierowania Państwowej Straży Pożarnej powiadamiają i dysponują do działań poszukiwawczo-ratowniczych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jednostki ochrony przeciwpożarowej, jeśli we właściwych terytorialnie planach ratowniczych została uwzględniona ich gotowość do realizacji zadań poszukiwawczo-ratowniczych. Potwierdzenie gotowości określonej w planach ratowniczych, powinno być realizowane przez właściwe terytorialnie stanowiska kierowania Państwowej Straży Pożarnej w ramach bieżącej analizy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Gotowość operacyjną określa się jako zdolność do podjęcia działań, polegających na realizacji zadań poszukiwawczo-ratowniczych w zakresie podstawowym, przez zespół ratowniczy, składający się z co najmniej 6 ratowników o określonych kwalifikacjach, wyposażony w sprzęt o określonym standardzie przy zachowaniu niezwłocznego czasu alarmowania.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575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Właściwe terytorialnie stanowiska kierowania Państwowej Straży Pożarnej powiadamiają i dysponują do działań poszukiwawczo-ratowniczych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jednostki ochrony przeciwpożarowej, jeśli we właściwych terytorialnie planach ratowniczych została uwzględniona ich gotowość do realizacji zadań poszukiwawczo-ratowniczych. Potwierdzenie gotowości określonej w planach ratowniczych powinno być realizowane przez właściwe terytorialnie stanowiska kierowania Państwowej Straży Pożarnej w ramach bieżącej analizy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Gotowość operacyjną określa się jako zdolność do podjęcia działań, polegających na realizacji zadań poszukiwawczo-ratowniczych w zakresie podstawowym, przez zespół ratowniczy, składający się z co najmniej 6 ratowników o określonych kwalifikacjach, wyposażony w sprzęt o określonym standardzie przy zachowaniu niezwłocznego czasu alarmowania.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Współdziałanie ze specjalistycznymi grupami poszukiwawczo-ratowniczymi w zależności od sytuacji, obejmuje wsparcie przy: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lokalizacji osób zasypanych z zastosowaniem: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metody przyrządowej – elektronicznego sprzętu lokalizacyjnego,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metody biologicznej (psy ratownicze),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działaniach specjalistycznych.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Działania poszukiwawczo-ratownicze mogą być realizowane również przez specjalistyczne zespoły poszukiwawcze z psami ratowniczymi z OSP lub inne podmioty ratownicze współdziałające z ksrg, których zakres współdziałania określa właściwy terytorialnie plan ratowniczy.</a:t>
            </a: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działań poszukiwawczych z psami ratowniczymi mogą być dysponowane tylko zespoły posiadające ważną specjalność </a:t>
            </a:r>
            <a:r>
              <a:rPr lang="pl-PL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gruzowiskową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poświadczoną właściwym dokumentem wydanym zgodnie z obowiązującymi przepisami.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Jednostka realizująca zadania w zakresie podstawowym odpowiada za przygotowanie lądowiska w przypadku zadysponowania specjalistycznej grupy poszukiwawczo-ratowniczej transportem śmigłowcowym.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Organizację lądowiska i jego zabezpieczenie należy realizować zgodnie z obowiązującymi w tym zakresie zasadami.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14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42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Rozmieszczenie grup specjalistycznych w Polsce – mapa nieaktualna </a:t>
            </a:r>
          </a:p>
          <a:p>
            <a:r>
              <a:rPr lang="pl-PL" dirty="0"/>
              <a:t>Oznaczenie gotowości wg poprzedniej wersji zasad.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645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02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76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5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podstawowym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obejmującym czynności ratownicze wykonywane przez wszystkie jednostki ratowniczo-gaśnicze Państwowej Straży Pożarnej, a także przez inne jednostki ochrony przeciwpożarowej lub inne podmioty, deklarujące w gotowości operacyjnej zdolność do realizacji tych zadań w systemie całodobowym i całorocznym;</a:t>
            </a: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specjalistycznym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realizowanym przez specjalistyczne grupy poszukiwawczo-ratownicze (SGPR) organizowane przez Państwową Straż Pożarną i inne podmioty, których wyposażenie i wyszkolenie ratowników pozwala realizować w systemie całodobowym i całorocznym podstawowe i specjalistyczne czynności ratownicze na terenie kraju;</a:t>
            </a: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specjalistycznym w pomocy międzynarodowej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realizowanym przez USAR Poland poza granicami kraju.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15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07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Działania poszukiwawczo-ratownicze w zakresie podstawowym realizują: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wszystkie jednostki ratowniczo-gaśnicze PSP;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jednostki ochrony przeciwpożarowej, w szczególności jednostki OSP włączone do ksrg, </a:t>
            </a:r>
            <a:r>
              <a:rPr lang="pl-PL" u="sng" dirty="0"/>
              <a:t>które zadeklarowały w gotowości operacyjnej zdolność do realizacji tych zadań według posiadanych możliwości organizacyjno-sprzętowych i wyszkolenia</a:t>
            </a:r>
            <a:r>
              <a:rPr lang="pl-PL" dirty="0"/>
              <a:t>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inne podmioty ratownicze współpracujące z ksrg, </a:t>
            </a:r>
            <a:r>
              <a:rPr lang="pl-PL" u="sng" dirty="0"/>
              <a:t>które zadeklarowały w gotowości operacyjnej zdolność do realizacji tych zadań według posiadanych możliwości organizacyjno-sprzętowych i wyszkolenia.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Przygotowanie do prowadzenia działań w zakresie podstawowym powinno przede wszystkim uwzględniać bezpieczeństwo ratowników jednostek dysponowanych do działań w pierwszej kolejności lub prowadzących te działania samodzielnie.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Docelowo, zdolność do podjęcia działań poszukiwawczo-ratowniczych w zakresie podstawowym powinny posiadać wszystkie jednostki ochrony przeciwpożarowej włączone do ksrg.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57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Przygotowanie OSP oraz innych jednostek do działań poszukiwawczo-ratowniczych powinno ponadto uwzględniać konieczność zapewnienia niezbędnej liczby strażaków lub ratowników, zdolnych do prowadzenia czynności z zakresu kwalifikowanej pierwszej pomocy, w liczbie niezbędnej do zachowana ciągłości działań ratowniczych.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883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Zakres zadań poszukiwawczo-ratowniczych w zakresie podstawowym obejmuje:</a:t>
            </a:r>
          </a:p>
          <a:p>
            <a:endParaRPr lang="pl-PL" b="1" dirty="0"/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rozpoznanie, </a:t>
            </a:r>
            <a:r>
              <a:rPr lang="pl-PL" u="sng" dirty="0"/>
              <a:t>w tym identyfikację zagrożeń oraz określenie wielkości strefy zagrożenia;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wstępne ustalenie liczby osób zaginionych;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zabezpieczenie, </a:t>
            </a:r>
            <a:r>
              <a:rPr lang="pl-PL" u="sng" dirty="0"/>
              <a:t>w tym oświetlenie miejsca zdarzenia</a:t>
            </a:r>
            <a:r>
              <a:rPr lang="pl-PL" dirty="0"/>
              <a:t>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lokalizację osób znajdujących się w miejscach niedostępnych </a:t>
            </a:r>
            <a:r>
              <a:rPr lang="pl-PL" u="sng" dirty="0"/>
              <a:t>(bez stosowania elektronicznego sprzętu lokalizacyjnego i psów ratowniczych);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dotarcie do poszkodowanych </a:t>
            </a:r>
            <a:r>
              <a:rPr lang="pl-PL" u="sng" dirty="0"/>
              <a:t>z wykorzystaniem posiadanego sprzętu</a:t>
            </a:r>
            <a:r>
              <a:rPr lang="pl-PL" dirty="0"/>
              <a:t>, udzielenie kwalifikowanej pierwszej pomocy, ewakuację osób poszkodowanych i zagrożonych ze strefy zagrożenia;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44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 algn="just">
              <a:buFont typeface="+mj-lt"/>
              <a:buAutoNum type="alphaLcParenR" startAt="6"/>
            </a:pPr>
            <a:r>
              <a:rPr lang="pl-PL" sz="1200" dirty="0"/>
              <a:t>zabezpieczenie konstrukcji </a:t>
            </a:r>
            <a:r>
              <a:rPr lang="pl-PL" sz="1200" u="sng" dirty="0"/>
              <a:t>w zakresie niezbędnym dla bezpieczeństwa ratowników prowadzących działania ratownicze i dla ewakuacji poszkodowanych z wykorzystaniem posiadanego sprzętu</a:t>
            </a:r>
            <a:r>
              <a:rPr lang="pl-PL" sz="1200" dirty="0"/>
              <a:t>;</a:t>
            </a:r>
          </a:p>
          <a:p>
            <a:pPr marL="514350" lvl="0" indent="-514350" algn="just">
              <a:buFont typeface="+mj-lt"/>
              <a:buAutoNum type="alphaLcParenR" startAt="6"/>
            </a:pPr>
            <a:r>
              <a:rPr lang="pl-PL" sz="1200" dirty="0"/>
              <a:t>zabezpieczenie instalacji technicznych w obiekcie;</a:t>
            </a:r>
          </a:p>
          <a:p>
            <a:pPr marL="514350" lvl="0" indent="-514350" algn="just">
              <a:buFont typeface="+mj-lt"/>
              <a:buAutoNum type="alphaLcParenR" startAt="6"/>
            </a:pPr>
            <a:r>
              <a:rPr lang="pl-PL" sz="1200" dirty="0"/>
              <a:t>wykonanie dostępu do zlokalizowanych poszkodowanych </a:t>
            </a:r>
            <a:r>
              <a:rPr lang="pl-PL" sz="1200" u="sng" dirty="0"/>
              <a:t>z wykorzystaniem posiadanego sprzętu</a:t>
            </a:r>
            <a:r>
              <a:rPr lang="pl-PL" sz="1200" dirty="0"/>
              <a:t>;</a:t>
            </a:r>
          </a:p>
          <a:p>
            <a:pPr marL="514350" lvl="0" indent="-514350" algn="just">
              <a:buFont typeface="+mj-lt"/>
              <a:buAutoNum type="alphaLcParenR" startAt="6"/>
            </a:pPr>
            <a:r>
              <a:rPr lang="pl-PL" sz="1200" dirty="0"/>
              <a:t>ewakuację zwierząt i mienia;</a:t>
            </a:r>
          </a:p>
          <a:p>
            <a:pPr marL="514350" lvl="0" indent="-514350" algn="just">
              <a:buFont typeface="+mj-lt"/>
              <a:buAutoNum type="alphaLcParenR" startAt="6"/>
            </a:pPr>
            <a:r>
              <a:rPr lang="pl-PL" sz="1200" dirty="0"/>
              <a:t>współdziałanie z innymi podmiotami ratowniczymi.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014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8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8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7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6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9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8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7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1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89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0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5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05794" y="861006"/>
            <a:ext cx="7910431" cy="376700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+mn-lt"/>
              </a:rPr>
              <a:t>Szkolenie z działań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poszukiwawczo-ratowniczych realizowanych przez ksrg </a:t>
            </a:r>
            <a:r>
              <a:rPr lang="pl-PL" b="1" dirty="0" smtClean="0">
                <a:latin typeface="+mn-lt"/>
              </a:rPr>
              <a:t/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w </a:t>
            </a:r>
            <a:r>
              <a:rPr lang="pl-PL" b="1" dirty="0">
                <a:latin typeface="+mn-lt"/>
              </a:rPr>
              <a:t>zakresie podstawowym</a:t>
            </a: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5231295" y="6453676"/>
            <a:ext cx="172940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Warszawa 2020 r.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413">
            <a:off x="1306783" y="2785396"/>
            <a:ext cx="2581279" cy="36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1849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+mn-lt"/>
              </a:rPr>
              <a:t>Kwalifikacje do wykonywania działań poszukiwawczo-ratowniczych w zakresie podstawowym uzyskują: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4054"/>
            <a:ext cx="10537371" cy="3205908"/>
          </a:xfrm>
        </p:spPr>
        <p:txBody>
          <a:bodyPr>
            <a:noAutofit/>
          </a:bodyPr>
          <a:lstStyle/>
          <a:p>
            <a:pPr marL="514350" lvl="0" indent="-514350" algn="just">
              <a:lnSpc>
                <a:spcPct val="100000"/>
              </a:lnSpc>
              <a:buFont typeface="+mj-lt"/>
              <a:buAutoNum type="alphaLcParenR"/>
            </a:pPr>
            <a:r>
              <a:rPr lang="pl-PL" dirty="0"/>
              <a:t>strażacy, posiadający umiejętności nabyte w ramach kształcenia zawodowego i utrwalane w ramach doskonalenia zawodowego;</a:t>
            </a:r>
          </a:p>
          <a:p>
            <a:pPr marL="514350" lvl="0" indent="-514350" algn="just">
              <a:lnSpc>
                <a:spcPct val="100000"/>
              </a:lnSpc>
              <a:buFont typeface="+mj-lt"/>
              <a:buAutoNum type="alphaLcParenR"/>
            </a:pPr>
            <a:r>
              <a:rPr lang="pl-PL" dirty="0"/>
              <a:t>strażacy i członkowie OSP, posiadający umiejętności nabyte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ramach systemu szkolenia członków OSP biorących bezpośredni udział </a:t>
            </a:r>
            <a:r>
              <a:rPr lang="pl-PL" dirty="0" smtClean="0"/>
              <a:t>w </a:t>
            </a:r>
            <a:r>
              <a:rPr lang="pl-PL" dirty="0"/>
              <a:t>działaniach ratowniczych;</a:t>
            </a:r>
          </a:p>
          <a:p>
            <a:pPr marL="514350" lvl="0" indent="-514350" algn="just">
              <a:lnSpc>
                <a:spcPct val="100000"/>
              </a:lnSpc>
              <a:buFont typeface="+mj-lt"/>
              <a:buAutoNum type="alphaLcParenR"/>
            </a:pPr>
            <a:r>
              <a:rPr lang="pl-PL" dirty="0"/>
              <a:t>ratownicy, posiadający umiejętności nabyte w ramach szkoleń specjalistycznych wg odrębnych zasad.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51241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681389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+mn-lt"/>
              </a:rPr>
              <a:t>Zakres zadań poszukiwawczo-ratowniczych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w zakresie podstawowym obejmuje: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4063" y="2046513"/>
            <a:ext cx="10659737" cy="3230567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rozpoznanie;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wstępne ustalenie liczby osób zaginionych;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zabezpieczenie;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lokalizację osób znajdujących się w miejscach niedostępnych;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dotarcie do poszkodowanych, udzielenie kwalifikowanej pierwszej pomocy, ewakuację osób poszkodowanych i zagrożonych ze strefy zagrożenia;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2821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681389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+mn-lt"/>
              </a:rPr>
              <a:t>Zakres zadań poszukiwawczo-ratowniczych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w zakresie podstawowym obejmuje c.d.: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047" y="2046513"/>
            <a:ext cx="10670754" cy="2580571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lphaLcParenR" startAt="6"/>
            </a:pPr>
            <a:r>
              <a:rPr lang="pl-PL" dirty="0"/>
              <a:t>zabezpieczenie konstrukcji;</a:t>
            </a:r>
          </a:p>
          <a:p>
            <a:pPr marL="514350" lvl="0" indent="-514350" algn="just">
              <a:buFont typeface="+mj-lt"/>
              <a:buAutoNum type="alphaLcParenR" startAt="6"/>
            </a:pPr>
            <a:r>
              <a:rPr lang="pl-PL" dirty="0"/>
              <a:t>zabezpieczenie instalacji technicznych w obiekcie;</a:t>
            </a:r>
          </a:p>
          <a:p>
            <a:pPr marL="514350" lvl="0" indent="-514350" algn="just">
              <a:buFont typeface="+mj-lt"/>
              <a:buAutoNum type="alphaLcParenR" startAt="6"/>
            </a:pPr>
            <a:r>
              <a:rPr lang="pl-PL" dirty="0"/>
              <a:t>wykonanie dostępu do zlokalizowanych poszkodowanych;</a:t>
            </a:r>
          </a:p>
          <a:p>
            <a:pPr marL="514350" lvl="0" indent="-514350" algn="just">
              <a:buFont typeface="+mj-lt"/>
              <a:buAutoNum type="alphaLcParenR" startAt="6"/>
            </a:pPr>
            <a:r>
              <a:rPr lang="pl-PL" dirty="0"/>
              <a:t>ewakuację zwierząt i mienia;</a:t>
            </a:r>
          </a:p>
          <a:p>
            <a:pPr marL="514350" lvl="0" indent="-514350" algn="just">
              <a:buFont typeface="+mj-lt"/>
              <a:buAutoNum type="alphaLcParenR" startAt="6"/>
            </a:pPr>
            <a:r>
              <a:rPr lang="pl-PL" dirty="0"/>
              <a:t>współdziałanie z innymi podmiotami ratowniczymi.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1373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4321" y="208370"/>
            <a:ext cx="11416936" cy="1681389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+mn-lt"/>
              </a:rPr>
              <a:t>Zasady dysponowania i współdziałania </a:t>
            </a:r>
            <a:r>
              <a:rPr lang="pl-PL" sz="3600" b="1" dirty="0" smtClean="0">
                <a:latin typeface="+mn-lt"/>
              </a:rPr>
              <a:t/>
            </a:r>
            <a:br>
              <a:rPr lang="pl-PL" sz="3600" b="1" dirty="0" smtClean="0">
                <a:latin typeface="+mn-lt"/>
              </a:rPr>
            </a:br>
            <a:r>
              <a:rPr lang="pl-PL" sz="3600" b="1" dirty="0" smtClean="0">
                <a:latin typeface="+mn-lt"/>
              </a:rPr>
              <a:t>ze </a:t>
            </a:r>
            <a:r>
              <a:rPr lang="pl-PL" sz="3600" b="1" dirty="0">
                <a:latin typeface="+mn-lt"/>
              </a:rPr>
              <a:t>specjalistycznymi grupami poszukiwawczo-ratowniczymi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606" y="2046514"/>
            <a:ext cx="11433443" cy="33092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Właściwe terytorialnie stanowiska kierowania PSP powiadamiają i dysponują do działań poszukiwawczo-ratowniczych.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Gotowość operacyjną grupy to zdolność do podjęcia działań poszukiwawczo-ratowniczych w zakresie podstawowym przez zespół ratowniczy (co najmniej</a:t>
            </a:r>
            <a:br>
              <a:rPr lang="pl-PL" dirty="0"/>
            </a:br>
            <a:r>
              <a:rPr lang="pl-PL" dirty="0"/>
              <a:t>6-osobowy) o określonych kwalifikacjach, wyposażony w sprzęt o określonym standardzie, przy zachowaniu niezwłocznego czasu alarmowania.</a:t>
            </a:r>
          </a:p>
          <a:p>
            <a:pPr marL="0" indent="0">
              <a:buNone/>
            </a:pPr>
            <a:endParaRPr lang="pl-PL" sz="2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24796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383" y="182244"/>
            <a:ext cx="11652068" cy="1681389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+mn-lt"/>
              </a:rPr>
              <a:t>Zasady dysponowania i współdziałania ze specjalistycznymi grupami poszukiwawczo-ratowniczymi c.d.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2393" y="1837507"/>
            <a:ext cx="11033550" cy="46400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Współdziałanie ze specjalistycznymi grupami poszukiwawczo-ratowniczymi </a:t>
            </a:r>
            <a:r>
              <a:rPr lang="pl-PL" dirty="0" smtClean="0"/>
              <a:t>w </a:t>
            </a:r>
            <a:r>
              <a:rPr lang="pl-PL" dirty="0"/>
              <a:t>zależności od sytuacji, obejmuje wsparcie przy: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lokalizacji osób zasypanych z zastosowaniem:</a:t>
            </a:r>
          </a:p>
          <a:p>
            <a:pPr marL="0" lvl="0" indent="0" algn="just">
              <a:buNone/>
            </a:pPr>
            <a:r>
              <a:rPr lang="pl-PL" dirty="0"/>
              <a:t>	metody przyrządowej – elektronicznego sprzętu lokalizacyjnego,</a:t>
            </a:r>
          </a:p>
          <a:p>
            <a:pPr marL="0" lvl="0" indent="0" algn="just">
              <a:buNone/>
            </a:pPr>
            <a:r>
              <a:rPr lang="pl-PL" dirty="0"/>
              <a:t>	metody biologicznej (psy ratownicze).</a:t>
            </a:r>
          </a:p>
          <a:p>
            <a:pPr marL="514350" indent="-514350" algn="just">
              <a:buFont typeface="+mj-lt"/>
              <a:buAutoNum type="alphaLcParenR" startAt="2"/>
            </a:pPr>
            <a:r>
              <a:rPr lang="pl-PL" dirty="0"/>
              <a:t>działaniach specjalistycznych.</a:t>
            </a:r>
          </a:p>
          <a:p>
            <a:pPr marL="0" indent="0" algn="just">
              <a:buNone/>
            </a:pPr>
            <a:r>
              <a:rPr lang="pl-PL" dirty="0"/>
              <a:t>Jednostka realizująca zadania w zakresie podstawowym odpowiada za przygotowanie lądowiska w przypadku zadysponowania specjalistycznej grupy poszukiwawczo-ratowniczej transportem śmigłowcowym.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49991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383" y="156118"/>
            <a:ext cx="11534502" cy="1681389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+mn-lt"/>
              </a:rPr>
              <a:t>Zasady dysponowania i współdziałania ze specjalistycznymi grupami poszukiwawczo-ratowniczymi c.d.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48289"/>
            <a:ext cx="10515600" cy="433252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3000" dirty="0"/>
              <a:t>Dysponowanie grup specjalistycznych odbywa się zgodnie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z </a:t>
            </a:r>
            <a:r>
              <a:rPr lang="pl-PL" sz="3000" dirty="0"/>
              <a:t>zatwierdzonym planem ratowniczym oraz przyjętymi zasadami utrzymywania gotowości operacyjnej.</a:t>
            </a:r>
          </a:p>
          <a:p>
            <a:pPr marL="0" indent="0" algn="just">
              <a:buNone/>
            </a:pPr>
            <a:endParaRPr lang="pl-PL" sz="3000" dirty="0"/>
          </a:p>
          <a:p>
            <a:pPr marL="0" indent="0" algn="just">
              <a:buNone/>
            </a:pPr>
            <a:r>
              <a:rPr lang="pl-PL" sz="3000" dirty="0"/>
              <a:t>Elementy dysponowania SGPR</a:t>
            </a:r>
          </a:p>
          <a:p>
            <a:pPr algn="just"/>
            <a:r>
              <a:rPr lang="pl-PL" sz="3000" dirty="0"/>
              <a:t>Dysponowanie powinno nastąpić niezwłocznie po uzyskaniu informacji wynikających ze specyfiki oraz wielkości zdarzenia, wskazujących na konieczność realizacji działań specjalistycznych.</a:t>
            </a:r>
          </a:p>
          <a:p>
            <a:pPr algn="just"/>
            <a:r>
              <a:rPr lang="pl-PL" sz="3000" dirty="0"/>
              <a:t>KDR przekazuje na etapie dysponowanie SGPR niezbędne informacje dotyczące zdarzenia, na podstawie których Dowódca SGPR ustala skład zespołu wyjazdowego.</a:t>
            </a:r>
          </a:p>
          <a:p>
            <a:pPr marL="0" lvl="0" indent="0" algn="just">
              <a:buNone/>
            </a:pPr>
            <a:endParaRPr lang="pl-PL" sz="2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6634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D9505C6-FA75-44EE-BF97-579A9F06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040" y="505882"/>
            <a:ext cx="3311629" cy="3311629"/>
          </a:xfrm>
          <a:prstGeom prst="rect">
            <a:avLst/>
          </a:prstGeom>
        </p:spPr>
      </p:pic>
      <p:pic>
        <p:nvPicPr>
          <p:cNvPr id="2" name="Picture 2" descr="F:\Zdjęcia\2014-10-23 Wybuch Gazu Katowice\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1520" y="3016221"/>
            <a:ext cx="2087879" cy="2108968"/>
          </a:xfrm>
          <a:prstGeom prst="rect">
            <a:avLst/>
          </a:prstGeom>
          <a:noFill/>
        </p:spPr>
      </p:pic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2" y="4487332"/>
            <a:ext cx="4620880" cy="1507067"/>
          </a:xfrm>
        </p:spPr>
        <p:txBody>
          <a:bodyPr>
            <a:normAutofit/>
          </a:bodyPr>
          <a:lstStyle/>
          <a:p>
            <a:pPr eaLnBrk="1" hangingPunct="1"/>
            <a:r>
              <a:rPr lang="pl-PL" sz="3600" dirty="0">
                <a:latin typeface="+mn-lt"/>
              </a:rPr>
              <a:t>Działania specjalistyczne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685800"/>
            <a:ext cx="4620880" cy="361526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1600"/>
              <a:t/>
            </a:r>
            <a:br>
              <a:rPr lang="pl-PL" sz="1600"/>
            </a:br>
            <a:endParaRPr lang="pl-PL" sz="1600"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pl-PL" sz="1600"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pl-PL" sz="1600">
              <a:latin typeface="+mn-lt"/>
              <a:ea typeface="+mn-ea"/>
              <a:cs typeface="+mn-cs"/>
            </a:endParaRPr>
          </a:p>
          <a:p>
            <a:pPr marL="533400" indent="-533400" eaLnBrk="1" hangingPunct="1">
              <a:buNone/>
            </a:pPr>
            <a:endParaRPr lang="pl-PL" sz="1600"/>
          </a:p>
        </p:txBody>
      </p:sp>
      <p:sp>
        <p:nvSpPr>
          <p:cNvPr id="6" name="pole tekstowe 5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360" y="0"/>
            <a:ext cx="11449272" cy="576064"/>
          </a:xfrm>
        </p:spPr>
        <p:txBody>
          <a:bodyPr>
            <a:noAutofit/>
          </a:bodyPr>
          <a:lstStyle/>
          <a:p>
            <a:pPr algn="l"/>
            <a:r>
              <a:rPr lang="pl-PL" altLang="pl-PL" sz="3600" dirty="0">
                <a:latin typeface="+mn-lt"/>
                <a:cs typeface="Arial" panose="020B0604020202020204" pitchFamily="34" charset="0"/>
              </a:rPr>
              <a:t>Specjalistyczne Grupy </a:t>
            </a:r>
            <a:r>
              <a:rPr lang="pl-PL" altLang="pl-PL" sz="3600" dirty="0" smtClean="0">
                <a:latin typeface="+mn-lt"/>
                <a:cs typeface="Arial" panose="020B0604020202020204" pitchFamily="34" charset="0"/>
              </a:rPr>
              <a:t>Poszukiwawczo-Ratownicze </a:t>
            </a:r>
            <a:r>
              <a:rPr lang="pl-PL" altLang="pl-PL" sz="3600" dirty="0">
                <a:latin typeface="+mn-lt"/>
                <a:cs typeface="Arial" panose="020B0604020202020204" pitchFamily="34" charset="0"/>
              </a:rPr>
              <a:t>PSP</a:t>
            </a:r>
          </a:p>
        </p:txBody>
      </p:sp>
      <p:pic>
        <p:nvPicPr>
          <p:cNvPr id="4" name="Picture 2" descr="D:\warsztaty_spec_SGSP\mapy\sg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692696"/>
            <a:ext cx="8572500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9710057" y="658725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564893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623392" y="375320"/>
            <a:ext cx="10729192" cy="936104"/>
          </a:xfrm>
        </p:spPr>
        <p:txBody>
          <a:bodyPr>
            <a:noAutofit/>
          </a:bodyPr>
          <a:lstStyle/>
          <a:p>
            <a:pPr eaLnBrk="1" hangingPunct="1"/>
            <a:r>
              <a:rPr lang="pl-PL" sz="3600" b="1" dirty="0">
                <a:latin typeface="+mn-lt"/>
              </a:rPr>
              <a:t>Zakres działań poszukiwawczo-ratowniczych </a:t>
            </a:r>
            <a:r>
              <a:rPr lang="pl-PL" sz="3600" b="1" dirty="0" smtClean="0">
                <a:latin typeface="+mn-lt"/>
              </a:rPr>
              <a:t/>
            </a:r>
            <a:br>
              <a:rPr lang="pl-PL" sz="3600" b="1" dirty="0" smtClean="0">
                <a:latin typeface="+mn-lt"/>
              </a:rPr>
            </a:br>
            <a:r>
              <a:rPr lang="pl-PL" sz="3600" b="1" dirty="0" smtClean="0">
                <a:latin typeface="+mn-lt"/>
              </a:rPr>
              <a:t>na </a:t>
            </a:r>
            <a:r>
              <a:rPr lang="pl-PL" sz="3600" b="1" dirty="0">
                <a:latin typeface="+mn-lt"/>
              </a:rPr>
              <a:t>poziomie specjalistycznym </a:t>
            </a:r>
            <a:endParaRPr lang="pl-PL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362201" y="2362201"/>
            <a:ext cx="8126413" cy="4162425"/>
          </a:xfrm>
        </p:spPr>
        <p:txBody>
          <a:bodyPr/>
          <a:lstStyle/>
          <a:p>
            <a:pPr lvl="0">
              <a:buNone/>
            </a:pPr>
            <a:r>
              <a:rPr lang="pl-PL" sz="2400" dirty="0"/>
              <a:t/>
            </a:r>
            <a:br>
              <a:rPr lang="pl-PL" sz="2400" dirty="0"/>
            </a:br>
            <a:endParaRPr lang="pl-P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pl-P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pl-P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23392" y="1735375"/>
            <a:ext cx="9900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u="sng" dirty="0"/>
              <a:t>Dla poziomu gotowości </a:t>
            </a:r>
            <a:r>
              <a:rPr lang="pl-PL" sz="2800" b="1" u="sng" dirty="0"/>
              <a:t>A </a:t>
            </a:r>
          </a:p>
          <a:p>
            <a:pPr lvl="0"/>
            <a:r>
              <a:rPr lang="pl-PL" sz="2800" dirty="0"/>
              <a:t>Lokalizacja osób z zastosowaniem metody przyrządowej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– </a:t>
            </a:r>
            <a:r>
              <a:rPr lang="pl-PL" sz="2800" dirty="0"/>
              <a:t>urządzenia nasłuchowe (geofonu) oraz urządzenia wizyjne (kamery wziernikowej). </a:t>
            </a:r>
          </a:p>
          <a:p>
            <a:pPr lvl="0"/>
            <a:r>
              <a:rPr lang="pl-PL" sz="2800" dirty="0"/>
              <a:t>Udzielenie kwalifikowanej pierwszej pomocy.</a:t>
            </a:r>
          </a:p>
        </p:txBody>
      </p:sp>
      <p:pic>
        <p:nvPicPr>
          <p:cNvPr id="5" name="Picture 5" descr="C:\Users\uzytkownik\Pictures\Moje obrazy\Ratownictwo\SEARCHCAM_174_Recon_II_848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098" y="4098318"/>
            <a:ext cx="3898031" cy="24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1" descr="li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660" y="4080274"/>
            <a:ext cx="2358135" cy="2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d3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07" y="4080274"/>
            <a:ext cx="3607949" cy="244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9710057" y="6585278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7408" y="620688"/>
            <a:ext cx="9900592" cy="1080120"/>
          </a:xfrm>
        </p:spPr>
        <p:txBody>
          <a:bodyPr>
            <a:noAutofit/>
          </a:bodyPr>
          <a:lstStyle/>
          <a:p>
            <a:pPr eaLnBrk="1" hangingPunct="1"/>
            <a:r>
              <a:rPr lang="pl-PL" sz="3600" b="1" dirty="0">
                <a:latin typeface="+mn-lt"/>
              </a:rPr>
              <a:t>Zakres działań poszukiwawczo-ratowniczych </a:t>
            </a:r>
            <a:r>
              <a:rPr lang="pl-PL" sz="3600" b="1" dirty="0" smtClean="0">
                <a:latin typeface="+mn-lt"/>
              </a:rPr>
              <a:t>na </a:t>
            </a:r>
            <a:r>
              <a:rPr lang="pl-PL" sz="3600" b="1" dirty="0">
                <a:latin typeface="+mn-lt"/>
              </a:rPr>
              <a:t>poziomie specjalistycznym </a:t>
            </a:r>
            <a:r>
              <a:rPr lang="pl-PL" sz="3600" b="1" dirty="0" smtClean="0">
                <a:latin typeface="+mn-lt"/>
              </a:rPr>
              <a:t>c.d.</a:t>
            </a:r>
            <a:endParaRPr lang="pl-PL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99356" y="5278627"/>
            <a:ext cx="11593288" cy="13181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Do działań poszukiwawczych z psami ratowniczymi mogą być dysponowane tylko zespoły posiadające ważną specjalność gruzowiskową, poświadczoną właściwym dokumentem wydanym zgodnie z obowiązującymi przepisami.</a:t>
            </a:r>
          </a:p>
        </p:txBody>
      </p:sp>
      <p:sp>
        <p:nvSpPr>
          <p:cNvPr id="4" name="Prostokąt 3"/>
          <p:cNvSpPr/>
          <p:nvPr/>
        </p:nvSpPr>
        <p:spPr>
          <a:xfrm>
            <a:off x="5629618" y="1994054"/>
            <a:ext cx="55789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u="sng" dirty="0"/>
              <a:t>Dla poziomu gotowości </a:t>
            </a:r>
            <a:r>
              <a:rPr lang="pl-PL" sz="2800" b="1" u="sng" dirty="0"/>
              <a:t>B</a:t>
            </a:r>
          </a:p>
          <a:p>
            <a:pPr lvl="0"/>
            <a:r>
              <a:rPr lang="pl-PL" sz="2800" dirty="0"/>
              <a:t>Poszukiwanie osób zaginionych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</a:t>
            </a:r>
            <a:r>
              <a:rPr lang="pl-PL" sz="2800" i="1" dirty="0" smtClean="0"/>
              <a:t> </a:t>
            </a:r>
            <a:r>
              <a:rPr lang="pl-PL" sz="2800" dirty="0"/>
              <a:t>wykorzystywaniem psów ratowniczych. </a:t>
            </a:r>
          </a:p>
          <a:p>
            <a:pPr lvl="0"/>
            <a:endParaRPr lang="pl-PL" sz="2800" dirty="0"/>
          </a:p>
          <a:p>
            <a:pPr lvl="0"/>
            <a:r>
              <a:rPr lang="pl-PL" sz="2800" dirty="0"/>
              <a:t>Udzielenie kwalifikowanej pierwszej pomocy.</a:t>
            </a:r>
          </a:p>
        </p:txBody>
      </p:sp>
      <p:pic>
        <p:nvPicPr>
          <p:cNvPr id="5" name="Picture 2" descr="F:\Zdjęcia\DSC03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238" y="1856137"/>
            <a:ext cx="4057292" cy="338437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9710057" y="6596743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9012" y="692332"/>
            <a:ext cx="10515600" cy="55473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dirty="0" smtClean="0"/>
              <a:t>	</a:t>
            </a:r>
            <a:r>
              <a:rPr lang="pl-PL" sz="3200" i="1" dirty="0"/>
              <a:t>Niniejsza prezentacja, opracowana przez mł. bryg. mgr inż. Pawła Bruneckiego, powstała na podstawie skryptu do szkolenia z działań poszukiwawczo-ratowniczych realizowanych przez ksrg w zakresie podstawowym, autorstwa: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mł. bryg. Mariusza </a:t>
            </a:r>
            <a:r>
              <a:rPr lang="pl-PL" sz="3200" i="1" dirty="0" err="1"/>
              <a:t>Chomoncika</a:t>
            </a:r>
            <a:r>
              <a:rPr lang="pl-PL" sz="3200" i="1" dirty="0"/>
              <a:t>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bryg. Piotra Gancarczyka,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 err="1"/>
              <a:t>asp</a:t>
            </a:r>
            <a:r>
              <a:rPr lang="pl-PL" sz="3200" i="1" dirty="0"/>
              <a:t>. sztab. Krzysztofa Grucy,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bryg. Roberta </a:t>
            </a:r>
            <a:r>
              <a:rPr lang="pl-PL" sz="3200" i="1" dirty="0" err="1"/>
              <a:t>Kłębczyka</a:t>
            </a:r>
            <a:r>
              <a:rPr lang="pl-PL" sz="3200" i="1" dirty="0"/>
              <a:t>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3200" i="1" dirty="0"/>
              <a:t>kpt. Adama Piętki.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l-PL" sz="3200" i="1" dirty="0"/>
              <a:t>	Prezentacja została zweryfikowana </a:t>
            </a:r>
            <a:r>
              <a:rPr lang="pl-PL" sz="3200" i="1" dirty="0" smtClean="0"/>
              <a:t>przez </a:t>
            </a:r>
            <a:r>
              <a:rPr lang="pl-PL" sz="3200" i="1" dirty="0"/>
              <a:t>autorów skryptu i specjalistów z zakresu działań poszukiwawczo-ratowniczych.</a:t>
            </a:r>
          </a:p>
        </p:txBody>
      </p:sp>
    </p:spTree>
    <p:extLst>
      <p:ext uri="{BB962C8B-B14F-4D97-AF65-F5344CB8AC3E}">
        <p14:creationId xmlns:p14="http://schemas.microsoft.com/office/powerpoint/2010/main" val="10910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2362201"/>
            <a:ext cx="8676456" cy="4162425"/>
          </a:xfrm>
        </p:spPr>
        <p:txBody>
          <a:bodyPr/>
          <a:lstStyle/>
          <a:p>
            <a:pPr lvl="0">
              <a:buNone/>
            </a:pPr>
            <a:r>
              <a:rPr lang="pl-PL" sz="2400" dirty="0"/>
              <a:t/>
            </a:r>
            <a:br>
              <a:rPr lang="pl-PL" sz="2400" dirty="0"/>
            </a:br>
            <a:endParaRPr lang="pl-P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pl-P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endParaRPr lang="pl-P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pl-PL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1932" y="2090891"/>
            <a:ext cx="11233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69875" algn="l"/>
              </a:tabLst>
            </a:pPr>
            <a:r>
              <a:rPr lang="pl-PL" sz="2800" u="sng" dirty="0">
                <a:ea typeface="Times New Roman" pitchFamily="18" charset="0"/>
                <a:cs typeface="Arial" pitchFamily="34" charset="0"/>
              </a:rPr>
              <a:t>Dla poziomu gotowości </a:t>
            </a:r>
            <a:r>
              <a:rPr lang="pl-PL" sz="2800" b="1" u="sng" dirty="0">
                <a:ea typeface="Times New Roman" pitchFamily="18" charset="0"/>
                <a:cs typeface="Arial" pitchFamily="34" charset="0"/>
              </a:rPr>
              <a:t>C </a:t>
            </a:r>
            <a:endParaRPr lang="pl-PL" sz="2800" b="1" u="sng" dirty="0">
              <a:cs typeface="Arial" pitchFamily="34" charset="0"/>
            </a:endParaRPr>
          </a:p>
          <a:p>
            <a:pPr eaLnBrk="0" hangingPunct="0">
              <a:tabLst>
                <a:tab pos="269875" algn="l"/>
              </a:tabLst>
            </a:pPr>
            <a:r>
              <a:rPr lang="pl-PL" sz="2800" dirty="0">
                <a:ea typeface="Times New Roman" pitchFamily="18" charset="0"/>
                <a:cs typeface="Arial" pitchFamily="34" charset="0"/>
              </a:rPr>
              <a:t>Pełny zakres działań </a:t>
            </a:r>
            <a:r>
              <a:rPr lang="pl-PL" sz="2800" dirty="0" smtClean="0">
                <a:ea typeface="Times New Roman" pitchFamily="18" charset="0"/>
                <a:cs typeface="Arial" pitchFamily="34" charset="0"/>
              </a:rPr>
              <a:t>poszukiwawczo-ratowniczych</a:t>
            </a:r>
            <a:endParaRPr lang="pl-PL" sz="2800" dirty="0">
              <a:cs typeface="Arial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="" xmlns:a16="http://schemas.microsoft.com/office/drawing/2014/main" id="{28E2BF1F-AA94-4F10-8072-A862F10CC113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620688"/>
            <a:ext cx="10585176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b="1" cap="none" dirty="0">
                <a:ln>
                  <a:noFill/>
                </a:ln>
                <a:solidFill>
                  <a:prstClr val="black"/>
                </a:solidFill>
                <a:latin typeface="Calibri" panose="020F0502020204030204"/>
              </a:rPr>
              <a:t>Zakres działań poszukiwawczo-ratowniczych na poziomie specjalistycznym </a:t>
            </a:r>
            <a:r>
              <a:rPr lang="pl-PL" b="1" cap="none" dirty="0" smtClean="0">
                <a:ln>
                  <a:noFill/>
                </a:ln>
                <a:solidFill>
                  <a:prstClr val="black"/>
                </a:solidFill>
                <a:latin typeface="Calibri" panose="020F0502020204030204"/>
              </a:rPr>
              <a:t>c.d.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F:\Zdjęcia\2014-10-23 Wybuch Gazu Katowice\239.jpg">
            <a:extLst>
              <a:ext uri="{FF2B5EF4-FFF2-40B4-BE49-F238E27FC236}">
                <a16:creationId xmlns="" xmlns:a16="http://schemas.microsoft.com/office/drawing/2014/main" id="{244716B7-3234-4605-B139-69A58133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64" y="3455201"/>
            <a:ext cx="4747284" cy="3159623"/>
          </a:xfrm>
          <a:prstGeom prst="rect">
            <a:avLst/>
          </a:prstGeom>
          <a:noFill/>
        </p:spPr>
      </p:pic>
      <p:pic>
        <p:nvPicPr>
          <p:cNvPr id="8" name="Picture 3" descr="F:\Zdjęcia\2014-10-23 Wybuch Gazu Katowice\230.jpg">
            <a:extLst>
              <a:ext uri="{FF2B5EF4-FFF2-40B4-BE49-F238E27FC236}">
                <a16:creationId xmlns="" xmlns:a16="http://schemas.microsoft.com/office/drawing/2014/main" id="{820DA8D9-6DF1-4291-AC6D-604328148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7184" y="2090891"/>
            <a:ext cx="3927996" cy="327162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23393" y="1790880"/>
            <a:ext cx="9865222" cy="185414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pl-PL" dirty="0"/>
              <a:t>Gotowość operacyjną poziomu USAR POLAND określa się jako gotowość do wyjazdu z jednostki macierzystej w rejon koncentracji sił i środków wchodzących w skład USAR POLAND przy zachowaniu </a:t>
            </a:r>
            <a:r>
              <a:rPr lang="pl-PL" u="sng" dirty="0"/>
              <a:t>czasu alarmowania nie więcej  niż 360 minut.</a:t>
            </a:r>
            <a:endParaRPr lang="pl-PL" dirty="0"/>
          </a:p>
        </p:txBody>
      </p:sp>
      <p:pic>
        <p:nvPicPr>
          <p:cNvPr id="3074" name="Picture 2" descr="F:\Zdjęcia\Nepal\DSCF5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3789040"/>
            <a:ext cx="4903704" cy="273630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312024" y="4446228"/>
            <a:ext cx="54006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pl-PL" sz="2800" dirty="0"/>
              <a:t>Zadania:</a:t>
            </a:r>
          </a:p>
          <a:p>
            <a:pPr>
              <a:lnSpc>
                <a:spcPct val="90000"/>
              </a:lnSpc>
            </a:pPr>
            <a:r>
              <a:rPr lang="pl-PL" sz="2800" dirty="0"/>
              <a:t>Organizacja działań poszukiwawczo - ratowniczych  poza granicami kraju.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="" xmlns:a16="http://schemas.microsoft.com/office/drawing/2014/main" id="{EB13A43C-D470-44EF-9CC9-750E964BE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08" y="182880"/>
            <a:ext cx="8534400" cy="1507067"/>
          </a:xfrm>
        </p:spPr>
        <p:txBody>
          <a:bodyPr>
            <a:normAutofit/>
          </a:bodyPr>
          <a:lstStyle/>
          <a:p>
            <a:pPr eaLnBrk="1" hangingPunct="1"/>
            <a:r>
              <a:rPr lang="pl-PL" sz="3600" b="1" dirty="0">
                <a:latin typeface="+mn-lt"/>
              </a:rPr>
              <a:t>Standard gotowości operacyjnej jednostek  specjalistycznych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Metryka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1678" y="2802835"/>
            <a:ext cx="8362122" cy="3374128"/>
          </a:xfrm>
        </p:spPr>
        <p:txBody>
          <a:bodyPr/>
          <a:lstStyle/>
          <a:p>
            <a:r>
              <a:rPr lang="pl-PL" b="1" dirty="0"/>
              <a:t>Data powstania pierwowzoru</a:t>
            </a:r>
            <a:r>
              <a:rPr lang="pl-PL" dirty="0"/>
              <a:t>: 10.06.2020 r.</a:t>
            </a:r>
          </a:p>
          <a:p>
            <a:r>
              <a:rPr lang="pl-PL" b="1" dirty="0"/>
              <a:t>Data ostatniej aktualizacji</a:t>
            </a:r>
            <a:r>
              <a:rPr lang="pl-PL" dirty="0"/>
              <a:t>: </a:t>
            </a:r>
            <a:r>
              <a:rPr lang="pl-PL" dirty="0" smtClean="0"/>
              <a:t>24.07.2020 </a:t>
            </a:r>
            <a:r>
              <a:rPr lang="pl-PL" dirty="0"/>
              <a:t>r.</a:t>
            </a:r>
          </a:p>
          <a:p>
            <a:r>
              <a:rPr lang="pl-PL" b="1" dirty="0"/>
              <a:t>Bieżący numer wersji</a:t>
            </a:r>
            <a:r>
              <a:rPr lang="pl-PL" dirty="0" smtClean="0"/>
              <a:t>: 2</a:t>
            </a:r>
            <a:endParaRPr lang="pl-PL" dirty="0"/>
          </a:p>
          <a:p>
            <a:r>
              <a:rPr lang="pl-PL" b="1" dirty="0"/>
              <a:t>Autor: </a:t>
            </a:r>
            <a:r>
              <a:rPr lang="pl-PL" dirty="0"/>
              <a:t>mł. bryg. Paweł </a:t>
            </a:r>
            <a:r>
              <a:rPr lang="pl-PL" dirty="0" err="1"/>
              <a:t>Brunecki</a:t>
            </a:r>
            <a:endParaRPr lang="pl-PL" dirty="0"/>
          </a:p>
          <a:p>
            <a:r>
              <a:rPr lang="pl-PL" dirty="0"/>
              <a:t>Zmiany – st. bryg. Sławomir Wojta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91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324" y="1155559"/>
            <a:ext cx="10817352" cy="4541855"/>
          </a:xfrm>
        </p:spPr>
        <p:txBody>
          <a:bodyPr>
            <a:noAutofit/>
          </a:bodyPr>
          <a:lstStyle/>
          <a:p>
            <a:pPr marL="715963">
              <a:lnSpc>
                <a:spcPct val="150000"/>
              </a:lnSpc>
            </a:pPr>
            <a:r>
              <a:rPr lang="pl-PL" b="1" dirty="0">
                <a:latin typeface="+mn-lt"/>
              </a:rPr>
              <a:t>Zasady organizacji działań </a:t>
            </a:r>
            <a:br>
              <a:rPr lang="pl-PL" b="1" dirty="0">
                <a:latin typeface="+mn-lt"/>
              </a:rPr>
            </a:br>
            <a:r>
              <a:rPr lang="pl-PL" b="1" dirty="0" smtClean="0">
                <a:latin typeface="+mn-lt"/>
              </a:rPr>
              <a:t>poszukiwawczo-ratowniczych </a:t>
            </a:r>
            <a:r>
              <a:rPr lang="pl-PL" b="1" dirty="0">
                <a:latin typeface="+mn-lt"/>
              </a:rPr>
              <a:t>w ksrg.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Zakres działań podstawowych </a:t>
            </a:r>
            <a:r>
              <a:rPr lang="pl-PL" b="1" dirty="0" smtClean="0">
                <a:latin typeface="+mn-lt"/>
              </a:rPr>
              <a:t/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i </a:t>
            </a:r>
            <a:r>
              <a:rPr lang="pl-PL" b="1" dirty="0">
                <a:latin typeface="+mn-lt"/>
              </a:rPr>
              <a:t>obowiązujące przepisy w tym zakresie.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365125"/>
            <a:ext cx="5045765" cy="107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Temat 1.</a:t>
            </a:r>
          </a:p>
        </p:txBody>
      </p:sp>
    </p:spTree>
    <p:extLst>
      <p:ext uri="{BB962C8B-B14F-4D97-AF65-F5344CB8AC3E}">
        <p14:creationId xmlns:p14="http://schemas.microsoft.com/office/powerpoint/2010/main" val="49042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9A1569C-4A85-448B-9869-5917712B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588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DZIAŁANIA </a:t>
            </a:r>
            <a:r>
              <a:rPr lang="pl-PL" sz="3600" b="1" dirty="0" smtClean="0">
                <a:latin typeface="+mn-lt"/>
              </a:rPr>
              <a:t>POSZUKIWAWCZO-RATOWNICZE</a:t>
            </a:r>
            <a:endParaRPr lang="pl-PL" sz="3600" b="1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9E53F1D-23D9-43BA-ABF3-8E0F28C0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7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Dziedzina </a:t>
            </a:r>
            <a:r>
              <a:rPr lang="pl-PL" dirty="0"/>
              <a:t>ratownictwa technicznego, obejmująca szereg działań </a:t>
            </a:r>
            <a:r>
              <a:rPr lang="pl-PL" dirty="0" smtClean="0"/>
              <a:t>planistyczno-organizacyjnych </a:t>
            </a:r>
            <a:r>
              <a:rPr lang="pl-PL" dirty="0"/>
              <a:t>związanych z zapewnieniem gotowości operacyjnej na wypadek zdarzeń o charakterze budowlanym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technicznym, gdzie występuje zagrożenie dla zdrowia i życia ludzi,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postaci uwięzienia, zasypanie, zablokowania w zniszczonym (uszkodzonym) budynku lub w innym obiekcie i  konstrukcji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78928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9A1569C-4A85-448B-9869-5917712B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+mn-lt"/>
              </a:rPr>
              <a:t>DZIAŁANIA POSZUKIWAWCZO-RATOWNICZE c.d.</a:t>
            </a:r>
            <a:endParaRPr lang="pl-PL" sz="3600" b="1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9E53F1D-23D9-43BA-ABF3-8E0F28C0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Specyficznym </a:t>
            </a:r>
            <a:r>
              <a:rPr lang="pl-PL" dirty="0"/>
              <a:t>zakresem zadań dla działań </a:t>
            </a:r>
            <a:r>
              <a:rPr lang="pl-PL" dirty="0" smtClean="0"/>
              <a:t>poszukiwawczo-ratowniczych </a:t>
            </a:r>
            <a:r>
              <a:rPr lang="pl-PL" dirty="0"/>
              <a:t>jest  konieczność lokalizacji osób zasypanych bądź uwięzionych.</a:t>
            </a:r>
          </a:p>
          <a:p>
            <a:pPr marL="0" indent="0">
              <a:buNone/>
            </a:pPr>
            <a:r>
              <a:rPr lang="pl-PL" dirty="0"/>
              <a:t>Dodatkowo, szczególnie w zakresie specjalistycznym, wymaga stosowania dedykowanego sprzętu ratowniczego.</a:t>
            </a:r>
          </a:p>
          <a:p>
            <a:pPr marL="0" indent="0">
              <a:buNone/>
            </a:pPr>
            <a:r>
              <a:rPr lang="pl-PL" dirty="0"/>
              <a:t>Z uwagi na występujące zagrożenia wymaga stosowania specjalnej metodyki zarządzania bezpieczeństwem działań.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84278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68931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ZAKRES 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31973"/>
            <a:ext cx="10515600" cy="40660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Ze względu na posiadany sprzęt, wyszkolenie i możliwości realizacji zadań, działania poszukiwawczo-ratownicze realizowane są w zakresie:</a:t>
            </a:r>
          </a:p>
          <a:p>
            <a:pPr marL="0" indent="0" algn="just">
              <a:buNone/>
            </a:pPr>
            <a:endParaRPr lang="pl-PL" dirty="0"/>
          </a:p>
          <a:p>
            <a:r>
              <a:rPr lang="pl-PL" dirty="0"/>
              <a:t>podstawowym,</a:t>
            </a:r>
          </a:p>
          <a:p>
            <a:r>
              <a:rPr lang="pl-PL" dirty="0"/>
              <a:t>specjalistycznym,</a:t>
            </a:r>
          </a:p>
          <a:p>
            <a:r>
              <a:rPr lang="pl-PL" dirty="0"/>
              <a:t>specjalistycznym w pomocy międzynarodowej.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715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Przepisy regulujące działania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poszukiwawczo-ratownicze w ksrg: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4444" y="1920239"/>
            <a:ext cx="11317442" cy="4807131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Zasady organizacji działań poszukiwawczo-ratowniczych w krajowym systemie ratowniczo-gaśniczym – listopad 2016 r.;</a:t>
            </a:r>
          </a:p>
          <a:p>
            <a:pPr lvl="0" algn="just">
              <a:buFont typeface="+mj-lt"/>
              <a:buAutoNum type="alphaLcParenR"/>
            </a:pPr>
            <a:endParaRPr lang="pl-PL" dirty="0"/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rozporządzenie Ministra Spraw Wewnętrznych i Administracji z dnia </a:t>
            </a:r>
            <a:br>
              <a:rPr lang="pl-PL" dirty="0"/>
            </a:br>
            <a:r>
              <a:rPr lang="pl-PL" dirty="0"/>
              <a:t>3 lipca 2017 r. w sprawie szczegółowej organizacji krajowego systemu </a:t>
            </a:r>
            <a:r>
              <a:rPr lang="pl-PL" dirty="0" smtClean="0"/>
              <a:t>ratowniczo-gaśniczego;</a:t>
            </a:r>
            <a:endParaRPr lang="pl-PL" dirty="0"/>
          </a:p>
          <a:p>
            <a:pPr lvl="0" algn="just">
              <a:buFont typeface="+mj-lt"/>
              <a:buAutoNum type="alphaLcParenR"/>
            </a:pPr>
            <a:endParaRPr lang="pl-PL" dirty="0"/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rozporządzenie Ministra Spraw Wewnętrznych z dnia 21 listopada 2014 r. </a:t>
            </a:r>
            <a:r>
              <a:rPr lang="pl-PL" dirty="0" smtClean="0"/>
              <a:t>w </a:t>
            </a:r>
            <a:r>
              <a:rPr lang="pl-PL" dirty="0"/>
              <a:t>sprawie szczegółowych zasad wyposażenia jednostek organizacyjnych Państwowej Straży </a:t>
            </a:r>
            <a:r>
              <a:rPr lang="pl-PL" dirty="0" smtClean="0"/>
              <a:t>Pożarnej;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36138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Przepisy regulujące działania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poszukiwawczo-ratownicze w ksrg c.d.: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9748" y="1888760"/>
            <a:ext cx="10646229" cy="4734107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lphaLcParenR" startAt="4"/>
            </a:pPr>
            <a:r>
              <a:rPr lang="pl-PL" dirty="0"/>
              <a:t>rozporządzenie Ministra Spraw Wewnętrznych z dnia 13 grudnia 2012 r. </a:t>
            </a:r>
            <a:r>
              <a:rPr lang="pl-PL" dirty="0" smtClean="0"/>
              <a:t>w </a:t>
            </a:r>
            <a:r>
              <a:rPr lang="pl-PL" dirty="0"/>
              <a:t>sprawie zwierząt wykorzystywanych w akcjach </a:t>
            </a:r>
            <a:r>
              <a:rPr lang="pl-PL" dirty="0" smtClean="0"/>
              <a:t>ratowniczych;</a:t>
            </a:r>
            <a:endParaRPr lang="pl-PL" dirty="0"/>
          </a:p>
          <a:p>
            <a:pPr marL="514350" lvl="0" indent="-514350" algn="just">
              <a:buFont typeface="+mj-lt"/>
              <a:buAutoNum type="alphaLcParenR" startAt="4"/>
            </a:pPr>
            <a:endParaRPr lang="pl-PL" dirty="0"/>
          </a:p>
          <a:p>
            <a:pPr marL="514350" lvl="0" indent="-514350" algn="just">
              <a:buFont typeface="+mj-lt"/>
              <a:buAutoNum type="alphaLcParenR" startAt="4"/>
            </a:pPr>
            <a:r>
              <a:rPr lang="pl-PL" dirty="0"/>
              <a:t>procedura dysponowania specjalistycznych grup poszukiwawczo-ratowniczych ksrg do działań poszukiwawczych w terenie;</a:t>
            </a:r>
          </a:p>
          <a:p>
            <a:pPr marL="514350" lvl="0" indent="-514350" algn="just">
              <a:buFont typeface="+mj-lt"/>
              <a:buAutoNum type="alphaLcParenR" startAt="4"/>
            </a:pPr>
            <a:endParaRPr lang="pl-PL" dirty="0"/>
          </a:p>
          <a:p>
            <a:pPr marL="514350" lvl="0" indent="-514350" algn="just">
              <a:buFont typeface="+mj-lt"/>
              <a:buAutoNum type="alphaLcParenR" startAt="4"/>
            </a:pPr>
            <a:r>
              <a:rPr lang="pl-PL" dirty="0"/>
              <a:t>programy szkoleń z zakresu działań poszukiwawczo-ratowniczych realizowanych przez ksrg zatwierdzone przez komendanta głównego Państwowej Straży Pożarnej.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88906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Działania poszukiwawczo-ratownicze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w zakresie podstawowym realizują: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3767" y="2032908"/>
            <a:ext cx="10724940" cy="3600449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wszystkie jednostki ratowniczo-gaśnicze PSP;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jednostki ochrony przeciwpożarowej, w szczególności jednostki OSP włączone do ksrg;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inne podmioty ratownicze współpracujące z ksrg.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601199" y="6464141"/>
            <a:ext cx="2481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Temat 1. Zasady organizacji działań…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4746356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89045C85F31E4DBEF49FC12ABB86AC" ma:contentTypeVersion="33" ma:contentTypeDescription="Utwórz nowy dokument." ma:contentTypeScope="" ma:versionID="beb0102fb035238ce51055d20787a196">
  <xsd:schema xmlns:xsd="http://www.w3.org/2001/XMLSchema" xmlns:xs="http://www.w3.org/2001/XMLSchema" xmlns:p="http://schemas.microsoft.com/office/2006/metadata/properties" xmlns:ns1="http://schemas.microsoft.com/sharepoint/v3" xmlns:ns3="556c3ddf-0407-4802-949a-e33cf2d6de2b" xmlns:ns4="5c53ed1d-2f8e-4f78-8ce7-d64d01a2563d" targetNamespace="http://schemas.microsoft.com/office/2006/metadata/properties" ma:root="true" ma:fieldsID="152143cbcb9f032a2c894fb49d5468ab" ns1:_="" ns3:_="" ns4:_="">
    <xsd:import namespace="http://schemas.microsoft.com/sharepoint/v3"/>
    <xsd:import namespace="556c3ddf-0407-4802-949a-e33cf2d6de2b"/>
    <xsd:import namespace="5c53ed1d-2f8e-4f78-8ce7-d64d01a256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ath_Settings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5" nillable="true" ma:displayName="Właściwości ujednoliconych zasad zgodności" ma:hidden="true" ma:internalName="_ip_UnifiedCompliancePolicyProperties">
      <xsd:simpleType>
        <xsd:restriction base="dms:Note"/>
      </xsd:simpleType>
    </xsd:element>
    <xsd:element name="_ip_UnifiedCompliancePolicyUIAction" ma:index="36" nillable="true" ma:displayName="Akcja interfejsu użytkownika ujednoliconych zasad zgodnośc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c3ddf-0407-4802-949a-e33cf2d6de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3ed1d-2f8e-4f78-8ce7-d64d01a25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5c53ed1d-2f8e-4f78-8ce7-d64d01a2563d" xsi:nil="true"/>
    <Owner xmlns="5c53ed1d-2f8e-4f78-8ce7-d64d01a2563d">
      <UserInfo>
        <DisplayName/>
        <AccountId xsi:nil="true"/>
        <AccountType/>
      </UserInfo>
    </Owner>
    <_ip_UnifiedCompliancePolicyUIAction xmlns="http://schemas.microsoft.com/sharepoint/v3" xsi:nil="true"/>
    <TeamsChannelId xmlns="5c53ed1d-2f8e-4f78-8ce7-d64d01a2563d" xsi:nil="true"/>
    <IsNotebookLocked xmlns="5c53ed1d-2f8e-4f78-8ce7-d64d01a2563d" xsi:nil="true"/>
    <Has_Teacher_Only_SectionGroup xmlns="5c53ed1d-2f8e-4f78-8ce7-d64d01a2563d" xsi:nil="true"/>
    <NotebookType xmlns="5c53ed1d-2f8e-4f78-8ce7-d64d01a2563d" xsi:nil="true"/>
    <Invited_Teachers xmlns="5c53ed1d-2f8e-4f78-8ce7-d64d01a2563d" xsi:nil="true"/>
    <_ip_UnifiedCompliancePolicyProperties xmlns="http://schemas.microsoft.com/sharepoint/v3" xsi:nil="true"/>
    <Templates xmlns="5c53ed1d-2f8e-4f78-8ce7-d64d01a2563d" xsi:nil="true"/>
    <Self_Registration_Enabled xmlns="5c53ed1d-2f8e-4f78-8ce7-d64d01a2563d" xsi:nil="true"/>
    <Math_Settings xmlns="5c53ed1d-2f8e-4f78-8ce7-d64d01a2563d" xsi:nil="true"/>
    <Invited_Students xmlns="5c53ed1d-2f8e-4f78-8ce7-d64d01a2563d" xsi:nil="true"/>
    <Is_Collaboration_Space_Locked xmlns="5c53ed1d-2f8e-4f78-8ce7-d64d01a2563d" xsi:nil="true"/>
    <FolderType xmlns="5c53ed1d-2f8e-4f78-8ce7-d64d01a2563d" xsi:nil="true"/>
    <Teachers xmlns="5c53ed1d-2f8e-4f78-8ce7-d64d01a2563d">
      <UserInfo>
        <DisplayName/>
        <AccountId xsi:nil="true"/>
        <AccountType/>
      </UserInfo>
    </Teachers>
    <Students xmlns="5c53ed1d-2f8e-4f78-8ce7-d64d01a2563d">
      <UserInfo>
        <DisplayName/>
        <AccountId xsi:nil="true"/>
        <AccountType/>
      </UserInfo>
    </Students>
    <Student_Groups xmlns="5c53ed1d-2f8e-4f78-8ce7-d64d01a2563d">
      <UserInfo>
        <DisplayName/>
        <AccountId xsi:nil="true"/>
        <AccountType/>
      </UserInfo>
    </Student_Groups>
    <AppVersion xmlns="5c53ed1d-2f8e-4f78-8ce7-d64d01a2563d" xsi:nil="true"/>
    <DefaultSectionNames xmlns="5c53ed1d-2f8e-4f78-8ce7-d64d01a2563d" xsi:nil="true"/>
  </documentManagement>
</p:properties>
</file>

<file path=customXml/itemProps1.xml><?xml version="1.0" encoding="utf-8"?>
<ds:datastoreItem xmlns:ds="http://schemas.openxmlformats.org/officeDocument/2006/customXml" ds:itemID="{18AC7E7E-6F89-44B3-81C9-01B17F931C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111657-28CE-46AB-AA21-18270074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56c3ddf-0407-4802-949a-e33cf2d6de2b"/>
    <ds:schemaRef ds:uri="5c53ed1d-2f8e-4f78-8ce7-d64d01a25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98ECB3-20BA-4761-988D-8EA369AAFF2B}">
  <ds:schemaRefs>
    <ds:schemaRef ds:uri="http://schemas.microsoft.com/office/2006/documentManagement/types"/>
    <ds:schemaRef ds:uri="http://purl.org/dc/elements/1.1/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5c53ed1d-2f8e-4f78-8ce7-d64d01a2563d"/>
    <ds:schemaRef ds:uri="556c3ddf-0407-4802-949a-e33cf2d6de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1274</Words>
  <Application>Microsoft Office PowerPoint</Application>
  <PresentationFormat>Niestandardowy</PresentationFormat>
  <Paragraphs>179</Paragraphs>
  <Slides>22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Szkolenie z działań  poszukiwawczo-ratowniczych realizowanych przez ksrg  w zakresie podstawowym</vt:lpstr>
      <vt:lpstr>Prezentacja programu PowerPoint</vt:lpstr>
      <vt:lpstr>Zasady organizacji działań  poszukiwawczo-ratowniczych w ksrg.  Zakres działań podstawowych  i obowiązujące przepisy w tym zakresie.</vt:lpstr>
      <vt:lpstr>DZIAŁANIA POSZUKIWAWCZO-RATOWNICZE</vt:lpstr>
      <vt:lpstr>DZIAŁANIA POSZUKIWAWCZO-RATOWNICZE c.d.</vt:lpstr>
      <vt:lpstr>ZAKRES DZIAŁAŃ</vt:lpstr>
      <vt:lpstr>Przepisy regulujące działania  poszukiwawczo-ratownicze w ksrg:</vt:lpstr>
      <vt:lpstr>Przepisy regulujące działania  poszukiwawczo-ratownicze w ksrg c.d.:</vt:lpstr>
      <vt:lpstr>Działania poszukiwawczo-ratownicze  w zakresie podstawowym realizują:</vt:lpstr>
      <vt:lpstr>Kwalifikacje do wykonywania działań poszukiwawczo-ratowniczych w zakresie podstawowym uzyskują: </vt:lpstr>
      <vt:lpstr>Zakres zadań poszukiwawczo-ratowniczych  w zakresie podstawowym obejmuje:</vt:lpstr>
      <vt:lpstr>Zakres zadań poszukiwawczo-ratowniczych  w zakresie podstawowym obejmuje c.d.:</vt:lpstr>
      <vt:lpstr>Zasady dysponowania i współdziałania  ze specjalistycznymi grupami poszukiwawczo-ratowniczymi</vt:lpstr>
      <vt:lpstr>Zasady dysponowania i współdziałania ze specjalistycznymi grupami poszukiwawczo-ratowniczymi c.d.</vt:lpstr>
      <vt:lpstr>Zasady dysponowania i współdziałania ze specjalistycznymi grupami poszukiwawczo-ratowniczymi c.d.</vt:lpstr>
      <vt:lpstr>Działania specjalistyczne</vt:lpstr>
      <vt:lpstr>Specjalistyczne Grupy Poszukiwawczo-Ratownicze PSP</vt:lpstr>
      <vt:lpstr>Zakres działań poszukiwawczo-ratowniczych  na poziomie specjalistycznym </vt:lpstr>
      <vt:lpstr>Zakres działań poszukiwawczo-ratowniczych na poziomie specjalistycznym c.d.</vt:lpstr>
      <vt:lpstr>Prezentacja programu PowerPoint</vt:lpstr>
      <vt:lpstr>Standard gotowości operacyjnej jednostek  specjalistycznych</vt:lpstr>
      <vt:lpstr>Metryka prezentacji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z ratownictwa wysokościowego realizowanego przez ksrg w zakresie podstawowym</dc:title>
  <dc:creator>Brunecki Paweł</dc:creator>
  <cp:lastModifiedBy>Stajszczak Magdalena</cp:lastModifiedBy>
  <cp:revision>224</cp:revision>
  <dcterms:created xsi:type="dcterms:W3CDTF">2019-05-07T09:56:03Z</dcterms:created>
  <dcterms:modified xsi:type="dcterms:W3CDTF">2020-07-24T14:43:16Z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0x010100AC89045C85F31E4DBEF49FC12ABB86AC</vt:lpwstr>
  </property>
</Properties>
</file>