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261" r:id="rId3"/>
    <p:sldId id="263" r:id="rId4"/>
    <p:sldId id="287" r:id="rId5"/>
    <p:sldId id="288" r:id="rId6"/>
    <p:sldId id="289" r:id="rId7"/>
    <p:sldId id="290" r:id="rId8"/>
    <p:sldId id="291" r:id="rId9"/>
    <p:sldId id="278" r:id="rId10"/>
    <p:sldId id="296" r:id="rId11"/>
    <p:sldId id="285" r:id="rId12"/>
    <p:sldId id="302" r:id="rId13"/>
    <p:sldId id="300" r:id="rId14"/>
    <p:sldId id="301" r:id="rId15"/>
    <p:sldId id="264" r:id="rId16"/>
    <p:sldId id="277" r:id="rId17"/>
    <p:sldId id="265" r:id="rId18"/>
    <p:sldId id="293" r:id="rId19"/>
    <p:sldId id="294" r:id="rId20"/>
    <p:sldId id="295" r:id="rId21"/>
    <p:sldId id="266" r:id="rId22"/>
    <p:sldId id="267" r:id="rId23"/>
    <p:sldId id="260" r:id="rId24"/>
    <p:sldId id="268" r:id="rId25"/>
    <p:sldId id="303" r:id="rId26"/>
    <p:sldId id="269" r:id="rId27"/>
    <p:sldId id="270" r:id="rId28"/>
    <p:sldId id="271" r:id="rId29"/>
    <p:sldId id="272" r:id="rId30"/>
    <p:sldId id="304" r:id="rId31"/>
    <p:sldId id="258" r:id="rId32"/>
    <p:sldId id="305" r:id="rId33"/>
    <p:sldId id="259" r:id="rId34"/>
    <p:sldId id="297" r:id="rId35"/>
    <p:sldId id="307" r:id="rId36"/>
    <p:sldId id="308" r:id="rId37"/>
    <p:sldId id="279" r:id="rId38"/>
    <p:sldId id="280" r:id="rId39"/>
    <p:sldId id="281" r:id="rId40"/>
    <p:sldId id="282" r:id="rId41"/>
    <p:sldId id="283" r:id="rId42"/>
    <p:sldId id="284" r:id="rId43"/>
    <p:sldId id="309" r:id="rId44"/>
    <p:sldId id="306" r:id="rId45"/>
    <p:sldId id="310" r:id="rId4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4A3AA59-054A-2DEA-BAB5-D538E728E7D5}" name="GIS - Joanna Skowron" initials="JS" userId="S::joanna.skowron@sanepid.gov.pl::051c45a4-835b-464c-b57c-9c765f17645d" providerId="AD"/>
  <p188:author id="{A47153BE-F61C-1E91-7D00-8B8CACAE09D7}" name="GIS - Monika Waćkowska-Kabaczyńska" initials="MW" userId="S::monika.wackowska-kabaczynska@sanepid.gov.pl::14369290-6390-42e1-a335-05c8e6046f9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8115"/>
    <a:srgbClr val="FFB061"/>
    <a:srgbClr val="FF6187"/>
    <a:srgbClr val="FEA89F"/>
    <a:srgbClr val="F6F6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AF81FD-F560-4382-A014-928FD894A130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341D0F7-E0E5-470E-B572-8BBF257318BA}">
      <dgm:prSet/>
      <dgm:spPr>
        <a:solidFill>
          <a:schemeClr val="accent2"/>
        </a:solidFill>
      </dgm:spPr>
      <dgm:t>
        <a:bodyPr/>
        <a:lstStyle/>
        <a:p>
          <a:r>
            <a:rPr lang="pl-PL" b="1"/>
            <a:t>Big Tobacco </a:t>
          </a:r>
          <a:r>
            <a:rPr lang="pl-PL"/>
            <a:t>(5 największych, amerykańskich koncernów tytoniowych) przez dekady wykorzystywało marketing i dezinformację, by zakłócać świadomość zdrowotną społeczeństwa. </a:t>
          </a:r>
          <a:endParaRPr lang="en-US"/>
        </a:p>
      </dgm:t>
    </dgm:pt>
    <dgm:pt modelId="{F5A371FD-2E83-4492-A919-D2B26DD174C0}" type="parTrans" cxnId="{D171EEEB-6376-45A7-A5E4-902FD941A3FA}">
      <dgm:prSet/>
      <dgm:spPr/>
      <dgm:t>
        <a:bodyPr/>
        <a:lstStyle/>
        <a:p>
          <a:endParaRPr lang="en-US"/>
        </a:p>
      </dgm:t>
    </dgm:pt>
    <dgm:pt modelId="{EED44DA2-6B72-4154-9453-89681442807D}" type="sibTrans" cxnId="{D171EEEB-6376-45A7-A5E4-902FD941A3FA}">
      <dgm:prSet/>
      <dgm:spPr/>
      <dgm:t>
        <a:bodyPr/>
        <a:lstStyle/>
        <a:p>
          <a:endParaRPr lang="en-US"/>
        </a:p>
      </dgm:t>
    </dgm:pt>
    <dgm:pt modelId="{4056328F-C6F1-4427-9B3D-9FD6D7213036}">
      <dgm:prSet/>
      <dgm:spPr>
        <a:solidFill>
          <a:schemeClr val="accent2"/>
        </a:solidFill>
      </dgm:spPr>
      <dgm:t>
        <a:bodyPr/>
        <a:lstStyle/>
        <a:p>
          <a:r>
            <a:rPr lang="pl-PL" b="1" dirty="0"/>
            <a:t>Tobacco </a:t>
          </a:r>
          <a:r>
            <a:rPr lang="pl-PL" b="1" dirty="0" err="1"/>
            <a:t>Industry</a:t>
          </a:r>
          <a:r>
            <a:rPr lang="pl-PL" b="1" dirty="0"/>
            <a:t> </a:t>
          </a:r>
          <a:r>
            <a:rPr lang="pl-PL" b="1" dirty="0" err="1"/>
            <a:t>Research</a:t>
          </a:r>
          <a:r>
            <a:rPr lang="pl-PL" b="1" dirty="0"/>
            <a:t> </a:t>
          </a:r>
          <a:r>
            <a:rPr lang="pl-PL" b="1" dirty="0" err="1"/>
            <a:t>Committee</a:t>
          </a:r>
          <a:r>
            <a:rPr lang="pl-PL" b="1" dirty="0"/>
            <a:t> </a:t>
          </a:r>
          <a:r>
            <a:rPr lang="pl-PL" dirty="0"/>
            <a:t>(później: </a:t>
          </a:r>
          <a:r>
            <a:rPr lang="en-US" dirty="0"/>
            <a:t>Council for Tobacco Research</a:t>
          </a:r>
          <a:r>
            <a:rPr lang="pl-PL" dirty="0"/>
            <a:t>) powstał po to, by podtrzymywać wątpliwości wobec nauki. Celem było: „badanie wpływu palenia na zdrowie”, ale historycznie często wskazywana jako element strategii przemysłu tytoniowego, aby: </a:t>
          </a:r>
          <a:endParaRPr lang="en-US" dirty="0"/>
        </a:p>
      </dgm:t>
    </dgm:pt>
    <dgm:pt modelId="{F1818FA8-9FA0-4FAB-8A66-1F1D08C0F820}" type="parTrans" cxnId="{BD5F8383-6DAD-4B50-B256-FDB8031469F8}">
      <dgm:prSet/>
      <dgm:spPr/>
      <dgm:t>
        <a:bodyPr/>
        <a:lstStyle/>
        <a:p>
          <a:endParaRPr lang="en-US"/>
        </a:p>
      </dgm:t>
    </dgm:pt>
    <dgm:pt modelId="{30BB2A15-BA67-4EE5-BEE8-D908C3774597}" type="sibTrans" cxnId="{BD5F8383-6DAD-4B50-B256-FDB8031469F8}">
      <dgm:prSet/>
      <dgm:spPr/>
      <dgm:t>
        <a:bodyPr/>
        <a:lstStyle/>
        <a:p>
          <a:endParaRPr lang="en-US"/>
        </a:p>
      </dgm:t>
    </dgm:pt>
    <dgm:pt modelId="{4624FD15-91AF-43F0-8429-8CC53AFD88C2}">
      <dgm:prSet/>
      <dgm:spPr>
        <a:solidFill>
          <a:schemeClr val="accent2"/>
        </a:solidFill>
      </dgm:spPr>
      <dgm:t>
        <a:bodyPr/>
        <a:lstStyle/>
        <a:p>
          <a:r>
            <a:rPr lang="pl-PL" dirty="0"/>
            <a:t>podważać lub opóźniać uznanie szkodliwości palenia, </a:t>
          </a:r>
          <a:endParaRPr lang="en-US" dirty="0"/>
        </a:p>
      </dgm:t>
    </dgm:pt>
    <dgm:pt modelId="{0EBE9A60-8035-47D3-9DA4-CDE65D148663}" type="parTrans" cxnId="{86187E05-CB23-4A87-B5E4-DCD61B9283EC}">
      <dgm:prSet/>
      <dgm:spPr/>
      <dgm:t>
        <a:bodyPr/>
        <a:lstStyle/>
        <a:p>
          <a:endParaRPr lang="en-US"/>
        </a:p>
      </dgm:t>
    </dgm:pt>
    <dgm:pt modelId="{49A80106-8ECB-432F-BF79-9663962ECFD9}" type="sibTrans" cxnId="{86187E05-CB23-4A87-B5E4-DCD61B9283EC}">
      <dgm:prSet/>
      <dgm:spPr/>
      <dgm:t>
        <a:bodyPr/>
        <a:lstStyle/>
        <a:p>
          <a:endParaRPr lang="en-US"/>
        </a:p>
      </dgm:t>
    </dgm:pt>
    <dgm:pt modelId="{0399AC47-1D08-4E16-95BA-A2B8D8B331EC}">
      <dgm:prSet/>
      <dgm:spPr>
        <a:solidFill>
          <a:schemeClr val="accent2"/>
        </a:solidFill>
      </dgm:spPr>
      <dgm:t>
        <a:bodyPr/>
        <a:lstStyle/>
        <a:p>
          <a:r>
            <a:rPr lang="pl-PL"/>
            <a:t>tworzyć wrażenie „braku jednoznacznych dowodów”, </a:t>
          </a:r>
          <a:endParaRPr lang="en-US"/>
        </a:p>
      </dgm:t>
    </dgm:pt>
    <dgm:pt modelId="{9E55C42E-0167-47E5-8E4B-B73276D12FD3}" type="parTrans" cxnId="{980CA8D9-6741-4F2D-BEF5-B62ECCDF90AF}">
      <dgm:prSet/>
      <dgm:spPr/>
      <dgm:t>
        <a:bodyPr/>
        <a:lstStyle/>
        <a:p>
          <a:endParaRPr lang="en-US"/>
        </a:p>
      </dgm:t>
    </dgm:pt>
    <dgm:pt modelId="{C83B295C-7EE1-4735-B358-19666D222525}" type="sibTrans" cxnId="{980CA8D9-6741-4F2D-BEF5-B62ECCDF90AF}">
      <dgm:prSet/>
      <dgm:spPr/>
      <dgm:t>
        <a:bodyPr/>
        <a:lstStyle/>
        <a:p>
          <a:endParaRPr lang="en-US"/>
        </a:p>
      </dgm:t>
    </dgm:pt>
    <dgm:pt modelId="{AD5CACE7-9B54-4B35-9271-422EE54E9A5A}">
      <dgm:prSet/>
      <dgm:spPr>
        <a:solidFill>
          <a:schemeClr val="accent2"/>
        </a:solidFill>
      </dgm:spPr>
      <dgm:t>
        <a:bodyPr/>
        <a:lstStyle/>
        <a:p>
          <a:r>
            <a:rPr lang="pl-PL"/>
            <a:t>wpływać na opinię publiczną i media.</a:t>
          </a:r>
          <a:endParaRPr lang="en-US"/>
        </a:p>
      </dgm:t>
    </dgm:pt>
    <dgm:pt modelId="{F1C015CE-73F0-467A-BECB-F35F13E49CE6}" type="parTrans" cxnId="{352321BD-5902-4542-88DB-B9390D7CD2EB}">
      <dgm:prSet/>
      <dgm:spPr/>
      <dgm:t>
        <a:bodyPr/>
        <a:lstStyle/>
        <a:p>
          <a:endParaRPr lang="en-US"/>
        </a:p>
      </dgm:t>
    </dgm:pt>
    <dgm:pt modelId="{A2CDEEA8-E9FE-4755-AD1B-261E6B5E434C}" type="sibTrans" cxnId="{352321BD-5902-4542-88DB-B9390D7CD2EB}">
      <dgm:prSet/>
      <dgm:spPr/>
      <dgm:t>
        <a:bodyPr/>
        <a:lstStyle/>
        <a:p>
          <a:endParaRPr lang="en-US"/>
        </a:p>
      </dgm:t>
    </dgm:pt>
    <dgm:pt modelId="{DA80ADE6-4DCC-44AD-AF6C-9C318DFC35FB}" type="pres">
      <dgm:prSet presAssocID="{3EAF81FD-F560-4382-A014-928FD894A130}" presName="diagram" presStyleCnt="0">
        <dgm:presLayoutVars>
          <dgm:dir/>
          <dgm:resizeHandles val="exact"/>
        </dgm:presLayoutVars>
      </dgm:prSet>
      <dgm:spPr/>
    </dgm:pt>
    <dgm:pt modelId="{E2994A6D-A216-46D9-9553-C2BDF2D1FF1D}" type="pres">
      <dgm:prSet presAssocID="{F341D0F7-E0E5-470E-B572-8BBF257318BA}" presName="node" presStyleLbl="node1" presStyleIdx="0" presStyleCnt="2">
        <dgm:presLayoutVars>
          <dgm:bulletEnabled val="1"/>
        </dgm:presLayoutVars>
      </dgm:prSet>
      <dgm:spPr/>
    </dgm:pt>
    <dgm:pt modelId="{814AFA9D-1DD7-4728-BBC9-97B41C23721B}" type="pres">
      <dgm:prSet presAssocID="{EED44DA2-6B72-4154-9453-89681442807D}" presName="sibTrans" presStyleCnt="0"/>
      <dgm:spPr/>
    </dgm:pt>
    <dgm:pt modelId="{B708FF84-767D-4175-B603-C53C0BC8FEBB}" type="pres">
      <dgm:prSet presAssocID="{4056328F-C6F1-4427-9B3D-9FD6D7213036}" presName="node" presStyleLbl="node1" presStyleIdx="1" presStyleCnt="2">
        <dgm:presLayoutVars>
          <dgm:bulletEnabled val="1"/>
        </dgm:presLayoutVars>
      </dgm:prSet>
      <dgm:spPr/>
    </dgm:pt>
  </dgm:ptLst>
  <dgm:cxnLst>
    <dgm:cxn modelId="{86187E05-CB23-4A87-B5E4-DCD61B9283EC}" srcId="{4056328F-C6F1-4427-9B3D-9FD6D7213036}" destId="{4624FD15-91AF-43F0-8429-8CC53AFD88C2}" srcOrd="0" destOrd="0" parTransId="{0EBE9A60-8035-47D3-9DA4-CDE65D148663}" sibTransId="{49A80106-8ECB-432F-BF79-9663962ECFD9}"/>
    <dgm:cxn modelId="{0092450F-A52C-4BD4-80F6-690590A6B0C9}" type="presOf" srcId="{4624FD15-91AF-43F0-8429-8CC53AFD88C2}" destId="{B708FF84-767D-4175-B603-C53C0BC8FEBB}" srcOrd="0" destOrd="1" presId="urn:microsoft.com/office/officeart/2005/8/layout/default"/>
    <dgm:cxn modelId="{C8E89C1E-1002-4FF7-ADCD-F0334D345E97}" type="presOf" srcId="{4056328F-C6F1-4427-9B3D-9FD6D7213036}" destId="{B708FF84-767D-4175-B603-C53C0BC8FEBB}" srcOrd="0" destOrd="0" presId="urn:microsoft.com/office/officeart/2005/8/layout/default"/>
    <dgm:cxn modelId="{BD5F8383-6DAD-4B50-B256-FDB8031469F8}" srcId="{3EAF81FD-F560-4382-A014-928FD894A130}" destId="{4056328F-C6F1-4427-9B3D-9FD6D7213036}" srcOrd="1" destOrd="0" parTransId="{F1818FA8-9FA0-4FAB-8A66-1F1D08C0F820}" sibTransId="{30BB2A15-BA67-4EE5-BEE8-D908C3774597}"/>
    <dgm:cxn modelId="{49FCE38D-6DBB-4D05-90A8-3D8F4A46E7BB}" type="presOf" srcId="{3EAF81FD-F560-4382-A014-928FD894A130}" destId="{DA80ADE6-4DCC-44AD-AF6C-9C318DFC35FB}" srcOrd="0" destOrd="0" presId="urn:microsoft.com/office/officeart/2005/8/layout/default"/>
    <dgm:cxn modelId="{930BAD93-823A-49F9-8766-B897429D4B04}" type="presOf" srcId="{0399AC47-1D08-4E16-95BA-A2B8D8B331EC}" destId="{B708FF84-767D-4175-B603-C53C0BC8FEBB}" srcOrd="0" destOrd="2" presId="urn:microsoft.com/office/officeart/2005/8/layout/default"/>
    <dgm:cxn modelId="{352321BD-5902-4542-88DB-B9390D7CD2EB}" srcId="{4056328F-C6F1-4427-9B3D-9FD6D7213036}" destId="{AD5CACE7-9B54-4B35-9271-422EE54E9A5A}" srcOrd="2" destOrd="0" parTransId="{F1C015CE-73F0-467A-BECB-F35F13E49CE6}" sibTransId="{A2CDEEA8-E9FE-4755-AD1B-261E6B5E434C}"/>
    <dgm:cxn modelId="{EFD98CC4-62A7-471D-8271-B27AC2E06C31}" type="presOf" srcId="{F341D0F7-E0E5-470E-B572-8BBF257318BA}" destId="{E2994A6D-A216-46D9-9553-C2BDF2D1FF1D}" srcOrd="0" destOrd="0" presId="urn:microsoft.com/office/officeart/2005/8/layout/default"/>
    <dgm:cxn modelId="{980CA8D9-6741-4F2D-BEF5-B62ECCDF90AF}" srcId="{4056328F-C6F1-4427-9B3D-9FD6D7213036}" destId="{0399AC47-1D08-4E16-95BA-A2B8D8B331EC}" srcOrd="1" destOrd="0" parTransId="{9E55C42E-0167-47E5-8E4B-B73276D12FD3}" sibTransId="{C83B295C-7EE1-4735-B358-19666D222525}"/>
    <dgm:cxn modelId="{D171EEEB-6376-45A7-A5E4-902FD941A3FA}" srcId="{3EAF81FD-F560-4382-A014-928FD894A130}" destId="{F341D0F7-E0E5-470E-B572-8BBF257318BA}" srcOrd="0" destOrd="0" parTransId="{F5A371FD-2E83-4492-A919-D2B26DD174C0}" sibTransId="{EED44DA2-6B72-4154-9453-89681442807D}"/>
    <dgm:cxn modelId="{DEB108F8-D088-4CEB-AB17-7052944BE01B}" type="presOf" srcId="{AD5CACE7-9B54-4B35-9271-422EE54E9A5A}" destId="{B708FF84-767D-4175-B603-C53C0BC8FEBB}" srcOrd="0" destOrd="3" presId="urn:microsoft.com/office/officeart/2005/8/layout/default"/>
    <dgm:cxn modelId="{4ED83858-FCE7-48EE-8EB5-43B39FB6080D}" type="presParOf" srcId="{DA80ADE6-4DCC-44AD-AF6C-9C318DFC35FB}" destId="{E2994A6D-A216-46D9-9553-C2BDF2D1FF1D}" srcOrd="0" destOrd="0" presId="urn:microsoft.com/office/officeart/2005/8/layout/default"/>
    <dgm:cxn modelId="{8185EEEE-73BA-49B5-B0AD-E2380F56F138}" type="presParOf" srcId="{DA80ADE6-4DCC-44AD-AF6C-9C318DFC35FB}" destId="{814AFA9D-1DD7-4728-BBC9-97B41C23721B}" srcOrd="1" destOrd="0" presId="urn:microsoft.com/office/officeart/2005/8/layout/default"/>
    <dgm:cxn modelId="{ED996DA2-580F-4D80-A99B-13D34BD02CE2}" type="presParOf" srcId="{DA80ADE6-4DCC-44AD-AF6C-9C318DFC35FB}" destId="{B708FF84-767D-4175-B603-C53C0BC8FEBB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994A6D-A216-46D9-9553-C2BDF2D1FF1D}">
      <dsp:nvSpPr>
        <dsp:cNvPr id="0" name=""/>
        <dsp:cNvSpPr/>
      </dsp:nvSpPr>
      <dsp:spPr>
        <a:xfrm>
          <a:off x="1305" y="648330"/>
          <a:ext cx="5091128" cy="3054676"/>
        </a:xfrm>
        <a:prstGeom prst="rect">
          <a:avLst/>
        </a:prstGeom>
        <a:solidFill>
          <a:schemeClr val="accent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/>
            <a:t>Big Tobacco </a:t>
          </a:r>
          <a:r>
            <a:rPr lang="pl-PL" sz="2000" kern="1200"/>
            <a:t>(5 największych, amerykańskich koncernów tytoniowych) przez dekady wykorzystywało marketing i dezinformację, by zakłócać świadomość zdrowotną społeczeństwa. </a:t>
          </a:r>
          <a:endParaRPr lang="en-US" sz="2000" kern="1200"/>
        </a:p>
      </dsp:txBody>
      <dsp:txXfrm>
        <a:off x="1305" y="648330"/>
        <a:ext cx="5091128" cy="3054676"/>
      </dsp:txXfrm>
    </dsp:sp>
    <dsp:sp modelId="{B708FF84-767D-4175-B603-C53C0BC8FEBB}">
      <dsp:nvSpPr>
        <dsp:cNvPr id="0" name=""/>
        <dsp:cNvSpPr/>
      </dsp:nvSpPr>
      <dsp:spPr>
        <a:xfrm>
          <a:off x="5601546" y="648330"/>
          <a:ext cx="5091128" cy="3054676"/>
        </a:xfrm>
        <a:prstGeom prst="rect">
          <a:avLst/>
        </a:prstGeom>
        <a:solidFill>
          <a:schemeClr val="accent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/>
            <a:t>Tobacco </a:t>
          </a:r>
          <a:r>
            <a:rPr lang="pl-PL" sz="2000" b="1" kern="1200" dirty="0" err="1"/>
            <a:t>Industry</a:t>
          </a:r>
          <a:r>
            <a:rPr lang="pl-PL" sz="2000" b="1" kern="1200" dirty="0"/>
            <a:t> </a:t>
          </a:r>
          <a:r>
            <a:rPr lang="pl-PL" sz="2000" b="1" kern="1200" dirty="0" err="1"/>
            <a:t>Research</a:t>
          </a:r>
          <a:r>
            <a:rPr lang="pl-PL" sz="2000" b="1" kern="1200" dirty="0"/>
            <a:t> </a:t>
          </a:r>
          <a:r>
            <a:rPr lang="pl-PL" sz="2000" b="1" kern="1200" dirty="0" err="1"/>
            <a:t>Committee</a:t>
          </a:r>
          <a:r>
            <a:rPr lang="pl-PL" sz="2000" b="1" kern="1200" dirty="0"/>
            <a:t> </a:t>
          </a:r>
          <a:r>
            <a:rPr lang="pl-PL" sz="2000" kern="1200" dirty="0"/>
            <a:t>(później: </a:t>
          </a:r>
          <a:r>
            <a:rPr lang="en-US" sz="2000" kern="1200" dirty="0"/>
            <a:t>Council for Tobacco Research</a:t>
          </a:r>
          <a:r>
            <a:rPr lang="pl-PL" sz="2000" kern="1200" dirty="0"/>
            <a:t>) powstał po to, by podtrzymywać wątpliwości wobec nauki. Celem było: „badanie wpływu palenia na zdrowie”, ale historycznie często wskazywana jako element strategii przemysłu tytoniowego, aby: </a:t>
          </a:r>
          <a:endParaRPr lang="en-US" sz="20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600" kern="1200" dirty="0"/>
            <a:t>podważać lub opóźniać uznanie szkodliwości palenia, 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600" kern="1200"/>
            <a:t>tworzyć wrażenie „braku jednoznacznych dowodów”, 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600" kern="1200"/>
            <a:t>wpływać na opinię publiczną i media.</a:t>
          </a:r>
          <a:endParaRPr lang="en-US" sz="1600" kern="1200"/>
        </a:p>
      </dsp:txBody>
      <dsp:txXfrm>
        <a:off x="5601546" y="648330"/>
        <a:ext cx="5091128" cy="30546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3F7B62-3EE0-415A-8A88-95C6CA811679}" type="datetimeFigureOut">
              <a:rPr lang="pl-PL" smtClean="0"/>
              <a:t>28.05.2026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EAD1C9-2E88-4CCC-B6E5-31208772B9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4748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AD1C9-2E88-4CCC-B6E5-31208772B9C9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3269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AD1C9-2E88-4CCC-B6E5-31208772B9C9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869063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AD1C9-2E88-4CCC-B6E5-31208772B9C9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942667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AD1C9-2E88-4CCC-B6E5-31208772B9C9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76799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AD1C9-2E88-4CCC-B6E5-31208772B9C9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747741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AD1C9-2E88-4CCC-B6E5-31208772B9C9}" type="slidenum">
              <a:rPr lang="pl-PL" smtClean="0"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298233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AD1C9-2E88-4CCC-B6E5-31208772B9C9}" type="slidenum">
              <a:rPr lang="pl-PL" smtClean="0"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41842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br>
              <a:rPr lang="pl-PL" dirty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47257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BA21F5F-0FD4-D1DD-5B27-CA7C8E420C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D4290015-A932-48EC-528A-9234F617E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8E1ECB9-1BCB-2867-1F88-5F7070CA8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C938-2901-4452-9B1E-2AFD386CD999}" type="datetimeFigureOut">
              <a:rPr lang="pl-PL" smtClean="0"/>
              <a:t>28.05.2026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5EA10A8-18C3-0D18-971F-C5535405A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E65B286-F64C-776E-6331-FD88B138C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E626-88F4-46F7-AD38-A65C66DE52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2187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73F2E55-ACDB-EA56-694B-50C94D7E5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D8D01F04-9188-29A0-123B-6A4F7C2FE5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B9FA032-1126-2938-EB4B-D09E3335F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C938-2901-4452-9B1E-2AFD386CD999}" type="datetimeFigureOut">
              <a:rPr lang="pl-PL" smtClean="0"/>
              <a:t>28.05.2026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33E3603-1C18-F360-6481-1355C4313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FC79183-5191-FBA1-68C2-9EA865F87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E626-88F4-46F7-AD38-A65C66DE52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29792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ECCFCBFE-15B3-7C49-C101-A95E304B68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0750E0C2-3534-9340-26E6-3F087C41A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00AE7C4-FC12-B61F-7527-305134694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C938-2901-4452-9B1E-2AFD386CD999}" type="datetimeFigureOut">
              <a:rPr lang="pl-PL" smtClean="0"/>
              <a:t>28.05.2026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67F450E-8A16-55A8-0A93-9E0164D71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6DDA0ED-3AE4-C034-5B4A-E5EEF6C97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E626-88F4-46F7-AD38-A65C66DE52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37313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B6DBB12-73A9-E832-8CD0-B9CBDF28B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5A837AB-F8C8-363A-C56A-1476A56FC1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3FF9F62-0BB5-A003-3654-65A052F54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C938-2901-4452-9B1E-2AFD386CD999}" type="datetimeFigureOut">
              <a:rPr lang="pl-PL" smtClean="0"/>
              <a:t>28.05.2026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2D774A9-F490-7275-9B77-B44BDF9E8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5795AD3-6E74-2319-9FE8-D0B954C5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E626-88F4-46F7-AD38-A65C66DE52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08079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A8F8414-9675-4D64-F824-D68479F35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FFFA653-B2B9-C894-AC53-53ACA602B7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E7A13F6-9958-2F7A-BBAB-7CA635FC8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C938-2901-4452-9B1E-2AFD386CD999}" type="datetimeFigureOut">
              <a:rPr lang="pl-PL" smtClean="0"/>
              <a:t>28.05.2026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E70EDE6-841F-C893-C326-7C4F0FCD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9A92B41-E21C-6006-D2B5-945233ED5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E626-88F4-46F7-AD38-A65C66DE52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81180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ECB9D28-E51D-E9AC-4B68-5A4176D3A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1A48E3C-B710-7165-386F-95EF4C0586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46198C3-C06B-48DE-8719-0B0EF4481D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CC647C9-9D8D-8BB9-058A-3AE3D8657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C938-2901-4452-9B1E-2AFD386CD999}" type="datetimeFigureOut">
              <a:rPr lang="pl-PL" smtClean="0"/>
              <a:t>28.05.2026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858C2D9-2C0F-425E-322B-670836A76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9437AF1-97D8-B16F-C69E-8F1FEFE9F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E626-88F4-46F7-AD38-A65C66DE52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8832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8A9AA40-89EE-3750-84EE-AB47167DE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3F74798-0FCA-BE36-0790-01919F71AD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97C6E39-623B-5E74-F735-4CB05742A8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E2CA5E10-26A0-2D86-F7A4-4E08D3866A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D53327D8-01D0-C54C-AB2D-99AC8C4A02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E66CDD77-467B-CF87-B687-CB233EF36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C938-2901-4452-9B1E-2AFD386CD999}" type="datetimeFigureOut">
              <a:rPr lang="pl-PL" smtClean="0"/>
              <a:t>28.05.2026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6B04D759-178A-CAE1-163D-B5BC482F6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27CD6B06-EBFC-6EEA-A2F5-70043877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E626-88F4-46F7-AD38-A65C66DE52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31549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8C8F195-2CC2-2E43-2250-DF93A86AF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A0CE6FED-2C0E-24C0-9A17-E31729779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C938-2901-4452-9B1E-2AFD386CD999}" type="datetimeFigureOut">
              <a:rPr lang="pl-PL" smtClean="0"/>
              <a:t>28.05.2026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F0F9B1AF-D7AA-4C95-BD34-F9193144D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AFF11F04-CC51-2CA6-5FA6-6ED1E4E19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E626-88F4-46F7-AD38-A65C66DE52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14276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7AA3728B-05D8-A2EE-BD1C-6B2B35E7D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C938-2901-4452-9B1E-2AFD386CD999}" type="datetimeFigureOut">
              <a:rPr lang="pl-PL" smtClean="0"/>
              <a:t>28.05.2026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09389BEE-C3A2-3142-1367-CF7796EDD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DA872AB-7FA7-D88B-BFC1-8FDCFA732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E626-88F4-46F7-AD38-A65C66DE52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82796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64B9F94-53AB-2689-64FD-C343374B3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EF2A511-EEFF-9773-E4CE-8D59744B4F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56BBEA7-AB3E-1B8E-B0E8-8A1044D0DD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4E8AC57-C854-C2DC-D8B4-786C12B40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C938-2901-4452-9B1E-2AFD386CD999}" type="datetimeFigureOut">
              <a:rPr lang="pl-PL" smtClean="0"/>
              <a:t>28.05.2026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9C3856B-32BC-2CE0-56EB-C66529D7E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E343FF3-58D1-7684-32B5-9C22C010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E626-88F4-46F7-AD38-A65C66DE52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01309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748DF85-F63D-F603-3AE0-C796E7CC8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CA3374FB-3B1A-218A-96D7-439C9A2FD4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EC33F1E-527E-A5B7-B05F-6E02F0D895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B53E4E51-9D71-73E2-FB3F-A03E63794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C938-2901-4452-9B1E-2AFD386CD999}" type="datetimeFigureOut">
              <a:rPr lang="pl-PL" smtClean="0"/>
              <a:t>28.05.2026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C37D3DD-F53D-D6CC-5C19-6528212EF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D95F3C1-7C6B-3E3F-EB2D-486F40187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E626-88F4-46F7-AD38-A65C66DE52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6617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5B2EB2EB-B45E-7CFE-4FF7-B1A451284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22E3669-3032-2EF0-1FD7-2D2AE85417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F81AA73-FBA9-C0B9-D8EE-DD0DE972B9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8FC938-2901-4452-9B1E-2AFD386CD999}" type="datetimeFigureOut">
              <a:rPr lang="pl-PL" smtClean="0"/>
              <a:t>28.05.2026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EDDD5DE-C309-3449-B354-AC61942EFF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EBB4F54-F0AC-C849-E23A-F480921A0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18AE626-88F4-46F7-AD38-A65C66DE52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40973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pmc.ncbi.nlm.nih.gov/articles/PMC3490543/" TargetMode="Externa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2.png"/><Relationship Id="rId5" Type="http://schemas.openxmlformats.org/officeDocument/2006/relationships/diagramQuickStyle" Target="../diagrams/quickStyle1.xml"/><Relationship Id="rId10" Type="http://schemas.openxmlformats.org/officeDocument/2006/relationships/hyperlink" Target="https://www.industrydocuments.ucsf.edu/tobacco/" TargetMode="External"/><Relationship Id="rId4" Type="http://schemas.openxmlformats.org/officeDocument/2006/relationships/diagramLayout" Target="../diagrams/layout1.xml"/><Relationship Id="rId9" Type="http://schemas.openxmlformats.org/officeDocument/2006/relationships/hyperlink" Target="https://tobaccocontrol.bmj.com/content/9/2/206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law.justia.com/cases/florida/supreme-court/1963/31960-0.html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https://www.naag.org/our-work/naag-center-for-tobacco-and-public-health/the-master-settlement-agreement" TargetMode="External"/><Relationship Id="rId7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ancercontrol.cancer.gov/sites/default/files/2020-08/m19_complete.pdf" TargetMode="External"/><Relationship Id="rId5" Type="http://schemas.openxmlformats.org/officeDocument/2006/relationships/hyperlink" Target="https://www.cdc.gov/tobacco/secondhand-smoke/health.html" TargetMode="External"/><Relationship Id="rId4" Type="http://schemas.openxmlformats.org/officeDocument/2006/relationships/hyperlink" Target="https://www.who.int/news-room/fact-sheets/detail/tobacco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s://pmc.ncbi.nlm.nih.gov/articles/PMC5764241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37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hyperlink" Target="https://tobacco.stanford.edu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obacco.stanford.edu/cigarettes/doctors-smoking/doctors-hawk-cigarettes/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hyperlink" Target="https://exhibits.library.duke.edu/exhibits/show/tobaccoland/sellingthemodernwoman" TargetMode="External"/><Relationship Id="rId7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hyperlink" Target="https://exhibits.library.duke.edu/exhibits/show/tobaccoland/standardissue" TargetMode="External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3EC02E89-7C13-6314-FD33-9E82D0F5A5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BE02C6FE-239E-A62D-D101-BF9B314421B5}"/>
              </a:ext>
            </a:extLst>
          </p:cNvPr>
          <p:cNvSpPr txBox="1"/>
          <p:nvPr/>
        </p:nvSpPr>
        <p:spPr>
          <a:xfrm>
            <a:off x="6478046" y="5554785"/>
            <a:ext cx="514880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l-PL" sz="3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eta Pro Medium" panose="02000603040000020004" pitchFamily="2" charset="0"/>
              </a:rPr>
              <a:t>Światowy Dzień bez Tytoniu   </a:t>
            </a:r>
          </a:p>
          <a:p>
            <a:pPr algn="r"/>
            <a:r>
              <a:rPr lang="pl-PL" sz="3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eta Pro Medium" panose="02000603040000020004" pitchFamily="2" charset="0"/>
              </a:rPr>
              <a:t>31 maja 2026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76D2EEBA-9BF3-E304-81EF-24AEA352DB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36" y="140914"/>
            <a:ext cx="2695714" cy="107828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366033DE-3727-29B5-0392-3E07C65E6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550" y="128215"/>
            <a:ext cx="3079750" cy="950323"/>
          </a:xfrm>
          <a:prstGeom prst="rect">
            <a:avLst/>
          </a:prstGeom>
        </p:spPr>
      </p:pic>
      <p:pic>
        <p:nvPicPr>
          <p:cNvPr id="9" name="Grafika 8">
            <a:extLst>
              <a:ext uri="{FF2B5EF4-FFF2-40B4-BE49-F238E27FC236}">
                <a16:creationId xmlns:a16="http://schemas.microsoft.com/office/drawing/2014/main" id="{A90E97BC-8FA7-51E2-EEC9-4F91F751E0A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80592" y="2058084"/>
            <a:ext cx="5230813" cy="1438617"/>
          </a:xfrm>
          <a:prstGeom prst="rect">
            <a:avLst/>
          </a:prstGeom>
          <a:effectLst>
            <a:glow rad="63500">
              <a:schemeClr val="bg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658944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170B467C-DC1A-5632-328F-534FCEBE18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4" name="Obraz 3" descr="Obraz zawierający przybory toaletowe, perfumy, butelka&#10;&#10;Opis wygenerowany automatycznie">
            <a:extLst>
              <a:ext uri="{FF2B5EF4-FFF2-40B4-BE49-F238E27FC236}">
                <a16:creationId xmlns:a16="http://schemas.microsoft.com/office/drawing/2014/main" id="{D0459059-F22C-18F3-219E-F3F5334126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6" t="10581" r="12125" b="11691"/>
          <a:stretch>
            <a:fillRect/>
          </a:stretch>
        </p:blipFill>
        <p:spPr>
          <a:xfrm>
            <a:off x="3733650" y="3432149"/>
            <a:ext cx="2678505" cy="2627104"/>
          </a:xfrm>
          <a:prstGeom prst="rect">
            <a:avLst/>
          </a:prstGeom>
          <a:ln w="19050">
            <a:solidFill>
              <a:srgbClr val="FFB061"/>
            </a:solidFill>
          </a:ln>
          <a:effectLst/>
        </p:spPr>
      </p:pic>
      <p:pic>
        <p:nvPicPr>
          <p:cNvPr id="5" name="Obraz 4" descr="Obraz zawierający tekst, pudełko, zapalniczka, pojemnik&#10;&#10;Opis wygenerowany automatycznie">
            <a:extLst>
              <a:ext uri="{FF2B5EF4-FFF2-40B4-BE49-F238E27FC236}">
                <a16:creationId xmlns:a16="http://schemas.microsoft.com/office/drawing/2014/main" id="{98868E94-7DA7-69DD-F04F-2E1C49B9C9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975" y="575025"/>
            <a:ext cx="2627104" cy="2627104"/>
          </a:xfrm>
          <a:prstGeom prst="rect">
            <a:avLst/>
          </a:prstGeom>
          <a:ln w="19050">
            <a:solidFill>
              <a:srgbClr val="FFB061"/>
            </a:solidFill>
          </a:ln>
          <a:effectLst/>
        </p:spPr>
      </p:pic>
      <p:pic>
        <p:nvPicPr>
          <p:cNvPr id="6" name="Obraz 5" descr="Obraz zawierający tekst&#10;&#10;Opis wygenerowany automatycznie">
            <a:extLst>
              <a:ext uri="{FF2B5EF4-FFF2-40B4-BE49-F238E27FC236}">
                <a16:creationId xmlns:a16="http://schemas.microsoft.com/office/drawing/2014/main" id="{BE824418-BC22-9795-FC83-36579A9675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1" t="-1756" r="33931" b="-1899"/>
          <a:stretch>
            <a:fillRect/>
          </a:stretch>
        </p:blipFill>
        <p:spPr>
          <a:xfrm>
            <a:off x="624921" y="1662490"/>
            <a:ext cx="1332247" cy="4396763"/>
          </a:xfrm>
          <a:prstGeom prst="rect">
            <a:avLst/>
          </a:prstGeom>
          <a:ln w="19050">
            <a:solidFill>
              <a:srgbClr val="FFB061"/>
            </a:solidFill>
          </a:ln>
          <a:effectLst/>
        </p:spPr>
      </p:pic>
      <p:pic>
        <p:nvPicPr>
          <p:cNvPr id="7" name="Obraz 6" descr="Obraz zawierający Telefon komórkowy, Zestaw EDC, Etui na telefon, gadżet">
            <a:extLst>
              <a:ext uri="{FF2B5EF4-FFF2-40B4-BE49-F238E27FC236}">
                <a16:creationId xmlns:a16="http://schemas.microsoft.com/office/drawing/2014/main" id="{977715D4-00DC-62CD-952E-65D9CA1171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9"/>
          <a:stretch>
            <a:fillRect/>
          </a:stretch>
        </p:blipFill>
        <p:spPr>
          <a:xfrm>
            <a:off x="5894798" y="575025"/>
            <a:ext cx="2697620" cy="2645852"/>
          </a:xfrm>
          <a:prstGeom prst="rect">
            <a:avLst/>
          </a:prstGeom>
          <a:ln w="19050">
            <a:solidFill>
              <a:srgbClr val="FFB061"/>
            </a:solidFill>
          </a:ln>
          <a:effectLst/>
        </p:spPr>
      </p:pic>
      <p:pic>
        <p:nvPicPr>
          <p:cNvPr id="8" name="Symbol zastępczy zawartości 4" descr="Obraz zawierający tekst, szczoteczka do zębów, w pomieszczeniu&#10;&#10;Opis wygenerowany automatycznie">
            <a:extLst>
              <a:ext uri="{FF2B5EF4-FFF2-40B4-BE49-F238E27FC236}">
                <a16:creationId xmlns:a16="http://schemas.microsoft.com/office/drawing/2014/main" id="{07E0D0C1-CDF7-AC4A-0EA5-8826F1A5A1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827" y="3450896"/>
            <a:ext cx="2627104" cy="2627104"/>
          </a:xfrm>
          <a:prstGeom prst="rect">
            <a:avLst/>
          </a:prstGeom>
          <a:ln w="19050">
            <a:solidFill>
              <a:srgbClr val="FFB061"/>
            </a:solidFill>
          </a:ln>
          <a:effectLst/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A2FD721E-AD4B-14C2-9F4E-36A7C2812640}"/>
              </a:ext>
            </a:extLst>
          </p:cNvPr>
          <p:cNvSpPr txBox="1"/>
          <p:nvPr/>
        </p:nvSpPr>
        <p:spPr>
          <a:xfrm>
            <a:off x="372533" y="431298"/>
            <a:ext cx="50069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FFB061"/>
                </a:solidFill>
                <a:latin typeface="+mj-lt"/>
              </a:rPr>
              <a:t>Różne produkty skierowane </a:t>
            </a:r>
            <a:br>
              <a:rPr lang="pl-PL" sz="2800" b="1" dirty="0">
                <a:solidFill>
                  <a:srgbClr val="FFB061"/>
                </a:solidFill>
                <a:latin typeface="+mj-lt"/>
              </a:rPr>
            </a:br>
            <a:r>
              <a:rPr lang="pl-PL" sz="2800" b="1" dirty="0">
                <a:solidFill>
                  <a:srgbClr val="FFB061"/>
                </a:solidFill>
                <a:latin typeface="+mj-lt"/>
              </a:rPr>
              <a:t>do konkretnych grup odbiorców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80C1A0FD-5654-2ECC-C178-31EBCB1A7679}"/>
              </a:ext>
            </a:extLst>
          </p:cNvPr>
          <p:cNvSpPr txBox="1"/>
          <p:nvPr/>
        </p:nvSpPr>
        <p:spPr>
          <a:xfrm>
            <a:off x="261273" y="6345213"/>
            <a:ext cx="11100619" cy="260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Bef>
                <a:spcPts val="1200"/>
              </a:spcBef>
            </a:pPr>
            <a:r>
              <a:rPr lang="pl-PL" sz="1000" dirty="0">
                <a:solidFill>
                  <a:schemeClr val="dk1"/>
                </a:solidFill>
                <a:latin typeface="+mj-lt"/>
                <a:ea typeface="Montserrat"/>
                <a:cs typeface="Montserrat"/>
                <a:sym typeface="Montserrat"/>
              </a:rPr>
              <a:t>Źródło: „Walka z przemysłem tytoniowym” mgr Julia </a:t>
            </a:r>
            <a:r>
              <a:rPr lang="pl-PL" sz="1000" dirty="0" err="1">
                <a:solidFill>
                  <a:schemeClr val="dk1"/>
                </a:solidFill>
                <a:latin typeface="+mj-lt"/>
                <a:ea typeface="Montserrat"/>
                <a:cs typeface="Montserrat"/>
                <a:sym typeface="Montserrat"/>
              </a:rPr>
              <a:t>Nowicka-Janik</a:t>
            </a:r>
            <a:r>
              <a:rPr lang="pl-PL" sz="1000" dirty="0">
                <a:solidFill>
                  <a:schemeClr val="dk1"/>
                </a:solidFill>
                <a:latin typeface="+mj-lt"/>
                <a:ea typeface="Montserrat"/>
                <a:cs typeface="Montserrat"/>
                <a:sym typeface="Montserrat"/>
              </a:rPr>
              <a:t>, Doktorantka Pierwszej Szkoły Doktorskiej </a:t>
            </a:r>
            <a:r>
              <a:rPr lang="pl-PL" sz="1000" dirty="0" err="1">
                <a:solidFill>
                  <a:schemeClr val="dk1"/>
                </a:solidFill>
                <a:latin typeface="+mj-lt"/>
                <a:ea typeface="Montserrat"/>
                <a:cs typeface="Montserrat"/>
                <a:sym typeface="Montserrat"/>
              </a:rPr>
              <a:t>GUMed</a:t>
            </a:r>
            <a:r>
              <a:rPr lang="pl-PL" sz="1000" dirty="0">
                <a:solidFill>
                  <a:schemeClr val="dk1"/>
                </a:solidFill>
                <a:latin typeface="+mj-lt"/>
                <a:ea typeface="Montserrat"/>
                <a:cs typeface="Montserrat"/>
                <a:sym typeface="Montserrat"/>
              </a:rPr>
              <a:t>, Zakład Zdrowia Publicznego i Medycyny Społecznej </a:t>
            </a:r>
            <a:r>
              <a:rPr lang="pl-PL" sz="1000" dirty="0" err="1">
                <a:solidFill>
                  <a:schemeClr val="dk1"/>
                </a:solidFill>
                <a:latin typeface="+mj-lt"/>
                <a:ea typeface="Montserrat"/>
                <a:cs typeface="Montserrat"/>
                <a:sym typeface="Montserrat"/>
              </a:rPr>
              <a:t>GUMed</a:t>
            </a:r>
            <a:r>
              <a:rPr lang="pl-PL" sz="1000" dirty="0">
                <a:solidFill>
                  <a:schemeClr val="dk1"/>
                </a:solidFill>
                <a:latin typeface="+mj-lt"/>
                <a:ea typeface="Montserrat"/>
                <a:cs typeface="Montserrat"/>
                <a:sym typeface="Montserrat"/>
              </a:rPr>
              <a:t>, </a:t>
            </a:r>
            <a:endParaRPr lang="pl-PL" sz="1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664913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1B29C60C-A713-20E9-CC89-F384FADA98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ytuł 1">
            <a:extLst>
              <a:ext uri="{FF2B5EF4-FFF2-40B4-BE49-F238E27FC236}">
                <a16:creationId xmlns:a16="http://schemas.microsoft.com/office/drawing/2014/main" id="{5E432741-5722-04F0-277F-C9F01C68F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6" y="200026"/>
            <a:ext cx="12186404" cy="1162050"/>
          </a:xfrm>
        </p:spPr>
        <p:txBody>
          <a:bodyPr>
            <a:noAutofit/>
          </a:bodyPr>
          <a:lstStyle/>
          <a:p>
            <a:pPr algn="ctr"/>
            <a:r>
              <a:rPr lang="pl-PL" sz="3600" b="1" dirty="0">
                <a:solidFill>
                  <a:schemeClr val="bg1"/>
                </a:solidFill>
              </a:rPr>
              <a:t>Strategia branży polega na uzależnieniu nowego </a:t>
            </a:r>
            <a:br>
              <a:rPr lang="pl-PL" sz="3600" b="1" dirty="0">
                <a:solidFill>
                  <a:schemeClr val="bg1"/>
                </a:solidFill>
              </a:rPr>
            </a:br>
            <a:r>
              <a:rPr lang="pl-PL" sz="3600" b="1" dirty="0">
                <a:solidFill>
                  <a:schemeClr val="bg1"/>
                </a:solidFill>
              </a:rPr>
              <a:t>pokolenia od nikotyny i utrzymaniu wysokich zysków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121088B-EB47-A828-6E2E-35B9E19AEC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315" t="49524" r="66581" b="17649"/>
          <a:stretch>
            <a:fillRect/>
          </a:stretch>
        </p:blipFill>
        <p:spPr>
          <a:xfrm>
            <a:off x="781050" y="3517008"/>
            <a:ext cx="3714750" cy="2305941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D19305D6-DB4D-4BE7-8851-671E202F791C}"/>
              </a:ext>
            </a:extLst>
          </p:cNvPr>
          <p:cNvSpPr/>
          <p:nvPr/>
        </p:nvSpPr>
        <p:spPr>
          <a:xfrm>
            <a:off x="2653051" y="1676400"/>
            <a:ext cx="6906260" cy="5098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1D272521-BE38-FC02-0D50-C20D828C1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9251" y="1744938"/>
            <a:ext cx="6771598" cy="41910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sz="2400" b="1" dirty="0">
                <a:solidFill>
                  <a:srgbClr val="FD8115"/>
                </a:solidFill>
              </a:rPr>
              <a:t>Taktyka #1: </a:t>
            </a:r>
            <a:r>
              <a:rPr lang="pl-PL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Zachęcanie młodych ludzi smakami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5A46B97A-5776-01BD-87D7-A7677DFD16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8770" t="46142" r="46962" b="9969"/>
          <a:stretch>
            <a:fillRect/>
          </a:stretch>
        </p:blipFill>
        <p:spPr>
          <a:xfrm>
            <a:off x="5024570" y="2569419"/>
            <a:ext cx="2142860" cy="3253531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170EF784-8204-692B-BAC7-5BD6C35A3D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310" t="47873" r="11167" b="12465"/>
          <a:stretch>
            <a:fillRect/>
          </a:stretch>
        </p:blipFill>
        <p:spPr>
          <a:xfrm>
            <a:off x="7696200" y="3517008"/>
            <a:ext cx="3714750" cy="2307055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6B0F0697-1714-8677-0944-0931D34F2960}"/>
              </a:ext>
            </a:extLst>
          </p:cNvPr>
          <p:cNvSpPr txBox="1"/>
          <p:nvPr/>
        </p:nvSpPr>
        <p:spPr>
          <a:xfrm>
            <a:off x="223683" y="6268922"/>
            <a:ext cx="85442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buNone/>
            </a:pPr>
            <a:r>
              <a:rPr lang="pl-PL" sz="1000" dirty="0">
                <a:solidFill>
                  <a:schemeClr val="bg1"/>
                </a:solidFill>
              </a:rPr>
              <a:t>Źródło: dr hab. n. med. Łukasz Balwicki, prof. </a:t>
            </a:r>
            <a:r>
              <a:rPr lang="pl-PL" sz="1000" dirty="0" err="1">
                <a:solidFill>
                  <a:schemeClr val="bg1"/>
                </a:solidFill>
              </a:rPr>
              <a:t>GUMed</a:t>
            </a:r>
            <a:r>
              <a:rPr lang="pl-PL" sz="1000" dirty="0">
                <a:solidFill>
                  <a:schemeClr val="bg1"/>
                </a:solidFill>
              </a:rPr>
              <a:t> , Problem używania i postrzeganie wyrobów nikotynowych przez młodzież 12-17 lat: badanie NIKO; Konferencja edukacyjna Stacja Zdrowie – Szkoły wolne od nikotyny</a:t>
            </a:r>
          </a:p>
        </p:txBody>
      </p:sp>
    </p:spTree>
    <p:extLst>
      <p:ext uri="{BB962C8B-B14F-4D97-AF65-F5344CB8AC3E}">
        <p14:creationId xmlns:p14="http://schemas.microsoft.com/office/powerpoint/2010/main" val="42898388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A52A6833-8668-7CBC-C896-CCA9004F19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BEAF6BB4-990C-C771-9829-87D4ACC670E0}"/>
              </a:ext>
            </a:extLst>
          </p:cNvPr>
          <p:cNvSpPr txBox="1"/>
          <p:nvPr/>
        </p:nvSpPr>
        <p:spPr>
          <a:xfrm>
            <a:off x="764595" y="527881"/>
            <a:ext cx="50069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>
                <a:solidFill>
                  <a:srgbClr val="FFB061"/>
                </a:solidFill>
                <a:latin typeface="+mj-lt"/>
              </a:rPr>
              <a:t>Czy wiesz, że… ?</a:t>
            </a:r>
          </a:p>
        </p:txBody>
      </p:sp>
      <p:graphicFrame>
        <p:nvGraphicFramePr>
          <p:cNvPr id="9" name="Symbol zastępczy zawartości 2">
            <a:extLst>
              <a:ext uri="{FF2B5EF4-FFF2-40B4-BE49-F238E27FC236}">
                <a16:creationId xmlns:a16="http://schemas.microsoft.com/office/drawing/2014/main" id="{780092A2-3E4D-C78C-1667-007490C3C21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7693466"/>
              </p:ext>
            </p:extLst>
          </p:nvPr>
        </p:nvGraphicFramePr>
        <p:xfrm>
          <a:off x="764595" y="1825203"/>
          <a:ext cx="1069398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pole tekstowe 4">
            <a:extLst>
              <a:ext uri="{FF2B5EF4-FFF2-40B4-BE49-F238E27FC236}">
                <a16:creationId xmlns:a16="http://schemas.microsoft.com/office/drawing/2014/main" id="{F5341519-12EB-884B-0DAC-D9EE246F6B5E}"/>
              </a:ext>
            </a:extLst>
          </p:cNvPr>
          <p:cNvSpPr txBox="1"/>
          <p:nvPr/>
        </p:nvSpPr>
        <p:spPr>
          <a:xfrm>
            <a:off x="304801" y="6149152"/>
            <a:ext cx="79121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/>
              <a:t>Źródła: </a:t>
            </a:r>
            <a:r>
              <a:rPr lang="pl-PL" sz="1050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https://pmc.ncbi.nlm.nih.gov/articles/PMC3490543/</a:t>
            </a:r>
            <a:r>
              <a:rPr lang="pl-PL" sz="1050" dirty="0"/>
              <a:t> ; </a:t>
            </a:r>
            <a:r>
              <a:rPr lang="pl-PL" sz="1050" dirty="0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https://tobaccocontrol.bmj.com/content/9/2/206</a:t>
            </a:r>
            <a:r>
              <a:rPr lang="pl-PL" sz="1050" dirty="0"/>
              <a:t>; </a:t>
            </a:r>
            <a:r>
              <a:rPr lang="pl-PL" sz="1050" dirty="0"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https://www.industrydocuments.ucsf.edu/tobacco/</a:t>
            </a:r>
            <a:r>
              <a:rPr lang="pl-PL" sz="1050" dirty="0"/>
              <a:t>; Władza, Pieniądze, Nauka – Tomasz Rożek 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6C93B150-1EE4-58ED-542B-1ED0B7ABACD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286" y="299665"/>
            <a:ext cx="1666664" cy="66666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77A6D0DA-E85B-1B91-18CD-5F2F59CFEB7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299665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9385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4AA2B1D9-7F0E-9A73-DEE4-C0439069BD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88F069E0-F16E-8B07-772A-37CCA71BBB57}"/>
              </a:ext>
            </a:extLst>
          </p:cNvPr>
          <p:cNvSpPr txBox="1"/>
          <p:nvPr/>
        </p:nvSpPr>
        <p:spPr>
          <a:xfrm>
            <a:off x="764595" y="527881"/>
            <a:ext cx="50069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>
                <a:solidFill>
                  <a:srgbClr val="FFB061"/>
                </a:solidFill>
                <a:latin typeface="+mj-lt"/>
              </a:rPr>
              <a:t>Czy wiesz, że… 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4D1C6D8-7C00-D523-EE2A-95E6CE80EB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8914"/>
            <a:ext cx="10515600" cy="447804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sz="2600" b="1" dirty="0">
                <a:solidFill>
                  <a:schemeClr val="bg2">
                    <a:lumMod val="25000"/>
                  </a:schemeClr>
                </a:solidFill>
              </a:rPr>
              <a:t>W 1963 r. miał miejsce pierwszy „głośny” pozew rodziny Greenów przeciwko American Tobacco Company</a:t>
            </a:r>
            <a:br>
              <a:rPr lang="pl-PL" sz="2600" dirty="0">
                <a:solidFill>
                  <a:schemeClr val="bg2">
                    <a:lumMod val="25000"/>
                  </a:schemeClr>
                </a:solidFill>
              </a:rPr>
            </a:br>
            <a:endParaRPr lang="pl-PL" sz="2600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pl-PL" sz="2600" dirty="0">
                <a:solidFill>
                  <a:schemeClr val="bg2">
                    <a:lumMod val="25000"/>
                  </a:schemeClr>
                </a:solidFill>
              </a:rPr>
              <a:t>Edwin Green, wieloletni palacz papierosów </a:t>
            </a:r>
            <a:r>
              <a:rPr lang="pl-PL" sz="2600" dirty="0" err="1">
                <a:solidFill>
                  <a:schemeClr val="bg2">
                    <a:lumMod val="25000"/>
                  </a:schemeClr>
                </a:solidFill>
              </a:rPr>
              <a:t>Lucky</a:t>
            </a:r>
            <a:r>
              <a:rPr lang="pl-PL" sz="2600" dirty="0">
                <a:solidFill>
                  <a:schemeClr val="bg2">
                    <a:lumMod val="25000"/>
                  </a:schemeClr>
                </a:solidFill>
              </a:rPr>
              <a:t> Strike, zachorował na raka płuc i zmarł w 1958 r. Jego rodzina kontynuowała proces przeciw koncernowi tytoniowemu. Argumentowała, że wieloletnie palenie doprowadziło do choroby.</a:t>
            </a:r>
          </a:p>
          <a:p>
            <a:pPr marL="0" indent="0">
              <a:buNone/>
            </a:pPr>
            <a:r>
              <a:rPr lang="pl-PL" sz="2600" dirty="0">
                <a:solidFill>
                  <a:schemeClr val="bg2">
                    <a:lumMod val="25000"/>
                  </a:schemeClr>
                </a:solidFill>
              </a:rPr>
              <a:t>W trakcie procesu ława przysięgłych uznała, że papierosy były przyczyną nowotworu Greena. Był to jeden z pierwszych tak głośnych przypadków, </a:t>
            </a:r>
            <a:br>
              <a:rPr lang="pl-PL" sz="26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600" dirty="0">
                <a:solidFill>
                  <a:schemeClr val="bg2">
                    <a:lumMod val="25000"/>
                  </a:schemeClr>
                </a:solidFill>
              </a:rPr>
              <a:t>w którym publicznie powiązano palenie z rakiem płuc. </a:t>
            </a:r>
          </a:p>
          <a:p>
            <a:pPr marL="0" indent="0">
              <a:buNone/>
            </a:pPr>
            <a:r>
              <a:rPr lang="pl-PL" sz="2600" b="1" dirty="0">
                <a:solidFill>
                  <a:schemeClr val="bg2">
                    <a:lumMod val="25000"/>
                  </a:schemeClr>
                </a:solidFill>
              </a:rPr>
              <a:t>Sprawa stała się symbolem narastających dowodów na szkodliwość tytoniu i początkiem coraz większej presji społecznej wobec przemysłu tytoniowego.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A03D3280-5C09-B036-542A-0AEA3BC2298B}"/>
              </a:ext>
            </a:extLst>
          </p:cNvPr>
          <p:cNvSpPr txBox="1"/>
          <p:nvPr/>
        </p:nvSpPr>
        <p:spPr>
          <a:xfrm>
            <a:off x="412954" y="6336891"/>
            <a:ext cx="1154307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100" dirty="0"/>
              <a:t>Źródła: </a:t>
            </a:r>
            <a:r>
              <a:rPr lang="pl-PL" sz="1100" dirty="0">
                <a:solidFill>
                  <a:srgbClr val="FD811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https://law.justia.com/cases/florida/supreme-court/1963/31960-0.html</a:t>
            </a:r>
            <a:r>
              <a:rPr lang="pl-PL" sz="1100" dirty="0"/>
              <a:t>; Władza, Pieniądze, Nauka – Tomasz Rożek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8C619DEE-069E-39D8-F0BE-977A29A032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286" y="299665"/>
            <a:ext cx="1666664" cy="66666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70E2D17E-8937-F3D1-0C40-D4F9CDA810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299665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5204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02132026-F1C6-5862-1DA4-54E3CCAF54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87D71D5C-AD9A-5514-FF4F-050B9F534A63}"/>
              </a:ext>
            </a:extLst>
          </p:cNvPr>
          <p:cNvSpPr txBox="1"/>
          <p:nvPr/>
        </p:nvSpPr>
        <p:spPr>
          <a:xfrm>
            <a:off x="324465" y="6421186"/>
            <a:ext cx="1186753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100" dirty="0"/>
              <a:t>Źródła: </a:t>
            </a:r>
            <a:r>
              <a:rPr lang="pl-PL" sz="1100" dirty="0">
                <a:solidFill>
                  <a:srgbClr val="FD811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https://www.naag.org/our-work/naag-center-for-tobacco-and-public-health/the-master-settlement-agreement</a:t>
            </a:r>
            <a:r>
              <a:rPr lang="pl-PL" sz="1100" dirty="0">
                <a:solidFill>
                  <a:srgbClr val="FD8115"/>
                </a:solidFill>
              </a:rPr>
              <a:t> </a:t>
            </a:r>
            <a:r>
              <a:rPr lang="pl-PL" sz="1100" dirty="0"/>
              <a:t>; </a:t>
            </a:r>
            <a:r>
              <a:rPr lang="pl-PL" sz="1100" dirty="0">
                <a:solidFill>
                  <a:srgbClr val="FD8115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https://www.who.int/news-room/fact-sheets/detail/tobacco</a:t>
            </a:r>
            <a:r>
              <a:rPr lang="pl-PL" sz="1100" dirty="0"/>
              <a:t>; </a:t>
            </a:r>
            <a:r>
              <a:rPr lang="pl-PL" sz="1100" dirty="0">
                <a:solidFill>
                  <a:srgbClr val="FD8115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https://www.cdc.gov/tobacco/secondhand-smoke/health.html</a:t>
            </a:r>
            <a:r>
              <a:rPr lang="pl-PL" sz="1100" dirty="0"/>
              <a:t>; </a:t>
            </a:r>
            <a:r>
              <a:rPr lang="pl-PL" sz="1100" dirty="0">
                <a:solidFill>
                  <a:srgbClr val="FD8115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https://cancercontrol.cancer.gov/sites/default/files/2020-08/m19_complete.pdf</a:t>
            </a:r>
            <a:r>
              <a:rPr lang="pl-PL" sz="1100" dirty="0">
                <a:solidFill>
                  <a:srgbClr val="FD8115"/>
                </a:solidFill>
              </a:rPr>
              <a:t> 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8CA4E137-4334-9ECE-E800-E307BC6F5A68}"/>
              </a:ext>
            </a:extLst>
          </p:cNvPr>
          <p:cNvSpPr/>
          <p:nvPr/>
        </p:nvSpPr>
        <p:spPr>
          <a:xfrm>
            <a:off x="838199" y="593841"/>
            <a:ext cx="5779883" cy="33020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8B2080D7-A0D3-EE4F-FBC0-79DDC06FB593}"/>
              </a:ext>
            </a:extLst>
          </p:cNvPr>
          <p:cNvSpPr/>
          <p:nvPr/>
        </p:nvSpPr>
        <p:spPr>
          <a:xfrm>
            <a:off x="838199" y="2844181"/>
            <a:ext cx="7653951" cy="33020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83E00AE-D07F-CAED-865A-0999E05C9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99768"/>
            <a:ext cx="10515600" cy="5737658"/>
          </a:xfrm>
        </p:spPr>
        <p:txBody>
          <a:bodyPr>
            <a:normAutofit fontScale="92500" lnSpcReduction="100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pl-PL" sz="2400" b="1" dirty="0">
                <a:solidFill>
                  <a:schemeClr val="bg1"/>
                </a:solidFill>
              </a:rPr>
              <a:t>Lata 90. – pozwy dotyczące biernego palenia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Coraz więcej pracowników i rodzin pozywało pracodawców oraz przemysł tytoniowy. Wskazywali, że ekspozycja na dym papierosowy powoduje choroby, także u osób niepalących.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Sprawy te przyczyniły się do wzrostu społecznej świadomości i były jednym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z impulsów do wprowadzania zakazów palenia w miejscach publicznych.</a:t>
            </a:r>
          </a:p>
          <a:p>
            <a:pPr marL="0" indent="0">
              <a:spcBef>
                <a:spcPts val="1800"/>
              </a:spcBef>
              <a:spcAft>
                <a:spcPts val="1200"/>
              </a:spcAft>
              <a:buNone/>
            </a:pPr>
            <a:r>
              <a:rPr lang="pl-PL" sz="2400" b="1" dirty="0">
                <a:solidFill>
                  <a:schemeClr val="bg1"/>
                </a:solidFill>
              </a:rPr>
              <a:t>1998 – przełomowe ugody z przemysłem tytoniowym w USA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Poszczególne stany oskarżyły firmy tytoniowe o ukrywanie skutków zdrowotnych palenia i kosztów leczenia chorób związanych z tytoniem, w tym skutków biernego palenia.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Efektem było zawarcie tzw. Tobacco Master </a:t>
            </a:r>
            <a:r>
              <a:rPr lang="pl-PL" sz="2400" dirty="0" err="1">
                <a:solidFill>
                  <a:schemeClr val="bg2">
                    <a:lumMod val="25000"/>
                  </a:schemeClr>
                </a:solidFill>
              </a:rPr>
              <a:t>Settlement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 Agreement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– jednej z największych ugód w historii zdrowia publicznego.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Lata 90.: bierne palenie przestaje być „prywatną sprawą palacza”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Pozwy i badania potwierdzają: dym tytoniowy szkodzi także osobom niepalącym!</a:t>
            </a:r>
            <a:endParaRPr lang="pl-PL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999238D2-3850-7AAD-CC67-20CA4F2976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806" y="69427"/>
            <a:ext cx="1666664" cy="66666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EC46AFB6-073A-B585-B7E0-C919F9F852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720" y="69427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2494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FE038AF9-74B5-4676-08C0-021039CCB3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B4296BB2-8D87-EAFC-3066-87B621F0C63D}"/>
              </a:ext>
            </a:extLst>
          </p:cNvPr>
          <p:cNvSpPr/>
          <p:nvPr/>
        </p:nvSpPr>
        <p:spPr>
          <a:xfrm>
            <a:off x="0" y="0"/>
            <a:ext cx="12197596" cy="116205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480A5081-BB73-6E73-431E-1A2624014121}"/>
              </a:ext>
            </a:extLst>
          </p:cNvPr>
          <p:cNvSpPr txBox="1">
            <a:spLocks/>
          </p:cNvSpPr>
          <p:nvPr/>
        </p:nvSpPr>
        <p:spPr>
          <a:xfrm>
            <a:off x="838200" y="1"/>
            <a:ext cx="10515600" cy="1162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b="1" dirty="0">
                <a:solidFill>
                  <a:schemeClr val="bg1"/>
                </a:solidFill>
              </a:rPr>
              <a:t>FAKE NEWSY: kiedyś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8328232-35E0-1AC2-04FB-4D59FF9B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5008"/>
            <a:ext cx="10515600" cy="4351338"/>
          </a:xfrm>
        </p:spPr>
        <p:txBody>
          <a:bodyPr>
            <a:normAutofit fontScale="85000" lnSpcReduction="20000"/>
          </a:bodyPr>
          <a:lstStyle/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„Palenie nie szkodzi”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„Papierosy uspokajają”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„Papierosy pomagają zachować szczupłą sylwetkę”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„Lekarze palą – więc to bezpieczne”</a:t>
            </a:r>
          </a:p>
          <a:p>
            <a:pPr marL="0" lvl="0" indent="0">
              <a:buNone/>
            </a:pPr>
            <a:endParaRPr lang="pl-PL" sz="2400" dirty="0">
              <a:solidFill>
                <a:schemeClr val="bg2">
                  <a:lumMod val="25000"/>
                </a:schemeClr>
              </a:solidFill>
            </a:endParaRPr>
          </a:p>
          <a:p>
            <a:pPr marL="0" lvl="0" indent="0">
              <a:buNone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Dla potwierdzenia powyższego realizowano: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Reklamy z udziałem lekarzy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Palono w szpitalach i gabinetach</a:t>
            </a:r>
          </a:p>
          <a:p>
            <a:pPr marL="0" indent="0">
              <a:buNone/>
            </a:pPr>
            <a:endParaRPr lang="pl-PL" sz="2400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To wszystko było dezinformacją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, którą obalaliśmy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kilkadziesiąt lat!</a:t>
            </a:r>
          </a:p>
          <a:p>
            <a:pPr marL="0" indent="0">
              <a:buNone/>
            </a:pPr>
            <a:endParaRPr lang="pl-PL" sz="2400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Od zawsze ukrytym celem przemysłu tytoniowego było zasiewanie wątpliwości </a:t>
            </a:r>
            <a:br>
              <a:rPr lang="pl-PL" sz="2400" b="1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w społeczeństwie i zysk finansowy. </a:t>
            </a:r>
            <a:endParaRPr lang="pl-PL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7F48FA0B-9F6B-169E-B753-21FBFB84E4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086" y="6191334"/>
            <a:ext cx="1666664" cy="66666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EFBF987A-6416-9785-0593-3C5A6C3B8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91334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7640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2671EE2D-78B6-4410-E8A2-DCD7EE7FD6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4276BCB7-E940-3A8C-AF63-D18E9A1A84C4}"/>
              </a:ext>
            </a:extLst>
          </p:cNvPr>
          <p:cNvSpPr txBox="1"/>
          <p:nvPr/>
        </p:nvSpPr>
        <p:spPr>
          <a:xfrm>
            <a:off x="764595" y="527881"/>
            <a:ext cx="50069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>
                <a:solidFill>
                  <a:srgbClr val="FFB061"/>
                </a:solidFill>
                <a:latin typeface="+mj-lt"/>
              </a:rPr>
              <a:t>Nikotyna kiedyś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240FE0C-DAA2-31AF-5CE6-63EDEA9B6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58" y="1696951"/>
            <a:ext cx="10515600" cy="4351338"/>
          </a:xfrm>
        </p:spPr>
        <p:txBody>
          <a:bodyPr>
            <a:normAutofit/>
          </a:bodyPr>
          <a:lstStyle/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Papierosy tradycyjne – widoczny dym, mocno wyczuwalny zapach, długo utrzymujący się w pomieszczeniu, na ubraniach czy włosach.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Widoczne skutki długotrwałego palenia, np. zażółcone zęby, szara, ziemista skóra.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Już kilkadziesiąt lat temu istniały jednoznaczne dowody naukowe, że dym tytoniowy zawiera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ponad 7 tysięcy substancji chemicznych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, z których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co najmniej 70 ma działanie rakotwórcze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, w tym m.in. </a:t>
            </a:r>
            <a:r>
              <a:rPr lang="pl-PL" sz="2400" dirty="0" err="1">
                <a:solidFill>
                  <a:schemeClr val="bg2">
                    <a:lumMod val="25000"/>
                  </a:schemeClr>
                </a:solidFill>
              </a:rPr>
              <a:t>benzoapiren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, arsen, benzen czy kadm. Substancje te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kumulują się w organizmie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 i powodują nieodwracalne uszkodzenia. Palenie odpowiada za około 90% przypadków raka płuca.</a:t>
            </a:r>
          </a:p>
          <a:p>
            <a:pPr>
              <a:buClr>
                <a:srgbClr val="FF6187"/>
              </a:buClr>
              <a:buFont typeface="Wingdings" panose="05000000000000000000" pitchFamily="2" charset="2"/>
              <a:buChar char="§"/>
            </a:pPr>
            <a:endParaRPr lang="pl-PL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82FC3B3F-EA31-7B29-FBEE-F7B41955FF16}"/>
              </a:ext>
            </a:extLst>
          </p:cNvPr>
          <p:cNvSpPr txBox="1"/>
          <p:nvPr/>
        </p:nvSpPr>
        <p:spPr>
          <a:xfrm>
            <a:off x="5462351" y="6361871"/>
            <a:ext cx="649568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100" dirty="0"/>
              <a:t>Źródła: Władza, Pieniądze, Nauka – Tomasz Rożek; </a:t>
            </a:r>
            <a:r>
              <a:rPr lang="pl-PL" sz="1100" dirty="0">
                <a:solidFill>
                  <a:srgbClr val="FD8115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https://pmc.ncbi.nlm.nih.gov/articles/PMC5764241/</a:t>
            </a:r>
            <a:r>
              <a:rPr lang="pl-PL" sz="1100" dirty="0">
                <a:solidFill>
                  <a:srgbClr val="FD8115"/>
                </a:solidFill>
              </a:rPr>
              <a:t> 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C0268BB9-0169-7D01-175B-4536F70B72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872" y="5929724"/>
            <a:ext cx="1666664" cy="66666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BA1938F5-CF5D-39F2-3378-46DB2E06CC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86" y="5929724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9475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E551C71B-2B14-B323-C130-6FCF10BF61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35EBC8F3-EFA0-E407-974B-98A3C250B024}"/>
              </a:ext>
            </a:extLst>
          </p:cNvPr>
          <p:cNvSpPr txBox="1">
            <a:spLocks/>
          </p:cNvSpPr>
          <p:nvPr/>
        </p:nvSpPr>
        <p:spPr>
          <a:xfrm>
            <a:off x="5596" y="22299"/>
            <a:ext cx="12186404" cy="1162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600" b="1" dirty="0">
                <a:solidFill>
                  <a:schemeClr val="bg1"/>
                </a:solidFill>
              </a:rPr>
              <a:t>Marketing dziś: e‑papierosy jako </a:t>
            </a:r>
            <a:r>
              <a:rPr lang="pl-PL" sz="3600" b="1" dirty="0" err="1">
                <a:solidFill>
                  <a:schemeClr val="bg1"/>
                </a:solidFill>
              </a:rPr>
              <a:t>lifestyle</a:t>
            </a:r>
            <a:endParaRPr lang="pl-PL" sz="3600" b="1" dirty="0">
              <a:solidFill>
                <a:schemeClr val="bg1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8B65559-8CC8-1129-AF3F-16853C9AA9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73106"/>
            <a:ext cx="7835021" cy="2077781"/>
          </a:xfrm>
        </p:spPr>
        <p:txBody>
          <a:bodyPr>
            <a:normAutofit fontScale="85000" lnSpcReduction="10000"/>
          </a:bodyPr>
          <a:lstStyle/>
          <a:p>
            <a:pPr lvl="0"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1"/>
                </a:solidFill>
              </a:rPr>
              <a:t>E‑papierosy, podgrzewacze tytoniu, saszetki nikotynowe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1"/>
                </a:solidFill>
              </a:rPr>
              <a:t>Design, smaki, technologia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1"/>
                </a:solidFill>
              </a:rPr>
              <a:t>Nikotyna jako </a:t>
            </a:r>
            <a:r>
              <a:rPr lang="pl-PL" b="1" dirty="0">
                <a:solidFill>
                  <a:schemeClr val="bg1"/>
                </a:solidFill>
              </a:rPr>
              <a:t>styl życia</a:t>
            </a:r>
            <a:r>
              <a:rPr lang="pl-PL" dirty="0">
                <a:solidFill>
                  <a:schemeClr val="bg1"/>
                </a:solidFill>
              </a:rPr>
              <a:t>, nie używka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1"/>
                </a:solidFill>
              </a:rPr>
              <a:t>Przekaz: „nowoczesne”, „bezpieczniejsze”, „kontrolowane”</a:t>
            </a:r>
          </a:p>
          <a:p>
            <a:pPr>
              <a:buFont typeface="Wingdings" panose="05000000000000000000" pitchFamily="2" charset="2"/>
              <a:buChar char="§"/>
            </a:pP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C5D6200-0ECF-E75F-D11B-E08F4F7DB7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7679" y="1910795"/>
            <a:ext cx="3163070" cy="4562586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B1E22BD7-B1E0-8035-DDFB-078E4215DDCB}"/>
              </a:ext>
            </a:extLst>
          </p:cNvPr>
          <p:cNvSpPr txBox="1"/>
          <p:nvPr/>
        </p:nvSpPr>
        <p:spPr>
          <a:xfrm>
            <a:off x="8449911" y="6473380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</a:rPr>
              <a:t>https://tobacco.stanford.edu/ecigs/helps-you-quit/switch/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4C243036-78C4-A620-D22C-744716CC3D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5899" y="3579487"/>
            <a:ext cx="4467133" cy="2893894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D92E5E8A-3146-227D-66FB-51748DEDD88A}"/>
              </a:ext>
            </a:extLst>
          </p:cNvPr>
          <p:cNvSpPr txBox="1"/>
          <p:nvPr/>
        </p:nvSpPr>
        <p:spPr>
          <a:xfrm>
            <a:off x="3472790" y="6473380"/>
            <a:ext cx="659744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</a:rPr>
              <a:t>https://tobacco.stanford.edu/ecigs/helps-you-quit/switch/#collection-93</a:t>
            </a:r>
          </a:p>
        </p:txBody>
      </p:sp>
    </p:spTree>
    <p:extLst>
      <p:ext uri="{BB962C8B-B14F-4D97-AF65-F5344CB8AC3E}">
        <p14:creationId xmlns:p14="http://schemas.microsoft.com/office/powerpoint/2010/main" val="19390295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2C8DC3A5-537C-27D9-B2D9-8A57DB150E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E183DE6-9263-42A0-09E2-E10F3DE01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58762"/>
            <a:ext cx="10835640" cy="14959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Dziś sytuacja prawna wygląda zupełnie inaczej niż w latach 90. – klasyczna reklama papierosów jest w wielu krajach (w tym w Polsce i całej UE) praktycznie zakazana. To efekt m.in. działań Światowej Organizacji Zdrowia i wdrożenia WHO Framework </a:t>
            </a:r>
            <a:r>
              <a:rPr lang="pl-PL" sz="2400" dirty="0" err="1">
                <a:solidFill>
                  <a:schemeClr val="bg2">
                    <a:lumMod val="25000"/>
                  </a:schemeClr>
                </a:solidFill>
              </a:rPr>
              <a:t>Convention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 on Tobacco Control.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D388DE2-BBB5-FD5B-A5CB-199F2E066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8734" y="3748135"/>
            <a:ext cx="4537810" cy="2264945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148F82A0-E0F3-2CC1-BBC0-1DB6DA23398C}"/>
              </a:ext>
            </a:extLst>
          </p:cNvPr>
          <p:cNvSpPr txBox="1"/>
          <p:nvPr/>
        </p:nvSpPr>
        <p:spPr>
          <a:xfrm>
            <a:off x="7068734" y="6064308"/>
            <a:ext cx="45378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900" b="0" i="0" dirty="0">
                <a:solidFill>
                  <a:srgbClr val="000000"/>
                </a:solidFill>
                <a:effectLst/>
                <a:latin typeface="+mj-lt"/>
              </a:rPr>
              <a:t> Foto: MAREK MALISZEWSKI/REPORTER;  https://businessinsider.com.pl/wiadomosci/rzad-chce-ujednolicenia-wielkosci-paczek-papierosow-koniec-z-opakowaniami-typu-slim/j197f09</a:t>
            </a:r>
            <a:endParaRPr lang="pl-PL" sz="900" dirty="0">
              <a:latin typeface="+mj-lt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CF097185-1A5D-663E-92B2-90AFF1C5DA90}"/>
              </a:ext>
            </a:extLst>
          </p:cNvPr>
          <p:cNvSpPr txBox="1"/>
          <p:nvPr/>
        </p:nvSpPr>
        <p:spPr>
          <a:xfrm>
            <a:off x="843194" y="2394950"/>
            <a:ext cx="1002096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Co to oznacza w praktyce?</a:t>
            </a:r>
          </a:p>
          <a:p>
            <a:pPr marL="0" indent="0">
              <a:buNone/>
            </a:pPr>
            <a:endParaRPr lang="pl-PL" sz="2400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W wielu krajach nie zobaczysz już:</a:t>
            </a:r>
          </a:p>
          <a:p>
            <a:pPr marL="342900" indent="-34290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reklam papierosów w TV, radiu, </a:t>
            </a:r>
            <a:r>
              <a:rPr lang="pl-PL" sz="2400" dirty="0" err="1">
                <a:solidFill>
                  <a:schemeClr val="bg2">
                    <a:lumMod val="25000"/>
                  </a:schemeClr>
                </a:solidFill>
              </a:rPr>
              <a:t>internecie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, </a:t>
            </a:r>
          </a:p>
          <a:p>
            <a:pPr marL="342900" indent="-34290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billboardów czy sponsoringu wydarzeń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sportowych (jak kiedyś Formuła 1), </a:t>
            </a:r>
          </a:p>
          <a:p>
            <a:pPr marL="342900" indent="-34290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promocji produktów nikotynowych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z udziałem celebrytów, </a:t>
            </a:r>
          </a:p>
          <a:p>
            <a:pPr marL="342900" indent="-34290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opakowania są ujednolicone,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z dużymi ostrzeżeniami zdrowotnymi.</a:t>
            </a:r>
          </a:p>
        </p:txBody>
      </p:sp>
    </p:spTree>
    <p:extLst>
      <p:ext uri="{BB962C8B-B14F-4D97-AF65-F5344CB8AC3E}">
        <p14:creationId xmlns:p14="http://schemas.microsoft.com/office/powerpoint/2010/main" val="29801738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D0BE9880-5721-08C5-E417-DE28987BD3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5A0411B-E674-DBF2-3DD0-4416921183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425" y="275303"/>
            <a:ext cx="8719826" cy="6204155"/>
          </a:xfrm>
        </p:spPr>
        <p:txBody>
          <a:bodyPr>
            <a:normAutofit fontScale="70000" lnSpcReduction="200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pl-PL" sz="3400" b="1" dirty="0">
                <a:solidFill>
                  <a:schemeClr val="bg2">
                    <a:lumMod val="25000"/>
                  </a:schemeClr>
                </a:solidFill>
              </a:rPr>
              <a:t>Ale marketing nie zniknął – zmieniła się tylko forma przekazu!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Firmy tytoniowe działają dziś bardziej „pośrednio”: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&gt;&gt; Nowe produkty (e-papierosy, podgrzewacze tytoniu)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promowane są jako „alternatywa” dla palenia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komunikaty często sugerują mniejsze ryzyko, zdrowszy wybór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nowoczesny design, technologie, </a:t>
            </a:r>
            <a:r>
              <a:rPr lang="pl-PL" dirty="0" err="1">
                <a:solidFill>
                  <a:schemeClr val="bg2">
                    <a:lumMod val="25000"/>
                  </a:schemeClr>
                </a:solidFill>
              </a:rPr>
              <a:t>lifestyle</a:t>
            </a: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&gt;&gt; </a:t>
            </a:r>
            <a:r>
              <a:rPr lang="pl-PL" b="1" dirty="0" err="1">
                <a:solidFill>
                  <a:schemeClr val="bg2">
                    <a:lumMod val="25000"/>
                  </a:schemeClr>
                </a:solidFill>
              </a:rPr>
              <a:t>Social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 media i </a:t>
            </a:r>
            <a:r>
              <a:rPr lang="pl-PL" b="1" dirty="0" err="1">
                <a:solidFill>
                  <a:schemeClr val="bg2">
                    <a:lumMod val="25000"/>
                  </a:schemeClr>
                </a:solidFill>
              </a:rPr>
              <a:t>influencerzy</a:t>
            </a:r>
            <a:endParaRPr lang="pl-PL" b="1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mniej formalne, trudniejsze do kontrolowania działania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pokazywanie produktu w kontekście stylu życia, a nie wprost reklamy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&gt;&gt; Punkty sprzedaży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ekspozycja produktów przy kasach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promocje cenowe, opakowania przyciągające </a:t>
            </a:r>
            <a:br>
              <a:rPr lang="pl-PL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uwagę (tam, gdzie prawo to dopuszcza)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&gt;&gt; „</a:t>
            </a:r>
            <a:r>
              <a:rPr lang="pl-PL" b="1" dirty="0" err="1">
                <a:solidFill>
                  <a:schemeClr val="bg2">
                    <a:lumMod val="25000"/>
                  </a:schemeClr>
                </a:solidFill>
              </a:rPr>
              <a:t>Lifestyle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l-PL" b="1" dirty="0" err="1">
                <a:solidFill>
                  <a:schemeClr val="bg2">
                    <a:lumMod val="25000"/>
                  </a:schemeClr>
                </a:solidFill>
              </a:rPr>
              <a:t>branding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”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budowanie skojarzeń: wolność, indywidualizm, </a:t>
            </a:r>
            <a:br>
              <a:rPr lang="pl-PL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nowoczesność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szczególnie widoczne przy produktach bezdymnych</a:t>
            </a:r>
          </a:p>
          <a:p>
            <a:endParaRPr lang="pl-PL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8A748A8-59CC-AF2D-14A8-53B6BAC3AA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7451" y="891579"/>
            <a:ext cx="2676707" cy="4602631"/>
          </a:xfrm>
          <a:prstGeom prst="rect">
            <a:avLst/>
          </a:prstGeom>
          <a:ln w="19050">
            <a:solidFill>
              <a:srgbClr val="FFB061"/>
            </a:solidFill>
          </a:ln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C408F2FF-6ACC-160D-5493-DB42EA4A10D5}"/>
              </a:ext>
            </a:extLst>
          </p:cNvPr>
          <p:cNvSpPr txBox="1"/>
          <p:nvPr/>
        </p:nvSpPr>
        <p:spPr>
          <a:xfrm>
            <a:off x="9235974" y="5529282"/>
            <a:ext cx="275818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dirty="0"/>
              <a:t>https://www.instagram.com/olaholata/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7089C781-3F30-7171-57A5-0DEE8C0E9A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6361158" y="3853646"/>
            <a:ext cx="2759913" cy="2729052"/>
          </a:xfrm>
          <a:prstGeom prst="rect">
            <a:avLst/>
          </a:prstGeom>
          <a:ln w="19050">
            <a:solidFill>
              <a:srgbClr val="FFB061"/>
            </a:solidFill>
          </a:ln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ED12ED16-7380-C03C-92BC-F800796A54D1}"/>
              </a:ext>
            </a:extLst>
          </p:cNvPr>
          <p:cNvSpPr txBox="1"/>
          <p:nvPr/>
        </p:nvSpPr>
        <p:spPr>
          <a:xfrm>
            <a:off x="6276231" y="6609856"/>
            <a:ext cx="70104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dirty="0"/>
              <a:t>https://www.facebook.com/groups/790183451613827/posts/874604263171745/</a:t>
            </a:r>
          </a:p>
        </p:txBody>
      </p:sp>
    </p:spTree>
    <p:extLst>
      <p:ext uri="{BB962C8B-B14F-4D97-AF65-F5344CB8AC3E}">
        <p14:creationId xmlns:p14="http://schemas.microsoft.com/office/powerpoint/2010/main" val="3111720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2CF60C95-3778-40FA-30A2-376D3CC041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4A665F7-907C-261B-FE59-B23957501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8300" y="1806575"/>
            <a:ext cx="8915400" cy="3648075"/>
          </a:xfrm>
        </p:spPr>
        <p:txBody>
          <a:bodyPr/>
          <a:lstStyle/>
          <a:p>
            <a:pPr marL="0" indent="0" algn="ctr">
              <a:spcAft>
                <a:spcPts val="2400"/>
              </a:spcAft>
              <a:buNone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Przemysł tytoniowy już raz przekonał społeczeństwo, że palenie jest bezpieczne i eleganckie. Potrzebowaliśmy dekad, aby udowodnić prawdę. </a:t>
            </a:r>
          </a:p>
          <a:p>
            <a:pPr marL="0" indent="0" algn="ctr">
              <a:spcAft>
                <a:spcPts val="2400"/>
              </a:spcAft>
              <a:buNone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Dziś widzimy podobne strategie marketingowe stosowane przez producentów wyrobów nikotynowych. </a:t>
            </a:r>
          </a:p>
          <a:p>
            <a:pPr marL="0" indent="0" algn="ctr">
              <a:spcAft>
                <a:spcPts val="2400"/>
              </a:spcAft>
              <a:buNone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Czy wyciągnęliśmy wnioski z poprzednich lekcji?</a:t>
            </a:r>
            <a:endParaRPr lang="pl-PL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B58C738A-69F1-C056-1E2C-5204BC14E7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286" y="299665"/>
            <a:ext cx="1666664" cy="666665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C5E1D9E7-71EA-234F-A67B-ED81389EAC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299665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5617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1FA46C42-78B1-4CC6-58C9-F3E94B358C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02776DD-8C78-20D7-F171-8E4FB723DA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36356"/>
            <a:ext cx="10515600" cy="4351338"/>
          </a:xfrm>
        </p:spPr>
        <p:txBody>
          <a:bodyPr/>
          <a:lstStyle/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Formalnie: 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do dorosłych palaczy</a:t>
            </a: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.</a:t>
            </a:r>
            <a:br>
              <a:rPr lang="pl-PL" dirty="0">
                <a:solidFill>
                  <a:schemeClr val="bg2">
                    <a:lumMod val="25000"/>
                  </a:schemeClr>
                </a:solidFill>
              </a:rPr>
            </a:br>
            <a:endParaRPr lang="pl-PL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W praktyce jednak strategie często: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najmocniej oddziałują na 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młodych dorosłych</a:t>
            </a: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bywają atrakcyjne także dla osób młodszych (np. przez design, smaki, zapachy i technologie)</a:t>
            </a:r>
          </a:p>
          <a:p>
            <a:endParaRPr lang="pl-PL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B07CA13D-6948-1C5E-3A06-0DF183D679CD}"/>
              </a:ext>
            </a:extLst>
          </p:cNvPr>
          <p:cNvSpPr txBox="1"/>
          <p:nvPr/>
        </p:nvSpPr>
        <p:spPr>
          <a:xfrm>
            <a:off x="764594" y="527881"/>
            <a:ext cx="75283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>
                <a:solidFill>
                  <a:srgbClr val="FFB061"/>
                </a:solidFill>
                <a:latin typeface="+mj-lt"/>
              </a:rPr>
              <a:t>Do kogo dziś trafia przekaz?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50C407ED-1E21-567B-3E94-A5344CD2FE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872" y="5929724"/>
            <a:ext cx="1666664" cy="66666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5709CCC5-0CAB-EB7F-0DA5-8605253862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86" y="5929724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6444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0A868115-D3F3-3E2B-9265-36B3DD5731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9EDDCEE0-79DF-0A31-9218-01CFD7E226D6}"/>
              </a:ext>
            </a:extLst>
          </p:cNvPr>
          <p:cNvSpPr/>
          <p:nvPr/>
        </p:nvSpPr>
        <p:spPr>
          <a:xfrm>
            <a:off x="0" y="0"/>
            <a:ext cx="12197596" cy="116205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21F31D04-8B0C-DD5E-3547-D7820AF91C0A}"/>
              </a:ext>
            </a:extLst>
          </p:cNvPr>
          <p:cNvSpPr txBox="1">
            <a:spLocks/>
          </p:cNvSpPr>
          <p:nvPr/>
        </p:nvSpPr>
        <p:spPr>
          <a:xfrm>
            <a:off x="838200" y="1"/>
            <a:ext cx="10515600" cy="1162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b="1" dirty="0">
                <a:solidFill>
                  <a:schemeClr val="bg1"/>
                </a:solidFill>
              </a:rPr>
              <a:t>FAKE NEWSY: dziś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6328A69-3E76-3791-CABA-064FB61A2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77588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Nowa narracja – ten sam mechanizm</a:t>
            </a:r>
            <a:endParaRPr lang="pl-PL" dirty="0">
              <a:solidFill>
                <a:schemeClr val="bg2">
                  <a:lumMod val="25000"/>
                </a:schemeClr>
              </a:solidFill>
            </a:endParaRP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„E‑papierosy są bezpieczniejsze”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„E-papierosy to zdrowsza alternatywa”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„To tylko para wodna”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„To element stylu życia”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</a:t>
            </a:r>
            <a:r>
              <a:rPr lang="pl-PL" dirty="0" err="1">
                <a:solidFill>
                  <a:schemeClr val="bg2">
                    <a:lumMod val="25000"/>
                  </a:schemeClr>
                </a:solidFill>
              </a:rPr>
              <a:t>Harm</a:t>
            </a: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l-PL" dirty="0" err="1">
                <a:solidFill>
                  <a:schemeClr val="bg2">
                    <a:lumMod val="25000"/>
                  </a:schemeClr>
                </a:solidFill>
              </a:rPr>
              <a:t>reduction</a:t>
            </a: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 = brak ryzyka”</a:t>
            </a:r>
          </a:p>
          <a:p>
            <a:pPr marL="0" indent="0">
              <a:buNone/>
            </a:pPr>
            <a:endParaRPr lang="pl-PL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Podobna strategia, tylko w nowej formie i dostosowana do dzisiejszych czasów. </a:t>
            </a:r>
            <a:endParaRPr lang="pl-PL" dirty="0">
              <a:solidFill>
                <a:schemeClr val="bg2">
                  <a:lumMod val="25000"/>
                </a:schemeClr>
              </a:solidFill>
            </a:endParaRPr>
          </a:p>
          <a:p>
            <a:endParaRPr lang="pl-PL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0E206C78-0335-F95A-CE2E-C8563F9B1A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125" y="6166782"/>
            <a:ext cx="1666664" cy="66666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C3437BD3-3C8E-7CAE-1770-C37301359B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9" y="6166782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1062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8E420E58-BBDD-8A38-1B1B-76B175395E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389006F3-BC35-45A2-4801-3506253659A2}"/>
              </a:ext>
            </a:extLst>
          </p:cNvPr>
          <p:cNvSpPr txBox="1"/>
          <p:nvPr/>
        </p:nvSpPr>
        <p:spPr>
          <a:xfrm>
            <a:off x="838200" y="6611779"/>
            <a:ext cx="101727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1000" dirty="0"/>
              <a:t>Źródło: https://www.who.int/news/item/17-10-2025-world-no-tobacco-day-2026--unmasking-the-appeal---countering-nicotine-and-tobacco-addiction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909F1AC9-2597-5BA0-37E0-1A9B8D236CAD}"/>
              </a:ext>
            </a:extLst>
          </p:cNvPr>
          <p:cNvSpPr/>
          <p:nvPr/>
        </p:nvSpPr>
        <p:spPr>
          <a:xfrm>
            <a:off x="838199" y="2215531"/>
            <a:ext cx="3930651" cy="33020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6D85920-795B-2391-25DA-6C2C26FE3B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26851"/>
            <a:ext cx="10515600" cy="47665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Zorganizowane działania przemysłu nikotynowego </a:t>
            </a:r>
            <a:br>
              <a:rPr lang="pl-PL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to nie przypadek, lecz 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wieloletnia, zaplanowana strategia.</a:t>
            </a:r>
          </a:p>
          <a:p>
            <a:pPr marL="0" indent="0">
              <a:buNone/>
            </a:pPr>
            <a:endParaRPr lang="pl-PL" sz="2400" dirty="0"/>
          </a:p>
          <a:p>
            <a:pPr marL="0" lvl="0" indent="0">
              <a:buNone/>
            </a:pPr>
            <a:r>
              <a:rPr lang="pl-PL" sz="2400" dirty="0">
                <a:solidFill>
                  <a:schemeClr val="bg1"/>
                </a:solidFill>
              </a:rPr>
              <a:t>Cel: </a:t>
            </a:r>
            <a:r>
              <a:rPr lang="pl-PL" sz="2400" b="1" dirty="0">
                <a:solidFill>
                  <a:schemeClr val="bg1"/>
                </a:solidFill>
              </a:rPr>
              <a:t>nowe grupy odbiorców</a:t>
            </a:r>
          </a:p>
          <a:p>
            <a:pPr marL="0" lvl="0" indent="0">
              <a:buNone/>
            </a:pPr>
            <a:endParaRPr lang="pl-PL" sz="2400" dirty="0">
              <a:solidFill>
                <a:schemeClr val="bg2">
                  <a:lumMod val="25000"/>
                </a:schemeClr>
              </a:solidFill>
            </a:endParaRPr>
          </a:p>
          <a:p>
            <a:pPr marL="0" lvl="0" indent="0">
              <a:buNone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Szczególne </a:t>
            </a:r>
            <a:r>
              <a:rPr lang="pl-PL" sz="2400" dirty="0" err="1">
                <a:solidFill>
                  <a:schemeClr val="bg2">
                    <a:lumMod val="25000"/>
                  </a:schemeClr>
                </a:solidFill>
              </a:rPr>
              <a:t>targetowanie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: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młode osoby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kobiety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Grupy wrażliwe, podatne na przekaz estetyczny i społeczny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(szczególnie młodzież)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0E49FA0B-233D-9DF8-613F-E1C7E7B295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7312" y="80093"/>
            <a:ext cx="1666664" cy="66666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2A2B66E0-BEF1-E84B-FC49-9A660E0167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226" y="80093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8479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DB4FA3F8-5A43-CBE3-B2F6-BB28A135FB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1999" cy="6857999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EAA311D-0E48-DE46-C223-F8B93198B4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593" y="1590871"/>
            <a:ext cx="10881307" cy="4981379"/>
          </a:xfrm>
        </p:spPr>
        <p:txBody>
          <a:bodyPr>
            <a:normAutofit/>
          </a:bodyPr>
          <a:lstStyle/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Nowe wyroby są postrzegane jako </a:t>
            </a:r>
            <a:r>
              <a:rPr lang="pl-PL" sz="2000" b="1" dirty="0">
                <a:solidFill>
                  <a:schemeClr val="bg2">
                    <a:lumMod val="25000"/>
                  </a:schemeClr>
                </a:solidFill>
              </a:rPr>
              <a:t>atrakcyjne dzięki smakom, designowi </a:t>
            </a: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i doświadczeniu użytkowania. 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Duża różnorodność smaków sprzyja eksperymentowaniu i zwiększa atrakcyjność produktów. 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Produkty uznawane za </a:t>
            </a:r>
            <a:r>
              <a:rPr lang="pl-PL" sz="2000" b="1" dirty="0">
                <a:solidFill>
                  <a:schemeClr val="bg2">
                    <a:lumMod val="25000"/>
                  </a:schemeClr>
                </a:solidFill>
              </a:rPr>
              <a:t>wygodne, przenośne i łatwe </a:t>
            </a: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w użyciu w porównaniu do papierosów.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Możliwość </a:t>
            </a:r>
            <a:r>
              <a:rPr lang="pl-PL" sz="2000" b="1" dirty="0">
                <a:solidFill>
                  <a:schemeClr val="bg2">
                    <a:lumMod val="25000"/>
                  </a:schemeClr>
                </a:solidFill>
              </a:rPr>
              <a:t>dyskretnego</a:t>
            </a: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 używania (brak zapachu, łatwość ukrycia), ważna dla nieletnich.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Nowoczesny design i kolorowe opakowania sprawiają, że produkty </a:t>
            </a:r>
            <a:r>
              <a:rPr lang="pl-PL" sz="2000" b="1" dirty="0">
                <a:solidFill>
                  <a:schemeClr val="bg2">
                    <a:lumMod val="25000"/>
                  </a:schemeClr>
                </a:solidFill>
              </a:rPr>
              <a:t>przypominają modne gadżety, a nie wyroby szkodliwe.</a:t>
            </a:r>
            <a:endParaRPr lang="pl-PL" sz="2000" dirty="0">
              <a:solidFill>
                <a:schemeClr val="bg2">
                  <a:lumMod val="25000"/>
                </a:schemeClr>
              </a:solidFill>
            </a:endParaRP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Estetyka i atrakcyjny wygląd </a:t>
            </a:r>
            <a:r>
              <a:rPr lang="pl-PL" sz="2000" b="1" dirty="0">
                <a:solidFill>
                  <a:schemeClr val="bg2">
                    <a:lumMod val="25000"/>
                  </a:schemeClr>
                </a:solidFill>
              </a:rPr>
              <a:t>osłabiają postrzeganie ryzyka zdrowotnego </a:t>
            </a: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i zwiększają zainteresowanie młodych osób. </a:t>
            </a:r>
          </a:p>
          <a:p>
            <a:pPr marL="0" lvl="0" indent="0">
              <a:buNone/>
            </a:pPr>
            <a:endParaRPr lang="pl-PL" sz="2000" dirty="0">
              <a:solidFill>
                <a:schemeClr val="bg2">
                  <a:lumMod val="25000"/>
                </a:schemeClr>
              </a:solidFill>
            </a:endParaRPr>
          </a:p>
          <a:p>
            <a:pPr marL="0" lvl="0" indent="0">
              <a:buNone/>
            </a:pP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Alternatywne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produkty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(e-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papierosy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tytoń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podgrzewany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saszetki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)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uważane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są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za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mniej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szkodliwe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niż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tradycyjne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papierosy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choć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długoterminowe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skutki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zdrowotne</a:t>
            </a: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 ich używania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są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jeszcze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nieznane</a:t>
            </a: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7F2A2E5B-ADC3-07A3-F20B-BE84FAB3C14E}"/>
              </a:ext>
            </a:extLst>
          </p:cNvPr>
          <p:cNvSpPr txBox="1"/>
          <p:nvPr/>
        </p:nvSpPr>
        <p:spPr>
          <a:xfrm>
            <a:off x="764594" y="527881"/>
            <a:ext cx="75283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>
                <a:solidFill>
                  <a:srgbClr val="FFB061"/>
                </a:solidFill>
                <a:latin typeface="+mj-lt"/>
              </a:rPr>
              <a:t>Nikotyna dziś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ECFE3390-DCF1-ABAC-9D6D-865055FF61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246" y="285750"/>
            <a:ext cx="1666664" cy="66666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895ABD78-9710-5ABE-1756-FC01F00337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160" y="285750"/>
            <a:ext cx="2117378" cy="653362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1B652675-C86F-9E89-045A-5901C3F3DB77}"/>
              </a:ext>
            </a:extLst>
          </p:cNvPr>
          <p:cNvSpPr txBox="1"/>
          <p:nvPr/>
        </p:nvSpPr>
        <p:spPr>
          <a:xfrm>
            <a:off x="364957" y="6218321"/>
            <a:ext cx="1097512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buNone/>
            </a:pPr>
            <a:r>
              <a:rPr lang="pl-PL" sz="1100" dirty="0"/>
              <a:t>Źródło: dr hab. n. med. Łukasz Balwicki, prof. </a:t>
            </a:r>
            <a:r>
              <a:rPr lang="pl-PL" sz="1100" dirty="0" err="1"/>
              <a:t>GUMed</a:t>
            </a:r>
            <a:r>
              <a:rPr lang="pl-PL" sz="1100" dirty="0"/>
              <a:t> , Problem używania i postrzeganie wyrobów nikotynowych przez młodzież 12-17 lat: badanie NIKO; Konferencja edukacyjna Stacja Zdrowie – Szkoły wolne od nikotyny</a:t>
            </a:r>
          </a:p>
        </p:txBody>
      </p:sp>
    </p:spTree>
    <p:extLst>
      <p:ext uri="{BB962C8B-B14F-4D97-AF65-F5344CB8AC3E}">
        <p14:creationId xmlns:p14="http://schemas.microsoft.com/office/powerpoint/2010/main" val="3541055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>
            <a:extLst>
              <a:ext uri="{FF2B5EF4-FFF2-40B4-BE49-F238E27FC236}">
                <a16:creationId xmlns:a16="http://schemas.microsoft.com/office/drawing/2014/main" id="{649AD459-90C1-590B-ECC3-64EE67F6724A}"/>
              </a:ext>
            </a:extLst>
          </p:cNvPr>
          <p:cNvSpPr txBox="1">
            <a:spLocks/>
          </p:cNvSpPr>
          <p:nvPr/>
        </p:nvSpPr>
        <p:spPr>
          <a:xfrm>
            <a:off x="5596" y="22299"/>
            <a:ext cx="12186404" cy="1162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600" b="1" dirty="0">
                <a:solidFill>
                  <a:schemeClr val="bg1"/>
                </a:solidFill>
              </a:rPr>
              <a:t>Marketing dziś: e‑papierosy jako </a:t>
            </a:r>
            <a:r>
              <a:rPr lang="pl-PL" sz="3600" b="1" dirty="0" err="1">
                <a:solidFill>
                  <a:schemeClr val="bg1"/>
                </a:solidFill>
              </a:rPr>
              <a:t>lifestyle</a:t>
            </a:r>
            <a:endParaRPr lang="pl-PL" sz="3600" b="1" dirty="0">
              <a:solidFill>
                <a:schemeClr val="bg1"/>
              </a:solidFill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BAD0F256-8208-E3D5-C53B-CCD0CBFCD9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id="{38D81BF0-D159-E187-B073-A8494120E9F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8767033"/>
              </p:ext>
            </p:extLst>
          </p:nvPr>
        </p:nvGraphicFramePr>
        <p:xfrm>
          <a:off x="2233547" y="537718"/>
          <a:ext cx="7724906" cy="3493242"/>
        </p:xfrm>
        <a:graphic>
          <a:graphicData uri="http://schemas.openxmlformats.org/drawingml/2006/table">
            <a:tbl>
              <a:tblPr firstRow="1" firstCol="1" bandRow="1"/>
              <a:tblGrid>
                <a:gridCol w="3853298">
                  <a:extLst>
                    <a:ext uri="{9D8B030D-6E8A-4147-A177-3AD203B41FA5}">
                      <a16:colId xmlns:a16="http://schemas.microsoft.com/office/drawing/2014/main" val="182086694"/>
                    </a:ext>
                  </a:extLst>
                </a:gridCol>
                <a:gridCol w="3871608">
                  <a:extLst>
                    <a:ext uri="{9D8B030D-6E8A-4147-A177-3AD203B41FA5}">
                      <a16:colId xmlns:a16="http://schemas.microsoft.com/office/drawing/2014/main" val="3949996994"/>
                    </a:ext>
                  </a:extLst>
                </a:gridCol>
              </a:tblGrid>
              <a:tr h="697695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2400" b="1" i="0" u="none" strike="noStrike" kern="10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Wczoraj</a:t>
                      </a:r>
                      <a:endParaRPr lang="pl-PL" sz="3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080" marR="23080" marT="23080" marB="23080" anchor="ctr">
                    <a:lnL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0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2400" b="1" i="0" u="none" strike="noStrike" kern="10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Dziś</a:t>
                      </a:r>
                      <a:endParaRPr lang="pl-PL" sz="3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080" marR="23080" marT="23080" marB="2308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0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6179437"/>
                  </a:ext>
                </a:extLst>
              </a:tr>
              <a:tr h="69918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l-PL" sz="2400" b="0" i="0" u="none" strike="noStrike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Lekarze w reklamach</a:t>
                      </a:r>
                      <a:endParaRPr lang="pl-PL" sz="36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080" marR="23080" marT="23080" marB="23080" anchor="ctr">
                    <a:lnL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l-PL" sz="2400" b="0" i="0" u="none" strike="noStrike" kern="1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Influencerzy</a:t>
                      </a:r>
                      <a:endParaRPr lang="pl-PL" sz="36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080" marR="23080" marT="23080" marB="23080" anchor="ctr">
                    <a:lnL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9431760"/>
                  </a:ext>
                </a:extLst>
              </a:tr>
              <a:tr h="65103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l-PL" sz="2400" b="0" i="0" u="none" strike="noStrike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Papierosy</a:t>
                      </a:r>
                      <a:endParaRPr lang="pl-PL" sz="36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080" marR="23080" marT="23080" marB="23080" anchor="ctr">
                    <a:lnL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l-PL" sz="2400" b="0" i="0" u="none" strike="noStrike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E‑papierosy / podgrzewacze</a:t>
                      </a:r>
                      <a:endParaRPr lang="pl-PL" sz="36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080" marR="23080" marT="23080" marB="23080" anchor="ctr">
                    <a:lnL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6447891"/>
                  </a:ext>
                </a:extLst>
              </a:tr>
              <a:tr h="681789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l-PL" sz="2400" b="0" i="0" u="none" strike="noStrike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Autorytet medyczny</a:t>
                      </a:r>
                      <a:endParaRPr lang="pl-PL" sz="36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080" marR="23080" marT="23080" marB="23080" anchor="ctr">
                    <a:lnL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l-PL" sz="2400" b="0" i="0" u="none" strike="noStrike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Autorytet internetowy</a:t>
                      </a:r>
                      <a:endParaRPr lang="pl-PL" sz="36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080" marR="23080" marT="23080" marB="23080" anchor="ctr">
                    <a:lnL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217041"/>
                  </a:ext>
                </a:extLst>
              </a:tr>
              <a:tr h="763546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l-PL" sz="2400" b="0" i="0" u="none" strike="noStrike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Normalizacja palenia</a:t>
                      </a:r>
                      <a:endParaRPr lang="pl-PL" sz="36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080" marR="23080" marT="23080" marB="23080" anchor="ctr">
                    <a:lnL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l-PL" sz="2400" b="0" i="0" u="none" strike="noStrike" kern="1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Lifestyle</a:t>
                      </a:r>
                      <a:r>
                        <a:rPr lang="pl-PL" sz="2400" b="0" i="0" u="none" strike="noStrike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nikotynowy</a:t>
                      </a:r>
                      <a:endParaRPr lang="pl-PL" sz="36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080" marR="23080" marT="23080" marB="23080" anchor="ctr">
                    <a:lnL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7386727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D4740148-78C9-5EC7-685A-4476DF0D1F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4635" y="4321222"/>
            <a:ext cx="3862453" cy="203907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/>
          </a:bodyPr>
          <a:lstStyle/>
          <a:p>
            <a:pPr marL="342900" marR="0" lvl="0" indent="-3429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FFB061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Influencerzy</a:t>
            </a:r>
            <a:r>
              <a:rPr kumimoji="0" lang="en-US" altLang="pl-PL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 </a:t>
            </a: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zamiast</a:t>
            </a:r>
            <a:r>
              <a:rPr kumimoji="0" lang="en-US" altLang="pl-PL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 </a:t>
            </a: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lekarzy</a:t>
            </a:r>
            <a:endParaRPr kumimoji="0" lang="en-US" altLang="pl-PL" sz="2000" b="0" i="0" u="none" strike="noStrike" cap="none" normalizeH="0" baseline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</a:endParaRPr>
          </a:p>
          <a:p>
            <a:pPr marL="342900" marR="0" lvl="0" indent="-3429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FFB061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Kiedyś</a:t>
            </a:r>
            <a:r>
              <a:rPr kumimoji="0" lang="en-US" altLang="pl-PL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: </a:t>
            </a: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reklama</a:t>
            </a:r>
            <a:r>
              <a:rPr kumimoji="0" lang="en-US" altLang="pl-PL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 </a:t>
            </a: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przez</a:t>
            </a:r>
            <a:r>
              <a:rPr kumimoji="0" lang="en-US" altLang="pl-PL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 </a:t>
            </a: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autorytety</a:t>
            </a:r>
            <a:r>
              <a:rPr kumimoji="0" lang="en-US" altLang="pl-PL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 </a:t>
            </a: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medyczne</a:t>
            </a:r>
            <a:endParaRPr kumimoji="0" lang="en-US" altLang="pl-PL" sz="2000" b="0" i="0" u="none" strike="noStrike" cap="none" normalizeH="0" baseline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</a:endParaRPr>
          </a:p>
          <a:p>
            <a:pPr marL="342900" marR="0" lvl="0" indent="-3429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FFB061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kumimoji="0" lang="en-US" altLang="pl-PL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Dziś: </a:t>
            </a:r>
            <a:r>
              <a:rPr kumimoji="0" lang="en-US" altLang="pl-PL" sz="2000" b="1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influencerzy</a:t>
            </a:r>
            <a:r>
              <a:rPr kumimoji="0" lang="en-US" altLang="pl-PL" sz="2000" b="1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, </a:t>
            </a:r>
            <a:r>
              <a:rPr kumimoji="0" lang="en-US" altLang="pl-PL" sz="2000" b="1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celebryci</a:t>
            </a:r>
            <a:r>
              <a:rPr kumimoji="0" lang="en-US" altLang="pl-PL" sz="2000" b="1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, </a:t>
            </a:r>
            <a:r>
              <a:rPr kumimoji="0" lang="pl-PL" altLang="pl-PL" sz="2000" b="1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platformy </a:t>
            </a:r>
            <a:r>
              <a:rPr kumimoji="0" lang="pl-PL" altLang="pl-PL" sz="2000" b="1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sołecznościowe</a:t>
            </a:r>
            <a:endParaRPr kumimoji="0" lang="pl-PL" altLang="pl-PL" sz="2000" b="1" i="0" u="none" strike="noStrike" cap="none" normalizeH="0" baseline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4F8A8B62-3597-90D7-6C6D-6E845684DD45}"/>
              </a:ext>
            </a:extLst>
          </p:cNvPr>
          <p:cNvSpPr txBox="1"/>
          <p:nvPr/>
        </p:nvSpPr>
        <p:spPr>
          <a:xfrm>
            <a:off x="6134912" y="4321222"/>
            <a:ext cx="3862453" cy="10020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FFB061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kumimoji="0" lang="en-US" altLang="pl-PL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Ten </a:t>
            </a: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sam</a:t>
            </a:r>
            <a:r>
              <a:rPr kumimoji="0" lang="en-US" altLang="pl-PL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 </a:t>
            </a: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mechanizm</a:t>
            </a:r>
            <a:r>
              <a:rPr kumimoji="0" lang="en-US" altLang="pl-PL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 </a:t>
            </a: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zaufania</a:t>
            </a:r>
            <a:endParaRPr kumimoji="0" lang="en-US" altLang="pl-PL" sz="2000" b="0" i="0" u="none" strike="noStrike" cap="none" normalizeH="0" baseline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</a:endParaRPr>
          </a:p>
          <a:p>
            <a:pPr marL="342900" marR="0" lvl="0" indent="-3429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FFB061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kumimoji="0" lang="en-US" altLang="pl-PL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Inna forma, ta </a:t>
            </a: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sama</a:t>
            </a:r>
            <a:r>
              <a:rPr kumimoji="0" lang="en-US" altLang="pl-PL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 </a:t>
            </a: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manipulacja</a:t>
            </a:r>
            <a:endParaRPr kumimoji="0" lang="en-US" altLang="pl-PL" sz="2000" b="0" i="0" u="none" strike="noStrike" cap="none" normalizeH="0" baseline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D892BDB0-F174-6678-2549-B0DA4B6FC3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551" y="6169036"/>
            <a:ext cx="1666664" cy="66666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7CE388FA-9452-793D-4BFD-B30E45BCA1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5" y="6169036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1730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620BD9B-C71D-D012-CB0B-A4C249A7E2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273E4BAC-D6AF-0FB3-32BA-4D127F448CD8}"/>
              </a:ext>
            </a:extLst>
          </p:cNvPr>
          <p:cNvSpPr/>
          <p:nvPr/>
        </p:nvSpPr>
        <p:spPr>
          <a:xfrm>
            <a:off x="233629" y="233042"/>
            <a:ext cx="11721665" cy="116205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5" name="Google Shape;344;p48">
            <a:extLst>
              <a:ext uri="{FF2B5EF4-FFF2-40B4-BE49-F238E27FC236}">
                <a16:creationId xmlns:a16="http://schemas.microsoft.com/office/drawing/2014/main" id="{99AB5219-D4A8-036D-F7D9-986D7AB44046}"/>
              </a:ext>
            </a:extLst>
          </p:cNvPr>
          <p:cNvSpPr txBox="1"/>
          <p:nvPr/>
        </p:nvSpPr>
        <p:spPr>
          <a:xfrm>
            <a:off x="1555864" y="203858"/>
            <a:ext cx="7907700" cy="1276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l" sz="2800" i="0" u="none" strike="noStrike" cap="none" dirty="0">
                <a:solidFill>
                  <a:schemeClr val="bg1"/>
                </a:solidFill>
                <a:latin typeface="+mj-lt"/>
                <a:ea typeface="Montserrat"/>
                <a:cs typeface="Montserrat"/>
                <a:sym typeface="Montserrat"/>
              </a:rPr>
              <a:t>Branża twierdzi, że produkty</a:t>
            </a:r>
            <a:r>
              <a:rPr lang="pl" sz="2800" dirty="0">
                <a:solidFill>
                  <a:schemeClr val="bg1"/>
                </a:solidFill>
                <a:latin typeface="+mj-lt"/>
                <a:ea typeface="Montserrat"/>
                <a:cs typeface="Montserrat"/>
                <a:sym typeface="Montserrat"/>
              </a:rPr>
              <a:t> mają </a:t>
            </a:r>
            <a:r>
              <a:rPr lang="pl" sz="2800" i="0" u="none" strike="noStrike" cap="none" dirty="0">
                <a:solidFill>
                  <a:schemeClr val="bg1"/>
                </a:solidFill>
                <a:latin typeface="+mj-lt"/>
                <a:ea typeface="Montserrat"/>
                <a:cs typeface="Montserrat"/>
                <a:sym typeface="Montserrat"/>
              </a:rPr>
              <a:t>"</a:t>
            </a:r>
            <a:r>
              <a:rPr lang="pl" sz="2800" dirty="0">
                <a:solidFill>
                  <a:schemeClr val="bg1"/>
                </a:solidFill>
                <a:latin typeface="+mj-lt"/>
                <a:ea typeface="Montserrat"/>
                <a:cs typeface="Montserrat"/>
                <a:sym typeface="Montserrat"/>
              </a:rPr>
              <a:t>obniżone ryzyko</a:t>
            </a:r>
            <a:r>
              <a:rPr lang="pl" sz="2800" i="0" u="none" strike="noStrike" cap="none" dirty="0">
                <a:solidFill>
                  <a:schemeClr val="bg1"/>
                </a:solidFill>
                <a:latin typeface="+mj-lt"/>
                <a:ea typeface="Montserrat"/>
                <a:cs typeface="Montserrat"/>
                <a:sym typeface="Montserrat"/>
              </a:rPr>
              <a:t>"</a:t>
            </a:r>
            <a:r>
              <a:rPr lang="pl" sz="2800" dirty="0">
                <a:solidFill>
                  <a:schemeClr val="bg1"/>
                </a:solidFill>
                <a:latin typeface="+mj-lt"/>
                <a:ea typeface="Montserrat"/>
                <a:cs typeface="Montserrat"/>
                <a:sym typeface="Montserrat"/>
              </a:rPr>
              <a:t>,</a:t>
            </a:r>
            <a:endParaRPr sz="2800" dirty="0">
              <a:solidFill>
                <a:schemeClr val="bg1"/>
              </a:solidFill>
              <a:latin typeface="+mj-l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l" sz="2800" b="1" dirty="0">
                <a:solidFill>
                  <a:schemeClr val="bg1"/>
                </a:solidFill>
                <a:latin typeface="+mj-lt"/>
                <a:ea typeface="Montserrat"/>
                <a:cs typeface="Montserrat"/>
                <a:sym typeface="Montserrat"/>
              </a:rPr>
              <a:t>a tymczasem</a:t>
            </a:r>
            <a:r>
              <a:rPr lang="pl" sz="2800" b="1" i="0" u="none" strike="noStrike" cap="none" dirty="0">
                <a:solidFill>
                  <a:schemeClr val="bg1"/>
                </a:solidFill>
                <a:latin typeface="+mj-lt"/>
                <a:ea typeface="Montserrat"/>
                <a:cs typeface="Montserrat"/>
                <a:sym typeface="Montserrat"/>
              </a:rPr>
              <a:t>:</a:t>
            </a:r>
            <a:endParaRPr sz="2800" b="1" i="0" u="none" strike="noStrike" cap="none" dirty="0">
              <a:solidFill>
                <a:schemeClr val="bg1"/>
              </a:solidFill>
              <a:latin typeface="+mj-lt"/>
              <a:ea typeface="Montserrat"/>
              <a:cs typeface="Montserrat"/>
              <a:sym typeface="Montserrat"/>
            </a:endParaRPr>
          </a:p>
        </p:txBody>
      </p:sp>
      <p:sp>
        <p:nvSpPr>
          <p:cNvPr id="6" name="Google Shape;345;p48">
            <a:extLst>
              <a:ext uri="{FF2B5EF4-FFF2-40B4-BE49-F238E27FC236}">
                <a16:creationId xmlns:a16="http://schemas.microsoft.com/office/drawing/2014/main" id="{964F80CC-DD64-2AF7-6C8F-9E061342BC84}"/>
              </a:ext>
            </a:extLst>
          </p:cNvPr>
          <p:cNvSpPr txBox="1"/>
          <p:nvPr/>
        </p:nvSpPr>
        <p:spPr>
          <a:xfrm>
            <a:off x="1147304" y="1920131"/>
            <a:ext cx="9786586" cy="3966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63550" lvl="0" indent="-342900" algn="l" rtl="0">
              <a:spcBef>
                <a:spcPts val="0"/>
              </a:spcBef>
              <a:spcAft>
                <a:spcPts val="600"/>
              </a:spcAft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" sz="2400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E-papierosy zawierają </a:t>
            </a:r>
            <a:r>
              <a:rPr lang="pl" sz="2400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toksyny i substancje rakotwórcze.</a:t>
            </a:r>
            <a:endParaRPr sz="2400" dirty="0">
              <a:solidFill>
                <a:schemeClr val="bg2">
                  <a:lumMod val="25000"/>
                </a:schemeClr>
              </a:solidFill>
              <a:ea typeface="Montserrat"/>
              <a:cs typeface="Montserrat"/>
              <a:sym typeface="Montserrat"/>
            </a:endParaRPr>
          </a:p>
          <a:p>
            <a:pPr marL="463550" lvl="0" indent="-342900" algn="l" rtl="0">
              <a:spcBef>
                <a:spcPts val="0"/>
              </a:spcBef>
              <a:spcAft>
                <a:spcPts val="600"/>
              </a:spcAft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" sz="2400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Nowe produkty zawierają </a:t>
            </a:r>
            <a:r>
              <a:rPr lang="pl" sz="2400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nikotynę, która jest szkodliwa </a:t>
            </a:r>
            <a:br>
              <a:rPr lang="pl" sz="2400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</a:br>
            <a:r>
              <a:rPr lang="pl" sz="2400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i uzależniająca.</a:t>
            </a:r>
            <a:endParaRPr sz="2400" dirty="0">
              <a:solidFill>
                <a:schemeClr val="bg2">
                  <a:lumMod val="25000"/>
                </a:schemeClr>
              </a:solidFill>
              <a:ea typeface="Montserrat"/>
              <a:cs typeface="Montserrat"/>
              <a:sym typeface="Montserrat"/>
            </a:endParaRPr>
          </a:p>
          <a:p>
            <a:pPr marL="463550" lvl="0" indent="-342900" algn="l" rtl="0">
              <a:spcBef>
                <a:spcPts val="0"/>
              </a:spcBef>
              <a:spcAft>
                <a:spcPts val="600"/>
              </a:spcAft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" sz="2400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Nie można ufać własnym "badaniom" firm tytoniowych.</a:t>
            </a:r>
            <a:endParaRPr sz="2400" dirty="0">
              <a:solidFill>
                <a:schemeClr val="bg2">
                  <a:lumMod val="25000"/>
                </a:schemeClr>
              </a:solidFill>
              <a:ea typeface="Montserrat"/>
              <a:cs typeface="Montserrat"/>
              <a:sym typeface="Montserrat"/>
            </a:endParaRPr>
          </a:p>
          <a:p>
            <a:pPr marL="463550" lvl="0" indent="-342900" algn="l" rtl="0">
              <a:spcBef>
                <a:spcPts val="0"/>
              </a:spcBef>
              <a:spcAft>
                <a:spcPts val="600"/>
              </a:spcAft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" sz="2400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Celem nr 1 firm tytoniowych jest zysk.</a:t>
            </a:r>
            <a:endParaRPr sz="2400" dirty="0">
              <a:solidFill>
                <a:schemeClr val="bg2">
                  <a:lumMod val="25000"/>
                </a:schemeClr>
              </a:solidFill>
              <a:ea typeface="Montserrat"/>
              <a:cs typeface="Montserrat"/>
              <a:sym typeface="Montserrat"/>
            </a:endParaRPr>
          </a:p>
          <a:p>
            <a:pPr marL="463550" lvl="0" indent="-342900" algn="l" rtl="0">
              <a:spcBef>
                <a:spcPts val="0"/>
              </a:spcBef>
              <a:spcAft>
                <a:spcPts val="600"/>
              </a:spcAft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" sz="2400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Nowe produkty, takie jak e-papierosy to sposób firm na utrzymanie zysków w miarę spadku sprzedaży tradycyjnych papierosów.</a:t>
            </a:r>
            <a:endParaRPr sz="2400" dirty="0">
              <a:solidFill>
                <a:schemeClr val="bg2">
                  <a:lumMod val="25000"/>
                </a:schemeClr>
              </a:solidFill>
              <a:ea typeface="Montserrat"/>
              <a:cs typeface="Montserrat"/>
              <a:sym typeface="Montserrat"/>
            </a:endParaRPr>
          </a:p>
          <a:p>
            <a:pPr marL="463550" lvl="0" indent="-342900" algn="l" rtl="0">
              <a:spcBef>
                <a:spcPts val="0"/>
              </a:spcBef>
              <a:spcAft>
                <a:spcPts val="600"/>
              </a:spcAft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" sz="2400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Młodzi ludzie, którzy wapują, częściej zaczynają palić tradycyjne papierosy.</a:t>
            </a:r>
            <a:endParaRPr sz="2400" dirty="0">
              <a:solidFill>
                <a:schemeClr val="bg2">
                  <a:lumMod val="25000"/>
                </a:schemeClr>
              </a:solidFill>
              <a:ea typeface="Montserrat"/>
              <a:cs typeface="Montserrat"/>
              <a:sym typeface="Montserrat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6AD4416D-B538-3095-FBC2-48E9E353222C}"/>
              </a:ext>
            </a:extLst>
          </p:cNvPr>
          <p:cNvSpPr txBox="1"/>
          <p:nvPr/>
        </p:nvSpPr>
        <p:spPr>
          <a:xfrm>
            <a:off x="1147302" y="6354646"/>
            <a:ext cx="11100619" cy="260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Bef>
                <a:spcPts val="1200"/>
              </a:spcBef>
            </a:pP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Źródło: „Walka z przemysłem tytoniowym” mgr Julia </a:t>
            </a:r>
            <a:r>
              <a:rPr lang="pl-PL" sz="10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Nowicka-Janik</a:t>
            </a: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, Doktorantka Pierwszej Szkoły Doktorskiej </a:t>
            </a:r>
            <a:r>
              <a:rPr lang="pl-PL" sz="10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GUMed</a:t>
            </a: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, Zakład Zdrowia Publicznego i Medycyny Społecznej </a:t>
            </a:r>
            <a:r>
              <a:rPr lang="pl-PL" sz="10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GUMed</a:t>
            </a: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, </a:t>
            </a:r>
            <a:endParaRPr lang="pl-PL" sz="1000" dirty="0"/>
          </a:p>
        </p:txBody>
      </p:sp>
    </p:spTree>
    <p:extLst>
      <p:ext uri="{BB962C8B-B14F-4D97-AF65-F5344CB8AC3E}">
        <p14:creationId xmlns:p14="http://schemas.microsoft.com/office/powerpoint/2010/main" val="41451888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A8A5DD92-CF55-359F-96DE-0B3FC75804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A4900A7-303B-4AEB-D0CB-DD4B3209F2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5804"/>
            <a:ext cx="10515600" cy="4241159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Papierosy tradycyjne: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udowodniona toksyczność i rakotwórczość!</a:t>
            </a:r>
          </a:p>
          <a:p>
            <a:pPr marL="0" lvl="0" indent="0">
              <a:spcAft>
                <a:spcPts val="1200"/>
              </a:spcAft>
              <a:buNone/>
            </a:pPr>
            <a:endParaRPr lang="pl-PL" sz="2400" dirty="0">
              <a:solidFill>
                <a:schemeClr val="bg2">
                  <a:lumMod val="25000"/>
                </a:schemeClr>
              </a:solidFill>
            </a:endParaRPr>
          </a:p>
          <a:p>
            <a:pPr marL="0" lvl="0" indent="0">
              <a:buClr>
                <a:srgbClr val="FF6187"/>
              </a:buClr>
              <a:buNone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E‑papierosy to nikotyna, metale ciężkie, substancje drażniące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Inna droga podania – ten sam cel biologiczny</a:t>
            </a:r>
          </a:p>
          <a:p>
            <a:pPr lvl="0">
              <a:spcAft>
                <a:spcPts val="12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 Czy naprawdę potrzebujemy kolejnych 30–40 lat,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aby znów „udowodnić”, że nikotyna jest toksyczna?</a:t>
            </a:r>
          </a:p>
          <a:p>
            <a:pPr lvl="1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Wiemy, że papierosy są toksyczne</a:t>
            </a:r>
            <a:endParaRPr lang="pl-PL" dirty="0">
              <a:solidFill>
                <a:schemeClr val="bg2">
                  <a:lumMod val="25000"/>
                </a:schemeClr>
              </a:solidFill>
            </a:endParaRPr>
          </a:p>
          <a:p>
            <a:pPr lvl="1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Wiemy, jak działa przemysł</a:t>
            </a:r>
            <a:endParaRPr lang="pl-PL" dirty="0">
              <a:solidFill>
                <a:schemeClr val="bg2">
                  <a:lumMod val="25000"/>
                </a:schemeClr>
              </a:solidFill>
            </a:endParaRPr>
          </a:p>
          <a:p>
            <a:pPr lvl="1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Wiemy, kto jest celem (młodzi, kobiety)</a:t>
            </a:r>
            <a:endParaRPr lang="pl-PL" dirty="0">
              <a:solidFill>
                <a:schemeClr val="bg2">
                  <a:lumMod val="25000"/>
                </a:schemeClr>
              </a:solidFill>
            </a:endParaRPr>
          </a:p>
          <a:p>
            <a:pPr lvl="1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Po co powtarzać ten sam błąd?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A5A0E7F5-0B94-959A-14D3-81455AD647E7}"/>
              </a:ext>
            </a:extLst>
          </p:cNvPr>
          <p:cNvSpPr txBox="1"/>
          <p:nvPr/>
        </p:nvSpPr>
        <p:spPr>
          <a:xfrm>
            <a:off x="764594" y="527881"/>
            <a:ext cx="97315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>
                <a:solidFill>
                  <a:srgbClr val="FFB061"/>
                </a:solidFill>
                <a:latin typeface="+mj-lt"/>
              </a:rPr>
              <a:t>Czy e‑papierosy są „mniej szkodliwe”?</a:t>
            </a:r>
          </a:p>
        </p:txBody>
      </p:sp>
      <p:pic>
        <p:nvPicPr>
          <p:cNvPr id="8" name="Grafika 7">
            <a:extLst>
              <a:ext uri="{FF2B5EF4-FFF2-40B4-BE49-F238E27FC236}">
                <a16:creationId xmlns:a16="http://schemas.microsoft.com/office/drawing/2014/main" id="{AEF463BA-DF33-6659-B3B2-650C0A20793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551245" y="2714016"/>
            <a:ext cx="213349" cy="65661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4CF5BBC9-AC34-A892-B1C1-8BE9D0699F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832" y="5929724"/>
            <a:ext cx="1666664" cy="66666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B52BA383-AC51-6193-4527-6BDB5B7863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746" y="5929724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4995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F01F94A5-B230-1B17-EB62-25C6A205C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B846EF99-2D2B-9339-E2E9-3B704B47F36C}"/>
              </a:ext>
            </a:extLst>
          </p:cNvPr>
          <p:cNvSpPr txBox="1">
            <a:spLocks/>
          </p:cNvSpPr>
          <p:nvPr/>
        </p:nvSpPr>
        <p:spPr>
          <a:xfrm>
            <a:off x="5596" y="22299"/>
            <a:ext cx="12186404" cy="1162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600" b="1" dirty="0">
                <a:solidFill>
                  <a:schemeClr val="bg1"/>
                </a:solidFill>
              </a:rPr>
              <a:t>Manipulacja i dezinformacja przemysłu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42DF3AB7-66E2-B244-59BD-DCED31117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1716" y="1998921"/>
            <a:ext cx="6788568" cy="2860158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0FDC1381-6B9C-1EC2-7645-B2EE6BAFC5D4}"/>
              </a:ext>
            </a:extLst>
          </p:cNvPr>
          <p:cNvSpPr txBox="1"/>
          <p:nvPr/>
        </p:nvSpPr>
        <p:spPr>
          <a:xfrm>
            <a:off x="152050" y="6295865"/>
            <a:ext cx="9114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</a:rPr>
              <a:t>Źródło: Program „Tylko pomyśl”.  dr Olga Białobrzeska, dr hab. Michał Parzuchowski, prof. SWPS; 2025. Program dostępny od roku szkolnego 2026/2027</a:t>
            </a:r>
          </a:p>
        </p:txBody>
      </p:sp>
    </p:spTree>
    <p:extLst>
      <p:ext uri="{BB962C8B-B14F-4D97-AF65-F5344CB8AC3E}">
        <p14:creationId xmlns:p14="http://schemas.microsoft.com/office/powerpoint/2010/main" val="6534824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61E1373-4512-FDB7-0575-6C4D37DF27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6B9ACB9D-FEE2-8CBD-4783-5D671067A1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5654" y="400794"/>
            <a:ext cx="5611008" cy="476644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DA7FDF82-C0C7-32A4-B575-CD9A7AB708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9005" y="400794"/>
            <a:ext cx="5611008" cy="3734321"/>
          </a:xfrm>
          <a:prstGeom prst="rect">
            <a:avLst/>
          </a:prstGeom>
        </p:spPr>
      </p:pic>
      <p:pic>
        <p:nvPicPr>
          <p:cNvPr id="8" name="Symbol zastępczy zawartości 4">
            <a:extLst>
              <a:ext uri="{FF2B5EF4-FFF2-40B4-BE49-F238E27FC236}">
                <a16:creationId xmlns:a16="http://schemas.microsoft.com/office/drawing/2014/main" id="{8866E256-CE59-21F0-EC7C-ECE83E37E4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9006" y="4386078"/>
            <a:ext cx="5611008" cy="1966358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5A7A5BAE-0234-C6FE-8F94-B32B1A31FA94}"/>
              </a:ext>
            </a:extLst>
          </p:cNvPr>
          <p:cNvSpPr txBox="1"/>
          <p:nvPr/>
        </p:nvSpPr>
        <p:spPr>
          <a:xfrm>
            <a:off x="132386" y="6427113"/>
            <a:ext cx="91142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>
                <a:solidFill>
                  <a:schemeClr val="bg1"/>
                </a:solidFill>
              </a:rPr>
              <a:t>Źródło: Program „Tylko pomyśl”.  dr Olga Białobrzeska, dr hab. Michał Parzuchowski, prof. SWPS; 2025. Program dostępny od roku szkolnego 2026/2027</a:t>
            </a:r>
          </a:p>
        </p:txBody>
      </p:sp>
    </p:spTree>
    <p:extLst>
      <p:ext uri="{BB962C8B-B14F-4D97-AF65-F5344CB8AC3E}">
        <p14:creationId xmlns:p14="http://schemas.microsoft.com/office/powerpoint/2010/main" val="40298928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8BB0F56-3268-6E60-F14B-93A36664DB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8B3E58D5-C2C9-E231-2234-98A5A61631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260" y="338281"/>
            <a:ext cx="5611008" cy="299506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23176635-8645-97E3-9FEF-79416ED9EF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469" y="3671627"/>
            <a:ext cx="5611007" cy="252103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95144B5D-EEE9-562E-0A6B-7AB065D6DC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8688" y="338281"/>
            <a:ext cx="5611008" cy="3293418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D01FF660-3F89-DE35-4D1A-52FBEF53AF5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7549"/>
          <a:stretch>
            <a:fillRect/>
          </a:stretch>
        </p:blipFill>
        <p:spPr>
          <a:xfrm>
            <a:off x="6199440" y="3380360"/>
            <a:ext cx="5610256" cy="1197624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252765C8-5EE5-E38E-E075-E232F7570A8D}"/>
              </a:ext>
            </a:extLst>
          </p:cNvPr>
          <p:cNvSpPr txBox="1"/>
          <p:nvPr/>
        </p:nvSpPr>
        <p:spPr>
          <a:xfrm>
            <a:off x="152050" y="6295865"/>
            <a:ext cx="91142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>
                <a:solidFill>
                  <a:schemeClr val="bg1"/>
                </a:solidFill>
              </a:rPr>
              <a:t>Źródło: Program „Tylko pomyśl”.  dr Olga Białobrzeska, dr hab. Michał Parzuchowski, prof. SWPS; 2025. Program dostępny od roku szkolnego 2026/2027</a:t>
            </a:r>
          </a:p>
        </p:txBody>
      </p:sp>
    </p:spTree>
    <p:extLst>
      <p:ext uri="{BB962C8B-B14F-4D97-AF65-F5344CB8AC3E}">
        <p14:creationId xmlns:p14="http://schemas.microsoft.com/office/powerpoint/2010/main" val="1039449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AEFB53B0-10EB-4EBD-1466-10D91E0617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A5DABD84-1751-0D5B-398A-5A514A7F0756}"/>
              </a:ext>
            </a:extLst>
          </p:cNvPr>
          <p:cNvSpPr/>
          <p:nvPr/>
        </p:nvSpPr>
        <p:spPr>
          <a:xfrm>
            <a:off x="0" y="0"/>
            <a:ext cx="12197596" cy="116205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ED1611D-8BAD-18D1-ECDE-23376AB9C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62050"/>
          </a:xfrm>
        </p:spPr>
        <p:txBody>
          <a:bodyPr/>
          <a:lstStyle/>
          <a:p>
            <a:pPr algn="ctr"/>
            <a:r>
              <a:rPr lang="pl-PL" b="1" dirty="0">
                <a:solidFill>
                  <a:schemeClr val="bg1"/>
                </a:solidFill>
              </a:rPr>
              <a:t>Marketing wczoraj: papierosy jako norma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5D2A2B7-6653-A51A-A288-27BDBC3D86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4819" y="1530658"/>
            <a:ext cx="6196781" cy="1428852"/>
          </a:xfrm>
        </p:spPr>
        <p:txBody>
          <a:bodyPr>
            <a:normAutofit fontScale="62500" lnSpcReduction="20000"/>
          </a:bodyPr>
          <a:lstStyle/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Reklamy papierosów w prasie, radiu, telewizji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Palący lekarze, palenie w szpitalach i gabinetach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Społeczne przyzwolenie i autorytet „białego fartucha”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Zdrowie jako wartość 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przegrywało z marketingiem</a:t>
            </a:r>
            <a:endParaRPr lang="pl-PL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56B0E9A-10D9-61F5-AB15-65890E680FB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37" r="2803" b="1089"/>
          <a:stretch>
            <a:fillRect/>
          </a:stretch>
        </p:blipFill>
        <p:spPr>
          <a:xfrm>
            <a:off x="440371" y="1291653"/>
            <a:ext cx="1966280" cy="5220138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44C6C196-EACE-E45A-51A1-CA85E7770BF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88" t="2500" b="2210"/>
          <a:stretch>
            <a:fillRect/>
          </a:stretch>
        </p:blipFill>
        <p:spPr>
          <a:xfrm>
            <a:off x="2916659" y="2898617"/>
            <a:ext cx="2652189" cy="1742749"/>
          </a:xfrm>
          <a:prstGeom prst="rect">
            <a:avLst/>
          </a:prstGeom>
          <a:effectLst/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1F73DDD4-9E17-D847-96C4-F0CFF7D13E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11239" y="1291652"/>
            <a:ext cx="2366717" cy="5220138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D0D35F51-03FD-0615-EF38-0ACA2A3D1D81}"/>
              </a:ext>
            </a:extLst>
          </p:cNvPr>
          <p:cNvSpPr txBox="1"/>
          <p:nvPr/>
        </p:nvSpPr>
        <p:spPr>
          <a:xfrm>
            <a:off x="440371" y="6608820"/>
            <a:ext cx="855167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dirty="0"/>
              <a:t>Źródła grafik: </a:t>
            </a:r>
            <a:r>
              <a:rPr lang="pl-PL" sz="1000" dirty="0">
                <a:solidFill>
                  <a:srgbClr val="FD8115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https://tobacco.stanford.edu/cigarettes/doctors-smoking/doctors-hawk-cigarettes/</a:t>
            </a:r>
            <a:r>
              <a:rPr lang="pl-PL" sz="1000" dirty="0">
                <a:solidFill>
                  <a:srgbClr val="FD8115"/>
                </a:solidFill>
              </a:rPr>
              <a:t>; </a:t>
            </a:r>
            <a:r>
              <a:rPr lang="pl-PL" sz="1000" dirty="0">
                <a:solidFill>
                  <a:srgbClr val="FD8115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https://tobacco.stanford.edu/</a:t>
            </a:r>
            <a:r>
              <a:rPr lang="pl-PL" sz="1000" dirty="0">
                <a:solidFill>
                  <a:srgbClr val="FD8115"/>
                </a:solidFill>
              </a:rPr>
              <a:t> 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E2A6AE37-A2F6-1015-DDAD-AE8DCF3FB0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8856" y="2898617"/>
            <a:ext cx="2652189" cy="3574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7825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DAFE765F-9874-C3BA-6E6C-0094DDB213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23" name="Google Shape;747;p40">
            <a:extLst>
              <a:ext uri="{FF2B5EF4-FFF2-40B4-BE49-F238E27FC236}">
                <a16:creationId xmlns:a16="http://schemas.microsoft.com/office/drawing/2014/main" id="{8CF00F95-F416-1846-68F4-F14DFBE4B86F}"/>
              </a:ext>
            </a:extLst>
          </p:cNvPr>
          <p:cNvSpPr/>
          <p:nvPr/>
        </p:nvSpPr>
        <p:spPr>
          <a:xfrm>
            <a:off x="961663" y="1624953"/>
            <a:ext cx="1291883" cy="623225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CA" sz="3600" b="1" dirty="0">
                <a:solidFill>
                  <a:schemeClr val="lt1"/>
                </a:solidFill>
                <a:latin typeface="+mj-lt"/>
                <a:ea typeface="Montserrat"/>
                <a:cs typeface="Montserrat"/>
                <a:sym typeface="Montserrat"/>
              </a:rPr>
              <a:t>1954</a:t>
            </a:r>
            <a:endParaRPr sz="1600" dirty="0">
              <a:latin typeface="+mj-lt"/>
            </a:endParaRPr>
          </a:p>
        </p:txBody>
      </p:sp>
      <p:cxnSp>
        <p:nvCxnSpPr>
          <p:cNvPr id="24" name="Google Shape;749;p40">
            <a:extLst>
              <a:ext uri="{FF2B5EF4-FFF2-40B4-BE49-F238E27FC236}">
                <a16:creationId xmlns:a16="http://schemas.microsoft.com/office/drawing/2014/main" id="{A5DBF794-5FFD-5C28-DBBB-5F85556018EC}"/>
              </a:ext>
            </a:extLst>
          </p:cNvPr>
          <p:cNvCxnSpPr>
            <a:cxnSpLocks/>
          </p:cNvCxnSpPr>
          <p:nvPr/>
        </p:nvCxnSpPr>
        <p:spPr>
          <a:xfrm>
            <a:off x="2548971" y="1936566"/>
            <a:ext cx="961663" cy="0"/>
          </a:xfrm>
          <a:prstGeom prst="straightConnector1">
            <a:avLst/>
          </a:prstGeom>
          <a:noFill/>
          <a:ln w="19050" cap="flat" cmpd="sng">
            <a:solidFill>
              <a:srgbClr val="FFB06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6" name="Google Shape;754;p40">
            <a:extLst>
              <a:ext uri="{FF2B5EF4-FFF2-40B4-BE49-F238E27FC236}">
                <a16:creationId xmlns:a16="http://schemas.microsoft.com/office/drawing/2014/main" id="{15A0E456-4A63-5B52-2ADF-3B36EC0BEF4C}"/>
              </a:ext>
            </a:extLst>
          </p:cNvPr>
          <p:cNvSpPr txBox="1"/>
          <p:nvPr/>
        </p:nvSpPr>
        <p:spPr>
          <a:xfrm>
            <a:off x="185406" y="2504688"/>
            <a:ext cx="2844396" cy="1251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en-CA" sz="1467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Philip Morris </a:t>
            </a:r>
            <a:r>
              <a:rPr lang="pl-PL" sz="1467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powiedział, że jeżeli dowiedziałaby się, że sprzedaje coś szkodliwego, natychmiast zaprzestałaby sprzedaży</a:t>
            </a:r>
            <a:endParaRPr lang="en-US" sz="1467" dirty="0">
              <a:solidFill>
                <a:schemeClr val="bg2">
                  <a:lumMod val="25000"/>
                </a:schemeClr>
              </a:solidFill>
              <a:ea typeface="Montserrat"/>
              <a:cs typeface="Montserrat"/>
            </a:endParaRPr>
          </a:p>
        </p:txBody>
      </p:sp>
      <p:sp>
        <p:nvSpPr>
          <p:cNvPr id="27" name="Google Shape;761;p40">
            <a:extLst>
              <a:ext uri="{FF2B5EF4-FFF2-40B4-BE49-F238E27FC236}">
                <a16:creationId xmlns:a16="http://schemas.microsoft.com/office/drawing/2014/main" id="{D9D746BD-56E0-2F43-8805-8A88D9C0B5B6}"/>
              </a:ext>
            </a:extLst>
          </p:cNvPr>
          <p:cNvSpPr txBox="1"/>
          <p:nvPr/>
        </p:nvSpPr>
        <p:spPr>
          <a:xfrm>
            <a:off x="363000" y="298976"/>
            <a:ext cx="11143200" cy="9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pl-PL" sz="2800" b="1" dirty="0">
                <a:solidFill>
                  <a:schemeClr val="bg2">
                    <a:lumMod val="25000"/>
                  </a:schemeClr>
                </a:solidFill>
                <a:latin typeface="+mj-lt"/>
                <a:ea typeface="Montserrat"/>
                <a:cs typeface="Montserrat"/>
                <a:sym typeface="Montserrat"/>
              </a:rPr>
              <a:t>Przykład: Philip Morris obiecał zaprzestanie </a:t>
            </a:r>
            <a:br>
              <a:rPr lang="pl-PL" sz="2800" b="1" dirty="0">
                <a:solidFill>
                  <a:schemeClr val="bg2">
                    <a:lumMod val="25000"/>
                  </a:schemeClr>
                </a:solidFill>
                <a:latin typeface="+mj-lt"/>
                <a:ea typeface="Montserrat"/>
                <a:cs typeface="Montserrat"/>
                <a:sym typeface="Montserrat"/>
              </a:rPr>
            </a:br>
            <a:r>
              <a:rPr lang="pl-PL" sz="2800" b="1" dirty="0">
                <a:solidFill>
                  <a:schemeClr val="bg2">
                    <a:lumMod val="25000"/>
                  </a:schemeClr>
                </a:solidFill>
                <a:latin typeface="+mj-lt"/>
                <a:ea typeface="Montserrat"/>
                <a:cs typeface="Montserrat"/>
                <a:sym typeface="Montserrat"/>
              </a:rPr>
              <a:t>sprzedawania „szkodliwych” produktów od 1954 roku</a:t>
            </a:r>
          </a:p>
        </p:txBody>
      </p:sp>
      <p:sp>
        <p:nvSpPr>
          <p:cNvPr id="28" name="Google Shape;768;p40">
            <a:extLst>
              <a:ext uri="{FF2B5EF4-FFF2-40B4-BE49-F238E27FC236}">
                <a16:creationId xmlns:a16="http://schemas.microsoft.com/office/drawing/2014/main" id="{FE2BEC16-AAD0-D7CE-7CD7-B16D1D2BCFB5}"/>
              </a:ext>
            </a:extLst>
          </p:cNvPr>
          <p:cNvSpPr txBox="1"/>
          <p:nvPr/>
        </p:nvSpPr>
        <p:spPr>
          <a:xfrm>
            <a:off x="3117105" y="2504688"/>
            <a:ext cx="2844396" cy="1251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pl-PL" sz="1467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Wiceprezydent firmy </a:t>
            </a:r>
            <a:r>
              <a:rPr lang="en-CA" sz="1467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Philip Morris</a:t>
            </a:r>
            <a:r>
              <a:rPr lang="pl-PL" sz="1467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, pan </a:t>
            </a:r>
            <a:r>
              <a:rPr lang="en-CA" sz="1467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 Bowling </a:t>
            </a:r>
            <a:r>
              <a:rPr lang="pl-PL" sz="1467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powiedział „jeżeli nasze produkty są szkodliwe, przestaniemy je produkować</a:t>
            </a:r>
            <a:r>
              <a:rPr lang="en-CA" sz="1467" i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”</a:t>
            </a:r>
            <a:endParaRPr sz="1467" i="1" dirty="0">
              <a:solidFill>
                <a:schemeClr val="bg2">
                  <a:lumMod val="25000"/>
                </a:schemeClr>
              </a:solidFill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769;p40">
            <a:extLst>
              <a:ext uri="{FF2B5EF4-FFF2-40B4-BE49-F238E27FC236}">
                <a16:creationId xmlns:a16="http://schemas.microsoft.com/office/drawing/2014/main" id="{5681B0CD-459B-7583-EC67-835AED460E46}"/>
              </a:ext>
            </a:extLst>
          </p:cNvPr>
          <p:cNvSpPr txBox="1"/>
          <p:nvPr/>
        </p:nvSpPr>
        <p:spPr>
          <a:xfrm>
            <a:off x="6180683" y="2504688"/>
            <a:ext cx="2811355" cy="1477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pl-PL" sz="1467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Prezes firmy </a:t>
            </a:r>
            <a:r>
              <a:rPr lang="en-CA" sz="1467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Philip Morris</a:t>
            </a:r>
            <a:r>
              <a:rPr lang="pl-PL" sz="1467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, pan </a:t>
            </a:r>
            <a:r>
              <a:rPr lang="en-CA" sz="1467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 Bible </a:t>
            </a:r>
            <a:r>
              <a:rPr lang="pl-PL" sz="1467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zapytany „co pan zrobiłby, gdyby naukowcy odkryli, że jego fabryki produkują coś, co powoduje raka” odpowiedział „zamknąłbym je od razu”</a:t>
            </a:r>
            <a:endParaRPr sz="1467" i="1" dirty="0">
              <a:solidFill>
                <a:schemeClr val="bg2">
                  <a:lumMod val="25000"/>
                </a:schemeClr>
              </a:solidFill>
              <a:ea typeface="Montserrat"/>
              <a:cs typeface="Montserrat"/>
              <a:sym typeface="Montserrat"/>
            </a:endParaRPr>
          </a:p>
        </p:txBody>
      </p:sp>
      <p:pic>
        <p:nvPicPr>
          <p:cNvPr id="31" name="Picture 2" descr="littlememo.png">
            <a:extLst>
              <a:ext uri="{FF2B5EF4-FFF2-40B4-BE49-F238E27FC236}">
                <a16:creationId xmlns:a16="http://schemas.microsoft.com/office/drawing/2014/main" id="{EEBBA9E7-4336-7D6C-B40B-30B0EB7018E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7987" y="5187143"/>
            <a:ext cx="4605471" cy="1242003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32" name="Google Shape;768;p40">
            <a:extLst>
              <a:ext uri="{FF2B5EF4-FFF2-40B4-BE49-F238E27FC236}">
                <a16:creationId xmlns:a16="http://schemas.microsoft.com/office/drawing/2014/main" id="{61312E25-9F5C-B30B-EE09-6BA55F42DE9E}"/>
              </a:ext>
            </a:extLst>
          </p:cNvPr>
          <p:cNvSpPr txBox="1"/>
          <p:nvPr/>
        </p:nvSpPr>
        <p:spPr>
          <a:xfrm>
            <a:off x="363000" y="4480726"/>
            <a:ext cx="7842840" cy="5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en-CA" sz="2800" b="1" dirty="0">
                <a:solidFill>
                  <a:schemeClr val="bg2">
                    <a:lumMod val="25000"/>
                  </a:schemeClr>
                </a:solidFill>
                <a:latin typeface="+mj-lt"/>
                <a:ea typeface="Montserrat"/>
                <a:cs typeface="Montserrat"/>
                <a:sym typeface="Montserrat"/>
              </a:rPr>
              <a:t>1961 Philip Morris </a:t>
            </a:r>
            <a:r>
              <a:rPr lang="pl-PL" sz="2800" b="1" dirty="0">
                <a:solidFill>
                  <a:schemeClr val="bg2">
                    <a:lumMod val="25000"/>
                  </a:schemeClr>
                </a:solidFill>
                <a:latin typeface="+mj-lt"/>
                <a:ea typeface="Montserrat"/>
                <a:cs typeface="Montserrat"/>
                <a:sym typeface="Montserrat"/>
              </a:rPr>
              <a:t>wewnętrzny dokument;</a:t>
            </a:r>
            <a:endParaRPr lang="en-CA" sz="2800" b="1" dirty="0">
              <a:solidFill>
                <a:schemeClr val="bg2">
                  <a:lumMod val="25000"/>
                </a:schemeClr>
              </a:solidFill>
              <a:latin typeface="+mj-lt"/>
              <a:ea typeface="Montserrat"/>
              <a:cs typeface="Montserrat"/>
            </a:endParaRPr>
          </a:p>
        </p:txBody>
      </p:sp>
      <p:sp>
        <p:nvSpPr>
          <p:cNvPr id="33" name="Google Shape;755;p40">
            <a:extLst>
              <a:ext uri="{FF2B5EF4-FFF2-40B4-BE49-F238E27FC236}">
                <a16:creationId xmlns:a16="http://schemas.microsoft.com/office/drawing/2014/main" id="{2985FB37-483F-54F0-C42E-A7CC2875ECFB}"/>
              </a:ext>
            </a:extLst>
          </p:cNvPr>
          <p:cNvSpPr/>
          <p:nvPr/>
        </p:nvSpPr>
        <p:spPr>
          <a:xfrm>
            <a:off x="9929860" y="1624951"/>
            <a:ext cx="1291882" cy="623225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CA" sz="3600" b="1" dirty="0">
                <a:solidFill>
                  <a:schemeClr val="lt1"/>
                </a:solidFill>
                <a:latin typeface="+mj-lt"/>
                <a:sym typeface="Montserrat"/>
              </a:rPr>
              <a:t>2023</a:t>
            </a:r>
            <a:endParaRPr lang="en-US" sz="1600" dirty="0">
              <a:solidFill>
                <a:schemeClr val="lt1"/>
              </a:solidFill>
              <a:latin typeface="+mj-lt"/>
            </a:endParaRPr>
          </a:p>
        </p:txBody>
      </p:sp>
      <p:sp>
        <p:nvSpPr>
          <p:cNvPr id="35" name="TextBox 6">
            <a:extLst>
              <a:ext uri="{FF2B5EF4-FFF2-40B4-BE49-F238E27FC236}">
                <a16:creationId xmlns:a16="http://schemas.microsoft.com/office/drawing/2014/main" id="{9AD70B41-01A5-9F61-34CE-E74AA7FDD50A}"/>
              </a:ext>
            </a:extLst>
          </p:cNvPr>
          <p:cNvSpPr txBox="1"/>
          <p:nvPr/>
        </p:nvSpPr>
        <p:spPr>
          <a:xfrm>
            <a:off x="9211220" y="2504688"/>
            <a:ext cx="2811355" cy="217546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67" dirty="0">
                <a:solidFill>
                  <a:schemeClr val="bg2">
                    <a:lumMod val="25000"/>
                  </a:schemeClr>
                </a:solidFill>
                <a:ea typeface="Lato"/>
                <a:cs typeface="Lato"/>
              </a:rPr>
              <a:t>Philip Morris: „zredukowaliśmy szkodliwość… Oczywiście nadal istnieje pewien stopień toksyczności, który związany jest ze zmianą na nowe produkty, ale jest zdecydowanie mniejszy niż w przypadku palenia papierosów”.</a:t>
            </a:r>
          </a:p>
          <a:p>
            <a:endParaRPr lang="pl-PL" sz="1600" dirty="0">
              <a:solidFill>
                <a:schemeClr val="bg2">
                  <a:lumMod val="25000"/>
                </a:schemeClr>
              </a:solidFill>
              <a:ea typeface="Lato"/>
              <a:cs typeface="Lato"/>
            </a:endParaRPr>
          </a:p>
        </p:txBody>
      </p:sp>
      <p:sp>
        <p:nvSpPr>
          <p:cNvPr id="36" name="Google Shape;755;p40">
            <a:extLst>
              <a:ext uri="{FF2B5EF4-FFF2-40B4-BE49-F238E27FC236}">
                <a16:creationId xmlns:a16="http://schemas.microsoft.com/office/drawing/2014/main" id="{DCAC1C04-DD34-9D7C-E751-B3C8E67B601C}"/>
              </a:ext>
            </a:extLst>
          </p:cNvPr>
          <p:cNvSpPr/>
          <p:nvPr/>
        </p:nvSpPr>
        <p:spPr>
          <a:xfrm>
            <a:off x="6741488" y="1624951"/>
            <a:ext cx="1590342" cy="623225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CA" sz="3600" b="1" dirty="0">
                <a:solidFill>
                  <a:schemeClr val="lt1"/>
                </a:solidFill>
                <a:latin typeface="+mj-lt"/>
                <a:ea typeface="Montserrat"/>
                <a:cs typeface="Montserrat"/>
                <a:sym typeface="Montserrat"/>
              </a:rPr>
              <a:t>1997</a:t>
            </a:r>
            <a:endParaRPr sz="1600" dirty="0">
              <a:latin typeface="+mj-lt"/>
            </a:endParaRPr>
          </a:p>
        </p:txBody>
      </p:sp>
      <p:sp>
        <p:nvSpPr>
          <p:cNvPr id="37" name="Google Shape;748;p40">
            <a:extLst>
              <a:ext uri="{FF2B5EF4-FFF2-40B4-BE49-F238E27FC236}">
                <a16:creationId xmlns:a16="http://schemas.microsoft.com/office/drawing/2014/main" id="{0B01A24E-4D02-E245-4297-C5E2FEBD3E84}"/>
              </a:ext>
            </a:extLst>
          </p:cNvPr>
          <p:cNvSpPr/>
          <p:nvPr/>
        </p:nvSpPr>
        <p:spPr>
          <a:xfrm>
            <a:off x="3851576" y="1624951"/>
            <a:ext cx="1291882" cy="623225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CA" sz="3600" b="1" dirty="0">
                <a:solidFill>
                  <a:schemeClr val="lt1"/>
                </a:solidFill>
                <a:latin typeface="+mj-lt"/>
                <a:ea typeface="Montserrat"/>
                <a:cs typeface="Montserrat"/>
                <a:sym typeface="Montserrat"/>
              </a:rPr>
              <a:t>1972</a:t>
            </a:r>
            <a:endParaRPr sz="1600" dirty="0">
              <a:latin typeface="+mj-lt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983F545C-4088-CE92-9399-6AF5BA851F9E}"/>
              </a:ext>
            </a:extLst>
          </p:cNvPr>
          <p:cNvSpPr txBox="1"/>
          <p:nvPr/>
        </p:nvSpPr>
        <p:spPr>
          <a:xfrm>
            <a:off x="5454774" y="6429146"/>
            <a:ext cx="6909082" cy="437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Bef>
                <a:spcPts val="1200"/>
              </a:spcBef>
            </a:pPr>
            <a:r>
              <a:rPr lang="pl-PL" sz="1000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Źródło: „Walka z przemysłem tytoniowym” mgr Julia </a:t>
            </a:r>
            <a:r>
              <a:rPr lang="pl-PL" sz="1000" dirty="0" err="1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Nowicka-Janik</a:t>
            </a:r>
            <a:r>
              <a:rPr lang="pl-PL" sz="1000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, Doktorantka Pierwszej Szkoły Doktorskiej </a:t>
            </a:r>
            <a:r>
              <a:rPr lang="pl-PL" sz="1000" dirty="0" err="1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GUMed</a:t>
            </a:r>
            <a:r>
              <a:rPr lang="pl-PL" sz="1000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, Zakład Zdrowia Publicznego i Medycyny Społecznej </a:t>
            </a:r>
            <a:r>
              <a:rPr lang="pl-PL" sz="1000" dirty="0" err="1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GUMed</a:t>
            </a:r>
            <a:r>
              <a:rPr lang="pl-PL" sz="1000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; https://tobaccocontrol.bmj.com/content/11/suppl_1/i110 </a:t>
            </a:r>
            <a:endParaRPr lang="pl-PL" sz="1000" dirty="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11" name="Google Shape;749;p40">
            <a:extLst>
              <a:ext uri="{FF2B5EF4-FFF2-40B4-BE49-F238E27FC236}">
                <a16:creationId xmlns:a16="http://schemas.microsoft.com/office/drawing/2014/main" id="{EB964D14-B6B0-7F41-E307-E6113150CA61}"/>
              </a:ext>
            </a:extLst>
          </p:cNvPr>
          <p:cNvCxnSpPr>
            <a:cxnSpLocks/>
          </p:cNvCxnSpPr>
          <p:nvPr/>
        </p:nvCxnSpPr>
        <p:spPr>
          <a:xfrm>
            <a:off x="5454773" y="1934085"/>
            <a:ext cx="961663" cy="0"/>
          </a:xfrm>
          <a:prstGeom prst="straightConnector1">
            <a:avLst/>
          </a:prstGeom>
          <a:noFill/>
          <a:ln w="19050" cap="flat" cmpd="sng">
            <a:solidFill>
              <a:srgbClr val="FFB06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" name="Google Shape;749;p40">
            <a:extLst>
              <a:ext uri="{FF2B5EF4-FFF2-40B4-BE49-F238E27FC236}">
                <a16:creationId xmlns:a16="http://schemas.microsoft.com/office/drawing/2014/main" id="{4363650B-BE6D-83A7-7E2B-BBCD2D76517E}"/>
              </a:ext>
            </a:extLst>
          </p:cNvPr>
          <p:cNvCxnSpPr>
            <a:cxnSpLocks/>
          </p:cNvCxnSpPr>
          <p:nvPr/>
        </p:nvCxnSpPr>
        <p:spPr>
          <a:xfrm>
            <a:off x="8700568" y="1934085"/>
            <a:ext cx="961663" cy="0"/>
          </a:xfrm>
          <a:prstGeom prst="straightConnector1">
            <a:avLst/>
          </a:prstGeom>
          <a:noFill/>
          <a:ln w="19050" cap="flat" cmpd="sng">
            <a:solidFill>
              <a:srgbClr val="FFB06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" name="Łącznik prosty ze strzałką 13">
            <a:extLst>
              <a:ext uri="{FF2B5EF4-FFF2-40B4-BE49-F238E27FC236}">
                <a16:creationId xmlns:a16="http://schemas.microsoft.com/office/drawing/2014/main" id="{A4BEBFE1-00CF-7870-0285-5DFC9EA271A5}"/>
              </a:ext>
            </a:extLst>
          </p:cNvPr>
          <p:cNvCxnSpPr>
            <a:cxnSpLocks/>
          </p:cNvCxnSpPr>
          <p:nvPr/>
        </p:nvCxnSpPr>
        <p:spPr>
          <a:xfrm>
            <a:off x="2879634" y="2655650"/>
            <a:ext cx="0" cy="1795892"/>
          </a:xfrm>
          <a:prstGeom prst="straightConnector1">
            <a:avLst/>
          </a:prstGeom>
          <a:ln w="38100">
            <a:solidFill>
              <a:srgbClr val="FFB06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Obraz 2">
            <a:extLst>
              <a:ext uri="{FF2B5EF4-FFF2-40B4-BE49-F238E27FC236}">
                <a16:creationId xmlns:a16="http://schemas.microsoft.com/office/drawing/2014/main" id="{865076C2-22F4-7B9F-5BF0-EA07698FF3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654" y="110754"/>
            <a:ext cx="1666664" cy="66666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1EFAF24-C244-A4A5-DD48-0B87114BB4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568" y="110754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9778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D8580461-E2CC-C921-2644-787CB5B75C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AD57D59F-C220-B906-B475-DC3A1DA10045}"/>
              </a:ext>
            </a:extLst>
          </p:cNvPr>
          <p:cNvSpPr txBox="1"/>
          <p:nvPr/>
        </p:nvSpPr>
        <p:spPr>
          <a:xfrm>
            <a:off x="764594" y="6629769"/>
            <a:ext cx="1012357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1000" dirty="0"/>
              <a:t>Źródło: WHO </a:t>
            </a:r>
            <a:r>
              <a:rPr lang="pl-PL" sz="1000" dirty="0" err="1"/>
              <a:t>Position</a:t>
            </a:r>
            <a:r>
              <a:rPr lang="pl-PL" sz="1000" dirty="0"/>
              <a:t> on </a:t>
            </a:r>
            <a:r>
              <a:rPr lang="pl-PL" sz="1000" dirty="0" err="1"/>
              <a:t>Tobaccoo</a:t>
            </a:r>
            <a:r>
              <a:rPr lang="pl-PL" sz="1000" dirty="0"/>
              <a:t> Control and </a:t>
            </a:r>
            <a:r>
              <a:rPr lang="pl-PL" sz="1000" dirty="0" err="1"/>
              <a:t>Harm</a:t>
            </a:r>
            <a:r>
              <a:rPr lang="pl-PL" sz="1000" dirty="0"/>
              <a:t> </a:t>
            </a:r>
            <a:r>
              <a:rPr lang="pl-PL" sz="1000" dirty="0" err="1"/>
              <a:t>Reduction</a:t>
            </a:r>
            <a:r>
              <a:rPr lang="pl-PL" sz="1000" dirty="0"/>
              <a:t>: https://www.who.int/publications/m/item/who-position-on-tobacco-control-and-harm-reduction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FFA58EC7-3BE4-0D7C-91C2-D6A0EC75FF0B}"/>
              </a:ext>
            </a:extLst>
          </p:cNvPr>
          <p:cNvSpPr/>
          <p:nvPr/>
        </p:nvSpPr>
        <p:spPr>
          <a:xfrm>
            <a:off x="764594" y="5656590"/>
            <a:ext cx="7630376" cy="36322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E159F4B-42FA-B896-D244-433B47749E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96170"/>
            <a:ext cx="10515600" cy="44862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b="1" dirty="0">
                <a:solidFill>
                  <a:schemeClr val="bg2">
                    <a:lumMod val="25000"/>
                  </a:schemeClr>
                </a:solidFill>
              </a:rPr>
              <a:t>Stanowisko WHO:</a:t>
            </a:r>
            <a:br>
              <a:rPr lang="pl-PL" sz="20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Wszystkie produkty nikotynowe (e-papierosy, systemy podgrzewania tytoniu, saszetki nikotynowe itd.) są szkodliwe i uzależniające. Teoria o „redukcji szkód” to strategia przemysłu tytoniowego mającą utrzymać zyski i przyciągnąć młodych konsumentów.</a:t>
            </a:r>
          </a:p>
          <a:p>
            <a:endParaRPr lang="pl-PL" sz="2000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pl-PL" sz="2000" b="1" dirty="0">
                <a:solidFill>
                  <a:schemeClr val="bg2">
                    <a:lumMod val="25000"/>
                  </a:schemeClr>
                </a:solidFill>
              </a:rPr>
              <a:t>Sytuacja w Polsce:</a:t>
            </a:r>
            <a:endParaRPr lang="pl-PL" sz="2000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Wzrasta używanie e-papierosów i systemów podgrzewania tytoniu (HTP) wśród młodych dorosłych oraz nieletnich.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Saszetki nikotynowe zyskują popularność, mimo udowodnionej szkodliwości. </a:t>
            </a:r>
          </a:p>
          <a:p>
            <a:pPr>
              <a:spcAft>
                <a:spcPts val="12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Nie obserwuje się istotnego spadku palenia tradycyjnych papierosów</a:t>
            </a:r>
            <a:r>
              <a:rPr lang="pl-PL" sz="1800" dirty="0">
                <a:solidFill>
                  <a:schemeClr val="bg2">
                    <a:lumMod val="25000"/>
                  </a:schemeClr>
                </a:solidFill>
              </a:rPr>
              <a:t>.</a:t>
            </a:r>
            <a:endParaRPr lang="pl-PL" sz="2000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pl-PL" sz="2000" b="1" dirty="0">
                <a:solidFill>
                  <a:schemeClr val="bg1"/>
                </a:solidFill>
              </a:rPr>
              <a:t>Priorytet: zapobieganie inicjacji, nie promowanie „alternatywy”</a:t>
            </a:r>
          </a:p>
          <a:p>
            <a:endParaRPr lang="pl-PL" sz="1200" dirty="0"/>
          </a:p>
          <a:p>
            <a:pPr marL="0" indent="0">
              <a:buNone/>
            </a:pPr>
            <a:endParaRPr lang="pl-PL" sz="1600" dirty="0"/>
          </a:p>
          <a:p>
            <a:endParaRPr lang="pl-PL" sz="1200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ADFE099A-2FAD-E256-FEE3-A2CC07E4FD01}"/>
              </a:ext>
            </a:extLst>
          </p:cNvPr>
          <p:cNvSpPr txBox="1"/>
          <p:nvPr/>
        </p:nvSpPr>
        <p:spPr>
          <a:xfrm>
            <a:off x="764594" y="527881"/>
            <a:ext cx="10515600" cy="1092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l-PL" sz="3600" b="1" dirty="0">
                <a:solidFill>
                  <a:srgbClr val="FFB061"/>
                </a:solidFill>
                <a:latin typeface="+mj-lt"/>
              </a:rPr>
              <a:t>Redukcja szkód (ang. </a:t>
            </a:r>
            <a:r>
              <a:rPr lang="pl-PL" sz="3600" b="1" dirty="0" err="1">
                <a:solidFill>
                  <a:srgbClr val="FFB061"/>
                </a:solidFill>
                <a:latin typeface="+mj-lt"/>
              </a:rPr>
              <a:t>Harm</a:t>
            </a:r>
            <a:r>
              <a:rPr lang="pl-PL" sz="3600" b="1" dirty="0">
                <a:solidFill>
                  <a:srgbClr val="FFB061"/>
                </a:solidFill>
                <a:latin typeface="+mj-lt"/>
              </a:rPr>
              <a:t> </a:t>
            </a:r>
            <a:r>
              <a:rPr lang="pl-PL" sz="3600" b="1" dirty="0" err="1">
                <a:solidFill>
                  <a:srgbClr val="FFB061"/>
                </a:solidFill>
                <a:latin typeface="+mj-lt"/>
              </a:rPr>
              <a:t>reduction</a:t>
            </a:r>
            <a:r>
              <a:rPr lang="pl-PL" sz="3600" b="1" dirty="0">
                <a:solidFill>
                  <a:srgbClr val="FFB061"/>
                </a:solidFill>
                <a:latin typeface="+mj-lt"/>
              </a:rPr>
              <a:t>) </a:t>
            </a:r>
            <a:br>
              <a:rPr lang="pl-PL" sz="3600" b="1" dirty="0">
                <a:solidFill>
                  <a:srgbClr val="FFB061"/>
                </a:solidFill>
                <a:latin typeface="+mj-lt"/>
              </a:rPr>
            </a:br>
            <a:r>
              <a:rPr lang="pl-PL" sz="3600" b="1" dirty="0">
                <a:solidFill>
                  <a:srgbClr val="FFB061"/>
                </a:solidFill>
                <a:latin typeface="+mj-lt"/>
              </a:rPr>
              <a:t>– stanowisko WHO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E7DDE79-D7AA-17FA-70A9-C6DC94A6C9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124" y="331420"/>
            <a:ext cx="1666664" cy="66666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2AD8244F-8600-146D-90BC-76B0091A3E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038" y="331420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2161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BF372EAE-1BA4-B594-8452-CE404E49A8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2EA41504-5C9B-5A66-B4E3-E609C87F49D7}"/>
              </a:ext>
            </a:extLst>
          </p:cNvPr>
          <p:cNvSpPr txBox="1"/>
          <p:nvPr/>
        </p:nvSpPr>
        <p:spPr>
          <a:xfrm>
            <a:off x="764594" y="527881"/>
            <a:ext cx="10515600" cy="1591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l-PL" sz="3600" b="1" dirty="0">
                <a:solidFill>
                  <a:srgbClr val="FFB061"/>
                </a:solidFill>
                <a:latin typeface="+mj-lt"/>
              </a:rPr>
              <a:t>Redukcja szkód (ang. </a:t>
            </a:r>
            <a:r>
              <a:rPr lang="pl-PL" sz="3600" b="1" dirty="0" err="1">
                <a:solidFill>
                  <a:srgbClr val="FFB061"/>
                </a:solidFill>
                <a:latin typeface="+mj-lt"/>
              </a:rPr>
              <a:t>Harm</a:t>
            </a:r>
            <a:r>
              <a:rPr lang="pl-PL" sz="3600" b="1" dirty="0">
                <a:solidFill>
                  <a:srgbClr val="FFB061"/>
                </a:solidFill>
                <a:latin typeface="+mj-lt"/>
              </a:rPr>
              <a:t> </a:t>
            </a:r>
            <a:r>
              <a:rPr lang="pl-PL" sz="3600" b="1" dirty="0" err="1">
                <a:solidFill>
                  <a:srgbClr val="FFB061"/>
                </a:solidFill>
                <a:latin typeface="+mj-lt"/>
              </a:rPr>
              <a:t>reduction</a:t>
            </a:r>
            <a:r>
              <a:rPr lang="pl-PL" sz="3600" b="1" dirty="0">
                <a:solidFill>
                  <a:srgbClr val="FFB061"/>
                </a:solidFill>
                <a:latin typeface="+mj-lt"/>
              </a:rPr>
              <a:t>) </a:t>
            </a:r>
            <a:br>
              <a:rPr lang="pl-PL" sz="3600" b="1" dirty="0">
                <a:solidFill>
                  <a:srgbClr val="FFB061"/>
                </a:solidFill>
                <a:latin typeface="+mj-lt"/>
              </a:rPr>
            </a:br>
            <a:r>
              <a:rPr lang="pl-PL" sz="3600" b="1" dirty="0">
                <a:solidFill>
                  <a:srgbClr val="FFB061"/>
                </a:solidFill>
                <a:latin typeface="+mj-lt"/>
              </a:rPr>
              <a:t>– stanowisko Konsultanta Krajowego </a:t>
            </a:r>
            <a:br>
              <a:rPr lang="pl-PL" sz="3600" b="1" dirty="0">
                <a:solidFill>
                  <a:srgbClr val="FFB061"/>
                </a:solidFill>
                <a:latin typeface="+mj-lt"/>
              </a:rPr>
            </a:br>
            <a:r>
              <a:rPr lang="pl-PL" sz="3600" b="1" dirty="0">
                <a:solidFill>
                  <a:srgbClr val="FFB061"/>
                </a:solidFill>
                <a:latin typeface="+mj-lt"/>
              </a:rPr>
              <a:t>w dziedzinie zdrowia publicznego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CC4B952-1C09-25F7-3552-F4185E6E82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26561"/>
            <a:ext cx="5154038" cy="388123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Aft>
                <a:spcPts val="600"/>
              </a:spcAft>
              <a:buClr>
                <a:srgbClr val="FF6187"/>
              </a:buClr>
              <a:buNone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Produkty nikotynowe nowej generacji (e-papierosy, podgrzewacze tytoniu, saszetki nikotynowe)</a:t>
            </a:r>
            <a:br>
              <a:rPr lang="pl-PL" sz="16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nie są obojętne dla zdrowia i podtrzymują uzależnienie od nikotyny.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  <a:p>
            <a:pPr marL="0" indent="0">
              <a:lnSpc>
                <a:spcPct val="100000"/>
              </a:lnSpc>
              <a:spcAft>
                <a:spcPts val="600"/>
              </a:spcAft>
              <a:buClr>
                <a:srgbClr val="FF6187"/>
              </a:buClr>
              <a:buNone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Aktualne dowody naukowe </a:t>
            </a: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nie pozwalają uznać produktów nikotynowych za bezpieczne narzędzia redukcji szkód zdrowotnych.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  <a:p>
            <a:pPr marL="0" indent="0">
              <a:lnSpc>
                <a:spcPct val="100000"/>
              </a:lnSpc>
              <a:buClr>
                <a:srgbClr val="FF6187"/>
              </a:buClr>
              <a:buNone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Narracja „mniej szkodliwej alternatywy” może: </a:t>
            </a:r>
          </a:p>
          <a:p>
            <a:pPr>
              <a:lnSpc>
                <a:spcPct val="100000"/>
              </a:lnSpc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osłabiać percepcję ryzyka, </a:t>
            </a:r>
          </a:p>
          <a:p>
            <a:pPr>
              <a:lnSpc>
                <a:spcPct val="100000"/>
              </a:lnSpc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normalizować używanie nikotyny, </a:t>
            </a:r>
          </a:p>
          <a:p>
            <a:pPr>
              <a:lnSpc>
                <a:spcPct val="100000"/>
              </a:lnSpc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utrudniać działania profilaktyczne </a:t>
            </a:r>
            <a:br>
              <a:rPr lang="pl-PL" sz="16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i antynikotynowe. 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ED25B6A1-4903-A882-E828-B32227EC49B5}"/>
              </a:ext>
            </a:extLst>
          </p:cNvPr>
          <p:cNvSpPr txBox="1"/>
          <p:nvPr/>
        </p:nvSpPr>
        <p:spPr>
          <a:xfrm>
            <a:off x="329381" y="6627168"/>
            <a:ext cx="1278350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900" dirty="0"/>
              <a:t>Źródło: Stanowisko Konsultanta Krajowego w dziedzinie Zdrowia Publicznego w sprawie redukcji szkód w uzależnieniu od nikotyny, dr hab. n med. Łukasz Balwicki, prof. </a:t>
            </a:r>
            <a:r>
              <a:rPr lang="pl-PL" sz="900" dirty="0" err="1"/>
              <a:t>GUMed</a:t>
            </a:r>
            <a:r>
              <a:rPr lang="pl-PL" sz="900" dirty="0"/>
              <a:t>  https://kkzdrowiepubliczne.gumed.edu.pl/86798.html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C2CC4C95-3ED7-0764-BFCB-07902646ECF1}"/>
              </a:ext>
            </a:extLst>
          </p:cNvPr>
          <p:cNvSpPr txBox="1"/>
          <p:nvPr/>
        </p:nvSpPr>
        <p:spPr>
          <a:xfrm>
            <a:off x="6551904" y="2526561"/>
            <a:ext cx="5080430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rgbClr val="FF6187"/>
              </a:buClr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Szczególne zagrożenie stanowią: </a:t>
            </a:r>
          </a:p>
          <a:p>
            <a:pPr marL="285750" indent="-285750">
              <a:spcAft>
                <a:spcPts val="6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atrakcyjne smaki, </a:t>
            </a:r>
          </a:p>
          <a:p>
            <a:pPr marL="285750" indent="-285750">
              <a:spcAft>
                <a:spcPts val="6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nowoczesny design, </a:t>
            </a:r>
          </a:p>
          <a:p>
            <a:pPr marL="285750" indent="-285750">
              <a:spcAft>
                <a:spcPts val="6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marketing internetowy i </a:t>
            </a:r>
            <a:r>
              <a:rPr lang="pl-PL" sz="1600" dirty="0" err="1">
                <a:solidFill>
                  <a:schemeClr val="bg2">
                    <a:lumMod val="25000"/>
                  </a:schemeClr>
                </a:solidFill>
              </a:rPr>
              <a:t>lifestyle’owy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,</a:t>
            </a:r>
            <a:br>
              <a:rPr lang="pl-PL" sz="16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zwiększające atrakcyjność produktów dla dzieci i młodzieży. 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FF6187"/>
              </a:buClr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Stanowisko podkreśla konieczność: </a:t>
            </a:r>
          </a:p>
          <a:p>
            <a:pPr marL="285750" indent="-285750">
              <a:spcAft>
                <a:spcPts val="6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ochrony młodych ludzi przed inicjacją nikotynową, </a:t>
            </a:r>
          </a:p>
          <a:p>
            <a:pPr marL="285750" indent="-285750">
              <a:spcAft>
                <a:spcPts val="6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dalszego ograniczania marketingu produktów nikotynowych, </a:t>
            </a:r>
          </a:p>
          <a:p>
            <a:pPr marL="285750" indent="-285750">
              <a:spcAft>
                <a:spcPts val="6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prowadzenia polityki zdrowotnej opartej na dowodach naukowych.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6F5D2100-FE98-F36C-400B-4079A4687F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654" y="110754"/>
            <a:ext cx="1666664" cy="66666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1B604E82-3F4D-2554-285A-D39F4FC58D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568" y="110754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0503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E03F5DAE-9240-C823-D7D2-5595C190E4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DD5C1ACB-5E2A-A9DE-3CDF-33A571627F2B}"/>
              </a:ext>
            </a:extLst>
          </p:cNvPr>
          <p:cNvSpPr txBox="1"/>
          <p:nvPr/>
        </p:nvSpPr>
        <p:spPr>
          <a:xfrm>
            <a:off x="764594" y="527881"/>
            <a:ext cx="10515600" cy="1092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l-PL" sz="3600" b="1" dirty="0">
                <a:solidFill>
                  <a:srgbClr val="FFB061"/>
                </a:solidFill>
                <a:latin typeface="+mj-lt"/>
              </a:rPr>
              <a:t>Redukcja szkód (ang. </a:t>
            </a:r>
            <a:r>
              <a:rPr lang="pl-PL" sz="3600" b="1" dirty="0" err="1">
                <a:solidFill>
                  <a:srgbClr val="FFB061"/>
                </a:solidFill>
                <a:latin typeface="+mj-lt"/>
              </a:rPr>
              <a:t>Harm</a:t>
            </a:r>
            <a:r>
              <a:rPr lang="pl-PL" sz="3600" b="1" dirty="0">
                <a:solidFill>
                  <a:srgbClr val="FFB061"/>
                </a:solidFill>
                <a:latin typeface="+mj-lt"/>
              </a:rPr>
              <a:t> </a:t>
            </a:r>
            <a:r>
              <a:rPr lang="pl-PL" sz="3600" b="1" dirty="0" err="1">
                <a:solidFill>
                  <a:srgbClr val="FFB061"/>
                </a:solidFill>
                <a:latin typeface="+mj-lt"/>
              </a:rPr>
              <a:t>reduction</a:t>
            </a:r>
            <a:r>
              <a:rPr lang="pl-PL" sz="3600" b="1" dirty="0">
                <a:solidFill>
                  <a:srgbClr val="FFB061"/>
                </a:solidFill>
                <a:latin typeface="+mj-lt"/>
              </a:rPr>
              <a:t>) </a:t>
            </a:r>
            <a:br>
              <a:rPr lang="pl-PL" sz="3600" b="1" dirty="0">
                <a:solidFill>
                  <a:srgbClr val="FFB061"/>
                </a:solidFill>
                <a:latin typeface="+mj-lt"/>
              </a:rPr>
            </a:br>
            <a:r>
              <a:rPr lang="pl-PL" sz="3600" b="1" dirty="0">
                <a:solidFill>
                  <a:srgbClr val="FFB061"/>
                </a:solidFill>
                <a:latin typeface="+mj-lt"/>
              </a:rPr>
              <a:t>– stanowisko ekspertów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C8B594D-1C98-88F1-65E5-BC2F6206EC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5804"/>
            <a:ext cx="5854430" cy="5233481"/>
          </a:xfrm>
        </p:spPr>
        <p:txBody>
          <a:bodyPr>
            <a:normAutofit/>
          </a:bodyPr>
          <a:lstStyle/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„Nowe produkty nikotynowe nie redukują szkód – podtrzymują uzależnienie i rozszerzają epidemię nikotynizmu”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Wspólne Stanowisko Polskiego Towarzystwa Onkologicznego i Kardiologicznego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Nowe produkty nikotynowe (e-papierosy, HTP, saszetki) </a:t>
            </a: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nie są bezpieczną ani potwierdzoną alternatywą dla papierosów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.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Narracja o „redukcji szkód” jest </a:t>
            </a: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wprowadzająca w błąd i może osłabiać politykę antytytoniową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.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Brakuje dowodów naukowych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, że produkty te spełniają kryteria strategii </a:t>
            </a:r>
            <a:r>
              <a:rPr lang="pl-PL" sz="1600" dirty="0" err="1">
                <a:solidFill>
                  <a:schemeClr val="bg2">
                    <a:lumMod val="25000"/>
                  </a:schemeClr>
                </a:solidFill>
              </a:rPr>
              <a:t>harm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l-PL" sz="1600" dirty="0" err="1">
                <a:solidFill>
                  <a:schemeClr val="bg2">
                    <a:lumMod val="25000"/>
                  </a:schemeClr>
                </a:solidFill>
              </a:rPr>
              <a:t>reduction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 lub wspierają skutecznie rzucanie palenia.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Produkty te: </a:t>
            </a:r>
          </a:p>
          <a:p>
            <a:pPr lvl="1">
              <a:buClr>
                <a:srgbClr val="FFB061"/>
              </a:buClr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nie są lekami, </a:t>
            </a:r>
          </a:p>
          <a:p>
            <a:pPr lvl="1">
              <a:buClr>
                <a:srgbClr val="FFB061"/>
              </a:buClr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nie mają potwierdzonego bezpieczeństwa i skuteczności, </a:t>
            </a:r>
          </a:p>
          <a:p>
            <a:pPr lvl="1">
              <a:buClr>
                <a:srgbClr val="FFB061"/>
              </a:buClr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nie są elementem systemu leczenia uzależnienia. 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B744018F-FFA1-AD7D-EAE7-91309B3265EA}"/>
              </a:ext>
            </a:extLst>
          </p:cNvPr>
          <p:cNvSpPr txBox="1"/>
          <p:nvPr/>
        </p:nvSpPr>
        <p:spPr>
          <a:xfrm>
            <a:off x="764594" y="6635870"/>
            <a:ext cx="1118610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900" dirty="0"/>
              <a:t>Źródło: https://ptkardio.pl/aktualnosci/911-wspolne_stanowisko_polskiego_towarzystwa_onkologicznego_oraz_polskiego_towarzystwa_kardiologicznego_dotyczace_nowych_produktow_tytoniowych_i_nikotynowych 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07381B6F-7FDD-28EB-CFB9-A8BA4CFF456E}"/>
              </a:ext>
            </a:extLst>
          </p:cNvPr>
          <p:cNvSpPr txBox="1"/>
          <p:nvPr/>
        </p:nvSpPr>
        <p:spPr>
          <a:xfrm>
            <a:off x="7176986" y="1935804"/>
            <a:ext cx="4530658" cy="4001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Aerozole z e-papierosów i HTP zawierają </a:t>
            </a: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substancje toksyczne i potencjalnie rakotwórcze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, a długoterminowe skutki są nieznane.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Produkty te mogą </a:t>
            </a: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sprzyjać inicjacji nikotynowej i uzależnieniu, szczególnie wśród młodzieży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 oraz prowadzić do jednoczesnego używania wielu produktów.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Należy objąć wszystkie produkty nikotynowe </a:t>
            </a: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pełnymi, rygorystycznymi regulacjami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 (zgodnie z WHO FCTC).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Priorytet zdrowia publicznego: </a:t>
            </a: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ochrona dzieci i młodzieży oraz promowanie skutecznych metod leczenia uzależnienia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2F7E4B8-5BC9-E1B0-33CC-0B552DCB30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654" y="110754"/>
            <a:ext cx="1666664" cy="66666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908CC337-B080-0E4E-A471-0AC1E80E79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568" y="110754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5613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23B9A6EB-0A65-00D1-DA83-75DF9868DF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77196E4E-A8B2-2D66-48DF-041C06ACBEEB}"/>
              </a:ext>
            </a:extLst>
          </p:cNvPr>
          <p:cNvSpPr/>
          <p:nvPr/>
        </p:nvSpPr>
        <p:spPr>
          <a:xfrm>
            <a:off x="0" y="0"/>
            <a:ext cx="12197596" cy="116205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54DB6DF7-53C4-021C-604B-5DA3236EC313}"/>
              </a:ext>
            </a:extLst>
          </p:cNvPr>
          <p:cNvSpPr txBox="1">
            <a:spLocks/>
          </p:cNvSpPr>
          <p:nvPr/>
        </p:nvSpPr>
        <p:spPr>
          <a:xfrm>
            <a:off x="545691" y="1"/>
            <a:ext cx="11100618" cy="1162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b="1" dirty="0">
                <a:solidFill>
                  <a:schemeClr val="bg1"/>
                </a:solidFill>
              </a:rPr>
              <a:t>Uzależnienie dla zysku - cele branży tytoniowej:</a:t>
            </a:r>
          </a:p>
        </p:txBody>
      </p:sp>
      <p:sp>
        <p:nvSpPr>
          <p:cNvPr id="4" name="Google Shape;222;p39">
            <a:extLst>
              <a:ext uri="{FF2B5EF4-FFF2-40B4-BE49-F238E27FC236}">
                <a16:creationId xmlns:a16="http://schemas.microsoft.com/office/drawing/2014/main" id="{91B7D116-1B84-6C1E-F08B-C7969BD1FE8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75852" y="2397822"/>
            <a:ext cx="10181774" cy="2617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457200" marR="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➔"/>
            </a:pPr>
            <a:r>
              <a:rPr lang="pl" sz="2400" i="0" u="none" strike="noStrike" cap="none" dirty="0">
                <a:solidFill>
                  <a:schemeClr val="bg2">
                    <a:lumMod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Zarabianie jak największej ilości pieniędzy poprzez uzależnianie nowych (młodych) </a:t>
            </a:r>
            <a:r>
              <a:rPr lang="pl" sz="2400" dirty="0">
                <a:solidFill>
                  <a:schemeClr val="bg2">
                    <a:lumMod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użytkowników </a:t>
            </a:r>
            <a:r>
              <a:rPr lang="pl" sz="2400" i="0" u="none" strike="noStrike" cap="none" dirty="0">
                <a:solidFill>
                  <a:schemeClr val="bg2">
                    <a:lumMod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i </a:t>
            </a:r>
            <a:r>
              <a:rPr lang="pl" sz="2400" dirty="0">
                <a:solidFill>
                  <a:schemeClr val="bg2">
                    <a:lumMod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utrzymanie w nałogu</a:t>
            </a:r>
            <a:r>
              <a:rPr lang="pl" sz="2400" i="0" u="none" strike="noStrike" cap="none" dirty="0">
                <a:solidFill>
                  <a:schemeClr val="bg2">
                    <a:lumMod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 obecnie uzależnionych już </a:t>
            </a:r>
            <a:r>
              <a:rPr lang="pl" sz="2400" dirty="0">
                <a:solidFill>
                  <a:schemeClr val="bg2">
                    <a:lumMod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osób.</a:t>
            </a:r>
            <a:endParaRPr sz="2400" i="0" u="none" strike="noStrike" cap="none" dirty="0">
              <a:solidFill>
                <a:schemeClr val="bg2">
                  <a:lumMod val="25000"/>
                </a:schemeClr>
              </a:solidFill>
              <a:latin typeface="+mn-l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i="0" u="none" strike="noStrike" cap="none" dirty="0">
              <a:solidFill>
                <a:schemeClr val="bg2">
                  <a:lumMod val="25000"/>
                </a:schemeClr>
              </a:solidFill>
              <a:latin typeface="+mn-lt"/>
              <a:ea typeface="Montserrat"/>
              <a:cs typeface="Montserrat"/>
              <a:sym typeface="Montserrat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1000"/>
              <a:buFont typeface="Montserrat"/>
              <a:buChar char="➔"/>
            </a:pPr>
            <a:r>
              <a:rPr lang="pl" sz="2400" i="0" u="none" strike="noStrike" cap="none" dirty="0">
                <a:solidFill>
                  <a:schemeClr val="bg2">
                    <a:lumMod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Zablokowanie wszelkich działań regulacyjnych, które uniemożliwiłyby firmom tytoniowym marketing i sprzedaż ich produktów. </a:t>
            </a:r>
            <a:endParaRPr sz="2400" i="0" u="none" strike="noStrike" cap="none" dirty="0">
              <a:solidFill>
                <a:schemeClr val="bg2">
                  <a:lumMod val="25000"/>
                </a:schemeClr>
              </a:solidFill>
              <a:latin typeface="+mn-lt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03F1FAB6-15E5-0184-A97E-FAB6378CD959}"/>
              </a:ext>
            </a:extLst>
          </p:cNvPr>
          <p:cNvSpPr txBox="1"/>
          <p:nvPr/>
        </p:nvSpPr>
        <p:spPr>
          <a:xfrm>
            <a:off x="5489948" y="6420445"/>
            <a:ext cx="6707648" cy="437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Bef>
                <a:spcPts val="1200"/>
              </a:spcBef>
            </a:pP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Źródło: „Walka z przemysłem tytoniowym” mgr Julia </a:t>
            </a:r>
            <a:r>
              <a:rPr lang="pl-PL" sz="10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Nowicka-Janik</a:t>
            </a: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, Doktorantka Pierwszej Szkoły Doktorskiej </a:t>
            </a:r>
            <a:r>
              <a:rPr lang="pl-PL" sz="10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GUMed</a:t>
            </a: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, Zakład Zdrowia Publicznego i Medycyny Społecznej </a:t>
            </a:r>
            <a:r>
              <a:rPr lang="pl-PL" sz="10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GUMed</a:t>
            </a: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, </a:t>
            </a:r>
            <a:endParaRPr lang="pl-PL" sz="1000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0E6706A8-D800-3B78-CA37-B00D0F1A5E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627" y="6191334"/>
            <a:ext cx="1666664" cy="66666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3D0A6731-2BF5-0021-2EEE-E96F701E5F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1" y="6191334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3617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78FE55CA-F556-E955-F5AA-DD4F6958A9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34" name="Prostokąt: zaokrąglone rogi 33">
            <a:extLst>
              <a:ext uri="{FF2B5EF4-FFF2-40B4-BE49-F238E27FC236}">
                <a16:creationId xmlns:a16="http://schemas.microsoft.com/office/drawing/2014/main" id="{F070FE64-76E5-1723-826D-F7F6169F081E}"/>
              </a:ext>
            </a:extLst>
          </p:cNvPr>
          <p:cNvSpPr/>
          <p:nvPr/>
        </p:nvSpPr>
        <p:spPr>
          <a:xfrm>
            <a:off x="3554319" y="2708437"/>
            <a:ext cx="2334638" cy="2334638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5" name="Prostokąt: zaokrąglone rogi 34">
            <a:extLst>
              <a:ext uri="{FF2B5EF4-FFF2-40B4-BE49-F238E27FC236}">
                <a16:creationId xmlns:a16="http://schemas.microsoft.com/office/drawing/2014/main" id="{D2FA6C25-6E87-E6B6-C0FB-7DF16E5B6CFD}"/>
              </a:ext>
            </a:extLst>
          </p:cNvPr>
          <p:cNvSpPr/>
          <p:nvPr/>
        </p:nvSpPr>
        <p:spPr>
          <a:xfrm>
            <a:off x="4816156" y="4073615"/>
            <a:ext cx="2334638" cy="2334638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3" name="Prostokąt: zaokrąglone rogi 32">
            <a:extLst>
              <a:ext uri="{FF2B5EF4-FFF2-40B4-BE49-F238E27FC236}">
                <a16:creationId xmlns:a16="http://schemas.microsoft.com/office/drawing/2014/main" id="{F17DFB40-5654-5FFD-CA04-494CD71221B0}"/>
              </a:ext>
            </a:extLst>
          </p:cNvPr>
          <p:cNvSpPr/>
          <p:nvPr/>
        </p:nvSpPr>
        <p:spPr>
          <a:xfrm>
            <a:off x="6186825" y="2795001"/>
            <a:ext cx="2334638" cy="2334638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1" name="Prostokąt: zaokrąglone rogi 30">
            <a:extLst>
              <a:ext uri="{FF2B5EF4-FFF2-40B4-BE49-F238E27FC236}">
                <a16:creationId xmlns:a16="http://schemas.microsoft.com/office/drawing/2014/main" id="{83022043-3D65-A09A-29D3-CCA6F686627F}"/>
              </a:ext>
            </a:extLst>
          </p:cNvPr>
          <p:cNvSpPr/>
          <p:nvPr/>
        </p:nvSpPr>
        <p:spPr>
          <a:xfrm>
            <a:off x="4901726" y="1504622"/>
            <a:ext cx="2334638" cy="2334638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2B893C57-FA12-EC44-293E-74A6DF07BEEB}"/>
              </a:ext>
            </a:extLst>
          </p:cNvPr>
          <p:cNvSpPr txBox="1"/>
          <p:nvPr/>
        </p:nvSpPr>
        <p:spPr>
          <a:xfrm>
            <a:off x="764594" y="224566"/>
            <a:ext cx="105739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>
                <a:solidFill>
                  <a:srgbClr val="FFB061"/>
                </a:solidFill>
                <a:latin typeface="+mj-lt"/>
              </a:rPr>
              <a:t>Kto dokładnie tworzy przemysł tytoniowy?</a:t>
            </a:r>
          </a:p>
        </p:txBody>
      </p:sp>
      <p:sp>
        <p:nvSpPr>
          <p:cNvPr id="18" name="Prostokąt: zaokrąglone rogi 17">
            <a:extLst>
              <a:ext uri="{FF2B5EF4-FFF2-40B4-BE49-F238E27FC236}">
                <a16:creationId xmlns:a16="http://schemas.microsoft.com/office/drawing/2014/main" id="{EE918EE8-9D82-E07D-F63B-C9E126168F68}"/>
              </a:ext>
            </a:extLst>
          </p:cNvPr>
          <p:cNvSpPr/>
          <p:nvPr/>
        </p:nvSpPr>
        <p:spPr>
          <a:xfrm>
            <a:off x="4863830" y="1546696"/>
            <a:ext cx="2334638" cy="233463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Prostokąt: zaokrąglone rogi 19">
            <a:extLst>
              <a:ext uri="{FF2B5EF4-FFF2-40B4-BE49-F238E27FC236}">
                <a16:creationId xmlns:a16="http://schemas.microsoft.com/office/drawing/2014/main" id="{A0020F66-2677-473B-361B-FC5F16C2CA5D}"/>
              </a:ext>
            </a:extLst>
          </p:cNvPr>
          <p:cNvSpPr/>
          <p:nvPr/>
        </p:nvSpPr>
        <p:spPr>
          <a:xfrm>
            <a:off x="6134912" y="2752927"/>
            <a:ext cx="2334638" cy="233463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140F98F4-98D5-05FE-74E7-E9D9B322DA18}"/>
              </a:ext>
            </a:extLst>
          </p:cNvPr>
          <p:cNvSpPr txBox="1"/>
          <p:nvPr/>
        </p:nvSpPr>
        <p:spPr>
          <a:xfrm>
            <a:off x="764594" y="6606118"/>
            <a:ext cx="11100619" cy="260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Bef>
                <a:spcPts val="1200"/>
              </a:spcBef>
            </a:pP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Źródło: „Walka z przemysłem tytoniowym” mgr Julia </a:t>
            </a:r>
            <a:r>
              <a:rPr lang="pl-PL" sz="10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Nowicka-Janik</a:t>
            </a: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, Doktorantka Pierwszej Szkoły Doktorskiej </a:t>
            </a:r>
            <a:r>
              <a:rPr lang="pl-PL" sz="10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GUMed</a:t>
            </a: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, Zakład Zdrowia Publicznego i Medycyny Społecznej </a:t>
            </a:r>
            <a:r>
              <a:rPr lang="pl-PL" sz="10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GUMed</a:t>
            </a: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, </a:t>
            </a:r>
            <a:endParaRPr lang="pl-PL" sz="1000" dirty="0"/>
          </a:p>
        </p:txBody>
      </p:sp>
      <p:sp>
        <p:nvSpPr>
          <p:cNvPr id="19" name="Prostokąt: zaokrąglone rogi 18">
            <a:extLst>
              <a:ext uri="{FF2B5EF4-FFF2-40B4-BE49-F238E27FC236}">
                <a16:creationId xmlns:a16="http://schemas.microsoft.com/office/drawing/2014/main" id="{3382AB32-5BAE-016A-E463-C6028D2FEFBA}"/>
              </a:ext>
            </a:extLst>
          </p:cNvPr>
          <p:cNvSpPr/>
          <p:nvPr/>
        </p:nvSpPr>
        <p:spPr>
          <a:xfrm>
            <a:off x="4863830" y="4034393"/>
            <a:ext cx="2334638" cy="2334638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000"/>
          </a:p>
        </p:txBody>
      </p:sp>
      <p:sp>
        <p:nvSpPr>
          <p:cNvPr id="21" name="Prostokąt: zaokrąglone rogi 20">
            <a:extLst>
              <a:ext uri="{FF2B5EF4-FFF2-40B4-BE49-F238E27FC236}">
                <a16:creationId xmlns:a16="http://schemas.microsoft.com/office/drawing/2014/main" id="{7F845F68-64C1-0103-2BC2-AE0DE7341DF7}"/>
              </a:ext>
            </a:extLst>
          </p:cNvPr>
          <p:cNvSpPr/>
          <p:nvPr/>
        </p:nvSpPr>
        <p:spPr>
          <a:xfrm>
            <a:off x="3592748" y="2752927"/>
            <a:ext cx="2334638" cy="233463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3631E2D4-5260-4893-D3AA-8901792FABE9}"/>
              </a:ext>
            </a:extLst>
          </p:cNvPr>
          <p:cNvSpPr txBox="1"/>
          <p:nvPr/>
        </p:nvSpPr>
        <p:spPr>
          <a:xfrm>
            <a:off x="5186058" y="1947968"/>
            <a:ext cx="16901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000" b="1" dirty="0">
                <a:solidFill>
                  <a:schemeClr val="bg1"/>
                </a:solidFill>
              </a:rPr>
              <a:t>UPRAWA</a:t>
            </a: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9AF59AB8-6809-B051-4C1F-E67DF292AD5F}"/>
              </a:ext>
            </a:extLst>
          </p:cNvPr>
          <p:cNvSpPr txBox="1"/>
          <p:nvPr/>
        </p:nvSpPr>
        <p:spPr>
          <a:xfrm>
            <a:off x="4863831" y="5446731"/>
            <a:ext cx="23346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000" b="1" dirty="0">
                <a:solidFill>
                  <a:schemeClr val="bg1"/>
                </a:solidFill>
              </a:rPr>
              <a:t>DYSTYRYBUCJA</a:t>
            </a: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BC26869A-2572-FC3E-704B-C4A97D735B94}"/>
              </a:ext>
            </a:extLst>
          </p:cNvPr>
          <p:cNvSpPr txBox="1"/>
          <p:nvPr/>
        </p:nvSpPr>
        <p:spPr>
          <a:xfrm>
            <a:off x="6457140" y="3225383"/>
            <a:ext cx="16901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000" b="1" dirty="0">
                <a:solidFill>
                  <a:schemeClr val="bg1"/>
                </a:solidFill>
              </a:rPr>
              <a:t>PRODUKCJA</a:t>
            </a:r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B706B551-E219-D501-4B31-5D3958466DE4}"/>
              </a:ext>
            </a:extLst>
          </p:cNvPr>
          <p:cNvSpPr txBox="1"/>
          <p:nvPr/>
        </p:nvSpPr>
        <p:spPr>
          <a:xfrm>
            <a:off x="3940188" y="4285383"/>
            <a:ext cx="16901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000" b="1" dirty="0">
                <a:solidFill>
                  <a:schemeClr val="bg1"/>
                </a:solidFill>
              </a:rPr>
              <a:t>SPRZEDAŻ</a:t>
            </a:r>
          </a:p>
        </p:txBody>
      </p:sp>
      <p:sp>
        <p:nvSpPr>
          <p:cNvPr id="36" name="Google Shape;754;p40">
            <a:extLst>
              <a:ext uri="{FF2B5EF4-FFF2-40B4-BE49-F238E27FC236}">
                <a16:creationId xmlns:a16="http://schemas.microsoft.com/office/drawing/2014/main" id="{3CCD0C0B-C25C-F96A-F1E3-5C200F9FE104}"/>
              </a:ext>
            </a:extLst>
          </p:cNvPr>
          <p:cNvSpPr txBox="1"/>
          <p:nvPr/>
        </p:nvSpPr>
        <p:spPr>
          <a:xfrm>
            <a:off x="387693" y="1913801"/>
            <a:ext cx="3267355" cy="187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pl-PL" sz="1600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Uprawa</a:t>
            </a:r>
          </a:p>
          <a:p>
            <a:pPr marL="287859" indent="-287859"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Stowarzyszenia uprawy tytoniu </a:t>
            </a:r>
          </a:p>
          <a:p>
            <a:pPr marL="287859" indent="-287859"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Powiązane przedsiębiorstwa np. producenci pestycydów </a:t>
            </a:r>
          </a:p>
          <a:p>
            <a:pPr marL="287859" indent="-287859"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Firmy zajmujące się skupem </a:t>
            </a:r>
            <a:b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</a:b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i obróbką liści tytoniu </a:t>
            </a:r>
          </a:p>
          <a:p>
            <a:pPr marL="287859" indent="-169329">
              <a:buClr>
                <a:schemeClr val="dk1"/>
              </a:buClr>
              <a:buSzPts val="1400"/>
            </a:pPr>
            <a:endParaRPr lang="pl-PL" sz="16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754;p40">
            <a:extLst>
              <a:ext uri="{FF2B5EF4-FFF2-40B4-BE49-F238E27FC236}">
                <a16:creationId xmlns:a16="http://schemas.microsoft.com/office/drawing/2014/main" id="{2F603112-E104-5D5B-8460-D34D48ED43A2}"/>
              </a:ext>
            </a:extLst>
          </p:cNvPr>
          <p:cNvSpPr txBox="1"/>
          <p:nvPr/>
        </p:nvSpPr>
        <p:spPr>
          <a:xfrm>
            <a:off x="387694" y="4018297"/>
            <a:ext cx="3306540" cy="1846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pl-PL" sz="1600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Sprzedaż</a:t>
            </a:r>
          </a:p>
          <a:p>
            <a:pPr marL="287859" indent="-287859"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Sprzedawcy detaliczni </a:t>
            </a:r>
            <a:b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</a:b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i bezcłowi</a:t>
            </a:r>
          </a:p>
          <a:p>
            <a:pPr marL="287859" indent="-287859"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Stowarzyszenia sprzedawców</a:t>
            </a:r>
            <a:endParaRPr lang="pl-PL" sz="1600" dirty="0">
              <a:ea typeface="Montserrat"/>
              <a:cs typeface="Montserrat"/>
              <a:sym typeface="Montserrat"/>
            </a:endParaRPr>
          </a:p>
          <a:p>
            <a:pPr marL="287859" indent="-287859"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Pokrewne branże np. agencje marketingowe, restauracje itp.</a:t>
            </a:r>
            <a:endParaRPr lang="pl-PL" sz="1600" dirty="0">
              <a:ea typeface="Montserrat"/>
              <a:cs typeface="Montserrat"/>
              <a:sym typeface="Montserrat"/>
            </a:endParaRPr>
          </a:p>
          <a:p>
            <a:pPr marL="287859" indent="-169329">
              <a:buClr>
                <a:schemeClr val="dk1"/>
              </a:buClr>
              <a:buSzPts val="1400"/>
            </a:pPr>
            <a:endParaRPr lang="pl-PL" sz="16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754;p40">
            <a:extLst>
              <a:ext uri="{FF2B5EF4-FFF2-40B4-BE49-F238E27FC236}">
                <a16:creationId xmlns:a16="http://schemas.microsoft.com/office/drawing/2014/main" id="{D99DA81B-C8A7-3666-6032-20AD4866539C}"/>
              </a:ext>
            </a:extLst>
          </p:cNvPr>
          <p:cNvSpPr txBox="1"/>
          <p:nvPr/>
        </p:nvSpPr>
        <p:spPr>
          <a:xfrm>
            <a:off x="8986189" y="1914385"/>
            <a:ext cx="2920671" cy="1107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pl-PL" sz="1600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Produkcja</a:t>
            </a:r>
          </a:p>
          <a:p>
            <a:pPr marL="287859" indent="-287859"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Koncerny tytoniowe</a:t>
            </a:r>
            <a:endParaRPr lang="pl-PL" sz="1600" dirty="0">
              <a:ea typeface="Montserrat"/>
              <a:cs typeface="Montserrat"/>
              <a:sym typeface="Montserrat"/>
            </a:endParaRPr>
          </a:p>
          <a:p>
            <a:pPr marL="287859" indent="-287859"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Współpracujące spółki </a:t>
            </a:r>
            <a:b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</a:b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i ich przedstawiciele</a:t>
            </a:r>
            <a:endParaRPr lang="pl-PL" sz="1600" dirty="0">
              <a:ea typeface="Montserrat"/>
              <a:cs typeface="Montserrat"/>
              <a:sym typeface="Montserrat"/>
            </a:endParaRPr>
          </a:p>
        </p:txBody>
      </p:sp>
      <p:sp>
        <p:nvSpPr>
          <p:cNvPr id="39" name="Google Shape;754;p40">
            <a:extLst>
              <a:ext uri="{FF2B5EF4-FFF2-40B4-BE49-F238E27FC236}">
                <a16:creationId xmlns:a16="http://schemas.microsoft.com/office/drawing/2014/main" id="{297148D8-B1C6-E27E-9432-B8BC58228B63}"/>
              </a:ext>
            </a:extLst>
          </p:cNvPr>
          <p:cNvSpPr txBox="1"/>
          <p:nvPr/>
        </p:nvSpPr>
        <p:spPr>
          <a:xfrm>
            <a:off x="8986190" y="4013528"/>
            <a:ext cx="2997528" cy="1077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pl-PL" sz="1600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Dystrybucja</a:t>
            </a:r>
          </a:p>
          <a:p>
            <a:pPr marL="287859" indent="-287859"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Importerzy</a:t>
            </a:r>
            <a:endParaRPr lang="pl-PL" sz="1600" dirty="0">
              <a:ea typeface="Montserrat"/>
              <a:cs typeface="Montserrat"/>
              <a:sym typeface="Montserrat"/>
            </a:endParaRPr>
          </a:p>
          <a:p>
            <a:pPr marL="287859" indent="-287859"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Eksporterzy</a:t>
            </a:r>
            <a:endParaRPr lang="pl-PL" sz="1600" dirty="0">
              <a:ea typeface="Montserrat"/>
              <a:cs typeface="Montserrat"/>
              <a:sym typeface="Montserrat"/>
            </a:endParaRPr>
          </a:p>
          <a:p>
            <a:pPr marL="287859" indent="-169329">
              <a:buClr>
                <a:schemeClr val="dk1"/>
              </a:buClr>
              <a:buSzPts val="1400"/>
            </a:pPr>
            <a:endParaRPr lang="pl-PL" sz="14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05831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>
            <a:extLst>
              <a:ext uri="{FF2B5EF4-FFF2-40B4-BE49-F238E27FC236}">
                <a16:creationId xmlns:a16="http://schemas.microsoft.com/office/drawing/2014/main" id="{267FE372-8439-C733-E54B-73ACA2E05D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BE4CC90B-05CA-A8DD-B4FA-5345774F1578}"/>
              </a:ext>
            </a:extLst>
          </p:cNvPr>
          <p:cNvSpPr txBox="1"/>
          <p:nvPr/>
        </p:nvSpPr>
        <p:spPr>
          <a:xfrm>
            <a:off x="764594" y="527881"/>
            <a:ext cx="10515600" cy="594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l-PL" sz="36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Główne strategie przemysłu tytoniowego 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6162D3CA-5974-4820-DF9F-1A08B375B003}"/>
              </a:ext>
            </a:extLst>
          </p:cNvPr>
          <p:cNvSpPr txBox="1"/>
          <p:nvPr/>
        </p:nvSpPr>
        <p:spPr>
          <a:xfrm>
            <a:off x="5277896" y="6159395"/>
            <a:ext cx="6804606" cy="437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Bef>
                <a:spcPts val="1200"/>
              </a:spcBef>
            </a:pP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Źródło: „Walka z przemysłem tytoniowym” mgr Julia </a:t>
            </a:r>
            <a:r>
              <a:rPr lang="pl-PL" sz="10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Nowicka-Janik</a:t>
            </a: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, Doktorantka Pierwszej Szkoły Doktorskiej </a:t>
            </a:r>
            <a:r>
              <a:rPr lang="pl-PL" sz="10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GUMed</a:t>
            </a: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, Zakład Zdrowia Publicznego i Medycyny Społecznej </a:t>
            </a:r>
            <a:r>
              <a:rPr lang="pl-PL" sz="10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GUMed</a:t>
            </a: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, </a:t>
            </a:r>
            <a:endParaRPr lang="pl-PL" sz="1000" dirty="0"/>
          </a:p>
        </p:txBody>
      </p:sp>
      <p:sp>
        <p:nvSpPr>
          <p:cNvPr id="5" name="Google Shape;754;p40">
            <a:extLst>
              <a:ext uri="{FF2B5EF4-FFF2-40B4-BE49-F238E27FC236}">
                <a16:creationId xmlns:a16="http://schemas.microsoft.com/office/drawing/2014/main" id="{C40F426D-7246-FEE9-EB35-4205B939CD58}"/>
              </a:ext>
            </a:extLst>
          </p:cNvPr>
          <p:cNvSpPr txBox="1"/>
          <p:nvPr/>
        </p:nvSpPr>
        <p:spPr>
          <a:xfrm>
            <a:off x="387693" y="3189913"/>
            <a:ext cx="2031949" cy="1231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Zaprzeczanie szkodliwości swoich produktów</a:t>
            </a:r>
          </a:p>
        </p:txBody>
      </p:sp>
      <p:sp>
        <p:nvSpPr>
          <p:cNvPr id="6" name="Google Shape;754;p40">
            <a:extLst>
              <a:ext uri="{FF2B5EF4-FFF2-40B4-BE49-F238E27FC236}">
                <a16:creationId xmlns:a16="http://schemas.microsoft.com/office/drawing/2014/main" id="{5DB08346-45C1-77C8-6E92-F091A1198D7E}"/>
              </a:ext>
            </a:extLst>
          </p:cNvPr>
          <p:cNvSpPr txBox="1"/>
          <p:nvPr/>
        </p:nvSpPr>
        <p:spPr>
          <a:xfrm>
            <a:off x="2697056" y="3189913"/>
            <a:ext cx="2031949" cy="954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Marketing skierowany do młodych osób</a:t>
            </a:r>
          </a:p>
        </p:txBody>
      </p:sp>
      <p:sp>
        <p:nvSpPr>
          <p:cNvPr id="7" name="Google Shape;754;p40">
            <a:extLst>
              <a:ext uri="{FF2B5EF4-FFF2-40B4-BE49-F238E27FC236}">
                <a16:creationId xmlns:a16="http://schemas.microsoft.com/office/drawing/2014/main" id="{46F56317-D745-DCDA-8FBE-FB4E93F267C9}"/>
              </a:ext>
            </a:extLst>
          </p:cNvPr>
          <p:cNvSpPr txBox="1"/>
          <p:nvPr/>
        </p:nvSpPr>
        <p:spPr>
          <a:xfrm>
            <a:off x="5006419" y="3189913"/>
            <a:ext cx="2031949" cy="1508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Rebranding </a:t>
            </a:r>
            <a:b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</a:br>
            <a: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i wprowadzenie produktów </a:t>
            </a:r>
            <a:b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</a:br>
            <a: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"o obniżonym ryzyku"</a:t>
            </a:r>
          </a:p>
        </p:txBody>
      </p:sp>
      <p:sp>
        <p:nvSpPr>
          <p:cNvPr id="8" name="Google Shape;754;p40">
            <a:extLst>
              <a:ext uri="{FF2B5EF4-FFF2-40B4-BE49-F238E27FC236}">
                <a16:creationId xmlns:a16="http://schemas.microsoft.com/office/drawing/2014/main" id="{022EAEA0-CE4B-F585-5947-5C53FAFB0CC2}"/>
              </a:ext>
            </a:extLst>
          </p:cNvPr>
          <p:cNvSpPr txBox="1"/>
          <p:nvPr/>
        </p:nvSpPr>
        <p:spPr>
          <a:xfrm>
            <a:off x="7161204" y="3189913"/>
            <a:ext cx="2296124" cy="1231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Zapewnienia </a:t>
            </a:r>
            <a:b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</a:br>
            <a: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o społecznej odpowiedzialności biznesu</a:t>
            </a:r>
          </a:p>
        </p:txBody>
      </p:sp>
      <p:sp>
        <p:nvSpPr>
          <p:cNvPr id="9" name="Google Shape;754;p40">
            <a:extLst>
              <a:ext uri="{FF2B5EF4-FFF2-40B4-BE49-F238E27FC236}">
                <a16:creationId xmlns:a16="http://schemas.microsoft.com/office/drawing/2014/main" id="{DB871364-0189-921F-0238-3652D363D33D}"/>
              </a:ext>
            </a:extLst>
          </p:cNvPr>
          <p:cNvSpPr txBox="1"/>
          <p:nvPr/>
        </p:nvSpPr>
        <p:spPr>
          <a:xfrm>
            <a:off x="9673882" y="3189912"/>
            <a:ext cx="2031949" cy="954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Ingerowanie </a:t>
            </a:r>
            <a:b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</a:br>
            <a: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w kształtowanie polityki</a:t>
            </a:r>
          </a:p>
        </p:txBody>
      </p:sp>
      <p:sp>
        <p:nvSpPr>
          <p:cNvPr id="10" name="Owal 9">
            <a:extLst>
              <a:ext uri="{FF2B5EF4-FFF2-40B4-BE49-F238E27FC236}">
                <a16:creationId xmlns:a16="http://schemas.microsoft.com/office/drawing/2014/main" id="{228EF5E5-C107-9FD8-01FE-E92B655526E2}"/>
              </a:ext>
            </a:extLst>
          </p:cNvPr>
          <p:cNvSpPr/>
          <p:nvPr/>
        </p:nvSpPr>
        <p:spPr>
          <a:xfrm>
            <a:off x="1236614" y="2782480"/>
            <a:ext cx="334107" cy="334107"/>
          </a:xfrm>
          <a:prstGeom prst="ellipse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/>
              <a:t>1</a:t>
            </a:r>
          </a:p>
        </p:txBody>
      </p:sp>
      <p:sp>
        <p:nvSpPr>
          <p:cNvPr id="11" name="Owal 10">
            <a:extLst>
              <a:ext uri="{FF2B5EF4-FFF2-40B4-BE49-F238E27FC236}">
                <a16:creationId xmlns:a16="http://schemas.microsoft.com/office/drawing/2014/main" id="{26F7079E-0359-491C-AACA-090BB6318C9A}"/>
              </a:ext>
            </a:extLst>
          </p:cNvPr>
          <p:cNvSpPr/>
          <p:nvPr/>
        </p:nvSpPr>
        <p:spPr>
          <a:xfrm>
            <a:off x="3545976" y="2782480"/>
            <a:ext cx="334107" cy="334107"/>
          </a:xfrm>
          <a:prstGeom prst="ellipse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/>
              <a:t>2</a:t>
            </a:r>
          </a:p>
        </p:txBody>
      </p:sp>
      <p:sp>
        <p:nvSpPr>
          <p:cNvPr id="12" name="Owal 11">
            <a:extLst>
              <a:ext uri="{FF2B5EF4-FFF2-40B4-BE49-F238E27FC236}">
                <a16:creationId xmlns:a16="http://schemas.microsoft.com/office/drawing/2014/main" id="{42A0AE3D-68C7-F24A-9C7A-E16A5D9EA653}"/>
              </a:ext>
            </a:extLst>
          </p:cNvPr>
          <p:cNvSpPr/>
          <p:nvPr/>
        </p:nvSpPr>
        <p:spPr>
          <a:xfrm>
            <a:off x="5855338" y="2782309"/>
            <a:ext cx="334107" cy="334107"/>
          </a:xfrm>
          <a:prstGeom prst="ellipse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/>
              <a:t>3</a:t>
            </a:r>
          </a:p>
        </p:txBody>
      </p:sp>
      <p:sp>
        <p:nvSpPr>
          <p:cNvPr id="13" name="Owal 12">
            <a:extLst>
              <a:ext uri="{FF2B5EF4-FFF2-40B4-BE49-F238E27FC236}">
                <a16:creationId xmlns:a16="http://schemas.microsoft.com/office/drawing/2014/main" id="{8D0FA48E-CD15-B229-8C41-F1BD934A0B98}"/>
              </a:ext>
            </a:extLst>
          </p:cNvPr>
          <p:cNvSpPr/>
          <p:nvPr/>
        </p:nvSpPr>
        <p:spPr>
          <a:xfrm>
            <a:off x="8164700" y="2782480"/>
            <a:ext cx="334107" cy="334107"/>
          </a:xfrm>
          <a:prstGeom prst="ellipse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/>
              <a:t>4</a:t>
            </a:r>
          </a:p>
        </p:txBody>
      </p:sp>
      <p:sp>
        <p:nvSpPr>
          <p:cNvPr id="14" name="Owal 13">
            <a:extLst>
              <a:ext uri="{FF2B5EF4-FFF2-40B4-BE49-F238E27FC236}">
                <a16:creationId xmlns:a16="http://schemas.microsoft.com/office/drawing/2014/main" id="{398C29B4-9285-C7A9-D757-E74D91C044AC}"/>
              </a:ext>
            </a:extLst>
          </p:cNvPr>
          <p:cNvSpPr/>
          <p:nvPr/>
        </p:nvSpPr>
        <p:spPr>
          <a:xfrm>
            <a:off x="10522802" y="2782309"/>
            <a:ext cx="334107" cy="334107"/>
          </a:xfrm>
          <a:prstGeom prst="ellipse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/>
              <a:t>5</a:t>
            </a:r>
          </a:p>
        </p:txBody>
      </p: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BFBEEA9E-0265-28E0-29F0-0D34563C1FD0}"/>
              </a:ext>
            </a:extLst>
          </p:cNvPr>
          <p:cNvCxnSpPr/>
          <p:nvPr/>
        </p:nvCxnSpPr>
        <p:spPr>
          <a:xfrm>
            <a:off x="2539218" y="2377504"/>
            <a:ext cx="0" cy="2468880"/>
          </a:xfrm>
          <a:prstGeom prst="line">
            <a:avLst/>
          </a:prstGeom>
          <a:ln>
            <a:solidFill>
              <a:srgbClr val="FFB06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16">
            <a:extLst>
              <a:ext uri="{FF2B5EF4-FFF2-40B4-BE49-F238E27FC236}">
                <a16:creationId xmlns:a16="http://schemas.microsoft.com/office/drawing/2014/main" id="{28DF34E1-44F0-92E6-DB5D-2E9A734A3CBA}"/>
              </a:ext>
            </a:extLst>
          </p:cNvPr>
          <p:cNvCxnSpPr/>
          <p:nvPr/>
        </p:nvCxnSpPr>
        <p:spPr>
          <a:xfrm>
            <a:off x="4835345" y="2377504"/>
            <a:ext cx="0" cy="2468880"/>
          </a:xfrm>
          <a:prstGeom prst="line">
            <a:avLst/>
          </a:prstGeom>
          <a:ln>
            <a:solidFill>
              <a:srgbClr val="FFB06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Łącznik prosty 17">
            <a:extLst>
              <a:ext uri="{FF2B5EF4-FFF2-40B4-BE49-F238E27FC236}">
                <a16:creationId xmlns:a16="http://schemas.microsoft.com/office/drawing/2014/main" id="{1FE48BDE-62F2-8F6E-064B-D6EB253A87A2}"/>
              </a:ext>
            </a:extLst>
          </p:cNvPr>
          <p:cNvCxnSpPr/>
          <p:nvPr/>
        </p:nvCxnSpPr>
        <p:spPr>
          <a:xfrm>
            <a:off x="7161203" y="2377504"/>
            <a:ext cx="0" cy="2468880"/>
          </a:xfrm>
          <a:prstGeom prst="line">
            <a:avLst/>
          </a:prstGeom>
          <a:ln>
            <a:solidFill>
              <a:srgbClr val="FFB06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Łącznik prosty 18">
            <a:extLst>
              <a:ext uri="{FF2B5EF4-FFF2-40B4-BE49-F238E27FC236}">
                <a16:creationId xmlns:a16="http://schemas.microsoft.com/office/drawing/2014/main" id="{29C9C5DF-36A2-AD02-E588-AB2388A67B02}"/>
              </a:ext>
            </a:extLst>
          </p:cNvPr>
          <p:cNvCxnSpPr/>
          <p:nvPr/>
        </p:nvCxnSpPr>
        <p:spPr>
          <a:xfrm>
            <a:off x="9457328" y="2377504"/>
            <a:ext cx="0" cy="2468880"/>
          </a:xfrm>
          <a:prstGeom prst="line">
            <a:avLst/>
          </a:prstGeom>
          <a:ln>
            <a:solidFill>
              <a:srgbClr val="FFB06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Obraz 20">
            <a:extLst>
              <a:ext uri="{FF2B5EF4-FFF2-40B4-BE49-F238E27FC236}">
                <a16:creationId xmlns:a16="http://schemas.microsoft.com/office/drawing/2014/main" id="{FB128F0A-27A6-04E9-A9DE-AB4DA70E93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419" y="5943589"/>
            <a:ext cx="1666664" cy="666665"/>
          </a:xfrm>
          <a:prstGeom prst="rect">
            <a:avLst/>
          </a:prstGeom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4B6F74A3-0E56-F656-805A-B9BA031859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33" y="5943589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371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9FC686C5-671A-4B4B-EAF6-1A5AF664E2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856B93C-9046-EE88-53C2-187B6B991F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716" y="1809004"/>
            <a:ext cx="10515600" cy="4351338"/>
          </a:xfrm>
        </p:spPr>
        <p:txBody>
          <a:bodyPr>
            <a:normAutofit/>
          </a:bodyPr>
          <a:lstStyle/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Inicjacja nikotynowa = rytuał społeczny, nie decyzja zdrowotna</a:t>
            </a:r>
            <a:endParaRPr lang="pl-PL" sz="2400" dirty="0">
              <a:solidFill>
                <a:schemeClr val="bg2">
                  <a:lumMod val="25000"/>
                </a:schemeClr>
              </a:solidFill>
            </a:endParaRP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Młodzież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nie zaczyna palić „dla nikotyny”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, tylko: 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z ciekawości,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pod wpływem rówieśników,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żeby 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nie wypaść z grupy</a:t>
            </a: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,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„bo wszyscy palą”.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Miejsca inicjacji: 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parki, </a:t>
            </a:r>
            <a:r>
              <a:rPr lang="pl-PL" b="1" dirty="0" err="1">
                <a:solidFill>
                  <a:schemeClr val="bg2">
                    <a:lumMod val="25000"/>
                  </a:schemeClr>
                </a:solidFill>
              </a:rPr>
              <a:t>skateparki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, toalety szkolne, okolice szkół</a:t>
            </a: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,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imprezy, wyjazdy, spotkania integracyjne.      </a:t>
            </a:r>
            <a:br>
              <a:rPr lang="pl-PL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		To dokładnie 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ta sama mechanika</a:t>
            </a: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, co kiedyś przy papierosach </a:t>
            </a:r>
          </a:p>
          <a:p>
            <a:pPr>
              <a:buClr>
                <a:srgbClr val="FF6187"/>
              </a:buClr>
              <a:buFont typeface="Wingdings" panose="05000000000000000000" pitchFamily="2" charset="2"/>
              <a:buChar char="§"/>
            </a:pPr>
            <a:endParaRPr lang="pl-PL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1B652BAD-CDD5-D98F-E51B-F839CEE85019}"/>
              </a:ext>
            </a:extLst>
          </p:cNvPr>
          <p:cNvSpPr txBox="1"/>
          <p:nvPr/>
        </p:nvSpPr>
        <p:spPr>
          <a:xfrm>
            <a:off x="690716" y="6611779"/>
            <a:ext cx="80107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/>
              <a:t>Źródło: https://abm.gov.pl/pl/aktualnosci/3370,Analiza-rozpowszechniania-i-czynnikow-zwiazanych-z-uzywaniem-wybranych-substancj.html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75693086-526C-B0F0-FEC3-E539467E1706}"/>
              </a:ext>
            </a:extLst>
          </p:cNvPr>
          <p:cNvSpPr/>
          <p:nvPr/>
        </p:nvSpPr>
        <p:spPr>
          <a:xfrm>
            <a:off x="0" y="0"/>
            <a:ext cx="12197596" cy="116205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373DE55A-962F-BC4B-E837-1564B06D9234}"/>
              </a:ext>
            </a:extLst>
          </p:cNvPr>
          <p:cNvSpPr txBox="1">
            <a:spLocks/>
          </p:cNvSpPr>
          <p:nvPr/>
        </p:nvSpPr>
        <p:spPr>
          <a:xfrm>
            <a:off x="545691" y="1"/>
            <a:ext cx="11100618" cy="1162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b="1" dirty="0">
                <a:solidFill>
                  <a:schemeClr val="bg1"/>
                </a:solidFill>
              </a:rPr>
              <a:t>Raport ABM NIKO 2025</a:t>
            </a:r>
          </a:p>
        </p:txBody>
      </p:sp>
      <p:sp>
        <p:nvSpPr>
          <p:cNvPr id="8" name="Strzałka: w prawo 7">
            <a:extLst>
              <a:ext uri="{FF2B5EF4-FFF2-40B4-BE49-F238E27FC236}">
                <a16:creationId xmlns:a16="http://schemas.microsoft.com/office/drawing/2014/main" id="{FCE687B2-2075-B5E5-77B3-DC67543A203B}"/>
              </a:ext>
            </a:extLst>
          </p:cNvPr>
          <p:cNvSpPr/>
          <p:nvPr/>
        </p:nvSpPr>
        <p:spPr>
          <a:xfrm>
            <a:off x="2286945" y="5528603"/>
            <a:ext cx="203037" cy="189914"/>
          </a:xfrm>
          <a:prstGeom prst="rightArrow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589640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2BD874FA-86FB-C6DE-DF19-4A7DAB74D8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EF346909-2D81-C136-6D68-DF55E83768AE}"/>
              </a:ext>
            </a:extLst>
          </p:cNvPr>
          <p:cNvSpPr txBox="1"/>
          <p:nvPr/>
        </p:nvSpPr>
        <p:spPr>
          <a:xfrm>
            <a:off x="764594" y="527881"/>
            <a:ext cx="10515600" cy="594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l-PL" sz="3600" b="1" dirty="0">
                <a:solidFill>
                  <a:srgbClr val="FFB061"/>
                </a:solidFill>
                <a:latin typeface="+mj-lt"/>
              </a:rPr>
              <a:t>Smaki to NAJPOTĘŻNIEJSZE narzędzie przemysłu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06FDB51-195D-CECE-5931-C687486090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Smaki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nie są dodatkiem – są kluczowym czynnikiem decyzji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: 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owocowe, słodkie, mentolowe.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Respondenci mówią wprost: 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„Papierosy nie mają takich opcji jak e‑papierosy – smaków, kolorów”.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Młodzi 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wybierają smaki, nie nikotynę</a:t>
            </a: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. </a:t>
            </a:r>
          </a:p>
          <a:p>
            <a:pPr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To klasyczna manipulacja sensoryczna, znana z historii papierosów mentolowych.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EE1F2D98-8205-FA58-71E8-63E1E50BBF38}"/>
              </a:ext>
            </a:extLst>
          </p:cNvPr>
          <p:cNvSpPr txBox="1"/>
          <p:nvPr/>
        </p:nvSpPr>
        <p:spPr>
          <a:xfrm>
            <a:off x="6434666" y="6176386"/>
            <a:ext cx="568850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/>
              <a:t>Źródło: https://abm.gov.pl/pl/aktualnosci/3370,Analiza-rozpowszechniania-i-czynnikow-zwiazanych-z-uzywaniem-wybranych-substancj.html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FE5CDD9-944C-1BB4-FA8C-6DCEF22BA6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854" y="5924642"/>
            <a:ext cx="1666664" cy="66666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235369E8-1FA7-D393-90E3-4CFC1579FB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68" y="5924642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5753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2B06C949-3352-15AF-ECD7-077380DA9E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0CE04F3-48D5-0AE6-CEBC-8C73C94ED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76748"/>
            <a:ext cx="9902483" cy="5400215"/>
          </a:xfrm>
        </p:spPr>
        <p:txBody>
          <a:bodyPr>
            <a:normAutofit/>
          </a:bodyPr>
          <a:lstStyle/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E‑papierosy = „</a:t>
            </a:r>
            <a:r>
              <a:rPr lang="pl-PL" sz="2400" b="1" dirty="0" err="1">
                <a:solidFill>
                  <a:schemeClr val="bg2">
                    <a:lumMod val="25000"/>
                  </a:schemeClr>
                </a:solidFill>
              </a:rPr>
              <a:t>lifestyle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”, „estetyka”, „design”</a:t>
            </a:r>
            <a:endParaRPr lang="pl-PL" sz="2400" dirty="0">
              <a:solidFill>
                <a:schemeClr val="bg2">
                  <a:lumMod val="25000"/>
                </a:schemeClr>
              </a:solidFill>
            </a:endParaRP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Nowe produkty są opisywane jako: 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„ładne”,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„dyskretne”,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„pasujące do stylu”,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„nowoczesne”.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W społeczności LGBTQ+: 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kolor,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forma,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estetyka produktów jest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świadomie kojarzona z tożsamością i modą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. To ten sam schemat, co reklamowanie papierosów jako symbolu wolności / buntu / elegancji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848189C1-9C60-DF03-AA55-67827095132C}"/>
              </a:ext>
            </a:extLst>
          </p:cNvPr>
          <p:cNvSpPr txBox="1"/>
          <p:nvPr/>
        </p:nvSpPr>
        <p:spPr>
          <a:xfrm>
            <a:off x="838200" y="6338986"/>
            <a:ext cx="112849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/>
              <a:t>Źródło: https://abm.gov.pl/pl/aktualnosci/3370,Analiza-rozpowszechniania-i-czynnikow-zwiazanych-z-uzywaniem-wybranych-substancj.html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AF1F5098-8BFE-FB3F-4378-8DB0D347F3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587" y="288044"/>
            <a:ext cx="1666664" cy="666665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5BA7D7F-AEDB-2DF3-184B-2ADD46D203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501" y="288044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3054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1CD3F31C-68F2-134F-AB1B-AA891BCC18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A419DFB8-39F2-D064-D95E-007043EDF7E6}"/>
              </a:ext>
            </a:extLst>
          </p:cNvPr>
          <p:cNvSpPr/>
          <p:nvPr/>
        </p:nvSpPr>
        <p:spPr>
          <a:xfrm>
            <a:off x="241454" y="433492"/>
            <a:ext cx="5374922" cy="52504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85805164-C260-6A2D-E187-22B671E76B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2721" y="584522"/>
            <a:ext cx="2808420" cy="4148271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EDED1B0-66AD-035C-CECE-D8227CA934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7486" y="1539407"/>
            <a:ext cx="3002672" cy="414827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36980DD-1762-3155-4F97-9FDF6D747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799" y="584522"/>
            <a:ext cx="5178577" cy="5250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Pierwsze reklamy papierosów były kierowane głównie do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mężczyzn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– szczególnie tych z wyższych warstw społecznych. W XIX i na początku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XX wieku palenie kojarzono z:</a:t>
            </a:r>
          </a:p>
          <a:p>
            <a:pPr marL="0" indent="0">
              <a:buNone/>
            </a:pPr>
            <a:endParaRPr lang="pl-PL" sz="2400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prestiżem i statusem społecznym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elegancją i „męskością”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stylem życia elit (biznesmeni, oficerowie, artyści) reklamowano jako symbol nowoczesności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i sukcesu.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papierosy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31699E92-A02D-459A-12A7-8477B5BC5902}"/>
              </a:ext>
            </a:extLst>
          </p:cNvPr>
          <p:cNvSpPr/>
          <p:nvPr/>
        </p:nvSpPr>
        <p:spPr>
          <a:xfrm>
            <a:off x="6019800" y="6596391"/>
            <a:ext cx="1797050" cy="26161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47820689-C351-6C0E-72C0-8A6F4CF36A22}"/>
              </a:ext>
            </a:extLst>
          </p:cNvPr>
          <p:cNvSpPr txBox="1"/>
          <p:nvPr/>
        </p:nvSpPr>
        <p:spPr>
          <a:xfrm>
            <a:off x="437799" y="6596390"/>
            <a:ext cx="743620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/>
              <a:t>Źródło tekstu i grafik: </a:t>
            </a:r>
            <a:r>
              <a:rPr lang="pl-PL" sz="1050" dirty="0" err="1"/>
              <a:t>Duke</a:t>
            </a:r>
            <a:r>
              <a:rPr lang="pl-PL" sz="1050" dirty="0"/>
              <a:t> University </a:t>
            </a:r>
            <a:r>
              <a:rPr lang="pl-PL" sz="1050" dirty="0">
                <a:solidFill>
                  <a:srgbClr val="FD8115"/>
                </a:solidFill>
              </a:rPr>
              <a:t>https://exhibits.library.duke.edu/exhibits/show/tobaccoland/earlymarketinginnovation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B7E773D1-81B7-69E6-4C49-F83D353A48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336" y="100159"/>
            <a:ext cx="1666664" cy="666665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6ED8FB8F-24B4-62B1-C32B-CAAF7D0F95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250" y="100159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6286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778BFE6B-2E0F-F121-13A4-DB347478A7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0818395-830C-DD97-44FE-B78928661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pl-PL" b="1" dirty="0" err="1">
                <a:solidFill>
                  <a:srgbClr val="FFB061"/>
                </a:solidFill>
              </a:rPr>
              <a:t>Influencerzy</a:t>
            </a:r>
            <a:r>
              <a:rPr lang="pl-PL" b="1" dirty="0">
                <a:solidFill>
                  <a:srgbClr val="FFB061"/>
                </a:solidFill>
              </a:rPr>
              <a:t> = nowi „lekarze </a:t>
            </a:r>
            <a:br>
              <a:rPr lang="pl-PL" b="1" dirty="0">
                <a:solidFill>
                  <a:srgbClr val="FFB061"/>
                </a:solidFill>
              </a:rPr>
            </a:br>
            <a:r>
              <a:rPr lang="pl-PL" b="1" dirty="0">
                <a:solidFill>
                  <a:srgbClr val="FFB061"/>
                </a:solidFill>
              </a:rPr>
              <a:t>z reklam z dawnych czasów”</a:t>
            </a:r>
            <a:br>
              <a:rPr lang="pl-PL" dirty="0">
                <a:solidFill>
                  <a:srgbClr val="FFB061"/>
                </a:solidFill>
              </a:rPr>
            </a:br>
            <a:endParaRPr lang="pl-PL" dirty="0">
              <a:solidFill>
                <a:srgbClr val="FFB061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3866F76-E4B8-C7D5-621F-1307BCB7C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6600"/>
            <a:ext cx="10515600" cy="4351338"/>
          </a:xfrm>
        </p:spPr>
        <p:txBody>
          <a:bodyPr>
            <a:normAutofit/>
          </a:bodyPr>
          <a:lstStyle/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Młodzi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czerpią wiedzę o nikotynie z </a:t>
            </a:r>
            <a:r>
              <a:rPr lang="pl-PL" sz="2400" b="1" dirty="0" err="1">
                <a:solidFill>
                  <a:schemeClr val="bg2">
                    <a:lumMod val="25000"/>
                  </a:schemeClr>
                </a:solidFill>
              </a:rPr>
              <a:t>TikToka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pl-PL" sz="2400" b="1" dirty="0" err="1">
                <a:solidFill>
                  <a:schemeClr val="bg2">
                    <a:lumMod val="25000"/>
                  </a:schemeClr>
                </a:solidFill>
              </a:rPr>
              <a:t>YouTube’a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 i Instagrama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 err="1">
                <a:solidFill>
                  <a:schemeClr val="bg2">
                    <a:lumMod val="25000"/>
                  </a:schemeClr>
                </a:solidFill>
              </a:rPr>
              <a:t>Influencerzy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: 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pokazują produkty,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porównują marki,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polecają „najlepsze sprzęty”,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udostępniają kody rabatowe (!!!)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To odpowiednik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historycznej reklamy z autorytetem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, tylko w nowym wydaniu.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0FA4C1AB-E00F-0564-ABF7-45C239600B8F}"/>
              </a:ext>
            </a:extLst>
          </p:cNvPr>
          <p:cNvSpPr txBox="1"/>
          <p:nvPr/>
        </p:nvSpPr>
        <p:spPr>
          <a:xfrm>
            <a:off x="838200" y="6603077"/>
            <a:ext cx="112849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/>
              <a:t>Źródło: https://abm.gov.pl/pl/aktualnosci/3370,Analiza-rozpowszechniania-i-czynnikow-zwiazanych-z-uzywaniem-wybranych-substancj.html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ECE60C62-8A89-E2A6-EAC8-7645E0F65B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654" y="110754"/>
            <a:ext cx="1666664" cy="66666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68995D7E-1DE0-0552-FB6D-B17BCDC0E4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568" y="110754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0355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35593309-B9CF-8566-38DB-9EF8CA0C3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A3693802-B5C5-34CB-F5A5-F43A81020B6B}"/>
              </a:ext>
            </a:extLst>
          </p:cNvPr>
          <p:cNvSpPr/>
          <p:nvPr/>
        </p:nvSpPr>
        <p:spPr>
          <a:xfrm>
            <a:off x="0" y="0"/>
            <a:ext cx="12197596" cy="116205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838B373F-2AB6-8C2B-EF38-5CCBEBAF5E85}"/>
              </a:ext>
            </a:extLst>
          </p:cNvPr>
          <p:cNvSpPr txBox="1">
            <a:spLocks/>
          </p:cNvSpPr>
          <p:nvPr/>
        </p:nvSpPr>
        <p:spPr>
          <a:xfrm>
            <a:off x="545691" y="1"/>
            <a:ext cx="11100618" cy="1162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b="1" dirty="0" err="1">
                <a:solidFill>
                  <a:schemeClr val="bg1"/>
                </a:solidFill>
              </a:rPr>
              <a:t>Fake</a:t>
            </a:r>
            <a:r>
              <a:rPr lang="pl-PL" b="1" dirty="0">
                <a:solidFill>
                  <a:schemeClr val="bg1"/>
                </a:solidFill>
              </a:rPr>
              <a:t> news „mniej szkodliwe”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D8C80A7-87C5-775B-6FCC-C12EFECDAD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381" y="1807698"/>
            <a:ext cx="10515600" cy="419909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Raport pokazuje powszechne przekonanie: </a:t>
            </a:r>
          </a:p>
          <a:p>
            <a:pPr lvl="1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e‑papierosy i podgrzewacze są „lepsze”,</a:t>
            </a:r>
          </a:p>
          <a:p>
            <a:pPr lvl="1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„nie śmierdzą”,</a:t>
            </a:r>
          </a:p>
          <a:p>
            <a:pPr lvl="1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„nie mają smoły”.</a:t>
            </a:r>
          </a:p>
          <a:p>
            <a:pPr marL="0" indent="0">
              <a:buNone/>
            </a:pPr>
            <a:endParaRPr lang="pl-PL" sz="2400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Jednocześnie respondenci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przyznają, że nie znają składu ani badań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. 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To klasyczna dezinformacja przemysłu oparta na słowie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„potencjalnie”</a:t>
            </a:r>
            <a:endParaRPr lang="pl-PL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2D3F6509-36BD-521E-B2B5-81B632FA74D8}"/>
              </a:ext>
            </a:extLst>
          </p:cNvPr>
          <p:cNvSpPr txBox="1"/>
          <p:nvPr/>
        </p:nvSpPr>
        <p:spPr>
          <a:xfrm>
            <a:off x="4170522" y="6620481"/>
            <a:ext cx="114127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/>
              <a:t>Źródło: https://abm.gov.pl/pl/aktualnosci/3370,Analiza-rozpowszechniania-i-czynnikow-zwiazanych-z-uzywaniem-wybranych-substancj.html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4B5373D-6F3A-0F5E-7187-19B57459B4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913" y="6164848"/>
            <a:ext cx="1666664" cy="66666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2881ED6A-3C2D-E45D-0CD7-97A4B6F404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7" y="6164848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7035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2B50C53C-E879-E781-02F0-0AEB7B5F21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00D744E3-1FC0-05C3-967B-DA5A23B1429C}"/>
              </a:ext>
            </a:extLst>
          </p:cNvPr>
          <p:cNvSpPr txBox="1"/>
          <p:nvPr/>
        </p:nvSpPr>
        <p:spPr>
          <a:xfrm>
            <a:off x="442451" y="6351563"/>
            <a:ext cx="117495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/>
              <a:t>Źródło: https://abm.gov.pl/pl/aktualnosci/3370,Analiza-rozpowszechniania-i-czynnikow-zwiazanych-z-uzywaniem-wybranych-substancj.html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39E9F671-373E-2CF3-90B6-FA88777734A3}"/>
              </a:ext>
            </a:extLst>
          </p:cNvPr>
          <p:cNvSpPr/>
          <p:nvPr/>
        </p:nvSpPr>
        <p:spPr>
          <a:xfrm>
            <a:off x="522868" y="750621"/>
            <a:ext cx="2895582" cy="26161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DE70AFDB-AB0E-2C5B-ECB8-8EC6E2399854}"/>
              </a:ext>
            </a:extLst>
          </p:cNvPr>
          <p:cNvSpPr/>
          <p:nvPr/>
        </p:nvSpPr>
        <p:spPr>
          <a:xfrm>
            <a:off x="522868" y="3343533"/>
            <a:ext cx="5237852" cy="26161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30D3A3E-66DE-AFEF-D549-A483C8E5ED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551" y="757785"/>
            <a:ext cx="5336326" cy="6184490"/>
          </a:xfrm>
        </p:spPr>
        <p:txBody>
          <a:bodyPr>
            <a:no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pl-PL" sz="1600" b="1" dirty="0">
                <a:solidFill>
                  <a:schemeClr val="bg1"/>
                </a:solidFill>
              </a:rPr>
              <a:t>Efekt furtki – </a:t>
            </a:r>
            <a:r>
              <a:rPr lang="pl-PL" sz="1600" b="1" dirty="0" err="1">
                <a:solidFill>
                  <a:schemeClr val="bg1"/>
                </a:solidFill>
              </a:rPr>
              <a:t>Gateaway</a:t>
            </a:r>
            <a:r>
              <a:rPr lang="pl-PL" sz="1600" b="1" dirty="0">
                <a:solidFill>
                  <a:schemeClr val="bg1"/>
                </a:solidFill>
              </a:rPr>
              <a:t> </a:t>
            </a:r>
            <a:r>
              <a:rPr lang="pl-PL" sz="1600" b="1" dirty="0" err="1">
                <a:solidFill>
                  <a:schemeClr val="bg1"/>
                </a:solidFill>
              </a:rPr>
              <a:t>effect</a:t>
            </a:r>
            <a:endParaRPr lang="pl-PL" sz="1600" dirty="0">
              <a:solidFill>
                <a:schemeClr val="bg1"/>
              </a:solidFill>
            </a:endParaRPr>
          </a:p>
          <a:p>
            <a:pPr marL="0" lvl="0" indent="0">
              <a:lnSpc>
                <a:spcPct val="80000"/>
              </a:lnSpc>
              <a:buNone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Coraz więcej osób: </a:t>
            </a:r>
          </a:p>
          <a:p>
            <a:pPr lvl="1">
              <a:lnSpc>
                <a:spcPct val="80000"/>
              </a:lnSpc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zaczyna od e‑papierosa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,</a:t>
            </a:r>
          </a:p>
          <a:p>
            <a:pPr lvl="1">
              <a:lnSpc>
                <a:spcPct val="80000"/>
              </a:lnSpc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potem przechodzi do papierosów tradycyjnych,</a:t>
            </a:r>
          </a:p>
          <a:p>
            <a:pPr lvl="1">
              <a:lnSpc>
                <a:spcPct val="80000"/>
              </a:lnSpc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albo używa obu jednocześnie.</a:t>
            </a:r>
          </a:p>
          <a:p>
            <a:pPr marL="0" lvl="0" indent="0">
              <a:lnSpc>
                <a:spcPct val="80000"/>
              </a:lnSpc>
              <a:buNone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Sami respondenci mówią: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„Zamiana jednego produktu na drugi to nie rzucanie”. Raport wprost potwierdza </a:t>
            </a: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efekt Gateway.</a:t>
            </a:r>
            <a:endParaRPr lang="pl-PL" sz="1600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endParaRPr lang="pl-PL" sz="1600" b="1" dirty="0"/>
          </a:p>
          <a:p>
            <a:pPr marL="0" indent="0">
              <a:lnSpc>
                <a:spcPct val="80000"/>
              </a:lnSpc>
              <a:buNone/>
            </a:pPr>
            <a:r>
              <a:rPr lang="pl-PL" sz="1600" b="1" dirty="0">
                <a:solidFill>
                  <a:schemeClr val="bg1"/>
                </a:solidFill>
              </a:rPr>
              <a:t>Dzieci i młodzież wiedzą, że to szkodzi. I… to nie działa!</a:t>
            </a:r>
            <a:endParaRPr lang="pl-PL" sz="1600" dirty="0">
              <a:solidFill>
                <a:schemeClr val="bg1"/>
              </a:solidFill>
            </a:endParaRPr>
          </a:p>
          <a:p>
            <a:pPr lvl="0">
              <a:lnSpc>
                <a:spcPct val="80000"/>
              </a:lnSpc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90% młodych deklaruje, że </a:t>
            </a: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zna zagrożenia zdrowotne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pPr lvl="0">
              <a:lnSpc>
                <a:spcPct val="80000"/>
              </a:lnSpc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A mimo to: </a:t>
            </a:r>
          </a:p>
          <a:p>
            <a:pPr lvl="1">
              <a:lnSpc>
                <a:spcPct val="80000"/>
              </a:lnSpc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palą,</a:t>
            </a:r>
          </a:p>
          <a:p>
            <a:pPr lvl="1">
              <a:lnSpc>
                <a:spcPct val="80000"/>
              </a:lnSpc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 err="1">
                <a:solidFill>
                  <a:schemeClr val="bg2">
                    <a:lumMod val="25000"/>
                  </a:schemeClr>
                </a:solidFill>
              </a:rPr>
              <a:t>wapują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,</a:t>
            </a:r>
          </a:p>
          <a:p>
            <a:pPr lvl="1">
              <a:lnSpc>
                <a:spcPct val="80000"/>
              </a:lnSpc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eksperymentują.  Sama wiedza NIE WYSTARCZA </a:t>
            </a:r>
            <a:br>
              <a:rPr lang="pl-PL" sz="16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– trzeba demaskować manipulację</a:t>
            </a:r>
          </a:p>
          <a:p>
            <a:pPr lvl="1">
              <a:lnSpc>
                <a:spcPct val="80000"/>
              </a:lnSpc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Kobiety w ciąży: „szukam czegoś mniej złego”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8B9A599C-76D2-E29F-685D-0CB288B25076}"/>
              </a:ext>
            </a:extLst>
          </p:cNvPr>
          <p:cNvSpPr/>
          <p:nvPr/>
        </p:nvSpPr>
        <p:spPr>
          <a:xfrm>
            <a:off x="6416249" y="3095991"/>
            <a:ext cx="4950446" cy="26161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1152CA0A-00A1-BEB7-E546-631581647270}"/>
              </a:ext>
            </a:extLst>
          </p:cNvPr>
          <p:cNvSpPr txBox="1">
            <a:spLocks/>
          </p:cNvSpPr>
          <p:nvPr/>
        </p:nvSpPr>
        <p:spPr>
          <a:xfrm>
            <a:off x="6424932" y="757785"/>
            <a:ext cx="5407648" cy="61844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Kobiety: </a:t>
            </a:r>
          </a:p>
          <a:p>
            <a:pPr lvl="1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próbują rzucać,</a:t>
            </a:r>
          </a:p>
          <a:p>
            <a:pPr lvl="1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przechodzą na „alternatywy”,</a:t>
            </a:r>
          </a:p>
          <a:p>
            <a:pPr lvl="1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często ukrywają palenie z powodu wstydu.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Brakuje im realnego wsparcia systemowego. </a:t>
            </a:r>
            <a:br>
              <a:rPr lang="pl-PL" sz="16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To bardzo mocny przekaz pokazujący </a:t>
            </a:r>
            <a:br>
              <a:rPr lang="pl-PL" sz="16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koszt społeczny </a:t>
            </a:r>
            <a:r>
              <a:rPr lang="pl-PL" sz="1600" b="1" dirty="0" err="1">
                <a:solidFill>
                  <a:schemeClr val="bg2">
                    <a:lumMod val="25000"/>
                  </a:schemeClr>
                </a:solidFill>
              </a:rPr>
              <a:t>fake</a:t>
            </a: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 newsów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pPr>
              <a:buClr>
                <a:srgbClr val="FF6187"/>
              </a:buClr>
              <a:buFont typeface="Wingdings" panose="05000000000000000000" pitchFamily="2" charset="2"/>
              <a:buChar char="§"/>
            </a:pPr>
            <a:endParaRPr lang="pl-PL" sz="1600" dirty="0"/>
          </a:p>
          <a:p>
            <a:pPr marL="0" indent="0">
              <a:buClr>
                <a:srgbClr val="FF6187"/>
              </a:buClr>
              <a:buNone/>
            </a:pPr>
            <a:r>
              <a:rPr lang="pl-PL" sz="1600" b="1" dirty="0">
                <a:solidFill>
                  <a:schemeClr val="bg1"/>
                </a:solidFill>
              </a:rPr>
              <a:t>Pracownicy ochrony zdrowia też wpadają w pułapkę</a:t>
            </a:r>
            <a:endParaRPr lang="pl-PL" sz="1600" dirty="0">
              <a:solidFill>
                <a:schemeClr val="bg1"/>
              </a:solidFill>
            </a:endParaRP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Młodzi medycy: </a:t>
            </a:r>
          </a:p>
          <a:p>
            <a:pPr lvl="1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mają świadomość szkód,</a:t>
            </a:r>
          </a:p>
          <a:p>
            <a:pPr lvl="1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ale używają nikotyny z powodu stresu,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czują się niespójni, mówiąc pacjentom „rzucaj”. Symboliczne odwrócenie historii, gdy </a:t>
            </a: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to lekarze palili </a:t>
            </a:r>
            <a:br>
              <a:rPr lang="pl-PL" sz="1600" b="1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w gabinetach.</a:t>
            </a:r>
            <a:endParaRPr lang="pl-PL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E9956FB7-DEA6-79EE-40C6-4FE09BEB1C10}"/>
              </a:ext>
            </a:extLst>
          </p:cNvPr>
          <p:cNvCxnSpPr>
            <a:cxnSpLocks/>
          </p:cNvCxnSpPr>
          <p:nvPr/>
        </p:nvCxnSpPr>
        <p:spPr>
          <a:xfrm>
            <a:off x="6081932" y="611944"/>
            <a:ext cx="0" cy="5099539"/>
          </a:xfrm>
          <a:prstGeom prst="line">
            <a:avLst/>
          </a:prstGeom>
          <a:ln>
            <a:solidFill>
              <a:srgbClr val="FFB06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49518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08B5A6D0-27E5-2EE5-9EA7-D604CB9159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4" name="Symbol zastępczy tekstu 2">
            <a:extLst>
              <a:ext uri="{FF2B5EF4-FFF2-40B4-BE49-F238E27FC236}">
                <a16:creationId xmlns:a16="http://schemas.microsoft.com/office/drawing/2014/main" id="{18B39B67-E03B-D07C-7892-BFA515A85BA9}"/>
              </a:ext>
            </a:extLst>
          </p:cNvPr>
          <p:cNvSpPr txBox="1">
            <a:spLocks/>
          </p:cNvSpPr>
          <p:nvPr/>
        </p:nvSpPr>
        <p:spPr>
          <a:xfrm>
            <a:off x="236380" y="4490089"/>
            <a:ext cx="1704883" cy="2030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</a:pPr>
            <a:r>
              <a:rPr lang="pl-PL" sz="900" dirty="0">
                <a:latin typeface="+mn-lt"/>
              </a:rPr>
              <a:t>Ustawa o ochronie zdrowia przed następstwami używania tytoniu - początek systemowej polityki zdrowia publicznego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zakaz sprzedaży &lt;18 lat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ostrzeżenia zdrowotne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ograniczenia reklamy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pierwsze zakazy palenia</a:t>
            </a:r>
            <a:endParaRPr lang="pl-PL" sz="1000" dirty="0">
              <a:latin typeface="+mn-lt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216FE584-44E7-D0F8-7318-3B13B89E752B}"/>
              </a:ext>
            </a:extLst>
          </p:cNvPr>
          <p:cNvSpPr txBox="1"/>
          <p:nvPr/>
        </p:nvSpPr>
        <p:spPr>
          <a:xfrm rot="18900000">
            <a:off x="622687" y="3184356"/>
            <a:ext cx="20194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b="1" dirty="0">
                <a:solidFill>
                  <a:srgbClr val="FFB061"/>
                </a:solidFill>
              </a:rPr>
              <a:t>1995 </a:t>
            </a:r>
          </a:p>
          <a:p>
            <a:r>
              <a:rPr lang="pl-PL" sz="1200" b="1" dirty="0">
                <a:solidFill>
                  <a:srgbClr val="FFB061"/>
                </a:solidFill>
              </a:rPr>
              <a:t>Fundament systemu</a:t>
            </a:r>
            <a:endParaRPr lang="pl-PL" sz="1200" dirty="0">
              <a:solidFill>
                <a:srgbClr val="FFB061"/>
              </a:solidFill>
            </a:endParaRPr>
          </a:p>
        </p:txBody>
      </p:sp>
      <p:sp>
        <p:nvSpPr>
          <p:cNvPr id="6" name="Symbol zastępczy tekstu 2">
            <a:extLst>
              <a:ext uri="{FF2B5EF4-FFF2-40B4-BE49-F238E27FC236}">
                <a16:creationId xmlns:a16="http://schemas.microsoft.com/office/drawing/2014/main" id="{6F0242C7-EFBA-711B-03A1-59B266A62D60}"/>
              </a:ext>
            </a:extLst>
          </p:cNvPr>
          <p:cNvSpPr txBox="1">
            <a:spLocks/>
          </p:cNvSpPr>
          <p:nvPr/>
        </p:nvSpPr>
        <p:spPr>
          <a:xfrm>
            <a:off x="2111056" y="4490089"/>
            <a:ext cx="1837326" cy="2030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</a:pPr>
            <a:r>
              <a:rPr lang="pl-PL" sz="900" dirty="0">
                <a:latin typeface="+mn-lt"/>
              </a:rPr>
              <a:t>Nowelizacja ustawy - realna ochrona przed biernym paleniem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rozszerzenie zakazu palenia 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miejsca publiczne </a:t>
            </a:r>
            <a:br>
              <a:rPr lang="pl-PL" sz="900" dirty="0">
                <a:latin typeface="+mn-lt"/>
              </a:rPr>
            </a:br>
            <a:r>
              <a:rPr lang="pl-PL" sz="900" dirty="0">
                <a:latin typeface="+mn-lt"/>
              </a:rPr>
              <a:t>i transport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sankcje i egzekwowanie </a:t>
            </a:r>
            <a:endParaRPr lang="pl-PL" sz="1000" dirty="0">
              <a:latin typeface="+mn-lt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B745AB84-7DBC-2ECA-69A5-C38A6B131C67}"/>
              </a:ext>
            </a:extLst>
          </p:cNvPr>
          <p:cNvSpPr txBox="1"/>
          <p:nvPr/>
        </p:nvSpPr>
        <p:spPr>
          <a:xfrm rot="18900000">
            <a:off x="2563439" y="3184355"/>
            <a:ext cx="20194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b="1" dirty="0">
                <a:solidFill>
                  <a:srgbClr val="FFB061"/>
                </a:solidFill>
              </a:rPr>
              <a:t>2010 </a:t>
            </a:r>
          </a:p>
          <a:p>
            <a:r>
              <a:rPr lang="pl-PL" sz="1200" b="1" dirty="0">
                <a:solidFill>
                  <a:srgbClr val="FFB061"/>
                </a:solidFill>
              </a:rPr>
              <a:t>Przełom legislacyjny</a:t>
            </a:r>
            <a:endParaRPr lang="pl-PL" sz="1200" dirty="0">
              <a:solidFill>
                <a:srgbClr val="FFB061"/>
              </a:solidFill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E535FB2E-54E1-A8E2-91BF-3C7700420759}"/>
              </a:ext>
            </a:extLst>
          </p:cNvPr>
          <p:cNvSpPr txBox="1"/>
          <p:nvPr/>
        </p:nvSpPr>
        <p:spPr>
          <a:xfrm rot="18900000">
            <a:off x="4404453" y="2944093"/>
            <a:ext cx="27027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b="1" dirty="0">
                <a:solidFill>
                  <a:srgbClr val="FFB061"/>
                </a:solidFill>
              </a:rPr>
              <a:t>2016 </a:t>
            </a:r>
          </a:p>
          <a:p>
            <a:r>
              <a:rPr lang="pl-PL" sz="1200" b="1" dirty="0">
                <a:solidFill>
                  <a:srgbClr val="FFB061"/>
                </a:solidFill>
              </a:rPr>
              <a:t>Regulacja nowych produktów</a:t>
            </a:r>
            <a:endParaRPr lang="pl-PL" sz="1200" dirty="0">
              <a:solidFill>
                <a:srgbClr val="FFB061"/>
              </a:solidFill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28C9F70F-F108-345A-5AAF-34A737819678}"/>
              </a:ext>
            </a:extLst>
          </p:cNvPr>
          <p:cNvSpPr txBox="1"/>
          <p:nvPr/>
        </p:nvSpPr>
        <p:spPr>
          <a:xfrm rot="18900000">
            <a:off x="6371626" y="3006210"/>
            <a:ext cx="25270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b="1" dirty="0">
                <a:solidFill>
                  <a:srgbClr val="FFB061"/>
                </a:solidFill>
              </a:rPr>
              <a:t>2020 </a:t>
            </a:r>
          </a:p>
          <a:p>
            <a:r>
              <a:rPr lang="pl-PL" sz="1200" b="1" dirty="0">
                <a:solidFill>
                  <a:srgbClr val="FFB061"/>
                </a:solidFill>
              </a:rPr>
              <a:t>Ograniczenie atrakcyjności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11CEE2E1-46BF-8B5E-9233-F3158B3FF4AD}"/>
              </a:ext>
            </a:extLst>
          </p:cNvPr>
          <p:cNvSpPr txBox="1"/>
          <p:nvPr/>
        </p:nvSpPr>
        <p:spPr>
          <a:xfrm rot="18900000">
            <a:off x="8299416" y="2939202"/>
            <a:ext cx="27027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b="1" dirty="0">
                <a:solidFill>
                  <a:srgbClr val="FFB061"/>
                </a:solidFill>
              </a:rPr>
              <a:t>2021–2025 </a:t>
            </a:r>
          </a:p>
          <a:p>
            <a:r>
              <a:rPr lang="pl-PL" sz="1200" b="1" dirty="0">
                <a:solidFill>
                  <a:srgbClr val="FFB061"/>
                </a:solidFill>
              </a:rPr>
              <a:t> Nowe wyzwania</a:t>
            </a:r>
            <a:endParaRPr lang="pl-PL" sz="1200" dirty="0">
              <a:solidFill>
                <a:srgbClr val="FFB061"/>
              </a:solidFill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BF57473C-2734-6609-F269-6EF4A606454C}"/>
              </a:ext>
            </a:extLst>
          </p:cNvPr>
          <p:cNvSpPr txBox="1"/>
          <p:nvPr/>
        </p:nvSpPr>
        <p:spPr>
          <a:xfrm rot="18900000">
            <a:off x="10260744" y="3001321"/>
            <a:ext cx="25270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b="1" dirty="0">
                <a:solidFill>
                  <a:srgbClr val="FFB061"/>
                </a:solidFill>
              </a:rPr>
              <a:t>2026 </a:t>
            </a:r>
          </a:p>
          <a:p>
            <a:r>
              <a:rPr lang="pl-PL" sz="1200" b="1" dirty="0">
                <a:solidFill>
                  <a:srgbClr val="FFB061"/>
                </a:solidFill>
              </a:rPr>
              <a:t>Kompleksowe podejście</a:t>
            </a:r>
          </a:p>
        </p:txBody>
      </p:sp>
      <p:sp>
        <p:nvSpPr>
          <p:cNvPr id="12" name="Symbol zastępczy tekstu 2">
            <a:extLst>
              <a:ext uri="{FF2B5EF4-FFF2-40B4-BE49-F238E27FC236}">
                <a16:creationId xmlns:a16="http://schemas.microsoft.com/office/drawing/2014/main" id="{45CFFABC-1E02-C760-0607-BE4FFE774398}"/>
              </a:ext>
            </a:extLst>
          </p:cNvPr>
          <p:cNvSpPr txBox="1">
            <a:spLocks/>
          </p:cNvSpPr>
          <p:nvPr/>
        </p:nvSpPr>
        <p:spPr>
          <a:xfrm>
            <a:off x="4210087" y="4490088"/>
            <a:ext cx="1566661" cy="2030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</a:pPr>
            <a:r>
              <a:rPr lang="pl-PL" sz="900" dirty="0">
                <a:latin typeface="+mn-lt"/>
              </a:rPr>
              <a:t>Implementacja dyrektywy UE  - rozszerzenie regulacji na nikotynę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e-papierosy  </a:t>
            </a:r>
            <a:br>
              <a:rPr lang="pl-PL" sz="900" dirty="0">
                <a:latin typeface="+mn-lt"/>
              </a:rPr>
            </a:br>
            <a:r>
              <a:rPr lang="pl-PL" sz="900" dirty="0">
                <a:latin typeface="+mn-lt"/>
              </a:rPr>
              <a:t>i  podgrzewane wyroby tytoniowe objęte regulacjami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zakaz sprzedaży nieletnim i  rozszerzenie listy wyrobów objętych zakazami palenia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ograniczenia reklamy</a:t>
            </a:r>
            <a:endParaRPr lang="pl-PL" sz="1000" dirty="0">
              <a:latin typeface="+mn-lt"/>
            </a:endParaRPr>
          </a:p>
        </p:txBody>
      </p:sp>
      <p:sp>
        <p:nvSpPr>
          <p:cNvPr id="13" name="Symbol zastępczy tekstu 2">
            <a:extLst>
              <a:ext uri="{FF2B5EF4-FFF2-40B4-BE49-F238E27FC236}">
                <a16:creationId xmlns:a16="http://schemas.microsoft.com/office/drawing/2014/main" id="{C1FFF411-BD0C-BA14-8258-95C717E1C508}"/>
              </a:ext>
            </a:extLst>
          </p:cNvPr>
          <p:cNvSpPr txBox="1">
            <a:spLocks/>
          </p:cNvSpPr>
          <p:nvPr/>
        </p:nvSpPr>
        <p:spPr>
          <a:xfrm>
            <a:off x="6308611" y="4490087"/>
            <a:ext cx="1197853" cy="2030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</a:pPr>
            <a:r>
              <a:rPr lang="pl-PL" sz="900" dirty="0">
                <a:latin typeface="+mn-lt"/>
              </a:rPr>
              <a:t>Ochrona młodzieży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zakaz aromatów w papierosach </a:t>
            </a:r>
            <a:br>
              <a:rPr lang="pl-PL" sz="900" dirty="0">
                <a:latin typeface="+mn-lt"/>
              </a:rPr>
            </a:br>
            <a:r>
              <a:rPr lang="pl-PL" sz="900" dirty="0">
                <a:latin typeface="+mn-lt"/>
              </a:rPr>
              <a:t>i tytoniu do samodzielnego skręcania </a:t>
            </a:r>
            <a:br>
              <a:rPr lang="pl-PL" sz="900" dirty="0">
                <a:latin typeface="+mn-lt"/>
              </a:rPr>
            </a:br>
            <a:r>
              <a:rPr lang="pl-PL" sz="900" dirty="0">
                <a:latin typeface="+mn-lt"/>
              </a:rPr>
              <a:t>(w tym mentolu)</a:t>
            </a:r>
            <a:endParaRPr lang="pl-PL" sz="1000" dirty="0">
              <a:latin typeface="+mn-lt"/>
            </a:endParaRPr>
          </a:p>
        </p:txBody>
      </p:sp>
      <p:sp>
        <p:nvSpPr>
          <p:cNvPr id="14" name="Symbol zastępczy tekstu 2">
            <a:extLst>
              <a:ext uri="{FF2B5EF4-FFF2-40B4-BE49-F238E27FC236}">
                <a16:creationId xmlns:a16="http://schemas.microsoft.com/office/drawing/2014/main" id="{939D7E9E-C3D7-808A-59E7-904A8506767E}"/>
              </a:ext>
            </a:extLst>
          </p:cNvPr>
          <p:cNvSpPr txBox="1">
            <a:spLocks/>
          </p:cNvSpPr>
          <p:nvPr/>
        </p:nvSpPr>
        <p:spPr>
          <a:xfrm>
            <a:off x="7959085" y="4490087"/>
            <a:ext cx="1799721" cy="2030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</a:pPr>
            <a:r>
              <a:rPr lang="pl-PL" sz="900" dirty="0">
                <a:latin typeface="+mn-lt"/>
              </a:rPr>
              <a:t>Dostosowanie do dynamicznego rynku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e-papierosy beznikotynowe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woreczki nikotynowe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zakaz aromatów w podgrzewanych wyrobach tytoniowych</a:t>
            </a:r>
            <a:endParaRPr lang="pl-PL" sz="1000" dirty="0">
              <a:latin typeface="+mn-lt"/>
            </a:endParaRPr>
          </a:p>
        </p:txBody>
      </p:sp>
      <p:grpSp>
        <p:nvGrpSpPr>
          <p:cNvPr id="15" name="Grupa 14">
            <a:extLst>
              <a:ext uri="{FF2B5EF4-FFF2-40B4-BE49-F238E27FC236}">
                <a16:creationId xmlns:a16="http://schemas.microsoft.com/office/drawing/2014/main" id="{C3F20113-3EE0-C5A5-CCBC-C3CD796F6664}"/>
              </a:ext>
            </a:extLst>
          </p:cNvPr>
          <p:cNvGrpSpPr/>
          <p:nvPr/>
        </p:nvGrpSpPr>
        <p:grpSpPr>
          <a:xfrm>
            <a:off x="197424" y="4255831"/>
            <a:ext cx="11818335" cy="95704"/>
            <a:chOff x="197426" y="3580582"/>
            <a:chExt cx="11181774" cy="90549"/>
          </a:xfrm>
        </p:grpSpPr>
        <p:cxnSp>
          <p:nvCxnSpPr>
            <p:cNvPr id="16" name="Łącznik prosty 15">
              <a:extLst>
                <a:ext uri="{FF2B5EF4-FFF2-40B4-BE49-F238E27FC236}">
                  <a16:creationId xmlns:a16="http://schemas.microsoft.com/office/drawing/2014/main" id="{781CD44F-17C9-42B3-ADC5-25A6718F9921}"/>
                </a:ext>
              </a:extLst>
            </p:cNvPr>
            <p:cNvCxnSpPr/>
            <p:nvPr/>
          </p:nvCxnSpPr>
          <p:spPr>
            <a:xfrm>
              <a:off x="197426" y="3624188"/>
              <a:ext cx="773669" cy="0"/>
            </a:xfrm>
            <a:prstGeom prst="line">
              <a:avLst/>
            </a:prstGeom>
            <a:ln>
              <a:solidFill>
                <a:srgbClr val="FFB06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wal 16">
              <a:extLst>
                <a:ext uri="{FF2B5EF4-FFF2-40B4-BE49-F238E27FC236}">
                  <a16:creationId xmlns:a16="http://schemas.microsoft.com/office/drawing/2014/main" id="{CA9FAB5C-B8E3-D7B2-935E-6C6A77DE9419}"/>
                </a:ext>
              </a:extLst>
            </p:cNvPr>
            <p:cNvSpPr/>
            <p:nvPr/>
          </p:nvSpPr>
          <p:spPr>
            <a:xfrm>
              <a:off x="995536" y="3580582"/>
              <a:ext cx="87211" cy="87212"/>
            </a:xfrm>
            <a:prstGeom prst="ellipse">
              <a:avLst/>
            </a:prstGeom>
            <a:noFill/>
            <a:ln>
              <a:solidFill>
                <a:srgbClr val="FFB0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cxnSp>
          <p:nvCxnSpPr>
            <p:cNvPr id="18" name="Łącznik prosty 17">
              <a:extLst>
                <a:ext uri="{FF2B5EF4-FFF2-40B4-BE49-F238E27FC236}">
                  <a16:creationId xmlns:a16="http://schemas.microsoft.com/office/drawing/2014/main" id="{F4451D45-0D1C-A109-B1E8-AC1A70894272}"/>
                </a:ext>
              </a:extLst>
            </p:cNvPr>
            <p:cNvCxnSpPr>
              <a:cxnSpLocks/>
            </p:cNvCxnSpPr>
            <p:nvPr/>
          </p:nvCxnSpPr>
          <p:spPr>
            <a:xfrm>
              <a:off x="1105795" y="3624186"/>
              <a:ext cx="1702784" cy="0"/>
            </a:xfrm>
            <a:prstGeom prst="line">
              <a:avLst/>
            </a:prstGeom>
            <a:ln>
              <a:solidFill>
                <a:srgbClr val="FFB06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Łącznik prosty 18">
              <a:extLst>
                <a:ext uri="{FF2B5EF4-FFF2-40B4-BE49-F238E27FC236}">
                  <a16:creationId xmlns:a16="http://schemas.microsoft.com/office/drawing/2014/main" id="{00797D5C-9FFE-E433-CB09-EB7F013C327F}"/>
                </a:ext>
              </a:extLst>
            </p:cNvPr>
            <p:cNvCxnSpPr>
              <a:cxnSpLocks/>
            </p:cNvCxnSpPr>
            <p:nvPr/>
          </p:nvCxnSpPr>
          <p:spPr>
            <a:xfrm>
              <a:off x="2943280" y="3624186"/>
              <a:ext cx="1702784" cy="0"/>
            </a:xfrm>
            <a:prstGeom prst="line">
              <a:avLst/>
            </a:prstGeom>
            <a:ln>
              <a:solidFill>
                <a:srgbClr val="FFB06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Łącznik prosty 19">
              <a:extLst>
                <a:ext uri="{FF2B5EF4-FFF2-40B4-BE49-F238E27FC236}">
                  <a16:creationId xmlns:a16="http://schemas.microsoft.com/office/drawing/2014/main" id="{FB2CEF92-445A-45FA-999F-1B6CB4BDC6D5}"/>
                </a:ext>
              </a:extLst>
            </p:cNvPr>
            <p:cNvCxnSpPr>
              <a:cxnSpLocks/>
            </p:cNvCxnSpPr>
            <p:nvPr/>
          </p:nvCxnSpPr>
          <p:spPr>
            <a:xfrm>
              <a:off x="4780764" y="3624186"/>
              <a:ext cx="1702784" cy="0"/>
            </a:xfrm>
            <a:prstGeom prst="line">
              <a:avLst/>
            </a:prstGeom>
            <a:ln>
              <a:solidFill>
                <a:srgbClr val="FFB06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Łącznik prosty 20">
              <a:extLst>
                <a:ext uri="{FF2B5EF4-FFF2-40B4-BE49-F238E27FC236}">
                  <a16:creationId xmlns:a16="http://schemas.microsoft.com/office/drawing/2014/main" id="{BC498F10-27E7-ECDC-299B-1465B941857B}"/>
                </a:ext>
              </a:extLst>
            </p:cNvPr>
            <p:cNvCxnSpPr>
              <a:cxnSpLocks/>
            </p:cNvCxnSpPr>
            <p:nvPr/>
          </p:nvCxnSpPr>
          <p:spPr>
            <a:xfrm>
              <a:off x="6618248" y="3624186"/>
              <a:ext cx="1702784" cy="0"/>
            </a:xfrm>
            <a:prstGeom prst="line">
              <a:avLst/>
            </a:prstGeom>
            <a:ln>
              <a:solidFill>
                <a:srgbClr val="FFB06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Łącznik prosty 21">
              <a:extLst>
                <a:ext uri="{FF2B5EF4-FFF2-40B4-BE49-F238E27FC236}">
                  <a16:creationId xmlns:a16="http://schemas.microsoft.com/office/drawing/2014/main" id="{23E4F3B9-92A6-6413-1DD5-F8DE41446467}"/>
                </a:ext>
              </a:extLst>
            </p:cNvPr>
            <p:cNvCxnSpPr>
              <a:cxnSpLocks/>
            </p:cNvCxnSpPr>
            <p:nvPr/>
          </p:nvCxnSpPr>
          <p:spPr>
            <a:xfrm>
              <a:off x="8455733" y="3624186"/>
              <a:ext cx="1702784" cy="0"/>
            </a:xfrm>
            <a:prstGeom prst="line">
              <a:avLst/>
            </a:prstGeom>
            <a:ln>
              <a:solidFill>
                <a:srgbClr val="FFB06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wal 22">
              <a:extLst>
                <a:ext uri="{FF2B5EF4-FFF2-40B4-BE49-F238E27FC236}">
                  <a16:creationId xmlns:a16="http://schemas.microsoft.com/office/drawing/2014/main" id="{2BB2057F-6E0A-7B7C-31F1-1BAA8BD22420}"/>
                </a:ext>
              </a:extLst>
            </p:cNvPr>
            <p:cNvSpPr/>
            <p:nvPr/>
          </p:nvSpPr>
          <p:spPr>
            <a:xfrm>
              <a:off x="2831628" y="3580582"/>
              <a:ext cx="87211" cy="87212"/>
            </a:xfrm>
            <a:prstGeom prst="ellipse">
              <a:avLst/>
            </a:prstGeom>
            <a:noFill/>
            <a:ln>
              <a:solidFill>
                <a:srgbClr val="FFB0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24" name="Owal 23">
              <a:extLst>
                <a:ext uri="{FF2B5EF4-FFF2-40B4-BE49-F238E27FC236}">
                  <a16:creationId xmlns:a16="http://schemas.microsoft.com/office/drawing/2014/main" id="{0BC11D6A-41CD-2258-CCE9-63CC9A6DF2E9}"/>
                </a:ext>
              </a:extLst>
            </p:cNvPr>
            <p:cNvSpPr/>
            <p:nvPr/>
          </p:nvSpPr>
          <p:spPr>
            <a:xfrm>
              <a:off x="4667719" y="3583919"/>
              <a:ext cx="87211" cy="87212"/>
            </a:xfrm>
            <a:prstGeom prst="ellipse">
              <a:avLst/>
            </a:prstGeom>
            <a:noFill/>
            <a:ln>
              <a:solidFill>
                <a:srgbClr val="FFB0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25" name="Owal 24">
              <a:extLst>
                <a:ext uri="{FF2B5EF4-FFF2-40B4-BE49-F238E27FC236}">
                  <a16:creationId xmlns:a16="http://schemas.microsoft.com/office/drawing/2014/main" id="{57461D90-9BCC-EBF6-D212-0AB046EB6BEF}"/>
                </a:ext>
              </a:extLst>
            </p:cNvPr>
            <p:cNvSpPr/>
            <p:nvPr/>
          </p:nvSpPr>
          <p:spPr>
            <a:xfrm>
              <a:off x="6503810" y="3583919"/>
              <a:ext cx="87211" cy="87212"/>
            </a:xfrm>
            <a:prstGeom prst="ellipse">
              <a:avLst/>
            </a:prstGeom>
            <a:noFill/>
            <a:ln>
              <a:solidFill>
                <a:srgbClr val="FFB0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26" name="Owal 25">
              <a:extLst>
                <a:ext uri="{FF2B5EF4-FFF2-40B4-BE49-F238E27FC236}">
                  <a16:creationId xmlns:a16="http://schemas.microsoft.com/office/drawing/2014/main" id="{6FE94B4B-6B73-8A28-7FBF-DEB40DBE0417}"/>
                </a:ext>
              </a:extLst>
            </p:cNvPr>
            <p:cNvSpPr/>
            <p:nvPr/>
          </p:nvSpPr>
          <p:spPr>
            <a:xfrm>
              <a:off x="8348259" y="3580582"/>
              <a:ext cx="87211" cy="87212"/>
            </a:xfrm>
            <a:prstGeom prst="ellipse">
              <a:avLst/>
            </a:prstGeom>
            <a:noFill/>
            <a:ln>
              <a:solidFill>
                <a:srgbClr val="FFB0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27" name="Owal 26">
              <a:extLst>
                <a:ext uri="{FF2B5EF4-FFF2-40B4-BE49-F238E27FC236}">
                  <a16:creationId xmlns:a16="http://schemas.microsoft.com/office/drawing/2014/main" id="{5E01873F-2841-6A44-BC80-F9A5E21878E3}"/>
                </a:ext>
              </a:extLst>
            </p:cNvPr>
            <p:cNvSpPr/>
            <p:nvPr/>
          </p:nvSpPr>
          <p:spPr>
            <a:xfrm>
              <a:off x="10184351" y="3580582"/>
              <a:ext cx="87211" cy="87212"/>
            </a:xfrm>
            <a:prstGeom prst="ellipse">
              <a:avLst/>
            </a:prstGeom>
            <a:noFill/>
            <a:ln>
              <a:solidFill>
                <a:srgbClr val="FFB0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cxnSp>
          <p:nvCxnSpPr>
            <p:cNvPr id="28" name="Łącznik prosty 27">
              <a:extLst>
                <a:ext uri="{FF2B5EF4-FFF2-40B4-BE49-F238E27FC236}">
                  <a16:creationId xmlns:a16="http://schemas.microsoft.com/office/drawing/2014/main" id="{A9D01792-272E-7FE0-A653-B8C12C512268}"/>
                </a:ext>
              </a:extLst>
            </p:cNvPr>
            <p:cNvCxnSpPr>
              <a:cxnSpLocks/>
            </p:cNvCxnSpPr>
            <p:nvPr/>
          </p:nvCxnSpPr>
          <p:spPr>
            <a:xfrm>
              <a:off x="10291790" y="3624186"/>
              <a:ext cx="1087410" cy="0"/>
            </a:xfrm>
            <a:prstGeom prst="line">
              <a:avLst/>
            </a:prstGeom>
            <a:ln>
              <a:solidFill>
                <a:srgbClr val="FFB06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Symbol zastępczy tekstu 2">
            <a:extLst>
              <a:ext uri="{FF2B5EF4-FFF2-40B4-BE49-F238E27FC236}">
                <a16:creationId xmlns:a16="http://schemas.microsoft.com/office/drawing/2014/main" id="{0E9AE3E6-BA3E-D1FF-61E1-9E8A887AE19F}"/>
              </a:ext>
            </a:extLst>
          </p:cNvPr>
          <p:cNvSpPr txBox="1">
            <a:spLocks/>
          </p:cNvSpPr>
          <p:nvPr/>
        </p:nvSpPr>
        <p:spPr>
          <a:xfrm>
            <a:off x="10017369" y="4490086"/>
            <a:ext cx="1660280" cy="2030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</a:pPr>
            <a:r>
              <a:rPr lang="pl-PL" sz="900" dirty="0">
                <a:latin typeface="+mn-lt"/>
              </a:rPr>
              <a:t>Pełna regulacja produktów nikotynowych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regulacje wyrobów nikotynowych wykraczających poza zakres dyrektywy 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e-papierosy jednorazowe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woreczki nikotynowe (zakaz smaków - poza tytoniowym)</a:t>
            </a:r>
          </a:p>
          <a:p>
            <a:pPr marL="171450" indent="-171450">
              <a:spcBef>
                <a:spcPts val="0"/>
              </a:spcBef>
              <a:buClr>
                <a:srgbClr val="004994"/>
              </a:buClr>
              <a:buFont typeface="Wingdings" panose="05000000000000000000" pitchFamily="2" charset="2"/>
              <a:buChar char="§"/>
            </a:pPr>
            <a:endParaRPr lang="pl-PL" sz="900" dirty="0">
              <a:latin typeface="+mn-lt"/>
            </a:endParaRPr>
          </a:p>
          <a:p>
            <a:pPr marL="171450" indent="-171450">
              <a:spcBef>
                <a:spcPts val="0"/>
              </a:spcBef>
              <a:buClr>
                <a:srgbClr val="004994"/>
              </a:buClr>
              <a:buFont typeface="Wingdings" panose="05000000000000000000" pitchFamily="2" charset="2"/>
              <a:buChar char="§"/>
            </a:pPr>
            <a:endParaRPr lang="pl-PL" sz="1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30FDB153-95AC-2280-D1F0-63806CC051B9}"/>
              </a:ext>
            </a:extLst>
          </p:cNvPr>
          <p:cNvSpPr/>
          <p:nvPr/>
        </p:nvSpPr>
        <p:spPr>
          <a:xfrm>
            <a:off x="2378612" y="1480173"/>
            <a:ext cx="7434775" cy="869636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31" name="Tytuł 1">
            <a:extLst>
              <a:ext uri="{FF2B5EF4-FFF2-40B4-BE49-F238E27FC236}">
                <a16:creationId xmlns:a16="http://schemas.microsoft.com/office/drawing/2014/main" id="{9C4819FF-FE42-87F5-F773-DD8E488CF4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9621" y="1480173"/>
            <a:ext cx="7197087" cy="869636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>
                <a:solidFill>
                  <a:schemeClr val="bg1"/>
                </a:solidFill>
              </a:rPr>
              <a:t>Zobacz jak krok po kroku zmieniało się prawo, </a:t>
            </a:r>
            <a:br>
              <a:rPr lang="pl-PL" sz="2800" b="1" dirty="0">
                <a:solidFill>
                  <a:schemeClr val="bg1"/>
                </a:solidFill>
              </a:rPr>
            </a:br>
            <a:r>
              <a:rPr lang="pl-PL" sz="2800" b="1" dirty="0">
                <a:solidFill>
                  <a:schemeClr val="bg1"/>
                </a:solidFill>
              </a:rPr>
              <a:t>by chronić przed nałogiem:</a:t>
            </a:r>
          </a:p>
        </p:txBody>
      </p:sp>
      <p:sp>
        <p:nvSpPr>
          <p:cNvPr id="32" name="Google Shape;768;p40">
            <a:extLst>
              <a:ext uri="{FF2B5EF4-FFF2-40B4-BE49-F238E27FC236}">
                <a16:creationId xmlns:a16="http://schemas.microsoft.com/office/drawing/2014/main" id="{7232633F-28AC-ED24-2983-42DF8719331C}"/>
              </a:ext>
            </a:extLst>
          </p:cNvPr>
          <p:cNvSpPr txBox="1"/>
          <p:nvPr/>
        </p:nvSpPr>
        <p:spPr>
          <a:xfrm>
            <a:off x="0" y="208680"/>
            <a:ext cx="12192000" cy="9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pl-PL" sz="2800" b="1" dirty="0">
                <a:solidFill>
                  <a:schemeClr val="bg2">
                    <a:lumMod val="25000"/>
                  </a:schemeClr>
                </a:solidFill>
              </a:rPr>
              <a:t>Nie powtarzajmy błędów przeszłości </a:t>
            </a:r>
            <a:r>
              <a:rPr lang="pl-PL" sz="2800" b="1" dirty="0">
                <a:solidFill>
                  <a:schemeClr val="bg2">
                    <a:lumMod val="25000"/>
                  </a:schemeClr>
                </a:solidFill>
                <a:latin typeface="+mj-lt"/>
                <a:ea typeface="Montserrat"/>
                <a:cs typeface="Montserrat"/>
                <a:sym typeface="Montserrat"/>
              </a:rPr>
              <a:t> – Polska od lat 90. </a:t>
            </a:r>
            <a:br>
              <a:rPr lang="pl-PL" sz="2800" b="1" dirty="0">
                <a:solidFill>
                  <a:schemeClr val="bg2">
                    <a:lumMod val="25000"/>
                  </a:schemeClr>
                </a:solidFill>
                <a:latin typeface="+mj-lt"/>
                <a:ea typeface="Montserrat"/>
                <a:cs typeface="Montserrat"/>
                <a:sym typeface="Montserrat"/>
              </a:rPr>
            </a:br>
            <a:r>
              <a:rPr lang="pl-PL" sz="2800" b="1" dirty="0">
                <a:solidFill>
                  <a:schemeClr val="bg2">
                    <a:lumMod val="25000"/>
                  </a:schemeClr>
                </a:solidFill>
                <a:latin typeface="+mj-lt"/>
                <a:ea typeface="Montserrat"/>
                <a:cs typeface="Montserrat"/>
                <a:sym typeface="Montserrat"/>
              </a:rPr>
              <a:t>konsekwentnie wzmacnia ochronę Twojego zdrowia.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AA93DA0-3B24-5103-5D11-8702E6AA5A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913" y="6164848"/>
            <a:ext cx="1666664" cy="666665"/>
          </a:xfrm>
          <a:prstGeom prst="rect">
            <a:avLst/>
          </a:prstGeom>
        </p:spPr>
      </p:pic>
      <p:pic>
        <p:nvPicPr>
          <p:cNvPr id="33" name="Obraz 32">
            <a:extLst>
              <a:ext uri="{FF2B5EF4-FFF2-40B4-BE49-F238E27FC236}">
                <a16:creationId xmlns:a16="http://schemas.microsoft.com/office/drawing/2014/main" id="{CDD976AB-A24A-07F9-8DC1-5CE3424604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7" y="6164848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2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958E4BF0-5364-A221-993B-A9D8694C5A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ytuł 1">
            <a:extLst>
              <a:ext uri="{FF2B5EF4-FFF2-40B4-BE49-F238E27FC236}">
                <a16:creationId xmlns:a16="http://schemas.microsoft.com/office/drawing/2014/main" id="{B6B1D9BC-707E-E69B-5B79-F8EC143A7507}"/>
              </a:ext>
            </a:extLst>
          </p:cNvPr>
          <p:cNvSpPr txBox="1">
            <a:spLocks/>
          </p:cNvSpPr>
          <p:nvPr/>
        </p:nvSpPr>
        <p:spPr>
          <a:xfrm>
            <a:off x="5596" y="22299"/>
            <a:ext cx="12186404" cy="1162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600" b="1" dirty="0">
                <a:solidFill>
                  <a:schemeClr val="bg1"/>
                </a:solidFill>
              </a:rPr>
              <a:t>Uczmy się na podstawie doświadczeń: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41F65B56-9F0D-EB2F-7D24-EBC09A8E2EFF}"/>
              </a:ext>
            </a:extLst>
          </p:cNvPr>
          <p:cNvSpPr/>
          <p:nvPr/>
        </p:nvSpPr>
        <p:spPr>
          <a:xfrm>
            <a:off x="2257866" y="2187526"/>
            <a:ext cx="7645790" cy="256735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834A139-23DD-FB9C-7A56-468312492A1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808556" y="2630940"/>
            <a:ext cx="6574888" cy="1680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Potrzebowaliśmy dziesiątek lat, aby zrozumieć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skalę szkód wyrządzanych przez papierosy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Dziś mamy wiedzę szybciej, wiemy więcej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Nowe formy – te same stare pułapki</a:t>
            </a:r>
          </a:p>
        </p:txBody>
      </p:sp>
    </p:spTree>
    <p:extLst>
      <p:ext uri="{BB962C8B-B14F-4D97-AF65-F5344CB8AC3E}">
        <p14:creationId xmlns:p14="http://schemas.microsoft.com/office/powerpoint/2010/main" val="23819943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4C65E426-F4A2-27F7-2F47-40613BDE5A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8" cy="6857998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AB388A2D-8E82-8A61-71DC-36CFDA9BDC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973" y="211706"/>
            <a:ext cx="3473664" cy="138946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75907AA1-CEE1-FE12-173B-528AF59CA8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59" y="5661432"/>
            <a:ext cx="3388997" cy="1045748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id="{557013A4-CD07-E49D-9BC8-F1BE52BF504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80592" y="2506531"/>
            <a:ext cx="5230813" cy="1438617"/>
          </a:xfrm>
          <a:prstGeom prst="rect">
            <a:avLst/>
          </a:prstGeom>
          <a:effectLst>
            <a:glow rad="63500">
              <a:schemeClr val="bg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107063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id="{038274C7-F7E0-E709-90E3-59A7932F25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2B739654-0795-70A7-247C-F6C895CD1557}"/>
              </a:ext>
            </a:extLst>
          </p:cNvPr>
          <p:cNvSpPr txBox="1"/>
          <p:nvPr/>
        </p:nvSpPr>
        <p:spPr>
          <a:xfrm>
            <a:off x="614204" y="6193332"/>
            <a:ext cx="1134182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100" dirty="0"/>
              <a:t>Źródło tekstu oraz grafik </a:t>
            </a:r>
            <a:r>
              <a:rPr lang="pl-PL" sz="1100" dirty="0" err="1"/>
              <a:t>Duke</a:t>
            </a:r>
            <a:r>
              <a:rPr lang="pl-PL" sz="1100" dirty="0"/>
              <a:t> University : </a:t>
            </a:r>
            <a:r>
              <a:rPr lang="pl-PL" sz="1100" dirty="0">
                <a:solidFill>
                  <a:srgbClr val="FD811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https://exhibits.library.duke.edu/exhibits/show/tobaccoland/sellingthemodernwoman</a:t>
            </a:r>
            <a:r>
              <a:rPr lang="pl-PL" sz="1100" dirty="0"/>
              <a:t>; </a:t>
            </a:r>
            <a:r>
              <a:rPr lang="pl-PL" sz="1100" dirty="0">
                <a:solidFill>
                  <a:srgbClr val="FD8115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https://exhibits.library.duke.edu/exhibits/show/tobaccoland/standardissue</a:t>
            </a:r>
            <a:r>
              <a:rPr lang="pl-PL" sz="1100" dirty="0">
                <a:solidFill>
                  <a:srgbClr val="FD8115"/>
                </a:solidFill>
              </a:rPr>
              <a:t> </a:t>
            </a:r>
          </a:p>
        </p:txBody>
      </p:sp>
      <p:grpSp>
        <p:nvGrpSpPr>
          <p:cNvPr id="7" name="Grupa 6">
            <a:extLst>
              <a:ext uri="{FF2B5EF4-FFF2-40B4-BE49-F238E27FC236}">
                <a16:creationId xmlns:a16="http://schemas.microsoft.com/office/drawing/2014/main" id="{4FC736D7-F823-1AF8-2875-3DB42EEA2217}"/>
              </a:ext>
            </a:extLst>
          </p:cNvPr>
          <p:cNvGrpSpPr/>
          <p:nvPr/>
        </p:nvGrpSpPr>
        <p:grpSpPr>
          <a:xfrm>
            <a:off x="5730205" y="2365568"/>
            <a:ext cx="6026296" cy="3498850"/>
            <a:chOff x="6096001" y="2544878"/>
            <a:chExt cx="5635099" cy="3271722"/>
          </a:xfrm>
        </p:grpSpPr>
        <p:pic>
          <p:nvPicPr>
            <p:cNvPr id="6" name="Obraz 5">
              <a:extLst>
                <a:ext uri="{FF2B5EF4-FFF2-40B4-BE49-F238E27FC236}">
                  <a16:creationId xmlns:a16="http://schemas.microsoft.com/office/drawing/2014/main" id="{5C5FE9AC-D8E2-50CE-8658-D5B5FB08E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96001" y="2544878"/>
              <a:ext cx="2278857" cy="3271721"/>
            </a:xfrm>
            <a:prstGeom prst="rect">
              <a:avLst/>
            </a:prstGeom>
          </p:spPr>
        </p:pic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12FB4F34-5FBB-F615-6DCD-61381CCBC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09001" y="4323023"/>
              <a:ext cx="3222099" cy="1493577"/>
            </a:xfrm>
            <a:prstGeom prst="rect">
              <a:avLst/>
            </a:prstGeom>
          </p:spPr>
        </p:pic>
        <p:pic>
          <p:nvPicPr>
            <p:cNvPr id="10" name="Obraz 9">
              <a:extLst>
                <a:ext uri="{FF2B5EF4-FFF2-40B4-BE49-F238E27FC236}">
                  <a16:creationId xmlns:a16="http://schemas.microsoft.com/office/drawing/2014/main" id="{872A0E7F-03B9-BBAE-8BD9-7E719160A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09001" y="2544879"/>
              <a:ext cx="3222098" cy="1617680"/>
            </a:xfrm>
            <a:prstGeom prst="rect">
              <a:avLst/>
            </a:prstGeom>
          </p:spPr>
        </p:pic>
      </p:grpSp>
      <p:sp>
        <p:nvSpPr>
          <p:cNvPr id="9" name="Prostokąt 8">
            <a:extLst>
              <a:ext uri="{FF2B5EF4-FFF2-40B4-BE49-F238E27FC236}">
                <a16:creationId xmlns:a16="http://schemas.microsoft.com/office/drawing/2014/main" id="{5F0C8CB9-4AE1-F50C-28C1-FC85AEBF4534}"/>
              </a:ext>
            </a:extLst>
          </p:cNvPr>
          <p:cNvSpPr/>
          <p:nvPr/>
        </p:nvSpPr>
        <p:spPr>
          <a:xfrm>
            <a:off x="614204" y="503026"/>
            <a:ext cx="6643846" cy="487574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D106B56-5025-C11A-ECAC-10752BB78B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204" y="534390"/>
            <a:ext cx="8205946" cy="5561610"/>
          </a:xfrm>
        </p:spPr>
        <p:txBody>
          <a:bodyPr>
            <a:normAutofit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pl-PL" dirty="0">
                <a:solidFill>
                  <a:schemeClr val="bg1"/>
                </a:solidFill>
              </a:rPr>
              <a:t>Z czasem </a:t>
            </a:r>
            <a:r>
              <a:rPr lang="pl-PL" b="1" dirty="0">
                <a:solidFill>
                  <a:schemeClr val="bg1"/>
                </a:solidFill>
              </a:rPr>
              <a:t>grupy docelowe </a:t>
            </a:r>
            <a:r>
              <a:rPr lang="pl-PL" dirty="0">
                <a:solidFill>
                  <a:schemeClr val="bg1"/>
                </a:solidFill>
              </a:rPr>
              <a:t>się rozszerzały: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żołnierze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 – np. podczas I </a:t>
            </a:r>
            <a:r>
              <a:rPr lang="pl-PL" sz="2400" dirty="0" err="1">
                <a:solidFill>
                  <a:schemeClr val="bg2">
                    <a:lumMod val="25000"/>
                  </a:schemeClr>
                </a:solidFill>
              </a:rPr>
              <a:t>i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 II wojny światowej papierosy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były rozdawane w racjach wojskowych, co silnie promowało nawyk palenia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kobiety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 – od lat 20.– 30. XX w.,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kiedy przemysł tytoniowy zaczął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łączyć palenie z emancypacją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i niezależnością (np. hasła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w stylu „wolność” czy „równość”)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młodzież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 – później, szczególnie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po II wojnie światowej, poprzez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bardziej subtelne strategie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marketingowe (np. wizerunek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„</a:t>
            </a:r>
            <a:r>
              <a:rPr lang="pl-PL" sz="2400" dirty="0" err="1">
                <a:solidFill>
                  <a:schemeClr val="bg2">
                    <a:lumMod val="25000"/>
                  </a:schemeClr>
                </a:solidFill>
              </a:rPr>
              <a:t>cool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”, bunt, atrakcyjność) 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D98756F5-734E-8DD5-AC3D-7938FB4B31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286" y="299665"/>
            <a:ext cx="1666664" cy="666665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393C4AC1-3586-C953-BDDF-5FAF87A565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299665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2068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DE1B2BCC-92EA-FF74-46FF-1F6A69E46C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3C8F3386-3941-2323-ADE4-4A5E8368105C}"/>
              </a:ext>
            </a:extLst>
          </p:cNvPr>
          <p:cNvSpPr txBox="1"/>
          <p:nvPr/>
        </p:nvSpPr>
        <p:spPr>
          <a:xfrm>
            <a:off x="636446" y="6596390"/>
            <a:ext cx="1108095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/>
              <a:t>Źródło informacji i grafik </a:t>
            </a:r>
            <a:r>
              <a:rPr lang="pl-PL" sz="1050" dirty="0" err="1"/>
              <a:t>Duke</a:t>
            </a:r>
            <a:r>
              <a:rPr lang="pl-PL" sz="1050" dirty="0"/>
              <a:t> University: </a:t>
            </a:r>
            <a:r>
              <a:rPr lang="pl-PL" sz="1050" dirty="0">
                <a:solidFill>
                  <a:srgbClr val="FD8115"/>
                </a:solidFill>
              </a:rPr>
              <a:t>https://exhibits.library.duke.edu/exhibits/show/tobaccoland/reachingyouth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357A8F7B-96EB-8ACD-FAA1-1C358BAD42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7566" y="291142"/>
            <a:ext cx="2754020" cy="2080002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2F7561F4-2302-6936-D911-A747092E65DD}"/>
              </a:ext>
            </a:extLst>
          </p:cNvPr>
          <p:cNvSpPr txBox="1"/>
          <p:nvPr/>
        </p:nvSpPr>
        <p:spPr>
          <a:xfrm>
            <a:off x="636446" y="6109835"/>
            <a:ext cx="814110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/>
              <a:t>https://tobacco.stanford.edu/cigarettes/cartoons/joe-camel-cartoons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D6DB63CF-20E1-1C8F-CD10-82D348503A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444" y="4656186"/>
            <a:ext cx="6756465" cy="1410479"/>
          </a:xfrm>
          <a:prstGeom prst="rect">
            <a:avLst/>
          </a:prstGeom>
          <a:ln w="28575">
            <a:solidFill>
              <a:srgbClr val="FFB061"/>
            </a:solidFill>
          </a:ln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D323C0B5-05B2-22A6-0E45-6F7D5F7E14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7566" y="2506749"/>
            <a:ext cx="2754020" cy="4050369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F8FF41B2-9AC8-5472-7253-C0CD4FA2B751}"/>
              </a:ext>
            </a:extLst>
          </p:cNvPr>
          <p:cNvSpPr/>
          <p:nvPr/>
        </p:nvSpPr>
        <p:spPr>
          <a:xfrm>
            <a:off x="614204" y="1377950"/>
            <a:ext cx="4014946" cy="33020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6112E74-E18D-C6EB-C0B9-4E4A743403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446" y="547039"/>
            <a:ext cx="7751904" cy="4069875"/>
          </a:xfrm>
        </p:spPr>
        <p:txBody>
          <a:bodyPr>
            <a:normAutofit fontScale="92500" lnSpcReduction="10000"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pl-PL" sz="1900" dirty="0">
                <a:solidFill>
                  <a:schemeClr val="bg2">
                    <a:lumMod val="25000"/>
                  </a:schemeClr>
                </a:solidFill>
              </a:rPr>
              <a:t>W latach 90. XX w. reklamy papierosów były już dużo bardziej „wyrafinowane” i szeroko </a:t>
            </a:r>
            <a:r>
              <a:rPr lang="pl-PL" sz="1900" b="1" dirty="0" err="1">
                <a:solidFill>
                  <a:schemeClr val="bg2">
                    <a:lumMod val="25000"/>
                  </a:schemeClr>
                </a:solidFill>
              </a:rPr>
              <a:t>targetowane</a:t>
            </a:r>
            <a:r>
              <a:rPr lang="pl-PL" sz="1900" b="1" dirty="0">
                <a:solidFill>
                  <a:schemeClr val="bg2">
                    <a:lumMod val="25000"/>
                  </a:schemeClr>
                </a:solidFill>
              </a:rPr>
              <a:t>. </a:t>
            </a:r>
            <a:r>
              <a:rPr lang="pl-PL" sz="1900" dirty="0">
                <a:solidFill>
                  <a:schemeClr val="bg2">
                    <a:lumMod val="25000"/>
                  </a:schemeClr>
                </a:solidFill>
              </a:rPr>
              <a:t>Formalnie kierowano je do dorosłych, ale w praktyce trafiały do </a:t>
            </a:r>
            <a:r>
              <a:rPr lang="pl-PL" sz="1900" b="1" dirty="0">
                <a:solidFill>
                  <a:schemeClr val="bg2">
                    <a:lumMod val="25000"/>
                  </a:schemeClr>
                </a:solidFill>
              </a:rPr>
              <a:t>kilku kluczowych grup</a:t>
            </a:r>
            <a:r>
              <a:rPr lang="pl-PL" sz="1900" dirty="0">
                <a:solidFill>
                  <a:schemeClr val="bg2">
                    <a:lumMod val="25000"/>
                  </a:schemeClr>
                </a:solidFill>
              </a:rPr>
              <a:t>:</a:t>
            </a:r>
          </a:p>
          <a:p>
            <a:pPr marL="0" indent="0">
              <a:buNone/>
            </a:pPr>
            <a:r>
              <a:rPr lang="pl-PL" sz="1900" b="1" dirty="0">
                <a:solidFill>
                  <a:schemeClr val="bg1"/>
                </a:solidFill>
              </a:rPr>
              <a:t>Młodzi dorośli (i pośrednio młodzież)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pl-PL" sz="1900" dirty="0">
                <a:solidFill>
                  <a:schemeClr val="bg2">
                    <a:lumMod val="25000"/>
                  </a:schemeClr>
                </a:solidFill>
              </a:rPr>
              <a:t>To była jedna z najważniejszych grup dla przemysłu tytoniowego.</a:t>
            </a:r>
          </a:p>
          <a:p>
            <a:pPr marL="0" indent="0">
              <a:buNone/>
            </a:pPr>
            <a:r>
              <a:rPr lang="pl-PL" sz="1900" dirty="0">
                <a:solidFill>
                  <a:schemeClr val="bg2">
                    <a:lumMod val="25000"/>
                  </a:schemeClr>
                </a:solidFill>
              </a:rPr>
              <a:t> Reklamy: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900" dirty="0">
                <a:solidFill>
                  <a:schemeClr val="bg2">
                    <a:lumMod val="25000"/>
                  </a:schemeClr>
                </a:solidFill>
              </a:rPr>
              <a:t>budowały wizerunek „</a:t>
            </a:r>
            <a:r>
              <a:rPr lang="pl-PL" sz="1900" dirty="0" err="1">
                <a:solidFill>
                  <a:schemeClr val="bg2">
                    <a:lumMod val="25000"/>
                  </a:schemeClr>
                </a:solidFill>
              </a:rPr>
              <a:t>cool</a:t>
            </a:r>
            <a:r>
              <a:rPr lang="pl-PL" sz="1900" dirty="0">
                <a:solidFill>
                  <a:schemeClr val="bg2">
                    <a:lumMod val="25000"/>
                  </a:schemeClr>
                </a:solidFill>
              </a:rPr>
              <a:t>”, wolności, niezależności i buntu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900" dirty="0">
                <a:solidFill>
                  <a:schemeClr val="bg2">
                    <a:lumMod val="25000"/>
                  </a:schemeClr>
                </a:solidFill>
              </a:rPr>
              <a:t>pokazywały atrakcyjnych, młodych ludzi, imprezy, podróże </a:t>
            </a:r>
          </a:p>
          <a:p>
            <a:pPr>
              <a:spcAft>
                <a:spcPts val="6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900" dirty="0">
                <a:solidFill>
                  <a:schemeClr val="bg2">
                    <a:lumMod val="25000"/>
                  </a:schemeClr>
                </a:solidFill>
              </a:rPr>
              <a:t>często były tak projektowane, że przemawiały też do nastolatków </a:t>
            </a:r>
            <a:br>
              <a:rPr lang="pl-PL" sz="19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1900" dirty="0">
                <a:solidFill>
                  <a:schemeClr val="bg2">
                    <a:lumMod val="25000"/>
                  </a:schemeClr>
                </a:solidFill>
              </a:rPr>
              <a:t>(mimo że oficjalnie nie powinny) </a:t>
            </a:r>
          </a:p>
          <a:p>
            <a:pPr marL="0" indent="0">
              <a:buNone/>
            </a:pPr>
            <a:r>
              <a:rPr lang="pl-PL" sz="1900" dirty="0">
                <a:solidFill>
                  <a:schemeClr val="bg2">
                    <a:lumMod val="25000"/>
                  </a:schemeClr>
                </a:solidFill>
              </a:rPr>
              <a:t>Klasyczny przykład to kampania z postacią Joe Camel, która była krytykowana za przyciąganie młodszych odbiorców.</a:t>
            </a:r>
          </a:p>
          <a:p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169674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109D1962-80DD-3F57-7FEC-27927DD155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43A80388-5536-5D23-0C20-76FC7AF8C29F}"/>
              </a:ext>
            </a:extLst>
          </p:cNvPr>
          <p:cNvSpPr txBox="1"/>
          <p:nvPr/>
        </p:nvSpPr>
        <p:spPr>
          <a:xfrm>
            <a:off x="781050" y="6596390"/>
            <a:ext cx="776748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>
                <a:solidFill>
                  <a:schemeClr val="bg1"/>
                </a:solidFill>
              </a:rPr>
              <a:t>Źródło tekstu i grafik </a:t>
            </a:r>
            <a:r>
              <a:rPr lang="pl-PL" sz="1050" dirty="0" err="1">
                <a:solidFill>
                  <a:schemeClr val="bg1"/>
                </a:solidFill>
              </a:rPr>
              <a:t>Duke</a:t>
            </a:r>
            <a:r>
              <a:rPr lang="pl-PL" sz="1050" dirty="0">
                <a:solidFill>
                  <a:schemeClr val="bg1"/>
                </a:solidFill>
              </a:rPr>
              <a:t> University : https://exhibits.library.duke.edu/exhibits/show/tobaccoland/cigarettesandhealth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95DAEF13-726D-86F3-D0F3-26EA3B34559A}"/>
              </a:ext>
            </a:extLst>
          </p:cNvPr>
          <p:cNvSpPr/>
          <p:nvPr/>
        </p:nvSpPr>
        <p:spPr>
          <a:xfrm>
            <a:off x="781050" y="876300"/>
            <a:ext cx="7161114" cy="425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0363C0AC-C1A2-B80B-4BAC-A184EBF18A2A}"/>
              </a:ext>
            </a:extLst>
          </p:cNvPr>
          <p:cNvSpPr/>
          <p:nvPr/>
        </p:nvSpPr>
        <p:spPr>
          <a:xfrm>
            <a:off x="781050" y="3979716"/>
            <a:ext cx="5314950" cy="425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25E770D-5991-23AF-8ED7-7EB4170EC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14400"/>
            <a:ext cx="7320280" cy="49974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Kobiety – </a:t>
            </a:r>
            <a:r>
              <a:rPr lang="pl-PL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kontynuowano strategię łączenia palenia z: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1"/>
                </a:solidFill>
              </a:rPr>
              <a:t>niezależnością i nowoczesnością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1"/>
                </a:solidFill>
              </a:rPr>
              <a:t>szczupłą sylwetką (subtelne komunikaty o kontroli wagi)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1"/>
                </a:solidFill>
              </a:rPr>
              <a:t>stylem życia „aktywnych kobiet sukcesu”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1"/>
                </a:solidFill>
              </a:rPr>
              <a:t>marki tworzyły nawet „kobiece” linie papierosów (cieńsze, jaśniejsze opakowania).</a:t>
            </a:r>
          </a:p>
          <a:p>
            <a:endParaRPr lang="pl-PL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l-PL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Mężczyźni – </a:t>
            </a:r>
            <a:r>
              <a:rPr lang="pl-PL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nadal obecny był przekaz: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1"/>
                </a:solidFill>
              </a:rPr>
              <a:t>siły, przygody, męskości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1"/>
                </a:solidFill>
              </a:rPr>
              <a:t>np. kampanie z kowbojem z Marlboro </a:t>
            </a:r>
            <a:br>
              <a:rPr lang="pl-PL" sz="2400" dirty="0">
                <a:solidFill>
                  <a:schemeClr val="bg1"/>
                </a:solidFill>
              </a:rPr>
            </a:br>
            <a:r>
              <a:rPr lang="pl-PL" sz="2400" dirty="0">
                <a:solidFill>
                  <a:schemeClr val="bg1"/>
                </a:solidFill>
              </a:rPr>
              <a:t>(tzw. Marlboro Man)</a:t>
            </a:r>
          </a:p>
          <a:p>
            <a:endParaRPr lang="pl-PL" sz="2400" dirty="0">
              <a:solidFill>
                <a:schemeClr val="bg1"/>
              </a:solidFill>
            </a:endParaRPr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A26450C1-F545-7CC4-8C5B-A09779932844}"/>
              </a:ext>
            </a:extLst>
          </p:cNvPr>
          <p:cNvGrpSpPr/>
          <p:nvPr/>
        </p:nvGrpSpPr>
        <p:grpSpPr>
          <a:xfrm>
            <a:off x="7999314" y="257543"/>
            <a:ext cx="3955074" cy="6389483"/>
            <a:chOff x="8304114" y="257544"/>
            <a:chExt cx="3650274" cy="5897074"/>
          </a:xfrm>
        </p:grpSpPr>
        <p:pic>
          <p:nvPicPr>
            <p:cNvPr id="4" name="Obraz 3">
              <a:extLst>
                <a:ext uri="{FF2B5EF4-FFF2-40B4-BE49-F238E27FC236}">
                  <a16:creationId xmlns:a16="http://schemas.microsoft.com/office/drawing/2014/main" id="{24102D32-C5F2-07A0-E6E3-10A30D06DC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91858" y="257544"/>
              <a:ext cx="2362530" cy="3319926"/>
            </a:xfrm>
            <a:prstGeom prst="rect">
              <a:avLst/>
            </a:prstGeom>
            <a:ln w="19050">
              <a:solidFill>
                <a:schemeClr val="bg1"/>
              </a:solidFill>
            </a:ln>
          </p:spPr>
        </p:pic>
        <p:pic>
          <p:nvPicPr>
            <p:cNvPr id="10" name="Obraz 9">
              <a:extLst>
                <a:ext uri="{FF2B5EF4-FFF2-40B4-BE49-F238E27FC236}">
                  <a16:creationId xmlns:a16="http://schemas.microsoft.com/office/drawing/2014/main" id="{BB74FD85-0A4F-D0A6-6F42-F4210F5B68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8304114" y="2839531"/>
              <a:ext cx="2362530" cy="3315087"/>
            </a:xfrm>
            <a:prstGeom prst="rect">
              <a:avLst/>
            </a:prstGeom>
            <a:ln w="19050"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0495907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97CD261E-C133-5148-2600-184A9F02AF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3E8434CB-68D4-BECE-A4A4-2B843B49F9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4520" y="333072"/>
            <a:ext cx="1994036" cy="797614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DBA0579F-1C4D-8F43-89A3-0FA428804FC2}"/>
              </a:ext>
            </a:extLst>
          </p:cNvPr>
          <p:cNvSpPr txBox="1"/>
          <p:nvPr/>
        </p:nvSpPr>
        <p:spPr>
          <a:xfrm>
            <a:off x="245807" y="6624965"/>
            <a:ext cx="1074665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Źródło: informacje i grafiki: </a:t>
            </a:r>
            <a:r>
              <a:rPr lang="pl-PL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Duke</a:t>
            </a:r>
            <a:r>
              <a:rPr lang="pl-PL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University  https://exhibits.library.duke.edu/exhibits/show/tobaccoland/tobaccoandsport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D43482E5-6ED1-DA32-27C7-A886BD5355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1577" y="468503"/>
            <a:ext cx="4321241" cy="301522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9EAA64A3-332D-77DF-0548-94C1712B860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437" t="3019" r="3776" b="4312"/>
          <a:stretch>
            <a:fillRect/>
          </a:stretch>
        </p:blipFill>
        <p:spPr>
          <a:xfrm>
            <a:off x="7401577" y="3603120"/>
            <a:ext cx="4321240" cy="2552700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B820B54F-D1AE-867F-6C7F-1C7BBA63060C}"/>
              </a:ext>
            </a:extLst>
          </p:cNvPr>
          <p:cNvSpPr txBox="1"/>
          <p:nvPr/>
        </p:nvSpPr>
        <p:spPr>
          <a:xfrm>
            <a:off x="7401577" y="6155820"/>
            <a:ext cx="40918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/>
              <a:t>https://blog.lostandfoundry.ca/the-history-of-marlboro-in-racing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CAEE2493-AEEE-4D89-705E-EEAA6605AFBB}"/>
              </a:ext>
            </a:extLst>
          </p:cNvPr>
          <p:cNvSpPr/>
          <p:nvPr/>
        </p:nvSpPr>
        <p:spPr>
          <a:xfrm>
            <a:off x="612058" y="606425"/>
            <a:ext cx="4751992" cy="36322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98C1116-58DA-DF67-90A9-ABFA066767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827" y="606425"/>
            <a:ext cx="6293568" cy="589915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b="1" dirty="0">
                <a:solidFill>
                  <a:schemeClr val="bg1"/>
                </a:solidFill>
              </a:rPr>
              <a:t>Globalny, aspirujący styl życia</a:t>
            </a:r>
          </a:p>
          <a:p>
            <a:pPr marL="0" indent="0">
              <a:buNone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W latach 90. bardzo ważne było kojarzenie papierosów z: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sportem (np. sponsoring Formuły 1)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muzyką, festiwalami, klubami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luksusem albo przeciwnie </a:t>
            </a:r>
            <a:br>
              <a:rPr lang="pl-PL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– „luzem” i nonkonformizmem</a:t>
            </a:r>
          </a:p>
          <a:p>
            <a:endParaRPr lang="pl-PL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&gt;&gt; To był też moment, kiedy zaczęto coraz mocniej ograniczać reklamy (np. w TV), więc firmy: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przenosiły marketing na eventy, sponsoring i </a:t>
            </a:r>
            <a:r>
              <a:rPr lang="pl-PL" dirty="0" err="1">
                <a:solidFill>
                  <a:schemeClr val="bg2">
                    <a:lumMod val="25000"/>
                  </a:schemeClr>
                </a:solidFill>
              </a:rPr>
              <a:t>product</a:t>
            </a: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l-PL" dirty="0" err="1">
                <a:solidFill>
                  <a:schemeClr val="bg2">
                    <a:lumMod val="25000"/>
                  </a:schemeClr>
                </a:solidFill>
              </a:rPr>
              <a:t>placement</a:t>
            </a:r>
            <a:endParaRPr lang="pl-PL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stosowały bardziej „pośrednie” formy promocji </a:t>
            </a:r>
          </a:p>
          <a:p>
            <a:endParaRPr lang="pl-PL" dirty="0"/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707102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46F5D2BE-0C73-5905-9BBA-A7593F3880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571A7A46-97C8-C616-8166-28722DC219FE}"/>
              </a:ext>
            </a:extLst>
          </p:cNvPr>
          <p:cNvSpPr/>
          <p:nvPr/>
        </p:nvSpPr>
        <p:spPr>
          <a:xfrm>
            <a:off x="0" y="0"/>
            <a:ext cx="12197596" cy="116205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11D4748F-4D9F-09AE-4FA6-191A5C36F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6" y="1"/>
            <a:ext cx="12186404" cy="1162050"/>
          </a:xfrm>
        </p:spPr>
        <p:txBody>
          <a:bodyPr>
            <a:noAutofit/>
          </a:bodyPr>
          <a:lstStyle/>
          <a:p>
            <a:pPr algn="ctr"/>
            <a:r>
              <a:rPr lang="pl-PL" sz="3600" b="1" dirty="0">
                <a:solidFill>
                  <a:schemeClr val="bg1"/>
                </a:solidFill>
              </a:rPr>
              <a:t>Przemysł od zawsze kierował swoją ofertę do młodych osób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55AD74DE-F06F-0385-F8A3-72AF26655B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l="3686" t="28434" r="61155" b="5730"/>
          <a:stretch>
            <a:fillRect/>
          </a:stretch>
        </p:blipFill>
        <p:spPr>
          <a:xfrm>
            <a:off x="1360464" y="1599581"/>
            <a:ext cx="3875968" cy="4188546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F1BA37D9-5168-7455-1C4B-F6CCDEBFBC95}"/>
              </a:ext>
            </a:extLst>
          </p:cNvPr>
          <p:cNvSpPr txBox="1"/>
          <p:nvPr/>
        </p:nvSpPr>
        <p:spPr>
          <a:xfrm>
            <a:off x="3876261" y="6441634"/>
            <a:ext cx="8296394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buNone/>
            </a:pPr>
            <a:r>
              <a:rPr lang="pl-PL" sz="1050" dirty="0"/>
              <a:t>Źródło: dr hab. n. med. Łukasz Balwicki, prof. </a:t>
            </a:r>
            <a:r>
              <a:rPr lang="pl-PL" sz="1050" dirty="0" err="1"/>
              <a:t>GUMed</a:t>
            </a:r>
            <a:r>
              <a:rPr lang="pl-PL" sz="1050" dirty="0"/>
              <a:t> , Problem używania i postrzeganie wyrobów nikotynowych przez młodzież 12-17 lat: badanie NIKO; Konferencja edukacyjna Stacja Zdrowie – Szkoły wolne od nikotyny</a:t>
            </a:r>
          </a:p>
        </p:txBody>
      </p:sp>
      <p:pic>
        <p:nvPicPr>
          <p:cNvPr id="7" name="Symbol zastępczy zawartości 3">
            <a:extLst>
              <a:ext uri="{FF2B5EF4-FFF2-40B4-BE49-F238E27FC236}">
                <a16:creationId xmlns:a16="http://schemas.microsoft.com/office/drawing/2014/main" id="{62128722-E34F-0348-F69D-A62AE9E8E64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1699" t="28168" r="5015" b="2723"/>
          <a:stretch>
            <a:fillRect/>
          </a:stretch>
        </p:blipFill>
        <p:spPr>
          <a:xfrm>
            <a:off x="6838950" y="1495425"/>
            <a:ext cx="4772025" cy="4396858"/>
          </a:xfrm>
          <a:prstGeom prst="rect">
            <a:avLst/>
          </a:prstGeom>
        </p:spPr>
      </p:pic>
      <p:sp>
        <p:nvSpPr>
          <p:cNvPr id="8" name="Strzałka: w prawo 7">
            <a:extLst>
              <a:ext uri="{FF2B5EF4-FFF2-40B4-BE49-F238E27FC236}">
                <a16:creationId xmlns:a16="http://schemas.microsoft.com/office/drawing/2014/main" id="{724773DB-025C-E123-0B52-BEC290F00201}"/>
              </a:ext>
            </a:extLst>
          </p:cNvPr>
          <p:cNvSpPr/>
          <p:nvPr/>
        </p:nvSpPr>
        <p:spPr>
          <a:xfrm>
            <a:off x="5600700" y="3519353"/>
            <a:ext cx="990600" cy="490671"/>
          </a:xfrm>
          <a:prstGeom prst="rightArrow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chemeClr val="bg1"/>
                </a:solidFill>
              </a:ln>
              <a:solidFill>
                <a:srgbClr val="FF6187"/>
              </a:solidFill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5BA88428-8DEE-2552-7B95-14C962F5C9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431" y="6184756"/>
            <a:ext cx="1666664" cy="666665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C3A648F2-D83B-7FAA-42CC-B92BD8E642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" y="6184756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764311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1026</TotalTime>
  <Words>4201</Words>
  <Application>Microsoft Office PowerPoint</Application>
  <PresentationFormat>Panoramiczny</PresentationFormat>
  <Paragraphs>417</Paragraphs>
  <Slides>45</Slides>
  <Notes>8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45</vt:i4>
      </vt:variant>
    </vt:vector>
  </HeadingPairs>
  <TitlesOfParts>
    <vt:vector size="54" baseType="lpstr">
      <vt:lpstr>Aptos</vt:lpstr>
      <vt:lpstr>Aptos Display</vt:lpstr>
      <vt:lpstr>Arial</vt:lpstr>
      <vt:lpstr>Calibri</vt:lpstr>
      <vt:lpstr>Lato</vt:lpstr>
      <vt:lpstr>Meta Pro Medium</vt:lpstr>
      <vt:lpstr>Montserrat</vt:lpstr>
      <vt:lpstr>Wingdings</vt:lpstr>
      <vt:lpstr>Motyw pakietu Office</vt:lpstr>
      <vt:lpstr>Prezentacja programu PowerPoint</vt:lpstr>
      <vt:lpstr>Prezentacja programu PowerPoint</vt:lpstr>
      <vt:lpstr>Marketing wczoraj: papierosy jako norma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Przemysł od zawsze kierował swoją ofertę do młodych osób</vt:lpstr>
      <vt:lpstr>Prezentacja programu PowerPoint</vt:lpstr>
      <vt:lpstr>Strategia branży polega na uzależnieniu nowego  pokolenia od nikotyny i utrzymaniu wysokich zysków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Zarabianie jak największej ilości pieniędzy poprzez uzależnianie nowych (młodych) użytkowników i utrzymanie w nałogu obecnie uzależnionych już osób.  Zablokowanie wszelkich działań regulacyjnych, które uniemożliwiłyby firmom tytoniowym marketing i sprzedaż ich produktów.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Influencerzy = nowi „lekarze  z reklam z dawnych czasów” </vt:lpstr>
      <vt:lpstr>Prezentacja programu PowerPoint</vt:lpstr>
      <vt:lpstr>Prezentacja programu PowerPoint</vt:lpstr>
      <vt:lpstr>Zobacz jak krok po kroku zmieniało się prawo,  by chronić przed nałogiem: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GIS - Marta Wrona</dc:creator>
  <cp:lastModifiedBy>PSSE Czarnków - Lena Grott-Scheiding</cp:lastModifiedBy>
  <cp:revision>28</cp:revision>
  <dcterms:created xsi:type="dcterms:W3CDTF">2026-05-05T06:47:37Z</dcterms:created>
  <dcterms:modified xsi:type="dcterms:W3CDTF">2026-05-28T10:48:57Z</dcterms:modified>
</cp:coreProperties>
</file>