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5"/>
  </p:notesMasterIdLst>
  <p:handoutMasterIdLst>
    <p:handoutMasterId r:id="rId56"/>
  </p:handoutMasterIdLst>
  <p:sldIdLst>
    <p:sldId id="758" r:id="rId2"/>
    <p:sldId id="749" r:id="rId3"/>
    <p:sldId id="780" r:id="rId4"/>
    <p:sldId id="781" r:id="rId5"/>
    <p:sldId id="782" r:id="rId6"/>
    <p:sldId id="783" r:id="rId7"/>
    <p:sldId id="784" r:id="rId8"/>
    <p:sldId id="785" r:id="rId9"/>
    <p:sldId id="786" r:id="rId10"/>
    <p:sldId id="787" r:id="rId11"/>
    <p:sldId id="867" r:id="rId12"/>
    <p:sldId id="869" r:id="rId13"/>
    <p:sldId id="794" r:id="rId14"/>
    <p:sldId id="870" r:id="rId15"/>
    <p:sldId id="801" r:id="rId16"/>
    <p:sldId id="803" r:id="rId17"/>
    <p:sldId id="802" r:id="rId18"/>
    <p:sldId id="871" r:id="rId19"/>
    <p:sldId id="872" r:id="rId20"/>
    <p:sldId id="874" r:id="rId21"/>
    <p:sldId id="807" r:id="rId22"/>
    <p:sldId id="809" r:id="rId23"/>
    <p:sldId id="876" r:id="rId24"/>
    <p:sldId id="877" r:id="rId25"/>
    <p:sldId id="811" r:id="rId26"/>
    <p:sldId id="880" r:id="rId27"/>
    <p:sldId id="813" r:id="rId28"/>
    <p:sldId id="815" r:id="rId29"/>
    <p:sldId id="879" r:id="rId30"/>
    <p:sldId id="816" r:id="rId31"/>
    <p:sldId id="817" r:id="rId32"/>
    <p:sldId id="818" r:id="rId33"/>
    <p:sldId id="819" r:id="rId34"/>
    <p:sldId id="820" r:id="rId35"/>
    <p:sldId id="821" r:id="rId36"/>
    <p:sldId id="822" r:id="rId37"/>
    <p:sldId id="823" r:id="rId38"/>
    <p:sldId id="824" r:id="rId39"/>
    <p:sldId id="825" r:id="rId40"/>
    <p:sldId id="826" r:id="rId41"/>
    <p:sldId id="829" r:id="rId42"/>
    <p:sldId id="830" r:id="rId43"/>
    <p:sldId id="831" r:id="rId44"/>
    <p:sldId id="832" r:id="rId45"/>
    <p:sldId id="833" r:id="rId46"/>
    <p:sldId id="834" r:id="rId47"/>
    <p:sldId id="848" r:id="rId48"/>
    <p:sldId id="849" r:id="rId49"/>
    <p:sldId id="850" r:id="rId50"/>
    <p:sldId id="858" r:id="rId51"/>
    <p:sldId id="862" r:id="rId52"/>
    <p:sldId id="707" r:id="rId53"/>
    <p:sldId id="757" r:id="rId5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16F1890-625E-448A-A9EF-059D73A282AC}">
          <p14:sldIdLst>
            <p14:sldId id="758"/>
            <p14:sldId id="749"/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867"/>
            <p14:sldId id="869"/>
            <p14:sldId id="794"/>
            <p14:sldId id="870"/>
            <p14:sldId id="801"/>
            <p14:sldId id="803"/>
            <p14:sldId id="802"/>
            <p14:sldId id="871"/>
            <p14:sldId id="872"/>
            <p14:sldId id="874"/>
            <p14:sldId id="807"/>
            <p14:sldId id="809"/>
            <p14:sldId id="876"/>
            <p14:sldId id="877"/>
            <p14:sldId id="811"/>
            <p14:sldId id="880"/>
            <p14:sldId id="813"/>
            <p14:sldId id="815"/>
            <p14:sldId id="879"/>
            <p14:sldId id="816"/>
            <p14:sldId id="817"/>
            <p14:sldId id="818"/>
            <p14:sldId id="819"/>
            <p14:sldId id="820"/>
            <p14:sldId id="821"/>
            <p14:sldId id="822"/>
            <p14:sldId id="823"/>
            <p14:sldId id="824"/>
            <p14:sldId id="825"/>
            <p14:sldId id="826"/>
            <p14:sldId id="829"/>
            <p14:sldId id="830"/>
            <p14:sldId id="831"/>
            <p14:sldId id="832"/>
            <p14:sldId id="833"/>
            <p14:sldId id="834"/>
            <p14:sldId id="848"/>
            <p14:sldId id="849"/>
            <p14:sldId id="850"/>
            <p14:sldId id="858"/>
            <p14:sldId id="862"/>
            <p14:sldId id="707"/>
            <p14:sldId id="7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szek Gocół" initials="LG" lastIdx="1" clrIdx="0"/>
  <p:cmAuthor id="2" name="Piotr Sarad" initials="P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0" autoAdjust="0"/>
    <p:restoredTop sz="62924" autoAdjust="0"/>
  </p:normalViewPr>
  <p:slideViewPr>
    <p:cSldViewPr snapToGrid="0">
      <p:cViewPr varScale="1">
        <p:scale>
          <a:sx n="72" d="100"/>
          <a:sy n="72" d="100"/>
        </p:scale>
        <p:origin x="1560" y="60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-2404"/>
    </p:cViewPr>
  </p:sorterViewPr>
  <p:notesViewPr>
    <p:cSldViewPr snapToGrid="0">
      <p:cViewPr varScale="1">
        <p:scale>
          <a:sx n="79" d="100"/>
          <a:sy n="79" d="100"/>
        </p:scale>
        <p:origin x="-398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423228740159825E-2"/>
          <c:y val="8.710742999875714E-3"/>
          <c:w val="0.6939890710382528"/>
          <c:h val="0.7630662020905947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2691">
              <a:solidFill>
                <a:srgbClr val="000000"/>
              </a:solidFill>
              <a:prstDash val="solid"/>
            </a:ln>
          </c:spPr>
          <c:explosion val="7"/>
          <c:dPt>
            <c:idx val="1"/>
            <c:bubble3D val="0"/>
            <c:explosion val="19"/>
            <c:spPr>
              <a:solidFill>
                <a:srgbClr val="0000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180-4E3B-A5E2-34DE60BF46A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180-4E3B-A5E2-34DE60BF46A1}"/>
              </c:ext>
            </c:extLst>
          </c:dPt>
          <c:dLbls>
            <c:dLbl>
              <c:idx val="0"/>
              <c:layout>
                <c:manualLayout>
                  <c:x val="-0.14265082214065875"/>
                  <c:y val="0.10238521674013233"/>
                </c:manualLayout>
              </c:layout>
              <c:tx>
                <c:rich>
                  <a:bodyPr/>
                  <a:lstStyle/>
                  <a:p>
                    <a:r>
                      <a:rPr lang="en-US" sz="2600" dirty="0">
                        <a:solidFill>
                          <a:schemeClr val="bg1"/>
                        </a:solidFill>
                      </a:rPr>
                      <a:t>25%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066318944677136E-2"/>
                      <c:h val="9.977039080197502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180-4E3B-A5E2-34DE60BF46A1}"/>
                </c:ext>
              </c:extLst>
            </c:dLbl>
            <c:dLbl>
              <c:idx val="1"/>
              <c:layout>
                <c:manualLayout>
                  <c:x val="0.14961856413654423"/>
                  <c:y val="-0.31146605337617544"/>
                </c:manualLayout>
              </c:layout>
              <c:tx>
                <c:rich>
                  <a:bodyPr/>
                  <a:lstStyle/>
                  <a:p>
                    <a:r>
                      <a:rPr lang="en-US" sz="2600" dirty="0">
                        <a:solidFill>
                          <a:schemeClr val="bg1"/>
                        </a:solidFill>
                      </a:rPr>
                      <a:t>66,9%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54984599674029"/>
                      <c:h val="8.570445929833976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8180-4E3B-A5E2-34DE60BF46A1}"/>
                </c:ext>
              </c:extLst>
            </c:dLbl>
            <c:dLbl>
              <c:idx val="2"/>
              <c:layout>
                <c:manualLayout>
                  <c:x val="6.8465651462636015E-2"/>
                  <c:y val="5.0173325902453263E-2"/>
                </c:manualLayout>
              </c:layout>
              <c:tx>
                <c:rich>
                  <a:bodyPr/>
                  <a:lstStyle/>
                  <a:p>
                    <a:r>
                      <a:rPr lang="en-US" sz="2600" dirty="0"/>
                      <a:t>8,1%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02778682470777E-2"/>
                      <c:h val="8.041651512404079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8180-4E3B-A5E2-34DE60BF46A1}"/>
                </c:ext>
              </c:extLst>
            </c:dLbl>
            <c:numFmt formatCode="0.0%" sourceLinked="0"/>
            <c:spPr>
              <a:noFill/>
              <a:ln w="25382">
                <a:noFill/>
              </a:ln>
            </c:spPr>
            <c:txPr>
              <a:bodyPr/>
              <a:lstStyle/>
              <a:p>
                <a:pPr>
                  <a:defRPr sz="2000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6561</c:v>
                </c:pt>
                <c:pt idx="1">
                  <c:v>17540</c:v>
                </c:pt>
                <c:pt idx="2">
                  <c:v>2124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80-4E3B-A5E2-34DE60BF46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3333CC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8180-4E3B-A5E2-34DE60BF46A1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8180-4E3B-A5E2-34DE60BF46A1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B-8180-4E3B-A5E2-34DE60BF46A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CCCCFF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8180-4E3B-A5E2-34DE60BF46A1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8180-4E3B-A5E2-34DE60BF46A1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8180-4E3B-A5E2-34DE60BF46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solidFill>
              <a:srgbClr val="B2B2B2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8180-4E3B-A5E2-34DE60BF46A1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8180-4E3B-A5E2-34DE60BF46A1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8180-4E3B-A5E2-34DE60BF46A1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Sheet1!$B$5:$D$5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7-8180-4E3B-A5E2-34DE60BF46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</c:strCache>
            </c:strRef>
          </c:tx>
          <c:spPr>
            <a:solidFill>
              <a:srgbClr val="808080"/>
            </a:solidFill>
            <a:ln w="12691">
              <a:solidFill>
                <a:srgbClr val="000000"/>
              </a:solidFill>
              <a:prstDash val="solid"/>
            </a:ln>
          </c:spPr>
          <c:explosion val="20"/>
          <c:dPt>
            <c:idx val="0"/>
            <c:bubble3D val="0"/>
            <c:spPr>
              <a:solidFill>
                <a:srgbClr val="00CC99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9-8180-4E3B-A5E2-34DE60BF46A1}"/>
              </c:ext>
            </c:extLst>
          </c:dPt>
          <c:dPt>
            <c:idx val="1"/>
            <c:bubble3D val="0"/>
            <c:spPr>
              <a:solidFill>
                <a:srgbClr val="3333CC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B-8180-4E3B-A5E2-34DE60BF46A1}"/>
              </c:ext>
            </c:extLst>
          </c:dPt>
          <c:dPt>
            <c:idx val="2"/>
            <c:bubble3D val="0"/>
            <c:spPr>
              <a:solidFill>
                <a:srgbClr val="CCCCFF"/>
              </a:solidFill>
              <a:ln w="12691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8180-4E3B-A5E2-34DE60BF46A1}"/>
              </c:ext>
            </c:extLst>
          </c:dPt>
          <c:dLbls>
            <c:spPr>
              <a:noFill/>
              <a:ln w="25382">
                <a:noFill/>
              </a:ln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12691">
                  <a:solidFill>
                    <a:srgbClr val="FFFFFF"/>
                  </a:solidFill>
                  <a:prstDash val="solid"/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Sheet1!$B$6:$D$6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E-8180-4E3B-A5E2-34DE60BF46A1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 w="25382">
          <a:noFill/>
        </a:ln>
      </c:spPr>
    </c:plotArea>
    <c:legend>
      <c:legendPos val="b"/>
      <c:layout>
        <c:manualLayout>
          <c:xMode val="edge"/>
          <c:yMode val="edge"/>
          <c:x val="2.950819672131149E-2"/>
          <c:y val="0.8972125435540067"/>
          <c:w val="0.83606557377049184"/>
          <c:h val="6.9686411149826197E-2"/>
        </c:manualLayout>
      </c:layout>
      <c:overlay val="0"/>
      <c:spPr>
        <a:noFill/>
        <a:ln w="25382">
          <a:noFill/>
        </a:ln>
      </c:sp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+mn-lt"/>
          <a:ea typeface="Times New Roman"/>
          <a:cs typeface="Times New Roman"/>
        </a:defRPr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21-49B1-B8A3-CD1FEB90184A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21-49B1-B8A3-CD1FEB90184A}"/>
              </c:ext>
            </c:extLst>
          </c:dPt>
          <c:cat>
            <c:strRef>
              <c:f>Arkusz2!$B$5:$B$20</c:f>
              <c:strCache>
                <c:ptCount val="16"/>
                <c:pt idx="0">
                  <c:v>MAZOWIECKIE</c:v>
                </c:pt>
                <c:pt idx="1">
                  <c:v>ŚLĄSKIE</c:v>
                </c:pt>
                <c:pt idx="2">
                  <c:v>WIELKOPOLSKIE</c:v>
                </c:pt>
                <c:pt idx="3">
                  <c:v>MAŁOPOLSKIE</c:v>
                </c:pt>
                <c:pt idx="4">
                  <c:v>ŁÓDZKIE</c:v>
                </c:pt>
                <c:pt idx="5">
                  <c:v>DOLNOŚLĄSKIE</c:v>
                </c:pt>
                <c:pt idx="6">
                  <c:v>KUJAWSKO-POMORSKIE</c:v>
                </c:pt>
                <c:pt idx="7">
                  <c:v>POMORSKIE</c:v>
                </c:pt>
                <c:pt idx="8">
                  <c:v>LUBELSKIE</c:v>
                </c:pt>
                <c:pt idx="9">
                  <c:v>PODKARPACKIE</c:v>
                </c:pt>
                <c:pt idx="10">
                  <c:v>ZACHODNIOPOMORSKIE</c:v>
                </c:pt>
                <c:pt idx="11">
                  <c:v>WARMIŃSKO-MAZURSKIE</c:v>
                </c:pt>
                <c:pt idx="12">
                  <c:v>ŚWIĘTOKRZYSKIE</c:v>
                </c:pt>
                <c:pt idx="13">
                  <c:v>OPOLSKIE</c:v>
                </c:pt>
                <c:pt idx="14">
                  <c:v>LUBUSKIE</c:v>
                </c:pt>
                <c:pt idx="15">
                  <c:v>PODLASKIE</c:v>
                </c:pt>
              </c:strCache>
            </c:strRef>
          </c:cat>
          <c:val>
            <c:numRef>
              <c:f>Arkusz2!$C$5:$C$20</c:f>
              <c:numCache>
                <c:formatCode>General</c:formatCode>
                <c:ptCount val="16"/>
                <c:pt idx="0">
                  <c:v>83996</c:v>
                </c:pt>
                <c:pt idx="1">
                  <c:v>71656</c:v>
                </c:pt>
                <c:pt idx="2">
                  <c:v>51432</c:v>
                </c:pt>
                <c:pt idx="3">
                  <c:v>50002</c:v>
                </c:pt>
                <c:pt idx="4">
                  <c:v>44301</c:v>
                </c:pt>
                <c:pt idx="5">
                  <c:v>43572</c:v>
                </c:pt>
                <c:pt idx="6">
                  <c:v>33568</c:v>
                </c:pt>
                <c:pt idx="7">
                  <c:v>32731</c:v>
                </c:pt>
                <c:pt idx="8">
                  <c:v>27429</c:v>
                </c:pt>
                <c:pt idx="9">
                  <c:v>26781</c:v>
                </c:pt>
                <c:pt idx="10">
                  <c:v>26225</c:v>
                </c:pt>
                <c:pt idx="11">
                  <c:v>23311</c:v>
                </c:pt>
                <c:pt idx="12">
                  <c:v>17167</c:v>
                </c:pt>
                <c:pt idx="13">
                  <c:v>16814</c:v>
                </c:pt>
                <c:pt idx="14">
                  <c:v>15931</c:v>
                </c:pt>
                <c:pt idx="15">
                  <c:v>14799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21-49B1-B8A3-CD1FEB901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5339416"/>
        <c:axId val="325337848"/>
      </c:barChart>
      <c:catAx>
        <c:axId val="325339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25337848"/>
        <c:crosses val="autoZero"/>
        <c:auto val="1"/>
        <c:lblAlgn val="ctr"/>
        <c:lblOffset val="100"/>
        <c:noMultiLvlLbl val="0"/>
      </c:catAx>
      <c:valAx>
        <c:axId val="32533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325339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cat>
            <c:strRef>
              <c:f>Arkusz1!$A$2:$A$21</c:f>
              <c:strCache>
                <c:ptCount val="20"/>
                <c:pt idx="0">
                  <c:v>Szczecin</c:v>
                </c:pt>
                <c:pt idx="1">
                  <c:v>Koszalin</c:v>
                </c:pt>
                <c:pt idx="2">
                  <c:v>Stargard</c:v>
                </c:pt>
                <c:pt idx="3">
                  <c:v>Gryfino</c:v>
                </c:pt>
                <c:pt idx="4">
                  <c:v>Kołobrzeg</c:v>
                </c:pt>
                <c:pt idx="5">
                  <c:v>Myślibórz</c:v>
                </c:pt>
                <c:pt idx="6">
                  <c:v>Kamień Pom.</c:v>
                </c:pt>
                <c:pt idx="7">
                  <c:v>Szczecinek</c:v>
                </c:pt>
                <c:pt idx="8">
                  <c:v>Goleniów</c:v>
                </c:pt>
                <c:pt idx="9">
                  <c:v>Gryfice</c:v>
                </c:pt>
                <c:pt idx="10">
                  <c:v>Sławno</c:v>
                </c:pt>
                <c:pt idx="11">
                  <c:v>Drawsko Pom.</c:v>
                </c:pt>
                <c:pt idx="12">
                  <c:v>Police</c:v>
                </c:pt>
                <c:pt idx="13">
                  <c:v>Świnoujście</c:v>
                </c:pt>
                <c:pt idx="14">
                  <c:v>Świdwin</c:v>
                </c:pt>
                <c:pt idx="15">
                  <c:v>Choszczno</c:v>
                </c:pt>
                <c:pt idx="16">
                  <c:v>Wałcz</c:v>
                </c:pt>
                <c:pt idx="17">
                  <c:v>Łobez</c:v>
                </c:pt>
                <c:pt idx="18">
                  <c:v>Białogard</c:v>
                </c:pt>
                <c:pt idx="19">
                  <c:v>Pyrzyce</c:v>
                </c:pt>
              </c:strCache>
            </c:strRef>
          </c:cat>
          <c:val>
            <c:numRef>
              <c:f>Arkusz1!$B$2:$B$21</c:f>
              <c:numCache>
                <c:formatCode>General</c:formatCode>
                <c:ptCount val="20"/>
                <c:pt idx="0">
                  <c:v>4554</c:v>
                </c:pt>
                <c:pt idx="1">
                  <c:v>2382</c:v>
                </c:pt>
                <c:pt idx="2">
                  <c:v>1774</c:v>
                </c:pt>
                <c:pt idx="3">
                  <c:v>1728</c:v>
                </c:pt>
                <c:pt idx="4">
                  <c:v>1448</c:v>
                </c:pt>
                <c:pt idx="5">
                  <c:v>1328</c:v>
                </c:pt>
                <c:pt idx="6">
                  <c:v>1286</c:v>
                </c:pt>
                <c:pt idx="7">
                  <c:v>1236</c:v>
                </c:pt>
                <c:pt idx="8">
                  <c:v>1218</c:v>
                </c:pt>
                <c:pt idx="9">
                  <c:v>1120</c:v>
                </c:pt>
                <c:pt idx="10">
                  <c:v>1052</c:v>
                </c:pt>
                <c:pt idx="11">
                  <c:v>1044</c:v>
                </c:pt>
                <c:pt idx="12">
                  <c:v>878</c:v>
                </c:pt>
                <c:pt idx="13">
                  <c:v>871</c:v>
                </c:pt>
                <c:pt idx="14">
                  <c:v>838</c:v>
                </c:pt>
                <c:pt idx="15">
                  <c:v>801</c:v>
                </c:pt>
                <c:pt idx="16">
                  <c:v>729</c:v>
                </c:pt>
                <c:pt idx="17">
                  <c:v>704</c:v>
                </c:pt>
                <c:pt idx="18">
                  <c:v>646</c:v>
                </c:pt>
                <c:pt idx="19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9-4AFB-A3CA-2A29A726EF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5340200"/>
        <c:axId val="325338240"/>
      </c:barChart>
      <c:catAx>
        <c:axId val="325340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5338240"/>
        <c:crosses val="autoZero"/>
        <c:auto val="1"/>
        <c:lblAlgn val="ctr"/>
        <c:lblOffset val="100"/>
        <c:noMultiLvlLbl val="0"/>
      </c:catAx>
      <c:valAx>
        <c:axId val="325338240"/>
        <c:scaling>
          <c:orientation val="minMax"/>
          <c:max val="46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5340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82929851159917E-2"/>
          <c:y val="2.9729871104916102E-2"/>
          <c:w val="0.94312306101344368"/>
          <c:h val="0.8028933092224231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ogółem</c:v>
                </c:pt>
              </c:strCache>
            </c:strRef>
          </c:tx>
          <c:spPr>
            <a:ln w="25332">
              <a:solidFill>
                <a:srgbClr val="0000FF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2.5739174139885645E-2"/>
                  <c:y val="-3.4778559656787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5A-405A-BEC8-E516A341E0AE}"/>
                </c:ext>
              </c:extLst>
            </c:dLbl>
            <c:dLbl>
              <c:idx val="1"/>
              <c:layout>
                <c:manualLayout>
                  <c:x val="-1.5367576335566759E-2"/>
                  <c:y val="-4.7248496893159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5A-405A-BEC8-E516A341E0AE}"/>
                </c:ext>
              </c:extLst>
            </c:dLbl>
            <c:dLbl>
              <c:idx val="2"/>
              <c:layout>
                <c:manualLayout>
                  <c:x val="-4.3817858365530399E-2"/>
                  <c:y val="-5.0580488541168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5A-405A-BEC8-E516A341E0AE}"/>
                </c:ext>
              </c:extLst>
            </c:dLbl>
            <c:dLbl>
              <c:idx val="3"/>
              <c:layout>
                <c:manualLayout>
                  <c:x val="-3.3896985702874111E-2"/>
                  <c:y val="-4.340289133187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5A-405A-BEC8-E516A341E0AE}"/>
                </c:ext>
              </c:extLst>
            </c:dLbl>
            <c:dLbl>
              <c:idx val="4"/>
              <c:layout>
                <c:manualLayout>
                  <c:x val="-2.1513852887954238E-2"/>
                  <c:y val="-4.3256563776173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5A-405A-BEC8-E516A341E0AE}"/>
                </c:ext>
              </c:extLst>
            </c:dLbl>
            <c:dLbl>
              <c:idx val="5"/>
              <c:layout>
                <c:manualLayout>
                  <c:x val="-4.2411886014248321E-2"/>
                  <c:y val="-4.2984477567920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5A-405A-BEC8-E516A341E0AE}"/>
                </c:ext>
              </c:extLst>
            </c:dLbl>
            <c:dLbl>
              <c:idx val="6"/>
              <c:layout>
                <c:manualLayout>
                  <c:x val="-2.4716747363101546E-2"/>
                  <c:y val="-3.61179061292602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23105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15A-405A-BEC8-E516A341E0AE}"/>
                </c:ext>
              </c:extLst>
            </c:dLbl>
            <c:dLbl>
              <c:idx val="7"/>
              <c:layout>
                <c:manualLayout>
                  <c:x val="-3.4283758008509906E-2"/>
                  <c:y val="-4.5263128744311418E-2"/>
                </c:manualLayout>
              </c:layout>
              <c:tx>
                <c:rich>
                  <a:bodyPr/>
                  <a:lstStyle/>
                  <a:p>
                    <a:r>
                      <a:rPr lang="en-US" sz="1100" u="none" dirty="0"/>
                      <a:t>22734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815A-405A-BEC8-E516A341E0AE}"/>
                </c:ext>
              </c:extLst>
            </c:dLbl>
            <c:dLbl>
              <c:idx val="8"/>
              <c:layout>
                <c:manualLayout>
                  <c:x val="-6.2758748227123795E-2"/>
                  <c:y val="-3.5170125038640788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u="none"/>
                    </a:pPr>
                    <a:fld id="{19E0F272-E9F7-4849-A4AF-EFBE168F573E}" type="VALUE">
                      <a:rPr lang="en-US" sz="1500" u="none"/>
                      <a:pPr>
                        <a:defRPr u="none"/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 w="25332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762422360248434E-2"/>
                      <c:h val="5.444828573376991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15A-405A-BEC8-E516A341E0AE}"/>
                </c:ext>
              </c:extLst>
            </c:dLbl>
            <c:dLbl>
              <c:idx val="9"/>
              <c:layout>
                <c:manualLayout>
                  <c:x val="-1.8115942028985508E-2"/>
                  <c:y val="-4.835939790645695E-2"/>
                </c:manualLayout>
              </c:layout>
              <c:spPr>
                <a:noFill/>
                <a:ln w="25332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u="sng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15A-405A-BEC8-E516A341E0AE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15A-405A-BEC8-E516A341E0AE}"/>
                </c:ext>
              </c:extLst>
            </c:dLbl>
            <c:spPr>
              <a:noFill/>
              <a:ln w="2533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17270</c:v>
                </c:pt>
                <c:pt idx="1">
                  <c:v>17632</c:v>
                </c:pt>
                <c:pt idx="2">
                  <c:v>17611</c:v>
                </c:pt>
                <c:pt idx="3">
                  <c:v>19268</c:v>
                </c:pt>
                <c:pt idx="4">
                  <c:v>19289</c:v>
                </c:pt>
                <c:pt idx="5">
                  <c:v>19745</c:v>
                </c:pt>
                <c:pt idx="6">
                  <c:v>23105</c:v>
                </c:pt>
                <c:pt idx="7">
                  <c:v>22734</c:v>
                </c:pt>
                <c:pt idx="8">
                  <c:v>27197</c:v>
                </c:pt>
                <c:pt idx="9">
                  <c:v>26225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15A-405A-BEC8-E516A341E0A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pożary</c:v>
                </c:pt>
              </c:strCache>
            </c:strRef>
          </c:tx>
          <c:spPr>
            <a:ln w="25332">
              <a:solidFill>
                <a:srgbClr val="FF0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2.6532926590697854E-2"/>
                  <c:y val="-3.5140415754739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15A-405A-BEC8-E516A341E0AE}"/>
                </c:ext>
              </c:extLst>
            </c:dLbl>
            <c:dLbl>
              <c:idx val="1"/>
              <c:layout>
                <c:manualLayout>
                  <c:x val="-1.7149520712084903E-2"/>
                  <c:y val="4.4974130629837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15A-405A-BEC8-E516A341E0AE}"/>
                </c:ext>
              </c:extLst>
            </c:dLbl>
            <c:dLbl>
              <c:idx val="2"/>
              <c:layout>
                <c:manualLayout>
                  <c:x val="-2.4927658499209356E-2"/>
                  <c:y val="4.1612789615355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15A-405A-BEC8-E516A341E0AE}"/>
                </c:ext>
              </c:extLst>
            </c:dLbl>
            <c:dLbl>
              <c:idx val="3"/>
              <c:layout>
                <c:manualLayout>
                  <c:x val="-3.4975281622406006E-2"/>
                  <c:y val="3.6077499098555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15A-405A-BEC8-E516A341E0AE}"/>
                </c:ext>
              </c:extLst>
            </c:dLbl>
            <c:dLbl>
              <c:idx val="4"/>
              <c:layout>
                <c:manualLayout>
                  <c:x val="-3.1200991180450381E-2"/>
                  <c:y val="4.33689299220983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15A-405A-BEC8-E516A341E0AE}"/>
                </c:ext>
              </c:extLst>
            </c:dLbl>
            <c:dLbl>
              <c:idx val="5"/>
              <c:layout>
                <c:manualLayout>
                  <c:x val="-3.3619133206175322E-2"/>
                  <c:y val="-4.34280893676135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15A-405A-BEC8-E516A341E0AE}"/>
                </c:ext>
              </c:extLst>
            </c:dLbl>
            <c:dLbl>
              <c:idx val="6"/>
              <c:layout>
                <c:manualLayout>
                  <c:x val="-1.8887041293751346E-2"/>
                  <c:y val="5.69295950625980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9955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815A-405A-BEC8-E516A341E0AE}"/>
                </c:ext>
              </c:extLst>
            </c:dLbl>
            <c:dLbl>
              <c:idx val="7"/>
              <c:layout>
                <c:manualLayout>
                  <c:x val="-2.5997599484847006E-2"/>
                  <c:y val="-3.3602980166752311E-2"/>
                </c:manualLayout>
              </c:layout>
              <c:tx>
                <c:rich>
                  <a:bodyPr/>
                  <a:lstStyle/>
                  <a:p>
                    <a:fld id="{405ED5C8-77CC-419C-B3A5-E74E3505611D}" type="VALUE">
                      <a:rPr lang="en-US"/>
                      <a:pPr/>
                      <a:t>[WARTOŚĆ]</a:t>
                    </a:fld>
                    <a:endParaRPr lang="pl-P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815A-405A-BEC8-E516A341E0AE}"/>
                </c:ext>
              </c:extLst>
            </c:dLbl>
            <c:dLbl>
              <c:idx val="8"/>
              <c:layout>
                <c:manualLayout>
                  <c:x val="-3.6878881987577647E-2"/>
                  <c:y val="-3.956626085620027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u="none"/>
                    </a:pPr>
                    <a:fld id="{22B5B68B-F84E-4C45-BEAD-431B7BA86FD3}" type="VALUE">
                      <a:rPr lang="en-US" sz="1500" u="none"/>
                      <a:pPr>
                        <a:defRPr u="none"/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 w="25332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053830227743272E-2"/>
                      <c:h val="6.576798064368566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815A-405A-BEC8-E516A341E0AE}"/>
                </c:ext>
              </c:extLst>
            </c:dLbl>
            <c:dLbl>
              <c:idx val="9"/>
              <c:layout>
                <c:manualLayout>
                  <c:x val="-2.3291925465838512E-2"/>
                  <c:y val="-4.61612434561635E-2"/>
                </c:manualLayout>
              </c:layout>
              <c:spPr>
                <a:noFill/>
                <a:ln w="25332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u="sng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15A-405A-BEC8-E516A341E0AE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15A-405A-BEC8-E516A341E0AE}"/>
                </c:ext>
              </c:extLst>
            </c:dLbl>
            <c:spPr>
              <a:noFill/>
              <a:ln w="2533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8765</c:v>
                </c:pt>
                <c:pt idx="1">
                  <c:v>8158</c:v>
                </c:pt>
                <c:pt idx="2">
                  <c:v>8075</c:v>
                </c:pt>
                <c:pt idx="3">
                  <c:v>9062</c:v>
                </c:pt>
                <c:pt idx="4">
                  <c:v>8238</c:v>
                </c:pt>
                <c:pt idx="5">
                  <c:v>6213</c:v>
                </c:pt>
                <c:pt idx="6">
                  <c:v>9955</c:v>
                </c:pt>
                <c:pt idx="7">
                  <c:v>8057</c:v>
                </c:pt>
                <c:pt idx="8">
                  <c:v>7017</c:v>
                </c:pt>
                <c:pt idx="9">
                  <c:v>6561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815A-405A-BEC8-E516A341E0A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ln w="25332">
              <a:solidFill>
                <a:srgbClr val="00FF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3.4296901745977451E-2"/>
                  <c:y val="6.0142512138059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15A-405A-BEC8-E516A341E0AE}"/>
                </c:ext>
              </c:extLst>
            </c:dLbl>
            <c:dLbl>
              <c:idx val="1"/>
              <c:layout>
                <c:manualLayout>
                  <c:x val="-1.8475306075870952E-2"/>
                  <c:y val="-4.6931314096919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15A-405A-BEC8-E516A341E0AE}"/>
                </c:ext>
              </c:extLst>
            </c:dLbl>
            <c:dLbl>
              <c:idx val="2"/>
              <c:layout>
                <c:manualLayout>
                  <c:x val="-3.7331780538302294E-2"/>
                  <c:y val="-4.4259263917888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15A-405A-BEC8-E516A341E0AE}"/>
                </c:ext>
              </c:extLst>
            </c:dLbl>
            <c:dLbl>
              <c:idx val="3"/>
              <c:layout>
                <c:manualLayout>
                  <c:x val="-3.0578956163088308E-2"/>
                  <c:y val="-4.5851467049047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15A-405A-BEC8-E516A341E0AE}"/>
                </c:ext>
              </c:extLst>
            </c:dLbl>
            <c:dLbl>
              <c:idx val="4"/>
              <c:layout>
                <c:manualLayout>
                  <c:x val="-3.9072663471413922E-2"/>
                  <c:y val="-4.1050329970734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15A-405A-BEC8-E516A341E0AE}"/>
                </c:ext>
              </c:extLst>
            </c:dLbl>
            <c:dLbl>
              <c:idx val="5"/>
              <c:layout>
                <c:manualLayout>
                  <c:x val="-2.7403877504442401E-2"/>
                  <c:y val="-4.11496985400786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15A-405A-BEC8-E516A341E0AE}"/>
                </c:ext>
              </c:extLst>
            </c:dLbl>
            <c:dLbl>
              <c:idx val="6"/>
              <c:layout>
                <c:manualLayout>
                  <c:x val="-4.189637640403656E-2"/>
                  <c:y val="-3.652704314657034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11793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443891524429004E-2"/>
                      <c:h val="5.117546121506206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E-815A-405A-BEC8-E516A341E0AE}"/>
                </c:ext>
              </c:extLst>
            </c:dLbl>
            <c:dLbl>
              <c:idx val="7"/>
              <c:layout>
                <c:manualLayout>
                  <c:x val="-3.971966140102063E-2"/>
                  <c:y val="-4.24757866579690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13020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815A-405A-BEC8-E516A341E0AE}"/>
                </c:ext>
              </c:extLst>
            </c:dLbl>
            <c:dLbl>
              <c:idx val="8"/>
              <c:layout>
                <c:manualLayout>
                  <c:x val="-4.9171842650103506E-2"/>
                  <c:y val="-4.070583950980123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u="none"/>
                    </a:pPr>
                    <a:fld id="{ED824F3D-FDF7-4732-8E83-B752C48814D8}" type="VALUE">
                      <a:rPr lang="en-US" sz="1500" u="none"/>
                      <a:pPr>
                        <a:defRPr u="none"/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 w="25332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4648033126294E-2"/>
                      <c:h val="6.837316496047607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0-815A-405A-BEC8-E516A341E0AE}"/>
                </c:ext>
              </c:extLst>
            </c:dLbl>
            <c:dLbl>
              <c:idx val="9"/>
              <c:layout>
                <c:manualLayout>
                  <c:x val="-1.9409988832917627E-2"/>
                  <c:y val="-4.6161156914649684E-2"/>
                </c:manualLayout>
              </c:layout>
              <c:spPr>
                <a:noFill/>
                <a:ln w="25332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 u="sng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235507246376802E-2"/>
                      <c:h val="4.95244197651124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815A-405A-BEC8-E516A341E0AE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15A-405A-BEC8-E516A341E0AE}"/>
                </c:ext>
              </c:extLst>
            </c:dLbl>
            <c:spPr>
              <a:noFill/>
              <a:ln w="2533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Sheet1!$B$4:$K$4</c:f>
              <c:numCache>
                <c:formatCode>General</c:formatCode>
                <c:ptCount val="10"/>
                <c:pt idx="0">
                  <c:v>7665</c:v>
                </c:pt>
                <c:pt idx="1">
                  <c:v>8684</c:v>
                </c:pt>
                <c:pt idx="2">
                  <c:v>8643</c:v>
                </c:pt>
                <c:pt idx="3">
                  <c:v>9297</c:v>
                </c:pt>
                <c:pt idx="4">
                  <c:v>10064</c:v>
                </c:pt>
                <c:pt idx="5">
                  <c:v>12330</c:v>
                </c:pt>
                <c:pt idx="6">
                  <c:v>11793</c:v>
                </c:pt>
                <c:pt idx="7">
                  <c:v>13020</c:v>
                </c:pt>
                <c:pt idx="8">
                  <c:v>18274</c:v>
                </c:pt>
                <c:pt idx="9">
                  <c:v>17540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815A-405A-BEC8-E516A341E0A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alarmy fałszywe</c:v>
                </c:pt>
              </c:strCache>
            </c:strRef>
          </c:tx>
          <c:spPr>
            <a:ln w="25332">
              <a:solidFill>
                <a:srgbClr val="FFFF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FFFF00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layout>
                <c:manualLayout>
                  <c:x val="-2.6538224841460057E-2"/>
                  <c:y val="-3.8693141083038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15A-405A-BEC8-E516A341E0AE}"/>
                </c:ext>
              </c:extLst>
            </c:dLbl>
            <c:dLbl>
              <c:idx val="1"/>
              <c:layout>
                <c:manualLayout>
                  <c:x val="-1.356454084543785E-2"/>
                  <c:y val="-3.9186485042242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15A-405A-BEC8-E516A341E0AE}"/>
                </c:ext>
              </c:extLst>
            </c:dLbl>
            <c:dLbl>
              <c:idx val="2"/>
              <c:layout>
                <c:manualLayout>
                  <c:x val="-1.6118807159974616E-2"/>
                  <c:y val="-4.1096269765810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15A-405A-BEC8-E516A341E0AE}"/>
                </c:ext>
              </c:extLst>
            </c:dLbl>
            <c:dLbl>
              <c:idx val="3"/>
              <c:layout>
                <c:manualLayout>
                  <c:x val="-2.3329318889486642E-2"/>
                  <c:y val="-3.7741530843228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15A-405A-BEC8-E516A341E0AE}"/>
                </c:ext>
              </c:extLst>
            </c:dLbl>
            <c:dLbl>
              <c:idx val="4"/>
              <c:layout>
                <c:manualLayout>
                  <c:x val="-2.3295593485596913E-2"/>
                  <c:y val="-4.3422268582195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15A-405A-BEC8-E516A341E0AE}"/>
                </c:ext>
              </c:extLst>
            </c:dLbl>
            <c:dLbl>
              <c:idx val="5"/>
              <c:layout>
                <c:manualLayout>
                  <c:x val="-2.8437851518560188E-2"/>
                  <c:y val="-3.71370050021590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15A-405A-BEC8-E516A341E0AE}"/>
                </c:ext>
              </c:extLst>
            </c:dLbl>
            <c:dLbl>
              <c:idx val="6"/>
              <c:layout>
                <c:manualLayout>
                  <c:x val="-3.4338778304885707E-2"/>
                  <c:y val="-4.51365619156925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1357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12629399585921E-2"/>
                      <c:h val="5.378064553185248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A-815A-405A-BEC8-E516A341E0AE}"/>
                </c:ext>
              </c:extLst>
            </c:dLbl>
            <c:dLbl>
              <c:idx val="7"/>
              <c:layout>
                <c:manualLayout>
                  <c:x val="-3.6767414942697474E-2"/>
                  <c:y val="-4.0931343136621404E-2"/>
                </c:manualLayout>
              </c:layout>
              <c:tx>
                <c:rich>
                  <a:bodyPr/>
                  <a:lstStyle/>
                  <a:p>
                    <a:fld id="{ED1D63C0-8ED6-41AD-8123-35321F922B12}" type="VALUE">
                      <a:rPr lang="en-US"/>
                      <a:pPr/>
                      <a:t>[WARTOŚĆ]</a:t>
                    </a:fld>
                    <a:endParaRPr lang="pl-P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34782608695652E-2"/>
                      <c:h val="6.3162796326895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B-815A-405A-BEC8-E516A341E0AE}"/>
                </c:ext>
              </c:extLst>
            </c:dLbl>
            <c:dLbl>
              <c:idx val="8"/>
              <c:layout>
                <c:manualLayout>
                  <c:x val="-3.3643892339544512E-2"/>
                  <c:y val="-3.696110166654724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u="none"/>
                    </a:pPr>
                    <a:fld id="{46D0B6C8-E4E5-4DFF-A21C-4020AF13305A}" type="VALUE">
                      <a:rPr lang="en-US" sz="1500" u="none"/>
                      <a:pPr>
                        <a:defRPr u="none"/>
                      </a:pPr>
                      <a:t>[WARTOŚĆ]</a:t>
                    </a:fld>
                    <a:endParaRPr lang="pl-PL"/>
                  </a:p>
                </c:rich>
              </c:tx>
              <c:spPr>
                <a:noFill/>
                <a:ln w="25332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34782608695652E-2"/>
                      <c:h val="7.097834927726648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C-815A-405A-BEC8-E516A341E0AE}"/>
                </c:ext>
              </c:extLst>
            </c:dLbl>
            <c:dLbl>
              <c:idx val="9"/>
              <c:layout>
                <c:manualLayout>
                  <c:x val="-2.1997929606625267E-2"/>
                  <c:y val="-5.9350170157924431E-2"/>
                </c:manualLayout>
              </c:layout>
              <c:tx>
                <c:rich>
                  <a:bodyPr/>
                  <a:lstStyle/>
                  <a:p>
                    <a:fld id="{E9A5066F-4298-4EC6-9F85-E30380BBC556}" type="VALUE">
                      <a:rPr lang="en-US" b="1" u="sng"/>
                      <a:pPr/>
                      <a:t>[WARTOŚĆ]</a:t>
                    </a:fld>
                    <a:endParaRPr lang="pl-P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D-815A-405A-BEC8-E516A341E0AE}"/>
                </c:ext>
              </c:extLst>
            </c:dLbl>
            <c:dLbl>
              <c:idx val="1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815A-405A-BEC8-E516A341E0AE}"/>
                </c:ext>
              </c:extLst>
            </c:dLbl>
            <c:spPr>
              <a:noFill/>
              <a:ln w="25332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Sheet1!$B$5:$K$5</c:f>
              <c:numCache>
                <c:formatCode>General</c:formatCode>
                <c:ptCount val="10"/>
                <c:pt idx="0">
                  <c:v>840</c:v>
                </c:pt>
                <c:pt idx="1">
                  <c:v>790</c:v>
                </c:pt>
                <c:pt idx="2">
                  <c:v>893</c:v>
                </c:pt>
                <c:pt idx="3">
                  <c:v>909</c:v>
                </c:pt>
                <c:pt idx="4">
                  <c:v>987</c:v>
                </c:pt>
                <c:pt idx="5">
                  <c:v>1202</c:v>
                </c:pt>
                <c:pt idx="6">
                  <c:v>1357</c:v>
                </c:pt>
                <c:pt idx="7">
                  <c:v>1657</c:v>
                </c:pt>
                <c:pt idx="8">
                  <c:v>1906</c:v>
                </c:pt>
                <c:pt idx="9">
                  <c:v>2124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815A-405A-BEC8-E516A341E0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5340592"/>
        <c:axId val="325337064"/>
      </c:lineChart>
      <c:catAx>
        <c:axId val="32534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3253370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337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6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325340592"/>
        <c:crosses val="autoZero"/>
        <c:crossBetween val="between"/>
      </c:valAx>
      <c:spPr>
        <a:noFill/>
        <a:ln w="12666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1.122546502339381E-2"/>
          <c:y val="0.92766726943942135"/>
          <c:w val="0.97885366231394999"/>
          <c:h val="4.7016274864376414E-2"/>
        </c:manualLayout>
      </c:layout>
      <c:overlay val="0"/>
      <c:spPr>
        <a:noFill/>
        <a:ln w="3166">
          <a:noFill/>
          <a:prstDash val="solid"/>
        </a:ln>
        <a:effectLst>
          <a:outerShdw dist="35921" dir="2700000" algn="br">
            <a:schemeClr val="bg1"/>
          </a:outerShdw>
        </a:effectLst>
      </c:spPr>
      <c:txPr>
        <a:bodyPr/>
        <a:lstStyle/>
        <a:p>
          <a:pPr>
            <a:defRPr sz="2000"/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+mn-lt"/>
          <a:ea typeface="Times New Roman"/>
          <a:cs typeface="Times New Roman"/>
        </a:defRPr>
      </a:pPr>
      <a:endParaRPr lang="pl-P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D64BF-6B59-44C7-85A2-1115E866F2B9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F043B-E03D-4A32-8024-193A05A6652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74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015E6-A8A3-4DC9-BC59-BDE8D0D6F556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533A4-E8AB-4B3A-954B-A79ADF31B53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700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98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pPr marL="0" marR="0" lvl="0" indent="252095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Komenda Wojewódzka PSP w Szczecinie uczestniczyła ćwiczenia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pk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„GNIAZDO-21”, którego głównym organizatorem był Wojewoda Zachodniopomorski. Tematyka ćwiczeń obejmowała działania ratownicze na lądzie i wodzie z wykorzystaniem sił i środków krajowego systemu ratowniczo-gaśniczego podczas złożonych zdarzeń. Realizacja ćwiczenia odbyła się w dniach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19-20 czerwca 2021 r.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Ćwiczenia przebiegały według następujących założeń: w wyniku ataku grupy terrorystycznej na drodze łączącej miejscowości Oleszno i Karwice dochodzi do detonacji improwizowanego ładunku wybuchowego umieszczonego w pobliżu drogi. Obiektem działania jest pojazd ciężarowy przewożący materiały radioaktywne przechowywyane w pojemnikach przypominających beczki.  W wyniku eksplozji poważnie uszkodzony pojazd zjeżdża na pobocze wywraca się i staje w płomieniach. Część pojemników z uszkodzonego pojazdu wydostaje się z przestrzeni załadunkowej i stacza się ze skarpy w kierunku pobliskiego jeziora. Kierowca przejeżdżającego autobusu widząc zdarzenie i zamaskowanych ludzi gwałtownie hamuje, wpada w poślizg i przewraca się na bok w wyniku, czego poszkodowanych zostaje kilkanaście osób podróżujących autokarem. Część pasażerów w wyniku odniesionych obrażeń ciała oraz szoku związanego z zamachem oddala się z miejsca wypadku i ucieka do lasu oraz wskakuje do wody. Zamachowcy widząc wypadek autokaru </a:t>
            </a:r>
            <a:b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oraz wychodzących z wnętrza ludzi w pośpiechu zabierają z ciężarówki kilka beczek </a:t>
            </a:r>
            <a:b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 materiałem radioaktywnym i odjeżdżają w kierunku miejscowości Karwice. W trakcie działań ratowniczych do Wojewódzkiego Centrum Powiadamiania Ratunkowego wpływa zgłoszenie o wybuchu w pobliżu obiektu infrastruktury krytycznej (elektrownia) w wyniku, czego dochodzi do zawalenia się części konstrukcji budowlanej. Poszkodowanych zostaje kilku pracowników zakładu. Dochodzi do pożaru oraz wytworzenia chmury radioaktywnej przemieszczającej się w kierunku miejscowości Ziemsko. Osoby postronne, których zaniepokoił wzmożony ruch pojazdów uprzywilejowanych udając się w kierunku zdarzenia związanego z wypadkiem autokaru i samochodu ciężarowego zauważają materiały wybuchowe zamontowane pod mostem w pobliżu miejscowości Oleszno. Informację niezwłocznie przekazują Dyżurnemu Komendy Powiatowej Policji w Drawsku Pomorskim.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ćwiczeniach uczestniczyły siły i środki jednostek ochrony przeciwpożarowej </a:t>
            </a:r>
            <a:b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 powiatu drawskiego, SGRChem-Eko „Gryf”, SGPR „Stargard”, SGRWN „Koszalin” oraz funkcjonariusze ds. operacyjnych z komend powiatowych i miejskich woj. zachodniopomorskiego.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trakcie realizacji ćwiczeń doszło do dwóch rzeczywistych zdarzeń do których zadysponowano Specjalistyczną Grupę Ratownictwa Wodno-Nurkowego w Koszalinie. Pierwsze z nich miało miejsce w m. Cybowo (jezioro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Mąkowarskie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gm. Kalisz Pomorski, pow. drawski) wraz z Psychologiem KW PSP w Szczecinie, a drugie w m. Gwda Wielka (jezioro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Wielimie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gm. Szczecinek, pow. Szczecinecki) </a:t>
            </a:r>
            <a:b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którego zadysponowano SGRWN „Koszalin”.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endParaRPr lang="pl-PL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57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podstawie Rozkazu nr 29 Komendanta Głównego z dnia 10 sierpnia 2021 r. w sprawie organizacji krajowych ćwiczeń ratowniczych „WODA 2021” Wydział Operacyjny przygotował wybrane siły i środki do udziału w przedmiotowych ćwiczeniach w sile kompanii.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Przedstawiciele Wydziału Operacyjnego KW PSP w Szczecinie uczestniczyli w przedmiotowych ćwiczeniach jako obserwatorzy (2 funkcjonariuszy) oraz w dowództwie plutonu wsparcia (1 funkcjonariusz). Ćwiczenia dla przedstawionych struktur rozpoczęły się wieczorem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15 września 2021 r.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 obejmowały formowanie się związku taktycznego, przejazd kolumną wyznaczonych pojazdów z punktu koncentracji do punktu przyjęcia sił i środków, udział w epizodach związanych z umacnianiem wałów przeciwpowodziowych, poszukiwaniem i ewakuacją poszkodowanych z akwenów oraz ewakuacją osób poszkodowanych za pomocą technik alpinistycznych. Ćwiczenia zakończono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 września 2021 r.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Kompania przewidziana do ćwiczeń zbudowana została z następujących struktur: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Dowództwo kompanii: SLRR z Kompanii Specjalnej Powodziowej „CHROBRY’ COO;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sekcje ewakuacyjne: 6 SLRR z łodziami z Kompanii Specjalnej Powodziowej „CHROBRY” COO;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Pluton logistyczny: 1 GCBA, 1 Mikrobus, 2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SCKn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przyczepami i 4 kontenerami z plutonu logistycznego „BIWAK” COO;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Pluton wsparcia: 1 SLRR z quadem, 3 Mikrobusy z quadami;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SRW ze Specjalistyczną Grupą Ratownictwa Wysokościowego „PAJĄK” COO.</a:t>
            </a:r>
          </a:p>
          <a:p>
            <a:pPr indent="252095" algn="just">
              <a:spcBef>
                <a:spcPts val="1200"/>
              </a:spcBef>
              <a:spcAft>
                <a:spcPts val="1200"/>
              </a:spcAft>
              <a:tabLst>
                <a:tab pos="180340" algn="l"/>
              </a:tabLst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Łącznie zadysponowano 54 ratowników.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671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Komenda Wojewódzka PSP w Szczecinie wspólnie z Komendą Powiatową PSP w Drawsku Pomorskim i Wojskową Strażą Pożarną w Olesznie zorganizowały ćwiczenia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pk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„WRZOS-21” w dniach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7-8 października 2021 r.</a:t>
            </a:r>
            <a:r>
              <a:rPr lang="pl-PL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Celem głównym było ustalenie stopnia przygotowania sił i środków Państwowej Straży Pożarnej do podjęcia działań ratowniczo-gaśniczych w ramach współpracy z jednostkami wojskowej straży pożarnej oraz wydzielonymi plutonami 14 Zachodniopomorskiej Brygady Obrony Terytorialnej. </a:t>
            </a:r>
            <a:endParaRPr lang="pl-PL" sz="1800" b="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Wyznaczono kierownictwo ćwiczeń, komponent gaśniczy na bazie Modułu GFFFV oraz plutonu wsparcia na bazie doraźnej kompanii powodziowej „BATORY”, dowództwo komponentu na bazie dowództwa kompanii gaśniczej „SZCZECIN” oraz zespół rozjemców.</a:t>
            </a: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Z zaplanowanych pięciu epizodów zrealizowano 3, a konkretnie: wielkopowierzchniowy pożar lasu w trudnym terenie z oddalonym punktem czerpania wody, wypadek masowy z udziałem uczniów w autobusie oraz pożar lasu w terenie o zróżnicowanym poziomie wysokości. Brak realizacji dwóch pozostałych epizodów spowodowane było przez przesunięcie w czasie spowodowane prowadzeniem rzeczywistego zdarzenia na terenie CSWL „Drawsko” w pierwszym dniu ćwiczeń w postaci poszukiwań osoby, która zgubiła się na terenie poligonu.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Dwoma z najbardziej pozytywnych aspektów przedmiotowych ćwiczeń było zabezpieczenie przejazdu kolumny samochodów z punktu koncentracji do punktu przyjęcia sił i środków przez funkcjonariuszy Policji oraz profesjonalne przygotowanie pozorantów przez Stowarzyszenie „ŻAREK”, Grupę Medyczną „DRAWSKO” i uczniów szkół średnich z powiatu drawskiego dla epizodu z wypadkiem masowym.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Jednym z priorytetowych pomysłów wynikających z ćwiczeń jest przystosowanie jednej z przyczep towarowych do działań w trudnych terenach. Powyższa modernizacja polegałaby na dostosowaniu przyczepki do przewozu 2-3 ratowników, ewakuacji poszkodowanego na noszach typu „deska” oraz zamontowanie dwóch zwijadeł do węży pożarniczych przy ciągłej możliwości transportu </a:t>
            </a:r>
            <a:r>
              <a:rPr lang="pl-P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quada</a:t>
            </a:r>
            <a:r>
              <a:rPr lang="pl-P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7531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indent="228600" algn="just">
              <a:lnSpc>
                <a:spcPct val="150000"/>
              </a:lnSpc>
            </a:pPr>
            <a:r>
              <a:rPr lang="pl-P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Strażacy na miejscu zdarzenia zastali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trzy grupy jeleni na łamiącym się lodzie, oddalonych od siebie o kilkadziesiąt metrów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indent="228600" algn="just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Najbliższa grupa zwierząt (15 jeleni) znajdowała się około 50 metrów od brzegu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Zwierzęta zbijały się w grupę, plątały porożem i podtapiały się wzajemnie. Kilka zwierząt utonęło przed przyjazdem Straży. </a:t>
            </a:r>
          </a:p>
          <a:p>
            <a:pPr indent="228600" algn="just">
              <a:lnSpc>
                <a:spcPct val="150000"/>
              </a:lnSpc>
            </a:pPr>
            <a:endParaRPr lang="pl-PL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Próby wydostania zwierząt przez ratowników bezpośrednio na lód okazały się niemożliwe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ze względu na kruchość lodu i ich ciężar. Z uwagi na to pierwszy zastęp zabezpieczony saniami lodowymi przy pomocy pilarki mechanicznej rozpoczął przecinanie i kruszenie lodu w stronę brzegu celem umożliwienia wydostania zwierząt. Następnie przy pomocy lin ratowniczych i bosaków ewakuowano je kolejno na brzeg. Po przybyciu na miejsce JRG podzielono teren akcji na dwa odcinki ratownicze. Drugi odcinek dotyczył ratowania zwierząt znajdujących się około 120 m od brzegu, gdzie znajdowało się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 jeleni (w tym 2 martwe).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Stworzenie dostępu wymagało przecięcia lodu do miejsca znajdowania się pierwszej grupy zwierząt (około 70 metrów). Następnie zakładano liny na poroże i holowano kolejno jelenie do brzegu wzdłuż wcześniej wykonanej przecinki. </a:t>
            </a:r>
          </a:p>
          <a:p>
            <a:pPr indent="228600" algn="just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Działania prowadzone były przez strażaków we współpracy z leśnikami i łowczymi.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Grupa ta, stojąc na brzegu, wciągała zwierzęta za pomocą lin na brzeg. Z uwagi na cienkość i kruchość lodu (lód załamywał się pod ciężarem ratowników), a także faktem, że zwierzęta znajdujące się w miejscu najbardziej oddalonym od brzegu (ok. 250m) były martwe, KDR podjął decyzję o wstrzymaniu dalszych działań ratowniczych. </a:t>
            </a: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trzecim miejscu padło 6 jeleni. W porozumieniu z łowczym podjęto decyzję o wstrzymaniu działań do godzin porannych.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</a:pP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Strażacy uratowali 15 jeleni ze stada, pod którym załamał się lód. Zwierzęta wpadły do jeziora w miejscowości Ścienne w gminie Ińsko. Nie udało uratować się 13 zwierząt.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9549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SKKP PSP w Kamieniu Pomorskim otrzymało zgłoszenie, że w Dziwnowie do  Cieśniny rzeki Dziwna wpadł samochód osobowy, w którym znajdują się osoby. </a:t>
            </a: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zdarzenia zadysponowano 2 zastępy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GBARt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GCBARt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JRG Kamień Pomorski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GBARt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OSP KSRG Dziwnów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GBA z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Wojskowej Straży Pożarnej Dziwnów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zastęp SLRR wraz z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łodzią ratowniczą wyposażoną w dron podwodny oraz sonar z OSP KSRG Kołczewo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zastęp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GCBARt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wraz z łodzią ratowniczą z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OSP KSRG Trzebieszewo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oraz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grupę operacyjną z KPPSP Kamień Pomorski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O zdarzeniu poinformowane zostały wszystkie pozostałe służby ratownicze tj.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SAR Dziwnów oraz WOPR Dziwnów z poleceniem podjęcia działań ratowniczych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indent="228600"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Dyżurny za pośrednictwem SKKW polecił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zadysponowanie Specjalistycznej Grupy Nurkowej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Po dotarciu pierwszych zastępów na miejsce zdarzenia świadkowie zdarzenia potwierdzili, że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samochód osobowy wjechał do rzeki z betonowego nabrzeża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W momencie przybycia JOP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samochodu nie było widać na powierzchni wody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Z racji, iż zdarzenie miało miejsce na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wewnętrznych wodach morskich kierowanie działaniami należało do Brzegowej Stacji Ratowniczej w Dziwnowie (SAR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 Po zwodowaniu łodzi, rozpoczęto akcję poszukiwania samochodu w wytyczonym obszarze akwenu używając podwodnego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drona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sonaru oraz techniki trałowania kotwicami. Po kilkudziesięciu minutach do akcji włączył się płetwonurek działający przy WOPR Dziwnów, któremu udało się odnaleźć pozycję samochodu.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Samochód leżał na dachu na głębokości około 7 m i około 15 metrów od nabrzeża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(ze względu na słabą widoczność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nie udało się potwierdzić, czy w środku są jakieś osoby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 Po dotarciu na miejsce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Specjalistycznych Grup Nurkowych PSP z Koszalina i Szczecina oraz dźwigu zadysponowanego przez Zarządzanie Kryzysowe Gminy Dziwnów płetwonurkowie zeszli w oznaczone boją miejsce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Ze względu na niemal zerową widoczność nie udało się potwierdzić obecności osób w samochodzie. Płetwonurkowie zaczepili auto pasami transportowymi za tylne koła i podczepili do dźwigu, który wydobył je na powierzchnię.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wydobyciu samochodu na nabrzeże w asyście służb medycznych i Policji przystąpiono do ewakuacji osób znajdujących się w samochodzie, tj. dwie osoby dorosłe, dwoje dzieci oraz pies, wszyscy bez oznak życia</a:t>
            </a:r>
            <a:r>
              <a:rPr lang="pl-PL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. 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12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indent="450215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przybyciu zastępów PSP do zdarzenia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poza zakładem przebywało 5 pracowników, pozostałych 8 ewakuowali strażacy - łącznie 13. </a:t>
            </a:r>
          </a:p>
          <a:p>
            <a:pPr indent="450215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Wyznaczono strefę zagrożenia o promieniu 100 m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dzięki elementom stanowiącym osłonę dla ratowników. </a:t>
            </a:r>
          </a:p>
          <a:p>
            <a:pPr indent="450215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Stwierdzono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pożar ok. 20 butli z acetylenem. Nie stwierdzono osób poszkodowanych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indent="450215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kilku minutach nastąpiły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kolejne wybuchy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które uniemożliwiały natychmiastowe podjęcie działań gaśniczych. </a:t>
            </a:r>
          </a:p>
          <a:p>
            <a:pPr indent="450215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rozpoznaniu szczegółowym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stwierdzono, strumieniowy pożar dwóch butli z acetylenem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indent="450215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Zbudowano bezobsługowe stanowisko do podawania wody w celu chłodzenia butli z wykorzystaniem przewoźnego działka wodnego. Zaopatrzenie wodne zbudowano na bazie Kanału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Mielińskiego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Następnie przeprowadzono testy zwilżania, które wykazały, że butle są szczelne i zimne, jednocześnie prowadzono pomiary kamerą termowizyjną oraz miernikiem wielogazowym nie stwierdzając zagrożenia. Sprawiono zbiornik Z2500 w pobliżu miejsca składowania butli, do którego przeniesiono butle z acetylenem w celu kontynuacji 24 godzinnego procesu chłodzenia. </a:t>
            </a:r>
          </a:p>
          <a:p>
            <a:pPr indent="450215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umieszczeniu butli w zbiorniku stwierdzono, że z jednej z nich jest niewielki wyciek przy zaworze niemożliwy do uszczelnienia. Z powodu stwierdzenia braku zagrożenia pożarowo-wybuchowego butlę pozostawiono w zbiorniku. </a:t>
            </a:r>
          </a:p>
          <a:p>
            <a:pPr indent="450215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Ustalono, że poddane działaniu ognia zostało: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- 12 butli z acetylenem  - 5 uległo uszkodzeniu polegającym na rozerwaniu płaszcza;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- 27 butli z tlenem - 1 uległa uszkodzeniu polegającym na rozerwaniu płaszcza;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- 20 butli z dwutlenkiem węgla.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9028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Pojazdy wojskowe jadące autostradą A6 w kierunku granicy państwa (Kołbaskowo) zatrzymały się na widok stłuczki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mającej miejsce na przeciwległym pasie jezdni. </a:t>
            </a:r>
          </a:p>
          <a:p>
            <a:pPr algn="just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Jeden z transporterów nie zdążył wyhamować, uderzając w tył poprzedzającego go pojazdu.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Transportery uległy zapaleniu się, a powstały pożar objął przewożony na naczepie czołg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czasie prowadzonego rozpoznania ustalono, że w czołgach nie ma żadnej amunicji, a zbiorniki paliwa są zatankowane do pełna paliwem. 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Dowódca grupy wojskowej oraz sami kierowcy transporterów potwierdzili, że nie doznali żadnych obrażeń i nie wymagają zaopatrzenia medycznego. Działania sekcji PSP polegały na zabezpieczeniu miejsca zdarzenia, podaniu trzech prądów gaśniczych wody, a następnie piany gaśniczej w natarciu na palące się pojazdy.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440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ea typeface="Times New Roman" panose="02020603050405020304" pitchFamily="18" charset="0"/>
              </a:rPr>
              <a:t>W następnej dobie do zdarzeń atmosferycznych JOP wyjeżdżały </a:t>
            </a:r>
            <a:r>
              <a:rPr lang="pl-PL" sz="1800" b="1" dirty="0">
                <a:effectLst/>
                <a:ea typeface="Times New Roman" panose="02020603050405020304" pitchFamily="18" charset="0"/>
              </a:rPr>
              <a:t>645 razy</a:t>
            </a:r>
            <a:r>
              <a:rPr lang="pl-PL" sz="1800" dirty="0">
                <a:effectLst/>
                <a:ea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ea typeface="Times New Roman" panose="02020603050405020304" pitchFamily="18" charset="0"/>
              </a:rPr>
              <a:t>Najbardziej poszkodowane w wyniku opadów było m. Szczecin (407 zdarzeń), pow. stargardzki (312), pow. gryfiński (98), Police (71).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ea typeface="Times New Roman" panose="02020603050405020304" pitchFamily="18" charset="0"/>
              </a:rPr>
              <a:t>W zdarzeniach atmosferycznych </a:t>
            </a:r>
            <a:r>
              <a:rPr lang="pl-PL" sz="1800" b="1" dirty="0">
                <a:effectLst/>
                <a:ea typeface="Times New Roman" panose="02020603050405020304" pitchFamily="18" charset="0"/>
              </a:rPr>
              <a:t>nie było osób fizycznie poszkodowanych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b="1" dirty="0">
                <a:effectLst/>
                <a:ea typeface="Times New Roman" panose="02020603050405020304" pitchFamily="18" charset="0"/>
              </a:rPr>
              <a:t>1 lipca na godzinę 12:00 odnotowano udział</a:t>
            </a:r>
            <a:r>
              <a:rPr lang="pl-PL" sz="1800" dirty="0">
                <a:effectLst/>
                <a:ea typeface="Times New Roman" panose="02020603050405020304" pitchFamily="18" charset="0"/>
              </a:rPr>
              <a:t>: 37 zastępów PSP, w tym 128 funkcjonariuszy; 61 zastępów OSP, w tym 273 strażaków ratowników;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lipca (godz. 01:50) Na wniosek Komendanta Miejskiego PSP w Szczecinie do wsparcia działań związanych z sytuacja atmosferyczną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zadysponowano siły i środki z powiatów sąsiednich, głownie agregaty pompowe, pompy wysokiej wydajności i rękawy przeciwpowodziowe.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0" i="0" dirty="0">
                <a:solidFill>
                  <a:srgbClr val="000000"/>
                </a:solidFill>
                <a:effectLst/>
                <a:latin typeface="Heuristica"/>
              </a:rPr>
              <a:t>Zalana została </a:t>
            </a:r>
            <a:r>
              <a:rPr lang="pl-PL" sz="2800" b="1" i="0" dirty="0">
                <a:solidFill>
                  <a:srgbClr val="000000"/>
                </a:solidFill>
                <a:effectLst/>
                <a:latin typeface="Heuristica"/>
              </a:rPr>
              <a:t>część autostrady A6 w rejonie Kołbaskowa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Heuristica"/>
              </a:rPr>
              <a:t>. </a:t>
            </a:r>
            <a:r>
              <a:rPr lang="pl-PL" sz="28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Najgorsza sytuacja była na autostradzie od Kołbaskowa w kierunku granicy. </a:t>
            </a:r>
            <a:r>
              <a:rPr lang="pl-PL" sz="2800" b="0" i="0" dirty="0">
                <a:solidFill>
                  <a:srgbClr val="000000"/>
                </a:solidFill>
                <a:effectLst/>
                <a:latin typeface="Heuristica"/>
              </a:rPr>
              <a:t>Auta kierowane były objazdem przez Rosówek. Trudna sytuacja była na trasie lewobrzeże-prawobrzeże. 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wniosek Zachodniopomorskiego Komendanta Wojewódzkiego PSP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Wojewoda Zachodniopomorski wydał 2 lipca polecenie czasowego wydania sprzętu z Magazynu Przeciwpowodziowego.</a:t>
            </a: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8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pl-PL" sz="2800" b="0" i="0" dirty="0">
                <a:solidFill>
                  <a:srgbClr val="1A1A1A"/>
                </a:solidFill>
                <a:effectLst/>
                <a:latin typeface="Roboto" panose="02000000000000000000" pitchFamily="2" charset="0"/>
              </a:rPr>
              <a:t>padło ponad 100 litrów wody na jeden metr kwadratowy. </a:t>
            </a:r>
            <a:endParaRPr lang="pl-PL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116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zdarzenia zadysponowano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zastępy z JRG 2 i WSP Ognica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Następnie został powiadomiony Komendant Miejski PSP o zdarzeniu.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Powiadomiono WSKR o postawieniu w gotowość specjalistycznej grupy wysokościowej do wyjazdu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Następnie powiadomiony został oficer operacyjny o zdarzeniu.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dojeździe na miejsce KDR przekazał informację, że </a:t>
            </a: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kabina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konstrukcji stalowej i szacowanej masie około 2 ton,</a:t>
            </a: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znajduje się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 konstrukcji pokrywy luku, na wysokości około 7 metrów nad pokładem statku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KDR poinformował, że na miejscu potrzebna jest grupa wysokościowa.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dotarciu na podest żurawia pokładowego znajdującego się w odległości około 3 metrów od oderwanej kabiny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stwierdzono, że pomiędzy kabiną a pokrywą luku znajduje się przygnieciona osoba poszkodowana (operator suwnicy). </a:t>
            </a:r>
            <a:r>
              <a:rPr lang="pl-P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 mężczyzną nie było żadnego kontaktu, a przybyli na miejsce strażacy nie mogli dostać się do poszkodowanego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przy pomocy SD40 ze względu na bardzo silny wiatr (do 30 m/s) oraz kołysanie statku wywołane falowaniem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Warunki atmosferyczne uniemożliwiły sprawienie drabiny. KDR poinformował, że na miejscu potrzebna jest grupa wysokościowa.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Dyżurny powiadomił WSKR o potrzebie zadysponowania SGRW.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Ratownicy na miejscu zabezpieczeni w SOI próbowali dotrzeć do poszkodowanego, ale ze względu na bardzo złe warunki atmosferyczne: deszcz i silny wiatr oraz bardzo trudny dostęp KDR wycofał strażaków z działań w obawie o ich życie i zdrowie.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Dopiero </a:t>
            </a:r>
            <a:r>
              <a:rPr lang="pl-P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następnego dnia o godzinie 9.32 przybył żuraw samojezdny z Portu Wojennego Świnoujście.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 kolejnym przybyciu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SGRWys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przystąpiono do wypracowania i realizacji zamiaru taktycznego który objął: - ustabilizowanie kabiny suwnicy poprzez podwieszenie jej na haku żurawia (zaczepienie zawiesi przez </a:t>
            </a:r>
            <a:r>
              <a:rPr lang="pl-P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SGRWys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): zabezpieczenie poszkodowanego przed ewentualnym upadkiem, odprężenie lin stalowych czerpaka napierających na konstrukcję kabiny, wykonanie dostępu do poszkodowanego poprzez uniesienie kabiny i przemieszczenie jej na nabrzeże przy pomocy żurawia, ewakuację poszkodowanego technikami alpinistycznymi na pokład, a następnie trapem na nabrzeże i przekazani zespołom ratownictwa medycznego.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5527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 względu na pandemię działania kontrolno-rozpoznawcze są nadal ograniczone.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762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W skład potencjału ratowniczego województwa zachodniopomorskiego wchodzą: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20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Komend Miejskich i Powiatowych PSP; </a:t>
            </a:r>
            <a:endParaRPr lang="pl-PL" sz="1200" baseline="30000" dirty="0">
              <a:solidFill>
                <a:schemeClr val="tx2"/>
              </a:solidFill>
              <a:latin typeface="Calibri" pitchFamily="34" charset="0"/>
              <a:ea typeface="Tahoma" panose="020B0604030504040204" pitchFamily="34" charset="0"/>
              <a:cs typeface="Calibri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26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Jednostek Ratowniczo-Gaśniczych oraz 4 posterunki;</a:t>
            </a:r>
          </a:p>
          <a:p>
            <a:pPr indent="-380990">
              <a:lnSpc>
                <a:spcPct val="150000"/>
              </a:lnSpc>
              <a:spcBef>
                <a:spcPts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1493 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strażaków, </a:t>
            </a:r>
          </a:p>
          <a:p>
            <a:pPr indent="-380990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</a:pP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	w tym </a:t>
            </a:r>
            <a:r>
              <a:rPr lang="pl-PL" sz="1200" b="1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1246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w systemie zmianowym;</a:t>
            </a:r>
          </a:p>
          <a:p>
            <a:pPr indent="-380990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265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strażaków w stałej gotowości,</a:t>
            </a:r>
          </a:p>
          <a:p>
            <a:pPr indent="-380990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</a:pP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	w tym </a:t>
            </a:r>
            <a:r>
              <a:rPr lang="pl-PL" sz="1200" b="1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23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w stanowiskach kierowania;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44 </a:t>
            </a:r>
            <a:r>
              <a:rPr lang="pl-PL" sz="1200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średnich samochodów ratowniczo-gaśniczych;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33</a:t>
            </a:r>
            <a:r>
              <a:rPr lang="pl-PL" sz="1200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ciężkie samochody ratowniczo-gaśnicze;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30</a:t>
            </a:r>
            <a:r>
              <a:rPr lang="pl-PL" sz="1200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drabin mechanicznych i podnośników ratowniczych;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16</a:t>
            </a:r>
            <a:r>
              <a:rPr lang="pl-PL" sz="1200" dirty="0">
                <a:solidFill>
                  <a:schemeClr val="tx1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pojazdów specjalistycznych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, SRT, </a:t>
            </a:r>
            <a:r>
              <a:rPr lang="pl-PL" sz="1200" dirty="0" err="1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SRChem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, SRW, </a:t>
            </a:r>
            <a:r>
              <a:rPr lang="pl-PL" sz="1200" dirty="0" err="1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SRWys</a:t>
            </a:r>
            <a:r>
              <a:rPr lang="pl-PL" sz="1200" dirty="0">
                <a:solidFill>
                  <a:schemeClr val="tx2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.</a:t>
            </a: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Zakładowych Straży Pożarnych,</a:t>
            </a: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Wojskowych Straży Pożarnych, w tym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włączone do </a:t>
            </a:r>
            <a:r>
              <a:rPr lang="pl-PL" sz="12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ksrg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pl-PL" sz="1200" baseline="300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439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jednostek Ochotniczych Straży Pożarnych, </a:t>
            </a: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</a:pP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	w tym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włączonych do </a:t>
            </a:r>
            <a:r>
              <a:rPr lang="pl-PL" sz="12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ksrg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Ponad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11,7 tys. 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strażaków ochotników, </a:t>
            </a: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</a:pP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	w tym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7354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przeszkolonych biorących udział w działaniach,</a:t>
            </a: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</a:pP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	natomiast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6168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ochotników zrzeszonych jest w OSP włączonych do </a:t>
            </a:r>
            <a:r>
              <a:rPr lang="pl-PL" sz="1200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ksrg</a:t>
            </a:r>
            <a:endParaRPr lang="pl-PL" sz="1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0990" indent="-380990">
              <a:lnSpc>
                <a:spcPct val="110000"/>
              </a:lnSpc>
              <a:buClr>
                <a:srgbClr val="FF0000"/>
              </a:buClr>
            </a:pP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		 w tym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4034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przeszkolonych biorących udział w działaniach. </a:t>
            </a:r>
          </a:p>
          <a:p>
            <a:pPr marL="380990" indent="-380990">
              <a:lnSpc>
                <a:spcPct val="110000"/>
              </a:lnSpc>
              <a:buClr>
                <a:schemeClr val="tx1"/>
              </a:buClr>
            </a:pPr>
            <a:endParaRPr lang="pl-PL" sz="12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0990" indent="-380990">
              <a:lnSpc>
                <a:spcPct val="110000"/>
              </a:lnSpc>
              <a:buClr>
                <a:schemeClr val="tx1"/>
              </a:buClr>
            </a:pP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Jednostki OSP dysponują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747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pojazdami ratowniczo-gaśniczymi i pomocniczymi. W jednostce OSP Wołczkowo prężnie działa sekcja poszukiwawczo-ratownicza posiadająca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psy: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pl-PL" sz="1200" b="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certyfikowane,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pl-PL" sz="1200" b="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 trakcie szkolenia, </a:t>
            </a:r>
            <a:r>
              <a:rPr lang="pl-PL" sz="12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pl-PL" sz="1200" b="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emerytowanych</a:t>
            </a:r>
            <a:r>
              <a:rPr lang="pl-PL" sz="12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wraz z przewodnikami oraz specjalistyczny samochód do ich przewozu i wspomagania poszukiwań.</a:t>
            </a:r>
            <a:endParaRPr lang="pl-PL" sz="1200" baseline="30000" dirty="0">
              <a:solidFill>
                <a:schemeClr val="tx1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820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>
                <a:solidFill>
                  <a:srgbClr val="FF0000"/>
                </a:solidFill>
              </a:rPr>
              <a:t>Na slajdzie nie uwzględniono zakładu </a:t>
            </a:r>
            <a:r>
              <a:rPr lang="pl-PL" baseline="0" dirty="0" err="1">
                <a:solidFill>
                  <a:srgbClr val="FF0000"/>
                </a:solidFill>
              </a:rPr>
              <a:t>Polyolefins</a:t>
            </a:r>
            <a:r>
              <a:rPr lang="pl-PL" baseline="0" dirty="0">
                <a:solidFill>
                  <a:srgbClr val="FF0000"/>
                </a:solidFill>
              </a:rPr>
              <a:t> S.A. (w budowie). </a:t>
            </a:r>
            <a:r>
              <a:rPr lang="pl-PL" dirty="0"/>
              <a:t>Należy zauważyć, iż</a:t>
            </a:r>
            <a:r>
              <a:rPr lang="pl-PL" baseline="0" dirty="0"/>
              <a:t> p</a:t>
            </a:r>
            <a:r>
              <a:rPr lang="pl-PL" dirty="0"/>
              <a:t>omimo</a:t>
            </a:r>
            <a:r>
              <a:rPr lang="pl-PL" baseline="0" dirty="0"/>
              <a:t> pandemii p</a:t>
            </a:r>
            <a:r>
              <a:rPr lang="pl-PL" dirty="0"/>
              <a:t>lan kontroli w zakładach dużego ryzyka został zrealizowany </a:t>
            </a:r>
            <a:r>
              <a:rPr lang="pl-PL" dirty="0">
                <a:solidFill>
                  <a:srgbClr val="FF0000"/>
                </a:solidFill>
              </a:rPr>
              <a:t>(kontrole</a:t>
            </a:r>
            <a:r>
              <a:rPr lang="pl-PL" baseline="0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 planowane – uzgodnienie z WIOŚ)</a:t>
            </a:r>
            <a:r>
              <a:rPr lang="pl-PL" dirty="0"/>
              <a:t>. </a:t>
            </a:r>
            <a:r>
              <a:rPr lang="pl-PL" dirty="0">
                <a:solidFill>
                  <a:srgbClr val="FF0000"/>
                </a:solidFill>
              </a:rPr>
              <a:t>Przeprowadzono 10 kontroli.</a:t>
            </a:r>
            <a:r>
              <a:rPr lang="pl-PL" baseline="0" dirty="0">
                <a:solidFill>
                  <a:srgbClr val="FF0000"/>
                </a:solidFill>
              </a:rPr>
              <a:t> Jednocześnie trzeba wspomnieć, iż w roku 2021 Zachodniopomorski Komendant Wojewódzki PSP na prowadzących ZDR nałożył </a:t>
            </a:r>
            <a:r>
              <a:rPr lang="pl-PL" b="1" baseline="0" dirty="0">
                <a:solidFill>
                  <a:srgbClr val="FF0000"/>
                </a:solidFill>
              </a:rPr>
              <a:t>18 decyzji administracyjnych w zakresie zapobiegania poważnym awariom przemysłowym</a:t>
            </a:r>
            <a:r>
              <a:rPr lang="pl-PL" baseline="0" dirty="0">
                <a:solidFill>
                  <a:srgbClr val="FF0000"/>
                </a:solidFill>
              </a:rPr>
              <a:t>. W jednym przypadku przeprowadzono postępowanie egzekucyjne. Ponadto w 2021 r. do KW PSP w Szczecinie wpłynęły 32 wnioski w zakresie zatwierdzenia dokumentacji ZDR (PZA, ROB, WPOR). </a:t>
            </a: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2148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baseline="0" dirty="0"/>
              <a:t>Zadanie inwestycyjne pn. </a:t>
            </a:r>
            <a:r>
              <a:rPr lang="pl-PL" b="1" baseline="0" dirty="0"/>
              <a:t>„Budowa obiektów KP PSP w Gryficach przy ul. Piłsudskiego 35”.</a:t>
            </a:r>
          </a:p>
          <a:p>
            <a:r>
              <a:rPr lang="pl-PL" baseline="0" dirty="0"/>
              <a:t>Wartość kosztorysowa – 17 851 tys. zł. Budowę rozpoczęto w roku 2015. Zadanie zostało ujęte w „Programie modernizacji Policji, Straży Granicznej, Państwowej Straży Pożarnej i Służby Ochrony Państwa w latach 2017-2020”. W ramach ustawy modernizacyjnej na zadanie wydatkowano kwotę 5 594 tys. zł. </a:t>
            </a:r>
            <a:r>
              <a:rPr lang="pl-PL" b="1" baseline="0" dirty="0"/>
              <a:t>W roku 2021 wydatkowano środki w wysokości 5 259 tys. zł. </a:t>
            </a:r>
          </a:p>
          <a:p>
            <a:r>
              <a:rPr lang="pl-PL" b="0" u="sng" baseline="0" dirty="0"/>
              <a:t>Zakres rzeczowy przedmiotowej inwestycji obejmował: </a:t>
            </a:r>
          </a:p>
          <a:p>
            <a:pPr marL="0" indent="0">
              <a:buNone/>
            </a:pPr>
            <a:r>
              <a:rPr lang="pl-PL" b="0" baseline="0" dirty="0"/>
              <a:t>1. Budowę budynku głównego na potrzeby KP PSP i JRG z częścią garażową. </a:t>
            </a:r>
          </a:p>
          <a:p>
            <a:pPr marL="0" indent="0">
              <a:buNone/>
            </a:pPr>
            <a:r>
              <a:rPr lang="pl-PL" b="0" baseline="0" dirty="0"/>
              <a:t>2. Budowę budynku pomocniczego – garażowo-warsztatowego z myjnią, </a:t>
            </a:r>
            <a:r>
              <a:rPr lang="pl-PL" b="0" baseline="0" dirty="0" err="1"/>
              <a:t>agregatorownią</a:t>
            </a:r>
            <a:r>
              <a:rPr lang="pl-PL" b="0" baseline="0" dirty="0"/>
              <a:t> i </a:t>
            </a:r>
            <a:r>
              <a:rPr lang="pl-PL" b="0" baseline="0" dirty="0" err="1"/>
              <a:t>sprężarkownią</a:t>
            </a:r>
            <a:r>
              <a:rPr lang="pl-PL" b="0" baseline="0" dirty="0"/>
              <a:t>.</a:t>
            </a:r>
          </a:p>
          <a:p>
            <a:r>
              <a:rPr lang="pl-PL" b="0" baseline="0" dirty="0"/>
              <a:t>3. Budowę wspinalni. </a:t>
            </a:r>
          </a:p>
          <a:p>
            <a:r>
              <a:rPr lang="pl-PL" b="0" baseline="0" dirty="0"/>
              <a:t>4. Budowę masztu antenowego umożliwiającego łączność.</a:t>
            </a:r>
          </a:p>
          <a:p>
            <a:r>
              <a:rPr lang="pl-PL" b="0" baseline="0" dirty="0"/>
              <a:t>5. Budowę części sportowo-rekreacyjnej.</a:t>
            </a:r>
          </a:p>
          <a:p>
            <a:r>
              <a:rPr lang="pl-PL" b="0" baseline="0" dirty="0"/>
              <a:t>6. Budowę placów manewrowych, dojazdów, dojść i parkingów.</a:t>
            </a:r>
          </a:p>
          <a:p>
            <a:r>
              <a:rPr lang="pl-PL" b="0" baseline="0" dirty="0"/>
              <a:t>7. Budowę kompletnej infrastruktury poziemnej w tym przyłącza: energetyczne,  gazowe, </a:t>
            </a:r>
            <a:r>
              <a:rPr lang="pl-PL" b="0" baseline="0" dirty="0" err="1"/>
              <a:t>wod</a:t>
            </a:r>
            <a:r>
              <a:rPr lang="pl-PL" b="0" baseline="0" dirty="0"/>
              <a:t> – kan., teletechnicznego, sygnalizacji ulicznej.</a:t>
            </a:r>
          </a:p>
          <a:p>
            <a:r>
              <a:rPr lang="pl-PL" b="0" baseline="0" dirty="0"/>
              <a:t>8. Budowę ogrodzenia działki.</a:t>
            </a: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83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Budowa strażnicy JRG 1 Komendy Miejskiej Państwowej Straży Pożarnej w Koszalinie przy ul. Fałata.</a:t>
            </a:r>
            <a:endParaRPr lang="pl-PL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Wartość kosztorysowa inwestycji – 24 140 tys. zł. </a:t>
            </a:r>
            <a:r>
              <a:rPr lang="pl-PL" baseline="0" dirty="0"/>
              <a:t>Zadanie było ujęte w „Programie modernizacji Policji, Straży Granicznej, Państwowej Straży Pożarnej i Służby Ochrony Państwa w latach 2017-2020”.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2021 na zadanie łącznie wydatkowano kwotę 4 259,32 tys. zł. (w tym: 3 500 tys. zł – środki budżetowe niewygasające z końcem roku 2020 oraz kwota 759,32 tys. zł z przyznanej promesy z firm ubezpieczeniowych z KG PSP).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Zakres rzeczowy przedmiotowej inwestycji obejmował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                                                    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Część administracyjną podziału bojowego: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na parterze wykonano: zapasowe stanowisko kierowania, węzeł szatniowo-sanitarny, pomieszczenia prania i suszenia odzieży specjalnej, salę dydaktyczną i salę edukacyjną;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na piętrze wykonano: serwerownię, pomieszczenie siłowni, świetlicę połączoną z jadalnią, pokoje dla dowódców i zastępcy, pokoje do wypoczynku dla strażaków, pomieszczenia porządkowe, pomieszczenia sanitarne.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części garażowej z zapleczem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magazynowo-technicznym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zaprojektowano 12 stanowisk postojowych dla wozów bojowych i pojazdów pomocniczych straży pożarnej. Do hali garażowej przylegają pomieszczenia: magazyn sorbentów, proszków gaśniczych, neutralizatorów, warsztat naprawczy, podręczny skład paliw, oleju i smarów, pomieszczenie dezynfekcji sprzętu, magazyn sprzętu pożarniczego,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sprężarkownia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pracowania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nurkowa, wieża suszenia węży, dwustanowiskowa myjnia, magazyn logistyczny i techniczny.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Inne efekty rzeczowe: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wspinalnia strażacka z dobiegiem jako ściana ćwiczeń,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boisko sportowe o wym. 58x36m,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tor przeszkód - 100m,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nowa JRG1 Koszalin wyposażona jest w system klimatyzacji  i wentylacji oraz system paneli fotowoltaicznych oraz solarnych.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576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KM PSP Szczecin: „Budowa pomocniczej hali garażowej w JRG nr 2 przy ul. Struga 10A”. 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Wartość kosztorysowa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zadania wyniosła 2 851,2 tys. zł. Inwestycja była finansowana w ramach budżetu państwa w kwocie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2 579,7 tys. zł oraz dofinansowana kwotą 271,5 tys. zł w ramach środków z firm ubezpieczeniowych KG PSP.</a:t>
            </a:r>
            <a:b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ramach inwestycji wykonano roboty budowlane hali pomocniczej:  konstrukcję hali, ściany i zadaszenie, posadzkę wewnątrz, roboty instalacyjne: wodociągowe, sanitarne, elektryczne, wentylacyjne, odciągu spalin, przebudowano część placu manewrowego stanowiącego podjazd do garażu.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Uzyskano efekty rzeczowe: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kubaturę – 1018 m3,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powierzchnię użytkową – 636 m2,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miejsc postojowych na samochody i 4 miejsca na przyczepy,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dodatkowo wybudowano magazyn podręczny z antresolą.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05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Szczecin: „Budowa budynku garażowego z zapleczem magazynowym wraz z zagospodarowaniem terenu”. 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Wartość kosztorysowa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zadania wyniosła 1 984 tys. zł. Inwestycja była finansowana w ramach budżetu państwa w kwocie 1 872 tys. zł oraz dofinansowana kwotą 112 tys. zł w ramach środków z firm ubezpieczeniowych KG PSP.</a:t>
            </a:r>
            <a:b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Zakres rzeczowy wykonanych robót:                                           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Dokumentacja projektowo – techniczna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                                          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Wybudowany budynek gospodarczy z czterostanowiskowym garażem oraz trzema pomieszczeniami gospodarczymi (w tym jedno przeznaczone na pomieszczenie do ładowania butli powietrznych). Przebudowano plac manewrowy. Nowy budynek zaspokoi potrzeby garażowania samochodów służbowych, przyczepek wężowych oraz łodzi.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Uzyskano efekty rzeczowe: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kubaturę – 1200 m3,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powierzchnię użytkową – 345 m2,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miejsca garażowe,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 zewnętrzny.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6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2022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pl-PL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w Drawsku Pomorskim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został przeprowadzony remont elewacji budynku KP PSP w Drawsku Pomorskim.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l-PL" dirty="0"/>
              <a:t>Łączny koszt przedsięwzięcia wyniósł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129 tys. zł 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(źródła finansowania: 100 tys. zł środki z firm ubezpieczeniowych z KG PSP, 28 tys. zł Starostwo Powiatowe w Drawsku Pomorskim, 1 tys. zł środki własne komendy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615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„Doposażenie komory dymowej w JRG nr 2 przy ul. Struga 10A”. Zadanie realizowane przez KW PSP w Szczecinie.</a:t>
            </a:r>
          </a:p>
          <a:p>
            <a:r>
              <a:rPr lang="pl-PL" dirty="0"/>
              <a:t>Wartość zrealizowanego zadania wyniosła 582 792,45 zł. Inwestycja była finansowana w ramach budżetu państwa ze środków niewygasających z końcem roku 2020 w kwocie 462 tys. zł. Pozostała kwota została zabezpieczona ze środków z firm ubezpieczeniowych KG PSP w wysokości 120 792,45 zł.</a:t>
            </a:r>
          </a:p>
          <a:p>
            <a:br>
              <a:rPr lang="pl-PL" dirty="0"/>
            </a:br>
            <a:r>
              <a:rPr lang="pl-PL" dirty="0"/>
              <a:t>W ramach inwestycji doposażono komorę dymową w: młot - 1 szt., bieżnię - 1 szt., drabinę bez końca - 1 szt., rower do ćwiczeń - 1 szt., komplet urządzeń z dedykowanym oprogramowaniem do zarządzania przebiegiem procesu szkoleniowego, zbiornik do ćwiczeń - 1 szt., kamerę termowizyjną obrotową - 1 szt.; komplet lamp orientacyjnych, alarmowych, stroboskopowych, szafę sterującą z oprogramowaniem i sprzętem komputerowym w sterowni, okablowanie do nadzoru drzwi oraz stoły przygotowawcze - 2 szt.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533A4-E8AB-4B3A-954B-A79ADF31B533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80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2021 w </a:t>
            </a: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w Stargardzie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przeprowadzono prace remontowe i modernizacje na łączną kwotę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1 220 000 zł: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zadanie: Modernizacja systemu łączności radiowej w KP PSP w Stargardzie. Koszt wykonanych prac 450 tys. zł.  </a:t>
            </a:r>
            <a:r>
              <a:rPr lang="pl-PL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Źródło finansowania: budżet państwa – środki niewygasające z końcem roku 2020;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zadanie: Modernizacja SKKP w KP PSP w Stargardzie. Koszt wykonanych prac 550 tys. zł. Źródło finansowania: budżet państwa – środki niewygasające z końcem roku 2020;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pl-PL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zadanie: Modernizacja pomieszczeń KP PSP w Stargardzie. Koszt wykonanych prac 220 tys. zł. Źródło finansowania: Gmina Miasto Stargard.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764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roku 2021 realizowano zadania termomodernizacyjne w ramach podpisanych umów z NFOŚiGW: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Zadanie </a:t>
            </a: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KM PSP w Koszalinie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„Termomodernizacja obiektów KM PSP w Koszalinie przy ul. Strażackiej 8”. Wartość podpisanej umowy to kwota 2 812 843 zł. Na koniec roku 2021 zrealizowano roboty budowlane na kwotę 2 054 387,8 zł. W ramach zrealizowanych robót ocieplono budynek administracyjny oraz zaplecza technicznego, zmodernizowano instalację centralnego ogrzewania w budynku administracyjnym, wymieniono instalacje centralnego ogrzewania i węzeł cieplny w budynku zaplecza technicznego.</a:t>
            </a: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Zadanie </a:t>
            </a:r>
            <a:r>
              <a:rPr lang="pl-PL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KP PSP w Myśliborzu: </a:t>
            </a:r>
            <a:r>
              <a:rPr lang="pl-PL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„</a:t>
            </a:r>
            <a:r>
              <a:rPr lang="pl-PL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Termomodernizacja budynków Komendy Powiatowej Państwowej Straży Pożarnej w Myśliborzu przy ul. Lipowej 1b oraz w Dębnie  przy ul. Kosynierów 6”. </a:t>
            </a:r>
            <a:r>
              <a:rPr lang="pl-PL" sz="18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Wartość robót  wykonanych w roku 2021 wyniosła 1 526 163,92  zł (z czego 1 182 000 zł stanowiły środki budżetowe niewygasające z końcem roku 2020 a kwota 344 163,92 zł pochodziła z NFOŚiGW). Do końca roku wykonano prace w budynkach </a:t>
            </a:r>
            <a:r>
              <a:rPr lang="pl-P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administracyjno-garażowych i magazynowo - warsztatowych w Myśliborzu i Dębnie:</a:t>
            </a:r>
            <a:r>
              <a:rPr lang="pl-PL" sz="1800" kern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polegające na rozbiórce starych pokryć dachowych i dociepleniu dachów, wymianie i dociepleniu posadzek garażowych, dociepleniu fundamentów wraz z wykonaniem izolacji przeciwwilgociowej.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582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Font typeface="+mj-lt"/>
              <a:buNone/>
            </a:pPr>
            <a:r>
              <a:rPr lang="pl-PL" dirty="0"/>
              <a:t>Zakup średniego samochodu ratowniczo-gaśniczego GBA 2,5/16 Iveco </a:t>
            </a:r>
            <a:r>
              <a:rPr lang="pl-PL" dirty="0" err="1"/>
              <a:t>Eurocargo</a:t>
            </a:r>
            <a:r>
              <a:rPr lang="pl-PL" dirty="0"/>
              <a:t>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zrealizowano w ramach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projektu „Usprawnienie systemu ratownictwa w transporcie kolejowym – etap I.” Programu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Operacyjnego Infrastruktura i Środowisko 2014 – 2020. Pojazd został przekazany w użytkowanie do Komendy Powiatowej PSP w Kołobrzegu. Koszt pojazd to 1 264 440,00 zł.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58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</a:t>
            </a:r>
            <a:r>
              <a:rPr lang="pl-PL" b="0" dirty="0"/>
              <a:t>roku 2021 w województwie odnotowano: </a:t>
            </a:r>
          </a:p>
          <a:p>
            <a:r>
              <a:rPr lang="pl-PL" sz="1200" b="0" dirty="0">
                <a:latin typeface="Calibri" pitchFamily="34" charset="0"/>
                <a:cs typeface="Calibri" pitchFamily="34" charset="0"/>
              </a:rPr>
              <a:t>26225 zdarzeń, co stanowi </a:t>
            </a:r>
            <a:r>
              <a:rPr lang="pl-PL" sz="1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spadek do roku poprzedniego o  </a:t>
            </a:r>
            <a:r>
              <a:rPr lang="pl-PL" sz="1200" b="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3,57%</a:t>
            </a:r>
            <a:endParaRPr lang="pl-PL" sz="1200" b="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l-PL" sz="1200" b="0" dirty="0">
                <a:latin typeface="Calibri" pitchFamily="34" charset="0"/>
                <a:cs typeface="Calibri" pitchFamily="34" charset="0"/>
              </a:rPr>
              <a:t>6 561 POŻARÓW - </a:t>
            </a:r>
            <a:r>
              <a:rPr lang="pl-PL" sz="1200" b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spadek do roku poprzedniego o</a:t>
            </a:r>
            <a:r>
              <a:rPr lang="pl-PL" sz="1200" b="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6,50%</a:t>
            </a:r>
            <a:r>
              <a:rPr lang="pl-PL" sz="1200" b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pl-PL" sz="1200" b="0" dirty="0">
                <a:latin typeface="Calibri" pitchFamily="34" charset="0"/>
                <a:cs typeface="Calibri" pitchFamily="34" charset="0"/>
              </a:rPr>
              <a:t>17 540 MIEJSCOWYCH ZAGROŻEŃ - </a:t>
            </a:r>
            <a:r>
              <a:rPr lang="pl-PL" sz="1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spadek do roku poprzedniego o </a:t>
            </a:r>
            <a:r>
              <a:rPr lang="pl-PL" sz="1200" b="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4,01%</a:t>
            </a:r>
          </a:p>
          <a:p>
            <a:r>
              <a:rPr lang="pl-PL" sz="1200" b="0" dirty="0">
                <a:latin typeface="Calibri" pitchFamily="34" charset="0"/>
                <a:cs typeface="Calibri" pitchFamily="34" charset="0"/>
              </a:rPr>
              <a:t>oraz  ALARMÓW  FAŁSZYWYCH - </a:t>
            </a:r>
            <a:r>
              <a:rPr lang="pl-PL" sz="1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wzrost do roku poprzedniego  o  </a:t>
            </a:r>
            <a:r>
              <a:rPr lang="pl-PL" sz="1200" b="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11,44 %.</a:t>
            </a:r>
          </a:p>
          <a:p>
            <a:r>
              <a:rPr lang="pl-PL" sz="1200" b="0" i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Średnio było 72 zdarzenia dziennie, o 2 mniej niż w roku 2020.</a:t>
            </a:r>
          </a:p>
          <a:p>
            <a:r>
              <a:rPr lang="pl-PL" sz="1200" b="0" i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Samochody co 20 minut wyjeżdżały do akcji, w tym co 30 minut do miejscowego zagrożenia i co 80 minut do pożaru.</a:t>
            </a:r>
            <a:endParaRPr lang="pl-PL" sz="1200" b="0" i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957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Zakup pięciu lekkich samochodów rozpoznawczo-ratowniczych Isuzu D-MAX dla KP PSP w Białogardzie, Drawsku Pomorskim, Kamieniu Pomorskim, Pyrzycach oraz KW PSP w Szczecinie zrealizowano w ramach środków samorządowych oraz środków z Funduszu przeciwdziałania COVID-19. Koszt jednostkowy pojazdów to 201 990,60 zł (Łącznie 1 009 953 zł)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701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czterech quadów RM 800 z lawetami dla KP PSP w Choszcznie, Łobzie, Szczecinku i Świdwinie zrealizowano w ramach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projektu „Zwiększenie skuteczności prowadzenia długotrwałych akcji ratowniczych” (KP PSP w Choszcznie) oraz Funduszu przeciwdziałania COVID-19. Koszt łączny 4 zestawów to 235 422,00 zł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406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siedmiu lekkich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samochodów kwatermistrzowskich Fiat </a:t>
            </a:r>
            <a:r>
              <a:rPr lang="pl-PL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Doblo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Maxi dla KP PSP w Goleniowie, Gryfinie, Kamieniu Pomorskim, Pyrzycach, Stargardzie, Świdwinie i Wałczu w ramach środków samorządowych oraz Funduszu przeciwdziałania COVID-19. Łączny koszt zakupu to 851 200,00 zł.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003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Samochód specjalny z drabiną mechaniczną SD40 MAN  TGM 18.320 dla KM PSP w Świnoujściu</a:t>
            </a:r>
            <a:r>
              <a:rPr lang="pl-PL" b="0" dirty="0"/>
              <a:t>. Zakup realizowany w ramach projektu „Zwiększenie skuteczności prowadzenia długotrwałych akcji ratowniczych” </a:t>
            </a:r>
            <a:r>
              <a:rPr lang="pl-PL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Programu Operacyjnego Infrastruktura i Środowisko 2014 – 2020. Koszt zakupy to 2 447 700,00 zł.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8311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samochodu specjalnego z podnośnikiem hydraulicznym SHD 42 Mercedes Benz </a:t>
            </a:r>
            <a:r>
              <a:rPr lang="pl-PL" dirty="0" err="1"/>
              <a:t>Econic</a:t>
            </a:r>
            <a:r>
              <a:rPr lang="pl-PL" dirty="0"/>
              <a:t> dla KP PSP w Goleniowi. </a:t>
            </a:r>
            <a:r>
              <a:rPr lang="pl-PL" b="0" dirty="0"/>
              <a:t>Zakup realizowany w ramach projektu „Zwiększenie skuteczności prowadzenia długotrwałych akcji ratowniczych” </a:t>
            </a:r>
            <a:r>
              <a:rPr lang="pl-PL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Programu Operacyjnego Infrastruktura i Środowisko 2014 – 2020. Koszt zakupy to 2 570 700,00 zł.</a:t>
            </a:r>
            <a:endParaRPr lang="pl-PL" dirty="0"/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5538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średniego samochodu ratowniczo-gaśniczego GBA 3/16 Volvo FL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zrealizowano w ramach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środków z nowelizacji budżetu państwa, środków samorządowych oraz Funduszu przeciwdziałania COVID-19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Pojazd został przekazany w użytkowanie do Komendy Powiatowej PSP w Wałczu. Koszt pojazd to 883 878,00 zł.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2637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Zakup trzech lekkich samochodów typu mikrobus dla Komendy Wojewódzkiej PSP w Szczecinie (Peugeot </a:t>
            </a:r>
            <a:r>
              <a:rPr lang="pl-PL" dirty="0" err="1"/>
              <a:t>Traveller</a:t>
            </a:r>
            <a:r>
              <a:rPr lang="pl-PL" dirty="0"/>
              <a:t>) i dla Komend Powiatowych PSP w Sławnie i Świdwinie (Opel </a:t>
            </a:r>
            <a:r>
              <a:rPr lang="pl-PL" dirty="0" err="1"/>
              <a:t>Zafira</a:t>
            </a:r>
            <a:r>
              <a:rPr lang="pl-PL" dirty="0"/>
              <a:t>). </a:t>
            </a:r>
            <a:r>
              <a:rPr lang="pl-PL" b="0" dirty="0"/>
              <a:t>Zakup realizowany w ramach projektu „Usprawnienie systemu ratownictwa na drogach – etap IV” </a:t>
            </a:r>
            <a:r>
              <a:rPr lang="pl-PL" sz="12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Programu Operacyjnego Infrastruktura i Środowisko 2014 – 2020. Łączny koszt pojazdów wyniósł 497 043,00 zł.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319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Zakup 2 średnich samochodów ratowniczo-gaśniczych GBA 3/16 MAN TGM 13.290 dla KP PSP w Białogardzie i Choszcznie oraz 3 ciężkich samochodów ratowniczo-gaśniczych  GCBA 5/16 i 6/16 MAN TGM 18.320 dla KP PSP w Choszcznie, Gryficach i Sławnie. Zakup zrealizowany ze środków z Narodowego Funduszu Ochrony Środowiska i Gospodarki Wodnej, Wojewódzkiego Funduszu Ochrony Środowiska i Gospodarki Wodnej w Szczecinie, środków samorządowych, Funduszu przeciwdziałania COVID-19 oraz środków z nowelizacji budżetu państwa. Łączny koszt pojazdów wyniósł 5 030 700,00 zł.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13410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dwóch samochodów specjalnych </a:t>
            </a:r>
            <a:r>
              <a:rPr lang="pl-PL" dirty="0" err="1"/>
              <a:t>Pgaz</a:t>
            </a:r>
            <a:r>
              <a:rPr lang="pl-PL" dirty="0"/>
              <a:t> na podwoziu Iveco </a:t>
            </a:r>
            <a:r>
              <a:rPr lang="pl-PL" dirty="0" err="1"/>
              <a:t>Eurocargo</a:t>
            </a:r>
            <a:r>
              <a:rPr lang="pl-PL" dirty="0"/>
              <a:t> dla KM PSP w Koszalinie i Szczecinie w ramach projektu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„Usprawnienie systemu ratownictwa w transporcie kolejowym – etap I.” Programu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Operacyjnego Infrastruktura i Środowisko 2014 – 2020. Koszt pojazdów to 3 879 420,00 zł</a:t>
            </a:r>
            <a:endParaRPr lang="pl-PL" dirty="0"/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5873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Zakup średniego </a:t>
            </a:r>
            <a:r>
              <a:rPr lang="pl-PL" sz="1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samochodu ratowniczo-gaśniczego MAN TGM 13.290 dla KM PSP w Koszalinie zrealizowany ze środków samorządowych, ze ś</a:t>
            </a:r>
            <a:r>
              <a:rPr lang="pl-PL" sz="12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rodków z wpływów uzyskanych z tytułu obowiązkowego ubezpieczenia od ognia oraz Wojewódzkiego Funduszu Ochrony Środowiska i Gospodarki Wodnej w Szczecinie. Koszt zakupu to 865 920,00 zł.</a:t>
            </a:r>
            <a:endParaRPr lang="pl-PL" sz="1200" i="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+mn-cs"/>
            </a:endParaRP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56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Udział procentowy poszczególnych interwencji przedstawia się następująco:</a:t>
            </a:r>
          </a:p>
          <a:p>
            <a:r>
              <a:rPr lang="pl-PL" dirty="0"/>
              <a:t>Prawie 67 % to MZ, 25% to pożary i 8,1% wyjazdów to AF.</a:t>
            </a:r>
          </a:p>
          <a:p>
            <a:r>
              <a:rPr lang="pl-PL" dirty="0"/>
              <a:t>Wśród pożarów najwięcej było pożarów małych – 6326, następnie średnich – 195, dużych – 34 i</a:t>
            </a:r>
          </a:p>
          <a:p>
            <a:r>
              <a:rPr lang="pl-PL" dirty="0"/>
              <a:t> </a:t>
            </a:r>
            <a:r>
              <a:rPr lang="pl-PL" b="1" dirty="0"/>
              <a:t>6 pożarów bardzo dużych:</a:t>
            </a:r>
          </a:p>
          <a:p>
            <a:r>
              <a:rPr lang="pl-PL" dirty="0"/>
              <a:t> 10 czerwca -</a:t>
            </a:r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Hala demontażu pojazdów, składowisko wraków (Car-Gryf) w Stobnie (pow. policki)</a:t>
            </a:r>
          </a:p>
          <a:p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13 lipca - Hala produkcyjno-magazynowa w Sławsku (pow. sławieński)</a:t>
            </a:r>
          </a:p>
          <a:p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28 sierpnia - składowisko pozostałości roślinnych w Trzeszczynie (pow. policki)</a:t>
            </a:r>
          </a:p>
          <a:p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4 października - Budynek inwentarski - kurnik oraz przyległe biuro w Rurzycy (pow. goleniowski)</a:t>
            </a:r>
          </a:p>
          <a:p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5 października – budynek chlewni w m. Bara (pow. gryfiński)</a:t>
            </a:r>
          </a:p>
          <a:p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20 października - Zakład utylizacji opon - wyposażenie hali w Szczecinie ul. </a:t>
            </a:r>
            <a:r>
              <a:rPr lang="pl-PL" sz="1800" b="0" i="0" u="none" strike="noStrike" baseline="0" dirty="0" err="1">
                <a:solidFill>
                  <a:prstClr val="black"/>
                </a:solidFill>
                <a:latin typeface="Courier New" panose="02070309020205020404" pitchFamily="49" charset="0"/>
              </a:rPr>
              <a:t>Stołczyńska</a:t>
            </a:r>
            <a:endParaRPr lang="pl-PL" sz="1800" b="0" i="0" u="none" strike="noStrike" baseline="0" dirty="0">
              <a:solidFill>
                <a:prstClr val="black"/>
              </a:solidFill>
              <a:latin typeface="Courier New" panose="02070309020205020404" pitchFamily="49" charset="0"/>
            </a:endParaRPr>
          </a:p>
          <a:p>
            <a:endParaRPr lang="pl-PL" sz="1800" b="0" i="0" u="none" strike="noStrike" baseline="0" dirty="0">
              <a:solidFill>
                <a:prstClr val="black"/>
              </a:solidFill>
              <a:latin typeface="Courier New" panose="02070309020205020404" pitchFamily="49" charset="0"/>
            </a:endParaRPr>
          </a:p>
          <a:p>
            <a:r>
              <a:rPr lang="pl-PL" dirty="0"/>
              <a:t>Rozkład MZ: małe – 1942, lokalne -15 465, średnie – 132 i </a:t>
            </a:r>
            <a:r>
              <a:rPr lang="pl-PL" b="1" dirty="0"/>
              <a:t>1 duże</a:t>
            </a:r>
          </a:p>
          <a:p>
            <a:r>
              <a:rPr lang="pl-PL" b="1" dirty="0"/>
              <a:t> </a:t>
            </a:r>
            <a:r>
              <a:rPr lang="pl-PL" dirty="0"/>
              <a:t>(19 marca - wypadek drogowy: </a:t>
            </a:r>
            <a:r>
              <a:rPr lang="pl-PL" sz="1800" b="0" i="0" u="none" strike="noStrike" baseline="0" dirty="0">
                <a:solidFill>
                  <a:prstClr val="black"/>
                </a:solidFill>
                <a:latin typeface="Courier New" panose="02070309020205020404" pitchFamily="49" charset="0"/>
              </a:rPr>
              <a:t>2 autobusy wojskowe, Renault Master, Opel </a:t>
            </a:r>
            <a:r>
              <a:rPr lang="pl-PL" sz="1800" b="0" i="0" u="none" strike="noStrike" baseline="0" dirty="0" err="1">
                <a:solidFill>
                  <a:prstClr val="black"/>
                </a:solidFill>
                <a:latin typeface="Courier New" panose="02070309020205020404" pitchFamily="49" charset="0"/>
              </a:rPr>
              <a:t>Vivaro</a:t>
            </a:r>
            <a:r>
              <a:rPr lang="pl-PL" dirty="0"/>
              <a:t> – 22 osoby poszkodowane – Szczecin, ul. Gdańska.)</a:t>
            </a:r>
          </a:p>
          <a:p>
            <a:endParaRPr lang="pl-PL" sz="1200" b="0" i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5183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Lekki samochód kwatermistrzowski Skoda 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Kamiq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dla KP PSP w Myśliborzu. Pojazd za kwotę 132 000,00 zł został sfinansowany w całości przez Gminę </a:t>
            </a:r>
            <a:r>
              <a:rPr lang="pl-PL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Barlinek i Myślibórz oraz Powiat Myśliborski.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355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łodzi WHALY 435 z przyczepą </a:t>
            </a:r>
            <a:r>
              <a:rPr lang="pl-PL" dirty="0" err="1"/>
              <a:t>podłodziową</a:t>
            </a:r>
            <a:r>
              <a:rPr lang="pl-PL" dirty="0"/>
              <a:t> dla KP PSP w Świdwinie. Zakup za kwotę 60 890,00 zł.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Zakup łodzi </a:t>
            </a:r>
            <a:r>
              <a:rPr lang="pl-PL" dirty="0" err="1"/>
              <a:t>Gomar</a:t>
            </a:r>
            <a:r>
              <a:rPr lang="pl-PL" dirty="0"/>
              <a:t> 500 z silnikiem zaburtowym i przyczepą </a:t>
            </a:r>
            <a:r>
              <a:rPr lang="pl-PL" dirty="0" err="1"/>
              <a:t>podłodziową</a:t>
            </a:r>
            <a:r>
              <a:rPr lang="pl-PL" dirty="0"/>
              <a:t> dla KP PSP w Pyrzycach. Zakup za kwotę 121 500,00 zł.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12385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Zakup dwóch wózków widłowych Gunter Grossmann 2,5T i 3,0T dla KM PSP w Koszalinie i Szczecinie realizowany w ramach środków z Funduszu przeciwdziałania COVID-19. Łączny koszt wyniósł 121 770,00 zł.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840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W 2021 roku zakupiono 11 nowych pojazdów dla Ochotniczy Straży Pożarnych województwa zachodniopomorskiego w tym: 1 lekki samochód ratowniczo-gaśniczy, 9 średnich samochodów ratowniczo-gaśniczych oraz 1 ciężki samochód ratowniczo-gaśniczy. Zakup był możliwy dzięki środkom z NFOŚiGW, </a:t>
            </a:r>
            <a:r>
              <a:rPr lang="pl-PL" dirty="0" err="1"/>
              <a:t>WFOŚiGW</a:t>
            </a:r>
            <a:r>
              <a:rPr lang="pl-PL" dirty="0"/>
              <a:t>, środków samorządowych, środków Komendanta Głównego PSP oraz z Regionalnego Programu Operacyjnego Województwa Zachodniopomorskiego. Łączny koszt zakupów to 9 071 260,00 zł.</a:t>
            </a:r>
          </a:p>
          <a:p>
            <a:r>
              <a:rPr lang="pl-PL" dirty="0"/>
              <a:t>Dodatkowo ze środków Funduszu Sprawiedliwości Ochotnicza Straż Pożarna w Dobrzanach zakupiła </a:t>
            </a:r>
            <a:r>
              <a:rPr lang="pl-PL" dirty="0" err="1"/>
              <a:t>quada</a:t>
            </a:r>
            <a:r>
              <a:rPr lang="pl-PL" dirty="0"/>
              <a:t> wraz z wyposażeniem.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2253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pl-PL" dirty="0"/>
              <a:t>Przekazano 18 oraz 2 przyczepy specjalne.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683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roku ubiegłym </a:t>
            </a:r>
            <a:r>
              <a:rPr lang="en-GB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jednostek</a:t>
            </a:r>
            <a:r>
              <a:rPr lang="en-GB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OSP </a:t>
            </a: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użyczono</a:t>
            </a:r>
            <a:r>
              <a:rPr lang="en-GB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zasobów </a:t>
            </a:r>
            <a:r>
              <a:rPr lang="en-GB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PSP </a:t>
            </a:r>
            <a:r>
              <a:rPr lang="pl-PL" sz="12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 samochody ratowniczo-gaśnicze oraz motopompę pływającą i 2 zestawy hydrauliczne.</a:t>
            </a:r>
          </a:p>
          <a:p>
            <a:pPr marL="0" lvl="0" indent="0" algn="just">
              <a:lnSpc>
                <a:spcPct val="150000"/>
              </a:lnSpc>
              <a:buFont typeface="+mj-lt"/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4180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pl-PL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Mały Strażak: W ramach naboru wniosków ogłoszonego przez Wojewódzki Fundusz Ochrony Środowiska i Gospodarki Wodnej w Szczecinie Ochotnicze Straże Pożarne mogły ubiegać się o dotację w wysokości do </a:t>
            </a:r>
            <a:r>
              <a:rPr lang="pl-PL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90%</a:t>
            </a:r>
            <a:r>
              <a:rPr lang="pl-PL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 kosztów zakupu sprzętu i wyposażenia. Maksymalna kwota wsparcia dla jednej jednostki OSP to </a:t>
            </a:r>
            <a:r>
              <a:rPr lang="pl-PL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25</a:t>
            </a:r>
            <a:r>
              <a:rPr lang="pl-PL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 tysięcy złotych. Budżet Programu to </a:t>
            </a:r>
            <a:r>
              <a:rPr lang="pl-PL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1,2 mln zł</a:t>
            </a:r>
            <a:r>
              <a:rPr lang="pl-PL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, z czego 1 mln zł to środki udostępnione przez Narodowy Fundusz Ochrony Środowiska i Gospodarki Wodnej, a 0,2 mln zł – pochodzące z Wojewódzkiego Funduszu Ochrony Środowiska i Gospodarki Wodnej w Szczecinie. Ze wsparcia w ramach IV edycji Programu Mały Strażak skorzystało </a:t>
            </a:r>
            <a:r>
              <a:rPr lang="pl-PL" b="1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49</a:t>
            </a:r>
            <a:r>
              <a:rPr lang="pl-PL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 jednostek OSP z całego regionu.</a:t>
            </a:r>
          </a:p>
          <a:p>
            <a:pPr algn="l"/>
            <a:endParaRPr lang="pl-PL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pl-PL" b="0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Remiza: W ramach programu Remiza </a:t>
            </a:r>
            <a:r>
              <a:rPr lang="pl-PL" b="0" i="0" dirty="0">
                <a:solidFill>
                  <a:srgbClr val="1B1B1B"/>
                </a:solidFill>
                <a:effectLst/>
                <a:latin typeface="Open Sans" panose="020B0606030504020204" pitchFamily="34" charset="0"/>
              </a:rPr>
              <a:t>realizowanego przez Wojewódzki Fundusz Ochrony Środowiska i Gospodarki Wodnej w Szczecinie przeznaczono 510 tysięcy złotych dla 18 Ochotniczych Straży Pożarnych na termomodernizację remiz strażackich.</a:t>
            </a:r>
          </a:p>
          <a:p>
            <a:pPr algn="l"/>
            <a:endParaRPr lang="pl-PL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pl-PL" b="0" i="0" dirty="0">
                <a:solidFill>
                  <a:srgbClr val="E4E6EB"/>
                </a:solidFill>
                <a:effectLst/>
                <a:latin typeface="Segoe UI Historic" panose="020B0502040204020203" pitchFamily="34" charset="0"/>
              </a:rPr>
              <a:t>„Wyposażenie wozów strażackich w ramach wspierania jednostek Ochotniczych Straży Pożarnych z terenów wiejskich” w ramach Funduszu Składkowego Ubezpieczenia Społecznego Rolników (10 500 zł) oraz 660zł z Gminy Maszewo na zakup sprzętu specjalistycznego dla OSP Przemocze (pow. goleniowski).</a:t>
            </a:r>
            <a:endParaRPr lang="pl-PL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pl-PL" b="0" i="0" dirty="0">
              <a:solidFill>
                <a:srgbClr val="1B1B1B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286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FF0000"/>
                </a:solidFill>
              </a:rPr>
              <a:t>Zagadnienia kadrowe.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rgbClr val="FF0000"/>
                </a:solidFill>
              </a:rPr>
              <a:t>Limit etatów dla województwa zachodniopomorskim w 2021 r. wynosił 1552 funkcjonariuszy. Na dzień 31 grudnia poprzedniego roku zatrudnionych było 1494 funkcjonariuszy, w tym w zmianowym rozkładzie czasu służby 1244, a w codziennym rozkładzie 250 strażaków.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Spośród  wszystkich funkcjonariuszy 1173 pełniło służbę w Jednostkach Ratowniczo – Gaśniczych.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5289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Zgodnie z obowiązującymi na koniec poprzedniego roku regulaminami 505 etatów to etaty oficerskie, 541 aspiranckie, a 506 podoficerskie. </a:t>
            </a:r>
            <a:endParaRPr lang="pl-PL" sz="1200" dirty="0">
              <a:solidFill>
                <a:srgbClr val="FF0000"/>
              </a:solidFill>
            </a:endParaRPr>
          </a:p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Wśród zatrudnionych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było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ogółem 267 oficerów (99 w systemie zmianowym), 347 aspirantów (303 w systemie zmianowym), 713 podoficerów (686 w systemie zmianowym) i 167 szeregowych (156 w systemie zmianowym). Ze służby na zaopatrzenie emerytalne odeszło w ubiegłym roku 46 funkcjonariuszy, a dodatkowo 13 funkcjonariuszy opuściło województwo zachodniopomorskie, w ramach przeniesienia służbowego do dalszego pełnienia służby, do innych jednostkach PSP. Dwóch strażaków zostało zwolnionych ze służby bez prawa do emerytury bądź renty, wygaszono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również jeden stosunek służbowy.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Przyjęto natomiast 81 osób, z czego w wyniku postępowania kwalifikacyjnego do służby przygotowawczej było to 65 osób, po ukończeniu nauki w Szkole Głównej Służby Pożarniczej w Warszawie - 3 absolwentów oraz 13 absolwentów po ukończeniu szkół aspirantów. Z innego województwa do jednostek tutejszego województwa przeniesionych zostało trzech funkcjonariuszy.</a:t>
            </a:r>
            <a:endParaRPr lang="pl-PL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3921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2021 r. 11 funkcjonariuszy będących w służbie ukończyło w Szkole Głównej Służby Pożarniczej studia niestacjonarne pierwszego stopnia na kierunku inżynieria bezpieczeństwa dla strażaków w służbie stałej. Z kolei 38 funkcjonariuszy ukończyło kwalifikacyjny kurs zawodowy organizowany przez Szkołę Aspirantów PSP w Poznaniu. W roku poprzednim otrzymaliśmy 20 miejsc dla naszego województwa dla osób chętnych do podjęcia nauki na studiach niestacjonarnych pierwszego stopnia na kierunku inżynieria bezpieczeństwa w SGSP w Warszawie,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studiach podyplomowych pn. „Przeszkolenie zawodowe przygotowujące do zajmowania stanowisk związanych z kierowaniem działaniami ratowniczymi” kształcić zaczęło się 12 funkcjonariuszy</a:t>
            </a:r>
            <a:r>
              <a:rPr lang="pl-P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natomiast </a:t>
            </a:r>
            <a:r>
              <a:rPr lang="pl-PL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studiach podyplomowych pn. „Przeszkolenie zawodowe przygotowujące do zajmowania stanowisk oficerskich”  4 funkcjonariuszy.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670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Pod względem ilości zdarzeń województwo zachodniopomorskie znalazło się na 11 miejscu w kraju,  jak w roku 2020.</a:t>
            </a:r>
          </a:p>
          <a:p>
            <a:endParaRPr lang="pl-PL" sz="1200" b="0" i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1893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30000"/>
              </a:lnSpc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W porównaniu do ustawy budżetowej na 2021 rok, plan budżetu w ciągu całego roku budżetowego wzrósł o 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18 880 000,00 zł </a:t>
            </a: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i na dzień 31.12.2021 r. wynosił 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177 044 000,00 zł. </a:t>
            </a:r>
            <a:endParaRPr lang="pl-PL" altLang="pl-PL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pl-PL" altLang="pl-PL" sz="800" dirty="0"/>
          </a:p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Zmiany w planie realizowane były między innymi ze środków w ramach:</a:t>
            </a: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nowelizacji ustawy z przeznaczeniem na specjalny dodatek motywacyjny – 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6 506 000,00 zł </a:t>
            </a: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nowelizacji ustawy z przeznaczeniem na wydatki majątkowe – 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9 000 000,00 zł</a:t>
            </a:r>
            <a:endParaRPr lang="pl-PL" altLang="pl-PL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rezerw celowych z przeznaczeniem na świadczenia motywacyjne dla funkcjonariuszy – 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1 474 000,00 zł</a:t>
            </a:r>
            <a:endParaRPr lang="pl-PL" alt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8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rezerw celowych z przeznaczeniem na zakup samochodów ratowniczo-gaśniczych:</a:t>
            </a:r>
          </a:p>
          <a:p>
            <a:pPr>
              <a:lnSpc>
                <a:spcPct val="180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pl-PL" altLang="pl-PL" sz="1200" dirty="0"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NFOŚiGW – 400 000,00 zł</a:t>
            </a:r>
          </a:p>
          <a:p>
            <a:pPr>
              <a:lnSpc>
                <a:spcPct val="180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pl-PL" altLang="pl-PL" sz="12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WFOŚiGW</a:t>
            </a:r>
            <a:r>
              <a:rPr lang="pl-PL" altLang="pl-PL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 – 1 500 000,00 zł</a:t>
            </a:r>
            <a:endParaRPr lang="pl-PL" altLang="pl-PL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3254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200" b="1" dirty="0">
                <a:solidFill>
                  <a:srgbClr val="C00000"/>
                </a:solidFill>
              </a:rPr>
              <a:t>Centralne szkolenie nurkowe </a:t>
            </a:r>
            <a:r>
              <a:rPr lang="pl-PL" altLang="pl-PL" sz="1400" baseline="0" dirty="0">
                <a:solidFill>
                  <a:srgbClr val="C00000"/>
                </a:solidFill>
                <a:cs typeface="Calibri" panose="020F0502020204030204" pitchFamily="34" charset="0"/>
              </a:rPr>
              <a:t>łącznie </a:t>
            </a:r>
            <a:r>
              <a:rPr lang="pl-PL" altLang="pl-PL" b="1" dirty="0"/>
              <a:t>19</a:t>
            </a:r>
            <a:r>
              <a:rPr lang="pl-PL" altLang="pl-PL" dirty="0"/>
              <a:t> szkoleń – </a:t>
            </a:r>
            <a:r>
              <a:rPr lang="pl-PL" altLang="pl-PL" b="1" dirty="0"/>
              <a:t>159</a:t>
            </a:r>
            <a:r>
              <a:rPr lang="pl-PL" altLang="pl-PL" dirty="0"/>
              <a:t> strażaków PSP:</a:t>
            </a:r>
          </a:p>
          <a:p>
            <a:r>
              <a:rPr lang="pl-PL" altLang="pl-PL" b="0" dirty="0"/>
              <a:t>(Szkolenie w </a:t>
            </a:r>
            <a:r>
              <a:rPr lang="pl-PL" altLang="pl-PL" dirty="0"/>
              <a:t>zakresie młodszego nurka – </a:t>
            </a:r>
            <a:r>
              <a:rPr lang="pl-PL" altLang="pl-PL" b="1" dirty="0"/>
              <a:t>5</a:t>
            </a:r>
            <a:r>
              <a:rPr lang="pl-PL" altLang="pl-PL" dirty="0"/>
              <a:t> szkoleń, które ukończyło </a:t>
            </a:r>
            <a:r>
              <a:rPr lang="pl-PL" altLang="pl-PL" b="1" dirty="0"/>
              <a:t>56</a:t>
            </a:r>
            <a:r>
              <a:rPr lang="pl-PL" altLang="pl-PL" dirty="0"/>
              <a:t> strażaków PSP</a:t>
            </a:r>
          </a:p>
          <a:p>
            <a:r>
              <a:rPr lang="pl-PL" altLang="pl-PL" b="0" dirty="0"/>
              <a:t>Kurs </a:t>
            </a:r>
            <a:r>
              <a:rPr lang="pl-PL" altLang="pl-PL" dirty="0"/>
              <a:t>dla nurków wykonujących prace podwodne  w zakresie ratownictwa – </a:t>
            </a:r>
            <a:r>
              <a:rPr lang="pl-PL" altLang="pl-PL" b="1" dirty="0"/>
              <a:t>4</a:t>
            </a:r>
            <a:r>
              <a:rPr lang="pl-PL" altLang="pl-PL" dirty="0"/>
              <a:t> kursy, który ukończyło </a:t>
            </a:r>
            <a:r>
              <a:rPr lang="pl-PL" altLang="pl-PL" b="1" dirty="0"/>
              <a:t>39</a:t>
            </a:r>
            <a:r>
              <a:rPr lang="pl-PL" altLang="pl-PL" dirty="0"/>
              <a:t> strażaków PSP</a:t>
            </a:r>
          </a:p>
          <a:p>
            <a:r>
              <a:rPr lang="pl-PL" altLang="pl-PL" b="0" dirty="0"/>
              <a:t>Kurs dla </a:t>
            </a:r>
            <a:r>
              <a:rPr lang="pl-PL" altLang="pl-PL" dirty="0"/>
              <a:t>nurków kierujących pracami podwodnymi w zakresie ratownictwa –</a:t>
            </a:r>
            <a:r>
              <a:rPr lang="pl-PL" altLang="pl-PL" b="1" dirty="0"/>
              <a:t> 9 </a:t>
            </a:r>
            <a:r>
              <a:rPr lang="pl-PL" altLang="pl-PL" dirty="0"/>
              <a:t>kursów, które ukończyło </a:t>
            </a:r>
            <a:r>
              <a:rPr lang="pl-PL" altLang="pl-PL" b="1" dirty="0"/>
              <a:t>36</a:t>
            </a:r>
            <a:r>
              <a:rPr lang="pl-PL" altLang="pl-PL" dirty="0"/>
              <a:t> strażaków PSP</a:t>
            </a:r>
          </a:p>
          <a:p>
            <a:r>
              <a:rPr lang="pl-PL" altLang="pl-PL" b="0" dirty="0"/>
              <a:t>Teoretyczny</a:t>
            </a:r>
            <a:r>
              <a:rPr lang="pl-PL" altLang="pl-PL" b="1" dirty="0"/>
              <a:t> </a:t>
            </a:r>
            <a:r>
              <a:rPr lang="pl-PL" altLang="pl-PL" dirty="0"/>
              <a:t>kurs dla nurków kierujących pracami podwodnymi w zakresie ratownictwa –</a:t>
            </a:r>
            <a:r>
              <a:rPr lang="pl-PL" altLang="pl-PL" b="1" dirty="0"/>
              <a:t> 1 </a:t>
            </a:r>
            <a:r>
              <a:rPr lang="pl-PL" altLang="pl-PL" dirty="0"/>
              <a:t>kurs,</a:t>
            </a:r>
            <a:r>
              <a:rPr lang="pl-PL" altLang="pl-PL" baseline="0" dirty="0"/>
              <a:t> które ukończyło </a:t>
            </a:r>
            <a:r>
              <a:rPr lang="pl-PL" altLang="pl-PL" b="1" dirty="0"/>
              <a:t>28 </a:t>
            </a:r>
            <a:r>
              <a:rPr lang="pl-PL" altLang="pl-PL" dirty="0"/>
              <a:t>strażaków PSP)</a:t>
            </a:r>
          </a:p>
          <a:p>
            <a:endParaRPr lang="pl-PL" altLang="pl-PL" b="1" dirty="0">
              <a:solidFill>
                <a:srgbClr val="FF0000"/>
              </a:solidFill>
            </a:endParaRPr>
          </a:p>
          <a:p>
            <a:r>
              <a:rPr lang="pl-PL" altLang="pl-PL" b="1" dirty="0">
                <a:solidFill>
                  <a:srgbClr val="FF0000"/>
                </a:solidFill>
              </a:rPr>
              <a:t>Kwalifikowana Pierwsza Pomoc </a:t>
            </a:r>
            <a:r>
              <a:rPr lang="pl-PL" altLang="pl-PL" b="0" dirty="0">
                <a:solidFill>
                  <a:srgbClr val="FF0000"/>
                </a:solidFill>
              </a:rPr>
              <a:t>łącznie</a:t>
            </a:r>
            <a:r>
              <a:rPr lang="pl-PL" altLang="pl-PL" b="1" dirty="0">
                <a:solidFill>
                  <a:srgbClr val="FF0000"/>
                </a:solidFill>
              </a:rPr>
              <a:t> 14 </a:t>
            </a:r>
            <a:r>
              <a:rPr lang="pl-PL" altLang="pl-PL" b="0" dirty="0">
                <a:solidFill>
                  <a:srgbClr val="FF0000"/>
                </a:solidFill>
              </a:rPr>
              <a:t>szkoleń </a:t>
            </a:r>
            <a:r>
              <a:rPr lang="pl-PL" altLang="pl-PL" b="1" dirty="0">
                <a:solidFill>
                  <a:srgbClr val="FF0000"/>
                </a:solidFill>
              </a:rPr>
              <a:t>67</a:t>
            </a:r>
            <a:r>
              <a:rPr lang="pl-PL" altLang="pl-PL" b="0" dirty="0">
                <a:solidFill>
                  <a:srgbClr val="FF0000"/>
                </a:solidFill>
              </a:rPr>
              <a:t> strażaków PSP i</a:t>
            </a:r>
            <a:r>
              <a:rPr lang="pl-PL" altLang="pl-PL" b="1" dirty="0">
                <a:solidFill>
                  <a:srgbClr val="FF0000"/>
                </a:solidFill>
              </a:rPr>
              <a:t> 48</a:t>
            </a:r>
            <a:r>
              <a:rPr lang="pl-PL" altLang="pl-PL" b="0" dirty="0">
                <a:solidFill>
                  <a:srgbClr val="FF0000"/>
                </a:solidFill>
              </a:rPr>
              <a:t> policjantów:</a:t>
            </a:r>
          </a:p>
          <a:p>
            <a:r>
              <a:rPr lang="pl-PL" altLang="pl-PL" b="1" dirty="0">
                <a:solidFill>
                  <a:srgbClr val="FF0000"/>
                </a:solidFill>
              </a:rPr>
              <a:t>6</a:t>
            </a:r>
            <a:r>
              <a:rPr lang="pl-PL" altLang="pl-PL" dirty="0">
                <a:solidFill>
                  <a:srgbClr val="FF0000"/>
                </a:solidFill>
              </a:rPr>
              <a:t> szkoleń KPP - </a:t>
            </a:r>
            <a:r>
              <a:rPr lang="pl-PL" altLang="pl-PL" b="1" dirty="0">
                <a:solidFill>
                  <a:srgbClr val="FF0000"/>
                </a:solidFill>
              </a:rPr>
              <a:t>17</a:t>
            </a:r>
            <a:r>
              <a:rPr lang="pl-PL" altLang="pl-PL" dirty="0">
                <a:solidFill>
                  <a:srgbClr val="FF0000"/>
                </a:solidFill>
              </a:rPr>
              <a:t> strażaków PSP </a:t>
            </a:r>
          </a:p>
          <a:p>
            <a:r>
              <a:rPr lang="pl-PL" altLang="pl-PL" b="1" dirty="0">
                <a:solidFill>
                  <a:srgbClr val="FF0000"/>
                </a:solidFill>
              </a:rPr>
              <a:t>8</a:t>
            </a:r>
            <a:r>
              <a:rPr lang="pl-PL" altLang="pl-PL" dirty="0">
                <a:solidFill>
                  <a:srgbClr val="FF0000"/>
                </a:solidFill>
              </a:rPr>
              <a:t> egzaminów </a:t>
            </a:r>
            <a:r>
              <a:rPr lang="pl-PL" altLang="pl-PL" dirty="0" err="1">
                <a:solidFill>
                  <a:srgbClr val="FF0000"/>
                </a:solidFill>
              </a:rPr>
              <a:t>recertyfikacyjnych</a:t>
            </a:r>
            <a:r>
              <a:rPr lang="pl-PL" altLang="pl-PL" dirty="0">
                <a:solidFill>
                  <a:srgbClr val="FF0000"/>
                </a:solidFill>
              </a:rPr>
              <a:t> – </a:t>
            </a:r>
            <a:r>
              <a:rPr lang="pl-PL" altLang="pl-PL" b="1" dirty="0">
                <a:solidFill>
                  <a:srgbClr val="FF0000"/>
                </a:solidFill>
              </a:rPr>
              <a:t>67</a:t>
            </a:r>
            <a:r>
              <a:rPr lang="pl-PL" altLang="pl-PL" dirty="0">
                <a:solidFill>
                  <a:srgbClr val="FF0000"/>
                </a:solidFill>
              </a:rPr>
              <a:t> strażaków PSP i </a:t>
            </a:r>
            <a:r>
              <a:rPr lang="pl-PL" altLang="pl-PL" b="1" dirty="0">
                <a:solidFill>
                  <a:srgbClr val="FF0000"/>
                </a:solidFill>
              </a:rPr>
              <a:t>48</a:t>
            </a:r>
            <a:r>
              <a:rPr lang="pl-PL" altLang="pl-PL" dirty="0">
                <a:solidFill>
                  <a:srgbClr val="FF0000"/>
                </a:solidFill>
              </a:rPr>
              <a:t> policjantów</a:t>
            </a:r>
          </a:p>
          <a:p>
            <a:endParaRPr lang="pl-PL" altLang="pl-PL" dirty="0"/>
          </a:p>
          <a:p>
            <a:r>
              <a:rPr lang="pl-PL" altLang="pl-PL" b="1" dirty="0"/>
              <a:t>Szkolenia OSP </a:t>
            </a:r>
            <a:r>
              <a:rPr lang="pl-PL" altLang="pl-PL" dirty="0"/>
              <a:t>łącznie </a:t>
            </a:r>
            <a:r>
              <a:rPr lang="pl-PL" altLang="pl-PL" b="1" dirty="0"/>
              <a:t>32</a:t>
            </a:r>
            <a:r>
              <a:rPr lang="pl-PL" altLang="pl-PL" b="1" baseline="0" dirty="0"/>
              <a:t> </a:t>
            </a:r>
            <a:r>
              <a:rPr lang="pl-PL" altLang="pl-PL" dirty="0"/>
              <a:t>szkolenia - </a:t>
            </a:r>
            <a:r>
              <a:rPr lang="pl-PL" altLang="pl-PL" b="1" dirty="0"/>
              <a:t>706</a:t>
            </a:r>
            <a:r>
              <a:rPr lang="pl-PL" altLang="pl-PL" dirty="0"/>
              <a:t> członków OSP:</a:t>
            </a:r>
          </a:p>
          <a:p>
            <a:r>
              <a:rPr lang="pl-PL" altLang="pl-PL" dirty="0"/>
              <a:t>Szkolenie podstawowe strażaków ratowników OSP realizowanych jednoetapowo - </a:t>
            </a:r>
            <a:r>
              <a:rPr lang="pl-PL" altLang="pl-PL" b="1" dirty="0"/>
              <a:t>17</a:t>
            </a:r>
            <a:r>
              <a:rPr lang="pl-PL" altLang="pl-PL" dirty="0"/>
              <a:t> szkoleń, które ukończyło </a:t>
            </a:r>
            <a:r>
              <a:rPr lang="pl-PL" altLang="pl-PL" b="1" dirty="0"/>
              <a:t>434</a:t>
            </a:r>
            <a:r>
              <a:rPr lang="pl-PL" altLang="pl-PL" dirty="0"/>
              <a:t> członków OSP</a:t>
            </a:r>
          </a:p>
          <a:p>
            <a:r>
              <a:rPr lang="pl-PL" altLang="pl-PL" dirty="0"/>
              <a:t>Szkolenie kierujących działaniem ratowniczym dla członków OSP (dowódców OSP) – </a:t>
            </a:r>
            <a:r>
              <a:rPr lang="pl-PL" altLang="pl-PL" b="1" dirty="0"/>
              <a:t>10</a:t>
            </a:r>
            <a:r>
              <a:rPr lang="pl-PL" altLang="pl-PL" dirty="0"/>
              <a:t> szkoleń, które ukończyło </a:t>
            </a:r>
            <a:r>
              <a:rPr lang="pl-PL" altLang="pl-PL" b="1" dirty="0"/>
              <a:t>173</a:t>
            </a:r>
            <a:r>
              <a:rPr lang="pl-PL" altLang="pl-PL" dirty="0"/>
              <a:t> członków OSP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Szkolenie kierowców konserwatorów OSP – </a:t>
            </a:r>
            <a:r>
              <a:rPr lang="pl-PL" altLang="pl-PL" b="1" dirty="0"/>
              <a:t>4</a:t>
            </a:r>
            <a:r>
              <a:rPr lang="pl-PL" altLang="pl-PL" dirty="0"/>
              <a:t> szkolenia, które ukończyło </a:t>
            </a:r>
            <a:r>
              <a:rPr lang="pl-PL" altLang="pl-PL" b="1" dirty="0"/>
              <a:t>63</a:t>
            </a:r>
            <a:r>
              <a:rPr lang="pl-PL" altLang="pl-PL" dirty="0"/>
              <a:t> członków OSP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dirty="0"/>
              <a:t>Szkolenie z zakresu ratownictwa technicznego OSP – </a:t>
            </a:r>
            <a:r>
              <a:rPr lang="pl-PL" altLang="pl-PL" b="1" dirty="0"/>
              <a:t>1</a:t>
            </a:r>
            <a:r>
              <a:rPr lang="pl-PL" altLang="pl-PL" dirty="0"/>
              <a:t> szkolenie, które ukończyło </a:t>
            </a:r>
            <a:r>
              <a:rPr lang="pl-PL" altLang="pl-PL" b="1" dirty="0"/>
              <a:t>36</a:t>
            </a:r>
            <a:r>
              <a:rPr lang="pl-PL" altLang="pl-PL" dirty="0"/>
              <a:t> członków OSP</a:t>
            </a:r>
          </a:p>
          <a:p>
            <a:endParaRPr lang="pl-PL" altLang="pl-PL" dirty="0"/>
          </a:p>
          <a:p>
            <a:r>
              <a:rPr lang="pl-PL" altLang="pl-PL" b="1" dirty="0"/>
              <a:t>Szkolenie inspektora ochrony przeciwpożarowej</a:t>
            </a:r>
            <a:r>
              <a:rPr lang="pl-PL" altLang="pl-PL" b="1" baseline="0" dirty="0"/>
              <a:t> </a:t>
            </a:r>
            <a:r>
              <a:rPr lang="pl-PL" altLang="pl-PL" b="0" baseline="0" dirty="0"/>
              <a:t>łącznie </a:t>
            </a:r>
            <a:r>
              <a:rPr lang="pl-PL" altLang="pl-PL" b="1" baseline="0" dirty="0"/>
              <a:t>2</a:t>
            </a:r>
            <a:r>
              <a:rPr lang="pl-PL" altLang="pl-PL" b="0" baseline="0" dirty="0"/>
              <a:t> szkolenia, które ukończyło </a:t>
            </a:r>
            <a:r>
              <a:rPr lang="pl-PL" altLang="pl-PL" b="1" baseline="0" dirty="0"/>
              <a:t>14 </a:t>
            </a:r>
            <a:r>
              <a:rPr lang="pl-PL" altLang="pl-PL" b="0" baseline="0" dirty="0"/>
              <a:t>osób:</a:t>
            </a:r>
            <a:endParaRPr lang="pl-PL" altLang="pl-PL" b="1" baseline="0" dirty="0"/>
          </a:p>
          <a:p>
            <a:r>
              <a:rPr lang="pl-PL" altLang="pl-PL" b="0" dirty="0"/>
              <a:t>Szkolenie</a:t>
            </a:r>
            <a:r>
              <a:rPr lang="pl-PL" altLang="pl-PL" b="1" dirty="0"/>
              <a:t> </a:t>
            </a:r>
            <a:r>
              <a:rPr lang="pl-PL" altLang="pl-PL" dirty="0"/>
              <a:t>inspektora ochrony przeciwpożarowej</a:t>
            </a:r>
            <a:r>
              <a:rPr lang="pl-PL" altLang="pl-PL" baseline="0" dirty="0"/>
              <a:t> -</a:t>
            </a:r>
            <a:r>
              <a:rPr lang="pl-PL" altLang="pl-PL" b="1" baseline="0" dirty="0"/>
              <a:t> </a:t>
            </a:r>
            <a:r>
              <a:rPr lang="pl-PL" altLang="pl-PL" b="1" dirty="0"/>
              <a:t>1 </a:t>
            </a:r>
            <a:r>
              <a:rPr lang="pl-PL" altLang="pl-PL" dirty="0"/>
              <a:t>szkolenie, które ukończyło</a:t>
            </a:r>
            <a:r>
              <a:rPr lang="pl-PL" altLang="pl-PL" b="1" dirty="0"/>
              <a:t> 11</a:t>
            </a:r>
            <a:r>
              <a:rPr lang="pl-PL" altLang="pl-PL" b="1" baseline="0" dirty="0"/>
              <a:t> </a:t>
            </a:r>
            <a:r>
              <a:rPr lang="pl-PL" altLang="pl-PL" dirty="0"/>
              <a:t>osób</a:t>
            </a:r>
          </a:p>
          <a:p>
            <a:r>
              <a:rPr lang="pl-PL" altLang="pl-PL" b="0" dirty="0"/>
              <a:t>Szkolenie </a:t>
            </a:r>
            <a:r>
              <a:rPr lang="pl-PL" altLang="pl-PL" dirty="0"/>
              <a:t>aktualizujące inspektora ochrony przeciwpożarowej – </a:t>
            </a:r>
            <a:r>
              <a:rPr lang="pl-PL" altLang="pl-PL" b="1" dirty="0"/>
              <a:t>1</a:t>
            </a:r>
            <a:r>
              <a:rPr lang="pl-PL" altLang="pl-PL" dirty="0"/>
              <a:t> szkolenie, które ukończyło </a:t>
            </a:r>
            <a:r>
              <a:rPr lang="pl-PL" altLang="pl-PL" b="1" dirty="0"/>
              <a:t>4</a:t>
            </a:r>
            <a:r>
              <a:rPr lang="pl-PL" altLang="pl-PL" dirty="0"/>
              <a:t> osoby</a:t>
            </a:r>
          </a:p>
          <a:p>
            <a:endParaRPr lang="pl-PL" altLang="pl-PL" dirty="0"/>
          </a:p>
          <a:p>
            <a:r>
              <a:rPr lang="pl-PL" altLang="pl-PL" b="1" u="none" dirty="0"/>
              <a:t>Szkolenie podstawowe w zawodzie strażak</a:t>
            </a:r>
            <a:r>
              <a:rPr lang="pl-PL" altLang="pl-PL" b="0" u="none" dirty="0"/>
              <a:t>, łącznie </a:t>
            </a:r>
            <a:r>
              <a:rPr lang="pl-PL" altLang="pl-PL" b="1" u="none" dirty="0"/>
              <a:t>2</a:t>
            </a:r>
            <a:r>
              <a:rPr lang="pl-PL" altLang="pl-PL" b="0" u="none" dirty="0"/>
              <a:t> szkolenia - </a:t>
            </a:r>
            <a:r>
              <a:rPr lang="pl-PL" altLang="pl-PL" b="1" u="none" dirty="0"/>
              <a:t>72</a:t>
            </a:r>
            <a:r>
              <a:rPr lang="pl-PL" altLang="pl-PL" b="0" u="none" dirty="0"/>
              <a:t> strażaków.</a:t>
            </a:r>
          </a:p>
          <a:p>
            <a:endParaRPr lang="pl-PL" altLang="pl-PL" b="0" u="none" dirty="0"/>
          </a:p>
          <a:p>
            <a:r>
              <a:rPr lang="pl-PL" altLang="pl-PL" b="1" u="none" dirty="0"/>
              <a:t>Szkolenie z zakresu współpracy z LPR</a:t>
            </a:r>
            <a:r>
              <a:rPr lang="pl-PL" altLang="pl-PL" b="0" u="none" dirty="0"/>
              <a:t>, łącznie </a:t>
            </a:r>
            <a:r>
              <a:rPr lang="pl-PL" altLang="pl-PL" b="1" u="none" dirty="0"/>
              <a:t>5</a:t>
            </a:r>
            <a:r>
              <a:rPr lang="pl-PL" altLang="pl-PL" b="0" u="none" dirty="0"/>
              <a:t> szkoleń online - </a:t>
            </a:r>
            <a:r>
              <a:rPr lang="pl-PL" altLang="pl-PL" b="1" u="none" dirty="0"/>
              <a:t>310</a:t>
            </a:r>
            <a:r>
              <a:rPr lang="pl-PL" altLang="pl-PL" b="0" u="none" dirty="0"/>
              <a:t> osób.</a:t>
            </a:r>
          </a:p>
          <a:p>
            <a:r>
              <a:rPr lang="pl-PL" altLang="pl-PL" b="0" u="none" dirty="0"/>
              <a:t>W tym </a:t>
            </a:r>
            <a:r>
              <a:rPr lang="pl-PL" altLang="pl-PL" b="1" u="none" dirty="0"/>
              <a:t>8</a:t>
            </a:r>
            <a:r>
              <a:rPr lang="pl-PL" altLang="pl-PL" b="0" u="none" dirty="0"/>
              <a:t> strażaków PSP i </a:t>
            </a:r>
            <a:r>
              <a:rPr lang="pl-PL" altLang="pl-PL" b="1" u="none" dirty="0"/>
              <a:t>302</a:t>
            </a:r>
            <a:r>
              <a:rPr lang="pl-PL" altLang="pl-PL" b="0" u="none" dirty="0"/>
              <a:t> strażaków OSP.</a:t>
            </a:r>
          </a:p>
          <a:p>
            <a:endParaRPr lang="pl-PL" altLang="pl-PL" b="0" u="none" dirty="0"/>
          </a:p>
          <a:p>
            <a:r>
              <a:rPr lang="pl-PL" altLang="pl-PL" b="1" u="none" dirty="0"/>
              <a:t>Komora dymowa, </a:t>
            </a:r>
            <a:r>
              <a:rPr lang="pl-PL" altLang="pl-PL" u="none" dirty="0"/>
              <a:t>łącznie</a:t>
            </a:r>
            <a:r>
              <a:rPr lang="pl-PL" altLang="pl-PL" u="none" baseline="0" dirty="0"/>
              <a:t> </a:t>
            </a:r>
            <a:r>
              <a:rPr lang="pl-PL" altLang="pl-PL" b="1" u="none" baseline="0" dirty="0"/>
              <a:t>931</a:t>
            </a:r>
            <a:r>
              <a:rPr lang="pl-PL" altLang="pl-PL" b="1" u="none" dirty="0"/>
              <a:t> </a:t>
            </a:r>
            <a:r>
              <a:rPr lang="pl-PL" altLang="pl-PL" u="none" dirty="0"/>
              <a:t>osoby.</a:t>
            </a:r>
          </a:p>
          <a:p>
            <a:r>
              <a:rPr lang="pl-PL" altLang="pl-PL" b="0" dirty="0"/>
              <a:t>W tym: </a:t>
            </a:r>
            <a:r>
              <a:rPr lang="pl-PL" altLang="pl-PL" b="1" dirty="0"/>
              <a:t>367</a:t>
            </a:r>
            <a:r>
              <a:rPr lang="pl-PL" altLang="pl-PL" dirty="0"/>
              <a:t> strażaków PSP, </a:t>
            </a:r>
            <a:r>
              <a:rPr lang="pl-PL" altLang="pl-PL" b="1" dirty="0"/>
              <a:t>554 </a:t>
            </a:r>
            <a:r>
              <a:rPr lang="pl-PL" altLang="pl-PL" dirty="0"/>
              <a:t>członków OSP oraz </a:t>
            </a:r>
            <a:r>
              <a:rPr lang="pl-PL" altLang="pl-PL" b="1" dirty="0"/>
              <a:t>10 </a:t>
            </a:r>
            <a:r>
              <a:rPr lang="pl-PL" altLang="pl-PL" dirty="0"/>
              <a:t>strażaków z wojskowej straży pożarnej.</a:t>
            </a:r>
            <a:endParaRPr lang="pl-PL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50775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89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E86B9-5B45-4031-A575-A5A4AFEC807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39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Najwięcej zdarzeń odnotowano na terenie Szczecina – 4554</a:t>
            </a:r>
          </a:p>
          <a:p>
            <a:r>
              <a:rPr lang="pl-PL" dirty="0"/>
              <a:t>Na drugim miejscu miasto Koszalin i powiat koszaliński – 2382</a:t>
            </a:r>
          </a:p>
          <a:p>
            <a:r>
              <a:rPr lang="pl-PL" dirty="0"/>
              <a:t>Na trzecim powiat stargardzki – 1774</a:t>
            </a:r>
          </a:p>
          <a:p>
            <a:r>
              <a:rPr lang="pl-PL" dirty="0"/>
              <a:t>Najmniej zdarzeń było w powiecie pyrzyckim - 588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766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Rozkład zdarzeń z podziałem na pożary, MZ i AF za ostatnie 10 lat przedstawia się następująco.</a:t>
            </a:r>
          </a:p>
          <a:p>
            <a:r>
              <a:rPr lang="pl-PL" dirty="0"/>
              <a:t>W pożarach od 2018 odnotowywany jest coroczny spadek.</a:t>
            </a:r>
          </a:p>
          <a:p>
            <a:r>
              <a:rPr lang="pl-PL" dirty="0"/>
              <a:t>Od 2014 wzrasta ilość AF.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127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Ilość pożarów z czasem dojazdu do 15 min była na podobnym poziomie i wyniosła ponad 92,62%. (było 94%)</a:t>
            </a:r>
          </a:p>
          <a:p>
            <a:r>
              <a:rPr lang="pl-PL" dirty="0"/>
              <a:t>ilość MZ z czasem dojazdu do 15 min utrzymała się w okolicy  86 %   - (interwencje COVID szczepienia oraz informowanie – nie wymagające pilnego przyjazdu)</a:t>
            </a:r>
          </a:p>
          <a:p>
            <a:r>
              <a:rPr lang="pl-PL" dirty="0"/>
              <a:t>Średnio strażacy docierają do miejsca zdarzenia w przeciągu 15 min do 87,75% zdarzeń – (było - 91,2%)</a:t>
            </a:r>
          </a:p>
          <a:p>
            <a:r>
              <a:rPr lang="pl-PL" dirty="0"/>
              <a:t>W przeciągu pół godziny do ponad 96,27 % zdarzeń, w roku poprzednim 95%.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3636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Dowództwo Operacyjne Rodzajów Sił Zbrojnych zorganizowało ćwiczenia </a:t>
            </a:r>
            <a:r>
              <a:rPr lang="pl-PL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pk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„RENEGADE/SAREX-21”, której celem było sprawdzenie gotowości i współpracy układu pozamilitarnego z militarnym m.in. w przypadku upadku wojskowego statku powietrznego. 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związku z tym Komenda Wojewódzka Państwowej Straży Pożarnej w Szczecinie wspólnie z Komendą Powiatową Państwowej Straży Pożarnej w Drawsku Pomorskim </a:t>
            </a: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dniach 17-21 maja 2021 r</a:t>
            </a: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wytypowały jednostki ochrony przeciwpożarowej do udziału w przedmiotowych ćwiczeniach. W ćwiczeniach udział brały strażackie zastępy z: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Wojewódzkiej PSP w Szczecinie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Drawsku Pomorskim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Kołobrzegu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Łobzie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Stargardzie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Szczecinku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Świdwinie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Komendy Powiatowej PSP w Wałczu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oraz ochotniczych i wojskowych straży pożarnych z: Świerczyny, Siemczyna, Czaplinka, Złocieńca, Nowego Worowa, Oleszna, Wierzchowa, Broczyna, Kalisza Pomorskiego, Wierzchowa, Cybowa, Lubieszewa, Wołczkowa, Sławoborza, Brzeżna, Piecnika, Dębołęki, Człopy, Mirosławca, Białego Boru, Gwdy Wielkiej, Łubowa, Rydzewa, Rąbina i Rokosowa.</a:t>
            </a:r>
          </a:p>
          <a:p>
            <a:pPr indent="252095" algn="just">
              <a:spcBef>
                <a:spcPts val="60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szczególną uwagę zasługują dwa fakty. Pierwszym z nich jest odnalezienie 12 osób poszkodowanych z przewidzianych 10 (w późniejszym etapie zauważono, że rzeczywiście uratowano 2 osoby postronne) oraz wykonanie ćwiczenia w mniej niż 12 godzin z przewidzianych 36.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355E2-321B-459E-A346-46B3FF4C9A3B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802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544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152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864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 rot="21060000">
            <a:off x="7522464" y="2145792"/>
            <a:ext cx="25400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spc="3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WELCOME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 flipV="1">
            <a:off x="11192258" y="2645665"/>
            <a:ext cx="2766951" cy="425684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-1804416" y="4389122"/>
            <a:ext cx="4344720" cy="668419"/>
          </a:xfrm>
          <a:prstGeom prst="line">
            <a:avLst/>
          </a:prstGeom>
          <a:ln w="38100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V="1">
            <a:off x="-1727200" y="3124201"/>
            <a:ext cx="15036800" cy="2234892"/>
          </a:xfrm>
          <a:prstGeom prst="line">
            <a:avLst/>
          </a:prstGeom>
          <a:ln w="174625">
            <a:solidFill>
              <a:srgbClr val="EB24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5791200" y="690038"/>
            <a:ext cx="9042400" cy="1391139"/>
          </a:xfrm>
          <a:prstGeom prst="line">
            <a:avLst/>
          </a:prstGeom>
          <a:ln w="1905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 flipV="1">
            <a:off x="-5283200" y="4851402"/>
            <a:ext cx="9652000" cy="1484923"/>
          </a:xfrm>
          <a:prstGeom prst="line">
            <a:avLst/>
          </a:prstGeom>
          <a:ln w="38100">
            <a:solidFill>
              <a:srgbClr val="CFCF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-1727200" y="2006602"/>
            <a:ext cx="9652000" cy="1484923"/>
          </a:xfrm>
          <a:prstGeom prst="line">
            <a:avLst/>
          </a:prstGeom>
          <a:ln w="38100">
            <a:solidFill>
              <a:srgbClr val="DEDE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 rot="21079945">
            <a:off x="2614241" y="3096768"/>
            <a:ext cx="4743521" cy="1143000"/>
          </a:xfrm>
          <a:prstGeom prst="rect">
            <a:avLst/>
          </a:prstGeom>
        </p:spPr>
        <p:txBody>
          <a:bodyPr/>
          <a:lstStyle>
            <a:lvl1pPr algn="l"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COMPANY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7350824" y="2474976"/>
            <a:ext cx="3343997" cy="121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EB2429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0800" y="-1346199"/>
            <a:ext cx="14630400" cy="1327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5559" y="6883250"/>
            <a:ext cx="14630400" cy="1327508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5264" y="6195062"/>
            <a:ext cx="316992" cy="262467"/>
          </a:xfrm>
          <a:prstGeom prst="rect">
            <a:avLst/>
          </a:prstGeom>
        </p:spPr>
        <p:txBody>
          <a:bodyPr lIns="0" tIns="18288" rIns="0" bIns="18288"/>
          <a:lstStyle>
            <a:lvl1pPr algn="ctr">
              <a:defRPr sz="800" b="1" baseline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0AA277DB-22BF-421D-A9E4-4650984A94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36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447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6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408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7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99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03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07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34344-4DF8-4108-B8A5-2DEC7A189E7F}" type="datetimeFigureOut">
              <a:rPr lang="pl-PL" smtClean="0"/>
              <a:pPr/>
              <a:t>18.02.2022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CD579-EF2A-4C1B-83A5-7A260B31588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84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3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7858">
            <a:off x="6618813" y="2128566"/>
            <a:ext cx="3435307" cy="602386"/>
          </a:xfrm>
        </p:spPr>
        <p:txBody>
          <a:bodyPr>
            <a:normAutofit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85695">
            <a:off x="3849843" y="3352575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>
                <a:latin typeface="+mn-lt"/>
              </a:rPr>
              <a:t>STRAŻ</a:t>
            </a:r>
            <a:endParaRPr lang="en-US" sz="6600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1079081">
            <a:off x="6307648" y="2837236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746821" y="509811"/>
            <a:ext cx="2330894" cy="602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spc="0" dirty="0"/>
              <a:t>Komenda Wojewódzka</a:t>
            </a:r>
            <a:br>
              <a:rPr lang="pl-PL" sz="1200" spc="0" dirty="0"/>
            </a:br>
            <a:r>
              <a:rPr lang="pl-PL" sz="1200" spc="0" dirty="0"/>
              <a:t>Państwowej Straży Pożarnej </a:t>
            </a:r>
            <a:br>
              <a:rPr lang="pl-PL" sz="1200" spc="0" dirty="0"/>
            </a:br>
            <a:r>
              <a:rPr lang="pl-PL" sz="1200" spc="0" dirty="0"/>
              <a:t>w Szczecinie</a:t>
            </a:r>
            <a:endParaRPr lang="en-US" sz="1200" spc="0" dirty="0"/>
          </a:p>
        </p:txBody>
      </p:sp>
      <p:sp>
        <p:nvSpPr>
          <p:cNvPr id="5" name="Prostokąt 4"/>
          <p:cNvSpPr/>
          <p:nvPr/>
        </p:nvSpPr>
        <p:spPr>
          <a:xfrm>
            <a:off x="674812" y="509813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972845" y="5418560"/>
            <a:ext cx="6768753" cy="818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/>
              <a:t>Podsumowanie realizacji zadań w 2021 roku</a:t>
            </a:r>
          </a:p>
          <a:p>
            <a:pPr algn="r"/>
            <a:r>
              <a:rPr lang="pl-PL" sz="3600" spc="0" dirty="0"/>
              <a:t>na terenie województwa zachodniopomorskiego</a:t>
            </a:r>
            <a:endParaRPr lang="en-US" sz="3600" spc="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D1D21E7-54C5-4318-A483-A6D62A531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02" y="2992173"/>
            <a:ext cx="1694132" cy="218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C00000"/>
                </a:solidFill>
              </a:rPr>
              <a:t>ĆWICZENIE „GNIAZDO-21”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E3B71C-2964-4ECD-8EA5-ECDC18E070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499" y="955528"/>
            <a:ext cx="5419501" cy="37663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24C1DFF-2DB1-4A11-8CE7-E5B1E3AF94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4687"/>
            <a:ext cx="5128287" cy="341885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FF25B98D-F7F0-46F6-84E5-072ECFDDEA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715" y="4180858"/>
            <a:ext cx="4779285" cy="268694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7CC753A-8E1A-4C5B-81EB-E917DDCCA5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8285"/>
            <a:ext cx="5552414" cy="341885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0B581BB-5CFE-49C3-961A-C53E8161F9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6554" y="4332432"/>
            <a:ext cx="3815594" cy="254372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97B6A5E-A0B2-4459-8131-9EE79B9DCA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321" y="954671"/>
            <a:ext cx="5128287" cy="34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16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14D39BB6-D9EC-4324-91D7-B96CAA3F7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07" y="838755"/>
            <a:ext cx="6204377" cy="3489962"/>
          </a:xfrm>
          <a:prstGeom prst="rect">
            <a:avLst/>
          </a:prstGeom>
        </p:spPr>
      </p:pic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11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C00000"/>
                </a:solidFill>
              </a:rPr>
              <a:t>ĆWICZENIE „WODA 2021”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3C4DB0-9844-45D3-AA18-C2B848417C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456" y="1"/>
            <a:ext cx="3853543" cy="3937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213693E-0E23-4652-94CA-A530092E92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31509" y="1543142"/>
            <a:ext cx="4992714" cy="35297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4F7D5DA-5F74-45CE-A61F-397218C30E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631" y="3900858"/>
            <a:ext cx="6120298" cy="295714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52F37D40-DB91-4108-B494-A6356DBEA0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98" y="3571119"/>
            <a:ext cx="6120298" cy="32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52970E0-58B6-4622-81D8-E735A350F9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814533"/>
            <a:ext cx="4851443" cy="3536843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12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2800" b="1" dirty="0">
                <a:solidFill>
                  <a:srgbClr val="C00000"/>
                </a:solidFill>
              </a:rPr>
              <a:t>ĆWICZENIE „WRZOS-21”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65B5F40C-E751-4BE3-A898-FD0D8933C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5128"/>
            <a:ext cx="4419598" cy="307608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BEBF385-C658-42A3-86EE-ECA370DF4F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1" y="3429000"/>
            <a:ext cx="3034334" cy="345340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CFABE7B-8A78-4E69-B7B2-D8C505D269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413" y="3819734"/>
            <a:ext cx="6240630" cy="307247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ACB9DB8-081D-4512-96DA-FC5C1DB1AF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43" y="0"/>
            <a:ext cx="2941894" cy="383828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8E92EFE-1E7F-46A2-987B-42F20B0E79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087" y="3446710"/>
            <a:ext cx="4599850" cy="34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13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16602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Załamanie się lodu pod stadem jeleni</a:t>
            </a:r>
            <a:endParaRPr lang="pl-PL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lutego, godz. 15:54, pow. stargardzki, m. Ścienne</a:t>
            </a:r>
            <a:endParaRPr lang="pl-PL" sz="2400" b="1" dirty="0">
              <a:solidFill>
                <a:srgbClr val="C00000"/>
              </a:solidFill>
            </a:endParaRP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62AE446-0426-4F5B-8526-055F85C82AEF}"/>
              </a:ext>
            </a:extLst>
          </p:cNvPr>
          <p:cNvSpPr txBox="1">
            <a:spLocks/>
          </p:cNvSpPr>
          <p:nvPr/>
        </p:nvSpPr>
        <p:spPr>
          <a:xfrm>
            <a:off x="8334375" y="1341120"/>
            <a:ext cx="3493064" cy="482979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4000"/>
              </a:lnSpc>
              <a:spcBef>
                <a:spcPts val="0"/>
              </a:spcBef>
            </a:pPr>
            <a:r>
              <a:rPr lang="pl-PL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zdarzeniu wzięły udział: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5 zastępów z JRG PSP, </a:t>
            </a:r>
            <a:b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tym 15 strażaków;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 zastępy z OSP w </a:t>
            </a:r>
            <a:r>
              <a:rPr lang="pl-PL" sz="2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ksrg</a:t>
            </a: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b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tym 10 ratowników;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 zastęp OSP spoza </a:t>
            </a:r>
            <a:r>
              <a:rPr lang="pl-PL" sz="2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ksrg</a:t>
            </a: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b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tym 6 ratowników</a:t>
            </a:r>
            <a:r>
              <a:rPr lang="pl-PL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Czas interwencji: </a:t>
            </a:r>
            <a:br>
              <a:rPr lang="pl-PL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pl-PL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4h19 min. 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2600" b="1" dirty="0">
                <a:effectLst/>
                <a:ea typeface="Times New Roman" panose="02020603050405020304" pitchFamily="18" charset="0"/>
              </a:rPr>
              <a:t>Utrudnienia  występujące podczas prowadzenia działań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:</a:t>
            </a:r>
            <a:r>
              <a:rPr lang="pl-PL" sz="2600" b="1" dirty="0">
                <a:effectLst/>
                <a:ea typeface="Times New Roman" panose="02020603050405020304" pitchFamily="18" charset="0"/>
              </a:rPr>
              <a:t> </a:t>
            </a:r>
            <a:r>
              <a:rPr lang="pl-PL" sz="2200" dirty="0">
                <a:effectLst/>
                <a:ea typeface="Times New Roman" panose="02020603050405020304" pitchFamily="18" charset="0"/>
              </a:rPr>
              <a:t>kruchy, łamiący się lód</a:t>
            </a:r>
            <a:r>
              <a:rPr lang="pl-PL" sz="2200" b="1" dirty="0">
                <a:effectLst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4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10" name="Obraz 9" descr="Ścienne: lód na jeziorze załamał się pod stadem jeleni">
            <a:extLst>
              <a:ext uri="{FF2B5EF4-FFF2-40B4-BE49-F238E27FC236}">
                <a16:creationId xmlns:a16="http://schemas.microsoft.com/office/drawing/2014/main" id="{61A015E9-698D-4D04-B6E5-F13697CF2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418" y="3583290"/>
            <a:ext cx="5122387" cy="308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DC77C6-8E03-465B-910C-7FDC75E8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028" y="1341120"/>
            <a:ext cx="3587972" cy="295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9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16602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Samochód osobowy wraz z pasażerami wpadł do Cieśniny Dziwna</a:t>
            </a:r>
            <a:endParaRPr lang="pl-PL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28 lutego, godz. 12:34, pow. kamieński, m. Dziwnów</a:t>
            </a: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62AE446-0426-4F5B-8526-055F85C82AEF}"/>
              </a:ext>
            </a:extLst>
          </p:cNvPr>
          <p:cNvSpPr txBox="1">
            <a:spLocks/>
          </p:cNvSpPr>
          <p:nvPr/>
        </p:nvSpPr>
        <p:spPr>
          <a:xfrm>
            <a:off x="6617091" y="1341120"/>
            <a:ext cx="5210348" cy="535085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4000"/>
              </a:lnSpc>
              <a:spcBef>
                <a:spcPts val="0"/>
              </a:spcBef>
            </a:pPr>
            <a:r>
              <a:rPr lang="pl-PL" sz="33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zdarzeniu wzięły udział: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3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8 zastępów z JRG PSP, w tym 19 strażaków;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3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 zastępy z OSP w </a:t>
            </a:r>
            <a:r>
              <a:rPr lang="pl-PL" sz="33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ksrg</a:t>
            </a:r>
            <a:r>
              <a:rPr lang="pl-PL" sz="3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w tym 16 ratowników;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3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 zastęp WSP w </a:t>
            </a:r>
            <a:r>
              <a:rPr lang="pl-PL" sz="33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ksrg</a:t>
            </a:r>
            <a:r>
              <a:rPr lang="pl-PL" sz="3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w tym 3 strażaków.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33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Czas interwencji:  </a:t>
            </a:r>
            <a:r>
              <a:rPr lang="pl-PL" sz="33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7h 11 min. 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3300" b="1" dirty="0">
                <a:effectLst/>
                <a:ea typeface="Times New Roman" panose="02020603050405020304" pitchFamily="18" charset="0"/>
              </a:rPr>
              <a:t>Utrudnienia  występujące podczas prowadzenia działań: </a:t>
            </a:r>
          </a:p>
          <a:p>
            <a:pPr>
              <a:lnSpc>
                <a:spcPct val="124000"/>
              </a:lnSpc>
              <a:spcBef>
                <a:spcPts val="0"/>
              </a:spcBef>
              <a:buFontTx/>
              <a:buChar char="-"/>
            </a:pPr>
            <a:r>
              <a:rPr lang="pl-PL" sz="3300" dirty="0">
                <a:ea typeface="Times New Roman" panose="02020603050405020304" pitchFamily="18" charset="0"/>
              </a:rPr>
              <a:t>b</a:t>
            </a:r>
            <a:r>
              <a:rPr lang="pl-PL" sz="3300" dirty="0">
                <a:effectLst/>
                <a:ea typeface="Times New Roman" panose="02020603050405020304" pitchFamily="18" charset="0"/>
              </a:rPr>
              <a:t>rak dokładnej informacji dotyczącej liczby osób poszkodowanych, lokalizacji i pozycji pojazdu; </a:t>
            </a:r>
          </a:p>
          <a:p>
            <a:pPr>
              <a:lnSpc>
                <a:spcPct val="124000"/>
              </a:lnSpc>
              <a:spcBef>
                <a:spcPts val="0"/>
              </a:spcBef>
              <a:buFontTx/>
              <a:buChar char="-"/>
            </a:pPr>
            <a:r>
              <a:rPr lang="pl-PL" sz="3300" dirty="0">
                <a:effectLst/>
                <a:ea typeface="Times New Roman" panose="02020603050405020304" pitchFamily="18" charset="0"/>
              </a:rPr>
              <a:t>słaba przejrzystość wody pomimo wprowadzenia do działań </a:t>
            </a:r>
            <a:r>
              <a:rPr lang="pl-PL" sz="3300" dirty="0" err="1">
                <a:effectLst/>
                <a:ea typeface="Times New Roman" panose="02020603050405020304" pitchFamily="18" charset="0"/>
              </a:rPr>
              <a:t>drona</a:t>
            </a:r>
            <a:r>
              <a:rPr lang="pl-PL" sz="3300" dirty="0">
                <a:effectLst/>
                <a:ea typeface="Times New Roman" panose="02020603050405020304" pitchFamily="18" charset="0"/>
              </a:rPr>
              <a:t> podwodnego (OSP KSRG Kołczewo);</a:t>
            </a:r>
          </a:p>
          <a:p>
            <a:pPr>
              <a:lnSpc>
                <a:spcPct val="124000"/>
              </a:lnSpc>
              <a:spcBef>
                <a:spcPts val="0"/>
              </a:spcBef>
              <a:buFontTx/>
              <a:buChar char="-"/>
            </a:pPr>
            <a:r>
              <a:rPr lang="pl-PL" sz="3300" dirty="0">
                <a:effectLst/>
                <a:ea typeface="Times New Roman" panose="02020603050405020304" pitchFamily="18" charset="0"/>
              </a:rPr>
              <a:t>trudności z podniesieniem i wydobyciem wraku.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3300" b="1" dirty="0">
                <a:effectLst/>
                <a:ea typeface="Times New Roman" panose="02020603050405020304" pitchFamily="18" charset="0"/>
              </a:rPr>
              <a:t>Ofiary </a:t>
            </a:r>
            <a:r>
              <a:rPr lang="pl-PL" sz="3300" b="1" dirty="0">
                <a:ea typeface="Times New Roman" panose="02020603050405020304" pitchFamily="18" charset="0"/>
              </a:rPr>
              <a:t>ś</a:t>
            </a:r>
            <a:r>
              <a:rPr lang="pl-PL" sz="3300" b="1" dirty="0">
                <a:effectLst/>
                <a:ea typeface="Times New Roman" panose="02020603050405020304" pitchFamily="18" charset="0"/>
              </a:rPr>
              <a:t>miertelne</a:t>
            </a:r>
            <a:r>
              <a:rPr lang="pl-PL" sz="3300" dirty="0">
                <a:effectLst/>
                <a:ea typeface="Times New Roman" panose="02020603050405020304" pitchFamily="18" charset="0"/>
              </a:rPr>
              <a:t>: 2 osoby dorosłe, 2 dzieci, pies.</a:t>
            </a: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4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2153071-5A41-4513-BBDE-B6067A8B50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056" y="4056904"/>
            <a:ext cx="4576425" cy="2064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878537-E301-4F57-8DC8-B09BD27907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082" y="1491228"/>
            <a:ext cx="5355336" cy="2415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0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6379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16602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Pożar ponad 20 butli z acetylenem na nabrzeżu</a:t>
            </a:r>
            <a:endParaRPr lang="pl-PL" sz="24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16 marca, godz. 17:41, Świnoujście, ul. Portowa 16 </a:t>
            </a: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62AE446-0426-4F5B-8526-055F85C82AEF}"/>
              </a:ext>
            </a:extLst>
          </p:cNvPr>
          <p:cNvSpPr txBox="1">
            <a:spLocks/>
          </p:cNvSpPr>
          <p:nvPr/>
        </p:nvSpPr>
        <p:spPr>
          <a:xfrm>
            <a:off x="7059168" y="1438656"/>
            <a:ext cx="4768271" cy="513283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4000"/>
              </a:lnSpc>
              <a:spcBef>
                <a:spcPts val="0"/>
              </a:spcBef>
            </a:pPr>
            <a:r>
              <a:rPr lang="pl-PL" sz="2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zdarzeniu wzięły udział</a:t>
            </a:r>
            <a:r>
              <a:rPr lang="pl-PL" sz="2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16 zastępów z JRG PSP, w tym 45 strażaków;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 zastępy WSP w </a:t>
            </a:r>
            <a:r>
              <a:rPr lang="pl-PL" sz="2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ksrg</a:t>
            </a:r>
            <a:r>
              <a:rPr lang="pl-PL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w tym 8 strażaków.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29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Czas interwencji: </a:t>
            </a:r>
            <a:r>
              <a:rPr lang="pl-PL" sz="26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pl-PL" sz="2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10h 41 min.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2900" b="1" dirty="0">
                <a:effectLst/>
                <a:ea typeface="Times New Roman" panose="02020603050405020304" pitchFamily="18" charset="0"/>
              </a:rPr>
              <a:t>Utrudnienia  występujące podczas prowadzenia działań: </a:t>
            </a:r>
          </a:p>
          <a:p>
            <a:pPr>
              <a:lnSpc>
                <a:spcPct val="124000"/>
              </a:lnSpc>
              <a:spcBef>
                <a:spcPts val="0"/>
              </a:spcBef>
              <a:buFontTx/>
              <a:buChar char="-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wybuchy butli z acetylenem.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2900" b="1" dirty="0">
                <a:effectLst/>
                <a:ea typeface="Times New Roman" panose="02020603050405020304" pitchFamily="18" charset="0"/>
              </a:rPr>
              <a:t>Ofiary </a:t>
            </a:r>
            <a:r>
              <a:rPr lang="pl-PL" sz="2900" b="1" dirty="0">
                <a:ea typeface="Times New Roman" panose="02020603050405020304" pitchFamily="18" charset="0"/>
              </a:rPr>
              <a:t>ś</a:t>
            </a:r>
            <a:r>
              <a:rPr lang="pl-PL" sz="2900" b="1" dirty="0">
                <a:effectLst/>
                <a:ea typeface="Times New Roman" panose="02020603050405020304" pitchFamily="18" charset="0"/>
              </a:rPr>
              <a:t>miertelne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: brak.</a:t>
            </a: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4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2050" name="Picture 2" descr="161175223 1135171726896023 3553682844594234503 n">
            <a:extLst>
              <a:ext uri="{FF2B5EF4-FFF2-40B4-BE49-F238E27FC236}">
                <a16:creationId xmlns:a16="http://schemas.microsoft.com/office/drawing/2014/main" id="{45908318-AA68-44A2-B6C7-4F2A2C74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934" y="4084320"/>
            <a:ext cx="4873932" cy="243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571E65-2FF3-4210-A5AB-345F6C9CB7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797" y="1315258"/>
            <a:ext cx="4576761" cy="25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8984"/>
            <a:ext cx="2243107" cy="6876984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16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1966828" y="164089"/>
            <a:ext cx="9860611" cy="14920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Pożar dwóch transporterów wojskowych IVECO TRAKKER wraz </a:t>
            </a:r>
            <a:b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</a:b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z, przewożonymi przez nie, dwoma czołgami T72 M1 na Autostradzie A6</a:t>
            </a:r>
            <a:endParaRPr lang="pl-PL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2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19.06.2021r. godzina 11:50, Szczecin, Autostrada A6 na wysokości osiedla Bukowe </a:t>
            </a: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62AE446-0426-4F5B-8526-055F85C82AEF}"/>
              </a:ext>
            </a:extLst>
          </p:cNvPr>
          <p:cNvSpPr txBox="1">
            <a:spLocks/>
          </p:cNvSpPr>
          <p:nvPr/>
        </p:nvSpPr>
        <p:spPr>
          <a:xfrm>
            <a:off x="7144512" y="1865376"/>
            <a:ext cx="4682927" cy="4826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9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9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4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EF861AC-5E57-482A-9C4E-95A74EB6184C}"/>
              </a:ext>
            </a:extLst>
          </p:cNvPr>
          <p:cNvSpPr txBox="1"/>
          <p:nvPr/>
        </p:nvSpPr>
        <p:spPr>
          <a:xfrm>
            <a:off x="6838513" y="2087889"/>
            <a:ext cx="4682927" cy="453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</a:pPr>
            <a:r>
              <a:rPr lang="pl-PL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zdarzeniu wzięły udział: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6</a:t>
            </a:r>
            <a:r>
              <a:rPr lang="pl-PL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zastępów z JRG PSP, w tym 14 strażaków;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 zastępy OSP, w tym 10 strażaków.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2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Czas interwencji: </a:t>
            </a:r>
            <a:r>
              <a:rPr lang="pl-PL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pl-PL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 26 min.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2400" b="1" dirty="0">
                <a:effectLst/>
                <a:ea typeface="Times New Roman" panose="02020603050405020304" pitchFamily="18" charset="0"/>
              </a:rPr>
              <a:t>Utrudnienia  występujące podczas prowadzenia działań: </a:t>
            </a:r>
          </a:p>
          <a:p>
            <a:pPr>
              <a:lnSpc>
                <a:spcPct val="124000"/>
              </a:lnSpc>
              <a:spcBef>
                <a:spcPts val="0"/>
              </a:spcBef>
              <a:buFontTx/>
              <a:buChar char="-"/>
            </a:pPr>
            <a:r>
              <a:rPr lang="pl-PL" sz="2400" dirty="0">
                <a:effectLst/>
                <a:ea typeface="Times New Roman" panose="02020603050405020304" pitchFamily="18" charset="0"/>
              </a:rPr>
              <a:t> wybuchy butli z acetylenem.</a:t>
            </a: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2400" b="1" dirty="0">
                <a:effectLst/>
                <a:ea typeface="Times New Roman" panose="02020603050405020304" pitchFamily="18" charset="0"/>
              </a:rPr>
              <a:t>Ofiary </a:t>
            </a:r>
            <a:r>
              <a:rPr lang="pl-PL" sz="2400" b="1" dirty="0">
                <a:ea typeface="Times New Roman" panose="02020603050405020304" pitchFamily="18" charset="0"/>
              </a:rPr>
              <a:t>ś</a:t>
            </a:r>
            <a:r>
              <a:rPr lang="pl-PL" sz="2400" b="1" dirty="0">
                <a:effectLst/>
                <a:ea typeface="Times New Roman" panose="02020603050405020304" pitchFamily="18" charset="0"/>
              </a:rPr>
              <a:t>miertelne</a:t>
            </a:r>
            <a:r>
              <a:rPr lang="pl-PL" sz="2400" dirty="0">
                <a:effectLst/>
                <a:ea typeface="Times New Roman" panose="02020603050405020304" pitchFamily="18" charset="0"/>
              </a:rPr>
              <a:t>: brak.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C7F6E47-91EE-449C-BCCF-539C27F50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918" y="1839248"/>
            <a:ext cx="3089814" cy="4826598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B71540C9-AFE8-44E5-916F-E2E59F8CFB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362" y="1656175"/>
            <a:ext cx="3404263" cy="2553197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5C5C81A-0F87-494F-9FD2-06BACBD28A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828" y="4355497"/>
            <a:ext cx="3316874" cy="248765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44115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8724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16602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Powódź opadowa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30 czerwca - 2 lipca, godz.11:51, woj. zachodniopomorskie</a:t>
            </a: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62AE446-0426-4F5B-8526-055F85C82AEF}"/>
              </a:ext>
            </a:extLst>
          </p:cNvPr>
          <p:cNvSpPr txBox="1">
            <a:spLocks/>
          </p:cNvSpPr>
          <p:nvPr/>
        </p:nvSpPr>
        <p:spPr>
          <a:xfrm>
            <a:off x="6681216" y="1219200"/>
            <a:ext cx="5146223" cy="547277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600" b="1" dirty="0">
                <a:effectLst/>
                <a:ea typeface="Times New Roman" panose="02020603050405020304" pitchFamily="18" charset="0"/>
              </a:rPr>
              <a:t>30 czerwca o godz. 14:15 do SKKW wpłynęło </a:t>
            </a:r>
            <a:br>
              <a:rPr lang="pl-PL" sz="2600" b="1" dirty="0">
                <a:effectLst/>
                <a:ea typeface="Times New Roman" panose="02020603050405020304" pitchFamily="18" charset="0"/>
              </a:rPr>
            </a:br>
            <a:r>
              <a:rPr lang="pl-PL" sz="2600" b="1" dirty="0">
                <a:effectLst/>
                <a:ea typeface="Times New Roman" panose="02020603050405020304" pitchFamily="18" charset="0"/>
              </a:rPr>
              <a:t>z IMGW ostrzeżenie burzowe III stopnia 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na terenie powiatów: goleniowskiego, kamieńskiego, myśliborskiego, polickiego, pyrzyckiego, m. Szczecin </a:t>
            </a:r>
            <a:br>
              <a:rPr lang="pl-PL" sz="2600" dirty="0">
                <a:effectLst/>
                <a:ea typeface="Times New Roman" panose="02020603050405020304" pitchFamily="18" charset="0"/>
              </a:rPr>
            </a:br>
            <a:r>
              <a:rPr lang="pl-PL" sz="2600" dirty="0">
                <a:effectLst/>
                <a:ea typeface="Times New Roman" panose="02020603050405020304" pitchFamily="18" charset="0"/>
              </a:rPr>
              <a:t>i Świnoujście.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600" b="1" dirty="0">
                <a:ea typeface="Times New Roman" panose="02020603050405020304" pitchFamily="18" charset="0"/>
              </a:rPr>
              <a:t>D</a:t>
            </a:r>
            <a:r>
              <a:rPr lang="pl-PL" sz="2600" b="1" dirty="0">
                <a:effectLst/>
                <a:ea typeface="Times New Roman" panose="02020603050405020304" pitchFamily="18" charset="0"/>
              </a:rPr>
              <a:t>o godz. 23:55 odnotowano 237 zdarzeń 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atmosferycznych, w tym </a:t>
            </a:r>
            <a:r>
              <a:rPr lang="pl-PL" sz="2600" b="1" dirty="0">
                <a:effectLst/>
                <a:ea typeface="Times New Roman" panose="02020603050405020304" pitchFamily="18" charset="0"/>
              </a:rPr>
              <a:t>135 w Szczecinie.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W następnej dobie do zdarzeń atmosferycznych JOP wyjeżdżały </a:t>
            </a:r>
            <a:r>
              <a:rPr lang="pl-PL" sz="2600" b="1" dirty="0">
                <a:effectLst/>
                <a:ea typeface="Times New Roman" panose="02020603050405020304" pitchFamily="18" charset="0"/>
              </a:rPr>
              <a:t>645 razy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. Najbardziej poszkodowane </a:t>
            </a:r>
            <a:br>
              <a:rPr lang="pl-PL" sz="2600" dirty="0">
                <a:effectLst/>
                <a:ea typeface="Times New Roman" panose="02020603050405020304" pitchFamily="18" charset="0"/>
              </a:rPr>
            </a:br>
            <a:r>
              <a:rPr lang="pl-PL" sz="2600" dirty="0">
                <a:effectLst/>
                <a:ea typeface="Times New Roman" panose="02020603050405020304" pitchFamily="18" charset="0"/>
              </a:rPr>
              <a:t>w wyniku opadów były: m. Szczecin (407 zdarzeń), pow. stargardzki (312), pow. gryfiński (98), Police (71).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W zdarzeniach atmosferycznych </a:t>
            </a:r>
            <a:r>
              <a:rPr lang="pl-PL" sz="2600" b="1" dirty="0">
                <a:effectLst/>
                <a:ea typeface="Times New Roman" panose="02020603050405020304" pitchFamily="18" charset="0"/>
              </a:rPr>
              <a:t>nie było osób fizycznie poszkodowanych.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9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9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4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3074" name="Picture 2" descr="Szczecin-ulewia-1-lipca-2021">
            <a:extLst>
              <a:ext uri="{FF2B5EF4-FFF2-40B4-BE49-F238E27FC236}">
                <a16:creationId xmlns:a16="http://schemas.microsoft.com/office/drawing/2014/main" id="{3382EE10-5994-428D-8424-2680D85F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404" y="1468120"/>
            <a:ext cx="4763795" cy="31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036065D-B2D9-404E-9252-F1C8E6FEBB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849" y="4162588"/>
            <a:ext cx="4450367" cy="2656386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3112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6379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18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1966828" y="164089"/>
            <a:ext cx="9860611" cy="14920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Na terenie Portu w Świnoujściu spadła kabina suwnicy wraz z operatorem</a:t>
            </a:r>
            <a:endParaRPr lang="pl-PL" sz="24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4 listopada, godz. 22:21, Świnoujście , ul. Bunkrowa</a:t>
            </a:r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C62AE446-0426-4F5B-8526-055F85C82AEF}"/>
              </a:ext>
            </a:extLst>
          </p:cNvPr>
          <p:cNvSpPr txBox="1">
            <a:spLocks/>
          </p:cNvSpPr>
          <p:nvPr/>
        </p:nvSpPr>
        <p:spPr>
          <a:xfrm>
            <a:off x="7144512" y="1865376"/>
            <a:ext cx="4682927" cy="4826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9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9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dirty="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24000"/>
              </a:lnSpc>
              <a:spcBef>
                <a:spcPts val="0"/>
              </a:spcBef>
              <a:buNone/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600" b="1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pl-PL" sz="2400" b="1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EF861AC-5E57-482A-9C4E-95A74EB6184C}"/>
              </a:ext>
            </a:extLst>
          </p:cNvPr>
          <p:cNvSpPr txBox="1"/>
          <p:nvPr/>
        </p:nvSpPr>
        <p:spPr>
          <a:xfrm>
            <a:off x="7144512" y="1426464"/>
            <a:ext cx="4437888" cy="4576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4000"/>
              </a:lnSpc>
              <a:spcBef>
                <a:spcPts val="0"/>
              </a:spcBef>
            </a:pPr>
            <a:r>
              <a:rPr lang="pl-PL" sz="17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 zdarzeniu wzięły udział: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16</a:t>
            </a:r>
            <a:r>
              <a:rPr lang="pl-PL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zastępów z JRG PSP, w tym 32 strażaków;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 zastępy OSP w ksrg, w tym 4 strażaków;</a:t>
            </a:r>
          </a:p>
          <a:p>
            <a:pPr marL="342900" lvl="0" indent="-342900">
              <a:lnSpc>
                <a:spcPct val="124000"/>
              </a:lnSpc>
              <a:spcBef>
                <a:spcPts val="0"/>
              </a:spcBef>
              <a:buFont typeface="Times New Roman" panose="02020603050405020304" pitchFamily="18" charset="0"/>
              <a:buChar char="-"/>
            </a:pPr>
            <a:r>
              <a:rPr lang="pl-PL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1 WSP w ksrg, 3 strażaków.</a:t>
            </a:r>
            <a:endParaRPr lang="pl-PL" sz="17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17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Czas interwencji: </a:t>
            </a:r>
            <a:r>
              <a:rPr lang="pl-PL" sz="17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pl-PL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18</a:t>
            </a:r>
            <a:r>
              <a:rPr lang="pl-PL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 54 min.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l-PL" sz="1700" b="1" dirty="0">
                <a:effectLst/>
                <a:ea typeface="Times New Roman" panose="02020603050405020304" pitchFamily="18" charset="0"/>
              </a:rPr>
              <a:t>Utrudnienia  występujące podczas prowadzenia działań: </a:t>
            </a:r>
          </a:p>
          <a:p>
            <a:pPr>
              <a:lnSpc>
                <a:spcPct val="150000"/>
              </a:lnSpc>
            </a:pPr>
            <a:r>
              <a:rPr lang="pl-PL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Warunki atmosferyczne: sztorm, falowanie statku uniemożliwiające działania SGRW. Ograniczenia sprzętowe, brak możliwości uniesienia kabiny sprzętem posiadanym </a:t>
            </a:r>
            <a:br>
              <a:rPr lang="pl-PL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7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ramach ksrg.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4000"/>
              </a:lnSpc>
              <a:spcBef>
                <a:spcPts val="0"/>
              </a:spcBef>
            </a:pPr>
            <a:r>
              <a:rPr lang="pl-PL" sz="1700" b="1" dirty="0">
                <a:effectLst/>
                <a:ea typeface="Times New Roman" panose="02020603050405020304" pitchFamily="18" charset="0"/>
              </a:rPr>
              <a:t>Ofiary </a:t>
            </a:r>
            <a:r>
              <a:rPr lang="pl-PL" sz="1700" b="1" dirty="0">
                <a:ea typeface="Times New Roman" panose="02020603050405020304" pitchFamily="18" charset="0"/>
              </a:rPr>
              <a:t>ś</a:t>
            </a:r>
            <a:r>
              <a:rPr lang="pl-PL" sz="1700" b="1" dirty="0">
                <a:effectLst/>
                <a:ea typeface="Times New Roman" panose="02020603050405020304" pitchFamily="18" charset="0"/>
              </a:rPr>
              <a:t>miertelne</a:t>
            </a:r>
            <a:r>
              <a:rPr lang="pl-PL" sz="1700" dirty="0">
                <a:effectLst/>
                <a:ea typeface="Times New Roman" panose="02020603050405020304" pitchFamily="18" charset="0"/>
              </a:rPr>
              <a:t>: 1 osoba (operator suwnicy).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28B6ED-FDBD-47F4-A070-BD7C47FB7C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30" y="1426464"/>
            <a:ext cx="3975968" cy="29810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866D8BE-4043-477E-9E4F-A1A3B370F0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7206" y="4116268"/>
            <a:ext cx="3508411" cy="2630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147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</a:rPr>
              <a:t>Czynności  kontrolno-rozpoznawcze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3B88762-5D59-41E9-BE70-439751FD801F}"/>
              </a:ext>
            </a:extLst>
          </p:cNvPr>
          <p:cNvSpPr txBox="1">
            <a:spLocks/>
          </p:cNvSpPr>
          <p:nvPr/>
        </p:nvSpPr>
        <p:spPr>
          <a:xfrm>
            <a:off x="1666214" y="1788804"/>
            <a:ext cx="9313035" cy="412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sz="3200" b="1" i="1" dirty="0">
                <a:cs typeface="Arial" pitchFamily="34" charset="0"/>
              </a:rPr>
              <a:t>Komendanci Powiatowi i Miejscy PSP </a:t>
            </a:r>
            <a:br>
              <a:rPr lang="pl-PL" sz="3200" b="1" i="1" dirty="0">
                <a:cs typeface="Arial" pitchFamily="34" charset="0"/>
              </a:rPr>
            </a:br>
            <a:r>
              <a:rPr lang="pl-PL" sz="3200" b="1" i="1" dirty="0">
                <a:cs typeface="Arial" pitchFamily="34" charset="0"/>
              </a:rPr>
              <a:t>województwa  zachodniopomorskiego</a:t>
            </a:r>
            <a:br>
              <a:rPr lang="pl-PL" sz="3200" b="1" i="1" dirty="0">
                <a:cs typeface="Arial" pitchFamily="34" charset="0"/>
              </a:rPr>
            </a:br>
            <a:r>
              <a:rPr lang="pl-PL" sz="3200" b="1" i="1" dirty="0">
                <a:cs typeface="Arial" pitchFamily="34" charset="0"/>
              </a:rPr>
              <a:t>p</a:t>
            </a:r>
            <a:r>
              <a:rPr lang="pl-PL" sz="3200" b="1" i="1" dirty="0">
                <a:solidFill>
                  <a:srgbClr val="000000"/>
                </a:solidFill>
                <a:cs typeface="Arial" pitchFamily="34" charset="0"/>
              </a:rPr>
              <a:t>rzeprowadzili ogółem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sz="3200" b="1" i="1" dirty="0">
                <a:solidFill>
                  <a:srgbClr val="FF3300"/>
                </a:solidFill>
                <a:cs typeface="Arial" pitchFamily="34" charset="0"/>
              </a:rPr>
              <a:t>1316 </a:t>
            </a:r>
            <a:r>
              <a:rPr lang="pl-PL" sz="3200" b="1" i="1" dirty="0">
                <a:solidFill>
                  <a:srgbClr val="000000"/>
                </a:solidFill>
                <a:cs typeface="Arial" pitchFamily="34" charset="0"/>
              </a:rPr>
              <a:t>czynności </a:t>
            </a:r>
            <a:r>
              <a:rPr lang="pl-PL" sz="3200" b="1" i="1" dirty="0" err="1">
                <a:solidFill>
                  <a:srgbClr val="000000"/>
                </a:solidFill>
                <a:cs typeface="Arial" pitchFamily="34" charset="0"/>
              </a:rPr>
              <a:t>kontrolno</a:t>
            </a:r>
            <a:r>
              <a:rPr lang="pl-PL" sz="3200" b="1" i="1" dirty="0">
                <a:solidFill>
                  <a:srgbClr val="000000"/>
                </a:solidFill>
                <a:cs typeface="Arial" pitchFamily="34" charset="0"/>
              </a:rPr>
              <a:t> – rozpoznawczych, które   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sz="3200" b="1" i="1" dirty="0">
                <a:solidFill>
                  <a:srgbClr val="000000"/>
                </a:solidFill>
                <a:cs typeface="Arial" pitchFamily="34" charset="0"/>
              </a:rPr>
              <a:t>objęły  </a:t>
            </a:r>
            <a:r>
              <a:rPr lang="pl-PL" sz="3200" b="1" i="1" dirty="0">
                <a:solidFill>
                  <a:srgbClr val="FF0000"/>
                </a:solidFill>
                <a:cs typeface="Arial" pitchFamily="34" charset="0"/>
              </a:rPr>
              <a:t>2277 </a:t>
            </a:r>
            <a:r>
              <a:rPr lang="pl-PL" sz="3200" b="1" i="1" dirty="0">
                <a:solidFill>
                  <a:srgbClr val="000000"/>
                </a:solidFill>
                <a:cs typeface="Arial" pitchFamily="34" charset="0"/>
              </a:rPr>
              <a:t>obiektów.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sz="3200" b="1" i="1" dirty="0">
                <a:cs typeface="Arial" pitchFamily="34" charset="0"/>
              </a:rPr>
              <a:t>W trakcie kontroli stwierdzono występowanie </a:t>
            </a: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l-PL" sz="3200" b="1" i="1" dirty="0">
                <a:solidFill>
                  <a:srgbClr val="FF0000"/>
                </a:solidFill>
                <a:cs typeface="Arial" pitchFamily="34" charset="0"/>
              </a:rPr>
              <a:t>2230 </a:t>
            </a:r>
            <a:r>
              <a:rPr lang="pl-PL" sz="3200" b="1" i="1" dirty="0">
                <a:solidFill>
                  <a:srgbClr val="000000"/>
                </a:solidFill>
                <a:cs typeface="Arial" pitchFamily="34" charset="0"/>
              </a:rPr>
              <a:t>nieprawidłowości w </a:t>
            </a:r>
            <a:r>
              <a:rPr lang="pl-PL" sz="3200" b="1" i="1" dirty="0">
                <a:solidFill>
                  <a:srgbClr val="FF3300"/>
                </a:solidFill>
                <a:cs typeface="Arial" pitchFamily="34" charset="0"/>
              </a:rPr>
              <a:t>795 </a:t>
            </a:r>
            <a:r>
              <a:rPr lang="pl-PL" sz="3200" b="1" i="1" dirty="0">
                <a:cs typeface="Arial" pitchFamily="34" charset="0"/>
              </a:rPr>
              <a:t>obiektach.</a:t>
            </a:r>
            <a:endParaRPr lang="pl-PL" sz="3200" b="1" i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1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668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POTENCJAŁ RATOWNICZY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5033FCDC-9571-4261-8CCF-7997652C35DC}"/>
              </a:ext>
            </a:extLst>
          </p:cNvPr>
          <p:cNvSpPr txBox="1">
            <a:spLocks/>
          </p:cNvSpPr>
          <p:nvPr/>
        </p:nvSpPr>
        <p:spPr>
          <a:xfrm>
            <a:off x="2691248" y="904856"/>
            <a:ext cx="8807141" cy="55721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20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Komend Miejskich i Powiatowych PSP; </a:t>
            </a:r>
            <a:endParaRPr lang="pl-PL" sz="2000" baseline="30000" dirty="0">
              <a:latin typeface="Calibri" pitchFamily="34" charset="0"/>
              <a:ea typeface="Tahoma" panose="020B0604030504040204" pitchFamily="34" charset="0"/>
              <a:cs typeface="Calibri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26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Jednostek Ratowniczo-Gaśniczych oraz 4 posterunki;</a:t>
            </a:r>
          </a:p>
          <a:p>
            <a:pPr indent="-380990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265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strażaków w stałej gotowości,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Clr>
                <a:srgbClr val="FF1515"/>
              </a:buClr>
              <a:buNone/>
            </a:pP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	w tym </a:t>
            </a: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23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w stanowiskach kierowania;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44 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średnich samochodów ratowniczo-gaśniczych;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33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ciężkie samochody ratowniczo-gaśnicze;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30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drabin mechanicznych i podnośników ratowniczych;</a:t>
            </a:r>
          </a:p>
          <a:p>
            <a:pPr marL="380990" indent="-380990">
              <a:lnSpc>
                <a:spcPct val="150000"/>
              </a:lnSpc>
              <a:buClr>
                <a:srgbClr val="FF1515"/>
              </a:buClr>
              <a:buFont typeface="Wingdings" pitchFamily="2" charset="2"/>
              <a:buChar char="Ø"/>
            </a:pPr>
            <a:r>
              <a:rPr lang="pl-PL" sz="2000" b="1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16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pojazdów specjalistycznych, SRT, </a:t>
            </a:r>
            <a:r>
              <a:rPr lang="pl-PL" sz="2000" dirty="0" err="1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SRChem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, SRW, </a:t>
            </a:r>
            <a:r>
              <a:rPr lang="pl-PL" sz="2000" dirty="0" err="1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SRWys</a:t>
            </a:r>
            <a:r>
              <a:rPr lang="pl-PL" sz="2000" dirty="0"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.</a:t>
            </a:r>
          </a:p>
          <a:p>
            <a:pPr>
              <a:lnSpc>
                <a:spcPct val="110000"/>
              </a:lnSpc>
              <a:buClr>
                <a:schemeClr val="tx1"/>
              </a:buClr>
            </a:pPr>
            <a:endParaRPr lang="pl-PL" sz="2000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45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</a:rPr>
              <a:t>Poważne  awarie  przemysłowe</a:t>
            </a: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4993C071-EB7E-496D-9281-5B68E4AFA2E8}"/>
              </a:ext>
            </a:extLst>
          </p:cNvPr>
          <p:cNvSpPr txBox="1">
            <a:spLocks/>
          </p:cNvSpPr>
          <p:nvPr/>
        </p:nvSpPr>
        <p:spPr>
          <a:xfrm>
            <a:off x="2351584" y="1593273"/>
            <a:ext cx="9313035" cy="44280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3200" b="1" i="1" dirty="0">
                <a:cs typeface="Arial" pitchFamily="34" charset="0"/>
              </a:rPr>
              <a:t>W 2021 r. na terenie woj. zachodniopomorskiego funkcjonowało:</a:t>
            </a:r>
          </a:p>
          <a:p>
            <a:pPr marL="833946" indent="-83394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l-PL" sz="3200" b="1" i="1" dirty="0">
                <a:solidFill>
                  <a:srgbClr val="FF0000"/>
                </a:solidFill>
                <a:cs typeface="Arial" pitchFamily="34" charset="0"/>
              </a:rPr>
              <a:t>8 </a:t>
            </a:r>
            <a:r>
              <a:rPr lang="pl-PL" sz="3200" b="1" i="1" dirty="0">
                <a:cs typeface="Arial" pitchFamily="34" charset="0"/>
              </a:rPr>
              <a:t>zakładów zwiększonego ryzyka wystąpienia poważnej awarii przemysłowej (ZZR),</a:t>
            </a:r>
          </a:p>
          <a:p>
            <a:pPr marL="833946" indent="-833946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pl-PL" sz="3200" b="1" i="1" dirty="0">
                <a:solidFill>
                  <a:srgbClr val="FF0000"/>
                </a:solidFill>
                <a:cs typeface="Arial" pitchFamily="34" charset="0"/>
              </a:rPr>
              <a:t>14</a:t>
            </a:r>
            <a:r>
              <a:rPr lang="pl-PL" sz="3200" b="1" i="1" dirty="0">
                <a:cs typeface="Arial" pitchFamily="34" charset="0"/>
              </a:rPr>
              <a:t> zakładów dużego ryzyka wystąpienia poważnej  awarii przemysłowej (ZDR).</a:t>
            </a:r>
          </a:p>
          <a:p>
            <a:pPr marL="833946" indent="-833946">
              <a:buClr>
                <a:schemeClr val="tx1"/>
              </a:buClr>
              <a:defRPr/>
            </a:pPr>
            <a:endParaRPr lang="pl-PL" sz="3200" b="1" i="1" dirty="0">
              <a:cs typeface="Arial" pitchFamily="34" charset="0"/>
            </a:endParaRPr>
          </a:p>
          <a:p>
            <a:pPr marL="0" indent="0" algn="ctr">
              <a:buNone/>
              <a:defRPr/>
            </a:pPr>
            <a:r>
              <a:rPr lang="pl-PL" sz="3200" b="1" i="1" dirty="0">
                <a:cs typeface="Arial" pitchFamily="34" charset="0"/>
              </a:rPr>
              <a:t>W minionym roku organy PSP przeprowadziły</a:t>
            </a:r>
            <a:r>
              <a:rPr lang="pl-PL" sz="3200" b="1" i="1" dirty="0">
                <a:solidFill>
                  <a:srgbClr val="FF0000"/>
                </a:solidFill>
                <a:cs typeface="Arial" pitchFamily="34" charset="0"/>
              </a:rPr>
              <a:t> 1</a:t>
            </a:r>
          </a:p>
          <a:p>
            <a:pPr marL="0" indent="0" algn="ctr">
              <a:buNone/>
              <a:defRPr/>
            </a:pPr>
            <a:r>
              <a:rPr lang="pl-PL" sz="3200" b="1" i="1" dirty="0">
                <a:cs typeface="Arial" pitchFamily="34" charset="0"/>
              </a:rPr>
              <a:t>kontrolę w zakładach zwiększonego ryzyka oraz </a:t>
            </a:r>
            <a:r>
              <a:rPr lang="pl-PL" sz="3200" b="1" i="1" dirty="0">
                <a:solidFill>
                  <a:srgbClr val="FF0000"/>
                </a:solidFill>
                <a:cs typeface="Arial" pitchFamily="34" charset="0"/>
              </a:rPr>
              <a:t>10</a:t>
            </a:r>
            <a:r>
              <a:rPr lang="pl-PL" sz="3200" b="1" i="1" dirty="0">
                <a:cs typeface="Arial" pitchFamily="34" charset="0"/>
              </a:rPr>
              <a:t> kontroli </a:t>
            </a:r>
            <a:br>
              <a:rPr lang="pl-PL" sz="3200" b="1" i="1" dirty="0">
                <a:cs typeface="Arial" pitchFamily="34" charset="0"/>
              </a:rPr>
            </a:br>
            <a:r>
              <a:rPr lang="pl-PL" sz="3200" b="1" i="1" dirty="0">
                <a:cs typeface="Arial" pitchFamily="34" charset="0"/>
              </a:rPr>
              <a:t>w zakładach dużego ryzyka.</a:t>
            </a:r>
          </a:p>
          <a:p>
            <a:pPr marL="833946" indent="-833946">
              <a:buClr>
                <a:schemeClr val="tx1"/>
              </a:buClr>
              <a:defRPr/>
            </a:pPr>
            <a:endParaRPr lang="pl-PL" sz="3200" b="1" i="1" dirty="0">
              <a:cs typeface="Arial" pitchFamily="34" charset="0"/>
            </a:endParaRP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sz="3200" b="1" i="1" dirty="0">
              <a:solidFill>
                <a:srgbClr val="000000"/>
              </a:solidFill>
              <a:cs typeface="Arial" pitchFamily="34" charset="0"/>
            </a:endParaRPr>
          </a:p>
          <a:p>
            <a:pPr lvl="1" algn="ctr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pl-PL" sz="3200" b="1" i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215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21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Budowa obiektów  KP PSP w Gryficach ul. Piłsudskiego 35 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8A8BB53-D592-4BBD-8B38-709E9F049180}"/>
              </a:ext>
            </a:extLst>
          </p:cNvPr>
          <p:cNvSpPr/>
          <p:nvPr/>
        </p:nvSpPr>
        <p:spPr>
          <a:xfrm>
            <a:off x="2576734" y="4684442"/>
            <a:ext cx="3579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/>
              <a:t>Środki wydatkowane w ramach ustawy modernizacyjnej w roku 2021 – </a:t>
            </a:r>
            <a:r>
              <a:rPr lang="pl-PL" sz="2000" b="1" dirty="0"/>
              <a:t>5 594 tys. zł 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DE7630C-E40D-4A56-B22A-63810ED86EE5}"/>
              </a:ext>
            </a:extLst>
          </p:cNvPr>
          <p:cNvSpPr/>
          <p:nvPr/>
        </p:nvSpPr>
        <p:spPr>
          <a:xfrm>
            <a:off x="8063185" y="1215402"/>
            <a:ext cx="3533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/>
              <a:t>Inwestycja zakończona w roku 2021. Wartość inwestycji </a:t>
            </a:r>
          </a:p>
          <a:p>
            <a:pPr>
              <a:defRPr/>
            </a:pPr>
            <a:r>
              <a:rPr lang="pl-PL" sz="2000" b="1" dirty="0"/>
              <a:t>17 851 tys. zł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02A386B-D621-4457-B462-E314AD59A4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734" y="835714"/>
            <a:ext cx="5124441" cy="3240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13BC919-47F5-47E7-9488-E938485CA9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715" y="3246550"/>
            <a:ext cx="498321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Budowa strażnicy JRG 1 Komendy Miejskiej Państwowej Straży Pożarnej w Koszalinie przy ul. Fałata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36B6743-8C35-4B71-86FB-AD2042631BAB}"/>
              </a:ext>
            </a:extLst>
          </p:cNvPr>
          <p:cNvSpPr/>
          <p:nvPr/>
        </p:nvSpPr>
        <p:spPr>
          <a:xfrm>
            <a:off x="2694709" y="5103673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/>
              <a:t>Inwestycja zakończona w roku 2021. Środki wydatkowane w roku 2021 </a:t>
            </a:r>
          </a:p>
          <a:p>
            <a:pPr>
              <a:defRPr/>
            </a:pPr>
            <a:r>
              <a:rPr lang="pl-PL" dirty="0"/>
              <a:t>– </a:t>
            </a:r>
            <a:r>
              <a:rPr lang="pl-PL" b="1" dirty="0"/>
              <a:t>4 259,32 tys. zł 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2890D7F2-5231-4138-B256-4CE0F9F1E994}"/>
              </a:ext>
            </a:extLst>
          </p:cNvPr>
          <p:cNvSpPr/>
          <p:nvPr/>
        </p:nvSpPr>
        <p:spPr>
          <a:xfrm>
            <a:off x="8832050" y="1609810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/>
              <a:t>Wartość końcowa inwestycji</a:t>
            </a:r>
            <a:br>
              <a:rPr lang="pl-PL" dirty="0"/>
            </a:br>
            <a:r>
              <a:rPr lang="pl-PL" b="1" dirty="0"/>
              <a:t>24 140 tys.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3C35A44-1AD0-47FF-8E41-F577B4627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819" y="3110203"/>
            <a:ext cx="4617551" cy="324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CE28BE7-EA14-43A9-B50D-941AAB1493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946" y="1162669"/>
            <a:ext cx="608178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80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23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Budowa pomocniczej hali garażowej w JRG nr 2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przy ul. Struga 10A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B607C57-4D98-4BD7-A868-D87C29D9A586}"/>
              </a:ext>
            </a:extLst>
          </p:cNvPr>
          <p:cNvSpPr/>
          <p:nvPr/>
        </p:nvSpPr>
        <p:spPr>
          <a:xfrm>
            <a:off x="4554999" y="5596102"/>
            <a:ext cx="507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/>
              <a:t>Inwestycja zakończona w roku 2021</a:t>
            </a:r>
            <a:br>
              <a:rPr lang="pl-PL" sz="2000" dirty="0"/>
            </a:br>
            <a:r>
              <a:rPr lang="pl-PL" sz="2000" dirty="0"/>
              <a:t>Wartość inwestycji – </a:t>
            </a:r>
            <a:r>
              <a:rPr lang="pl-PL" sz="2000" b="1" dirty="0"/>
              <a:t>2 851,2 tys. zł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898D2F-A38F-4C23-9FDB-1FA28DD04D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704109"/>
            <a:ext cx="4320000" cy="324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34751F-3D5B-44C1-AD77-2EAF168A7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691" y="1704109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8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24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Budowa budynku garażowego z zapleczem magazynowym wraz z zagospodarowaniem terenu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B607C57-4D98-4BD7-A868-D87C29D9A586}"/>
              </a:ext>
            </a:extLst>
          </p:cNvPr>
          <p:cNvSpPr/>
          <p:nvPr/>
        </p:nvSpPr>
        <p:spPr>
          <a:xfrm>
            <a:off x="4806305" y="5384068"/>
            <a:ext cx="507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dirty="0"/>
              <a:t>Inwestycja zakończona w roku 2021 </a:t>
            </a:r>
            <a:br>
              <a:rPr lang="pl-PL" sz="2000" dirty="0"/>
            </a:br>
            <a:r>
              <a:rPr lang="pl-PL" sz="2000" dirty="0"/>
              <a:t>Wartość inwestycji – </a:t>
            </a:r>
            <a:r>
              <a:rPr lang="pl-PL" sz="2000" b="1" dirty="0"/>
              <a:t>1 984 tys. zł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E58F442-DA05-4AB8-A9FB-181D022EC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819" y="1690254"/>
            <a:ext cx="4320000" cy="3240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6FF93FD-A6FE-49EA-9316-FAA5C74698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527" y="1690254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7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l-PL" b="1" dirty="0">
                <a:solidFill>
                  <a:srgbClr val="C00000"/>
                </a:solidFill>
              </a:rPr>
              <a:t>PROWADZONE REMONTY, MODERNIZACJE W ROKU 2021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W JEDNOSTKACH PSP WOJ. ZACHODNIOPOMORSKIEGO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BC824EC-5C07-410D-B27A-FF50C0D0FDFB}"/>
              </a:ext>
            </a:extLst>
          </p:cNvPr>
          <p:cNvSpPr txBox="1">
            <a:spLocks noChangeArrowheads="1"/>
          </p:cNvSpPr>
          <p:nvPr/>
        </p:nvSpPr>
        <p:spPr>
          <a:xfrm>
            <a:off x="2116690" y="5212213"/>
            <a:ext cx="9063928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pl-PL" sz="2000" dirty="0"/>
              <a:t>Remont elewacji budynku KP PSP w Drawsku Pomorskim.</a:t>
            </a:r>
          </a:p>
          <a:p>
            <a:pPr lvl="0" algn="ctr">
              <a:defRPr/>
            </a:pPr>
            <a:r>
              <a:rPr lang="pl-PL" sz="2000" dirty="0"/>
              <a:t>  Kwota remontu 129 tys. zł</a:t>
            </a:r>
          </a:p>
          <a:p>
            <a:pPr lvl="0" algn="ctr">
              <a:spcBef>
                <a:spcPct val="0"/>
              </a:spcBef>
              <a:defRPr/>
            </a:pPr>
            <a:endParaRPr lang="pl-PL" sz="2000" dirty="0">
              <a:ea typeface="+mj-ea"/>
              <a:cs typeface="+mj-cs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A1CE157-100D-4322-8DE0-9EA337757923}"/>
              </a:ext>
            </a:extLst>
          </p:cNvPr>
          <p:cNvSpPr/>
          <p:nvPr/>
        </p:nvSpPr>
        <p:spPr>
          <a:xfrm>
            <a:off x="2362200" y="1715615"/>
            <a:ext cx="3642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/>
              <a:t>KP PSP Drawsko Pomorskie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57011F-1503-4E8A-866E-270A7226AE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527" y="1526770"/>
            <a:ext cx="4319567" cy="324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46E72CB-F2AA-4F79-B91A-6E929D083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491" y="1526770"/>
            <a:ext cx="431956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44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Logo PSP do prezentacji.jpg">
            <a:extLst>
              <a:ext uri="{FF2B5EF4-FFF2-40B4-BE49-F238E27FC236}">
                <a16:creationId xmlns:a16="http://schemas.microsoft.com/office/drawing/2014/main" id="{D5D14066-65BE-4991-8ED8-C4823E678A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74E2D398-CB8B-4072-96E0-51F6CDC805DA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l-PL" b="1" dirty="0">
                <a:solidFill>
                  <a:srgbClr val="C00000"/>
                </a:solidFill>
              </a:rPr>
              <a:t>Doposażenie komory dymowej w JRG nr 2 przy ul. Struga 10A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3C521-C716-40FF-B525-87BC8DD28DF7}"/>
              </a:ext>
            </a:extLst>
          </p:cNvPr>
          <p:cNvSpPr txBox="1">
            <a:spLocks noChangeArrowheads="1"/>
          </p:cNvSpPr>
          <p:nvPr/>
        </p:nvSpPr>
        <p:spPr>
          <a:xfrm>
            <a:off x="7880348" y="4718647"/>
            <a:ext cx="4064201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pl-PL" sz="2000" dirty="0"/>
              <a:t>Zadanie realizowane w roku 2021. </a:t>
            </a:r>
          </a:p>
          <a:p>
            <a:pPr lvl="0" algn="ctr">
              <a:defRPr/>
            </a:pPr>
            <a:r>
              <a:rPr lang="pl-PL" sz="2000" dirty="0"/>
              <a:t>Wartość kosztorysowa – </a:t>
            </a:r>
            <a:r>
              <a:rPr lang="pl-PL" sz="2000" b="1" dirty="0"/>
              <a:t>582,8 tys. zł</a:t>
            </a:r>
          </a:p>
          <a:p>
            <a:pPr lvl="0" algn="ctr">
              <a:spcBef>
                <a:spcPct val="0"/>
              </a:spcBef>
              <a:defRPr/>
            </a:pPr>
            <a:endParaRPr lang="pl-PL" sz="2000" dirty="0">
              <a:ea typeface="+mj-ea"/>
              <a:cs typeface="+mj-cs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B89355F-CE12-49CC-85E0-58C482D5E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526" y="808074"/>
            <a:ext cx="4716554" cy="262092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289FE6F-C4C5-44A2-9139-50E4F3D9FA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819" y="814533"/>
            <a:ext cx="4724889" cy="278573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3342EE4-8FA5-4068-B9C6-1BE0745EDF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3518257"/>
            <a:ext cx="5522188" cy="2935706"/>
          </a:xfrm>
          <a:prstGeom prst="rect">
            <a:avLst/>
          </a:prstGeom>
        </p:spPr>
      </p:pic>
      <p:sp>
        <p:nvSpPr>
          <p:cNvPr id="15" name="Symbol zastępczy numeru slajdu 8">
            <a:extLst>
              <a:ext uri="{FF2B5EF4-FFF2-40B4-BE49-F238E27FC236}">
                <a16:creationId xmlns:a16="http://schemas.microsoft.com/office/drawing/2014/main" id="{AD4F2D22-25FA-4154-903B-A88719E9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0434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27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03AD39A0-98F7-4E09-BE04-DB982E149BC3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l-PL" b="1" dirty="0">
                <a:solidFill>
                  <a:srgbClr val="C00000"/>
                </a:solidFill>
              </a:rPr>
              <a:t>PROWADZONE REMONTY, MODERNIZACJE W ROKU 2021 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W JEDNOSTKACH PSP WOJ. ZACHODNIOPOMORSKIEGO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8EE9CEF-8C0B-4F6B-9E35-A404F5945F54}"/>
              </a:ext>
            </a:extLst>
          </p:cNvPr>
          <p:cNvSpPr/>
          <p:nvPr/>
        </p:nvSpPr>
        <p:spPr>
          <a:xfrm>
            <a:off x="5329296" y="1122977"/>
            <a:ext cx="2198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/>
              <a:t>KP PSP Stargard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A491304-AFDF-43D9-9B59-20994B50EAD0}"/>
              </a:ext>
            </a:extLst>
          </p:cNvPr>
          <p:cNvSpPr txBox="1">
            <a:spLocks noChangeArrowheads="1"/>
          </p:cNvSpPr>
          <p:nvPr/>
        </p:nvSpPr>
        <p:spPr>
          <a:xfrm>
            <a:off x="2796920" y="5630351"/>
            <a:ext cx="3631588" cy="67363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2000" dirty="0"/>
              <a:t>Modernizacja systemu łączności radiowej. Koszt 450 tys. zł </a:t>
            </a:r>
          </a:p>
          <a:p>
            <a:pPr lvl="0">
              <a:spcBef>
                <a:spcPct val="0"/>
              </a:spcBef>
              <a:defRPr/>
            </a:pPr>
            <a:endParaRPr lang="pl-PL" sz="2000" dirty="0"/>
          </a:p>
          <a:p>
            <a:pPr lvl="0">
              <a:spcBef>
                <a:spcPct val="0"/>
              </a:spcBef>
              <a:defRPr/>
            </a:pPr>
            <a:endParaRPr lang="pl-PL" sz="2000" dirty="0">
              <a:ea typeface="+mj-ea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D1B40A66-3AC2-49D4-AC97-B563ACE426FD}"/>
              </a:ext>
            </a:extLst>
          </p:cNvPr>
          <p:cNvSpPr txBox="1">
            <a:spLocks noChangeArrowheads="1"/>
          </p:cNvSpPr>
          <p:nvPr/>
        </p:nvSpPr>
        <p:spPr>
          <a:xfrm>
            <a:off x="7378394" y="5776272"/>
            <a:ext cx="4033370" cy="67363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pl-PL" sz="2000" dirty="0"/>
              <a:t>Modernizacja SKKP. Koszt 550 tys. zł </a:t>
            </a:r>
          </a:p>
          <a:p>
            <a:pPr lvl="0">
              <a:spcBef>
                <a:spcPct val="0"/>
              </a:spcBef>
              <a:defRPr/>
            </a:pPr>
            <a:endParaRPr lang="pl-PL" sz="2000" dirty="0"/>
          </a:p>
          <a:p>
            <a:pPr lvl="0">
              <a:spcBef>
                <a:spcPct val="0"/>
              </a:spcBef>
              <a:defRPr/>
            </a:pPr>
            <a:endParaRPr lang="pl-PL" sz="2000" dirty="0">
              <a:ea typeface="+mj-e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2056B99-88DB-407F-BF7D-039DB0EBDE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61479" y="1873409"/>
            <a:ext cx="4267201" cy="341687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91C8F01-CE81-412C-A2DB-04A5D6E59A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699" y="2079950"/>
            <a:ext cx="529932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0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28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pl-PL" b="1" dirty="0">
                <a:solidFill>
                  <a:srgbClr val="C00000"/>
                </a:solidFill>
              </a:rPr>
              <a:t>PROWADZONE TERMOMODERNIZACJE W ROKU 2021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W JEDNOSTKACH PSP WOJ. ZACHODNIOPOMORSKIEGO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2962A51-DE35-41D8-83BA-2BA918083416}"/>
              </a:ext>
            </a:extLst>
          </p:cNvPr>
          <p:cNvSpPr/>
          <p:nvPr/>
        </p:nvSpPr>
        <p:spPr>
          <a:xfrm>
            <a:off x="2486740" y="991132"/>
            <a:ext cx="226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/>
              <a:t>KM PSP Koszalin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902935F-2FD0-4EA4-9DF6-52B097065481}"/>
              </a:ext>
            </a:extLst>
          </p:cNvPr>
          <p:cNvSpPr txBox="1"/>
          <p:nvPr/>
        </p:nvSpPr>
        <p:spPr>
          <a:xfrm>
            <a:off x="2227527" y="5279238"/>
            <a:ext cx="471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pl-PL" sz="2000" dirty="0"/>
              <a:t>Termomodernizacja obiektów (budynku administracyjnego i zaplecza technicznego) KM PSP w Koszalinie przy ul. Strażackiej 8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8627645-31BC-4FAD-B769-3AC89CC19CE0}"/>
              </a:ext>
            </a:extLst>
          </p:cNvPr>
          <p:cNvSpPr txBox="1"/>
          <p:nvPr/>
        </p:nvSpPr>
        <p:spPr>
          <a:xfrm>
            <a:off x="7113838" y="5286221"/>
            <a:ext cx="471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Termomodernizacja budynków Komendy Powiatowej Państwowej Straży Pożarnej </a:t>
            </a:r>
            <a:b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 Myśliborzu przy ul. Lipowej 1b oraz w Dębnie  przy ul. Kosynierów 6 </a:t>
            </a:r>
            <a:endParaRPr lang="pl-PL" sz="2000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10FF1E0-E0C8-41F9-BE39-EBF7C5E9FCF5}"/>
              </a:ext>
            </a:extLst>
          </p:cNvPr>
          <p:cNvSpPr/>
          <p:nvPr/>
        </p:nvSpPr>
        <p:spPr>
          <a:xfrm>
            <a:off x="7877068" y="1012815"/>
            <a:ext cx="2375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/>
              <a:t>KP PSP Myślibórz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815CAB-5396-49D2-8C7C-7401D9205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578" y="1452797"/>
            <a:ext cx="2880000" cy="2160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D6F95E5-9C90-4A91-8270-5109CA77CE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127" y="2912102"/>
            <a:ext cx="2880000" cy="21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5EC3429-E853-4317-A515-46CF1CE583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55" y="1432338"/>
            <a:ext cx="3379575" cy="2180459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32090A5-36CA-4BEF-9F63-4456647847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060" y="3217348"/>
            <a:ext cx="3619766" cy="18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5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29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Średni samochód ratowniczo-gaśniczy 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GBA 2,5/16 Iveco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Eurocargo</a:t>
            </a: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dla KP PSP w Kołobrzegu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15" name="Picture 4" descr="FE_POIS_poziom_pl-1_rgb">
            <a:extLst>
              <a:ext uri="{FF2B5EF4-FFF2-40B4-BE49-F238E27FC236}">
                <a16:creationId xmlns:a16="http://schemas.microsoft.com/office/drawing/2014/main" id="{55BEFF94-3592-4717-8117-E51AC7B5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584" y="6013578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5BB6D64-C417-479C-9BD7-1610580D59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082" y="1155929"/>
            <a:ext cx="8545545" cy="496932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9189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668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STATYSTYKA ZDARZEŃ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94660B4-3A8A-4E6A-8084-3F4B5765843A}"/>
              </a:ext>
            </a:extLst>
          </p:cNvPr>
          <p:cNvSpPr/>
          <p:nvPr/>
        </p:nvSpPr>
        <p:spPr>
          <a:xfrm>
            <a:off x="2903800" y="1710709"/>
            <a:ext cx="8382037" cy="3436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Calibri" pitchFamily="34" charset="0"/>
                <a:cs typeface="Calibri" pitchFamily="34" charset="0"/>
              </a:rPr>
              <a:t>ZDARZEŃ OGÓŁEM			     	        -  26 225</a:t>
            </a:r>
          </a:p>
          <a:p>
            <a:r>
              <a:rPr lang="pl-PL" sz="2133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spadek do roku poprzedniego o	     </a:t>
            </a:r>
            <a:r>
              <a:rPr lang="pl-PL" sz="2133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3,57%</a:t>
            </a:r>
            <a:endParaRPr lang="pl-PL" sz="2133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r>
              <a:rPr lang="pl-PL" sz="2400" b="1" dirty="0">
                <a:latin typeface="Calibri" pitchFamily="34" charset="0"/>
                <a:cs typeface="Calibri" pitchFamily="34" charset="0"/>
              </a:rPr>
              <a:t>POŻARY					                      -   6 561</a:t>
            </a:r>
          </a:p>
          <a:p>
            <a:r>
              <a:rPr lang="pl-PL" sz="2133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spadek do roku poprzedniego o 	</a:t>
            </a:r>
            <a:r>
              <a:rPr lang="pl-PL" sz="2133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6,50%</a:t>
            </a:r>
            <a:r>
              <a:rPr lang="pl-PL" sz="2133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endParaRPr lang="pl-PL" sz="1200" b="1" dirty="0">
              <a:latin typeface="Calibri" pitchFamily="34" charset="0"/>
              <a:cs typeface="Calibri" pitchFamily="34" charset="0"/>
            </a:endParaRPr>
          </a:p>
          <a:p>
            <a:r>
              <a:rPr lang="pl-PL" sz="2400" b="1" dirty="0">
                <a:latin typeface="Calibri" pitchFamily="34" charset="0"/>
                <a:cs typeface="Calibri" pitchFamily="34" charset="0"/>
              </a:rPr>
              <a:t>MIEJSCOWE ZAGROŻENIA			-   17 540</a:t>
            </a:r>
          </a:p>
          <a:p>
            <a:r>
              <a:rPr lang="pl-PL" sz="2133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spadek do roku poprzedniego o </a:t>
            </a:r>
            <a:r>
              <a:rPr lang="pl-PL" sz="2133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	    </a:t>
            </a:r>
            <a:r>
              <a:rPr lang="pl-PL" sz="2133" b="1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4,01%</a:t>
            </a:r>
          </a:p>
          <a:p>
            <a:endParaRPr lang="pl-PL" sz="1200" dirty="0">
              <a:latin typeface="Calibri" pitchFamily="34" charset="0"/>
              <a:cs typeface="Calibri" pitchFamily="34" charset="0"/>
            </a:endParaRPr>
          </a:p>
          <a:p>
            <a:r>
              <a:rPr lang="pl-PL" sz="2400" b="1" dirty="0">
                <a:latin typeface="Calibri" pitchFamily="34" charset="0"/>
                <a:cs typeface="Calibri" pitchFamily="34" charset="0"/>
              </a:rPr>
              <a:t>ALARMY FAŁSZYWE				        -   2 124</a:t>
            </a:r>
          </a:p>
          <a:p>
            <a:r>
              <a:rPr lang="pl-PL" sz="2133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wzrost do roku poprzedniego  o	    </a:t>
            </a:r>
            <a:r>
              <a:rPr lang="pl-PL" sz="2133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11,44 %</a:t>
            </a:r>
            <a:endParaRPr lang="pl-PL" sz="2133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1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30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Pięć lekkich samochodów rozpoznawczo-ratowniczych Isuzu </a:t>
            </a:r>
            <a:b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D-MAX dla KP PSP w Białogardzie, Drawsku Pomorskim, Kamieniu Pomorskim, Pyrzycach oraz KW PSP w Szczecinie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EC75C90-8312-4EE1-9474-BE3E533DE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8444" y="1703221"/>
            <a:ext cx="9937605" cy="429962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1411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31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Cztery quady RM 800 z lawetami dla jednostek </a:t>
            </a:r>
            <a:b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KP PSP w Choszcznie, Łobzie, Szczecinku i Świdwinie</a:t>
            </a:r>
          </a:p>
        </p:txBody>
      </p:sp>
      <p:pic>
        <p:nvPicPr>
          <p:cNvPr id="6" name="Picture 4" descr="FE_POIS_poziom_pl-1_rgb">
            <a:extLst>
              <a:ext uri="{FF2B5EF4-FFF2-40B4-BE49-F238E27FC236}">
                <a16:creationId xmlns:a16="http://schemas.microsoft.com/office/drawing/2014/main" id="{31EEA53B-2B33-439B-B8D0-8088B801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5612" y="5824691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EF004D-9FC4-4B5C-815C-41052FD30E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639" y="1402080"/>
            <a:ext cx="9230359" cy="357977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39373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32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Siedem lekkich samochodów kwatermistrzowskich Fiat </a:t>
            </a:r>
            <a:r>
              <a:rPr lang="pl-PL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Doblo</a:t>
            </a: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Maxi dla KP PSP w Goleniowie, Gryfinie, Kamieniu Pomorskim, Pyrzycach, Stargardzie, Świdwinie i Wałczu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828479D-7B11-4D8F-8FEF-CE703EC470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729" y="1576553"/>
            <a:ext cx="9828179" cy="505446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12642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33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Samochód specjalny z drabiną mechaniczną </a:t>
            </a:r>
            <a:b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SD40 MAN TGM 18.320 dla KM PSP w Świnoujściu</a:t>
            </a:r>
          </a:p>
        </p:txBody>
      </p:sp>
      <p:pic>
        <p:nvPicPr>
          <p:cNvPr id="6" name="Picture 4" descr="FE_POIS_poziom_pl-1_rgb">
            <a:extLst>
              <a:ext uri="{FF2B5EF4-FFF2-40B4-BE49-F238E27FC236}">
                <a16:creationId xmlns:a16="http://schemas.microsoft.com/office/drawing/2014/main" id="{CD3EC9FB-2859-44E3-B845-AC3F86FA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381" y="5924678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323E2CD-F8B6-4D74-A0DF-4FBB9FE94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9354" y="1402080"/>
            <a:ext cx="9922477" cy="397309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00701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34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Samochód specjalny z podnośnikiem hydraulicznym 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SHD 42 Mercedes Benz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Econic</a:t>
            </a: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dla KP PSP w Goleniowie</a:t>
            </a:r>
            <a:endParaRPr lang="pl-PL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A4D8FBC-7EAD-4739-B1A0-CA12583F50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1023434"/>
            <a:ext cx="9041963" cy="495113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Picture 4" descr="FE_POIS_poziom_pl-1_rgb">
            <a:extLst>
              <a:ext uri="{FF2B5EF4-FFF2-40B4-BE49-F238E27FC236}">
                <a16:creationId xmlns:a16="http://schemas.microsoft.com/office/drawing/2014/main" id="{29509675-5263-447D-9BA8-224A9EB1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579" y="5974567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690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35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Średni samochód ratowniczo-gaśniczy 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GBA 3/16 Volvo FL dla KP PSP w Wałczu</a:t>
            </a:r>
            <a:endParaRPr lang="pl-PL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42650BF-A310-4B08-A7E8-E48597269B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044" y="1095030"/>
            <a:ext cx="7981550" cy="551600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67829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36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Trzy pojazdy typu mikrobus Opel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Zafira</a:t>
            </a: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i Peugeot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Traveller</a:t>
            </a: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dla KP PSP w Sławnie i Świdwinie oraz KW PSP w Szczecinie</a:t>
            </a:r>
            <a:br>
              <a:rPr lang="pl-PL" sz="2800" b="1" dirty="0">
                <a:solidFill>
                  <a:srgbClr val="C00000"/>
                </a:solidFill>
                <a:latin typeface="+mn-lt"/>
              </a:rPr>
            </a:br>
            <a:endParaRPr lang="pl-PL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A72663-3149-4335-A603-18670D6DF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261" y="1568143"/>
            <a:ext cx="10026788" cy="372171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Picture 4" descr="FE_POIS_poziom_pl-1_rgb">
            <a:extLst>
              <a:ext uri="{FF2B5EF4-FFF2-40B4-BE49-F238E27FC236}">
                <a16:creationId xmlns:a16="http://schemas.microsoft.com/office/drawing/2014/main" id="{61BE3A50-A9E2-4405-BF97-0414E574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386" y="5903151"/>
            <a:ext cx="6511204" cy="8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947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37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Zakup 2 średnich i 3 ciężkich samochodów </a:t>
            </a:r>
            <a:b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ratowniczo-gaśniczych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8B7E2D2-C481-4905-B29F-3446868ECE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3745" y="1292772"/>
            <a:ext cx="9973693" cy="427245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Obraz 1" descr="http://www.mts.pl/files/5513/9324/2556/WFO_logo.jpg">
            <a:extLst>
              <a:ext uri="{FF2B5EF4-FFF2-40B4-BE49-F238E27FC236}">
                <a16:creationId xmlns:a16="http://schemas.microsoft.com/office/drawing/2014/main" id="{CC4F6328-F4DF-4E50-A514-A25B95C0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4357" y="5719788"/>
            <a:ext cx="28781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74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38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Samochód specjalny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Pgaz</a:t>
            </a: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Iveco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Eurocargo</a:t>
            </a: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dla KM PSP w Koszalinie i Szczecinie </a:t>
            </a:r>
            <a:endParaRPr lang="pl-PL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B41843F-3024-4E7D-B318-EC96585A0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2552" y="1095346"/>
            <a:ext cx="7128368" cy="493735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Picture 4" descr="FE_POIS_poziom_pl-1_rgb">
            <a:extLst>
              <a:ext uri="{FF2B5EF4-FFF2-40B4-BE49-F238E27FC236}">
                <a16:creationId xmlns:a16="http://schemas.microsoft.com/office/drawing/2014/main" id="{11D31CC5-6A77-4CFE-8E9F-3B324E117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867" y="6032702"/>
            <a:ext cx="6363739" cy="82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102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39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Średni samochód ratowniczo-gaśniczy MAN TGM 13.290 </a:t>
            </a:r>
            <a:b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dla KM PSP w Koszalinie</a:t>
            </a:r>
          </a:p>
        </p:txBody>
      </p:sp>
      <p:pic>
        <p:nvPicPr>
          <p:cNvPr id="6" name="Obraz 1" descr="http://www.mts.pl/files/5513/9324/2556/WFO_logo.jpg">
            <a:extLst>
              <a:ext uri="{FF2B5EF4-FFF2-40B4-BE49-F238E27FC236}">
                <a16:creationId xmlns:a16="http://schemas.microsoft.com/office/drawing/2014/main" id="{1A6EC9E2-BB7D-45DA-9D64-4ABF37F54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219" y="2954337"/>
            <a:ext cx="28781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85DEB75-F54B-4717-A62F-1F0E0FA5D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628" y="1220873"/>
            <a:ext cx="6953553" cy="536557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3550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6683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POŻARY A MIEJSCOWE ZAGROŻENIA</a:t>
            </a:r>
            <a:endParaRPr lang="pl-PL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Obiekt 26">
            <a:extLst>
              <a:ext uri="{FF2B5EF4-FFF2-40B4-BE49-F238E27FC236}">
                <a16:creationId xmlns:a16="http://schemas.microsoft.com/office/drawing/2014/main" id="{E399F4B1-D227-4767-873B-EFC94A309C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2344" y="1027310"/>
          <a:ext cx="8544949" cy="4803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17842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40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Samochód operacyjny Skoda </a:t>
            </a:r>
            <a:r>
              <a:rPr lang="pl-PL" sz="2800" b="1" dirty="0" err="1">
                <a:solidFill>
                  <a:srgbClr val="C00000"/>
                </a:solidFill>
                <a:latin typeface="+mn-lt"/>
                <a:cs typeface="Arial" pitchFamily="34" charset="0"/>
              </a:rPr>
              <a:t>Kamiq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dla KP PSP w Myśliborzu</a:t>
            </a:r>
          </a:p>
          <a:p>
            <a:pPr algn="ctr"/>
            <a:endParaRPr lang="pl-PL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DD90A0C-3961-40CD-98A5-AEE4E439C4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015" y="1190333"/>
            <a:ext cx="8171234" cy="547878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84114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41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1718441" y="226986"/>
            <a:ext cx="10473559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Łódź WHALY 435 z przyczepą </a:t>
            </a:r>
            <a:r>
              <a:rPr lang="pl-PL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podłodziową</a:t>
            </a:r>
            <a: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dla KP PSP w Świdwinie</a:t>
            </a:r>
            <a:br>
              <a:rPr lang="pl-PL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Łódź </a:t>
            </a:r>
            <a:r>
              <a:rPr lang="pl-PL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Gomar</a:t>
            </a: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 z przyczepą </a:t>
            </a:r>
            <a:r>
              <a:rPr lang="pl-PL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podłodziową</a:t>
            </a:r>
            <a:r>
              <a:rPr lang="pl-PL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dla KP PSP w Pyrzycach</a:t>
            </a:r>
          </a:p>
          <a:p>
            <a:pPr marL="0" indent="0" algn="ctr">
              <a:buNone/>
            </a:pPr>
            <a:endParaRPr lang="pl-PL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81404F-98BE-439A-8752-A99501EE8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903" y="1345644"/>
            <a:ext cx="4913366" cy="278439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585DC17-9ED5-4327-AD74-CAEB61F089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490" y="3243336"/>
            <a:ext cx="6145510" cy="361466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85211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42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Wózki widłowe Gunter Grossmann 2,5T i 3,0T </a:t>
            </a:r>
            <a:b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dla KM PSP w Koszalinie i Szczecinie</a:t>
            </a:r>
            <a:endParaRPr lang="pl-PL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6B65327-F1F5-4A69-9194-8C2F49C687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500" y="1270738"/>
            <a:ext cx="5143500" cy="45720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132AAFA-3E0D-4C66-B675-DA11366E3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231" y="1491355"/>
            <a:ext cx="5808544" cy="435138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89837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68DAA2B-797A-4514-874C-72799305A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80"/>
          <a:stretch/>
        </p:blipFill>
        <p:spPr>
          <a:xfrm>
            <a:off x="8734859" y="4111024"/>
            <a:ext cx="2827506" cy="269595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43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C00000"/>
                </a:solidFill>
              </a:rPr>
              <a:t>W </a:t>
            </a:r>
            <a:r>
              <a:rPr lang="pl-PL" b="1" dirty="0">
                <a:solidFill>
                  <a:srgbClr val="C00000"/>
                </a:solidFill>
              </a:rPr>
              <a:t> roku ubiegłym jednostki</a:t>
            </a:r>
            <a:r>
              <a:rPr lang="en-GB" b="1" dirty="0">
                <a:solidFill>
                  <a:srgbClr val="C00000"/>
                </a:solidFill>
              </a:rPr>
              <a:t> OSP </a:t>
            </a:r>
            <a:r>
              <a:rPr lang="pl-PL" b="1" dirty="0">
                <a:solidFill>
                  <a:srgbClr val="C00000"/>
                </a:solidFill>
              </a:rPr>
              <a:t>zakupiły 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11 pojazdów specjalnych i ratowniczo-gaśniczych oraz 1 </a:t>
            </a:r>
            <a:r>
              <a:rPr lang="pl-PL" b="1" dirty="0" err="1">
                <a:solidFill>
                  <a:srgbClr val="C00000"/>
                </a:solidFill>
              </a:rPr>
              <a:t>quada</a:t>
            </a:r>
            <a:endParaRPr lang="pl-PL" b="1" dirty="0">
              <a:solidFill>
                <a:srgbClr val="C00000"/>
              </a:solidFill>
            </a:endParaRP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930D835-DE4C-4FFE-94CC-076157797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7181" y="1153970"/>
            <a:ext cx="4247519" cy="364682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050D92-364A-4260-A428-7A4E24458A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026" y="1153970"/>
            <a:ext cx="4012223" cy="306421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31527AC-2318-478C-87CA-559E7F3FA6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242" y="3648993"/>
            <a:ext cx="4012223" cy="315798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63630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44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022725" y="226986"/>
            <a:ext cx="10169275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C00000"/>
                </a:solidFill>
              </a:rPr>
              <a:t>W </a:t>
            </a:r>
            <a:r>
              <a:rPr lang="pl-PL" b="1" dirty="0">
                <a:solidFill>
                  <a:srgbClr val="C00000"/>
                </a:solidFill>
              </a:rPr>
              <a:t> roku ubiegłym </a:t>
            </a:r>
            <a:r>
              <a:rPr lang="en-GB" b="1" dirty="0">
                <a:solidFill>
                  <a:srgbClr val="C00000"/>
                </a:solidFill>
              </a:rPr>
              <a:t>do </a:t>
            </a:r>
            <a:r>
              <a:rPr lang="pl-PL" b="1" dirty="0">
                <a:solidFill>
                  <a:srgbClr val="C00000"/>
                </a:solidFill>
              </a:rPr>
              <a:t>jednostek</a:t>
            </a:r>
            <a:r>
              <a:rPr lang="en-GB" b="1" dirty="0">
                <a:solidFill>
                  <a:srgbClr val="C00000"/>
                </a:solidFill>
              </a:rPr>
              <a:t> OSP </a:t>
            </a:r>
            <a:r>
              <a:rPr lang="pl-PL" b="1" dirty="0">
                <a:solidFill>
                  <a:srgbClr val="C00000"/>
                </a:solidFill>
              </a:rPr>
              <a:t>przekazano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en-GB" b="1" dirty="0">
                <a:solidFill>
                  <a:srgbClr val="C00000"/>
                </a:solidFill>
              </a:rPr>
              <a:t>z </a:t>
            </a:r>
            <a:r>
              <a:rPr lang="pl-PL" b="1" dirty="0">
                <a:solidFill>
                  <a:srgbClr val="C00000"/>
                </a:solidFill>
              </a:rPr>
              <a:t>zasobu </a:t>
            </a:r>
            <a:r>
              <a:rPr lang="en-GB" b="1" dirty="0">
                <a:solidFill>
                  <a:srgbClr val="C00000"/>
                </a:solidFill>
              </a:rPr>
              <a:t>PSP </a:t>
            </a:r>
            <a:r>
              <a:rPr lang="pl-PL" b="1" dirty="0">
                <a:solidFill>
                  <a:srgbClr val="C00000"/>
                </a:solidFill>
              </a:rPr>
              <a:t>18 samochodów</a:t>
            </a:r>
            <a:r>
              <a:rPr lang="en-GB" b="1" dirty="0">
                <a:solidFill>
                  <a:srgbClr val="C00000"/>
                </a:solidFill>
              </a:rPr>
              <a:t> </a:t>
            </a:r>
            <a:r>
              <a:rPr lang="pl-PL" b="1" dirty="0">
                <a:solidFill>
                  <a:srgbClr val="C00000"/>
                </a:solidFill>
              </a:rPr>
              <a:t>ratowniczo-gaśniczych, specjalnych i 2 przyczepy</a:t>
            </a:r>
          </a:p>
          <a:p>
            <a:pPr marL="0" indent="0" algn="ctr">
              <a:buNone/>
            </a:pP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478A93-22C4-4D67-BCDD-835EE04E9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366" y="1402080"/>
            <a:ext cx="3274058" cy="266842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7865CE6-5064-4B70-A387-6C07D08EAE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726" y="1522442"/>
            <a:ext cx="3157940" cy="260856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F102AC-DE67-4F59-BC5A-01A3B1E6F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366" y="4289170"/>
            <a:ext cx="3564537" cy="216128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5600D03-123D-4B03-AF46-F46438B379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436" y="4507879"/>
            <a:ext cx="3181144" cy="1978671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1820B38-4198-4D34-8047-ECE4C4108E8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0666" y="2802828"/>
            <a:ext cx="3444700" cy="22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5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45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solidFill>
                  <a:srgbClr val="C00000"/>
                </a:solidFill>
              </a:rPr>
              <a:t>W </a:t>
            </a:r>
            <a:r>
              <a:rPr lang="pl-PL" b="1" dirty="0">
                <a:solidFill>
                  <a:srgbClr val="C00000"/>
                </a:solidFill>
              </a:rPr>
              <a:t> roku ubiegłym </a:t>
            </a:r>
            <a:r>
              <a:rPr lang="en-GB" b="1" dirty="0">
                <a:solidFill>
                  <a:srgbClr val="C00000"/>
                </a:solidFill>
              </a:rPr>
              <a:t>do </a:t>
            </a:r>
            <a:r>
              <a:rPr lang="pl-PL" b="1" dirty="0">
                <a:solidFill>
                  <a:srgbClr val="C00000"/>
                </a:solidFill>
              </a:rPr>
              <a:t>jednostek</a:t>
            </a:r>
            <a:r>
              <a:rPr lang="en-GB" b="1" dirty="0">
                <a:solidFill>
                  <a:srgbClr val="C00000"/>
                </a:solidFill>
              </a:rPr>
              <a:t> OSP </a:t>
            </a:r>
            <a:r>
              <a:rPr lang="pl-PL" b="1" dirty="0">
                <a:solidFill>
                  <a:srgbClr val="C00000"/>
                </a:solidFill>
              </a:rPr>
              <a:t>użyczono</a:t>
            </a:r>
            <a:r>
              <a:rPr lang="en-GB" b="1" dirty="0">
                <a:solidFill>
                  <a:srgbClr val="C00000"/>
                </a:solidFill>
              </a:rPr>
              <a:t> z </a:t>
            </a:r>
            <a:r>
              <a:rPr lang="pl-PL" b="1" dirty="0">
                <a:solidFill>
                  <a:srgbClr val="C00000"/>
                </a:solidFill>
              </a:rPr>
              <a:t>zasobów </a:t>
            </a:r>
            <a:r>
              <a:rPr lang="en-GB" b="1" dirty="0">
                <a:solidFill>
                  <a:srgbClr val="C00000"/>
                </a:solidFill>
              </a:rPr>
              <a:t>PSP 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4  samochody ratowniczo-gaśnicze oraz motopompę pływającą i 2 zestawy hydrauliczne</a:t>
            </a:r>
          </a:p>
          <a:p>
            <a:pPr algn="ctr"/>
            <a:endParaRPr lang="pl-PL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462[Z]43 - SLRTBA Iveco Daily 70C17/ISS Wawrzaszek - posterunek PSP w  Międzyzdrojach">
            <a:extLst>
              <a:ext uri="{FF2B5EF4-FFF2-40B4-BE49-F238E27FC236}">
                <a16:creationId xmlns:a16="http://schemas.microsoft.com/office/drawing/2014/main" id="{BD85096E-3058-4473-8B13-B4E5A3DFC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0009" y="1834307"/>
            <a:ext cx="4732619" cy="3042726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AA1C15-8177-4450-B519-600FB74514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954" y="1518173"/>
            <a:ext cx="5259892" cy="344153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422450C-9102-4FA3-B04B-0E876C128B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570" y="5023693"/>
            <a:ext cx="3005679" cy="183430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1E0A0BD-F465-4106-A974-D7B5ACF05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1392" y="5094085"/>
            <a:ext cx="4213427" cy="1729683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129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46</a:t>
            </a:fld>
            <a:endParaRPr lang="pl-PL" dirty="0"/>
          </a:p>
        </p:txBody>
      </p:sp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C485A270-6FEB-4A43-9A9C-A750A53C3F40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70136" cy="18395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dirty="0">
                <a:solidFill>
                  <a:srgbClr val="C00000"/>
                </a:solidFill>
              </a:rPr>
              <a:t>Wsparcie Ochotniczych Straży Pożarnych w województwie zachodniopomorskim przez programy Mały Strażak, Remiza 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i Fundusz Składkowy Ubezpieczenia Społecznego Rolników oraz ze środków samorządowych</a:t>
            </a:r>
          </a:p>
        </p:txBody>
      </p:sp>
      <p:pic>
        <p:nvPicPr>
          <p:cNvPr id="7" name="Picture 4" descr="Brak dostępnego opisu zdjęcia.">
            <a:extLst>
              <a:ext uri="{FF2B5EF4-FFF2-40B4-BE49-F238E27FC236}">
                <a16:creationId xmlns:a16="http://schemas.microsoft.com/office/drawing/2014/main" id="{CF9E0CBB-55C0-4655-A31C-A36883906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3989" y="2066544"/>
            <a:ext cx="4523020" cy="3392265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rak dostępnego opisu zdjęcia.">
            <a:extLst>
              <a:ext uri="{FF2B5EF4-FFF2-40B4-BE49-F238E27FC236}">
                <a16:creationId xmlns:a16="http://schemas.microsoft.com/office/drawing/2014/main" id="{E65C2F20-6979-445C-8D36-C734228D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611503" y="1348263"/>
            <a:ext cx="3361016" cy="4481355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 zdjęciu widoczni są strażacy druhowie OSP, w mundurach wyjściowych. Każdy z nich posiada teczkę z grantem. W tle widoczne są samochody ratowniczo gaśnicze, między innymi podnośnik oraz samochód ratownictwa technicznego.">
            <a:extLst>
              <a:ext uri="{FF2B5EF4-FFF2-40B4-BE49-F238E27FC236}">
                <a16:creationId xmlns:a16="http://schemas.microsoft.com/office/drawing/2014/main" id="{62883D8B-B3B1-457B-911D-D504CA99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199" y="4279393"/>
            <a:ext cx="6112257" cy="2578608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1" descr="http://www.mts.pl/files/5513/9324/2556/WFO_logo.jpg">
            <a:extLst>
              <a:ext uri="{FF2B5EF4-FFF2-40B4-BE49-F238E27FC236}">
                <a16:creationId xmlns:a16="http://schemas.microsoft.com/office/drawing/2014/main" id="{9B333324-C863-40A2-A541-1EDFDCF8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4357" y="5719788"/>
            <a:ext cx="28781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8808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B98F0E-A8A1-43FD-AB18-767A92AE3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5840" y="188887"/>
            <a:ext cx="9411347" cy="595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8879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48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</a:rPr>
              <a:t>Stan zatrudnienia w korpusach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F39B41C-99F8-4F62-B419-B8CFE3E2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7474" y="828311"/>
            <a:ext cx="8869975" cy="589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3704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49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8F49DD-1792-431B-BD92-EABE41BD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4819" y="2423324"/>
            <a:ext cx="4362995" cy="40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715E618-F732-4C2F-86B9-2D00D76640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9975" y="814533"/>
            <a:ext cx="4287016" cy="42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8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ZACHODNIOPOMORSKIE W  SKALI  KRAJU</a:t>
            </a:r>
            <a:br>
              <a:rPr lang="pl-PL" sz="2800" b="1" dirty="0">
                <a:solidFill>
                  <a:srgbClr val="C00000"/>
                </a:solidFill>
                <a:cs typeface="Arial" pitchFamily="34" charset="0"/>
              </a:rPr>
            </a:br>
            <a:r>
              <a:rPr lang="pl-PL" sz="2800" b="1" dirty="0">
                <a:solidFill>
                  <a:srgbClr val="C00000"/>
                </a:solidFill>
                <a:cs typeface="Arial" pitchFamily="34" charset="0"/>
              </a:rPr>
              <a:t>zdarzenia ogółem  - 11 miejsce w 2021 r.</a:t>
            </a:r>
            <a:endParaRPr lang="pl-PL" sz="2800" b="1" dirty="0">
              <a:solidFill>
                <a:srgbClr val="C00000"/>
              </a:solidFill>
              <a:cs typeface="Calibri" pitchFamily="34" charset="0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517AA67-6C02-4273-90BD-306082279B6D}"/>
              </a:ext>
            </a:extLst>
          </p:cNvPr>
          <p:cNvGraphicFramePr>
            <a:graphicFrameLocks/>
          </p:cNvGraphicFramePr>
          <p:nvPr/>
        </p:nvGraphicFramePr>
        <p:xfrm>
          <a:off x="2199382" y="1158240"/>
          <a:ext cx="9628056" cy="556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91784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50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</a:rPr>
              <a:t>Plan budżetu na 2021 rok</a:t>
            </a:r>
            <a:endParaRPr lang="pl-PL" dirty="0">
              <a:solidFill>
                <a:srgbClr val="C00000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5E266D2-73FD-4F21-8397-A983408C0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879132"/>
              </p:ext>
            </p:extLst>
          </p:nvPr>
        </p:nvGraphicFramePr>
        <p:xfrm>
          <a:off x="2227526" y="814532"/>
          <a:ext cx="9465237" cy="5816480"/>
        </p:xfrm>
        <a:graphic>
          <a:graphicData uri="http://schemas.openxmlformats.org/drawingml/2006/table">
            <a:tbl>
              <a:tblPr/>
              <a:tblGrid>
                <a:gridCol w="2207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0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6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024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Plan budżetu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dziale 754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Wynagrodzenia oraz pochodne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Pozostałe wydatki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Wydatki majątkowe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3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Ustawa budżetowa       </a:t>
                      </a:r>
                      <a:b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na 2021 rok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118 322 141,00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37 469 859,00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2 372 000,00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158 164 000,00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02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Ustawa budżetowa na 2021 rok - nowelizacja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6 506 000,00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9 000 000,00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15 506 000,00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Plan po</a:t>
                      </a:r>
                      <a:b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</a:b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zmianach na 31.12.2021 r.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124 838 526,19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38 856 534,79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13 348 939,02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177 044 000,00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6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Wykonanie na dzień  31.12.2021 r.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124 834 930,16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38 817 027,79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5 336 636,60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168 988 594,55</a:t>
                      </a:r>
                      <a:endParaRPr kumimoji="0" 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19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51</a:t>
            </a:fld>
            <a:endParaRPr lang="pl-PL" dirty="0"/>
          </a:p>
        </p:txBody>
      </p:sp>
      <p:sp>
        <p:nvSpPr>
          <p:cNvPr id="10" name="Symbol zastępczy tekstu 1">
            <a:extLst>
              <a:ext uri="{FF2B5EF4-FFF2-40B4-BE49-F238E27FC236}">
                <a16:creationId xmlns:a16="http://schemas.microsoft.com/office/drawing/2014/main" id="{2F6DFD53-0ECA-4DC4-AF6B-D8F9553523BF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ct val="20000"/>
              </a:spcBef>
              <a:buNone/>
              <a:defRPr/>
            </a:pPr>
            <a:r>
              <a:rPr lang="pl-PL" altLang="pl-PL" sz="2800" b="1" dirty="0">
                <a:solidFill>
                  <a:srgbClr val="C00000"/>
                </a:solidFill>
                <a:cs typeface="Calibri" panose="020F0502020204030204" pitchFamily="34" charset="0"/>
              </a:rPr>
              <a:t>Szkolenia organizowane i nadzorowane przez </a:t>
            </a:r>
            <a:r>
              <a:rPr lang="pl-PL" altLang="pl-PL" sz="2800" b="1" dirty="0" err="1">
                <a:solidFill>
                  <a:srgbClr val="C00000"/>
                </a:solidFill>
                <a:cs typeface="Calibri" panose="020F0502020204030204" pitchFamily="34" charset="0"/>
              </a:rPr>
              <a:t>WOSz</a:t>
            </a:r>
            <a:endParaRPr lang="pl-PL" sz="3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91F1481-788A-4156-BEAC-68F9A85EDBE5}"/>
              </a:ext>
            </a:extLst>
          </p:cNvPr>
          <p:cNvSpPr/>
          <p:nvPr/>
        </p:nvSpPr>
        <p:spPr>
          <a:xfrm>
            <a:off x="2718859" y="814533"/>
            <a:ext cx="9243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ctr" defTabSz="685800">
              <a:spcBef>
                <a:spcPct val="20000"/>
              </a:spcBef>
              <a:defRPr/>
            </a:pPr>
            <a:r>
              <a:rPr lang="pl-PL" altLang="pl-PL" sz="2400" dirty="0"/>
              <a:t>W 2021 roku przeprowadzono 74 szkolenia, w których uczestniczyło 1376 osób. Do tego 931 osób przeszło test w komorze dymowej.</a:t>
            </a:r>
          </a:p>
        </p:txBody>
      </p:sp>
      <p:pic>
        <p:nvPicPr>
          <p:cNvPr id="6" name="Obraz 5" descr="3.JPG">
            <a:extLst>
              <a:ext uri="{FF2B5EF4-FFF2-40B4-BE49-F238E27FC236}">
                <a16:creationId xmlns:a16="http://schemas.microsoft.com/office/drawing/2014/main" id="{6861F7E0-5A80-4187-BCE9-8E04809256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604" y="3889539"/>
            <a:ext cx="4475989" cy="2983993"/>
          </a:xfrm>
          <a:prstGeom prst="rect">
            <a:avLst/>
          </a:prstGeom>
        </p:spPr>
      </p:pic>
      <p:pic>
        <p:nvPicPr>
          <p:cNvPr id="7" name="Obraz 6" descr="4.JPG">
            <a:extLst>
              <a:ext uri="{FF2B5EF4-FFF2-40B4-BE49-F238E27FC236}">
                <a16:creationId xmlns:a16="http://schemas.microsoft.com/office/drawing/2014/main" id="{F8444C87-4493-40FF-801D-C1E9CE4AF7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04" y="4295524"/>
            <a:ext cx="3900802" cy="2600532"/>
          </a:xfrm>
          <a:prstGeom prst="rect">
            <a:avLst/>
          </a:prstGeom>
        </p:spPr>
      </p:pic>
      <p:pic>
        <p:nvPicPr>
          <p:cNvPr id="8" name="Picture 3" descr="C:\Users\SEKRETARIAT\Desktop\ZDJĘCIA\OŚRODEK\sekcja nurkowa\poligon wodny\PC050013.JPG">
            <a:extLst>
              <a:ext uri="{FF2B5EF4-FFF2-40B4-BE49-F238E27FC236}">
                <a16:creationId xmlns:a16="http://schemas.microsoft.com/office/drawing/2014/main" id="{8F8F86A1-4C2C-402B-AC24-B2CDD77E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2905" y="1548778"/>
            <a:ext cx="2237995" cy="2983992"/>
          </a:xfrm>
          <a:prstGeom prst="rect">
            <a:avLst/>
          </a:prstGeom>
          <a:noFill/>
        </p:spPr>
      </p:pic>
      <p:pic>
        <p:nvPicPr>
          <p:cNvPr id="11" name="Picture 2" descr="C:\Users\SEKRETARIAT\Desktop\ZDJĘCIA\OŚRODEK\sekcja nurkowa\kurs młodszego nurka MSWiA borne sulinowo 12.04 25.04.2009\kurs mł.nurka MSWiA borne sulinowo 009 (36).jpg">
            <a:extLst>
              <a:ext uri="{FF2B5EF4-FFF2-40B4-BE49-F238E27FC236}">
                <a16:creationId xmlns:a16="http://schemas.microsoft.com/office/drawing/2014/main" id="{20EEF21F-710E-4758-B9D4-FB22AAD3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9400" y="1721556"/>
            <a:ext cx="3746912" cy="2497942"/>
          </a:xfrm>
          <a:prstGeom prst="rect">
            <a:avLst/>
          </a:prstGeom>
          <a:noFill/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976FA38-FA63-42DD-B824-775E39D9BA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510" y="1737706"/>
            <a:ext cx="3669306" cy="27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10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 rot="21089392">
            <a:off x="4242766" y="3019079"/>
            <a:ext cx="6547351" cy="602386"/>
          </a:xfrm>
        </p:spPr>
        <p:txBody>
          <a:bodyPr>
            <a:noAutofit/>
          </a:bodyPr>
          <a:lstStyle/>
          <a:p>
            <a:r>
              <a:rPr lang="pl-PL" sz="4800" spc="0" dirty="0">
                <a:solidFill>
                  <a:srgbClr val="C00000"/>
                </a:solidFill>
              </a:rPr>
              <a:t>Dziękuję za uwagę</a:t>
            </a:r>
            <a:endParaRPr lang="en-US" sz="4800" spc="0" dirty="0">
              <a:solidFill>
                <a:srgbClr val="C00000"/>
              </a:solidFill>
            </a:endParaRPr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5134770" y="5609060"/>
            <a:ext cx="6768753" cy="818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/>
              <a:t>st. bryg. Jarosław Tomczyk</a:t>
            </a:r>
            <a:endParaRPr lang="en-US" sz="3600" spc="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82BAD73-86F9-4F2F-BD12-5327B9CDDB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02" y="2992173"/>
            <a:ext cx="1694132" cy="2182943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D517EA1-1A06-499C-92CA-8BE9633F6E0C}"/>
              </a:ext>
            </a:extLst>
          </p:cNvPr>
          <p:cNvSpPr txBox="1">
            <a:spLocks/>
          </p:cNvSpPr>
          <p:nvPr/>
        </p:nvSpPr>
        <p:spPr>
          <a:xfrm>
            <a:off x="746821" y="509811"/>
            <a:ext cx="2330894" cy="602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spc="0" dirty="0"/>
              <a:t>Komenda Wojewódzka</a:t>
            </a:r>
            <a:br>
              <a:rPr lang="pl-PL" sz="1200" spc="0" dirty="0"/>
            </a:br>
            <a:r>
              <a:rPr lang="pl-PL" sz="1200" spc="0" dirty="0"/>
              <a:t>Państwowej Straży Pożarnej </a:t>
            </a:r>
            <a:br>
              <a:rPr lang="pl-PL" sz="1200" spc="0" dirty="0"/>
            </a:br>
            <a:r>
              <a:rPr lang="pl-PL" sz="1200" spc="0" dirty="0"/>
              <a:t>w Szczecinie</a:t>
            </a:r>
            <a:endParaRPr lang="en-US" sz="1200" spc="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D59427AD-E823-4450-87B2-90CFD1E7DE3E}"/>
              </a:ext>
            </a:extLst>
          </p:cNvPr>
          <p:cNvSpPr/>
          <p:nvPr/>
        </p:nvSpPr>
        <p:spPr>
          <a:xfrm>
            <a:off x="674812" y="509813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00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 rot="21067858">
            <a:off x="6618813" y="2128566"/>
            <a:ext cx="3435307" cy="602386"/>
          </a:xfrm>
        </p:spPr>
        <p:txBody>
          <a:bodyPr>
            <a:normAutofit/>
          </a:bodyPr>
          <a:lstStyle/>
          <a:p>
            <a:r>
              <a:rPr lang="pl-PL" sz="3600" spc="0" dirty="0"/>
              <a:t>PAŃSTWOWA</a:t>
            </a:r>
            <a:endParaRPr lang="en-US" sz="3600" spc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085695">
            <a:off x="3849843" y="3352575"/>
            <a:ext cx="2822980" cy="857250"/>
          </a:xfrm>
        </p:spPr>
        <p:txBody>
          <a:bodyPr>
            <a:noAutofit/>
          </a:bodyPr>
          <a:lstStyle/>
          <a:p>
            <a:r>
              <a:rPr lang="pl-PL" sz="6600" dirty="0">
                <a:latin typeface="+mn-lt"/>
              </a:rPr>
              <a:t>STRAŻ</a:t>
            </a:r>
            <a:endParaRPr lang="en-US" sz="6600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rot="21079081">
            <a:off x="6307648" y="2837236"/>
            <a:ext cx="3758251" cy="914400"/>
          </a:xfrm>
        </p:spPr>
        <p:txBody>
          <a:bodyPr>
            <a:noAutofit/>
          </a:bodyPr>
          <a:lstStyle/>
          <a:p>
            <a:r>
              <a:rPr lang="pl-PL" sz="6600" dirty="0"/>
              <a:t>POŻARNA</a:t>
            </a:r>
            <a:endParaRPr lang="en-US" sz="66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746821" y="509811"/>
            <a:ext cx="2330894" cy="6023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spc="0" dirty="0"/>
              <a:t>Komenda Wojewódzka</a:t>
            </a:r>
            <a:br>
              <a:rPr lang="pl-PL" sz="1200" spc="0" dirty="0"/>
            </a:br>
            <a:r>
              <a:rPr lang="pl-PL" sz="1200" spc="0" dirty="0"/>
              <a:t>Państwowej Straży Pożarnej </a:t>
            </a:r>
            <a:br>
              <a:rPr lang="pl-PL" sz="1200" spc="0" dirty="0"/>
            </a:br>
            <a:r>
              <a:rPr lang="pl-PL" sz="1200" spc="0" dirty="0"/>
              <a:t>w Szczecinie</a:t>
            </a:r>
            <a:endParaRPr lang="en-US" sz="1200" spc="0" dirty="0"/>
          </a:p>
        </p:txBody>
      </p:sp>
      <p:sp>
        <p:nvSpPr>
          <p:cNvPr id="5" name="Prostokąt 4"/>
          <p:cNvSpPr/>
          <p:nvPr/>
        </p:nvSpPr>
        <p:spPr>
          <a:xfrm>
            <a:off x="674812" y="509813"/>
            <a:ext cx="72008" cy="651279"/>
          </a:xfrm>
          <a:prstGeom prst="rect">
            <a:avLst/>
          </a:prstGeom>
          <a:solidFill>
            <a:srgbClr val="EB2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4972845" y="5418560"/>
            <a:ext cx="6768753" cy="818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 spc="3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3600" spc="0" dirty="0"/>
              <a:t>Podsumowanie realizacji zadań w 2021 roku</a:t>
            </a:r>
          </a:p>
          <a:p>
            <a:pPr algn="r"/>
            <a:r>
              <a:rPr lang="pl-PL" sz="3600" spc="0" dirty="0"/>
              <a:t>na terenie województwa zachodniopomorskiego</a:t>
            </a:r>
            <a:endParaRPr lang="en-US" sz="3600" spc="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9BD4D7C-C2C9-4853-8089-FDDF8BCF4E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02" y="2992173"/>
            <a:ext cx="1694132" cy="218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</a:rPr>
              <a:t>ZDARZENIA  </a:t>
            </a:r>
            <a:br>
              <a:rPr lang="pl-PL" sz="2800" b="1" dirty="0">
                <a:solidFill>
                  <a:srgbClr val="C00000"/>
                </a:solidFill>
              </a:rPr>
            </a:br>
            <a:r>
              <a:rPr lang="pl-PL" sz="2800" b="1" dirty="0">
                <a:solidFill>
                  <a:srgbClr val="C00000"/>
                </a:solidFill>
              </a:rPr>
              <a:t>w poszczególnych komendach PSP w 2021 r.</a:t>
            </a:r>
            <a:endParaRPr lang="pl-PL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D791CA1E-ED6B-4E78-89F4-DCA97DBB4AA6}"/>
              </a:ext>
            </a:extLst>
          </p:cNvPr>
          <p:cNvGraphicFramePr/>
          <p:nvPr/>
        </p:nvGraphicFramePr>
        <p:xfrm>
          <a:off x="2227527" y="1535842"/>
          <a:ext cx="9233552" cy="509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3262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ZDARZENIA W LATACH 2012-2021</a:t>
            </a:r>
          </a:p>
        </p:txBody>
      </p:sp>
      <p:graphicFrame>
        <p:nvGraphicFramePr>
          <p:cNvPr id="8" name="Obiekt 3">
            <a:extLst>
              <a:ext uri="{FF2B5EF4-FFF2-40B4-BE49-F238E27FC236}">
                <a16:creationId xmlns:a16="http://schemas.microsoft.com/office/drawing/2014/main" id="{A770D05C-92EF-4888-9517-40D3D5EF5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2878" y="814533"/>
          <a:ext cx="9814560" cy="5777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300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 PSP do prezentacj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11750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CZAS DOJAZDU JEDNOSTEK</a:t>
            </a:r>
          </a:p>
          <a:p>
            <a:pPr marL="0" indent="0">
              <a:buNone/>
            </a:pPr>
            <a:r>
              <a:rPr lang="pl-PL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 minutach od zgłoszenia do przybycia na miejsce zdarzenia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87ADD9E-44AC-4FC5-8425-B8BD00C57659}"/>
              </a:ext>
            </a:extLst>
          </p:cNvPr>
          <p:cNvGraphicFramePr>
            <a:graphicFrameLocks noGrp="1"/>
          </p:cNvGraphicFramePr>
          <p:nvPr/>
        </p:nvGraphicFramePr>
        <p:xfrm>
          <a:off x="2227527" y="933776"/>
          <a:ext cx="9525065" cy="5370212"/>
        </p:xfrm>
        <a:graphic>
          <a:graphicData uri="http://schemas.openxmlformats.org/drawingml/2006/table">
            <a:tbl>
              <a:tblPr/>
              <a:tblGrid>
                <a:gridCol w="1879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7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3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9577">
                  <a:extLst>
                    <a:ext uri="{9D8B030D-6E8A-4147-A177-3AD203B41FA5}">
                      <a16:colId xmlns:a16="http://schemas.microsoft.com/office/drawing/2014/main" val="1490703868"/>
                    </a:ext>
                  </a:extLst>
                </a:gridCol>
                <a:gridCol w="1054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4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7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7759"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 dirty="0">
                        <a:latin typeface="+mn-lt"/>
                      </a:endParaRPr>
                    </a:p>
                  </a:txBody>
                  <a:tcPr marL="8193" marR="8193" marT="8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ctr"/>
                      <a:endParaRPr lang="pl-PL" sz="2000" b="1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>
                        <a:latin typeface="+mn-lt"/>
                      </a:endParaRPr>
                    </a:p>
                  </a:txBody>
                  <a:tcPr marL="8193" marR="8193" marT="8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16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rodzaj zdarzenia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do 5 min.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6-10 min.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11-15 min.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16-20 min.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300" b="1" i="0" u="none" strike="noStrike" dirty="0">
                        <a:latin typeface="Arial CE" pitchFamily="34" charset="0"/>
                        <a:cs typeface="Arial CE" pitchFamily="34" charset="0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21-30 min.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>
                          <a:latin typeface="+mn-lt"/>
                          <a:cs typeface="Arial CE" pitchFamily="34" charset="0"/>
                        </a:rPr>
                        <a:t>&gt;30 min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razem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pożary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1572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2814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1691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pl-PL" sz="1300" b="1" i="0" u="none" strike="noStrike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6561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latin typeface="+mn-lt"/>
                          <a:cs typeface="Arial CE" pitchFamily="34" charset="0"/>
                        </a:rPr>
                        <a:t>udział procentowy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23,96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42,89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25,77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4,89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0" i="0" u="none" strike="noStrike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2,23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0,26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93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miejscowe zagrożenia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4106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6737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4229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920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rtl="0" fontAlgn="b"/>
                      <a:endParaRPr lang="pl-PL" sz="1300" b="1" i="0" u="none" strike="noStrike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666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 CE" panose="020B0604020202020204" pitchFamily="34" charset="0"/>
                        </a:rPr>
                        <a:t>882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17540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latin typeface="+mn-lt"/>
                          <a:cs typeface="Arial CE" pitchFamily="34" charset="0"/>
                        </a:rPr>
                        <a:t>udział procentowy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23,41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38,41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24,11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5,25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0" i="0" u="none" strike="noStrike" dirty="0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razem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5678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9551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5920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1241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1" i="0" u="none" strike="noStrike" dirty="0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812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899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24101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latin typeface="+mn-lt"/>
                          <a:cs typeface="Arial CE" pitchFamily="34" charset="0"/>
                        </a:rPr>
                        <a:t>udział procentowy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23,56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39,63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24,56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5,15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pl-PL" sz="1300" b="0" i="0" u="none" strike="noStrike" dirty="0">
                        <a:effectLst/>
                        <a:latin typeface="Arial CE" panose="020B0604020202020204" pitchFamily="34" charset="0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i="0" u="none" strike="noStrike" dirty="0">
                          <a:effectLst/>
                          <a:latin typeface="+mn-lt"/>
                          <a:cs typeface="Arial CE" panose="020B0604020202020204" pitchFamily="34" charset="0"/>
                        </a:rPr>
                        <a:t>3,73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2000" b="0" i="0" u="none" strike="noStrike" dirty="0">
                        <a:effectLst/>
                        <a:latin typeface="+mn-lt"/>
                        <a:cs typeface="Arial CE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7769"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latin typeface="+mn-lt"/>
                          <a:cs typeface="Arial CE" pitchFamily="34" charset="0"/>
                        </a:rPr>
                        <a:t> </a:t>
                      </a:r>
                    </a:p>
                  </a:txBody>
                  <a:tcPr marL="8193" marR="8193" marT="819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87,75%</a:t>
                      </a:r>
                    </a:p>
                  </a:txBody>
                  <a:tcPr marL="8193" marR="8193" marT="81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92D050"/>
                        </a:solidFill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8,52%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1809"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0" i="0" u="none" strike="noStrike" dirty="0">
                          <a:latin typeface="+mn-lt"/>
                          <a:cs typeface="Arial CE" pitchFamily="34" charset="0"/>
                        </a:rPr>
                        <a:t> </a:t>
                      </a:r>
                    </a:p>
                  </a:txBody>
                  <a:tcPr marL="8193" marR="8193" marT="819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i="0" u="none" strike="noStrike" dirty="0">
                          <a:latin typeface="+mn-lt"/>
                          <a:cs typeface="Arial CE" pitchFamily="34" charset="0"/>
                        </a:rPr>
                        <a:t>96,27%</a:t>
                      </a:r>
                    </a:p>
                  </a:txBody>
                  <a:tcPr marL="8193" marR="8193" marT="81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92D050"/>
                        </a:solidFill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2000" b="0" i="0" u="none" strike="noStrike" dirty="0">
                          <a:solidFill>
                            <a:srgbClr val="92D050"/>
                          </a:solidFill>
                          <a:latin typeface="+mn-lt"/>
                          <a:cs typeface="Arial CE" pitchFamily="34" charset="0"/>
                        </a:rPr>
                        <a:t>  </a:t>
                      </a:r>
                    </a:p>
                  </a:txBody>
                  <a:tcPr marL="8193" marR="8193" marT="819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pl-PL" sz="1300" b="0" i="0" u="none" strike="noStrike" dirty="0">
                          <a:solidFill>
                            <a:srgbClr val="92D050"/>
                          </a:solidFill>
                          <a:latin typeface="Arial CE" pitchFamily="34" charset="0"/>
                          <a:cs typeface="Arial CE" pitchFamily="34" charset="0"/>
                        </a:rPr>
                        <a:t>  </a:t>
                      </a:r>
                    </a:p>
                  </a:txBody>
                  <a:tcPr marL="8193" marR="8193" marT="8193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2000" b="0" i="0" u="none" strike="noStrike" dirty="0">
                        <a:latin typeface="+mn-lt"/>
                        <a:cs typeface="Arial CE" pitchFamily="34" charset="0"/>
                      </a:endParaRPr>
                    </a:p>
                  </a:txBody>
                  <a:tcPr marL="8193" marR="8193" marT="81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69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Logo PSP do prezentacji.jpg">
            <a:extLst>
              <a:ext uri="{FF2B5EF4-FFF2-40B4-BE49-F238E27FC236}">
                <a16:creationId xmlns:a16="http://schemas.microsoft.com/office/drawing/2014/main" id="{3994E97E-0F80-423C-8327-1789B3729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227527" cy="6858000"/>
          </a:xfrm>
          <a:prstGeom prst="rect">
            <a:avLst/>
          </a:prstGeom>
        </p:spPr>
      </p:pic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9912449" y="6303988"/>
            <a:ext cx="2133600" cy="365125"/>
          </a:xfrm>
        </p:spPr>
        <p:txBody>
          <a:bodyPr/>
          <a:lstStyle/>
          <a:p>
            <a:fld id="{D44CCDA1-AB23-4DAF-8A74-EC91F0AF4EB4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37CA4A96-01ED-4B0D-B8A6-B047B6F37C8D}"/>
              </a:ext>
            </a:extLst>
          </p:cNvPr>
          <p:cNvSpPr txBox="1">
            <a:spLocks/>
          </p:cNvSpPr>
          <p:nvPr/>
        </p:nvSpPr>
        <p:spPr>
          <a:xfrm>
            <a:off x="2362200" y="226986"/>
            <a:ext cx="9465238" cy="546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b="1" dirty="0">
                <a:solidFill>
                  <a:srgbClr val="C00000"/>
                </a:solidFill>
              </a:rPr>
              <a:t>ĆWICZENIA „RENEGADE/SAREX-21”</a:t>
            </a:r>
            <a:endParaRPr lang="pl-PL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95B7B0D-EAC5-41CF-B4ED-75AF6FD65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2111"/>
            <a:ext cx="4677508" cy="311833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2BE05AD-9453-4E53-86D1-59F67D2B71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768" y="773723"/>
            <a:ext cx="5006340" cy="333756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07248E6-2886-4977-8575-A4FB2B5E4B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968" y="4111283"/>
            <a:ext cx="3686257" cy="274671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90C912D2-38B1-461A-B4A6-1CBFEEA688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8999"/>
            <a:ext cx="5145920" cy="343061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1A0075-CCF6-465E-AA65-AC353B0AE1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091" y="773723"/>
            <a:ext cx="4074357" cy="60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14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4655</TotalTime>
  <Words>8184</Words>
  <Application>Microsoft Office PowerPoint</Application>
  <PresentationFormat>Panoramiczny</PresentationFormat>
  <Paragraphs>647</Paragraphs>
  <Slides>53</Slides>
  <Notes>53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65" baseType="lpstr">
      <vt:lpstr>Arial</vt:lpstr>
      <vt:lpstr>Calibri</vt:lpstr>
      <vt:lpstr>Calibri Light</vt:lpstr>
      <vt:lpstr>Courier New</vt:lpstr>
      <vt:lpstr>Heuristica</vt:lpstr>
      <vt:lpstr>Open Sans</vt:lpstr>
      <vt:lpstr>Roboto</vt:lpstr>
      <vt:lpstr>Segoe UI Historic</vt:lpstr>
      <vt:lpstr>Symbol</vt:lpstr>
      <vt:lpstr>Times New Roman</vt:lpstr>
      <vt:lpstr>Wingdings</vt:lpstr>
      <vt:lpstr>Motyw pakietu Office</vt:lpstr>
      <vt:lpstr>STRAŻ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STRAŻ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Stanisław Wajszczuk</dc:creator>
  <cp:lastModifiedBy>Informatyka KW PSP Szczecin</cp:lastModifiedBy>
  <cp:revision>303</cp:revision>
  <cp:lastPrinted>2020-01-29T08:29:41Z</cp:lastPrinted>
  <dcterms:created xsi:type="dcterms:W3CDTF">2020-01-24T13:50:11Z</dcterms:created>
  <dcterms:modified xsi:type="dcterms:W3CDTF">2022-02-18T07:06:21Z</dcterms:modified>
</cp:coreProperties>
</file>