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9" r:id="rId5"/>
    <p:sldId id="276" r:id="rId6"/>
    <p:sldId id="265" r:id="rId7"/>
    <p:sldId id="262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64" r:id="rId17"/>
    <p:sldId id="274" r:id="rId18"/>
  </p:sldIdLst>
  <p:sldSz cx="21463000" cy="12072938"/>
  <p:notesSz cx="12072938" cy="21463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49" userDrawn="1">
          <p15:clr>
            <a:srgbClr val="A4A3A4"/>
          </p15:clr>
        </p15:guide>
        <p15:guide id="2" pos="931" userDrawn="1">
          <p15:clr>
            <a:srgbClr val="A4A3A4"/>
          </p15:clr>
        </p15:guide>
        <p15:guide id="3" orient="horz" pos="24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008B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50"/>
    <p:restoredTop sz="94610"/>
  </p:normalViewPr>
  <p:slideViewPr>
    <p:cSldViewPr snapToGrid="0" snapToObjects="1">
      <p:cViewPr varScale="1">
        <p:scale>
          <a:sx n="47" d="100"/>
          <a:sy n="47" d="100"/>
        </p:scale>
        <p:origin x="1037" y="62"/>
      </p:cViewPr>
      <p:guideLst>
        <p:guide orient="horz" pos="3349"/>
        <p:guide pos="931"/>
        <p:guide orient="horz" pos="24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C1D354-7A3E-4F01-9DE7-27E3DD299AA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315405A9-2B05-499D-AA3B-589F615B6B42}">
      <dgm:prSet phldrT="[Tekst]"/>
      <dgm:spPr/>
      <dgm:t>
        <a:bodyPr/>
        <a:lstStyle/>
        <a:p>
          <a:r>
            <a:rPr lang="pl-PL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CWD</a:t>
          </a:r>
        </a:p>
      </dgm:t>
    </dgm:pt>
    <dgm:pt modelId="{86B673F5-4BAB-480A-9205-11531B83883E}" type="parTrans" cxnId="{F1B6CA8C-6267-4BBD-93A0-AB56191DD781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380CB894-616C-4F7B-953B-1FECF5A24CB1}" type="sibTrans" cxnId="{F1B6CA8C-6267-4BBD-93A0-AB56191DD781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0B5C5E58-995D-4A30-9858-A25C5338D60C}">
      <dgm:prSet phldrT="[Tekst]"/>
      <dgm:spPr/>
      <dgm:t>
        <a:bodyPr/>
        <a:lstStyle/>
        <a:p>
          <a:r>
            <a:rPr lang="pl-PL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Ministerstwa</a:t>
          </a:r>
        </a:p>
      </dgm:t>
    </dgm:pt>
    <dgm:pt modelId="{6BEAB774-E8AA-4601-BE34-0602A5C00A67}" type="parTrans" cxnId="{FF3A4D50-0423-4B26-A1D6-1AF011DB750D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C243A10-163F-4ABE-89D2-0CEED6DF8547}" type="sibTrans" cxnId="{FF3A4D50-0423-4B26-A1D6-1AF011DB750D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D9C405D4-1C65-49AC-B06A-4E2C369387E5}">
      <dgm:prSet phldrT="[Tekst]"/>
      <dgm:spPr/>
      <dgm:t>
        <a:bodyPr/>
        <a:lstStyle/>
        <a:p>
          <a:r>
            <a:rPr lang="pl-PL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Służby</a:t>
          </a:r>
        </a:p>
      </dgm:t>
    </dgm:pt>
    <dgm:pt modelId="{E2537BB4-12D0-451C-A050-5DD1D8F5DECA}" type="parTrans" cxnId="{BB82A0B5-CB49-451A-8A1D-101790452102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FB6C3184-F0C5-4FB4-920E-A3907783863B}" type="sibTrans" cxnId="{BB82A0B5-CB49-451A-8A1D-101790452102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CF1F4CE5-7A80-498F-B9F5-96428BA4C31D}">
      <dgm:prSet phldrT="[Tekst]"/>
      <dgm:spPr/>
      <dgm:t>
        <a:bodyPr/>
        <a:lstStyle/>
        <a:p>
          <a:r>
            <a:rPr lang="pl-PL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Urzędy</a:t>
          </a:r>
        </a:p>
      </dgm:t>
    </dgm:pt>
    <dgm:pt modelId="{66BBBED6-F16F-4AB6-8803-3FF0E5151989}" type="parTrans" cxnId="{B6BCDFB4-E925-493D-BD9C-0CB0C640F170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B8C3AEBC-2403-4634-AD75-B396EB4F76C7}" type="sibTrans" cxnId="{B6BCDFB4-E925-493D-BD9C-0CB0C640F170}">
      <dgm:prSet/>
      <dgm:spPr/>
      <dgm:t>
        <a:bodyPr/>
        <a:lstStyle/>
        <a:p>
          <a:endParaRPr lang="pl-PL">
            <a:latin typeface="Open Sans Light" panose="020B0306030504020204" pitchFamily="34" charset="0"/>
            <a:ea typeface="Open Sans Light" panose="020B0306030504020204" pitchFamily="34" charset="0"/>
            <a:cs typeface="Open Sans Light" panose="020B0306030504020204" pitchFamily="34" charset="0"/>
          </a:endParaRPr>
        </a:p>
      </dgm:t>
    </dgm:pt>
    <dgm:pt modelId="{E62BCA52-7FE2-437B-B5B7-8D5B65F101F8}" type="pres">
      <dgm:prSet presAssocID="{51C1D354-7A3E-4F01-9DE7-27E3DD299AA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8BD2AE4-C9D3-4F68-9129-35A9C212376A}" type="pres">
      <dgm:prSet presAssocID="{315405A9-2B05-499D-AA3B-589F615B6B42}" presName="hierRoot1" presStyleCnt="0"/>
      <dgm:spPr/>
    </dgm:pt>
    <dgm:pt modelId="{AE849FAC-F917-45DC-8BC2-B59FA114A5C9}" type="pres">
      <dgm:prSet presAssocID="{315405A9-2B05-499D-AA3B-589F615B6B42}" presName="composite" presStyleCnt="0"/>
      <dgm:spPr/>
    </dgm:pt>
    <dgm:pt modelId="{CD751849-3715-44F4-9844-9F6D3F196714}" type="pres">
      <dgm:prSet presAssocID="{315405A9-2B05-499D-AA3B-589F615B6B42}" presName="background" presStyleLbl="node0" presStyleIdx="0" presStyleCnt="1"/>
      <dgm:spPr>
        <a:noFill/>
      </dgm:spPr>
    </dgm:pt>
    <dgm:pt modelId="{1B0AE390-62A7-4FFC-B3D2-2882C77F91C1}" type="pres">
      <dgm:prSet presAssocID="{315405A9-2B05-499D-AA3B-589F615B6B42}" presName="text" presStyleLbl="fgAcc0" presStyleIdx="0" presStyleCnt="1">
        <dgm:presLayoutVars>
          <dgm:chPref val="3"/>
        </dgm:presLayoutVars>
      </dgm:prSet>
      <dgm:spPr/>
    </dgm:pt>
    <dgm:pt modelId="{529D92A5-1684-4F14-898B-82501C1DA9AE}" type="pres">
      <dgm:prSet presAssocID="{315405A9-2B05-499D-AA3B-589F615B6B42}" presName="hierChild2" presStyleCnt="0"/>
      <dgm:spPr/>
    </dgm:pt>
    <dgm:pt modelId="{0D200FAC-7564-4418-AD05-5EC452DD9B2D}" type="pres">
      <dgm:prSet presAssocID="{6BEAB774-E8AA-4601-BE34-0602A5C00A67}" presName="Name10" presStyleLbl="parChTrans1D2" presStyleIdx="0" presStyleCnt="3"/>
      <dgm:spPr/>
    </dgm:pt>
    <dgm:pt modelId="{7A9A8C06-6A20-4C2F-A227-9AF395698DFA}" type="pres">
      <dgm:prSet presAssocID="{0B5C5E58-995D-4A30-9858-A25C5338D60C}" presName="hierRoot2" presStyleCnt="0"/>
      <dgm:spPr/>
    </dgm:pt>
    <dgm:pt modelId="{74926F52-EC34-4870-8BF8-2BC8BEBB7926}" type="pres">
      <dgm:prSet presAssocID="{0B5C5E58-995D-4A30-9858-A25C5338D60C}" presName="composite2" presStyleCnt="0"/>
      <dgm:spPr/>
    </dgm:pt>
    <dgm:pt modelId="{A01400A2-C273-4270-8525-A2FD1D43426C}" type="pres">
      <dgm:prSet presAssocID="{0B5C5E58-995D-4A30-9858-A25C5338D60C}" presName="background2" presStyleLbl="node2" presStyleIdx="0" presStyleCnt="3"/>
      <dgm:spPr>
        <a:noFill/>
      </dgm:spPr>
    </dgm:pt>
    <dgm:pt modelId="{CFE79E11-8C39-4692-A4FA-FA4C2191687F}" type="pres">
      <dgm:prSet presAssocID="{0B5C5E58-995D-4A30-9858-A25C5338D60C}" presName="text2" presStyleLbl="fgAcc2" presStyleIdx="0" presStyleCnt="3">
        <dgm:presLayoutVars>
          <dgm:chPref val="3"/>
        </dgm:presLayoutVars>
      </dgm:prSet>
      <dgm:spPr/>
    </dgm:pt>
    <dgm:pt modelId="{FD38B061-FC3E-4848-B42E-728064AEA7DA}" type="pres">
      <dgm:prSet presAssocID="{0B5C5E58-995D-4A30-9858-A25C5338D60C}" presName="hierChild3" presStyleCnt="0"/>
      <dgm:spPr/>
    </dgm:pt>
    <dgm:pt modelId="{7BE8981B-42C1-4BDD-8DE2-644B728890F7}" type="pres">
      <dgm:prSet presAssocID="{E2537BB4-12D0-451C-A050-5DD1D8F5DECA}" presName="Name10" presStyleLbl="parChTrans1D2" presStyleIdx="1" presStyleCnt="3"/>
      <dgm:spPr/>
    </dgm:pt>
    <dgm:pt modelId="{21ED0F06-5F6F-471C-BE77-9D786170D73C}" type="pres">
      <dgm:prSet presAssocID="{D9C405D4-1C65-49AC-B06A-4E2C369387E5}" presName="hierRoot2" presStyleCnt="0"/>
      <dgm:spPr/>
    </dgm:pt>
    <dgm:pt modelId="{CD40ED54-8C37-46ED-B53F-7ABE5797B1E5}" type="pres">
      <dgm:prSet presAssocID="{D9C405D4-1C65-49AC-B06A-4E2C369387E5}" presName="composite2" presStyleCnt="0"/>
      <dgm:spPr/>
    </dgm:pt>
    <dgm:pt modelId="{2217EF5D-89EC-4ED2-BAFC-B2B8AD1EB50C}" type="pres">
      <dgm:prSet presAssocID="{D9C405D4-1C65-49AC-B06A-4E2C369387E5}" presName="background2" presStyleLbl="node2" presStyleIdx="1" presStyleCnt="3"/>
      <dgm:spPr>
        <a:noFill/>
      </dgm:spPr>
    </dgm:pt>
    <dgm:pt modelId="{B773CDF7-D18C-4E46-A565-84A48809C835}" type="pres">
      <dgm:prSet presAssocID="{D9C405D4-1C65-49AC-B06A-4E2C369387E5}" presName="text2" presStyleLbl="fgAcc2" presStyleIdx="1" presStyleCnt="3">
        <dgm:presLayoutVars>
          <dgm:chPref val="3"/>
        </dgm:presLayoutVars>
      </dgm:prSet>
      <dgm:spPr/>
    </dgm:pt>
    <dgm:pt modelId="{87222F76-23CC-46F7-9E56-2B0B60DC86D2}" type="pres">
      <dgm:prSet presAssocID="{D9C405D4-1C65-49AC-B06A-4E2C369387E5}" presName="hierChild3" presStyleCnt="0"/>
      <dgm:spPr/>
    </dgm:pt>
    <dgm:pt modelId="{30CF50FE-228E-4634-A780-FC95D6F516FA}" type="pres">
      <dgm:prSet presAssocID="{66BBBED6-F16F-4AB6-8803-3FF0E5151989}" presName="Name10" presStyleLbl="parChTrans1D2" presStyleIdx="2" presStyleCnt="3"/>
      <dgm:spPr/>
    </dgm:pt>
    <dgm:pt modelId="{EDE6FA14-1C56-48E2-A09B-F1BE8FB07666}" type="pres">
      <dgm:prSet presAssocID="{CF1F4CE5-7A80-498F-B9F5-96428BA4C31D}" presName="hierRoot2" presStyleCnt="0"/>
      <dgm:spPr/>
    </dgm:pt>
    <dgm:pt modelId="{FFEC1AF1-001A-4FF4-B78B-B5D6A40A4C93}" type="pres">
      <dgm:prSet presAssocID="{CF1F4CE5-7A80-498F-B9F5-96428BA4C31D}" presName="composite2" presStyleCnt="0"/>
      <dgm:spPr/>
    </dgm:pt>
    <dgm:pt modelId="{F8CCA8E3-B820-4D23-B6CD-BEA29CC242E8}" type="pres">
      <dgm:prSet presAssocID="{CF1F4CE5-7A80-498F-B9F5-96428BA4C31D}" presName="background2" presStyleLbl="node2" presStyleIdx="2" presStyleCnt="3"/>
      <dgm:spPr>
        <a:noFill/>
      </dgm:spPr>
    </dgm:pt>
    <dgm:pt modelId="{6A40200F-8161-4ABE-BEF5-389E8CDF4C55}" type="pres">
      <dgm:prSet presAssocID="{CF1F4CE5-7A80-498F-B9F5-96428BA4C31D}" presName="text2" presStyleLbl="fgAcc2" presStyleIdx="2" presStyleCnt="3">
        <dgm:presLayoutVars>
          <dgm:chPref val="3"/>
        </dgm:presLayoutVars>
      </dgm:prSet>
      <dgm:spPr/>
    </dgm:pt>
    <dgm:pt modelId="{7D153810-B21C-481A-83BB-47D3EBA99589}" type="pres">
      <dgm:prSet presAssocID="{CF1F4CE5-7A80-498F-B9F5-96428BA4C31D}" presName="hierChild3" presStyleCnt="0"/>
      <dgm:spPr/>
    </dgm:pt>
  </dgm:ptLst>
  <dgm:cxnLst>
    <dgm:cxn modelId="{414BAA15-EF15-44D4-82EE-A5B0EA8904BA}" type="presOf" srcId="{315405A9-2B05-499D-AA3B-589F615B6B42}" destId="{1B0AE390-62A7-4FFC-B3D2-2882C77F91C1}" srcOrd="0" destOrd="0" presId="urn:microsoft.com/office/officeart/2005/8/layout/hierarchy1"/>
    <dgm:cxn modelId="{CE639416-E301-422F-811B-34C64AF9B251}" type="presOf" srcId="{51C1D354-7A3E-4F01-9DE7-27E3DD299AA1}" destId="{E62BCA52-7FE2-437B-B5B7-8D5B65F101F8}" srcOrd="0" destOrd="0" presId="urn:microsoft.com/office/officeart/2005/8/layout/hierarchy1"/>
    <dgm:cxn modelId="{3E987238-7DA1-401D-A785-757DFF9CD894}" type="presOf" srcId="{D9C405D4-1C65-49AC-B06A-4E2C369387E5}" destId="{B773CDF7-D18C-4E46-A565-84A48809C835}" srcOrd="0" destOrd="0" presId="urn:microsoft.com/office/officeart/2005/8/layout/hierarchy1"/>
    <dgm:cxn modelId="{49CCE265-F34D-4BE0-9AFC-24F4DFD3C108}" type="presOf" srcId="{CF1F4CE5-7A80-498F-B9F5-96428BA4C31D}" destId="{6A40200F-8161-4ABE-BEF5-389E8CDF4C55}" srcOrd="0" destOrd="0" presId="urn:microsoft.com/office/officeart/2005/8/layout/hierarchy1"/>
    <dgm:cxn modelId="{FF3A4D50-0423-4B26-A1D6-1AF011DB750D}" srcId="{315405A9-2B05-499D-AA3B-589F615B6B42}" destId="{0B5C5E58-995D-4A30-9858-A25C5338D60C}" srcOrd="0" destOrd="0" parTransId="{6BEAB774-E8AA-4601-BE34-0602A5C00A67}" sibTransId="{DC243A10-163F-4ABE-89D2-0CEED6DF8547}"/>
    <dgm:cxn modelId="{F1B6CA8C-6267-4BBD-93A0-AB56191DD781}" srcId="{51C1D354-7A3E-4F01-9DE7-27E3DD299AA1}" destId="{315405A9-2B05-499D-AA3B-589F615B6B42}" srcOrd="0" destOrd="0" parTransId="{86B673F5-4BAB-480A-9205-11531B83883E}" sibTransId="{380CB894-616C-4F7B-953B-1FECF5A24CB1}"/>
    <dgm:cxn modelId="{0BE8A38F-B704-4373-B144-C8B8F3641CF4}" type="presOf" srcId="{0B5C5E58-995D-4A30-9858-A25C5338D60C}" destId="{CFE79E11-8C39-4692-A4FA-FA4C2191687F}" srcOrd="0" destOrd="0" presId="urn:microsoft.com/office/officeart/2005/8/layout/hierarchy1"/>
    <dgm:cxn modelId="{B6BCDFB4-E925-493D-BD9C-0CB0C640F170}" srcId="{315405A9-2B05-499D-AA3B-589F615B6B42}" destId="{CF1F4CE5-7A80-498F-B9F5-96428BA4C31D}" srcOrd="2" destOrd="0" parTransId="{66BBBED6-F16F-4AB6-8803-3FF0E5151989}" sibTransId="{B8C3AEBC-2403-4634-AD75-B396EB4F76C7}"/>
    <dgm:cxn modelId="{BB82A0B5-CB49-451A-8A1D-101790452102}" srcId="{315405A9-2B05-499D-AA3B-589F615B6B42}" destId="{D9C405D4-1C65-49AC-B06A-4E2C369387E5}" srcOrd="1" destOrd="0" parTransId="{E2537BB4-12D0-451C-A050-5DD1D8F5DECA}" sibTransId="{FB6C3184-F0C5-4FB4-920E-A3907783863B}"/>
    <dgm:cxn modelId="{B56BBBCD-A427-4F1F-8C08-A02F8AB2A4BC}" type="presOf" srcId="{E2537BB4-12D0-451C-A050-5DD1D8F5DECA}" destId="{7BE8981B-42C1-4BDD-8DE2-644B728890F7}" srcOrd="0" destOrd="0" presId="urn:microsoft.com/office/officeart/2005/8/layout/hierarchy1"/>
    <dgm:cxn modelId="{96F56FE1-04FB-4E7C-B379-7CF24D4F9E8D}" type="presOf" srcId="{66BBBED6-F16F-4AB6-8803-3FF0E5151989}" destId="{30CF50FE-228E-4634-A780-FC95D6F516FA}" srcOrd="0" destOrd="0" presId="urn:microsoft.com/office/officeart/2005/8/layout/hierarchy1"/>
    <dgm:cxn modelId="{51C444E4-B941-41F9-8EE6-C15125EBAF20}" type="presOf" srcId="{6BEAB774-E8AA-4601-BE34-0602A5C00A67}" destId="{0D200FAC-7564-4418-AD05-5EC452DD9B2D}" srcOrd="0" destOrd="0" presId="urn:microsoft.com/office/officeart/2005/8/layout/hierarchy1"/>
    <dgm:cxn modelId="{08A91B4E-3532-4AD5-8EAC-4DC82654B04C}" type="presParOf" srcId="{E62BCA52-7FE2-437B-B5B7-8D5B65F101F8}" destId="{98BD2AE4-C9D3-4F68-9129-35A9C212376A}" srcOrd="0" destOrd="0" presId="urn:microsoft.com/office/officeart/2005/8/layout/hierarchy1"/>
    <dgm:cxn modelId="{BC60C96C-B53D-4C6B-AA0E-C9BBE3E41556}" type="presParOf" srcId="{98BD2AE4-C9D3-4F68-9129-35A9C212376A}" destId="{AE849FAC-F917-45DC-8BC2-B59FA114A5C9}" srcOrd="0" destOrd="0" presId="urn:microsoft.com/office/officeart/2005/8/layout/hierarchy1"/>
    <dgm:cxn modelId="{4EC0C2A6-3A86-4DB3-8395-6DCBD86080DD}" type="presParOf" srcId="{AE849FAC-F917-45DC-8BC2-B59FA114A5C9}" destId="{CD751849-3715-44F4-9844-9F6D3F196714}" srcOrd="0" destOrd="0" presId="urn:microsoft.com/office/officeart/2005/8/layout/hierarchy1"/>
    <dgm:cxn modelId="{CC29689A-1E72-4CFE-B7EA-C161E5887B93}" type="presParOf" srcId="{AE849FAC-F917-45DC-8BC2-B59FA114A5C9}" destId="{1B0AE390-62A7-4FFC-B3D2-2882C77F91C1}" srcOrd="1" destOrd="0" presId="urn:microsoft.com/office/officeart/2005/8/layout/hierarchy1"/>
    <dgm:cxn modelId="{EAC9ACDF-A3A3-40B2-9589-100D92521402}" type="presParOf" srcId="{98BD2AE4-C9D3-4F68-9129-35A9C212376A}" destId="{529D92A5-1684-4F14-898B-82501C1DA9AE}" srcOrd="1" destOrd="0" presId="urn:microsoft.com/office/officeart/2005/8/layout/hierarchy1"/>
    <dgm:cxn modelId="{44130541-F787-4A06-B9A6-9C03343BA730}" type="presParOf" srcId="{529D92A5-1684-4F14-898B-82501C1DA9AE}" destId="{0D200FAC-7564-4418-AD05-5EC452DD9B2D}" srcOrd="0" destOrd="0" presId="urn:microsoft.com/office/officeart/2005/8/layout/hierarchy1"/>
    <dgm:cxn modelId="{79177D28-B7E1-4AE2-9A09-A48D601C8D3A}" type="presParOf" srcId="{529D92A5-1684-4F14-898B-82501C1DA9AE}" destId="{7A9A8C06-6A20-4C2F-A227-9AF395698DFA}" srcOrd="1" destOrd="0" presId="urn:microsoft.com/office/officeart/2005/8/layout/hierarchy1"/>
    <dgm:cxn modelId="{7F862386-AABF-4BDD-8AD5-9024D4F1DC28}" type="presParOf" srcId="{7A9A8C06-6A20-4C2F-A227-9AF395698DFA}" destId="{74926F52-EC34-4870-8BF8-2BC8BEBB7926}" srcOrd="0" destOrd="0" presId="urn:microsoft.com/office/officeart/2005/8/layout/hierarchy1"/>
    <dgm:cxn modelId="{D3123F45-8B51-4F48-BED3-607B0FBC2855}" type="presParOf" srcId="{74926F52-EC34-4870-8BF8-2BC8BEBB7926}" destId="{A01400A2-C273-4270-8525-A2FD1D43426C}" srcOrd="0" destOrd="0" presId="urn:microsoft.com/office/officeart/2005/8/layout/hierarchy1"/>
    <dgm:cxn modelId="{407F6C1D-B25D-40B7-8754-CE4D0B1593B1}" type="presParOf" srcId="{74926F52-EC34-4870-8BF8-2BC8BEBB7926}" destId="{CFE79E11-8C39-4692-A4FA-FA4C2191687F}" srcOrd="1" destOrd="0" presId="urn:microsoft.com/office/officeart/2005/8/layout/hierarchy1"/>
    <dgm:cxn modelId="{5F61F602-64C5-4674-92B6-C1582507D8D2}" type="presParOf" srcId="{7A9A8C06-6A20-4C2F-A227-9AF395698DFA}" destId="{FD38B061-FC3E-4848-B42E-728064AEA7DA}" srcOrd="1" destOrd="0" presId="urn:microsoft.com/office/officeart/2005/8/layout/hierarchy1"/>
    <dgm:cxn modelId="{6BFCDDE3-52B8-4006-A56A-D8BD5182F814}" type="presParOf" srcId="{529D92A5-1684-4F14-898B-82501C1DA9AE}" destId="{7BE8981B-42C1-4BDD-8DE2-644B728890F7}" srcOrd="2" destOrd="0" presId="urn:microsoft.com/office/officeart/2005/8/layout/hierarchy1"/>
    <dgm:cxn modelId="{3EB5E91F-D8A4-48BE-869B-B540ADB2E527}" type="presParOf" srcId="{529D92A5-1684-4F14-898B-82501C1DA9AE}" destId="{21ED0F06-5F6F-471C-BE77-9D786170D73C}" srcOrd="3" destOrd="0" presId="urn:microsoft.com/office/officeart/2005/8/layout/hierarchy1"/>
    <dgm:cxn modelId="{15DD175D-31CF-4973-A709-F5851DDD5E79}" type="presParOf" srcId="{21ED0F06-5F6F-471C-BE77-9D786170D73C}" destId="{CD40ED54-8C37-46ED-B53F-7ABE5797B1E5}" srcOrd="0" destOrd="0" presId="urn:microsoft.com/office/officeart/2005/8/layout/hierarchy1"/>
    <dgm:cxn modelId="{B0574F2E-CF29-4AAB-BC51-BB8C3F5DBEEF}" type="presParOf" srcId="{CD40ED54-8C37-46ED-B53F-7ABE5797B1E5}" destId="{2217EF5D-89EC-4ED2-BAFC-B2B8AD1EB50C}" srcOrd="0" destOrd="0" presId="urn:microsoft.com/office/officeart/2005/8/layout/hierarchy1"/>
    <dgm:cxn modelId="{2ACCD5ED-4923-46E8-83A0-394B8DE24E2A}" type="presParOf" srcId="{CD40ED54-8C37-46ED-B53F-7ABE5797B1E5}" destId="{B773CDF7-D18C-4E46-A565-84A48809C835}" srcOrd="1" destOrd="0" presId="urn:microsoft.com/office/officeart/2005/8/layout/hierarchy1"/>
    <dgm:cxn modelId="{780AFF78-3716-4612-916D-D37E68168D84}" type="presParOf" srcId="{21ED0F06-5F6F-471C-BE77-9D786170D73C}" destId="{87222F76-23CC-46F7-9E56-2B0B60DC86D2}" srcOrd="1" destOrd="0" presId="urn:microsoft.com/office/officeart/2005/8/layout/hierarchy1"/>
    <dgm:cxn modelId="{14BDC237-4784-43E6-A479-CECE87C1344C}" type="presParOf" srcId="{529D92A5-1684-4F14-898B-82501C1DA9AE}" destId="{30CF50FE-228E-4634-A780-FC95D6F516FA}" srcOrd="4" destOrd="0" presId="urn:microsoft.com/office/officeart/2005/8/layout/hierarchy1"/>
    <dgm:cxn modelId="{020A684A-F2F3-455C-993B-4B7EBC700B9F}" type="presParOf" srcId="{529D92A5-1684-4F14-898B-82501C1DA9AE}" destId="{EDE6FA14-1C56-48E2-A09B-F1BE8FB07666}" srcOrd="5" destOrd="0" presId="urn:microsoft.com/office/officeart/2005/8/layout/hierarchy1"/>
    <dgm:cxn modelId="{8FB0A823-E943-4706-A013-E237BB23E2E8}" type="presParOf" srcId="{EDE6FA14-1C56-48E2-A09B-F1BE8FB07666}" destId="{FFEC1AF1-001A-4FF4-B78B-B5D6A40A4C93}" srcOrd="0" destOrd="0" presId="urn:microsoft.com/office/officeart/2005/8/layout/hierarchy1"/>
    <dgm:cxn modelId="{E999E424-F4C1-45C7-A679-ABE41CCEE3E2}" type="presParOf" srcId="{FFEC1AF1-001A-4FF4-B78B-B5D6A40A4C93}" destId="{F8CCA8E3-B820-4D23-B6CD-BEA29CC242E8}" srcOrd="0" destOrd="0" presId="urn:microsoft.com/office/officeart/2005/8/layout/hierarchy1"/>
    <dgm:cxn modelId="{F503AE4C-5810-4833-802D-688EEC87EF21}" type="presParOf" srcId="{FFEC1AF1-001A-4FF4-B78B-B5D6A40A4C93}" destId="{6A40200F-8161-4ABE-BEF5-389E8CDF4C55}" srcOrd="1" destOrd="0" presId="urn:microsoft.com/office/officeart/2005/8/layout/hierarchy1"/>
    <dgm:cxn modelId="{C76C9650-B27C-4347-AE1D-ADEC7449A4E4}" type="presParOf" srcId="{EDE6FA14-1C56-48E2-A09B-F1BE8FB07666}" destId="{7D153810-B21C-481A-83BB-47D3EBA9958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CF50FE-228E-4634-A780-FC95D6F516FA}">
      <dsp:nvSpPr>
        <dsp:cNvPr id="0" name=""/>
        <dsp:cNvSpPr/>
      </dsp:nvSpPr>
      <dsp:spPr>
        <a:xfrm>
          <a:off x="5021432" y="2017239"/>
          <a:ext cx="3563597" cy="8479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77869"/>
              </a:lnTo>
              <a:lnTo>
                <a:pt x="3563597" y="577869"/>
              </a:lnTo>
              <a:lnTo>
                <a:pt x="3563597" y="8479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E8981B-42C1-4BDD-8DE2-644B728890F7}">
      <dsp:nvSpPr>
        <dsp:cNvPr id="0" name=""/>
        <dsp:cNvSpPr/>
      </dsp:nvSpPr>
      <dsp:spPr>
        <a:xfrm>
          <a:off x="4975712" y="2017239"/>
          <a:ext cx="91440" cy="8479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479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200FAC-7564-4418-AD05-5EC452DD9B2D}">
      <dsp:nvSpPr>
        <dsp:cNvPr id="0" name=""/>
        <dsp:cNvSpPr/>
      </dsp:nvSpPr>
      <dsp:spPr>
        <a:xfrm>
          <a:off x="1457835" y="2017239"/>
          <a:ext cx="3563597" cy="847974"/>
        </a:xfrm>
        <a:custGeom>
          <a:avLst/>
          <a:gdLst/>
          <a:ahLst/>
          <a:cxnLst/>
          <a:rect l="0" t="0" r="0" b="0"/>
          <a:pathLst>
            <a:path>
              <a:moveTo>
                <a:pt x="3563597" y="0"/>
              </a:moveTo>
              <a:lnTo>
                <a:pt x="3563597" y="577869"/>
              </a:lnTo>
              <a:lnTo>
                <a:pt x="0" y="577869"/>
              </a:lnTo>
              <a:lnTo>
                <a:pt x="0" y="84797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751849-3715-44F4-9844-9F6D3F196714}">
      <dsp:nvSpPr>
        <dsp:cNvPr id="0" name=""/>
        <dsp:cNvSpPr/>
      </dsp:nvSpPr>
      <dsp:spPr>
        <a:xfrm>
          <a:off x="3563597" y="165788"/>
          <a:ext cx="2915670" cy="185145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0AE390-62A7-4FFC-B3D2-2882C77F91C1}">
      <dsp:nvSpPr>
        <dsp:cNvPr id="0" name=""/>
        <dsp:cNvSpPr/>
      </dsp:nvSpPr>
      <dsp:spPr>
        <a:xfrm>
          <a:off x="3887560" y="473553"/>
          <a:ext cx="2915670" cy="1851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CWD</a:t>
          </a:r>
        </a:p>
      </dsp:txBody>
      <dsp:txXfrm>
        <a:off x="3941787" y="527780"/>
        <a:ext cx="2807216" cy="1742996"/>
      </dsp:txXfrm>
    </dsp:sp>
    <dsp:sp modelId="{A01400A2-C273-4270-8525-A2FD1D43426C}">
      <dsp:nvSpPr>
        <dsp:cNvPr id="0" name=""/>
        <dsp:cNvSpPr/>
      </dsp:nvSpPr>
      <dsp:spPr>
        <a:xfrm>
          <a:off x="0" y="2865213"/>
          <a:ext cx="2915670" cy="185145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79E11-8C39-4692-A4FA-FA4C2191687F}">
      <dsp:nvSpPr>
        <dsp:cNvPr id="0" name=""/>
        <dsp:cNvSpPr/>
      </dsp:nvSpPr>
      <dsp:spPr>
        <a:xfrm>
          <a:off x="323963" y="3172978"/>
          <a:ext cx="2915670" cy="1851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Ministerstwa</a:t>
          </a:r>
        </a:p>
      </dsp:txBody>
      <dsp:txXfrm>
        <a:off x="378190" y="3227205"/>
        <a:ext cx="2807216" cy="1742996"/>
      </dsp:txXfrm>
    </dsp:sp>
    <dsp:sp modelId="{2217EF5D-89EC-4ED2-BAFC-B2B8AD1EB50C}">
      <dsp:nvSpPr>
        <dsp:cNvPr id="0" name=""/>
        <dsp:cNvSpPr/>
      </dsp:nvSpPr>
      <dsp:spPr>
        <a:xfrm>
          <a:off x="3563597" y="2865213"/>
          <a:ext cx="2915670" cy="185145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3CDF7-D18C-4E46-A565-84A48809C835}">
      <dsp:nvSpPr>
        <dsp:cNvPr id="0" name=""/>
        <dsp:cNvSpPr/>
      </dsp:nvSpPr>
      <dsp:spPr>
        <a:xfrm>
          <a:off x="3887560" y="3172978"/>
          <a:ext cx="2915670" cy="1851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Służby</a:t>
          </a:r>
        </a:p>
      </dsp:txBody>
      <dsp:txXfrm>
        <a:off x="3941787" y="3227205"/>
        <a:ext cx="2807216" cy="1742996"/>
      </dsp:txXfrm>
    </dsp:sp>
    <dsp:sp modelId="{F8CCA8E3-B820-4D23-B6CD-BEA29CC242E8}">
      <dsp:nvSpPr>
        <dsp:cNvPr id="0" name=""/>
        <dsp:cNvSpPr/>
      </dsp:nvSpPr>
      <dsp:spPr>
        <a:xfrm>
          <a:off x="7127194" y="2865213"/>
          <a:ext cx="2915670" cy="185145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0200F-8161-4ABE-BEF5-389E8CDF4C55}">
      <dsp:nvSpPr>
        <dsp:cNvPr id="0" name=""/>
        <dsp:cNvSpPr/>
      </dsp:nvSpPr>
      <dsp:spPr>
        <a:xfrm>
          <a:off x="7451158" y="3172978"/>
          <a:ext cx="2915670" cy="185145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500" kern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rPr>
            <a:t>Urzędy</a:t>
          </a:r>
        </a:p>
      </dsp:txBody>
      <dsp:txXfrm>
        <a:off x="7505385" y="3227205"/>
        <a:ext cx="2807216" cy="1742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32400" cy="10763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6838950" y="0"/>
            <a:ext cx="5230813" cy="10763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61EC4-910A-49EE-A2EC-0A0E6CC16E2D}" type="datetimeFigureOut">
              <a:t>27.10.2026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-401638" y="2682875"/>
            <a:ext cx="12877801" cy="7243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1208088" y="10329863"/>
            <a:ext cx="9658350" cy="84502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20386675"/>
            <a:ext cx="5232400" cy="10763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6838950" y="20386675"/>
            <a:ext cx="5230813" cy="10763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4ED41-1208-4E37-99E3-962EA0AE938F}" type="slidenum"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5541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125D1-6F61-1551-4AEC-7954B97D1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B8D68-9145-D3F5-3836-6CEC3EC97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4977B8-A5A8-CC7B-EC4C-CC5C88CC0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889F77-9206-3B45-CA87-968CEB2725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774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59C93-44E7-91FF-E6BB-45AB57E6B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F14DD2-E778-A297-61B5-3F68A31690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DDEF5-6AE8-F2E7-79C2-811D5EF39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208A47-F739-BE6F-FCE3-A80140F77D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02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11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37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180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857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715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398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023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98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F28E6-1456-C3A6-3D69-00981BBDA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8F8AFF-AFDC-EB25-8213-4E8531024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230E63-BF8F-8D81-60B0-D54535C16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A7A3B2-661B-5579-5020-5287C833B0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951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C8E4E-61A9-AD7E-E71C-4A6D1414E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B9FF2-1888-F389-9978-86A10A929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8C4964-7C9A-5BCC-E0FA-614821724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A5227-C058-C50F-265A-89F81C477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5314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C8E4E-61A9-AD7E-E71C-4A6D1414E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0B9FF2-1888-F389-9978-86A10A929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8C4964-7C9A-5BCC-E0FA-614821724E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DA5227-C058-C50F-265A-89F81C477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1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FED2D8F-FDA0-C70E-E0C1-AA75ED928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463000" cy="1207293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72A7E4A-BDFB-4543-8050-507F102B9A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04117" y="4573984"/>
            <a:ext cx="9454765" cy="2924969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6BD8245-97CE-3DA4-57A8-E7B2D3EBAA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248160" y="0"/>
            <a:ext cx="5214839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FED2D8F-FDA0-C70E-E0C1-AA75ED928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463000" cy="120729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43CB583-FD94-6209-FD64-089EE0F8F6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899" y="527891"/>
            <a:ext cx="4937013" cy="152733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07A2B97-D8E9-1325-9DC6-5AC7FE88C12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88100" y="928688"/>
            <a:ext cx="4346570" cy="839417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C77EAB6-2110-0D2E-9265-3FCEA1C03A6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6248160" y="0"/>
            <a:ext cx="52148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6FED2D8F-FDA0-C70E-E0C1-AA75ED928E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463000" cy="1207293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B43CB583-FD94-6209-FD64-089EE0F8F6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899" y="527891"/>
            <a:ext cx="4937013" cy="1527337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72A95BB9-C1F0-4287-D73E-3A20B295B80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248160" y="0"/>
            <a:ext cx="521483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41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03D2211-5172-AE42-1406-2EE7A485BE3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21463000" cy="1207293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43C8453D-4F3B-0599-F54D-EDB4BB8C14B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690600" y="0"/>
            <a:ext cx="7772400" cy="76660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6DB50D-56CF-59D7-B06F-5E85065B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rawozdanie Penomocnika Rzdu do Spraw Cyberbezpieczestwa za 2025 rok">
            <a:extLst>
              <a:ext uri="{FF2B5EF4-FFF2-40B4-BE49-F238E27FC236}">
                <a16:creationId xmlns:a16="http://schemas.microsoft.com/office/drawing/2014/main" id="{8CCC5294-9386-A13E-ADFC-7FDE0BECADC7}"/>
              </a:ext>
            </a:extLst>
          </p:cNvPr>
          <p:cNvSpPr/>
          <p:nvPr/>
        </p:nvSpPr>
        <p:spPr>
          <a:xfrm>
            <a:off x="1804533" y="3081419"/>
            <a:ext cx="18725923" cy="1409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pl-PL" sz="4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Współpraca w walce z dezinformacją na rzecz bezpieczeństwa Polski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4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pl-PL" sz="4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137A91C-4EF8-3033-9257-D25E8AB09C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297" y="5335611"/>
            <a:ext cx="11538123" cy="398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483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8F6146-CAC1-3623-E972-FD1D46C8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2471317-DB12-6896-F845-8E5CB2882A5C}"/>
              </a:ext>
            </a:extLst>
          </p:cNvPr>
          <p:cNvSpPr txBox="1"/>
          <p:nvPr/>
        </p:nvSpPr>
        <p:spPr>
          <a:xfrm>
            <a:off x="1367785" y="3202216"/>
            <a:ext cx="19663415" cy="6486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Podstawa prawna </a:t>
            </a:r>
          </a:p>
          <a:p>
            <a:pPr>
              <a:lnSpc>
                <a:spcPct val="150000"/>
              </a:lnSpc>
            </a:pPr>
            <a:r>
              <a:rPr lang="pl-PL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Zarządzenie nr 59 Prezesa Rady Ministrów z dnia 29 września 2026 r. w sprawie powołania Centrum Walki                                         z Dezinformacją. </a:t>
            </a:r>
          </a:p>
          <a:p>
            <a:pPr>
              <a:lnSpc>
                <a:spcPct val="150000"/>
              </a:lnSpc>
            </a:pPr>
            <a:endParaRPr lang="pl-PL" sz="32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Cel działania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platforma koordynująca i zwiększająca zdolności państwa do walki z dezinformacją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wspierać Rząd RP operacyjnie, przygotowując analizy, rekomendacje i komunikację do społeczeństwa dotyczącą aktualnych zagrożeń dezinformacyjnych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przyjęcie Ram strategii walki z dezinformacją</a:t>
            </a:r>
          </a:p>
        </p:txBody>
      </p:sp>
    </p:spTree>
    <p:extLst>
      <p:ext uri="{BB962C8B-B14F-4D97-AF65-F5344CB8AC3E}">
        <p14:creationId xmlns:p14="http://schemas.microsoft.com/office/powerpoint/2010/main" val="864550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001633B8-17F9-7802-66AB-38F7DD598F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8619223"/>
              </p:ext>
            </p:extLst>
          </p:nvPr>
        </p:nvGraphicFramePr>
        <p:xfrm>
          <a:off x="4713514" y="4200525"/>
          <a:ext cx="10366829" cy="5190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412E816D-1988-8B45-A598-99BD4694DC08}"/>
              </a:ext>
            </a:extLst>
          </p:cNvPr>
          <p:cNvSpPr/>
          <p:nvPr/>
        </p:nvSpPr>
        <p:spPr>
          <a:xfrm>
            <a:off x="16229089" y="5200651"/>
            <a:ext cx="2928553" cy="9978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dirty="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Rada Ekspertów</a:t>
            </a:r>
          </a:p>
        </p:txBody>
      </p:sp>
      <p:sp>
        <p:nvSpPr>
          <p:cNvPr id="22" name="Strzałka: w lewo i w prawo 21">
            <a:extLst>
              <a:ext uri="{FF2B5EF4-FFF2-40B4-BE49-F238E27FC236}">
                <a16:creationId xmlns:a16="http://schemas.microsoft.com/office/drawing/2014/main" id="{DF8A4784-647D-9D50-653D-B6B24478C7E7}"/>
              </a:ext>
            </a:extLst>
          </p:cNvPr>
          <p:cNvSpPr/>
          <p:nvPr/>
        </p:nvSpPr>
        <p:spPr>
          <a:xfrm>
            <a:off x="11947374" y="5637440"/>
            <a:ext cx="4037025" cy="246222"/>
          </a:xfrm>
          <a:prstGeom prst="left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E7EDDD7-1500-1E97-D1FB-0EA82ED52680}"/>
              </a:ext>
            </a:extLst>
          </p:cNvPr>
          <p:cNvSpPr txBox="1"/>
          <p:nvPr/>
        </p:nvSpPr>
        <p:spPr>
          <a:xfrm>
            <a:off x="1380526" y="3324615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Reprezentanci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DF461F75-E424-8A55-5BFB-D7EEF1D1EA4F}"/>
              </a:ext>
            </a:extLst>
          </p:cNvPr>
          <p:cNvSpPr txBox="1"/>
          <p:nvPr/>
        </p:nvSpPr>
        <p:spPr>
          <a:xfrm>
            <a:off x="1785258" y="9912710"/>
            <a:ext cx="18301561" cy="622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3200" b="1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CWD nie zastępuje istniejących instytucji</a:t>
            </a:r>
            <a:r>
              <a:rPr lang="pl-PL" sz="3200" b="1" kern="1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. CWD j</a:t>
            </a:r>
            <a:r>
              <a:rPr lang="pl-PL" sz="3200" b="1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est forum wymiany informacji i koordynacji działań</a:t>
            </a:r>
            <a:endParaRPr lang="pl-PL" sz="3200" kern="1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1507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ABB7A32-FB11-150F-1A64-1A7574EF483D}"/>
              </a:ext>
            </a:extLst>
          </p:cNvPr>
          <p:cNvSpPr txBox="1"/>
          <p:nvPr/>
        </p:nvSpPr>
        <p:spPr>
          <a:xfrm>
            <a:off x="1542360" y="5273824"/>
            <a:ext cx="9189140" cy="6370975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Obrony Narodowej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Sprawiedliwości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klimatu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kultury i ochrony dziedzictwa narodowego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oświaty i wychowania,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szkolnictwa wyższego i nauki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środowiska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wewnętrznych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zagranicznych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właściwego do spraw zdrowia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Ministra – członka Rady Ministrów właściwego do spraw koordynowania działalności służb specjalnych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Szefa Kancelarii Prezesa Rady Ministrów w tym CIR i Rzecznika Prasowego Rządu</a:t>
            </a:r>
          </a:p>
          <a:p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Dowódcy Komponentu Wojsk Obrony Cyberprzestrzeni</a:t>
            </a:r>
          </a:p>
          <a:p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Dyrektora Naukowej i Akademickiej Sieci Komputerowej – PIB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1EF7727D-616E-3E85-93C7-47738203C7BA}"/>
              </a:ext>
            </a:extLst>
          </p:cNvPr>
          <p:cNvSpPr txBox="1"/>
          <p:nvPr/>
        </p:nvSpPr>
        <p:spPr>
          <a:xfrm>
            <a:off x="11368170" y="5273824"/>
            <a:ext cx="1044680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Dyrektora Rządowego Centrum Bezpieczeństwa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Komendanta Głównego Policji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Komendanta Głównego Straży Granicznej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Pełnomocnika Rządu do spraw Wzmocnienia Odporności Państwa 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Prezesa Urzędu Komunikacji Elektronicznej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Prokuratora Krajowego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Przewodniczącego Komitetu do spraw Pożytku Publicznego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Szefa Agencji Bezpieczeństwa Wewnętrznego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Szefa Agencji Wywiadu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Szefa Służby Kontrwywiadu Wojskowego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Szefa Służby Wywiadu Wojskowego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CSIRT GOV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CSIRT MON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CSIRT NASK</a:t>
            </a: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477963" y="3271916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Członkowie CWD – Reprezentanci:</a:t>
            </a:r>
          </a:p>
        </p:txBody>
      </p:sp>
    </p:spTree>
    <p:extLst>
      <p:ext uri="{BB962C8B-B14F-4D97-AF65-F5344CB8AC3E}">
        <p14:creationId xmlns:p14="http://schemas.microsoft.com/office/powerpoint/2010/main" val="260242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368187" y="3360769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Funkcje</a:t>
            </a:r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BBA87FFE-C18F-C9E6-16CE-01CDECE6BE21}"/>
              </a:ext>
            </a:extLst>
          </p:cNvPr>
          <p:cNvSpPr/>
          <p:nvPr/>
        </p:nvSpPr>
        <p:spPr>
          <a:xfrm>
            <a:off x="1542359" y="10990628"/>
            <a:ext cx="18443811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800" b="1" dirty="0">
                <a:solidFill>
                  <a:srgbClr val="FF0000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Monitoring sfery informacyjnej 24/7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184E92B-14C8-0FF8-3D40-54058344F9A2}"/>
              </a:ext>
            </a:extLst>
          </p:cNvPr>
          <p:cNvSpPr txBox="1"/>
          <p:nvPr/>
        </p:nvSpPr>
        <p:spPr>
          <a:xfrm>
            <a:off x="1382700" y="4426013"/>
            <a:ext cx="18763127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pl-PL" sz="2400" b="1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Funkcja koordynująca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wymiana w ramach administracji publicznej informacji dotyczących zdarzeń związanych z dezinformacją, w tym sytuacji kryzysowych spowodowanych dezinformacją na poziomie krajowym;</a:t>
            </a:r>
          </a:p>
          <a:p>
            <a:pPr>
              <a:spcAft>
                <a:spcPts val="800"/>
              </a:spcAft>
            </a:pPr>
            <a:r>
              <a:rPr lang="pl-PL" sz="2400" b="1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Funkcja </a:t>
            </a:r>
            <a:r>
              <a:rPr lang="pl-PL" sz="2400" b="1" kern="1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informacyjna</a:t>
            </a:r>
            <a:endParaRPr lang="pl-PL" sz="2400" kern="1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publikacja</a:t>
            </a: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na dedykowanej stronie komunikatów dot. zidentyfikowanych narracji dezinformacyjnych 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inicjowanie i wspieranie współpracy międzyinstytucjonalnej w zakresie przeciwdziałania i zwalczania dezinformacji </a:t>
            </a:r>
          </a:p>
          <a:p>
            <a:pPr>
              <a:spcAft>
                <a:spcPts val="800"/>
              </a:spcAft>
            </a:pPr>
            <a:r>
              <a:rPr lang="pl-PL" sz="2400" b="1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Funkcja badawcza  i analityczna</a:t>
            </a:r>
            <a:endParaRPr lang="pl-PL" sz="2400" kern="1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opracowywanie opinii i rekomendacji dla administracji publicznej albo jej części w zakresie przeciwdziałania i zwalczania dezinformacji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przygotowywanie bieżących informacji dla administracji publicznej na temat zdarzeń związanych z dezinformacją </a:t>
            </a:r>
          </a:p>
          <a:p>
            <a:pPr>
              <a:spcAft>
                <a:spcPts val="800"/>
              </a:spcAft>
            </a:pPr>
            <a:r>
              <a:rPr lang="pl-PL" sz="2400" b="1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Funkcja edukacyjna</a:t>
            </a:r>
            <a:endParaRPr lang="pl-PL" sz="2400" kern="100" dirty="0">
              <a:solidFill>
                <a:schemeClr val="bg1"/>
              </a:solidFill>
              <a:effectLst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Prowadzenie działań edukacyjnych i uświadamiających w zakresie przeciwdziałania i walki z dezinformacją</a:t>
            </a:r>
          </a:p>
          <a:p>
            <a:pPr marL="342900" lvl="0" indent="-342900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2400" kern="100" dirty="0">
                <a:solidFill>
                  <a:schemeClr val="bg1"/>
                </a:solidFill>
                <a:effectLst/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Prowadzenie kampanii informacyjnych i  uświadamiających w zakresie walki z dezinformacją </a:t>
            </a:r>
          </a:p>
        </p:txBody>
      </p:sp>
    </p:spTree>
    <p:extLst>
      <p:ext uri="{BB962C8B-B14F-4D97-AF65-F5344CB8AC3E}">
        <p14:creationId xmlns:p14="http://schemas.microsoft.com/office/powerpoint/2010/main" val="274684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353674" y="3377459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Członkowie CWD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EF6235F-2213-8732-0573-CC8C2D973373}"/>
              </a:ext>
            </a:extLst>
          </p:cNvPr>
          <p:cNvSpPr txBox="1"/>
          <p:nvPr/>
        </p:nvSpPr>
        <p:spPr>
          <a:xfrm>
            <a:off x="1369786" y="5209072"/>
            <a:ext cx="18723428" cy="4465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 skład CWD może wchodzić wyłącznie osoba, która spełnia wymagania w zakresie dostępu do informacji niejawnych o klauzuli tajności „zastrzeżone” lub wyższej</a:t>
            </a:r>
          </a:p>
          <a:p>
            <a:pPr>
              <a:lnSpc>
                <a:spcPct val="150000"/>
              </a:lnSpc>
            </a:pPr>
            <a:b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Powołany przez Ministra ds. informatyzacji: </a:t>
            </a:r>
            <a:b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Przewodniczący CWD – Paweł Olszewski, sekretarz stanu w MC, wiceminister Ministerstwa Cyfryzacji </a:t>
            </a:r>
            <a:b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b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</a:br>
            <a:endParaRPr lang="pl-PL" sz="2400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394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353674" y="3377459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Cele przyświecające powołaniu CWD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EF6235F-2213-8732-0573-CC8C2D973373}"/>
              </a:ext>
            </a:extLst>
          </p:cNvPr>
          <p:cNvSpPr txBox="1"/>
          <p:nvPr/>
        </p:nvSpPr>
        <p:spPr>
          <a:xfrm>
            <a:off x="1369786" y="5209072"/>
            <a:ext cx="18723428" cy="5573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Skuteczniejsza wymiana informacji między instytucjami państwa.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Zwiększenie skuteczności walki z dezinformacją poprzez egzekwowanie obecnych zapisów prawa.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Intensyfikacja działań w </a:t>
            </a:r>
            <a:r>
              <a:rPr lang="pl-PL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infosferze</a:t>
            </a: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(</a:t>
            </a:r>
            <a:r>
              <a:rPr lang="pl-PL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prebunking</a:t>
            </a: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i </a:t>
            </a:r>
            <a:r>
              <a:rPr lang="pl-PL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debunking</a:t>
            </a: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Szybsze wykrywanie kampanii dezinformacyjnych.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Spójne komunikaty administracji publicznej w sytuacjach kryzysowych.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Wzmocnienie odporności Polski na działania hybrydowe i operacje wpływu.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Rozwój współpracy krajowej i międzynarodowej na poziomie operacyjnym w zakresie przeciwdziałania dezinformacji.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Wypracowanie mechanizmów zwiększających skuteczność walki z dezinformacją.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Wypracowanie Ram strategii walki z dezinformacją.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2702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0EF6235F-2213-8732-0573-CC8C2D973373}"/>
              </a:ext>
            </a:extLst>
          </p:cNvPr>
          <p:cNvSpPr txBox="1"/>
          <p:nvPr/>
        </p:nvSpPr>
        <p:spPr>
          <a:xfrm>
            <a:off x="1369786" y="5222135"/>
            <a:ext cx="18723428" cy="6127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Rosnąca aktywność państw prowadzących operacje wpływu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Intensyfikacja rosyjskich kampanii dezinformacyjnych wymierzonych w bezpieczeństwo, wsparcie dla Ukrainy i zaufanie do instytucji państwa.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Rozwój chińskich operacji wpływu w obszarach technologii, gospodarki oraz polityki międzynarodowej.</a:t>
            </a:r>
          </a:p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Cykl wyborczy i procesy demokratyczne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Ochrona kampanii wyborczych przed manipulacją informacyjną, fałszywymi narracjami oraz wykorzystaniem m.in. narzędzi AI do generowania dezinformacji.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Szybkie reagowanie na incydenty wpływające na zaufanie do procesu wyborczego.</a:t>
            </a:r>
          </a:p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Trwające kryzysy międzynarodowe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Niestabilna sytuacja na Bliskim Wschodzie i możliwość wykorzystywania konfliktów do oddziaływania na polską debatę publiczną.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Dalszy rozwój wojny rosyjsko-ukraińskiej oraz związanych z nią operacji informacyjnych wymierzonych w państwa NATO i UE.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1ECDEAC-620B-CD85-543A-C095BA07E60B}"/>
              </a:ext>
            </a:extLst>
          </p:cNvPr>
          <p:cNvSpPr txBox="1"/>
          <p:nvPr/>
        </p:nvSpPr>
        <p:spPr>
          <a:xfrm>
            <a:off x="1353674" y="3377459"/>
            <a:ext cx="145086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Biome Light" panose="020B0502040204020203" pitchFamily="34" charset="0"/>
                <a:ea typeface="Calibri" panose="020F0502020204030204" pitchFamily="34" charset="0"/>
                <a:cs typeface="Biome Light" panose="020B0502040204020203" pitchFamily="34" charset="0"/>
              </a:rPr>
              <a:t>Główne wyzwania w kontekście najbliższego roku</a:t>
            </a:r>
            <a:endParaRPr lang="pl-PL" sz="4000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8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353674" y="3377459"/>
            <a:ext cx="145086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Biome Light" panose="020B0502040204020203" pitchFamily="34" charset="0"/>
                <a:ea typeface="Calibri" panose="020F0502020204030204" pitchFamily="34" charset="0"/>
                <a:cs typeface="Biome Light" panose="020B0502040204020203" pitchFamily="34" charset="0"/>
              </a:rPr>
              <a:t>Główne wyzwania w kontekście najbliższego roku</a:t>
            </a:r>
            <a:endParaRPr lang="pl-PL" sz="4000" b="1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EF6235F-2213-8732-0573-CC8C2D973373}"/>
              </a:ext>
            </a:extLst>
          </p:cNvPr>
          <p:cNvSpPr txBox="1"/>
          <p:nvPr/>
        </p:nvSpPr>
        <p:spPr>
          <a:xfrm>
            <a:off x="1369786" y="5209072"/>
            <a:ext cx="18723428" cy="1695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Sztuczna inteligencja i nowe technologie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Dynamiczny wzrost liczby </a:t>
            </a:r>
            <a:r>
              <a:rPr lang="pl-PL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deepfake'ów</a:t>
            </a: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, syntetycznych materiałów audio-wideo i zautomatyzowanych kampanii wpływu.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Coraz niższy koszt prowadzenia masowych operacji informacyjnych z wykorzystaniem generatywnej AI.</a:t>
            </a:r>
          </a:p>
        </p:txBody>
      </p:sp>
    </p:spTree>
    <p:extLst>
      <p:ext uri="{BB962C8B-B14F-4D97-AF65-F5344CB8AC3E}">
        <p14:creationId xmlns:p14="http://schemas.microsoft.com/office/powerpoint/2010/main" val="3245516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353674" y="3377459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Organizacja pracy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EF6235F-2213-8732-0573-CC8C2D973373}"/>
              </a:ext>
            </a:extLst>
          </p:cNvPr>
          <p:cNvSpPr txBox="1"/>
          <p:nvPr/>
        </p:nvSpPr>
        <p:spPr>
          <a:xfrm>
            <a:off x="1369786" y="5172869"/>
            <a:ext cx="18723428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Spotkania regularne co 1-2 tygodnie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Tryb spotkań stacjonarny lub zdalny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Każdy podmiot będący członkiem CWD wskazuje </a:t>
            </a:r>
            <a:r>
              <a:rPr lang="pl-PL" sz="24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stałego </a:t>
            </a: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przedstawiciela, biorącego udział w posiedzeniach oraz drugą osobę reprezentującą zespół komunikacji w danym podmiocie.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Możliwość dopraszania osób, ekspertów, podmiotów zewnętrznych w zależności od tematyki spotkania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Każdy członek CWD może zgłaszać tematy prac oraz propozycje powoływania grup roboczych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Członkowie CWD mogą zgłaszać zapotrzebowanie pogłębionych analiz i badań narracji w zakresie właściwości podmiotów, które reprezentują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Członkowie CWD rekomendują zakres publikacji informacji o aktualnych narracjach dezinformacyjnych oraz innych ewentualnych komunikatach CWD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2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pl-PL" sz="2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776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A8D59-35E9-A357-B0D2-1E8A51837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8170AED0-5A31-2877-3702-02B58436D22D}"/>
              </a:ext>
            </a:extLst>
          </p:cNvPr>
          <p:cNvSpPr txBox="1"/>
          <p:nvPr/>
        </p:nvSpPr>
        <p:spPr>
          <a:xfrm>
            <a:off x="1353674" y="3377459"/>
            <a:ext cx="85164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4000" b="1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Harmonogram najbliższych działań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0EF6235F-2213-8732-0573-CC8C2D973373}"/>
              </a:ext>
            </a:extLst>
          </p:cNvPr>
          <p:cNvSpPr txBox="1"/>
          <p:nvPr/>
        </p:nvSpPr>
        <p:spPr>
          <a:xfrm>
            <a:off x="1353674" y="4654786"/>
            <a:ext cx="18723428" cy="5019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Uruchomienie strony internetowej </a:t>
            </a:r>
            <a:r>
              <a:rPr lang="pl-PL" sz="2400" dirty="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StopDezinfo</a:t>
            </a: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– miejsce publikacji narracji i komunikatów CWD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Prezentacja założeń do dokumentu Ram strategii walki z dezinformacją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Przyjęcie regulaminu wyboru Rady Ekspertów i powołanie Rady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Wypracowanie mechanizmu wymiany informacji online oraz koordynacji działań członków w sytuacjach kryzysowych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Regularne spotkania z mediami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Regularne spotkania z NGO – wypracowanie obszarów współpracy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Regularne spotkania z platformami społecznościowymi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Wypracowanie mechanizmu minimalizowania dezinformacji i komunikacji wyprzedzającej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pl-PL" sz="24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Utworzenie zespołu ds. komunikacji</a:t>
            </a:r>
          </a:p>
        </p:txBody>
      </p:sp>
    </p:spTree>
    <p:extLst>
      <p:ext uri="{BB962C8B-B14F-4D97-AF65-F5344CB8AC3E}">
        <p14:creationId xmlns:p14="http://schemas.microsoft.com/office/powerpoint/2010/main" val="3921729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8D2CB-10C7-626A-BD11-87AD0C6BE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rawozdanie Penomocnika Rzdu do Spraw Cyberbezpieczestwa za 2025 rok">
            <a:extLst>
              <a:ext uri="{FF2B5EF4-FFF2-40B4-BE49-F238E27FC236}">
                <a16:creationId xmlns:a16="http://schemas.microsoft.com/office/drawing/2014/main" id="{D0BBC82E-9963-4A14-B02D-DE9E549CA768}"/>
              </a:ext>
            </a:extLst>
          </p:cNvPr>
          <p:cNvSpPr/>
          <p:nvPr/>
        </p:nvSpPr>
        <p:spPr>
          <a:xfrm>
            <a:off x="1804533" y="3081419"/>
            <a:ext cx="18725923" cy="1409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50000"/>
              </a:lnSpc>
            </a:pPr>
            <a:r>
              <a:rPr lang="pl-PL" sz="48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Współpraca w walce z dezinformacją na rzecz bezpieczeństwa Polski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l-PL" sz="4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pl-PL" sz="48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D05B97C-B9A8-4AB7-1FBF-B40A9392E4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7297" y="5335611"/>
            <a:ext cx="11538123" cy="398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77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58D2CB-10C7-626A-BD11-87AD0C6BE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rawozdanie Penomocnika Rzdu do Spraw Cyberbezpieczestwa za 2025 rok">
            <a:extLst>
              <a:ext uri="{FF2B5EF4-FFF2-40B4-BE49-F238E27FC236}">
                <a16:creationId xmlns:a16="http://schemas.microsoft.com/office/drawing/2014/main" id="{D0BBC82E-9963-4A14-B02D-DE9E549CA768}"/>
              </a:ext>
            </a:extLst>
          </p:cNvPr>
          <p:cNvSpPr/>
          <p:nvPr/>
        </p:nvSpPr>
        <p:spPr>
          <a:xfrm>
            <a:off x="1541956" y="3291359"/>
            <a:ext cx="17410431" cy="14092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pl-PL" sz="7241" kern="0" spc="217" dirty="0">
                <a:solidFill>
                  <a:srgbClr val="FFFFF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Dziękujemy</a:t>
            </a:r>
            <a:endParaRPr lang="en-US" sz="7241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  <p:sp>
        <p:nvSpPr>
          <p:cNvPr id="7" name="Sprawozdanie Penomocnika Rzdu do Spraw Cyberbezpieczestwa za 2025 rok">
            <a:extLst>
              <a:ext uri="{FF2B5EF4-FFF2-40B4-BE49-F238E27FC236}">
                <a16:creationId xmlns:a16="http://schemas.microsoft.com/office/drawing/2014/main" id="{BC7985A4-62F5-2CA0-1CB6-9F76256F4A83}"/>
              </a:ext>
            </a:extLst>
          </p:cNvPr>
          <p:cNvSpPr/>
          <p:nvPr/>
        </p:nvSpPr>
        <p:spPr>
          <a:xfrm>
            <a:off x="1541956" y="5505921"/>
            <a:ext cx="17410431" cy="2745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pl-PL" sz="4000" kern="0" spc="217" dirty="0">
                <a:solidFill>
                  <a:srgbClr val="FFFFFF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Kontakt: cwd@cyfra.gov.pl</a:t>
            </a:r>
            <a:endParaRPr lang="en-US" sz="4000" dirty="0">
              <a:latin typeface="Open Sans Light" pitchFamily="2" charset="0"/>
              <a:ea typeface="Open Sans Light" pitchFamily="2" charset="0"/>
              <a:cs typeface="Open Sans Ligh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1166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edzenie 21_10_2026" id="{2275A59F-8EA1-4637-913A-638CE70D95AA}" vid="{FF2560B6-B84E-4D3F-B8B6-4420F6E45D7B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98073-3a37-49e3-82c0-ba05dd56c598">
      <Terms xmlns="http://schemas.microsoft.com/office/infopath/2007/PartnerControls"/>
    </lcf76f155ced4ddcb4097134ff3c332f>
    <TaxCatchAll xmlns="f651fe72-64ac-4af0-b802-1c66a6b13aa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43704BC500D33499CF7A8D84B855585" ma:contentTypeVersion="14" ma:contentTypeDescription="Utwórz nowy dokument." ma:contentTypeScope="" ma:versionID="f17f559272eb04ddd66bd03f79e5740b">
  <xsd:schema xmlns:xsd="http://www.w3.org/2001/XMLSchema" xmlns:xs="http://www.w3.org/2001/XMLSchema" xmlns:p="http://schemas.microsoft.com/office/2006/metadata/properties" xmlns:ns2="dae98073-3a37-49e3-82c0-ba05dd56c598" xmlns:ns3="f651fe72-64ac-4af0-b802-1c66a6b13aaf" targetNamespace="http://schemas.microsoft.com/office/2006/metadata/properties" ma:root="true" ma:fieldsID="414f82ad136b914ba51485bc92770b13" ns2:_="" ns3:_="">
    <xsd:import namespace="dae98073-3a37-49e3-82c0-ba05dd56c598"/>
    <xsd:import namespace="f651fe72-64ac-4af0-b802-1c66a6b13aaf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98073-3a37-49e3-82c0-ba05dd56c59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Tagi obrazów" ma:readOnly="false" ma:fieldId="{5cf76f15-5ced-4ddc-b409-7134ff3c332f}" ma:taxonomyMulti="true" ma:sspId="88746b49-d001-4972-b357-55943193df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51fe72-64ac-4af0-b802-1c66a6b13aa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c780157c-27ae-4b2a-a149-1196628c798c}" ma:internalName="TaxCatchAll" ma:showField="CatchAllData" ma:web="f651fe72-64ac-4af0-b802-1c66a6b13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34284-8EBE-4B45-901F-4659FC33A0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68C432-5095-44A0-9958-9ECB2D937D1C}">
  <ds:schemaRefs>
    <ds:schemaRef ds:uri="http://schemas.microsoft.com/office/2006/metadata/properties"/>
    <ds:schemaRef ds:uri="http://schemas.microsoft.com/office/infopath/2007/PartnerControls"/>
    <ds:schemaRef ds:uri="dae98073-3a37-49e3-82c0-ba05dd56c598"/>
    <ds:schemaRef ds:uri="f651fe72-64ac-4af0-b802-1c66a6b13aaf"/>
  </ds:schemaRefs>
</ds:datastoreItem>
</file>

<file path=customXml/itemProps3.xml><?xml version="1.0" encoding="utf-8"?>
<ds:datastoreItem xmlns:ds="http://schemas.openxmlformats.org/officeDocument/2006/customXml" ds:itemID="{57119A77-BDB1-4842-879E-3BFB218D6C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98073-3a37-49e3-82c0-ba05dd56c598"/>
    <ds:schemaRef ds:uri="f651fe72-64ac-4af0-b802-1c66a6b13a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f750d7c-1236-406a-b99f-01e1ffdc770f}" enabled="1" method="Privileged" siteId="{6b5e84bc-ccb4-4457-85a0-05c2a812f6c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posiedzenie 21_10_2026 (003)</Template>
  <TotalTime>183</TotalTime>
  <Words>851</Words>
  <Application>Microsoft Office PowerPoint</Application>
  <PresentationFormat>Niestandardowy</PresentationFormat>
  <Paragraphs>95</Paragraphs>
  <Slides>14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Biome Light</vt:lpstr>
      <vt:lpstr>Calibri</vt:lpstr>
      <vt:lpstr>Open Sans Light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Chmurski Marcin</dc:creator>
  <cp:lastModifiedBy>Grabowska Olga</cp:lastModifiedBy>
  <cp:revision>12</cp:revision>
  <dcterms:created xsi:type="dcterms:W3CDTF">2026-10-20T16:48:16Z</dcterms:created>
  <dcterms:modified xsi:type="dcterms:W3CDTF">2026-10-27T16:19:58Z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0x010100043704BC500D33499CF7A8D84B855585</vt:lpwstr>
  </property>
</Properties>
</file>