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92" r:id="rId11"/>
    <p:sldMasterId id="2147483804" r:id="rId12"/>
    <p:sldMasterId id="2147483816" r:id="rId13"/>
  </p:sldMasterIdLst>
  <p:notesMasterIdLst>
    <p:notesMasterId r:id="rId47"/>
  </p:notesMasterIdLst>
  <p:handoutMasterIdLst>
    <p:handoutMasterId r:id="rId48"/>
  </p:handoutMasterIdLst>
  <p:sldIdLst>
    <p:sldId id="301" r:id="rId14"/>
    <p:sldId id="315" r:id="rId15"/>
    <p:sldId id="316" r:id="rId16"/>
    <p:sldId id="344" r:id="rId17"/>
    <p:sldId id="364" r:id="rId18"/>
    <p:sldId id="346" r:id="rId19"/>
    <p:sldId id="312" r:id="rId20"/>
    <p:sldId id="303" r:id="rId21"/>
    <p:sldId id="347" r:id="rId22"/>
    <p:sldId id="373" r:id="rId23"/>
    <p:sldId id="348" r:id="rId24"/>
    <p:sldId id="291" r:id="rId25"/>
    <p:sldId id="349" r:id="rId26"/>
    <p:sldId id="374" r:id="rId27"/>
    <p:sldId id="350" r:id="rId28"/>
    <p:sldId id="375" r:id="rId29"/>
    <p:sldId id="351" r:id="rId30"/>
    <p:sldId id="376" r:id="rId31"/>
    <p:sldId id="352" r:id="rId32"/>
    <p:sldId id="377" r:id="rId33"/>
    <p:sldId id="353" r:id="rId34"/>
    <p:sldId id="378" r:id="rId35"/>
    <p:sldId id="354" r:id="rId36"/>
    <p:sldId id="379" r:id="rId37"/>
    <p:sldId id="355" r:id="rId38"/>
    <p:sldId id="356" r:id="rId39"/>
    <p:sldId id="305" r:id="rId40"/>
    <p:sldId id="371" r:id="rId41"/>
    <p:sldId id="380" r:id="rId42"/>
    <p:sldId id="333" r:id="rId43"/>
    <p:sldId id="366" r:id="rId44"/>
    <p:sldId id="367" r:id="rId45"/>
    <p:sldId id="365" r:id="rId46"/>
  </p:sldIdLst>
  <p:sldSz cx="9144000" cy="6858000" type="screen4x3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FFFF99"/>
    <a:srgbClr val="BCC3CC"/>
    <a:srgbClr val="DDDED9"/>
    <a:srgbClr val="E7E7E8"/>
    <a:srgbClr val="B74709"/>
    <a:srgbClr val="C2C2C2"/>
    <a:srgbClr val="F0C236"/>
    <a:srgbClr val="DBD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9977" autoAdjust="0"/>
  </p:normalViewPr>
  <p:slideViewPr>
    <p:cSldViewPr>
      <p:cViewPr varScale="1">
        <p:scale>
          <a:sx n="108" d="100"/>
          <a:sy n="108" d="100"/>
        </p:scale>
        <p:origin x="15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E3D23-97CD-443B-AC66-17E7746B5BCA}" type="doc">
      <dgm:prSet loTypeId="urn:microsoft.com/office/officeart/2005/8/layout/chevron2" loCatId="list" qsTypeId="urn:microsoft.com/office/officeart/2005/8/quickstyle/3d8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BE4EDE53-7CE1-48FB-ADAC-AF4D3A7CEFF4}">
      <dgm:prSet phldrT="[Tekst]" custT="1"/>
      <dgm:spPr/>
      <dgm:t>
        <a:bodyPr/>
        <a:lstStyle/>
        <a:p>
          <a:r>
            <a:rPr lang="pl-PL" sz="1400" b="1" dirty="0"/>
            <a:t>PSSE Białystok</a:t>
          </a:r>
        </a:p>
      </dgm:t>
    </dgm:pt>
    <dgm:pt modelId="{E49129A9-B68E-47FE-A1EE-A92DF10F349B}" type="parTrans" cxnId="{D462DED5-68EB-4550-A7C4-A125BFEDBDA8}">
      <dgm:prSet/>
      <dgm:spPr/>
      <dgm:t>
        <a:bodyPr/>
        <a:lstStyle/>
        <a:p>
          <a:endParaRPr lang="pl-PL"/>
        </a:p>
      </dgm:t>
    </dgm:pt>
    <dgm:pt modelId="{55719EC8-291E-4473-955D-5DC112EECDD9}" type="sibTrans" cxnId="{D462DED5-68EB-4550-A7C4-A125BFEDBDA8}">
      <dgm:prSet/>
      <dgm:spPr/>
      <dgm:t>
        <a:bodyPr/>
        <a:lstStyle/>
        <a:p>
          <a:endParaRPr lang="pl-PL"/>
        </a:p>
      </dgm:t>
    </dgm:pt>
    <dgm:pt modelId="{8E5BF82E-41A9-48AC-952D-8AB9F7D16620}">
      <dgm:prSet phldrT="[Tekst]"/>
      <dgm:spPr/>
      <dgm:t>
        <a:bodyPr/>
        <a:lstStyle/>
        <a:p>
          <a:r>
            <a:rPr lang="pl-PL" dirty="0"/>
            <a:t>Poziom lokalny</a:t>
          </a:r>
        </a:p>
      </dgm:t>
    </dgm:pt>
    <dgm:pt modelId="{48B51213-FEFF-4A14-AA86-BBB61D9E32B2}" type="parTrans" cxnId="{F8E9536A-8211-4EFF-8AEA-26484E592D11}">
      <dgm:prSet/>
      <dgm:spPr/>
      <dgm:t>
        <a:bodyPr/>
        <a:lstStyle/>
        <a:p>
          <a:endParaRPr lang="pl-PL"/>
        </a:p>
      </dgm:t>
    </dgm:pt>
    <dgm:pt modelId="{3971B38A-B892-442C-AA3A-40447CAA5EBB}" type="sibTrans" cxnId="{F8E9536A-8211-4EFF-8AEA-26484E592D11}">
      <dgm:prSet/>
      <dgm:spPr/>
      <dgm:t>
        <a:bodyPr/>
        <a:lstStyle/>
        <a:p>
          <a:endParaRPr lang="pl-PL"/>
        </a:p>
      </dgm:t>
    </dgm:pt>
    <dgm:pt modelId="{20A1AD1D-E480-41B7-B0E8-117BD7D27E4B}">
      <dgm:prSet phldrT="[Tekst]"/>
      <dgm:spPr/>
      <dgm:t>
        <a:bodyPr/>
        <a:lstStyle/>
        <a:p>
          <a:r>
            <a:rPr lang="pl-PL" b="1" dirty="0"/>
            <a:t>Koordynator w szkole</a:t>
          </a:r>
        </a:p>
      </dgm:t>
    </dgm:pt>
    <dgm:pt modelId="{1F0117E3-DE69-445F-982D-3C664F2CA30D}" type="parTrans" cxnId="{4145EAD6-1471-4172-8AA1-EBCCBB4BED38}">
      <dgm:prSet/>
      <dgm:spPr/>
      <dgm:t>
        <a:bodyPr/>
        <a:lstStyle/>
        <a:p>
          <a:endParaRPr lang="pl-PL"/>
        </a:p>
      </dgm:t>
    </dgm:pt>
    <dgm:pt modelId="{FB87E36A-35F1-461E-81CF-82C03F4787DF}" type="sibTrans" cxnId="{4145EAD6-1471-4172-8AA1-EBCCBB4BED38}">
      <dgm:prSet/>
      <dgm:spPr/>
      <dgm:t>
        <a:bodyPr/>
        <a:lstStyle/>
        <a:p>
          <a:endParaRPr lang="pl-PL"/>
        </a:p>
      </dgm:t>
    </dgm:pt>
    <dgm:pt modelId="{37E25AF3-AAD8-4F88-8DF0-1C3119D528CD}">
      <dgm:prSet phldrT="[Tekst]"/>
      <dgm:spPr/>
      <dgm:t>
        <a:bodyPr/>
        <a:lstStyle/>
        <a:p>
          <a:r>
            <a:rPr lang="pl-PL" dirty="0"/>
            <a:t>Poziom szkolny</a:t>
          </a:r>
        </a:p>
      </dgm:t>
    </dgm:pt>
    <dgm:pt modelId="{FD78EBC0-909D-43B7-B932-73CCC40AB4FB}" type="parTrans" cxnId="{36B70CF2-AEB7-462D-A0FD-BF5D05F41688}">
      <dgm:prSet/>
      <dgm:spPr/>
      <dgm:t>
        <a:bodyPr/>
        <a:lstStyle/>
        <a:p>
          <a:endParaRPr lang="pl-PL"/>
        </a:p>
      </dgm:t>
    </dgm:pt>
    <dgm:pt modelId="{E9A7838F-CA2A-4BF6-A920-015182AE61DD}" type="sibTrans" cxnId="{36B70CF2-AEB7-462D-A0FD-BF5D05F41688}">
      <dgm:prSet/>
      <dgm:spPr/>
      <dgm:t>
        <a:bodyPr/>
        <a:lstStyle/>
        <a:p>
          <a:endParaRPr lang="pl-PL"/>
        </a:p>
      </dgm:t>
    </dgm:pt>
    <dgm:pt modelId="{BEF459DE-716A-498F-8230-7FE7E375946E}">
      <dgm:prSet phldrT="[Tekst]" custT="1"/>
      <dgm:spPr/>
      <dgm:t>
        <a:bodyPr/>
        <a:lstStyle/>
        <a:p>
          <a:r>
            <a:rPr lang="pl-PL" sz="1400" b="1" dirty="0"/>
            <a:t>WSSE Białystok</a:t>
          </a:r>
          <a:r>
            <a:rPr lang="pl-PL" sz="2000" b="1" dirty="0"/>
            <a:t> </a:t>
          </a:r>
        </a:p>
      </dgm:t>
    </dgm:pt>
    <dgm:pt modelId="{FB085590-ABB8-4A90-A689-7F1D18A62233}" type="parTrans" cxnId="{840E0D4F-010A-421C-95EA-CA49A947EC37}">
      <dgm:prSet/>
      <dgm:spPr/>
      <dgm:t>
        <a:bodyPr/>
        <a:lstStyle/>
        <a:p>
          <a:endParaRPr lang="pl-PL"/>
        </a:p>
      </dgm:t>
    </dgm:pt>
    <dgm:pt modelId="{ACAD6853-BD5C-422F-8CF9-340B1A08D17A}" type="sibTrans" cxnId="{840E0D4F-010A-421C-95EA-CA49A947EC37}">
      <dgm:prSet/>
      <dgm:spPr/>
      <dgm:t>
        <a:bodyPr/>
        <a:lstStyle/>
        <a:p>
          <a:endParaRPr lang="pl-PL"/>
        </a:p>
      </dgm:t>
    </dgm:pt>
    <dgm:pt modelId="{81C79520-FA8D-4E2B-BFF9-263DF2E0BFFD}">
      <dgm:prSet/>
      <dgm:spPr/>
      <dgm:t>
        <a:bodyPr/>
        <a:lstStyle/>
        <a:p>
          <a:r>
            <a:rPr lang="pl-PL" dirty="0"/>
            <a:t>Poziom wojewódzki </a:t>
          </a:r>
        </a:p>
      </dgm:t>
    </dgm:pt>
    <dgm:pt modelId="{917490CC-5D32-4C57-9E0B-75324F9B0E27}" type="parTrans" cxnId="{FA714FDE-F265-40E2-828E-32C37CD861E8}">
      <dgm:prSet/>
      <dgm:spPr/>
      <dgm:t>
        <a:bodyPr/>
        <a:lstStyle/>
        <a:p>
          <a:endParaRPr lang="pl-PL"/>
        </a:p>
      </dgm:t>
    </dgm:pt>
    <dgm:pt modelId="{A9DCD3C5-0FC6-4ED8-B595-2EC090B31962}" type="sibTrans" cxnId="{FA714FDE-F265-40E2-828E-32C37CD861E8}">
      <dgm:prSet/>
      <dgm:spPr/>
      <dgm:t>
        <a:bodyPr/>
        <a:lstStyle/>
        <a:p>
          <a:endParaRPr lang="pl-PL"/>
        </a:p>
      </dgm:t>
    </dgm:pt>
    <dgm:pt modelId="{D35EEE52-C65C-4C83-80F8-DDEF25F4A37C}" type="pres">
      <dgm:prSet presAssocID="{BB8E3D23-97CD-443B-AC66-17E7746B5BCA}" presName="linearFlow" presStyleCnt="0">
        <dgm:presLayoutVars>
          <dgm:dir/>
          <dgm:animLvl val="lvl"/>
          <dgm:resizeHandles val="exact"/>
        </dgm:presLayoutVars>
      </dgm:prSet>
      <dgm:spPr/>
    </dgm:pt>
    <dgm:pt modelId="{DA618CCB-5ACF-4509-82CC-35AB98D449C3}" type="pres">
      <dgm:prSet presAssocID="{BEF459DE-716A-498F-8230-7FE7E375946E}" presName="composite" presStyleCnt="0"/>
      <dgm:spPr/>
    </dgm:pt>
    <dgm:pt modelId="{6E53C3A5-634A-4580-94B2-80DDC79BE1F6}" type="pres">
      <dgm:prSet presAssocID="{BEF459DE-716A-498F-8230-7FE7E375946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FB57FA2-97F1-4D71-8123-32DE3A1BA78F}" type="pres">
      <dgm:prSet presAssocID="{BEF459DE-716A-498F-8230-7FE7E375946E}" presName="descendantText" presStyleLbl="alignAcc1" presStyleIdx="0" presStyleCnt="3">
        <dgm:presLayoutVars>
          <dgm:bulletEnabled val="1"/>
        </dgm:presLayoutVars>
      </dgm:prSet>
      <dgm:spPr/>
    </dgm:pt>
    <dgm:pt modelId="{8C00BC21-3B54-406D-9337-C3579E009E4E}" type="pres">
      <dgm:prSet presAssocID="{ACAD6853-BD5C-422F-8CF9-340B1A08D17A}" presName="sp" presStyleCnt="0"/>
      <dgm:spPr/>
    </dgm:pt>
    <dgm:pt modelId="{20CA76CC-3C79-41E7-9565-29E2E5281DDE}" type="pres">
      <dgm:prSet presAssocID="{BE4EDE53-7CE1-48FB-ADAC-AF4D3A7CEFF4}" presName="composite" presStyleCnt="0"/>
      <dgm:spPr/>
    </dgm:pt>
    <dgm:pt modelId="{B47ABB94-2153-4549-8D0A-FBA7CAA9CDD9}" type="pres">
      <dgm:prSet presAssocID="{BE4EDE53-7CE1-48FB-ADAC-AF4D3A7CEFF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E14C49E-58F2-46F9-96EA-51698B8A857F}" type="pres">
      <dgm:prSet presAssocID="{BE4EDE53-7CE1-48FB-ADAC-AF4D3A7CEFF4}" presName="descendantText" presStyleLbl="alignAcc1" presStyleIdx="1" presStyleCnt="3">
        <dgm:presLayoutVars>
          <dgm:bulletEnabled val="1"/>
        </dgm:presLayoutVars>
      </dgm:prSet>
      <dgm:spPr/>
    </dgm:pt>
    <dgm:pt modelId="{E7047F7B-CEA9-4B18-9AB9-AEB6BC9ED9DA}" type="pres">
      <dgm:prSet presAssocID="{55719EC8-291E-4473-955D-5DC112EECDD9}" presName="sp" presStyleCnt="0"/>
      <dgm:spPr/>
    </dgm:pt>
    <dgm:pt modelId="{904C17DE-5CA1-4968-A9E1-6D30FA2F8B34}" type="pres">
      <dgm:prSet presAssocID="{20A1AD1D-E480-41B7-B0E8-117BD7D27E4B}" presName="composite" presStyleCnt="0"/>
      <dgm:spPr/>
    </dgm:pt>
    <dgm:pt modelId="{67D200CE-1292-40AC-83D3-9FF6A111F581}" type="pres">
      <dgm:prSet presAssocID="{20A1AD1D-E480-41B7-B0E8-117BD7D27E4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0D34548-549B-494C-AF3D-C360251C23B3}" type="pres">
      <dgm:prSet presAssocID="{20A1AD1D-E480-41B7-B0E8-117BD7D27E4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F26D601-13BF-4BD2-B3AD-A16B90C90088}" type="presOf" srcId="{37E25AF3-AAD8-4F88-8DF0-1C3119D528CD}" destId="{10D34548-549B-494C-AF3D-C360251C23B3}" srcOrd="0" destOrd="0" presId="urn:microsoft.com/office/officeart/2005/8/layout/chevron2"/>
    <dgm:cxn modelId="{8A4F442B-BBD5-4708-BB35-6C7E4D4AD08B}" type="presOf" srcId="{BEF459DE-716A-498F-8230-7FE7E375946E}" destId="{6E53C3A5-634A-4580-94B2-80DDC79BE1F6}" srcOrd="0" destOrd="0" presId="urn:microsoft.com/office/officeart/2005/8/layout/chevron2"/>
    <dgm:cxn modelId="{B655D537-F173-4B8C-98D1-2E2D54D865D5}" type="presOf" srcId="{20A1AD1D-E480-41B7-B0E8-117BD7D27E4B}" destId="{67D200CE-1292-40AC-83D3-9FF6A111F581}" srcOrd="0" destOrd="0" presId="urn:microsoft.com/office/officeart/2005/8/layout/chevron2"/>
    <dgm:cxn modelId="{F8E9536A-8211-4EFF-8AEA-26484E592D11}" srcId="{BE4EDE53-7CE1-48FB-ADAC-AF4D3A7CEFF4}" destId="{8E5BF82E-41A9-48AC-952D-8AB9F7D16620}" srcOrd="0" destOrd="0" parTransId="{48B51213-FEFF-4A14-AA86-BBB61D9E32B2}" sibTransId="{3971B38A-B892-442C-AA3A-40447CAA5EBB}"/>
    <dgm:cxn modelId="{3F14A54B-056B-45B7-BAC1-11A8EA930306}" type="presOf" srcId="{81C79520-FA8D-4E2B-BFF9-263DF2E0BFFD}" destId="{EFB57FA2-97F1-4D71-8123-32DE3A1BA78F}" srcOrd="0" destOrd="0" presId="urn:microsoft.com/office/officeart/2005/8/layout/chevron2"/>
    <dgm:cxn modelId="{840E0D4F-010A-421C-95EA-CA49A947EC37}" srcId="{BB8E3D23-97CD-443B-AC66-17E7746B5BCA}" destId="{BEF459DE-716A-498F-8230-7FE7E375946E}" srcOrd="0" destOrd="0" parTransId="{FB085590-ABB8-4A90-A689-7F1D18A62233}" sibTransId="{ACAD6853-BD5C-422F-8CF9-340B1A08D17A}"/>
    <dgm:cxn modelId="{B873278B-F6EC-4359-980D-2758F4CE3C14}" type="presOf" srcId="{BE4EDE53-7CE1-48FB-ADAC-AF4D3A7CEFF4}" destId="{B47ABB94-2153-4549-8D0A-FBA7CAA9CDD9}" srcOrd="0" destOrd="0" presId="urn:microsoft.com/office/officeart/2005/8/layout/chevron2"/>
    <dgm:cxn modelId="{6DBBD4BB-6BA5-4890-8521-143958E760ED}" type="presOf" srcId="{8E5BF82E-41A9-48AC-952D-8AB9F7D16620}" destId="{FE14C49E-58F2-46F9-96EA-51698B8A857F}" srcOrd="0" destOrd="0" presId="urn:microsoft.com/office/officeart/2005/8/layout/chevron2"/>
    <dgm:cxn modelId="{61C00CC4-E3B3-4917-BC0E-63CE018D4091}" type="presOf" srcId="{BB8E3D23-97CD-443B-AC66-17E7746B5BCA}" destId="{D35EEE52-C65C-4C83-80F8-DDEF25F4A37C}" srcOrd="0" destOrd="0" presId="urn:microsoft.com/office/officeart/2005/8/layout/chevron2"/>
    <dgm:cxn modelId="{D462DED5-68EB-4550-A7C4-A125BFEDBDA8}" srcId="{BB8E3D23-97CD-443B-AC66-17E7746B5BCA}" destId="{BE4EDE53-7CE1-48FB-ADAC-AF4D3A7CEFF4}" srcOrd="1" destOrd="0" parTransId="{E49129A9-B68E-47FE-A1EE-A92DF10F349B}" sibTransId="{55719EC8-291E-4473-955D-5DC112EECDD9}"/>
    <dgm:cxn modelId="{4145EAD6-1471-4172-8AA1-EBCCBB4BED38}" srcId="{BB8E3D23-97CD-443B-AC66-17E7746B5BCA}" destId="{20A1AD1D-E480-41B7-B0E8-117BD7D27E4B}" srcOrd="2" destOrd="0" parTransId="{1F0117E3-DE69-445F-982D-3C664F2CA30D}" sibTransId="{FB87E36A-35F1-461E-81CF-82C03F4787DF}"/>
    <dgm:cxn modelId="{FA714FDE-F265-40E2-828E-32C37CD861E8}" srcId="{BEF459DE-716A-498F-8230-7FE7E375946E}" destId="{81C79520-FA8D-4E2B-BFF9-263DF2E0BFFD}" srcOrd="0" destOrd="0" parTransId="{917490CC-5D32-4C57-9E0B-75324F9B0E27}" sibTransId="{A9DCD3C5-0FC6-4ED8-B595-2EC090B31962}"/>
    <dgm:cxn modelId="{36B70CF2-AEB7-462D-A0FD-BF5D05F41688}" srcId="{20A1AD1D-E480-41B7-B0E8-117BD7D27E4B}" destId="{37E25AF3-AAD8-4F88-8DF0-1C3119D528CD}" srcOrd="0" destOrd="0" parTransId="{FD78EBC0-909D-43B7-B932-73CCC40AB4FB}" sibTransId="{E9A7838F-CA2A-4BF6-A920-015182AE61DD}"/>
    <dgm:cxn modelId="{BB3A3F1F-F681-44F1-A098-191230986B74}" type="presParOf" srcId="{D35EEE52-C65C-4C83-80F8-DDEF25F4A37C}" destId="{DA618CCB-5ACF-4509-82CC-35AB98D449C3}" srcOrd="0" destOrd="0" presId="urn:microsoft.com/office/officeart/2005/8/layout/chevron2"/>
    <dgm:cxn modelId="{96D6A939-6C72-4B24-AF81-9A9607F0D5B1}" type="presParOf" srcId="{DA618CCB-5ACF-4509-82CC-35AB98D449C3}" destId="{6E53C3A5-634A-4580-94B2-80DDC79BE1F6}" srcOrd="0" destOrd="0" presId="urn:microsoft.com/office/officeart/2005/8/layout/chevron2"/>
    <dgm:cxn modelId="{E9E20675-146F-4A95-9C53-2D29AECAF3E3}" type="presParOf" srcId="{DA618CCB-5ACF-4509-82CC-35AB98D449C3}" destId="{EFB57FA2-97F1-4D71-8123-32DE3A1BA78F}" srcOrd="1" destOrd="0" presId="urn:microsoft.com/office/officeart/2005/8/layout/chevron2"/>
    <dgm:cxn modelId="{09F3B521-DA81-431A-A005-7335491858F8}" type="presParOf" srcId="{D35EEE52-C65C-4C83-80F8-DDEF25F4A37C}" destId="{8C00BC21-3B54-406D-9337-C3579E009E4E}" srcOrd="1" destOrd="0" presId="urn:microsoft.com/office/officeart/2005/8/layout/chevron2"/>
    <dgm:cxn modelId="{45A90A44-8F6D-4BC7-9A88-ECCB359FB9FA}" type="presParOf" srcId="{D35EEE52-C65C-4C83-80F8-DDEF25F4A37C}" destId="{20CA76CC-3C79-41E7-9565-29E2E5281DDE}" srcOrd="2" destOrd="0" presId="urn:microsoft.com/office/officeart/2005/8/layout/chevron2"/>
    <dgm:cxn modelId="{E30676DD-29D0-41EF-8C48-1B08A550D6E1}" type="presParOf" srcId="{20CA76CC-3C79-41E7-9565-29E2E5281DDE}" destId="{B47ABB94-2153-4549-8D0A-FBA7CAA9CDD9}" srcOrd="0" destOrd="0" presId="urn:microsoft.com/office/officeart/2005/8/layout/chevron2"/>
    <dgm:cxn modelId="{5A95DBE3-5D22-4035-AA7B-FA5E22FF1227}" type="presParOf" srcId="{20CA76CC-3C79-41E7-9565-29E2E5281DDE}" destId="{FE14C49E-58F2-46F9-96EA-51698B8A857F}" srcOrd="1" destOrd="0" presId="urn:microsoft.com/office/officeart/2005/8/layout/chevron2"/>
    <dgm:cxn modelId="{E2B7DEDB-E31C-4F5C-96D0-1769872BB192}" type="presParOf" srcId="{D35EEE52-C65C-4C83-80F8-DDEF25F4A37C}" destId="{E7047F7B-CEA9-4B18-9AB9-AEB6BC9ED9DA}" srcOrd="3" destOrd="0" presId="urn:microsoft.com/office/officeart/2005/8/layout/chevron2"/>
    <dgm:cxn modelId="{6BADBC21-ED01-4F4E-A271-32E4987390A5}" type="presParOf" srcId="{D35EEE52-C65C-4C83-80F8-DDEF25F4A37C}" destId="{904C17DE-5CA1-4968-A9E1-6D30FA2F8B34}" srcOrd="4" destOrd="0" presId="urn:microsoft.com/office/officeart/2005/8/layout/chevron2"/>
    <dgm:cxn modelId="{0B4C7F60-9143-4D02-B02D-859C2BF3579F}" type="presParOf" srcId="{904C17DE-5CA1-4968-A9E1-6D30FA2F8B34}" destId="{67D200CE-1292-40AC-83D3-9FF6A111F581}" srcOrd="0" destOrd="0" presId="urn:microsoft.com/office/officeart/2005/8/layout/chevron2"/>
    <dgm:cxn modelId="{D3BAAC0B-27E2-496C-BC53-D76150F189CF}" type="presParOf" srcId="{904C17DE-5CA1-4968-A9E1-6D30FA2F8B34}" destId="{10D34548-549B-494C-AF3D-C360251C23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A0056-4488-46DE-AB5A-0AA05FA4D4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D5D5334-C865-446F-A269-E922CBA1C1B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b="1" dirty="0">
              <a:solidFill>
                <a:schemeClr val="tx1">
                  <a:lumMod val="85000"/>
                  <a:lumOff val="15000"/>
                </a:schemeClr>
              </a:solidFill>
            </a:rPr>
            <a:t>CEL PROGRAMU</a:t>
          </a:r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:</a:t>
          </a:r>
        </a:p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Zwiększenie wiedzy i umiejętności uczniów na temat zdrowia w kontekście szkodliwości palenia papierosów i używania e-papierosów</a:t>
          </a:r>
        </a:p>
      </dgm:t>
    </dgm:pt>
    <dgm:pt modelId="{F3801E6D-E86B-42C5-A6E8-A7AC9C7A2903}" type="parTrans" cxnId="{250D09D4-1BD6-40E5-885A-ADBFA4127E81}">
      <dgm:prSet/>
      <dgm:spPr/>
      <dgm:t>
        <a:bodyPr/>
        <a:lstStyle/>
        <a:p>
          <a:endParaRPr lang="pl-PL"/>
        </a:p>
      </dgm:t>
    </dgm:pt>
    <dgm:pt modelId="{2D368EFC-FCE6-4E05-9290-C58327E94957}" type="sibTrans" cxnId="{250D09D4-1BD6-40E5-885A-ADBFA4127E81}">
      <dgm:prSet/>
      <dgm:spPr/>
      <dgm:t>
        <a:bodyPr/>
        <a:lstStyle/>
        <a:p>
          <a:endParaRPr lang="pl-PL"/>
        </a:p>
      </dgm:t>
    </dgm:pt>
    <dgm:pt modelId="{E8DCA1CD-39E2-48EE-A414-DBCF527EE82E}" type="pres">
      <dgm:prSet presAssocID="{061A0056-4488-46DE-AB5A-0AA05FA4D4F8}" presName="linear" presStyleCnt="0">
        <dgm:presLayoutVars>
          <dgm:animLvl val="lvl"/>
          <dgm:resizeHandles val="exact"/>
        </dgm:presLayoutVars>
      </dgm:prSet>
      <dgm:spPr/>
    </dgm:pt>
    <dgm:pt modelId="{DF0AE791-0B67-443C-878F-83024484E539}" type="pres">
      <dgm:prSet presAssocID="{2D5D5334-C865-446F-A269-E922CBA1C1B6}" presName="parentText" presStyleLbl="node1" presStyleIdx="0" presStyleCnt="1" custLinFactNeighborX="-76465" custLinFactNeighborY="5787">
        <dgm:presLayoutVars>
          <dgm:chMax val="0"/>
          <dgm:bulletEnabled val="1"/>
        </dgm:presLayoutVars>
      </dgm:prSet>
      <dgm:spPr/>
    </dgm:pt>
  </dgm:ptLst>
  <dgm:cxnLst>
    <dgm:cxn modelId="{1B72E676-65F5-4964-8A41-D2A049434FD0}" type="presOf" srcId="{2D5D5334-C865-446F-A269-E922CBA1C1B6}" destId="{DF0AE791-0B67-443C-878F-83024484E539}" srcOrd="0" destOrd="0" presId="urn:microsoft.com/office/officeart/2005/8/layout/vList2"/>
    <dgm:cxn modelId="{1AE1C777-D66D-4510-948B-FB9F0D4ECBBF}" type="presOf" srcId="{061A0056-4488-46DE-AB5A-0AA05FA4D4F8}" destId="{E8DCA1CD-39E2-48EE-A414-DBCF527EE82E}" srcOrd="0" destOrd="0" presId="urn:microsoft.com/office/officeart/2005/8/layout/vList2"/>
    <dgm:cxn modelId="{250D09D4-1BD6-40E5-885A-ADBFA4127E81}" srcId="{061A0056-4488-46DE-AB5A-0AA05FA4D4F8}" destId="{2D5D5334-C865-446F-A269-E922CBA1C1B6}" srcOrd="0" destOrd="0" parTransId="{F3801E6D-E86B-42C5-A6E8-A7AC9C7A2903}" sibTransId="{2D368EFC-FCE6-4E05-9290-C58327E94957}"/>
    <dgm:cxn modelId="{2EA5BEBD-81A7-49CF-93B9-5D1EBADA4F90}" type="presParOf" srcId="{E8DCA1CD-39E2-48EE-A414-DBCF527EE82E}" destId="{DF0AE791-0B67-443C-878F-83024484E5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917C3-C362-42DE-8EA1-093DFB326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682F2D5-ED29-4B66-852C-0B49CA67777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lt1">
            <a:alpha val="35000"/>
          </a:schemeClr>
        </a:solidFill>
      </dgm:spPr>
      <dgm:t>
        <a:bodyPr/>
        <a:lstStyle/>
        <a:p>
          <a:pPr algn="ctr" rtl="0"/>
          <a:r>
            <a:rPr lang="pl-PL" dirty="0"/>
            <a:t>Używanie wyrobów tytoniowych nie jest normą; program powinien powodować zmianę postrzegania co jest normą w społeczeństwie.</a:t>
          </a:r>
        </a:p>
      </dgm:t>
    </dgm:pt>
    <dgm:pt modelId="{9F0555D0-4E56-41CC-9AF2-FE113BCC1E7C}" type="parTrans" cxnId="{9D7B721C-A9AF-4A02-943B-E78C11B3FD16}">
      <dgm:prSet/>
      <dgm:spPr/>
      <dgm:t>
        <a:bodyPr/>
        <a:lstStyle/>
        <a:p>
          <a:endParaRPr lang="pl-PL"/>
        </a:p>
      </dgm:t>
    </dgm:pt>
    <dgm:pt modelId="{980F1FB3-6ED2-452A-A421-66E085F174AC}" type="sibTrans" cxnId="{9D7B721C-A9AF-4A02-943B-E78C11B3FD16}">
      <dgm:prSet/>
      <dgm:spPr/>
      <dgm:t>
        <a:bodyPr/>
        <a:lstStyle/>
        <a:p>
          <a:endParaRPr lang="pl-PL"/>
        </a:p>
      </dgm:t>
    </dgm:pt>
    <dgm:pt modelId="{DCD2465D-D375-4D29-AAD3-83E958F85C7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lt1">
            <a:alpha val="35000"/>
          </a:schemeClr>
        </a:solidFill>
      </dgm:spPr>
      <dgm:t>
        <a:bodyPr/>
        <a:lstStyle/>
        <a:p>
          <a:pPr algn="ctr" rtl="0"/>
          <a:r>
            <a:rPr lang="pl-PL" dirty="0"/>
            <a:t>Program powinien angażować nie tylko środowisko szkolne, ale i domowe uczniów oraz całe społeczności lokalne.</a:t>
          </a:r>
        </a:p>
      </dgm:t>
    </dgm:pt>
    <dgm:pt modelId="{565793E7-BCD4-4F8F-9FB9-CAAA686314D7}" type="parTrans" cxnId="{83088F03-6ADA-4305-B80E-CAE91A12F097}">
      <dgm:prSet/>
      <dgm:spPr/>
      <dgm:t>
        <a:bodyPr/>
        <a:lstStyle/>
        <a:p>
          <a:endParaRPr lang="pl-PL"/>
        </a:p>
      </dgm:t>
    </dgm:pt>
    <dgm:pt modelId="{A0C48A07-9F6A-4FDF-8B57-A7C5A817D8C0}" type="sibTrans" cxnId="{83088F03-6ADA-4305-B80E-CAE91A12F097}">
      <dgm:prSet/>
      <dgm:spPr/>
      <dgm:t>
        <a:bodyPr/>
        <a:lstStyle/>
        <a:p>
          <a:endParaRPr lang="pl-PL"/>
        </a:p>
      </dgm:t>
    </dgm:pt>
    <dgm:pt modelId="{61FD08DC-BBD3-46F0-8A73-F2FE25310212}" type="pres">
      <dgm:prSet presAssocID="{00B917C3-C362-42DE-8EA1-093DFB326987}" presName="linear" presStyleCnt="0">
        <dgm:presLayoutVars>
          <dgm:animLvl val="lvl"/>
          <dgm:resizeHandles val="exact"/>
        </dgm:presLayoutVars>
      </dgm:prSet>
      <dgm:spPr/>
    </dgm:pt>
    <dgm:pt modelId="{BBAF2B85-2DFC-47DD-AD49-216290BD78C8}" type="pres">
      <dgm:prSet presAssocID="{0682F2D5-ED29-4B66-852C-0B49CA67777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FE4802C-91DC-42E8-90C8-79A7315FD1EF}" type="pres">
      <dgm:prSet presAssocID="{980F1FB3-6ED2-452A-A421-66E085F174AC}" presName="spacer" presStyleCnt="0"/>
      <dgm:spPr/>
    </dgm:pt>
    <dgm:pt modelId="{CB77B0A2-603C-40AE-AA63-8BA44D465E72}" type="pres">
      <dgm:prSet presAssocID="{DCD2465D-D375-4D29-AAD3-83E958F85C7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3088F03-6ADA-4305-B80E-CAE91A12F097}" srcId="{00B917C3-C362-42DE-8EA1-093DFB326987}" destId="{DCD2465D-D375-4D29-AAD3-83E958F85C73}" srcOrd="1" destOrd="0" parTransId="{565793E7-BCD4-4F8F-9FB9-CAAA686314D7}" sibTransId="{A0C48A07-9F6A-4FDF-8B57-A7C5A817D8C0}"/>
    <dgm:cxn modelId="{25E02D05-E48F-4C81-BB1B-526D3B93C2CF}" type="presOf" srcId="{00B917C3-C362-42DE-8EA1-093DFB326987}" destId="{61FD08DC-BBD3-46F0-8A73-F2FE25310212}" srcOrd="0" destOrd="0" presId="urn:microsoft.com/office/officeart/2005/8/layout/vList2"/>
    <dgm:cxn modelId="{9D7B721C-A9AF-4A02-943B-E78C11B3FD16}" srcId="{00B917C3-C362-42DE-8EA1-093DFB326987}" destId="{0682F2D5-ED29-4B66-852C-0B49CA677774}" srcOrd="0" destOrd="0" parTransId="{9F0555D0-4E56-41CC-9AF2-FE113BCC1E7C}" sibTransId="{980F1FB3-6ED2-452A-A421-66E085F174AC}"/>
    <dgm:cxn modelId="{4CA91B24-6B1B-4E60-9C83-897EBC822F2B}" type="presOf" srcId="{DCD2465D-D375-4D29-AAD3-83E958F85C73}" destId="{CB77B0A2-603C-40AE-AA63-8BA44D465E72}" srcOrd="0" destOrd="0" presId="urn:microsoft.com/office/officeart/2005/8/layout/vList2"/>
    <dgm:cxn modelId="{718EE0B8-D7D4-4F83-9F01-F1F5DB761518}" type="presOf" srcId="{0682F2D5-ED29-4B66-852C-0B49CA677774}" destId="{BBAF2B85-2DFC-47DD-AD49-216290BD78C8}" srcOrd="0" destOrd="0" presId="urn:microsoft.com/office/officeart/2005/8/layout/vList2"/>
    <dgm:cxn modelId="{79C433ED-3390-41C8-8AEE-E1BB4BFFDD46}" type="presParOf" srcId="{61FD08DC-BBD3-46F0-8A73-F2FE25310212}" destId="{BBAF2B85-2DFC-47DD-AD49-216290BD78C8}" srcOrd="0" destOrd="0" presId="urn:microsoft.com/office/officeart/2005/8/layout/vList2"/>
    <dgm:cxn modelId="{77DA6ED1-06E9-4CCD-BF6E-C90EF31366F9}" type="presParOf" srcId="{61FD08DC-BBD3-46F0-8A73-F2FE25310212}" destId="{AFE4802C-91DC-42E8-90C8-79A7315FD1EF}" srcOrd="1" destOrd="0" presId="urn:microsoft.com/office/officeart/2005/8/layout/vList2"/>
    <dgm:cxn modelId="{7AFAC16E-EAFF-4CA5-93D6-BC3DE50D7197}" type="presParOf" srcId="{61FD08DC-BBD3-46F0-8A73-F2FE25310212}" destId="{CB77B0A2-603C-40AE-AA63-8BA44D465E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1A0056-4488-46DE-AB5A-0AA05FA4D4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D5D5334-C865-446F-A269-E922CBA1C1B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Zajęcia są prowadzone metodami aktywizującymi i zróżnicowanymi</a:t>
          </a:r>
        </a:p>
      </dgm:t>
    </dgm:pt>
    <dgm:pt modelId="{F3801E6D-E86B-42C5-A6E8-A7AC9C7A2903}" type="parTrans" cxnId="{250D09D4-1BD6-40E5-885A-ADBFA4127E81}">
      <dgm:prSet/>
      <dgm:spPr/>
      <dgm:t>
        <a:bodyPr/>
        <a:lstStyle/>
        <a:p>
          <a:endParaRPr lang="pl-PL"/>
        </a:p>
      </dgm:t>
    </dgm:pt>
    <dgm:pt modelId="{2D368EFC-FCE6-4E05-9290-C58327E94957}" type="sibTrans" cxnId="{250D09D4-1BD6-40E5-885A-ADBFA4127E81}">
      <dgm:prSet/>
      <dgm:spPr/>
      <dgm:t>
        <a:bodyPr/>
        <a:lstStyle/>
        <a:p>
          <a:endParaRPr lang="pl-PL"/>
        </a:p>
      </dgm:t>
    </dgm:pt>
    <dgm:pt modelId="{67AC9E1A-0B52-4970-BEFA-DC5FDBBC804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Uczniowie powinni mieć realny wpływ na przebieg zajęć oraz powinni być ich aktywnymi uczestnikami </a:t>
          </a:r>
        </a:p>
      </dgm:t>
    </dgm:pt>
    <dgm:pt modelId="{D49C501F-BAC7-490A-88F4-09EDF84DE830}" type="parTrans" cxnId="{6DEF471A-BF06-46FA-A559-B84F9201BF00}">
      <dgm:prSet/>
      <dgm:spPr/>
      <dgm:t>
        <a:bodyPr/>
        <a:lstStyle/>
        <a:p>
          <a:endParaRPr lang="pl-PL"/>
        </a:p>
      </dgm:t>
    </dgm:pt>
    <dgm:pt modelId="{7067156E-0460-4CEA-921C-E391FAD30FA1}" type="sibTrans" cxnId="{6DEF471A-BF06-46FA-A559-B84F9201BF00}">
      <dgm:prSet/>
      <dgm:spPr/>
      <dgm:t>
        <a:bodyPr/>
        <a:lstStyle/>
        <a:p>
          <a:endParaRPr lang="pl-PL"/>
        </a:p>
      </dgm:t>
    </dgm:pt>
    <dgm:pt modelId="{414DBA36-5F04-479E-9839-753569CB8F1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Podczas zajęć dzieci powinny dyskutować, argumentować, wymieniać spostrzeżenia i wyniki, co pozwoli im na poszerzenie wiedzy</a:t>
          </a:r>
        </a:p>
      </dgm:t>
    </dgm:pt>
    <dgm:pt modelId="{E69D3138-72B0-4F68-A50E-D2877A4DCBC6}" type="parTrans" cxnId="{CD689FD7-4C58-41A0-9A7C-9DB7AA35BEFD}">
      <dgm:prSet/>
      <dgm:spPr/>
      <dgm:t>
        <a:bodyPr/>
        <a:lstStyle/>
        <a:p>
          <a:endParaRPr lang="pl-PL"/>
        </a:p>
      </dgm:t>
    </dgm:pt>
    <dgm:pt modelId="{1A3CF9B0-A379-4D9B-B61F-76AF84A8D55B}" type="sibTrans" cxnId="{CD689FD7-4C58-41A0-9A7C-9DB7AA35BEFD}">
      <dgm:prSet/>
      <dgm:spPr/>
      <dgm:t>
        <a:bodyPr/>
        <a:lstStyle/>
        <a:p>
          <a:endParaRPr lang="pl-PL"/>
        </a:p>
      </dgm:t>
    </dgm:pt>
    <dgm:pt modelId="{E8DCA1CD-39E2-48EE-A414-DBCF527EE82E}" type="pres">
      <dgm:prSet presAssocID="{061A0056-4488-46DE-AB5A-0AA05FA4D4F8}" presName="linear" presStyleCnt="0">
        <dgm:presLayoutVars>
          <dgm:animLvl val="lvl"/>
          <dgm:resizeHandles val="exact"/>
        </dgm:presLayoutVars>
      </dgm:prSet>
      <dgm:spPr/>
    </dgm:pt>
    <dgm:pt modelId="{DF0AE791-0B67-443C-878F-83024484E539}" type="pres">
      <dgm:prSet presAssocID="{2D5D5334-C865-446F-A269-E922CBA1C1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B3DC02-49A5-4608-AEE2-951DBFCA41AF}" type="pres">
      <dgm:prSet presAssocID="{2D368EFC-FCE6-4E05-9290-C58327E94957}" presName="spacer" presStyleCnt="0"/>
      <dgm:spPr/>
    </dgm:pt>
    <dgm:pt modelId="{E11B77BF-129B-41A8-9B2E-23CF917B06D6}" type="pres">
      <dgm:prSet presAssocID="{67AC9E1A-0B52-4970-BEFA-DC5FDBBC80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1DBD5B-3380-451D-BA4A-6F7AF6FE3022}" type="pres">
      <dgm:prSet presAssocID="{7067156E-0460-4CEA-921C-E391FAD30FA1}" presName="spacer" presStyleCnt="0"/>
      <dgm:spPr/>
    </dgm:pt>
    <dgm:pt modelId="{3F1214C7-4CB3-4274-BB3A-2390C6753709}" type="pres">
      <dgm:prSet presAssocID="{414DBA36-5F04-479E-9839-753569CB8F1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CFBE0F-718D-4434-B1FC-5B6EEA59B53B}" type="presOf" srcId="{2D5D5334-C865-446F-A269-E922CBA1C1B6}" destId="{DF0AE791-0B67-443C-878F-83024484E539}" srcOrd="0" destOrd="0" presId="urn:microsoft.com/office/officeart/2005/8/layout/vList2"/>
    <dgm:cxn modelId="{6DEF471A-BF06-46FA-A559-B84F9201BF00}" srcId="{061A0056-4488-46DE-AB5A-0AA05FA4D4F8}" destId="{67AC9E1A-0B52-4970-BEFA-DC5FDBBC804A}" srcOrd="1" destOrd="0" parTransId="{D49C501F-BAC7-490A-88F4-09EDF84DE830}" sibTransId="{7067156E-0460-4CEA-921C-E391FAD30FA1}"/>
    <dgm:cxn modelId="{698B9F81-43B9-4266-BC54-6B4FBD652680}" type="presOf" srcId="{061A0056-4488-46DE-AB5A-0AA05FA4D4F8}" destId="{E8DCA1CD-39E2-48EE-A414-DBCF527EE82E}" srcOrd="0" destOrd="0" presId="urn:microsoft.com/office/officeart/2005/8/layout/vList2"/>
    <dgm:cxn modelId="{88EEE786-6302-4132-BC9D-D9A8F723F900}" type="presOf" srcId="{414DBA36-5F04-479E-9839-753569CB8F19}" destId="{3F1214C7-4CB3-4274-BB3A-2390C6753709}" srcOrd="0" destOrd="0" presId="urn:microsoft.com/office/officeart/2005/8/layout/vList2"/>
    <dgm:cxn modelId="{265F16BA-570D-4E00-9D46-6356644BD538}" type="presOf" srcId="{67AC9E1A-0B52-4970-BEFA-DC5FDBBC804A}" destId="{E11B77BF-129B-41A8-9B2E-23CF917B06D6}" srcOrd="0" destOrd="0" presId="urn:microsoft.com/office/officeart/2005/8/layout/vList2"/>
    <dgm:cxn modelId="{250D09D4-1BD6-40E5-885A-ADBFA4127E81}" srcId="{061A0056-4488-46DE-AB5A-0AA05FA4D4F8}" destId="{2D5D5334-C865-446F-A269-E922CBA1C1B6}" srcOrd="0" destOrd="0" parTransId="{F3801E6D-E86B-42C5-A6E8-A7AC9C7A2903}" sibTransId="{2D368EFC-FCE6-4E05-9290-C58327E94957}"/>
    <dgm:cxn modelId="{CD689FD7-4C58-41A0-9A7C-9DB7AA35BEFD}" srcId="{061A0056-4488-46DE-AB5A-0AA05FA4D4F8}" destId="{414DBA36-5F04-479E-9839-753569CB8F19}" srcOrd="2" destOrd="0" parTransId="{E69D3138-72B0-4F68-A50E-D2877A4DCBC6}" sibTransId="{1A3CF9B0-A379-4D9B-B61F-76AF84A8D55B}"/>
    <dgm:cxn modelId="{5D76BC68-F01F-49E2-B564-F379FF20BECF}" type="presParOf" srcId="{E8DCA1CD-39E2-48EE-A414-DBCF527EE82E}" destId="{DF0AE791-0B67-443C-878F-83024484E539}" srcOrd="0" destOrd="0" presId="urn:microsoft.com/office/officeart/2005/8/layout/vList2"/>
    <dgm:cxn modelId="{C5347AB5-A21B-4CAE-9C00-F75772957E2C}" type="presParOf" srcId="{E8DCA1CD-39E2-48EE-A414-DBCF527EE82E}" destId="{70B3DC02-49A5-4608-AEE2-951DBFCA41AF}" srcOrd="1" destOrd="0" presId="urn:microsoft.com/office/officeart/2005/8/layout/vList2"/>
    <dgm:cxn modelId="{1A75181C-310D-4203-9744-6FCFDC71C442}" type="presParOf" srcId="{E8DCA1CD-39E2-48EE-A414-DBCF527EE82E}" destId="{E11B77BF-129B-41A8-9B2E-23CF917B06D6}" srcOrd="2" destOrd="0" presId="urn:microsoft.com/office/officeart/2005/8/layout/vList2"/>
    <dgm:cxn modelId="{3A5D4492-1B57-41E9-BE96-59C240728363}" type="presParOf" srcId="{E8DCA1CD-39E2-48EE-A414-DBCF527EE82E}" destId="{431DBD5B-3380-451D-BA4A-6F7AF6FE3022}" srcOrd="3" destOrd="0" presId="urn:microsoft.com/office/officeart/2005/8/layout/vList2"/>
    <dgm:cxn modelId="{29ADB2DE-33ED-4065-BE63-0C429895EDF0}" type="presParOf" srcId="{E8DCA1CD-39E2-48EE-A414-DBCF527EE82E}" destId="{3F1214C7-4CB3-4274-BB3A-2390C67537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3C3A5-634A-4580-94B2-80DDC79BE1F6}">
      <dsp:nvSpPr>
        <dsp:cNvPr id="0" name=""/>
        <dsp:cNvSpPr/>
      </dsp:nvSpPr>
      <dsp:spPr>
        <a:xfrm rot="5400000">
          <a:off x="-253569" y="253570"/>
          <a:ext cx="1690462" cy="11833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WSSE Białystok</a:t>
          </a:r>
          <a:r>
            <a:rPr lang="pl-PL" sz="2000" b="1" kern="1200" dirty="0"/>
            <a:t> </a:t>
          </a:r>
        </a:p>
      </dsp:txBody>
      <dsp:txXfrm rot="-5400000">
        <a:off x="1" y="591663"/>
        <a:ext cx="1183323" cy="507139"/>
      </dsp:txXfrm>
    </dsp:sp>
    <dsp:sp modelId="{EFB57FA2-97F1-4D71-8123-32DE3A1BA78F}">
      <dsp:nvSpPr>
        <dsp:cNvPr id="0" name=""/>
        <dsp:cNvSpPr/>
      </dsp:nvSpPr>
      <dsp:spPr>
        <a:xfrm rot="5400000">
          <a:off x="4200469" y="-3017145"/>
          <a:ext cx="1098800" cy="7133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700" kern="1200" dirty="0"/>
            <a:t>Poziom wojewódzki </a:t>
          </a:r>
        </a:p>
      </dsp:txBody>
      <dsp:txXfrm rot="-5400000">
        <a:off x="1183324" y="53639"/>
        <a:ext cx="7079453" cy="991522"/>
      </dsp:txXfrm>
    </dsp:sp>
    <dsp:sp modelId="{B47ABB94-2153-4549-8D0A-FBA7CAA9CDD9}">
      <dsp:nvSpPr>
        <dsp:cNvPr id="0" name=""/>
        <dsp:cNvSpPr/>
      </dsp:nvSpPr>
      <dsp:spPr>
        <a:xfrm rot="5400000">
          <a:off x="-253569" y="1750737"/>
          <a:ext cx="1690462" cy="1183323"/>
        </a:xfrm>
        <a:prstGeom prst="chevron">
          <a:avLst/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PSSE Białystok</a:t>
          </a:r>
        </a:p>
      </dsp:txBody>
      <dsp:txXfrm rot="-5400000">
        <a:off x="1" y="2088830"/>
        <a:ext cx="1183323" cy="507139"/>
      </dsp:txXfrm>
    </dsp:sp>
    <dsp:sp modelId="{FE14C49E-58F2-46F9-96EA-51698B8A857F}">
      <dsp:nvSpPr>
        <dsp:cNvPr id="0" name=""/>
        <dsp:cNvSpPr/>
      </dsp:nvSpPr>
      <dsp:spPr>
        <a:xfrm rot="5400000">
          <a:off x="4200469" y="-1519977"/>
          <a:ext cx="1098800" cy="7133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700" kern="1200" dirty="0"/>
            <a:t>Poziom lokalny</a:t>
          </a:r>
        </a:p>
      </dsp:txBody>
      <dsp:txXfrm rot="-5400000">
        <a:off x="1183324" y="1550807"/>
        <a:ext cx="7079453" cy="991522"/>
      </dsp:txXfrm>
    </dsp:sp>
    <dsp:sp modelId="{67D200CE-1292-40AC-83D3-9FF6A111F581}">
      <dsp:nvSpPr>
        <dsp:cNvPr id="0" name=""/>
        <dsp:cNvSpPr/>
      </dsp:nvSpPr>
      <dsp:spPr>
        <a:xfrm rot="5400000">
          <a:off x="-253569" y="3247905"/>
          <a:ext cx="1690462" cy="1183323"/>
        </a:xfrm>
        <a:prstGeom prst="chevron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Koordynator w szkole</a:t>
          </a:r>
        </a:p>
      </dsp:txBody>
      <dsp:txXfrm rot="-5400000">
        <a:off x="1" y="3585998"/>
        <a:ext cx="1183323" cy="507139"/>
      </dsp:txXfrm>
    </dsp:sp>
    <dsp:sp modelId="{10D34548-549B-494C-AF3D-C360251C23B3}">
      <dsp:nvSpPr>
        <dsp:cNvPr id="0" name=""/>
        <dsp:cNvSpPr/>
      </dsp:nvSpPr>
      <dsp:spPr>
        <a:xfrm rot="5400000">
          <a:off x="4200469" y="-22810"/>
          <a:ext cx="1098800" cy="7133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700" kern="1200" dirty="0"/>
            <a:t>Poziom szkolny</a:t>
          </a:r>
        </a:p>
      </dsp:txBody>
      <dsp:txXfrm rot="-5400000">
        <a:off x="1183324" y="3047975"/>
        <a:ext cx="7079453" cy="991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AE791-0B67-443C-878F-83024484E539}">
      <dsp:nvSpPr>
        <dsp:cNvPr id="0" name=""/>
        <dsp:cNvSpPr/>
      </dsp:nvSpPr>
      <dsp:spPr>
        <a:xfrm>
          <a:off x="0" y="356200"/>
          <a:ext cx="5004047" cy="4324320"/>
        </a:xfrm>
        <a:prstGeom prst="roundRect">
          <a:avLst/>
        </a:prstGeom>
        <a:solidFill>
          <a:srgbClr val="FFD44B"/>
        </a:solidFill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CEL PROGRAMU</a:t>
          </a:r>
          <a:r>
            <a:rPr lang="pl-PL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: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Zwiększenie wiedzy i umiejętności uczniów na temat zdrowia w kontekście szkodliwości palenia papierosów i używania e-papierosów</a:t>
          </a:r>
        </a:p>
      </dsp:txBody>
      <dsp:txXfrm>
        <a:off x="211096" y="567296"/>
        <a:ext cx="4581855" cy="3902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F2B85-2DFC-47DD-AD49-216290BD78C8}">
      <dsp:nvSpPr>
        <dsp:cNvPr id="0" name=""/>
        <dsp:cNvSpPr/>
      </dsp:nvSpPr>
      <dsp:spPr>
        <a:xfrm>
          <a:off x="0" y="57974"/>
          <a:ext cx="4608512" cy="3159000"/>
        </a:xfrm>
        <a:prstGeom prst="roundRect">
          <a:avLst/>
        </a:prstGeom>
        <a:solidFill>
          <a:schemeClr val="lt1">
            <a:alpha val="35000"/>
          </a:schemeClr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Używanie wyrobów tytoniowych nie jest normą; program powinien powodować zmianę postrzegania co jest normą w społeczeństwie.</a:t>
          </a:r>
        </a:p>
      </dsp:txBody>
      <dsp:txXfrm>
        <a:off x="154210" y="212184"/>
        <a:ext cx="4300092" cy="2850580"/>
      </dsp:txXfrm>
    </dsp:sp>
    <dsp:sp modelId="{CB77B0A2-603C-40AE-AA63-8BA44D465E72}">
      <dsp:nvSpPr>
        <dsp:cNvPr id="0" name=""/>
        <dsp:cNvSpPr/>
      </dsp:nvSpPr>
      <dsp:spPr>
        <a:xfrm>
          <a:off x="0" y="3288974"/>
          <a:ext cx="4608512" cy="3159000"/>
        </a:xfrm>
        <a:prstGeom prst="roundRect">
          <a:avLst/>
        </a:prstGeom>
        <a:solidFill>
          <a:schemeClr val="lt1">
            <a:alpha val="35000"/>
          </a:schemeClr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Program powinien angażować nie tylko środowisko szkolne, ale i domowe uczniów oraz całe społeczności lokalne.</a:t>
          </a:r>
        </a:p>
      </dsp:txBody>
      <dsp:txXfrm>
        <a:off x="154210" y="3443184"/>
        <a:ext cx="4300092" cy="2850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AE791-0B67-443C-878F-83024484E539}">
      <dsp:nvSpPr>
        <dsp:cNvPr id="0" name=""/>
        <dsp:cNvSpPr/>
      </dsp:nvSpPr>
      <dsp:spPr>
        <a:xfrm>
          <a:off x="0" y="562612"/>
          <a:ext cx="5004047" cy="1770767"/>
        </a:xfrm>
        <a:prstGeom prst="roundRect">
          <a:avLst/>
        </a:prstGeom>
        <a:solidFill>
          <a:srgbClr val="FFD44B"/>
        </a:solidFill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Zajęcia są prowadzone metodami aktywizującymi i zróżnicowanymi</a:t>
          </a:r>
        </a:p>
      </dsp:txBody>
      <dsp:txXfrm>
        <a:off x="86442" y="649054"/>
        <a:ext cx="4831163" cy="1597883"/>
      </dsp:txXfrm>
    </dsp:sp>
    <dsp:sp modelId="{E11B77BF-129B-41A8-9B2E-23CF917B06D6}">
      <dsp:nvSpPr>
        <dsp:cNvPr id="0" name=""/>
        <dsp:cNvSpPr/>
      </dsp:nvSpPr>
      <dsp:spPr>
        <a:xfrm>
          <a:off x="0" y="2390980"/>
          <a:ext cx="5004047" cy="1770767"/>
        </a:xfrm>
        <a:prstGeom prst="roundRect">
          <a:avLst/>
        </a:prstGeom>
        <a:solidFill>
          <a:srgbClr val="FFD44B"/>
        </a:solidFill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Uczniowie powinni mieć realny wpływ na przebieg zajęć oraz powinni być ich aktywnymi uczestnikami </a:t>
          </a:r>
        </a:p>
      </dsp:txBody>
      <dsp:txXfrm>
        <a:off x="86442" y="2477422"/>
        <a:ext cx="4831163" cy="1597883"/>
      </dsp:txXfrm>
    </dsp:sp>
    <dsp:sp modelId="{3F1214C7-4CB3-4274-BB3A-2390C6753709}">
      <dsp:nvSpPr>
        <dsp:cNvPr id="0" name=""/>
        <dsp:cNvSpPr/>
      </dsp:nvSpPr>
      <dsp:spPr>
        <a:xfrm>
          <a:off x="0" y="4219347"/>
          <a:ext cx="5004047" cy="1770767"/>
        </a:xfrm>
        <a:prstGeom prst="roundRect">
          <a:avLst/>
        </a:prstGeom>
        <a:solidFill>
          <a:srgbClr val="FFD44B"/>
        </a:solidFill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Podczas zajęć dzieci powinny dyskutować, argumentować, wymieniać spostrzeżenia i wyniki, co pozwoli im na poszerzenie wiedzy</a:t>
          </a:r>
        </a:p>
      </dsp:txBody>
      <dsp:txXfrm>
        <a:off x="86442" y="4305789"/>
        <a:ext cx="4831163" cy="1597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r">
              <a:defRPr sz="1200"/>
            </a:lvl1pPr>
          </a:lstStyle>
          <a:p>
            <a:fld id="{9B6CF9EC-1737-4F52-8036-9E732FB79981}" type="datetime1">
              <a:rPr lang="pl-PL" smtClean="0"/>
              <a:t>04.12.2025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r">
              <a:defRPr sz="1200"/>
            </a:lvl1pPr>
          </a:lstStyle>
          <a:p>
            <a:fld id="{D2A0FF16-417B-4AF0-A4E9-B411514AC5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41144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9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9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r">
              <a:defRPr sz="1200"/>
            </a:lvl1pPr>
          </a:lstStyle>
          <a:p>
            <a:fld id="{7A8CBAA3-709F-4E53-85ED-09B9921EB314}" type="datetime1">
              <a:rPr lang="pl-PL" smtClean="0"/>
              <a:t>04.12.2025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81113"/>
            <a:ext cx="4605337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4" tIns="47392" rIns="94784" bIns="4739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8" y="4925408"/>
            <a:ext cx="5683250" cy="4029880"/>
          </a:xfrm>
          <a:prstGeom prst="rect">
            <a:avLst/>
          </a:prstGeom>
        </p:spPr>
        <p:txBody>
          <a:bodyPr vert="horz" lIns="94784" tIns="47392" rIns="94784" bIns="4739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r">
              <a:defRPr sz="1200"/>
            </a:lvl1pPr>
          </a:lstStyle>
          <a:p>
            <a:fld id="{AA154850-EFAB-46B8-B1A4-F16F1F7BC5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3033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3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B20D-5004-4229-BF15-FA51C7FC5170}" type="slidenum">
              <a:rPr lang="pl-PL" smtClean="0"/>
              <a:t>1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79CD0CC-E5B2-479F-8E3F-938447366DAD}" type="datetime1">
              <a:rPr lang="pl-PL" smtClean="0"/>
              <a:t>04.12.2025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70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7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E0C668-9E6A-47B1-8103-84448193AB4B}" type="datetime1">
              <a:rPr lang="pl-PL" smtClean="0"/>
              <a:t>04.12.2025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46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8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37E42AA-6B78-4A89-9C08-FC0A1AB67155}" type="datetime1">
              <a:rPr lang="pl-PL" smtClean="0"/>
              <a:t>04.12.2025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58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12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A1A18B-DC0A-47DE-83D0-9D1EBAF2BE76}" type="datetime1">
              <a:rPr lang="pl-PL" smtClean="0"/>
              <a:t>04.12.2025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79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C1FEFA9-1FDA-45B7-B3AE-D7DE6A11101E}" type="datetime1">
              <a:rPr lang="pl-PL" smtClean="0"/>
              <a:t>04.12.2025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7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27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F59F9C-F173-4796-8085-16FFBEC2F544}" type="datetime1">
              <a:rPr lang="pl-PL" smtClean="0"/>
              <a:t>04.12.2025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134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>
                <a:solidFill>
                  <a:prstClr val="black"/>
                </a:solidFill>
              </a:rPr>
              <a:pPr/>
              <a:t>28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98F77F-9DE1-4F60-ADC5-954A73EFB8B8}" type="datetime1">
              <a:rPr lang="pl-PL" smtClean="0"/>
              <a:t>04.12.2025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604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6D7DC-9890-4E10-EB01-A18823C3A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333FC48-8CF4-9D91-6EFE-1EF59AF84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C7E73F0-5547-9163-FBE9-05C7C003B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059673-1292-E043-00B9-6A0C8DEEC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>
                <a:solidFill>
                  <a:prstClr val="black"/>
                </a:solidFill>
              </a:rPr>
              <a:pPr/>
              <a:t>29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68040D-7110-46CA-3437-4F66CFE4893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98F77F-9DE1-4F60-ADC5-954A73EFB8B8}" type="datetime1">
              <a:rPr lang="pl-PL" smtClean="0"/>
              <a:t>04.12.2025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3068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33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007C4D-C81B-4EDC-A17D-08CD7453402B}" type="datetime1">
              <a:rPr lang="pl-PL" smtClean="0"/>
              <a:t>04.12.2025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71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jpe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jpe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9230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25787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18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5176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4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3543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386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74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69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6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566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8395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00143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61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134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00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326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549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15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69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Łącznik prostoliniow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304B9FF-1E28-4E30-B6A9-DA5193D8F3BA}" type="datetimeFigureOut">
              <a:rPr lang="pl-PL"/>
              <a:pPr>
                <a:defRPr/>
              </a:pPr>
              <a:t>04.12.2025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6F5BA6-34A3-4C73-AC3A-A96BFED6A2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4733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6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068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Łącznik prostoliniow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422D6AA-BAE9-4E0A-B9B5-90B4214F07CF}" type="datetimeFigureOut">
              <a:rPr lang="pl-PL"/>
              <a:pPr>
                <a:defRPr/>
              </a:pPr>
              <a:t>04.12.2025</a:t>
            </a:fld>
            <a:endParaRPr lang="pl-PL" dirty="0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18DC3C-5BF3-42D3-8B1C-477001D8AC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85116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972B-5CC4-49AF-A9D1-A9D12B3F882C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A2C8-8EFA-4626-A995-F7662F5DB1D8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8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59DEDD-B8A6-400F-9DE8-A7E67087A9C7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0E72-36E1-456B-A79C-AA0ABDDA8C86}" type="slidenum">
              <a:rPr lang="pl-PL" alt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99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7661B6-EAA9-4880-8AC4-8D2DC5043CAF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2FBC-3B8B-42E7-8F16-578129AD9B48}" type="slidenum">
              <a:rPr lang="pl-PL" alt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64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B897E7-A36D-4181-90EE-F860AA803627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8234-03D8-48F6-9AC5-8ED63E1FC033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2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5D1F6E-EE35-4FBD-B615-3C90CCEA797D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D6DB-5202-460B-9307-069BA920F077}" type="slidenum">
              <a:rPr lang="pl-PL" alt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60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524E-73F5-4990-AD95-B3190ED06731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37F4-53A3-46DD-A868-07B07EF97DD8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865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C1C2C5-CD4A-457D-880E-973F626BF93C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B469-AC8E-4953-B011-69BFA2D88871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27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6900-3F9E-4E68-A4E0-519C8F252E1F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0F70-63D1-4AD9-ADD5-A1B2A0A8EECF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618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AAA4546-6299-4308-A3EF-926E27B0C38B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F7FC3-4D49-4D7D-BDBD-5EB1C3517B1D}" type="slidenum">
              <a:rPr lang="pl-PL" alt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95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DDC0-1F64-4355-9E16-0D460EF22055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AE3A-22E8-4924-AA9C-60984BF8CE9B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751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14BC4-2890-4256-9203-7555A6DA5688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EA74-249B-4EE6-8BFC-7D4A4BED2FAC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746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ójkąt prostokątny 1">
            <a:extLst>
              <a:ext uri="{FF2B5EF4-FFF2-40B4-BE49-F238E27FC236}">
                <a16:creationId xmlns:a16="http://schemas.microsoft.com/office/drawing/2014/main" id="{8454FEBF-7C5A-DB83-9877-A96AECACEBAB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3" name="Grupa 15">
            <a:extLst>
              <a:ext uri="{FF2B5EF4-FFF2-40B4-BE49-F238E27FC236}">
                <a16:creationId xmlns:a16="http://schemas.microsoft.com/office/drawing/2014/main" id="{003DFC03-4D17-5C8D-53E8-4304D32517B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Dowolny kształt 15">
              <a:extLst>
                <a:ext uri="{FF2B5EF4-FFF2-40B4-BE49-F238E27FC236}">
                  <a16:creationId xmlns:a16="http://schemas.microsoft.com/office/drawing/2014/main" id="{6358CEC2-2731-8C05-8D8B-4A1BB26FF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5" name="Dowolny kształt 18">
              <a:extLst>
                <a:ext uri="{FF2B5EF4-FFF2-40B4-BE49-F238E27FC236}">
                  <a16:creationId xmlns:a16="http://schemas.microsoft.com/office/drawing/2014/main" id="{271B50BD-7601-15AB-185A-A29B388F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Dowolny kształt 18">
              <a:extLst>
                <a:ext uri="{FF2B5EF4-FFF2-40B4-BE49-F238E27FC236}">
                  <a16:creationId xmlns:a16="http://schemas.microsoft.com/office/drawing/2014/main" id="{29988F97-55CF-3370-5CB7-616B24D4E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cxnSp>
          <p:nvCxnSpPr>
            <p:cNvPr id="7" name="Łącznik prostoliniowy 19">
              <a:extLst>
                <a:ext uri="{FF2B5EF4-FFF2-40B4-BE49-F238E27FC236}">
                  <a16:creationId xmlns:a16="http://schemas.microsoft.com/office/drawing/2014/main" id="{D8606EFE-F971-DFEA-EE2D-344B0590BE5F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8" name="Symbol zastępczy daty 29">
            <a:extLst>
              <a:ext uri="{FF2B5EF4-FFF2-40B4-BE49-F238E27FC236}">
                <a16:creationId xmlns:a16="http://schemas.microsoft.com/office/drawing/2014/main" id="{E0D7FB7C-0FD9-40C8-CF00-8685FDBD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AC9C1A-D3BF-4027-AD0E-A379AD1703E3}" type="datetimeFigureOut">
              <a:rPr lang="pl-PL"/>
              <a:pPr>
                <a:defRPr/>
              </a:pPr>
              <a:t>04.12.2025</a:t>
            </a:fld>
            <a:endParaRPr lang="pl-PL" dirty="0"/>
          </a:p>
        </p:txBody>
      </p:sp>
      <p:sp>
        <p:nvSpPr>
          <p:cNvPr id="10" name="Symbol zastępczy stopki 18">
            <a:extLst>
              <a:ext uri="{FF2B5EF4-FFF2-40B4-BE49-F238E27FC236}">
                <a16:creationId xmlns:a16="http://schemas.microsoft.com/office/drawing/2014/main" id="{5C18CCDB-DD0F-089F-1AF1-B238AD09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26">
            <a:extLst>
              <a:ext uri="{FF2B5EF4-FFF2-40B4-BE49-F238E27FC236}">
                <a16:creationId xmlns:a16="http://schemas.microsoft.com/office/drawing/2014/main" id="{250E91FC-067D-70DB-EEDF-4C412F2F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919071-B5DF-4C91-9F9D-B19EB4762AC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512875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" name="Symbol zastępczy daty 9">
            <a:extLst>
              <a:ext uri="{FF2B5EF4-FFF2-40B4-BE49-F238E27FC236}">
                <a16:creationId xmlns:a16="http://schemas.microsoft.com/office/drawing/2014/main" id="{39C4FD5F-AEF9-D8C7-22C7-D92EBB5D8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E84B-BD46-407B-8123-0E12896D49BC}" type="datetimeFigureOut">
              <a:rPr lang="pl-PL"/>
              <a:pPr>
                <a:defRPr/>
              </a:pPr>
              <a:t>04.12.2025</a:t>
            </a:fld>
            <a:endParaRPr lang="pl-PL" dirty="0"/>
          </a:p>
        </p:txBody>
      </p:sp>
      <p:sp>
        <p:nvSpPr>
          <p:cNvPr id="4" name="Symbol zastępczy stopki 21">
            <a:extLst>
              <a:ext uri="{FF2B5EF4-FFF2-40B4-BE49-F238E27FC236}">
                <a16:creationId xmlns:a16="http://schemas.microsoft.com/office/drawing/2014/main" id="{0BC310E7-7236-A7C8-15F1-972D7AC2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7">
            <a:extLst>
              <a:ext uri="{FF2B5EF4-FFF2-40B4-BE49-F238E27FC236}">
                <a16:creationId xmlns:a16="http://schemas.microsoft.com/office/drawing/2014/main" id="{0B143D90-92D7-0CAD-53C7-9B209DF9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A4E59-FF29-4D44-8E47-737FD6CA444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91766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10">
            <a:extLst>
              <a:ext uri="{FF2B5EF4-FFF2-40B4-BE49-F238E27FC236}">
                <a16:creationId xmlns:a16="http://schemas.microsoft.com/office/drawing/2014/main" id="{CD672D46-C6F4-807B-E1F3-1175F1E40166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Pagon 11">
            <a:extLst>
              <a:ext uri="{FF2B5EF4-FFF2-40B4-BE49-F238E27FC236}">
                <a16:creationId xmlns:a16="http://schemas.microsoft.com/office/drawing/2014/main" id="{BD11CF14-5309-A368-9E0B-D8DDC5D54C87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>
            <a:extLst>
              <a:ext uri="{FF2B5EF4-FFF2-40B4-BE49-F238E27FC236}">
                <a16:creationId xmlns:a16="http://schemas.microsoft.com/office/drawing/2014/main" id="{9428998A-F99C-F3C2-9778-FAEBD209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49F45-EE0B-414F-8433-D2D03ECC48A8}" type="datetimeFigureOut">
              <a:rPr lang="pl-PL"/>
              <a:pPr>
                <a:defRPr/>
              </a:pPr>
              <a:t>04.12.2025</a:t>
            </a:fld>
            <a:endParaRPr lang="pl-PL" dirty="0"/>
          </a:p>
        </p:txBody>
      </p:sp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EF59EFE0-9249-392C-96A4-E1DD7D77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2AC7784D-5B78-D317-3976-A0E91129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337B-AC21-4BE7-846F-F0F8A8A0B6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9536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" name="Symbol zastępczy daty 4">
            <a:extLst>
              <a:ext uri="{FF2B5EF4-FFF2-40B4-BE49-F238E27FC236}">
                <a16:creationId xmlns:a16="http://schemas.microsoft.com/office/drawing/2014/main" id="{4A44F9E6-AF14-A542-EE98-D84253BE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682750-EEB1-4AA5-A6E9-BFED1B4D21B2}" type="datetimeFigureOut">
              <a:rPr lang="pl-PL"/>
              <a:pPr>
                <a:defRPr/>
              </a:pPr>
              <a:t>04.12.2025</a:t>
            </a:fld>
            <a:endParaRPr lang="pl-PL" dirty="0"/>
          </a:p>
        </p:txBody>
      </p:sp>
      <p:sp>
        <p:nvSpPr>
          <p:cNvPr id="5" name="Symbol zastępczy stopki 5">
            <a:extLst>
              <a:ext uri="{FF2B5EF4-FFF2-40B4-BE49-F238E27FC236}">
                <a16:creationId xmlns:a16="http://schemas.microsoft.com/office/drawing/2014/main" id="{FB159869-A604-92A1-54F6-58335374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6">
            <a:extLst>
              <a:ext uri="{FF2B5EF4-FFF2-40B4-BE49-F238E27FC236}">
                <a16:creationId xmlns:a16="http://schemas.microsoft.com/office/drawing/2014/main" id="{AF86943F-6C1B-639A-F48F-4053C7E9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C6BF-E4D1-4411-9A86-EAAF81BBE99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09374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16C61BC-771C-305E-EDC8-8010A383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31E748-4B43-4186-822D-8BC8289FF703}" type="datetimeFigureOut">
              <a:rPr lang="pl-PL"/>
              <a:pPr>
                <a:defRPr/>
              </a:pPr>
              <a:t>04.12.2025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BD4AB49-7FAD-1F91-5C1A-03BB58AC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C844CFD-F2B7-98FC-B2F6-7C66CC5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DC64-5D2B-4DB4-BE2F-655672909C5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078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" name="Symbol zastępczy daty 2">
            <a:extLst>
              <a:ext uri="{FF2B5EF4-FFF2-40B4-BE49-F238E27FC236}">
                <a16:creationId xmlns:a16="http://schemas.microsoft.com/office/drawing/2014/main" id="{EFC8D114-36A8-D284-51E2-AF9F7471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0A8E52-9958-49D2-AF7A-A4FA2373374F}" type="datetimeFigureOut">
              <a:rPr lang="pl-PL"/>
              <a:pPr>
                <a:defRPr/>
              </a:pPr>
              <a:t>04.12.2025</a:t>
            </a:fld>
            <a:endParaRPr lang="pl-PL" dirty="0"/>
          </a:p>
        </p:txBody>
      </p:sp>
      <p:sp>
        <p:nvSpPr>
          <p:cNvPr id="3" name="Symbol zastępczy stopki 3">
            <a:extLst>
              <a:ext uri="{FF2B5EF4-FFF2-40B4-BE49-F238E27FC236}">
                <a16:creationId xmlns:a16="http://schemas.microsoft.com/office/drawing/2014/main" id="{D59B1A44-E4F8-3701-027B-8284298D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4">
            <a:extLst>
              <a:ext uri="{FF2B5EF4-FFF2-40B4-BE49-F238E27FC236}">
                <a16:creationId xmlns:a16="http://schemas.microsoft.com/office/drawing/2014/main" id="{5ACDE2B6-392A-4EBF-2A33-A4CE1701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3ADC-8DFF-4581-883F-86A08034C5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0424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>
            <a:extLst>
              <a:ext uri="{FF2B5EF4-FFF2-40B4-BE49-F238E27FC236}">
                <a16:creationId xmlns:a16="http://schemas.microsoft.com/office/drawing/2014/main" id="{1F78D443-9C77-D502-2F40-A46794AC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CCAC5-23A1-46FA-90D0-E0CCA7F2135A}" type="datetimeFigureOut">
              <a:rPr lang="pl-PL"/>
              <a:pPr>
                <a:defRPr/>
              </a:pPr>
              <a:t>04.12.2025</a:t>
            </a:fld>
            <a:endParaRPr lang="pl-PL" dirty="0"/>
          </a:p>
        </p:txBody>
      </p:sp>
      <p:sp>
        <p:nvSpPr>
          <p:cNvPr id="3" name="Symbol zastępczy stopki 21">
            <a:extLst>
              <a:ext uri="{FF2B5EF4-FFF2-40B4-BE49-F238E27FC236}">
                <a16:creationId xmlns:a16="http://schemas.microsoft.com/office/drawing/2014/main" id="{FEFBD028-5A93-777C-7628-27632495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>
            <a:extLst>
              <a:ext uri="{FF2B5EF4-FFF2-40B4-BE49-F238E27FC236}">
                <a16:creationId xmlns:a16="http://schemas.microsoft.com/office/drawing/2014/main" id="{8E0F37A3-B18C-A0C8-566F-AC3E84F9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6B50-4B07-408E-9372-5159EE400E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8456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32A64F-6090-42EC-B807-51AED76DF3DD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BBDEEB-0223-4213-84C9-E4ADDD36F471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4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663C88-7E54-FF7A-53C6-A851CA57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0C5E01-0F3F-4964-A950-7A1C688A70DE}" type="datetimeFigureOut">
              <a:rPr lang="pl-PL"/>
              <a:pPr>
                <a:defRPr/>
              </a:pPr>
              <a:t>04.12.2025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5AFEC4-6B25-0FE6-455A-FB5EF2B1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8496DC-1CC5-0B1F-EA82-5B682364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5ED9-0BF8-4E64-9571-8846E42AFBB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9403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10">
            <a:extLst>
              <a:ext uri="{FF2B5EF4-FFF2-40B4-BE49-F238E27FC236}">
                <a16:creationId xmlns:a16="http://schemas.microsoft.com/office/drawing/2014/main" id="{2815D959-1D88-7DF9-F151-A14B2E62AEDA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Dowolny kształt 15">
            <a:extLst>
              <a:ext uri="{FF2B5EF4-FFF2-40B4-BE49-F238E27FC236}">
                <a16:creationId xmlns:a16="http://schemas.microsoft.com/office/drawing/2014/main" id="{6226356C-2E6C-0FC5-31FA-82D2AAD45381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Trójkąt prostokątny 6">
            <a:extLst>
              <a:ext uri="{FF2B5EF4-FFF2-40B4-BE49-F238E27FC236}">
                <a16:creationId xmlns:a16="http://schemas.microsoft.com/office/drawing/2014/main" id="{B920FA1E-F98B-F7DB-751A-A170BD334AEC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8" name="Łącznik prostoliniowy 16">
            <a:extLst>
              <a:ext uri="{FF2B5EF4-FFF2-40B4-BE49-F238E27FC236}">
                <a16:creationId xmlns:a16="http://schemas.microsoft.com/office/drawing/2014/main" id="{99C12D9C-C6D8-BB5B-8EBB-1862D4E53E36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18">
            <a:extLst>
              <a:ext uri="{FF2B5EF4-FFF2-40B4-BE49-F238E27FC236}">
                <a16:creationId xmlns:a16="http://schemas.microsoft.com/office/drawing/2014/main" id="{6A02B393-60F3-43FD-6481-9BCD3C929176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Pagon 19">
            <a:extLst>
              <a:ext uri="{FF2B5EF4-FFF2-40B4-BE49-F238E27FC236}">
                <a16:creationId xmlns:a16="http://schemas.microsoft.com/office/drawing/2014/main" id="{2A3A1AD5-D6AD-EF1B-2103-6748BE7C1F49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>
            <a:extLst>
              <a:ext uri="{FF2B5EF4-FFF2-40B4-BE49-F238E27FC236}">
                <a16:creationId xmlns:a16="http://schemas.microsoft.com/office/drawing/2014/main" id="{A143CBC2-ED2D-2839-5511-66BE974B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FC26DD0-3398-41F2-B884-38147FC77DA9}" type="datetimeFigureOut">
              <a:rPr lang="pl-PL"/>
              <a:pPr>
                <a:defRPr/>
              </a:pPr>
              <a:t>04.12.2025</a:t>
            </a:fld>
            <a:endParaRPr lang="pl-PL" dirty="0"/>
          </a:p>
        </p:txBody>
      </p:sp>
      <p:sp>
        <p:nvSpPr>
          <p:cNvPr id="12" name="Symbol zastępczy stopki 5">
            <a:extLst>
              <a:ext uri="{FF2B5EF4-FFF2-40B4-BE49-F238E27FC236}">
                <a16:creationId xmlns:a16="http://schemas.microsoft.com/office/drawing/2014/main" id="{FA0F28BD-3ECC-53B1-ACED-DF91DF5C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>
            <a:extLst>
              <a:ext uri="{FF2B5EF4-FFF2-40B4-BE49-F238E27FC236}">
                <a16:creationId xmlns:a16="http://schemas.microsoft.com/office/drawing/2014/main" id="{98A7F18F-D279-CABE-26C2-7213B388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ED007-EDC7-4E1E-966D-5343E2D2B93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2770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>
            <a:extLst>
              <a:ext uri="{FF2B5EF4-FFF2-40B4-BE49-F238E27FC236}">
                <a16:creationId xmlns:a16="http://schemas.microsoft.com/office/drawing/2014/main" id="{8DAA6A27-FC95-9B05-2C5E-E113C254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502-A379-4ED6-BCDA-2A0B1C15D8FE}" type="datetimeFigureOut">
              <a:rPr lang="pl-PL"/>
              <a:pPr>
                <a:defRPr/>
              </a:pPr>
              <a:t>04.12.2025</a:t>
            </a:fld>
            <a:endParaRPr lang="pl-PL" dirty="0"/>
          </a:p>
        </p:txBody>
      </p:sp>
      <p:sp>
        <p:nvSpPr>
          <p:cNvPr id="5" name="Symbol zastępczy stopki 21">
            <a:extLst>
              <a:ext uri="{FF2B5EF4-FFF2-40B4-BE49-F238E27FC236}">
                <a16:creationId xmlns:a16="http://schemas.microsoft.com/office/drawing/2014/main" id="{2B1369F8-B936-7AC6-DF87-84251ED5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>
            <a:extLst>
              <a:ext uri="{FF2B5EF4-FFF2-40B4-BE49-F238E27FC236}">
                <a16:creationId xmlns:a16="http://schemas.microsoft.com/office/drawing/2014/main" id="{F2CDFE77-D97C-6262-DC35-4891383D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A40C-EF1F-404C-91A4-2FCDE29B3E9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67871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>
            <a:extLst>
              <a:ext uri="{FF2B5EF4-FFF2-40B4-BE49-F238E27FC236}">
                <a16:creationId xmlns:a16="http://schemas.microsoft.com/office/drawing/2014/main" id="{806463CA-09B6-7504-3817-C015B181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723B-6429-4CA8-8D5B-260C823578D7}" type="datetimeFigureOut">
              <a:rPr lang="pl-PL"/>
              <a:pPr>
                <a:defRPr/>
              </a:pPr>
              <a:t>04.12.2025</a:t>
            </a:fld>
            <a:endParaRPr lang="pl-PL" dirty="0"/>
          </a:p>
        </p:txBody>
      </p:sp>
      <p:sp>
        <p:nvSpPr>
          <p:cNvPr id="5" name="Symbol zastępczy stopki 21">
            <a:extLst>
              <a:ext uri="{FF2B5EF4-FFF2-40B4-BE49-F238E27FC236}">
                <a16:creationId xmlns:a16="http://schemas.microsoft.com/office/drawing/2014/main" id="{88880646-43C7-40AE-1D10-9719853A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>
            <a:extLst>
              <a:ext uri="{FF2B5EF4-FFF2-40B4-BE49-F238E27FC236}">
                <a16:creationId xmlns:a16="http://schemas.microsoft.com/office/drawing/2014/main" id="{A1E1FED4-7B88-FA55-F657-41FA395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ECC9-A8FF-4D3C-AC3E-913B267DC24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19559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8579E3-F87E-4130-B6B1-58956556E262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1C89FC-B374-49E5-A179-14E681E4B9DF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3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3427CB-7C47-4F7A-BF5E-0B6044396E3A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0E0362-3BBA-4C43-B51B-8912AA735D1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5E42AD-F9AA-425D-A413-7E2F79B34CE1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6B9096-6045-45DC-9938-06B28F5442AB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74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B796-B1B3-49F3-A0B5-FDA76D60A2F9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F2D9-C01F-4278-A64A-9E084F8C785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9DEAF3-EE8E-4471-9025-11D676F5B8E6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1BA64E-DC28-4E63-90A4-12D549E595EE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98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B02007D-D46B-4244-B505-C034E8DBCBBE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2FC2D0-9427-4103-A1A6-44F4006CF704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22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4812-ACB6-42E6-87B7-9DFEFC0B8022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F0E5-31BF-4BB0-BCA6-FB89F3E34FB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904C-D790-4D62-8DBA-1BAB727C3D71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DB09-E015-4400-A32E-680BDD896BFE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24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Łącznik prostoliniow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CF93DEF-AE61-49A0-8D24-8D0BCF2B47C2}" type="datetimeFigureOut">
              <a:rPr lang="pl-PL"/>
              <a:pPr>
                <a:defRPr/>
              </a:pPr>
              <a:t>04.12.2025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D51AC4-5C67-45AE-804C-DD300B9039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7350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E354-223E-4C54-9972-8C38ED6AA044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5DBD-35FE-4EC6-A7EC-28142A2F4D49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51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6E1AD1-3FE5-43A4-8429-0D4A9CD2D108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950EF0-459F-4293-A410-9FA82B7A7CA3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32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24AAFB-4228-490B-907C-2CC26318CD1B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BD893-8133-4E1A-8143-8CB02C2FEF98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32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A44F36-BE0C-409C-BD11-038EC4882F25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8E4151-44E3-452F-92B8-4F4BBEAD362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77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83B115-6C7B-493F-871D-8F5242237437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E0BCCF-631F-49BA-9989-CA228ED57EFE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5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40050-58AD-4F09-AD03-E72D882022B7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699F-2238-4443-8A0B-53F8EF9AB5F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5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ADF185-85BC-4C29-8588-B77AE3D65254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CEB472-7E99-44D7-B878-217146BEE9B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8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3BFE611-9D9D-4DDE-A429-AC0E2E6BBE33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916EF0F-5616-4346-BE46-9FCC176D8249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22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41A8-4708-48E3-880B-9A2CEDAE4A61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9E24-A176-416A-B8E6-D44BCF8A73FD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16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526E-7850-492D-8103-4772B2733DCF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A339A-64A4-4096-B9B3-34E91BB3A9D9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2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Łącznik prostoliniow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087EA23-1469-41C8-A842-42A74738CCEF}" type="datetimeFigureOut">
              <a:rPr lang="pl-PL"/>
              <a:pPr>
                <a:defRPr/>
              </a:pPr>
              <a:t>04.12.2025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BD5DBAB-D3CC-49A1-AEDF-6ED04303F7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510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2A63-6CB5-4E9B-804D-2F12C11589F3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4DD9-BBF8-4C75-9D67-179D197D198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4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1EA7E3-DB4E-479A-A99B-7622113C8C08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178C46-3542-43CF-BE91-438DD45D1098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25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144538-FED8-4FA2-ABBC-7A3E901B6988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BB5379-F4F0-4D0A-9634-2ACB5ABEB1D7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63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CA5F77-D9F5-4D52-9E4B-7DE8A604619D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77767F-7F45-4B1F-B9CA-DCF4F325904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74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C71AEC-D794-4FA2-AC9E-508D838C4938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9869E6-27BA-4F10-BE3D-103F2AEA64E1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0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63CB-6CD2-4416-8CBC-17D1F17449F7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C82C-852D-4A5C-A6B7-9E86AC6A6E3D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94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5A7855-9BE1-456F-886E-5061ADA6FE08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EB08CE-CC9B-437F-8996-F5A16A1CF40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3217A59-EAE1-41D7-A8D1-23E2D2C928C1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30FF944-A0C0-4FEB-B063-42FDF0A1853A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5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D0CB-44DB-48B8-A0E2-26CFAB88C307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EABE-5BC5-4F64-A2E4-E85A61F6BE1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84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4900-9486-4E9B-8309-35CC82F1D193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EC745-1916-44A8-B8E8-5407EC9E5EE5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90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04.12.2025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04.12.2025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7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6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F1321-3BF8-4B64-B816-4CC0918A10CF}" type="datetimeFigureOut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4E553-B6E4-45ED-8A3F-87FAC6E956EC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7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>
            <a:extLst>
              <a:ext uri="{FF2B5EF4-FFF2-40B4-BE49-F238E27FC236}">
                <a16:creationId xmlns:a16="http://schemas.microsoft.com/office/drawing/2014/main" id="{AA51325C-A640-346F-5569-24FC4A7FFEAA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7" name="Dowolny kształt 11">
            <a:extLst>
              <a:ext uri="{FF2B5EF4-FFF2-40B4-BE49-F238E27FC236}">
                <a16:creationId xmlns:a16="http://schemas.microsoft.com/office/drawing/2014/main" id="{29070165-A307-BC04-F717-00E2BD4960EE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Trójkąt prostokątny 13">
            <a:extLst>
              <a:ext uri="{FF2B5EF4-FFF2-40B4-BE49-F238E27FC236}">
                <a16:creationId xmlns:a16="http://schemas.microsoft.com/office/drawing/2014/main" id="{C4881F6E-823E-5512-5707-3359127D7B28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15" name="Łącznik prostoliniowy 14">
            <a:extLst>
              <a:ext uri="{FF2B5EF4-FFF2-40B4-BE49-F238E27FC236}">
                <a16:creationId xmlns:a16="http://schemas.microsoft.com/office/drawing/2014/main" id="{D3D910EE-9BD2-BE7D-726A-210906CD0375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>
            <a:extLst>
              <a:ext uri="{FF2B5EF4-FFF2-40B4-BE49-F238E27FC236}">
                <a16:creationId xmlns:a16="http://schemas.microsoft.com/office/drawing/2014/main" id="{171D6D6E-8F6A-AD72-57A5-BF36C987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>
            <a:extLst>
              <a:ext uri="{FF2B5EF4-FFF2-40B4-BE49-F238E27FC236}">
                <a16:creationId xmlns:a16="http://schemas.microsoft.com/office/drawing/2014/main" id="{589239C8-3397-04FC-05AE-A69BFB3FE7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>
            <a:extLst>
              <a:ext uri="{FF2B5EF4-FFF2-40B4-BE49-F238E27FC236}">
                <a16:creationId xmlns:a16="http://schemas.microsoft.com/office/drawing/2014/main" id="{B9032DC1-EAA9-1BFB-E996-3A115D287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3C879AAF-C28A-42A8-B8F6-3147CDC63FD5}" type="datetimeFigureOut">
              <a:rPr lang="pl-PL"/>
              <a:pPr>
                <a:defRPr/>
              </a:pPr>
              <a:t>04.12.2025</a:t>
            </a:fld>
            <a:endParaRPr lang="pl-PL" dirty="0"/>
          </a:p>
        </p:txBody>
      </p:sp>
      <p:sp>
        <p:nvSpPr>
          <p:cNvPr id="22" name="Symbol zastępczy stopki 21">
            <a:extLst>
              <a:ext uri="{FF2B5EF4-FFF2-40B4-BE49-F238E27FC236}">
                <a16:creationId xmlns:a16="http://schemas.microsoft.com/office/drawing/2014/main" id="{D52ED5F1-C80E-6549-6320-AB4D7D48D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B7687FD0-AF8B-9533-BC4A-1B13A7D07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F6DBD06D-9A8E-468F-8587-EF3F66D23C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383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DE29E-6AF1-4B69-A375-8E93CFFA4874}" type="datetimeFigureOut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2B45C-CDB5-49F0-833E-03B559BB6463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3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9D06B-2372-474E-9A9F-A4BD5309F05E}" type="datetimeFigureOut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5CB482-C94D-45B0-BDF7-4C05C2A2DB89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0752F-2542-4FF8-B37E-D233E5118F9F}" type="datetimeFigureOut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1D6DD5-A42A-417A-BE8E-6BC2EC567B8B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1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04.12.2025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e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7.xml"/><Relationship Id="rId4" Type="http://schemas.openxmlformats.org/officeDocument/2006/relationships/hyperlink" Target="https://www.youtube.com/playlist?list=PLYixRDBDj79fDMDUYW3GZgwDzVru4becW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ssebialystok" TargetMode="External"/><Relationship Id="rId2" Type="http://schemas.openxmlformats.org/officeDocument/2006/relationships/hyperlink" Target="https://www.gov.pl/web/psse-bialystok" TargetMode="External"/><Relationship Id="rId1" Type="http://schemas.openxmlformats.org/officeDocument/2006/relationships/slideLayout" Target="../slideLayouts/slideLayout134.xml"/><Relationship Id="rId4" Type="http://schemas.openxmlformats.org/officeDocument/2006/relationships/hyperlink" Target="https://www.facebook.com/ptozbialystok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emf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79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Realizacja programu etapy 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alt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r>
              <a:rPr lang="pl-PL" altLang="pl-PL" dirty="0"/>
              <a:t> </a:t>
            </a:r>
            <a:r>
              <a:rPr lang="pl-PL" altLang="pl-PL" sz="2600" b="1" dirty="0"/>
              <a:t>Poinformowanie pracowników szkoły o programie </a:t>
            </a:r>
            <a:br>
              <a:rPr lang="pl-PL" altLang="pl-PL" sz="2600" b="1" dirty="0"/>
            </a:br>
            <a:r>
              <a:rPr lang="pl-PL" altLang="pl-PL" sz="2600" b="1" dirty="0"/>
              <a:t>i sposobach jego realizacji , pozyskanie współrealizatorów </a:t>
            </a:r>
          </a:p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alt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r>
              <a:rPr lang="pl-PL" altLang="pl-PL" sz="2800" dirty="0"/>
              <a:t> </a:t>
            </a:r>
            <a:r>
              <a:rPr lang="pl-PL" altLang="pl-PL" sz="2600" b="1" dirty="0"/>
              <a:t>Poinformowanie rodziców uczniów  o wprowadzeniu programu do szkoły: 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  <a:defRPr/>
            </a:pPr>
            <a:r>
              <a:rPr lang="pl-PL" altLang="pl-PL" sz="2400" dirty="0"/>
              <a:t>Spotkanie z rodzicami (2 spotkania) 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  <a:defRPr/>
            </a:pPr>
            <a:r>
              <a:rPr lang="pl-PL" altLang="pl-PL" sz="2400" dirty="0"/>
              <a:t>List do rodziców 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  <a:defRPr/>
            </a:pPr>
            <a:r>
              <a:rPr lang="pl-PL" altLang="pl-PL" sz="2400" dirty="0"/>
              <a:t>Inne formy wg potrzeb i możliwości (e-mail, strona internetowa itp.)</a:t>
            </a:r>
          </a:p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altLang="pl-PL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</a:t>
            </a:r>
            <a:r>
              <a:rPr lang="pl-PL" altLang="pl-PL" sz="2600" dirty="0"/>
              <a:t> </a:t>
            </a:r>
            <a:r>
              <a:rPr lang="pl-PL" altLang="pl-PL" sz="2600" b="1" dirty="0"/>
              <a:t>Przeprowadzenie zajęć z uczniami</a:t>
            </a:r>
          </a:p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altLang="pl-PL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</a:t>
            </a:r>
            <a:r>
              <a:rPr lang="pl-PL" altLang="pl-PL" sz="2600" b="1" dirty="0"/>
              <a:t> Podsumowanie zajęć programowych</a:t>
            </a:r>
            <a:endParaRPr lang="pl-PL" altLang="pl-PL" sz="2600" dirty="0"/>
          </a:p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  <a:defRPr/>
            </a:pP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1709655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aśnienie w chmurce 4"/>
          <p:cNvSpPr/>
          <p:nvPr/>
        </p:nvSpPr>
        <p:spPr>
          <a:xfrm rot="461729">
            <a:off x="4066717" y="2943196"/>
            <a:ext cx="5097842" cy="3861619"/>
          </a:xfrm>
          <a:prstGeom prst="cloudCallout">
            <a:avLst>
              <a:gd name="adj1" fmla="val -37817"/>
              <a:gd name="adj2" fmla="val -66684"/>
            </a:avLst>
          </a:prstGeom>
          <a:gradFill>
            <a:gsLst>
              <a:gs pos="0">
                <a:srgbClr val="00B0F0"/>
              </a:gs>
              <a:gs pos="65000">
                <a:schemeClr val="bg2">
                  <a:lumMod val="50000"/>
                </a:schemeClr>
              </a:gs>
              <a:gs pos="100000">
                <a:srgbClr val="002060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1. Wprowadzenie. Palenie jest niezdrowe.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2. Jak się nie dać złowić nałogowi.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3. Dlaczego jest coraz więcej osób, które nie palą papierosów.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4. Palenie szkodzi.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Lekcja5.  Jak to zrobić, żeby nie palić?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6. Jak to zrobić, żeby inni nie palili.  Podsumowanie zajęć. </a:t>
            </a:r>
          </a:p>
        </p:txBody>
      </p:sp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Realizacja programu</a:t>
            </a:r>
          </a:p>
        </p:txBody>
      </p:sp>
      <p:sp>
        <p:nvSpPr>
          <p:cNvPr id="2662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</a:pPr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Przeprowadzenie 6 lekcji </a:t>
            </a:r>
            <a:b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uczniami </a:t>
            </a:r>
            <a:b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000" dirty="0"/>
              <a:t>(w oparciu o scenariusze z poradnika)</a:t>
            </a:r>
            <a:br>
              <a:rPr lang="pl-PL" altLang="pl-PL" sz="2000" dirty="0"/>
            </a:br>
            <a:r>
              <a:rPr lang="pl-PL" altLang="pl-PL" sz="2000" dirty="0"/>
              <a:t> – 1 godzina lekcyjna co 2 tygodnie  </a:t>
            </a:r>
          </a:p>
          <a:p>
            <a:pPr eaLnBrk="1" hangingPunct="1">
              <a:buSzPct val="100000"/>
              <a:buBlip>
                <a:blip r:embed="rId2"/>
              </a:buBlip>
            </a:pPr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uczniów w domu </a:t>
            </a:r>
          </a:p>
          <a:p>
            <a:pPr marL="109537" indent="0" eaLnBrk="1" hangingPunct="1">
              <a:buSzPct val="100000"/>
              <a:buNone/>
            </a:pPr>
            <a:r>
              <a:rPr lang="pl-PL" altLang="pl-PL" sz="2000" dirty="0"/>
              <a:t>Zadania wykonywane w grupach </a:t>
            </a:r>
            <a:br>
              <a:rPr lang="pl-PL" altLang="pl-PL" sz="2000" dirty="0"/>
            </a:br>
            <a:r>
              <a:rPr lang="pl-PL" altLang="pl-PL" sz="2000" dirty="0"/>
              <a:t>lub samodzielnie. </a:t>
            </a:r>
            <a:br>
              <a:rPr lang="pl-PL" altLang="pl-PL" sz="2000" dirty="0"/>
            </a:br>
            <a:r>
              <a:rPr lang="pl-PL" altLang="pl-PL" sz="2000" dirty="0"/>
              <a:t>Prace domowe dostarczane </a:t>
            </a:r>
            <a:br>
              <a:rPr lang="pl-PL" altLang="pl-PL" sz="2000" dirty="0"/>
            </a:br>
            <a:r>
              <a:rPr lang="pl-PL" altLang="pl-PL" sz="2000" dirty="0"/>
              <a:t>nauczycielowi na 1 </a:t>
            </a:r>
            <a:r>
              <a:rPr lang="pl-PL" altLang="pl-PL" sz="2000" dirty="0" err="1"/>
              <a:t>tydz</a:t>
            </a:r>
            <a:r>
              <a:rPr lang="pl-PL" altLang="pl-PL" sz="2000" dirty="0"/>
              <a:t>. Przed</a:t>
            </a:r>
            <a:br>
              <a:rPr lang="pl-PL" altLang="pl-PL" sz="2000" dirty="0"/>
            </a:br>
            <a:r>
              <a:rPr lang="pl-PL" altLang="pl-PL" sz="2000" dirty="0"/>
              <a:t> następną lekcją</a:t>
            </a:r>
          </a:p>
        </p:txBody>
      </p:sp>
    </p:spTree>
    <p:extLst>
      <p:ext uri="{BB962C8B-B14F-4D97-AF65-F5344CB8AC3E}">
        <p14:creationId xmlns:p14="http://schemas.microsoft.com/office/powerpoint/2010/main" val="190965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6425" r="6862"/>
          <a:stretch/>
        </p:blipFill>
        <p:spPr>
          <a:xfrm>
            <a:off x="-1" y="0"/>
            <a:ext cx="4304853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5363140"/>
              </p:ext>
            </p:extLst>
          </p:nvPr>
        </p:nvGraphicFramePr>
        <p:xfrm>
          <a:off x="3995936" y="137011"/>
          <a:ext cx="500404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95000"/>
              </a:schemeClr>
            </a:gs>
            <a:gs pos="94171">
              <a:srgbClr val="868686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Wprowadzenie. </a:t>
            </a:r>
            <a:b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Palenie jest niezdrowe.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indent="0">
              <a:buNone/>
            </a:pP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Przedstawienie celu całego programu.</a:t>
            </a:r>
          </a:p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Zebranie od uczniów informacji dotyczących wiedzy na temat palenia papierosów.</a:t>
            </a:r>
          </a:p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 dotyczącej </a:t>
            </a:r>
            <a:r>
              <a:rPr lang="pl-P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prozdrowotnych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424295" cy="4828182"/>
          </a:xfrm>
        </p:spPr>
      </p:pic>
    </p:spTree>
    <p:extLst>
      <p:ext uri="{BB962C8B-B14F-4D97-AF65-F5344CB8AC3E}">
        <p14:creationId xmlns:p14="http://schemas.microsoft.com/office/powerpoint/2010/main" val="333414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95000"/>
              </a:schemeClr>
            </a:gs>
            <a:gs pos="94171">
              <a:srgbClr val="868686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Wprowadzenie. </a:t>
            </a:r>
            <a:b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Palenie jest niezdrowe.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zajęć : </a:t>
            </a:r>
          </a:p>
          <a:p>
            <a:pPr marL="109728" indent="0">
              <a:buNone/>
            </a:pP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 </a:t>
            </a:r>
          </a:p>
          <a:p>
            <a:r>
              <a:rPr lang="pl-PL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Ankieta  „Co wiecie o paleniu” </a:t>
            </a:r>
          </a:p>
          <a:p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Prezentacja podstawowych informacji o działaniu nikotyny i innych substancji zawartych w papierosie</a:t>
            </a:r>
          </a:p>
          <a:p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Podstawowe informacje dotyczące zdrowia – ćwiczenia grupowe </a:t>
            </a:r>
          </a:p>
          <a:p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 lekcji 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424295" cy="4828182"/>
          </a:xfrm>
        </p:spPr>
      </p:pic>
    </p:spTree>
    <p:extLst>
      <p:ext uri="{BB962C8B-B14F-4D97-AF65-F5344CB8AC3E}">
        <p14:creationId xmlns:p14="http://schemas.microsoft.com/office/powerpoint/2010/main" val="4053664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2. Jak się nie dać złowić nałogowi?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 lnSpcReduction="10000"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oraz uzyskanie umiejętności w zakresie asertywnego zachowania</a:t>
            </a: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potrzebnej do wykonania pierwszego zadania domowego. 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18479"/>
            <a:ext cx="3424295" cy="4704808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2. Jak się nie dać złowić nałogowi?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uczniów. 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Zachowanie zgodne ze swoimi przekonaniami, przedstawienie pojęcia asertywności.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asertywnie bronić swoich praw i odmawiać?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bronić swoich praw w kontakcie z osoba dorosłą .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Prezentacja pierwszego zadania domowego.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Podsumowanie. </a:t>
            </a:r>
          </a:p>
          <a:p>
            <a:endParaRPr lang="pl-PL" sz="2000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18479"/>
            <a:ext cx="3424295" cy="4704808"/>
          </a:xfrm>
        </p:spPr>
      </p:pic>
    </p:spTree>
    <p:extLst>
      <p:ext uri="{BB962C8B-B14F-4D97-AF65-F5344CB8AC3E}">
        <p14:creationId xmlns:p14="http://schemas.microsoft.com/office/powerpoint/2010/main" val="331758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3. Dlaczego jest coraz więcej osób, które nie palą papierosów?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186808" cy="4896544"/>
          </a:xfrm>
        </p:spPr>
        <p:txBody>
          <a:bodyPr>
            <a:normAutofit fontScale="85000" lnSpcReduction="10000"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na temat liczebności osób niepalących i palących w naszym kraju oraz na temat motywów niepalenia papierosów i e-papierosów.</a:t>
            </a: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 na temat skutków palenia.</a:t>
            </a: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 potrzebnej do drugiego zadania domowego </a:t>
            </a:r>
          </a:p>
          <a:p>
            <a:pPr lvl="0">
              <a:buClr>
                <a:srgbClr val="2DA2BF"/>
              </a:buClr>
            </a:pPr>
            <a:endParaRPr lang="pl-PL" sz="2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82" y="1556792"/>
            <a:ext cx="3324443" cy="4828182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3. Dlaczego jest coraz więcej osób, które nie palą papierosów?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186808" cy="4896544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uczniów.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Analiza wywiadów.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Krótkie informacje dotyczące skutków palenia (medyczne, społeczne, psychologiczne).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Przygotowanie do kolejnego zadania.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Zakończenie lekcji. </a:t>
            </a:r>
          </a:p>
          <a:p>
            <a:pPr lvl="0">
              <a:buClr>
                <a:srgbClr val="2DA2BF"/>
              </a:buClr>
            </a:pPr>
            <a:endParaRPr lang="pl-PL" sz="2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82" y="1556792"/>
            <a:ext cx="3324443" cy="4828182"/>
          </a:xfrm>
        </p:spPr>
      </p:pic>
    </p:spTree>
    <p:extLst>
      <p:ext uri="{BB962C8B-B14F-4D97-AF65-F5344CB8AC3E}">
        <p14:creationId xmlns:p14="http://schemas.microsoft.com/office/powerpoint/2010/main" val="3338679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Palenie szkodzi!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Utrwalenie najważniejszych wiadomości na temat szkodliwości palenia papierosów.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Pokazanie zalet niepalenia  poprzez przedstawienie przez uczniów plakatów. dotyczących skutków palenia tytoniu, a następnie aktywna dyskusja na ich temat. 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34" y="1628801"/>
            <a:ext cx="3589269" cy="4752528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4380" y="3114228"/>
            <a:ext cx="8075240" cy="3339108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Autorzy:</a:t>
            </a:r>
          </a:p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Kamilla Bargiel-Matusiewicz</a:t>
            </a:r>
          </a:p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 Rafał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Dziurla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Uniwersytet Warszawski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5976664" cy="1656184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antytytoniowej edukacji zdrowotnej pt. </a:t>
            </a:r>
            <a:b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„BIEG PO ZDROWIE” </a:t>
            </a:r>
          </a:p>
        </p:txBody>
      </p:sp>
      <p:pic>
        <p:nvPicPr>
          <p:cNvPr id="2050" name="Obraz 3" descr="C:\Users\USER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203154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861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Palenie szkodzi!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Prezentacja plakatów.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Dyskusja na temat plakatów.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Wspólne zadanie: tytuł filmu.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Przedstawienie zakresu kolejnego zadania (praca grupowa).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zakończenie zajęć aktywne utrwalenie omawianych treści .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34" y="1628801"/>
            <a:ext cx="3589269" cy="4752528"/>
          </a:xfrm>
        </p:spPr>
      </p:pic>
    </p:spTree>
    <p:extLst>
      <p:ext uri="{BB962C8B-B14F-4D97-AF65-F5344CB8AC3E}">
        <p14:creationId xmlns:p14="http://schemas.microsoft.com/office/powerpoint/2010/main" val="1686550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5. Jak to zrobić żeby nie</a:t>
            </a:r>
            <a:b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palić 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Utrwalenie wiedzy uczniów oraz umacnianie umiejętności w zakresie obrony przed zachętami oraz presją dotycząca palenia papierosów.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580921" cy="4901814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5. Jak to zrobić żeby nie</a:t>
            </a:r>
            <a:b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palić 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Prezentacja projektów poradników/komiksów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Dyskusja na temat poradników 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Przedstawienie zakresu kolejnych dwóch zadań 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Aktywne utrwalenie omawianych treści i zakończenie.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580921" cy="4901814"/>
          </a:xfrm>
        </p:spPr>
      </p:pic>
    </p:spTree>
    <p:extLst>
      <p:ext uri="{BB962C8B-B14F-4D97-AF65-F5344CB8AC3E}">
        <p14:creationId xmlns:p14="http://schemas.microsoft.com/office/powerpoint/2010/main" val="2137404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228998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Jak to zrobić, żeby inni </a:t>
            </a:r>
            <a:b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nie palili? Podsumowanie zajęć 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323528" y="1481328"/>
            <a:ext cx="4320480" cy="5188032"/>
          </a:xfrm>
        </p:spPr>
        <p:txBody>
          <a:bodyPr>
            <a:normAutofit fontScale="92500" lnSpcReduction="10000"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Wzmacnianie poczucia odpowiedzialności za zdrowie własne oraz innych osób poprzez przedstawienie opracowanych przez uczniów reklam niepalenia papierosów. 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 wszystkich zajęć.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informacji na temat zmian w percepcji uczniów  dot. problematyki zdrowia poprzez przeprowadzenie ankiet: ewaluacyjnej (wszyscy) oraz ankiety dotyczącej świadomości własnego zdrowia (wyłącznie szkoła poddana pełnej ewaluacji) </a:t>
            </a:r>
          </a:p>
          <a:p>
            <a:pPr lvl="0">
              <a:buClr>
                <a:srgbClr val="2DA2BF"/>
              </a:buClr>
            </a:pP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1012"/>
            <a:ext cx="3600400" cy="5023451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228998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Jak to zrobić, żeby inni </a:t>
            </a:r>
            <a:b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nie palili? Podsumowanie zajęć 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323528" y="1481328"/>
            <a:ext cx="4320480" cy="5188032"/>
          </a:xfrm>
        </p:spPr>
        <p:txBody>
          <a:bodyPr>
            <a:normAutofit lnSpcReduction="10000"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zajęć 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Prezentacje pomysłów kampanii reklamowych promujących niepalenie papierosów. 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Dyskusja na ich temat.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Aktywne utrwalenie omawianych treści.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 wszystkich lekcji. </a:t>
            </a:r>
            <a:r>
              <a:rPr lang="pl-PL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Ankieta ewaluacyjna i ankieta dotycząca świadomości własnego zdrowia. </a:t>
            </a:r>
          </a:p>
          <a:p>
            <a:pPr lvl="0">
              <a:buClr>
                <a:srgbClr val="2DA2BF"/>
              </a:buClr>
            </a:pP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1012"/>
            <a:ext cx="3600400" cy="5023451"/>
          </a:xfrm>
        </p:spPr>
      </p:pic>
    </p:spTree>
    <p:extLst>
      <p:ext uri="{BB962C8B-B14F-4D97-AF65-F5344CB8AC3E}">
        <p14:creationId xmlns:p14="http://schemas.microsoft.com/office/powerpoint/2010/main" val="3182076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90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481138"/>
            <a:ext cx="3576711" cy="4816888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464496" cy="5256584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zajęć: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rodziców wiedzy na temat celów, sposobów realizacji programu profilaktyki palenia tytoniu oraz informacji o tym jakie postawy i zachowania rodzicielskie sprzyjają zapobieganiu lub opóźnianiu inicjacji tytoniowej wśród dzieci.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Spotkanie może być połączone z zebraniem rodzicielskim. Powinno odbyć się  przed rozpoczęciem realizacji programu. </a:t>
            </a:r>
            <a:endParaRPr lang="pl-PL" sz="2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Zajęcia dla rodziców</a:t>
            </a:r>
          </a:p>
        </p:txBody>
      </p:sp>
    </p:spTree>
    <p:extLst>
      <p:ext uri="{BB962C8B-B14F-4D97-AF65-F5344CB8AC3E}">
        <p14:creationId xmlns:p14="http://schemas.microsoft.com/office/powerpoint/2010/main" val="1259621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87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481138"/>
            <a:ext cx="3576711" cy="4816888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464496" cy="5256584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  zajęć: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 przeprowadzonego programu profilaktyki palenia tytoniu oraz poznanie opinii rodziców. 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Spotkanie może być połączone z zebraniem rodzicielskim, powinno się odbyć ok. 2-4 tygodni po zakończeniu programu  </a:t>
            </a:r>
            <a:endParaRPr lang="pl-PL" sz="2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Zajęcia dla rodziców</a:t>
            </a:r>
          </a:p>
        </p:txBody>
      </p:sp>
    </p:spTree>
    <p:extLst>
      <p:ext uri="{BB962C8B-B14F-4D97-AF65-F5344CB8AC3E}">
        <p14:creationId xmlns:p14="http://schemas.microsoft.com/office/powerpoint/2010/main" val="559428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12515" t="1279" r="4566" b="2763"/>
          <a:stretch/>
        </p:blipFill>
        <p:spPr>
          <a:xfrm>
            <a:off x="5542569" y="1340768"/>
            <a:ext cx="3483288" cy="511256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88953" y="4046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Materiały edukacyjne</a:t>
            </a:r>
            <a:endParaRPr lang="pl-PL" sz="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B747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700808"/>
            <a:ext cx="5256584" cy="312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podręcznik dla nauczyciela – wersja elektroniczna </a:t>
            </a:r>
          </a:p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zeszyt ćwiczeń dla ucznia - wersja elektroniczna </a:t>
            </a:r>
          </a:p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komplet plakatów wersja elektroniczna +wydruk</a:t>
            </a:r>
          </a:p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załącznik Rodz. 2 „Informacja na temat programu antytytoniowej edukacji zdrowotnej – dla rodziców – wersja elektroniczna </a:t>
            </a:r>
          </a:p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ankiety do wykorzystania  przed i po zajęciach  </a:t>
            </a:r>
            <a:b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(dla uczniów i rodziców – wersja elektroniczna) </a:t>
            </a:r>
          </a:p>
        </p:txBody>
      </p:sp>
    </p:spTree>
    <p:extLst>
      <p:ext uri="{BB962C8B-B14F-4D97-AF65-F5344CB8AC3E}">
        <p14:creationId xmlns:p14="http://schemas.microsoft.com/office/powerpoint/2010/main" val="1222565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1886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74709"/>
                </a:solidFill>
              </a:defRPr>
            </a:lvl1pPr>
          </a:lstStyle>
          <a:p>
            <a:pPr algn="ctr"/>
            <a:r>
              <a:rPr lang="pl-PL" sz="320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Cykl filmów z ekspertami</a:t>
            </a:r>
            <a:endParaRPr lang="pl-PL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72828"/>
            <a:ext cx="6439948" cy="396044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39552" y="1268760"/>
            <a:ext cx="8136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https://www.youtube.com/playlist?list=PLYixRDBDj79fDMDUYW3GZgwDzVru4becW</a:t>
            </a:r>
            <a:endParaRPr lang="pl-PL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55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94CBDA-B8F0-80CF-1A8E-2296BFEC2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1A3C214-9167-AF20-9DD1-C94F19B4BFBD}"/>
              </a:ext>
            </a:extLst>
          </p:cNvPr>
          <p:cNvSpPr txBox="1"/>
          <p:nvPr/>
        </p:nvSpPr>
        <p:spPr>
          <a:xfrm>
            <a:off x="251520" y="1886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74709"/>
                </a:solidFill>
              </a:defRPr>
            </a:lvl1pPr>
          </a:lstStyle>
          <a:p>
            <a:pPr algn="ctr"/>
            <a:r>
              <a:rPr lang="pl-PL" sz="320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Dodatkowe scenariusze zajęć </a:t>
            </a:r>
            <a:endParaRPr lang="pl-PL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CD50F9-5E54-DFDB-9F07-84A46E0F4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Scenariusz 1. „Detektywi zdrowia”</a:t>
            </a:r>
            <a:endParaRPr lang="pl-PL" dirty="0"/>
          </a:p>
          <a:p>
            <a:pPr marL="109728" indent="0">
              <a:buNone/>
            </a:pPr>
            <a:r>
              <a:rPr lang="pl-PL" b="1" dirty="0"/>
              <a:t>Temat:</a:t>
            </a:r>
            <a:r>
              <a:rPr lang="pl-PL" dirty="0"/>
              <a:t> Odkrywamy tajemnice zdrowych płuc</a:t>
            </a:r>
          </a:p>
          <a:p>
            <a:pPr marL="109728" indent="0">
              <a:buNone/>
            </a:pPr>
            <a:endParaRPr lang="pl-PL" dirty="0"/>
          </a:p>
          <a:p>
            <a:r>
              <a:rPr lang="pl-PL" b="1" dirty="0"/>
              <a:t>Scenariusz 2. „Bieg po zdrowie – sport zamiast dymu”</a:t>
            </a:r>
            <a:endParaRPr lang="pl-PL" dirty="0"/>
          </a:p>
          <a:p>
            <a:pPr marL="109728" indent="0">
              <a:buNone/>
            </a:pPr>
            <a:r>
              <a:rPr lang="pl-PL" b="1" dirty="0"/>
              <a:t>Temat:</a:t>
            </a:r>
            <a:r>
              <a:rPr lang="pl-PL" dirty="0"/>
              <a:t> Ruch to mój sposób na zdrowie!</a:t>
            </a:r>
          </a:p>
          <a:p>
            <a:pPr marL="109728" indent="0">
              <a:buNone/>
            </a:pPr>
            <a:endParaRPr lang="pl-PL" dirty="0"/>
          </a:p>
          <a:p>
            <a:r>
              <a:rPr lang="pl-PL" b="1" dirty="0"/>
              <a:t>Scenariusz 3. „Komiks bez dymu”</a:t>
            </a:r>
            <a:endParaRPr lang="pl-PL" dirty="0"/>
          </a:p>
          <a:p>
            <a:pPr marL="109728" indent="0">
              <a:buNone/>
            </a:pPr>
            <a:r>
              <a:rPr lang="pl-PL" b="1" dirty="0"/>
              <a:t>Temat:</a:t>
            </a:r>
            <a:r>
              <a:rPr lang="pl-PL" dirty="0"/>
              <a:t> Tworzymy komiks o </a:t>
            </a:r>
            <a:r>
              <a:rPr lang="pl-PL" dirty="0" err="1"/>
              <a:t>superbohaterze</a:t>
            </a:r>
            <a:r>
              <a:rPr lang="pl-PL" dirty="0"/>
              <a:t>, który ratuje zdrowie</a:t>
            </a:r>
            <a:br>
              <a:rPr lang="pl-PL" dirty="0"/>
            </a:br>
            <a:br>
              <a:rPr lang="pl-PL" dirty="0"/>
            </a:br>
            <a:r>
              <a:rPr lang="pl-PL" sz="2200" dirty="0"/>
              <a:t>Scenariusze opracował: </a:t>
            </a:r>
          </a:p>
          <a:p>
            <a:pPr marL="109728" indent="0">
              <a:buNone/>
            </a:pPr>
            <a:r>
              <a:rPr lang="pl-PL" sz="2200" dirty="0"/>
              <a:t>Kamil Mrozowicz- wojewódzki koordynator programu </a:t>
            </a:r>
          </a:p>
        </p:txBody>
      </p:sp>
    </p:spTree>
    <p:extLst>
      <p:ext uri="{BB962C8B-B14F-4D97-AF65-F5344CB8AC3E}">
        <p14:creationId xmlns:p14="http://schemas.microsoft.com/office/powerpoint/2010/main" val="287747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56992"/>
            <a:ext cx="8075240" cy="3096344"/>
          </a:xfrm>
        </p:spPr>
        <p:txBody>
          <a:bodyPr/>
          <a:lstStyle/>
          <a:p>
            <a:endParaRPr lang="pl-PL" b="1" dirty="0"/>
          </a:p>
          <a:p>
            <a:pPr algn="ctr"/>
            <a:r>
              <a:rPr lang="pl-PL" b="1" dirty="0"/>
              <a:t>edycja pilotażowa – rok szkolny 2015/2016</a:t>
            </a:r>
          </a:p>
          <a:p>
            <a:pPr marL="0" indent="0" algn="ctr">
              <a:buNone/>
            </a:pPr>
            <a:r>
              <a:rPr lang="pl-PL" b="1" dirty="0"/>
              <a:t>( 6 wybranych województw w Polsce)</a:t>
            </a:r>
          </a:p>
          <a:p>
            <a:pPr marL="0" indent="0" algn="ctr">
              <a:buNone/>
            </a:pPr>
            <a:endParaRPr lang="pl-PL" b="1" dirty="0"/>
          </a:p>
          <a:p>
            <a:pPr algn="ctr"/>
            <a:r>
              <a:rPr lang="pl-PL" b="1" dirty="0"/>
              <a:t>kolejne edycje – cała Polska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808" y="620688"/>
            <a:ext cx="5976664" cy="1368152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antytytoniowej edukacji zdrowotnej pt. </a:t>
            </a:r>
            <a:b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„BIEG PO ZDROWIE” </a:t>
            </a:r>
            <a:endParaRPr lang="pl-PL" sz="2800" b="1" dirty="0"/>
          </a:p>
        </p:txBody>
      </p:sp>
      <p:pic>
        <p:nvPicPr>
          <p:cNvPr id="2050" name="Obraz 3" descr="C:\Users\USER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050"/>
            <a:ext cx="2592288" cy="35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724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zawartości 1">
            <a:extLst>
              <a:ext uri="{FF2B5EF4-FFF2-40B4-BE49-F238E27FC236}">
                <a16:creationId xmlns:a16="http://schemas.microsoft.com/office/drawing/2014/main" id="{2E2952D2-472C-B0E1-086A-513D9D859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>
                <a:hlinkClick r:id="rId2"/>
              </a:rPr>
              <a:t>https://www.gov.pl/web/psse-bialystok</a:t>
            </a:r>
            <a:endParaRPr lang="pl-PL" altLang="pl-PL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pl-PL" altLang="pl-PL" dirty="0"/>
              <a:t>(zakładka Oświata zdrowotna i promocja zdrowia Programy profilaktyczne      Bieg po zdrowie       materiały programowe do pobrania!!!) 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pl-PL" altLang="pl-PL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pl-PL" alt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społecznościowe: 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pl-PL" alt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pl-PL" altLang="pl-PL" dirty="0">
                <a:hlinkClick r:id="rId3"/>
              </a:rPr>
              <a:t>https://www.facebook.com/pssebialystok</a:t>
            </a:r>
            <a:endParaRPr lang="pl-PL" altLang="pl-PL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pl-PL" altLang="pl-PL" dirty="0"/>
          </a:p>
          <a:p>
            <a:pPr>
              <a:defRPr/>
            </a:pPr>
            <a:r>
              <a:rPr lang="pl-PL" altLang="pl-PL" dirty="0">
                <a:hlinkClick r:id="rId4"/>
              </a:rPr>
              <a:t>https://www.facebook.com/ptozbialystok</a:t>
            </a:r>
            <a:endParaRPr lang="pl-PL" altLang="pl-PL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0A27C9B-3837-3F0F-A590-9596FE89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Podręcznik  i materiały do pobrania </a:t>
            </a:r>
            <a:r>
              <a:rPr lang="pl-PL" dirty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34AE1ADF-5A0E-E975-D0F8-A202977AA433}"/>
              </a:ext>
            </a:extLst>
          </p:cNvPr>
          <p:cNvSpPr/>
          <p:nvPr/>
        </p:nvSpPr>
        <p:spPr>
          <a:xfrm>
            <a:off x="8172450" y="2060575"/>
            <a:ext cx="330200" cy="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73744784-4EC8-19B9-BDA4-6969E2E999B3}"/>
              </a:ext>
            </a:extLst>
          </p:cNvPr>
          <p:cNvSpPr/>
          <p:nvPr/>
        </p:nvSpPr>
        <p:spPr>
          <a:xfrm>
            <a:off x="4406900" y="2492375"/>
            <a:ext cx="330200" cy="26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C415A81E-6F80-6647-02E8-5522250B20EA}"/>
              </a:ext>
            </a:extLst>
          </p:cNvPr>
          <p:cNvSpPr/>
          <p:nvPr/>
        </p:nvSpPr>
        <p:spPr>
          <a:xfrm>
            <a:off x="7524328" y="2459916"/>
            <a:ext cx="330200" cy="26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966887" cy="4828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Sprawozdanie z realizacji programu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antytytoniowej edukacji zdrowotnej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„BIEG PO ZDROWIE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2025/2026 </a:t>
            </a:r>
            <a:r>
              <a:rPr lang="pl-PL" sz="2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49708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 sprawozdania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109537" indent="0" algn="ctr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pl-PL" altLang="pl-PL" sz="2000" b="1" dirty="0">
                <a:cs typeface="Arial" panose="020B0604020202020204" pitchFamily="34" charset="0"/>
              </a:rPr>
              <a:t>wypełniony kwestionariusz sprawozdania z realizacji programu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pl-PL" altLang="pl-PL" b="1" dirty="0"/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pl-PL" altLang="pl-PL" b="1" dirty="0"/>
              <a:t>Należy dostarczyć </a:t>
            </a:r>
            <a:r>
              <a:rPr lang="pl-PL" altLang="pl-PL" b="1" u="sng" dirty="0"/>
              <a:t>najpóźniej</a:t>
            </a:r>
            <a:r>
              <a:rPr lang="pl-PL" altLang="pl-PL" b="1" dirty="0"/>
              <a:t> do dnia :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pl-PL" altLang="pl-PL" sz="3200" b="1" dirty="0">
                <a:solidFill>
                  <a:srgbClr val="FF0000"/>
                </a:solidFill>
              </a:rPr>
              <a:t>19 czerwca 2026r</a:t>
            </a:r>
            <a:r>
              <a:rPr lang="pl-PL" altLang="pl-PL" b="1" dirty="0">
                <a:solidFill>
                  <a:srgbClr val="FF0000"/>
                </a:solidFill>
              </a:rPr>
              <a:t>.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pl-PL" altLang="pl-PL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SzTx/>
              <a:buFont typeface="Wingdings" pitchFamily="2" charset="2"/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 koordynatora powiatowego na adres:</a:t>
            </a:r>
          </a:p>
          <a:p>
            <a:pPr algn="ctr" eaLnBrk="1" hangingPunct="1">
              <a:lnSpc>
                <a:spcPct val="90000"/>
              </a:lnSpc>
              <a:buSzTx/>
              <a:buFont typeface="Wingdings" pitchFamily="2" charset="2"/>
              <a:buNone/>
              <a:defRPr/>
            </a:pPr>
            <a:br>
              <a:rPr lang="pl-PL" altLang="pl-P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Powiatowa Stacja Sanitarno-Epidemiologiczna </a:t>
            </a:r>
            <a:b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 Białymstoku  ul. Warszawska 57a</a:t>
            </a:r>
          </a:p>
          <a:p>
            <a:pPr algn="ctr" eaLnBrk="1" hangingPunct="1">
              <a:lnSpc>
                <a:spcPct val="90000"/>
              </a:lnSpc>
              <a:buSzTx/>
              <a:buFont typeface="Times New Roman" pitchFamily="18" charset="0"/>
              <a:buNone/>
              <a:defRPr/>
            </a:pPr>
            <a: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15-062 Białystok</a:t>
            </a:r>
          </a:p>
          <a:p>
            <a:pPr algn="ctr" eaLnBrk="1" hangingPunct="1">
              <a:lnSpc>
                <a:spcPct val="90000"/>
              </a:lnSpc>
              <a:buSzTx/>
              <a:buFont typeface="Times New Roman" pitchFamily="18" charset="0"/>
              <a:buNone/>
              <a:defRPr/>
            </a:pPr>
            <a: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e-mail: </a:t>
            </a:r>
            <a:r>
              <a:rPr lang="pl-PL" altLang="pl-PL" sz="24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pz.psse.bialystok@sanepid.gov.pl</a:t>
            </a:r>
            <a:endParaRPr lang="pl-PL" altLang="pl-PL" sz="2400" b="1" i="1" u="sng" dirty="0"/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pl-PL" altLang="pl-PL" sz="3200" b="1" i="1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l-PL" altLang="pl-PL" dirty="0"/>
          </a:p>
        </p:txBody>
      </p:sp>
      <p:pic>
        <p:nvPicPr>
          <p:cNvPr id="4" name="Obraz 3" descr="nauczyciel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286125"/>
            <a:ext cx="2571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00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99" y="0"/>
            <a:ext cx="4722074" cy="685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37834" y="1628800"/>
            <a:ext cx="4153757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l-PL" b="1" dirty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l-PL" b="1" dirty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DZIĘKUJĘ 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 UWAGĘ !</a:t>
            </a:r>
          </a:p>
          <a:p>
            <a:pPr marL="0" indent="0" algn="ctr">
              <a:buFont typeface="Arial" pitchFamily="34" charset="0"/>
              <a:buNone/>
            </a:pPr>
            <a:endParaRPr lang="pl-PL" b="1" dirty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l-PL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7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Koordynatorzy programu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0243081"/>
              </p:ext>
            </p:extLst>
          </p:nvPr>
        </p:nvGraphicFramePr>
        <p:xfrm>
          <a:off x="457200" y="1417638"/>
          <a:ext cx="8316416" cy="46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7623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250825" y="679450"/>
            <a:ext cx="8639175" cy="5629275"/>
          </a:xfrm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endParaRPr lang="pl-PL" altLang="pl-PL" sz="2400" dirty="0">
              <a:ea typeface="Lucida Sans Unicode" pitchFamily="34" charset="0"/>
              <a:cs typeface="Lucida Sans Unicode" pitchFamily="34" charset="0"/>
            </a:endParaRPr>
          </a:p>
          <a:p>
            <a:pPr marL="107950" indent="0" eaLnBrk="1" hangingPunct="1">
              <a:buSzPct val="100000"/>
              <a:buFont typeface="Wingdings 3" pitchFamily="18" charset="2"/>
              <a:buBlip>
                <a:blip r:embed="rId2"/>
              </a:buBlip>
            </a:pPr>
            <a:r>
              <a:rPr lang="pl-PL" altLang="pl-PL" sz="2400" dirty="0">
                <a:ea typeface="Lucida Sans Unicode" pitchFamily="34" charset="0"/>
                <a:cs typeface="Lucida Sans Unicode" pitchFamily="34" charset="0"/>
              </a:rPr>
              <a:t>Polskie Towarzystwo Oświaty Zdrowotnej Oddział Terenowy w Białymstoku </a:t>
            </a:r>
            <a:endParaRPr lang="pl-PL" altLang="pl-PL" sz="7200" dirty="0">
              <a:ea typeface="Lucida Sans Unicode" pitchFamily="34" charset="0"/>
              <a:cs typeface="Lucida Sans Unicode" pitchFamily="34" charset="0"/>
            </a:endParaRPr>
          </a:p>
          <a:p>
            <a:pPr marL="107950" indent="0" eaLnBrk="1" hangingPunct="1">
              <a:buSzPct val="100000"/>
              <a:buFont typeface="Wingdings 3" pitchFamily="18" charset="2"/>
              <a:buBlip>
                <a:blip r:embed="rId2"/>
              </a:buBlip>
            </a:pPr>
            <a:r>
              <a:rPr lang="pl-PL" altLang="pl-PL" sz="2400" dirty="0">
                <a:ea typeface="Lucida Sans Unicode" pitchFamily="34" charset="0"/>
                <a:cs typeface="Lucida Sans Unicode" pitchFamily="34" charset="0"/>
              </a:rPr>
              <a:t>Departament Spraw Społecznych Urzędu Miejskiego    </a:t>
            </a:r>
            <a:br>
              <a:rPr lang="pl-PL" altLang="pl-PL" sz="2400" dirty="0">
                <a:ea typeface="Lucida Sans Unicode" pitchFamily="34" charset="0"/>
                <a:cs typeface="Lucida Sans Unicode" pitchFamily="34" charset="0"/>
              </a:rPr>
            </a:br>
            <a:r>
              <a:rPr lang="pl-PL" altLang="pl-PL" sz="2400" dirty="0">
                <a:ea typeface="Lucida Sans Unicode" pitchFamily="34" charset="0"/>
                <a:cs typeface="Lucida Sans Unicode" pitchFamily="34" charset="0"/>
              </a:rPr>
              <a:t>w Białymstoku</a:t>
            </a:r>
          </a:p>
          <a:p>
            <a:pPr marL="107950" indent="0" eaLnBrk="1" hangingPunct="1">
              <a:buFont typeface="Wingdings 3" pitchFamily="18" charset="2"/>
              <a:buNone/>
            </a:pPr>
            <a:endParaRPr lang="pl-PL" altLang="pl-PL" sz="2400" dirty="0">
              <a:ea typeface="Lucida Sans Unicode" pitchFamily="34" charset="0"/>
              <a:cs typeface="Lucida Sans Unicode" pitchFamily="34" charset="0"/>
            </a:endParaRP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pl-PL" altLang="pl-PL" sz="2400" dirty="0"/>
              <a:t>Działania programowe wspierane finansowo przez Polskie Towarzystwo Oświaty Zdrowotnej Oddział w Białymstoku </a:t>
            </a:r>
            <a:br>
              <a:rPr lang="pl-PL" altLang="pl-PL" sz="2400" dirty="0"/>
            </a:br>
            <a:r>
              <a:rPr lang="pl-PL" altLang="pl-PL" sz="2400" dirty="0"/>
              <a:t>w ramach projektu „Działania zmierzające do zmniejszenia palenia tytoniu wśród mieszkańców miasta Białystok "</a:t>
            </a:r>
          </a:p>
          <a:p>
            <a:pPr marL="107950" indent="0" eaLnBrk="1" hangingPunct="1">
              <a:buFont typeface="Wingdings 3" pitchFamily="18" charset="2"/>
              <a:buNone/>
            </a:pPr>
            <a:endParaRPr lang="pl-PL" altLang="pl-PL" sz="2400" dirty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683568" y="0"/>
            <a:ext cx="8229600" cy="1224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effectLst/>
              </a:rPr>
              <a:t>Partnerzy programu </a:t>
            </a:r>
          </a:p>
        </p:txBody>
      </p:sp>
      <p:pic>
        <p:nvPicPr>
          <p:cNvPr id="3" name="Obraz 2" descr="Obraz zawierający Grafika, tekst, projekt graficzny, zrzut ekranu&#10;&#10;Opis wygenerowany automatycznie">
            <a:extLst>
              <a:ext uri="{FF2B5EF4-FFF2-40B4-BE49-F238E27FC236}">
                <a16:creationId xmlns:a16="http://schemas.microsoft.com/office/drawing/2014/main" id="{F9E1B3A5-BD48-77B2-5AB0-444C2B7E5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0" y="5026387"/>
            <a:ext cx="1844952" cy="119825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FF4EB9D-3A70-4BAE-0C3B-41D7F7114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5026387"/>
            <a:ext cx="1732802" cy="13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1146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SzPct val="100000"/>
              <a:buNone/>
              <a:defRPr/>
            </a:pPr>
            <a:endParaRPr lang="pl-PL" altLang="pl-PL" dirty="0"/>
          </a:p>
          <a:p>
            <a:pPr eaLnBrk="1" hangingPunct="1">
              <a:defRPr/>
            </a:pPr>
            <a:endParaRPr lang="pl-PL" altLang="pl-PL" dirty="0"/>
          </a:p>
        </p:txBody>
      </p:sp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 i cele programu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38389"/>
            <a:ext cx="4186485" cy="39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537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511756"/>
              </p:ext>
            </p:extLst>
          </p:nvPr>
        </p:nvGraphicFramePr>
        <p:xfrm>
          <a:off x="211312" y="2177480"/>
          <a:ext cx="50040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8"/>
          <a:srcRect r="2063" b="52544"/>
          <a:stretch/>
        </p:blipFill>
        <p:spPr>
          <a:xfrm>
            <a:off x="5724128" y="15668"/>
            <a:ext cx="3419872" cy="328498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2" y="204884"/>
            <a:ext cx="4998857" cy="2092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trzałka w prawo 5"/>
          <p:cNvSpPr/>
          <p:nvPr/>
        </p:nvSpPr>
        <p:spPr>
          <a:xfrm>
            <a:off x="5398444" y="1340768"/>
            <a:ext cx="432048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8692" y="3300652"/>
            <a:ext cx="3605308" cy="34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r="13226"/>
          <a:stretch/>
        </p:blipFill>
        <p:spPr>
          <a:xfrm>
            <a:off x="4840379" y="0"/>
            <a:ext cx="4340133" cy="688247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91507594"/>
              </p:ext>
            </p:extLst>
          </p:nvPr>
        </p:nvGraphicFramePr>
        <p:xfrm>
          <a:off x="107504" y="116632"/>
          <a:ext cx="4608512" cy="6505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163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945" y="188641"/>
            <a:ext cx="411522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306174" y="2204864"/>
            <a:ext cx="4837826" cy="3802236"/>
          </a:xfrm>
        </p:spPr>
        <p:txBody>
          <a:bodyPr/>
          <a:lstStyle/>
          <a:p>
            <a:pPr eaLnBrk="1" hangingPunct="1">
              <a:buSzPct val="100000"/>
              <a:buFont typeface="Wingdings 3" pitchFamily="18" charset="2"/>
              <a:buBlip>
                <a:blip r:embed="rId3"/>
              </a:buBlip>
              <a:defRPr/>
            </a:pPr>
            <a:r>
              <a:rPr lang="pl-PL" dirty="0"/>
              <a:t>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dzieci w wieku 9-10 lat, uczniowie klas IV szkół podstawowych 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3"/>
              </a:buBlip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rodzice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3"/>
              </a:buBlip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nauczyciele</a:t>
            </a:r>
          </a:p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b="1" dirty="0"/>
              <a:t> 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3541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Odbiorcy programu</a:t>
            </a:r>
          </a:p>
        </p:txBody>
      </p:sp>
    </p:spTree>
    <p:extLst>
      <p:ext uri="{BB962C8B-B14F-4D97-AF65-F5344CB8AC3E}">
        <p14:creationId xmlns:p14="http://schemas.microsoft.com/office/powerpoint/2010/main" val="1908308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5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6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7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8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0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2330</TotalTime>
  <Words>1330</Words>
  <Application>Microsoft Office PowerPoint</Application>
  <PresentationFormat>Pokaz na ekranie (4:3)</PresentationFormat>
  <Paragraphs>208</Paragraphs>
  <Slides>33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13</vt:i4>
      </vt:variant>
      <vt:variant>
        <vt:lpstr>Tytuły slajdów</vt:lpstr>
      </vt:variant>
      <vt:variant>
        <vt:i4>33</vt:i4>
      </vt:variant>
    </vt:vector>
  </HeadingPairs>
  <TitlesOfParts>
    <vt:vector size="54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Hol</vt:lpstr>
      <vt:lpstr>1_Hol</vt:lpstr>
      <vt:lpstr>2_Hol</vt:lpstr>
      <vt:lpstr>3_Hol</vt:lpstr>
      <vt:lpstr>4_Hol</vt:lpstr>
      <vt:lpstr>5_Hol</vt:lpstr>
      <vt:lpstr>6_Hol</vt:lpstr>
      <vt:lpstr>7_Hol</vt:lpstr>
      <vt:lpstr>8_Hol</vt:lpstr>
      <vt:lpstr>9_Hol</vt:lpstr>
      <vt:lpstr>11_Hol</vt:lpstr>
      <vt:lpstr>12_Hol</vt:lpstr>
      <vt:lpstr>13_Hol</vt:lpstr>
      <vt:lpstr>Prezentacja programu PowerPoint</vt:lpstr>
      <vt:lpstr>Program antytytoniowej edukacji zdrowotnej pt.  „BIEG PO ZDROWIE” </vt:lpstr>
      <vt:lpstr>Program antytytoniowej edukacji zdrowotnej pt.  „BIEG PO ZDROWIE” </vt:lpstr>
      <vt:lpstr>Koordynatorzy programu</vt:lpstr>
      <vt:lpstr>Partnerzy programu </vt:lpstr>
      <vt:lpstr>Założenia i cele programu</vt:lpstr>
      <vt:lpstr>Prezentacja programu PowerPoint</vt:lpstr>
      <vt:lpstr>Prezentacja programu PowerPoint</vt:lpstr>
      <vt:lpstr>Odbiorcy programu</vt:lpstr>
      <vt:lpstr>Realizacja programu etapy </vt:lpstr>
      <vt:lpstr>Realizacja programu</vt:lpstr>
      <vt:lpstr>Prezentacja programu PowerPoint</vt:lpstr>
      <vt:lpstr>Lekcja 1. Wprowadzenie.                  Palenie jest niezdrowe.</vt:lpstr>
      <vt:lpstr>Lekcja 1. Wprowadzenie.                  Palenie jest niezdrowe.</vt:lpstr>
      <vt:lpstr>Lekcja 2. Jak się nie dać złowić nałogowi?</vt:lpstr>
      <vt:lpstr>Lekcja 2. Jak się nie dać złowić nałogowi?</vt:lpstr>
      <vt:lpstr>Lekcja 3. Dlaczego jest coraz więcej osób, które nie palą papierosów?</vt:lpstr>
      <vt:lpstr>Lekcja 3. Dlaczego jest coraz więcej osób, które nie palą papierosów?</vt:lpstr>
      <vt:lpstr>Lekcja 4. Palenie szkodzi!</vt:lpstr>
      <vt:lpstr>Lekcja 4. Palenie szkodzi!</vt:lpstr>
      <vt:lpstr>Lekcja 5. Jak to zrobić żeby nie                  palić ?</vt:lpstr>
      <vt:lpstr>Lekcja 5. Jak to zrobić żeby nie                  palić ?</vt:lpstr>
      <vt:lpstr>Lekcja 6. Jak to zrobić, żeby inni                  nie palili? Podsumowanie zajęć </vt:lpstr>
      <vt:lpstr>Lekcja 6. Jak to zrobić, żeby inni                  nie palili? Podsumowanie zajęć </vt:lpstr>
      <vt:lpstr>1 Zajęcia dla rodziców</vt:lpstr>
      <vt:lpstr>2 Zajęcia dla rodziców</vt:lpstr>
      <vt:lpstr>Prezentacja programu PowerPoint</vt:lpstr>
      <vt:lpstr>Prezentacja programu PowerPoint</vt:lpstr>
      <vt:lpstr>Prezentacja programu PowerPoint</vt:lpstr>
      <vt:lpstr>Podręcznik  i materiały do pobrania : </vt:lpstr>
      <vt:lpstr>Sprawozdanie z realizacji programu antytytoniowej edukacji zdrowotnej „BIEG PO ZDROWIE 2025/2026 ”</vt:lpstr>
      <vt:lpstr>Termin sprawozdania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amatyszkiewicz</dc:creator>
  <cp:lastModifiedBy>PSSE Białystok - Małgorzata Kuklik</cp:lastModifiedBy>
  <cp:revision>280</cp:revision>
  <cp:lastPrinted>2023-11-30T10:59:50Z</cp:lastPrinted>
  <dcterms:created xsi:type="dcterms:W3CDTF">2015-02-09T15:26:18Z</dcterms:created>
  <dcterms:modified xsi:type="dcterms:W3CDTF">2025-12-04T10:28:47Z</dcterms:modified>
</cp:coreProperties>
</file>