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69" r:id="rId3"/>
    <p:sldId id="270" r:id="rId4"/>
    <p:sldId id="276" r:id="rId5"/>
    <p:sldId id="271" r:id="rId6"/>
    <p:sldId id="272" r:id="rId7"/>
    <p:sldId id="274" r:id="rId8"/>
    <p:sldId id="275" r:id="rId9"/>
  </p:sldIdLst>
  <p:sldSz cx="18288000" cy="10287000"/>
  <p:notesSz cx="6858000" cy="9144000"/>
  <p:embeddedFontLst>
    <p:embeddedFont>
      <p:font typeface="Lato" panose="020F0502020204030203" pitchFamily="34" charset="-18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B19D"/>
    <a:srgbClr val="5D9C2B"/>
    <a:srgbClr val="84A6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1127" autoAdjust="0"/>
  </p:normalViewPr>
  <p:slideViewPr>
    <p:cSldViewPr>
      <p:cViewPr varScale="1">
        <p:scale>
          <a:sx n="39" d="100"/>
          <a:sy n="39" d="100"/>
        </p:scale>
        <p:origin x="94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AFE3C-B4EB-44BD-A180-CF82FE1BEA6B}" type="datetimeFigureOut">
              <a:rPr lang="pl-PL" smtClean="0"/>
              <a:t>03.07.2025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31DE6-DB7E-4E11-9237-F7D39D5DF5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3913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31DE6-DB7E-4E11-9237-F7D39D5DF50B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5765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43EC5-871E-4973-31FD-A0130B369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94B3A41-D75F-FCBC-CE5D-E622CD9EEB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A47EF9D-D03F-9EB7-D6B5-03880C77E2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CEF7A20-DFA0-2B37-A8AD-5BC25611CB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31DE6-DB7E-4E11-9237-F7D39D5DF50B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6271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ECF2E-83BD-F11A-8D6A-67C6744B7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086A19D-74E0-E421-0A10-EC4DE95705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30807C0-BE2F-B5DF-F0CA-830FB70E67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681C9B5-AFBA-1556-6CE5-CB25CF5201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31DE6-DB7E-4E11-9237-F7D39D5DF50B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3237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75E41-2B82-E4CE-9CDA-942C860F5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549D202-B107-AA0E-6C4F-E36F78A40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D8A4FDF-C0EE-4741-673A-BBC39F2C44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E42B144-DB89-00E8-C4E0-8BAC3C3920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31DE6-DB7E-4E11-9237-F7D39D5DF50B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5628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B0DED-6529-8BE2-206E-6E673CF58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0DC7EF1-0CA7-5B7F-D822-1DC5274696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C2E8530-4924-FA3B-9FBB-0884696600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FE3917-3D7D-4BB0-36E1-08541D9A3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31DE6-DB7E-4E11-9237-F7D39D5DF50B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4430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A613C-7813-9BE8-341C-DEF497C5F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BC72587-4DD0-B1D5-588F-61CF4219B4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88A1F3B-E29F-B5C7-5224-5F992F47C8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1A2106-0B77-3923-7D48-D0FBF30A08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31DE6-DB7E-4E11-9237-F7D39D5DF50B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4881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6158B-D48B-FB05-FB2C-45395ACA3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9720D69-74ED-5F38-DF46-791E0C829C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8C7BFB1-B188-2953-9580-E3E701E449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BF4CF69-5CD4-F5E3-1E44-DB45DA0385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31DE6-DB7E-4E11-9237-F7D39D5DF50B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3679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1B119-AE91-8E67-19F6-D1406E52B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1AF0126-7617-9F6A-8988-EDDBC80E2D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091F9F5-4FD5-C948-4814-01FB5094DA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AB917E6-4275-C05A-EF48-BE0292B63D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31DE6-DB7E-4E11-9237-F7D39D5DF50B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2956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44661"/>
            <a:ext cx="15096992" cy="8773275"/>
            <a:chOff x="0" y="-38100"/>
            <a:chExt cx="3143527" cy="1552715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623" y="45774"/>
              <a:ext cx="3097904" cy="1468841"/>
            </a:xfrm>
            <a:custGeom>
              <a:avLst/>
              <a:gdLst/>
              <a:ahLst/>
              <a:cxnLst/>
              <a:rect l="l" t="t" r="r" b="b"/>
              <a:pathLst>
                <a:path w="3097904" h="1468841">
                  <a:moveTo>
                    <a:pt x="0" y="0"/>
                  </a:moveTo>
                  <a:lnTo>
                    <a:pt x="3097904" y="0"/>
                  </a:lnTo>
                  <a:lnTo>
                    <a:pt x="3097904" y="1468841"/>
                  </a:lnTo>
                  <a:lnTo>
                    <a:pt x="0" y="1468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ctr"/>
              <a:endParaRPr lang="pl-PL" sz="2800" dirty="0">
                <a:latin typeface="Lato" panose="020F0502020204030203" pitchFamily="34" charset="-18"/>
              </a:endParaRPr>
            </a:p>
            <a:p>
              <a:r>
                <a:rPr lang="pl-PL" sz="3600" b="1" dirty="0">
                  <a:solidFill>
                    <a:srgbClr val="14B19D"/>
                  </a:solidFill>
                  <a:latin typeface="Lato" panose="020F0502020204030203" pitchFamily="34" charset="-18"/>
                </a:rPr>
                <a:t>Ogłoszone dotychczas konkursy </a:t>
              </a:r>
            </a:p>
            <a:p>
              <a:r>
                <a:rPr lang="pl-PL" sz="3600" b="1" dirty="0">
                  <a:solidFill>
                    <a:srgbClr val="14B19D"/>
                  </a:solidFill>
                  <a:latin typeface="Lato" panose="020F0502020204030203" pitchFamily="34" charset="-18"/>
                </a:rPr>
                <a:t>Narodowej Strategii Onkologicznej w 2025 r. :</a:t>
              </a:r>
            </a:p>
            <a:p>
              <a:pPr algn="ctr"/>
              <a:endParaRPr lang="pl-PL" sz="2600" dirty="0">
                <a:latin typeface="Lato" panose="020F0502020204030203" pitchFamily="34" charset="-18"/>
              </a:endParaRPr>
            </a:p>
            <a:p>
              <a:pPr algn="ctr"/>
              <a:endParaRPr lang="pl-PL" sz="2600" dirty="0">
                <a:latin typeface="Lato" panose="020F0502020204030203" pitchFamily="34" charset="-18"/>
              </a:endParaRPr>
            </a:p>
            <a:p>
              <a:pPr algn="ctr"/>
              <a:endParaRPr lang="pl-PL" sz="2600" dirty="0">
                <a:latin typeface="Lato" panose="020F0502020204030203" pitchFamily="34" charset="-18"/>
              </a:endParaRPr>
            </a:p>
            <a:p>
              <a:pPr algn="ctr"/>
              <a:endParaRPr lang="pl-PL" sz="2600" dirty="0">
                <a:latin typeface="Lato" panose="020F0502020204030203" pitchFamily="34" charset="-18"/>
              </a:endParaRPr>
            </a:p>
            <a:p>
              <a:pPr algn="ctr"/>
              <a:endParaRPr lang="pl-PL" sz="2600" dirty="0">
                <a:latin typeface="Lato" panose="020F0502020204030203" pitchFamily="34" charset="-18"/>
              </a:endParaRPr>
            </a:p>
            <a:p>
              <a:pPr marL="1111250" indent="-457200">
                <a:buFont typeface="Wingdings" panose="05000000000000000000" pitchFamily="2" charset="2"/>
                <a:buChar char="v"/>
              </a:pPr>
              <a:r>
                <a:rPr lang="pl-PL" sz="2600" dirty="0">
                  <a:latin typeface="Lato" panose="020F0502020204030203" pitchFamily="34" charset="-18"/>
                </a:rPr>
                <a:t>Zakup sprzętu do diagnostyki genetycznej</a:t>
              </a:r>
            </a:p>
            <a:p>
              <a:pPr marL="1168400" indent="-514350">
                <a:buFont typeface="+mj-lt"/>
                <a:buAutoNum type="arabicParenR"/>
              </a:pPr>
              <a:endParaRPr lang="pl-PL" sz="2600" dirty="0">
                <a:latin typeface="Lato" panose="020F0502020204030203" pitchFamily="34" charset="-18"/>
              </a:endParaRPr>
            </a:p>
            <a:p>
              <a:pPr marL="1111250" indent="-457200">
                <a:buFont typeface="Wingdings" panose="05000000000000000000" pitchFamily="2" charset="2"/>
                <a:buChar char="v"/>
              </a:pPr>
              <a:r>
                <a:rPr lang="pl-PL" sz="2600" dirty="0">
                  <a:latin typeface="Lato" panose="020F0502020204030203" pitchFamily="34" charset="-18"/>
                </a:rPr>
                <a:t>Zakup sprzętu do diagnostyki patomorfologicznej</a:t>
              </a:r>
            </a:p>
            <a:p>
              <a:pPr marL="1168400" indent="-514350">
                <a:buFont typeface="+mj-lt"/>
                <a:buAutoNum type="arabicParenR"/>
              </a:pPr>
              <a:endParaRPr lang="pl-PL" sz="2600" dirty="0">
                <a:latin typeface="Lato" panose="020F0502020204030203" pitchFamily="34" charset="-18"/>
              </a:endParaRPr>
            </a:p>
            <a:p>
              <a:pPr marL="654050"/>
              <a:endParaRPr lang="pl-PL" sz="2600" dirty="0">
                <a:latin typeface="Lato" panose="020F0502020204030203" pitchFamily="34" charset="-18"/>
              </a:endParaRPr>
            </a:p>
            <a:p>
              <a:endParaRPr lang="pl-PL" sz="2600" dirty="0">
                <a:latin typeface="Lato" panose="020F0502020204030203" pitchFamily="34" charset="-18"/>
              </a:endParaRPr>
            </a:p>
            <a:p>
              <a:endParaRPr lang="pl-PL" sz="2600" dirty="0">
                <a:latin typeface="Lato" panose="020F0502020204030203" pitchFamily="34" charset="-18"/>
              </a:endParaRPr>
            </a:p>
            <a:p>
              <a:endParaRPr lang="pl-PL" sz="2600" dirty="0">
                <a:latin typeface="Lato" panose="020F0502020204030203" pitchFamily="34" charset="-18"/>
              </a:endParaRPr>
            </a:p>
            <a:p>
              <a:endParaRPr lang="pl-PL" sz="2600" dirty="0">
                <a:latin typeface="Lato" panose="020F0502020204030203" pitchFamily="34" charset="-18"/>
              </a:endParaRPr>
            </a:p>
            <a:p>
              <a:r>
                <a:rPr lang="pl-PL" sz="2600" dirty="0">
                  <a:latin typeface="Lato" panose="020F0502020204030203" pitchFamily="34" charset="-18"/>
                </a:rPr>
                <a:t>W konkursach nie jest wymagane posiadanie Opinii o Celowości Inwestycji.</a:t>
              </a:r>
            </a:p>
            <a:p>
              <a:endParaRPr lang="pl-PL" sz="2800" dirty="0">
                <a:latin typeface="Lato" panose="020F0502020204030203" pitchFamily="34" charset="-18"/>
              </a:endParaRPr>
            </a:p>
            <a:p>
              <a:endParaRPr lang="pl-PL" sz="2800" dirty="0">
                <a:latin typeface="Lato" panose="020F0502020204030203" pitchFamily="34" charset="-18"/>
              </a:endParaRPr>
            </a:p>
            <a:p>
              <a:endParaRPr lang="pl-PL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097904" cy="1506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1" y="8922784"/>
            <a:ext cx="18315708" cy="1513433"/>
            <a:chOff x="-7599" y="-38100"/>
            <a:chExt cx="5023108" cy="850900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599" y="-27396"/>
              <a:ext cx="5015509" cy="830655"/>
            </a:xfrm>
            <a:custGeom>
              <a:avLst/>
              <a:gdLst/>
              <a:ahLst/>
              <a:cxnLst/>
              <a:rect l="l" t="t" r="r" b="b"/>
              <a:pathLst>
                <a:path w="5015509" h="812800">
                  <a:moveTo>
                    <a:pt x="20734" y="0"/>
                  </a:moveTo>
                  <a:lnTo>
                    <a:pt x="4994775" y="0"/>
                  </a:lnTo>
                  <a:cubicBezTo>
                    <a:pt x="5000274" y="0"/>
                    <a:pt x="5005548" y="2184"/>
                    <a:pt x="5009436" y="6073"/>
                  </a:cubicBezTo>
                  <a:cubicBezTo>
                    <a:pt x="5013324" y="9961"/>
                    <a:pt x="5015509" y="15235"/>
                    <a:pt x="5015509" y="20734"/>
                  </a:cubicBezTo>
                  <a:lnTo>
                    <a:pt x="5015509" y="792066"/>
                  </a:lnTo>
                  <a:cubicBezTo>
                    <a:pt x="5015509" y="797565"/>
                    <a:pt x="5013324" y="802839"/>
                    <a:pt x="5009436" y="806727"/>
                  </a:cubicBezTo>
                  <a:cubicBezTo>
                    <a:pt x="5005548" y="810616"/>
                    <a:pt x="5000274" y="812800"/>
                    <a:pt x="4994775" y="812800"/>
                  </a:cubicBezTo>
                  <a:lnTo>
                    <a:pt x="20734" y="812800"/>
                  </a:lnTo>
                  <a:cubicBezTo>
                    <a:pt x="15235" y="812800"/>
                    <a:pt x="9961" y="810616"/>
                    <a:pt x="6073" y="806727"/>
                  </a:cubicBezTo>
                  <a:cubicBezTo>
                    <a:pt x="2184" y="802839"/>
                    <a:pt x="0" y="797565"/>
                    <a:pt x="0" y="792066"/>
                  </a:cubicBezTo>
                  <a:lnTo>
                    <a:pt x="0" y="20734"/>
                  </a:lnTo>
                  <a:cubicBezTo>
                    <a:pt x="0" y="15235"/>
                    <a:pt x="2184" y="9961"/>
                    <a:pt x="6073" y="6073"/>
                  </a:cubicBezTo>
                  <a:cubicBezTo>
                    <a:pt x="9961" y="2184"/>
                    <a:pt x="15235" y="0"/>
                    <a:pt x="207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501550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>
            <a:grpSpLocks noGrp="1" noUngrp="1" noRot="1" noMove="1" noResize="1"/>
          </p:cNvGrpSpPr>
          <p:nvPr/>
        </p:nvGrpSpPr>
        <p:grpSpPr>
          <a:xfrm>
            <a:off x="0" y="8929321"/>
            <a:ext cx="14704739" cy="1489928"/>
            <a:chOff x="0" y="-38100"/>
            <a:chExt cx="4193337" cy="850901"/>
          </a:xfrm>
        </p:grpSpPr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099"/>
              <a:ext cx="4193337" cy="850900"/>
            </a:xfrm>
            <a:custGeom>
              <a:avLst/>
              <a:gdLst/>
              <a:ahLst/>
              <a:cxnLst/>
              <a:rect l="l" t="t" r="r" b="b"/>
              <a:pathLst>
                <a:path w="4193337" h="812800">
                  <a:moveTo>
                    <a:pt x="24799" y="0"/>
                  </a:moveTo>
                  <a:lnTo>
                    <a:pt x="4168538" y="0"/>
                  </a:lnTo>
                  <a:cubicBezTo>
                    <a:pt x="4175115" y="0"/>
                    <a:pt x="4181423" y="2613"/>
                    <a:pt x="4186074" y="7263"/>
                  </a:cubicBezTo>
                  <a:cubicBezTo>
                    <a:pt x="4190724" y="11914"/>
                    <a:pt x="4193337" y="18222"/>
                    <a:pt x="4193337" y="24799"/>
                  </a:cubicBezTo>
                  <a:lnTo>
                    <a:pt x="4193337" y="788001"/>
                  </a:lnTo>
                  <a:cubicBezTo>
                    <a:pt x="4193337" y="794578"/>
                    <a:pt x="4190724" y="800886"/>
                    <a:pt x="4186074" y="805537"/>
                  </a:cubicBezTo>
                  <a:cubicBezTo>
                    <a:pt x="4181423" y="810187"/>
                    <a:pt x="4175115" y="812800"/>
                    <a:pt x="4168538" y="812800"/>
                  </a:cubicBezTo>
                  <a:lnTo>
                    <a:pt x="24799" y="812800"/>
                  </a:lnTo>
                  <a:cubicBezTo>
                    <a:pt x="18222" y="812800"/>
                    <a:pt x="11914" y="810187"/>
                    <a:pt x="7263" y="805537"/>
                  </a:cubicBezTo>
                  <a:cubicBezTo>
                    <a:pt x="2613" y="800886"/>
                    <a:pt x="0" y="794578"/>
                    <a:pt x="0" y="788001"/>
                  </a:cubicBezTo>
                  <a:lnTo>
                    <a:pt x="0" y="24799"/>
                  </a:lnTo>
                  <a:cubicBezTo>
                    <a:pt x="0" y="18222"/>
                    <a:pt x="2613" y="11914"/>
                    <a:pt x="7263" y="7263"/>
                  </a:cubicBezTo>
                  <a:cubicBezTo>
                    <a:pt x="11914" y="2613"/>
                    <a:pt x="18222" y="0"/>
                    <a:pt x="24799" y="0"/>
                  </a:cubicBezTo>
                  <a:close/>
                </a:path>
              </a:pathLst>
            </a:custGeom>
            <a:solidFill>
              <a:srgbClr val="14B19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4193337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96992" y="9280358"/>
            <a:ext cx="2597436" cy="1172825"/>
          </a:xfrm>
          <a:custGeom>
            <a:avLst/>
            <a:gdLst/>
            <a:ahLst/>
            <a:cxnLst/>
            <a:rect l="l" t="t" r="r" b="b"/>
            <a:pathLst>
              <a:path w="2597436" h="1155859">
                <a:moveTo>
                  <a:pt x="0" y="0"/>
                </a:moveTo>
                <a:lnTo>
                  <a:pt x="2597436" y="0"/>
                </a:lnTo>
                <a:lnTo>
                  <a:pt x="2597436" y="1155859"/>
                </a:lnTo>
                <a:lnTo>
                  <a:pt x="0" y="1155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7" name="Freeform 2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508823" y="8935378"/>
            <a:ext cx="2195916" cy="1507375"/>
          </a:xfrm>
          <a:custGeom>
            <a:avLst/>
            <a:gdLst/>
            <a:ahLst/>
            <a:cxnLst/>
            <a:rect l="l" t="t" r="r" b="b"/>
            <a:pathLst>
              <a:path w="2181402" h="1704221">
                <a:moveTo>
                  <a:pt x="0" y="0"/>
                </a:moveTo>
                <a:lnTo>
                  <a:pt x="2181403" y="0"/>
                </a:lnTo>
                <a:lnTo>
                  <a:pt x="2181403" y="1704221"/>
                </a:lnTo>
                <a:lnTo>
                  <a:pt x="0" y="1704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0272ADF9-C61F-92E5-CE4D-FBB8D50A38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34273"/>
            <a:ext cx="9171709" cy="158497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92AA36-8B69-2F1C-9DA6-26D5743D9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FC40C95-E88A-E824-514D-DFA4B4337FB6}"/>
              </a:ext>
            </a:extLst>
          </p:cNvPr>
          <p:cNvGrpSpPr/>
          <p:nvPr/>
        </p:nvGrpSpPr>
        <p:grpSpPr>
          <a:xfrm>
            <a:off x="0" y="-144661"/>
            <a:ext cx="16611600" cy="8793361"/>
            <a:chOff x="0" y="-38100"/>
            <a:chExt cx="3143527" cy="15527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A689018-3117-33A2-4B7E-C3CC4A00887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623" y="45774"/>
              <a:ext cx="3097904" cy="1468841"/>
            </a:xfrm>
            <a:custGeom>
              <a:avLst/>
              <a:gdLst/>
              <a:ahLst/>
              <a:cxnLst/>
              <a:rect l="l" t="t" r="r" b="b"/>
              <a:pathLst>
                <a:path w="3097904" h="1468841">
                  <a:moveTo>
                    <a:pt x="0" y="0"/>
                  </a:moveTo>
                  <a:lnTo>
                    <a:pt x="3097904" y="0"/>
                  </a:lnTo>
                  <a:lnTo>
                    <a:pt x="3097904" y="1468841"/>
                  </a:lnTo>
                  <a:lnTo>
                    <a:pt x="0" y="1468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4B19D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Zakup sprzętu do diagnostyki genetycznej</a:t>
              </a: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Cel: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szybsze i efektywniejsze diagnozowanie nowotworów dla pacjentów z dziedziczną predyspozycją do chorób nowotworowych </a:t>
              </a: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oraz 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modernizacja i doposażenie infrastruktury szpitali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Sprzęt do zakupu: </a:t>
              </a:r>
            </a:p>
            <a:p>
              <a:pPr marL="457200" indent="-457200" algn="just">
                <a:buFont typeface="+mj-lt"/>
                <a:buAutoNum type="arabicPeriod"/>
              </a:pP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Aparat NGS – </a:t>
              </a:r>
              <a:r>
                <a:rPr lang="pl-PL" sz="24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sekwenator</a:t>
              </a: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następnej generacji z certyfikatem</a:t>
              </a:r>
              <a:endPara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 algn="just">
                <a:buFont typeface="+mj-lt"/>
                <a:buAutoNum type="arabicPeriod"/>
              </a:pP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System do optycznego mapowania genomowego OGM</a:t>
              </a:r>
              <a:endPara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 algn="just">
                <a:buFont typeface="+mj-lt"/>
                <a:buAutoNum type="arabicPeriod"/>
              </a:pP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Skaner do </a:t>
              </a:r>
              <a:r>
                <a:rPr lang="pl-PL" sz="24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aCGH</a:t>
              </a: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(porównawcza hybrydyzacja genomowa)</a:t>
              </a:r>
              <a:endPara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 algn="just">
                <a:buFont typeface="+mj-lt"/>
                <a:buAutoNum type="arabicPeriod"/>
              </a:pP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Oprogramowanie LIMS</a:t>
              </a:r>
              <a:endPara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 algn="just">
                <a:buFont typeface="+mj-lt"/>
                <a:buAutoNum type="arabicPeriod"/>
              </a:pP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System do cyfrowego PCR (</a:t>
              </a:r>
              <a:r>
                <a:rPr lang="pl-PL" sz="24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digital</a:t>
              </a: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PCR)</a:t>
              </a:r>
              <a:endPara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 algn="just">
                <a:buFont typeface="+mj-lt"/>
                <a:buAutoNum type="arabicPeriod"/>
              </a:pP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Mikroskop Fluorescencyjny z oprogramowaniem Fluorescencyjnej Hybrydyzacji In Situ (FISH)</a:t>
              </a:r>
              <a:endPara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 algn="just">
                <a:buFont typeface="+mj-lt"/>
                <a:buAutoNum type="arabicPeriod"/>
              </a:pP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Piec do hybrydyzacji do </a:t>
              </a:r>
              <a:r>
                <a:rPr lang="pl-PL" sz="24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aCGH</a:t>
              </a:r>
              <a:endPara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 algn="just">
                <a:buFont typeface="+mj-lt"/>
                <a:buAutoNum type="arabicPeriod"/>
              </a:pP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Stacja pipetująca do przygotowywania reakcji PCR</a:t>
              </a:r>
              <a:endPara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 algn="just">
                <a:buFont typeface="+mj-lt"/>
                <a:buAutoNum type="arabicPeriod"/>
              </a:pP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Aparat do oceny jakości i długości bibliotek</a:t>
              </a:r>
              <a:endPara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 algn="just">
                <a:buFont typeface="+mj-lt"/>
                <a:buAutoNum type="arabicPeriod"/>
              </a:pP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System do elektroforezy kapilarnej (</a:t>
              </a:r>
              <a:r>
                <a:rPr lang="pl-PL" sz="24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sekwenator</a:t>
              </a: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kapilarny</a:t>
              </a:r>
              <a:r>
                <a:rPr lang="pl-PL" sz="24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 algn="just">
                <a:buFont typeface="+mj-lt"/>
                <a:buAutoNum type="arabicPeriod"/>
              </a:pPr>
              <a:r>
                <a:rPr lang="pl-PL" sz="240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Termocykler</a:t>
              </a: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do reakcji PCR w czasie rzeczywistym RT-PCR z certyfikatem CE IVD</a:t>
              </a:r>
              <a:endParaRPr lang="pl-PL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 algn="just">
                <a:buFont typeface="+mj-lt"/>
                <a:buAutoNum type="arabicPeriod"/>
              </a:pP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Automatyczny system do izolacji kwasów nukleinowych z certyfikatem CE IVD</a:t>
              </a:r>
            </a:p>
            <a:p>
              <a:pPr marL="457200" indent="-457200" algn="just">
                <a:buFont typeface="+mj-lt"/>
                <a:buAutoNum type="arabicPeriod"/>
              </a:pPr>
              <a:r>
                <a:rPr lang="pl-PL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Infrastruktura serwerowa do przechowywania wyników badań (IT)</a:t>
              </a:r>
            </a:p>
            <a:p>
              <a:pPr algn="just"/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Realizacja zadania w 2025 r.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Maksymalna kwota dotacji: </a:t>
              </a:r>
              <a:r>
                <a:rPr kumimoji="0" lang="pl-PL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2 mln / jeden podmiot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58D33C9-B4F8-C0D2-255D-0FF393670CE5}"/>
                </a:ext>
              </a:extLst>
            </p:cNvPr>
            <p:cNvSpPr txBox="1"/>
            <p:nvPr/>
          </p:nvSpPr>
          <p:spPr>
            <a:xfrm>
              <a:off x="0" y="-38100"/>
              <a:ext cx="3097904" cy="1506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BD6D4E1D-D565-76FD-FF8D-C0801440F0F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" y="8922784"/>
            <a:ext cx="18315708" cy="1513433"/>
            <a:chOff x="-7599" y="-38100"/>
            <a:chExt cx="5023108" cy="8509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02A073D-DD78-2AB1-6296-66F55C18BC7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599" y="-27396"/>
              <a:ext cx="5015509" cy="830655"/>
            </a:xfrm>
            <a:custGeom>
              <a:avLst/>
              <a:gdLst/>
              <a:ahLst/>
              <a:cxnLst/>
              <a:rect l="l" t="t" r="r" b="b"/>
              <a:pathLst>
                <a:path w="5015509" h="812800">
                  <a:moveTo>
                    <a:pt x="20734" y="0"/>
                  </a:moveTo>
                  <a:lnTo>
                    <a:pt x="4994775" y="0"/>
                  </a:lnTo>
                  <a:cubicBezTo>
                    <a:pt x="5000274" y="0"/>
                    <a:pt x="5005548" y="2184"/>
                    <a:pt x="5009436" y="6073"/>
                  </a:cubicBezTo>
                  <a:cubicBezTo>
                    <a:pt x="5013324" y="9961"/>
                    <a:pt x="5015509" y="15235"/>
                    <a:pt x="5015509" y="20734"/>
                  </a:cubicBezTo>
                  <a:lnTo>
                    <a:pt x="5015509" y="792066"/>
                  </a:lnTo>
                  <a:cubicBezTo>
                    <a:pt x="5015509" y="797565"/>
                    <a:pt x="5013324" y="802839"/>
                    <a:pt x="5009436" y="806727"/>
                  </a:cubicBezTo>
                  <a:cubicBezTo>
                    <a:pt x="5005548" y="810616"/>
                    <a:pt x="5000274" y="812800"/>
                    <a:pt x="4994775" y="812800"/>
                  </a:cubicBezTo>
                  <a:lnTo>
                    <a:pt x="20734" y="812800"/>
                  </a:lnTo>
                  <a:cubicBezTo>
                    <a:pt x="15235" y="812800"/>
                    <a:pt x="9961" y="810616"/>
                    <a:pt x="6073" y="806727"/>
                  </a:cubicBezTo>
                  <a:cubicBezTo>
                    <a:pt x="2184" y="802839"/>
                    <a:pt x="0" y="797565"/>
                    <a:pt x="0" y="792066"/>
                  </a:cubicBezTo>
                  <a:lnTo>
                    <a:pt x="0" y="20734"/>
                  </a:lnTo>
                  <a:cubicBezTo>
                    <a:pt x="0" y="15235"/>
                    <a:pt x="2184" y="9961"/>
                    <a:pt x="6073" y="6073"/>
                  </a:cubicBezTo>
                  <a:cubicBezTo>
                    <a:pt x="9961" y="2184"/>
                    <a:pt x="15235" y="0"/>
                    <a:pt x="207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C506EF3-0AED-5A89-0C4C-27D0B4CF86B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501550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DD07A1CB-781E-3DF5-5E49-70DD66DCF45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8929321"/>
            <a:ext cx="14704739" cy="1489928"/>
            <a:chOff x="0" y="-38100"/>
            <a:chExt cx="4193337" cy="85090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F168736-63B1-5420-CD56-7C137D29C1C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099"/>
              <a:ext cx="4193337" cy="850900"/>
            </a:xfrm>
            <a:custGeom>
              <a:avLst/>
              <a:gdLst/>
              <a:ahLst/>
              <a:cxnLst/>
              <a:rect l="l" t="t" r="r" b="b"/>
              <a:pathLst>
                <a:path w="4193337" h="812800">
                  <a:moveTo>
                    <a:pt x="24799" y="0"/>
                  </a:moveTo>
                  <a:lnTo>
                    <a:pt x="4168538" y="0"/>
                  </a:lnTo>
                  <a:cubicBezTo>
                    <a:pt x="4175115" y="0"/>
                    <a:pt x="4181423" y="2613"/>
                    <a:pt x="4186074" y="7263"/>
                  </a:cubicBezTo>
                  <a:cubicBezTo>
                    <a:pt x="4190724" y="11914"/>
                    <a:pt x="4193337" y="18222"/>
                    <a:pt x="4193337" y="24799"/>
                  </a:cubicBezTo>
                  <a:lnTo>
                    <a:pt x="4193337" y="788001"/>
                  </a:lnTo>
                  <a:cubicBezTo>
                    <a:pt x="4193337" y="794578"/>
                    <a:pt x="4190724" y="800886"/>
                    <a:pt x="4186074" y="805537"/>
                  </a:cubicBezTo>
                  <a:cubicBezTo>
                    <a:pt x="4181423" y="810187"/>
                    <a:pt x="4175115" y="812800"/>
                    <a:pt x="4168538" y="812800"/>
                  </a:cubicBezTo>
                  <a:lnTo>
                    <a:pt x="24799" y="812800"/>
                  </a:lnTo>
                  <a:cubicBezTo>
                    <a:pt x="18222" y="812800"/>
                    <a:pt x="11914" y="810187"/>
                    <a:pt x="7263" y="805537"/>
                  </a:cubicBezTo>
                  <a:cubicBezTo>
                    <a:pt x="2613" y="800886"/>
                    <a:pt x="0" y="794578"/>
                    <a:pt x="0" y="788001"/>
                  </a:cubicBezTo>
                  <a:lnTo>
                    <a:pt x="0" y="24799"/>
                  </a:lnTo>
                  <a:cubicBezTo>
                    <a:pt x="0" y="18222"/>
                    <a:pt x="2613" y="11914"/>
                    <a:pt x="7263" y="7263"/>
                  </a:cubicBezTo>
                  <a:cubicBezTo>
                    <a:pt x="11914" y="2613"/>
                    <a:pt x="18222" y="0"/>
                    <a:pt x="24799" y="0"/>
                  </a:cubicBezTo>
                  <a:close/>
                </a:path>
              </a:pathLst>
            </a:custGeom>
            <a:solidFill>
              <a:srgbClr val="14B19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54D54D98-5C54-2EEF-50BF-443317C3FA2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4193337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4A5CB35F-988B-BF03-E471-0E6A6C19DF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96992" y="9280358"/>
            <a:ext cx="2597436" cy="1172825"/>
          </a:xfrm>
          <a:custGeom>
            <a:avLst/>
            <a:gdLst/>
            <a:ahLst/>
            <a:cxnLst/>
            <a:rect l="l" t="t" r="r" b="b"/>
            <a:pathLst>
              <a:path w="2597436" h="1155859">
                <a:moveTo>
                  <a:pt x="0" y="0"/>
                </a:moveTo>
                <a:lnTo>
                  <a:pt x="2597436" y="0"/>
                </a:lnTo>
                <a:lnTo>
                  <a:pt x="2597436" y="1155859"/>
                </a:lnTo>
                <a:lnTo>
                  <a:pt x="0" y="1155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641BB246-563A-E751-0BE6-C9690BBA90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508823" y="8935378"/>
            <a:ext cx="2195916" cy="1507375"/>
          </a:xfrm>
          <a:custGeom>
            <a:avLst/>
            <a:gdLst/>
            <a:ahLst/>
            <a:cxnLst/>
            <a:rect l="l" t="t" r="r" b="b"/>
            <a:pathLst>
              <a:path w="2181402" h="1704221">
                <a:moveTo>
                  <a:pt x="0" y="0"/>
                </a:moveTo>
                <a:lnTo>
                  <a:pt x="2181403" y="0"/>
                </a:lnTo>
                <a:lnTo>
                  <a:pt x="2181403" y="1704221"/>
                </a:lnTo>
                <a:lnTo>
                  <a:pt x="0" y="1704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7B403EFD-DE0F-CA53-D8C9-D18BEAD9202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34273"/>
            <a:ext cx="9171709" cy="158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387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3DFFCC-6534-D211-054A-F2C84CA78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42E64EA-BD93-6DF5-C886-2A2D2EF37EFA}"/>
              </a:ext>
            </a:extLst>
          </p:cNvPr>
          <p:cNvGrpSpPr/>
          <p:nvPr/>
        </p:nvGrpSpPr>
        <p:grpSpPr>
          <a:xfrm>
            <a:off x="0" y="-144661"/>
            <a:ext cx="16687800" cy="8773275"/>
            <a:chOff x="0" y="-38100"/>
            <a:chExt cx="3143527" cy="15527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9EA996B-CB76-C437-18D4-5EEB1BF92FC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623" y="45774"/>
              <a:ext cx="3097904" cy="1468841"/>
            </a:xfrm>
            <a:custGeom>
              <a:avLst/>
              <a:gdLst/>
              <a:ahLst/>
              <a:cxnLst/>
              <a:rect l="l" t="t" r="r" b="b"/>
              <a:pathLst>
                <a:path w="3097904" h="1468841">
                  <a:moveTo>
                    <a:pt x="0" y="0"/>
                  </a:moveTo>
                  <a:lnTo>
                    <a:pt x="3097904" y="0"/>
                  </a:lnTo>
                  <a:lnTo>
                    <a:pt x="3097904" y="1468841"/>
                  </a:lnTo>
                  <a:lnTo>
                    <a:pt x="0" y="1468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ctr"/>
              <a:endParaRPr lang="pl-PL" sz="2800" dirty="0">
                <a:latin typeface="Lato" panose="020F0502020204030203" pitchFamily="34" charset="-18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4B19D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Zakup sprzętu do diagnostyki genetycznej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2600" u="sng" dirty="0">
                  <a:solidFill>
                    <a:prstClr val="black"/>
                  </a:solidFill>
                  <a:latin typeface="Lato" panose="020F0502020204030203" pitchFamily="34" charset="-18"/>
                </a:rPr>
                <a:t>K</a:t>
              </a:r>
              <a:r>
                <a:rPr kumimoji="0" lang="pl-PL" sz="2600" b="0" i="0" u="sng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onkurs</a:t>
              </a:r>
              <a:r>
                <a:rPr kumimoji="0" lang="pl-PL" sz="26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 skierowany do podmiotów: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zakwalifikowanych </a:t>
              </a: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do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 Krajowej Sieci Onkologicznej na poziom II lub III Specjalistycznego Ośrodka Leczenia Onkologicznego </a:t>
              </a:r>
              <a:r>
                <a:rPr kumimoji="0" lang="pl-PL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albo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udzielających świadczenia w ramach umowy z NFZ </a:t>
              </a: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(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onkologia i hematologia dziecięca / chirurgia dziecięca / chirurgia onkologiczna dla dzieci – leczenie szpitalne) </a:t>
              </a:r>
              <a:r>
                <a:rPr kumimoji="0" lang="pl-PL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oraz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wykonujących badania genetyczne na podstawie umowy z NFZ </a:t>
              </a:r>
              <a:r>
                <a:rPr kumimoji="0" lang="pl-PL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oraz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posiadających medyczne laboratorium diagnostyczne:</a:t>
              </a: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	-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 wykonujące badania diagnostyki genetycznej i molekularnej o kodzie resortowym 7102 lub 7100 z 		   profilem 11 </a:t>
              </a:r>
              <a:r>
                <a:rPr kumimoji="0" lang="pl-PL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oraz</a:t>
              </a: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	- 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zarejestrowane w Rejestrze Krajowej Rady Diagnostów Laboratoryjnych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dysponujących wykwalifikowanym personelem w zakresie diagnostyki genetycznej (kierownik i specjalista)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dysponujących infrastrukturą, która spełnia warunki medycznego laboratorium diagnostycznego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wykonujących w 2024 r. badania genetyczne w onkologii </a:t>
              </a: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CA14E5F-4B8E-B8FF-47FA-B250EE95FBCC}"/>
                </a:ext>
              </a:extLst>
            </p:cNvPr>
            <p:cNvSpPr txBox="1"/>
            <p:nvPr/>
          </p:nvSpPr>
          <p:spPr>
            <a:xfrm>
              <a:off x="0" y="-38100"/>
              <a:ext cx="3097904" cy="1506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EEE6CA04-E223-127B-522B-BBFC70C0476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" y="8922784"/>
            <a:ext cx="18315708" cy="1513433"/>
            <a:chOff x="-7599" y="-38100"/>
            <a:chExt cx="5023108" cy="8509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B72F5A1-BE3D-A81B-309B-368E137E0A7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599" y="-27396"/>
              <a:ext cx="5015509" cy="830655"/>
            </a:xfrm>
            <a:custGeom>
              <a:avLst/>
              <a:gdLst/>
              <a:ahLst/>
              <a:cxnLst/>
              <a:rect l="l" t="t" r="r" b="b"/>
              <a:pathLst>
                <a:path w="5015509" h="812800">
                  <a:moveTo>
                    <a:pt x="20734" y="0"/>
                  </a:moveTo>
                  <a:lnTo>
                    <a:pt x="4994775" y="0"/>
                  </a:lnTo>
                  <a:cubicBezTo>
                    <a:pt x="5000274" y="0"/>
                    <a:pt x="5005548" y="2184"/>
                    <a:pt x="5009436" y="6073"/>
                  </a:cubicBezTo>
                  <a:cubicBezTo>
                    <a:pt x="5013324" y="9961"/>
                    <a:pt x="5015509" y="15235"/>
                    <a:pt x="5015509" y="20734"/>
                  </a:cubicBezTo>
                  <a:lnTo>
                    <a:pt x="5015509" y="792066"/>
                  </a:lnTo>
                  <a:cubicBezTo>
                    <a:pt x="5015509" y="797565"/>
                    <a:pt x="5013324" y="802839"/>
                    <a:pt x="5009436" y="806727"/>
                  </a:cubicBezTo>
                  <a:cubicBezTo>
                    <a:pt x="5005548" y="810616"/>
                    <a:pt x="5000274" y="812800"/>
                    <a:pt x="4994775" y="812800"/>
                  </a:cubicBezTo>
                  <a:lnTo>
                    <a:pt x="20734" y="812800"/>
                  </a:lnTo>
                  <a:cubicBezTo>
                    <a:pt x="15235" y="812800"/>
                    <a:pt x="9961" y="810616"/>
                    <a:pt x="6073" y="806727"/>
                  </a:cubicBezTo>
                  <a:cubicBezTo>
                    <a:pt x="2184" y="802839"/>
                    <a:pt x="0" y="797565"/>
                    <a:pt x="0" y="792066"/>
                  </a:cubicBezTo>
                  <a:lnTo>
                    <a:pt x="0" y="20734"/>
                  </a:lnTo>
                  <a:cubicBezTo>
                    <a:pt x="0" y="15235"/>
                    <a:pt x="2184" y="9961"/>
                    <a:pt x="6073" y="6073"/>
                  </a:cubicBezTo>
                  <a:cubicBezTo>
                    <a:pt x="9961" y="2184"/>
                    <a:pt x="15235" y="0"/>
                    <a:pt x="207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6983406-F8C1-4BD8-F537-E5600DA963F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501550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2398D2C5-A753-A386-030D-A6EEF110A94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8929321"/>
            <a:ext cx="14704739" cy="1489928"/>
            <a:chOff x="0" y="-38100"/>
            <a:chExt cx="4193337" cy="85090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6C1383B9-E04F-8050-079A-FEE4236559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099"/>
              <a:ext cx="4193337" cy="850900"/>
            </a:xfrm>
            <a:custGeom>
              <a:avLst/>
              <a:gdLst/>
              <a:ahLst/>
              <a:cxnLst/>
              <a:rect l="l" t="t" r="r" b="b"/>
              <a:pathLst>
                <a:path w="4193337" h="812800">
                  <a:moveTo>
                    <a:pt x="24799" y="0"/>
                  </a:moveTo>
                  <a:lnTo>
                    <a:pt x="4168538" y="0"/>
                  </a:lnTo>
                  <a:cubicBezTo>
                    <a:pt x="4175115" y="0"/>
                    <a:pt x="4181423" y="2613"/>
                    <a:pt x="4186074" y="7263"/>
                  </a:cubicBezTo>
                  <a:cubicBezTo>
                    <a:pt x="4190724" y="11914"/>
                    <a:pt x="4193337" y="18222"/>
                    <a:pt x="4193337" y="24799"/>
                  </a:cubicBezTo>
                  <a:lnTo>
                    <a:pt x="4193337" y="788001"/>
                  </a:lnTo>
                  <a:cubicBezTo>
                    <a:pt x="4193337" y="794578"/>
                    <a:pt x="4190724" y="800886"/>
                    <a:pt x="4186074" y="805537"/>
                  </a:cubicBezTo>
                  <a:cubicBezTo>
                    <a:pt x="4181423" y="810187"/>
                    <a:pt x="4175115" y="812800"/>
                    <a:pt x="4168538" y="812800"/>
                  </a:cubicBezTo>
                  <a:lnTo>
                    <a:pt x="24799" y="812800"/>
                  </a:lnTo>
                  <a:cubicBezTo>
                    <a:pt x="18222" y="812800"/>
                    <a:pt x="11914" y="810187"/>
                    <a:pt x="7263" y="805537"/>
                  </a:cubicBezTo>
                  <a:cubicBezTo>
                    <a:pt x="2613" y="800886"/>
                    <a:pt x="0" y="794578"/>
                    <a:pt x="0" y="788001"/>
                  </a:cubicBezTo>
                  <a:lnTo>
                    <a:pt x="0" y="24799"/>
                  </a:lnTo>
                  <a:cubicBezTo>
                    <a:pt x="0" y="18222"/>
                    <a:pt x="2613" y="11914"/>
                    <a:pt x="7263" y="7263"/>
                  </a:cubicBezTo>
                  <a:cubicBezTo>
                    <a:pt x="11914" y="2613"/>
                    <a:pt x="18222" y="0"/>
                    <a:pt x="24799" y="0"/>
                  </a:cubicBezTo>
                  <a:close/>
                </a:path>
              </a:pathLst>
            </a:custGeom>
            <a:solidFill>
              <a:srgbClr val="14B19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9C8D4AB6-2DEF-E4EF-03E5-FDC02653DB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4193337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F61CF666-43D6-10CB-1C8B-5F34B1F009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96992" y="9280358"/>
            <a:ext cx="2597436" cy="1172825"/>
          </a:xfrm>
          <a:custGeom>
            <a:avLst/>
            <a:gdLst/>
            <a:ahLst/>
            <a:cxnLst/>
            <a:rect l="l" t="t" r="r" b="b"/>
            <a:pathLst>
              <a:path w="2597436" h="1155859">
                <a:moveTo>
                  <a:pt x="0" y="0"/>
                </a:moveTo>
                <a:lnTo>
                  <a:pt x="2597436" y="0"/>
                </a:lnTo>
                <a:lnTo>
                  <a:pt x="2597436" y="1155859"/>
                </a:lnTo>
                <a:lnTo>
                  <a:pt x="0" y="1155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5D602CC0-7570-AA7C-C80E-C3D90306BA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508823" y="8935378"/>
            <a:ext cx="2195916" cy="1507375"/>
          </a:xfrm>
          <a:custGeom>
            <a:avLst/>
            <a:gdLst/>
            <a:ahLst/>
            <a:cxnLst/>
            <a:rect l="l" t="t" r="r" b="b"/>
            <a:pathLst>
              <a:path w="2181402" h="1704221">
                <a:moveTo>
                  <a:pt x="0" y="0"/>
                </a:moveTo>
                <a:lnTo>
                  <a:pt x="2181403" y="0"/>
                </a:lnTo>
                <a:lnTo>
                  <a:pt x="2181403" y="1704221"/>
                </a:lnTo>
                <a:lnTo>
                  <a:pt x="0" y="1704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A2AC6A4B-809E-C2FB-6FAB-95EF914106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34273"/>
            <a:ext cx="9171709" cy="158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02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F17728-9A95-CCB6-D0FA-F7D9AF2E5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0699674-924B-EE08-784A-42E4D77747AD}"/>
              </a:ext>
            </a:extLst>
          </p:cNvPr>
          <p:cNvGrpSpPr/>
          <p:nvPr/>
        </p:nvGrpSpPr>
        <p:grpSpPr>
          <a:xfrm>
            <a:off x="0" y="-144661"/>
            <a:ext cx="16687800" cy="8773275"/>
            <a:chOff x="0" y="-38100"/>
            <a:chExt cx="3143527" cy="15527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E48773A-C390-8ACF-EB47-4914D8F8914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623" y="45774"/>
              <a:ext cx="3097904" cy="1468841"/>
            </a:xfrm>
            <a:custGeom>
              <a:avLst/>
              <a:gdLst/>
              <a:ahLst/>
              <a:cxnLst/>
              <a:rect l="l" t="t" r="r" b="b"/>
              <a:pathLst>
                <a:path w="3097904" h="1468841">
                  <a:moveTo>
                    <a:pt x="0" y="0"/>
                  </a:moveTo>
                  <a:lnTo>
                    <a:pt x="3097904" y="0"/>
                  </a:lnTo>
                  <a:lnTo>
                    <a:pt x="3097904" y="1468841"/>
                  </a:lnTo>
                  <a:lnTo>
                    <a:pt x="0" y="1468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ctr"/>
              <a:endParaRPr lang="pl-PL" sz="2800" dirty="0">
                <a:latin typeface="Lato" panose="020F0502020204030203" pitchFamily="34" charset="-18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4B19D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Zakup sprzętu do diagnostyki genetycznej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Wymaganie konkursowe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 - rozliczenie badań genetycznych w 2024 r. (na podstawie danych z NFZ) co najmniej: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w przypadku SOLO II lub III: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914400" marR="0" lvl="1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4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00 badań genetycznych 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w przypadku szpitali pediatrycznych: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914400" marR="0" lvl="1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5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0 badań genetycznych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W konkursie jest wymagany minimalny wkład własny – </a:t>
              </a:r>
              <a:r>
                <a:rPr kumimoji="0" lang="pl-PL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10%.</a:t>
              </a: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8C2C8B4-B66B-17AC-1134-387CCEFF60DF}"/>
                </a:ext>
              </a:extLst>
            </p:cNvPr>
            <p:cNvSpPr txBox="1"/>
            <p:nvPr/>
          </p:nvSpPr>
          <p:spPr>
            <a:xfrm>
              <a:off x="0" y="-38100"/>
              <a:ext cx="3097904" cy="1506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4958231C-97D2-9613-AABE-1BF7CE00AE3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" y="8922784"/>
            <a:ext cx="18315708" cy="1513433"/>
            <a:chOff x="-7599" y="-38100"/>
            <a:chExt cx="5023108" cy="8509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33F28EE-01A2-89D9-3DB0-196A4193D44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599" y="-27396"/>
              <a:ext cx="5015509" cy="830655"/>
            </a:xfrm>
            <a:custGeom>
              <a:avLst/>
              <a:gdLst/>
              <a:ahLst/>
              <a:cxnLst/>
              <a:rect l="l" t="t" r="r" b="b"/>
              <a:pathLst>
                <a:path w="5015509" h="812800">
                  <a:moveTo>
                    <a:pt x="20734" y="0"/>
                  </a:moveTo>
                  <a:lnTo>
                    <a:pt x="4994775" y="0"/>
                  </a:lnTo>
                  <a:cubicBezTo>
                    <a:pt x="5000274" y="0"/>
                    <a:pt x="5005548" y="2184"/>
                    <a:pt x="5009436" y="6073"/>
                  </a:cubicBezTo>
                  <a:cubicBezTo>
                    <a:pt x="5013324" y="9961"/>
                    <a:pt x="5015509" y="15235"/>
                    <a:pt x="5015509" y="20734"/>
                  </a:cubicBezTo>
                  <a:lnTo>
                    <a:pt x="5015509" y="792066"/>
                  </a:lnTo>
                  <a:cubicBezTo>
                    <a:pt x="5015509" y="797565"/>
                    <a:pt x="5013324" y="802839"/>
                    <a:pt x="5009436" y="806727"/>
                  </a:cubicBezTo>
                  <a:cubicBezTo>
                    <a:pt x="5005548" y="810616"/>
                    <a:pt x="5000274" y="812800"/>
                    <a:pt x="4994775" y="812800"/>
                  </a:cubicBezTo>
                  <a:lnTo>
                    <a:pt x="20734" y="812800"/>
                  </a:lnTo>
                  <a:cubicBezTo>
                    <a:pt x="15235" y="812800"/>
                    <a:pt x="9961" y="810616"/>
                    <a:pt x="6073" y="806727"/>
                  </a:cubicBezTo>
                  <a:cubicBezTo>
                    <a:pt x="2184" y="802839"/>
                    <a:pt x="0" y="797565"/>
                    <a:pt x="0" y="792066"/>
                  </a:cubicBezTo>
                  <a:lnTo>
                    <a:pt x="0" y="20734"/>
                  </a:lnTo>
                  <a:cubicBezTo>
                    <a:pt x="0" y="15235"/>
                    <a:pt x="2184" y="9961"/>
                    <a:pt x="6073" y="6073"/>
                  </a:cubicBezTo>
                  <a:cubicBezTo>
                    <a:pt x="9961" y="2184"/>
                    <a:pt x="15235" y="0"/>
                    <a:pt x="207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0585AA5A-0595-37A7-FE58-A3ED64C43A2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501550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8B342D2B-91F9-1331-8D86-E8DAFAB99F0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8929321"/>
            <a:ext cx="14704739" cy="1489928"/>
            <a:chOff x="0" y="-38100"/>
            <a:chExt cx="4193337" cy="85090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842ED43-4A9B-CAF6-4BB2-4B4D05DC26A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099"/>
              <a:ext cx="4193337" cy="850900"/>
            </a:xfrm>
            <a:custGeom>
              <a:avLst/>
              <a:gdLst/>
              <a:ahLst/>
              <a:cxnLst/>
              <a:rect l="l" t="t" r="r" b="b"/>
              <a:pathLst>
                <a:path w="4193337" h="812800">
                  <a:moveTo>
                    <a:pt x="24799" y="0"/>
                  </a:moveTo>
                  <a:lnTo>
                    <a:pt x="4168538" y="0"/>
                  </a:lnTo>
                  <a:cubicBezTo>
                    <a:pt x="4175115" y="0"/>
                    <a:pt x="4181423" y="2613"/>
                    <a:pt x="4186074" y="7263"/>
                  </a:cubicBezTo>
                  <a:cubicBezTo>
                    <a:pt x="4190724" y="11914"/>
                    <a:pt x="4193337" y="18222"/>
                    <a:pt x="4193337" y="24799"/>
                  </a:cubicBezTo>
                  <a:lnTo>
                    <a:pt x="4193337" y="788001"/>
                  </a:lnTo>
                  <a:cubicBezTo>
                    <a:pt x="4193337" y="794578"/>
                    <a:pt x="4190724" y="800886"/>
                    <a:pt x="4186074" y="805537"/>
                  </a:cubicBezTo>
                  <a:cubicBezTo>
                    <a:pt x="4181423" y="810187"/>
                    <a:pt x="4175115" y="812800"/>
                    <a:pt x="4168538" y="812800"/>
                  </a:cubicBezTo>
                  <a:lnTo>
                    <a:pt x="24799" y="812800"/>
                  </a:lnTo>
                  <a:cubicBezTo>
                    <a:pt x="18222" y="812800"/>
                    <a:pt x="11914" y="810187"/>
                    <a:pt x="7263" y="805537"/>
                  </a:cubicBezTo>
                  <a:cubicBezTo>
                    <a:pt x="2613" y="800886"/>
                    <a:pt x="0" y="794578"/>
                    <a:pt x="0" y="788001"/>
                  </a:cubicBezTo>
                  <a:lnTo>
                    <a:pt x="0" y="24799"/>
                  </a:lnTo>
                  <a:cubicBezTo>
                    <a:pt x="0" y="18222"/>
                    <a:pt x="2613" y="11914"/>
                    <a:pt x="7263" y="7263"/>
                  </a:cubicBezTo>
                  <a:cubicBezTo>
                    <a:pt x="11914" y="2613"/>
                    <a:pt x="18222" y="0"/>
                    <a:pt x="24799" y="0"/>
                  </a:cubicBezTo>
                  <a:close/>
                </a:path>
              </a:pathLst>
            </a:custGeom>
            <a:solidFill>
              <a:srgbClr val="14B19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B4D29518-B6F8-0479-C6F0-C9C72C07E52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4193337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F11D7B1B-4F06-87E1-35A7-4876F3364A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96992" y="9280358"/>
            <a:ext cx="2597436" cy="1172825"/>
          </a:xfrm>
          <a:custGeom>
            <a:avLst/>
            <a:gdLst/>
            <a:ahLst/>
            <a:cxnLst/>
            <a:rect l="l" t="t" r="r" b="b"/>
            <a:pathLst>
              <a:path w="2597436" h="1155859">
                <a:moveTo>
                  <a:pt x="0" y="0"/>
                </a:moveTo>
                <a:lnTo>
                  <a:pt x="2597436" y="0"/>
                </a:lnTo>
                <a:lnTo>
                  <a:pt x="2597436" y="1155859"/>
                </a:lnTo>
                <a:lnTo>
                  <a:pt x="0" y="1155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E5CE7B4C-E521-FB69-14C6-1F1A1302CF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508823" y="8935378"/>
            <a:ext cx="2195916" cy="1507375"/>
          </a:xfrm>
          <a:custGeom>
            <a:avLst/>
            <a:gdLst/>
            <a:ahLst/>
            <a:cxnLst/>
            <a:rect l="l" t="t" r="r" b="b"/>
            <a:pathLst>
              <a:path w="2181402" h="1704221">
                <a:moveTo>
                  <a:pt x="0" y="0"/>
                </a:moveTo>
                <a:lnTo>
                  <a:pt x="2181403" y="0"/>
                </a:lnTo>
                <a:lnTo>
                  <a:pt x="2181403" y="1704221"/>
                </a:lnTo>
                <a:lnTo>
                  <a:pt x="0" y="1704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06510F3D-96F9-9874-8EBE-7B068D38D4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34273"/>
            <a:ext cx="9171709" cy="158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46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996296-27AE-9ABF-5BC4-F6BC114FF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772EBA0-65E4-EF1A-BB23-50EF41AD5CF1}"/>
              </a:ext>
            </a:extLst>
          </p:cNvPr>
          <p:cNvGrpSpPr/>
          <p:nvPr/>
        </p:nvGrpSpPr>
        <p:grpSpPr>
          <a:xfrm>
            <a:off x="0" y="-144661"/>
            <a:ext cx="15096992" cy="8773275"/>
            <a:chOff x="0" y="-38100"/>
            <a:chExt cx="3143527" cy="15527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6439BF5-2AFB-CA8A-D77E-D8EF8C4BCF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623" y="45774"/>
              <a:ext cx="3097904" cy="1468841"/>
            </a:xfrm>
            <a:custGeom>
              <a:avLst/>
              <a:gdLst/>
              <a:ahLst/>
              <a:cxnLst/>
              <a:rect l="l" t="t" r="r" b="b"/>
              <a:pathLst>
                <a:path w="3097904" h="1468841">
                  <a:moveTo>
                    <a:pt x="0" y="0"/>
                  </a:moveTo>
                  <a:lnTo>
                    <a:pt x="3097904" y="0"/>
                  </a:lnTo>
                  <a:lnTo>
                    <a:pt x="3097904" y="1468841"/>
                  </a:lnTo>
                  <a:lnTo>
                    <a:pt x="0" y="1468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ctr"/>
              <a:endParaRPr lang="pl-PL" sz="2800" dirty="0">
                <a:latin typeface="Lato" panose="020F0502020204030203" pitchFamily="34" charset="-18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4B19D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Zakup sprzętu do diagnostyki patomorfologicznej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Cel: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unowocześnienie infrastruktury i podniesienie jakości badań patomorfologicznych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Sprzęt do zakupu: </a:t>
              </a:r>
            </a:p>
            <a:p>
              <a:pPr marL="900113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12800" algn="l"/>
                </a:tabLst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procesor tkankowy</a:t>
              </a:r>
            </a:p>
            <a:p>
              <a:pPr marL="900113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12800" algn="l"/>
                </a:tabLst>
                <a:defRPr/>
              </a:pPr>
              <a:r>
                <a:rPr kumimoji="0" lang="pl-PL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zatapiarka</a:t>
              </a: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900113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12800" algn="l"/>
                </a:tabLst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barwiarka</a:t>
              </a:r>
            </a:p>
            <a:p>
              <a:pPr marL="900113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12800" algn="l"/>
                </a:tabLst>
                <a:defRPr/>
              </a:pPr>
              <a:r>
                <a:rPr kumimoji="0" lang="pl-PL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nakrywarka</a:t>
              </a: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900113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12800" algn="l"/>
                </a:tabLst>
                <a:defRPr/>
              </a:pP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m</a:t>
              </a:r>
              <a:r>
                <a:rPr kumimoji="0" lang="pl-PL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ikrotom</a:t>
              </a: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900113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12800" algn="l"/>
                </a:tabLst>
                <a:defRPr/>
              </a:pP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drukarka</a:t>
              </a:r>
            </a:p>
            <a:p>
              <a:pPr marL="900113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12800" algn="l"/>
                </a:tabLst>
                <a:defRPr/>
              </a:pP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s</a:t>
              </a:r>
              <a:r>
                <a:rPr kumimoji="0" lang="pl-PL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kaner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 (zakup możliwy, jeśli Oferent zobowiąże się do umieszczania wszystkich wyników badań histopatologicznych na platformie P1 w module patomorfologicznym od dnia uruchomienia zakupionego skanera)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Realizacja zadania w 2025 r.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Maksymalna kwota dotacji: </a:t>
              </a:r>
              <a:r>
                <a:rPr kumimoji="0" lang="pl-PL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2 mln / jeden podmiot.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83A977D-6296-F5C6-5CDB-E25094E72AC1}"/>
                </a:ext>
              </a:extLst>
            </p:cNvPr>
            <p:cNvSpPr txBox="1"/>
            <p:nvPr/>
          </p:nvSpPr>
          <p:spPr>
            <a:xfrm>
              <a:off x="0" y="-38100"/>
              <a:ext cx="3097904" cy="1506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9E57B57-1B0C-B107-D00E-B6B027ECAE2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" y="8922784"/>
            <a:ext cx="18315708" cy="1513433"/>
            <a:chOff x="-7599" y="-38100"/>
            <a:chExt cx="5023108" cy="8509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9DC5F21-98E2-A613-9178-F65B2FAB234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599" y="-27396"/>
              <a:ext cx="5015509" cy="830655"/>
            </a:xfrm>
            <a:custGeom>
              <a:avLst/>
              <a:gdLst/>
              <a:ahLst/>
              <a:cxnLst/>
              <a:rect l="l" t="t" r="r" b="b"/>
              <a:pathLst>
                <a:path w="5015509" h="812800">
                  <a:moveTo>
                    <a:pt x="20734" y="0"/>
                  </a:moveTo>
                  <a:lnTo>
                    <a:pt x="4994775" y="0"/>
                  </a:lnTo>
                  <a:cubicBezTo>
                    <a:pt x="5000274" y="0"/>
                    <a:pt x="5005548" y="2184"/>
                    <a:pt x="5009436" y="6073"/>
                  </a:cubicBezTo>
                  <a:cubicBezTo>
                    <a:pt x="5013324" y="9961"/>
                    <a:pt x="5015509" y="15235"/>
                    <a:pt x="5015509" y="20734"/>
                  </a:cubicBezTo>
                  <a:lnTo>
                    <a:pt x="5015509" y="792066"/>
                  </a:lnTo>
                  <a:cubicBezTo>
                    <a:pt x="5015509" y="797565"/>
                    <a:pt x="5013324" y="802839"/>
                    <a:pt x="5009436" y="806727"/>
                  </a:cubicBezTo>
                  <a:cubicBezTo>
                    <a:pt x="5005548" y="810616"/>
                    <a:pt x="5000274" y="812800"/>
                    <a:pt x="4994775" y="812800"/>
                  </a:cubicBezTo>
                  <a:lnTo>
                    <a:pt x="20734" y="812800"/>
                  </a:lnTo>
                  <a:cubicBezTo>
                    <a:pt x="15235" y="812800"/>
                    <a:pt x="9961" y="810616"/>
                    <a:pt x="6073" y="806727"/>
                  </a:cubicBezTo>
                  <a:cubicBezTo>
                    <a:pt x="2184" y="802839"/>
                    <a:pt x="0" y="797565"/>
                    <a:pt x="0" y="792066"/>
                  </a:cubicBezTo>
                  <a:lnTo>
                    <a:pt x="0" y="20734"/>
                  </a:lnTo>
                  <a:cubicBezTo>
                    <a:pt x="0" y="15235"/>
                    <a:pt x="2184" y="9961"/>
                    <a:pt x="6073" y="6073"/>
                  </a:cubicBezTo>
                  <a:cubicBezTo>
                    <a:pt x="9961" y="2184"/>
                    <a:pt x="15235" y="0"/>
                    <a:pt x="207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0630D77C-C28A-C039-BBB5-BB81B019860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501550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B660A56-8C90-8423-E775-1662B4AC4CB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8929321"/>
            <a:ext cx="14704739" cy="1489928"/>
            <a:chOff x="0" y="-38100"/>
            <a:chExt cx="4193337" cy="85090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DF8DFE7-BC53-FFAE-DA75-515E468E05C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099"/>
              <a:ext cx="4193337" cy="850900"/>
            </a:xfrm>
            <a:custGeom>
              <a:avLst/>
              <a:gdLst/>
              <a:ahLst/>
              <a:cxnLst/>
              <a:rect l="l" t="t" r="r" b="b"/>
              <a:pathLst>
                <a:path w="4193337" h="812800">
                  <a:moveTo>
                    <a:pt x="24799" y="0"/>
                  </a:moveTo>
                  <a:lnTo>
                    <a:pt x="4168538" y="0"/>
                  </a:lnTo>
                  <a:cubicBezTo>
                    <a:pt x="4175115" y="0"/>
                    <a:pt x="4181423" y="2613"/>
                    <a:pt x="4186074" y="7263"/>
                  </a:cubicBezTo>
                  <a:cubicBezTo>
                    <a:pt x="4190724" y="11914"/>
                    <a:pt x="4193337" y="18222"/>
                    <a:pt x="4193337" y="24799"/>
                  </a:cubicBezTo>
                  <a:lnTo>
                    <a:pt x="4193337" y="788001"/>
                  </a:lnTo>
                  <a:cubicBezTo>
                    <a:pt x="4193337" y="794578"/>
                    <a:pt x="4190724" y="800886"/>
                    <a:pt x="4186074" y="805537"/>
                  </a:cubicBezTo>
                  <a:cubicBezTo>
                    <a:pt x="4181423" y="810187"/>
                    <a:pt x="4175115" y="812800"/>
                    <a:pt x="4168538" y="812800"/>
                  </a:cubicBezTo>
                  <a:lnTo>
                    <a:pt x="24799" y="812800"/>
                  </a:lnTo>
                  <a:cubicBezTo>
                    <a:pt x="18222" y="812800"/>
                    <a:pt x="11914" y="810187"/>
                    <a:pt x="7263" y="805537"/>
                  </a:cubicBezTo>
                  <a:cubicBezTo>
                    <a:pt x="2613" y="800886"/>
                    <a:pt x="0" y="794578"/>
                    <a:pt x="0" y="788001"/>
                  </a:cubicBezTo>
                  <a:lnTo>
                    <a:pt x="0" y="24799"/>
                  </a:lnTo>
                  <a:cubicBezTo>
                    <a:pt x="0" y="18222"/>
                    <a:pt x="2613" y="11914"/>
                    <a:pt x="7263" y="7263"/>
                  </a:cubicBezTo>
                  <a:cubicBezTo>
                    <a:pt x="11914" y="2613"/>
                    <a:pt x="18222" y="0"/>
                    <a:pt x="24799" y="0"/>
                  </a:cubicBezTo>
                  <a:close/>
                </a:path>
              </a:pathLst>
            </a:custGeom>
            <a:solidFill>
              <a:srgbClr val="14B19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9A1D9787-A581-4F24-C838-6394B04DAD1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4193337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631F7C81-C803-8A15-FF81-8826BF0268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96992" y="9280358"/>
            <a:ext cx="2597436" cy="1172825"/>
          </a:xfrm>
          <a:custGeom>
            <a:avLst/>
            <a:gdLst/>
            <a:ahLst/>
            <a:cxnLst/>
            <a:rect l="l" t="t" r="r" b="b"/>
            <a:pathLst>
              <a:path w="2597436" h="1155859">
                <a:moveTo>
                  <a:pt x="0" y="0"/>
                </a:moveTo>
                <a:lnTo>
                  <a:pt x="2597436" y="0"/>
                </a:lnTo>
                <a:lnTo>
                  <a:pt x="2597436" y="1155859"/>
                </a:lnTo>
                <a:lnTo>
                  <a:pt x="0" y="1155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B277C93D-686F-1268-F577-9165AA9219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508823" y="8935378"/>
            <a:ext cx="2195916" cy="1507375"/>
          </a:xfrm>
          <a:custGeom>
            <a:avLst/>
            <a:gdLst/>
            <a:ahLst/>
            <a:cxnLst/>
            <a:rect l="l" t="t" r="r" b="b"/>
            <a:pathLst>
              <a:path w="2181402" h="1704221">
                <a:moveTo>
                  <a:pt x="0" y="0"/>
                </a:moveTo>
                <a:lnTo>
                  <a:pt x="2181403" y="0"/>
                </a:lnTo>
                <a:lnTo>
                  <a:pt x="2181403" y="1704221"/>
                </a:lnTo>
                <a:lnTo>
                  <a:pt x="0" y="1704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28A888AA-7E2A-AFC4-E82D-D2C123D4EF2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34273"/>
            <a:ext cx="9171709" cy="158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89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EF4CEE-9894-1867-F71B-2B6321F3F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E5258BC-924B-EE3A-488F-5E9E64AEAC50}"/>
              </a:ext>
            </a:extLst>
          </p:cNvPr>
          <p:cNvGrpSpPr/>
          <p:nvPr/>
        </p:nvGrpSpPr>
        <p:grpSpPr>
          <a:xfrm>
            <a:off x="0" y="-144661"/>
            <a:ext cx="14859000" cy="8773275"/>
            <a:chOff x="0" y="-38100"/>
            <a:chExt cx="3143527" cy="15527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F70FB3F-6AA2-A9BF-9F6E-52A24D50B7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623" y="45774"/>
              <a:ext cx="3097904" cy="1468841"/>
            </a:xfrm>
            <a:custGeom>
              <a:avLst/>
              <a:gdLst/>
              <a:ahLst/>
              <a:cxnLst/>
              <a:rect l="l" t="t" r="r" b="b"/>
              <a:pathLst>
                <a:path w="3097904" h="1468841">
                  <a:moveTo>
                    <a:pt x="0" y="0"/>
                  </a:moveTo>
                  <a:lnTo>
                    <a:pt x="3097904" y="0"/>
                  </a:lnTo>
                  <a:lnTo>
                    <a:pt x="3097904" y="1468841"/>
                  </a:lnTo>
                  <a:lnTo>
                    <a:pt x="0" y="1468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ctr"/>
              <a:endParaRPr lang="pl-PL" sz="2800" dirty="0">
                <a:latin typeface="Lato" panose="020F0502020204030203" pitchFamily="34" charset="-18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4B19D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Zakup sprzętu do diagnostyki patomorfologicznej</a:t>
              </a: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l-PL" sz="2600" u="sng" dirty="0">
                <a:solidFill>
                  <a:prstClr val="black"/>
                </a:solidFill>
                <a:latin typeface="Lato" panose="020F0502020204030203" pitchFamily="34" charset="-18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2600" u="sng" dirty="0">
                  <a:solidFill>
                    <a:prstClr val="black"/>
                  </a:solidFill>
                  <a:latin typeface="Lato" panose="020F0502020204030203" pitchFamily="34" charset="-18"/>
                </a:rPr>
                <a:t>K</a:t>
              </a:r>
              <a:r>
                <a:rPr kumimoji="0" lang="pl-PL" sz="2600" b="0" i="0" u="sng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onkurs</a:t>
              </a:r>
              <a:r>
                <a:rPr kumimoji="0" lang="pl-PL" sz="26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 skierowany do podmiotów: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zakwalifikowanych do Krajowej Sieci Onkologicznej na poziom I lub II lub III Specjalistycznego Ośrodka Leczenia Onkologicznego </a:t>
              </a:r>
              <a:r>
                <a:rPr kumimoji="0" lang="pl-PL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albo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udzielających świadczenia w ramach umowy z NFZ (onkologia i hematologia dziecięca / chirurgia dziecięca / chirurgia onkologiczna dla dzieci – leczenie szpitalne) </a:t>
              </a:r>
              <a:r>
                <a:rPr kumimoji="0" lang="pl-PL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oraz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niebędących 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realizatorami zadania „Zakup sprzętu do diagnostyki patomorfologicznej” w 2024 r.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d</a:t>
              </a:r>
              <a:r>
                <a:rPr kumimoji="0" lang="pl-PL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ysponujących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 infrastrukturą, która spełnia warunki prowadzenia zakładów patomorfologii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d</a:t>
              </a:r>
              <a:r>
                <a:rPr kumimoji="0" lang="pl-PL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ysponujących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 kadrą - minimum dwóch lekarzy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439800A-9329-954B-26C2-6471CD234D9F}"/>
                </a:ext>
              </a:extLst>
            </p:cNvPr>
            <p:cNvSpPr txBox="1"/>
            <p:nvPr/>
          </p:nvSpPr>
          <p:spPr>
            <a:xfrm>
              <a:off x="0" y="-38100"/>
              <a:ext cx="3097904" cy="1506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B41917C5-13D2-4660-440C-23441A21FF5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" y="8922784"/>
            <a:ext cx="18315708" cy="1513433"/>
            <a:chOff x="-7599" y="-38100"/>
            <a:chExt cx="5023108" cy="8509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E580542-A8C7-B022-28B7-EB9DE642353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599" y="-27396"/>
              <a:ext cx="5015509" cy="830655"/>
            </a:xfrm>
            <a:custGeom>
              <a:avLst/>
              <a:gdLst/>
              <a:ahLst/>
              <a:cxnLst/>
              <a:rect l="l" t="t" r="r" b="b"/>
              <a:pathLst>
                <a:path w="5015509" h="812800">
                  <a:moveTo>
                    <a:pt x="20734" y="0"/>
                  </a:moveTo>
                  <a:lnTo>
                    <a:pt x="4994775" y="0"/>
                  </a:lnTo>
                  <a:cubicBezTo>
                    <a:pt x="5000274" y="0"/>
                    <a:pt x="5005548" y="2184"/>
                    <a:pt x="5009436" y="6073"/>
                  </a:cubicBezTo>
                  <a:cubicBezTo>
                    <a:pt x="5013324" y="9961"/>
                    <a:pt x="5015509" y="15235"/>
                    <a:pt x="5015509" y="20734"/>
                  </a:cubicBezTo>
                  <a:lnTo>
                    <a:pt x="5015509" y="792066"/>
                  </a:lnTo>
                  <a:cubicBezTo>
                    <a:pt x="5015509" y="797565"/>
                    <a:pt x="5013324" y="802839"/>
                    <a:pt x="5009436" y="806727"/>
                  </a:cubicBezTo>
                  <a:cubicBezTo>
                    <a:pt x="5005548" y="810616"/>
                    <a:pt x="5000274" y="812800"/>
                    <a:pt x="4994775" y="812800"/>
                  </a:cubicBezTo>
                  <a:lnTo>
                    <a:pt x="20734" y="812800"/>
                  </a:lnTo>
                  <a:cubicBezTo>
                    <a:pt x="15235" y="812800"/>
                    <a:pt x="9961" y="810616"/>
                    <a:pt x="6073" y="806727"/>
                  </a:cubicBezTo>
                  <a:cubicBezTo>
                    <a:pt x="2184" y="802839"/>
                    <a:pt x="0" y="797565"/>
                    <a:pt x="0" y="792066"/>
                  </a:cubicBezTo>
                  <a:lnTo>
                    <a:pt x="0" y="20734"/>
                  </a:lnTo>
                  <a:cubicBezTo>
                    <a:pt x="0" y="15235"/>
                    <a:pt x="2184" y="9961"/>
                    <a:pt x="6073" y="6073"/>
                  </a:cubicBezTo>
                  <a:cubicBezTo>
                    <a:pt x="9961" y="2184"/>
                    <a:pt x="15235" y="0"/>
                    <a:pt x="207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C9E8824B-644B-1692-11D7-369BFEB5A2A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501550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39FCE242-72B1-0500-7481-891D20735AC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8929321"/>
            <a:ext cx="14704739" cy="1489928"/>
            <a:chOff x="0" y="-38100"/>
            <a:chExt cx="4193337" cy="85090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6EB18284-8972-0D2C-32EC-AA9EA6AF57C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099"/>
              <a:ext cx="4193337" cy="850900"/>
            </a:xfrm>
            <a:custGeom>
              <a:avLst/>
              <a:gdLst/>
              <a:ahLst/>
              <a:cxnLst/>
              <a:rect l="l" t="t" r="r" b="b"/>
              <a:pathLst>
                <a:path w="4193337" h="812800">
                  <a:moveTo>
                    <a:pt x="24799" y="0"/>
                  </a:moveTo>
                  <a:lnTo>
                    <a:pt x="4168538" y="0"/>
                  </a:lnTo>
                  <a:cubicBezTo>
                    <a:pt x="4175115" y="0"/>
                    <a:pt x="4181423" y="2613"/>
                    <a:pt x="4186074" y="7263"/>
                  </a:cubicBezTo>
                  <a:cubicBezTo>
                    <a:pt x="4190724" y="11914"/>
                    <a:pt x="4193337" y="18222"/>
                    <a:pt x="4193337" y="24799"/>
                  </a:cubicBezTo>
                  <a:lnTo>
                    <a:pt x="4193337" y="788001"/>
                  </a:lnTo>
                  <a:cubicBezTo>
                    <a:pt x="4193337" y="794578"/>
                    <a:pt x="4190724" y="800886"/>
                    <a:pt x="4186074" y="805537"/>
                  </a:cubicBezTo>
                  <a:cubicBezTo>
                    <a:pt x="4181423" y="810187"/>
                    <a:pt x="4175115" y="812800"/>
                    <a:pt x="4168538" y="812800"/>
                  </a:cubicBezTo>
                  <a:lnTo>
                    <a:pt x="24799" y="812800"/>
                  </a:lnTo>
                  <a:cubicBezTo>
                    <a:pt x="18222" y="812800"/>
                    <a:pt x="11914" y="810187"/>
                    <a:pt x="7263" y="805537"/>
                  </a:cubicBezTo>
                  <a:cubicBezTo>
                    <a:pt x="2613" y="800886"/>
                    <a:pt x="0" y="794578"/>
                    <a:pt x="0" y="788001"/>
                  </a:cubicBezTo>
                  <a:lnTo>
                    <a:pt x="0" y="24799"/>
                  </a:lnTo>
                  <a:cubicBezTo>
                    <a:pt x="0" y="18222"/>
                    <a:pt x="2613" y="11914"/>
                    <a:pt x="7263" y="7263"/>
                  </a:cubicBezTo>
                  <a:cubicBezTo>
                    <a:pt x="11914" y="2613"/>
                    <a:pt x="18222" y="0"/>
                    <a:pt x="24799" y="0"/>
                  </a:cubicBezTo>
                  <a:close/>
                </a:path>
              </a:pathLst>
            </a:custGeom>
            <a:solidFill>
              <a:srgbClr val="14B19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6950BD33-C8B5-7DEB-99F9-FF8AA85A425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4193337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F19E9139-C653-1F60-D204-44FAF2DEDD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96992" y="9280358"/>
            <a:ext cx="2597436" cy="1172825"/>
          </a:xfrm>
          <a:custGeom>
            <a:avLst/>
            <a:gdLst/>
            <a:ahLst/>
            <a:cxnLst/>
            <a:rect l="l" t="t" r="r" b="b"/>
            <a:pathLst>
              <a:path w="2597436" h="1155859">
                <a:moveTo>
                  <a:pt x="0" y="0"/>
                </a:moveTo>
                <a:lnTo>
                  <a:pt x="2597436" y="0"/>
                </a:lnTo>
                <a:lnTo>
                  <a:pt x="2597436" y="1155859"/>
                </a:lnTo>
                <a:lnTo>
                  <a:pt x="0" y="1155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1D1B08AC-A37A-CDE4-E022-13EED4E966F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508823" y="8935378"/>
            <a:ext cx="2195916" cy="1507375"/>
          </a:xfrm>
          <a:custGeom>
            <a:avLst/>
            <a:gdLst/>
            <a:ahLst/>
            <a:cxnLst/>
            <a:rect l="l" t="t" r="r" b="b"/>
            <a:pathLst>
              <a:path w="2181402" h="1704221">
                <a:moveTo>
                  <a:pt x="0" y="0"/>
                </a:moveTo>
                <a:lnTo>
                  <a:pt x="2181403" y="0"/>
                </a:lnTo>
                <a:lnTo>
                  <a:pt x="2181403" y="1704221"/>
                </a:lnTo>
                <a:lnTo>
                  <a:pt x="0" y="1704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0E4FBE17-50C0-B318-3ADC-257B21A723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34273"/>
            <a:ext cx="9171709" cy="158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105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3535C5-BC91-8513-F661-F6800EF34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03F0285-6379-756C-0CFE-D35C9F90A99B}"/>
              </a:ext>
            </a:extLst>
          </p:cNvPr>
          <p:cNvGrpSpPr/>
          <p:nvPr/>
        </p:nvGrpSpPr>
        <p:grpSpPr>
          <a:xfrm>
            <a:off x="0" y="-144661"/>
            <a:ext cx="16687800" cy="8773275"/>
            <a:chOff x="0" y="-38100"/>
            <a:chExt cx="3143527" cy="15527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52CFF86-1520-C434-8C49-44592D9FD8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623" y="45774"/>
              <a:ext cx="3097904" cy="1468841"/>
            </a:xfrm>
            <a:custGeom>
              <a:avLst/>
              <a:gdLst/>
              <a:ahLst/>
              <a:cxnLst/>
              <a:rect l="l" t="t" r="r" b="b"/>
              <a:pathLst>
                <a:path w="3097904" h="1468841">
                  <a:moveTo>
                    <a:pt x="0" y="0"/>
                  </a:moveTo>
                  <a:lnTo>
                    <a:pt x="3097904" y="0"/>
                  </a:lnTo>
                  <a:lnTo>
                    <a:pt x="3097904" y="1468841"/>
                  </a:lnTo>
                  <a:lnTo>
                    <a:pt x="0" y="1468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ctr"/>
              <a:endParaRPr lang="pl-PL" sz="2800" dirty="0">
                <a:latin typeface="Lato" panose="020F0502020204030203" pitchFamily="34" charset="-18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4B19D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Zakup sprzętu do diagnostyki patomorfologicznej</a:t>
              </a: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6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Wymaganie konkursowe</a:t>
              </a: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 - 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rozliczenie świadczeń w 2024 r. (na podstawie danych z NFZ) co najmniej: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w przypadku SOLO:</a:t>
              </a: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914400" lvl="1" indent="-457200">
                <a:buFont typeface="Wingdings" panose="05000000000000000000" pitchFamily="2" charset="2"/>
                <a:buChar char="Ø"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1 000 świadczeń - SOLO I</a:t>
              </a:r>
            </a:p>
            <a:p>
              <a:pPr marL="914400" lvl="1" indent="-457200">
                <a:buFont typeface="Wingdings" panose="05000000000000000000" pitchFamily="2" charset="2"/>
                <a:buChar char="Ø"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1 500 świadczeń - SOLO II</a:t>
              </a:r>
            </a:p>
            <a:p>
              <a:pPr marL="914400" lvl="1" indent="-457200">
                <a:buFont typeface="Wingdings" panose="05000000000000000000" pitchFamily="2" charset="2"/>
                <a:buChar char="Ø"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2 000 świadczeń - SOLO III</a:t>
              </a:r>
              <a:endParaRPr lang="pl-PL" sz="2600" dirty="0">
                <a:solidFill>
                  <a:prstClr val="black"/>
                </a:solidFill>
                <a:latin typeface="Lato" panose="020F0502020204030203" pitchFamily="34" charset="-18"/>
              </a:endParaRPr>
            </a:p>
            <a:p>
              <a:pPr lvl="1"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łącznie w obszarach: </a:t>
              </a: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- leczenie zabiegowe chirurgiczne ICD-10 z </a:t>
              </a:r>
              <a:r>
                <a:rPr kumimoji="0" lang="pl-PL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DiLO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 i grupy JGP zabiegowe</a:t>
              </a: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- leczenie zabiegowe chirurgiczne ICD-10 z </a:t>
              </a:r>
              <a:r>
                <a:rPr kumimoji="0" lang="pl-PL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DiLO</a:t>
              </a: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 i ICD-9 z pakietów onkologicznych</a:t>
              </a: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- leczenie zabiegowe chirurgiczne ICD-10 i ICD-9 wykazane w ramach KSO </a:t>
              </a: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pl-PL" sz="2600" dirty="0">
                  <a:solidFill>
                    <a:prstClr val="black"/>
                  </a:solidFill>
                  <a:latin typeface="Lato" panose="020F0502020204030203" pitchFamily="34" charset="-18"/>
                </a:rPr>
                <a:t>w</a:t>
              </a:r>
              <a:r>
                <a:rPr kumimoji="0" lang="pl-PL" sz="2600" b="0" i="0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 przypadku szpitali pediatrycznych:</a:t>
              </a: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L="914400" lvl="1" indent="-457200">
                <a:buFont typeface="Wingdings" panose="05000000000000000000" pitchFamily="2" charset="2"/>
                <a:buChar char="Ø"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30 świadczeń – w obszarze chirurgii dziecięcej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pl-PL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W konkursie jest wymagany minimalny wkład własny – </a:t>
              </a:r>
              <a:r>
                <a:rPr kumimoji="0" lang="pl-PL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10%.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F437B33-BB27-6505-4028-5492D739A7AA}"/>
                </a:ext>
              </a:extLst>
            </p:cNvPr>
            <p:cNvSpPr txBox="1"/>
            <p:nvPr/>
          </p:nvSpPr>
          <p:spPr>
            <a:xfrm>
              <a:off x="0" y="-38100"/>
              <a:ext cx="3097904" cy="1506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B53218E6-923D-4D04-7284-0D0A96A13A6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" y="8922784"/>
            <a:ext cx="18315708" cy="1513433"/>
            <a:chOff x="-7599" y="-38100"/>
            <a:chExt cx="5023108" cy="8509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5226D7ED-0496-A8C8-67D3-4788A5D9F04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599" y="-27396"/>
              <a:ext cx="5015509" cy="830655"/>
            </a:xfrm>
            <a:custGeom>
              <a:avLst/>
              <a:gdLst/>
              <a:ahLst/>
              <a:cxnLst/>
              <a:rect l="l" t="t" r="r" b="b"/>
              <a:pathLst>
                <a:path w="5015509" h="812800">
                  <a:moveTo>
                    <a:pt x="20734" y="0"/>
                  </a:moveTo>
                  <a:lnTo>
                    <a:pt x="4994775" y="0"/>
                  </a:lnTo>
                  <a:cubicBezTo>
                    <a:pt x="5000274" y="0"/>
                    <a:pt x="5005548" y="2184"/>
                    <a:pt x="5009436" y="6073"/>
                  </a:cubicBezTo>
                  <a:cubicBezTo>
                    <a:pt x="5013324" y="9961"/>
                    <a:pt x="5015509" y="15235"/>
                    <a:pt x="5015509" y="20734"/>
                  </a:cubicBezTo>
                  <a:lnTo>
                    <a:pt x="5015509" y="792066"/>
                  </a:lnTo>
                  <a:cubicBezTo>
                    <a:pt x="5015509" y="797565"/>
                    <a:pt x="5013324" y="802839"/>
                    <a:pt x="5009436" y="806727"/>
                  </a:cubicBezTo>
                  <a:cubicBezTo>
                    <a:pt x="5005548" y="810616"/>
                    <a:pt x="5000274" y="812800"/>
                    <a:pt x="4994775" y="812800"/>
                  </a:cubicBezTo>
                  <a:lnTo>
                    <a:pt x="20734" y="812800"/>
                  </a:lnTo>
                  <a:cubicBezTo>
                    <a:pt x="15235" y="812800"/>
                    <a:pt x="9961" y="810616"/>
                    <a:pt x="6073" y="806727"/>
                  </a:cubicBezTo>
                  <a:cubicBezTo>
                    <a:pt x="2184" y="802839"/>
                    <a:pt x="0" y="797565"/>
                    <a:pt x="0" y="792066"/>
                  </a:cubicBezTo>
                  <a:lnTo>
                    <a:pt x="0" y="20734"/>
                  </a:lnTo>
                  <a:cubicBezTo>
                    <a:pt x="0" y="15235"/>
                    <a:pt x="2184" y="9961"/>
                    <a:pt x="6073" y="6073"/>
                  </a:cubicBezTo>
                  <a:cubicBezTo>
                    <a:pt x="9961" y="2184"/>
                    <a:pt x="15235" y="0"/>
                    <a:pt x="207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F4FE45FF-4CFA-EA81-3470-3AAB8E5DB2B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501550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2DAC381B-FEA5-3991-7429-AAC2A14E773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8929321"/>
            <a:ext cx="14704739" cy="1489928"/>
            <a:chOff x="0" y="-38100"/>
            <a:chExt cx="4193337" cy="85090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69FB0C0-DD35-EC3C-EB27-FE9AFA777D2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099"/>
              <a:ext cx="4193337" cy="850900"/>
            </a:xfrm>
            <a:custGeom>
              <a:avLst/>
              <a:gdLst/>
              <a:ahLst/>
              <a:cxnLst/>
              <a:rect l="l" t="t" r="r" b="b"/>
              <a:pathLst>
                <a:path w="4193337" h="812800">
                  <a:moveTo>
                    <a:pt x="24799" y="0"/>
                  </a:moveTo>
                  <a:lnTo>
                    <a:pt x="4168538" y="0"/>
                  </a:lnTo>
                  <a:cubicBezTo>
                    <a:pt x="4175115" y="0"/>
                    <a:pt x="4181423" y="2613"/>
                    <a:pt x="4186074" y="7263"/>
                  </a:cubicBezTo>
                  <a:cubicBezTo>
                    <a:pt x="4190724" y="11914"/>
                    <a:pt x="4193337" y="18222"/>
                    <a:pt x="4193337" y="24799"/>
                  </a:cubicBezTo>
                  <a:lnTo>
                    <a:pt x="4193337" y="788001"/>
                  </a:lnTo>
                  <a:cubicBezTo>
                    <a:pt x="4193337" y="794578"/>
                    <a:pt x="4190724" y="800886"/>
                    <a:pt x="4186074" y="805537"/>
                  </a:cubicBezTo>
                  <a:cubicBezTo>
                    <a:pt x="4181423" y="810187"/>
                    <a:pt x="4175115" y="812800"/>
                    <a:pt x="4168538" y="812800"/>
                  </a:cubicBezTo>
                  <a:lnTo>
                    <a:pt x="24799" y="812800"/>
                  </a:lnTo>
                  <a:cubicBezTo>
                    <a:pt x="18222" y="812800"/>
                    <a:pt x="11914" y="810187"/>
                    <a:pt x="7263" y="805537"/>
                  </a:cubicBezTo>
                  <a:cubicBezTo>
                    <a:pt x="2613" y="800886"/>
                    <a:pt x="0" y="794578"/>
                    <a:pt x="0" y="788001"/>
                  </a:cubicBezTo>
                  <a:lnTo>
                    <a:pt x="0" y="24799"/>
                  </a:lnTo>
                  <a:cubicBezTo>
                    <a:pt x="0" y="18222"/>
                    <a:pt x="2613" y="11914"/>
                    <a:pt x="7263" y="7263"/>
                  </a:cubicBezTo>
                  <a:cubicBezTo>
                    <a:pt x="11914" y="2613"/>
                    <a:pt x="18222" y="0"/>
                    <a:pt x="24799" y="0"/>
                  </a:cubicBezTo>
                  <a:close/>
                </a:path>
              </a:pathLst>
            </a:custGeom>
            <a:solidFill>
              <a:srgbClr val="14B19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9F18B1D0-0628-42AE-E363-E509076C035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4193337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992CFA38-6560-4846-8950-8F81CA6B05F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96992" y="9280358"/>
            <a:ext cx="2597436" cy="1172825"/>
          </a:xfrm>
          <a:custGeom>
            <a:avLst/>
            <a:gdLst/>
            <a:ahLst/>
            <a:cxnLst/>
            <a:rect l="l" t="t" r="r" b="b"/>
            <a:pathLst>
              <a:path w="2597436" h="1155859">
                <a:moveTo>
                  <a:pt x="0" y="0"/>
                </a:moveTo>
                <a:lnTo>
                  <a:pt x="2597436" y="0"/>
                </a:lnTo>
                <a:lnTo>
                  <a:pt x="2597436" y="1155859"/>
                </a:lnTo>
                <a:lnTo>
                  <a:pt x="0" y="1155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AB30DD0D-28F9-AFF7-F464-C2183DE781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508823" y="8935378"/>
            <a:ext cx="2195916" cy="1507375"/>
          </a:xfrm>
          <a:custGeom>
            <a:avLst/>
            <a:gdLst/>
            <a:ahLst/>
            <a:cxnLst/>
            <a:rect l="l" t="t" r="r" b="b"/>
            <a:pathLst>
              <a:path w="2181402" h="1704221">
                <a:moveTo>
                  <a:pt x="0" y="0"/>
                </a:moveTo>
                <a:lnTo>
                  <a:pt x="2181403" y="0"/>
                </a:lnTo>
                <a:lnTo>
                  <a:pt x="2181403" y="1704221"/>
                </a:lnTo>
                <a:lnTo>
                  <a:pt x="0" y="1704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789F0153-A280-8E38-FA12-374BE0F95C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34273"/>
            <a:ext cx="9171709" cy="158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16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85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695F28-7C57-833C-D520-F8AA3E651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6628F97-1C3B-55F3-1AC0-EFBA45B9B95B}"/>
              </a:ext>
            </a:extLst>
          </p:cNvPr>
          <p:cNvGrpSpPr/>
          <p:nvPr/>
        </p:nvGrpSpPr>
        <p:grpSpPr>
          <a:xfrm>
            <a:off x="0" y="-144661"/>
            <a:ext cx="16687800" cy="8773275"/>
            <a:chOff x="0" y="-38100"/>
            <a:chExt cx="3143527" cy="15527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1EAD7CB-4D8D-4E20-6BBB-F0BF0E3DEED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623" y="45774"/>
              <a:ext cx="3097904" cy="1468841"/>
            </a:xfrm>
            <a:custGeom>
              <a:avLst/>
              <a:gdLst/>
              <a:ahLst/>
              <a:cxnLst/>
              <a:rect l="l" t="t" r="r" b="b"/>
              <a:pathLst>
                <a:path w="3097904" h="1468841">
                  <a:moveTo>
                    <a:pt x="0" y="0"/>
                  </a:moveTo>
                  <a:lnTo>
                    <a:pt x="3097904" y="0"/>
                  </a:lnTo>
                  <a:lnTo>
                    <a:pt x="3097904" y="1468841"/>
                  </a:lnTo>
                  <a:lnTo>
                    <a:pt x="0" y="1468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algn="ctr"/>
              <a:endParaRPr lang="pl-PL" sz="2800" dirty="0">
                <a:latin typeface="Lato" panose="020F0502020204030203" pitchFamily="34" charset="-1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l-PL" sz="3600" b="1" dirty="0">
                <a:solidFill>
                  <a:srgbClr val="14B19D"/>
                </a:solidFill>
                <a:latin typeface="Lato" panose="020F0502020204030203" pitchFamily="34" charset="-1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l-PL" sz="3600" b="1" dirty="0">
                <a:solidFill>
                  <a:srgbClr val="14B19D"/>
                </a:solidFill>
                <a:latin typeface="Lato" panose="020F0502020204030203" pitchFamily="34" charset="-1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l-PL" sz="3600" b="1" dirty="0">
                <a:solidFill>
                  <a:srgbClr val="14B19D"/>
                </a:solidFill>
                <a:latin typeface="Lato" panose="020F0502020204030203" pitchFamily="34" charset="-1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l-PL" sz="3600" b="1" dirty="0">
                <a:solidFill>
                  <a:srgbClr val="14B19D"/>
                </a:solidFill>
                <a:latin typeface="Lato" panose="020F0502020204030203" pitchFamily="34" charset="-1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l-PL" sz="3600" b="1" dirty="0">
                <a:solidFill>
                  <a:srgbClr val="14B19D"/>
                </a:solidFill>
                <a:latin typeface="Lato" panose="020F0502020204030203" pitchFamily="34" charset="-1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3600" b="1" dirty="0">
                  <a:solidFill>
                    <a:srgbClr val="14B19D"/>
                  </a:solidFill>
                  <a:latin typeface="Lato" panose="020F0502020204030203" pitchFamily="34" charset="-18"/>
                </a:rPr>
                <a:t>Dziękujemy za uwagę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4B19D"/>
                  </a:solidFill>
                  <a:effectLst/>
                  <a:uLnTx/>
                  <a:uFillTx/>
                  <a:latin typeface="Lato" panose="020F0502020204030203" pitchFamily="34" charset="-18"/>
                  <a:ea typeface="+mn-ea"/>
                  <a:cs typeface="+mn-cs"/>
                </a:rPr>
                <a:t>Zaprasza</a:t>
              </a:r>
              <a:r>
                <a:rPr lang="pl-PL" sz="3600" b="1" dirty="0">
                  <a:solidFill>
                    <a:srgbClr val="14B19D"/>
                  </a:solidFill>
                  <a:latin typeface="Lato" panose="020F0502020204030203" pitchFamily="34" charset="-18"/>
                </a:rPr>
                <a:t>my do składania ofert konkursowych</a:t>
              </a:r>
              <a:endPara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14B19D"/>
                </a:solidFill>
                <a:effectLst/>
                <a:uLnTx/>
                <a:uFillTx/>
                <a:latin typeface="Lato" panose="020F0502020204030203" pitchFamily="34" charset="-18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9C28E41-74BE-F945-F962-C2B75A48291D}"/>
                </a:ext>
              </a:extLst>
            </p:cNvPr>
            <p:cNvSpPr txBox="1"/>
            <p:nvPr/>
          </p:nvSpPr>
          <p:spPr>
            <a:xfrm>
              <a:off x="0" y="-38100"/>
              <a:ext cx="3097904" cy="15069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643E45DF-6089-835E-325E-6D73113DF33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" y="8922784"/>
            <a:ext cx="18315708" cy="1513433"/>
            <a:chOff x="-7599" y="-38100"/>
            <a:chExt cx="5023108" cy="8509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948AD79-E7A3-B7C8-94AE-7191DCEB4B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599" y="-27396"/>
              <a:ext cx="5015509" cy="830655"/>
            </a:xfrm>
            <a:custGeom>
              <a:avLst/>
              <a:gdLst/>
              <a:ahLst/>
              <a:cxnLst/>
              <a:rect l="l" t="t" r="r" b="b"/>
              <a:pathLst>
                <a:path w="5015509" h="812800">
                  <a:moveTo>
                    <a:pt x="20734" y="0"/>
                  </a:moveTo>
                  <a:lnTo>
                    <a:pt x="4994775" y="0"/>
                  </a:lnTo>
                  <a:cubicBezTo>
                    <a:pt x="5000274" y="0"/>
                    <a:pt x="5005548" y="2184"/>
                    <a:pt x="5009436" y="6073"/>
                  </a:cubicBezTo>
                  <a:cubicBezTo>
                    <a:pt x="5013324" y="9961"/>
                    <a:pt x="5015509" y="15235"/>
                    <a:pt x="5015509" y="20734"/>
                  </a:cubicBezTo>
                  <a:lnTo>
                    <a:pt x="5015509" y="792066"/>
                  </a:lnTo>
                  <a:cubicBezTo>
                    <a:pt x="5015509" y="797565"/>
                    <a:pt x="5013324" y="802839"/>
                    <a:pt x="5009436" y="806727"/>
                  </a:cubicBezTo>
                  <a:cubicBezTo>
                    <a:pt x="5005548" y="810616"/>
                    <a:pt x="5000274" y="812800"/>
                    <a:pt x="4994775" y="812800"/>
                  </a:cubicBezTo>
                  <a:lnTo>
                    <a:pt x="20734" y="812800"/>
                  </a:lnTo>
                  <a:cubicBezTo>
                    <a:pt x="15235" y="812800"/>
                    <a:pt x="9961" y="810616"/>
                    <a:pt x="6073" y="806727"/>
                  </a:cubicBezTo>
                  <a:cubicBezTo>
                    <a:pt x="2184" y="802839"/>
                    <a:pt x="0" y="797565"/>
                    <a:pt x="0" y="792066"/>
                  </a:cubicBezTo>
                  <a:lnTo>
                    <a:pt x="0" y="20734"/>
                  </a:lnTo>
                  <a:cubicBezTo>
                    <a:pt x="0" y="15235"/>
                    <a:pt x="2184" y="9961"/>
                    <a:pt x="6073" y="6073"/>
                  </a:cubicBezTo>
                  <a:cubicBezTo>
                    <a:pt x="9961" y="2184"/>
                    <a:pt x="15235" y="0"/>
                    <a:pt x="207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F75F379C-7E21-162C-D2B7-04B70A44EE3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5015509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7D3FAAC-7F08-493E-58DE-8FECA894B88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8929321"/>
            <a:ext cx="14704739" cy="1489928"/>
            <a:chOff x="0" y="-38100"/>
            <a:chExt cx="4193337" cy="85090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8503B83A-2C47-48CD-9E9D-6E2CA543E71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099"/>
              <a:ext cx="4193337" cy="850900"/>
            </a:xfrm>
            <a:custGeom>
              <a:avLst/>
              <a:gdLst/>
              <a:ahLst/>
              <a:cxnLst/>
              <a:rect l="l" t="t" r="r" b="b"/>
              <a:pathLst>
                <a:path w="4193337" h="812800">
                  <a:moveTo>
                    <a:pt x="24799" y="0"/>
                  </a:moveTo>
                  <a:lnTo>
                    <a:pt x="4168538" y="0"/>
                  </a:lnTo>
                  <a:cubicBezTo>
                    <a:pt x="4175115" y="0"/>
                    <a:pt x="4181423" y="2613"/>
                    <a:pt x="4186074" y="7263"/>
                  </a:cubicBezTo>
                  <a:cubicBezTo>
                    <a:pt x="4190724" y="11914"/>
                    <a:pt x="4193337" y="18222"/>
                    <a:pt x="4193337" y="24799"/>
                  </a:cubicBezTo>
                  <a:lnTo>
                    <a:pt x="4193337" y="788001"/>
                  </a:lnTo>
                  <a:cubicBezTo>
                    <a:pt x="4193337" y="794578"/>
                    <a:pt x="4190724" y="800886"/>
                    <a:pt x="4186074" y="805537"/>
                  </a:cubicBezTo>
                  <a:cubicBezTo>
                    <a:pt x="4181423" y="810187"/>
                    <a:pt x="4175115" y="812800"/>
                    <a:pt x="4168538" y="812800"/>
                  </a:cubicBezTo>
                  <a:lnTo>
                    <a:pt x="24799" y="812800"/>
                  </a:lnTo>
                  <a:cubicBezTo>
                    <a:pt x="18222" y="812800"/>
                    <a:pt x="11914" y="810187"/>
                    <a:pt x="7263" y="805537"/>
                  </a:cubicBezTo>
                  <a:cubicBezTo>
                    <a:pt x="2613" y="800886"/>
                    <a:pt x="0" y="794578"/>
                    <a:pt x="0" y="788001"/>
                  </a:cubicBezTo>
                  <a:lnTo>
                    <a:pt x="0" y="24799"/>
                  </a:lnTo>
                  <a:cubicBezTo>
                    <a:pt x="0" y="18222"/>
                    <a:pt x="2613" y="11914"/>
                    <a:pt x="7263" y="7263"/>
                  </a:cubicBezTo>
                  <a:cubicBezTo>
                    <a:pt x="11914" y="2613"/>
                    <a:pt x="18222" y="0"/>
                    <a:pt x="24799" y="0"/>
                  </a:cubicBezTo>
                  <a:close/>
                </a:path>
              </a:pathLst>
            </a:custGeom>
            <a:solidFill>
              <a:srgbClr val="14B19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CF7C608F-69C7-B121-95FB-29918ECDC28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4193337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>
            <a:extLst>
              <a:ext uri="{FF2B5EF4-FFF2-40B4-BE49-F238E27FC236}">
                <a16:creationId xmlns:a16="http://schemas.microsoft.com/office/drawing/2014/main" id="{932BA1D7-19AD-4D4A-284C-915447ED0F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96992" y="9280358"/>
            <a:ext cx="2597436" cy="1172825"/>
          </a:xfrm>
          <a:custGeom>
            <a:avLst/>
            <a:gdLst/>
            <a:ahLst/>
            <a:cxnLst/>
            <a:rect l="l" t="t" r="r" b="b"/>
            <a:pathLst>
              <a:path w="2597436" h="1155859">
                <a:moveTo>
                  <a:pt x="0" y="0"/>
                </a:moveTo>
                <a:lnTo>
                  <a:pt x="2597436" y="0"/>
                </a:lnTo>
                <a:lnTo>
                  <a:pt x="2597436" y="1155859"/>
                </a:lnTo>
                <a:lnTo>
                  <a:pt x="0" y="1155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2E24351C-FAA0-243E-43CB-E604E89065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508823" y="8935378"/>
            <a:ext cx="2195916" cy="1507375"/>
          </a:xfrm>
          <a:custGeom>
            <a:avLst/>
            <a:gdLst/>
            <a:ahLst/>
            <a:cxnLst/>
            <a:rect l="l" t="t" r="r" b="b"/>
            <a:pathLst>
              <a:path w="2181402" h="1704221">
                <a:moveTo>
                  <a:pt x="0" y="0"/>
                </a:moveTo>
                <a:lnTo>
                  <a:pt x="2181403" y="0"/>
                </a:lnTo>
                <a:lnTo>
                  <a:pt x="2181403" y="1704221"/>
                </a:lnTo>
                <a:lnTo>
                  <a:pt x="0" y="17042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FE84CD94-FC3D-649E-9F17-10F938C595B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34273"/>
            <a:ext cx="9171709" cy="158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61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626</Words>
  <Application>Microsoft Office PowerPoint</Application>
  <PresentationFormat>Niestandardowy</PresentationFormat>
  <Paragraphs>130</Paragraphs>
  <Slides>8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Aptos</vt:lpstr>
      <vt:lpstr>Lato</vt:lpstr>
      <vt:lpstr>Wingdings</vt:lpstr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Innovations in Medicine</dc:title>
  <dc:creator>Klimek Magdalena</dc:creator>
  <cp:lastModifiedBy>Winnicka Renata</cp:lastModifiedBy>
  <cp:revision>44</cp:revision>
  <dcterms:created xsi:type="dcterms:W3CDTF">2006-08-16T00:00:00Z</dcterms:created>
  <dcterms:modified xsi:type="dcterms:W3CDTF">2025-07-03T07:38:28Z</dcterms:modified>
  <dc:identifier>DAGhDJp2MRY</dc:identifier>
</cp:coreProperties>
</file>