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  <p:sldMasterId id="2147483751" r:id="rId2"/>
  </p:sldMasterIdLst>
  <p:notesMasterIdLst>
    <p:notesMasterId r:id="rId54"/>
  </p:notesMasterIdLst>
  <p:handoutMasterIdLst>
    <p:handoutMasterId r:id="rId55"/>
  </p:handoutMasterIdLst>
  <p:sldIdLst>
    <p:sldId id="1339" r:id="rId3"/>
    <p:sldId id="1462" r:id="rId4"/>
    <p:sldId id="1463" r:id="rId5"/>
    <p:sldId id="1464" r:id="rId6"/>
    <p:sldId id="1521" r:id="rId7"/>
    <p:sldId id="1465" r:id="rId8"/>
    <p:sldId id="1338" r:id="rId9"/>
    <p:sldId id="1470" r:id="rId10"/>
    <p:sldId id="1471" r:id="rId11"/>
    <p:sldId id="1472" r:id="rId12"/>
    <p:sldId id="1473" r:id="rId13"/>
    <p:sldId id="1474" r:id="rId14"/>
    <p:sldId id="1475" r:id="rId15"/>
    <p:sldId id="1477" r:id="rId16"/>
    <p:sldId id="1476" r:id="rId17"/>
    <p:sldId id="1478" r:id="rId18"/>
    <p:sldId id="1480" r:id="rId19"/>
    <p:sldId id="1481" r:id="rId20"/>
    <p:sldId id="1482" r:id="rId21"/>
    <p:sldId id="1483" r:id="rId22"/>
    <p:sldId id="1484" r:id="rId23"/>
    <p:sldId id="1485" r:id="rId24"/>
    <p:sldId id="1486" r:id="rId25"/>
    <p:sldId id="1488" r:id="rId26"/>
    <p:sldId id="1489" r:id="rId27"/>
    <p:sldId id="1487" r:id="rId28"/>
    <p:sldId id="1492" r:id="rId29"/>
    <p:sldId id="1494" r:id="rId30"/>
    <p:sldId id="1490" r:id="rId31"/>
    <p:sldId id="1491" r:id="rId32"/>
    <p:sldId id="870" r:id="rId33"/>
    <p:sldId id="1496" r:id="rId34"/>
    <p:sldId id="1497" r:id="rId35"/>
    <p:sldId id="1498" r:id="rId36"/>
    <p:sldId id="1499" r:id="rId37"/>
    <p:sldId id="1500" r:id="rId38"/>
    <p:sldId id="1501" r:id="rId39"/>
    <p:sldId id="1495" r:id="rId40"/>
    <p:sldId id="1503" r:id="rId41"/>
    <p:sldId id="1504" r:id="rId42"/>
    <p:sldId id="1502" r:id="rId43"/>
    <p:sldId id="1509" r:id="rId44"/>
    <p:sldId id="1510" r:id="rId45"/>
    <p:sldId id="1516" r:id="rId46"/>
    <p:sldId id="1508" r:id="rId47"/>
    <p:sldId id="1517" r:id="rId48"/>
    <p:sldId id="1519" r:id="rId49"/>
    <p:sldId id="1520" r:id="rId50"/>
    <p:sldId id="1518" r:id="rId51"/>
    <p:sldId id="871" r:id="rId52"/>
    <p:sldId id="1524" r:id="rId53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415A"/>
    <a:srgbClr val="0F539D"/>
    <a:srgbClr val="77320F"/>
    <a:srgbClr val="1D6F17"/>
    <a:srgbClr val="1B676B"/>
    <a:srgbClr val="008000"/>
    <a:srgbClr val="245C8D"/>
    <a:srgbClr val="C12607"/>
    <a:srgbClr val="B12307"/>
    <a:srgbClr val="6363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35" autoAdjust="0"/>
    <p:restoredTop sz="94083" autoAdjust="0"/>
  </p:normalViewPr>
  <p:slideViewPr>
    <p:cSldViewPr snapToGrid="0">
      <p:cViewPr varScale="1">
        <p:scale>
          <a:sx n="76" d="100"/>
          <a:sy n="76" d="100"/>
        </p:scale>
        <p:origin x="62" y="25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4" d="100"/>
          <a:sy n="44" d="100"/>
        </p:scale>
        <p:origin x="2160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theme" Target="theme/theme1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viewProps" Target="viewProps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85DD6-5297-4C9F-97D5-1E7456FA5E05}" type="datetimeFigureOut">
              <a:rPr lang="pl-PL" smtClean="0"/>
              <a:t>18.10.2023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A09803-C1E4-40BB-BD10-79CF071E9C2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120408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D73748-EFD7-48A5-9810-6FF2E65AC898}" type="datetimeFigureOut">
              <a:rPr lang="pl-PL" smtClean="0"/>
              <a:t>18.10.2023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72C29-F3ED-421F-A6FF-78E4E1485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860371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np. korzystają z różnych technologii asystujących, potrafią obsługiwać te technologie na różnym poziomie. </a:t>
            </a:r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9260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96371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5846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76787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27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79485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81660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AE72C29-F3ED-421F-A6FF-78E4E1485CEA}" type="slidenum">
              <a:rPr lang="pl-PL" smtClean="0"/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2590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500" y="2501900"/>
            <a:ext cx="10426700" cy="2552700"/>
          </a:xfrm>
        </p:spPr>
        <p:txBody>
          <a:bodyPr anchor="b">
            <a:normAutofit/>
          </a:bodyPr>
          <a:lstStyle>
            <a:lvl1pPr algn="l">
              <a:defRPr sz="4800" b="1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-2"/>
            <a:ext cx="467360" cy="6858001"/>
          </a:xfrm>
          <a:prstGeom prst="rect">
            <a:avLst/>
          </a:prstGeom>
          <a:solidFill>
            <a:srgbClr val="2C41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rgbClr val="FFFF00"/>
              </a:solidFill>
            </a:endParaRPr>
          </a:p>
        </p:txBody>
      </p:sp>
      <p:sp>
        <p:nvSpPr>
          <p:cNvPr id="6" name="Podtytuł 2"/>
          <p:cNvSpPr txBox="1">
            <a:spLocks/>
          </p:cNvSpPr>
          <p:nvPr userDrawn="1"/>
        </p:nvSpPr>
        <p:spPr>
          <a:xfrm>
            <a:off x="2252413" y="292072"/>
            <a:ext cx="7350105" cy="81326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pl-PL" sz="20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Centrum Rozwoju Kompetencji Cyfrowych</a:t>
            </a:r>
            <a:br>
              <a:rPr lang="pl-PL" sz="20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000" b="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Ministerstwo Cyfryzacji</a:t>
            </a:r>
          </a:p>
        </p:txBody>
      </p:sp>
      <p:pic>
        <p:nvPicPr>
          <p:cNvPr id="7" name="Obraz 6" descr="napis MC nad białoczerwoną belką " title="logo skrócone ministerstwa cyfryzacji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500" y="237061"/>
            <a:ext cx="923290" cy="923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65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757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811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2AB5F14-90A8-4030-9E04-D33DBF0BB2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xmlns="" id="{7BDD4FE0-350F-4067-A5E8-5C41F8E04B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FD7F1D57-D3E5-4961-BD0A-D0D7ED188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E3D0BBE8-AF72-487C-984C-C837E6908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671DF880-04E5-411E-9125-835DDB390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82313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E2CECA9-7CD3-4D02-B669-1D51898B1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BDAC6E68-26BE-43AE-B1B0-1E0C40B8B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E5CD6406-AE5E-4BF6-8D12-FCF40C1D0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358CDF94-194B-4A7B-AA22-56482999A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2B8C79D0-9BBD-4FA6-9DCC-FBC594E4E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58954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5051EBFF-851F-4F83-941D-6F7170310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3EB93F42-4614-4478-BB27-80D66BF09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C9F38C97-C354-4236-BADD-4124C1BAB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A3FD249B-AB6D-409D-BF0D-E301B09A8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FD60AEDB-6F20-496D-8BD9-2B8D57809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4852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3622D09B-69CB-4BFF-82BF-0FA2E583F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43867887-F3B4-490E-9857-7A74D5A4F4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D95168A4-FF87-4A3E-9175-2A9A55C9A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5B92C551-39D0-4F15-9FF9-17015D221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312073B4-8983-4802-B91E-69D01E035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1D35F1B2-1C9E-4036-B0A2-1408824B0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8654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97B1199C-6FD5-4FB8-A312-FCC69CDA5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EAAB1114-5771-4727-B396-4BE062A81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xmlns="" id="{A70F673C-4E14-4F28-A7A7-B663E7C2F9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xmlns="" id="{2E8E3F10-1040-4BEA-8074-74F5D97AE2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xmlns="" id="{240EA57E-E43B-4F4A-B12C-4B12D0426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xmlns="" id="{872B7F8E-1315-4F5C-A0A6-B5C6A71D2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xmlns="" id="{845EDD7A-B5A3-4045-AB57-F0D4ECE9F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xmlns="" id="{34C92ED9-44AF-451A-923C-485EC6DAC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72985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D1751C72-284F-4113-86B8-B06566777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xmlns="" id="{A54CD597-07D6-4D15-AFA9-DABCAAF2A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xmlns="" id="{04B33137-16E2-49AC-90A4-54C152DCC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xmlns="" id="{816D4466-C4AB-455B-B1D8-15D0CF95A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99103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xmlns="" id="{40EE9C72-71E0-41EE-9DFE-68D65C5BD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xmlns="" id="{A10C6336-BE53-4914-8933-C2EEEE988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xmlns="" id="{FBAA3238-9BBC-4A43-99A7-E63A23C5D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80852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A28BF59-66AF-4A3F-80B0-DBDDA98C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F9736645-1CCF-48A2-8DA9-613CF6DCD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349FBF4B-653C-4A20-A459-ED1A72156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2792B623-2FFF-47F5-9DC4-3E6614CA6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BC29B4EE-E4A4-49F8-AB18-6D242CF38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AF4AA76B-4EC3-42FE-AD54-65B1DEE9B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0928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lnSpc>
                <a:spcPct val="114000"/>
              </a:lnSpc>
              <a:defRPr sz="2200" b="1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A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2330" y="1742381"/>
            <a:ext cx="10560424" cy="4374448"/>
          </a:xfrm>
        </p:spPr>
        <p:txBody>
          <a:bodyPr/>
          <a:lstStyle>
            <a:lvl1pPr marL="0" indent="0">
              <a:lnSpc>
                <a:spcPct val="114000"/>
              </a:lnSpc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lnSpc>
                <a:spcPct val="114000"/>
              </a:lnSpc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Prostokąt 3"/>
          <p:cNvSpPr/>
          <p:nvPr userDrawn="1"/>
        </p:nvSpPr>
        <p:spPr>
          <a:xfrm flipV="1">
            <a:off x="0" y="702732"/>
            <a:ext cx="824753" cy="228602"/>
          </a:xfrm>
          <a:prstGeom prst="rect">
            <a:avLst/>
          </a:prstGeom>
          <a:solidFill>
            <a:srgbClr val="2C41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18092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B325D4B4-7067-4992-A79A-92BAFFE07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xmlns="" id="{F916B022-5CF8-4B4F-9502-0377599940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xmlns="" id="{65C85304-56E1-4CD6-B353-DF6C7CDD93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xmlns="" id="{CA11003E-8BB2-40EC-A1F3-9015AF59E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xmlns="" id="{533386AE-D6B0-46AC-A7FB-3765FDFBB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xmlns="" id="{F7952444-40DC-4EBB-8E72-36078749E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76346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20363D45-2CD0-4968-B48B-80DA7C9C8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19FEDA3A-81D5-4E08-B6CA-ABF4D892A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EF84FE0-D769-4B70-8F46-481491185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802BFB99-12E8-4E2D-A1B4-03E80F79A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71CB40AE-08AB-4087-8EBD-01D01000D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6462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xmlns="" id="{7E940544-0352-4FC8-8175-81912D1FC6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xmlns="" id="{89A682ED-8AC1-408D-B1FA-744A0097DF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758622CE-D90F-4639-A6D3-AFA4746FD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2020EEE9-11CA-455B-AD11-3B700B178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15FF4DB8-A339-4749-8B55-083214F28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51833-2C02-4DE9-B16E-C7D39FEFFF3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4574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2240470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4400" b="0">
                <a:solidFill>
                  <a:schemeClr val="tx1">
                    <a:lumMod val="75000"/>
                    <a:lumOff val="25000"/>
                  </a:schemeClr>
                </a:solidFill>
                <a:latin typeface="Lato Black" panose="020F0A02020204030203" pitchFamily="34" charset="-18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rostokąt 2"/>
          <p:cNvSpPr/>
          <p:nvPr userDrawn="1"/>
        </p:nvSpPr>
        <p:spPr>
          <a:xfrm flipV="1">
            <a:off x="1" y="3293842"/>
            <a:ext cx="685800" cy="423334"/>
          </a:xfrm>
          <a:prstGeom prst="rect">
            <a:avLst/>
          </a:prstGeom>
          <a:solidFill>
            <a:srgbClr val="2C41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64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2C415A"/>
          </a:solidFill>
          <a:ln>
            <a:solidFill>
              <a:srgbClr val="1B67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14475"/>
            <a:ext cx="10515600" cy="1325563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3774"/>
            <a:ext cx="5181600" cy="5006975"/>
          </a:xfrm>
          <a:ln>
            <a:noFill/>
          </a:ln>
        </p:spPr>
        <p:txBody>
          <a:bodyPr/>
          <a:lstStyle>
            <a:lvl1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sz="half" idx="10"/>
          </p:nvPr>
        </p:nvSpPr>
        <p:spPr>
          <a:xfrm>
            <a:off x="6553200" y="993773"/>
            <a:ext cx="5181600" cy="500697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19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681163"/>
            <a:ext cx="10652966" cy="1635778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800"/>
            </a:lvl3pPr>
            <a:lvl4pPr marL="1371600" indent="0">
              <a:buNone/>
              <a:defRPr sz="2800"/>
            </a:lvl4pPr>
            <a:lvl5pPr marL="1828800" indent="0">
              <a:buNone/>
              <a:defRPr sz="28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39788" y="3316941"/>
            <a:ext cx="5183188" cy="470366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Jak to zbadać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9788" y="3787307"/>
            <a:ext cx="10652966" cy="2694176"/>
          </a:xfrm>
        </p:spPr>
        <p:txBody>
          <a:bodyPr>
            <a:normAutofit/>
          </a:bodyPr>
          <a:lstStyle>
            <a:lvl1pPr>
              <a:lnSpc>
                <a:spcPct val="12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pl-PL" dirty="0"/>
              <a:t>Kliknij, aby edytować style wzorca tekst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 anchor="t">
            <a:normAutofit/>
          </a:bodyPr>
          <a:lstStyle>
            <a:lvl1pPr>
              <a:defRPr sz="25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69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9068" y="2915819"/>
            <a:ext cx="10515600" cy="1325563"/>
          </a:xfrm>
        </p:spPr>
        <p:txBody>
          <a:bodyPr anchor="t">
            <a:normAutofit/>
          </a:bodyPr>
          <a:lstStyle>
            <a:lvl1pPr algn="l">
              <a:defRPr sz="3600">
                <a:latin typeface="+mn-lt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73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4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01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265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031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xmlns="" id="{DCB38E04-F5B4-4EDF-9087-1E3F45D6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xmlns="" id="{3ADB3BD1-F5B9-468A-8B95-2CB4A966C4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xmlns="" id="{B8ED9A27-5C4D-4C7E-892F-4D9B94908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xmlns="" id="{B36E5FFD-089A-48EB-8F6D-A0DD298286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xmlns="" id="{24A663D7-1311-47A2-862D-111C7C308D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51833-2C02-4DE9-B16E-C7D39FEFFF3D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1318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pl/web/dostepnosc-cyfrowa/jak-automatycznie-testowac-dostepnosc-cyfrowa-aplikacji-mobilnych" TargetMode="External"/><Relationship Id="rId2" Type="http://schemas.openxmlformats.org/officeDocument/2006/relationships/hyperlink" Target="https://www.gov.pl/web/dostepnosc-cyfrowa/jak-automatycznie-testowac-dostepnosc-cyfrowa-stron-internetowych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v.pl/web/dostepnosc-cyfrowa/jak-badac-dostepnosc-cyfrowa-z-uzyciem-technologii-asystujacych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dostepnosc-cyfrowa/jak-wykonac-badanie-uzytecznosci-z-osobami-z-niepelnosprawnosciami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mailto:dostepnosc.cyfrowa@kprm.gov.pl" TargetMode="External"/><Relationship Id="rId2" Type="http://schemas.openxmlformats.org/officeDocument/2006/relationships/hyperlink" Target="https://www.gov.pl/web/dostepnosc-cyfrowa" TargetMode="External"/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aticon.com/authors/iconixar" TargetMode="External"/><Relationship Id="rId2" Type="http://schemas.openxmlformats.org/officeDocument/2006/relationships/hyperlink" Target="https://www.freepik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flaticon.com/authors/monkik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28767" y="3138737"/>
            <a:ext cx="10425490" cy="923310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</a:pPr>
            <a:r>
              <a:rPr lang="pl-PL" dirty="0">
                <a:latin typeface="Lato Black" panose="020F0A02020204030203" pitchFamily="34" charset="-18"/>
              </a:rPr>
              <a:t>PODSUMOWANIE</a:t>
            </a:r>
            <a:endParaRPr lang="pl-PL" b="1" dirty="0">
              <a:latin typeface="Lato Black" panose="020F0A02020204030203" pitchFamily="34" charset="-18"/>
            </a:endParaRPr>
          </a:p>
        </p:txBody>
      </p:sp>
      <p:pic>
        <p:nvPicPr>
          <p:cNvPr id="3" name="Picture 2" descr="Logotypy związane z finansowaniem projektu – Fundusze Europejskie Program Operacyjny Polska Cyfrowa, Rzeczpospolita Polska, Europejski Fundusz Społeczn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67" y="6009642"/>
            <a:ext cx="4714323" cy="655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3591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985060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tx1"/>
                </a:solidFill>
              </a:rPr>
              <a:t>Prawo wymaga dostępności cyfrowej, ale uwzględnia różne sytuacje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742381"/>
            <a:ext cx="5579981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200" dirty="0"/>
              <a:t>Podmiot publiczny odpowiada tylko za to, co posiada, finansuje i publikuje.</a:t>
            </a:r>
          </a:p>
          <a:p>
            <a:r>
              <a:rPr lang="pl-PL" sz="2200" dirty="0"/>
              <a:t>W określonych sytuacjach zapewnienie dostępności cyfrowej może wiązać się </a:t>
            </a:r>
            <a:br>
              <a:rPr lang="pl-PL" sz="2200" dirty="0"/>
            </a:br>
            <a:r>
              <a:rPr lang="pl-PL" sz="2200" dirty="0"/>
              <a:t>z nadmiernymi kosztami, których podmiot nie może ponieść w danym momencie.</a:t>
            </a:r>
          </a:p>
        </p:txBody>
      </p:sp>
      <p:pic>
        <p:nvPicPr>
          <p:cNvPr id="3" name="Obraz 2" descr="Wykrzyknik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2646" y="2215376"/>
            <a:ext cx="2951356" cy="2951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977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W dostępności cyfrowej ważny jest kontekst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819730"/>
            <a:ext cx="6204450" cy="437444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pl-PL" sz="2200" dirty="0"/>
              <a:t>Ten sam rodzaj błędu czasem jest kluczowy, a czasem nieistotny: 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200" dirty="0"/>
              <a:t>brak tekstu alternatywnego dla logotypu — brak tekstów alternatywnych dla obrazu na stronie muzeum; 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200" dirty="0"/>
              <a:t>brak napisów w reklamie — brak napisów </a:t>
            </a:r>
            <a:br>
              <a:rPr lang="pl-PL" sz="2200" dirty="0"/>
            </a:br>
            <a:r>
              <a:rPr lang="pl-PL" sz="2200" dirty="0"/>
              <a:t>w filmie instruktażowym;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200" dirty="0"/>
              <a:t>brak obsługi za pomocą klawiatury funkcji </a:t>
            </a:r>
            <a:r>
              <a:rPr lang="pl-PL" sz="2200" b="1" dirty="0"/>
              <a:t>oceń stronę</a:t>
            </a:r>
            <a:r>
              <a:rPr lang="pl-PL" sz="2200" dirty="0"/>
              <a:t> — brak obsługi za pomocą klawiatury </a:t>
            </a:r>
            <a:r>
              <a:rPr lang="pl-PL" sz="2200" b="1" dirty="0"/>
              <a:t>menu głównego</a:t>
            </a:r>
            <a:r>
              <a:rPr lang="pl-PL" sz="2200" dirty="0"/>
              <a:t>. </a:t>
            </a:r>
          </a:p>
        </p:txBody>
      </p:sp>
      <p:pic>
        <p:nvPicPr>
          <p:cNvPr id="6" name="Obraz 5" descr="Symboliczna głowa z dokumentem w jej środku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0127" y="1981408"/>
            <a:ext cx="3441628" cy="3441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7795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Wdrażanie dostępności cyfrowej wymaga świadomego określania priorytetów 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819730"/>
            <a:ext cx="6204450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pl-PL" sz="2200" dirty="0"/>
              <a:t>Każde odstępstwo (nawet minimalne) jest błędem, ale kontekst określa skalę problemu.</a:t>
            </a:r>
          </a:p>
          <a:p>
            <a:pPr>
              <a:spcBef>
                <a:spcPts val="1800"/>
              </a:spcBef>
            </a:pPr>
            <a:r>
              <a:rPr lang="pl-PL" sz="2200" dirty="0"/>
              <a:t>Niewielka liczba użytkowników danej opcji czy elementu nie zwalnia z zajmowania się jego dostępnością cyfrową, ale może wpływać na kolejność zajmowania się taki elementem.</a:t>
            </a:r>
          </a:p>
        </p:txBody>
      </p:sp>
      <p:pic>
        <p:nvPicPr>
          <p:cNvPr id="7" name="Obraz 6" descr="3 elementy i strzałku wskazująca przesunięcie ostatniego z nich na początek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0127" y="2497666"/>
            <a:ext cx="2560655" cy="2560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255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Dziel pracę, koszty i ryzyka na mniejsze części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819730"/>
            <a:ext cx="6204450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pl-PL" sz="2200" dirty="0"/>
              <a:t>Nie da się zapewnić dostępności cyfrowej raz </a:t>
            </a:r>
            <a:br>
              <a:rPr lang="pl-PL" sz="2200" dirty="0"/>
            </a:br>
            <a:r>
              <a:rPr lang="pl-PL" sz="2200" dirty="0"/>
              <a:t>a dobrze — to proces.</a:t>
            </a:r>
          </a:p>
          <a:p>
            <a:pPr>
              <a:spcBef>
                <a:spcPts val="1800"/>
              </a:spcBef>
            </a:pPr>
            <a:r>
              <a:rPr lang="pl-PL" sz="2200" dirty="0"/>
              <a:t>Wdrażanie dostępności to gra zespołowa — każdy pracownik projektu ma do wykonania jakieś zadanie.</a:t>
            </a:r>
          </a:p>
        </p:txBody>
      </p:sp>
      <p:pic>
        <p:nvPicPr>
          <p:cNvPr id="5" name="Obraz 4" descr="Schody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8370" y="2227145"/>
            <a:ext cx="3229518" cy="3229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8965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Prawo związane z dostępnością cyfrową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1357984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Kluczowe akty prawne związane z dostępnością cyfrową</a:t>
            </a: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932330" y="1742381"/>
            <a:ext cx="10560424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i="1" dirty="0"/>
              <a:t>Ustawa z dnia 4 kwietnia 2019 r. o dostępności cyfrowej stron internetowych </a:t>
            </a:r>
            <a:br>
              <a:rPr lang="pl-PL" sz="2100" i="1" dirty="0"/>
            </a:br>
            <a:r>
              <a:rPr lang="pl-PL" sz="2100" i="1" dirty="0"/>
              <a:t>i aplikacji mobilnych podmiotów publicznych </a:t>
            </a:r>
            <a:r>
              <a:rPr lang="pl-PL" sz="2100" dirty="0"/>
              <a:t>(dalej: ustawa o dostępności cyfrowej);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i="1" dirty="0"/>
              <a:t>Dyrektywa Parlamentu Europejskiego i Rady (UE) 2016/2102 z dnia 26 października 2016 r. w sprawie dostępności stron internetowych i mobilnych aplikacji organów sektora publicznego</a:t>
            </a:r>
            <a:r>
              <a:rPr lang="pl-PL" sz="2100" dirty="0"/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i="1" dirty="0"/>
              <a:t>Rozporządzenie Rady Ministrów z dnia 12 kwietnia 2012 r. w sprawie Krajowych Ram Interoperacyjności, minimalnych wymagań dla rejestrów publicznych i wymiany informacji w postaci elektronicznej oraz minimalnych wymagań dla systemów teleinformatycznych</a:t>
            </a:r>
            <a:r>
              <a:rPr lang="pl-PL" sz="2100" dirty="0"/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i="1" dirty="0"/>
              <a:t>Ustawa z dnia 19 lipca 2019 r. o zapewnianiu dostępności osobom ze szczególnymi potrzebami</a:t>
            </a:r>
            <a:r>
              <a:rPr lang="pl-PL" sz="2100" dirty="0"/>
              <a:t>.</a:t>
            </a:r>
          </a:p>
          <a:p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1703170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i="1" dirty="0"/>
              <a:t>Ustawa o dostępności cyfrowej </a:t>
            </a:r>
            <a:r>
              <a:rPr lang="pl-PL" dirty="0"/>
              <a:t>— czego dotyczy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100" dirty="0"/>
              <a:t>określa </a:t>
            </a:r>
            <a:r>
              <a:rPr lang="pl-PL" sz="2100" b="1" dirty="0"/>
              <a:t>wymagania dostępności cyfrowej </a:t>
            </a:r>
            <a:r>
              <a:rPr lang="pl-PL" sz="2100" dirty="0"/>
              <a:t>stron internetowych i aplikacji mobilnych podmiotów publicznych (4 zasady:   postrzegalność, funkcjonalność, zrozumiałość, kompatybilność) i nakłada obowiązek ich spełniania;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100" dirty="0"/>
              <a:t>wprowadza obowiązek zapewnienia </a:t>
            </a:r>
            <a:r>
              <a:rPr lang="pl-PL" sz="2100" b="1" dirty="0"/>
              <a:t>dostępności cyfrowej treści publikowanych w Internecie </a:t>
            </a:r>
            <a:r>
              <a:rPr lang="pl-PL" sz="2100" dirty="0"/>
              <a:t>przez podmiot publiczny (wszystkich, w tym np. w mediach społecznościowych);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100" dirty="0"/>
              <a:t>wprowadza obowiązek publikacji </a:t>
            </a:r>
            <a:r>
              <a:rPr lang="pl-PL" sz="2100" b="1" dirty="0"/>
              <a:t>deklaracji dostępności;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100" dirty="0"/>
              <a:t>ustala zasady </a:t>
            </a:r>
            <a:r>
              <a:rPr lang="pl-PL" sz="2100" b="1" dirty="0"/>
              <a:t>postępowania w wypadku nieprzestrzegania </a:t>
            </a:r>
            <a:r>
              <a:rPr lang="pl-PL" sz="2100" dirty="0"/>
              <a:t>wymagań dostępności cyfrowej;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100" dirty="0"/>
              <a:t>określa kompetencje ministra ds. informatyzacji w zakresie </a:t>
            </a:r>
            <a:r>
              <a:rPr lang="pl-PL" sz="2100" b="1" dirty="0"/>
              <a:t>monitoringu dostępności cyfrowej</a:t>
            </a:r>
            <a:r>
              <a:rPr lang="pl-PL" sz="2100" dirty="0"/>
              <a:t>.</a:t>
            </a:r>
          </a:p>
          <a:p>
            <a:pPr>
              <a:lnSpc>
                <a:spcPct val="150000"/>
              </a:lnSpc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28216556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i="1" dirty="0">
                <a:solidFill>
                  <a:schemeClr val="tx1"/>
                </a:solidFill>
              </a:rPr>
              <a:t>Ustawa o dostępności cyfrowej </a:t>
            </a:r>
            <a:r>
              <a:rPr lang="pl-PL" dirty="0">
                <a:solidFill>
                  <a:schemeClr val="tx1"/>
                </a:solidFill>
              </a:rPr>
              <a:t>— nadmierne koszty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100" dirty="0"/>
              <a:t>Ustawa dopuszcza brak zapewnienia dostępności cyfrowej ze względu na </a:t>
            </a:r>
            <a:r>
              <a:rPr lang="pl-PL" sz="2100" b="1" dirty="0"/>
              <a:t>nadmierne koszty, </a:t>
            </a:r>
            <a:r>
              <a:rPr lang="pl-PL" sz="2100" dirty="0"/>
              <a:t>ale: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100" dirty="0"/>
              <a:t>zawsze wymagana jest </a:t>
            </a:r>
            <a:r>
              <a:rPr lang="pl-PL" sz="2100" b="1" dirty="0"/>
              <a:t>analiza</a:t>
            </a:r>
            <a:r>
              <a:rPr lang="pl-PL" sz="2100" dirty="0"/>
              <a:t> potwierdzająca nadmierne koszty dostosowania;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100" dirty="0"/>
              <a:t>nadmierne koszty dostosowania elementu nie zwalniają z zapewniania jego maksymalnie możliwej dostępności cyfrowej;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100" dirty="0"/>
              <a:t>na nadmierne koszty nie mogą powołać się podmioty, których zadaniem publicznym jest prowadzenie działalności na rzecz osób niepełnosprawnych lub osób starszych.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40217616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i="1" dirty="0"/>
              <a:t>Ustawa o dostępności cyfrowej </a:t>
            </a:r>
            <a:r>
              <a:rPr lang="pl-PL" dirty="0"/>
              <a:t>— reagowanie na wnioski i skargi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każdy może złożyć </a:t>
            </a:r>
            <a:r>
              <a:rPr lang="pl-PL" sz="2100" b="1" dirty="0"/>
              <a:t>wniosek o zapewnienie dostępności cyfrowej </a:t>
            </a:r>
            <a:r>
              <a:rPr lang="pl-PL" sz="2100" dirty="0"/>
              <a:t>strony internetowej, aplikacji mobilnej lub ich elementów — podmiot ma </a:t>
            </a:r>
            <a:r>
              <a:rPr lang="pl-PL" sz="2100" b="1" dirty="0"/>
              <a:t>7 dni </a:t>
            </a:r>
            <a:r>
              <a:rPr lang="pl-PL" sz="2100" dirty="0"/>
              <a:t>na odpowiedź i dostosowanie (czas na dostosowanie może być wydłużony </a:t>
            </a:r>
            <a:r>
              <a:rPr lang="pl-PL" sz="2100" b="1" dirty="0"/>
              <a:t>do 2 miesięcy</a:t>
            </a:r>
            <a:r>
              <a:rPr lang="pl-PL" sz="2100" dirty="0"/>
              <a:t>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każdy komu podmiot odmówił zapewnienia dostępności lub zaproponował nieakceptowane przez tę osobę rozwiązanie </a:t>
            </a:r>
            <a:r>
              <a:rPr lang="pl-PL" sz="2100" b="1" dirty="0"/>
              <a:t>może złożyć skargę</a:t>
            </a:r>
            <a:r>
              <a:rPr lang="pl-PL" sz="21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94406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Zasoby niezbędne do wdrażania dostępności cyfrowej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306644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Czym jest dostępność cyfrowa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7551512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485900"/>
            <a:ext cx="10277537" cy="4921249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fontAlgn="base"/>
            <a:r>
              <a:rPr lang="pl-PL" sz="2100" b="1" dirty="0"/>
              <a:t>Specjalista do spraw dostępności cyfrowej nie zagwarantuje dostępności cyfrowej w projekcie, jeśli będzie działał sam. </a:t>
            </a:r>
          </a:p>
          <a:p>
            <a:pPr fontAlgn="base"/>
            <a:endParaRPr lang="pl-PL" sz="2100" b="1" dirty="0"/>
          </a:p>
          <a:p>
            <a:pPr fontAlgn="base"/>
            <a:r>
              <a:rPr lang="pl-PL" sz="2100" b="1" dirty="0"/>
              <a:t>Każdy pracownik zaangażowany w projekt, </a:t>
            </a:r>
            <a:r>
              <a:rPr lang="pl-PL" sz="2100" dirty="0"/>
              <a:t>między innymi: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kierownik projektu;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projektant UX;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projektant — grafik;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developer;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redaktor/ twórca treści;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tester;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każdy merytoryczny i administracyjny pracownik — szczególnie jeśli wyniki jego pracy mogą być przekazywane do innych osób.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Kto jest niezbędny do zapewnienia dostępności cyfrowej w projekcie</a:t>
            </a:r>
          </a:p>
        </p:txBody>
      </p:sp>
    </p:spTree>
    <p:extLst>
      <p:ext uri="{BB962C8B-B14F-4D97-AF65-F5344CB8AC3E}">
        <p14:creationId xmlns:p14="http://schemas.microsoft.com/office/powerpoint/2010/main" val="28007253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4424471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dirty="0"/>
              <a:t>Szczególnie w projektach: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w których powstaje rozwiązanie cyfrowej, z którego będzie korzystać wiele różnych osób;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których wyniki lub produkty będą wykorzystywane później przez podmioty publiczne;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w których jest wielu podwykonawców.</a:t>
            </a:r>
          </a:p>
          <a:p>
            <a:pPr fontAlgn="base"/>
            <a:endParaRPr lang="pl-PL" sz="2100" dirty="0"/>
          </a:p>
          <a:p>
            <a:pPr fontAlgn="base"/>
            <a:r>
              <a:rPr lang="pl-PL" sz="2100" dirty="0"/>
              <a:t>Nawet jeśli nie zdecydujesz się na taką osobę zawsze wyznacz </a:t>
            </a:r>
            <a:r>
              <a:rPr lang="pl-PL" sz="2100" b="1" dirty="0"/>
              <a:t>lidera dostępności cyfrowej</a:t>
            </a:r>
            <a:r>
              <a:rPr lang="pl-PL" sz="2100" dirty="0"/>
              <a:t> (możesz także samemu realizować tę rolę).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Kiedy decydować się na stałego specjalistę dostępności cyfrowej</a:t>
            </a:r>
          </a:p>
        </p:txBody>
      </p:sp>
    </p:spTree>
    <p:extLst>
      <p:ext uri="{BB962C8B-B14F-4D97-AF65-F5344CB8AC3E}">
        <p14:creationId xmlns:p14="http://schemas.microsoft.com/office/powerpoint/2010/main" val="17682456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4377058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dirty="0"/>
              <a:t>Zabezpiecz wiedzę </a:t>
            </a:r>
            <a:r>
              <a:rPr lang="pl-PL" sz="2100" dirty="0" err="1"/>
              <a:t>dostępnościową</a:t>
            </a:r>
            <a:r>
              <a:rPr lang="pl-PL" sz="2100" dirty="0"/>
              <a:t> zdobywaną w trakcie całego projektu. Twórz: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dokumentację techniczną z opisem kwestii dostępności cyfrowej;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design system z uwzględnieniem dostępności cyfrowej;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szablony pism;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wytyczne dotyczące publikowanych treści;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procedury (wewnętrzne i dla klientów zewnętrznych) dedykowane do tematu dostępności, ale też uwzględniaj dostępność w innych procedurach;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archiwum audytów i testów dostępności cyfrowej.</a:t>
            </a:r>
          </a:p>
          <a:p>
            <a:pPr fontAlgn="base"/>
            <a:r>
              <a:rPr lang="pl-PL" sz="2100" dirty="0"/>
              <a:t>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100" dirty="0"/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100" dirty="0"/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100" dirty="0"/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pl-PL" sz="21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Tworzenie bazy wiedzy </a:t>
            </a:r>
          </a:p>
        </p:txBody>
      </p:sp>
    </p:spTree>
    <p:extLst>
      <p:ext uri="{BB962C8B-B14F-4D97-AF65-F5344CB8AC3E}">
        <p14:creationId xmlns:p14="http://schemas.microsoft.com/office/powerpoint/2010/main" val="20291193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automaty i rozszerzenia do przeglądarek:</a:t>
            </a:r>
          </a:p>
          <a:p>
            <a:pPr marL="1028700" lvl="1" indent="-342900" fontAlgn="base">
              <a:buFont typeface="Lato" panose="020F0502020204030203" pitchFamily="34" charset="-18"/>
              <a:buChar char="-"/>
            </a:pPr>
            <a:r>
              <a:rPr lang="pl-PL" sz="2100" dirty="0">
                <a:hlinkClick r:id="rId2"/>
              </a:rPr>
              <a:t>narzędzia do automatycznej analizy stron internetowych</a:t>
            </a:r>
            <a:r>
              <a:rPr lang="pl-PL" sz="2100" dirty="0"/>
              <a:t>;</a:t>
            </a:r>
          </a:p>
          <a:p>
            <a:pPr marL="1028700" lvl="1" indent="-342900" fontAlgn="base">
              <a:buFont typeface="Lato" panose="020F0502020204030203" pitchFamily="34" charset="-18"/>
              <a:buChar char="-"/>
            </a:pPr>
            <a:r>
              <a:rPr lang="pl-PL" sz="2100" dirty="0">
                <a:hlinkClick r:id="rId3"/>
              </a:rPr>
              <a:t>narzędzia do automatycznej analizy aplikacji mobilnych</a:t>
            </a:r>
            <a:r>
              <a:rPr lang="pl-PL" sz="2100" dirty="0"/>
              <a:t>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>
                <a:hlinkClick r:id="rId4"/>
              </a:rPr>
              <a:t>technologie asystujące </a:t>
            </a:r>
            <a:r>
              <a:rPr lang="pl-PL" sz="2100" dirty="0"/>
              <a:t>, które wykorzystują użytkownicy;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różne urządzenia mobilne, komputery z różnymi systemami operacyjnymi;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popularne przeglądarki internetowe.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Sprzęt i oprogramowanie do testów i badań</a:t>
            </a:r>
          </a:p>
        </p:txBody>
      </p:sp>
    </p:spTree>
    <p:extLst>
      <p:ext uri="{BB962C8B-B14F-4D97-AF65-F5344CB8AC3E}">
        <p14:creationId xmlns:p14="http://schemas.microsoft.com/office/powerpoint/2010/main" val="27492665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3489752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 fontAlgn="base"/>
            <a:r>
              <a:rPr lang="pl-PL" sz="2100" b="1" dirty="0"/>
              <a:t>Koszty zapewniania dostępności cyfrowej w projektach są kosztami kwalifikowalnymi.</a:t>
            </a:r>
            <a:endParaRPr lang="pl-PL" sz="2100" dirty="0"/>
          </a:p>
          <a:p>
            <a:pPr fontAlgn="base"/>
            <a:r>
              <a:rPr lang="pl-PL" sz="2100" dirty="0"/>
              <a:t>Pamiętaj: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wymagania prawne to minimum, które trzeba zapewnić. Programy unijne mogą stawiać jednak wyższe wymagania dostępności cyfrowej, niż na przykład </a:t>
            </a:r>
            <a:r>
              <a:rPr lang="pl-PL" sz="2100" i="1" dirty="0"/>
              <a:t>ustawa o dostępności cyfrowej</a:t>
            </a:r>
            <a:r>
              <a:rPr lang="pl-PL" sz="2100" dirty="0"/>
              <a:t>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nieprawidłowości związane z zapewnieniem dostępności cyfrowej związane z realizacją projektów współfinansowanych ze środków UE mogą skutkować uznaniem wydatku za niekwalifikowalny i nałożeniem obowiązku zwrotu kwoty nieprawidłowości.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Kwalifikowalność kosztów</a:t>
            </a:r>
          </a:p>
        </p:txBody>
      </p:sp>
    </p:spTree>
    <p:extLst>
      <p:ext uri="{BB962C8B-B14F-4D97-AF65-F5344CB8AC3E}">
        <p14:creationId xmlns:p14="http://schemas.microsoft.com/office/powerpoint/2010/main" val="20181869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8"/>
            <a:ext cx="10277537" cy="4409231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dirty="0"/>
              <a:t>Każde działanie zajmuje określony czas, na przykład: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dodanie tekstu alternatywnego do zdjęcia zajmie kilka sekund, ale do złożonej infografiki już kilka minut;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dodanie napisów do filmu — w zależności od długości, ale zawsze dłużej niż wrzucenie szybkiego </a:t>
            </a:r>
            <a:r>
              <a:rPr lang="pl-PL" sz="2100" dirty="0" err="1"/>
              <a:t>live’a</a:t>
            </a:r>
            <a:r>
              <a:rPr lang="pl-PL" sz="2100" dirty="0"/>
              <a:t>;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test automatyczny razem z analizą wyników zajmie 5 minut, ale badanie eksperckie całego serwisu lub aplikacji wraz z raportem już ok. 7-10 dni;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/>
              <a:t>zweryfikowanie </a:t>
            </a:r>
            <a:r>
              <a:rPr lang="pl-PL" sz="2100" dirty="0"/>
              <a:t>pod kątem dostępności cyfrowej serwisu lub aplikacji to także kilka dni + czas niezbędny na ewentualne poprawki.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Ile trzeba czasu na dostępność cyfrową </a:t>
            </a:r>
          </a:p>
        </p:txBody>
      </p:sp>
    </p:spTree>
    <p:extLst>
      <p:ext uri="{BB962C8B-B14F-4D97-AF65-F5344CB8AC3E}">
        <p14:creationId xmlns:p14="http://schemas.microsoft.com/office/powerpoint/2010/main" val="21335400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 vert="horz" lIns="91440" tIns="45720" rIns="91440" bIns="45720" rtlCol="0">
            <a:normAutofit/>
          </a:bodyPr>
          <a:lstStyle/>
          <a:p>
            <a:pPr fontAlgn="base"/>
            <a:r>
              <a:rPr lang="pl-PL" sz="2100" dirty="0"/>
              <a:t>Przyjmuje się, że dostępność cyfrowa to (</a:t>
            </a:r>
            <a:r>
              <a:rPr lang="pl-PL" sz="2100" b="1" dirty="0"/>
              <a:t>średnio) kilka procent całego budżetu </a:t>
            </a:r>
            <a:r>
              <a:rPr lang="pl-PL" sz="2100" dirty="0"/>
              <a:t>projektu. </a:t>
            </a:r>
          </a:p>
          <a:p>
            <a:pPr fontAlgn="base"/>
            <a:r>
              <a:rPr lang="pl-PL" sz="2100" dirty="0"/>
              <a:t>W specyficznych projektach koszt może być wyższy, na przykład: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dostosowanie złożonych multimediów, które są głównym sposobem przekazywania informacji (np. portal z filmami);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konieczność stworzenia dodatkowego modułu płatności on-line, bo żaden </a:t>
            </a:r>
            <a:br>
              <a:rPr lang="pl-PL" sz="2100" dirty="0"/>
            </a:br>
            <a:r>
              <a:rPr lang="pl-PL" sz="2100" dirty="0"/>
              <a:t>z oferowanych na rynku nie jest w pełni dostępny cyfrowo.</a:t>
            </a: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Średni koszt wdrożenie dostępności </a:t>
            </a:r>
          </a:p>
        </p:txBody>
      </p:sp>
    </p:spTree>
    <p:extLst>
      <p:ext uri="{BB962C8B-B14F-4D97-AF65-F5344CB8AC3E}">
        <p14:creationId xmlns:p14="http://schemas.microsoft.com/office/powerpoint/2010/main" val="155808476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Organizacja pracy 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4212389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tx1"/>
                </a:solidFill>
                <a:latin typeface="Open Sans" panose="020B0606030504020204" pitchFamily="34" charset="0"/>
              </a:rPr>
              <a:t>Określ zadania, podziel je na działania i wskaż kto może je robić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496574"/>
            <a:ext cx="10560424" cy="511562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Niech decydujące będzie raczej, czy dana osoba: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potrafi to robić?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ma to w zakresie swoich obowiązków?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może się tego nauczyć?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ma czas żeby się tego nauczyć i tym zajmować?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endParaRPr lang="pl-PL" sz="2100" dirty="0">
              <a:latin typeface="Lato" panose="020F0502020204030203" pitchFamily="34" charset="-18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a nie: „dasz radę” lub „no przykro mi, ktoś musi to robić”.</a:t>
            </a:r>
          </a:p>
        </p:txBody>
      </p:sp>
    </p:spTree>
    <p:extLst>
      <p:ext uri="{BB962C8B-B14F-4D97-AF65-F5344CB8AC3E}">
        <p14:creationId xmlns:p14="http://schemas.microsoft.com/office/powerpoint/2010/main" val="17950597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tx1"/>
                </a:solidFill>
                <a:latin typeface="Open Sans" panose="020B0606030504020204" pitchFamily="34" charset="0"/>
              </a:rPr>
              <a:t>Przypisanie ról do pracowników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742381"/>
            <a:ext cx="10560424" cy="437444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Zestawiając role z działaniami i przypisując je do konkretnych osób można stworzyć </a:t>
            </a: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macierz RACI.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980642" y="2943229"/>
          <a:ext cx="9545030" cy="320204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900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090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0900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0900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0900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77787"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Nazwa</a:t>
                      </a:r>
                      <a:r>
                        <a:rPr lang="pl-PL" sz="1700" baseline="0" dirty="0">
                          <a:latin typeface="Lato" panose="020F0502020204030203" pitchFamily="34" charset="-18"/>
                        </a:rPr>
                        <a:t> działania</a:t>
                      </a:r>
                      <a:r>
                        <a:rPr lang="pl-PL" sz="1700" dirty="0">
                          <a:latin typeface="Lato" panose="020F0502020204030203" pitchFamily="34" charset="-18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Pracownik</a:t>
                      </a:r>
                      <a:r>
                        <a:rPr lang="pl-PL" sz="1700" baseline="0" dirty="0">
                          <a:latin typeface="Lato" panose="020F0502020204030203" pitchFamily="34" charset="-18"/>
                        </a:rPr>
                        <a:t> 1</a:t>
                      </a:r>
                      <a:endParaRPr lang="pl-PL" sz="1700" dirty="0">
                        <a:latin typeface="Lato" panose="020F0502020204030203" pitchFamily="34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Pracownik</a:t>
                      </a:r>
                      <a:r>
                        <a:rPr lang="pl-PL" sz="1700" baseline="0" dirty="0">
                          <a:latin typeface="Lato" panose="020F0502020204030203" pitchFamily="34" charset="-18"/>
                        </a:rPr>
                        <a:t> 2</a:t>
                      </a:r>
                      <a:endParaRPr lang="pl-PL" sz="1700" dirty="0">
                        <a:latin typeface="Lato" panose="020F0502020204030203" pitchFamily="34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Pracownik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Pracownik</a:t>
                      </a:r>
                      <a:r>
                        <a:rPr lang="pl-PL" sz="1700" baseline="0" dirty="0">
                          <a:latin typeface="Lato" panose="020F0502020204030203" pitchFamily="34" charset="-18"/>
                        </a:rPr>
                        <a:t> 4</a:t>
                      </a:r>
                      <a:endParaRPr lang="pl-PL" sz="1700" dirty="0">
                        <a:latin typeface="Lato" panose="020F0502020204030203" pitchFamily="34" charset="-1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77787"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Działanie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Odpowiedzialny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Wykonujący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Wykonujący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Konsultujący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77787"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Działanie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(brak zaangażowania)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700" dirty="0">
                          <a:latin typeface="Lato" panose="020F0502020204030203" pitchFamily="34" charset="-18"/>
                        </a:rPr>
                        <a:t>(brak zaangażowania)</a:t>
                      </a:r>
                    </a:p>
                    <a:p>
                      <a:endParaRPr lang="pl-PL" sz="1700" dirty="0">
                        <a:latin typeface="Lato" panose="020F0502020204030203" pitchFamily="34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Wykonujący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Odpowiedzialny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77787">
                <a:tc>
                  <a:txBody>
                    <a:bodyPr/>
                    <a:lstStyle/>
                    <a:p>
                      <a:r>
                        <a:rPr lang="pl-PL" sz="1700" baseline="0" dirty="0">
                          <a:latin typeface="Lato" panose="020F0502020204030203" pitchFamily="34" charset="-18"/>
                        </a:rPr>
                        <a:t>Działanie 3</a:t>
                      </a:r>
                      <a:endParaRPr lang="pl-PL" sz="1700" dirty="0">
                        <a:latin typeface="Lato" panose="020F0502020204030203" pitchFamily="34" charset="-1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Wykonujący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Wykonujący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Odpowiedzialny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700" dirty="0">
                          <a:latin typeface="Lato" panose="020F0502020204030203" pitchFamily="34" charset="-18"/>
                        </a:rPr>
                        <a:t>Poinformowany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6689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Niezbędna dla niektórych, przydatna dla wszystkich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2283998"/>
            <a:ext cx="10322233" cy="2117822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Dostępność cyfrowa to 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cecha rozwiązań cyfrowych (np. stron, aplikacji, systemów), która umożliwia samodzielne korzystanie z nich 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przez osoby z niepełnosprawnościami.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Jednocześnie wiele jej elementów jest uniwersalnych (np. kontrast, napisy do filmów) </a:t>
            </a:r>
            <a:b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i poprawiają użyteczność każdemu.</a:t>
            </a:r>
          </a:p>
        </p:txBody>
      </p:sp>
    </p:spTree>
    <p:extLst>
      <p:ext uri="{BB962C8B-B14F-4D97-AF65-F5344CB8AC3E}">
        <p14:creationId xmlns:p14="http://schemas.microsoft.com/office/powerpoint/2010/main" val="4570333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Lato" panose="020F0502020204030203" pitchFamily="34" charset="-18"/>
              </a:rPr>
              <a:t>ARRM</a:t>
            </a:r>
            <a:r>
              <a:rPr lang="pl-PL" sz="2400" dirty="0">
                <a:solidFill>
                  <a:schemeClr val="tx1"/>
                </a:solidFill>
                <a:latin typeface="Lato" panose="020F0502020204030203" pitchFamily="34" charset="-18"/>
              </a:rPr>
              <a:t> w uproszczeniu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1875796"/>
            <a:ext cx="10560424" cy="448472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</a:rPr>
              <a:t>Każdy ma swoją rolę i swoją odpowiedzialność. Na przykład, żeby spełnić wymagania WCAG, dotyczące nagłówków: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</a:rPr>
              <a:t>autorzy treści — są odpowiedzialni za napisanie tekstu nagłówka;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</a:rPr>
              <a:t>projektanci — są odpowiedzialni za zdefiniowanie wyglądu nagłówków;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</a:rPr>
              <a:t>deweloperzy — są odpowiedzialni za kodowanie lub oznaczanie nagłówków.</a:t>
            </a:r>
            <a:endParaRPr lang="pl-PL" sz="2100" dirty="0">
              <a:latin typeface="Lato" panose="020F0502020204030203" pitchFamily="34" charset="-18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40922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Badanie dostępności cyfrowej</a:t>
            </a:r>
          </a:p>
        </p:txBody>
      </p:sp>
    </p:spTree>
    <p:extLst>
      <p:ext uri="{BB962C8B-B14F-4D97-AF65-F5344CB8AC3E}">
        <p14:creationId xmlns:p14="http://schemas.microsoft.com/office/powerpoint/2010/main" val="32983024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Kiedy i do czego warto stosować testy automatyczne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3610870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do szybkiej analizy pojedynczych elementów stron lub aplikacji;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pomocne dla developerów do bieżącego testowania, wyszukiwania problemów </a:t>
            </a:r>
            <a:br>
              <a:rPr lang="pl-PL" sz="2100" dirty="0"/>
            </a:br>
            <a:r>
              <a:rPr lang="pl-PL" sz="2100" dirty="0"/>
              <a:t>i testowania wprowadzonych poprawek;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przydatne przy podstawowych testach jakości (</a:t>
            </a:r>
            <a:r>
              <a:rPr lang="pl-PL" sz="2100" dirty="0" err="1"/>
              <a:t>quality</a:t>
            </a:r>
            <a:r>
              <a:rPr lang="pl-PL" sz="2100" dirty="0"/>
              <a:t> </a:t>
            </a:r>
            <a:r>
              <a:rPr lang="pl-PL" sz="2100" dirty="0" err="1"/>
              <a:t>assurance</a:t>
            </a:r>
            <a:r>
              <a:rPr lang="pl-PL" sz="21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5946570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Kiedy i do czego warto stosować badanie eksperckie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56092"/>
            <a:ext cx="10277537" cy="4455677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w kluczowych momentach projektu, na przykład: </a:t>
            </a:r>
          </a:p>
          <a:p>
            <a:pPr marL="1028700" lvl="1" indent="-342900">
              <a:lnSpc>
                <a:spcPct val="120000"/>
              </a:lnSpc>
              <a:spcBef>
                <a:spcPts val="1800"/>
              </a:spcBef>
              <a:buFont typeface="Lato" panose="020F0502020204030203" pitchFamily="34" charset="-18"/>
              <a:buChar char="-"/>
            </a:pPr>
            <a:r>
              <a:rPr lang="pl-PL" sz="2100" dirty="0"/>
              <a:t>na początku projektu, jeśli w jego trakcie chcemy zmieniać lub wykorzystywać istniejące rozwiązanie cyfrowe;</a:t>
            </a:r>
          </a:p>
          <a:p>
            <a:pPr marL="1028700" lvl="1" indent="-342900">
              <a:lnSpc>
                <a:spcPct val="120000"/>
              </a:lnSpc>
              <a:spcBef>
                <a:spcPts val="1800"/>
              </a:spcBef>
              <a:buFont typeface="Lato" panose="020F0502020204030203" pitchFamily="34" charset="-18"/>
              <a:buChar char="-"/>
            </a:pPr>
            <a:r>
              <a:rPr lang="pl-PL" sz="2100" dirty="0"/>
              <a:t>przy odbiorze rozwiązań cyfrowych lub ich komponentów od podwykonawcy;</a:t>
            </a:r>
          </a:p>
          <a:p>
            <a:pPr marL="1028700" lvl="1" indent="-342900">
              <a:lnSpc>
                <a:spcPct val="120000"/>
              </a:lnSpc>
              <a:spcBef>
                <a:spcPts val="1800"/>
              </a:spcBef>
              <a:buFont typeface="Lato" panose="020F0502020204030203" pitchFamily="34" charset="-18"/>
              <a:buChar char="-"/>
            </a:pPr>
            <a:r>
              <a:rPr lang="pl-PL" sz="2100" dirty="0"/>
              <a:t>jako podsumowanie wszystkich prac na rzecz dostępności cyfrowej.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Zastosowanie badania eksperckiego wyłącznie na koniec projektu najczęściej nie ma sensu — zabraknie Ci czasu na wdrożenie ewentualnych zmian.</a:t>
            </a:r>
          </a:p>
        </p:txBody>
      </p:sp>
    </p:spTree>
    <p:extLst>
      <p:ext uri="{BB962C8B-B14F-4D97-AF65-F5344CB8AC3E}">
        <p14:creationId xmlns:p14="http://schemas.microsoft.com/office/powerpoint/2010/main" val="19106922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Kiedy i do czego warto stosować listę kontrolną do badania dostępności cyfrowej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47302"/>
            <a:ext cx="10277537" cy="3610870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lista kontrolna może być wykorzystywana w każdym momencie projektu;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pytania z listy możesz przyporządkować do poszczególnych pracowników (zespołów) i wdrożyć je jako element procedur projektowych/procedur jakościowych;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listę kontrolną CRKC możesz wykorzystać jako zakres badania eksperckiego. 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22438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Kiedy i do czego warto stosować badanie z użyciem technologii asystujących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682471"/>
            <a:ext cx="10277537" cy="4771816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możliwe dopiero na gotowym (lub niemal gotowym) rozwiązaniu — technologie asystujące bazują na analizie i przetwarzaniu kodu; 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do zweryfikowania, czy rozwiązania dedykowane dla tych technologii działają poprawnie — część treści czy sposobów obsługi uaktywnia się dopiero po uruchomieniu np. czytnika ekranu;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przed testami z użytkownikami — szansa na zidentyfikowanie błędów, zanim przekażemy rozwiązanie testerom;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zrozumienie działania tych technologii pomaga w projektowaniu i wdrażaniu </a:t>
            </a:r>
            <a:br>
              <a:rPr lang="pl-PL" sz="2100" dirty="0"/>
            </a:br>
            <a:r>
              <a:rPr lang="pl-PL" sz="2100" dirty="0"/>
              <a:t>(np. wiem, jak czytnik ekranu interpretuje aria-</a:t>
            </a:r>
            <a:r>
              <a:rPr lang="pl-PL" sz="2100" dirty="0" err="1"/>
              <a:t>label</a:t>
            </a:r>
            <a:r>
              <a:rPr lang="pl-PL" sz="2100" dirty="0"/>
              <a:t> i wiem, kiedy jej użyć i jaką powinna mieć treść).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42714234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1097243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tx1"/>
                </a:solidFill>
              </a:rPr>
              <a:t>Kiedy i do czego warto stosować badanie z użytkownikami </a:t>
            </a:r>
            <a:br>
              <a:rPr lang="pl-PL" dirty="0">
                <a:solidFill>
                  <a:schemeClr val="tx1"/>
                </a:solidFill>
              </a:rPr>
            </a:br>
            <a:r>
              <a:rPr lang="pl-PL" dirty="0">
                <a:solidFill>
                  <a:schemeClr val="tx1"/>
                </a:solidFill>
              </a:rPr>
              <a:t>z niepełnosprawnościami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981409"/>
            <a:ext cx="10277537" cy="4236511"/>
          </a:xfr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to badanie ma sens po zapewnieniu podstawowej dostępności — tak, aby podstawowe błędy dostępności cyfrowej nie blokowały testerów; 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do oceny, czy rozwiązanie działa poprawnie dla użytkowników, a nie tylko, czy spełnia standardy lub wymagania prawne;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do testowania całych scenariuszy, a nie tylko pojedynczych elementów — np. złożenie wniosku: od jego odnalezienia do uzyskania potwierdzenia, że wniosek został przyjęty.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hlinkClick r:id="rId2"/>
              </a:rPr>
              <a:t>Więcej o organizowaniu badań z użytkownikami</a:t>
            </a:r>
            <a:r>
              <a:rPr lang="pl-PL" sz="2100" dirty="0"/>
              <a:t>.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</a:pPr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306272230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pl-PL" dirty="0">
                <a:solidFill>
                  <a:schemeClr val="tx1"/>
                </a:solidFill>
              </a:rPr>
              <a:t>Łącz różne metody badawcze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1" y="1981409"/>
            <a:ext cx="5995520" cy="3610870"/>
          </a:xfrm>
        </p:spPr>
        <p:txBody>
          <a:bodyPr>
            <a:noAutofit/>
          </a:bodyPr>
          <a:lstStyle/>
          <a:p>
            <a:pPr fontAlgn="base"/>
            <a:r>
              <a:rPr lang="pl-PL" sz="2100" dirty="0"/>
              <a:t>Możesz na przykład: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zlecić ekspertowi zbadanie czterech najważniejszych lub najbardziej złożonych podstron, a samodzielnie przetestować te prostsze;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zrobić samodzielnie proste testy, ale poszerzyć je o testy z użytkownikami;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pl-PL" sz="2100" dirty="0"/>
              <a:t>zacząć od badania eksperckiego, a potem regularnie robić testy automatyczne.</a:t>
            </a:r>
          </a:p>
        </p:txBody>
      </p:sp>
      <p:pic>
        <p:nvPicPr>
          <p:cNvPr id="5" name="Obraz 4" descr="Dłoń dokładająca ostatni puzzel do układanki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766050" y="2089150"/>
            <a:ext cx="3448050" cy="344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7383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Zamówienia publiczne i umowy </a:t>
            </a:r>
          </a:p>
        </p:txBody>
      </p:sp>
    </p:spTree>
    <p:extLst>
      <p:ext uri="{BB962C8B-B14F-4D97-AF65-F5344CB8AC3E}">
        <p14:creationId xmlns:p14="http://schemas.microsoft.com/office/powerpoint/2010/main" val="23440156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Podstawy prawne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zgodnie z art. 100 ust. 1 </a:t>
            </a:r>
            <a:r>
              <a:rPr lang="pl-PL" sz="2100" i="1" dirty="0"/>
              <a:t>ustawy Prawo zamówień publicznych </a:t>
            </a:r>
            <a:r>
              <a:rPr lang="pl-PL" sz="2100" dirty="0"/>
              <a:t>(</a:t>
            </a:r>
            <a:r>
              <a:rPr lang="pl-PL" sz="2100" b="1" dirty="0"/>
              <a:t>PZP</a:t>
            </a:r>
            <a:r>
              <a:rPr lang="pl-PL" sz="2100" dirty="0"/>
              <a:t>) w przypadku zamówień przeznaczonych do użytku osób fizycznych, w tym pracowników zamawiającego, opis przedmiotu zamówienia sporządza się, z uwzględnieniem wymagań w zakresie dostępności dla osób niepełnosprawnych oraz projektowania z przeznaczeniem dla wszystkich użytkowników, chyba że nie jest to uzasadnione charakterem przedmiotu zamówienia.  </a:t>
            </a:r>
            <a:br>
              <a:rPr lang="pl-PL" sz="2100" dirty="0"/>
            </a:br>
            <a:r>
              <a:rPr lang="pl-PL" sz="2100" dirty="0"/>
              <a:t>Jeżeli wymagania, o których mowa w ust. 1, wynikają z aktu prawa Unii Europejskiej, przedmiot zamówienia, w zakresie wymagań dotyczących dostępności dla osób niepełnosprawnych oraz projektowania z przeznaczeniem dla wszystkich użytkowników, opisuje się przez odesłanie do tego aktu (art. 100 ust. 2 PZP).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zgodnie z art. 4 ust. 3 </a:t>
            </a:r>
            <a:r>
              <a:rPr lang="pl-PL" sz="2100" i="1" dirty="0"/>
              <a:t>ustawy o zapewnieniu dostępności osobom ze szczególnymi potrzebami </a:t>
            </a:r>
            <a:r>
              <a:rPr lang="pl-PL" sz="2100" dirty="0"/>
              <a:t>(</a:t>
            </a:r>
            <a:r>
              <a:rPr lang="pl-PL" sz="2100" b="1" dirty="0"/>
              <a:t>UZD</a:t>
            </a:r>
            <a:r>
              <a:rPr lang="pl-PL" sz="2100" dirty="0"/>
              <a:t>) w przypadku zlecania lub powierzania, na podstawie umowy, realizacji zadań publicznych finansowanych z udziałem środków publicznych lub udzielania zamówień publicznych podmiotom innym niż podmioty publiczne, podmiot publiczny jest obowiązany do określenia w treści umowy warunków służących zapewnieniu dostępności osobom ze szczególnymi potrzebami w zakresie tych zadań publicznych lub zamówień publicznych, z uwzględnieniem minimalnych wymagań, o których mowa w art. 6.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Zgodnie z art. 6 pkt 2 UZD  minimalne wymagania służące zapewnieniu dostępności osobom ze szczególnymi potrzebami obejmują w zakresie dostępności cyfrowej wymagania określone w </a:t>
            </a:r>
            <a:r>
              <a:rPr lang="pl-PL" sz="2100" i="1" dirty="0"/>
              <a:t>ustawie o dostępności cyfrowej  </a:t>
            </a:r>
            <a:r>
              <a:rPr lang="pl-PL" sz="2100" dirty="0"/>
              <a:t>(UDC). </a:t>
            </a:r>
          </a:p>
        </p:txBody>
      </p:sp>
    </p:spTree>
    <p:extLst>
      <p:ext uri="{BB962C8B-B14F-4D97-AF65-F5344CB8AC3E}">
        <p14:creationId xmlns:p14="http://schemas.microsoft.com/office/powerpoint/2010/main" val="2237830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tx1"/>
                </a:solidFill>
              </a:rPr>
              <a:t>Obowiązek i szansa dla podmiotów publicznych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2283998"/>
            <a:ext cx="10322233" cy="2117822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Dostępne cyfrowo muszą być między innymi strony internetowe, aplikacje mobilne, systemy teleinformatyczne i wszystkie treści publikowane w Internecie przez podmioty publiczne.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To wyzwanie wdrożeniowe, ale także szansa aby dotrzeć z informacjami i usługami do szerokiej grupy użytkowników, w tym osób z niepełnosprawnościami.</a:t>
            </a:r>
            <a:endParaRPr lang="pl-PL" sz="2100" dirty="0">
              <a:solidFill>
                <a:schemeClr val="tx1">
                  <a:lumMod val="75000"/>
                  <a:lumOff val="25000"/>
                </a:schemeClr>
              </a:solidFill>
              <a:latin typeface="Lato" panose="020F0502020204030203" pitchFamily="34" charset="-18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72968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Klauzule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r>
              <a:rPr lang="pl-PL" sz="2100" dirty="0"/>
              <a:t>Odpowiednie klauzule powinny znaleźć się w: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opisach przedmiotu zamówienia;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umowach (w tym w części dotyczącej zapewniania dostępności oraz w części dotyczącej kar umownych). </a:t>
            </a:r>
          </a:p>
          <a:p>
            <a:endParaRPr lang="pl-PL" sz="2100" dirty="0"/>
          </a:p>
        </p:txBody>
      </p:sp>
    </p:spTree>
    <p:extLst>
      <p:ext uri="{BB962C8B-B14F-4D97-AF65-F5344CB8AC3E}">
        <p14:creationId xmlns:p14="http://schemas.microsoft.com/office/powerpoint/2010/main" val="379137903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Działania wspierające</a:t>
            </a:r>
          </a:p>
        </p:txBody>
      </p:sp>
    </p:spTree>
    <p:extLst>
      <p:ext uri="{BB962C8B-B14F-4D97-AF65-F5344CB8AC3E}">
        <p14:creationId xmlns:p14="http://schemas.microsoft.com/office/powerpoint/2010/main" val="165644609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Komunikacja wewnętrzna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2094670"/>
            <a:ext cx="10560424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pokazuj pracownikom podmiotu, co udało się Wam już zrealizować z zakresu dostępności cyfrowej, a co zaplanowane jest na najbliższy czas;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dostępność cyfrowa nie dzieje się sama i do jej zapewnienia potrzebna jest praca konkretnych osób. Warto o tym przypominać i doceniać zaangażowanych pracowników;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pamiętaj, że dokumenty to też treść;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myśl o mejlach jak o dokumentach lub artykułach;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100" dirty="0"/>
              <a:t>twórz okazje do komunikacji i szkoleń wewnętrznych (także spotkania on-line) np. w ramach GAAD czyli Global Accessibility </a:t>
            </a:r>
            <a:r>
              <a:rPr lang="pl-PL" sz="2100" dirty="0" err="1"/>
              <a:t>Awareness</a:t>
            </a:r>
            <a:r>
              <a:rPr lang="pl-PL" sz="2100" dirty="0"/>
              <a:t> Day (trzeci czwartek maja).</a:t>
            </a:r>
          </a:p>
        </p:txBody>
      </p:sp>
    </p:spTree>
    <p:extLst>
      <p:ext uri="{BB962C8B-B14F-4D97-AF65-F5344CB8AC3E}">
        <p14:creationId xmlns:p14="http://schemas.microsoft.com/office/powerpoint/2010/main" val="159248838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617458"/>
            <a:ext cx="10560424" cy="683387"/>
          </a:xfrm>
        </p:spPr>
        <p:txBody>
          <a:bodyPr>
            <a:noAutofit/>
          </a:bodyPr>
          <a:lstStyle/>
          <a:p>
            <a:r>
              <a:rPr lang="pl-PL" b="1" dirty="0">
                <a:solidFill>
                  <a:schemeClr val="tx1"/>
                </a:solidFill>
              </a:rPr>
              <a:t>Komunikacja na zewnątrz</a:t>
            </a: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932330" y="1920610"/>
            <a:ext cx="10383370" cy="44372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defPPr>
              <a:defRPr lang="pl-PL"/>
            </a:defPPr>
            <a:lvl1pPr indent="0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10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l-PL" dirty="0"/>
              <a:t>Deklaracja dostępności to nie laurka czy certyfikat dostępności, tylko opis aktualnego stanu dostępności podmiotu publicznego dla osób z niepełnosprawnościami. Możesz ją </a:t>
            </a:r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doskonale</a:t>
            </a:r>
            <a:r>
              <a:rPr lang="pl-PL" dirty="0"/>
              <a:t> wykorzystać do komunikacji z użytkownikami zewnętrznymi.</a:t>
            </a:r>
          </a:p>
          <a:p>
            <a:r>
              <a:rPr lang="pl-PL" dirty="0"/>
              <a:t>Nie ukrywaj błędów dostępności cyfrowej strony czy aplikacji. Opisz je w zrozumiały sposób. Możesz także podać daty, kiedy planujesz ich usunięcie. To pokazuje, że dostępność faktycznie jest procesem, który jest ważny dla podmiotu.</a:t>
            </a:r>
          </a:p>
        </p:txBody>
      </p:sp>
    </p:spTree>
    <p:extLst>
      <p:ext uri="{BB962C8B-B14F-4D97-AF65-F5344CB8AC3E}">
        <p14:creationId xmlns:p14="http://schemas.microsoft.com/office/powerpoint/2010/main" val="202630277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Dostępność cyfrowa nie kończy się wraz z projektem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08848"/>
            <a:ext cx="10277537" cy="3610870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Pomimo zakończenia projektu i finansowania z nim związanego, podmiot publiczny wciąż odpowiada za dostępność cyfrową rozwiązania stworzonego w ramach projektu, w tym za: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aktualizowanie deklaracji dostępności;</a:t>
            </a:r>
          </a:p>
          <a:p>
            <a:pPr marL="342900" indent="-342900">
              <a:lnSpc>
                <a:spcPct val="120000"/>
              </a:lnSpc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pl-PL" sz="2100" dirty="0"/>
              <a:t>reagowanie na żądania zapewnienia dostępności cyfrowej oraz skargi związane </a:t>
            </a:r>
            <a:br>
              <a:rPr lang="pl-PL" sz="2100" dirty="0"/>
            </a:br>
            <a:r>
              <a:rPr lang="pl-PL" sz="2100" dirty="0"/>
              <a:t>z tym obszarem.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/>
              <a:t>Dostępność cyfrowa nie jest dana raz na zawsze — planując koszty utrzymaniowe rozwiązania cyfrowego pamiętaj zawsze o uwzględnieniu kosztów dostępnościowych.</a:t>
            </a:r>
          </a:p>
        </p:txBody>
      </p:sp>
    </p:spTree>
    <p:extLst>
      <p:ext uri="{BB962C8B-B14F-4D97-AF65-F5344CB8AC3E}">
        <p14:creationId xmlns:p14="http://schemas.microsoft.com/office/powerpoint/2010/main" val="9542877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Techniki przydatne w zarządzaniu dostępnością cyfrową</a:t>
            </a:r>
          </a:p>
        </p:txBody>
      </p:sp>
    </p:spTree>
    <p:extLst>
      <p:ext uri="{BB962C8B-B14F-4D97-AF65-F5344CB8AC3E}">
        <p14:creationId xmlns:p14="http://schemas.microsoft.com/office/powerpoint/2010/main" val="816636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dirty="0"/>
              <a:t>Zarządzanie projektowe — podstawowe terminy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08848"/>
            <a:ext cx="10277537" cy="3610870"/>
          </a:xfr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pl-PL" sz="1700" b="1" dirty="0"/>
              <a:t>Projekt</a:t>
            </a:r>
            <a:r>
              <a:rPr lang="pl-PL" sz="1700" dirty="0"/>
              <a:t> — wyodrębnione z działalności stałej zorganizowane przedsięwzięcie ukierunkowane na wprowadzenie zmiany polegającej na stworzeniu w określonym czasie i budżecie unikalnego produktu lub usługi, które spełniają określone wymogi jakościowe i ilościowe.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pl-PL" sz="1700" b="1" dirty="0"/>
              <a:t>Program</a:t>
            </a:r>
            <a:r>
              <a:rPr lang="pl-PL" sz="1700" dirty="0"/>
              <a:t> — przedsięwzięcie, w skład którego wchodzą powiązane ze sobą projekty oraz działania związane z zarządzaniem daną inicjatywą. Celem programu jest osiągnięcie w określonym czasie i budżecie konkretnych rezultatów oraz korzyści (efektu strategicznego stanowiącego synergiczną kumulację rezultatów powstałych z wytworzenia produktów projektów wchodzących w skład programu).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pl-PL" sz="1700" b="1" dirty="0"/>
              <a:t>Portfel</a:t>
            </a:r>
            <a:r>
              <a:rPr lang="pl-PL" sz="1700" dirty="0"/>
              <a:t> — zbiór programów i projektów oraz innych prac wybranych ze względu na określone kryteria, zgrupowanych dla efektywnego i skutecznego zarządzania oraz kontroli. Spojrzenie z perspektywy portfela pozwala na optymalizację i koordynację zachodzących w instytucji zmian. Portfel to narzędzie do optymalnego osiągania celów strategicznych całej organizacji.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pl-PL" sz="1700" b="1" dirty="0"/>
              <a:t>Proces</a:t>
            </a:r>
            <a:r>
              <a:rPr lang="pl-PL" sz="1700" dirty="0"/>
              <a:t> — zbiór powiązanych ze sobą, powtarzalnych, wykonywanych i doskonalonych w sposób ciągły czynności ukierunkowanych na osiągnięcie i dostarczenie powtarzalnych efektów (np. obsługa administracyjna urzędu, prowadzenie usługi konsultacyjnej, udzielanie dotacji).</a:t>
            </a:r>
          </a:p>
        </p:txBody>
      </p:sp>
    </p:spTree>
    <p:extLst>
      <p:ext uri="{BB962C8B-B14F-4D97-AF65-F5344CB8AC3E}">
        <p14:creationId xmlns:p14="http://schemas.microsoft.com/office/powerpoint/2010/main" val="35276660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dirty="0"/>
              <a:t>Zarządzanie projektowe — cykl życia projektu</a:t>
            </a:r>
            <a:endParaRPr lang="pl-PL" dirty="0">
              <a:solidFill>
                <a:srgbClr val="FF0000"/>
              </a:solidFill>
            </a:endParaRPr>
          </a:p>
        </p:txBody>
      </p:sp>
      <p:pic>
        <p:nvPicPr>
          <p:cNvPr id="4" name="Symbol zastępczy zawartości 3" descr="Schemat prezentujący cykl życia projektu.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6997" y="1708150"/>
            <a:ext cx="8669288" cy="4247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7192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dirty="0"/>
              <a:t>Zarządzanie projektowe — popularne techniki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08848"/>
            <a:ext cx="10277537" cy="3610870"/>
          </a:xfrm>
        </p:spPr>
        <p:txBody>
          <a:bodyPr vert="horz" lIns="91440" tIns="45720" rIns="91440" bIns="45720" rtlCol="0">
            <a:noAutofit/>
          </a:bodyPr>
          <a:lstStyle/>
          <a:p>
            <a:pPr marL="285750" indent="-28575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800" b="1" dirty="0"/>
              <a:t>analiza SWOT </a:t>
            </a:r>
            <a:r>
              <a:rPr lang="pl-PL" sz="1800" dirty="0"/>
              <a:t>— przedstawia silne i słabe strony przedsięwzięcia oraz występujące w jego otoczeniu szanse i zagrożenia;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800" b="1" dirty="0"/>
              <a:t>wykres Gantta </a:t>
            </a:r>
            <a:r>
              <a:rPr lang="pl-PL" sz="1800" dirty="0"/>
              <a:t>— jest sposobem zilustrowania zadań rozmieszczonych na osi czasu, jest najpopularniejszym sposobem prezentacji harmonogramu projektu, zatem stosuje się go przede wszystkim na etapie planowania;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800" b="1" dirty="0"/>
              <a:t>WBS</a:t>
            </a:r>
            <a:r>
              <a:rPr lang="pl-PL" sz="1800" dirty="0"/>
              <a:t> — opisuje  strukturę podziału prac (hierarchiczna dekompozycja pracy, która ma zostać wykonana, aby osiągnąć cele projektu i stworzyć wymagane produkty);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800" b="1" dirty="0" err="1"/>
              <a:t>MoSCoW</a:t>
            </a:r>
            <a:r>
              <a:rPr lang="pl-PL" sz="1800" dirty="0"/>
              <a:t> —popularna technika planowania projektów, która pozwala na określenie priorytetów zadań i celów (w obszarze </a:t>
            </a:r>
            <a:r>
              <a:rPr lang="pl-PL" sz="1800" dirty="0" err="1"/>
              <a:t>Must</a:t>
            </a:r>
            <a:r>
              <a:rPr lang="pl-PL" sz="1800" dirty="0"/>
              <a:t> </a:t>
            </a:r>
            <a:r>
              <a:rPr lang="pl-PL" sz="1800" dirty="0" err="1"/>
              <a:t>have</a:t>
            </a:r>
            <a:r>
              <a:rPr lang="pl-PL" sz="1800" dirty="0"/>
              <a:t> można precyzyjnie określić kwestie związane z dostępnością cyfrową);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l-PL" sz="1800" b="1" dirty="0"/>
              <a:t>tablica </a:t>
            </a:r>
            <a:r>
              <a:rPr lang="pl-PL" sz="1800" b="1" dirty="0" err="1"/>
              <a:t>kanban</a:t>
            </a:r>
            <a:r>
              <a:rPr lang="pl-PL" sz="1800" b="1" dirty="0"/>
              <a:t> </a:t>
            </a:r>
            <a:r>
              <a:rPr lang="pl-PL" sz="1800" dirty="0"/>
              <a:t>— tablica zadań prezentuje zadania, którymi zajmuje się zespół w danej chwili i którymi zajmie się wkrótce.</a:t>
            </a:r>
          </a:p>
        </p:txBody>
      </p:sp>
    </p:spTree>
    <p:extLst>
      <p:ext uri="{BB962C8B-B14F-4D97-AF65-F5344CB8AC3E}">
        <p14:creationId xmlns:p14="http://schemas.microsoft.com/office/powerpoint/2010/main" val="347183272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/>
              <a:t>Pytania?</a:t>
            </a:r>
            <a:endParaRPr lang="pl-PL" sz="4000" b="1" dirty="0"/>
          </a:p>
        </p:txBody>
      </p:sp>
    </p:spTree>
    <p:extLst>
      <p:ext uri="{BB962C8B-B14F-4D97-AF65-F5344CB8AC3E}">
        <p14:creationId xmlns:p14="http://schemas.microsoft.com/office/powerpoint/2010/main" val="908915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/>
              <a:t>Spójność potrzeb, a nie cech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2264948"/>
            <a:ext cx="10322233" cy="2117822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Użytkownicy różnią się między sobą i korzystają z różnych rozwiązań, ale ich potrzeby są podobne.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Także osoby z niepełnosprawnościami różnią się między sobą, ale ich potrzeby skorzystania z informacji czy usługi są takie same jak każdej innej osoby i np. wykorzystują: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czytnik ekranu, monitory brajlowskie — użytkownicy niewidomi;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komunikatory wideo (które umożliwiają swobodną rozmowę w języku migowym),  funkcje tłumacza PJM on-line (do komunikacji z osobami słyszącymi) — użytkownicy głusi.</a:t>
            </a:r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100" dirty="0">
              <a:latin typeface="Lato" panose="020F0502020204030203" pitchFamily="34" charset="-18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20000"/>
              </a:lnSpc>
              <a:spcBef>
                <a:spcPts val="1800"/>
              </a:spcBef>
            </a:pPr>
            <a:endParaRPr lang="pl-PL" sz="2100" dirty="0">
              <a:latin typeface="Lato" panose="020F0502020204030203" pitchFamily="34" charset="-18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>
              <a:lnSpc>
                <a:spcPct val="120000"/>
              </a:lnSpc>
              <a:spcBef>
                <a:spcPts val="1800"/>
              </a:spcBef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-  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endParaRPr lang="pl-PL" sz="2100" dirty="0">
              <a:latin typeface="Lato" panose="020F0502020204030203" pitchFamily="34" charset="-18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47201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3135127"/>
            <a:ext cx="10515600" cy="87555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z="4000" b="1" dirty="0"/>
              <a:t>Dziękuję za uwagę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831850" y="4436198"/>
            <a:ext cx="10317057" cy="15465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Zapraszam na naszą stronę 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https://www.gov.pl/dostepnosc-cyfrowa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b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do kontaktu </a:t>
            </a:r>
            <a:r>
              <a:rPr lang="pl-PL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dostepnosc.cyfrowa@cyfra.gov.pl</a:t>
            </a: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 </a:t>
            </a:r>
          </a:p>
          <a:p>
            <a:pPr>
              <a:lnSpc>
                <a:spcPct val="150000"/>
              </a:lnSpc>
            </a:pPr>
            <a:r>
              <a:rPr lang="pl-PL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269969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dirty="0"/>
              <a:t>Źródła grafik użytych w prezentacji </a:t>
            </a:r>
            <a:endParaRPr lang="pl-PL" dirty="0">
              <a:solidFill>
                <a:srgbClr val="FF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32330" y="1708848"/>
            <a:ext cx="10277537" cy="3610870"/>
          </a:xfrm>
        </p:spPr>
        <p:txBody>
          <a:bodyPr vert="horz" lIns="91440" tIns="45720" rIns="91440" bIns="45720" rtlCol="0"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1800" u="sng" dirty="0" err="1">
                <a:solidFill>
                  <a:srgbClr val="040E17"/>
                </a:solidFill>
                <a:hlinkClick r:id="rId2"/>
              </a:rPr>
              <a:t>Freepik</a:t>
            </a:r>
            <a:r>
              <a:rPr lang="pl-PL" sz="1800" u="sng" dirty="0">
                <a:solidFill>
                  <a:srgbClr val="040E17"/>
                </a:solidFill>
              </a:rPr>
              <a:t> </a:t>
            </a:r>
            <a:r>
              <a:rPr lang="pl-PL" sz="1800" dirty="0"/>
              <a:t>(slajd 10, 11, 13, 14);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1800" u="sng" dirty="0" err="1">
                <a:solidFill>
                  <a:srgbClr val="374957"/>
                </a:solidFill>
                <a:hlinkClick r:id="rId3"/>
              </a:rPr>
              <a:t>Iconixar</a:t>
            </a:r>
            <a:r>
              <a:rPr lang="pl-PL" sz="1800" u="sng" dirty="0">
                <a:solidFill>
                  <a:srgbClr val="374957"/>
                </a:solidFill>
              </a:rPr>
              <a:t> </a:t>
            </a:r>
            <a:r>
              <a:rPr lang="pl-PL" sz="1800" dirty="0"/>
              <a:t>(slajd 12);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1800" dirty="0" err="1">
                <a:hlinkClick r:id="rId4"/>
              </a:rPr>
              <a:t>monkik</a:t>
            </a:r>
            <a:r>
              <a:rPr lang="pl-PL" sz="1800" dirty="0"/>
              <a:t> (slajd 38).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pl-PL" sz="1800" dirty="0"/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pl-PL" sz="1800" dirty="0"/>
          </a:p>
        </p:txBody>
      </p:sp>
    </p:spTree>
    <p:extLst>
      <p:ext uri="{BB962C8B-B14F-4D97-AF65-F5344CB8AC3E}">
        <p14:creationId xmlns:p14="http://schemas.microsoft.com/office/powerpoint/2010/main" val="1236938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32330" y="598207"/>
            <a:ext cx="10560424" cy="683387"/>
          </a:xfrm>
        </p:spPr>
        <p:txBody>
          <a:bodyPr>
            <a:normAutofit/>
          </a:bodyPr>
          <a:lstStyle/>
          <a:p>
            <a:r>
              <a:rPr lang="pl-PL" dirty="0">
                <a:solidFill>
                  <a:schemeClr val="tx1"/>
                </a:solidFill>
              </a:rPr>
              <a:t>Proces, który wymaga zaplanowania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4294967295"/>
          </p:nvPr>
        </p:nvSpPr>
        <p:spPr>
          <a:xfrm>
            <a:off x="932330" y="2283998"/>
            <a:ext cx="10322233" cy="2117822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Dostępność cyfrowa </a:t>
            </a: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staje się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, a nie </a:t>
            </a:r>
            <a:r>
              <a:rPr lang="pl-PL" sz="2100" b="1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jest</a:t>
            </a: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. Nie jest tym samym dana raz na zawsze — jeśli nie dba się o nią na co dzień można łatwo obniżyć jej poziom.</a:t>
            </a:r>
          </a:p>
          <a:p>
            <a:pPr marL="0" indent="0">
              <a:lnSpc>
                <a:spcPct val="120000"/>
              </a:lnSpc>
              <a:spcBef>
                <a:spcPts val="1800"/>
              </a:spcBef>
              <a:buNone/>
            </a:pPr>
            <a:r>
              <a:rPr lang="pl-PL" sz="2100" dirty="0"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rPr>
              <a:t>Dostępność cyfrowa dotyczy wielu elementów w projekcie i wymaga zaangażowania wielu osób.</a:t>
            </a:r>
          </a:p>
        </p:txBody>
      </p:sp>
    </p:spTree>
    <p:extLst>
      <p:ext uri="{BB962C8B-B14F-4D97-AF65-F5344CB8AC3E}">
        <p14:creationId xmlns:p14="http://schemas.microsoft.com/office/powerpoint/2010/main" val="2936352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Dostępność cyfrowa w projekcie to nie tylko WCAG i ustawa!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772052"/>
            <a:ext cx="10560424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100" dirty="0"/>
              <a:t>Realizacja projektów, także tych informatycznych, to przede wszystkim ludzie. Nie tylko użytkownicy ostateczni, ale także osoby zaangażowane w realizację projektu.</a:t>
            </a:r>
          </a:p>
          <a:p>
            <a:r>
              <a:rPr lang="pl-PL" sz="2100" dirty="0"/>
              <a:t>Myśl o tych wszystkich ludziach i tym, jak możesz im pomóc dzięki dostępności cyfrowej. </a:t>
            </a:r>
          </a:p>
        </p:txBody>
      </p:sp>
    </p:spTree>
    <p:extLst>
      <p:ext uri="{BB962C8B-B14F-4D97-AF65-F5344CB8AC3E}">
        <p14:creationId xmlns:p14="http://schemas.microsoft.com/office/powerpoint/2010/main" val="1844030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5 kluczowych kwestii w zarządzaniu dostępnością cyfrową</a:t>
            </a:r>
            <a:endParaRPr lang="pl-PL" sz="4000" dirty="0"/>
          </a:p>
        </p:txBody>
      </p:sp>
    </p:spTree>
    <p:extLst>
      <p:ext uri="{BB962C8B-B14F-4D97-AF65-F5344CB8AC3E}">
        <p14:creationId xmlns:p14="http://schemas.microsoft.com/office/powerpoint/2010/main" val="4121084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/>
                </a:solidFill>
              </a:rPr>
              <a:t>Dostępność cyfrowa nie jest czarno-biała</a:t>
            </a:r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932330" y="1819730"/>
            <a:ext cx="6204450" cy="4374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4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6858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114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Lato" panose="020F0502020204030203" pitchFamily="34" charset="-18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800"/>
              </a:spcBef>
            </a:pPr>
            <a:r>
              <a:rPr lang="pl-PL" sz="2200" dirty="0"/>
              <a:t>Rzadko kiedy w rozwiązaniu cyfrowym wszystkie wymagania dostępności cyfrowej są spełnione lub wszystkie są niespełnione. </a:t>
            </a:r>
            <a:r>
              <a:rPr lang="pl-PL" sz="2200" b="1" dirty="0"/>
              <a:t>Najczęściej wymagania te są spełnione na pewnym określonym poziomie</a:t>
            </a:r>
            <a:r>
              <a:rPr lang="pl-PL" sz="2200" dirty="0"/>
              <a:t>. </a:t>
            </a:r>
          </a:p>
          <a:p>
            <a:pPr>
              <a:spcBef>
                <a:spcPts val="1800"/>
              </a:spcBef>
            </a:pPr>
            <a:r>
              <a:rPr lang="pl-PL" sz="2200" dirty="0"/>
              <a:t>Celem jest przesuwanie </a:t>
            </a:r>
            <a:r>
              <a:rPr lang="pl-PL" sz="2200" b="1" dirty="0"/>
              <a:t>suwaka</a:t>
            </a:r>
            <a:r>
              <a:rPr lang="pl-PL" sz="2200" dirty="0"/>
              <a:t> w stronę coraz wyższej dostępności. Bez stałej dbałości o dostępność </a:t>
            </a:r>
            <a:r>
              <a:rPr lang="pl-PL" sz="2200" b="1" dirty="0"/>
              <a:t>suwak</a:t>
            </a:r>
            <a:r>
              <a:rPr lang="pl-PL" sz="2200" dirty="0"/>
              <a:t> sam może się zacząć cofać, np. w związku ze zmianami technologii.</a:t>
            </a:r>
          </a:p>
        </p:txBody>
      </p:sp>
      <p:pic>
        <p:nvPicPr>
          <p:cNvPr id="7" name="Obraz 6" descr="Palec na przycisku, który można przesunąć w lewo lub w prawo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1666" y="2182126"/>
            <a:ext cx="2850787" cy="2850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522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Niestandardowy 1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14472</TotalTime>
  <Words>2314</Words>
  <Application>Microsoft Office PowerPoint</Application>
  <PresentationFormat>Panoramiczny</PresentationFormat>
  <Paragraphs>233</Paragraphs>
  <Slides>51</Slides>
  <Notes>7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51</vt:i4>
      </vt:variant>
    </vt:vector>
  </HeadingPairs>
  <TitlesOfParts>
    <vt:vector size="60" baseType="lpstr">
      <vt:lpstr>Arial</vt:lpstr>
      <vt:lpstr>Calibri</vt:lpstr>
      <vt:lpstr>Calibri Light</vt:lpstr>
      <vt:lpstr>Lato</vt:lpstr>
      <vt:lpstr>Lato Black</vt:lpstr>
      <vt:lpstr>Open Sans</vt:lpstr>
      <vt:lpstr>Open Sans Semibold</vt:lpstr>
      <vt:lpstr>Office Theme</vt:lpstr>
      <vt:lpstr>Projekt niestandardowy</vt:lpstr>
      <vt:lpstr>PODSUMOWANIE</vt:lpstr>
      <vt:lpstr>Czym jest dostępność cyfrowa</vt:lpstr>
      <vt:lpstr>Niezbędna dla niektórych, przydatna dla wszystkich</vt:lpstr>
      <vt:lpstr>Obowiązek i szansa dla podmiotów publicznych</vt:lpstr>
      <vt:lpstr>Spójność potrzeb, a nie cech</vt:lpstr>
      <vt:lpstr>Proces, który wymaga zaplanowania</vt:lpstr>
      <vt:lpstr>Dostępność cyfrowa w projekcie to nie tylko WCAG i ustawa!</vt:lpstr>
      <vt:lpstr>5 kluczowych kwestii w zarządzaniu dostępnością cyfrową</vt:lpstr>
      <vt:lpstr>Dostępność cyfrowa nie jest czarno-biała</vt:lpstr>
      <vt:lpstr>Prawo wymaga dostępności cyfrowej, ale uwzględnia różne sytuacje</vt:lpstr>
      <vt:lpstr>W dostępności cyfrowej ważny jest kontekst</vt:lpstr>
      <vt:lpstr>Wdrażanie dostępności cyfrowej wymaga świadomego określania priorytetów </vt:lpstr>
      <vt:lpstr>Dziel pracę, koszty i ryzyka na mniejsze części</vt:lpstr>
      <vt:lpstr>Prawo związane z dostępnością cyfrową</vt:lpstr>
      <vt:lpstr>Kluczowe akty prawne związane z dostępnością cyfrową</vt:lpstr>
      <vt:lpstr>Ustawa o dostępności cyfrowej — czego dotyczy</vt:lpstr>
      <vt:lpstr>Ustawa o dostępności cyfrowej — nadmierne koszty</vt:lpstr>
      <vt:lpstr>Ustawa o dostępności cyfrowej — reagowanie na wnioski i skargi</vt:lpstr>
      <vt:lpstr>Zasoby niezbędne do wdrażania dostępności cyfrowej</vt:lpstr>
      <vt:lpstr>Kto jest niezbędny do zapewnienia dostępności cyfrowej w projekcie</vt:lpstr>
      <vt:lpstr>Kiedy decydować się na stałego specjalistę dostępności cyfrowej</vt:lpstr>
      <vt:lpstr>Tworzenie bazy wiedzy </vt:lpstr>
      <vt:lpstr>Sprzęt i oprogramowanie do testów i badań</vt:lpstr>
      <vt:lpstr>Kwalifikowalność kosztów</vt:lpstr>
      <vt:lpstr>Ile trzeba czasu na dostępność cyfrową </vt:lpstr>
      <vt:lpstr>Średni koszt wdrożenie dostępności </vt:lpstr>
      <vt:lpstr>Organizacja pracy </vt:lpstr>
      <vt:lpstr>Określ zadania, podziel je na działania i wskaż kto może je robić</vt:lpstr>
      <vt:lpstr>Przypisanie ról do pracowników</vt:lpstr>
      <vt:lpstr>ARRM w uproszczeniu</vt:lpstr>
      <vt:lpstr>Badanie dostępności cyfrowej</vt:lpstr>
      <vt:lpstr>Kiedy i do czego warto stosować testy automatyczne</vt:lpstr>
      <vt:lpstr>Kiedy i do czego warto stosować badanie eksperckie</vt:lpstr>
      <vt:lpstr>Kiedy i do czego warto stosować listę kontrolną do badania dostępności cyfrowej</vt:lpstr>
      <vt:lpstr>Kiedy i do czego warto stosować badanie z użyciem technologii asystujących</vt:lpstr>
      <vt:lpstr>Kiedy i do czego warto stosować badanie z użytkownikami  z niepełnosprawnościami</vt:lpstr>
      <vt:lpstr>Łącz różne metody badawcze</vt:lpstr>
      <vt:lpstr>Zamówienia publiczne i umowy </vt:lpstr>
      <vt:lpstr>Podstawy prawne</vt:lpstr>
      <vt:lpstr>Klauzule</vt:lpstr>
      <vt:lpstr>Działania wspierające</vt:lpstr>
      <vt:lpstr>Komunikacja wewnętrzna</vt:lpstr>
      <vt:lpstr>Komunikacja na zewnątrz</vt:lpstr>
      <vt:lpstr>Dostępność cyfrowa nie kończy się wraz z projektem</vt:lpstr>
      <vt:lpstr>Techniki przydatne w zarządzaniu dostępnością cyfrową</vt:lpstr>
      <vt:lpstr>Zarządzanie projektowe — podstawowe terminy</vt:lpstr>
      <vt:lpstr>Zarządzanie projektowe — cykl życia projektu</vt:lpstr>
      <vt:lpstr>Zarządzanie projektowe — popularne techniki</vt:lpstr>
      <vt:lpstr>Pytania?</vt:lpstr>
      <vt:lpstr>Dziękuję za uwagę</vt:lpstr>
      <vt:lpstr>Źródła grafik użytych w prezentacji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Podsumowanie</dc:title>
  <dc:creator>Krycki Wojciech</dc:creator>
  <cp:lastModifiedBy>Dębska Anna</cp:lastModifiedBy>
  <cp:revision>653</cp:revision>
  <dcterms:created xsi:type="dcterms:W3CDTF">2018-01-11T08:55:36Z</dcterms:created>
  <dcterms:modified xsi:type="dcterms:W3CDTF">2023-10-18T12:52:47Z</dcterms:modified>
</cp:coreProperties>
</file>