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9" r:id="rId1"/>
    <p:sldMasterId id="2147483751" r:id="rId2"/>
  </p:sldMasterIdLst>
  <p:notesMasterIdLst>
    <p:notesMasterId r:id="rId54"/>
  </p:notesMasterIdLst>
  <p:handoutMasterIdLst>
    <p:handoutMasterId r:id="rId55"/>
  </p:handoutMasterIdLst>
  <p:sldIdLst>
    <p:sldId id="1339" r:id="rId3"/>
    <p:sldId id="1462" r:id="rId4"/>
    <p:sldId id="1463" r:id="rId5"/>
    <p:sldId id="1464" r:id="rId6"/>
    <p:sldId id="1521" r:id="rId7"/>
    <p:sldId id="1465" r:id="rId8"/>
    <p:sldId id="1338" r:id="rId9"/>
    <p:sldId id="1470" r:id="rId10"/>
    <p:sldId id="1471" r:id="rId11"/>
    <p:sldId id="1472" r:id="rId12"/>
    <p:sldId id="1473" r:id="rId13"/>
    <p:sldId id="1474" r:id="rId14"/>
    <p:sldId id="1475" r:id="rId15"/>
    <p:sldId id="1477" r:id="rId16"/>
    <p:sldId id="1476" r:id="rId17"/>
    <p:sldId id="1478" r:id="rId18"/>
    <p:sldId id="1480" r:id="rId19"/>
    <p:sldId id="1481" r:id="rId20"/>
    <p:sldId id="1482" r:id="rId21"/>
    <p:sldId id="1483" r:id="rId22"/>
    <p:sldId id="1484" r:id="rId23"/>
    <p:sldId id="1485" r:id="rId24"/>
    <p:sldId id="1486" r:id="rId25"/>
    <p:sldId id="1488" r:id="rId26"/>
    <p:sldId id="1489" r:id="rId27"/>
    <p:sldId id="1487" r:id="rId28"/>
    <p:sldId id="1492" r:id="rId29"/>
    <p:sldId id="1494" r:id="rId30"/>
    <p:sldId id="1490" r:id="rId31"/>
    <p:sldId id="1491" r:id="rId32"/>
    <p:sldId id="870" r:id="rId33"/>
    <p:sldId id="1496" r:id="rId34"/>
    <p:sldId id="1497" r:id="rId35"/>
    <p:sldId id="1498" r:id="rId36"/>
    <p:sldId id="1499" r:id="rId37"/>
    <p:sldId id="1500" r:id="rId38"/>
    <p:sldId id="1501" r:id="rId39"/>
    <p:sldId id="1495" r:id="rId40"/>
    <p:sldId id="1503" r:id="rId41"/>
    <p:sldId id="1504" r:id="rId42"/>
    <p:sldId id="1502" r:id="rId43"/>
    <p:sldId id="1509" r:id="rId44"/>
    <p:sldId id="1510" r:id="rId45"/>
    <p:sldId id="1516" r:id="rId46"/>
    <p:sldId id="1508" r:id="rId47"/>
    <p:sldId id="1517" r:id="rId48"/>
    <p:sldId id="1519" r:id="rId49"/>
    <p:sldId id="1520" r:id="rId50"/>
    <p:sldId id="1518" r:id="rId51"/>
    <p:sldId id="871" r:id="rId52"/>
    <p:sldId id="1524" r:id="rId53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C415A"/>
    <a:srgbClr val="0F539D"/>
    <a:srgbClr val="77320F"/>
    <a:srgbClr val="1D6F17"/>
    <a:srgbClr val="1B676B"/>
    <a:srgbClr val="008000"/>
    <a:srgbClr val="245C8D"/>
    <a:srgbClr val="C12607"/>
    <a:srgbClr val="B12307"/>
    <a:srgbClr val="63636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435" autoAdjust="0"/>
    <p:restoredTop sz="94083" autoAdjust="0"/>
  </p:normalViewPr>
  <p:slideViewPr>
    <p:cSldViewPr snapToGrid="0">
      <p:cViewPr varScale="1">
        <p:scale>
          <a:sx n="76" d="100"/>
          <a:sy n="76" d="100"/>
        </p:scale>
        <p:origin x="62" y="25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44" d="100"/>
          <a:sy n="44" d="100"/>
        </p:scale>
        <p:origin x="2160" y="4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handoutMaster" Target="handoutMasters/handoutMaster1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theme" Target="theme/theme1.xml"/><Relationship Id="rId5" Type="http://schemas.openxmlformats.org/officeDocument/2006/relationships/slide" Target="slides/slide3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presProps" Target="presProps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tableStyles" Target="tableStyles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viewProps" Target="viewProps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A985DD6-5297-4C9F-97D5-1E7456FA5E05}" type="datetimeFigureOut">
              <a:rPr lang="pl-PL" smtClean="0"/>
              <a:t>18.10.2023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BA09803-C1E4-40BB-BD10-79CF071E9C2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41204087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ED73748-EFD7-48A5-9810-6FF2E65AC898}" type="datetimeFigureOut">
              <a:rPr lang="pl-PL" smtClean="0"/>
              <a:t>18.10.2023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AE72C29-F3ED-421F-A6FF-78E4E1485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98603719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sz="1200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np. korzystają z różnych technologii asystujących, potrafią obsługiwać te technologie na różnym poziomie. </a:t>
            </a:r>
            <a:endParaRPr lang="pl-PL" dirty="0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AE72C29-F3ED-421F-A6FF-78E4E1485CEA}" type="slidenum">
              <a:rPr lang="pl-PL" smtClean="0"/>
              <a:t>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192608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AE72C29-F3ED-421F-A6FF-78E4E1485CEA}" type="slidenum">
              <a:rPr lang="pl-PL" smtClean="0"/>
              <a:t>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796371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AE72C29-F3ED-421F-A6FF-78E4E1485CEA}" type="slidenum">
              <a:rPr lang="pl-PL" smtClean="0"/>
              <a:t>14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2584602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AE72C29-F3ED-421F-A6FF-78E4E1485CEA}" type="slidenum">
              <a:rPr lang="pl-PL" smtClean="0"/>
              <a:t>19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2767879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AE72C29-F3ED-421F-A6FF-78E4E1485CEA}" type="slidenum">
              <a:rPr lang="pl-PL" smtClean="0"/>
              <a:t>27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2794858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AE72C29-F3ED-421F-A6FF-78E4E1485CEA}" type="slidenum">
              <a:rPr lang="pl-PL" smtClean="0"/>
              <a:t>28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4816602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AE72C29-F3ED-421F-A6FF-78E4E1485CEA}" type="slidenum">
              <a:rPr lang="pl-PL" smtClean="0"/>
              <a:t>30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725900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79500" y="2501900"/>
            <a:ext cx="10426700" cy="2552700"/>
          </a:xfrm>
        </p:spPr>
        <p:txBody>
          <a:bodyPr anchor="b">
            <a:normAutofit/>
          </a:bodyPr>
          <a:lstStyle>
            <a:lvl1pPr algn="l">
              <a:defRPr sz="4800" b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4" name="Prostokąt 3"/>
          <p:cNvSpPr/>
          <p:nvPr userDrawn="1"/>
        </p:nvSpPr>
        <p:spPr>
          <a:xfrm flipV="1">
            <a:off x="0" y="-2"/>
            <a:ext cx="467360" cy="6858001"/>
          </a:xfrm>
          <a:prstGeom prst="rect">
            <a:avLst/>
          </a:prstGeom>
          <a:solidFill>
            <a:srgbClr val="2C41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rgbClr val="FFFF00"/>
              </a:solidFill>
            </a:endParaRPr>
          </a:p>
        </p:txBody>
      </p:sp>
      <p:sp>
        <p:nvSpPr>
          <p:cNvPr id="6" name="Podtytuł 2"/>
          <p:cNvSpPr txBox="1">
            <a:spLocks/>
          </p:cNvSpPr>
          <p:nvPr userDrawn="1"/>
        </p:nvSpPr>
        <p:spPr>
          <a:xfrm>
            <a:off x="2252413" y="292072"/>
            <a:ext cx="7350105" cy="813269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None/>
            </a:pPr>
            <a:r>
              <a:rPr lang="pl-PL" sz="2000" b="1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Centrum Rozwoju Kompetencji Cyfrowych</a:t>
            </a:r>
            <a:br>
              <a:rPr lang="pl-PL" sz="2000" b="1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pl-PL" sz="2000" b="0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Ministerstwo Cyfryzacji</a:t>
            </a:r>
          </a:p>
        </p:txBody>
      </p:sp>
      <p:pic>
        <p:nvPicPr>
          <p:cNvPr id="7" name="Obraz 6" descr="napis MC nad białoczerwoną belką " title="logo skrócone ministerstwa cyfryzacji"/>
          <p:cNvPicPr/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9500" y="237061"/>
            <a:ext cx="923290" cy="9232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96541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57575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581142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B2AB5F14-90A8-4030-9E04-D33DBF0BB24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xmlns="" id="{7BDD4FE0-350F-4067-A5E8-5C41F8E04B2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xmlns="" id="{FD7F1D57-D3E5-4961-BD0A-D0D7ED1887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xmlns="" id="{E3D0BBE8-AF72-487C-984C-C837E69087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xmlns="" id="{671DF880-04E5-411E-9125-835DDB3900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C51833-2C02-4DE9-B16E-C7D39FEFFF3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7823139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3E2CECA9-7CD3-4D02-B669-1D51898B12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xmlns="" id="{BDAC6E68-26BE-43AE-B1B0-1E0C40B8B84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xmlns="" id="{E5CD6406-AE5E-4BF6-8D12-FCF40C1D06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xmlns="" id="{358CDF94-194B-4A7B-AA22-56482999AB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xmlns="" id="{2B8C79D0-9BBD-4FA6-9DCC-FBC594E4E7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C51833-2C02-4DE9-B16E-C7D39FEFFF3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4589547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5051EBFF-851F-4F83-941D-6F71703103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xmlns="" id="{3EB93F42-4614-4478-BB27-80D66BF09A4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xmlns="" id="{C9F38C97-C354-4236-BADD-4124C1BAB8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xmlns="" id="{A3FD249B-AB6D-409D-BF0D-E301B09A86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xmlns="" id="{FD60AEDB-6F20-496D-8BD9-2B8D578095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C51833-2C02-4DE9-B16E-C7D39FEFFF3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0485229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3622D09B-69CB-4BFF-82BF-0FA2E583F1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xmlns="" id="{43867887-F3B4-490E-9857-7A74D5A4F4B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xmlns="" id="{D95168A4-FF87-4A3E-9175-2A9A55C9AFB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xmlns="" id="{5B92C551-39D0-4F15-9FF9-17015D221D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xmlns="" id="{312073B4-8983-4802-B91E-69D01E035C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xmlns="" id="{1D35F1B2-1C9E-4036-B0A2-1408824B0E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C51833-2C02-4DE9-B16E-C7D39FEFFF3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1865437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97B1199C-6FD5-4FB8-A312-FCC69CDA54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xmlns="" id="{EAAB1114-5771-4727-B396-4BE062A816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xmlns="" id="{A70F673C-4E14-4F28-A7A7-B663E7C2F9D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xmlns="" id="{2E8E3F10-1040-4BEA-8074-74F5D97AE22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xmlns="" id="{240EA57E-E43B-4F4A-B12C-4B12D0426DF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>
            <a:extLst>
              <a:ext uri="{FF2B5EF4-FFF2-40B4-BE49-F238E27FC236}">
                <a16:creationId xmlns:a16="http://schemas.microsoft.com/office/drawing/2014/main" xmlns="" id="{872B7F8E-1315-4F5C-A0A6-B5C6A71D25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8" name="Symbol zastępczy stopki 7">
            <a:extLst>
              <a:ext uri="{FF2B5EF4-FFF2-40B4-BE49-F238E27FC236}">
                <a16:creationId xmlns:a16="http://schemas.microsoft.com/office/drawing/2014/main" xmlns="" id="{845EDD7A-B5A3-4045-AB57-F0D4ECE9F7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>
            <a:extLst>
              <a:ext uri="{FF2B5EF4-FFF2-40B4-BE49-F238E27FC236}">
                <a16:creationId xmlns:a16="http://schemas.microsoft.com/office/drawing/2014/main" xmlns="" id="{34C92ED9-44AF-451A-923C-485EC6DACE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C51833-2C02-4DE9-B16E-C7D39FEFFF3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7298515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D1751C72-284F-4113-86B8-B06566777E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xmlns="" id="{A54CD597-07D6-4D15-AFA9-DABCAAF2A2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xmlns="" id="{04B33137-16E2-49AC-90A4-54C152DCC8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xmlns="" id="{816D4466-C4AB-455B-B1D8-15D0CF95A7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C51833-2C02-4DE9-B16E-C7D39FEFFF3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14991039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>
            <a:extLst>
              <a:ext uri="{FF2B5EF4-FFF2-40B4-BE49-F238E27FC236}">
                <a16:creationId xmlns:a16="http://schemas.microsoft.com/office/drawing/2014/main" xmlns="" id="{40EE9C72-71E0-41EE-9DFE-68D65C5BDF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Symbol zastępczy stopki 2">
            <a:extLst>
              <a:ext uri="{FF2B5EF4-FFF2-40B4-BE49-F238E27FC236}">
                <a16:creationId xmlns:a16="http://schemas.microsoft.com/office/drawing/2014/main" xmlns="" id="{A10C6336-BE53-4914-8933-C2EEEE988C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xmlns="" id="{FBAA3238-9BBC-4A43-99A7-E63A23C5DF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C51833-2C02-4DE9-B16E-C7D39FEFFF3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6808527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BA28BF59-66AF-4A3F-80B0-DBDDA98C56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xmlns="" id="{F9736645-1CCF-48A2-8DA9-613CF6DCD8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xmlns="" id="{349FBF4B-653C-4A20-A459-ED1A7215689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xmlns="" id="{2792B623-2FFF-47F5-9DC4-3E6614CA62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xmlns="" id="{BC29B4EE-E4A4-49F8-AB18-6D242CF38E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xmlns="" id="{AF4AA76B-4EC3-42FE-AD54-65B1DEE9B0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C51833-2C02-4DE9-B16E-C7D39FEFFF3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409283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2330" y="598207"/>
            <a:ext cx="10560424" cy="683387"/>
          </a:xfrm>
        </p:spPr>
        <p:txBody>
          <a:bodyPr anchor="t">
            <a:normAutofit/>
          </a:bodyPr>
          <a:lstStyle>
            <a:lvl1pPr>
              <a:lnSpc>
                <a:spcPct val="114000"/>
              </a:lnSpc>
              <a:defRPr sz="2200" b="1">
                <a:solidFill>
                  <a:schemeClr val="tx1">
                    <a:lumMod val="75000"/>
                    <a:lumOff val="25000"/>
                  </a:schemeClr>
                </a:solidFill>
                <a:latin typeface="Lato Black" panose="020F0A02020204030203" pitchFamily="34" charset="-18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32330" y="1742381"/>
            <a:ext cx="10560424" cy="4374448"/>
          </a:xfrm>
        </p:spPr>
        <p:txBody>
          <a:bodyPr/>
          <a:lstStyle>
            <a:lvl1pPr marL="0" indent="0">
              <a:lnSpc>
                <a:spcPct val="114000"/>
              </a:lnSpc>
              <a:buNone/>
              <a:defRPr sz="280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lnSpc>
                <a:spcPct val="114000"/>
              </a:lnSpc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lnSpc>
                <a:spcPct val="114000"/>
              </a:lnSpc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lnSpc>
                <a:spcPct val="114000"/>
              </a:lnSpc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lnSpc>
                <a:spcPct val="114000"/>
              </a:lnSpc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  <a:endParaRPr lang="en-US" dirty="0"/>
          </a:p>
        </p:txBody>
      </p:sp>
      <p:sp>
        <p:nvSpPr>
          <p:cNvPr id="4" name="Prostokąt 3"/>
          <p:cNvSpPr/>
          <p:nvPr userDrawn="1"/>
        </p:nvSpPr>
        <p:spPr>
          <a:xfrm flipV="1">
            <a:off x="0" y="702732"/>
            <a:ext cx="824753" cy="228602"/>
          </a:xfrm>
          <a:prstGeom prst="rect">
            <a:avLst/>
          </a:prstGeom>
          <a:solidFill>
            <a:srgbClr val="2C41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5180922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B325D4B4-7067-4992-A79A-92BAFFE07B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>
            <a:extLst>
              <a:ext uri="{FF2B5EF4-FFF2-40B4-BE49-F238E27FC236}">
                <a16:creationId xmlns:a16="http://schemas.microsoft.com/office/drawing/2014/main" xmlns="" id="{F916B022-5CF8-4B4F-9502-0377599940F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xmlns="" id="{65C85304-56E1-4CD6-B353-DF6C7CDD93A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xmlns="" id="{CA11003E-8BB2-40EC-A1F3-9015AF59E6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xmlns="" id="{533386AE-D6B0-46AC-A7FB-3765FDFBB2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xmlns="" id="{F7952444-40DC-4EBB-8E72-36078749E8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C51833-2C02-4DE9-B16E-C7D39FEFFF3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5763467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20363D45-2CD0-4968-B48B-80DA7C9C8E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xmlns="" id="{19FEDA3A-81D5-4E08-B6CA-ABF4D892A0A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xmlns="" id="{BEF84FE0-D769-4B70-8F46-4814911855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xmlns="" id="{802BFB99-12E8-4E2D-A1B4-03E80F79A7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xmlns="" id="{71CB40AE-08AB-4087-8EBD-01D01000DD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C51833-2C02-4DE9-B16E-C7D39FEFFF3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4646276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>
            <a:extLst>
              <a:ext uri="{FF2B5EF4-FFF2-40B4-BE49-F238E27FC236}">
                <a16:creationId xmlns:a16="http://schemas.microsoft.com/office/drawing/2014/main" xmlns="" id="{7E940544-0352-4FC8-8175-81912D1FC6D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xmlns="" id="{89A682ED-8AC1-408D-B1FA-744A0097DFC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xmlns="" id="{758622CE-D90F-4639-A6D3-AFA4746FDF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xmlns="" id="{2020EEE9-11CA-455B-AD11-3B700B1789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xmlns="" id="{15FF4DB8-A339-4749-8B55-083214F28B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C51833-2C02-4DE9-B16E-C7D39FEFFF3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645743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3135127"/>
            <a:ext cx="10515600" cy="2240470"/>
          </a:xfrm>
        </p:spPr>
        <p:txBody>
          <a:bodyPr anchor="t">
            <a:normAutofit/>
          </a:bodyPr>
          <a:lstStyle>
            <a:lvl1pPr>
              <a:lnSpc>
                <a:spcPct val="110000"/>
              </a:lnSpc>
              <a:defRPr sz="4400" b="0">
                <a:solidFill>
                  <a:schemeClr val="tx1">
                    <a:lumMod val="75000"/>
                    <a:lumOff val="25000"/>
                  </a:schemeClr>
                </a:solidFill>
                <a:latin typeface="Lato Black" panose="020F0A02020204030203" pitchFamily="34" charset="-18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Prostokąt 2"/>
          <p:cNvSpPr/>
          <p:nvPr userDrawn="1"/>
        </p:nvSpPr>
        <p:spPr>
          <a:xfrm flipV="1">
            <a:off x="1" y="3293842"/>
            <a:ext cx="685800" cy="423334"/>
          </a:xfrm>
          <a:prstGeom prst="rect">
            <a:avLst/>
          </a:prstGeom>
          <a:solidFill>
            <a:srgbClr val="2C41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2643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rostokąt 4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rgbClr val="2C415A"/>
          </a:solidFill>
          <a:ln>
            <a:solidFill>
              <a:srgbClr val="1B676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1514475"/>
            <a:ext cx="10515600" cy="1325563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993774"/>
            <a:ext cx="5181600" cy="5006975"/>
          </a:xfrm>
          <a:ln>
            <a:noFill/>
          </a:ln>
        </p:spPr>
        <p:txBody>
          <a:bodyPr/>
          <a:lstStyle>
            <a:lvl1pPr>
              <a:defRPr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defRPr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defRPr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defRPr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defRPr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  <a:endParaRPr lang="en-US" dirty="0"/>
          </a:p>
        </p:txBody>
      </p:sp>
      <p:sp>
        <p:nvSpPr>
          <p:cNvPr id="6" name="Content Placeholder 2"/>
          <p:cNvSpPr>
            <a:spLocks noGrp="1"/>
          </p:cNvSpPr>
          <p:nvPr>
            <p:ph sz="half" idx="10"/>
          </p:nvPr>
        </p:nvSpPr>
        <p:spPr>
          <a:xfrm>
            <a:off x="6553200" y="993773"/>
            <a:ext cx="5181600" cy="5006975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71946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1681163"/>
            <a:ext cx="10652966" cy="1635778"/>
          </a:xfrm>
        </p:spPr>
        <p:txBody>
          <a:bodyPr>
            <a:normAutofit/>
          </a:bodyPr>
          <a:lstStyle>
            <a:lvl1pPr marL="0" indent="0">
              <a:lnSpc>
                <a:spcPct val="120000"/>
              </a:lnSpc>
              <a:buNone/>
              <a:defRPr sz="3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800"/>
            </a:lvl3pPr>
            <a:lvl4pPr marL="1371600" indent="0">
              <a:buNone/>
              <a:defRPr sz="2800"/>
            </a:lvl4pPr>
            <a:lvl5pPr marL="1828800" indent="0">
              <a:buNone/>
              <a:defRPr sz="2800"/>
            </a:lvl5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839788" y="3316941"/>
            <a:ext cx="5183188" cy="470366"/>
          </a:xfrm>
        </p:spPr>
        <p:txBody>
          <a:bodyPr anchor="t">
            <a:normAutofit/>
          </a:bodyPr>
          <a:lstStyle>
            <a:lvl1pPr marL="0" indent="0">
              <a:buNone/>
              <a:defRPr sz="2000" b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dirty="0"/>
              <a:t>Jak to zbadać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839788" y="3787307"/>
            <a:ext cx="10652966" cy="2694176"/>
          </a:xfrm>
        </p:spPr>
        <p:txBody>
          <a:bodyPr>
            <a:normAutofit/>
          </a:bodyPr>
          <a:lstStyle>
            <a:lvl1pPr>
              <a:lnSpc>
                <a:spcPct val="120000"/>
              </a:lnSpc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pl-PL" dirty="0"/>
              <a:t>Kliknij, aby edytować style wzorca tekst</a:t>
            </a:r>
          </a:p>
        </p:txBody>
      </p:sp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32330" y="598207"/>
            <a:ext cx="10560424" cy="683387"/>
          </a:xfrm>
        </p:spPr>
        <p:txBody>
          <a:bodyPr anchor="t">
            <a:normAutofit/>
          </a:bodyPr>
          <a:lstStyle>
            <a:lvl1pPr>
              <a:defRPr sz="2500" b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64698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9068" y="2915819"/>
            <a:ext cx="10515600" cy="1325563"/>
          </a:xfrm>
        </p:spPr>
        <p:txBody>
          <a:bodyPr anchor="t">
            <a:normAutofit/>
          </a:bodyPr>
          <a:lstStyle>
            <a:lvl1pPr algn="l">
              <a:defRPr sz="3600">
                <a:latin typeface="+mn-lt"/>
              </a:defRPr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47386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75647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80179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02650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  <a:alpha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0EA680-D336-4FF7-8B7A-9848BB0A1C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40314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0" r:id="rId1"/>
    <p:sldLayoutId id="2147483741" r:id="rId2"/>
    <p:sldLayoutId id="2147483742" r:id="rId3"/>
    <p:sldLayoutId id="2147483743" r:id="rId4"/>
    <p:sldLayoutId id="2147483744" r:id="rId5"/>
    <p:sldLayoutId id="2147483745" r:id="rId6"/>
    <p:sldLayoutId id="2147483746" r:id="rId7"/>
    <p:sldLayoutId id="2147483747" r:id="rId8"/>
    <p:sldLayoutId id="2147483748" r:id="rId9"/>
    <p:sldLayoutId id="2147483749" r:id="rId10"/>
    <p:sldLayoutId id="2147483750" r:id="rId11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lumMod val="95000"/>
            <a:alpha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xmlns="" id="{DCB38E04-F5B4-4EDF-9087-1E3F45D665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xmlns="" id="{3ADB3BD1-F5B9-468A-8B95-2CB4A966C41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xmlns="" id="{B8ED9A27-5C4D-4C7E-892F-4D9B9490856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xmlns="" id="{B36E5FFD-089A-48EB-8F6D-A0DD2982862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xmlns="" id="{24A663D7-1311-47A2-862D-111C7C308D8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C51833-2C02-4DE9-B16E-C7D39FEFFF3D}" type="slidenum">
              <a:rPr lang="pl-PL" smtClean="0"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3913185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2" r:id="rId1"/>
    <p:sldLayoutId id="2147483753" r:id="rId2"/>
    <p:sldLayoutId id="2147483754" r:id="rId3"/>
    <p:sldLayoutId id="2147483755" r:id="rId4"/>
    <p:sldLayoutId id="2147483756" r:id="rId5"/>
    <p:sldLayoutId id="2147483757" r:id="rId6"/>
    <p:sldLayoutId id="2147483758" r:id="rId7"/>
    <p:sldLayoutId id="2147483759" r:id="rId8"/>
    <p:sldLayoutId id="2147483760" r:id="rId9"/>
    <p:sldLayoutId id="2147483761" r:id="rId10"/>
    <p:sldLayoutId id="2147483762" r:id="rId11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v.pl/web/dostepnosc-cyfrowa/jak-automatycznie-testowac-dostepnosc-cyfrowa-aplikacji-mobilnych" TargetMode="External"/><Relationship Id="rId2" Type="http://schemas.openxmlformats.org/officeDocument/2006/relationships/hyperlink" Target="https://www.gov.pl/web/dostepnosc-cyfrowa/jak-automatycznie-testowac-dostepnosc-cyfrowa-stron-internetowych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gov.pl/web/dostepnosc-cyfrowa/jak-badac-dostepnosc-cyfrowa-z-uzyciem-technologii-asystujacych" TargetMode="Externa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gov.pl/web/dostepnosc-cyfrowa/jak-wykonac-badanie-uzytecznosci-z-osobami-z-niepelnosprawnosciami" TargetMode="Externa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hyperlink" Target="mailto:dostepnosc.cyfrowa@kprm.gov.pl" TargetMode="External"/><Relationship Id="rId2" Type="http://schemas.openxmlformats.org/officeDocument/2006/relationships/hyperlink" Target="https://www.gov.pl/web/dostepnosc-cyfrowa" TargetMode="External"/><Relationship Id="rId1" Type="http://schemas.openxmlformats.org/officeDocument/2006/relationships/slideLayout" Target="../slideLayouts/slideLayout3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laticon.com/authors/iconixar" TargetMode="External"/><Relationship Id="rId2" Type="http://schemas.openxmlformats.org/officeDocument/2006/relationships/hyperlink" Target="https://www.freepik.com/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flaticon.com/authors/monkik" TargetMode="Externa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028767" y="3138737"/>
            <a:ext cx="10425490" cy="923310"/>
          </a:xfrm>
        </p:spPr>
        <p:txBody>
          <a:bodyPr anchor="t">
            <a:noAutofit/>
          </a:bodyPr>
          <a:lstStyle/>
          <a:p>
            <a:pPr>
              <a:lnSpc>
                <a:spcPct val="100000"/>
              </a:lnSpc>
            </a:pPr>
            <a:r>
              <a:rPr lang="pl-PL" dirty="0">
                <a:latin typeface="Lato Black" panose="020F0A02020204030203" pitchFamily="34" charset="-18"/>
              </a:rPr>
              <a:t>PODSUMOWANIE</a:t>
            </a:r>
            <a:endParaRPr lang="pl-PL" b="1" dirty="0">
              <a:latin typeface="Lato Black" panose="020F0A02020204030203" pitchFamily="34" charset="-18"/>
            </a:endParaRPr>
          </a:p>
        </p:txBody>
      </p:sp>
      <p:pic>
        <p:nvPicPr>
          <p:cNvPr id="3" name="Picture 2" descr="Logotypy związane z finansowaniem projektu – Fundusze Europejskie Program Operacyjny Polska Cyfrowa, Rzeczpospolita Polska, Europejski Fundusz Społeczny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767" y="6009642"/>
            <a:ext cx="4714323" cy="6550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335917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32330" y="598207"/>
            <a:ext cx="10560424" cy="985060"/>
          </a:xfrm>
        </p:spPr>
        <p:txBody>
          <a:bodyPr>
            <a:normAutofit/>
          </a:bodyPr>
          <a:lstStyle/>
          <a:p>
            <a:r>
              <a:rPr lang="pl-PL" dirty="0">
                <a:solidFill>
                  <a:schemeClr val="tx1"/>
                </a:solidFill>
              </a:rPr>
              <a:t>Prawo wymaga dostępności cyfrowej, ale uwzględnia różne sytuacje</a:t>
            </a:r>
          </a:p>
        </p:txBody>
      </p:sp>
      <p:sp>
        <p:nvSpPr>
          <p:cNvPr id="4" name="Symbol zastępczy zawartości 2"/>
          <p:cNvSpPr txBox="1">
            <a:spLocks/>
          </p:cNvSpPr>
          <p:nvPr/>
        </p:nvSpPr>
        <p:spPr>
          <a:xfrm>
            <a:off x="932330" y="1742381"/>
            <a:ext cx="5579981" cy="437444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114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6858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2200" dirty="0"/>
              <a:t>Podmiot publiczny odpowiada tylko za to, co posiada, finansuje i publikuje.</a:t>
            </a:r>
          </a:p>
          <a:p>
            <a:r>
              <a:rPr lang="pl-PL" sz="2200" dirty="0"/>
              <a:t>W określonych sytuacjach zapewnienie dostępności cyfrowej może wiązać się </a:t>
            </a:r>
            <a:br>
              <a:rPr lang="pl-PL" sz="2200" dirty="0"/>
            </a:br>
            <a:r>
              <a:rPr lang="pl-PL" sz="2200" dirty="0"/>
              <a:t>z nadmiernymi kosztami, których podmiot nie może ponieść w danym momencie.</a:t>
            </a:r>
          </a:p>
        </p:txBody>
      </p:sp>
      <p:pic>
        <p:nvPicPr>
          <p:cNvPr id="3" name="Obraz 2" descr="Wykrzyknik.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2646" y="2215376"/>
            <a:ext cx="2951356" cy="29513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197797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>
                <a:solidFill>
                  <a:schemeClr val="tx1"/>
                </a:solidFill>
              </a:rPr>
              <a:t>W dostępności cyfrowej ważny jest kontekst</a:t>
            </a:r>
          </a:p>
        </p:txBody>
      </p:sp>
      <p:sp>
        <p:nvSpPr>
          <p:cNvPr id="4" name="Symbol zastępczy zawartości 2"/>
          <p:cNvSpPr txBox="1">
            <a:spLocks/>
          </p:cNvSpPr>
          <p:nvPr/>
        </p:nvSpPr>
        <p:spPr>
          <a:xfrm>
            <a:off x="932330" y="1819730"/>
            <a:ext cx="6204450" cy="4374448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l" defTabSz="914400" rtl="0" eaLnBrk="1" latinLnBrk="0" hangingPunct="1">
              <a:lnSpc>
                <a:spcPct val="114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6858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1800"/>
              </a:spcBef>
            </a:pPr>
            <a:r>
              <a:rPr lang="pl-PL" sz="2200" dirty="0"/>
              <a:t>Ten sam rodzaj błędu czasem jest kluczowy, a czasem nieistotny: </a:t>
            </a:r>
          </a:p>
          <a:p>
            <a:pPr marL="342900" indent="-342900"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pl-PL" sz="2200" dirty="0"/>
              <a:t>brak tekstu alternatywnego dla logotypu — brak tekstów alternatywnych dla obrazu na stronie muzeum; </a:t>
            </a:r>
          </a:p>
          <a:p>
            <a:pPr marL="342900" indent="-342900"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pl-PL" sz="2200" dirty="0"/>
              <a:t>brak napisów w reklamie — brak napisów </a:t>
            </a:r>
            <a:br>
              <a:rPr lang="pl-PL" sz="2200" dirty="0"/>
            </a:br>
            <a:r>
              <a:rPr lang="pl-PL" sz="2200" dirty="0"/>
              <a:t>w filmie instruktażowym;</a:t>
            </a:r>
          </a:p>
          <a:p>
            <a:pPr marL="342900" indent="-342900"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pl-PL" sz="2200" dirty="0"/>
              <a:t>brak obsługi za pomocą klawiatury funkcji </a:t>
            </a:r>
            <a:r>
              <a:rPr lang="pl-PL" sz="2200" b="1" dirty="0"/>
              <a:t>oceń stronę</a:t>
            </a:r>
            <a:r>
              <a:rPr lang="pl-PL" sz="2200" dirty="0"/>
              <a:t> — brak obsługi za pomocą klawiatury </a:t>
            </a:r>
            <a:r>
              <a:rPr lang="pl-PL" sz="2200" b="1" dirty="0"/>
              <a:t>menu głównego</a:t>
            </a:r>
            <a:r>
              <a:rPr lang="pl-PL" sz="2200" dirty="0"/>
              <a:t>. </a:t>
            </a:r>
          </a:p>
        </p:txBody>
      </p:sp>
      <p:pic>
        <p:nvPicPr>
          <p:cNvPr id="6" name="Obraz 5" descr="Symboliczna głowa z dokumentem w jej środku.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0127" y="1981408"/>
            <a:ext cx="3441628" cy="3441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177952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>
                <a:solidFill>
                  <a:schemeClr val="tx1"/>
                </a:solidFill>
              </a:rPr>
              <a:t>Wdrażanie dostępności cyfrowej wymaga świadomego określania priorytetów </a:t>
            </a:r>
          </a:p>
        </p:txBody>
      </p:sp>
      <p:sp>
        <p:nvSpPr>
          <p:cNvPr id="4" name="Symbol zastępczy zawartości 2"/>
          <p:cNvSpPr txBox="1">
            <a:spLocks/>
          </p:cNvSpPr>
          <p:nvPr/>
        </p:nvSpPr>
        <p:spPr>
          <a:xfrm>
            <a:off x="932330" y="1819730"/>
            <a:ext cx="6204450" cy="437444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114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6858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1800"/>
              </a:spcBef>
            </a:pPr>
            <a:r>
              <a:rPr lang="pl-PL" sz="2200" dirty="0"/>
              <a:t>Każde odstępstwo (nawet minimalne) jest błędem, ale kontekst określa skalę problemu.</a:t>
            </a:r>
          </a:p>
          <a:p>
            <a:pPr>
              <a:spcBef>
                <a:spcPts val="1800"/>
              </a:spcBef>
            </a:pPr>
            <a:r>
              <a:rPr lang="pl-PL" sz="2200" dirty="0"/>
              <a:t>Niewielka liczba użytkowników danej opcji czy elementu nie zwalnia z zajmowania się jego dostępnością cyfrową, ale może wpływać na kolejność zajmowania się taki elementem.</a:t>
            </a:r>
          </a:p>
        </p:txBody>
      </p:sp>
      <p:pic>
        <p:nvPicPr>
          <p:cNvPr id="7" name="Obraz 6" descr="3 elementy i strzałku wskazująca przesunięcie ostatniego z nich na początek.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0127" y="2497666"/>
            <a:ext cx="2560655" cy="25606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125519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Dziel pracę, koszty i ryzyka na mniejsze części</a:t>
            </a:r>
          </a:p>
        </p:txBody>
      </p:sp>
      <p:sp>
        <p:nvSpPr>
          <p:cNvPr id="4" name="Symbol zastępczy zawartości 2"/>
          <p:cNvSpPr txBox="1">
            <a:spLocks/>
          </p:cNvSpPr>
          <p:nvPr/>
        </p:nvSpPr>
        <p:spPr>
          <a:xfrm>
            <a:off x="932330" y="1819730"/>
            <a:ext cx="6204450" cy="437444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114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6858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1800"/>
              </a:spcBef>
            </a:pPr>
            <a:r>
              <a:rPr lang="pl-PL" sz="2200" dirty="0"/>
              <a:t>Nie da się zapewnić dostępności cyfrowej raz </a:t>
            </a:r>
            <a:br>
              <a:rPr lang="pl-PL" sz="2200" dirty="0"/>
            </a:br>
            <a:r>
              <a:rPr lang="pl-PL" sz="2200" dirty="0"/>
              <a:t>a dobrze — to proces.</a:t>
            </a:r>
          </a:p>
          <a:p>
            <a:pPr>
              <a:spcBef>
                <a:spcPts val="1800"/>
              </a:spcBef>
            </a:pPr>
            <a:r>
              <a:rPr lang="pl-PL" sz="2200" dirty="0"/>
              <a:t>Wdrażanie dostępności to gra zespołowa — każdy pracownik projektu ma do wykonania jakieś zadanie.</a:t>
            </a:r>
          </a:p>
        </p:txBody>
      </p:sp>
      <p:pic>
        <p:nvPicPr>
          <p:cNvPr id="5" name="Obraz 4" descr="Schody.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8370" y="2227145"/>
            <a:ext cx="3229518" cy="3229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189658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4000" b="1" dirty="0"/>
              <a:t>Prawo związane z dostępnością cyfrową</a:t>
            </a:r>
            <a:endParaRPr lang="pl-PL" sz="4000" dirty="0"/>
          </a:p>
        </p:txBody>
      </p:sp>
    </p:spTree>
    <p:extLst>
      <p:ext uri="{BB962C8B-B14F-4D97-AF65-F5344CB8AC3E}">
        <p14:creationId xmlns:p14="http://schemas.microsoft.com/office/powerpoint/2010/main" val="135798453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Kluczowe akty prawne związane z dostępnością cyfrową</a:t>
            </a:r>
          </a:p>
        </p:txBody>
      </p:sp>
      <p:sp>
        <p:nvSpPr>
          <p:cNvPr id="5" name="Symbol zastępczy zawartości 2"/>
          <p:cNvSpPr txBox="1">
            <a:spLocks/>
          </p:cNvSpPr>
          <p:nvPr/>
        </p:nvSpPr>
        <p:spPr>
          <a:xfrm>
            <a:off x="932330" y="1742381"/>
            <a:ext cx="10560424" cy="437444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114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6858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100" i="1" dirty="0"/>
              <a:t>Ustawa z dnia 4 kwietnia 2019 r. o dostępności cyfrowej stron internetowych </a:t>
            </a:r>
            <a:br>
              <a:rPr lang="pl-PL" sz="2100" i="1" dirty="0"/>
            </a:br>
            <a:r>
              <a:rPr lang="pl-PL" sz="2100" i="1" dirty="0"/>
              <a:t>i aplikacji mobilnych podmiotów publicznych </a:t>
            </a:r>
            <a:r>
              <a:rPr lang="pl-PL" sz="2100" dirty="0"/>
              <a:t>(dalej: ustawa o dostępności cyfrowej);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100" i="1" dirty="0"/>
              <a:t>Dyrektywa Parlamentu Europejskiego i Rady (UE) 2016/2102 z dnia 26 października 2016 r. w sprawie dostępności stron internetowych i mobilnych aplikacji organów sektora publicznego</a:t>
            </a:r>
            <a:r>
              <a:rPr lang="pl-PL" sz="2100" dirty="0"/>
              <a:t>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100" i="1" dirty="0"/>
              <a:t>Rozporządzenie Rady Ministrów z dnia 12 kwietnia 2012 r. w sprawie Krajowych Ram Interoperacyjności, minimalnych wymagań dla rejestrów publicznych i wymiany informacji w postaci elektronicznej oraz minimalnych wymagań dla systemów teleinformatycznych</a:t>
            </a:r>
            <a:r>
              <a:rPr lang="pl-PL" sz="2100" dirty="0"/>
              <a:t>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100" i="1" dirty="0"/>
              <a:t>Ustawa z dnia 19 lipca 2019 r. o zapewnianiu dostępności osobom ze szczególnymi potrzebami</a:t>
            </a:r>
            <a:r>
              <a:rPr lang="pl-PL" sz="2100" dirty="0"/>
              <a:t>.</a:t>
            </a:r>
          </a:p>
          <a:p>
            <a:endParaRPr lang="pl-PL" sz="2100" dirty="0"/>
          </a:p>
        </p:txBody>
      </p:sp>
    </p:spTree>
    <p:extLst>
      <p:ext uri="{BB962C8B-B14F-4D97-AF65-F5344CB8AC3E}">
        <p14:creationId xmlns:p14="http://schemas.microsoft.com/office/powerpoint/2010/main" val="170317060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pl-PL" i="1" dirty="0"/>
              <a:t>Ustawa o dostępności cyfrowej </a:t>
            </a:r>
            <a:r>
              <a:rPr lang="pl-PL" dirty="0"/>
              <a:t>— czego dotyczy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pl-PL" sz="2100" dirty="0"/>
              <a:t>określa </a:t>
            </a:r>
            <a:r>
              <a:rPr lang="pl-PL" sz="2100" b="1" dirty="0"/>
              <a:t>wymagania dostępności cyfrowej </a:t>
            </a:r>
            <a:r>
              <a:rPr lang="pl-PL" sz="2100" dirty="0"/>
              <a:t>stron internetowych i aplikacji mobilnych podmiotów publicznych (4 zasady:   postrzegalność, funkcjonalność, zrozumiałość, kompatybilność) i nakłada obowiązek ich spełniania;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pl-PL" sz="2100" dirty="0"/>
              <a:t>wprowadza obowiązek zapewnienia </a:t>
            </a:r>
            <a:r>
              <a:rPr lang="pl-PL" sz="2100" b="1" dirty="0"/>
              <a:t>dostępności cyfrowej treści publikowanych w Internecie </a:t>
            </a:r>
            <a:r>
              <a:rPr lang="pl-PL" sz="2100" dirty="0"/>
              <a:t>przez podmiot publiczny (wszystkich, w tym np. w mediach społecznościowych);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pl-PL" sz="2100" dirty="0"/>
              <a:t>wprowadza obowiązek publikacji </a:t>
            </a:r>
            <a:r>
              <a:rPr lang="pl-PL" sz="2100" b="1" dirty="0"/>
              <a:t>deklaracji dostępności;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pl-PL" sz="2100" dirty="0"/>
              <a:t>ustala zasady </a:t>
            </a:r>
            <a:r>
              <a:rPr lang="pl-PL" sz="2100" b="1" dirty="0"/>
              <a:t>postępowania w wypadku nieprzestrzegania </a:t>
            </a:r>
            <a:r>
              <a:rPr lang="pl-PL" sz="2100" dirty="0"/>
              <a:t>wymagań dostępności cyfrowej;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pl-PL" sz="2100" dirty="0"/>
              <a:t>określa kompetencje ministra ds. informatyzacji w zakresie </a:t>
            </a:r>
            <a:r>
              <a:rPr lang="pl-PL" sz="2100" b="1" dirty="0"/>
              <a:t>monitoringu dostępności cyfrowej</a:t>
            </a:r>
            <a:r>
              <a:rPr lang="pl-PL" sz="2100" dirty="0"/>
              <a:t>.</a:t>
            </a:r>
          </a:p>
          <a:p>
            <a:pPr>
              <a:lnSpc>
                <a:spcPct val="150000"/>
              </a:lnSpc>
            </a:pPr>
            <a:endParaRPr lang="pl-PL" sz="2100" dirty="0"/>
          </a:p>
        </p:txBody>
      </p:sp>
    </p:spTree>
    <p:extLst>
      <p:ext uri="{BB962C8B-B14F-4D97-AF65-F5344CB8AC3E}">
        <p14:creationId xmlns:p14="http://schemas.microsoft.com/office/powerpoint/2010/main" val="282165561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pl-PL" i="1" dirty="0">
                <a:solidFill>
                  <a:schemeClr val="tx1"/>
                </a:solidFill>
              </a:rPr>
              <a:t>Ustawa o dostępności cyfrowej </a:t>
            </a:r>
            <a:r>
              <a:rPr lang="pl-PL" dirty="0">
                <a:solidFill>
                  <a:schemeClr val="tx1"/>
                </a:solidFill>
              </a:rPr>
              <a:t>— nadmierne koszty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l-PL" sz="2100" dirty="0"/>
              <a:t>Ustawa dopuszcza brak zapewnienia dostępności cyfrowej ze względu na </a:t>
            </a:r>
            <a:r>
              <a:rPr lang="pl-PL" sz="2100" b="1" dirty="0"/>
              <a:t>nadmierne koszty, </a:t>
            </a:r>
            <a:r>
              <a:rPr lang="pl-PL" sz="2100" dirty="0"/>
              <a:t>ale: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pl-PL" sz="2100" dirty="0"/>
              <a:t>zawsze wymagana jest </a:t>
            </a:r>
            <a:r>
              <a:rPr lang="pl-PL" sz="2100" b="1" dirty="0"/>
              <a:t>analiza</a:t>
            </a:r>
            <a:r>
              <a:rPr lang="pl-PL" sz="2100" dirty="0"/>
              <a:t> potwierdzająca nadmierne koszty dostosowania;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pl-PL" sz="2100" dirty="0"/>
              <a:t>nadmierne koszty dostosowania elementu nie zwalniają z zapewniania jego maksymalnie możliwej dostępności cyfrowej;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pl-PL" sz="2100" dirty="0"/>
              <a:t>na nadmierne koszty nie mogą powołać się podmioty, których zadaniem publicznym jest prowadzenie działalności na rzecz osób niepełnosprawnych lub osób starszych.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pl-PL" sz="2100" dirty="0"/>
          </a:p>
        </p:txBody>
      </p:sp>
    </p:spTree>
    <p:extLst>
      <p:ext uri="{BB962C8B-B14F-4D97-AF65-F5344CB8AC3E}">
        <p14:creationId xmlns:p14="http://schemas.microsoft.com/office/powerpoint/2010/main" val="402176161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pl-PL" i="1" dirty="0"/>
              <a:t>Ustawa o dostępności cyfrowej </a:t>
            </a:r>
            <a:r>
              <a:rPr lang="pl-PL" dirty="0"/>
              <a:t>— reagowanie na wnioski i skargi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100" dirty="0"/>
              <a:t>każdy może złożyć </a:t>
            </a:r>
            <a:r>
              <a:rPr lang="pl-PL" sz="2100" b="1" dirty="0"/>
              <a:t>wniosek o zapewnienie dostępności cyfrowej </a:t>
            </a:r>
            <a:r>
              <a:rPr lang="pl-PL" sz="2100" dirty="0"/>
              <a:t>strony internetowej, aplikacji mobilnej lub ich elementów — podmiot ma </a:t>
            </a:r>
            <a:r>
              <a:rPr lang="pl-PL" sz="2100" b="1" dirty="0"/>
              <a:t>7 dni </a:t>
            </a:r>
            <a:r>
              <a:rPr lang="pl-PL" sz="2100" dirty="0"/>
              <a:t>na odpowiedź i dostosowanie (czas na dostosowanie może być wydłużony </a:t>
            </a:r>
            <a:r>
              <a:rPr lang="pl-PL" sz="2100" b="1" dirty="0"/>
              <a:t>do 2 miesięcy</a:t>
            </a:r>
            <a:r>
              <a:rPr lang="pl-PL" sz="2100" dirty="0"/>
              <a:t>);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100" dirty="0"/>
              <a:t>każdy komu podmiot odmówił zapewnienia dostępności lub zaproponował nieakceptowane przez tę osobę rozwiązanie </a:t>
            </a:r>
            <a:r>
              <a:rPr lang="pl-PL" sz="2100" b="1" dirty="0"/>
              <a:t>może złożyć skargę</a:t>
            </a:r>
            <a:r>
              <a:rPr lang="pl-PL" sz="21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15944069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4000" b="1" dirty="0"/>
              <a:t>Zasoby niezbędne do wdrażania dostępności cyfrowej</a:t>
            </a:r>
            <a:endParaRPr lang="pl-PL" sz="4000" dirty="0"/>
          </a:p>
        </p:txBody>
      </p:sp>
    </p:spTree>
    <p:extLst>
      <p:ext uri="{BB962C8B-B14F-4D97-AF65-F5344CB8AC3E}">
        <p14:creationId xmlns:p14="http://schemas.microsoft.com/office/powerpoint/2010/main" val="3066444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4000" b="1" dirty="0"/>
              <a:t>Czym jest dostępność cyfrowa</a:t>
            </a:r>
            <a:endParaRPr lang="pl-PL" sz="4000" dirty="0"/>
          </a:p>
        </p:txBody>
      </p:sp>
    </p:spTree>
    <p:extLst>
      <p:ext uri="{BB962C8B-B14F-4D97-AF65-F5344CB8AC3E}">
        <p14:creationId xmlns:p14="http://schemas.microsoft.com/office/powerpoint/2010/main" val="75515122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932330" y="1485900"/>
            <a:ext cx="10277537" cy="4921249"/>
          </a:xfrm>
        </p:spPr>
        <p:txBody>
          <a:bodyPr vert="horz" lIns="91440" tIns="45720" rIns="91440" bIns="45720" rtlCol="0">
            <a:normAutofit fontScale="92500" lnSpcReduction="10000"/>
          </a:bodyPr>
          <a:lstStyle/>
          <a:p>
            <a:pPr fontAlgn="base"/>
            <a:r>
              <a:rPr lang="pl-PL" sz="2100" b="1" dirty="0"/>
              <a:t>Specjalista do spraw dostępności cyfrowej nie zagwarantuje dostępności cyfrowej w projekcie, jeśli będzie działał sam. </a:t>
            </a:r>
          </a:p>
          <a:p>
            <a:pPr fontAlgn="base"/>
            <a:endParaRPr lang="pl-PL" sz="2100" b="1" dirty="0"/>
          </a:p>
          <a:p>
            <a:pPr fontAlgn="base"/>
            <a:r>
              <a:rPr lang="pl-PL" sz="2100" b="1" dirty="0"/>
              <a:t>Każdy pracownik zaangażowany w projekt, </a:t>
            </a:r>
            <a:r>
              <a:rPr lang="pl-PL" sz="2100" dirty="0"/>
              <a:t>między innymi:</a:t>
            </a:r>
          </a:p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pl-PL" sz="2100" dirty="0"/>
              <a:t>kierownik projektu;</a:t>
            </a:r>
          </a:p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pl-PL" sz="2100" dirty="0"/>
              <a:t>projektant UX;</a:t>
            </a:r>
          </a:p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pl-PL" sz="2100" dirty="0"/>
              <a:t>projektant — grafik;</a:t>
            </a:r>
          </a:p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pl-PL" sz="2100" dirty="0"/>
              <a:t>developer; </a:t>
            </a:r>
          </a:p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pl-PL" sz="2100" dirty="0"/>
              <a:t>redaktor/ twórca treści;</a:t>
            </a:r>
          </a:p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pl-PL" sz="2100" dirty="0"/>
              <a:t>tester;</a:t>
            </a:r>
          </a:p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pl-PL" sz="2100" dirty="0"/>
              <a:t>każdy merytoryczny i administracyjny pracownik — szczególnie jeśli wyniki jego pracy mogą być przekazywane do innych osób.</a:t>
            </a:r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>
                <a:solidFill>
                  <a:schemeClr val="tx1"/>
                </a:solidFill>
              </a:rPr>
              <a:t>Kto jest niezbędny do zapewnienia dostępności cyfrowej w projekcie</a:t>
            </a:r>
          </a:p>
        </p:txBody>
      </p:sp>
    </p:spTree>
    <p:extLst>
      <p:ext uri="{BB962C8B-B14F-4D97-AF65-F5344CB8AC3E}">
        <p14:creationId xmlns:p14="http://schemas.microsoft.com/office/powerpoint/2010/main" val="280072539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932330" y="1981408"/>
            <a:ext cx="10277537" cy="4424471"/>
          </a:xfrm>
        </p:spPr>
        <p:txBody>
          <a:bodyPr vert="horz" lIns="91440" tIns="45720" rIns="91440" bIns="45720" rtlCol="0">
            <a:normAutofit/>
          </a:bodyPr>
          <a:lstStyle/>
          <a:p>
            <a:pPr fontAlgn="base"/>
            <a:r>
              <a:rPr lang="pl-PL" sz="2100" dirty="0"/>
              <a:t>Szczególnie w projektach:</a:t>
            </a:r>
          </a:p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pl-PL" sz="2100" dirty="0"/>
              <a:t>w których powstaje rozwiązanie cyfrowej, z którego będzie korzystać wiele różnych osób;</a:t>
            </a:r>
          </a:p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pl-PL" sz="2100" dirty="0"/>
              <a:t>których wyniki lub produkty będą wykorzystywane później przez podmioty publiczne;</a:t>
            </a:r>
          </a:p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pl-PL" sz="2100" dirty="0"/>
              <a:t>w których jest wielu podwykonawców.</a:t>
            </a:r>
          </a:p>
          <a:p>
            <a:pPr fontAlgn="base"/>
            <a:endParaRPr lang="pl-PL" sz="2100" dirty="0"/>
          </a:p>
          <a:p>
            <a:pPr fontAlgn="base"/>
            <a:r>
              <a:rPr lang="pl-PL" sz="2100" dirty="0"/>
              <a:t>Nawet jeśli nie zdecydujesz się na taką osobę zawsze wyznacz </a:t>
            </a:r>
            <a:r>
              <a:rPr lang="pl-PL" sz="2100" b="1" dirty="0"/>
              <a:t>lidera dostępności cyfrowej</a:t>
            </a:r>
            <a:r>
              <a:rPr lang="pl-PL" sz="2100" dirty="0"/>
              <a:t> (możesz także samemu realizować tę rolę).</a:t>
            </a:r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>
                <a:solidFill>
                  <a:schemeClr val="tx1"/>
                </a:solidFill>
              </a:rPr>
              <a:t>Kiedy decydować się na stałego specjalistę dostępności cyfrowej</a:t>
            </a:r>
          </a:p>
        </p:txBody>
      </p:sp>
    </p:spTree>
    <p:extLst>
      <p:ext uri="{BB962C8B-B14F-4D97-AF65-F5344CB8AC3E}">
        <p14:creationId xmlns:p14="http://schemas.microsoft.com/office/powerpoint/2010/main" val="176824565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932330" y="1981409"/>
            <a:ext cx="10277537" cy="4377058"/>
          </a:xfrm>
        </p:spPr>
        <p:txBody>
          <a:bodyPr vert="horz" lIns="91440" tIns="45720" rIns="91440" bIns="45720" rtlCol="0">
            <a:normAutofit/>
          </a:bodyPr>
          <a:lstStyle/>
          <a:p>
            <a:pPr fontAlgn="base"/>
            <a:r>
              <a:rPr lang="pl-PL" sz="2100" dirty="0"/>
              <a:t>Zabezpiecz wiedzę </a:t>
            </a:r>
            <a:r>
              <a:rPr lang="pl-PL" sz="2100" dirty="0" err="1"/>
              <a:t>dostępnościową</a:t>
            </a:r>
            <a:r>
              <a:rPr lang="pl-PL" sz="2100" dirty="0"/>
              <a:t> zdobywaną w trakcie całego projektu. Twórz:</a:t>
            </a:r>
          </a:p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pl-PL" sz="2100" dirty="0"/>
              <a:t>dokumentację techniczną z opisem kwestii dostępności cyfrowej;</a:t>
            </a:r>
          </a:p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pl-PL" sz="2100" dirty="0"/>
              <a:t>design system z uwzględnieniem dostępności cyfrowej;</a:t>
            </a:r>
          </a:p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pl-PL" sz="2100" dirty="0"/>
              <a:t>szablony pism;</a:t>
            </a:r>
          </a:p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pl-PL" sz="2100" dirty="0"/>
              <a:t>wytyczne dotyczące publikowanych treści; </a:t>
            </a:r>
          </a:p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pl-PL" sz="2100" dirty="0"/>
              <a:t>procedury (wewnętrzne i dla klientów zewnętrznych) dedykowane do tematu dostępności, ale też uwzględniaj dostępność w innych procedurach;</a:t>
            </a:r>
          </a:p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pl-PL" sz="2100" dirty="0"/>
              <a:t>archiwum audytów i testów dostępności cyfrowej.</a:t>
            </a:r>
          </a:p>
          <a:p>
            <a:pPr fontAlgn="base"/>
            <a:r>
              <a:rPr lang="pl-PL" sz="2100" dirty="0"/>
              <a:t> </a:t>
            </a:r>
          </a:p>
          <a:p>
            <a:pPr marL="342900" indent="-342900" fontAlgn="base">
              <a:buFont typeface="Arial" panose="020B0604020202020204" pitchFamily="34" charset="0"/>
              <a:buChar char="•"/>
            </a:pPr>
            <a:endParaRPr lang="pl-PL" sz="2100" dirty="0"/>
          </a:p>
          <a:p>
            <a:pPr marL="342900" indent="-342900" fontAlgn="base">
              <a:buFont typeface="Arial" panose="020B0604020202020204" pitchFamily="34" charset="0"/>
              <a:buChar char="•"/>
            </a:pPr>
            <a:endParaRPr lang="pl-PL" sz="2100" dirty="0"/>
          </a:p>
          <a:p>
            <a:pPr marL="342900" indent="-342900" fontAlgn="base">
              <a:buFont typeface="Arial" panose="020B0604020202020204" pitchFamily="34" charset="0"/>
              <a:buChar char="•"/>
            </a:pPr>
            <a:endParaRPr lang="pl-PL" sz="2100" dirty="0"/>
          </a:p>
          <a:p>
            <a:pPr marL="342900" indent="-342900" fontAlgn="base">
              <a:buFont typeface="Arial" panose="020B0604020202020204" pitchFamily="34" charset="0"/>
              <a:buChar char="•"/>
            </a:pPr>
            <a:endParaRPr lang="pl-PL" sz="2100" dirty="0"/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>
                <a:solidFill>
                  <a:schemeClr val="tx1"/>
                </a:solidFill>
              </a:rPr>
              <a:t>Tworzenie bazy wiedzy </a:t>
            </a:r>
          </a:p>
        </p:txBody>
      </p:sp>
    </p:spTree>
    <p:extLst>
      <p:ext uri="{BB962C8B-B14F-4D97-AF65-F5344CB8AC3E}">
        <p14:creationId xmlns:p14="http://schemas.microsoft.com/office/powerpoint/2010/main" val="202911935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932330" y="1981409"/>
            <a:ext cx="10277537" cy="3610870"/>
          </a:xfrm>
        </p:spPr>
        <p:txBody>
          <a:bodyPr vert="horz" lIns="91440" tIns="45720" rIns="91440" bIns="45720" rtlCol="0">
            <a:normAutofit/>
          </a:bodyPr>
          <a:lstStyle/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pl-PL" sz="2100" dirty="0"/>
              <a:t>automaty i rozszerzenia do przeglądarek:</a:t>
            </a:r>
          </a:p>
          <a:p>
            <a:pPr marL="1028700" lvl="1" indent="-342900" fontAlgn="base">
              <a:buFont typeface="Lato" panose="020F0502020204030203" pitchFamily="34" charset="-18"/>
              <a:buChar char="-"/>
            </a:pPr>
            <a:r>
              <a:rPr lang="pl-PL" sz="2100" dirty="0">
                <a:hlinkClick r:id="rId2"/>
              </a:rPr>
              <a:t>narzędzia do automatycznej analizy stron internetowych</a:t>
            </a:r>
            <a:r>
              <a:rPr lang="pl-PL" sz="2100" dirty="0"/>
              <a:t>;</a:t>
            </a:r>
          </a:p>
          <a:p>
            <a:pPr marL="1028700" lvl="1" indent="-342900" fontAlgn="base">
              <a:buFont typeface="Lato" panose="020F0502020204030203" pitchFamily="34" charset="-18"/>
              <a:buChar char="-"/>
            </a:pPr>
            <a:r>
              <a:rPr lang="pl-PL" sz="2100" dirty="0">
                <a:hlinkClick r:id="rId3"/>
              </a:rPr>
              <a:t>narzędzia do automatycznej analizy aplikacji mobilnych</a:t>
            </a:r>
            <a:r>
              <a:rPr lang="pl-PL" sz="2100" dirty="0"/>
              <a:t>;</a:t>
            </a:r>
          </a:p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pl-PL" sz="2100" dirty="0">
                <a:hlinkClick r:id="rId4"/>
              </a:rPr>
              <a:t>technologie asystujące </a:t>
            </a:r>
            <a:r>
              <a:rPr lang="pl-PL" sz="2100" dirty="0"/>
              <a:t>, które wykorzystują użytkownicy; </a:t>
            </a:r>
          </a:p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pl-PL" sz="2100" dirty="0"/>
              <a:t>różne urządzenia mobilne, komputery z różnymi systemami operacyjnymi;</a:t>
            </a:r>
          </a:p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pl-PL" sz="2100" dirty="0"/>
              <a:t>popularne przeglądarki internetowe.</a:t>
            </a:r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>
                <a:solidFill>
                  <a:schemeClr val="tx1"/>
                </a:solidFill>
              </a:rPr>
              <a:t>Sprzęt i oprogramowanie do testów i badań</a:t>
            </a:r>
          </a:p>
        </p:txBody>
      </p:sp>
    </p:spTree>
    <p:extLst>
      <p:ext uri="{BB962C8B-B14F-4D97-AF65-F5344CB8AC3E}">
        <p14:creationId xmlns:p14="http://schemas.microsoft.com/office/powerpoint/2010/main" val="274926655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932330" y="1981408"/>
            <a:ext cx="10277537" cy="3489752"/>
          </a:xfrm>
        </p:spPr>
        <p:txBody>
          <a:bodyPr vert="horz" lIns="91440" tIns="45720" rIns="91440" bIns="45720" rtlCol="0">
            <a:normAutofit fontScale="92500"/>
          </a:bodyPr>
          <a:lstStyle/>
          <a:p>
            <a:pPr fontAlgn="base"/>
            <a:r>
              <a:rPr lang="pl-PL" sz="2100" b="1" dirty="0"/>
              <a:t>Koszty zapewniania dostępności cyfrowej w projektach są kosztami kwalifikowalnymi.</a:t>
            </a:r>
            <a:endParaRPr lang="pl-PL" sz="2100" dirty="0"/>
          </a:p>
          <a:p>
            <a:pPr fontAlgn="base"/>
            <a:r>
              <a:rPr lang="pl-PL" sz="2100" dirty="0"/>
              <a:t>Pamiętaj:</a:t>
            </a:r>
          </a:p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pl-PL" sz="2100" dirty="0"/>
              <a:t>wymagania prawne to minimum, które trzeba zapewnić. Programy unijne mogą stawiać jednak wyższe wymagania dostępności cyfrowej, niż na przykład </a:t>
            </a:r>
            <a:r>
              <a:rPr lang="pl-PL" sz="2100" i="1" dirty="0"/>
              <a:t>ustawa o dostępności cyfrowej</a:t>
            </a:r>
            <a:r>
              <a:rPr lang="pl-PL" sz="2100" dirty="0"/>
              <a:t>;</a:t>
            </a:r>
          </a:p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pl-PL" sz="2100" dirty="0"/>
              <a:t>nieprawidłowości związane z zapewnieniem dostępności cyfrowej związane z realizacją projektów współfinansowanych ze środków UE mogą skutkować uznaniem wydatku za niekwalifikowalny i nałożeniem obowiązku zwrotu kwoty nieprawidłowości.</a:t>
            </a:r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Kwalifikowalność kosztów</a:t>
            </a:r>
          </a:p>
        </p:txBody>
      </p:sp>
    </p:spTree>
    <p:extLst>
      <p:ext uri="{BB962C8B-B14F-4D97-AF65-F5344CB8AC3E}">
        <p14:creationId xmlns:p14="http://schemas.microsoft.com/office/powerpoint/2010/main" val="201818697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932330" y="1981408"/>
            <a:ext cx="10277537" cy="4409231"/>
          </a:xfrm>
        </p:spPr>
        <p:txBody>
          <a:bodyPr vert="horz" lIns="91440" tIns="45720" rIns="91440" bIns="45720" rtlCol="0">
            <a:normAutofit/>
          </a:bodyPr>
          <a:lstStyle/>
          <a:p>
            <a:pPr fontAlgn="base"/>
            <a:r>
              <a:rPr lang="pl-PL" sz="2100" dirty="0"/>
              <a:t>Każde działanie zajmuje określony czas, na przykład:</a:t>
            </a:r>
          </a:p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pl-PL" sz="2100" dirty="0"/>
              <a:t>dodanie tekstu alternatywnego do zdjęcia zajmie kilka sekund, ale do złożonej infografiki już kilka minut; </a:t>
            </a:r>
          </a:p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pl-PL" sz="2100" dirty="0"/>
              <a:t>dodanie napisów do filmu — w zależności od długości, ale zawsze dłużej niż wrzucenie szybkiego </a:t>
            </a:r>
            <a:r>
              <a:rPr lang="pl-PL" sz="2100" dirty="0" err="1"/>
              <a:t>live’a</a:t>
            </a:r>
            <a:r>
              <a:rPr lang="pl-PL" sz="2100" dirty="0"/>
              <a:t>; </a:t>
            </a:r>
          </a:p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pl-PL" sz="2100" dirty="0"/>
              <a:t>test automatyczny razem z analizą wyników zajmie 5 minut, ale badanie eksperckie całego serwisu lub aplikacji wraz z raportem już ok. 7-10 dni;</a:t>
            </a:r>
          </a:p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pl-PL" sz="2100"/>
              <a:t>zweryfikowanie </a:t>
            </a:r>
            <a:r>
              <a:rPr lang="pl-PL" sz="2100" dirty="0"/>
              <a:t>pod kątem dostępności cyfrowej serwisu lub aplikacji to także kilka dni + czas niezbędny na ewentualne poprawki.</a:t>
            </a:r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>
                <a:solidFill>
                  <a:schemeClr val="tx1"/>
                </a:solidFill>
              </a:rPr>
              <a:t>Ile trzeba czasu na dostępność cyfrową </a:t>
            </a:r>
          </a:p>
        </p:txBody>
      </p:sp>
    </p:spTree>
    <p:extLst>
      <p:ext uri="{BB962C8B-B14F-4D97-AF65-F5344CB8AC3E}">
        <p14:creationId xmlns:p14="http://schemas.microsoft.com/office/powerpoint/2010/main" val="213354005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932330" y="1981409"/>
            <a:ext cx="10277537" cy="3610870"/>
          </a:xfrm>
        </p:spPr>
        <p:txBody>
          <a:bodyPr vert="horz" lIns="91440" tIns="45720" rIns="91440" bIns="45720" rtlCol="0">
            <a:normAutofit/>
          </a:bodyPr>
          <a:lstStyle/>
          <a:p>
            <a:pPr fontAlgn="base"/>
            <a:r>
              <a:rPr lang="pl-PL" sz="2100" dirty="0"/>
              <a:t>Przyjmuje się, że dostępność cyfrowa to (</a:t>
            </a:r>
            <a:r>
              <a:rPr lang="pl-PL" sz="2100" b="1" dirty="0"/>
              <a:t>średnio) kilka procent całego budżetu </a:t>
            </a:r>
            <a:r>
              <a:rPr lang="pl-PL" sz="2100" dirty="0"/>
              <a:t>projektu. </a:t>
            </a:r>
          </a:p>
          <a:p>
            <a:pPr fontAlgn="base"/>
            <a:r>
              <a:rPr lang="pl-PL" sz="2100" dirty="0"/>
              <a:t>W specyficznych projektach koszt może być wyższy, na przykład:</a:t>
            </a:r>
          </a:p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pl-PL" sz="2100" dirty="0"/>
              <a:t>dostosowanie złożonych multimediów, które są głównym sposobem przekazywania informacji (np. portal z filmami);</a:t>
            </a:r>
          </a:p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pl-PL" sz="2100" dirty="0"/>
              <a:t>konieczność stworzenia dodatkowego modułu płatności on-line, bo żaden </a:t>
            </a:r>
            <a:br>
              <a:rPr lang="pl-PL" sz="2100" dirty="0"/>
            </a:br>
            <a:r>
              <a:rPr lang="pl-PL" sz="2100" dirty="0"/>
              <a:t>z oferowanych na rynku nie jest w pełni dostępny cyfrowo.</a:t>
            </a:r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>
                <a:solidFill>
                  <a:schemeClr val="tx1"/>
                </a:solidFill>
              </a:rPr>
              <a:t>Średni koszt wdrożenie dostępności </a:t>
            </a:r>
          </a:p>
        </p:txBody>
      </p:sp>
    </p:spTree>
    <p:extLst>
      <p:ext uri="{BB962C8B-B14F-4D97-AF65-F5344CB8AC3E}">
        <p14:creationId xmlns:p14="http://schemas.microsoft.com/office/powerpoint/2010/main" val="155808476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4000" b="1" dirty="0"/>
              <a:t>Organizacja pracy </a:t>
            </a:r>
            <a:endParaRPr lang="pl-PL" sz="4000" dirty="0"/>
          </a:p>
        </p:txBody>
      </p:sp>
    </p:spTree>
    <p:extLst>
      <p:ext uri="{BB962C8B-B14F-4D97-AF65-F5344CB8AC3E}">
        <p14:creationId xmlns:p14="http://schemas.microsoft.com/office/powerpoint/2010/main" val="42123891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32330" y="598207"/>
            <a:ext cx="10560424" cy="683387"/>
          </a:xfrm>
        </p:spPr>
        <p:txBody>
          <a:bodyPr>
            <a:normAutofit/>
          </a:bodyPr>
          <a:lstStyle/>
          <a:p>
            <a:r>
              <a:rPr lang="pl-PL" dirty="0">
                <a:solidFill>
                  <a:schemeClr val="tx1"/>
                </a:solidFill>
                <a:latin typeface="Open Sans" panose="020B0606030504020204" pitchFamily="34" charset="0"/>
              </a:rPr>
              <a:t>Określ zadania, podziel je na działania i wskaż kto może je robić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4294967295"/>
          </p:nvPr>
        </p:nvSpPr>
        <p:spPr>
          <a:xfrm>
            <a:off x="932330" y="1496574"/>
            <a:ext cx="10560424" cy="5115620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lnSpc>
                <a:spcPct val="120000"/>
              </a:lnSpc>
              <a:spcBef>
                <a:spcPts val="1800"/>
              </a:spcBef>
              <a:buNone/>
            </a:pPr>
            <a:r>
              <a:rPr lang="pl-PL" sz="2100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Niech decydujące będzie raczej, czy dana osoba:</a:t>
            </a:r>
          </a:p>
          <a:p>
            <a:pPr>
              <a:lnSpc>
                <a:spcPct val="120000"/>
              </a:lnSpc>
              <a:spcBef>
                <a:spcPts val="1800"/>
              </a:spcBef>
            </a:pPr>
            <a:r>
              <a:rPr lang="pl-PL" sz="2100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potrafi to robić?</a:t>
            </a:r>
          </a:p>
          <a:p>
            <a:pPr>
              <a:lnSpc>
                <a:spcPct val="120000"/>
              </a:lnSpc>
              <a:spcBef>
                <a:spcPts val="1800"/>
              </a:spcBef>
            </a:pPr>
            <a:r>
              <a:rPr lang="pl-PL" sz="2100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ma to w zakresie swoich obowiązków?</a:t>
            </a:r>
          </a:p>
          <a:p>
            <a:pPr>
              <a:lnSpc>
                <a:spcPct val="120000"/>
              </a:lnSpc>
              <a:spcBef>
                <a:spcPts val="1800"/>
              </a:spcBef>
            </a:pPr>
            <a:r>
              <a:rPr lang="pl-PL" sz="2100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może się tego nauczyć?</a:t>
            </a:r>
          </a:p>
          <a:p>
            <a:pPr>
              <a:lnSpc>
                <a:spcPct val="120000"/>
              </a:lnSpc>
              <a:spcBef>
                <a:spcPts val="1800"/>
              </a:spcBef>
            </a:pPr>
            <a:r>
              <a:rPr lang="pl-PL" sz="2100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ma czas żeby się tego nauczyć i tym zajmować?</a:t>
            </a:r>
          </a:p>
          <a:p>
            <a:pPr marL="0" indent="0">
              <a:lnSpc>
                <a:spcPct val="120000"/>
              </a:lnSpc>
              <a:spcBef>
                <a:spcPts val="1800"/>
              </a:spcBef>
              <a:buNone/>
            </a:pPr>
            <a:endParaRPr lang="pl-PL" sz="2100" dirty="0">
              <a:latin typeface="Lato" panose="020F0502020204030203" pitchFamily="34" charset="-18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0">
              <a:lnSpc>
                <a:spcPct val="120000"/>
              </a:lnSpc>
              <a:spcBef>
                <a:spcPts val="1800"/>
              </a:spcBef>
              <a:buNone/>
            </a:pPr>
            <a:r>
              <a:rPr lang="pl-PL" sz="2100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a nie: „dasz radę” lub „no przykro mi, ktoś musi to robić”.</a:t>
            </a:r>
          </a:p>
        </p:txBody>
      </p:sp>
    </p:spTree>
    <p:extLst>
      <p:ext uri="{BB962C8B-B14F-4D97-AF65-F5344CB8AC3E}">
        <p14:creationId xmlns:p14="http://schemas.microsoft.com/office/powerpoint/2010/main" val="179505978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32330" y="598207"/>
            <a:ext cx="10560424" cy="683387"/>
          </a:xfrm>
        </p:spPr>
        <p:txBody>
          <a:bodyPr>
            <a:normAutofit/>
          </a:bodyPr>
          <a:lstStyle/>
          <a:p>
            <a:r>
              <a:rPr lang="pl-PL" dirty="0">
                <a:solidFill>
                  <a:schemeClr val="tx1"/>
                </a:solidFill>
                <a:latin typeface="Open Sans" panose="020B0606030504020204" pitchFamily="34" charset="0"/>
              </a:rPr>
              <a:t>Przypisanie ról do pracowników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4294967295"/>
          </p:nvPr>
        </p:nvSpPr>
        <p:spPr>
          <a:xfrm>
            <a:off x="932330" y="1742381"/>
            <a:ext cx="10560424" cy="4374448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lnSpc>
                <a:spcPct val="120000"/>
              </a:lnSpc>
              <a:spcBef>
                <a:spcPts val="1800"/>
              </a:spcBef>
              <a:buNone/>
            </a:pPr>
            <a:r>
              <a:rPr lang="pl-PL" sz="2100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Zestawiając role z działaniami i przypisując je do konkretnych osób można stworzyć </a:t>
            </a:r>
            <a:r>
              <a:rPr lang="pl-PL" sz="2100" b="1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macierz RACI.</a:t>
            </a:r>
          </a:p>
        </p:txBody>
      </p:sp>
      <p:graphicFrame>
        <p:nvGraphicFramePr>
          <p:cNvPr id="4" name="Tabela 3"/>
          <p:cNvGraphicFramePr>
            <a:graphicFrameLocks noGrp="1"/>
          </p:cNvGraphicFramePr>
          <p:nvPr/>
        </p:nvGraphicFramePr>
        <p:xfrm>
          <a:off x="980642" y="2943229"/>
          <a:ext cx="9545030" cy="3202041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190900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90900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909006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909006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909006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777787">
                <a:tc>
                  <a:txBody>
                    <a:bodyPr/>
                    <a:lstStyle/>
                    <a:p>
                      <a:r>
                        <a:rPr lang="pl-PL" sz="1700" dirty="0">
                          <a:latin typeface="Lato" panose="020F0502020204030203" pitchFamily="34" charset="-18"/>
                        </a:rPr>
                        <a:t>Nazwa</a:t>
                      </a:r>
                      <a:r>
                        <a:rPr lang="pl-PL" sz="1700" baseline="0" dirty="0">
                          <a:latin typeface="Lato" panose="020F0502020204030203" pitchFamily="34" charset="-18"/>
                        </a:rPr>
                        <a:t> działania</a:t>
                      </a:r>
                      <a:r>
                        <a:rPr lang="pl-PL" sz="1700" dirty="0">
                          <a:latin typeface="Lato" panose="020F0502020204030203" pitchFamily="34" charset="-18"/>
                        </a:rPr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700" dirty="0">
                          <a:latin typeface="Lato" panose="020F0502020204030203" pitchFamily="34" charset="-18"/>
                        </a:rPr>
                        <a:t>Pracownik</a:t>
                      </a:r>
                      <a:r>
                        <a:rPr lang="pl-PL" sz="1700" baseline="0" dirty="0">
                          <a:latin typeface="Lato" panose="020F0502020204030203" pitchFamily="34" charset="-18"/>
                        </a:rPr>
                        <a:t> 1</a:t>
                      </a:r>
                      <a:endParaRPr lang="pl-PL" sz="1700" dirty="0">
                        <a:latin typeface="Lato" panose="020F0502020204030203" pitchFamily="34" charset="-1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700" dirty="0">
                          <a:latin typeface="Lato" panose="020F0502020204030203" pitchFamily="34" charset="-18"/>
                        </a:rPr>
                        <a:t>Pracownik</a:t>
                      </a:r>
                      <a:r>
                        <a:rPr lang="pl-PL" sz="1700" baseline="0" dirty="0">
                          <a:latin typeface="Lato" panose="020F0502020204030203" pitchFamily="34" charset="-18"/>
                        </a:rPr>
                        <a:t> 2</a:t>
                      </a:r>
                      <a:endParaRPr lang="pl-PL" sz="1700" dirty="0">
                        <a:latin typeface="Lato" panose="020F0502020204030203" pitchFamily="34" charset="-1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700" dirty="0">
                          <a:latin typeface="Lato" panose="020F0502020204030203" pitchFamily="34" charset="-18"/>
                        </a:rPr>
                        <a:t>Pracownik 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700" dirty="0">
                          <a:latin typeface="Lato" panose="020F0502020204030203" pitchFamily="34" charset="-18"/>
                        </a:rPr>
                        <a:t>Pracownik</a:t>
                      </a:r>
                      <a:r>
                        <a:rPr lang="pl-PL" sz="1700" baseline="0" dirty="0">
                          <a:latin typeface="Lato" panose="020F0502020204030203" pitchFamily="34" charset="-18"/>
                        </a:rPr>
                        <a:t> 4</a:t>
                      </a:r>
                      <a:endParaRPr lang="pl-PL" sz="1700" dirty="0">
                        <a:latin typeface="Lato" panose="020F0502020204030203" pitchFamily="34" charset="-1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777787">
                <a:tc>
                  <a:txBody>
                    <a:bodyPr/>
                    <a:lstStyle/>
                    <a:p>
                      <a:r>
                        <a:rPr lang="pl-PL" sz="1700" dirty="0">
                          <a:latin typeface="Lato" panose="020F0502020204030203" pitchFamily="34" charset="-18"/>
                        </a:rPr>
                        <a:t>Działanie 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700" dirty="0">
                          <a:latin typeface="Lato" panose="020F0502020204030203" pitchFamily="34" charset="-18"/>
                        </a:rPr>
                        <a:t>Odpowiedzialny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700" dirty="0">
                          <a:latin typeface="Lato" panose="020F0502020204030203" pitchFamily="34" charset="-18"/>
                        </a:rPr>
                        <a:t>Wykonujący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700" dirty="0">
                          <a:latin typeface="Lato" panose="020F0502020204030203" pitchFamily="34" charset="-18"/>
                        </a:rPr>
                        <a:t>Wykonujący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700" dirty="0">
                          <a:latin typeface="Lato" panose="020F0502020204030203" pitchFamily="34" charset="-18"/>
                        </a:rPr>
                        <a:t>Konsultujący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777787">
                <a:tc>
                  <a:txBody>
                    <a:bodyPr/>
                    <a:lstStyle/>
                    <a:p>
                      <a:r>
                        <a:rPr lang="pl-PL" sz="1700" dirty="0">
                          <a:latin typeface="Lato" panose="020F0502020204030203" pitchFamily="34" charset="-18"/>
                        </a:rPr>
                        <a:t>Działanie 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700" dirty="0">
                          <a:latin typeface="Lato" panose="020F0502020204030203" pitchFamily="34" charset="-18"/>
                        </a:rPr>
                        <a:t>(brak zaangażowania)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700" dirty="0">
                          <a:latin typeface="Lato" panose="020F0502020204030203" pitchFamily="34" charset="-18"/>
                        </a:rPr>
                        <a:t>(brak zaangażowania)</a:t>
                      </a:r>
                    </a:p>
                    <a:p>
                      <a:endParaRPr lang="pl-PL" sz="1700" dirty="0">
                        <a:latin typeface="Lato" panose="020F0502020204030203" pitchFamily="34" charset="-1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700" dirty="0">
                          <a:latin typeface="Lato" panose="020F0502020204030203" pitchFamily="34" charset="-18"/>
                        </a:rPr>
                        <a:t>Wykonujący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700" dirty="0">
                          <a:latin typeface="Lato" panose="020F0502020204030203" pitchFamily="34" charset="-18"/>
                        </a:rPr>
                        <a:t>Odpowiedzialny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777787">
                <a:tc>
                  <a:txBody>
                    <a:bodyPr/>
                    <a:lstStyle/>
                    <a:p>
                      <a:r>
                        <a:rPr lang="pl-PL" sz="1700" baseline="0" dirty="0">
                          <a:latin typeface="Lato" panose="020F0502020204030203" pitchFamily="34" charset="-18"/>
                        </a:rPr>
                        <a:t>Działanie 3</a:t>
                      </a:r>
                      <a:endParaRPr lang="pl-PL" sz="1700" dirty="0">
                        <a:latin typeface="Lato" panose="020F0502020204030203" pitchFamily="34" charset="-1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700" dirty="0">
                          <a:latin typeface="Lato" panose="020F0502020204030203" pitchFamily="34" charset="-18"/>
                        </a:rPr>
                        <a:t>Wykonujący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700" dirty="0">
                          <a:latin typeface="Lato" panose="020F0502020204030203" pitchFamily="34" charset="-18"/>
                        </a:rPr>
                        <a:t>Wykonujący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700" dirty="0">
                          <a:latin typeface="Lato" panose="020F0502020204030203" pitchFamily="34" charset="-18"/>
                        </a:rPr>
                        <a:t>Odpowiedzialny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700" dirty="0">
                          <a:latin typeface="Lato" panose="020F0502020204030203" pitchFamily="34" charset="-18"/>
                        </a:rPr>
                        <a:t>Poinformowany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066895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32330" y="598207"/>
            <a:ext cx="10560424" cy="683387"/>
          </a:xfrm>
        </p:spPr>
        <p:txBody>
          <a:bodyPr>
            <a:normAutofit/>
          </a:bodyPr>
          <a:lstStyle/>
          <a:p>
            <a:r>
              <a:rPr lang="pl-PL" dirty="0"/>
              <a:t>Niezbędna dla niektórych, przydatna dla wszystkich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4294967295"/>
          </p:nvPr>
        </p:nvSpPr>
        <p:spPr>
          <a:xfrm>
            <a:off x="932330" y="2283998"/>
            <a:ext cx="10322233" cy="2117822"/>
          </a:xfrm>
        </p:spPr>
        <p:txBody>
          <a:bodyPr>
            <a:noAutofit/>
          </a:bodyPr>
          <a:lstStyle/>
          <a:p>
            <a:pPr marL="0" indent="0">
              <a:lnSpc>
                <a:spcPct val="120000"/>
              </a:lnSpc>
              <a:spcBef>
                <a:spcPts val="1800"/>
              </a:spcBef>
              <a:buNone/>
            </a:pPr>
            <a:r>
              <a:rPr lang="pl-PL" sz="2100" dirty="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Dostępność cyfrowa to </a:t>
            </a:r>
            <a:r>
              <a:rPr lang="pl-PL" sz="2100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cecha rozwiązań cyfrowych (np. stron, aplikacji, systemów), która umożliwia samodzielne korzystanie z nich </a:t>
            </a:r>
            <a:r>
              <a:rPr lang="pl-PL" sz="2100" dirty="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przez osoby z niepełnosprawnościami.</a:t>
            </a:r>
          </a:p>
          <a:p>
            <a:pPr marL="0" indent="0">
              <a:lnSpc>
                <a:spcPct val="120000"/>
              </a:lnSpc>
              <a:spcBef>
                <a:spcPts val="1800"/>
              </a:spcBef>
              <a:buNone/>
            </a:pPr>
            <a:r>
              <a:rPr lang="pl-PL" sz="2100" dirty="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Jednocześnie wiele jej elementów jest uniwersalnych (np. kontrast, napisy do filmów) </a:t>
            </a:r>
            <a:br>
              <a:rPr lang="pl-PL" sz="2100" dirty="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pl-PL" sz="2100" dirty="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i poprawiają użyteczność każdemu.</a:t>
            </a:r>
          </a:p>
        </p:txBody>
      </p:sp>
    </p:spTree>
    <p:extLst>
      <p:ext uri="{BB962C8B-B14F-4D97-AF65-F5344CB8AC3E}">
        <p14:creationId xmlns:p14="http://schemas.microsoft.com/office/powerpoint/2010/main" val="45703339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32330" y="598207"/>
            <a:ext cx="10560424" cy="683387"/>
          </a:xfrm>
        </p:spPr>
        <p:txBody>
          <a:bodyPr>
            <a:normAutofit/>
          </a:bodyPr>
          <a:lstStyle/>
          <a:p>
            <a:r>
              <a:rPr lang="en-US" sz="2400" dirty="0">
                <a:solidFill>
                  <a:schemeClr val="tx1"/>
                </a:solidFill>
                <a:latin typeface="Lato" panose="020F0502020204030203" pitchFamily="34" charset="-18"/>
              </a:rPr>
              <a:t>ARRM</a:t>
            </a:r>
            <a:r>
              <a:rPr lang="pl-PL" sz="2400" dirty="0">
                <a:solidFill>
                  <a:schemeClr val="tx1"/>
                </a:solidFill>
                <a:latin typeface="Lato" panose="020F0502020204030203" pitchFamily="34" charset="-18"/>
              </a:rPr>
              <a:t> w uproszczeniu</a:t>
            </a:r>
            <a:endParaRPr lang="pl-PL" dirty="0">
              <a:solidFill>
                <a:schemeClr val="tx1"/>
              </a:solidFill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4294967295"/>
          </p:nvPr>
        </p:nvSpPr>
        <p:spPr>
          <a:xfrm>
            <a:off x="932330" y="1875796"/>
            <a:ext cx="10560424" cy="4484722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lnSpc>
                <a:spcPct val="120000"/>
              </a:lnSpc>
              <a:spcBef>
                <a:spcPts val="1800"/>
              </a:spcBef>
              <a:buNone/>
            </a:pPr>
            <a:r>
              <a:rPr lang="pl-PL" sz="2100" dirty="0">
                <a:latin typeface="Lato" panose="020F0502020204030203" pitchFamily="34" charset="-18"/>
              </a:rPr>
              <a:t>Każdy ma swoją rolę i swoją odpowiedzialność. Na przykład, żeby spełnić wymagania WCAG, dotyczące nagłówków:</a:t>
            </a:r>
          </a:p>
          <a:p>
            <a:pPr>
              <a:lnSpc>
                <a:spcPct val="120000"/>
              </a:lnSpc>
              <a:spcBef>
                <a:spcPts val="1800"/>
              </a:spcBef>
            </a:pPr>
            <a:r>
              <a:rPr lang="pl-PL" sz="2100" dirty="0">
                <a:latin typeface="Lato" panose="020F0502020204030203" pitchFamily="34" charset="-18"/>
              </a:rPr>
              <a:t>autorzy treści — są odpowiedzialni za napisanie tekstu nagłówka;</a:t>
            </a:r>
          </a:p>
          <a:p>
            <a:pPr>
              <a:lnSpc>
                <a:spcPct val="120000"/>
              </a:lnSpc>
              <a:spcBef>
                <a:spcPts val="1800"/>
              </a:spcBef>
            </a:pPr>
            <a:r>
              <a:rPr lang="pl-PL" sz="2100" dirty="0">
                <a:latin typeface="Lato" panose="020F0502020204030203" pitchFamily="34" charset="-18"/>
              </a:rPr>
              <a:t>projektanci — są odpowiedzialni za zdefiniowanie wyglądu nagłówków;</a:t>
            </a:r>
          </a:p>
          <a:p>
            <a:pPr>
              <a:lnSpc>
                <a:spcPct val="120000"/>
              </a:lnSpc>
              <a:spcBef>
                <a:spcPts val="1800"/>
              </a:spcBef>
            </a:pPr>
            <a:r>
              <a:rPr lang="pl-PL" sz="2100" dirty="0">
                <a:latin typeface="Lato" panose="020F0502020204030203" pitchFamily="34" charset="-18"/>
              </a:rPr>
              <a:t>deweloperzy — są odpowiedzialni za kodowanie lub oznaczanie nagłówków.</a:t>
            </a:r>
            <a:endParaRPr lang="pl-PL" sz="2100" dirty="0">
              <a:latin typeface="Lato" panose="020F0502020204030203" pitchFamily="34" charset="-18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409228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pl-PL" sz="4000" b="1" dirty="0"/>
              <a:t>Badanie dostępności cyfrowej</a:t>
            </a:r>
          </a:p>
        </p:txBody>
      </p:sp>
    </p:spTree>
    <p:extLst>
      <p:ext uri="{BB962C8B-B14F-4D97-AF65-F5344CB8AC3E}">
        <p14:creationId xmlns:p14="http://schemas.microsoft.com/office/powerpoint/2010/main" val="329830245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>
                <a:solidFill>
                  <a:schemeClr val="tx1"/>
                </a:solidFill>
              </a:rPr>
              <a:t>Kiedy i do czego warto stosować testy automatyczne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932330" y="1981409"/>
            <a:ext cx="10277537" cy="3610870"/>
          </a:xfrm>
        </p:spPr>
        <p:txBody>
          <a:bodyPr vert="horz" lIns="91440" tIns="45720" rIns="91440" bIns="45720" rtlCol="0">
            <a:normAutofit/>
          </a:bodyPr>
          <a:lstStyle/>
          <a:p>
            <a:pPr marL="342900" indent="-342900">
              <a:lnSpc>
                <a:spcPct val="120000"/>
              </a:lnSpc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pl-PL" sz="2100" dirty="0"/>
              <a:t>do szybkiej analizy pojedynczych elementów stron lub aplikacji;</a:t>
            </a:r>
          </a:p>
          <a:p>
            <a:pPr marL="342900" indent="-342900">
              <a:lnSpc>
                <a:spcPct val="120000"/>
              </a:lnSpc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pl-PL" sz="2100" dirty="0"/>
              <a:t>pomocne dla developerów do bieżącego testowania, wyszukiwania problemów </a:t>
            </a:r>
            <a:br>
              <a:rPr lang="pl-PL" sz="2100" dirty="0"/>
            </a:br>
            <a:r>
              <a:rPr lang="pl-PL" sz="2100" dirty="0"/>
              <a:t>i testowania wprowadzonych poprawek;</a:t>
            </a:r>
          </a:p>
          <a:p>
            <a:pPr marL="342900" indent="-342900">
              <a:lnSpc>
                <a:spcPct val="120000"/>
              </a:lnSpc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pl-PL" sz="2100" dirty="0"/>
              <a:t>przydatne przy podstawowych testach jakości (</a:t>
            </a:r>
            <a:r>
              <a:rPr lang="pl-PL" sz="2100" dirty="0" err="1"/>
              <a:t>quality</a:t>
            </a:r>
            <a:r>
              <a:rPr lang="pl-PL" sz="2100" dirty="0"/>
              <a:t> </a:t>
            </a:r>
            <a:r>
              <a:rPr lang="pl-PL" sz="2100" dirty="0" err="1"/>
              <a:t>assurance</a:t>
            </a:r>
            <a:r>
              <a:rPr lang="pl-PL" sz="2100" dirty="0"/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59465705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>
                <a:solidFill>
                  <a:schemeClr val="tx1"/>
                </a:solidFill>
              </a:rPr>
              <a:t>Kiedy i do czego warto stosować badanie eksperckie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932330" y="1656092"/>
            <a:ext cx="10277537" cy="4455677"/>
          </a:xfrm>
        </p:spPr>
        <p:txBody>
          <a:bodyPr vert="horz" lIns="91440" tIns="45720" rIns="91440" bIns="45720" rtlCol="0">
            <a:normAutofit/>
          </a:bodyPr>
          <a:lstStyle/>
          <a:p>
            <a:pPr marL="342900" indent="-342900">
              <a:lnSpc>
                <a:spcPct val="120000"/>
              </a:lnSpc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pl-PL" sz="2100" dirty="0"/>
              <a:t>w kluczowych momentach projektu, na przykład: </a:t>
            </a:r>
          </a:p>
          <a:p>
            <a:pPr marL="1028700" lvl="1" indent="-342900">
              <a:lnSpc>
                <a:spcPct val="120000"/>
              </a:lnSpc>
              <a:spcBef>
                <a:spcPts val="1800"/>
              </a:spcBef>
              <a:buFont typeface="Lato" panose="020F0502020204030203" pitchFamily="34" charset="-18"/>
              <a:buChar char="-"/>
            </a:pPr>
            <a:r>
              <a:rPr lang="pl-PL" sz="2100" dirty="0"/>
              <a:t>na początku projektu, jeśli w jego trakcie chcemy zmieniać lub wykorzystywać istniejące rozwiązanie cyfrowe;</a:t>
            </a:r>
          </a:p>
          <a:p>
            <a:pPr marL="1028700" lvl="1" indent="-342900">
              <a:lnSpc>
                <a:spcPct val="120000"/>
              </a:lnSpc>
              <a:spcBef>
                <a:spcPts val="1800"/>
              </a:spcBef>
              <a:buFont typeface="Lato" panose="020F0502020204030203" pitchFamily="34" charset="-18"/>
              <a:buChar char="-"/>
            </a:pPr>
            <a:r>
              <a:rPr lang="pl-PL" sz="2100" dirty="0"/>
              <a:t>przy odbiorze rozwiązań cyfrowych lub ich komponentów od podwykonawcy;</a:t>
            </a:r>
          </a:p>
          <a:p>
            <a:pPr marL="1028700" lvl="1" indent="-342900">
              <a:lnSpc>
                <a:spcPct val="120000"/>
              </a:lnSpc>
              <a:spcBef>
                <a:spcPts val="1800"/>
              </a:spcBef>
              <a:buFont typeface="Lato" panose="020F0502020204030203" pitchFamily="34" charset="-18"/>
              <a:buChar char="-"/>
            </a:pPr>
            <a:r>
              <a:rPr lang="pl-PL" sz="2100" dirty="0"/>
              <a:t>jako podsumowanie wszystkich prac na rzecz dostępności cyfrowej.</a:t>
            </a:r>
          </a:p>
          <a:p>
            <a:pPr>
              <a:lnSpc>
                <a:spcPct val="120000"/>
              </a:lnSpc>
              <a:spcBef>
                <a:spcPts val="1800"/>
              </a:spcBef>
            </a:pPr>
            <a:r>
              <a:rPr lang="pl-PL" sz="2100" dirty="0"/>
              <a:t>Zastosowanie badania eksperckiego wyłącznie na koniec projektu najczęściej nie ma sensu — zabraknie Ci czasu na wdrożenie ewentualnych zmian.</a:t>
            </a:r>
          </a:p>
        </p:txBody>
      </p:sp>
    </p:spTree>
    <p:extLst>
      <p:ext uri="{BB962C8B-B14F-4D97-AF65-F5344CB8AC3E}">
        <p14:creationId xmlns:p14="http://schemas.microsoft.com/office/powerpoint/2010/main" val="191069223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>
                <a:solidFill>
                  <a:schemeClr val="tx1"/>
                </a:solidFill>
              </a:rPr>
              <a:t>Kiedy i do czego warto stosować listę kontrolną do badania dostępności cyfrowej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932330" y="1647302"/>
            <a:ext cx="10277537" cy="3610870"/>
          </a:xfrm>
        </p:spPr>
        <p:txBody>
          <a:bodyPr vert="horz" lIns="91440" tIns="45720" rIns="91440" bIns="45720" rtlCol="0">
            <a:normAutofit/>
          </a:bodyPr>
          <a:lstStyle/>
          <a:p>
            <a:pPr marL="342900" indent="-342900">
              <a:lnSpc>
                <a:spcPct val="120000"/>
              </a:lnSpc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pl-PL" sz="2100" dirty="0"/>
              <a:t>lista kontrolna może być wykorzystywana w każdym momencie projektu;</a:t>
            </a:r>
          </a:p>
          <a:p>
            <a:pPr marL="342900" indent="-342900">
              <a:lnSpc>
                <a:spcPct val="120000"/>
              </a:lnSpc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pl-PL" sz="2100" dirty="0"/>
              <a:t>pytania z listy możesz przyporządkować do poszczególnych pracowników (zespołów) i wdrożyć je jako element procedur projektowych/procedur jakościowych;</a:t>
            </a:r>
          </a:p>
          <a:p>
            <a:pPr marL="342900" indent="-342900">
              <a:lnSpc>
                <a:spcPct val="120000"/>
              </a:lnSpc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pl-PL" sz="2100" dirty="0"/>
              <a:t>listę kontrolną CRKC możesz wykorzystać jako zakres badania eksperckiego. </a:t>
            </a:r>
          </a:p>
          <a:p>
            <a:pPr marL="342900" indent="-342900">
              <a:lnSpc>
                <a:spcPct val="120000"/>
              </a:lnSpc>
              <a:spcBef>
                <a:spcPts val="1800"/>
              </a:spcBef>
            </a:pPr>
            <a:r>
              <a:rPr lang="pl-PL" sz="21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9224387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>
                <a:solidFill>
                  <a:schemeClr val="tx1"/>
                </a:solidFill>
              </a:rPr>
              <a:t>Kiedy i do czego warto stosować badanie z użyciem technologii asystujących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932330" y="1682471"/>
            <a:ext cx="10277537" cy="4771816"/>
          </a:xfrm>
        </p:spPr>
        <p:txBody>
          <a:bodyPr vert="horz" lIns="91440" tIns="45720" rIns="91440" bIns="45720" rtlCol="0">
            <a:normAutofit/>
          </a:bodyPr>
          <a:lstStyle/>
          <a:p>
            <a:pPr marL="342900" indent="-342900">
              <a:lnSpc>
                <a:spcPct val="120000"/>
              </a:lnSpc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pl-PL" sz="2100" dirty="0"/>
              <a:t>możliwe dopiero na gotowym (lub niemal gotowym) rozwiązaniu — technologie asystujące bazują na analizie i przetwarzaniu kodu; </a:t>
            </a:r>
          </a:p>
          <a:p>
            <a:pPr marL="342900" indent="-342900">
              <a:lnSpc>
                <a:spcPct val="120000"/>
              </a:lnSpc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pl-PL" sz="2100" dirty="0"/>
              <a:t>do zweryfikowania, czy rozwiązania dedykowane dla tych technologii działają poprawnie — część treści czy sposobów obsługi uaktywnia się dopiero po uruchomieniu np. czytnika ekranu;</a:t>
            </a:r>
          </a:p>
          <a:p>
            <a:pPr marL="342900" indent="-342900">
              <a:lnSpc>
                <a:spcPct val="120000"/>
              </a:lnSpc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pl-PL" sz="2100" dirty="0"/>
              <a:t>przed testami z użytkownikami — szansa na zidentyfikowanie błędów, zanim przekażemy rozwiązanie testerom;</a:t>
            </a:r>
          </a:p>
          <a:p>
            <a:pPr marL="342900" indent="-342900">
              <a:lnSpc>
                <a:spcPct val="120000"/>
              </a:lnSpc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pl-PL" sz="2100" dirty="0"/>
              <a:t>zrozumienie działania tych technologii pomaga w projektowaniu i wdrażaniu </a:t>
            </a:r>
            <a:br>
              <a:rPr lang="pl-PL" sz="2100" dirty="0"/>
            </a:br>
            <a:r>
              <a:rPr lang="pl-PL" sz="2100" dirty="0"/>
              <a:t>(np. wiem, jak czytnik ekranu interpretuje aria-</a:t>
            </a:r>
            <a:r>
              <a:rPr lang="pl-PL" sz="2100" dirty="0" err="1"/>
              <a:t>label</a:t>
            </a:r>
            <a:r>
              <a:rPr lang="pl-PL" sz="2100" dirty="0"/>
              <a:t> i wiem, kiedy jej użyć i jaką powinna mieć treść).</a:t>
            </a:r>
          </a:p>
          <a:p>
            <a:pPr marL="342900" indent="-342900">
              <a:lnSpc>
                <a:spcPct val="120000"/>
              </a:lnSpc>
              <a:spcBef>
                <a:spcPts val="1800"/>
              </a:spcBef>
            </a:pPr>
            <a:endParaRPr lang="pl-PL" sz="2100" dirty="0"/>
          </a:p>
        </p:txBody>
      </p:sp>
    </p:spTree>
    <p:extLst>
      <p:ext uri="{BB962C8B-B14F-4D97-AF65-F5344CB8AC3E}">
        <p14:creationId xmlns:p14="http://schemas.microsoft.com/office/powerpoint/2010/main" val="427142346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32330" y="598207"/>
            <a:ext cx="10560424" cy="1097243"/>
          </a:xfrm>
        </p:spPr>
        <p:txBody>
          <a:bodyPr>
            <a:normAutofit/>
          </a:bodyPr>
          <a:lstStyle/>
          <a:p>
            <a:r>
              <a:rPr lang="pl-PL" dirty="0">
                <a:solidFill>
                  <a:schemeClr val="tx1"/>
                </a:solidFill>
              </a:rPr>
              <a:t>Kiedy i do czego warto stosować badanie z użytkownikami </a:t>
            </a:r>
            <a:br>
              <a:rPr lang="pl-PL" dirty="0">
                <a:solidFill>
                  <a:schemeClr val="tx1"/>
                </a:solidFill>
              </a:rPr>
            </a:br>
            <a:r>
              <a:rPr lang="pl-PL" dirty="0">
                <a:solidFill>
                  <a:schemeClr val="tx1"/>
                </a:solidFill>
              </a:rPr>
              <a:t>z niepełnosprawnościami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932330" y="1981409"/>
            <a:ext cx="10277537" cy="4236511"/>
          </a:xfrm>
        </p:spPr>
        <p:txBody>
          <a:bodyPr vert="horz" lIns="91440" tIns="45720" rIns="91440" bIns="45720" rtlCol="0">
            <a:normAutofit/>
          </a:bodyPr>
          <a:lstStyle/>
          <a:p>
            <a:pPr marL="342900" indent="-342900">
              <a:lnSpc>
                <a:spcPct val="120000"/>
              </a:lnSpc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pl-PL" sz="2100" dirty="0"/>
              <a:t>to badanie ma sens po zapewnieniu podstawowej dostępności — tak, aby podstawowe błędy dostępności cyfrowej nie blokowały testerów; </a:t>
            </a:r>
          </a:p>
          <a:p>
            <a:pPr marL="342900" indent="-342900">
              <a:lnSpc>
                <a:spcPct val="120000"/>
              </a:lnSpc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pl-PL" sz="2100" dirty="0"/>
              <a:t>do oceny, czy rozwiązanie działa poprawnie dla użytkowników, a nie tylko, czy spełnia standardy lub wymagania prawne;</a:t>
            </a:r>
          </a:p>
          <a:p>
            <a:pPr marL="342900" indent="-342900">
              <a:lnSpc>
                <a:spcPct val="120000"/>
              </a:lnSpc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pl-PL" sz="2100" dirty="0"/>
              <a:t>do testowania całych scenariuszy, a nie tylko pojedynczych elementów — np. złożenie wniosku: od jego odnalezienia do uzyskania potwierdzenia, że wniosek został przyjęty.</a:t>
            </a:r>
          </a:p>
          <a:p>
            <a:pPr>
              <a:lnSpc>
                <a:spcPct val="120000"/>
              </a:lnSpc>
              <a:spcBef>
                <a:spcPts val="1800"/>
              </a:spcBef>
            </a:pPr>
            <a:r>
              <a:rPr lang="pl-PL" sz="2100" dirty="0">
                <a:hlinkClick r:id="rId2"/>
              </a:rPr>
              <a:t>Więcej o organizowaniu badań z użytkownikami</a:t>
            </a:r>
            <a:r>
              <a:rPr lang="pl-PL" sz="2100" dirty="0"/>
              <a:t>.</a:t>
            </a:r>
          </a:p>
          <a:p>
            <a:pPr marL="342900" indent="-342900">
              <a:lnSpc>
                <a:spcPct val="120000"/>
              </a:lnSpc>
              <a:spcBef>
                <a:spcPts val="1800"/>
              </a:spcBef>
            </a:pPr>
            <a:endParaRPr lang="pl-PL" sz="2100" dirty="0"/>
          </a:p>
        </p:txBody>
      </p:sp>
    </p:spTree>
    <p:extLst>
      <p:ext uri="{BB962C8B-B14F-4D97-AF65-F5344CB8AC3E}">
        <p14:creationId xmlns:p14="http://schemas.microsoft.com/office/powerpoint/2010/main" val="306272230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pl-PL" dirty="0">
                <a:solidFill>
                  <a:schemeClr val="tx1"/>
                </a:solidFill>
              </a:rPr>
              <a:t>Łącz różne metody badawcze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932331" y="1981409"/>
            <a:ext cx="5995520" cy="3610870"/>
          </a:xfrm>
        </p:spPr>
        <p:txBody>
          <a:bodyPr>
            <a:noAutofit/>
          </a:bodyPr>
          <a:lstStyle/>
          <a:p>
            <a:pPr fontAlgn="base"/>
            <a:r>
              <a:rPr lang="pl-PL" sz="2100" dirty="0"/>
              <a:t>Możesz na przykład:</a:t>
            </a:r>
          </a:p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pl-PL" sz="2100" dirty="0"/>
              <a:t>zlecić ekspertowi zbadanie czterech najważniejszych lub najbardziej złożonych podstron, a samodzielnie przetestować te prostsze;</a:t>
            </a:r>
          </a:p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pl-PL" sz="2100" dirty="0"/>
              <a:t>zrobić samodzielnie proste testy, ale poszerzyć je o testy z użytkownikami;</a:t>
            </a:r>
          </a:p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pl-PL" sz="2100" dirty="0"/>
              <a:t>zacząć od badania eksperckiego, a potem regularnie robić testy automatyczne.</a:t>
            </a:r>
          </a:p>
        </p:txBody>
      </p:sp>
      <p:pic>
        <p:nvPicPr>
          <p:cNvPr id="5" name="Obraz 4" descr="Dłoń dokładająca ostatni puzzel do układanki.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66050" y="2089150"/>
            <a:ext cx="3448050" cy="3448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17383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pl-PL" sz="4000" b="1" dirty="0"/>
              <a:t>Zamówienia publiczne i umowy </a:t>
            </a:r>
          </a:p>
        </p:txBody>
      </p:sp>
    </p:spTree>
    <p:extLst>
      <p:ext uri="{BB962C8B-B14F-4D97-AF65-F5344CB8AC3E}">
        <p14:creationId xmlns:p14="http://schemas.microsoft.com/office/powerpoint/2010/main" val="234401569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dirty="0"/>
              <a:t>Podstawy prawne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>
            <a:normAutofit fontScale="77500" lnSpcReduction="20000"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100" dirty="0"/>
              <a:t>zgodnie z art. 100 ust. 1 </a:t>
            </a:r>
            <a:r>
              <a:rPr lang="pl-PL" sz="2100" i="1" dirty="0"/>
              <a:t>ustawy Prawo zamówień publicznych </a:t>
            </a:r>
            <a:r>
              <a:rPr lang="pl-PL" sz="2100" dirty="0"/>
              <a:t>(</a:t>
            </a:r>
            <a:r>
              <a:rPr lang="pl-PL" sz="2100" b="1" dirty="0"/>
              <a:t>PZP</a:t>
            </a:r>
            <a:r>
              <a:rPr lang="pl-PL" sz="2100" dirty="0"/>
              <a:t>) w przypadku zamówień przeznaczonych do użytku osób fizycznych, w tym pracowników zamawiającego, opis przedmiotu zamówienia sporządza się, z uwzględnieniem wymagań w zakresie dostępności dla osób niepełnosprawnych oraz projektowania z przeznaczeniem dla wszystkich użytkowników, chyba że nie jest to uzasadnione charakterem przedmiotu zamówienia.  </a:t>
            </a:r>
            <a:br>
              <a:rPr lang="pl-PL" sz="2100" dirty="0"/>
            </a:br>
            <a:r>
              <a:rPr lang="pl-PL" sz="2100" dirty="0"/>
              <a:t>Jeżeli wymagania, o których mowa w ust. 1, wynikają z aktu prawa Unii Europejskiej, przedmiot zamówienia, w zakresie wymagań dotyczących dostępności dla osób niepełnosprawnych oraz projektowania z przeznaczeniem dla wszystkich użytkowników, opisuje się przez odesłanie do tego aktu (art. 100 ust. 2 PZP).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100" dirty="0"/>
              <a:t>zgodnie z art. 4 ust. 3 </a:t>
            </a:r>
            <a:r>
              <a:rPr lang="pl-PL" sz="2100" i="1" dirty="0"/>
              <a:t>ustawy o zapewnieniu dostępności osobom ze szczególnymi potrzebami </a:t>
            </a:r>
            <a:r>
              <a:rPr lang="pl-PL" sz="2100" dirty="0"/>
              <a:t>(</a:t>
            </a:r>
            <a:r>
              <a:rPr lang="pl-PL" sz="2100" b="1" dirty="0"/>
              <a:t>UZD</a:t>
            </a:r>
            <a:r>
              <a:rPr lang="pl-PL" sz="2100" dirty="0"/>
              <a:t>) w przypadku zlecania lub powierzania, na podstawie umowy, realizacji zadań publicznych finansowanych z udziałem środków publicznych lub udzielania zamówień publicznych podmiotom innym niż podmioty publiczne, podmiot publiczny jest obowiązany do określenia w treści umowy warunków służących zapewnieniu dostępności osobom ze szczególnymi potrzebami w zakresie tych zadań publicznych lub zamówień publicznych, z uwzględnieniem minimalnych wymagań, o których mowa w art. 6.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100" dirty="0"/>
              <a:t>Zgodnie z art. 6 pkt 2 UZD  minimalne wymagania służące zapewnieniu dostępności osobom ze szczególnymi potrzebami obejmują w zakresie dostępności cyfrowej wymagania określone w </a:t>
            </a:r>
            <a:r>
              <a:rPr lang="pl-PL" sz="2100" i="1" dirty="0"/>
              <a:t>ustawie o dostępności cyfrowej  </a:t>
            </a:r>
            <a:r>
              <a:rPr lang="pl-PL" sz="2100" dirty="0"/>
              <a:t>(UDC). </a:t>
            </a:r>
          </a:p>
        </p:txBody>
      </p:sp>
    </p:spTree>
    <p:extLst>
      <p:ext uri="{BB962C8B-B14F-4D97-AF65-F5344CB8AC3E}">
        <p14:creationId xmlns:p14="http://schemas.microsoft.com/office/powerpoint/2010/main" val="22378306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32330" y="598207"/>
            <a:ext cx="10560424" cy="683387"/>
          </a:xfrm>
        </p:spPr>
        <p:txBody>
          <a:bodyPr>
            <a:normAutofit/>
          </a:bodyPr>
          <a:lstStyle/>
          <a:p>
            <a:r>
              <a:rPr lang="pl-PL" dirty="0">
                <a:solidFill>
                  <a:schemeClr val="tx1"/>
                </a:solidFill>
              </a:rPr>
              <a:t>Obowiązek i szansa dla podmiotów publicznych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4294967295"/>
          </p:nvPr>
        </p:nvSpPr>
        <p:spPr>
          <a:xfrm>
            <a:off x="932330" y="2283998"/>
            <a:ext cx="10322233" cy="2117822"/>
          </a:xfrm>
        </p:spPr>
        <p:txBody>
          <a:bodyPr>
            <a:noAutofit/>
          </a:bodyPr>
          <a:lstStyle/>
          <a:p>
            <a:pPr marL="0" indent="0">
              <a:lnSpc>
                <a:spcPct val="120000"/>
              </a:lnSpc>
              <a:spcBef>
                <a:spcPts val="1800"/>
              </a:spcBef>
              <a:buNone/>
            </a:pPr>
            <a:r>
              <a:rPr lang="pl-PL" sz="2100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Dostępne cyfrowo muszą być między innymi strony internetowe, aplikacje mobilne, systemy teleinformatyczne i wszystkie treści publikowane w Internecie przez podmioty publiczne.</a:t>
            </a:r>
          </a:p>
          <a:p>
            <a:pPr marL="0" indent="0">
              <a:lnSpc>
                <a:spcPct val="120000"/>
              </a:lnSpc>
              <a:spcBef>
                <a:spcPts val="1800"/>
              </a:spcBef>
              <a:buNone/>
            </a:pPr>
            <a:r>
              <a:rPr lang="pl-PL" sz="2100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To wyzwanie wdrożeniowe, ale także szansa aby dotrzeć z informacjami i usługami do szerokiej grupy użytkowników, w tym osób z niepełnosprawnościami.</a:t>
            </a:r>
            <a:endParaRPr lang="pl-PL" sz="2100" dirty="0">
              <a:solidFill>
                <a:schemeClr val="tx1">
                  <a:lumMod val="75000"/>
                  <a:lumOff val="25000"/>
                </a:schemeClr>
              </a:solidFill>
              <a:latin typeface="Lato" panose="020F0502020204030203" pitchFamily="34" charset="-18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072968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Klauzule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>
            <a:normAutofit/>
          </a:bodyPr>
          <a:lstStyle/>
          <a:p>
            <a:r>
              <a:rPr lang="pl-PL" sz="2100" dirty="0"/>
              <a:t>Odpowiednie klauzule powinny znaleźć się w: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100" dirty="0"/>
              <a:t>opisach przedmiotu zamówienia;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100" dirty="0"/>
              <a:t>umowach (w tym w części dotyczącej zapewniania dostępności oraz w części dotyczącej kar umownych). </a:t>
            </a:r>
          </a:p>
          <a:p>
            <a:endParaRPr lang="pl-PL" sz="2100" dirty="0"/>
          </a:p>
        </p:txBody>
      </p:sp>
    </p:spTree>
    <p:extLst>
      <p:ext uri="{BB962C8B-B14F-4D97-AF65-F5344CB8AC3E}">
        <p14:creationId xmlns:p14="http://schemas.microsoft.com/office/powerpoint/2010/main" val="379137903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pl-PL" sz="4000" b="1" dirty="0"/>
              <a:t>Działania wspierające</a:t>
            </a:r>
          </a:p>
        </p:txBody>
      </p:sp>
    </p:spTree>
    <p:extLst>
      <p:ext uri="{BB962C8B-B14F-4D97-AF65-F5344CB8AC3E}">
        <p14:creationId xmlns:p14="http://schemas.microsoft.com/office/powerpoint/2010/main" val="165644609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>
                <a:solidFill>
                  <a:schemeClr val="tx1"/>
                </a:solidFill>
              </a:rPr>
              <a:t>Komunikacja wewnętrzna</a:t>
            </a:r>
          </a:p>
        </p:txBody>
      </p:sp>
      <p:sp>
        <p:nvSpPr>
          <p:cNvPr id="4" name="Symbol zastępczy zawartości 2"/>
          <p:cNvSpPr txBox="1">
            <a:spLocks/>
          </p:cNvSpPr>
          <p:nvPr/>
        </p:nvSpPr>
        <p:spPr>
          <a:xfrm>
            <a:off x="932330" y="2094670"/>
            <a:ext cx="10560424" cy="437444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114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6858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100" dirty="0"/>
              <a:t>pokazuj pracownikom podmiotu, co udało się Wam już zrealizować z zakresu dostępności cyfrowej, a co zaplanowane jest na najbliższy czas;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100" dirty="0"/>
              <a:t>dostępność cyfrowa nie dzieje się sama i do jej zapewnienia potrzebna jest praca konkretnych osób. Warto o tym przypominać i doceniać zaangażowanych pracowników;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100" dirty="0"/>
              <a:t>pamiętaj, że dokumenty to też treść;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100" dirty="0"/>
              <a:t>myśl o mejlach jak o dokumentach lub artykułach;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100" dirty="0"/>
              <a:t>twórz okazje do komunikacji i szkoleń wewnętrznych (także spotkania on-line) np. w ramach GAAD czyli Global Accessibility </a:t>
            </a:r>
            <a:r>
              <a:rPr lang="pl-PL" sz="2100" dirty="0" err="1"/>
              <a:t>Awareness</a:t>
            </a:r>
            <a:r>
              <a:rPr lang="pl-PL" sz="2100" dirty="0"/>
              <a:t> Day (trzeci czwartek maja).</a:t>
            </a:r>
          </a:p>
        </p:txBody>
      </p:sp>
    </p:spTree>
    <p:extLst>
      <p:ext uri="{BB962C8B-B14F-4D97-AF65-F5344CB8AC3E}">
        <p14:creationId xmlns:p14="http://schemas.microsoft.com/office/powerpoint/2010/main" val="159248838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32330" y="617458"/>
            <a:ext cx="10560424" cy="683387"/>
          </a:xfrm>
        </p:spPr>
        <p:txBody>
          <a:bodyPr>
            <a:noAutofit/>
          </a:bodyPr>
          <a:lstStyle/>
          <a:p>
            <a:r>
              <a:rPr lang="pl-PL" b="1" dirty="0">
                <a:solidFill>
                  <a:schemeClr val="tx1"/>
                </a:solidFill>
              </a:rPr>
              <a:t>Komunikacja na zewnątrz</a:t>
            </a:r>
          </a:p>
        </p:txBody>
      </p:sp>
      <p:sp>
        <p:nvSpPr>
          <p:cNvPr id="6" name="Symbol zastępczy zawartości 2"/>
          <p:cNvSpPr txBox="1">
            <a:spLocks/>
          </p:cNvSpPr>
          <p:nvPr/>
        </p:nvSpPr>
        <p:spPr>
          <a:xfrm>
            <a:off x="932330" y="1920610"/>
            <a:ext cx="10383370" cy="443724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defPPr>
              <a:defRPr lang="pl-PL"/>
            </a:defPPr>
            <a:lvl1pPr indent="0">
              <a:lnSpc>
                <a:spcPct val="12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10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685800" indent="-228600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pl-PL" dirty="0"/>
              <a:t>Deklaracja dostępności to nie laurka czy certyfikat dostępności, tylko opis aktualnego stanu dostępności podmiotu publicznego dla osób z niepełnosprawnościami. Możesz ją </a:t>
            </a:r>
            <a:r>
              <a:rPr lang="pl-PL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doskonale</a:t>
            </a:r>
            <a:r>
              <a:rPr lang="pl-PL" dirty="0"/>
              <a:t> wykorzystać do komunikacji z użytkownikami zewnętrznymi.</a:t>
            </a:r>
          </a:p>
          <a:p>
            <a:r>
              <a:rPr lang="pl-PL" dirty="0"/>
              <a:t>Nie ukrywaj błędów dostępności cyfrowej strony czy aplikacji. Opisz je w zrozumiały sposób. Możesz także podać daty, kiedy planujesz ich usunięcie. To pokazuje, że dostępność faktycznie jest procesem, który jest ważny dla podmiotu.</a:t>
            </a:r>
          </a:p>
        </p:txBody>
      </p:sp>
    </p:spTree>
    <p:extLst>
      <p:ext uri="{BB962C8B-B14F-4D97-AF65-F5344CB8AC3E}">
        <p14:creationId xmlns:p14="http://schemas.microsoft.com/office/powerpoint/2010/main" val="2026302775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>
                <a:solidFill>
                  <a:schemeClr val="tx1"/>
                </a:solidFill>
              </a:rPr>
              <a:t>Dostępność cyfrowa nie kończy się wraz z projektem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932330" y="1708848"/>
            <a:ext cx="10277537" cy="3610870"/>
          </a:xfrm>
        </p:spPr>
        <p:txBody>
          <a:bodyPr vert="horz" lIns="91440" tIns="45720" rIns="91440" bIns="45720" rtlCol="0">
            <a:noAutofit/>
          </a:bodyPr>
          <a:lstStyle/>
          <a:p>
            <a:pPr>
              <a:lnSpc>
                <a:spcPct val="120000"/>
              </a:lnSpc>
              <a:spcBef>
                <a:spcPts val="1800"/>
              </a:spcBef>
            </a:pPr>
            <a:r>
              <a:rPr lang="pl-PL" sz="2100" dirty="0"/>
              <a:t>Pomimo zakończenia projektu i finansowania z nim związanego, podmiot publiczny wciąż odpowiada za dostępność cyfrową rozwiązania stworzonego w ramach projektu, w tym za:</a:t>
            </a:r>
          </a:p>
          <a:p>
            <a:pPr marL="342900" indent="-342900">
              <a:lnSpc>
                <a:spcPct val="120000"/>
              </a:lnSpc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pl-PL" sz="2100" dirty="0"/>
              <a:t>aktualizowanie deklaracji dostępności;</a:t>
            </a:r>
          </a:p>
          <a:p>
            <a:pPr marL="342900" indent="-342900">
              <a:lnSpc>
                <a:spcPct val="120000"/>
              </a:lnSpc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pl-PL" sz="2100" dirty="0"/>
              <a:t>reagowanie na żądania zapewnienia dostępności cyfrowej oraz skargi związane </a:t>
            </a:r>
            <a:br>
              <a:rPr lang="pl-PL" sz="2100" dirty="0"/>
            </a:br>
            <a:r>
              <a:rPr lang="pl-PL" sz="2100" dirty="0"/>
              <a:t>z tym obszarem.</a:t>
            </a:r>
          </a:p>
          <a:p>
            <a:pPr>
              <a:lnSpc>
                <a:spcPct val="120000"/>
              </a:lnSpc>
              <a:spcBef>
                <a:spcPts val="1800"/>
              </a:spcBef>
            </a:pPr>
            <a:r>
              <a:rPr lang="pl-PL" sz="2100" dirty="0"/>
              <a:t>Dostępność cyfrowa nie jest dana raz na zawsze — planując koszty utrzymaniowe rozwiązania cyfrowego pamiętaj zawsze o uwzględnieniu kosztów dostępnościowych.</a:t>
            </a:r>
          </a:p>
        </p:txBody>
      </p:sp>
    </p:spTree>
    <p:extLst>
      <p:ext uri="{BB962C8B-B14F-4D97-AF65-F5344CB8AC3E}">
        <p14:creationId xmlns:p14="http://schemas.microsoft.com/office/powerpoint/2010/main" val="954287780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pl-PL" sz="4000" b="1" dirty="0"/>
              <a:t>Techniki przydatne w zarządzaniu dostępnością cyfrową</a:t>
            </a:r>
          </a:p>
        </p:txBody>
      </p:sp>
    </p:spTree>
    <p:extLst>
      <p:ext uri="{BB962C8B-B14F-4D97-AF65-F5344CB8AC3E}">
        <p14:creationId xmlns:p14="http://schemas.microsoft.com/office/powerpoint/2010/main" val="8166363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z="2400" dirty="0"/>
              <a:t>Zarządzanie projektowe — podstawowe terminy</a:t>
            </a:r>
            <a:endParaRPr lang="pl-PL" dirty="0">
              <a:solidFill>
                <a:srgbClr val="FF0000"/>
              </a:solidFill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932330" y="1708848"/>
            <a:ext cx="10277537" cy="3610870"/>
          </a:xfrm>
        </p:spPr>
        <p:txBody>
          <a:bodyPr vert="horz" lIns="91440" tIns="45720" rIns="91440" bIns="45720" rtlCol="0">
            <a:noAutofit/>
          </a:bodyPr>
          <a:lstStyle/>
          <a:p>
            <a:pPr>
              <a:lnSpc>
                <a:spcPct val="120000"/>
              </a:lnSpc>
              <a:spcBef>
                <a:spcPts val="600"/>
              </a:spcBef>
            </a:pPr>
            <a:r>
              <a:rPr lang="pl-PL" sz="1700" b="1" dirty="0"/>
              <a:t>Projekt</a:t>
            </a:r>
            <a:r>
              <a:rPr lang="pl-PL" sz="1700" dirty="0"/>
              <a:t> — wyodrębnione z działalności stałej zorganizowane przedsięwzięcie ukierunkowane na wprowadzenie zmiany polegającej na stworzeniu w określonym czasie i budżecie unikalnego produktu lub usługi, które spełniają określone wymogi jakościowe i ilościowe.</a:t>
            </a:r>
          </a:p>
          <a:p>
            <a:pPr>
              <a:lnSpc>
                <a:spcPct val="120000"/>
              </a:lnSpc>
              <a:spcBef>
                <a:spcPts val="600"/>
              </a:spcBef>
            </a:pPr>
            <a:r>
              <a:rPr lang="pl-PL" sz="1700" b="1" dirty="0"/>
              <a:t>Program</a:t>
            </a:r>
            <a:r>
              <a:rPr lang="pl-PL" sz="1700" dirty="0"/>
              <a:t> — przedsięwzięcie, w skład którego wchodzą powiązane ze sobą projekty oraz działania związane z zarządzaniem daną inicjatywą. Celem programu jest osiągnięcie w określonym czasie i budżecie konkretnych rezultatów oraz korzyści (efektu strategicznego stanowiącego synergiczną kumulację rezultatów powstałych z wytworzenia produktów projektów wchodzących w skład programu).</a:t>
            </a:r>
          </a:p>
          <a:p>
            <a:pPr>
              <a:lnSpc>
                <a:spcPct val="120000"/>
              </a:lnSpc>
              <a:spcBef>
                <a:spcPts val="600"/>
              </a:spcBef>
            </a:pPr>
            <a:r>
              <a:rPr lang="pl-PL" sz="1700" b="1" dirty="0"/>
              <a:t>Portfel</a:t>
            </a:r>
            <a:r>
              <a:rPr lang="pl-PL" sz="1700" dirty="0"/>
              <a:t> — zbiór programów i projektów oraz innych prac wybranych ze względu na określone kryteria, zgrupowanych dla efektywnego i skutecznego zarządzania oraz kontroli. Spojrzenie z perspektywy portfela pozwala na optymalizację i koordynację zachodzących w instytucji zmian. Portfel to narzędzie do optymalnego osiągania celów strategicznych całej organizacji.</a:t>
            </a:r>
          </a:p>
          <a:p>
            <a:pPr>
              <a:lnSpc>
                <a:spcPct val="120000"/>
              </a:lnSpc>
              <a:spcBef>
                <a:spcPts val="600"/>
              </a:spcBef>
            </a:pPr>
            <a:r>
              <a:rPr lang="pl-PL" sz="1700" b="1" dirty="0"/>
              <a:t>Proces</a:t>
            </a:r>
            <a:r>
              <a:rPr lang="pl-PL" sz="1700" dirty="0"/>
              <a:t> — zbiór powiązanych ze sobą, powtarzalnych, wykonywanych i doskonalonych w sposób ciągły czynności ukierunkowanych na osiągnięcie i dostarczenie powtarzalnych efektów (np. obsługa administracyjna urzędu, prowadzenie usługi konsultacyjnej, udzielanie dotacji).</a:t>
            </a:r>
          </a:p>
        </p:txBody>
      </p:sp>
    </p:spTree>
    <p:extLst>
      <p:ext uri="{BB962C8B-B14F-4D97-AF65-F5344CB8AC3E}">
        <p14:creationId xmlns:p14="http://schemas.microsoft.com/office/powerpoint/2010/main" val="352766605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z="2400" dirty="0"/>
              <a:t>Zarządzanie projektowe — cykl życia projektu</a:t>
            </a:r>
            <a:endParaRPr lang="pl-PL" dirty="0">
              <a:solidFill>
                <a:srgbClr val="FF0000"/>
              </a:solidFill>
            </a:endParaRPr>
          </a:p>
        </p:txBody>
      </p:sp>
      <p:pic>
        <p:nvPicPr>
          <p:cNvPr id="4" name="Symbol zastępczy zawartości 3" descr="Schemat prezentujący cykl życia projektu.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46997" y="1708150"/>
            <a:ext cx="8669288" cy="42478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771928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z="2400" dirty="0"/>
              <a:t>Zarządzanie projektowe — popularne techniki</a:t>
            </a:r>
            <a:endParaRPr lang="pl-PL" dirty="0">
              <a:solidFill>
                <a:srgbClr val="FF0000"/>
              </a:solidFill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932330" y="1708848"/>
            <a:ext cx="10277537" cy="3610870"/>
          </a:xfrm>
        </p:spPr>
        <p:txBody>
          <a:bodyPr vert="horz" lIns="91440" tIns="45720" rIns="91440" bIns="45720" rtlCol="0">
            <a:noAutofit/>
          </a:bodyPr>
          <a:lstStyle/>
          <a:p>
            <a:pPr marL="285750" indent="-285750">
              <a:lnSpc>
                <a:spcPct val="12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pl-PL" sz="1800" b="1" dirty="0"/>
              <a:t>analiza SWOT </a:t>
            </a:r>
            <a:r>
              <a:rPr lang="pl-PL" sz="1800" dirty="0"/>
              <a:t>— przedstawia silne i słabe strony przedsięwzięcia oraz występujące w jego otoczeniu szanse i zagrożenia;</a:t>
            </a:r>
          </a:p>
          <a:p>
            <a:pPr marL="285750" indent="-285750">
              <a:lnSpc>
                <a:spcPct val="12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pl-PL" sz="1800" b="1" dirty="0"/>
              <a:t>wykres Gantta </a:t>
            </a:r>
            <a:r>
              <a:rPr lang="pl-PL" sz="1800" dirty="0"/>
              <a:t>— jest sposobem zilustrowania zadań rozmieszczonych na osi czasu, jest najpopularniejszym sposobem prezentacji harmonogramu projektu, zatem stosuje się go przede wszystkim na etapie planowania;</a:t>
            </a:r>
          </a:p>
          <a:p>
            <a:pPr marL="285750" indent="-285750">
              <a:lnSpc>
                <a:spcPct val="12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pl-PL" sz="1800" b="1" dirty="0"/>
              <a:t>WBS</a:t>
            </a:r>
            <a:r>
              <a:rPr lang="pl-PL" sz="1800" dirty="0"/>
              <a:t> — opisuje  strukturę podziału prac (hierarchiczna dekompozycja pracy, która ma zostać wykonana, aby osiągnąć cele projektu i stworzyć wymagane produkty);</a:t>
            </a:r>
          </a:p>
          <a:p>
            <a:pPr marL="285750" indent="-285750">
              <a:lnSpc>
                <a:spcPct val="12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pl-PL" sz="1800" b="1" dirty="0" err="1"/>
              <a:t>MoSCoW</a:t>
            </a:r>
            <a:r>
              <a:rPr lang="pl-PL" sz="1800" dirty="0"/>
              <a:t> —popularna technika planowania projektów, która pozwala na określenie priorytetów zadań i celów (w obszarze </a:t>
            </a:r>
            <a:r>
              <a:rPr lang="pl-PL" sz="1800" dirty="0" err="1"/>
              <a:t>Must</a:t>
            </a:r>
            <a:r>
              <a:rPr lang="pl-PL" sz="1800" dirty="0"/>
              <a:t> </a:t>
            </a:r>
            <a:r>
              <a:rPr lang="pl-PL" sz="1800" dirty="0" err="1"/>
              <a:t>have</a:t>
            </a:r>
            <a:r>
              <a:rPr lang="pl-PL" sz="1800" dirty="0"/>
              <a:t> można precyzyjnie określić kwestie związane z dostępnością cyfrową);</a:t>
            </a:r>
          </a:p>
          <a:p>
            <a:pPr marL="285750" indent="-285750">
              <a:lnSpc>
                <a:spcPct val="12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pl-PL" sz="1800" b="1" dirty="0"/>
              <a:t>tablica </a:t>
            </a:r>
            <a:r>
              <a:rPr lang="pl-PL" sz="1800" b="1" dirty="0" err="1"/>
              <a:t>kanban</a:t>
            </a:r>
            <a:r>
              <a:rPr lang="pl-PL" sz="1800" b="1" dirty="0"/>
              <a:t> </a:t>
            </a:r>
            <a:r>
              <a:rPr lang="pl-PL" sz="1800" dirty="0"/>
              <a:t>— tablica zadań prezentuje zadania, którymi zajmuje się zespół w danej chwili i którymi zajmie się wkrótce.</a:t>
            </a:r>
          </a:p>
        </p:txBody>
      </p:sp>
    </p:spTree>
    <p:extLst>
      <p:ext uri="{BB962C8B-B14F-4D97-AF65-F5344CB8AC3E}">
        <p14:creationId xmlns:p14="http://schemas.microsoft.com/office/powerpoint/2010/main" val="3471832726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pl-PL" sz="4000" b="1"/>
              <a:t>Pytania?</a:t>
            </a:r>
            <a:endParaRPr lang="pl-PL" sz="4000" b="1" dirty="0"/>
          </a:p>
        </p:txBody>
      </p:sp>
    </p:spTree>
    <p:extLst>
      <p:ext uri="{BB962C8B-B14F-4D97-AF65-F5344CB8AC3E}">
        <p14:creationId xmlns:p14="http://schemas.microsoft.com/office/powerpoint/2010/main" val="9089151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32330" y="598207"/>
            <a:ext cx="10560424" cy="683387"/>
          </a:xfrm>
        </p:spPr>
        <p:txBody>
          <a:bodyPr>
            <a:normAutofit/>
          </a:bodyPr>
          <a:lstStyle/>
          <a:p>
            <a:r>
              <a:rPr lang="pl-PL" dirty="0"/>
              <a:t>Spójność potrzeb, a nie cech</a:t>
            </a:r>
            <a:endParaRPr lang="pl-PL" dirty="0">
              <a:solidFill>
                <a:schemeClr val="tx1"/>
              </a:solidFill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4294967295"/>
          </p:nvPr>
        </p:nvSpPr>
        <p:spPr>
          <a:xfrm>
            <a:off x="932330" y="2264948"/>
            <a:ext cx="10322233" cy="2117822"/>
          </a:xfrm>
        </p:spPr>
        <p:txBody>
          <a:bodyPr>
            <a:noAutofit/>
          </a:bodyPr>
          <a:lstStyle/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r>
              <a:rPr lang="pl-PL" sz="2100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Użytkownicy różnią się między sobą i korzystają z różnych rozwiązań, ale ich potrzeby są podobne.</a:t>
            </a:r>
          </a:p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r>
              <a:rPr lang="pl-PL" sz="2100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Także osoby z niepełnosprawnościami różnią się między sobą, ale ich potrzeby skorzystania z informacji czy usługi są takie same jak każdej innej osoby i np. wykorzystują:</a:t>
            </a:r>
          </a:p>
          <a:p>
            <a:pPr>
              <a:lnSpc>
                <a:spcPct val="120000"/>
              </a:lnSpc>
              <a:spcBef>
                <a:spcPts val="600"/>
              </a:spcBef>
            </a:pPr>
            <a:r>
              <a:rPr lang="pl-PL" sz="2100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czytnik ekranu, monitory brajlowskie — użytkownicy niewidomi;</a:t>
            </a:r>
          </a:p>
          <a:p>
            <a:pPr>
              <a:lnSpc>
                <a:spcPct val="120000"/>
              </a:lnSpc>
              <a:spcBef>
                <a:spcPts val="600"/>
              </a:spcBef>
            </a:pPr>
            <a:r>
              <a:rPr lang="pl-PL" sz="2100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komunikatory wideo (które umożliwiają swobodną rozmowę w języku migowym),  funkcje tłumacza PJM on-line (do komunikacji z osobami słyszącymi) — użytkownicy głusi.</a:t>
            </a:r>
          </a:p>
          <a:p>
            <a:pPr>
              <a:lnSpc>
                <a:spcPct val="120000"/>
              </a:lnSpc>
              <a:spcBef>
                <a:spcPts val="1800"/>
              </a:spcBef>
            </a:pPr>
            <a:endParaRPr lang="pl-PL" sz="2100" dirty="0">
              <a:latin typeface="Lato" panose="020F0502020204030203" pitchFamily="34" charset="-18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>
              <a:lnSpc>
                <a:spcPct val="120000"/>
              </a:lnSpc>
              <a:spcBef>
                <a:spcPts val="1800"/>
              </a:spcBef>
            </a:pPr>
            <a:endParaRPr lang="pl-PL" sz="2100" dirty="0">
              <a:latin typeface="Lato" panose="020F0502020204030203" pitchFamily="34" charset="-18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>
              <a:lnSpc>
                <a:spcPct val="120000"/>
              </a:lnSpc>
              <a:spcBef>
                <a:spcPts val="1800"/>
              </a:spcBef>
            </a:pPr>
            <a:r>
              <a:rPr lang="pl-PL" sz="2100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-  </a:t>
            </a:r>
          </a:p>
          <a:p>
            <a:pPr marL="0" indent="0">
              <a:lnSpc>
                <a:spcPct val="120000"/>
              </a:lnSpc>
              <a:spcBef>
                <a:spcPts val="1800"/>
              </a:spcBef>
              <a:buNone/>
            </a:pPr>
            <a:endParaRPr lang="pl-PL" sz="2100" dirty="0">
              <a:latin typeface="Lato" panose="020F0502020204030203" pitchFamily="34" charset="-18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5472012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1850" y="3135127"/>
            <a:ext cx="10515600" cy="875558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pl-PL" sz="4000" b="1" dirty="0"/>
              <a:t>Dziękuję za uwagę</a:t>
            </a:r>
          </a:p>
        </p:txBody>
      </p:sp>
      <p:sp>
        <p:nvSpPr>
          <p:cNvPr id="3" name="pole tekstowe 2"/>
          <p:cNvSpPr txBox="1"/>
          <p:nvPr/>
        </p:nvSpPr>
        <p:spPr>
          <a:xfrm>
            <a:off x="831850" y="4436198"/>
            <a:ext cx="10317057" cy="15465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pl-PL" sz="21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Zapraszam na naszą stronę </a:t>
            </a:r>
            <a:r>
              <a:rPr lang="pl-PL" sz="21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2"/>
              </a:rPr>
              <a:t>https://www.gov.pl/dostepnosc-cyfrowa</a:t>
            </a:r>
            <a:r>
              <a:rPr lang="pl-PL" sz="21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br>
              <a:rPr lang="pl-PL" sz="21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pl-PL" sz="21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 do kontaktu </a:t>
            </a:r>
            <a:r>
              <a:rPr lang="pl-PL" sz="21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3"/>
              </a:rPr>
              <a:t>dostepnosc.cyfrowa@cyfra.gov.pl</a:t>
            </a:r>
            <a:r>
              <a:rPr lang="pl-PL" sz="21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  </a:t>
            </a:r>
          </a:p>
          <a:p>
            <a:pPr>
              <a:lnSpc>
                <a:spcPct val="150000"/>
              </a:lnSpc>
            </a:pPr>
            <a:r>
              <a:rPr lang="pl-PL" sz="21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112699693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z="2400" dirty="0"/>
              <a:t>Źródła grafik użytych w prezentacji </a:t>
            </a:r>
            <a:endParaRPr lang="pl-PL" dirty="0">
              <a:solidFill>
                <a:srgbClr val="FF0000"/>
              </a:solidFill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932330" y="1708848"/>
            <a:ext cx="10277537" cy="3610870"/>
          </a:xfrm>
        </p:spPr>
        <p:txBody>
          <a:bodyPr vert="horz" lIns="91440" tIns="45720" rIns="91440" bIns="45720" rtlCol="0">
            <a:no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1800" u="sng" dirty="0" err="1">
                <a:solidFill>
                  <a:srgbClr val="040E17"/>
                </a:solidFill>
                <a:hlinkClick r:id="rId2"/>
              </a:rPr>
              <a:t>Freepik</a:t>
            </a:r>
            <a:r>
              <a:rPr lang="pl-PL" sz="1800" u="sng" dirty="0">
                <a:solidFill>
                  <a:srgbClr val="040E17"/>
                </a:solidFill>
              </a:rPr>
              <a:t> </a:t>
            </a:r>
            <a:r>
              <a:rPr lang="pl-PL" sz="1800" dirty="0"/>
              <a:t>(slajd 10, 11, 13, 14);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1800" u="sng" dirty="0" err="1">
                <a:solidFill>
                  <a:srgbClr val="374957"/>
                </a:solidFill>
                <a:hlinkClick r:id="rId3"/>
              </a:rPr>
              <a:t>Iconixar</a:t>
            </a:r>
            <a:r>
              <a:rPr lang="pl-PL" sz="1800" u="sng" dirty="0">
                <a:solidFill>
                  <a:srgbClr val="374957"/>
                </a:solidFill>
              </a:rPr>
              <a:t> </a:t>
            </a:r>
            <a:r>
              <a:rPr lang="pl-PL" sz="1800" dirty="0"/>
              <a:t>(slajd 12);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1800" dirty="0" err="1">
                <a:hlinkClick r:id="rId4"/>
              </a:rPr>
              <a:t>monkik</a:t>
            </a:r>
            <a:r>
              <a:rPr lang="pl-PL" sz="1800" dirty="0"/>
              <a:t> (slajd 38).</a:t>
            </a:r>
          </a:p>
          <a:p>
            <a:pPr marL="285750" indent="-285750">
              <a:lnSpc>
                <a:spcPct val="12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endParaRPr lang="pl-PL" sz="1800" dirty="0"/>
          </a:p>
          <a:p>
            <a:pPr marL="285750" indent="-285750">
              <a:lnSpc>
                <a:spcPct val="12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endParaRPr lang="pl-PL" sz="1800" dirty="0"/>
          </a:p>
        </p:txBody>
      </p:sp>
    </p:spTree>
    <p:extLst>
      <p:ext uri="{BB962C8B-B14F-4D97-AF65-F5344CB8AC3E}">
        <p14:creationId xmlns:p14="http://schemas.microsoft.com/office/powerpoint/2010/main" val="12369386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32330" y="598207"/>
            <a:ext cx="10560424" cy="683387"/>
          </a:xfrm>
        </p:spPr>
        <p:txBody>
          <a:bodyPr>
            <a:normAutofit/>
          </a:bodyPr>
          <a:lstStyle/>
          <a:p>
            <a:r>
              <a:rPr lang="pl-PL" dirty="0">
                <a:solidFill>
                  <a:schemeClr val="tx1"/>
                </a:solidFill>
              </a:rPr>
              <a:t>Proces, który wymaga zaplanowania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4294967295"/>
          </p:nvPr>
        </p:nvSpPr>
        <p:spPr>
          <a:xfrm>
            <a:off x="932330" y="2283998"/>
            <a:ext cx="10322233" cy="2117822"/>
          </a:xfrm>
        </p:spPr>
        <p:txBody>
          <a:bodyPr>
            <a:noAutofit/>
          </a:bodyPr>
          <a:lstStyle/>
          <a:p>
            <a:pPr marL="0" indent="0">
              <a:lnSpc>
                <a:spcPct val="120000"/>
              </a:lnSpc>
              <a:spcBef>
                <a:spcPts val="1800"/>
              </a:spcBef>
              <a:buNone/>
            </a:pPr>
            <a:r>
              <a:rPr lang="pl-PL" sz="2100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Dostępność cyfrowa </a:t>
            </a:r>
            <a:r>
              <a:rPr lang="pl-PL" sz="2100" b="1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staje się</a:t>
            </a:r>
            <a:r>
              <a:rPr lang="pl-PL" sz="2100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, a nie </a:t>
            </a:r>
            <a:r>
              <a:rPr lang="pl-PL" sz="2100" b="1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jest</a:t>
            </a:r>
            <a:r>
              <a:rPr lang="pl-PL" sz="2100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. Nie jest tym samym dana raz na zawsze — jeśli nie dba się o nią na co dzień można łatwo obniżyć jej poziom.</a:t>
            </a:r>
          </a:p>
          <a:p>
            <a:pPr marL="0" indent="0">
              <a:lnSpc>
                <a:spcPct val="120000"/>
              </a:lnSpc>
              <a:spcBef>
                <a:spcPts val="1800"/>
              </a:spcBef>
              <a:buNone/>
            </a:pPr>
            <a:r>
              <a:rPr lang="pl-PL" sz="2100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Dostępność cyfrowa dotyczy wielu elementów w projekcie i wymaga zaangażowania wielu osób.</a:t>
            </a:r>
          </a:p>
        </p:txBody>
      </p:sp>
    </p:spTree>
    <p:extLst>
      <p:ext uri="{BB962C8B-B14F-4D97-AF65-F5344CB8AC3E}">
        <p14:creationId xmlns:p14="http://schemas.microsoft.com/office/powerpoint/2010/main" val="29363521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>
                <a:solidFill>
                  <a:schemeClr val="tx1"/>
                </a:solidFill>
              </a:rPr>
              <a:t>Dostępność cyfrowa w projekcie to nie tylko WCAG i ustawa!</a:t>
            </a:r>
          </a:p>
        </p:txBody>
      </p:sp>
      <p:sp>
        <p:nvSpPr>
          <p:cNvPr id="4" name="Symbol zastępczy zawartości 2"/>
          <p:cNvSpPr txBox="1">
            <a:spLocks/>
          </p:cNvSpPr>
          <p:nvPr/>
        </p:nvSpPr>
        <p:spPr>
          <a:xfrm>
            <a:off x="932330" y="1772052"/>
            <a:ext cx="10560424" cy="437444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114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6858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2100" dirty="0"/>
              <a:t>Realizacja projektów, także tych informatycznych, to przede wszystkim ludzie. Nie tylko użytkownicy ostateczni, ale także osoby zaangażowane w realizację projektu.</a:t>
            </a:r>
          </a:p>
          <a:p>
            <a:r>
              <a:rPr lang="pl-PL" sz="2100" dirty="0"/>
              <a:t>Myśl o tych wszystkich ludziach i tym, jak możesz im pomóc dzięki dostępności cyfrowej. </a:t>
            </a:r>
          </a:p>
        </p:txBody>
      </p:sp>
    </p:spTree>
    <p:extLst>
      <p:ext uri="{BB962C8B-B14F-4D97-AF65-F5344CB8AC3E}">
        <p14:creationId xmlns:p14="http://schemas.microsoft.com/office/powerpoint/2010/main" val="18440304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4000" b="1" dirty="0"/>
              <a:t>5 kluczowych kwestii w zarządzaniu dostępnością cyfrową</a:t>
            </a:r>
            <a:endParaRPr lang="pl-PL" sz="4000" dirty="0"/>
          </a:p>
        </p:txBody>
      </p:sp>
    </p:spTree>
    <p:extLst>
      <p:ext uri="{BB962C8B-B14F-4D97-AF65-F5344CB8AC3E}">
        <p14:creationId xmlns:p14="http://schemas.microsoft.com/office/powerpoint/2010/main" val="412108418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>
                <a:solidFill>
                  <a:schemeClr val="tx1"/>
                </a:solidFill>
              </a:rPr>
              <a:t>Dostępność cyfrowa nie jest czarno-biała</a:t>
            </a:r>
          </a:p>
        </p:txBody>
      </p:sp>
      <p:sp>
        <p:nvSpPr>
          <p:cNvPr id="4" name="Symbol zastępczy zawartości 2"/>
          <p:cNvSpPr txBox="1">
            <a:spLocks/>
          </p:cNvSpPr>
          <p:nvPr/>
        </p:nvSpPr>
        <p:spPr>
          <a:xfrm>
            <a:off x="932330" y="1819730"/>
            <a:ext cx="6204450" cy="437444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114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6858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1800"/>
              </a:spcBef>
            </a:pPr>
            <a:r>
              <a:rPr lang="pl-PL" sz="2200" dirty="0"/>
              <a:t>Rzadko kiedy w rozwiązaniu cyfrowym wszystkie wymagania dostępności cyfrowej są spełnione lub wszystkie są niespełnione. </a:t>
            </a:r>
            <a:r>
              <a:rPr lang="pl-PL" sz="2200" b="1" dirty="0"/>
              <a:t>Najczęściej wymagania te są spełnione na pewnym określonym poziomie</a:t>
            </a:r>
            <a:r>
              <a:rPr lang="pl-PL" sz="2200" dirty="0"/>
              <a:t>. </a:t>
            </a:r>
          </a:p>
          <a:p>
            <a:pPr>
              <a:spcBef>
                <a:spcPts val="1800"/>
              </a:spcBef>
            </a:pPr>
            <a:r>
              <a:rPr lang="pl-PL" sz="2200" dirty="0"/>
              <a:t>Celem jest przesuwanie </a:t>
            </a:r>
            <a:r>
              <a:rPr lang="pl-PL" sz="2200" b="1" dirty="0"/>
              <a:t>suwaka</a:t>
            </a:r>
            <a:r>
              <a:rPr lang="pl-PL" sz="2200" dirty="0"/>
              <a:t> w stronę coraz wyższej dostępności. Bez stałej dbałości o dostępność </a:t>
            </a:r>
            <a:r>
              <a:rPr lang="pl-PL" sz="2200" b="1" dirty="0"/>
              <a:t>suwak</a:t>
            </a:r>
            <a:r>
              <a:rPr lang="pl-PL" sz="2200" dirty="0"/>
              <a:t> sam może się zacząć cofać, np. w związku ze zmianami technologii.</a:t>
            </a:r>
          </a:p>
        </p:txBody>
      </p:sp>
      <p:pic>
        <p:nvPicPr>
          <p:cNvPr id="7" name="Obraz 6" descr="Palec na przycisku, który można przesunąć w lewo lub w prawo.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1666" y="2182126"/>
            <a:ext cx="2850787" cy="28507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652270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Motyw pakietu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Niestandardowy 1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Motyw pakietu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ppt/theme/theme2.xml><?xml version="1.0" encoding="utf-8"?>
<a:theme xmlns:a="http://schemas.openxmlformats.org/drawingml/2006/main" name="Projekt niestandardowy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14472</TotalTime>
  <Words>2314</Words>
  <Application>Microsoft Office PowerPoint</Application>
  <PresentationFormat>Panoramiczny</PresentationFormat>
  <Paragraphs>233</Paragraphs>
  <Slides>51</Slides>
  <Notes>7</Notes>
  <HiddenSlides>0</HiddenSlides>
  <MMClips>0</MMClips>
  <ScaleCrop>false</ScaleCrop>
  <HeadingPairs>
    <vt:vector size="6" baseType="variant">
      <vt:variant>
        <vt:lpstr>Używane czcionki</vt:lpstr>
      </vt:variant>
      <vt:variant>
        <vt:i4>7</vt:i4>
      </vt:variant>
      <vt:variant>
        <vt:lpstr>Motyw</vt:lpstr>
      </vt:variant>
      <vt:variant>
        <vt:i4>2</vt:i4>
      </vt:variant>
      <vt:variant>
        <vt:lpstr>Tytuły slajdów</vt:lpstr>
      </vt:variant>
      <vt:variant>
        <vt:i4>51</vt:i4>
      </vt:variant>
    </vt:vector>
  </HeadingPairs>
  <TitlesOfParts>
    <vt:vector size="60" baseType="lpstr">
      <vt:lpstr>Arial</vt:lpstr>
      <vt:lpstr>Calibri</vt:lpstr>
      <vt:lpstr>Calibri Light</vt:lpstr>
      <vt:lpstr>Lato</vt:lpstr>
      <vt:lpstr>Lato Black</vt:lpstr>
      <vt:lpstr>Open Sans</vt:lpstr>
      <vt:lpstr>Open Sans Semibold</vt:lpstr>
      <vt:lpstr>Office Theme</vt:lpstr>
      <vt:lpstr>Projekt niestandardowy</vt:lpstr>
      <vt:lpstr>PODSUMOWANIE</vt:lpstr>
      <vt:lpstr>Czym jest dostępność cyfrowa</vt:lpstr>
      <vt:lpstr>Niezbędna dla niektórych, przydatna dla wszystkich</vt:lpstr>
      <vt:lpstr>Obowiązek i szansa dla podmiotów publicznych</vt:lpstr>
      <vt:lpstr>Spójność potrzeb, a nie cech</vt:lpstr>
      <vt:lpstr>Proces, który wymaga zaplanowania</vt:lpstr>
      <vt:lpstr>Dostępność cyfrowa w projekcie to nie tylko WCAG i ustawa!</vt:lpstr>
      <vt:lpstr>5 kluczowych kwestii w zarządzaniu dostępnością cyfrową</vt:lpstr>
      <vt:lpstr>Dostępność cyfrowa nie jest czarno-biała</vt:lpstr>
      <vt:lpstr>Prawo wymaga dostępności cyfrowej, ale uwzględnia różne sytuacje</vt:lpstr>
      <vt:lpstr>W dostępności cyfrowej ważny jest kontekst</vt:lpstr>
      <vt:lpstr>Wdrażanie dostępności cyfrowej wymaga świadomego określania priorytetów </vt:lpstr>
      <vt:lpstr>Dziel pracę, koszty i ryzyka na mniejsze części</vt:lpstr>
      <vt:lpstr>Prawo związane z dostępnością cyfrową</vt:lpstr>
      <vt:lpstr>Kluczowe akty prawne związane z dostępnością cyfrową</vt:lpstr>
      <vt:lpstr>Ustawa o dostępności cyfrowej — czego dotyczy</vt:lpstr>
      <vt:lpstr>Ustawa o dostępności cyfrowej — nadmierne koszty</vt:lpstr>
      <vt:lpstr>Ustawa o dostępności cyfrowej — reagowanie na wnioski i skargi</vt:lpstr>
      <vt:lpstr>Zasoby niezbędne do wdrażania dostępności cyfrowej</vt:lpstr>
      <vt:lpstr>Kto jest niezbędny do zapewnienia dostępności cyfrowej w projekcie</vt:lpstr>
      <vt:lpstr>Kiedy decydować się na stałego specjalistę dostępności cyfrowej</vt:lpstr>
      <vt:lpstr>Tworzenie bazy wiedzy </vt:lpstr>
      <vt:lpstr>Sprzęt i oprogramowanie do testów i badań</vt:lpstr>
      <vt:lpstr>Kwalifikowalność kosztów</vt:lpstr>
      <vt:lpstr>Ile trzeba czasu na dostępność cyfrową </vt:lpstr>
      <vt:lpstr>Średni koszt wdrożenie dostępności </vt:lpstr>
      <vt:lpstr>Organizacja pracy </vt:lpstr>
      <vt:lpstr>Określ zadania, podziel je na działania i wskaż kto może je robić</vt:lpstr>
      <vt:lpstr>Przypisanie ról do pracowników</vt:lpstr>
      <vt:lpstr>ARRM w uproszczeniu</vt:lpstr>
      <vt:lpstr>Badanie dostępności cyfrowej</vt:lpstr>
      <vt:lpstr>Kiedy i do czego warto stosować testy automatyczne</vt:lpstr>
      <vt:lpstr>Kiedy i do czego warto stosować badanie eksperckie</vt:lpstr>
      <vt:lpstr>Kiedy i do czego warto stosować listę kontrolną do badania dostępności cyfrowej</vt:lpstr>
      <vt:lpstr>Kiedy i do czego warto stosować badanie z użyciem technologii asystujących</vt:lpstr>
      <vt:lpstr>Kiedy i do czego warto stosować badanie z użytkownikami  z niepełnosprawnościami</vt:lpstr>
      <vt:lpstr>Łącz różne metody badawcze</vt:lpstr>
      <vt:lpstr>Zamówienia publiczne i umowy </vt:lpstr>
      <vt:lpstr>Podstawy prawne</vt:lpstr>
      <vt:lpstr>Klauzule</vt:lpstr>
      <vt:lpstr>Działania wspierające</vt:lpstr>
      <vt:lpstr>Komunikacja wewnętrzna</vt:lpstr>
      <vt:lpstr>Komunikacja na zewnątrz</vt:lpstr>
      <vt:lpstr>Dostępność cyfrowa nie kończy się wraz z projektem</vt:lpstr>
      <vt:lpstr>Techniki przydatne w zarządzaniu dostępnością cyfrową</vt:lpstr>
      <vt:lpstr>Zarządzanie projektowe — podstawowe terminy</vt:lpstr>
      <vt:lpstr>Zarządzanie projektowe — cykl życia projektu</vt:lpstr>
      <vt:lpstr>Zarządzanie projektowe — popularne techniki</vt:lpstr>
      <vt:lpstr>Pytania?</vt:lpstr>
      <vt:lpstr>Dziękuję za uwagę</vt:lpstr>
      <vt:lpstr>Źródła grafik użytych w prezentacji 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Podsumowanie</dc:title>
  <dc:creator>Krycki Wojciech</dc:creator>
  <cp:lastModifiedBy>Dębska Anna</cp:lastModifiedBy>
  <cp:revision>653</cp:revision>
  <dcterms:created xsi:type="dcterms:W3CDTF">2018-01-11T08:55:36Z</dcterms:created>
  <dcterms:modified xsi:type="dcterms:W3CDTF">2023-10-18T12:52:47Z</dcterms:modified>
</cp:coreProperties>
</file>