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2"/>
  </p:notesMasterIdLst>
  <p:sldIdLst>
    <p:sldId id="450" r:id="rId2"/>
    <p:sldId id="492" r:id="rId3"/>
    <p:sldId id="475" r:id="rId4"/>
    <p:sldId id="474" r:id="rId5"/>
    <p:sldId id="477" r:id="rId6"/>
    <p:sldId id="476" r:id="rId7"/>
    <p:sldId id="478" r:id="rId8"/>
    <p:sldId id="485" r:id="rId9"/>
    <p:sldId id="483" r:id="rId10"/>
    <p:sldId id="484" r:id="rId11"/>
    <p:sldId id="482" r:id="rId12"/>
    <p:sldId id="486" r:id="rId13"/>
    <p:sldId id="480" r:id="rId14"/>
    <p:sldId id="481" r:id="rId15"/>
    <p:sldId id="487" r:id="rId16"/>
    <p:sldId id="489" r:id="rId17"/>
    <p:sldId id="490" r:id="rId18"/>
    <p:sldId id="491" r:id="rId19"/>
    <p:sldId id="472" r:id="rId20"/>
    <p:sldId id="471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08.11.2021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3403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08.11.2021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>
                <a:latin typeface="Arial Black" panose="020B0A04020102020204" pitchFamily="34" charset="0"/>
              </a:rPr>
              <a:t>TEMAT 32: </a:t>
            </a:r>
            <a:br>
              <a:rPr lang="pl-PL" altLang="pl-PL" sz="3200" b="1" dirty="0"/>
            </a:br>
            <a:r>
              <a:rPr lang="pl-PL" altLang="pl-PL" sz="3200" b="1" dirty="0"/>
              <a:t>Klasyfikacja i ogólna charakterystyka budowli hydrotechnicznych śródlądowych i morskich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/>
              <a:t>autor:  </a:t>
            </a:r>
            <a:r>
              <a:rPr lang="pl-PL" altLang="pl-PL" b="1" dirty="0"/>
              <a:t>Grzegorz Zubowicz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Charakterystyka budowli hydrotechnicznych</a:t>
            </a:r>
            <a:endParaRPr lang="pl-PL" sz="28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074" name="Picture 2" descr="C:\Documents and Settings\Grzegorz\Pulpit\zdjęcia prezentacje\250px-Jaz_Blizn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556792"/>
            <a:ext cx="6984776" cy="4665831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923928" y="6309320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Jaz na rzece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452320" y="5877272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>
                <a:solidFill>
                  <a:schemeClr val="bg1"/>
                </a:solidFill>
              </a:rPr>
              <a:t>Zdj</a:t>
            </a:r>
            <a:r>
              <a:rPr lang="pl-PL" sz="1100" dirty="0">
                <a:solidFill>
                  <a:schemeClr val="bg1"/>
                </a:solidFill>
              </a:rPr>
              <a:t>. 2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Charakterystyka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/>
          </a:p>
          <a:p>
            <a:pPr lvl="0"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C:\Documents and Settings\Grzegorz\Pulpit\zdjęcia prezentacje\wa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478" y="1628799"/>
            <a:ext cx="7311045" cy="4392489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275856" y="6093296"/>
            <a:ext cx="2549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Wał przeciwpowodziowy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668344" y="5661248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>
                <a:solidFill>
                  <a:schemeClr val="bg1"/>
                </a:solidFill>
              </a:rPr>
              <a:t>Zdj</a:t>
            </a:r>
            <a:r>
              <a:rPr lang="pl-PL" sz="1100" dirty="0">
                <a:solidFill>
                  <a:schemeClr val="bg1"/>
                </a:solidFill>
              </a:rPr>
              <a:t>. 3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solidFill>
                  <a:srgbClr val="F0AD00">
                    <a:satMod val="150000"/>
                  </a:srgbClr>
                </a:solidFill>
              </a:rPr>
              <a:t>Charakterystyka budowli hydrotechnicznych 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08512"/>
          </a:xfrm>
        </p:spPr>
        <p:txBody>
          <a:bodyPr>
            <a:normAutofit fontScale="85000" lnSpcReduction="20000"/>
          </a:bodyPr>
          <a:lstStyle/>
          <a:p>
            <a:pPr marL="0">
              <a:buNone/>
            </a:pPr>
            <a:r>
              <a:rPr lang="pl-PL" dirty="0"/>
              <a:t>Najczęściej budowle piętrzące wykonane są w dolinach rzek i ich celem jest spiętrzenie wody w rzece. </a:t>
            </a:r>
          </a:p>
          <a:p>
            <a:pPr marL="0">
              <a:buNone/>
            </a:pPr>
            <a:endParaRPr lang="pl-PL" dirty="0"/>
          </a:p>
          <a:p>
            <a:pPr marL="0">
              <a:buNone/>
            </a:pPr>
            <a:r>
              <a:rPr lang="pl-PL" dirty="0"/>
              <a:t>W warunkach polskich spiętrzenie wody ma najczęściej na celu wielozadaniowe wykorzystanie zbiornika, np.: </a:t>
            </a:r>
          </a:p>
          <a:p>
            <a:pPr marL="0">
              <a:buNone/>
            </a:pPr>
            <a:endParaRPr lang="pl-PL" dirty="0"/>
          </a:p>
          <a:p>
            <a:r>
              <a:rPr lang="pl-PL" b="1" dirty="0"/>
              <a:t>ochrona przeciwpowodziowa </a:t>
            </a:r>
            <a:r>
              <a:rPr lang="pl-PL" dirty="0"/>
              <a:t>poprzez zmniejszenie fali powodziowej w utworzonym zbiorniku, </a:t>
            </a:r>
          </a:p>
          <a:p>
            <a:endParaRPr lang="pl-PL" dirty="0"/>
          </a:p>
          <a:p>
            <a:r>
              <a:rPr lang="pl-PL" b="1" dirty="0"/>
              <a:t>wyrównanie i powiększenie przepływów niskich </a:t>
            </a:r>
            <a:r>
              <a:rPr lang="pl-PL" dirty="0"/>
              <a:t>dla potrzeb żeglugi, polepszenie warunków rozcieńczania ścieków, dostarczanie niezbędnej ilości wody dla ujęć znajdujących się przy zbiorniku lub poniżej zbiornika, </a:t>
            </a:r>
          </a:p>
          <a:p>
            <a:pPr marL="0">
              <a:buNone/>
            </a:pPr>
            <a:endParaRPr lang="pl-PL" dirty="0"/>
          </a:p>
          <a:p>
            <a:pPr>
              <a:buNone/>
            </a:pPr>
            <a:endParaRPr lang="pl-PL" sz="2400" dirty="0"/>
          </a:p>
          <a:p>
            <a:pPr>
              <a:buNone/>
            </a:pPr>
            <a:endParaRPr lang="pl-PL" sz="2400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solidFill>
                  <a:srgbClr val="F0AD00">
                    <a:satMod val="150000"/>
                  </a:srgbClr>
                </a:solidFill>
              </a:rPr>
              <a:t>Charakterystyka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/>
          </a:bodyPr>
          <a:lstStyle/>
          <a:p>
            <a:r>
              <a:rPr lang="pl-PL" sz="2400" b="1" dirty="0"/>
              <a:t>wykorzystanie energii wody </a:t>
            </a:r>
            <a:r>
              <a:rPr lang="pl-PL" sz="2400" dirty="0"/>
              <a:t>powstałej w wyniku koncentracji spadu dla produkcji energii elektrycznej, </a:t>
            </a:r>
          </a:p>
          <a:p>
            <a:pPr>
              <a:buNone/>
            </a:pPr>
            <a:endParaRPr lang="pl-PL" sz="2400" dirty="0"/>
          </a:p>
          <a:p>
            <a:pPr lvl="0">
              <a:buClr>
                <a:srgbClr val="F0AD00"/>
              </a:buClr>
            </a:pPr>
            <a:r>
              <a:rPr lang="pl-PL" sz="2400" b="1" dirty="0">
                <a:solidFill>
                  <a:prstClr val="black"/>
                </a:solidFill>
              </a:rPr>
              <a:t>spiętrzenie wody </a:t>
            </a:r>
            <a:r>
              <a:rPr lang="pl-PL" sz="2400" dirty="0">
                <a:solidFill>
                  <a:prstClr val="black"/>
                </a:solidFill>
              </a:rPr>
              <a:t>dla potrzeb powiększenia głębokości żeglugowych,</a:t>
            </a:r>
          </a:p>
          <a:p>
            <a:pPr lvl="0">
              <a:buClr>
                <a:srgbClr val="F0AD00"/>
              </a:buClr>
            </a:pPr>
            <a:endParaRPr lang="pl-PL" sz="2400" dirty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</a:pPr>
            <a:r>
              <a:rPr lang="pl-PL" sz="2400" dirty="0">
                <a:solidFill>
                  <a:prstClr val="black"/>
                </a:solidFill>
              </a:rPr>
              <a:t> </a:t>
            </a:r>
            <a:r>
              <a:rPr lang="pl-PL" sz="2400" b="1" dirty="0">
                <a:solidFill>
                  <a:prstClr val="black"/>
                </a:solidFill>
              </a:rPr>
              <a:t>zabezpieczenie niezbędnej rzędnej zwierciadła wody </a:t>
            </a:r>
            <a:r>
              <a:rPr lang="pl-PL" sz="2400" dirty="0">
                <a:solidFill>
                  <a:prstClr val="black"/>
                </a:solidFill>
              </a:rPr>
              <a:t>przy ujęciu, </a:t>
            </a:r>
          </a:p>
          <a:p>
            <a:pPr lvl="0">
              <a:buClr>
                <a:srgbClr val="F0AD00"/>
              </a:buClr>
            </a:pPr>
            <a:endParaRPr lang="pl-PL" sz="2400" dirty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</a:pPr>
            <a:r>
              <a:rPr lang="pl-PL" sz="2400" b="1" dirty="0">
                <a:solidFill>
                  <a:prstClr val="black"/>
                </a:solidFill>
              </a:rPr>
              <a:t>zmiana ruchu rumowiska unoszonego i wleczonego </a:t>
            </a:r>
            <a:r>
              <a:rPr lang="pl-PL" sz="2400" dirty="0">
                <a:solidFill>
                  <a:prstClr val="black"/>
                </a:solidFill>
              </a:rPr>
              <a:t>przez zatrzymanie go w zbiorniku (zapory przeciw rumowiskowe), </a:t>
            </a:r>
          </a:p>
          <a:p>
            <a:pPr lvl="0">
              <a:buClr>
                <a:srgbClr val="F0AD00"/>
              </a:buClr>
            </a:pPr>
            <a:endParaRPr lang="pl-PL" sz="2400" dirty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</a:pPr>
            <a:r>
              <a:rPr lang="pl-PL" sz="2400" b="1" dirty="0">
                <a:solidFill>
                  <a:prstClr val="black"/>
                </a:solidFill>
              </a:rPr>
              <a:t>stworzenie terenów rekreacyjnych</a:t>
            </a:r>
            <a:r>
              <a:rPr lang="pl-PL" sz="2400" dirty="0">
                <a:solidFill>
                  <a:prstClr val="black"/>
                </a:solidFill>
              </a:rPr>
              <a:t>.</a:t>
            </a:r>
          </a:p>
          <a:p>
            <a:pPr lvl="0">
              <a:buClr>
                <a:srgbClr val="F0AD00"/>
              </a:buClr>
              <a:buNone/>
            </a:pPr>
            <a:endParaRPr lang="pl-PL" sz="2400" i="1" dirty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pl-PL" b="1" dirty="0"/>
          </a:p>
          <a:p>
            <a:r>
              <a:rPr lang="pl-PL" dirty="0"/>
              <a:t>niedostateczna zdolność przepustowa urządzeń  upustowych (błędne ich zwymiarowanie); </a:t>
            </a:r>
          </a:p>
          <a:p>
            <a:endParaRPr lang="pl-PL" dirty="0"/>
          </a:p>
          <a:p>
            <a:r>
              <a:rPr lang="pl-PL" dirty="0"/>
              <a:t>nieosiągnięcie obliczeniowej zdolności  przepustowej urządzeń wskutek mankamentów urządzeń sterujących lub nieumiejętności ich obsługi; </a:t>
            </a:r>
          </a:p>
          <a:p>
            <a:endParaRPr lang="pl-PL" dirty="0"/>
          </a:p>
          <a:p>
            <a:r>
              <a:rPr lang="pl-PL" dirty="0"/>
              <a:t>filtracja, ciśnienie wody w porach, niewłaściwa praca drenaży w zaporach lub ich podłożu oraz wymywanie i wynoszenie materiału gruntowego z zapór lub ich podłoża; 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301207"/>
          </a:xfrm>
        </p:spPr>
        <p:txBody>
          <a:bodyPr>
            <a:normAutofit/>
          </a:bodyPr>
          <a:lstStyle/>
          <a:p>
            <a:r>
              <a:rPr lang="pl-PL" sz="2400" dirty="0"/>
              <a:t>odkształcenia i przemieszczenia zapór lub podłoża nierównomierne osiadanie, przekroczenie dopuszczalnych stanów naprężeń i spękania konstrukcji zapór;</a:t>
            </a:r>
          </a:p>
          <a:p>
            <a:endParaRPr lang="pl-PL" sz="2400" dirty="0"/>
          </a:p>
          <a:p>
            <a:r>
              <a:rPr lang="pl-PL" sz="2400" dirty="0"/>
              <a:t> dynamiczne oddziaływanie wody przepuszczanej przez urządzenia upustowe, wibracje zamknięć, drgania konstrukcji, trzęsienia ziemi, tąpnięcia; </a:t>
            </a:r>
          </a:p>
          <a:p>
            <a:endParaRPr lang="pl-PL" sz="2400" dirty="0"/>
          </a:p>
          <a:p>
            <a:r>
              <a:rPr lang="pl-PL" sz="2400" dirty="0"/>
              <a:t>długotrwałe lub ekstremalne zjawiska klimatyczne (wahania temperatur, mrozy, opady, falowanie itp.);</a:t>
            </a:r>
          </a:p>
          <a:p>
            <a:endParaRPr lang="pl-PL" sz="2400" dirty="0"/>
          </a:p>
          <a:p>
            <a:r>
              <a:rPr lang="pl-PL" sz="2400" dirty="0"/>
              <a:t>szkodliwe oddziaływanie wahań poziomów wody, częste lub szybkie zmiany obciążeń budowli lub ich elementów,</a:t>
            </a:r>
          </a:p>
          <a:p>
            <a:endParaRPr lang="pl-PL" sz="2400" dirty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  <a:buNone/>
            </a:pPr>
            <a:endParaRPr lang="pl-PL" sz="2400" i="1" dirty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/>
          </a:p>
          <a:p>
            <a:pPr lvl="0"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3596413" y="6309320"/>
            <a:ext cx="195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Zniszczona zapora</a:t>
            </a:r>
          </a:p>
        </p:txBody>
      </p:sp>
      <p:pic>
        <p:nvPicPr>
          <p:cNvPr id="4098" name="Picture 2" descr="C:\Documents and Settings\Grzegorz\Pulpit\zdjęcia prezentacje\k,NjYwOTE5MTksNDcxMTI0Mzk=,f,Zniszczona_zapora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2152" y="1556792"/>
            <a:ext cx="7079696" cy="4536504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7524328" y="5733256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>
                <a:solidFill>
                  <a:schemeClr val="bg1"/>
                </a:solidFill>
              </a:rPr>
              <a:t>Zdj</a:t>
            </a:r>
            <a:r>
              <a:rPr lang="pl-PL" sz="1100" dirty="0">
                <a:solidFill>
                  <a:schemeClr val="bg1"/>
                </a:solidFill>
              </a:rPr>
              <a:t>. 4</a:t>
            </a:r>
          </a:p>
        </p:txBody>
      </p:sp>
      <p:sp>
        <p:nvSpPr>
          <p:cNvPr id="12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/>
          </a:p>
          <a:p>
            <a:pPr lvl="0"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3297452" y="6237312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Zniszczony wał przeciwpowodziowy</a:t>
            </a:r>
          </a:p>
        </p:txBody>
      </p:sp>
      <p:pic>
        <p:nvPicPr>
          <p:cNvPr id="5122" name="Picture 2" descr="C:\Documents and Settings\Grzegorz\Pulpit\zdjęcia prezentacje\wały przerwa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447" y="1556792"/>
            <a:ext cx="6873106" cy="4573740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7380312" y="5733256"/>
            <a:ext cx="5100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>
                <a:solidFill>
                  <a:schemeClr val="bg1"/>
                </a:solidFill>
              </a:rPr>
              <a:t>Zdj</a:t>
            </a:r>
            <a:r>
              <a:rPr lang="pl-PL" sz="1100" dirty="0">
                <a:solidFill>
                  <a:schemeClr val="bg1"/>
                </a:solidFill>
              </a:rPr>
              <a:t>. 5</a:t>
            </a:r>
          </a:p>
        </p:txBody>
      </p:sp>
      <p:sp>
        <p:nvSpPr>
          <p:cNvPr id="14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5229199"/>
          </a:xfrm>
        </p:spPr>
        <p:txBody>
          <a:bodyPr>
            <a:normAutofit/>
          </a:bodyPr>
          <a:lstStyle/>
          <a:p>
            <a:endParaRPr lang="pl-PL" sz="2400" dirty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  <a:buNone/>
            </a:pPr>
            <a:endParaRPr lang="pl-PL" sz="2400" i="1" dirty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146" name="Picture 2" descr="C:\Documents and Settings\Grzegorz\Pulpit\zdjęcia prezentacje\uszkodzenie jaz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2681" y="1484785"/>
            <a:ext cx="6738639" cy="4680520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3707904" y="6309320"/>
            <a:ext cx="1714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Uszkodzony jaz 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308304" y="5805264"/>
            <a:ext cx="516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>
                <a:solidFill>
                  <a:schemeClr val="bg1"/>
                </a:solidFill>
              </a:rPr>
              <a:t>Zdj</a:t>
            </a:r>
            <a:r>
              <a:rPr lang="pl-PL" sz="1100" dirty="0">
                <a:solidFill>
                  <a:schemeClr val="bg1"/>
                </a:solidFill>
              </a:rPr>
              <a:t>. 6</a:t>
            </a:r>
          </a:p>
        </p:txBody>
      </p:sp>
      <p:sp>
        <p:nvSpPr>
          <p:cNvPr id="14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Przyczyny awarii budowli hydrotechnicznych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BIBLIOGRAFIA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9" y="1832845"/>
            <a:ext cx="8610041" cy="4620491"/>
          </a:xfrm>
        </p:spPr>
        <p:txBody>
          <a:bodyPr>
            <a:normAutofit/>
          </a:bodyPr>
          <a:lstStyle/>
          <a:p>
            <a:r>
              <a:rPr lang="pl-PL" sz="2800" dirty="0"/>
              <a:t>Rozporządzenia Ministra Środowiska z dnia 20 kwietnia 2007 r. w sprawie </a:t>
            </a:r>
            <a:r>
              <a:rPr lang="pl-PL" sz="2800" i="1" dirty="0"/>
              <a:t>warunków technicznych, jakim powinny odpowiadać budowle hydrotechniczne i ich usytuowanie</a:t>
            </a:r>
            <a:r>
              <a:rPr lang="pl-PL" sz="2800" dirty="0"/>
              <a:t> (Dz.U. z 2007 r. Nr 86, poz. 579)</a:t>
            </a:r>
          </a:p>
          <a:p>
            <a:r>
              <a:rPr lang="pl-PL" sz="2800" dirty="0"/>
              <a:t>Kaczmarek Leszek, Projektowanie hydrotechnicznych obiektów  inżynierskich  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800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Rodzaje budowli hydrotechnicznych śródlądowych;</a:t>
            </a:r>
          </a:p>
          <a:p>
            <a:r>
              <a:rPr lang="pl-PL" dirty="0"/>
              <a:t>Rodzaje budowli hydrotechnicznych morskich;</a:t>
            </a:r>
          </a:p>
          <a:p>
            <a:r>
              <a:rPr lang="pl-PL" dirty="0"/>
              <a:t>Przyczyny awarii budowli hydrotechnicznych.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64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/>
              <a:t>INDEKS MATERIAŁÓW POBRANYCH Z INTERNETU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832845"/>
            <a:ext cx="9144000" cy="4692499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1: Pobrano 11.03.2016 z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www.polskierekordy.pl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2: Pobrano 11.03.2016 z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www.pl.wikipedia.org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3: Pobrano 11.03.2016 z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www.hydrat.pl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F0AD00"/>
              </a:buClr>
            </a:pPr>
            <a:r>
              <a:rPr lang="pl-PL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Zdjęcie 4: Pobrano 11.03.2016 z </a:t>
            </a:r>
            <a:r>
              <a:rPr lang="pl-PL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www.pracownicy.uwm.edu.pl</a:t>
            </a:r>
            <a:endParaRPr lang="pl-PL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F0AD00"/>
              </a:buClr>
            </a:pPr>
            <a:endParaRPr lang="pl-PL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5: Pobrano 11.03.2016 z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www.ambrozewski.blog.pl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6: Pobrano 11.03.2016 z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www.zegluga.wrocław.pl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483768" y="6497960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55648" y="6497960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</a:t>
            </a:r>
            <a:r>
              <a:rPr lang="pl-PL" dirty="0" err="1">
                <a:solidFill>
                  <a:schemeClr val="bg1"/>
                </a:solidFill>
              </a:rPr>
              <a:t>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budowli hydrotechnicznych </a:t>
            </a:r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pl-PL" sz="2800" b="1" dirty="0"/>
              <a:t>Budowla hydrotechniczna</a:t>
            </a:r>
            <a:r>
              <a:rPr lang="pl-PL" sz="2800" dirty="0"/>
              <a:t> to budowla służąca gospodarce wodnej, kształtowaniu zasobów wodnych oraz korzystaniu z wód.</a:t>
            </a:r>
          </a:p>
          <a:p>
            <a:pPr marL="0">
              <a:buNone/>
            </a:pPr>
            <a:endParaRPr lang="pl-PL" sz="2800" dirty="0"/>
          </a:p>
          <a:p>
            <a:pPr marL="0">
              <a:buNone/>
            </a:pPr>
            <a:br>
              <a:rPr lang="pl-PL" sz="2800" dirty="0"/>
            </a:br>
            <a:r>
              <a:rPr lang="pl-PL" sz="2800" dirty="0"/>
              <a:t>Wśród budowli hydrotechnicznych możemy wyróżnić:</a:t>
            </a:r>
          </a:p>
          <a:p>
            <a:pPr lvl="0"/>
            <a:r>
              <a:rPr lang="pl-PL" sz="2800" b="1" dirty="0"/>
              <a:t>śródlądowe</a:t>
            </a:r>
            <a:r>
              <a:rPr lang="pl-PL" sz="2800" dirty="0"/>
              <a:t> budowle hydrotechniczne</a:t>
            </a:r>
          </a:p>
          <a:p>
            <a:pPr lvl="0"/>
            <a:r>
              <a:rPr lang="pl-PL" sz="2800" b="1" dirty="0"/>
              <a:t>morskie</a:t>
            </a:r>
            <a:r>
              <a:rPr lang="pl-PL" sz="2800" dirty="0"/>
              <a:t> budowle hydrotechniczne </a:t>
            </a:r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48872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Rodzaje budowli hydrotechnicznych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556793"/>
            <a:ext cx="8640960" cy="51125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pl-PL" dirty="0"/>
          </a:p>
          <a:p>
            <a:pPr>
              <a:buNone/>
            </a:pPr>
            <a:r>
              <a:rPr lang="pl-PL" sz="4400" b="1" dirty="0"/>
              <a:t>Budowle główne </a:t>
            </a:r>
            <a:r>
              <a:rPr lang="pl-PL" sz="4400" dirty="0"/>
              <a:t>– służące kilku celom: </a:t>
            </a:r>
          </a:p>
          <a:p>
            <a:r>
              <a:rPr lang="pl-PL" sz="4400" dirty="0"/>
              <a:t>budowle piętrzące (zapory, jazy, obwałowania); </a:t>
            </a:r>
          </a:p>
          <a:p>
            <a:r>
              <a:rPr lang="pl-PL" sz="4400" dirty="0"/>
              <a:t>budowle do przesyłu wody (kanały, rurociągi, sztolnie); </a:t>
            </a:r>
          </a:p>
          <a:p>
            <a:r>
              <a:rPr lang="pl-PL" sz="4400" dirty="0"/>
              <a:t>budowle regulacyjne  – służące do regulacji przepływu w rzece oraz ochronie dna i brzegów przed erozją). </a:t>
            </a:r>
          </a:p>
          <a:p>
            <a:pPr>
              <a:buNone/>
            </a:pPr>
            <a:endParaRPr lang="pl-PL" sz="4400" dirty="0"/>
          </a:p>
          <a:p>
            <a:pPr>
              <a:buNone/>
            </a:pPr>
            <a:endParaRPr lang="pl-PL" sz="4400" dirty="0"/>
          </a:p>
          <a:p>
            <a:pPr>
              <a:buNone/>
            </a:pPr>
            <a:r>
              <a:rPr lang="pl-PL" sz="4400" b="1" dirty="0"/>
              <a:t>Budowle szczególnego przeznaczenia </a:t>
            </a:r>
            <a:r>
              <a:rPr lang="pl-PL" sz="4400" dirty="0"/>
              <a:t>– dla określonego jednego celu:  </a:t>
            </a:r>
          </a:p>
          <a:p>
            <a:r>
              <a:rPr lang="pl-PL" sz="4400" dirty="0"/>
              <a:t>budowle hydroenergetyczne (elektrownie wodne i urządzenia pomocnicze); </a:t>
            </a:r>
          </a:p>
          <a:p>
            <a:r>
              <a:rPr lang="pl-PL" sz="4400" dirty="0"/>
              <a:t>budowle dróg wodnych (śluzy komorowe, podnośnie statków, przystanie, nabrzeża);</a:t>
            </a:r>
          </a:p>
          <a:p>
            <a:r>
              <a:rPr lang="pl-PL" sz="4400" dirty="0"/>
              <a:t> budowle związane z zaopatrzeniem w wodę oraz oczyszczaniem i odprowadzaniem wody zużytej (ujęcia wody, stacje pomp, budowle do uzdatniania wody i oczyszczania ścieków); </a:t>
            </a:r>
          </a:p>
          <a:p>
            <a:r>
              <a:rPr lang="pl-PL" sz="4400" dirty="0"/>
              <a:t>budowle związane z gospodarką rybna (przepławki dla ryb, stawy i baseny hodowlane).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086330" y="211757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Rodzaje budowli hydrotechnicznych śródlądowych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194437" y="1431738"/>
            <a:ext cx="8784976" cy="5040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pl-PL" sz="1300" dirty="0"/>
          </a:p>
          <a:p>
            <a:r>
              <a:rPr lang="pl-PL" sz="2200" dirty="0"/>
              <a:t> </a:t>
            </a:r>
            <a:r>
              <a:rPr lang="pl-PL" sz="2400" dirty="0"/>
              <a:t>zapory,</a:t>
            </a:r>
          </a:p>
          <a:p>
            <a:r>
              <a:rPr lang="pl-PL" sz="2400" dirty="0"/>
              <a:t> jazy, </a:t>
            </a:r>
          </a:p>
          <a:p>
            <a:r>
              <a:rPr lang="pl-PL" sz="2400" dirty="0"/>
              <a:t> śluzy żeglugowe,</a:t>
            </a:r>
          </a:p>
          <a:p>
            <a:r>
              <a:rPr lang="pl-PL" sz="2400" dirty="0"/>
              <a:t> wały przeciwpowodziowe,</a:t>
            </a:r>
          </a:p>
          <a:p>
            <a:r>
              <a:rPr lang="pl-PL" sz="2400" dirty="0"/>
              <a:t> siłownie i elektrownie wodne,</a:t>
            </a:r>
          </a:p>
          <a:p>
            <a:r>
              <a:rPr lang="pl-PL" sz="2400" dirty="0"/>
              <a:t> ujęcia śródlądowych wód powierzchniowych, wyloty ścieków,</a:t>
            </a:r>
          </a:p>
          <a:p>
            <a:r>
              <a:rPr lang="pl-PL" sz="2400" dirty="0"/>
              <a:t> czasze zbiorników wodnych wraz ze zboczami i skarpami,</a:t>
            </a:r>
          </a:p>
          <a:p>
            <a:r>
              <a:rPr lang="pl-PL" sz="2400" dirty="0"/>
              <a:t> pompownie,</a:t>
            </a:r>
          </a:p>
          <a:p>
            <a:r>
              <a:rPr lang="pl-PL" sz="2400" dirty="0"/>
              <a:t> kanały, sztolnie, rurociągi hydrotechniczne, syfony, lewary, akwedukty,</a:t>
            </a:r>
          </a:p>
          <a:p>
            <a:r>
              <a:rPr lang="pl-PL" sz="2400" dirty="0"/>
              <a:t> budowle regulacyjne na rzekach i potokach, progi, grodzie,</a:t>
            </a:r>
          </a:p>
          <a:p>
            <a:r>
              <a:rPr lang="pl-PL" sz="2400" dirty="0"/>
              <a:t>  porty, baseny, pirsy, mola, pomosty, nabrzeża, bulwary,</a:t>
            </a:r>
          </a:p>
          <a:p>
            <a:r>
              <a:rPr lang="pl-PL" sz="2400" dirty="0"/>
              <a:t> pochylnie i falochrony na wodach śródlądowych,</a:t>
            </a:r>
          </a:p>
          <a:p>
            <a:r>
              <a:rPr lang="pl-PL" sz="2400" dirty="0"/>
              <a:t> przepławki dla ryb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104655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Rodzaje budowli hydrotechnicznych</a:t>
            </a:r>
            <a:br>
              <a:rPr lang="pl-PL" sz="2800" dirty="0">
                <a:solidFill>
                  <a:srgbClr val="F0AD00">
                    <a:satMod val="150000"/>
                  </a:srgbClr>
                </a:solidFill>
              </a:rPr>
            </a:br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 morskich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/>
          </a:bodyPr>
          <a:lstStyle/>
          <a:p>
            <a:pPr lvl="0"/>
            <a:r>
              <a:rPr lang="pl-PL" sz="2000" dirty="0"/>
              <a:t> </a:t>
            </a:r>
            <a:r>
              <a:rPr lang="pl-PL" sz="2000" b="1" dirty="0"/>
              <a:t>budowle portowe</a:t>
            </a:r>
            <a:r>
              <a:rPr lang="pl-PL" sz="2000" dirty="0"/>
              <a:t>, usytuowane na obszarze portów morskich, w szczególności falochrony, łamacze fal, nabrzeża przeładunkowe i postojowe, wysepki, pochłaniacze fal, bulwary spacerowe,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budowle przystani morskich</a:t>
            </a:r>
            <a:r>
              <a:rPr lang="pl-PL" sz="2000" dirty="0"/>
              <a:t>, usytuowane na obszarze przystani morskich, w szczególności wysepki cumowniczo-przeładunkowe, pomosty przeładunkowe,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budowle ochrony brzegów morskich</a:t>
            </a:r>
            <a:r>
              <a:rPr lang="pl-PL" sz="2000" dirty="0"/>
              <a:t>, w szczególności opaski i ostrogi brzegowe, falochrony brzegowe, progi podwodne, okładziny, wały przeciwsztormowe, zejścia na plażę,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konstrukcje stałych morskich znaków nawigacyjnych</a:t>
            </a:r>
            <a:r>
              <a:rPr lang="pl-PL" sz="2000" dirty="0"/>
              <a:t>, w szczególności latarnie i radiolatarnie morskie usytuowane na lądzie i na akwenach morskich, stawy lądowe i nawodne, nabieżniki i świetlne znaki nawigacyjne, dalby nawigacyjne,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894420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Rodzaje budowli hydrotechnicznych</a:t>
            </a:r>
            <a:br>
              <a:rPr lang="pl-PL" sz="2800" dirty="0">
                <a:solidFill>
                  <a:srgbClr val="F0AD00">
                    <a:satMod val="150000"/>
                  </a:srgbClr>
                </a:solidFill>
              </a:rPr>
            </a:br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 morskich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/>
          </a:bodyPr>
          <a:lstStyle/>
          <a:p>
            <a:pPr lvl="0"/>
            <a:r>
              <a:rPr lang="pl-PL" sz="2000" b="1" dirty="0"/>
              <a:t>kanały i śluzy </a:t>
            </a:r>
            <a:r>
              <a:rPr lang="pl-PL" sz="2000" dirty="0"/>
              <a:t>morskie,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budowle związane z komunikacją lądową</a:t>
            </a:r>
            <a:r>
              <a:rPr lang="pl-PL" sz="2000" dirty="0"/>
              <a:t>, w szczególności kładki dla pieszych nad torami kolejowymi, mosty portowe, tunele podmorskie,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budowle związane z ujęciami morskich wód powierzchniowych</a:t>
            </a:r>
            <a:r>
              <a:rPr lang="pl-PL" sz="2000" dirty="0"/>
              <a:t>, w szczególności czerpnie wody, rurociągi albo tunele podwodne, zbiorniki magazynowe wody,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budowle związane ze zrzutem wód do morza</a:t>
            </a:r>
            <a:r>
              <a:rPr lang="pl-PL" sz="2000" dirty="0"/>
              <a:t>, w szczególności rurociągi podwodne zrzutu ścieków, konstrukcje zrzutu wody chłodzącej,</a:t>
            </a:r>
          </a:p>
          <a:p>
            <a:pPr lvl="0"/>
            <a:endParaRPr lang="pl-PL" sz="2000" dirty="0"/>
          </a:p>
          <a:p>
            <a:pPr lvl="0"/>
            <a:r>
              <a:rPr lang="pl-PL" sz="2000" b="1" dirty="0"/>
              <a:t>budowle służące rekreacji plażowej</a:t>
            </a:r>
            <a:r>
              <a:rPr lang="pl-PL" sz="2000" dirty="0"/>
              <a:t>, w szczególności mola spacerowe i zjeżdżalnie wodne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08512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pl-PL" sz="2800" b="1" dirty="0"/>
              <a:t>Budowla piętrząca </a:t>
            </a:r>
            <a:r>
              <a:rPr lang="pl-PL" sz="2800" dirty="0"/>
              <a:t>- rozumie się przez to każdą budowlę umożliwiającą stałe lub okresowe utrzymanie wzniesionego ponad przyległy teren lub akwen zwierciadła wody bądź substancji płynnej lub półpłynnej;</a:t>
            </a:r>
          </a:p>
          <a:p>
            <a:pPr>
              <a:buNone/>
            </a:pPr>
            <a:endParaRPr lang="pl-PL" sz="2800" dirty="0"/>
          </a:p>
          <a:p>
            <a:pPr>
              <a:buNone/>
            </a:pPr>
            <a:r>
              <a:rPr lang="pl-PL" sz="2800" b="1" dirty="0"/>
              <a:t>Zapora, jaz, wały przeciwpowodziowe</a:t>
            </a:r>
          </a:p>
          <a:p>
            <a:pPr>
              <a:buNone/>
            </a:pPr>
            <a:endParaRPr lang="pl-PL" sz="2400" dirty="0"/>
          </a:p>
          <a:p>
            <a:pPr>
              <a:buNone/>
            </a:pPr>
            <a:endParaRPr lang="pl-PL" sz="2400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Tytuł 12"/>
          <p:cNvSpPr>
            <a:spLocks noGrp="1"/>
          </p:cNvSpPr>
          <p:nvPr>
            <p:ph type="title"/>
          </p:nvPr>
        </p:nvSpPr>
        <p:spPr>
          <a:xfrm>
            <a:off x="894420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rgbClr val="F0AD00">
                    <a:satMod val="150000"/>
                  </a:srgbClr>
                </a:solidFill>
              </a:rPr>
              <a:t>Rodzaje budowli hydrotechnicznych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3200" dirty="0">
                <a:solidFill>
                  <a:srgbClr val="F0AD00">
                    <a:satMod val="150000"/>
                  </a:srgbClr>
                </a:solidFill>
              </a:rPr>
              <a:t> </a:t>
            </a:r>
            <a:r>
              <a:rPr lang="pl-PL" altLang="pl-PL" sz="2800" dirty="0">
                <a:solidFill>
                  <a:srgbClr val="F0AD00">
                    <a:satMod val="150000"/>
                  </a:srgbClr>
                </a:solidFill>
              </a:rPr>
              <a:t>Charakterystyka budowli hydrotechnicznych </a:t>
            </a:r>
            <a:endParaRPr lang="pl-PL" sz="28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 descr="C:\Documents and Settings\Grzegorz\Pulpit\zdjęcia prezentacje\solin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8229600" cy="4376651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767132" y="6237312"/>
            <a:ext cx="160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Zapora wodna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8100392" y="5661248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>
                <a:solidFill>
                  <a:schemeClr val="bg1"/>
                </a:solidFill>
              </a:rPr>
              <a:t>Zdj</a:t>
            </a:r>
            <a:r>
              <a:rPr lang="pl-PL" sz="1100" dirty="0">
                <a:solidFill>
                  <a:schemeClr val="bg1"/>
                </a:solidFill>
              </a:rPr>
              <a:t>. 1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1829</TotalTime>
  <Words>1093</Words>
  <Application>Microsoft Office PowerPoint</Application>
  <PresentationFormat>Pokaz na ekranie (4:3)</PresentationFormat>
  <Paragraphs>184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32:  Klasyfikacja i ogólna charakterystyka budowli hydrotechnicznych śródlądowych i morskich</vt:lpstr>
      <vt:lpstr>MATERIAŁ NAUCZANIA</vt:lpstr>
      <vt:lpstr>Rodzaje budowli hydrotechnicznych </vt:lpstr>
      <vt:lpstr>Rodzaje budowli hydrotechnicznych</vt:lpstr>
      <vt:lpstr>Rodzaje budowli hydrotechnicznych śródlądowych</vt:lpstr>
      <vt:lpstr>Rodzaje budowli hydrotechnicznych  morskich</vt:lpstr>
      <vt:lpstr>Rodzaje budowli hydrotechnicznych  morskich</vt:lpstr>
      <vt:lpstr>Rodzaje budowli hydrotechnicznych </vt:lpstr>
      <vt:lpstr> Charakterystyka budowli hydrotechnicznych </vt:lpstr>
      <vt:lpstr>Charakterystyka budowli hydrotechnicznych</vt:lpstr>
      <vt:lpstr>Charakterystyka budowli hydrotechnicznych</vt:lpstr>
      <vt:lpstr>Charakterystyka budowli hydrotechnicznych </vt:lpstr>
      <vt:lpstr>Charakterystyka budowli hydrotechnicznych</vt:lpstr>
      <vt:lpstr>Przyczyny awarii budowli hydrotechnicznych</vt:lpstr>
      <vt:lpstr>Przyczyny awarii budowli hydrotechnicznych</vt:lpstr>
      <vt:lpstr>Przyczyny awarii budowli hydrotechnicznych</vt:lpstr>
      <vt:lpstr>Przyczyny awarii budowli hydrotechnicznych</vt:lpstr>
      <vt:lpstr>Przyczyny awarii budowli hydrotechnicznych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227</cp:revision>
  <dcterms:created xsi:type="dcterms:W3CDTF">2014-03-01T12:20:49Z</dcterms:created>
  <dcterms:modified xsi:type="dcterms:W3CDTF">2021-11-08T09:20:02Z</dcterms:modified>
</cp:coreProperties>
</file>