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1" r:id="rId3"/>
    <p:sldId id="257" r:id="rId4"/>
    <p:sldId id="273" r:id="rId5"/>
    <p:sldId id="272" r:id="rId6"/>
    <p:sldId id="258" r:id="rId7"/>
    <p:sldId id="263" r:id="rId8"/>
    <p:sldId id="264" r:id="rId9"/>
    <p:sldId id="265" r:id="rId10"/>
    <p:sldId id="266" r:id="rId11"/>
    <p:sldId id="269" r:id="rId12"/>
    <p:sldId id="267" r:id="rId13"/>
    <p:sldId id="261" r:id="rId14"/>
  </p:sldIdLst>
  <p:sldSz cx="12192000" cy="6858000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2118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3EB1D-922A-41F2-96C9-5D369772AF94}" type="datetimeFigureOut">
              <a:rPr lang="pl-PL" smtClean="0"/>
              <a:t>2019-06-28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13D7E-2DAF-4EAF-80CD-D85E5D9A6D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46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72EC899-11F1-477E-AE16-312F9289565B}" type="datetimeFigureOut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31CEE84-FA97-4F39-A5BA-3DD158EA61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886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6265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53076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170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662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7191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7713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0417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7015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8442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5262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20023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2956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1CEE84-FA97-4F39-A5BA-3DD158EA6106}" type="slidenum">
              <a:rPr lang="pl-PL" smtClean="0"/>
              <a:pPr>
                <a:defRPr/>
              </a:pPr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0693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A23C1-A8CD-482C-A28B-97ED43C93403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D6A26-9F75-48FE-B29D-4B59C8573FC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D947F-3D0C-428E-9940-A2A657D4E3B9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2DDE5-5154-4C50-9A87-967AC4D0979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0369F-2E09-4EB1-B486-D65C2B8C7E36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48E9C-08DF-4DBB-80F2-BADDB8261F4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B7DCF-1522-46AA-B745-C8C5B04E65FE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0842C-46F5-45A3-8E36-21E95EBD6DF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3F457-E096-442D-86A5-EBDD3D61E46E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1A089-B380-4B98-9098-4A73EABEDAF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07CD6-80A8-4FD7-ABF6-B22A8A836F0B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A23D8-9494-4C05-BDB0-7E79C345133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9A1D-DFF3-4A3A-854B-F69671CE3910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30FD-FF13-4B79-B87E-1CE72008328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1FC2C-8FAC-41BC-B8D6-92DA3FB08D8E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275C5-5A56-4958-B196-A34365257F0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B68EB-6516-43C3-8850-2DBBD827EF91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F0354-F0DC-47B0-BA56-DC7897576FA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650C1-DADF-4DCD-92A7-A5FB97CFE792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523E2-4B65-4882-899E-51D2DEE9363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7AD43-959A-4616-9316-F542FE4CF878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4241F-4742-425E-818A-CEB375E8F77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FAF38-557A-45D3-93B7-BCB33CF26CC0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D6654-A5DC-4DA6-804A-0901A8F6EB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BEBC69-B173-4687-8600-BC3CE7DFC399}" type="datetime1">
              <a:rPr lang="pl-PL"/>
              <a:pPr>
                <a:defRPr/>
              </a:pPr>
              <a:t>2019-06-28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E1E1E3-BB34-4DB2-80AA-4DC91EFBDD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2475" y="1122363"/>
            <a:ext cx="10736263" cy="4505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/>
              <a:t>Zasady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przygotowywania prezentacji multimedialnych na potrzeby kształcenia, szkolenia </a:t>
            </a:r>
            <a:br>
              <a:rPr lang="pl-PL" b="1" dirty="0" smtClean="0"/>
            </a:br>
            <a:r>
              <a:rPr lang="pl-PL" b="1" dirty="0" smtClean="0"/>
              <a:t>i doskonalenia zawodowego </a:t>
            </a:r>
            <a:br>
              <a:rPr lang="pl-PL" b="1" dirty="0" smtClean="0"/>
            </a:br>
            <a:r>
              <a:rPr lang="pl-PL" b="1" dirty="0" smtClean="0"/>
              <a:t>w Państwowej Straży Pożarnej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9403307" y="488862"/>
            <a:ext cx="2342729" cy="457200"/>
          </a:xfrm>
        </p:spPr>
        <p:txBody>
          <a:bodyPr>
            <a:normAutofit/>
          </a:bodyPr>
          <a:lstStyle/>
          <a:p>
            <a:pPr algn="r"/>
            <a:r>
              <a:rPr lang="pl-PL" sz="1800" dirty="0" smtClean="0"/>
              <a:t>Załącznik do Zasad…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DBF2A-A81F-40D8-A21E-0EA54AF8BFA3}" type="slidenum">
              <a:rPr lang="pl-PL"/>
              <a:pPr>
                <a:defRPr/>
              </a:pPr>
              <a:t>10</a:t>
            </a:fld>
            <a:endParaRPr lang="pl-PL"/>
          </a:p>
        </p:txBody>
      </p:sp>
      <p:sp>
        <p:nvSpPr>
          <p:cNvPr id="235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800" b="1" dirty="0" smtClean="0"/>
              <a:t>Tabele</a:t>
            </a:r>
          </a:p>
        </p:txBody>
      </p:sp>
      <p:graphicFrame>
        <p:nvGraphicFramePr>
          <p:cNvPr id="20510" name="Group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160545"/>
              </p:ext>
            </p:extLst>
          </p:nvPr>
        </p:nvGraphicFramePr>
        <p:xfrm>
          <a:off x="852488" y="2465388"/>
          <a:ext cx="10515600" cy="2389188"/>
        </p:xfrm>
        <a:graphic>
          <a:graphicData uri="http://schemas.openxmlformats.org/drawingml/2006/table">
            <a:tbl>
              <a:tblPr/>
              <a:tblGrid>
                <a:gridCol w="2103437"/>
                <a:gridCol w="2103438"/>
                <a:gridCol w="2101850"/>
                <a:gridCol w="2103437"/>
                <a:gridCol w="2103438"/>
              </a:tblGrid>
              <a:tr h="1328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Treści w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tabeli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na slajdzie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muszą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być czytelne 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W przypadku 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dużych tabel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należy je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dzielić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na slajdy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AC172-7AB4-41EC-BA84-B7FB8262FAEB}" type="slidenum">
              <a:rPr lang="pl-PL"/>
              <a:pPr>
                <a:defRPr/>
              </a:pPr>
              <a:t>11</a:t>
            </a:fld>
            <a:endParaRPr lang="pl-PL"/>
          </a:p>
        </p:txBody>
      </p:sp>
      <p:graphicFrame>
        <p:nvGraphicFramePr>
          <p:cNvPr id="27675" name="Group 27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243518241"/>
              </p:ext>
            </p:extLst>
          </p:nvPr>
        </p:nvGraphicFramePr>
        <p:xfrm>
          <a:off x="722313" y="2251075"/>
          <a:ext cx="10515600" cy="1646238"/>
        </p:xfrm>
        <a:graphic>
          <a:graphicData uri="http://schemas.openxmlformats.org/drawingml/2006/table">
            <a:tbl>
              <a:tblPr/>
              <a:tblGrid>
                <a:gridCol w="2103437"/>
                <a:gridCol w="2103438"/>
                <a:gridCol w="2101850"/>
                <a:gridCol w="2103437"/>
                <a:gridCol w="2103438"/>
              </a:tblGrid>
              <a:tr h="164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zachowując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logiczną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ciągłość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treści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 formę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6D355A-E240-43A8-B55C-2A1A5FD26591}" type="slidenum">
              <a:rPr lang="pl-PL"/>
              <a:pPr>
                <a:defRPr/>
              </a:pPr>
              <a:t>12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30582" y="2224585"/>
            <a:ext cx="10515600" cy="2279176"/>
          </a:xfrm>
        </p:spPr>
        <p:txBody>
          <a:bodyPr/>
          <a:lstStyle/>
          <a:p>
            <a:pPr algn="ctr" eaLnBrk="1" hangingPunct="1"/>
            <a:r>
              <a:rPr lang="pl-PL" sz="3600" dirty="0" smtClean="0">
                <a:latin typeface="+mn-lt"/>
              </a:rPr>
              <a:t>Animację należy stosować z umiarem</a:t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i </a:t>
            </a:r>
            <a:r>
              <a:rPr lang="pl-PL" sz="3600" dirty="0">
                <a:latin typeface="+mn-lt"/>
              </a:rPr>
              <a:t>rozwagą, ażeby efekt </a:t>
            </a:r>
            <a:r>
              <a:rPr lang="pl-PL" sz="3600" dirty="0" smtClean="0">
                <a:latin typeface="+mn-lt"/>
              </a:rPr>
              <a:t>animacji nie </a:t>
            </a:r>
            <a:r>
              <a:rPr lang="pl-PL" sz="3600" dirty="0">
                <a:latin typeface="+mn-lt"/>
              </a:rPr>
              <a:t>rozpraszał zanadto uwagi </a:t>
            </a:r>
            <a:r>
              <a:rPr lang="pl-PL" sz="3600" dirty="0" smtClean="0">
                <a:latin typeface="+mn-lt"/>
              </a:rPr>
              <a:t>odbiorcy</a:t>
            </a:r>
          </a:p>
        </p:txBody>
      </p:sp>
      <p:sp>
        <p:nvSpPr>
          <p:cNvPr id="7" name="Tytuł 1"/>
          <p:cNvSpPr txBox="1">
            <a:spLocks/>
          </p:cNvSpPr>
          <p:nvPr/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/>
              </a:defRPr>
            </a:lvl9pPr>
          </a:lstStyle>
          <a:p>
            <a:pPr eaLnBrk="1" hangingPunct="1"/>
            <a:r>
              <a:rPr lang="pl-PL" sz="4800" b="1" dirty="0" smtClean="0"/>
              <a:t>Animacje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F13BFE-E016-411D-90FD-61308DAAE0C1}" type="slidenum">
              <a:rPr lang="pl-PL"/>
              <a:pPr>
                <a:defRPr/>
              </a:pPr>
              <a:t>13</a:t>
            </a:fld>
            <a:endParaRPr lang="pl-PL"/>
          </a:p>
        </p:txBody>
      </p:sp>
      <p:sp>
        <p:nvSpPr>
          <p:cNvPr id="286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800" b="1" dirty="0" smtClean="0"/>
              <a:t>Metryczka prezentacji</a:t>
            </a:r>
          </a:p>
        </p:txBody>
      </p:sp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>
          <a:xfrm>
            <a:off x="879309" y="2039440"/>
            <a:ext cx="10134434" cy="391098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pl-PL" sz="3600" dirty="0" smtClean="0"/>
              <a:t>Każda prezentacja musi zawierać następujące informacje:</a:t>
            </a:r>
          </a:p>
          <a:p>
            <a:pPr eaLnBrk="1" hangingPunct="1"/>
            <a:r>
              <a:rPr lang="pl-PL" sz="3600" dirty="0" smtClean="0"/>
              <a:t>Data powstania pierwowzoru: …………….</a:t>
            </a:r>
          </a:p>
          <a:p>
            <a:pPr eaLnBrk="1" hangingPunct="1"/>
            <a:r>
              <a:rPr lang="pl-PL" sz="3600" dirty="0" smtClean="0"/>
              <a:t>Data ostatniej aktualizacji: ……………</a:t>
            </a:r>
          </a:p>
          <a:p>
            <a:pPr eaLnBrk="1" hangingPunct="1"/>
            <a:r>
              <a:rPr lang="pl-PL" sz="3600" dirty="0" smtClean="0"/>
              <a:t>Bieżący nr wersji: ……………</a:t>
            </a:r>
          </a:p>
          <a:p>
            <a:pPr eaLnBrk="1" hangingPunct="1"/>
            <a:r>
              <a:rPr lang="pl-PL" sz="3600" dirty="0" smtClean="0"/>
              <a:t>Autor: ……………</a:t>
            </a:r>
          </a:p>
          <a:p>
            <a:pPr eaLnBrk="1" hangingPunct="1">
              <a:buFont typeface="Arial" charset="0"/>
              <a:buNone/>
            </a:pPr>
            <a:endParaRPr lang="pl-PL" dirty="0" smtClean="0">
              <a:solidFill>
                <a:srgbClr val="2E75B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b="1" dirty="0" smtClean="0"/>
              <a:t>Cel przygotowania „Zasad…”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1848" y="1948462"/>
            <a:ext cx="10515600" cy="3292278"/>
          </a:xfrm>
        </p:spPr>
        <p:txBody>
          <a:bodyPr/>
          <a:lstStyle/>
          <a:p>
            <a:r>
              <a:rPr lang="pl-PL" sz="3600" dirty="0"/>
              <a:t>Celem </a:t>
            </a:r>
            <a:r>
              <a:rPr lang="pl-PL" sz="3600" dirty="0" smtClean="0"/>
              <a:t>dokumentu </a:t>
            </a:r>
            <a:r>
              <a:rPr lang="pl-PL" sz="3600" dirty="0"/>
              <a:t>jest ujednolicenie prezentacji tworzonych </a:t>
            </a:r>
            <a:r>
              <a:rPr lang="pl-PL" sz="3600" dirty="0" smtClean="0"/>
              <a:t>i </a:t>
            </a:r>
            <a:r>
              <a:rPr lang="pl-PL" sz="3600" dirty="0"/>
              <a:t>stosowanych </a:t>
            </a:r>
            <a:r>
              <a:rPr lang="pl-PL" sz="3600" dirty="0" smtClean="0"/>
              <a:t>w </a:t>
            </a:r>
            <a:r>
              <a:rPr lang="pl-PL" sz="3600" dirty="0"/>
              <a:t>procesie kształcenia, szkolenia </a:t>
            </a:r>
            <a:r>
              <a:rPr lang="pl-PL" sz="3600" dirty="0" smtClean="0"/>
              <a:t>i </a:t>
            </a:r>
            <a:r>
              <a:rPr lang="pl-PL" sz="3600" dirty="0"/>
              <a:t>doskonalenia zawodowego w Państwowej Straży Pożarnej. Zastosowanie jednakowych standardów pozwoli na uzyskanie spójności </a:t>
            </a: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i </a:t>
            </a:r>
            <a:r>
              <a:rPr lang="pl-PL" sz="3600" dirty="0"/>
              <a:t>jednorodności dokumentacji dydaktycznej.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E1A089-B380-4B98-9098-4A73EABEDAFC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7186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9D4916-6D59-4B24-B0C7-ADFFC329055B}" type="slidenum">
              <a:rPr lang="pl-PL"/>
              <a:pPr>
                <a:defRPr/>
              </a:pPr>
              <a:t>3</a:t>
            </a:fld>
            <a:endParaRPr lang="pl-PL"/>
          </a:p>
        </p:txBody>
      </p:sp>
      <p:sp>
        <p:nvSpPr>
          <p:cNvPr id="184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800" b="1" dirty="0" smtClean="0"/>
              <a:t>Zasady przygotowania prezentacji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28048" y="1924334"/>
            <a:ext cx="10727140" cy="412162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pl-PL" sz="3200" dirty="0"/>
              <a:t>Treści przedstawione w prezentacji powinny być spójne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z </a:t>
            </a:r>
            <a:r>
              <a:rPr lang="pl-PL" sz="3200" dirty="0"/>
              <a:t>materiałem nauczania zawartym w programie szkolenia.</a:t>
            </a:r>
          </a:p>
          <a:p>
            <a:pPr marL="514350" lvl="0" indent="-514350">
              <a:buFont typeface="+mj-lt"/>
              <a:buAutoNum type="arabicPeriod"/>
            </a:pPr>
            <a:r>
              <a:rPr lang="pl-PL" sz="3200" dirty="0"/>
              <a:t>Układ prezentacji powinien odpowiadać kolejnym zagadnieniom poruszanym </a:t>
            </a:r>
            <a:r>
              <a:rPr lang="pl-PL" sz="3200" dirty="0" smtClean="0"/>
              <a:t>w </a:t>
            </a:r>
            <a:r>
              <a:rPr lang="pl-PL" sz="3200" dirty="0"/>
              <a:t>programie szkolenia w ramach danego tematu.</a:t>
            </a:r>
          </a:p>
          <a:p>
            <a:pPr marL="514350" lvl="0" indent="-514350">
              <a:buFont typeface="+mj-lt"/>
              <a:buAutoNum type="arabicPeriod"/>
            </a:pPr>
            <a:r>
              <a:rPr lang="pl-PL" sz="3200" dirty="0"/>
              <a:t>W prezentacji należy zawrzeć wszystkie zagadnienia wskazane </a:t>
            </a:r>
            <a:r>
              <a:rPr lang="pl-PL" sz="3200" dirty="0" smtClean="0"/>
              <a:t>w </a:t>
            </a:r>
            <a:r>
              <a:rPr lang="pl-PL" sz="3200" dirty="0"/>
              <a:t>programie szkolenia w ramach danego tematu</a:t>
            </a:r>
            <a:r>
              <a:rPr lang="pl-PL" sz="3200" dirty="0" smtClean="0"/>
              <a:t>.</a:t>
            </a:r>
            <a:endParaRPr lang="pl-P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b="1" dirty="0"/>
              <a:t>Zasady przygotowania </a:t>
            </a:r>
            <a:r>
              <a:rPr lang="pl-PL" sz="4800" b="1" dirty="0" smtClean="0"/>
              <a:t>prezentacji c.d.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61030" y="2767321"/>
            <a:ext cx="10515600" cy="1722792"/>
          </a:xfrm>
        </p:spPr>
        <p:txBody>
          <a:bodyPr/>
          <a:lstStyle/>
          <a:p>
            <a:pPr marL="0" lvl="0" indent="0" algn="ctr">
              <a:buNone/>
            </a:pPr>
            <a:r>
              <a:rPr lang="pl-PL" sz="3600" dirty="0"/>
              <a:t>Treści przedstawione na slajdach mają stanowić jedynie </a:t>
            </a:r>
            <a:r>
              <a:rPr lang="pl-PL" sz="3600" dirty="0" smtClean="0"/>
              <a:t>kwintesencję </a:t>
            </a:r>
            <a:r>
              <a:rPr lang="pl-PL" sz="3600" dirty="0"/>
              <a:t>wypowiedzi prelegenta, a nie materiał do przeczytania przez słuchacza.</a:t>
            </a:r>
          </a:p>
          <a:p>
            <a:pPr marL="0" indent="0">
              <a:buNone/>
            </a:pPr>
            <a:endParaRPr lang="pl-PL" sz="36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E1A089-B380-4B98-9098-4A73EABEDAFC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372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b="1" dirty="0" smtClean="0"/>
              <a:t>Pamiętaj!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67081"/>
            <a:ext cx="10515600" cy="2432465"/>
          </a:xfrm>
        </p:spPr>
        <p:txBody>
          <a:bodyPr/>
          <a:lstStyle/>
          <a:p>
            <a:pPr marL="0" lv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3600" dirty="0">
                <a:solidFill>
                  <a:srgbClr val="FF0000"/>
                </a:solidFill>
              </a:rPr>
              <a:t>Informacje dodatkowe dotyczące danego </a:t>
            </a:r>
            <a:r>
              <a:rPr lang="pl-PL" sz="3600" dirty="0" smtClean="0">
                <a:solidFill>
                  <a:srgbClr val="FF0000"/>
                </a:solidFill>
              </a:rPr>
              <a:t>slajdu</a:t>
            </a:r>
            <a:br>
              <a:rPr lang="pl-PL" sz="3600" dirty="0" smtClean="0">
                <a:solidFill>
                  <a:srgbClr val="FF0000"/>
                </a:solidFill>
              </a:rPr>
            </a:br>
            <a:r>
              <a:rPr lang="pl-PL" sz="3600" dirty="0" smtClean="0">
                <a:solidFill>
                  <a:srgbClr val="FF0000"/>
                </a:solidFill>
              </a:rPr>
              <a:t>należy umieścić </a:t>
            </a:r>
            <a:br>
              <a:rPr lang="pl-PL" sz="3600" dirty="0" smtClean="0">
                <a:solidFill>
                  <a:srgbClr val="FF0000"/>
                </a:solidFill>
              </a:rPr>
            </a:br>
            <a:r>
              <a:rPr lang="pl-PL" sz="3600" dirty="0" smtClean="0">
                <a:solidFill>
                  <a:srgbClr val="FF0000"/>
                </a:solidFill>
              </a:rPr>
              <a:t>w </a:t>
            </a:r>
            <a:r>
              <a:rPr lang="pl-PL" sz="3600" dirty="0">
                <a:solidFill>
                  <a:srgbClr val="FF0000"/>
                </a:solidFill>
              </a:rPr>
              <a:t>notatkach widocznych jedynie dla prowadzącego.</a:t>
            </a:r>
          </a:p>
          <a:p>
            <a:pPr marL="0" indent="0">
              <a:spcAft>
                <a:spcPts val="1200"/>
              </a:spcAft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E1A089-B380-4B98-9098-4A73EABEDAFC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82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388A47-9D13-4291-8DA7-5B731D089AC2}" type="slidenum">
              <a:rPr lang="pl-PL"/>
              <a:pPr>
                <a:defRPr/>
              </a:pPr>
              <a:t>6</a:t>
            </a:fld>
            <a:endParaRPr lang="pl-PL" dirty="0"/>
          </a:p>
        </p:txBody>
      </p:sp>
      <p:sp>
        <p:nvSpPr>
          <p:cNvPr id="19459" name="Symbol zastępczy zawartości 2"/>
          <p:cNvSpPr>
            <a:spLocks noGrp="1"/>
          </p:cNvSpPr>
          <p:nvPr>
            <p:ph idx="1"/>
          </p:nvPr>
        </p:nvSpPr>
        <p:spPr>
          <a:xfrm>
            <a:off x="933734" y="2235058"/>
            <a:ext cx="9561394" cy="310121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pl-PL" sz="3600" dirty="0" smtClean="0"/>
              <a:t>Dzieląc tekst używaj:</a:t>
            </a:r>
          </a:p>
          <a:p>
            <a:pPr marL="0" indent="0" eaLnBrk="1" hangingPunct="1">
              <a:buFont typeface="Arial" charset="0"/>
              <a:buNone/>
            </a:pPr>
            <a:endParaRPr lang="pl-PL" sz="1400" dirty="0"/>
          </a:p>
          <a:p>
            <a:pPr marL="0" indent="0" eaLnBrk="1" hangingPunct="1">
              <a:buFont typeface="Arial" charset="0"/>
              <a:buNone/>
            </a:pPr>
            <a:r>
              <a:rPr lang="pl-PL" sz="3600" dirty="0" smtClean="0"/>
              <a:t>akapitów,</a:t>
            </a:r>
          </a:p>
          <a:p>
            <a:pPr marL="0" indent="0" eaLnBrk="1" hangingPunct="1"/>
            <a:r>
              <a:rPr lang="pl-PL" sz="3600" dirty="0" smtClean="0"/>
              <a:t> </a:t>
            </a:r>
            <a:r>
              <a:rPr lang="pl-PL" sz="3600" dirty="0" err="1" smtClean="0"/>
              <a:t>tiretów</a:t>
            </a:r>
            <a:r>
              <a:rPr lang="pl-PL" sz="3600" dirty="0" smtClean="0"/>
              <a:t>,</a:t>
            </a:r>
          </a:p>
          <a:p>
            <a:pPr marL="0" indent="0" eaLnBrk="1" hangingPunct="1">
              <a:buFont typeface="Arial" charset="0"/>
              <a:buAutoNum type="arabicParenR"/>
            </a:pPr>
            <a:r>
              <a:rPr lang="pl-PL" sz="3600" dirty="0" smtClean="0"/>
              <a:t> punktów</a:t>
            </a:r>
          </a:p>
          <a:p>
            <a:pPr marL="0" indent="0" eaLnBrk="1" hangingPunct="1">
              <a:buFont typeface="Arial" charset="0"/>
              <a:buNone/>
            </a:pPr>
            <a:endParaRPr lang="pl-PL" dirty="0" smtClean="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pl-PL" sz="4800" b="1" dirty="0" smtClean="0"/>
              <a:t>Dzielenie zwartego tekstu</a:t>
            </a:r>
            <a:endParaRPr lang="pl-PL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6085" y="4281698"/>
            <a:ext cx="1343025" cy="666750"/>
          </a:xfrm>
          <a:prstGeom prst="rect">
            <a:avLst/>
          </a:prstGeom>
          <a:noFill/>
        </p:spPr>
      </p:pic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F8161-DFDA-4732-8EEC-E8674F5DFCE5}" type="slidenum">
              <a:rPr lang="pl-PL"/>
              <a:pPr>
                <a:defRPr/>
              </a:pPr>
              <a:t>7</a:t>
            </a:fld>
            <a:endParaRPr lang="pl-PL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896085" y="1937983"/>
            <a:ext cx="10467832" cy="3507474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pl-PL" sz="3600" dirty="0"/>
              <a:t>W celu zaakcentowania ważnych treści stosuj barwy ciepłe</a:t>
            </a:r>
            <a:r>
              <a:rPr lang="pl-PL" sz="3600" dirty="0" smtClean="0"/>
              <a:t>:</a:t>
            </a:r>
            <a:endParaRPr lang="pl-PL" sz="3600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pl-PL" sz="3600" dirty="0" smtClean="0">
                <a:solidFill>
                  <a:srgbClr val="FF0000"/>
                </a:solidFill>
              </a:rPr>
              <a:t>Czerwone</a:t>
            </a:r>
            <a:r>
              <a:rPr lang="pl-PL" sz="3600" dirty="0" smtClean="0"/>
              <a:t>,</a:t>
            </a:r>
          </a:p>
          <a:p>
            <a:pPr eaLnBrk="1" hangingPunct="1"/>
            <a:r>
              <a:rPr lang="pl-PL" sz="3600" dirty="0" smtClean="0">
                <a:solidFill>
                  <a:srgbClr val="FFC000"/>
                </a:solidFill>
              </a:rPr>
              <a:t>Pomarańczowe</a:t>
            </a:r>
            <a:r>
              <a:rPr lang="pl-PL" sz="3600" dirty="0" smtClean="0"/>
              <a:t>,</a:t>
            </a:r>
          </a:p>
          <a:p>
            <a:pPr eaLnBrk="1" hangingPunct="1"/>
            <a:r>
              <a:rPr lang="pl-PL" sz="3600" dirty="0" smtClean="0">
                <a:solidFill>
                  <a:srgbClr val="FFFF00"/>
                </a:solidFill>
              </a:rPr>
              <a:t>Żółte</a:t>
            </a:r>
            <a:r>
              <a:rPr lang="pl-PL" sz="3600" dirty="0" smtClean="0">
                <a:solidFill>
                  <a:srgbClr val="2E75B6"/>
                </a:solidFill>
              </a:rPr>
              <a:t> (w tym przypadku na ciemnym tle).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 b="1" dirty="0" smtClean="0"/>
              <a:t>Barwy na slajdzie</a:t>
            </a:r>
            <a:endParaRPr lang="pl-PL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DBD78-E79E-49D6-80FC-7B5BDBC00ABB}" type="slidenum">
              <a:rPr lang="pl-PL"/>
              <a:pPr>
                <a:defRPr/>
              </a:pPr>
              <a:t>8</a:t>
            </a:fld>
            <a:endParaRPr lang="pl-PL"/>
          </a:p>
        </p:txBody>
      </p:sp>
      <p:sp>
        <p:nvSpPr>
          <p:cNvPr id="2150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800" b="1" dirty="0" smtClean="0"/>
              <a:t>Barwy na slajdzie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56298"/>
            <a:ext cx="10515600" cy="1979224"/>
          </a:xfrm>
        </p:spPr>
        <p:txBody>
          <a:bodyPr/>
          <a:lstStyle/>
          <a:p>
            <a:pPr marL="0" indent="0" algn="ctr" eaLnBrk="1" hangingPunct="1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3600" dirty="0" smtClean="0">
                <a:solidFill>
                  <a:srgbClr val="0070C0"/>
                </a:solidFill>
              </a:rPr>
              <a:t>Na slajdzie używaj </a:t>
            </a:r>
            <a:r>
              <a:rPr lang="pl-PL" sz="3600" dirty="0" smtClean="0"/>
              <a:t>maksymalnie do czterech kolorów, </a:t>
            </a:r>
            <a:r>
              <a:rPr lang="pl-PL" sz="3600" dirty="0" smtClean="0">
                <a:solidFill>
                  <a:srgbClr val="FF0000"/>
                </a:solidFill>
              </a:rPr>
              <a:t>dzięki czemu skupisz, a nie</a:t>
            </a:r>
            <a:r>
              <a:rPr lang="pl-PL" sz="3600" dirty="0" smtClean="0"/>
              <a:t> </a:t>
            </a:r>
            <a:r>
              <a:rPr lang="pl-PL" sz="3600" dirty="0" smtClean="0">
                <a:solidFill>
                  <a:srgbClr val="548235"/>
                </a:solidFill>
              </a:rPr>
              <a:t>rozproszysz uwagę odbiorców</a:t>
            </a:r>
            <a:r>
              <a:rPr lang="pl-PL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5054-5C06-469C-8050-6A8CFE5EA6E8}" type="slidenum">
              <a:rPr lang="pl-PL"/>
              <a:pPr>
                <a:defRPr/>
              </a:pPr>
              <a:t>9</a:t>
            </a:fld>
            <a:endParaRPr lang="pl-PL"/>
          </a:p>
        </p:txBody>
      </p:sp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>
          <a:xfrm>
            <a:off x="810904" y="1932460"/>
            <a:ext cx="10515600" cy="1520423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pl-PL" sz="3600" dirty="0" smtClean="0"/>
              <a:t>W celu przekazania maksimum informacji stosuj: zdjęcia, obrazki, animacje czy tabele. Nie przesadź z ich liczbą, bo uzyskasz efekt odmienny od zakładanego.</a:t>
            </a:r>
          </a:p>
          <a:p>
            <a:pPr marL="0" indent="0" eaLnBrk="1" hangingPunct="1"/>
            <a:endParaRPr lang="pl-PL" dirty="0" smtClean="0"/>
          </a:p>
        </p:txBody>
      </p:sp>
      <p:sp>
        <p:nvSpPr>
          <p:cNvPr id="22531" name="Symbol zastępczy zawartości 2"/>
          <p:cNvSpPr txBox="1">
            <a:spLocks/>
          </p:cNvSpPr>
          <p:nvPr/>
        </p:nvSpPr>
        <p:spPr bwMode="auto">
          <a:xfrm>
            <a:off x="6854872" y="4545427"/>
            <a:ext cx="418306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pl-PL" sz="4000" dirty="0" smtClean="0">
                <a:latin typeface="Calibri" pitchFamily="34" charset="0"/>
              </a:rPr>
              <a:t>= </a:t>
            </a:r>
            <a:r>
              <a:rPr lang="pl-PL" sz="4000" dirty="0">
                <a:latin typeface="Calibri" pitchFamily="34" charset="0"/>
              </a:rPr>
              <a:t>1000 słów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pl-PL" sz="2800" dirty="0">
              <a:latin typeface="Calibri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pl-PL" sz="2800" dirty="0">
              <a:latin typeface="Calibri" pitchFamily="34" charset="0"/>
            </a:endParaRPr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66483" y="3603010"/>
            <a:ext cx="1749767" cy="226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pl-PL" sz="4800" b="1" dirty="0" smtClean="0"/>
              <a:t>Zdjęcia, obrazki, animacje…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258</Words>
  <Application>Microsoft Office PowerPoint</Application>
  <PresentationFormat>Niestandardowy</PresentationFormat>
  <Paragraphs>77</Paragraphs>
  <Slides>13</Slides>
  <Notes>13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Motyw pakietu Office</vt:lpstr>
      <vt:lpstr>Zasady  przygotowywania prezentacji multimedialnych na potrzeby kształcenia, szkolenia  i doskonalenia zawodowego  w Państwowej Straży Pożarnej</vt:lpstr>
      <vt:lpstr>Cel przygotowania „Zasad…”</vt:lpstr>
      <vt:lpstr>Zasady przygotowania prezentacji</vt:lpstr>
      <vt:lpstr>Zasady przygotowania prezentacji c.d.</vt:lpstr>
      <vt:lpstr>Pamiętaj!</vt:lpstr>
      <vt:lpstr>Dzielenie zwartego tekstu</vt:lpstr>
      <vt:lpstr>Barwy na slajdzie</vt:lpstr>
      <vt:lpstr>Barwy na slajdzie</vt:lpstr>
      <vt:lpstr>Zdjęcia, obrazki, animacje…</vt:lpstr>
      <vt:lpstr>Tabele</vt:lpstr>
      <vt:lpstr>Prezentacja programu PowerPoint</vt:lpstr>
      <vt:lpstr>Animację należy stosować z umiarem i rozwagą, ażeby efekt animacji nie rozpraszał zanadto uwagi odbiorcy</vt:lpstr>
      <vt:lpstr>Metryczka prezentacji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 przygotowywania prezentacji multimedialnych na potrzeby kształcenia, szkolenia  i doskonalenia zawodowego  w Państwowej Straży Pożarnej</dc:title>
  <dc:creator>Małgorzata Sienniak</dc:creator>
  <cp:lastModifiedBy>Stajszczak Magdalena</cp:lastModifiedBy>
  <cp:revision>36</cp:revision>
  <cp:lastPrinted>2019-06-14T11:01:51Z</cp:lastPrinted>
  <dcterms:created xsi:type="dcterms:W3CDTF">2018-04-16T11:36:03Z</dcterms:created>
  <dcterms:modified xsi:type="dcterms:W3CDTF">2019-06-28T10:39:36Z</dcterms:modified>
</cp:coreProperties>
</file>