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2" r:id="rId1"/>
    <p:sldMasterId id="2147483674" r:id="rId2"/>
  </p:sldMasterIdLst>
  <p:notesMasterIdLst>
    <p:notesMasterId r:id="rId38"/>
  </p:notesMasterIdLst>
  <p:sldIdLst>
    <p:sldId id="256" r:id="rId3"/>
    <p:sldId id="292" r:id="rId4"/>
    <p:sldId id="258" r:id="rId5"/>
    <p:sldId id="294" r:id="rId6"/>
    <p:sldId id="297" r:id="rId7"/>
    <p:sldId id="298" r:id="rId8"/>
    <p:sldId id="300" r:id="rId9"/>
    <p:sldId id="301" r:id="rId10"/>
    <p:sldId id="302" r:id="rId11"/>
    <p:sldId id="303" r:id="rId12"/>
    <p:sldId id="304" r:id="rId13"/>
    <p:sldId id="307" r:id="rId14"/>
    <p:sldId id="308" r:id="rId15"/>
    <p:sldId id="305" r:id="rId16"/>
    <p:sldId id="306" r:id="rId17"/>
    <p:sldId id="296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9" r:id="rId36"/>
    <p:sldId id="290" r:id="rId37"/>
  </p:sldIdLst>
  <p:sldSz cx="9144000" cy="6858000" type="screen4x3"/>
  <p:notesSz cx="6858000" cy="9144000"/>
  <p:embeddedFontLst>
    <p:embeddedFont>
      <p:font typeface="Arial Black" pitchFamily="34" charset="0"/>
      <p:bold r:id="rId39"/>
    </p:embeddedFont>
    <p:embeddedFont>
      <p:font typeface="Calibri" pitchFamily="34" charset="0"/>
      <p:regular r:id="rId40"/>
      <p:bold r:id="rId41"/>
      <p:italic r:id="rId42"/>
      <p:boldItalic r:id="rId43"/>
    </p:embeddedFont>
    <p:embeddedFont>
      <p:font typeface="Verdana" pitchFamily="34" charset="0"/>
      <p:regular r:id="rId44"/>
      <p:bold r:id="rId45"/>
      <p:italic r:id="rId46"/>
      <p:boldItalic r:id="rId47"/>
    </p:embeddedFont>
    <p:embeddedFont>
      <p:font typeface="Lucida Sans Unicode" pitchFamily="34" charset="0"/>
      <p:regular r:id="rId48"/>
    </p:embeddedFont>
    <p:embeddedFont>
      <p:font typeface="Wingdings 3" pitchFamily="18" charset="2"/>
      <p:regular r:id="rId49"/>
    </p:embeddedFont>
    <p:embeddedFont>
      <p:font typeface="Wingdings 2" pitchFamily="18" charset="2"/>
      <p:regular r:id="rId5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-10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4.fntdata"/><Relationship Id="rId47" Type="http://schemas.openxmlformats.org/officeDocument/2006/relationships/font" Target="fonts/font9.fntdata"/><Relationship Id="rId50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notesMaster" Target="notesMasters/notesMaster1.xml"/><Relationship Id="rId46" Type="http://schemas.openxmlformats.org/officeDocument/2006/relationships/font" Target="fonts/font8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font" Target="fonts/font3.fntdata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2.fntdata"/><Relationship Id="rId45" Type="http://schemas.openxmlformats.org/officeDocument/2006/relationships/font" Target="fonts/font7.fntdata"/><Relationship Id="rId53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11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font" Target="fonts/font6.fntdata"/><Relationship Id="rId52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5.fntdata"/><Relationship Id="rId48" Type="http://schemas.openxmlformats.org/officeDocument/2006/relationships/font" Target="fonts/font10.fntdata"/><Relationship Id="rId8" Type="http://schemas.openxmlformats.org/officeDocument/2006/relationships/slide" Target="slides/slide6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75446890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14" name="Shape 1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Shape 1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147984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Shape 29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Shape 2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8" name="Shape 29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19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0595429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06" name="Shape 306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20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331143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Shape 31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Shape 31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5" name="Shape 315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21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115373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Shape 32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3" name="Shape 3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24" name="Shape 324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22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59613012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Shape 3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Shape 3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33" name="Shape 33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23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21590859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Shape 34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42" name="Shape 342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24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18796510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Shape 34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Shape 35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1" name="Shape 35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25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5978379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Shape 35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Shape 36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61" name="Shape 36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26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65418564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0" name="Shape 37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1" name="Shape 37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27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5298480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Shape 3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Shape 3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1" name="Shape 38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28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8613508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51E89F-DB85-40D6-9250-145E54BD44B7}" type="slidenum">
              <a:rPr lang="pl-PL" smtClean="0"/>
              <a:pPr/>
              <a:t>2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33631556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Shape 38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Shape 3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1" name="Shape 39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29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6283512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Shape 39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Shape 3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0" name="Shape 40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30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2456809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Shape 40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9" name="Shape 40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31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8624637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Shape 41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9" name="Shape 419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32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29258984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8" name="Shape 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33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414355210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8" name="Shape 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34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6587354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Shape 43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37" name="Shape 4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Shape 43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35</a:t>
            </a:fld>
            <a:endParaRPr lang="pl-PL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65908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Shape 133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4718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98150F5D-FDE9-4FC8-888A-4DECEBB80E1E}" type="slidenum">
              <a:rPr lang="pl-PL" altLang="pl-PL">
                <a:latin typeface="Arial" panose="020B0604020202020204" pitchFamily="34" charset="0"/>
              </a:rPr>
              <a:pPr eaLnBrk="1" hangingPunct="1"/>
              <a:t>4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56085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fld id="{98150F5D-FDE9-4FC8-888A-4DECEBB80E1E}" type="slidenum">
              <a:rPr lang="pl-PL" altLang="pl-PL">
                <a:latin typeface="Arial" panose="020B0604020202020204" pitchFamily="34" charset="0"/>
              </a:rPr>
              <a:pPr eaLnBrk="1" hangingPunct="1"/>
              <a:t>5</a:t>
            </a:fld>
            <a:endParaRPr lang="pl-PL" altLang="pl-PL">
              <a:latin typeface="Arial" panose="020B0604020202020204" pitchFamily="34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l-PL" altLang="pl-PL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886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8" name="Shape 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6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351717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Shape 426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Shape 42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28" name="Shape 428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16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9857624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Shape 279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1" name="Shape 281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17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37805994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Shape 28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90" name="Shape 290"/>
          <p:cNvSpPr txBox="1">
            <a:spLocks noGrp="1"/>
          </p:cNvSpPr>
          <p:nvPr>
            <p:ph type="sldNum" idx="12"/>
          </p:nvPr>
        </p:nvSpPr>
        <p:spPr>
          <a:xfrm>
            <a:off x="3884612" y="8685213"/>
            <a:ext cx="2971800" cy="457200"/>
          </a:xfrm>
          <a:prstGeom prst="rect">
            <a:avLst/>
          </a:prstGeom>
        </p:spPr>
        <p:txBody>
          <a:bodyPr lIns="91425" tIns="45700" rIns="91425" bIns="4570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18</a:t>
            </a:fld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72025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ójkąt prostokątny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grpSp>
        <p:nvGrpSpPr>
          <p:cNvPr id="2" name="Grupa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Dowolny kształt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Dowolny kształt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Dowolny kształt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Łącznik prosty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ytuł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ytuł, zawartość i 2 elementy zawartości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FFC700"/>
              </a:buClr>
              <a:buFont typeface="Calibri"/>
              <a:buNone/>
              <a:defRPr sz="45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599" cy="45259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599" cy="2185988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body" idx="3"/>
          </p:nvPr>
        </p:nvSpPr>
        <p:spPr>
          <a:xfrm>
            <a:off x="4648200" y="3938587"/>
            <a:ext cx="4038599" cy="218757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438912" marR="0" lvl="0" indent="-16205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Char char="◼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731520" marR="0" lvl="1" indent="-114300" algn="l" rtl="0">
              <a:spcBef>
                <a:spcPts val="560"/>
              </a:spcBef>
              <a:buClr>
                <a:schemeClr val="accent2"/>
              </a:buClr>
              <a:buSzPct val="90000"/>
              <a:buFont typeface="Noto Sans Symbols"/>
              <a:buChar char="▪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6696" marR="0" lvl="2" indent="-82296" algn="l" rtl="0">
              <a:spcBef>
                <a:spcPts val="480"/>
              </a:spcBef>
              <a:buClr>
                <a:schemeClr val="accent3"/>
              </a:buClr>
              <a:buSzPct val="100000"/>
              <a:buFont typeface="Arial"/>
              <a:buChar char="▪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216152" marR="0" lvl="3" indent="-60452" algn="l" rtl="0">
              <a:spcBef>
                <a:spcPts val="400"/>
              </a:spcBef>
              <a:buClr>
                <a:schemeClr val="accent4"/>
              </a:buClr>
              <a:buSzPct val="100000"/>
              <a:buFont typeface="Arial"/>
              <a:buChar char="▪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426464" marR="0" lvl="4" indent="-67564" algn="l" rtl="0">
              <a:spcBef>
                <a:spcPts val="400"/>
              </a:spcBef>
              <a:buClr>
                <a:schemeClr val="accent5"/>
              </a:buClr>
              <a:buSzPct val="100000"/>
              <a:buFont typeface="Noto Sans Symbols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1627632" marR="0" lvl="5" indent="-65532" algn="l" rtl="0">
              <a:spcBef>
                <a:spcPts val="400"/>
              </a:spcBef>
              <a:buClr>
                <a:schemeClr val="accent6"/>
              </a:buClr>
              <a:buSzPct val="100000"/>
              <a:buFont typeface="Noto Sans Symbols"/>
              <a:buChar char="⚫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1828800" marR="0" lvl="6" indent="-76200" algn="l" rtl="0">
              <a:spcBef>
                <a:spcPts val="360"/>
              </a:spcBef>
              <a:buClr>
                <a:schemeClr val="accent1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2029968" marR="0" lvl="7" indent="-74167" algn="l" rtl="0">
              <a:spcBef>
                <a:spcPts val="360"/>
              </a:spcBef>
              <a:buClr>
                <a:schemeClr val="accent2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2231136" marR="0" lvl="8" indent="-72135" algn="l" rtl="0">
              <a:spcBef>
                <a:spcPts val="360"/>
              </a:spcBef>
              <a:buClr>
                <a:schemeClr val="accent3"/>
              </a:buClr>
              <a:buSzPct val="1000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ag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Pag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ytuł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ójkąt prostokątny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Łącznik prosty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Pag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Pag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40000">
              <a:schemeClr val="bg1">
                <a:tint val="65000"/>
                <a:satMod val="300000"/>
              </a:schemeClr>
            </a:gs>
            <a:gs pos="100000">
              <a:schemeClr val="bg1">
                <a:shade val="65000"/>
                <a:satMod val="300000"/>
              </a:schemeClr>
            </a:gs>
          </a:gsLst>
          <a:path path="circle">
            <a:fillToRect l="65000" b="98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40000">
              <a:schemeClr val="bg1">
                <a:tint val="65000"/>
                <a:satMod val="300000"/>
              </a:schemeClr>
            </a:gs>
            <a:gs pos="100000">
              <a:schemeClr val="bg1">
                <a:shade val="65000"/>
                <a:satMod val="300000"/>
              </a:schemeClr>
            </a:gs>
          </a:gsLst>
          <a:path path="circle">
            <a:fillToRect l="65000" b="98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olny kształt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Dowolny kształt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ójkąt prostokątny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Łącznik prosty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b="0" i="0" u="none" strike="noStrike" cap="none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‹#›</a:t>
            </a:fld>
            <a:endParaRPr lang="pl-PL" sz="1200" b="0" i="0" u="none" strike="noStrike" cap="none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28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34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>
            <a:spLocks noGrp="1"/>
          </p:cNvSpPr>
          <p:nvPr>
            <p:ph type="ctrTitle"/>
          </p:nvPr>
        </p:nvSpPr>
        <p:spPr>
          <a:xfrm>
            <a:off x="17875" y="2828599"/>
            <a:ext cx="9144000" cy="1557000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TEMAT </a:t>
            </a:r>
            <a:r>
              <a:rPr lang="pl-PL" sz="2880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3</a:t>
            </a:r>
            <a:r>
              <a:rPr lang="pl-PL" sz="2880" b="1" i="0" u="none" strike="noStrike" cap="none" dirty="0">
                <a:solidFill>
                  <a:schemeClr val="tx1"/>
                </a:solidFill>
                <a:latin typeface="Arial Black"/>
                <a:ea typeface="Arial Black"/>
                <a:cs typeface="Arial Black"/>
                <a:sym typeface="Arial Black"/>
              </a:rPr>
              <a:t>: </a:t>
            </a:r>
          </a:p>
          <a:p>
            <a:pPr lvl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 ratowniczy </a:t>
            </a:r>
          </a:p>
          <a:p>
            <a:pPr lvl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3600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i podręczny sprzęt gaśniczy</a:t>
            </a:r>
          </a:p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pl-PL" sz="2880" b="1" i="0" u="none" strike="noStrike" cap="none" dirty="0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lang="pl-PL" sz="2880" b="1" i="0" u="none" strike="noStrike" cap="none" dirty="0">
              <a:solidFill>
                <a:srgbClr val="FFC7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Shape 118"/>
          <p:cNvSpPr txBox="1">
            <a:spLocks noGrp="1"/>
          </p:cNvSpPr>
          <p:nvPr>
            <p:ph type="subTitle" idx="1"/>
          </p:nvPr>
        </p:nvSpPr>
        <p:spPr>
          <a:xfrm>
            <a:off x="5436097" y="5504704"/>
            <a:ext cx="3707903" cy="336129"/>
          </a:xfrm>
          <a:prstGeom prst="rect">
            <a:avLst/>
          </a:prstGeom>
          <a:noFill/>
          <a:ln>
            <a:noFill/>
          </a:ln>
        </p:spPr>
        <p:txBody>
          <a:bodyPr lIns="118850" tIns="0" rIns="45700" bIns="0" anchor="b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FFAB40"/>
              </a:buClr>
              <a:buSzPct val="25000"/>
              <a:buFont typeface="Noto Sans Symbols"/>
              <a:buNone/>
            </a:pPr>
            <a:endParaRPr lang="pl-PL" sz="1800" dirty="0">
              <a:solidFill>
                <a:srgbClr val="F1C23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0" name="Shape 120"/>
          <p:cNvSpPr txBox="1"/>
          <p:nvPr/>
        </p:nvSpPr>
        <p:spPr>
          <a:xfrm>
            <a:off x="1082051" y="404767"/>
            <a:ext cx="6984776" cy="936103"/>
          </a:xfrm>
          <a:prstGeom prst="rect">
            <a:avLst/>
          </a:prstGeom>
          <a:noFill/>
          <a:ln>
            <a:noFill/>
          </a:ln>
        </p:spPr>
        <p:txBody>
          <a:bodyPr lIns="91425" tIns="0" rIns="45700" bIns="0" anchor="ctr" anchorCtr="0">
            <a:noAutofit/>
          </a:bodyPr>
          <a:lstStyle/>
          <a:p>
            <a:pPr lvl="0" algn="ctr">
              <a:buClr>
                <a:srgbClr val="FFC700"/>
              </a:buClr>
              <a:buSzPct val="25000"/>
            </a:pPr>
            <a:r>
              <a:rPr lang="pl-PL" sz="333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SZKOLENIE  PODSTAWOWE </a:t>
            </a:r>
            <a:br>
              <a:rPr lang="pl-PL" sz="333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l-PL" sz="333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STRAŻAKÓW RATOWNIKÓW OSP</a:t>
            </a:r>
            <a:endParaRPr lang="pl-PL" sz="3330" b="1" i="0" u="none" strike="noStrike" cap="none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10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793213" y="2480669"/>
            <a:ext cx="719401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  <a:buFontTx/>
              <a:buChar char="›"/>
            </a:pPr>
            <a:r>
              <a:rPr lang="en-US" altLang="pl-PL" sz="2400" b="1" dirty="0"/>
              <a:t>masa w </a:t>
            </a:r>
            <a:r>
              <a:rPr lang="pl-PL" altLang="pl-PL" sz="2400" b="1" dirty="0" smtClean="0"/>
              <a:t>kilogramach </a:t>
            </a:r>
            <a:r>
              <a:rPr lang="en-US" altLang="pl-PL" sz="2400" b="1" dirty="0" smtClean="0"/>
              <a:t>[kg</a:t>
            </a:r>
            <a:r>
              <a:rPr lang="en-US" altLang="pl-PL" sz="2400" b="1" dirty="0"/>
              <a:t>] </a:t>
            </a:r>
            <a:r>
              <a:rPr lang="en-US" altLang="pl-PL" sz="2400" b="1" dirty="0" err="1"/>
              <a:t>środka</a:t>
            </a:r>
            <a:r>
              <a:rPr lang="en-US" altLang="pl-PL" sz="2400" b="1" dirty="0"/>
              <a:t> </a:t>
            </a:r>
            <a:r>
              <a:rPr lang="en-US" altLang="pl-PL" sz="2400" b="1" dirty="0" err="1"/>
              <a:t>gaśniczego</a:t>
            </a:r>
            <a:r>
              <a:rPr lang="en-US" altLang="pl-PL" sz="2400" b="1" dirty="0"/>
              <a:t> </a:t>
            </a:r>
            <a:r>
              <a:rPr lang="pl-PL" altLang="pl-PL" sz="2400" b="1" dirty="0" smtClean="0"/>
              <a:t>          </a:t>
            </a:r>
            <a:r>
              <a:rPr lang="en-US" altLang="pl-PL" sz="2400" b="1" dirty="0" err="1" smtClean="0"/>
              <a:t>dla</a:t>
            </a:r>
            <a:r>
              <a:rPr lang="en-US" altLang="pl-PL" sz="2400" b="1" dirty="0" smtClean="0"/>
              <a:t> </a:t>
            </a:r>
            <a:r>
              <a:rPr lang="en-US" altLang="pl-PL" sz="2400" b="1" dirty="0" err="1"/>
              <a:t>gaśnic</a:t>
            </a:r>
            <a:r>
              <a:rPr lang="en-US" altLang="pl-PL" sz="2400" b="1" dirty="0"/>
              <a:t>:</a:t>
            </a:r>
          </a:p>
          <a:p>
            <a:pPr>
              <a:buSzPct val="150000"/>
            </a:pPr>
            <a:r>
              <a:rPr lang="en-US" altLang="pl-PL" sz="2400" b="1" dirty="0"/>
              <a:t>   - </a:t>
            </a:r>
            <a:r>
              <a:rPr lang="en-US" altLang="pl-PL" sz="2400" b="1" dirty="0" err="1"/>
              <a:t>śniegowych</a:t>
            </a:r>
            <a:endParaRPr lang="en-US" altLang="pl-PL" sz="2400" b="1" dirty="0"/>
          </a:p>
          <a:p>
            <a:pPr>
              <a:buSzPct val="150000"/>
            </a:pPr>
            <a:r>
              <a:rPr lang="en-US" altLang="pl-PL" sz="2400" b="1" dirty="0"/>
              <a:t>   - </a:t>
            </a:r>
            <a:r>
              <a:rPr lang="en-US" altLang="pl-PL" sz="2400" b="1" dirty="0" err="1" smtClean="0"/>
              <a:t>proszkowych</a:t>
            </a:r>
            <a:endParaRPr lang="pl-PL" altLang="pl-PL" sz="2400" b="1" dirty="0" smtClean="0"/>
          </a:p>
          <a:p>
            <a:pPr>
              <a:buSzPct val="150000"/>
            </a:pPr>
            <a:endParaRPr lang="en-US" altLang="pl-PL" sz="2400" b="1" dirty="0"/>
          </a:p>
          <a:p>
            <a:pPr>
              <a:buSzPct val="150000"/>
              <a:buFontTx/>
              <a:buChar char="›"/>
            </a:pPr>
            <a:r>
              <a:rPr lang="en-US" altLang="pl-PL" sz="2400" b="1" dirty="0" err="1"/>
              <a:t>objętość</a:t>
            </a:r>
            <a:r>
              <a:rPr lang="en-US" altLang="pl-PL" sz="2400" b="1" dirty="0"/>
              <a:t> w </a:t>
            </a:r>
            <a:r>
              <a:rPr lang="pl-PL" altLang="pl-PL" sz="2400" b="1" dirty="0" smtClean="0"/>
              <a:t>litrach </a:t>
            </a:r>
            <a:r>
              <a:rPr lang="en-US" altLang="pl-PL" sz="2400" b="1" dirty="0" smtClean="0"/>
              <a:t>[l</a:t>
            </a:r>
            <a:r>
              <a:rPr lang="en-US" altLang="pl-PL" sz="2400" b="1" dirty="0"/>
              <a:t>] </a:t>
            </a:r>
            <a:r>
              <a:rPr lang="en-US" altLang="pl-PL" sz="2400" b="1" dirty="0" err="1"/>
              <a:t>środka</a:t>
            </a:r>
            <a:r>
              <a:rPr lang="en-US" altLang="pl-PL" sz="2400" b="1" dirty="0"/>
              <a:t> </a:t>
            </a:r>
            <a:r>
              <a:rPr lang="en-US" altLang="pl-PL" sz="2400" b="1" dirty="0" err="1"/>
              <a:t>gaśniczego</a:t>
            </a:r>
            <a:r>
              <a:rPr lang="en-US" altLang="pl-PL" sz="2400" b="1" dirty="0"/>
              <a:t> </a:t>
            </a:r>
            <a:r>
              <a:rPr lang="en-US" altLang="pl-PL" sz="2400" b="1" dirty="0" err="1"/>
              <a:t>dla</a:t>
            </a:r>
            <a:r>
              <a:rPr lang="en-US" altLang="pl-PL" sz="2400" b="1" dirty="0"/>
              <a:t> </a:t>
            </a:r>
            <a:r>
              <a:rPr lang="en-US" altLang="pl-PL" sz="2400" b="1" dirty="0" err="1"/>
              <a:t>gaśnic</a:t>
            </a:r>
            <a:r>
              <a:rPr lang="en-US" altLang="pl-PL" sz="2400" b="1" dirty="0"/>
              <a:t>:</a:t>
            </a:r>
          </a:p>
          <a:p>
            <a:pPr>
              <a:buSzPct val="150000"/>
            </a:pPr>
            <a:r>
              <a:rPr lang="en-US" altLang="pl-PL" sz="2400" b="1" dirty="0"/>
              <a:t>   - </a:t>
            </a:r>
            <a:r>
              <a:rPr lang="en-US" altLang="pl-PL" sz="2400" b="1" dirty="0" err="1"/>
              <a:t>pianowych</a:t>
            </a:r>
            <a:endParaRPr lang="pl-PL" sz="2400" dirty="0"/>
          </a:p>
        </p:txBody>
      </p:sp>
      <p:sp>
        <p:nvSpPr>
          <p:cNvPr id="7" name="Prostokąt 6"/>
          <p:cNvSpPr/>
          <p:nvPr/>
        </p:nvSpPr>
        <p:spPr>
          <a:xfrm>
            <a:off x="2241933" y="45724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</a:rPr>
              <a:t>Podział </a:t>
            </a:r>
            <a:r>
              <a:rPr lang="pl-PL" sz="2400" b="1" dirty="0">
                <a:solidFill>
                  <a:srgbClr val="FF0000"/>
                </a:solidFill>
              </a:rPr>
              <a:t>podręcznego sprzętu</a:t>
            </a:r>
          </a:p>
          <a:p>
            <a:pPr algn="ctr"/>
            <a:r>
              <a:rPr lang="pl-PL" sz="2400" b="1" dirty="0">
                <a:solidFill>
                  <a:srgbClr val="FF0000"/>
                </a:solidFill>
              </a:rPr>
              <a:t> gaśniczego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793213" y="1795749"/>
            <a:ext cx="20932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u="sng" dirty="0" smtClean="0"/>
              <a:t>Wielkości gaśnic:</a:t>
            </a:r>
            <a:endParaRPr lang="pl-PL" sz="1600" b="1" u="sng" dirty="0"/>
          </a:p>
        </p:txBody>
      </p:sp>
    </p:spTree>
    <p:extLst>
      <p:ext uri="{BB962C8B-B14F-4D97-AF65-F5344CB8AC3E}">
        <p14:creationId xmlns="" xmlns:p14="http://schemas.microsoft.com/office/powerpoint/2010/main" val="182616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11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 rotWithShape="1">
          <a:blip r:embed="rId2"/>
          <a:srcRect l="31630" t="17582" r="17334" b="13358"/>
          <a:stretch/>
        </p:blipFill>
        <p:spPr>
          <a:xfrm>
            <a:off x="1013552" y="1454158"/>
            <a:ext cx="7315200" cy="5403850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2313542" y="286438"/>
            <a:ext cx="49796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</a:rPr>
              <a:t>Budowa gaśnic przenośnych i gaśnic przewoźnych</a:t>
            </a:r>
            <a:endParaRPr lang="pl-PL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794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12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2"/>
          <a:srcRect l="37545" t="27041" r="23340" b="18567"/>
          <a:stretch/>
        </p:blipFill>
        <p:spPr>
          <a:xfrm>
            <a:off x="1347037" y="1609228"/>
            <a:ext cx="6574092" cy="5142089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2182404" y="379348"/>
            <a:ext cx="467788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Budowa gaśnic przenośnych </a:t>
            </a:r>
            <a:r>
              <a:rPr lang="pl-PL" sz="2400" b="1" dirty="0" smtClean="0">
                <a:solidFill>
                  <a:srgbClr val="FF0000"/>
                </a:solidFill>
              </a:rPr>
              <a:t>i </a:t>
            </a:r>
          </a:p>
          <a:p>
            <a:pPr algn="ctr"/>
            <a:r>
              <a:rPr lang="pl-PL" sz="2400" b="1" dirty="0" smtClean="0">
                <a:solidFill>
                  <a:srgbClr val="FF0000"/>
                </a:solidFill>
              </a:rPr>
              <a:t>gaśnic </a:t>
            </a:r>
            <a:r>
              <a:rPr lang="pl-PL" sz="2400" b="1" dirty="0">
                <a:solidFill>
                  <a:srgbClr val="FF0000"/>
                </a:solidFill>
              </a:rPr>
              <a:t>przewoźnych</a:t>
            </a:r>
            <a:endParaRPr lang="pl-PL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58327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13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 rotWithShape="1">
          <a:blip r:embed="rId2"/>
          <a:srcRect l="31711" t="21365" r="16593" b="18789"/>
          <a:stretch/>
        </p:blipFill>
        <p:spPr>
          <a:xfrm>
            <a:off x="1084490" y="1718631"/>
            <a:ext cx="7241091" cy="4715220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2263966" y="379348"/>
            <a:ext cx="5128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Budowa gaśnic przenośnych i </a:t>
            </a:r>
          </a:p>
          <a:p>
            <a:pPr algn="ctr"/>
            <a:r>
              <a:rPr lang="pl-PL" sz="2400" b="1" dirty="0">
                <a:solidFill>
                  <a:srgbClr val="FF0000"/>
                </a:solidFill>
              </a:rPr>
              <a:t>gaśnic przewoźnych</a:t>
            </a:r>
            <a:endParaRPr lang="pl-PL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67482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14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755" t="17620" r="11027" b="15762"/>
          <a:stretch/>
        </p:blipFill>
        <p:spPr bwMode="auto">
          <a:xfrm>
            <a:off x="470972" y="1608462"/>
            <a:ext cx="3852635" cy="2423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811" t="18004" r="10472" b="15991"/>
          <a:stretch/>
        </p:blipFill>
        <p:spPr bwMode="auto">
          <a:xfrm>
            <a:off x="4749183" y="1608462"/>
            <a:ext cx="3861724" cy="24237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919" t="17918" r="11258" b="15399"/>
          <a:stretch/>
        </p:blipFill>
        <p:spPr bwMode="auto">
          <a:xfrm>
            <a:off x="470972" y="4219461"/>
            <a:ext cx="3852635" cy="2531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872" t="17327" r="11610" b="15548"/>
          <a:stretch/>
        </p:blipFill>
        <p:spPr bwMode="auto">
          <a:xfrm>
            <a:off x="4712486" y="4219461"/>
            <a:ext cx="3898421" cy="2531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1895814" y="288453"/>
            <a:ext cx="5706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solidFill>
                  <a:srgbClr val="FF0000"/>
                </a:solidFill>
              </a:rPr>
              <a:t>Zasady stosowania podręcznego sprzętu gaśniczego</a:t>
            </a:r>
            <a:endParaRPr lang="pl-PL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995480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15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031" t="17583" r="11371" b="16303"/>
          <a:stretch/>
        </p:blipFill>
        <p:spPr bwMode="auto">
          <a:xfrm>
            <a:off x="455166" y="1564395"/>
            <a:ext cx="3833871" cy="2473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257" t="17582" r="11484" b="16002"/>
          <a:stretch/>
        </p:blipFill>
        <p:spPr bwMode="auto">
          <a:xfrm>
            <a:off x="4737252" y="1564395"/>
            <a:ext cx="3836019" cy="2473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258" t="17433" r="11371" b="15851"/>
          <a:stretch/>
        </p:blipFill>
        <p:spPr bwMode="auto">
          <a:xfrm>
            <a:off x="455165" y="4198551"/>
            <a:ext cx="3833871" cy="2479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484" t="17734" r="11484" b="16453"/>
          <a:stretch/>
        </p:blipFill>
        <p:spPr bwMode="auto">
          <a:xfrm>
            <a:off x="4735309" y="4198551"/>
            <a:ext cx="3836019" cy="2457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pole tekstowe 9"/>
          <p:cNvSpPr txBox="1"/>
          <p:nvPr/>
        </p:nvSpPr>
        <p:spPr>
          <a:xfrm>
            <a:off x="1895814" y="288453"/>
            <a:ext cx="57067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solidFill>
                  <a:srgbClr val="FF0000"/>
                </a:solidFill>
              </a:rPr>
              <a:t>Zasady stosowania podręcznego sprzętu gaśniczego</a:t>
            </a:r>
            <a:endParaRPr lang="pl-PL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92481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16</a:t>
            </a:fld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282450" y="1659673"/>
            <a:ext cx="8035285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2450" indent="-552450"/>
            <a:r>
              <a:rPr lang="pl-PL" altLang="pl-PL" sz="2400" b="1" dirty="0" smtClean="0"/>
              <a:t>      </a:t>
            </a:r>
            <a:r>
              <a:rPr lang="pl-PL" altLang="pl-PL" sz="2800" b="1" dirty="0" smtClean="0">
                <a:solidFill>
                  <a:srgbClr val="FF0000"/>
                </a:solidFill>
              </a:rPr>
              <a:t>Sprzęt ratowniczy</a:t>
            </a:r>
            <a:r>
              <a:rPr lang="pl-PL" altLang="pl-PL" sz="2800" dirty="0" smtClean="0">
                <a:solidFill>
                  <a:srgbClr val="FF0000"/>
                </a:solidFill>
              </a:rPr>
              <a:t>-</a:t>
            </a:r>
          </a:p>
          <a:p>
            <a:pPr marL="552450" indent="-552450" algn="just"/>
            <a:r>
              <a:rPr lang="pl-PL" altLang="pl-PL" sz="2800" dirty="0" smtClean="0"/>
              <a:t>      sprzęt </a:t>
            </a:r>
            <a:r>
              <a:rPr lang="pl-PL" altLang="pl-PL" sz="2800" dirty="0"/>
              <a:t>pożarniczy służący do prowadzenia </a:t>
            </a:r>
            <a:r>
              <a:rPr lang="pl-PL" altLang="pl-PL" sz="2800" dirty="0" smtClean="0"/>
              <a:t>akcji ratownictwa </a:t>
            </a:r>
            <a:r>
              <a:rPr lang="pl-PL" altLang="pl-PL" sz="2800" dirty="0"/>
              <a:t>technicznego oraz do ratowania ludzi i dóbr materialnych.</a:t>
            </a:r>
          </a:p>
          <a:p>
            <a:pPr marL="552450" indent="-552450"/>
            <a:endParaRPr lang="pl-PL" altLang="pl-PL" sz="2400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218364" y="234405"/>
            <a:ext cx="867997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pl-PL" sz="32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sz="32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</a:t>
            </a:r>
            <a:r>
              <a:rPr lang="pl-PL" sz="3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 grupy i przeznaczenie poszczególnego sprzętu </a:t>
            </a:r>
            <a:r>
              <a:rPr lang="pl-PL" sz="32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pożarniczego</a:t>
            </a:r>
            <a:endParaRPr lang="pl-PL" altLang="pl-PL" sz="32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837282" y="3544582"/>
            <a:ext cx="813044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2400" b="1" dirty="0" smtClean="0">
                <a:solidFill>
                  <a:srgbClr val="FF0000"/>
                </a:solidFill>
              </a:rPr>
              <a:t>W skład sprzętu ratowniczego wchodzą: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Ratowniczy sprzęt mechaniczny, </a:t>
            </a:r>
            <a:r>
              <a:rPr lang="pl-PL" sz="2000" i="1" dirty="0" smtClean="0"/>
              <a:t>(temat kolejnych lekcji)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Ratownicze zestawy hydrauliczne, </a:t>
            </a:r>
            <a:r>
              <a:rPr lang="pl-PL" sz="2000" i="1" dirty="0" smtClean="0"/>
              <a:t>(temat kolejnych lekcji)</a:t>
            </a:r>
          </a:p>
          <a:p>
            <a:pPr>
              <a:lnSpc>
                <a:spcPct val="150000"/>
              </a:lnSpc>
            </a:pPr>
            <a:r>
              <a:rPr lang="pl-PL" sz="2400" dirty="0" smtClean="0"/>
              <a:t>Ratownicze zestawy pneumatyczne, </a:t>
            </a:r>
            <a:r>
              <a:rPr lang="pl-PL" sz="2000" i="1" dirty="0" smtClean="0"/>
              <a:t>(temat kolejnych lekcji)</a:t>
            </a:r>
          </a:p>
          <a:p>
            <a:pPr>
              <a:lnSpc>
                <a:spcPct val="150000"/>
              </a:lnSpc>
            </a:pPr>
            <a:r>
              <a:rPr lang="pl-PL" sz="2400" u="sng" dirty="0" smtClean="0"/>
              <a:t>Sprzęt burzący – ogólnego stosowania</a:t>
            </a:r>
            <a:endParaRPr lang="pl-PL" sz="2400" u="sng" dirty="0"/>
          </a:p>
        </p:txBody>
      </p:sp>
    </p:spTree>
    <p:extLst>
      <p:ext uri="{BB962C8B-B14F-4D97-AF65-F5344CB8AC3E}">
        <p14:creationId xmlns="" xmlns:p14="http://schemas.microsoft.com/office/powerpoint/2010/main" val="3993428118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457199" y="1600200"/>
            <a:ext cx="5216488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endParaRPr lang="pl-PL" sz="2800" b="1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Sprzęt </a:t>
            </a: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burzący</a:t>
            </a:r>
            <a:r>
              <a:rPr lang="pl-PL" sz="2400" b="1" dirty="0">
                <a:latin typeface="Arial"/>
                <a:ea typeface="Arial"/>
                <a:cs typeface="Arial"/>
                <a:sym typeface="Arial"/>
              </a:rPr>
              <a:t> wyróżnia prosta konstrukcja oraz fakt, że wykorzystywana jest przy jego użyciu tylko siła ludzkich rąk, ewentualnie efekt działania dźwigni lub bloczków.</a:t>
            </a:r>
          </a:p>
        </p:txBody>
      </p:sp>
      <p:sp>
        <p:nvSpPr>
          <p:cNvPr id="285" name="Shape 28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17</a:t>
            </a:fld>
            <a:endParaRPr lang="pl-PL"/>
          </a:p>
        </p:txBody>
      </p:sp>
      <p:pic>
        <p:nvPicPr>
          <p:cNvPr id="286" name="Shape 2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91141" y="2125844"/>
            <a:ext cx="2916844" cy="329461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32012" y="223857"/>
            <a:ext cx="866961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Shape 293"/>
          <p:cNvSpPr txBox="1">
            <a:spLocks noGrp="1"/>
          </p:cNvSpPr>
          <p:nvPr>
            <p:ph type="body" idx="1"/>
          </p:nvPr>
        </p:nvSpPr>
        <p:spPr>
          <a:xfrm>
            <a:off x="145450" y="1600200"/>
            <a:ext cx="8782200" cy="5000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SPRZĘT BURZĄCY</a:t>
            </a:r>
          </a:p>
          <a:p>
            <a:pPr marL="0" lvl="0" indent="-6985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pl-PL" sz="2000" b="1" dirty="0" smtClean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 Służy do:</a:t>
            </a:r>
            <a:endParaRPr lang="pl-PL" sz="20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</a:pPr>
            <a:r>
              <a:rPr lang="pl-PL" sz="1800" b="1" dirty="0" smtClean="0">
                <a:latin typeface="Arial"/>
                <a:ea typeface="Arial"/>
                <a:cs typeface="Arial"/>
                <a:sym typeface="Arial"/>
              </a:rPr>
              <a:t>obalania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uszkodzonych w wyniku pożaru, huraganów konstrukcji budowlanych typu: stropy, ściany, kominy </a:t>
            </a:r>
            <a:r>
              <a:rPr lang="pl-PL" sz="1800" b="1" dirty="0" err="1">
                <a:latin typeface="Arial"/>
                <a:ea typeface="Arial"/>
                <a:cs typeface="Arial"/>
                <a:sym typeface="Arial"/>
              </a:rPr>
              <a:t>itp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,.</a:t>
            </a: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</a:pP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ułatwiania dostępu do źródeł ognia w przypadku pożarów obiektów drewnianych ocieplonych igliwiem lub wiórami,</a:t>
            </a: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</a:pP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odciągania i rozrzucania w celu dokładnego ugaszenia materiałów typu: słoma, siano, tekstylia, makulatura itp.,</a:t>
            </a:r>
          </a:p>
          <a:p>
            <a:pPr marL="457200" lvl="0" indent="-34290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</a:pP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wypierania elementów konstrukcji stalowych, drewnianych w celu zabezpieczenia przed przewróceniem.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94" name="Shape 29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18</a:t>
            </a:fld>
            <a:endParaRPr lang="pl-PL"/>
          </a:p>
        </p:txBody>
      </p:sp>
      <p:sp>
        <p:nvSpPr>
          <p:cNvPr id="2" name="Prostokąt 1"/>
          <p:cNvSpPr/>
          <p:nvPr/>
        </p:nvSpPr>
        <p:spPr>
          <a:xfrm>
            <a:off x="191069" y="407368"/>
            <a:ext cx="87072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Shape 30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4816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endParaRPr sz="2800" b="1" dirty="0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bosaki ( podręczne, ciężkie, lekkie, strzechowe, sufitowe)</a:t>
            </a: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topory strażackie (lekkie, ciężkie)</a:t>
            </a: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łomy</a:t>
            </a: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 err="1">
                <a:latin typeface="Arial"/>
                <a:ea typeface="Arial"/>
                <a:cs typeface="Arial"/>
                <a:sym typeface="Arial"/>
              </a:rPr>
              <a:t>siekierołomy</a:t>
            </a:r>
            <a:endParaRPr lang="pl-PL" sz="2000" b="1" dirty="0">
              <a:latin typeface="Arial"/>
              <a:ea typeface="Arial"/>
              <a:cs typeface="Arial"/>
              <a:sym typeface="Arial"/>
            </a:endParaRP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kotwice</a:t>
            </a: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podnośniki zębatkowe</a:t>
            </a:r>
          </a:p>
          <a:p>
            <a:pPr marL="457200" lvl="0" indent="-35560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wyciągarki linowe</a:t>
            </a:r>
          </a:p>
          <a:p>
            <a:pPr marL="457200" lvl="0" indent="-35560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100000"/>
              <a:buFont typeface="Arial"/>
              <a:buAutoNum type="alphaLcParenR"/>
            </a:pP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wyciągarki łańcuchowe </a:t>
            </a:r>
          </a:p>
        </p:txBody>
      </p:sp>
      <p:sp>
        <p:nvSpPr>
          <p:cNvPr id="302" name="Shape 302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19</a:t>
            </a:fld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9772" y="4979908"/>
            <a:ext cx="1707028" cy="1707028"/>
          </a:xfrm>
          <a:prstGeom prst="rect">
            <a:avLst/>
          </a:prstGeom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12181" y="3031529"/>
            <a:ext cx="2048434" cy="1213209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55874" y="4104020"/>
            <a:ext cx="1609483" cy="1103472"/>
          </a:xfrm>
          <a:prstGeom prst="rect">
            <a:avLst/>
          </a:prstGeom>
        </p:spPr>
      </p:pic>
      <p:sp>
        <p:nvSpPr>
          <p:cNvPr id="7" name="Prostokąt 6"/>
          <p:cNvSpPr/>
          <p:nvPr/>
        </p:nvSpPr>
        <p:spPr>
          <a:xfrm>
            <a:off x="232012" y="497789"/>
            <a:ext cx="8639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 sprzętu pożarniczego</a:t>
            </a:r>
            <a:endParaRPr lang="pl-PL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640" y="250031"/>
            <a:ext cx="7128792" cy="874713"/>
          </a:xfrm>
        </p:spPr>
        <p:txBody>
          <a:bodyPr>
            <a:noAutofit/>
          </a:bodyPr>
          <a:lstStyle/>
          <a:p>
            <a:pPr algn="ctr"/>
            <a:r>
              <a:rPr lang="pl-PL" sz="3600" dirty="0" smtClean="0"/>
              <a:t>MATERIAŁ NAUCZANIA</a:t>
            </a:r>
            <a:endParaRPr lang="pl-PL" altLang="pl-PL" sz="3600" b="1" dirty="0"/>
          </a:p>
        </p:txBody>
      </p:sp>
      <p:sp>
        <p:nvSpPr>
          <p:cNvPr id="10" name="Symbol zastępczy zawartości 1"/>
          <p:cNvSpPr>
            <a:spLocks noGrp="1"/>
          </p:cNvSpPr>
          <p:nvPr>
            <p:ph type="body" idx="1"/>
          </p:nvPr>
        </p:nvSpPr>
        <p:spPr>
          <a:xfrm>
            <a:off x="597391" y="1820300"/>
            <a:ext cx="8295089" cy="4838407"/>
          </a:xfrm>
        </p:spPr>
        <p:txBody>
          <a:bodyPr>
            <a:normAutofit fontScale="85000" lnSpcReduction="10000"/>
          </a:bodyPr>
          <a:lstStyle/>
          <a:p>
            <a:r>
              <a:rPr lang="pl-PL" dirty="0" smtClean="0"/>
              <a:t> Podział </a:t>
            </a:r>
            <a:r>
              <a:rPr lang="pl-PL" dirty="0"/>
              <a:t>na grupy i przeznaczenie poszczególnego sprzętu </a:t>
            </a:r>
            <a:r>
              <a:rPr lang="pl-PL" dirty="0" smtClean="0"/>
              <a:t>pożarniczego; </a:t>
            </a:r>
          </a:p>
          <a:p>
            <a:r>
              <a:rPr lang="pl-PL" dirty="0" smtClean="0"/>
              <a:t> Skład </a:t>
            </a:r>
            <a:r>
              <a:rPr lang="pl-PL" dirty="0"/>
              <a:t>poszczególnych grup sprzętu </a:t>
            </a:r>
            <a:r>
              <a:rPr lang="pl-PL" dirty="0" smtClean="0"/>
              <a:t>pożarniczego;</a:t>
            </a:r>
          </a:p>
          <a:p>
            <a:r>
              <a:rPr lang="pl-PL" dirty="0" smtClean="0"/>
              <a:t> </a:t>
            </a:r>
            <a:r>
              <a:rPr lang="pl-PL" dirty="0"/>
              <a:t>Przeznaczenie i podział podręcznego sprzętu </a:t>
            </a:r>
            <a:r>
              <a:rPr lang="pl-PL" dirty="0" smtClean="0"/>
              <a:t>gaśniczego; </a:t>
            </a:r>
          </a:p>
          <a:p>
            <a:r>
              <a:rPr lang="pl-PL" dirty="0"/>
              <a:t> </a:t>
            </a:r>
            <a:r>
              <a:rPr lang="pl-PL" dirty="0" smtClean="0"/>
              <a:t>Rodzaje </a:t>
            </a:r>
            <a:r>
              <a:rPr lang="pl-PL" dirty="0"/>
              <a:t>podręcznego sprzętu </a:t>
            </a:r>
            <a:r>
              <a:rPr lang="pl-PL" dirty="0" smtClean="0"/>
              <a:t>gaśniczego;</a:t>
            </a:r>
          </a:p>
          <a:p>
            <a:r>
              <a:rPr lang="pl-PL" dirty="0" smtClean="0"/>
              <a:t> </a:t>
            </a:r>
            <a:r>
              <a:rPr lang="pl-PL" dirty="0"/>
              <a:t>Podział gaśnic przenośnych i gaśnic </a:t>
            </a:r>
            <a:r>
              <a:rPr lang="pl-PL" dirty="0" smtClean="0"/>
              <a:t>przewoźnych; </a:t>
            </a:r>
          </a:p>
          <a:p>
            <a:r>
              <a:rPr lang="pl-PL" dirty="0" smtClean="0"/>
              <a:t> </a:t>
            </a:r>
            <a:r>
              <a:rPr lang="pl-PL" dirty="0"/>
              <a:t>Budowa gaśnic przenośnych i gaśnic </a:t>
            </a:r>
            <a:r>
              <a:rPr lang="pl-PL" dirty="0" smtClean="0"/>
              <a:t>przewoźnych; </a:t>
            </a:r>
          </a:p>
          <a:p>
            <a:r>
              <a:rPr lang="pl-PL" dirty="0" smtClean="0"/>
              <a:t> </a:t>
            </a:r>
            <a:r>
              <a:rPr lang="pl-PL" dirty="0"/>
              <a:t>Zasady stosowania podręcznego sprzętu </a:t>
            </a:r>
            <a:r>
              <a:rPr lang="pl-PL" dirty="0" smtClean="0"/>
              <a:t>gaśniczego.</a:t>
            </a:r>
            <a:endParaRPr lang="pl-PL" dirty="0"/>
          </a:p>
          <a:p>
            <a:endParaRPr lang="pl-PL" dirty="0"/>
          </a:p>
          <a:p>
            <a:endParaRPr lang="pl-PL" dirty="0" smtClean="0"/>
          </a:p>
          <a:p>
            <a:pPr marL="118872" indent="0" algn="r">
              <a:buNone/>
            </a:pPr>
            <a:r>
              <a:rPr lang="pl-PL" dirty="0" smtClean="0"/>
              <a:t>Czas: 2T</a:t>
            </a:r>
            <a:endParaRPr lang="pl-PL" dirty="0"/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 noChangeAspect="1"/>
          </p:cNvSpPr>
          <p:nvPr>
            <p:ph type="sldNum" idx="12"/>
          </p:nvPr>
        </p:nvSpPr>
        <p:spPr>
          <a:xfrm>
            <a:off x="8559529" y="0"/>
            <a:ext cx="584471" cy="250031"/>
          </a:xfrm>
        </p:spPr>
        <p:txBody>
          <a:bodyPr/>
          <a:lstStyle/>
          <a:p>
            <a:r>
              <a:rPr lang="pl-PL" altLang="pl-PL" sz="1050" dirty="0" smtClean="0">
                <a:solidFill>
                  <a:schemeClr val="bg1"/>
                </a:solidFill>
                <a:latin typeface="Calibri" panose="020F0502020204030204" pitchFamily="34" charset="0"/>
              </a:rPr>
              <a:t>str. </a:t>
            </a:r>
            <a:fld id="{1DFBDD2E-0A89-4F6F-B71E-D6B8232A8557}" type="slidenum">
              <a:rPr lang="pl-PL" altLang="pl-PL" sz="1400" smtClean="0">
                <a:solidFill>
                  <a:schemeClr val="bg1"/>
                </a:solidFill>
                <a:latin typeface="Calibri" panose="020F0502020204030204" pitchFamily="34" charset="0"/>
              </a:rPr>
              <a:pPr/>
              <a:t>2</a:t>
            </a:fld>
            <a:endParaRPr lang="pl-PL" altLang="pl-PL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272507" y="1636811"/>
            <a:ext cx="8287022" cy="1035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rmAutofit/>
          </a:bodyPr>
          <a:lstStyle>
            <a:lvl1pPr indent="12700">
              <a:spcBef>
                <a:spcPct val="20000"/>
              </a:spcBef>
              <a:buChar char="•"/>
              <a:tabLst>
                <a:tab pos="182563" algn="l"/>
              </a:tabLst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1850" indent="-285750">
              <a:spcBef>
                <a:spcPct val="20000"/>
              </a:spcBef>
              <a:buChar char="–"/>
              <a:tabLst>
                <a:tab pos="182563" algn="l"/>
              </a:tabLst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39838" indent="-228600">
              <a:spcBef>
                <a:spcPct val="20000"/>
              </a:spcBef>
              <a:buChar char="•"/>
              <a:tabLst>
                <a:tab pos="182563" algn="l"/>
              </a:tabLs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47825" indent="-228600">
              <a:spcBef>
                <a:spcPct val="20000"/>
              </a:spcBef>
              <a:buChar char="–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Char char="»"/>
              <a:tabLst>
                <a:tab pos="182563" algn="l"/>
              </a:tabLst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  <a:p>
            <a:pPr algn="just">
              <a:lnSpc>
                <a:spcPct val="80000"/>
              </a:lnSpc>
              <a:buFontTx/>
              <a:buNone/>
            </a:pPr>
            <a:endParaRPr lang="pl-PL" altLang="pl-PL" sz="2400" b="1" dirty="0"/>
          </a:p>
        </p:txBody>
      </p:sp>
    </p:spTree>
    <p:extLst>
      <p:ext uri="{BB962C8B-B14F-4D97-AF65-F5344CB8AC3E}">
        <p14:creationId xmlns="" xmlns:p14="http://schemas.microsoft.com/office/powerpoint/2010/main" val="265968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234950" y="1600200"/>
            <a:ext cx="55380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SPRZĘT BURZĄCY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podręczny</a:t>
            </a:r>
            <a:r>
              <a:rPr lang="pl-PL" sz="1800" b="1">
                <a:latin typeface="Arial"/>
                <a:ea typeface="Arial"/>
                <a:cs typeface="Arial"/>
                <a:sym typeface="Arial"/>
              </a:rPr>
              <a:t> służy do torowania drogi. Można za jego pomocą wyważyć drzwi, okna, odrywać deski usuwać drobne elementy konstrukcyjne budynku. Bosak w całości odkuty jest ze stali. Zasadniczą jego częścią jest grot i hak. Drugą częścią jest stopka.Jego długość wynosi 1,3m, a masa 5 kg.  </a:t>
            </a:r>
          </a:p>
        </p:txBody>
      </p:sp>
      <p:sp>
        <p:nvSpPr>
          <p:cNvPr id="310" name="Shape 31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20</a:t>
            </a:fld>
            <a:endParaRPr lang="pl-PL"/>
          </a:p>
        </p:txBody>
      </p:sp>
      <p:pic>
        <p:nvPicPr>
          <p:cNvPr id="311" name="Shape 3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0601" y="2012377"/>
            <a:ext cx="2746199" cy="40357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04716" y="407368"/>
            <a:ext cx="87618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                     </a:t>
            </a:r>
            <a:r>
              <a:rPr lang="pl-PL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Shape 318"/>
          <p:cNvSpPr txBox="1">
            <a:spLocks noGrp="1"/>
          </p:cNvSpPr>
          <p:nvPr>
            <p:ph type="body" idx="1"/>
          </p:nvPr>
        </p:nvSpPr>
        <p:spPr>
          <a:xfrm>
            <a:off x="0" y="958755"/>
            <a:ext cx="5974200" cy="5257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SPRZĘT BURZĄCY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ciężki</a:t>
            </a:r>
            <a:r>
              <a:rPr lang="pl-PL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służy głownie do prac na zewnątrz budynku: do zrywania nadpalonych konstrukcji dachowej w domach jednokondygnacyjnych, do zrywania uszkodzonych ścian budynków, usuwania dużych złamanych konarów drzew. </a:t>
            </a:r>
          </a:p>
          <a:p>
            <a:pPr marL="0" lvl="0" indent="-69850" algn="just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Jest to stalowy hak z grotem osadzonym na pięciometrowym drzewcu. Obsługiwany jest przez co najmniej 2 osoby. Przy stalowej tulei osadzonej na drzewcu zamocowane jest kółko, do którego można przytwierdzić linę. Lina umożliwia prowadzenie prac burzących przez kilku strażaków. Długość całkowita bosaka wynosi około 5,5m, a masa około 12 </a:t>
            </a:r>
            <a:r>
              <a:rPr lang="pl-PL" sz="1800" b="1" dirty="0" err="1">
                <a:latin typeface="Arial"/>
                <a:ea typeface="Arial"/>
                <a:cs typeface="Arial"/>
                <a:sym typeface="Arial"/>
              </a:rPr>
              <a:t>kg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. </a:t>
            </a:r>
          </a:p>
        </p:txBody>
      </p:sp>
      <p:sp>
        <p:nvSpPr>
          <p:cNvPr id="319" name="Shape 31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21</a:t>
            </a:fld>
            <a:endParaRPr lang="pl-PL"/>
          </a:p>
        </p:txBody>
      </p:sp>
      <p:pic>
        <p:nvPicPr>
          <p:cNvPr id="320" name="Shape 3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53200" y="1703806"/>
            <a:ext cx="2032974" cy="485781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32012" y="314022"/>
            <a:ext cx="8639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Shape 32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448000" cy="3277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BOSAK LEKKI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lekki</a:t>
            </a:r>
            <a:r>
              <a:rPr lang="pl-PL" sz="20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wykorzystywany jest do zrywania nadpalonych przewodów, do wyciągania drobnych elementów ze strefy pożaru oraz prowadzenia lżejszych czynności burzących.</a:t>
            </a:r>
            <a:r>
              <a:rPr lang="pl-PL" sz="18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Posiada stalowy hak z grotem, jest krótszy </a:t>
            </a:r>
            <a:r>
              <a:rPr lang="pl-PL" sz="1800" b="1" dirty="0" smtClean="0">
                <a:latin typeface="Arial"/>
                <a:ea typeface="Arial"/>
                <a:cs typeface="Arial"/>
                <a:sym typeface="Arial"/>
              </a:rPr>
              <a:t>od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bosaka ciężkiego i nie posiada kółka do mocowania liny. Długość drzewca wynosi 4 m</a:t>
            </a:r>
            <a:r>
              <a:rPr lang="pl-PL" sz="1800" b="1" dirty="0" smtClean="0">
                <a:latin typeface="Arial"/>
                <a:ea typeface="Arial"/>
                <a:cs typeface="Arial"/>
                <a:sym typeface="Arial"/>
              </a:rPr>
              <a:t>. całkowita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masa około 6 kg, a długość 4,3m. Bosak obsługiwany jest przez jednego strażaka. 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328" name="Shape 328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22</a:t>
            </a:fld>
            <a:endParaRPr lang="pl-PL"/>
          </a:p>
        </p:txBody>
      </p:sp>
      <p:pic>
        <p:nvPicPr>
          <p:cNvPr id="329" name="Shape 3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5820" y="4850041"/>
            <a:ext cx="8283625" cy="18007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18364" y="293792"/>
            <a:ext cx="86936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Shape 336"/>
          <p:cNvSpPr txBox="1">
            <a:spLocks noGrp="1"/>
          </p:cNvSpPr>
          <p:nvPr>
            <p:ph type="body" idx="1"/>
          </p:nvPr>
        </p:nvSpPr>
        <p:spPr>
          <a:xfrm>
            <a:off x="268500" y="1656150"/>
            <a:ext cx="5090400" cy="5011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BOSAK SUFITOWY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sufitowy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służy do prac wewnątrz budynku np. do zrywania podsufitki, boazerii, zrywania odsadzonych od ściany przez wodę i temperatury tynków oraz wyburzenia ścian z lekkich konstrukcji gipsowo-kartonowych. </a:t>
            </a:r>
            <a:r>
              <a:rPr lang="pl-PL" sz="1800" dirty="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 dirty="0">
                <a:latin typeface="Arial"/>
                <a:ea typeface="Arial"/>
                <a:cs typeface="Arial"/>
                <a:sym typeface="Arial"/>
              </a:rPr>
              <a:t>Długość drzewca wynosi ok. 2,5m. Bosak obsługiwany jest przez jednego strażaka.  </a:t>
            </a:r>
          </a:p>
        </p:txBody>
      </p:sp>
      <p:sp>
        <p:nvSpPr>
          <p:cNvPr id="337" name="Shape 33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23</a:t>
            </a:fld>
            <a:endParaRPr lang="pl-PL"/>
          </a:p>
        </p:txBody>
      </p:sp>
      <p:pic>
        <p:nvPicPr>
          <p:cNvPr id="338" name="Shape 3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06575" y="2100150"/>
            <a:ext cx="2627799" cy="40261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18363" y="350192"/>
            <a:ext cx="866632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Shape 345"/>
          <p:cNvSpPr txBox="1">
            <a:spLocks noGrp="1"/>
          </p:cNvSpPr>
          <p:nvPr>
            <p:ph type="body" idx="1"/>
          </p:nvPr>
        </p:nvSpPr>
        <p:spPr>
          <a:xfrm>
            <a:off x="134250" y="1600200"/>
            <a:ext cx="8871900" cy="2259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BOSAK STRZECHOWY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Bosak strzechowy</a:t>
            </a:r>
            <a:r>
              <a:rPr lang="pl-PL" sz="20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>
                <a:latin typeface="Arial"/>
                <a:ea typeface="Arial"/>
                <a:cs typeface="Arial"/>
                <a:sym typeface="Arial"/>
              </a:rPr>
              <a:t>służy do rozrywania strzech, stogów siana i słomy oraz stert materiałów włókienniczych. Jest to stalowy trójzębny hak osadzony na pięciometrowym drzewcu. całkowita masa bosaka wynosi około 8 kg, a długość 5,5 m. Obsługiwany prze co najmniej 2 osoby. </a:t>
            </a:r>
          </a:p>
          <a:p>
            <a:pPr marL="0" lvl="0" indent="-69850" algn="ctr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endParaRPr sz="2800"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Shape 34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24</a:t>
            </a:fld>
            <a:endParaRPr lang="pl-PL"/>
          </a:p>
        </p:txBody>
      </p:sp>
      <p:pic>
        <p:nvPicPr>
          <p:cNvPr id="347" name="Shape 3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750" y="4316700"/>
            <a:ext cx="8085049" cy="17455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04716" y="312303"/>
            <a:ext cx="87072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 txBox="1">
            <a:spLocks noGrp="1"/>
          </p:cNvSpPr>
          <p:nvPr>
            <p:ph type="body" idx="1"/>
          </p:nvPr>
        </p:nvSpPr>
        <p:spPr>
          <a:xfrm>
            <a:off x="167825" y="1600200"/>
            <a:ext cx="8838300" cy="2684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TOPOREK LEKKI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Toporek lekki </a:t>
            </a:r>
            <a:r>
              <a:rPr lang="pl-PL" sz="1800" b="1">
                <a:latin typeface="Arial"/>
                <a:ea typeface="Arial"/>
                <a:cs typeface="Arial"/>
                <a:sym typeface="Arial"/>
              </a:rPr>
              <a:t>służy do drobnych prac burzących, wyrywania kłódek, wycinania otworów w cienkich drzwiach i ścianach gipsowo-kartonowych, zrywania łańcuchów, wybijania szyb w oknach. Stanowi wyposażenie osobiste strażaka. składa się z głowicy i rękojeści. Masa toporka wynosi 2,5 kg.  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5" name="Shape 35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25</a:t>
            </a:fld>
            <a:endParaRPr lang="pl-PL"/>
          </a:p>
        </p:txBody>
      </p:sp>
      <p:pic>
        <p:nvPicPr>
          <p:cNvPr id="356" name="Shape 3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0275" y="4186874"/>
            <a:ext cx="2827050" cy="2366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Shape 35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91925" y="4284900"/>
            <a:ext cx="3150849" cy="20673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45660" y="459719"/>
            <a:ext cx="8652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Shape 364"/>
          <p:cNvSpPr txBox="1">
            <a:spLocks noGrp="1"/>
          </p:cNvSpPr>
          <p:nvPr>
            <p:ph type="body" idx="1"/>
          </p:nvPr>
        </p:nvSpPr>
        <p:spPr>
          <a:xfrm>
            <a:off x="361575" y="1600200"/>
            <a:ext cx="5001900" cy="4526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TOPÓR CIĘŻKI </a:t>
            </a:r>
          </a:p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Topór ciężki</a:t>
            </a:r>
            <a:r>
              <a:rPr lang="pl-PL" sz="1800">
                <a:solidFill>
                  <a:srgbClr val="595959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1800" b="1">
                <a:latin typeface="Arial"/>
                <a:ea typeface="Arial"/>
                <a:cs typeface="Arial"/>
                <a:sym typeface="Arial"/>
              </a:rPr>
              <a:t>służy do wyrąbywania belek konstrukcji drewnianych, wywarzania drzwi, wycinania otworów w pokryciach dachowych. Składa się z głowicy i rękojeści. Długość całkowita wynosi około 100 cm, a masa około 4 kg. Obsługa jeden strażak. </a:t>
            </a:r>
          </a:p>
          <a:p>
            <a:pPr marL="0" lvl="0" indent="-69850" algn="ctr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endParaRPr sz="2800" b="1">
              <a:solidFill>
                <a:srgbClr val="98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Shape 36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26</a:t>
            </a:fld>
            <a:endParaRPr lang="pl-PL"/>
          </a:p>
        </p:txBody>
      </p:sp>
      <p:pic>
        <p:nvPicPr>
          <p:cNvPr id="366" name="Shape 3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9675" y="2314125"/>
            <a:ext cx="2681724" cy="3931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67" name="Shape 3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88325" y="4724674"/>
            <a:ext cx="3507475" cy="191327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59306" y="407368"/>
            <a:ext cx="86526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216950" y="1600200"/>
            <a:ext cx="5447700" cy="5052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ŁOM</a:t>
            </a:r>
          </a:p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Łom</a:t>
            </a:r>
            <a:r>
              <a:rPr lang="pl-PL" sz="20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służy do podważania i zdejmowania drzwi z zawiasów, urywania łańcuchów, wyginania krat, wybijania otworów dachach, ścianach, drzwiach. Przecięcie w spłaszczonym końcu służy do wyrywania gwoździ. Łom wykonany jest w całości z metalowego pręta o średnicy od 20 do 30 mm. Z jednej strony posiada zaostrzony szpic, z drugiej spłaszczenie z wygięciem pod katem 30 do 45 stopni.</a:t>
            </a:r>
            <a:r>
              <a:rPr lang="pl-PL" sz="2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375" name="Shape 37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27</a:t>
            </a:fld>
            <a:endParaRPr lang="pl-PL"/>
          </a:p>
        </p:txBody>
      </p:sp>
      <p:pic>
        <p:nvPicPr>
          <p:cNvPr id="376" name="Shape 37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3350" y="1651687"/>
            <a:ext cx="2804874" cy="2341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7" name="Shape 37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33350" y="4287950"/>
            <a:ext cx="2804875" cy="22412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72954" y="407368"/>
            <a:ext cx="8639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body" idx="1"/>
          </p:nvPr>
        </p:nvSpPr>
        <p:spPr>
          <a:xfrm>
            <a:off x="0" y="1095233"/>
            <a:ext cx="5941800" cy="49443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SIEKIEROŁOM</a:t>
            </a:r>
          </a:p>
          <a:p>
            <a:pPr marL="0" lvl="0" indent="0" algn="just" rtl="0">
              <a:spcBef>
                <a:spcPts val="0"/>
              </a:spcBef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 err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Siekierołom</a:t>
            </a:r>
            <a:r>
              <a:rPr lang="pl-PL" sz="20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stosuje się go do powiększenia lub wykonywania otworów w ścianach, do wyważania drzwi w budynkach i samochodach. </a:t>
            </a:r>
            <a:r>
              <a:rPr lang="pl-PL" sz="2000" b="1" dirty="0" err="1">
                <a:latin typeface="Arial"/>
                <a:ea typeface="Arial"/>
                <a:cs typeface="Arial"/>
                <a:sym typeface="Arial"/>
              </a:rPr>
              <a:t>Siekierołom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 dirty="0" err="1">
                <a:latin typeface="Arial"/>
                <a:ea typeface="Arial"/>
                <a:cs typeface="Arial"/>
                <a:sym typeface="Arial"/>
              </a:rPr>
              <a:t>sklada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 się z głowicy i rękojeści oraz taśmy poliestrowej, która jest wykorzystywana do transportu narzędzia oraz jako element nośny w niektórych sytuacjach. Głowica zaopatrzona jest z jednej strony w ostrze służące do cięcia prętów stalowych o średnicy do 10 mm, a z drugiej strony w ostry szpic służący do wybijania otworów w ścianach, dachach. Z boku głowicy wykonano spłaszczenie służące do podważania drzwi. </a:t>
            </a:r>
          </a:p>
        </p:txBody>
      </p:sp>
      <p:sp>
        <p:nvSpPr>
          <p:cNvPr id="385" name="Shape 38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28</a:t>
            </a:fld>
            <a:endParaRPr lang="pl-PL"/>
          </a:p>
        </p:txBody>
      </p:sp>
      <p:pic>
        <p:nvPicPr>
          <p:cNvPr id="386" name="Shape 3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00048" y="1256919"/>
            <a:ext cx="2476500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7" name="Shape 38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27342" y="3412920"/>
            <a:ext cx="2476499" cy="288532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18364" y="459719"/>
            <a:ext cx="86526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Shape 394"/>
          <p:cNvSpPr txBox="1">
            <a:spLocks noGrp="1"/>
          </p:cNvSpPr>
          <p:nvPr>
            <p:ph type="body" idx="1"/>
          </p:nvPr>
        </p:nvSpPr>
        <p:spPr>
          <a:xfrm>
            <a:off x="192850" y="1600200"/>
            <a:ext cx="5400900" cy="512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SIEKIEROŁOM</a:t>
            </a:r>
          </a:p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“Hooligan”</a:t>
            </a:r>
            <a:r>
              <a:rPr lang="pl-PL" sz="20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>
                <a:latin typeface="Arial"/>
                <a:ea typeface="Arial"/>
                <a:cs typeface="Arial"/>
                <a:sym typeface="Arial"/>
              </a:rPr>
              <a:t>inną odmianą siekierołomu jest urządzenie zwane “hoologan”. Służy do urywania łańcuchów, wyginania krat, wybijania otworów w dachach, ścianach, drzwiach, do podważania drzwi, wyłamywania zamków i drzwi pojazdów samochodowych. Jest to urządzenie łączące ze sobą funkcję topora ciężkiego ., łomu i w/w siekierołomu. Długość urządzenia od 70 do 110 cm, masa około 9 kg. </a:t>
            </a:r>
          </a:p>
        </p:txBody>
      </p:sp>
      <p:sp>
        <p:nvSpPr>
          <p:cNvPr id="395" name="Shape 39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29</a:t>
            </a:fld>
            <a:endParaRPr lang="pl-PL"/>
          </a:p>
        </p:txBody>
      </p:sp>
      <p:pic>
        <p:nvPicPr>
          <p:cNvPr id="396" name="Shape 3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28200" y="1946701"/>
            <a:ext cx="2930749" cy="412817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32012" y="459719"/>
            <a:ext cx="865268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FFC700"/>
              </a:buClr>
              <a:buSzPct val="25000"/>
              <a:buFont typeface="Arial Black"/>
              <a:buNone/>
            </a:pPr>
            <a:r>
              <a:rPr lang="pl-PL" sz="3000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sz="3000" dirty="0">
              <a:solidFill>
                <a:srgbClr val="F1C232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572699" y="1570878"/>
            <a:ext cx="8295089" cy="691223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-69850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Wstęp	</a:t>
            </a:r>
          </a:p>
        </p:txBody>
      </p:sp>
      <p:sp>
        <p:nvSpPr>
          <p:cNvPr id="139" name="Shape 139"/>
          <p:cNvSpPr txBox="1">
            <a:spLocks noGrp="1"/>
          </p:cNvSpPr>
          <p:nvPr>
            <p:ph type="body" idx="2"/>
          </p:nvPr>
        </p:nvSpPr>
        <p:spPr>
          <a:xfrm>
            <a:off x="428766" y="2262100"/>
            <a:ext cx="4998300" cy="399390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0" lvl="0" indent="-69850">
              <a:lnSpc>
                <a:spcPct val="115000"/>
              </a:lnSpc>
              <a:spcAft>
                <a:spcPts val="1600"/>
              </a:spcAft>
              <a:buClr>
                <a:schemeClr val="dk1"/>
              </a:buClr>
              <a:buSzPct val="45833"/>
              <a:buNone/>
            </a:pPr>
            <a:r>
              <a:rPr lang="pl-PL" sz="2600" dirty="0" smtClean="0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altLang="pl-PL" sz="2800" b="1" dirty="0"/>
              <a:t>Sprzęt pożarniczy</a:t>
            </a:r>
            <a:r>
              <a:rPr lang="pl-PL" altLang="pl-PL" sz="2800" dirty="0"/>
              <a:t> - </a:t>
            </a:r>
            <a:r>
              <a:rPr lang="pl-PL" altLang="pl-PL" sz="2400" dirty="0"/>
              <a:t>przenośny lub przewoźny specjalny sprzęt służący do gaszenia pożaru, prowadzenia akcji ratowniczych </a:t>
            </a:r>
            <a:r>
              <a:rPr lang="pl-PL" altLang="pl-PL" sz="2400" dirty="0" smtClean="0"/>
              <a:t>oraz </a:t>
            </a:r>
            <a:r>
              <a:rPr lang="pl-PL" altLang="pl-PL" sz="2400" dirty="0"/>
              <a:t>sprzęt ochrony stosowany przez straże pożarne.</a:t>
            </a:r>
            <a:endParaRPr lang="pl-PL" sz="26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7" name="Shape 137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l-PL" sz="14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Shape 136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" name="Shape 1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83325" y="2262100"/>
            <a:ext cx="3284474" cy="3781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Shape 403"/>
          <p:cNvSpPr txBox="1">
            <a:spLocks noGrp="1"/>
          </p:cNvSpPr>
          <p:nvPr>
            <p:ph type="body" idx="1"/>
          </p:nvPr>
        </p:nvSpPr>
        <p:spPr>
          <a:xfrm>
            <a:off x="180800" y="1600200"/>
            <a:ext cx="5604300" cy="512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PODNOŚNIK ZĘBATKOWY</a:t>
            </a:r>
          </a:p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just" rtl="0">
              <a:spcBef>
                <a:spcPts val="0"/>
              </a:spcBef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Podnośnik zębatkowy</a:t>
            </a:r>
            <a:r>
              <a:rPr lang="pl-PL" sz="20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>
                <a:latin typeface="Arial"/>
                <a:ea typeface="Arial"/>
                <a:cs typeface="Arial"/>
                <a:sym typeface="Arial"/>
              </a:rPr>
              <a:t>służy do podnoszenia zawalonych konstrukcji drewnianych i stalowych lub do wypierania elementów konstrukcji budowlanych, grożących zawaleniem. </a:t>
            </a:r>
          </a:p>
          <a:p>
            <a:pPr marL="0" lvl="0" indent="0" algn="just" rtl="0">
              <a:spcBef>
                <a:spcPts val="0"/>
              </a:spcBef>
              <a:buNone/>
            </a:pPr>
            <a:endParaRPr sz="2000" b="1"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55000"/>
              <a:buFont typeface="Arial"/>
              <a:buNone/>
            </a:pPr>
            <a:r>
              <a:rPr lang="pl-PL" sz="2000" b="1">
                <a:latin typeface="Arial"/>
                <a:ea typeface="Arial"/>
                <a:cs typeface="Arial"/>
                <a:sym typeface="Arial"/>
              </a:rPr>
              <a:t>Wysokość podnoszenia 0-350 mm, udźwig od 15 do 100 kN, długość całkowita od 625 do 800 mm, masa od 13 do 42 kg.</a:t>
            </a:r>
          </a:p>
        </p:txBody>
      </p:sp>
      <p:sp>
        <p:nvSpPr>
          <p:cNvPr id="404" name="Shape 40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30</a:t>
            </a:fld>
            <a:endParaRPr lang="pl-PL"/>
          </a:p>
        </p:txBody>
      </p:sp>
      <p:pic>
        <p:nvPicPr>
          <p:cNvPr id="405" name="Shape 4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66100" y="1600199"/>
            <a:ext cx="2720699" cy="464502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45660" y="407368"/>
            <a:ext cx="86526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 </a:t>
            </a:r>
            <a:r>
              <a:rPr lang="pl-PL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Shape 412"/>
          <p:cNvSpPr txBox="1">
            <a:spLocks noGrp="1"/>
          </p:cNvSpPr>
          <p:nvPr>
            <p:ph type="body" idx="1"/>
          </p:nvPr>
        </p:nvSpPr>
        <p:spPr>
          <a:xfrm>
            <a:off x="238561" y="1067937"/>
            <a:ext cx="5411700" cy="5185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WYCIĄGARKA LINOWA</a:t>
            </a:r>
          </a:p>
          <a:p>
            <a:pPr marL="0" lvl="0" indent="-69850" algn="just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sz="2400" b="1" dirty="0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 dirty="0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Wyciągarka linowa</a:t>
            </a:r>
            <a:r>
              <a:rPr lang="pl-PL" sz="2000" b="1" dirty="0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służy do przeciągania, obalania drzew, przewróconych w wyniku huraganów oraz do przeciągania naruszonych w wyniku katastrof budowlanych i huraganów konstrukcji stalowych i drewnianych. Udźwig od 16 do 30kN zdolność przeciągania elementów 25 do 50 </a:t>
            </a:r>
            <a:r>
              <a:rPr lang="pl-PL" sz="2000" b="1" dirty="0" err="1">
                <a:latin typeface="Arial"/>
                <a:ea typeface="Arial"/>
                <a:cs typeface="Arial"/>
                <a:sym typeface="Arial"/>
              </a:rPr>
              <a:t>kN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. Wytrzymałość liny od 70 do 150 </a:t>
            </a:r>
            <a:r>
              <a:rPr lang="pl-PL" sz="2000" b="1" dirty="0" err="1">
                <a:latin typeface="Arial"/>
                <a:ea typeface="Arial"/>
                <a:cs typeface="Arial"/>
                <a:sym typeface="Arial"/>
              </a:rPr>
              <a:t>kN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.  Masa własna od 17 do 27 </a:t>
            </a:r>
            <a:r>
              <a:rPr lang="pl-PL" sz="2000" b="1" dirty="0" err="1">
                <a:latin typeface="Arial"/>
                <a:ea typeface="Arial"/>
                <a:cs typeface="Arial"/>
                <a:sym typeface="Arial"/>
              </a:rPr>
              <a:t>kg</a:t>
            </a:r>
            <a:r>
              <a:rPr lang="pl-PL" sz="2000" b="1" dirty="0">
                <a:latin typeface="Arial"/>
                <a:ea typeface="Arial"/>
                <a:cs typeface="Arial"/>
                <a:sym typeface="Arial"/>
              </a:rPr>
              <a:t>. Lina o długości od 5 do 20 m.</a:t>
            </a:r>
          </a:p>
        </p:txBody>
      </p:sp>
      <p:sp>
        <p:nvSpPr>
          <p:cNvPr id="413" name="Shape 41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31</a:t>
            </a:fld>
            <a:endParaRPr lang="pl-PL"/>
          </a:p>
        </p:txBody>
      </p:sp>
      <p:pic>
        <p:nvPicPr>
          <p:cNvPr id="414" name="Shape 4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10825" y="2161200"/>
            <a:ext cx="2675974" cy="2300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5" name="Shape 4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37100" y="4606775"/>
            <a:ext cx="3102225" cy="211455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04715" y="365477"/>
            <a:ext cx="874821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  </a:t>
            </a:r>
            <a:r>
              <a:rPr lang="pl-PL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Shape 422"/>
          <p:cNvSpPr txBox="1">
            <a:spLocks noGrp="1"/>
          </p:cNvSpPr>
          <p:nvPr>
            <p:ph type="body" idx="1"/>
          </p:nvPr>
        </p:nvSpPr>
        <p:spPr>
          <a:xfrm>
            <a:off x="96425" y="1600200"/>
            <a:ext cx="4194300" cy="5121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-69850" algn="ctr" rtl="0">
              <a:spcBef>
                <a:spcPts val="0"/>
              </a:spcBef>
              <a:buClr>
                <a:schemeClr val="dk1"/>
              </a:buClr>
              <a:buSzPct val="39285"/>
              <a:buFont typeface="Arial"/>
              <a:buNone/>
            </a:pPr>
            <a:r>
              <a:rPr lang="pl-PL" sz="28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WYCIĄGARKA ŁAŃCUCHOWA</a:t>
            </a:r>
          </a:p>
          <a:p>
            <a:pPr marL="0" lvl="0" indent="-69850" algn="just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endParaRPr sz="2400" b="1">
              <a:solidFill>
                <a:srgbClr val="0000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-69850" algn="just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pl-PL" sz="2400" b="1">
                <a:solidFill>
                  <a:srgbClr val="0000FF"/>
                </a:solidFill>
                <a:latin typeface="Arial"/>
                <a:ea typeface="Arial"/>
                <a:cs typeface="Arial"/>
                <a:sym typeface="Arial"/>
              </a:rPr>
              <a:t>Wyciągarki łańcuchowe</a:t>
            </a:r>
            <a:r>
              <a:rPr lang="pl-PL" sz="2000" b="1">
                <a:solidFill>
                  <a:srgbClr val="98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pl-PL" sz="2000" b="1">
                <a:latin typeface="Arial"/>
                <a:ea typeface="Arial"/>
                <a:cs typeface="Arial"/>
                <a:sym typeface="Arial"/>
              </a:rPr>
              <a:t>są identyczne jak linowe. Wysokość podnoszenia lub długość przeciągania zależy od długości zastosowanego łańcucha. Przeważnie stosowane są łańcuchy o długości od 1,5 m do 5 m. Udźwig 0d 10 do 30 kN. Masa 10 kg.</a:t>
            </a:r>
          </a:p>
        </p:txBody>
      </p:sp>
      <p:sp>
        <p:nvSpPr>
          <p:cNvPr id="423" name="Shape 423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32</a:t>
            </a:fld>
            <a:endParaRPr lang="pl-PL"/>
          </a:p>
        </p:txBody>
      </p:sp>
      <p:pic>
        <p:nvPicPr>
          <p:cNvPr id="424" name="Shape 4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3150" y="2355700"/>
            <a:ext cx="3853649" cy="40322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Prostokąt 1"/>
          <p:cNvSpPr/>
          <p:nvPr/>
        </p:nvSpPr>
        <p:spPr>
          <a:xfrm>
            <a:off x="218364" y="407368"/>
            <a:ext cx="86799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</a:t>
            </a:r>
            <a:r>
              <a:rPr lang="pl-PL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sprzętu pożarniczego</a:t>
            </a:r>
            <a:endParaRPr lang="pl-PL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33</a:t>
            </a:fld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218365" y="261340"/>
            <a:ext cx="86526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altLang="pl-PL" sz="24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458530" y="1567060"/>
            <a:ext cx="8365981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1" hangingPunct="1"/>
            <a:r>
              <a:rPr lang="pl-PL" altLang="pl-PL" sz="2000" b="1" dirty="0" smtClean="0">
                <a:solidFill>
                  <a:srgbClr val="FF0000"/>
                </a:solidFill>
              </a:rPr>
              <a:t>POŻARNICZY SPRZĘT TRANSPORTOWY</a:t>
            </a:r>
            <a:r>
              <a:rPr lang="pl-PL" altLang="pl-PL" sz="2000" b="1" dirty="0" smtClean="0"/>
              <a:t>, </a:t>
            </a:r>
            <a:r>
              <a:rPr lang="pl-PL" altLang="pl-PL" sz="2000" b="1" dirty="0"/>
              <a:t>to </a:t>
            </a:r>
            <a:r>
              <a:rPr lang="pl-PL" altLang="pl-PL" sz="2000" b="1" dirty="0" smtClean="0"/>
              <a:t>sprzęt umożliwiający </a:t>
            </a:r>
            <a:r>
              <a:rPr lang="pl-PL" altLang="pl-PL" sz="2000" b="1" dirty="0"/>
              <a:t>przemieszczanie ludzi i sprzętu </a:t>
            </a:r>
            <a:r>
              <a:rPr lang="pl-PL" altLang="pl-PL" sz="2000" b="1" dirty="0" smtClean="0"/>
              <a:t>oraz środków </a:t>
            </a:r>
            <a:r>
              <a:rPr lang="pl-PL" altLang="pl-PL" sz="2000" b="1" dirty="0"/>
              <a:t>gaśniczych na miejsce akcji.</a:t>
            </a:r>
            <a:endParaRPr lang="pl-PL" altLang="pl-PL" sz="2000" dirty="0"/>
          </a:p>
          <a:p>
            <a:pPr eaLnBrk="1" hangingPunct="1"/>
            <a:endParaRPr lang="pl-PL" altLang="pl-PL" dirty="0"/>
          </a:p>
        </p:txBody>
      </p:sp>
      <p:sp>
        <p:nvSpPr>
          <p:cNvPr id="6" name="Prostokąt 5"/>
          <p:cNvSpPr/>
          <p:nvPr/>
        </p:nvSpPr>
        <p:spPr>
          <a:xfrm>
            <a:off x="458530" y="2919352"/>
            <a:ext cx="53134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altLang="pl-PL" sz="2000" b="1" dirty="0">
                <a:solidFill>
                  <a:srgbClr val="FF0000"/>
                </a:solidFill>
              </a:rPr>
              <a:t>Wśród sprzętu transportowego można </a:t>
            </a:r>
            <a:r>
              <a:rPr lang="pl-PL" altLang="pl-PL" sz="2000" b="1" dirty="0" smtClean="0">
                <a:solidFill>
                  <a:srgbClr val="FF0000"/>
                </a:solidFill>
              </a:rPr>
              <a:t>wyróżnić:</a:t>
            </a:r>
            <a:endParaRPr lang="pl-PL" altLang="pl-PL" sz="2000" b="1" dirty="0">
              <a:solidFill>
                <a:srgbClr val="FF0000"/>
              </a:solidFill>
            </a:endParaRPr>
          </a:p>
          <a:p>
            <a:pPr eaLnBrk="1" hangingPunct="1">
              <a:spcBef>
                <a:spcPct val="50000"/>
              </a:spcBef>
            </a:pPr>
            <a:r>
              <a:rPr lang="pl-PL" altLang="pl-PL" sz="2000" dirty="0"/>
              <a:t>  - pożarnicze pojazdy drogowe,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 sz="2000" dirty="0"/>
              <a:t>  - pożarnicze pojazdy szynowe,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 sz="2000" dirty="0"/>
              <a:t>  - pożarnicze jednostki pływające,</a:t>
            </a:r>
          </a:p>
          <a:p>
            <a:pPr eaLnBrk="1" hangingPunct="1">
              <a:spcBef>
                <a:spcPct val="50000"/>
              </a:spcBef>
            </a:pPr>
            <a:r>
              <a:rPr lang="pl-PL" altLang="pl-PL" sz="2000" dirty="0"/>
              <a:t>  - samoloty i śmigłowce pożarnicze.</a:t>
            </a:r>
          </a:p>
        </p:txBody>
      </p:sp>
      <p:pic>
        <p:nvPicPr>
          <p:cNvPr id="14" name="Picture 11" descr="mercedes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5640" y="3433511"/>
            <a:ext cx="1932580" cy="13920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4167" y="3433511"/>
            <a:ext cx="2091885" cy="1392054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1930" y="4998800"/>
            <a:ext cx="2120060" cy="1468338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34</a:t>
            </a:fld>
            <a:endParaRPr lang="pl-PL"/>
          </a:p>
        </p:txBody>
      </p:sp>
      <p:sp>
        <p:nvSpPr>
          <p:cNvPr id="4" name="Prostokąt 3"/>
          <p:cNvSpPr/>
          <p:nvPr/>
        </p:nvSpPr>
        <p:spPr>
          <a:xfrm>
            <a:off x="218364" y="261340"/>
            <a:ext cx="86799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altLang="pl-PL" sz="24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Prostokąt 4"/>
          <p:cNvSpPr/>
          <p:nvPr/>
        </p:nvSpPr>
        <p:spPr>
          <a:xfrm>
            <a:off x="232012" y="1410140"/>
            <a:ext cx="870727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pl-PL" altLang="pl-PL" sz="2000" b="1" dirty="0" smtClean="0">
                <a:solidFill>
                  <a:srgbClr val="FF0000"/>
                </a:solidFill>
              </a:rPr>
              <a:t>SPECJALISTYCZNY SPRZĘT POŻARNICZY</a:t>
            </a:r>
            <a:r>
              <a:rPr lang="pl-PL" altLang="pl-PL" sz="2000" b="1" dirty="0" smtClean="0">
                <a:solidFill>
                  <a:schemeClr val="tx1"/>
                </a:solidFill>
              </a:rPr>
              <a:t>, </a:t>
            </a:r>
            <a:r>
              <a:rPr lang="pl-PL" altLang="pl-PL" sz="2000" b="1" dirty="0">
                <a:solidFill>
                  <a:schemeClr val="tx1"/>
                </a:solidFill>
              </a:rPr>
              <a:t>to specjalny sprzęt umożliwiający prowadzenie akcji ratowniczo-gaśniczej na lądzie, wodzie i wysokości oraz pozwalający na dokonanie analizy i rozpoznanie zagrożenia występującego w różnych warunkach pracy strażaka.</a:t>
            </a:r>
          </a:p>
        </p:txBody>
      </p:sp>
      <p:sp>
        <p:nvSpPr>
          <p:cNvPr id="6" name="Prostokąt 5"/>
          <p:cNvSpPr/>
          <p:nvPr/>
        </p:nvSpPr>
        <p:spPr>
          <a:xfrm>
            <a:off x="556351" y="3096301"/>
            <a:ext cx="694613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pl-PL" altLang="pl-PL" sz="2000" b="1" dirty="0">
                <a:solidFill>
                  <a:srgbClr val="FF0000"/>
                </a:solidFill>
              </a:rPr>
              <a:t>Do specjalistycznego sprzętu pożarniczego zaliczamy: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wysokościowy,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nurkowy,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chemiczny,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ekologiczny,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kontrolno-pomiarowy,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poszukiwawczo-ratowniczy,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łączności,</a:t>
            </a:r>
          </a:p>
          <a:p>
            <a:pPr eaLnBrk="1" hangingPunct="1"/>
            <a:r>
              <a:rPr lang="pl-PL" altLang="pl-PL" sz="2000" dirty="0" smtClean="0"/>
              <a:t>- </a:t>
            </a:r>
            <a:r>
              <a:rPr lang="pl-PL" altLang="pl-PL" sz="2000" dirty="0"/>
              <a:t>sprzęt elektryczny i dielektryczny.</a:t>
            </a:r>
          </a:p>
        </p:txBody>
      </p:sp>
    </p:spTree>
    <p:extLst>
      <p:ext uri="{BB962C8B-B14F-4D97-AF65-F5344CB8AC3E}">
        <p14:creationId xmlns="" xmlns:p14="http://schemas.microsoft.com/office/powerpoint/2010/main" val="2828776887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 txBox="1">
            <a:spLocks noGrp="1"/>
          </p:cNvSpPr>
          <p:nvPr>
            <p:ph type="title"/>
          </p:nvPr>
        </p:nvSpPr>
        <p:spPr>
          <a:xfrm>
            <a:off x="1331640" y="250031"/>
            <a:ext cx="7128792" cy="874712"/>
          </a:xfrm>
          <a:prstGeom prst="rect">
            <a:avLst/>
          </a:prstGeom>
          <a:noFill/>
          <a:ln>
            <a:noFill/>
          </a:ln>
        </p:spPr>
        <p:txBody>
          <a:bodyPr lIns="91425" tIns="45700" rIns="45700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rgbClr val="FFC700"/>
              </a:buClr>
              <a:buSzPct val="25000"/>
              <a:buFont typeface="Calibri"/>
              <a:buNone/>
            </a:pPr>
            <a:r>
              <a:rPr lang="pl-PL" sz="2800" b="1" i="0" u="none" strike="noStrike" cap="none">
                <a:solidFill>
                  <a:srgbClr val="FFC700"/>
                </a:solidFill>
                <a:latin typeface="Calibri"/>
                <a:ea typeface="Calibri"/>
                <a:cs typeface="Calibri"/>
                <a:sym typeface="Calibri"/>
              </a:rPr>
              <a:t>BIBLIOGRAFIA</a:t>
            </a:r>
          </a:p>
        </p:txBody>
      </p:sp>
      <p:sp>
        <p:nvSpPr>
          <p:cNvPr id="443" name="Shape 443"/>
          <p:cNvSpPr txBox="1">
            <a:spLocks noGrp="1"/>
          </p:cNvSpPr>
          <p:nvPr>
            <p:ph type="body" idx="1"/>
          </p:nvPr>
        </p:nvSpPr>
        <p:spPr>
          <a:xfrm>
            <a:off x="467543" y="1832844"/>
            <a:ext cx="8216267" cy="2185986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 smtClean="0">
                <a:latin typeface="Arial"/>
                <a:ea typeface="Arial"/>
                <a:cs typeface="Arial"/>
                <a:sym typeface="Arial"/>
              </a:rPr>
              <a:t>Gil D., Sprzęt ratowniczy. Bydgoszcz 2009.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b="0" i="0" u="none" strike="noStrike" cap="none" dirty="0" smtClean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Gil D., Sprzęt i środki gaśnicze. Bydgoszcz 2013.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 smtClean="0">
                <a:latin typeface="Arial"/>
                <a:ea typeface="Arial"/>
                <a:cs typeface="Arial"/>
                <a:sym typeface="Arial"/>
              </a:rPr>
              <a:t>PN-EN 3-1:1998 Gaśnice przenośne. Rodzaje czas działania, pożary testowe grupy A i B.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r>
              <a:rPr lang="pl-PL" sz="2400" dirty="0" smtClean="0">
                <a:latin typeface="Arial"/>
                <a:ea typeface="Arial"/>
                <a:cs typeface="Arial"/>
                <a:sym typeface="Arial"/>
              </a:rPr>
              <a:t>Katalogi wyrobów firm dostępne na stronach www.</a:t>
            </a:r>
          </a:p>
          <a:p>
            <a:pPr marL="438912" marR="0" lvl="0" indent="-324612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Noto Sans Symbols"/>
              <a:buChar char="◼"/>
            </a:pPr>
            <a:endParaRPr lang="pl-PL" sz="24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38912" marR="0" lvl="0" indent="-324612" algn="l" rtl="0">
              <a:spcBef>
                <a:spcPts val="0"/>
              </a:spcBef>
              <a:buClr>
                <a:schemeClr val="accent1"/>
              </a:buClr>
              <a:buSzPct val="80000"/>
              <a:buFont typeface="Noto Sans Symbols"/>
              <a:buNone/>
            </a:pP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Shape 445"/>
          <p:cNvSpPr txBox="1">
            <a:spLocks noGrp="1"/>
          </p:cNvSpPr>
          <p:nvPr>
            <p:ph type="body" idx="2"/>
          </p:nvPr>
        </p:nvSpPr>
        <p:spPr>
          <a:xfrm>
            <a:off x="6092551" y="53095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444" name="Shape 444"/>
          <p:cNvSpPr txBox="1">
            <a:spLocks noGrp="1"/>
          </p:cNvSpPr>
          <p:nvPr>
            <p:ph type="body" idx="3"/>
          </p:nvPr>
        </p:nvSpPr>
        <p:spPr>
          <a:xfrm>
            <a:off x="5940151" y="5157192"/>
            <a:ext cx="3088351" cy="360040"/>
          </a:xfrm>
          <a:prstGeom prst="rect">
            <a:avLst/>
          </a:prstGeom>
          <a:noFill/>
          <a:ln>
            <a:noFill/>
          </a:ln>
        </p:spPr>
        <p:txBody>
          <a:bodyPr lIns="54850" tIns="91425" rIns="91425" bIns="45700" anchor="t" anchorCtr="0">
            <a:noAutofit/>
          </a:bodyPr>
          <a:lstStyle/>
          <a:p>
            <a:pPr marL="118871" marR="0" lvl="0" indent="-4571" algn="l" rtl="0">
              <a:lnSpc>
                <a:spcPct val="80000"/>
              </a:lnSpc>
              <a:spcBef>
                <a:spcPts val="0"/>
              </a:spcBef>
              <a:buClr>
                <a:schemeClr val="accent1"/>
              </a:buClr>
              <a:buSzPct val="25000"/>
              <a:buFont typeface="Noto Sans Symbols"/>
              <a:buNone/>
            </a:pPr>
            <a:r>
              <a:rPr lang="pl-PL" sz="104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Pobrano 18.02.20016 z www.os-psp.olsztyn.pl</a:t>
            </a:r>
          </a:p>
        </p:txBody>
      </p:sp>
      <p:sp>
        <p:nvSpPr>
          <p:cNvPr id="442" name="Shape 442"/>
          <p:cNvSpPr txBox="1">
            <a:spLocks noGrp="1"/>
          </p:cNvSpPr>
          <p:nvPr>
            <p:ph type="sldNum" idx="12"/>
          </p:nvPr>
        </p:nvSpPr>
        <p:spPr>
          <a:xfrm>
            <a:off x="8559528" y="0"/>
            <a:ext cx="584471" cy="25003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r>
              <a:rPr lang="pl-PL" sz="105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str. </a:t>
            </a:r>
            <a:fld id="{00000000-1234-1234-1234-123412341234}" type="slidenum">
              <a:rPr lang="pl-PL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35</a:t>
            </a:fld>
            <a:endParaRPr lang="pl-PL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Shape 441"/>
          <p:cNvSpPr/>
          <p:nvPr/>
        </p:nvSpPr>
        <p:spPr>
          <a:xfrm>
            <a:off x="272507" y="1636811"/>
            <a:ext cx="8287022" cy="10355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12700" algn="just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12700" algn="just" rtl="0">
              <a:lnSpc>
                <a:spcPct val="80000"/>
              </a:lnSpc>
              <a:spcBef>
                <a:spcPts val="480"/>
              </a:spcBef>
              <a:buClr>
                <a:schemeClr val="dk1"/>
              </a:buClr>
              <a:buFont typeface="Arial"/>
              <a:buNone/>
            </a:pPr>
            <a:endParaRPr sz="2400" b="1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1692275" y="234405"/>
            <a:ext cx="706204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pl-PL" sz="32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</a:t>
            </a:r>
            <a:r>
              <a:rPr lang="pl-PL" sz="3200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na grupy i przeznaczenie poszczególnego sprzętu </a:t>
            </a:r>
            <a:r>
              <a:rPr lang="pl-PL" sz="3200" b="1" dirty="0" smtClean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pożarniczego</a:t>
            </a:r>
            <a:endParaRPr lang="pl-PL" altLang="pl-PL" sz="3200" b="1" i="1" dirty="0">
              <a:latin typeface="Arial" panose="020B0604020202020204" pitchFamily="34" charset="0"/>
            </a:endParaRPr>
          </a:p>
        </p:txBody>
      </p:sp>
      <p:sp>
        <p:nvSpPr>
          <p:cNvPr id="8195" name="pole tekstowe 6"/>
          <p:cNvSpPr txBox="1">
            <a:spLocks noChangeArrowheads="1"/>
          </p:cNvSpPr>
          <p:nvPr/>
        </p:nvSpPr>
        <p:spPr bwMode="auto">
          <a:xfrm>
            <a:off x="2627313" y="1844675"/>
            <a:ext cx="3529012" cy="40011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pl-PL" altLang="pl-PL" b="1" dirty="0"/>
              <a:t>   </a:t>
            </a:r>
            <a:r>
              <a:rPr lang="pl-PL" altLang="pl-PL" b="1" dirty="0" smtClean="0"/>
              <a:t>     </a:t>
            </a:r>
            <a:r>
              <a:rPr lang="pl-PL" altLang="pl-PL" sz="2000" b="1" dirty="0" smtClean="0"/>
              <a:t>Sprzęt </a:t>
            </a:r>
            <a:r>
              <a:rPr lang="pl-PL" altLang="pl-PL" sz="2000" b="1" dirty="0"/>
              <a:t>pożarniczy</a:t>
            </a:r>
          </a:p>
        </p:txBody>
      </p:sp>
      <p:sp>
        <p:nvSpPr>
          <p:cNvPr id="8196" name="pole tekstowe 9"/>
          <p:cNvSpPr txBox="1">
            <a:spLocks noChangeArrowheads="1"/>
          </p:cNvSpPr>
          <p:nvPr/>
        </p:nvSpPr>
        <p:spPr bwMode="auto">
          <a:xfrm>
            <a:off x="179388" y="3429000"/>
            <a:ext cx="1512887" cy="954107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pl-PL" altLang="pl-PL" b="1" dirty="0" smtClean="0"/>
              <a:t>Uzbrojenie   </a:t>
            </a:r>
            <a:r>
              <a:rPr lang="pl-PL" altLang="pl-PL" sz="1400" b="1" dirty="0" smtClean="0"/>
              <a:t> </a:t>
            </a:r>
            <a:r>
              <a:rPr lang="pl-PL" altLang="pl-PL" sz="1400" b="1" dirty="0"/>
              <a:t>osobiste i ochronne strażaka</a:t>
            </a:r>
            <a:endParaRPr lang="pl-PL" altLang="pl-PL" b="1" dirty="0"/>
          </a:p>
        </p:txBody>
      </p:sp>
      <p:sp>
        <p:nvSpPr>
          <p:cNvPr id="8197" name="pole tekstowe 12"/>
          <p:cNvSpPr txBox="1">
            <a:spLocks noChangeArrowheads="1"/>
          </p:cNvSpPr>
          <p:nvPr/>
        </p:nvSpPr>
        <p:spPr bwMode="auto">
          <a:xfrm>
            <a:off x="1908175" y="3429000"/>
            <a:ext cx="1511300" cy="523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pl-PL" altLang="pl-PL" sz="1400" b="1"/>
              <a:t>Sprzęt gaśniczy</a:t>
            </a:r>
          </a:p>
        </p:txBody>
      </p:sp>
      <p:sp>
        <p:nvSpPr>
          <p:cNvPr id="8198" name="pole tekstowe 13"/>
          <p:cNvSpPr txBox="1">
            <a:spLocks noChangeArrowheads="1"/>
          </p:cNvSpPr>
          <p:nvPr/>
        </p:nvSpPr>
        <p:spPr bwMode="auto">
          <a:xfrm>
            <a:off x="3492500" y="3429000"/>
            <a:ext cx="1711325" cy="523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pl-PL" altLang="pl-PL" sz="1400" b="1"/>
              <a:t>   Sprzęt ratowniczy</a:t>
            </a:r>
          </a:p>
        </p:txBody>
      </p:sp>
      <p:sp>
        <p:nvSpPr>
          <p:cNvPr id="8199" name="pole tekstowe 14"/>
          <p:cNvSpPr txBox="1">
            <a:spLocks noChangeArrowheads="1"/>
          </p:cNvSpPr>
          <p:nvPr/>
        </p:nvSpPr>
        <p:spPr bwMode="auto">
          <a:xfrm>
            <a:off x="5364163" y="3429000"/>
            <a:ext cx="1728787" cy="523875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 eaLnBrk="1" hangingPunct="1"/>
            <a:r>
              <a:rPr lang="pl-PL" altLang="pl-PL" sz="1400" b="1" dirty="0"/>
              <a:t>   Sprzęt transportowy</a:t>
            </a:r>
          </a:p>
        </p:txBody>
      </p:sp>
      <p:sp>
        <p:nvSpPr>
          <p:cNvPr id="8200" name="pole tekstowe 15"/>
          <p:cNvSpPr txBox="1">
            <a:spLocks noChangeArrowheads="1"/>
          </p:cNvSpPr>
          <p:nvPr/>
        </p:nvSpPr>
        <p:spPr bwMode="auto">
          <a:xfrm>
            <a:off x="7235825" y="3429000"/>
            <a:ext cx="1728788" cy="10160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/>
            <a:r>
              <a:rPr lang="pl-PL" altLang="pl-PL" b="1"/>
              <a:t>  </a:t>
            </a:r>
            <a:r>
              <a:rPr lang="pl-PL" altLang="pl-PL" sz="1400" b="1"/>
              <a:t>Specjalistyczny sprzęt pożarniczy</a:t>
            </a:r>
          </a:p>
        </p:txBody>
      </p:sp>
      <p:cxnSp>
        <p:nvCxnSpPr>
          <p:cNvPr id="18" name="Łącznik prosty 17"/>
          <p:cNvCxnSpPr/>
          <p:nvPr/>
        </p:nvCxnSpPr>
        <p:spPr>
          <a:xfrm>
            <a:off x="1042988" y="2924175"/>
            <a:ext cx="6842125" cy="730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Strzałka w dół 24"/>
          <p:cNvSpPr/>
          <p:nvPr/>
        </p:nvSpPr>
        <p:spPr>
          <a:xfrm>
            <a:off x="1042988" y="2924175"/>
            <a:ext cx="73025" cy="50482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7" name="Strzałka w dół 26"/>
          <p:cNvSpPr/>
          <p:nvPr/>
        </p:nvSpPr>
        <p:spPr>
          <a:xfrm>
            <a:off x="2771775" y="2941504"/>
            <a:ext cx="59560" cy="487496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8" name="Strzałka w dół 27"/>
          <p:cNvSpPr/>
          <p:nvPr/>
        </p:nvSpPr>
        <p:spPr>
          <a:xfrm>
            <a:off x="4211638" y="2997200"/>
            <a:ext cx="73025" cy="4318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29" name="Strzałka w dół 28"/>
          <p:cNvSpPr/>
          <p:nvPr/>
        </p:nvSpPr>
        <p:spPr>
          <a:xfrm>
            <a:off x="6084888" y="2997200"/>
            <a:ext cx="71437" cy="4318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30" name="Strzałka w dół 29"/>
          <p:cNvSpPr/>
          <p:nvPr/>
        </p:nvSpPr>
        <p:spPr>
          <a:xfrm>
            <a:off x="7812088" y="2997200"/>
            <a:ext cx="73025" cy="431800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  <p:sp>
        <p:nvSpPr>
          <p:cNvPr id="47" name="Strzałka w dół 46"/>
          <p:cNvSpPr/>
          <p:nvPr/>
        </p:nvSpPr>
        <p:spPr>
          <a:xfrm>
            <a:off x="4211638" y="2317810"/>
            <a:ext cx="73025" cy="606365"/>
          </a:xfrm>
          <a:prstGeom prst="down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l-PL"/>
          </a:p>
        </p:txBody>
      </p:sp>
    </p:spTree>
    <p:extLst>
      <p:ext uri="{BB962C8B-B14F-4D97-AF65-F5344CB8AC3E}">
        <p14:creationId xmlns="" xmlns:p14="http://schemas.microsoft.com/office/powerpoint/2010/main" val="1251848986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/>
          <p:cNvSpPr/>
          <p:nvPr/>
        </p:nvSpPr>
        <p:spPr>
          <a:xfrm>
            <a:off x="561860" y="2886127"/>
            <a:ext cx="718850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/>
            <a:r>
              <a:rPr lang="pl-PL" altLang="pl-PL" sz="2400" b="1" dirty="0">
                <a:solidFill>
                  <a:srgbClr val="FF0000"/>
                </a:solidFill>
              </a:rPr>
              <a:t>W skład uzbrojenia osobistego wchodzi</a:t>
            </a:r>
            <a:r>
              <a:rPr lang="pl-PL" altLang="pl-PL" sz="2400" dirty="0">
                <a:solidFill>
                  <a:srgbClr val="FF0000"/>
                </a:solidFill>
              </a:rPr>
              <a:t>:</a:t>
            </a:r>
          </a:p>
          <a:p>
            <a:pPr eaLnBrk="1" hangingPunct="1"/>
            <a:r>
              <a:rPr lang="pl-PL" altLang="pl-PL" sz="2400" b="1" dirty="0" smtClean="0"/>
              <a:t>hełm strażacki,</a:t>
            </a:r>
            <a:endParaRPr lang="pl-PL" altLang="pl-PL" sz="2400" b="1" dirty="0"/>
          </a:p>
          <a:p>
            <a:pPr eaLnBrk="1" hangingPunct="1"/>
            <a:r>
              <a:rPr lang="pl-PL" altLang="pl-PL" sz="2400" b="1" dirty="0" smtClean="0"/>
              <a:t>pas strażacki,</a:t>
            </a:r>
            <a:endParaRPr lang="pl-PL" altLang="pl-PL" sz="2400" b="1" dirty="0"/>
          </a:p>
          <a:p>
            <a:pPr eaLnBrk="1" hangingPunct="1"/>
            <a:r>
              <a:rPr lang="pl-PL" altLang="pl-PL" sz="2400" b="1" dirty="0" err="1" smtClean="0"/>
              <a:t>zatrzaśnik</a:t>
            </a:r>
            <a:r>
              <a:rPr lang="pl-PL" altLang="pl-PL" sz="2400" b="1" dirty="0" smtClean="0"/>
              <a:t>,</a:t>
            </a:r>
            <a:endParaRPr lang="pl-PL" altLang="pl-PL" sz="2400" b="1" dirty="0"/>
          </a:p>
          <a:p>
            <a:pPr eaLnBrk="1" hangingPunct="1"/>
            <a:r>
              <a:rPr lang="pl-PL" altLang="pl-PL" sz="2400" b="1" dirty="0"/>
              <a:t>topór strażacki </a:t>
            </a:r>
            <a:r>
              <a:rPr lang="pl-PL" altLang="pl-PL" sz="2400" b="1" dirty="0" smtClean="0"/>
              <a:t>lekki,</a:t>
            </a:r>
            <a:endParaRPr lang="pl-PL" altLang="pl-PL" sz="2400" b="1" dirty="0"/>
          </a:p>
          <a:p>
            <a:pPr eaLnBrk="1" hangingPunct="1"/>
            <a:r>
              <a:rPr lang="pl-PL" altLang="pl-PL" sz="2400" b="1" dirty="0"/>
              <a:t>maska do aparatu </a:t>
            </a:r>
            <a:r>
              <a:rPr lang="pl-PL" altLang="pl-PL" sz="2400" b="1" dirty="0" smtClean="0"/>
              <a:t>oddechowego,</a:t>
            </a:r>
            <a:endParaRPr lang="pl-PL" altLang="pl-PL" sz="2400" b="1" dirty="0"/>
          </a:p>
          <a:p>
            <a:pPr eaLnBrk="1" hangingPunct="1"/>
            <a:r>
              <a:rPr lang="pl-PL" altLang="pl-PL" sz="2400" b="1" dirty="0"/>
              <a:t>ubiór </a:t>
            </a:r>
            <a:r>
              <a:rPr lang="pl-PL" altLang="pl-PL" sz="2400" b="1" dirty="0" smtClean="0"/>
              <a:t>specjalny,</a:t>
            </a:r>
            <a:endParaRPr lang="pl-PL" altLang="pl-PL" sz="2400" b="1" dirty="0"/>
          </a:p>
          <a:p>
            <a:pPr eaLnBrk="1" hangingPunct="1"/>
            <a:r>
              <a:rPr lang="pl-PL" altLang="pl-PL" sz="2400" b="1" dirty="0"/>
              <a:t>buty i ubranie </a:t>
            </a:r>
            <a:r>
              <a:rPr lang="pl-PL" altLang="pl-PL" sz="2400" b="1" dirty="0" smtClean="0"/>
              <a:t>ognioochronne,</a:t>
            </a:r>
            <a:endParaRPr lang="pl-PL" altLang="pl-PL" sz="2400" b="1" dirty="0"/>
          </a:p>
          <a:p>
            <a:pPr eaLnBrk="1" hangingPunct="1"/>
            <a:r>
              <a:rPr lang="pl-PL" altLang="pl-PL" sz="2400" b="1" dirty="0"/>
              <a:t>sprzęt ochrony </a:t>
            </a:r>
            <a:r>
              <a:rPr lang="pl-PL" altLang="pl-PL" sz="2400" b="1" dirty="0" smtClean="0"/>
              <a:t>układu </a:t>
            </a:r>
            <a:r>
              <a:rPr lang="pl-PL" altLang="pl-PL" sz="2400" b="1" dirty="0" smtClean="0"/>
              <a:t>oddechowego</a:t>
            </a:r>
            <a:endParaRPr lang="pl-PL" altLang="pl-PL" sz="2400" b="1" dirty="0"/>
          </a:p>
        </p:txBody>
      </p:sp>
      <p:sp>
        <p:nvSpPr>
          <p:cNvPr id="3" name="Prostokąt 2"/>
          <p:cNvSpPr/>
          <p:nvPr/>
        </p:nvSpPr>
        <p:spPr>
          <a:xfrm>
            <a:off x="561860" y="1570267"/>
            <a:ext cx="792112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pl-PL" altLang="pl-PL" sz="2400" b="1" dirty="0">
                <a:solidFill>
                  <a:srgbClr val="FF0000"/>
                </a:solidFill>
              </a:rPr>
              <a:t>Uzbrojenie osobiste</a:t>
            </a:r>
            <a:r>
              <a:rPr lang="pl-PL" altLang="pl-PL" sz="2400" dirty="0">
                <a:solidFill>
                  <a:schemeClr val="tx1"/>
                </a:solidFill>
              </a:rPr>
              <a:t> 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– jest </a:t>
            </a:r>
            <a:r>
              <a:rPr lang="pl-PL" altLang="pl-PL" sz="2400" b="1" dirty="0">
                <a:solidFill>
                  <a:schemeClr val="tx1"/>
                </a:solidFill>
              </a:rPr>
              <a:t>to sprzęt stanowiący wyposażenie osobiste strażaka lub do ochrony osób w czasie akcji gaśniczej lub ratowniczej</a:t>
            </a:r>
            <a:r>
              <a:rPr lang="pl-PL" altLang="pl-PL" sz="2400" b="1" dirty="0" smtClean="0">
                <a:solidFill>
                  <a:schemeClr val="tx1"/>
                </a:solidFill>
              </a:rPr>
              <a:t>.</a:t>
            </a:r>
          </a:p>
          <a:p>
            <a:pPr eaLnBrk="1" hangingPunct="1">
              <a:spcBef>
                <a:spcPct val="50000"/>
              </a:spcBef>
            </a:pPr>
            <a:endParaRPr lang="pl-PL" altLang="pl-PL" sz="2400" b="1" dirty="0">
              <a:solidFill>
                <a:schemeClr val="hlink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1583985" y="511658"/>
            <a:ext cx="66720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400" b="1" dirty="0">
                <a:solidFill>
                  <a:schemeClr val="tx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Skład poszczególnych grup  sprzętu pożarniczego</a:t>
            </a:r>
            <a:endParaRPr lang="pl-PL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67721563"/>
      </p:ext>
    </p:extLst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lIns="91425" tIns="45700" rIns="91425" bIns="0" anchor="b" anchorCtr="0">
            <a:noAutofit/>
          </a:bodyPr>
          <a:lstStyle/>
          <a:p>
            <a:pPr lvl="0">
              <a:spcBef>
                <a:spcPts val="0"/>
              </a:spcBef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pl-PL"/>
              <a:pPr lvl="0">
                <a:spcBef>
                  <a:spcPts val="0"/>
                </a:spcBef>
                <a:buClr>
                  <a:srgbClr val="000000"/>
                </a:buClr>
                <a:buSzPct val="25000"/>
                <a:buFont typeface="Arial"/>
                <a:buNone/>
              </a:pPr>
              <a:t>6</a:t>
            </a:fld>
            <a:endParaRPr lang="pl-PL"/>
          </a:p>
        </p:txBody>
      </p:sp>
      <p:sp>
        <p:nvSpPr>
          <p:cNvPr id="2" name="Prostokąt 1"/>
          <p:cNvSpPr/>
          <p:nvPr/>
        </p:nvSpPr>
        <p:spPr>
          <a:xfrm>
            <a:off x="817085" y="1792470"/>
            <a:ext cx="75557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2450" indent="-552450"/>
            <a:r>
              <a:rPr lang="pl-PL" altLang="pl-PL" sz="2400" b="1" dirty="0">
                <a:solidFill>
                  <a:srgbClr val="FF0000"/>
                </a:solidFill>
              </a:rPr>
              <a:t>Sprzęt gaśniczy</a:t>
            </a:r>
            <a:r>
              <a:rPr lang="pl-PL" altLang="pl-PL" sz="2400" dirty="0">
                <a:solidFill>
                  <a:srgbClr val="FF0000"/>
                </a:solidFill>
              </a:rPr>
              <a:t> </a:t>
            </a:r>
            <a:r>
              <a:rPr lang="pl-PL" altLang="pl-PL" sz="2400" dirty="0"/>
              <a:t>– sprzęt pożarniczy służący do dostarczania środków gaśniczych na miejsce pożaru. </a:t>
            </a:r>
          </a:p>
        </p:txBody>
      </p:sp>
      <p:sp>
        <p:nvSpPr>
          <p:cNvPr id="3" name="Prostokąt 2"/>
          <p:cNvSpPr/>
          <p:nvPr/>
        </p:nvSpPr>
        <p:spPr>
          <a:xfrm>
            <a:off x="817085" y="3367632"/>
            <a:ext cx="725460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52450" indent="-552450"/>
            <a:r>
              <a:rPr lang="pl-PL" altLang="pl-PL" sz="2400" b="1" dirty="0"/>
              <a:t>W skład sprzętu </a:t>
            </a:r>
            <a:r>
              <a:rPr lang="pl-PL" altLang="pl-PL" sz="2400" b="1" dirty="0" smtClean="0"/>
              <a:t> </a:t>
            </a:r>
            <a:r>
              <a:rPr lang="pl-PL" altLang="pl-PL" sz="2400" b="1" dirty="0"/>
              <a:t>gaśniczego wchodzą:</a:t>
            </a:r>
          </a:p>
          <a:p>
            <a:pPr marL="552450" indent="-552450"/>
            <a:endParaRPr lang="pl-PL" altLang="pl-PL" sz="2400" b="1" dirty="0"/>
          </a:p>
          <a:p>
            <a:pPr marL="933450" lvl="1" indent="-476250"/>
            <a:r>
              <a:rPr lang="pl-PL" altLang="pl-PL" sz="2400" dirty="0">
                <a:solidFill>
                  <a:srgbClr val="FF0000"/>
                </a:solidFill>
              </a:rPr>
              <a:t>Sprzęt i armatura </a:t>
            </a:r>
            <a:r>
              <a:rPr lang="pl-PL" altLang="pl-PL" sz="2400" dirty="0" smtClean="0">
                <a:solidFill>
                  <a:srgbClr val="FF0000"/>
                </a:solidFill>
              </a:rPr>
              <a:t>wodna </a:t>
            </a:r>
            <a:r>
              <a:rPr lang="pl-PL" altLang="pl-PL" sz="2000" i="1" dirty="0" smtClean="0"/>
              <a:t>(temat kolejnych lekcji)</a:t>
            </a:r>
            <a:endParaRPr lang="pl-PL" altLang="pl-PL" sz="2000" i="1" dirty="0"/>
          </a:p>
          <a:p>
            <a:pPr marL="933450" lvl="1" indent="-476250"/>
            <a:r>
              <a:rPr lang="pl-PL" altLang="pl-PL" sz="2400" dirty="0">
                <a:solidFill>
                  <a:srgbClr val="FF0000"/>
                </a:solidFill>
              </a:rPr>
              <a:t>Sprzęt </a:t>
            </a:r>
            <a:r>
              <a:rPr lang="pl-PL" altLang="pl-PL" sz="2400" dirty="0" smtClean="0">
                <a:solidFill>
                  <a:srgbClr val="FF0000"/>
                </a:solidFill>
              </a:rPr>
              <a:t>pianowy </a:t>
            </a:r>
            <a:r>
              <a:rPr lang="pl-PL" altLang="pl-PL" sz="2000" i="1" dirty="0" smtClean="0"/>
              <a:t>(temat kolejnych lekcji)</a:t>
            </a:r>
            <a:endParaRPr lang="pl-PL" altLang="pl-PL" sz="2000" i="1" dirty="0"/>
          </a:p>
          <a:p>
            <a:pPr marL="933450" lvl="1" indent="-476250"/>
            <a:r>
              <a:rPr lang="pl-PL" altLang="pl-PL" sz="2400" u="sng" dirty="0" smtClean="0">
                <a:solidFill>
                  <a:srgbClr val="FF0000"/>
                </a:solidFill>
              </a:rPr>
              <a:t>Podręczny sprzęt gaśniczy </a:t>
            </a:r>
            <a:endParaRPr lang="pl-PL" altLang="pl-PL" sz="2400" u="sng" dirty="0">
              <a:solidFill>
                <a:srgbClr val="FF0000"/>
              </a:solidFill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2250195" y="261340"/>
            <a:ext cx="53698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pl-PL" b="1" dirty="0">
                <a:solidFill>
                  <a:srgbClr val="F1C232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pl-PL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Podział na grupy i przeznaczenie poszczególnego sprzętu pożarniczego</a:t>
            </a:r>
            <a:endParaRPr lang="pl-PL" altLang="pl-PL" sz="2400" b="1" i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70830915"/>
      </p:ext>
    </p:extLst>
  </p:cSld>
  <p:clrMapOvr>
    <a:masterClrMapping/>
  </p:clrMapOvr>
  <p:transition spd="slow"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7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12284" y="2257325"/>
            <a:ext cx="80257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pl-PL" sz="2000" b="1" dirty="0">
                <a:solidFill>
                  <a:srgbClr val="FF0000"/>
                </a:solidFill>
              </a:rPr>
              <a:t>GAŚNICA</a:t>
            </a:r>
            <a:r>
              <a:rPr lang="en-US" altLang="pl-PL" sz="2000" dirty="0"/>
              <a:t> (symbol </a:t>
            </a:r>
            <a:r>
              <a:rPr lang="en-US" altLang="pl-PL" sz="2000" b="1" dirty="0"/>
              <a:t>G</a:t>
            </a:r>
            <a:r>
              <a:rPr lang="en-US" altLang="pl-PL" sz="2000" dirty="0"/>
              <a:t>) jest </a:t>
            </a:r>
            <a:r>
              <a:rPr lang="en-US" altLang="pl-PL" sz="2000" dirty="0" err="1"/>
              <a:t>urządzeniem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przenośnym</a:t>
            </a:r>
            <a:r>
              <a:rPr lang="en-US" altLang="pl-PL" sz="2000" dirty="0"/>
              <a:t> o </a:t>
            </a:r>
            <a:r>
              <a:rPr lang="en-US" altLang="pl-PL" sz="2000" dirty="0" err="1"/>
              <a:t>małej</a:t>
            </a:r>
            <a:r>
              <a:rPr lang="en-US" altLang="pl-PL" sz="2000" dirty="0"/>
              <a:t> </a:t>
            </a:r>
            <a:r>
              <a:rPr lang="en-US" altLang="pl-PL" sz="2000" dirty="0" err="1"/>
              <a:t>masie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całkowitej</a:t>
            </a:r>
            <a:r>
              <a:rPr lang="en-US" altLang="pl-PL" sz="2000" dirty="0"/>
              <a:t> (do 20 kg), w </a:t>
            </a:r>
            <a:r>
              <a:rPr lang="en-US" altLang="pl-PL" sz="2000" dirty="0" err="1"/>
              <a:t>którym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ciśnienie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wewnętrzne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umożliwia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wyrzucenie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środka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gaśniczego</a:t>
            </a:r>
            <a:r>
              <a:rPr lang="en-US" altLang="pl-PL" sz="2000" dirty="0"/>
              <a:t> </a:t>
            </a:r>
            <a:r>
              <a:rPr lang="en-US" altLang="pl-PL" sz="2000" dirty="0" err="1"/>
              <a:t>i</a:t>
            </a:r>
            <a:r>
              <a:rPr lang="en-US" altLang="pl-PL" sz="2000" dirty="0"/>
              <a:t> </a:t>
            </a:r>
            <a:r>
              <a:rPr lang="en-US" altLang="pl-PL" sz="2000" dirty="0" err="1"/>
              <a:t>jego</a:t>
            </a:r>
            <a:r>
              <a:rPr lang="en-US" altLang="pl-PL" sz="2000" dirty="0"/>
              <a:t> </a:t>
            </a:r>
            <a:r>
              <a:rPr lang="en-US" altLang="pl-PL" sz="2000" dirty="0" err="1"/>
              <a:t>skierowanie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na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ognisko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pożaru</a:t>
            </a:r>
            <a:endParaRPr lang="pl-PL" sz="20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608667" y="286439"/>
            <a:ext cx="59601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</a:rPr>
              <a:t>Przeznaczenie i podział podręcznego sprzętu gaśniczego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9" name="Prostokąt 8"/>
          <p:cNvSpPr/>
          <p:nvPr/>
        </p:nvSpPr>
        <p:spPr>
          <a:xfrm>
            <a:off x="512284" y="3598747"/>
            <a:ext cx="79376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SzPct val="150000"/>
            </a:pPr>
            <a:r>
              <a:rPr lang="en-US" altLang="pl-PL" sz="2000" b="1" dirty="0">
                <a:solidFill>
                  <a:srgbClr val="FF0000"/>
                </a:solidFill>
              </a:rPr>
              <a:t>AGREGAT</a:t>
            </a:r>
            <a:r>
              <a:rPr lang="en-US" altLang="pl-PL" sz="2000" dirty="0"/>
              <a:t> (symbol </a:t>
            </a:r>
            <a:r>
              <a:rPr lang="en-US" altLang="pl-PL" sz="2000" b="1" dirty="0"/>
              <a:t>A</a:t>
            </a:r>
            <a:r>
              <a:rPr lang="en-US" altLang="pl-PL" sz="2000" dirty="0"/>
              <a:t>) jest </a:t>
            </a:r>
            <a:r>
              <a:rPr lang="en-US" altLang="pl-PL" sz="2000" dirty="0" err="1"/>
              <a:t>urządzeniem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posiadającym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zapas</a:t>
            </a:r>
            <a:r>
              <a:rPr lang="en-US" altLang="pl-PL" sz="2000" dirty="0"/>
              <a:t>  </a:t>
            </a:r>
            <a:r>
              <a:rPr lang="en-US" altLang="pl-PL" sz="2000" dirty="0" err="1"/>
              <a:t>środków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gaśniczych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ponad</a:t>
            </a:r>
            <a:r>
              <a:rPr lang="en-US" altLang="pl-PL" sz="2000" dirty="0"/>
              <a:t> 20 kg, </a:t>
            </a:r>
            <a:r>
              <a:rPr lang="en-US" altLang="pl-PL" sz="2000" dirty="0" err="1"/>
              <a:t>wyposażonym</a:t>
            </a:r>
            <a:r>
              <a:rPr lang="en-US" altLang="pl-PL" sz="2000" dirty="0"/>
              <a:t> w </a:t>
            </a:r>
            <a:r>
              <a:rPr lang="en-US" altLang="pl-PL" sz="2000" dirty="0" err="1"/>
              <a:t>kółka</a:t>
            </a:r>
            <a:r>
              <a:rPr lang="en-US" altLang="pl-PL" sz="2000" dirty="0"/>
              <a:t> do </a:t>
            </a:r>
            <a:r>
              <a:rPr lang="en-US" altLang="pl-PL" sz="2000" dirty="0" err="1"/>
              <a:t>łatwiejszego</a:t>
            </a:r>
            <a:r>
              <a:rPr lang="en-US" altLang="pl-PL" sz="2000" dirty="0"/>
              <a:t> </a:t>
            </a:r>
            <a:r>
              <a:rPr lang="en-US" altLang="pl-PL" sz="2000" dirty="0" err="1" smtClean="0"/>
              <a:t>transportu</a:t>
            </a:r>
            <a:r>
              <a:rPr lang="en-US" altLang="pl-PL" sz="2000" dirty="0" smtClean="0"/>
              <a:t>,</a:t>
            </a:r>
            <a:r>
              <a:rPr lang="pl-PL" altLang="pl-PL" sz="2000" dirty="0" smtClean="0"/>
              <a:t> </a:t>
            </a:r>
            <a:r>
              <a:rPr lang="en-US" altLang="pl-PL" sz="2000" dirty="0" err="1" smtClean="0"/>
              <a:t>umożliwiającym</a:t>
            </a:r>
            <a:r>
              <a:rPr lang="en-US" altLang="pl-PL" sz="2000" dirty="0" smtClean="0"/>
              <a:t> </a:t>
            </a:r>
            <a:r>
              <a:rPr lang="en-US" altLang="pl-PL" sz="2000" dirty="0" err="1"/>
              <a:t>samodzielne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prowadzenie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akcji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gaśniczej</a:t>
            </a:r>
            <a:endParaRPr lang="en-US" altLang="pl-PL" sz="2000" dirty="0"/>
          </a:p>
        </p:txBody>
      </p:sp>
    </p:spTree>
    <p:extLst>
      <p:ext uri="{BB962C8B-B14F-4D97-AF65-F5344CB8AC3E}">
        <p14:creationId xmlns="" xmlns:p14="http://schemas.microsoft.com/office/powerpoint/2010/main" val="336978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8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558064" y="2406240"/>
            <a:ext cx="5304621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  <a:buFontTx/>
              <a:buChar char="&gt;"/>
            </a:pPr>
            <a:r>
              <a:rPr lang="pl-PL" altLang="pl-PL" sz="2400" b="1" dirty="0" smtClean="0"/>
              <a:t> </a:t>
            </a:r>
            <a:r>
              <a:rPr lang="en-US" altLang="pl-PL" sz="2800" b="1" dirty="0" smtClean="0"/>
              <a:t>PROSZKOWA</a:t>
            </a:r>
            <a:r>
              <a:rPr lang="en-US" altLang="pl-PL" sz="2800" dirty="0" smtClean="0"/>
              <a:t> </a:t>
            </a:r>
            <a:r>
              <a:rPr lang="en-US" altLang="pl-PL" sz="2800" dirty="0"/>
              <a:t>(symbol </a:t>
            </a:r>
            <a:r>
              <a:rPr lang="en-US" altLang="pl-PL" sz="2800" b="1" dirty="0"/>
              <a:t>P</a:t>
            </a:r>
            <a:r>
              <a:rPr lang="en-US" altLang="pl-PL" sz="2800" dirty="0"/>
              <a:t>)</a:t>
            </a:r>
          </a:p>
          <a:p>
            <a:pPr>
              <a:buSzPct val="150000"/>
              <a:buFontTx/>
              <a:buChar char=" "/>
            </a:pPr>
            <a:r>
              <a:rPr lang="en-US" altLang="pl-PL" sz="2800" dirty="0"/>
              <a:t> </a:t>
            </a:r>
          </a:p>
          <a:p>
            <a:pPr>
              <a:buSzPct val="150000"/>
              <a:buFontTx/>
              <a:buChar char="&gt;"/>
            </a:pPr>
            <a:r>
              <a:rPr lang="en-US" altLang="pl-PL" sz="2800" b="1" dirty="0"/>
              <a:t> PIANOWA </a:t>
            </a:r>
            <a:r>
              <a:rPr lang="en-US" altLang="pl-PL" sz="2800" dirty="0"/>
              <a:t>(symbol </a:t>
            </a:r>
            <a:r>
              <a:rPr lang="en-US" altLang="pl-PL" sz="2800" b="1" dirty="0"/>
              <a:t>W </a:t>
            </a:r>
            <a:r>
              <a:rPr lang="en-US" altLang="pl-PL" sz="2800" dirty="0"/>
              <a:t>)</a:t>
            </a:r>
          </a:p>
          <a:p>
            <a:pPr>
              <a:buSzPct val="150000"/>
              <a:buFontTx/>
              <a:buChar char=" "/>
            </a:pPr>
            <a:endParaRPr lang="en-US" altLang="pl-PL" sz="2800" dirty="0"/>
          </a:p>
          <a:p>
            <a:pPr>
              <a:buSzPct val="150000"/>
              <a:buFontTx/>
              <a:buChar char="&gt;"/>
            </a:pPr>
            <a:r>
              <a:rPr lang="en-US" altLang="pl-PL" sz="2800" b="1" dirty="0"/>
              <a:t> ŚNIEGOWA</a:t>
            </a:r>
            <a:r>
              <a:rPr lang="en-US" altLang="pl-PL" sz="2800" dirty="0"/>
              <a:t> (symbol </a:t>
            </a:r>
            <a:r>
              <a:rPr lang="en-US" altLang="pl-PL" sz="2800" b="1" dirty="0"/>
              <a:t>S</a:t>
            </a:r>
            <a:r>
              <a:rPr lang="en-US" altLang="pl-PL" sz="2800" dirty="0"/>
              <a:t>) 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2104222" y="374573"/>
            <a:ext cx="49465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</a:rPr>
              <a:t>Rodzaje podręcznego sprzętu gaśniczego</a:t>
            </a:r>
            <a:endParaRPr lang="pl-PL" sz="2400" b="1" dirty="0">
              <a:solidFill>
                <a:srgbClr val="FF0000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245661" y="1707615"/>
            <a:ext cx="8611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u="sng" dirty="0" smtClean="0"/>
              <a:t>Rodzaje gaśnic (ze względu na rodzaj środka gaśniczego):</a:t>
            </a:r>
            <a:endParaRPr lang="pl-PL" sz="2000" b="1" u="sng" dirty="0"/>
          </a:p>
        </p:txBody>
      </p:sp>
    </p:spTree>
    <p:extLst>
      <p:ext uri="{BB962C8B-B14F-4D97-AF65-F5344CB8AC3E}">
        <p14:creationId xmlns="" xmlns:p14="http://schemas.microsoft.com/office/powerpoint/2010/main" val="167960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l-PL" sz="1200" smtClean="0">
                <a:solidFill>
                  <a:srgbClr val="41414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9</a:t>
            </a:fld>
            <a:endParaRPr lang="pl-PL" sz="1200">
              <a:solidFill>
                <a:srgbClr val="41414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Prostokąt 6"/>
          <p:cNvSpPr/>
          <p:nvPr/>
        </p:nvSpPr>
        <p:spPr>
          <a:xfrm>
            <a:off x="577457" y="2103922"/>
            <a:ext cx="71003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  <a:buFontTx/>
              <a:buChar char=" "/>
            </a:pPr>
            <a:r>
              <a:rPr lang="en-US" altLang="pl-PL" sz="2000" b="1" dirty="0"/>
              <a:t>X </a:t>
            </a:r>
            <a:r>
              <a:rPr lang="en-US" altLang="pl-PL" sz="2000" dirty="0"/>
              <a:t>- </a:t>
            </a:r>
            <a:r>
              <a:rPr lang="en-US" altLang="pl-PL" sz="2000" dirty="0" err="1"/>
              <a:t>określa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gaśnicę</a:t>
            </a:r>
            <a:r>
              <a:rPr lang="en-US" altLang="pl-PL" sz="2000" dirty="0"/>
              <a:t>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</a:t>
            </a:r>
            <a:r>
              <a:rPr lang="en-US" altLang="pl-PL" sz="2000" dirty="0" err="1"/>
              <a:t>agregat</a:t>
            </a:r>
            <a:r>
              <a:rPr lang="en-US" altLang="pl-PL" sz="2000" dirty="0"/>
              <a:t>, w </a:t>
            </a:r>
            <a:r>
              <a:rPr lang="en-US" altLang="pl-PL" sz="2000" dirty="0" err="1"/>
              <a:t>których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zarówno</a:t>
            </a:r>
            <a:r>
              <a:rPr lang="en-US" altLang="pl-PL" sz="2000" dirty="0"/>
              <a:t> </a:t>
            </a:r>
            <a:r>
              <a:rPr lang="en-US" altLang="pl-PL" sz="2000" dirty="0" err="1"/>
              <a:t>środek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gaśniczy</a:t>
            </a:r>
            <a:r>
              <a:rPr lang="en-US" altLang="pl-PL" sz="2000" dirty="0"/>
              <a:t>, </a:t>
            </a:r>
            <a:r>
              <a:rPr lang="en-US" altLang="pl-PL" sz="2000" dirty="0" err="1"/>
              <a:t>jak</a:t>
            </a:r>
            <a:r>
              <a:rPr lang="en-US" altLang="pl-PL" sz="2000" dirty="0"/>
              <a:t> </a:t>
            </a:r>
            <a:r>
              <a:rPr lang="en-US" altLang="pl-PL" sz="2000" dirty="0" err="1"/>
              <a:t>i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wyrzutnik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znajdują</a:t>
            </a:r>
            <a:r>
              <a:rPr lang="en-US" altLang="pl-PL" sz="2000" dirty="0"/>
              <a:t> </a:t>
            </a:r>
            <a:r>
              <a:rPr lang="en-US" altLang="pl-PL" sz="2000" dirty="0" err="1"/>
              <a:t>się</a:t>
            </a:r>
            <a:r>
              <a:rPr lang="en-US" altLang="pl-PL" sz="2000" dirty="0"/>
              <a:t> w </a:t>
            </a:r>
            <a:r>
              <a:rPr lang="en-US" altLang="pl-PL" sz="2000" dirty="0" err="1"/>
              <a:t>tym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samym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zbiorniku</a:t>
            </a:r>
            <a:r>
              <a:rPr lang="en-US" altLang="pl-PL" sz="2000" dirty="0"/>
              <a:t> (pod </a:t>
            </a:r>
            <a:r>
              <a:rPr lang="en-US" altLang="pl-PL" sz="2000" dirty="0" err="1"/>
              <a:t>stałym</a:t>
            </a:r>
            <a:r>
              <a:rPr lang="en-US" altLang="pl-PL" sz="2000" dirty="0"/>
              <a:t> </a:t>
            </a:r>
            <a:r>
              <a:rPr lang="en-US" altLang="pl-PL" sz="2000" dirty="0" err="1"/>
              <a:t>ciśnieniem</a:t>
            </a:r>
            <a:r>
              <a:rPr lang="en-US" altLang="pl-PL" sz="2000" dirty="0"/>
              <a:t>)</a:t>
            </a:r>
          </a:p>
        </p:txBody>
      </p:sp>
      <p:sp>
        <p:nvSpPr>
          <p:cNvPr id="8" name="Prostokąt 7"/>
          <p:cNvSpPr/>
          <p:nvPr/>
        </p:nvSpPr>
        <p:spPr>
          <a:xfrm>
            <a:off x="577457" y="3403337"/>
            <a:ext cx="72334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  <a:buFontTx/>
              <a:buChar char=" "/>
            </a:pPr>
            <a:r>
              <a:rPr lang="en-US" altLang="pl-PL" sz="2000" b="1" dirty="0"/>
              <a:t>Y </a:t>
            </a:r>
            <a:r>
              <a:rPr lang="en-US" altLang="pl-PL" sz="2000" dirty="0"/>
              <a:t>- </a:t>
            </a:r>
            <a:r>
              <a:rPr lang="en-US" altLang="pl-PL" sz="2000" dirty="0" err="1"/>
              <a:t>określa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gaśnicę</a:t>
            </a:r>
            <a:r>
              <a:rPr lang="en-US" altLang="pl-PL" sz="2000" dirty="0"/>
              <a:t>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</a:t>
            </a:r>
            <a:r>
              <a:rPr lang="en-US" altLang="pl-PL" sz="2000" dirty="0" err="1"/>
              <a:t>agregat</a:t>
            </a:r>
            <a:r>
              <a:rPr lang="en-US" altLang="pl-PL" sz="2000" dirty="0"/>
              <a:t>, w </a:t>
            </a:r>
            <a:r>
              <a:rPr lang="en-US" altLang="pl-PL" sz="2000" dirty="0" err="1"/>
              <a:t>których</a:t>
            </a:r>
            <a:r>
              <a:rPr lang="en-US" altLang="pl-PL" sz="2000" dirty="0"/>
              <a:t>  </a:t>
            </a:r>
            <a:r>
              <a:rPr lang="en-US" altLang="pl-PL" sz="2000" dirty="0" err="1"/>
              <a:t>środek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gaśniczy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wyrzucany</a:t>
            </a:r>
            <a:r>
              <a:rPr lang="en-US" altLang="pl-PL" sz="2000" dirty="0"/>
              <a:t> jest </a:t>
            </a:r>
            <a:r>
              <a:rPr lang="en-US" altLang="pl-PL" sz="2000" dirty="0" err="1"/>
              <a:t>na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zewnątrz</a:t>
            </a:r>
            <a:r>
              <a:rPr lang="en-US" altLang="pl-PL" sz="2000" dirty="0"/>
              <a:t> w </a:t>
            </a:r>
            <a:r>
              <a:rPr lang="en-US" altLang="pl-PL" sz="2000" dirty="0" err="1"/>
              <a:t>wyniku</a:t>
            </a:r>
            <a:r>
              <a:rPr lang="en-US" altLang="pl-PL" sz="2000" dirty="0"/>
              <a:t> </a:t>
            </a:r>
            <a:r>
              <a:rPr lang="en-US" altLang="pl-PL" sz="2000" dirty="0" err="1"/>
              <a:t>reakcji</a:t>
            </a:r>
            <a:r>
              <a:rPr lang="en-US" altLang="pl-PL" sz="2000" dirty="0"/>
              <a:t> </a:t>
            </a:r>
            <a:r>
              <a:rPr lang="en-US" altLang="pl-PL" sz="2000" dirty="0" err="1"/>
              <a:t>chemicznej</a:t>
            </a:r>
            <a:r>
              <a:rPr lang="en-US" altLang="pl-PL" sz="2000" dirty="0"/>
              <a:t>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przemiany</a:t>
            </a:r>
            <a:r>
              <a:rPr lang="en-US" altLang="pl-PL" sz="2000" dirty="0"/>
              <a:t> </a:t>
            </a:r>
            <a:r>
              <a:rPr lang="en-US" altLang="pl-PL" sz="2000" dirty="0" err="1"/>
              <a:t>fizykochemicznej</a:t>
            </a:r>
            <a:r>
              <a:rPr lang="en-US" altLang="pl-PL" sz="2000" dirty="0"/>
              <a:t>,</a:t>
            </a:r>
          </a:p>
        </p:txBody>
      </p:sp>
      <p:sp>
        <p:nvSpPr>
          <p:cNvPr id="9" name="Prostokąt 8"/>
          <p:cNvSpPr/>
          <p:nvPr/>
        </p:nvSpPr>
        <p:spPr>
          <a:xfrm>
            <a:off x="588474" y="4770579"/>
            <a:ext cx="72334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SzPct val="150000"/>
              <a:buFontTx/>
              <a:buChar char=" "/>
            </a:pPr>
            <a:r>
              <a:rPr lang="en-US" altLang="pl-PL" sz="2000" b="1" dirty="0"/>
              <a:t>Z </a:t>
            </a:r>
            <a:r>
              <a:rPr lang="en-US" altLang="pl-PL" sz="2000" dirty="0"/>
              <a:t>- </a:t>
            </a:r>
            <a:r>
              <a:rPr lang="en-US" altLang="pl-PL" sz="2000" dirty="0" err="1"/>
              <a:t>określa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gaśnicę</a:t>
            </a:r>
            <a:r>
              <a:rPr lang="en-US" altLang="pl-PL" sz="2000" dirty="0"/>
              <a:t>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</a:t>
            </a:r>
            <a:r>
              <a:rPr lang="en-US" altLang="pl-PL" sz="2000" dirty="0" err="1"/>
              <a:t>agregat</a:t>
            </a:r>
            <a:r>
              <a:rPr lang="en-US" altLang="pl-PL" sz="2000" dirty="0"/>
              <a:t>,  </a:t>
            </a:r>
            <a:r>
              <a:rPr lang="en-US" altLang="pl-PL" sz="2000" dirty="0" err="1"/>
              <a:t>których</a:t>
            </a:r>
            <a:r>
              <a:rPr lang="en-US" altLang="pl-PL" sz="2000" dirty="0"/>
              <a:t> </a:t>
            </a:r>
            <a:r>
              <a:rPr lang="en-US" altLang="pl-PL" sz="2000" dirty="0" err="1"/>
              <a:t>konstrukcja</a:t>
            </a:r>
            <a:r>
              <a:rPr lang="en-US" altLang="pl-PL" sz="2000" dirty="0"/>
              <a:t> </a:t>
            </a:r>
            <a:r>
              <a:rPr lang="en-US" altLang="pl-PL" sz="2000" dirty="0" err="1"/>
              <a:t>przewiduje</a:t>
            </a:r>
            <a:r>
              <a:rPr lang="en-US" altLang="pl-PL" sz="2000" dirty="0"/>
              <a:t> </a:t>
            </a:r>
            <a:r>
              <a:rPr lang="en-US" altLang="pl-PL" sz="2000" dirty="0" err="1"/>
              <a:t>oddzielny</a:t>
            </a:r>
            <a:r>
              <a:rPr lang="en-US" altLang="pl-PL" sz="2000" dirty="0"/>
              <a:t> </a:t>
            </a:r>
            <a:r>
              <a:rPr lang="en-US" altLang="pl-PL" sz="2000" dirty="0" err="1"/>
              <a:t>zbiornik</a:t>
            </a:r>
            <a:r>
              <a:rPr lang="en-US" altLang="pl-PL" sz="2000" dirty="0"/>
              <a:t> (</a:t>
            </a:r>
            <a:r>
              <a:rPr lang="en-US" altLang="pl-PL" sz="2000" dirty="0" err="1"/>
              <a:t>tzw</a:t>
            </a:r>
            <a:r>
              <a:rPr lang="en-US" altLang="pl-PL" sz="2000" dirty="0"/>
              <a:t>.,,</a:t>
            </a:r>
            <a:r>
              <a:rPr lang="en-US" altLang="pl-PL" sz="2000" dirty="0" err="1"/>
              <a:t>nabój</a:t>
            </a:r>
            <a:r>
              <a:rPr lang="en-US" altLang="pl-PL" sz="2000" dirty="0"/>
              <a:t>’’ </a:t>
            </a:r>
            <a:r>
              <a:rPr lang="en-US" altLang="pl-PL" sz="2000" dirty="0" err="1"/>
              <a:t>lub</a:t>
            </a:r>
            <a:r>
              <a:rPr lang="en-US" altLang="pl-PL" sz="2000" dirty="0"/>
              <a:t> ,,</a:t>
            </a:r>
            <a:r>
              <a:rPr lang="en-US" altLang="pl-PL" sz="2000" dirty="0" err="1"/>
              <a:t>ładunek</a:t>
            </a:r>
            <a:r>
              <a:rPr lang="en-US" altLang="pl-PL" sz="2000" dirty="0"/>
              <a:t>’’) </a:t>
            </a:r>
            <a:r>
              <a:rPr lang="en-US" altLang="pl-PL" sz="2000" dirty="0" err="1"/>
              <a:t>zawierający</a:t>
            </a:r>
            <a:r>
              <a:rPr lang="en-US" altLang="pl-PL" sz="2000" dirty="0"/>
              <a:t> </a:t>
            </a:r>
            <a:r>
              <a:rPr lang="en-US" altLang="pl-PL" sz="2000" dirty="0" err="1"/>
              <a:t>wyrzutnik</a:t>
            </a:r>
            <a:r>
              <a:rPr lang="en-US" altLang="pl-PL" sz="2000" dirty="0"/>
              <a:t> (</a:t>
            </a:r>
            <a:r>
              <a:rPr lang="en-US" altLang="pl-PL" sz="2000" dirty="0" err="1"/>
              <a:t>gaz</a:t>
            </a:r>
            <a:r>
              <a:rPr lang="en-US" altLang="pl-PL" sz="2000" dirty="0"/>
              <a:t>).</a:t>
            </a:r>
          </a:p>
        </p:txBody>
      </p:sp>
      <p:sp>
        <p:nvSpPr>
          <p:cNvPr id="10" name="Prostokąt 9"/>
          <p:cNvSpPr/>
          <p:nvPr/>
        </p:nvSpPr>
        <p:spPr>
          <a:xfrm>
            <a:off x="1366092" y="413514"/>
            <a:ext cx="657791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FF0000"/>
                </a:solidFill>
              </a:rPr>
              <a:t>Podział </a:t>
            </a:r>
            <a:r>
              <a:rPr lang="pl-PL" sz="2400" b="1" dirty="0">
                <a:solidFill>
                  <a:srgbClr val="FF0000"/>
                </a:solidFill>
              </a:rPr>
              <a:t>podręcznego </a:t>
            </a:r>
            <a:r>
              <a:rPr lang="pl-PL" sz="2400" b="1" dirty="0" smtClean="0">
                <a:solidFill>
                  <a:srgbClr val="FF0000"/>
                </a:solidFill>
              </a:rPr>
              <a:t>sprzętu</a:t>
            </a:r>
          </a:p>
          <a:p>
            <a:pPr algn="ctr"/>
            <a:r>
              <a:rPr lang="pl-PL" sz="2400" b="1" dirty="0" smtClean="0">
                <a:solidFill>
                  <a:srgbClr val="FF0000"/>
                </a:solidFill>
              </a:rPr>
              <a:t> </a:t>
            </a:r>
            <a:r>
              <a:rPr lang="pl-PL" sz="2400" b="1" dirty="0">
                <a:solidFill>
                  <a:srgbClr val="FF0000"/>
                </a:solidFill>
              </a:rPr>
              <a:t>gaśniczego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588474" y="1596090"/>
            <a:ext cx="21262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u="sng" dirty="0" smtClean="0"/>
              <a:t>Odmiany gaśnic:</a:t>
            </a:r>
            <a:endParaRPr lang="pl-PL" sz="1600" b="1" u="sng" dirty="0"/>
          </a:p>
        </p:txBody>
      </p:sp>
    </p:spTree>
    <p:extLst>
      <p:ext uri="{BB962C8B-B14F-4D97-AF65-F5344CB8AC3E}">
        <p14:creationId xmlns="" xmlns:p14="http://schemas.microsoft.com/office/powerpoint/2010/main" val="1608456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ol">
  <a:themeElements>
    <a:clrScheme name="Hol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Hol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Hol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1812</Words>
  <Application>Microsoft Office PowerPoint</Application>
  <PresentationFormat>Pokaz na ekranie (4:3)</PresentationFormat>
  <Paragraphs>243</Paragraphs>
  <Slides>35</Slides>
  <Notes>26</Notes>
  <HiddenSlides>0</HiddenSlides>
  <MMClips>0</MMClips>
  <ScaleCrop>false</ScaleCrop>
  <HeadingPairs>
    <vt:vector size="6" baseType="variant">
      <vt:variant>
        <vt:lpstr>Używane czcionki</vt:lpstr>
      </vt:variant>
      <vt:variant>
        <vt:i4>9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35</vt:i4>
      </vt:variant>
    </vt:vector>
  </HeadingPairs>
  <TitlesOfParts>
    <vt:vector size="46" baseType="lpstr">
      <vt:lpstr>Arial</vt:lpstr>
      <vt:lpstr>Arial Black</vt:lpstr>
      <vt:lpstr>Times New Roman</vt:lpstr>
      <vt:lpstr>Calibri</vt:lpstr>
      <vt:lpstr>Noto Sans Symbols</vt:lpstr>
      <vt:lpstr>Verdana</vt:lpstr>
      <vt:lpstr>Lucida Sans Unicode</vt:lpstr>
      <vt:lpstr>Wingdings 3</vt:lpstr>
      <vt:lpstr>Wingdings 2</vt:lpstr>
      <vt:lpstr>Hol</vt:lpstr>
      <vt:lpstr>1_Hol</vt:lpstr>
      <vt:lpstr>TEMAT 3:  Sprzęt ratowniczy  i podręczny sprzęt gaśniczy  </vt:lpstr>
      <vt:lpstr>MATERIAŁ NAUCZANIA</vt:lpstr>
      <vt:lpstr>Podział na grupy i przeznaczenie poszczególnego sprzętu pożarniczego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  <vt:lpstr>Slajd 34</vt:lpstr>
      <vt:lpstr>BIBLIOGRAFIA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TEMAT 3:  Sprzęt ratowniczy  i podręczny sprzęt gaśniczy  </dc:title>
  <cp:lastModifiedBy>slawek</cp:lastModifiedBy>
  <cp:revision>38</cp:revision>
  <dcterms:modified xsi:type="dcterms:W3CDTF">2017-03-23T20:29:12Z</dcterms:modified>
</cp:coreProperties>
</file>