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39" r:id="rId1"/>
  </p:sldMasterIdLst>
  <p:notesMasterIdLst>
    <p:notesMasterId r:id="rId65"/>
  </p:notesMasterIdLst>
  <p:handoutMasterIdLst>
    <p:handoutMasterId r:id="rId66"/>
  </p:handoutMasterIdLst>
  <p:sldIdLst>
    <p:sldId id="1041" r:id="rId2"/>
    <p:sldId id="1170" r:id="rId3"/>
    <p:sldId id="1244" r:id="rId4"/>
    <p:sldId id="1288" r:id="rId5"/>
    <p:sldId id="1383" r:id="rId6"/>
    <p:sldId id="1289" r:id="rId7"/>
    <p:sldId id="1217" r:id="rId8"/>
    <p:sldId id="1291" r:id="rId9"/>
    <p:sldId id="1292" r:id="rId10"/>
    <p:sldId id="1293" r:id="rId11"/>
    <p:sldId id="1250" r:id="rId12"/>
    <p:sldId id="1294" r:id="rId13"/>
    <p:sldId id="1252" r:id="rId14"/>
    <p:sldId id="1253" r:id="rId15"/>
    <p:sldId id="1090" r:id="rId16"/>
    <p:sldId id="1295" r:id="rId17"/>
    <p:sldId id="1420" r:id="rId18"/>
    <p:sldId id="1419" r:id="rId19"/>
    <p:sldId id="1421" r:id="rId20"/>
    <p:sldId id="1422" r:id="rId21"/>
    <p:sldId id="1441" r:id="rId22"/>
    <p:sldId id="1423" r:id="rId23"/>
    <p:sldId id="1442" r:id="rId24"/>
    <p:sldId id="1424" r:id="rId25"/>
    <p:sldId id="1425" r:id="rId26"/>
    <p:sldId id="1452" r:id="rId27"/>
    <p:sldId id="1426" r:id="rId28"/>
    <p:sldId id="1427" r:id="rId29"/>
    <p:sldId id="1434" r:id="rId30"/>
    <p:sldId id="1435" r:id="rId31"/>
    <p:sldId id="1456" r:id="rId32"/>
    <p:sldId id="1385" r:id="rId33"/>
    <p:sldId id="1398" r:id="rId34"/>
    <p:sldId id="1436" r:id="rId35"/>
    <p:sldId id="1387" r:id="rId36"/>
    <p:sldId id="1432" r:id="rId37"/>
    <p:sldId id="1437" r:id="rId38"/>
    <p:sldId id="1438" r:id="rId39"/>
    <p:sldId id="1439" r:id="rId40"/>
    <p:sldId id="1440" r:id="rId41"/>
    <p:sldId id="1414" r:id="rId42"/>
    <p:sldId id="1395" r:id="rId43"/>
    <p:sldId id="1443" r:id="rId44"/>
    <p:sldId id="1444" r:id="rId45"/>
    <p:sldId id="1397" r:id="rId46"/>
    <p:sldId id="1399" r:id="rId47"/>
    <p:sldId id="1433" r:id="rId48"/>
    <p:sldId id="1445" r:id="rId49"/>
    <p:sldId id="1453" r:id="rId50"/>
    <p:sldId id="1446" r:id="rId51"/>
    <p:sldId id="1404" r:id="rId52"/>
    <p:sldId id="1454" r:id="rId53"/>
    <p:sldId id="1455" r:id="rId54"/>
    <p:sldId id="1447" r:id="rId55"/>
    <p:sldId id="1406" r:id="rId56"/>
    <p:sldId id="1449" r:id="rId57"/>
    <p:sldId id="1451" r:id="rId58"/>
    <p:sldId id="1450" r:id="rId59"/>
    <p:sldId id="1430" r:id="rId60"/>
    <p:sldId id="1410" r:id="rId61"/>
    <p:sldId id="870" r:id="rId62"/>
    <p:sldId id="911" r:id="rId63"/>
    <p:sldId id="871" r:id="rId64"/>
  </p:sldIdLst>
  <p:sldSz cx="12192000" cy="6858000"/>
  <p:notesSz cx="6858000" cy="9144000"/>
  <p:embeddedFontLst>
    <p:embeddedFont>
      <p:font typeface="Open Sans" panose="020B0606030504020204" pitchFamily="34" charset="0"/>
      <p:regular r:id="rId67"/>
      <p:bold r:id="rId68"/>
      <p:italic r:id="rId69"/>
      <p:boldItalic r:id="rId70"/>
    </p:embeddedFont>
    <p:embeddedFont>
      <p:font typeface="Open Sans Semibold" panose="020B0706030804020204" pitchFamily="34" charset="0"/>
      <p:bold r:id="rId71"/>
      <p:boldItalic r:id="rId72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39D"/>
    <a:srgbClr val="C12607"/>
    <a:srgbClr val="B12307"/>
    <a:srgbClr val="636363"/>
    <a:srgbClr val="636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94095" autoAdjust="0"/>
  </p:normalViewPr>
  <p:slideViewPr>
    <p:cSldViewPr snapToGrid="0">
      <p:cViewPr varScale="1">
        <p:scale>
          <a:sx n="74" d="100"/>
          <a:sy n="74" d="100"/>
        </p:scale>
        <p:origin x="90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88"/>
    </p:cViewPr>
  </p:sorterViewPr>
  <p:notesViewPr>
    <p:cSldViewPr snapToGrid="0">
      <p:cViewPr varScale="1">
        <p:scale>
          <a:sx n="53" d="100"/>
          <a:sy n="53" d="100"/>
        </p:scale>
        <p:origin x="26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4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85DD6-5297-4C9F-97D5-1E7456FA5E05}" type="datetimeFigureOut">
              <a:rPr lang="pl-PL" smtClean="0"/>
              <a:t>20.05.2024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09803-C1E4-40BB-BD10-79CF071E9C2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1204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73748-EFD7-48A5-9810-6FF2E65AC898}" type="datetimeFigureOut">
              <a:rPr lang="pl-PL" smtClean="0"/>
              <a:t>20.05.2024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72C29-F3ED-421F-A6FF-78E4E1485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8603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0688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2790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7251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1402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E72C29-F3ED-421F-A6FF-78E4E1485CEA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3846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 userDrawn="1"/>
        </p:nvSpPr>
        <p:spPr>
          <a:xfrm flipV="1">
            <a:off x="0" y="-1"/>
            <a:ext cx="385482" cy="4347882"/>
          </a:xfrm>
          <a:prstGeom prst="rect">
            <a:avLst/>
          </a:prstGeom>
          <a:solidFill>
            <a:srgbClr val="0F53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524000" y="423853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65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5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11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 anchor="t">
            <a:normAutofit/>
          </a:bodyPr>
          <a:lstStyle>
            <a:lvl1pPr>
              <a:lnSpc>
                <a:spcPct val="114000"/>
              </a:lnSpc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32330" y="1742381"/>
            <a:ext cx="10560424" cy="4374448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14000"/>
              </a:lnSpc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6" name="Prostokąt 5"/>
          <p:cNvSpPr/>
          <p:nvPr userDrawn="1"/>
        </p:nvSpPr>
        <p:spPr>
          <a:xfrm flipV="1">
            <a:off x="0" y="598207"/>
            <a:ext cx="824753" cy="334122"/>
          </a:xfrm>
          <a:prstGeom prst="rect">
            <a:avLst/>
          </a:prstGeom>
          <a:solidFill>
            <a:srgbClr val="0F53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180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4400" b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19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681163"/>
            <a:ext cx="10652966" cy="163577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800"/>
            </a:lvl3pPr>
            <a:lvl4pPr marL="1371600" indent="0">
              <a:buNone/>
              <a:defRPr sz="2800"/>
            </a:lvl4pPr>
            <a:lvl5pPr marL="1828800" indent="0">
              <a:buNone/>
              <a:defRPr sz="28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39788" y="3316941"/>
            <a:ext cx="5183188" cy="470366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Podpowiedzi dla webmastera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9788" y="3787307"/>
            <a:ext cx="10652966" cy="2694176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pl-PL" dirty="0"/>
              <a:t>Kliknij, aby edytować style wzorca tekst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 anchor="t">
            <a:normAutofit/>
          </a:bodyPr>
          <a:lstStyle>
            <a:lvl1pPr>
              <a:defRPr sz="25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46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738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1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6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11268639" y="6016584"/>
            <a:ext cx="704891" cy="704891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 userDrawn="1"/>
        </p:nvPicPr>
        <p:blipFill>
          <a:blip r:embed="rId14"/>
          <a:srcRect r="67428"/>
          <a:stretch>
            <a:fillRect/>
          </a:stretch>
        </p:blipFill>
        <p:spPr>
          <a:xfrm>
            <a:off x="10648295" y="6062565"/>
            <a:ext cx="635451" cy="61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3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w3.org/Translations/WCAG21-pl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ov.pl/web/dostepnosc-cyfrowa/omowienie-wymogow-dostepnosci-cyfrowej-dla-podmiotow-publicznych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dapter.pl/" TargetMode="External"/><Relationship Id="rId3" Type="http://schemas.openxmlformats.org/officeDocument/2006/relationships/hyperlink" Target="https://isap.sejm.gov.pl/isap.nsf/DocDetails.xsp?id=WDU20190000848" TargetMode="External"/><Relationship Id="rId7" Type="http://schemas.openxmlformats.org/officeDocument/2006/relationships/hyperlink" Target="http://www.akceslab.pl/poradnik/" TargetMode="External"/><Relationship Id="rId2" Type="http://schemas.openxmlformats.org/officeDocument/2006/relationships/hyperlink" Target="https://www.w3.org/Translations/WCAG21-p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v.pl/web/dostepnosc-cyfrowa/jak-zbadac-czy-strona-www-jest-dostepna-cyfrowo" TargetMode="External"/><Relationship Id="rId5" Type="http://schemas.openxmlformats.org/officeDocument/2006/relationships/hyperlink" Target="https://pac.pdf-accessibility.org/en" TargetMode="External"/><Relationship Id="rId4" Type="http://schemas.openxmlformats.org/officeDocument/2006/relationships/hyperlink" Target="http://www.nvda.pl/" TargetMode="External"/><Relationship Id="rId9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mailto:dostepnosc.cyfrowa@mc.gov.pl" TargetMode="External"/><Relationship Id="rId2" Type="http://schemas.openxmlformats.org/officeDocument/2006/relationships/hyperlink" Target="https://www.gov.pl/web/dostepnosc-cyfrowa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96615" y="2733574"/>
            <a:ext cx="11010523" cy="1588169"/>
          </a:xfrm>
        </p:spPr>
        <p:txBody>
          <a:bodyPr anchor="t">
            <a:noAutofit/>
          </a:bodyPr>
          <a:lstStyle/>
          <a:p>
            <a:pPr algn="l">
              <a:lnSpc>
                <a:spcPct val="110000"/>
              </a:lnSpc>
            </a:pPr>
            <a:r>
              <a:rPr lang="pl-PL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Tworzenie dostępnych cyfrowo </a:t>
            </a:r>
            <a:br>
              <a:rPr lang="pl-PL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r>
              <a:rPr lang="pl-PL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treści w mediach społecznościowych</a:t>
            </a:r>
            <a:br>
              <a:rPr lang="pl-PL" dirty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</a:br>
            <a:endParaRPr lang="pl-PL" dirty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696615" y="5892741"/>
            <a:ext cx="9144000" cy="965259"/>
          </a:xfrm>
        </p:spPr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Centrum Rozwoju Kompetencji Cyfrowych, 2024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7D65810-2CC5-A1AF-CF4C-E5EFDF038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615" y="5756647"/>
            <a:ext cx="2310448" cy="1101353"/>
          </a:xfrm>
          <a:prstGeom prst="rect">
            <a:avLst/>
          </a:prstGeom>
        </p:spPr>
      </p:pic>
      <p:pic>
        <p:nvPicPr>
          <p:cNvPr id="9" name="Obraz 8" descr="logotyp Ministerstwa Cyfryzacji: skrótowiec MC a pod nim biało-czerwona belka">
            <a:extLst>
              <a:ext uri="{FF2B5EF4-FFF2-40B4-BE49-F238E27FC236}">
                <a16:creationId xmlns:a16="http://schemas.microsoft.com/office/drawing/2014/main" id="{2D930285-3C95-9CDC-82B7-8B777E58F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56" y="157551"/>
            <a:ext cx="762088" cy="77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4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Osoby niewidome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„widzą” i nawigują czytnikami ekranu,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mają do dyspozycji wiele własnych skrótów klawiaturowych </a:t>
            </a:r>
            <a:b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gestów,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potrzebują alternatywy dla treści graficznych i części multimediów,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potrzebują solidnej struktury, spójności i kolejności kodu,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wygoda użycia opiera się na rozwiązaniach zgodnych ze standardami.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B2554E6-1FAC-B8BA-DFDE-F8A707E73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615" y="5756647"/>
            <a:ext cx="2310448" cy="110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38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Osoby z niepełnosprawnością ruchową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300352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obsługują komputery i smartfony, w zależności od specyfiki swej niepełnosprawności, np. za pomocą samej klawiatury, samej myszki, głosowo, 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nawigując tylko klawiaturą, potrzebują fokusu i potrzebują dostępu z poziomu klawiatury do wszystkich linków, przycisków, pól formularzy itp.,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nawigując tylko myszką, mogą mieć problemy z obsługą wielopoziomowych elementów rozwijanych, za to docenią większe obszary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klikalne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3105604-D1AF-F40E-B985-F18C70AA4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615" y="5756647"/>
            <a:ext cx="2310448" cy="1101353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01B6607-9DE3-FDDF-7690-01DB20DBA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3015" y="5909047"/>
            <a:ext cx="2310448" cy="110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80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Osoby słabosłyszące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300352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docenią prosty język i zrozumiałe instrukcje,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filmach z dźwiękiem potrzebują napisów rozszerzonych,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nagraniach audio potrzebują transkrypcji, 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 kontakt telefoniczny to zbyt mało, potrzebują kanału komunikacji pisanej.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1EF081E-13FC-B55E-D4C6-8FBD2934A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615" y="5756647"/>
            <a:ext cx="2310448" cy="110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69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Osoby niesłyszące (Głusi)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funkcjonują jak mniejszość językowa,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podstawą komunikacji jest język migowy (inny niż język pisany/mówiony w danym kraju),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filmach z dźwiękiem potrzebują tłumaczenia na język migowy (PJM), co nie jest wymagane w ustawie o dostępności cyfrowej,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docenią prosty język i zrozumiałe instrukcje,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 kontakt telefoniczny i kanał komunikacji pisanej to zbyt mało, potrzebują komunikacji w języku migowym.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7A20191-B7EA-76E7-0609-1D65A5777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615" y="5756647"/>
            <a:ext cx="2310448" cy="110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13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Inni użytkownicy korzystający z dostępności cyfrowej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osoby z zaburzeniami postrzegania kolorów, 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osoby z zaburzeniami poznawczymi,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osoby z dysleksją,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osoby z depresją,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osoby nieposługujące się biegle językiem polskim,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seniorzy,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każdy z nas, w określonych sytuacjach.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59D0EF6-F2F8-32F2-3955-1633AF64D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615" y="5756647"/>
            <a:ext cx="2310448" cy="110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13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>
            <a:normAutofit/>
          </a:bodyPr>
          <a:lstStyle/>
          <a:p>
            <a:r>
              <a:rPr lang="en-US" sz="4000" b="1" dirty="0"/>
              <a:t>Wytyczne Web Content Accessibility Guidelines (WCAG)</a:t>
            </a:r>
            <a:endParaRPr lang="pl-PL" sz="40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24D319C-C2E2-BD01-33F4-C50C5D4CB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615" y="5756647"/>
            <a:ext cx="2310448" cy="110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15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Czym i o czym jest WCAG?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jeden ze standardów sieciowych stworzonych przez W3C,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opisuje jak tworzyć dostępne cyfrowo rozwiązania cyfrowe,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obecnie obowiązuje wersja WCAG 2.1,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zawiera informacje i wskazówki dla webmasterów, ale również dla redaktorów i grafików. 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jest oficjalne, polskie tłumaczenie WCAG —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https://www.w3.org/Translations/WCAG21-pl/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E0F01CC-A6DC-DA65-88D4-2A7930597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0615" y="5756647"/>
            <a:ext cx="2310448" cy="110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31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>
            <a:normAutofit/>
          </a:bodyPr>
          <a:lstStyle/>
          <a:p>
            <a:r>
              <a:rPr lang="pl-PL" sz="4000" b="1" dirty="0"/>
              <a:t>Wymogi prawne dotyczące profili </a:t>
            </a:r>
            <a:br>
              <a:rPr lang="pl-PL" sz="4000" b="1" dirty="0"/>
            </a:br>
            <a:r>
              <a:rPr lang="pl-PL" sz="4000" b="1" dirty="0"/>
              <a:t>i kanałów w mediach społecznościowych</a:t>
            </a:r>
            <a:endParaRPr lang="pl-PL" sz="40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F62921F-04C2-9F21-5864-D762FC1D6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615" y="5756647"/>
            <a:ext cx="2310448" cy="110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37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„Posiadanie” profili i kanałów w mediach społecznościowych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296109" cy="43744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Podmioty publiczne </a:t>
            </a:r>
            <a: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są właścicielami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swoich profili i kanałów, </a:t>
            </a:r>
            <a:b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jedynie używają ich i odpowiadają za publikowane w nich treści. </a:t>
            </a:r>
          </a:p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Profile i kanały w mediach społecznościowych nie są tym samym czym strony internetowe i aplikacje mobilne podmiotów publicznych, choć mogą służyć do podobnych lub tych samych celów.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6D20FC0-97AD-D201-50C0-57CFD061F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615" y="5756647"/>
            <a:ext cx="2310448" cy="110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02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Odpowiedzialność za treści publikowane w mediach społecznościowych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315773" cy="43744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„Art. 6. W przypadku gdy podmiot publiczny publikuje informacje na stronie internetowej lub w aplikacji mobilnej innej niż jego strona internetowa lub aplikacja mobilna i informacje te nie spełniają wymagań dostępności cyfrowej, podmiot ten publikuje te same informacje na wybranej spośród posiadanych przez siebie stron internetowych lub aplikacji mobilnych, w sposób dostępny cyfrowo”.</a:t>
            </a:r>
          </a:p>
          <a:p>
            <a:pPr marL="0" indent="0">
              <a:lnSpc>
                <a:spcPct val="113000"/>
              </a:lnSpc>
              <a:buNone/>
            </a:pP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Źródło: Ustawa o dostępności cyfrowej stron internetowych i aplikacji mobilnych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F3CA969-0647-FDE7-E85F-D8464B223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615" y="5756647"/>
            <a:ext cx="2310448" cy="110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67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>
            <a:normAutofit/>
          </a:bodyPr>
          <a:lstStyle/>
          <a:p>
            <a:r>
              <a:rPr lang="pl-PL" sz="4000" b="1" dirty="0"/>
              <a:t>Czym jest dostępność cyfrowa?</a:t>
            </a:r>
            <a:endParaRPr lang="pl-PL" sz="40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C45EC30-75EF-4B58-6701-5EF336663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615" y="5756647"/>
            <a:ext cx="2310448" cy="110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51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Deklaracje dostępności dla profili i kanałów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27644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ma obowiązku publikacji deklaracji dostępności dla treści publikowanych w mediach społecznościowych.</a:t>
            </a:r>
          </a:p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Dobrą praktyką jest podanie informacji o treściach publikowanych </a:t>
            </a:r>
            <a:b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mediach społecznościowych w deklaracjach dostępności stron internetowych lub aplikacji mobilnych.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660058D-6E7C-D123-F964-8FFE384F2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615" y="5756647"/>
            <a:ext cx="2310448" cy="110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53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>
            <a:normAutofit/>
          </a:bodyPr>
          <a:lstStyle/>
          <a:p>
            <a:r>
              <a:rPr lang="pl-PL" sz="4000" b="1" dirty="0"/>
              <a:t>Zasady ogólne dotyczące publikacji </a:t>
            </a:r>
            <a:br>
              <a:rPr lang="pl-PL" sz="4000" b="1" dirty="0"/>
            </a:br>
            <a:r>
              <a:rPr lang="pl-PL" sz="4000" b="1" dirty="0"/>
              <a:t>w mediach społecznościowych</a:t>
            </a:r>
            <a:endParaRPr lang="pl-PL" sz="40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CDC8860-0DDB-ACFB-82C9-C947E1535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615" y="5756647"/>
            <a:ext cx="2310448" cy="110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81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Alternatywa tekstowa dla treści graficznych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27644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opis alternatywny jest obowiązkowy — ma informować o tym, co przedstawia grafika,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wszystkie najpopularniejsze media społecznościowe umożliwiają dodawanie opisów alternatywnych do treści graficznych,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obraz jest złożony (np. infografika), w publikowanej treści tekstowej  powinien być link do poszerzonego opisu, który wyjaśnia prezentowaną zawartość.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3B603ED-040A-F36F-63E9-DC0B64FFE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615" y="5756647"/>
            <a:ext cx="2310448" cy="110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64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Odpowiedni kontrast treści do tła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2961581"/>
            <a:ext cx="1027644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tekst musi być jednoznacznie odróżnialny od tła — dotyczy to zarówno tekstu we wpisach, jak i tekstów w infografikach,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kontrast tekstu do tła musi wynosić minimum 4,5:1.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83B00E5-46DA-AD7C-CC70-326AADDE08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615" y="5756647"/>
            <a:ext cx="2310448" cy="110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81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58744"/>
          </a:xfrm>
        </p:spPr>
        <p:txBody>
          <a:bodyPr>
            <a:normAutofit/>
          </a:bodyPr>
          <a:lstStyle/>
          <a:p>
            <a:r>
              <a:rPr lang="pl-PL" dirty="0"/>
              <a:t>Treści multimedialne dostępne dla osób, które nie posługują się wzrokiem </a:t>
            </a:r>
            <a:br>
              <a:rPr lang="pl-PL" dirty="0"/>
            </a:br>
            <a:r>
              <a:rPr lang="pl-PL" dirty="0"/>
              <a:t>i słuchem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27644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napisy rozszerzone są obowiązkowe w multimediach przekazujących informacje w warstwie dźwiękowej,</a:t>
            </a:r>
          </a:p>
          <a:p>
            <a:pPr>
              <a:lnSpc>
                <a:spcPct val="113000"/>
              </a:lnSpc>
            </a:pP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audiodeskrypcja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jest obowiązkowa w multimediach przekazujących informacje w warstwie wizualnej,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napisy można tworzyć samodzielnie, korzystając z darmowych programów. Tworzenie audiodeskrypcji należy powierzać specjalistom.</a:t>
            </a:r>
          </a:p>
          <a:p>
            <a:pPr marL="0" indent="0">
              <a:lnSpc>
                <a:spcPct val="113000"/>
              </a:lnSpc>
              <a:buNone/>
            </a:pP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Tłumaczenie na polski język migowy nie jest obowiązkowe, ale dla części użytkowników (Głusi) jest niezbędne do zrozumienia treści.</a:t>
            </a:r>
          </a:p>
          <a:p>
            <a:pPr>
              <a:lnSpc>
                <a:spcPct val="113000"/>
              </a:lnSpc>
            </a:pP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C5B3D6D-ED41-38B0-9A1F-64F1D4262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615" y="5756647"/>
            <a:ext cx="2310448" cy="110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098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Treści tekstowe w mediach społecznościowych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27644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zawsze należy dbać o zrozumiałości treści tekstowych, 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tam, gdzie jest to możliwe, należy dodawać oznaczenie list oraz  odpowiednich nagłówków.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3E3567E-9427-220E-B2E8-7DFC1A9D7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615" y="5756647"/>
            <a:ext cx="2310448" cy="110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481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Załączniki w mediach społecznościowych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3199706"/>
            <a:ext cx="1027644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Dodając załączniki (np. formularze, dokumenty w formie PDF), należy dbać o ich maksymalną dostępność cyfrową.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BAE7990-B896-42E9-32A8-655CC0409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615" y="5756647"/>
            <a:ext cx="2310448" cy="110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9056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>
            <a:normAutofit/>
          </a:bodyPr>
          <a:lstStyle/>
          <a:p>
            <a:r>
              <a:rPr lang="pl-PL" sz="4000" b="1" dirty="0"/>
              <a:t>Dostępność treści publikowanych </a:t>
            </a:r>
            <a:br>
              <a:rPr lang="pl-PL" sz="4000" b="1" dirty="0"/>
            </a:br>
            <a:r>
              <a:rPr lang="pl-PL" sz="4000" b="1" dirty="0"/>
              <a:t>na portalu X</a:t>
            </a:r>
            <a:endParaRPr lang="pl-PL" sz="40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E090C18-268F-BA4A-10A6-141C59C8A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615" y="5756647"/>
            <a:ext cx="2310448" cy="110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80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X — podstawowa zasada publikacji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3196874"/>
            <a:ext cx="10398816" cy="193993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portalu X </a:t>
            </a:r>
            <a: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można edytować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opublikowanych treści (chyba, że ma się profil poszerzony). Można je jedynie usunąć.</a:t>
            </a:r>
          </a:p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 elementy dostępności musisz dbać w momencie publikacji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twittów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8CAFD71-D804-8895-391D-EA7CDCE48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615" y="5756647"/>
            <a:ext cx="2310448" cy="110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150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X — publikowanie treści tekstowych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30024"/>
            <a:ext cx="5233692" cy="266898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Wyłącznie ciągły tekst — </a:t>
            </a:r>
            <a:b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brak możliwości wstawiania nagłówków, list, pogrubienia, itp.</a:t>
            </a:r>
          </a:p>
        </p:txBody>
      </p:sp>
      <p:pic>
        <p:nvPicPr>
          <p:cNvPr id="4" name="Symbol zastępczy zawartości 4" descr="Pojedynczy tweet zawierający fragment artykułu 6 ustawy o dostępności cyfrowej oraz międzynarodowe logo dostępności">
            <a:extLst>
              <a:ext uri="{FF2B5EF4-FFF2-40B4-BE49-F238E27FC236}">
                <a16:creationId xmlns:a16="http://schemas.microsoft.com/office/drawing/2014/main" id="{986C94E7-0DE2-5AE7-112A-26EDC914E7D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093230" y="1730024"/>
            <a:ext cx="5399524" cy="2847405"/>
          </a:xfr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9BAD588-B8B4-CB66-AD3B-F685507DC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0615" y="5756647"/>
            <a:ext cx="2310448" cy="110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76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Przyjazność dla osób z niepełnosprawnościami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2576098"/>
            <a:ext cx="10560424" cy="4374448"/>
          </a:xfrm>
        </p:spPr>
        <p:txBody>
          <a:bodyPr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Dzięki dostępności cyfrowej osoby z niepełnosprawnościami mogą wygodnie korzystać z serwisów internetowych i aplikacji mobilnych.</a:t>
            </a:r>
          </a:p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dostępności nie chodzi jednak tylko o dostęp czy komfort korzystania — dostępność to prawo człowieka.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3D6654D-D2F2-0D52-0F6B-2835575C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615" y="5756647"/>
            <a:ext cx="2310448" cy="110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418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X — publikowanie treści graficznych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30024"/>
            <a:ext cx="4924773" cy="385523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grafik można i należy dodawać opisy alternatywne, które wyjaśnią użytkownikom niewidomym, co jest na danej grafice.</a:t>
            </a:r>
          </a:p>
        </p:txBody>
      </p:sp>
      <p:pic>
        <p:nvPicPr>
          <p:cNvPr id="5" name="Obraz 4" descr="Fragment okna edycji wpisu na Twitterze z widoczną opcją &quot;Dodaj opis obrazu&quot;">
            <a:extLst>
              <a:ext uri="{FF2B5EF4-FFF2-40B4-BE49-F238E27FC236}">
                <a16:creationId xmlns:a16="http://schemas.microsoft.com/office/drawing/2014/main" id="{5870E09C-B70F-C359-B7F4-F6A0C39E32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319"/>
          <a:stretch/>
        </p:blipFill>
        <p:spPr>
          <a:xfrm>
            <a:off x="6022604" y="1730024"/>
            <a:ext cx="5254252" cy="2817341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B47EEC4E-D895-6E11-23F7-FFAA72A00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0615" y="5756647"/>
            <a:ext cx="2310448" cy="110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82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X — dodawanie opisów alternatywnych do treści graficznych</a:t>
            </a:r>
          </a:p>
        </p:txBody>
      </p:sp>
      <p:sp>
        <p:nvSpPr>
          <p:cNvPr id="3" name="Prostokąt 2"/>
          <p:cNvSpPr/>
          <p:nvPr/>
        </p:nvSpPr>
        <p:spPr>
          <a:xfrm>
            <a:off x="932330" y="2866930"/>
            <a:ext cx="10752852" cy="2739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Załaduj zdjęcie.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Kliknij: </a:t>
            </a:r>
            <a: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Dodaj opis obrazu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Wstaw opis alternatywny.</a:t>
            </a:r>
          </a:p>
          <a:p>
            <a:pPr marL="228600" indent="-22860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Pamiętaj, gdy opublikujesz, nie masz możliwości ponownej edycji ani poprawienia opisu.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8314EE6-C7CF-76EE-AD59-50174C66F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0615" y="5756647"/>
            <a:ext cx="2310448" cy="110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048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X — opis alternatywny dla pojedynczej grafiki</a:t>
            </a:r>
          </a:p>
        </p:txBody>
      </p:sp>
      <p:pic>
        <p:nvPicPr>
          <p:cNvPr id="8" name="Obraz 7" descr="Widok okna edycji wpisu na Twitterze z dodaną grafiką i widoczną opcją &quot;Dodaj opis obrazu&quot;">
            <a:extLst>
              <a:ext uri="{FF2B5EF4-FFF2-40B4-BE49-F238E27FC236}">
                <a16:creationId xmlns:a16="http://schemas.microsoft.com/office/drawing/2014/main" id="{5870E09C-B70F-C359-B7F4-F6A0C39E3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330" y="1543669"/>
            <a:ext cx="3124797" cy="4118630"/>
          </a:xfrm>
          <a:prstGeom prst="rect">
            <a:avLst/>
          </a:prstGeom>
        </p:spPr>
      </p:pic>
      <p:pic>
        <p:nvPicPr>
          <p:cNvPr id="4" name="Obraz 3" descr="Widok okna dodawania opisu do grafiki na Twitterze - grafika a pod nią pole &quot;Opis&quot;">
            <a:extLst>
              <a:ext uri="{FF2B5EF4-FFF2-40B4-BE49-F238E27FC236}">
                <a16:creationId xmlns:a16="http://schemas.microsoft.com/office/drawing/2014/main" id="{CC5F7DEB-969E-F7DD-787F-9A4BE7C0E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509" y="1543669"/>
            <a:ext cx="3364893" cy="411863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84B29602-E7D5-F76B-F0C5-59CD65E0A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615" y="5756647"/>
            <a:ext cx="2310448" cy="110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883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tx1"/>
                </a:solidFill>
              </a:rPr>
              <a:t>X — opis alternatywny dla wielu grafik</a:t>
            </a:r>
            <a:endParaRPr lang="pl-PL" dirty="0"/>
          </a:p>
        </p:txBody>
      </p:sp>
      <p:pic>
        <p:nvPicPr>
          <p:cNvPr id="7" name="Obraz 6" descr="Widok okna edycji wpisu na Twitterze z jednoczesnym dodaniem dwóch grafik i widoczną opcją &quot;Dodaj opisy obrazów&quot;">
            <a:extLst>
              <a:ext uri="{FF2B5EF4-FFF2-40B4-BE49-F238E27FC236}">
                <a16:creationId xmlns:a16="http://schemas.microsoft.com/office/drawing/2014/main" id="{F6746D78-D6D9-F7B8-4D2A-7FDFC6108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330" y="1543634"/>
            <a:ext cx="5664873" cy="3354201"/>
          </a:xfrm>
          <a:prstGeom prst="rect">
            <a:avLst/>
          </a:prstGeom>
        </p:spPr>
      </p:pic>
      <p:pic>
        <p:nvPicPr>
          <p:cNvPr id="14" name="Obraz 13" descr="Widok okna dodawania opisu do grafiki na Twitterze - grafika a pod nią pole &quot;Opis&quot;">
            <a:extLst>
              <a:ext uri="{FF2B5EF4-FFF2-40B4-BE49-F238E27FC236}">
                <a16:creationId xmlns:a16="http://schemas.microsoft.com/office/drawing/2014/main" id="{C8114482-C260-E8DC-73EE-16158A3DE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412" y="1543634"/>
            <a:ext cx="3623544" cy="4098452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97ADFAD5-BEF6-3347-20BA-92F129DD5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615" y="5756647"/>
            <a:ext cx="2310448" cy="110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328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Twitter — publikowanie treści multimedialnych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30024"/>
            <a:ext cx="5356799" cy="268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filmów można i należy dodawać napisy rozszerzone, które przedstawią treść dźwiękową użytkownikom niesłyszącym (i nie tylko).</a:t>
            </a:r>
          </a:p>
        </p:txBody>
      </p:sp>
      <p:pic>
        <p:nvPicPr>
          <p:cNvPr id="7" name="Obraz 6" descr="Fragment okna edycji wpisu na Twitterze z materiałem wideo i widoczną opcją &quot;Dodaj plik z napisami (.srt)&quot;">
            <a:extLst>
              <a:ext uri="{FF2B5EF4-FFF2-40B4-BE49-F238E27FC236}">
                <a16:creationId xmlns:a16="http://schemas.microsoft.com/office/drawing/2014/main" id="{8B4E8862-2D63-7C23-26AF-A0E992EDD6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31" t="59231" r="231"/>
          <a:stretch/>
        </p:blipFill>
        <p:spPr>
          <a:xfrm>
            <a:off x="5958973" y="1783407"/>
            <a:ext cx="5356799" cy="2724939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2C704349-39FC-1CE9-04B3-68CFC04B3E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0615" y="5756647"/>
            <a:ext cx="2310448" cy="110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141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X — dodawanie napisów do treści multimedialnych</a:t>
            </a:r>
          </a:p>
        </p:txBody>
      </p:sp>
      <p:pic>
        <p:nvPicPr>
          <p:cNvPr id="7" name="Obraz 6" descr="Okna edycji wpisu na Twitterze z materiałem wideo i widoczną opcją &quot;Dodaj plik z napisami (.srt)&quot;">
            <a:extLst>
              <a:ext uri="{FF2B5EF4-FFF2-40B4-BE49-F238E27FC236}">
                <a16:creationId xmlns:a16="http://schemas.microsoft.com/office/drawing/2014/main" id="{8B4E8862-2D63-7C23-26AF-A0E992EDD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330" y="1423759"/>
            <a:ext cx="3577886" cy="4464251"/>
          </a:xfrm>
          <a:prstGeom prst="rect">
            <a:avLst/>
          </a:prstGeom>
        </p:spPr>
      </p:pic>
      <p:pic>
        <p:nvPicPr>
          <p:cNvPr id="12" name="Obraz 11" descr="Widok okna dodawania pliku z napisami do filmu na Twitterze - widoczny przycisk &quot;Wczytaj napisy&quot;">
            <a:extLst>
              <a:ext uri="{FF2B5EF4-FFF2-40B4-BE49-F238E27FC236}">
                <a16:creationId xmlns:a16="http://schemas.microsoft.com/office/drawing/2014/main" id="{B04BDFF1-3986-6B6F-5A95-67F3F3AD4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654" y="1423759"/>
            <a:ext cx="3589494" cy="4465329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AB367B1B-13CC-845E-ACDD-99373C1FA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7949" y="5960351"/>
            <a:ext cx="1883113" cy="89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304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>
            <a:normAutofit/>
          </a:bodyPr>
          <a:lstStyle/>
          <a:p>
            <a:r>
              <a:rPr lang="pl-PL" sz="4000" b="1" dirty="0"/>
              <a:t>Dostępność treści publikowanych </a:t>
            </a:r>
            <a:br>
              <a:rPr lang="pl-PL" sz="4000" b="1" dirty="0"/>
            </a:br>
            <a:r>
              <a:rPr lang="pl-PL" sz="4000" b="1" dirty="0"/>
              <a:t>na Facebooku</a:t>
            </a:r>
            <a:endParaRPr lang="pl-PL" sz="40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8782C36-D4F7-A364-8CE9-F98D768E4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7949" y="5960351"/>
            <a:ext cx="1883113" cy="89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815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Facebook — publikowanie treści tekstowych (podstawowe wpisy)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30024"/>
            <a:ext cx="5394329" cy="296554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zwykłych wpisach wyłącznie ciągły tekst — brak możliwości wstawiania nagłówków, list, pogrubienia, itp.</a:t>
            </a:r>
          </a:p>
        </p:txBody>
      </p:sp>
      <p:pic>
        <p:nvPicPr>
          <p:cNvPr id="5" name="Obraz 4" descr="Okno tworzenia posta na Facebooku ">
            <a:extLst>
              <a:ext uri="{FF2B5EF4-FFF2-40B4-BE49-F238E27FC236}">
                <a16:creationId xmlns:a16="http://schemas.microsoft.com/office/drawing/2014/main" id="{9B7B7EF9-4B91-FE1A-8083-A0C97ECAD1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45" t="5381" r="6981" b="6403"/>
          <a:stretch/>
        </p:blipFill>
        <p:spPr>
          <a:xfrm>
            <a:off x="6326659" y="1865949"/>
            <a:ext cx="4534930" cy="3882423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EDFB9FCC-2FB0-D04B-30F4-95D116C7D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7949" y="5960351"/>
            <a:ext cx="1883113" cy="89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337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Facebook — publikowanie treści tekstowych (wpisy w grupach)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30024"/>
            <a:ext cx="5208978" cy="31014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wpisach w grupach można wstawiać w tekście nagłówki, listy, pogrubienia, cytaty, itp.</a:t>
            </a:r>
          </a:p>
        </p:txBody>
      </p:sp>
      <p:pic>
        <p:nvPicPr>
          <p:cNvPr id="6" name="Obraz 5" descr="Okno tworzenia posta w grupie na Facebooku. Widoczne dodatkowe przyciski do formatowania treści np. dodwania list i nagłówków ">
            <a:extLst>
              <a:ext uri="{FF2B5EF4-FFF2-40B4-BE49-F238E27FC236}">
                <a16:creationId xmlns:a16="http://schemas.microsoft.com/office/drawing/2014/main" id="{22E60169-4551-632E-2700-6D09A1B29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9942" y="1730024"/>
            <a:ext cx="4257508" cy="425006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1137CCF-CBC8-4611-77E4-19395880F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7949" y="5960351"/>
            <a:ext cx="1883113" cy="89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371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Facebook — kontrast treści tekstowych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30024"/>
            <a:ext cx="5208978" cy="31014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Używając narzędzi do kolorowania wpisów należy pamiętać o konieczności zachowania odpowiedniego kontrastu!</a:t>
            </a:r>
          </a:p>
          <a:p>
            <a:pPr marL="0" indent="0">
              <a:lnSpc>
                <a:spcPct val="113000"/>
              </a:lnSpc>
              <a:buNone/>
            </a:pP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samo dotyczy publikacji grafik z tekstem.</a:t>
            </a:r>
          </a:p>
        </p:txBody>
      </p:sp>
      <p:pic>
        <p:nvPicPr>
          <p:cNvPr id="6" name="Obraz 5" descr="Okno tworzenia posta na Facebooku z włączona opcją edycji kolorów tła posta.">
            <a:extLst>
              <a:ext uri="{FF2B5EF4-FFF2-40B4-BE49-F238E27FC236}">
                <a16:creationId xmlns:a16="http://schemas.microsoft.com/office/drawing/2014/main" id="{1842B19E-BFF3-9973-B1AA-D694A50AB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066" y="1397706"/>
            <a:ext cx="4558062" cy="440839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6CC92716-4D2B-B648-8C68-16689D485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7949" y="5960351"/>
            <a:ext cx="1883113" cy="89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93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Obowiązek i szansa dla podmiotów publicznych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2576098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Dostępność cyfrowa to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obowiązek prawny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— wynika z ustawy o dostępności cyfrowej stron internetowych i aplikacji mobilnych podmiotów publicznych.</a:t>
            </a:r>
          </a:p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także szansa dla podmiotów, aby dotrzeć do szerokiej grupy użytkowników, w tym osób z niepełnosprawnościami.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35DF899-0AD6-2EC2-C464-B7E3F58E1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0615" y="5756647"/>
            <a:ext cx="2310448" cy="110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7568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Facebook — publikowanie treści graficznych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30024"/>
            <a:ext cx="4924773" cy="385523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grafik można i należy dodawać opisy alternatywne, które wyjaśnią użytkownikom niewidomym, co jest na danej grafice.</a:t>
            </a:r>
          </a:p>
        </p:txBody>
      </p:sp>
      <p:pic>
        <p:nvPicPr>
          <p:cNvPr id="7" name="Obraz 6" descr="Fragment okna tworzenia posta na Facebooku z dodaną grafiką. Widoczny przycisk &quot;Edytuj&quot;.  ">
            <a:extLst>
              <a:ext uri="{FF2B5EF4-FFF2-40B4-BE49-F238E27FC236}">
                <a16:creationId xmlns:a16="http://schemas.microsoft.com/office/drawing/2014/main" id="{591847FD-8728-ABE5-E8AB-38BB0462F9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968" b="1"/>
          <a:stretch/>
        </p:blipFill>
        <p:spPr>
          <a:xfrm>
            <a:off x="6406373" y="1730024"/>
            <a:ext cx="4393432" cy="403373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B77F4E15-9AE5-092C-F31F-D0C0129496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7949" y="5960351"/>
            <a:ext cx="1883113" cy="89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937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Facebook — dodawanie opisów alternatywnych do treści graficznych</a:t>
            </a:r>
          </a:p>
        </p:txBody>
      </p:sp>
      <p:sp>
        <p:nvSpPr>
          <p:cNvPr id="3" name="Prostokąt 2"/>
          <p:cNvSpPr/>
          <p:nvPr/>
        </p:nvSpPr>
        <p:spPr>
          <a:xfrm>
            <a:off x="739903" y="1476280"/>
            <a:ext cx="10752852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Ustaw kursor na załadowanym zdjęciu i kliknij: </a:t>
            </a:r>
            <a: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Edytuj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b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Automatycznie wygenerowany tekst wyświetli się po lewej stronie zdjęcia. 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Kliknij: </a:t>
            </a:r>
            <a: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Zastąp wygenerowany tekst alternatywny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aby go edytować.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Wpisz własny tekst alternatywny w polu. 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przywrócić automatycznie wygenerowany tekst alternatywny, kliknij opcję: </a:t>
            </a:r>
            <a: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Wyczyść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zapisać swój tekst alternatywny, kliknij: </a:t>
            </a:r>
            <a: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Zapisz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(w lewym dolnym rogu).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zmienić tekst alternatywny dla zdjęcia po jego publikacji kliknij zdjęcie, aby je otworzyć.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2AB1A43-F4BE-48A3-CBD8-7DC156BDA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7949" y="5960351"/>
            <a:ext cx="1883113" cy="89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216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Facebook — </a:t>
            </a:r>
            <a:r>
              <a:rPr lang="pl-PL" dirty="0">
                <a:solidFill>
                  <a:schemeClr val="tx1"/>
                </a:solidFill>
              </a:rPr>
              <a:t>opis alternatywny dla pojedynczej grafiki</a:t>
            </a:r>
            <a:endParaRPr lang="pl-PL" dirty="0"/>
          </a:p>
        </p:txBody>
      </p:sp>
      <p:pic>
        <p:nvPicPr>
          <p:cNvPr id="7" name="Obraz 6" descr="Okna tworzenia posta na Facebooku z dodaną grafiką. Widoczny przycisk &quot;Edytuj&quot;.  ">
            <a:extLst>
              <a:ext uri="{FF2B5EF4-FFF2-40B4-BE49-F238E27FC236}">
                <a16:creationId xmlns:a16="http://schemas.microsoft.com/office/drawing/2014/main" id="{591847FD-8728-ABE5-E8AB-38BB0462F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841" y="1543204"/>
            <a:ext cx="3387758" cy="4572000"/>
          </a:xfrm>
          <a:prstGeom prst="rect">
            <a:avLst/>
          </a:prstGeom>
        </p:spPr>
      </p:pic>
      <p:pic>
        <p:nvPicPr>
          <p:cNvPr id="12" name="Obraz 11" descr="Okno edycji szczegółów zdjęcia na Facebooku. Zaznaczona opcja &quot;Tekst alternatywny&quot; i widoczny automatycznie wygenerowany opis zdjęcia.">
            <a:extLst>
              <a:ext uri="{FF2B5EF4-FFF2-40B4-BE49-F238E27FC236}">
                <a16:creationId xmlns:a16="http://schemas.microsoft.com/office/drawing/2014/main" id="{E5454166-8542-FAE5-94E9-2B720F9D2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791" y="1543204"/>
            <a:ext cx="6546963" cy="322933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D5151183-5BEB-7925-7683-8A3DC6EBB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7949" y="5960351"/>
            <a:ext cx="1883113" cy="89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246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Facebook — publikowanie treści multimedialnych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30024"/>
            <a:ext cx="5356799" cy="268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filmów można i należy dodawać napisy rozszerzone, które przedstawią treść dźwiękową użytkownikom niesłyszącym (i nie tylko).</a:t>
            </a:r>
          </a:p>
        </p:txBody>
      </p:sp>
      <p:pic>
        <p:nvPicPr>
          <p:cNvPr id="8" name="Obraz 7" descr="Fragment okna dodawania napisów do filmu w poście na Facebooku.  ">
            <a:extLst>
              <a:ext uri="{FF2B5EF4-FFF2-40B4-BE49-F238E27FC236}">
                <a16:creationId xmlns:a16="http://schemas.microsoft.com/office/drawing/2014/main" id="{79AC0D10-A3AC-DB59-12DB-F35FCCC5D8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4118" b="51844"/>
          <a:stretch/>
        </p:blipFill>
        <p:spPr>
          <a:xfrm>
            <a:off x="6289129" y="1773195"/>
            <a:ext cx="4696028" cy="313295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13ECBA4-2E6C-18C6-9867-E827DF98F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7949" y="5960351"/>
            <a:ext cx="1883113" cy="89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623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Facebook — dodawanie napisów do treści multimedialnych (1/2)</a:t>
            </a:r>
          </a:p>
        </p:txBody>
      </p:sp>
      <p:sp>
        <p:nvSpPr>
          <p:cNvPr id="3" name="Prostokąt 2"/>
          <p:cNvSpPr/>
          <p:nvPr/>
        </p:nvSpPr>
        <p:spPr>
          <a:xfrm>
            <a:off x="932330" y="2350487"/>
            <a:ext cx="10752852" cy="2619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Ustaw kursor na filmie i kliknij: </a:t>
            </a:r>
            <a: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Edytuj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b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lewej stronie filmu pojawią się opcje. 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Kliknij: </a:t>
            </a:r>
            <a: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Dodaj napisy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Kliknij przycisk: </a:t>
            </a:r>
            <a: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Prześlij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Wybierz plik z napisami w formacie: </a:t>
            </a:r>
            <a: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pl-PL" sz="23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srt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Kliknij: </a:t>
            </a:r>
            <a: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Zapisz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(w lewym dolnym rogu).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C8136B7-0988-FE63-19F4-2CD9250AF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7949" y="5960351"/>
            <a:ext cx="1883113" cy="89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159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Facebook — dodawanie napisów do treści multimedialnych (2/2)</a:t>
            </a:r>
          </a:p>
        </p:txBody>
      </p:sp>
      <p:pic>
        <p:nvPicPr>
          <p:cNvPr id="6" name="Obraz 5" descr="Okna tworzenia posta na Facebooku z dodanym filmem. Widoczny przycisk &quot;Edytuj&quot;.  ">
            <a:extLst>
              <a:ext uri="{FF2B5EF4-FFF2-40B4-BE49-F238E27FC236}">
                <a16:creationId xmlns:a16="http://schemas.microsoft.com/office/drawing/2014/main" id="{4D6C3A40-6514-4B68-0ADA-ABB3B630F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330" y="1619058"/>
            <a:ext cx="3394413" cy="4620667"/>
          </a:xfrm>
          <a:prstGeom prst="rect">
            <a:avLst/>
          </a:prstGeom>
        </p:spPr>
      </p:pic>
      <p:pic>
        <p:nvPicPr>
          <p:cNvPr id="11" name="Obraz 10" descr="Okno edycji informacji o filmie na Facebooku. Zaznaczona opcja &quot;Dodaj napisy&quot; i widoczny przycisk &quot;Prześlij&quot;.">
            <a:extLst>
              <a:ext uri="{FF2B5EF4-FFF2-40B4-BE49-F238E27FC236}">
                <a16:creationId xmlns:a16="http://schemas.microsoft.com/office/drawing/2014/main" id="{79AC0D10-A3AC-DB59-12DB-F35FCCC5D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344" y="1619058"/>
            <a:ext cx="6462366" cy="3212434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CC13F4DA-4996-3380-3B1B-26C215E0F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7949" y="5960351"/>
            <a:ext cx="1883113" cy="89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941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Facebook — dodawanie alternatyw dla różnych treści nietekstowych</a:t>
            </a:r>
          </a:p>
        </p:txBody>
      </p:sp>
      <p:pic>
        <p:nvPicPr>
          <p:cNvPr id="7" name="Obraz 6" descr="Widok okna edycji postu na Facebooku z jednoczesnym dodaniem grafiki i filmu  oraz widoczną opcją &quot;Edytuj wszystkie&quot;">
            <a:extLst>
              <a:ext uri="{FF2B5EF4-FFF2-40B4-BE49-F238E27FC236}">
                <a16:creationId xmlns:a16="http://schemas.microsoft.com/office/drawing/2014/main" id="{3ECE1B02-B0DA-0A64-CA07-C400B7B23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330" y="1696438"/>
            <a:ext cx="3653352" cy="4334706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4C723D62-52DB-4F5D-AA5C-1C64F02EA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7949" y="5960351"/>
            <a:ext cx="1883113" cy="89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321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>
            <a:normAutofit/>
          </a:bodyPr>
          <a:lstStyle/>
          <a:p>
            <a:r>
              <a:rPr lang="pl-PL" sz="4000" b="1" dirty="0"/>
              <a:t>Dostępność treści publikowanych </a:t>
            </a:r>
            <a:br>
              <a:rPr lang="pl-PL" sz="4000" b="1" dirty="0"/>
            </a:br>
            <a:r>
              <a:rPr lang="pl-PL" sz="4000" b="1" dirty="0"/>
              <a:t>na </a:t>
            </a:r>
            <a:r>
              <a:rPr lang="pl-PL" sz="4000" b="1" dirty="0" err="1"/>
              <a:t>LinkedInie</a:t>
            </a:r>
            <a:endParaRPr lang="pl-PL" sz="40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0B9C623-792B-3595-6B1F-7A1E44CCB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7949" y="5960351"/>
            <a:ext cx="1883113" cy="89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739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LinkedIn — publikowanie treści tekstowych — wpisy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30024"/>
            <a:ext cx="5233692" cy="324974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wpisach wyłącznie ciągły tekst — </a:t>
            </a:r>
            <a:b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brak możliwości wstawiania nagłówków, list, pogrubienia itp.</a:t>
            </a:r>
          </a:p>
          <a:p>
            <a:pPr marL="0" indent="0">
              <a:lnSpc>
                <a:spcPct val="113000"/>
              </a:lnSpc>
              <a:buNone/>
            </a:pP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Obraz 4" descr="Okno tworzenia wpisu na LinkedIn ">
            <a:extLst>
              <a:ext uri="{FF2B5EF4-FFF2-40B4-BE49-F238E27FC236}">
                <a16:creationId xmlns:a16="http://schemas.microsoft.com/office/drawing/2014/main" id="{FD5C5D22-8AFF-169C-F2D9-4FA8C2FAC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022" y="1730024"/>
            <a:ext cx="5080452" cy="390362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35DB829F-A870-EE38-F578-B4BD60C88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7949" y="5960351"/>
            <a:ext cx="1883113" cy="89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808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LinkedIn — publikowanie treści tekstowych artykuły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30024"/>
            <a:ext cx="4694746" cy="324974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artykułach można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stylować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treści.</a:t>
            </a:r>
          </a:p>
        </p:txBody>
      </p:sp>
      <p:pic>
        <p:nvPicPr>
          <p:cNvPr id="6" name="Obraz 5" descr="Fragment okna do tworzenia artykułów w LinkedIn z wiodcznymi opcjami do edycji struktury np. dodawania list, nagłówków, cytatów.">
            <a:extLst>
              <a:ext uri="{FF2B5EF4-FFF2-40B4-BE49-F238E27FC236}">
                <a16:creationId xmlns:a16="http://schemas.microsoft.com/office/drawing/2014/main" id="{442D7BD9-DFFF-138D-9D7A-52390BE24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076" y="2111045"/>
            <a:ext cx="6008915" cy="331715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51389F1-4785-4DC8-8250-AFC1EDB37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7949" y="5960351"/>
            <a:ext cx="1883113" cy="89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77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Obowiązek publikowania dostępnych treści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2576098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Dostępność cyfrowa w rozumieniu przepisów prawa nie odnosi się jedynie do stron internetowych podmiotu publicznego, ale do </a:t>
            </a:r>
            <a: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wszystkich treści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publikowanych przez ten podmiot w Internecie.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B5FEA8D-59F8-E01B-FD42-0B73AD984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615" y="5756647"/>
            <a:ext cx="2310448" cy="110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664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LinkedIn — publikowanie treści graficznych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30024"/>
            <a:ext cx="4924773" cy="385523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grafik można i należy dodawać opisy alternatywne, które wyjaśnią użytkownikom niewidomym, co jest na danej grafice.</a:t>
            </a:r>
          </a:p>
        </p:txBody>
      </p:sp>
      <p:pic>
        <p:nvPicPr>
          <p:cNvPr id="8" name="Obraz 7" descr="Fragment okna tworzenia wpisu na LinkedIn z dodaną grafiką. Widoczny przycisk &quot;Tekst alternatywny&quot;.  ">
            <a:extLst>
              <a:ext uri="{FF2B5EF4-FFF2-40B4-BE49-F238E27FC236}">
                <a16:creationId xmlns:a16="http://schemas.microsoft.com/office/drawing/2014/main" id="{C91B7FEC-1559-4B97-B59C-A36044208B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70" t="66738" r="270" b="1093"/>
          <a:stretch/>
        </p:blipFill>
        <p:spPr>
          <a:xfrm>
            <a:off x="6393330" y="1802616"/>
            <a:ext cx="4568214" cy="145500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81C5392-7632-F220-336C-AAE043254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7949" y="5960351"/>
            <a:ext cx="1883113" cy="89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204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LinkedIn — dodawanie opisów alternatywnych do treści graficznych</a:t>
            </a:r>
          </a:p>
        </p:txBody>
      </p:sp>
      <p:pic>
        <p:nvPicPr>
          <p:cNvPr id="4" name="Obraz 3" descr="Okno edycji zdjęcia we wpisie na LinkedIn. Widoczny przycisk &quot;Tekst alternatywny&quot;.  ">
            <a:extLst>
              <a:ext uri="{FF2B5EF4-FFF2-40B4-BE49-F238E27FC236}">
                <a16:creationId xmlns:a16="http://schemas.microsoft.com/office/drawing/2014/main" id="{C91B7FEC-1559-4B97-B59C-A36044208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330" y="1556379"/>
            <a:ext cx="3874448" cy="3836087"/>
          </a:xfrm>
          <a:prstGeom prst="rect">
            <a:avLst/>
          </a:prstGeom>
        </p:spPr>
      </p:pic>
      <p:pic>
        <p:nvPicPr>
          <p:cNvPr id="9" name="Obraz 8" descr="Okno wpisywania tekstu alternatywnego do zdjęcia na LinkedIn. Widoczna podpowiedź oraz pole do wpisania opisu.">
            <a:extLst>
              <a:ext uri="{FF2B5EF4-FFF2-40B4-BE49-F238E27FC236}">
                <a16:creationId xmlns:a16="http://schemas.microsoft.com/office/drawing/2014/main" id="{920A8927-388E-849F-B8DB-74731926A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799" y="1556379"/>
            <a:ext cx="3868968" cy="3836087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42BD52B3-1D19-CFDE-E45C-DBE3F484B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7949" y="5960351"/>
            <a:ext cx="1883113" cy="89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018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893136"/>
          </a:xfrm>
        </p:spPr>
        <p:txBody>
          <a:bodyPr>
            <a:normAutofit/>
          </a:bodyPr>
          <a:lstStyle/>
          <a:p>
            <a:r>
              <a:rPr lang="pl-PL" dirty="0"/>
              <a:t>LinkedIn — dodawanie opisów alternatywnych do treści graficznych </a:t>
            </a:r>
            <a:br>
              <a:rPr lang="pl-PL" dirty="0"/>
            </a:br>
            <a:r>
              <a:rPr lang="pl-PL" dirty="0"/>
              <a:t>w artykułach 1/2</a:t>
            </a: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086F0DEE-534E-2E3D-D26B-71C175A95089}"/>
              </a:ext>
            </a:extLst>
          </p:cNvPr>
          <p:cNvSpPr txBox="1">
            <a:spLocks/>
          </p:cNvSpPr>
          <p:nvPr/>
        </p:nvSpPr>
        <p:spPr>
          <a:xfrm>
            <a:off x="359574" y="1840950"/>
            <a:ext cx="4924773" cy="3855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3000"/>
              </a:lnSpc>
              <a:buFont typeface="Arial" panose="020B0604020202020204" pitchFamily="34" charset="0"/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obrazu/grafiki umieszczonej w nagłówku artykułu nie można dodać opisu alternatywnego, a jedynie podpis. </a:t>
            </a:r>
          </a:p>
        </p:txBody>
      </p:sp>
      <p:pic>
        <p:nvPicPr>
          <p:cNvPr id="5" name="Obraz 4" descr="Fragment okna edycji artykułu na LinkedIn z widocznym zdjęciem w nagłówku.">
            <a:extLst>
              <a:ext uri="{FF2B5EF4-FFF2-40B4-BE49-F238E27FC236}">
                <a16:creationId xmlns:a16="http://schemas.microsoft.com/office/drawing/2014/main" id="{97EEEA70-C9AD-F00F-B9B8-55A7DDABE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770" y="1784633"/>
            <a:ext cx="5949390" cy="3741961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EA2EBE42-CF0B-680B-CA72-525425F97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7949" y="5960351"/>
            <a:ext cx="1883113" cy="89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27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936679"/>
          </a:xfrm>
        </p:spPr>
        <p:txBody>
          <a:bodyPr>
            <a:normAutofit/>
          </a:bodyPr>
          <a:lstStyle/>
          <a:p>
            <a:r>
              <a:rPr lang="pl-PL" dirty="0"/>
              <a:t>LinkedIn — dodawanie opisów alternatywnych do treści graficznych </a:t>
            </a:r>
            <a:br>
              <a:rPr lang="pl-PL" dirty="0"/>
            </a:br>
            <a:r>
              <a:rPr lang="pl-PL" dirty="0"/>
              <a:t>w artykułach 2/2</a:t>
            </a: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086F0DEE-534E-2E3D-D26B-71C175A95089}"/>
              </a:ext>
            </a:extLst>
          </p:cNvPr>
          <p:cNvSpPr txBox="1">
            <a:spLocks/>
          </p:cNvSpPr>
          <p:nvPr/>
        </p:nvSpPr>
        <p:spPr>
          <a:xfrm>
            <a:off x="359574" y="1840950"/>
            <a:ext cx="4924773" cy="3855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3000"/>
              </a:lnSpc>
              <a:buFont typeface="Arial" panose="020B0604020202020204" pitchFamily="34" charset="0"/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obrazu/grafiki umieszczonej w treści artykułu można i należy dodawać opisy alternatywne, które wyjaśnią użytkownikom niewidomym, co jest na danej grafice.</a:t>
            </a:r>
          </a:p>
        </p:txBody>
      </p:sp>
      <p:pic>
        <p:nvPicPr>
          <p:cNvPr id="4" name="Obraz 3" descr="Fragment okna edycji artykułu na LinkedIn z widocznym zdjęciem w treści artykułu i przyciskiem &quot;Dodaj tekst alternatywny&quot;.">
            <a:extLst>
              <a:ext uri="{FF2B5EF4-FFF2-40B4-BE49-F238E27FC236}">
                <a16:creationId xmlns:a16="http://schemas.microsoft.com/office/drawing/2014/main" id="{B029CEFC-01B9-945A-E8FC-4E26220E4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699" y="1768509"/>
            <a:ext cx="6056261" cy="3753059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39FFC769-DC95-B2D6-B023-DC646D0DA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7949" y="5960351"/>
            <a:ext cx="1883113" cy="89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685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LinkedIn — publikowanie treści multimedialnych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30024"/>
            <a:ext cx="5356799" cy="268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filmów można i należy dodawać napisy rozszerzone, które przedstawią treść dźwiękową użytkownikom niesłyszącym (i nie tylko).</a:t>
            </a:r>
          </a:p>
        </p:txBody>
      </p:sp>
      <p:pic>
        <p:nvPicPr>
          <p:cNvPr id="6" name="Obraz 5" descr="Fragment okna do edycji filmu w LinkedIn z widoczną opcją &quot;Plik z napisami w wideo (tylko SRT)">
            <a:extLst>
              <a:ext uri="{FF2B5EF4-FFF2-40B4-BE49-F238E27FC236}">
                <a16:creationId xmlns:a16="http://schemas.microsoft.com/office/drawing/2014/main" id="{01AA70B1-D50A-9D60-4583-3C6E05BF5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379"/>
          <a:stretch/>
        </p:blipFill>
        <p:spPr>
          <a:xfrm>
            <a:off x="6952735" y="1815462"/>
            <a:ext cx="4306935" cy="115655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B4B67F6-EE23-EC11-03B6-209A72257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7949" y="5960351"/>
            <a:ext cx="1883113" cy="89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05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LinkedIn — dodawanie napisów do treści multimedialnych </a:t>
            </a:r>
          </a:p>
        </p:txBody>
      </p:sp>
      <p:pic>
        <p:nvPicPr>
          <p:cNvPr id="4" name="Obraz 3" descr="Okno do edycji filmu w LinkedIn z widoczną opcją &quot;Plik z napisami w wideo (tylko SRT)">
            <a:extLst>
              <a:ext uri="{FF2B5EF4-FFF2-40B4-BE49-F238E27FC236}">
                <a16:creationId xmlns:a16="http://schemas.microsoft.com/office/drawing/2014/main" id="{32EB81ED-A0CF-F3A8-7BD9-DA2216BEB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330" y="1445938"/>
            <a:ext cx="4306935" cy="4514057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C11CD02D-BBFA-9B4D-7628-2C9CD249F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7949" y="5960351"/>
            <a:ext cx="1883113" cy="89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370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>
            <a:normAutofit/>
          </a:bodyPr>
          <a:lstStyle/>
          <a:p>
            <a:r>
              <a:rPr lang="pl-PL" sz="4000" b="1" dirty="0"/>
              <a:t>Dostępność treści publikowanych </a:t>
            </a:r>
            <a:br>
              <a:rPr lang="pl-PL" sz="4000" b="1" dirty="0"/>
            </a:br>
            <a:r>
              <a:rPr lang="pl-PL" sz="4000" b="1" dirty="0"/>
              <a:t>na </a:t>
            </a:r>
            <a:r>
              <a:rPr lang="pl-PL" sz="4000" b="1" dirty="0" err="1"/>
              <a:t>YouTubie</a:t>
            </a:r>
            <a:endParaRPr lang="pl-PL" sz="40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714E822-E191-EEE7-7CF0-D638E51DD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7949" y="5960351"/>
            <a:ext cx="1883113" cy="89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491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YouTube — publikowanie opisów filmów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30024"/>
            <a:ext cx="4986689" cy="296554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opisach filmów wyłącznie ciągły tekst — brak możliwości wstawiania nagłówków, list, pogrubienia, itp.</a:t>
            </a:r>
          </a:p>
        </p:txBody>
      </p:sp>
      <p:pic>
        <p:nvPicPr>
          <p:cNvPr id="6" name="Obraz 5" descr="Fragment zrzutu ekranu z filmem na Youtube - widoczny opis filmu oraz fragment ścieżki napisów w filmie.">
            <a:extLst>
              <a:ext uri="{FF2B5EF4-FFF2-40B4-BE49-F238E27FC236}">
                <a16:creationId xmlns:a16="http://schemas.microsoft.com/office/drawing/2014/main" id="{CA7E508C-78CF-BB39-FBEF-8BF972083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194" y="1730024"/>
            <a:ext cx="5419392" cy="3487051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5577E21C-3646-8341-D534-C85D5C34C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7949" y="5960351"/>
            <a:ext cx="1883113" cy="89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619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>
            <a:normAutofit/>
          </a:bodyPr>
          <a:lstStyle/>
          <a:p>
            <a:r>
              <a:rPr lang="pl-PL" sz="4000" b="1" dirty="0"/>
              <a:t>Prezentacja dodawania napisów </a:t>
            </a:r>
            <a:br>
              <a:rPr lang="pl-PL" sz="4000" b="1" dirty="0"/>
            </a:br>
            <a:r>
              <a:rPr lang="pl-PL" sz="4000" b="1" dirty="0"/>
              <a:t>na </a:t>
            </a:r>
            <a:r>
              <a:rPr lang="pl-PL" sz="4000" b="1" dirty="0" err="1"/>
              <a:t>YouTubie</a:t>
            </a:r>
            <a:endParaRPr lang="pl-PL" sz="40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868825F-470A-C036-FAB1-D5FEE234B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7949" y="5960351"/>
            <a:ext cx="1883113" cy="89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898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>
            <a:normAutofit/>
          </a:bodyPr>
          <a:lstStyle/>
          <a:p>
            <a:r>
              <a:rPr lang="pl-PL" sz="4000" b="1" dirty="0"/>
              <a:t>Dobre praktyki wspierające dostępność treści w mediach społecznościowych</a:t>
            </a:r>
            <a:endParaRPr lang="pl-PL" sz="4000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093278B-2F2C-E628-E590-AD69FCB51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7949" y="5960351"/>
            <a:ext cx="1883113" cy="89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44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Proces wymagający zaplanowania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2576098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Dostępność cyfrowa „staje się”, a nie „jest”. </a:t>
            </a:r>
          </a:p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Bez konsekwentnych, planowanych działań nie uda się zapewnić jej nawet na poziomie: zgodny z prawem.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5F1B630-77A8-9C0D-7BEF-36058D898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615" y="5756647"/>
            <a:ext cx="2310448" cy="110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775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Dobre praktyki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670CD7A9-B3FB-CCD9-F40D-D56340AAF30F}"/>
              </a:ext>
            </a:extLst>
          </p:cNvPr>
          <p:cNvSpPr txBox="1">
            <a:spLocks/>
          </p:cNvSpPr>
          <p:nvPr/>
        </p:nvSpPr>
        <p:spPr>
          <a:xfrm>
            <a:off x="815788" y="1553498"/>
            <a:ext cx="10560424" cy="3808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zachowuj prawidłową pisownię — nie pisz wyłącznie wersalików lub wszystkich małych liter;</a:t>
            </a:r>
          </a:p>
          <a:p>
            <a:pPr rtl="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dziel duże bloki tekstu za pomocą łamania wierszy;</a:t>
            </a:r>
          </a:p>
          <a:p>
            <a:pPr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dbaj o odpowiednie zwroty, pisząc o osobach z niepełnosprawnościami; </a:t>
            </a:r>
          </a:p>
          <a:p>
            <a:pPr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twórz hasztagi z użyciem wielkich liter np.: #SzkolenieDostepnosc;</a:t>
            </a:r>
          </a:p>
          <a:p>
            <a:pPr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mnóż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emotikonów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we wpisach i umieszczaj je na końcu;</a:t>
            </a:r>
          </a:p>
          <a:p>
            <a:pPr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unikaj używania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emotikonów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 swojej wyświetlanej nazwie;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unikaj znaków specjalnych — jeśli publikujesz grafikę ASCII, opublikuj obraz grafiki i napisz opis obrazu;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16E0E70-8BFD-05DD-6561-E919B0C1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7949" y="5960351"/>
            <a:ext cx="1883113" cy="89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857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3135127"/>
            <a:ext cx="10515600" cy="2240470"/>
          </a:xfrm>
        </p:spPr>
        <p:txBody>
          <a:bodyPr/>
          <a:lstStyle/>
          <a:p>
            <a:r>
              <a:rPr lang="pl-PL" dirty="0"/>
              <a:t>Pytania?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77090AC-18FB-C0AB-DEF8-E3ABB06969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7949" y="5960351"/>
            <a:ext cx="1883113" cy="89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3024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Pomocne źródła i narzędzia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433242"/>
            <a:ext cx="10560424" cy="4374448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Polskie tłumaczenie wytycznych WCAG 2.1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Ustawa o dostępności cyfrowej stron internetowych i aplikacji podmiotów publicznych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Czytnik ekranu NVDA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PAC — program do badania dostępności plików pdf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Lista kontrolna dostępności cyfrowej strony www 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/>
              </a:rPr>
              <a:t>Poradnik — jak tworzyć poprawne opisy alternatywne?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Bef>
                <a:spcPts val="1200"/>
              </a:spcBef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adapter.pl — strona z filmami z poprawną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audiodeskrypcją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 i napisami rozszerzonymi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F30EECE-9397-9988-2D0B-4A678413F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67949" y="5960351"/>
            <a:ext cx="1883113" cy="89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218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2659998"/>
            <a:ext cx="10515600" cy="875558"/>
          </a:xfrm>
        </p:spPr>
        <p:txBody>
          <a:bodyPr/>
          <a:lstStyle/>
          <a:p>
            <a:r>
              <a:rPr lang="pl-PL" dirty="0"/>
              <a:t>Dziękuję za uwagę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831850" y="4436198"/>
            <a:ext cx="10435918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Zapraszamy na naszą stronę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https://www.gov.pl/web/dostepnosc-cyfrowa</a:t>
            </a:r>
            <a:endParaRPr lang="pl-PL" sz="2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do kontaktu 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dostepnosc.cyfrowa@cyfra.gov.pl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 </a:t>
            </a:r>
          </a:p>
          <a:p>
            <a:pPr>
              <a:lnSpc>
                <a:spcPct val="150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B73C6FB3-CBB2-B7CD-C88D-CBF28C144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7949" y="5960351"/>
            <a:ext cx="1883113" cy="89764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3191C90-908C-5BB2-81D5-5BB832E4B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956" y="225678"/>
            <a:ext cx="762088" cy="77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99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ytuł 3"/>
          <p:cNvSpPr>
            <a:spLocks noGrp="1"/>
          </p:cNvSpPr>
          <p:nvPr>
            <p:ph type="title"/>
          </p:nvPr>
        </p:nvSpPr>
        <p:spPr>
          <a:xfrm>
            <a:off x="932330" y="554665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Dostępny cyfrowo, czyli jaki?</a:t>
            </a:r>
          </a:p>
        </p:txBody>
      </p:sp>
      <p:sp>
        <p:nvSpPr>
          <p:cNvPr id="16" name="Symbol zastępczy zawartości 2">
            <a:extLst>
              <a:ext uri="{FF2B5EF4-FFF2-40B4-BE49-F238E27FC236}">
                <a16:creationId xmlns:a16="http://schemas.microsoft.com/office/drawing/2014/main" id="{26190208-A81D-374F-82F2-6C24429A418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59855" y="1905323"/>
            <a:ext cx="10660956" cy="92542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Taki, który umożliwia </a:t>
            </a:r>
            <a:r>
              <a:rPr lang="pl-PL" sz="23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pełny, samodzielny, bezpieczny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dostęp do informacji i usług elektronicznych, niezależnie od:</a:t>
            </a:r>
          </a:p>
        </p:txBody>
      </p:sp>
      <p:pic>
        <p:nvPicPr>
          <p:cNvPr id="8" name="Grafika 7" descr="Ikona - Mężczyzna z laską">
            <a:extLst>
              <a:ext uri="{FF2B5EF4-FFF2-40B4-BE49-F238E27FC236}">
                <a16:creationId xmlns:a16="http://schemas.microsoft.com/office/drawing/2014/main" id="{5CD3EEB8-569E-E345-8678-D80D6681B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420" y="3276563"/>
            <a:ext cx="1582932" cy="1582932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BB2193CC-3A1B-8448-BE1F-3B77452183CD}"/>
              </a:ext>
            </a:extLst>
          </p:cNvPr>
          <p:cNvSpPr txBox="1"/>
          <p:nvPr/>
        </p:nvSpPr>
        <p:spPr>
          <a:xfrm>
            <a:off x="1215757" y="5008014"/>
            <a:ext cx="9557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wieku</a:t>
            </a:r>
          </a:p>
        </p:txBody>
      </p:sp>
      <p:pic>
        <p:nvPicPr>
          <p:cNvPr id="10" name="Grafika 9" descr="Ikona - Osoba na wózku inwalidzkim">
            <a:extLst>
              <a:ext uri="{FF2B5EF4-FFF2-40B4-BE49-F238E27FC236}">
                <a16:creationId xmlns:a16="http://schemas.microsoft.com/office/drawing/2014/main" id="{06A74051-1DFA-0E46-8101-4918D07FD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960" y="3276563"/>
            <a:ext cx="1625760" cy="162576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89BB4C4-AEEB-D445-BDED-DBCEDD046CDA}"/>
              </a:ext>
            </a:extLst>
          </p:cNvPr>
          <p:cNvSpPr txBox="1"/>
          <p:nvPr/>
        </p:nvSpPr>
        <p:spPr>
          <a:xfrm>
            <a:off x="2361944" y="5008014"/>
            <a:ext cx="2815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rodzaju</a:t>
            </a:r>
          </a:p>
          <a:p>
            <a:pPr algn="ctr"/>
            <a:r>
              <a:rPr lang="pl-PL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niepełnosprawności</a:t>
            </a:r>
          </a:p>
        </p:txBody>
      </p:sp>
      <p:pic>
        <p:nvPicPr>
          <p:cNvPr id="13" name="Grafika 12" descr="Ikona - Laptop">
            <a:extLst>
              <a:ext uri="{FF2B5EF4-FFF2-40B4-BE49-F238E27FC236}">
                <a16:creationId xmlns:a16="http://schemas.microsoft.com/office/drawing/2014/main" id="{A8386605-3302-6D4E-B2E0-2BDD60E9F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2430" y="3382253"/>
            <a:ext cx="1625760" cy="162576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29C09F18-C25C-7740-865A-2AF32BA0C528}"/>
              </a:ext>
            </a:extLst>
          </p:cNvPr>
          <p:cNvSpPr txBox="1"/>
          <p:nvPr/>
        </p:nvSpPr>
        <p:spPr>
          <a:xfrm>
            <a:off x="5440054" y="5018266"/>
            <a:ext cx="11705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sprzętu</a:t>
            </a:r>
          </a:p>
        </p:txBody>
      </p:sp>
      <p:pic>
        <p:nvPicPr>
          <p:cNvPr id="15" name="Grafika 14" descr="Ikona - Mózg w głowie">
            <a:extLst>
              <a:ext uri="{FF2B5EF4-FFF2-40B4-BE49-F238E27FC236}">
                <a16:creationId xmlns:a16="http://schemas.microsoft.com/office/drawing/2014/main" id="{858D5489-A656-5E49-9A74-005277CB89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9869" y="3106499"/>
            <a:ext cx="1625760" cy="1625760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8C6EBBC-FED5-3847-B9FA-762028B51F93}"/>
              </a:ext>
            </a:extLst>
          </p:cNvPr>
          <p:cNvSpPr txBox="1"/>
          <p:nvPr/>
        </p:nvSpPr>
        <p:spPr>
          <a:xfrm>
            <a:off x="7009640" y="5018266"/>
            <a:ext cx="18662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umiejętności</a:t>
            </a:r>
          </a:p>
        </p:txBody>
      </p:sp>
      <p:pic>
        <p:nvPicPr>
          <p:cNvPr id="2" name="Obraz 1" descr="Ikona - Kobieta trzymająca dziecko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176" y="3382253"/>
            <a:ext cx="1283952" cy="1283952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38C6EBBC-FED5-3847-B9FA-762028B51F93}"/>
              </a:ext>
            </a:extLst>
          </p:cNvPr>
          <p:cNvSpPr txBox="1"/>
          <p:nvPr/>
        </p:nvSpPr>
        <p:spPr>
          <a:xfrm>
            <a:off x="9293895" y="5018893"/>
            <a:ext cx="11705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sytuacji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8A8452B-4FF2-2D00-C0E3-AC302D225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40615" y="5756647"/>
            <a:ext cx="2310448" cy="110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2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Mit jednorodności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2576098"/>
            <a:ext cx="10560424" cy="172696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ma jednej, spójnej grupy: osoby z niepełnosprawnością.</a:t>
            </a:r>
          </a:p>
          <a:p>
            <a:pPr marL="0" indent="0">
              <a:lnSpc>
                <a:spcPct val="113000"/>
              </a:lnSpc>
              <a:buNone/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Nawet w podziale na dane rodzaje niepełnosprawności użytkownicy mocno różnią się między sobą i korzystają z różnych rozwiązań.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21AA69D-D6EC-A9DE-67A2-5506B845F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615" y="5756647"/>
            <a:ext cx="2310448" cy="110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10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2330" y="598207"/>
            <a:ext cx="10560424" cy="683387"/>
          </a:xfrm>
        </p:spPr>
        <p:txBody>
          <a:bodyPr>
            <a:normAutofit/>
          </a:bodyPr>
          <a:lstStyle/>
          <a:p>
            <a:r>
              <a:rPr lang="pl-PL" dirty="0"/>
              <a:t>Osoby słabowidzące </a:t>
            </a:r>
            <a:endParaRPr lang="pl-P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932330" y="1742381"/>
            <a:ext cx="10560424" cy="437444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potrzebują dobrego kontrastu,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zwykle nie potrzebują specjalnych wersji wysokokontrastowych i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powiększaczy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czcionek,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wygodne są dla nich duże obszary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klikalne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powiększają widok strony o kilkaset procent — doceniają </a:t>
            </a:r>
            <a:r>
              <a:rPr lang="pl-PL" sz="2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responsywność</a:t>
            </a: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</a:p>
          <a:p>
            <a:pPr>
              <a:lnSpc>
                <a:spcPct val="113000"/>
              </a:lnSpc>
            </a:pPr>
            <a:r>
              <a:rPr lang="pl-PL" sz="2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często źle czują się na stronach, na których wszystko się zwija/rozwija po najechaniu kursorem lub działa na warstwach.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1F6353C-804E-BA26-9B43-DCCADFC04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615" y="5756647"/>
            <a:ext cx="2310448" cy="110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6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Niestandardowy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1912</Words>
  <Application>Microsoft Office PowerPoint</Application>
  <PresentationFormat>Panoramiczny</PresentationFormat>
  <Paragraphs>192</Paragraphs>
  <Slides>63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63</vt:i4>
      </vt:variant>
    </vt:vector>
  </HeadingPairs>
  <TitlesOfParts>
    <vt:vector size="69" baseType="lpstr">
      <vt:lpstr>Arial</vt:lpstr>
      <vt:lpstr>Calibri Light</vt:lpstr>
      <vt:lpstr>Open Sans Semibold</vt:lpstr>
      <vt:lpstr>Open Sans</vt:lpstr>
      <vt:lpstr>Calibri</vt:lpstr>
      <vt:lpstr>Office Theme</vt:lpstr>
      <vt:lpstr>Tworzenie dostępnych cyfrowo  treści w mediach społecznościowych </vt:lpstr>
      <vt:lpstr>Czym jest dostępność cyfrowa?</vt:lpstr>
      <vt:lpstr>Przyjazność dla osób z niepełnosprawnościami</vt:lpstr>
      <vt:lpstr>Obowiązek i szansa dla podmiotów publicznych</vt:lpstr>
      <vt:lpstr>Obowiązek publikowania dostępnych treści</vt:lpstr>
      <vt:lpstr>Proces wymagający zaplanowania</vt:lpstr>
      <vt:lpstr>Dostępny cyfrowo, czyli jaki?</vt:lpstr>
      <vt:lpstr>Mit jednorodności</vt:lpstr>
      <vt:lpstr>Osoby słabowidzące </vt:lpstr>
      <vt:lpstr>Osoby niewidome</vt:lpstr>
      <vt:lpstr>Osoby z niepełnosprawnością ruchową</vt:lpstr>
      <vt:lpstr>Osoby słabosłyszące </vt:lpstr>
      <vt:lpstr>Osoby niesłyszące (Głusi)</vt:lpstr>
      <vt:lpstr>Inni użytkownicy korzystający z dostępności cyfrowej</vt:lpstr>
      <vt:lpstr>Wytyczne Web Content Accessibility Guidelines (WCAG)</vt:lpstr>
      <vt:lpstr>Czym i o czym jest WCAG?</vt:lpstr>
      <vt:lpstr>Wymogi prawne dotyczące profili  i kanałów w mediach społecznościowych</vt:lpstr>
      <vt:lpstr>„Posiadanie” profili i kanałów w mediach społecznościowych</vt:lpstr>
      <vt:lpstr>Odpowiedzialność za treści publikowane w mediach społecznościowych</vt:lpstr>
      <vt:lpstr>Deklaracje dostępności dla profili i kanałów</vt:lpstr>
      <vt:lpstr>Zasady ogólne dotyczące publikacji  w mediach społecznościowych</vt:lpstr>
      <vt:lpstr>Alternatywa tekstowa dla treści graficznych</vt:lpstr>
      <vt:lpstr>Odpowiedni kontrast treści do tła</vt:lpstr>
      <vt:lpstr>Treści multimedialne dostępne dla osób, które nie posługują się wzrokiem  i słuchem</vt:lpstr>
      <vt:lpstr>Treści tekstowe w mediach społecznościowych</vt:lpstr>
      <vt:lpstr>Załączniki w mediach społecznościowych</vt:lpstr>
      <vt:lpstr>Dostępność treści publikowanych  na portalu X</vt:lpstr>
      <vt:lpstr>X — podstawowa zasada publikacji</vt:lpstr>
      <vt:lpstr>X — publikowanie treści tekstowych</vt:lpstr>
      <vt:lpstr>X — publikowanie treści graficznych</vt:lpstr>
      <vt:lpstr>X — dodawanie opisów alternatywnych do treści graficznych</vt:lpstr>
      <vt:lpstr>X — opis alternatywny dla pojedynczej grafiki</vt:lpstr>
      <vt:lpstr>X — opis alternatywny dla wielu grafik</vt:lpstr>
      <vt:lpstr>Twitter — publikowanie treści multimedialnych</vt:lpstr>
      <vt:lpstr>X — dodawanie napisów do treści multimedialnych</vt:lpstr>
      <vt:lpstr>Dostępność treści publikowanych  na Facebooku</vt:lpstr>
      <vt:lpstr>Facebook — publikowanie treści tekstowych (podstawowe wpisy)</vt:lpstr>
      <vt:lpstr>Facebook — publikowanie treści tekstowych (wpisy w grupach)</vt:lpstr>
      <vt:lpstr>Facebook — kontrast treści tekstowych</vt:lpstr>
      <vt:lpstr>Facebook — publikowanie treści graficznych</vt:lpstr>
      <vt:lpstr>Facebook — dodawanie opisów alternatywnych do treści graficznych</vt:lpstr>
      <vt:lpstr>Facebook — opis alternatywny dla pojedynczej grafiki</vt:lpstr>
      <vt:lpstr>Facebook — publikowanie treści multimedialnych</vt:lpstr>
      <vt:lpstr>Facebook — dodawanie napisów do treści multimedialnych (1/2)</vt:lpstr>
      <vt:lpstr>Facebook — dodawanie napisów do treści multimedialnych (2/2)</vt:lpstr>
      <vt:lpstr>Facebook — dodawanie alternatyw dla różnych treści nietekstowych</vt:lpstr>
      <vt:lpstr>Dostępność treści publikowanych  na LinkedInie</vt:lpstr>
      <vt:lpstr>LinkedIn — publikowanie treści tekstowych — wpisy</vt:lpstr>
      <vt:lpstr>LinkedIn — publikowanie treści tekstowych artykuły</vt:lpstr>
      <vt:lpstr>LinkedIn — publikowanie treści graficznych</vt:lpstr>
      <vt:lpstr>LinkedIn — dodawanie opisów alternatywnych do treści graficznych</vt:lpstr>
      <vt:lpstr>LinkedIn — dodawanie opisów alternatywnych do treści graficznych  w artykułach 1/2</vt:lpstr>
      <vt:lpstr>LinkedIn — dodawanie opisów alternatywnych do treści graficznych  w artykułach 2/2</vt:lpstr>
      <vt:lpstr>LinkedIn — publikowanie treści multimedialnych</vt:lpstr>
      <vt:lpstr>LinkedIn — dodawanie napisów do treści multimedialnych </vt:lpstr>
      <vt:lpstr>Dostępność treści publikowanych  na YouTubie</vt:lpstr>
      <vt:lpstr>YouTube — publikowanie opisów filmów</vt:lpstr>
      <vt:lpstr>Prezentacja dodawania napisów  na YouTubie</vt:lpstr>
      <vt:lpstr>Dobre praktyki wspierające dostępność treści w mediach społecznościowych</vt:lpstr>
      <vt:lpstr>Dobre praktyki</vt:lpstr>
      <vt:lpstr>Pytania?</vt:lpstr>
      <vt:lpstr>Pomocne źródła i narzędzia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2024-05-20T07:39:01Z</dcterms:created>
  <dcterms:modified xsi:type="dcterms:W3CDTF">2024-05-20T10:04:42Z</dcterms:modified>
</cp:coreProperties>
</file>