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2" r:id="rId3"/>
    <p:sldId id="281" r:id="rId4"/>
    <p:sldId id="261" r:id="rId5"/>
    <p:sldId id="277" r:id="rId6"/>
    <p:sldId id="268" r:id="rId7"/>
    <p:sldId id="269" r:id="rId8"/>
    <p:sldId id="283" r:id="rId9"/>
    <p:sldId id="274" r:id="rId10"/>
    <p:sldId id="272" r:id="rId11"/>
    <p:sldId id="279" r:id="rId12"/>
    <p:sldId id="280" r:id="rId13"/>
  </p:sldIdLst>
  <p:sldSz cx="12192000" cy="6858000"/>
  <p:notesSz cx="6797675" cy="98742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ut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57" autoAdjust="0"/>
    <p:restoredTop sz="94228" autoAdjust="0"/>
  </p:normalViewPr>
  <p:slideViewPr>
    <p:cSldViewPr snapToGrid="0">
      <p:cViewPr varScale="1">
        <p:scale>
          <a:sx n="119" d="100"/>
          <a:sy n="119" d="100"/>
        </p:scale>
        <p:origin x="109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4BF52E68-92E1-477C-BCB3-6BBA97F27A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4204A52-AD83-4835-ABF1-10A241F138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EE2A3-8CD7-4FF9-A874-6B4AB60DD2AC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EA0DFB3-9DCA-4083-9F19-9BEB43A7EA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9E2DD5-5B5A-4936-BB89-46221BB292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E101A-0A03-4756-9673-95B6AFC9F80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8726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30500-863C-4193-8CA5-E37ABADEDD29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5EC0B-724E-4012-89D8-C274D9E6EEC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8107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1995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5505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5EC0B-724E-4012-89D8-C274D9E6EECF}" type="slidenum">
              <a:rPr lang="pl-PL" smtClean="0"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4618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6F9E24-D003-45FF-B7EA-077972F5A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3EC235E-467E-4697-B54D-6B2E961EF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6A71E8D-6A48-459A-A9AA-414AE02FC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1671E34-0E8A-4914-BBD4-CB8E33FC4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F65472A-F1A9-4CD7-A3BD-03FF3621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487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C0D445-B975-4168-A661-C461CF375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098BE87-94EC-4118-A5D1-DF89B33C9E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4C36FE2-D4A4-4155-986A-3990DA0D6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6DC728B-C62A-42C0-8839-F35D0EC50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EAD690C-8C9B-4300-BCB3-6199E560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3873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56CA345-44CB-4F61-9C0E-FBDD6BFC2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87B926A-3A45-4E05-A4ED-5BED7EBC75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EF9376D-A79A-450D-9D28-A2F98C4A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E4B5553-72AF-4BA1-ADF9-3B2248FA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3EA2F67-1660-4FE3-997E-0C9ED5A8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274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7365DC-218F-4DC4-AE0F-3EEF873F9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B79092-A95A-4609-8923-22E8DAFCA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EAACA52-0F58-48F2-BC54-06EAD3CC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B1E6F1B-714D-4EC8-83FD-04BB06C93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708F5F8-1079-4852-8502-ABB6B4E92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450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FDAA4B-3C5E-47F9-B234-E955ED8CD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FD9D2CA-9B0C-4242-AAD0-A7F713D2C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177E1AD-C7A4-4632-9D21-3DB950126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94CF734-7F2B-4555-A105-27E4E7FE2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CE8F81-D2F1-48FF-8BCC-48A01F355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314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E0526B-94A0-4B30-8FCF-E26BE0FEE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C66A07-ED3C-4454-BA65-DBF95961D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81D2D63-BA2A-40DE-828E-9ABC68F3C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4C72AF3-7537-4F68-8C65-1CE6FD30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9C42EAA-BC1D-45F6-9137-2A3458DF9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A94255C-9B81-4191-BDEA-4653EFE8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1819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E0CA5D-84B8-43B6-B15F-71559E0E6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24F984F-A16E-4AFD-B05E-01B96E032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C422873-7FCB-4191-8E70-30D529AFE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C8409B2-E36D-4064-A4FC-B664E67D5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F233844-A609-413B-AEEB-677132D025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0DCA5A2-265A-4CFF-8973-CDE1BDB4B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87B2561-550C-4407-8DF7-7D22B4CC8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DB98A68-F9FF-4E95-A015-420D6043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692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450901-C31E-4644-95C3-0CE1D0183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6036105-3B4E-4C50-AFD2-C03E1045A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F56C03C-CC60-4B2D-84D0-68C66F7FB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4A1EF30-8873-43E5-8883-FCACCB46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051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015CBB2-08DD-4FC3-A20B-3794204D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D682474-BF5F-4B63-A76C-28661F9B8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C14B7C2-A7C2-4FDA-898D-BDDBDE4B9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698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A1D883-9966-4BDF-BB45-FDB89BA9C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B6D0AB-EDBB-4FA8-AEF3-71E7C2495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3CD6BB2-C84F-4011-A624-DA86DB7C8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46929FD-1B85-45CA-A45F-85D8905E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43EF52D-C974-452C-8463-D867C75C3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7654B6C-BDB8-495C-897F-F727F6FF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224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A73DB4-D3E1-436E-BC59-8614166A4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F885019-1556-446D-8767-148F8E1983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DB6E0E6-C5CB-435C-B953-9C9583622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EC29D7-F802-43F8-B0E8-6C4B5A1EA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8EEFE54-5075-4F24-907C-ADEA856E9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6C1C1CA-B1EA-4AE8-A6EF-8AD0EE77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354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904F03A-B4F0-44A5-A7DD-B73B40DCF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257CFE2-8ACC-4029-BB14-B0A5A8BB5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EF027E-F653-4D89-BCDB-D488496C73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D84C7-D7D4-4AE3-B80A-1F4E20862318}" type="datetimeFigureOut">
              <a:rPr lang="pl-PL" smtClean="0"/>
              <a:t>26.02.2025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F861F6F-5CB0-4C1F-A9A6-533EB88A36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116AD5-C8B1-4B81-9F5E-0A1AB8890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72E91-FC25-4C07-8B0E-4955F89E968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997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axation-customs.ec.europa.eu/taxation/vat/fight-against-vat-fraud/vat-gap_e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B3F5D2F1-3AA5-4080-9CA1-55324F0D26C5}"/>
              </a:ext>
            </a:extLst>
          </p:cNvPr>
          <p:cNvSpPr txBox="1"/>
          <p:nvPr/>
        </p:nvSpPr>
        <p:spPr>
          <a:xfrm>
            <a:off x="719071" y="3517828"/>
            <a:ext cx="10753859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pl-PL" sz="3700" dirty="0">
                <a:latin typeface="Lato" panose="020F0502020204030203" pitchFamily="34" charset="-18"/>
                <a:ea typeface="Open Sans Extrabold"/>
                <a:cs typeface="Open Sans Extrabold"/>
              </a:rPr>
              <a:t>Kierunki działania i rozwoju</a:t>
            </a:r>
            <a:br>
              <a:rPr lang="pl-PL" sz="3700" dirty="0">
                <a:latin typeface="Lato" panose="020F0502020204030203" pitchFamily="34" charset="-18"/>
                <a:ea typeface="Open Sans Extrabold"/>
                <a:cs typeface="Open Sans Extrabold"/>
              </a:rPr>
            </a:br>
            <a:r>
              <a:rPr lang="pl-PL" sz="3700" dirty="0">
                <a:latin typeface="Lato" panose="020F0502020204030203" pitchFamily="34" charset="-18"/>
                <a:ea typeface="Open Sans Extrabold"/>
                <a:cs typeface="Open Sans Extrabold"/>
              </a:rPr>
              <a:t>Ministerstwa Finansów</a:t>
            </a:r>
          </a:p>
          <a:p>
            <a:pPr algn="r"/>
            <a:r>
              <a:rPr lang="pl-PL" sz="2800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-18"/>
                <a:ea typeface="Open Sans"/>
                <a:cs typeface="Open Sans"/>
              </a:rPr>
              <a:t>na lata</a:t>
            </a:r>
            <a:r>
              <a:rPr lang="pl-PL" sz="2800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-18"/>
                <a:ea typeface="Open Sans"/>
                <a:cs typeface="Open Sans"/>
              </a:rPr>
              <a:t> </a:t>
            </a:r>
            <a:r>
              <a:rPr lang="pl-PL" sz="2800" dirty="0">
                <a:solidFill>
                  <a:srgbClr val="C00000"/>
                </a:solidFill>
                <a:latin typeface="Lato" panose="020F0502020204030203" pitchFamily="34" charset="-18"/>
                <a:ea typeface="Open Sans"/>
                <a:cs typeface="Open Sans"/>
              </a:rPr>
              <a:t>2025-2028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35280983-495D-4D04-B6BF-BAFC2BCFDEA0}"/>
              </a:ext>
            </a:extLst>
          </p:cNvPr>
          <p:cNvCxnSpPr/>
          <p:nvPr/>
        </p:nvCxnSpPr>
        <p:spPr>
          <a:xfrm>
            <a:off x="719071" y="3429000"/>
            <a:ext cx="10753859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id="{76FC3F54-9950-43A8-8C70-F95597289D09}"/>
              </a:ext>
            </a:extLst>
          </p:cNvPr>
          <p:cNvSpPr txBox="1"/>
          <p:nvPr/>
        </p:nvSpPr>
        <p:spPr>
          <a:xfrm>
            <a:off x="5799842" y="308431"/>
            <a:ext cx="60944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l-PL" sz="1400" dirty="0">
                <a:latin typeface="Lato" panose="020F0502020204030203" pitchFamily="34" charset="-18"/>
              </a:rPr>
              <a:t>Załącznik do zarządzenia Ministra Finansów z dnia 15 lutego 2025 r. </a:t>
            </a:r>
            <a:br>
              <a:rPr lang="pl-PL" sz="1400" dirty="0">
                <a:latin typeface="Lato" panose="020F0502020204030203" pitchFamily="34" charset="-18"/>
              </a:rPr>
            </a:br>
            <a:r>
              <a:rPr lang="pl-PL" sz="1400" dirty="0">
                <a:latin typeface="Lato" panose="020F0502020204030203" pitchFamily="34" charset="-18"/>
              </a:rPr>
              <a:t>(Dz. Urz. Min. Fin. poz. 12)</a:t>
            </a:r>
          </a:p>
        </p:txBody>
      </p:sp>
    </p:spTree>
    <p:extLst>
      <p:ext uri="{BB962C8B-B14F-4D97-AF65-F5344CB8AC3E}">
        <p14:creationId xmlns:p14="http://schemas.microsoft.com/office/powerpoint/2010/main" val="1124278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 10">
            <a:extLst>
              <a:ext uri="{FF2B5EF4-FFF2-40B4-BE49-F238E27FC236}">
                <a16:creationId xmlns:a16="http://schemas.microsoft.com/office/drawing/2014/main" id="{4691DE67-5E79-4FD7-B623-69AB2D0B995A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2" name="Prostokąt 11">
              <a:extLst>
                <a:ext uri="{FF2B5EF4-FFF2-40B4-BE49-F238E27FC236}">
                  <a16:creationId xmlns:a16="http://schemas.microsoft.com/office/drawing/2014/main" id="{6F92B805-D292-482C-80E4-9C97E462E861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13" name="Łącznik prosty 12">
              <a:extLst>
                <a:ext uri="{FF2B5EF4-FFF2-40B4-BE49-F238E27FC236}">
                  <a16:creationId xmlns:a16="http://schemas.microsoft.com/office/drawing/2014/main" id="{7F2EA398-AA14-4044-9C9D-ADA7765E845F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Tabela 36">
            <a:extLst>
              <a:ext uri="{FF2B5EF4-FFF2-40B4-BE49-F238E27FC236}">
                <a16:creationId xmlns:a16="http://schemas.microsoft.com/office/drawing/2014/main" id="{220BA331-58A4-4242-964E-7E599AF7E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185669"/>
              </p:ext>
            </p:extLst>
          </p:nvPr>
        </p:nvGraphicFramePr>
        <p:xfrm>
          <a:off x="3060000" y="900000"/>
          <a:ext cx="9018000" cy="5507600"/>
        </p:xfrm>
        <a:graphic>
          <a:graphicData uri="http://schemas.openxmlformats.org/drawingml/2006/table">
            <a:tbl>
              <a:tblPr/>
              <a:tblGrid>
                <a:gridCol w="4399200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52400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2025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2026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2027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2028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30147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3.1.1 Wartość aktywów rynku finansowego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Wartość aktywów rynku finansowego na podstawie bazy danych EUROSTAT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3,92 bln zł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3,94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bln zł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3,96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bln zł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3,98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bln zł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4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bln zł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rynku finansowego</a:t>
                      </a:r>
                      <a:endParaRPr lang="pl-PL" sz="700" b="0" i="0" u="none" strike="noStrike" dirty="0">
                        <a:solidFill>
                          <a:srgbClr val="00B05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7279998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3.1.2 Transakcje bezgotówkowe w punktach handlowo – usługowych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Udział transakcji bezgotówkowych w transakcjach detalicznych w punktach handlowo – usługowych w danym roku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36000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66%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67%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68%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69%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70%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rynku finansowego</a:t>
                      </a:r>
                      <a:endParaRPr lang="pl-PL" sz="700" b="0" i="0" u="none" strike="noStrike" dirty="0">
                        <a:solidFill>
                          <a:srgbClr val="00B05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6715794"/>
                  </a:ext>
                </a:extLst>
              </a:tr>
              <a:tr h="341455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3.1.3 Wartość środków w programach oszczędnościowych (IKE, IKZE, PPE, PPK)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Wartość środków w programach oszczędnościowych (IKE, IKZE, PPE, PPK) w danym roku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36000" marT="9525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87 mld zł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88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mld zł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89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mld zł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90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mld zł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91 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mld zł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rynku finansowego</a:t>
                      </a:r>
                      <a:endParaRPr lang="pl-PL" sz="700" b="0" i="0" u="none" strike="noStrike" dirty="0">
                        <a:solidFill>
                          <a:srgbClr val="00B05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9020343"/>
                  </a:ext>
                </a:extLst>
              </a:tr>
              <a:tr h="5932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3.1.4 Kompetencje finansowe dorosłych mieszkańców Polski według badania OECD </a:t>
                      </a:r>
                      <a:b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Średni wskaźnik kompetencji finansowych dorosłych mieszkańców Polski według badania OECD </a:t>
                      </a:r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International Survey of Adult Financial Literacy</a:t>
                      </a:r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65 pkt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65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65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65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65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ds. edukacji finansowej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97444871"/>
                  </a:ext>
                </a:extLst>
              </a:tr>
              <a:tr h="526777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3</a:t>
                      </a:r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.1.5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 Kompetencje finansowe dorosłych mieszkańców Polski według badania Komisji Europejskiej 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Średni wskaźnik wysokich i niskich kompetencji finansowych dorosłych mieszkańców Polski według </a:t>
                      </a:r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badan</a:t>
                      </a: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a</a:t>
                      </a: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Komis</a:t>
                      </a: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ji </a:t>
                      </a:r>
                      <a:r>
                        <a:rPr lang="en-US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Europejskiej „Monitoring the level of financial literacy in the EU</a:t>
                      </a: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”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Aft>
                          <a:spcPts val="0"/>
                        </a:spcAft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15%</a:t>
                      </a:r>
                    </a:p>
                    <a:p>
                      <a:pPr algn="ctr" rtl="0" fontAlgn="ctr">
                        <a:spcAft>
                          <a:spcPts val="0"/>
                        </a:spcAft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20%</a:t>
                      </a:r>
                    </a:p>
                    <a:p>
                      <a:pPr algn="ctr" rtl="0" fontAlgn="ctr">
                        <a:spcAft>
                          <a:spcPts val="0"/>
                        </a:spcAft>
                      </a:pPr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15%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≤ 20% 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15%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≤ 20% </a:t>
                      </a:r>
                    </a:p>
                    <a:p>
                      <a:pPr algn="ctr" rtl="0" fontAlgn="ctr"/>
                      <a:endParaRPr lang="pl-PL" sz="1100" b="1" i="0" u="none" strike="no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15%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≤ 20% 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15%</a:t>
                      </a:r>
                    </a:p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≤ 20% 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ds. edukacji finansowej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8570019"/>
                  </a:ext>
                </a:extLst>
              </a:tr>
              <a:tr h="618814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3.1.6 Przeprowadzenie programu edukacyjnego MF "Finansoaktywni" wraz z konkursem dla dzieci i nauczycieli klas V-VIII szkół podstawowych na temat podatków i budżetu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Liczba szkół biorących udział w programie edukacyjnym MF „Finansoaktywni” w danym roku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530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530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530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530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530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ds. edukacji finansowej</a:t>
                      </a:r>
                      <a:endParaRPr lang="pl-PL" sz="700" b="0" i="0" u="none" strike="noStrike" dirty="0">
                        <a:solidFill>
                          <a:srgbClr val="00B050"/>
                        </a:solidFill>
                        <a:effectLst/>
                        <a:latin typeface="Lato"/>
                      </a:endParaRP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44500758"/>
                  </a:ext>
                </a:extLst>
              </a:tr>
            </a:tbl>
          </a:graphicData>
        </a:graphic>
      </p:graphicFrame>
      <p:pic>
        <p:nvPicPr>
          <p:cNvPr id="1028" name="Picture 4" descr="01_znak_podstawowy_kolor_biale_tlo">
            <a:extLst>
              <a:ext uri="{FF2B5EF4-FFF2-40B4-BE49-F238E27FC236}">
                <a16:creationId xmlns:a16="http://schemas.microsoft.com/office/drawing/2014/main" id="{700B4DDA-1101-4A8B-9DB1-61DD3C116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29EC2DF-9973-412B-9724-0042CAD243C2}"/>
              </a:ext>
            </a:extLst>
          </p:cNvPr>
          <p:cNvSpPr txBox="1"/>
          <p:nvPr/>
        </p:nvSpPr>
        <p:spPr>
          <a:xfrm>
            <a:off x="2916000" y="71250"/>
            <a:ext cx="903545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3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lang="pl-PL" sz="2000" i="1" cap="small" dirty="0">
                <a:latin typeface="Lato"/>
              </a:rPr>
              <a:t>Nowoczesny rynek finansowy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6891530A-BD35-4151-A492-AD6CECEAC013}"/>
              </a:ext>
            </a:extLst>
          </p:cNvPr>
          <p:cNvSpPr/>
          <p:nvPr/>
        </p:nvSpPr>
        <p:spPr>
          <a:xfrm>
            <a:off x="0" y="900000"/>
            <a:ext cx="2880000" cy="2528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3.1  </a:t>
            </a:r>
          </a:p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  <a:t>Eliminacja barier regulacyjnych </a:t>
            </a:r>
            <a:b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</a:br>
            <a: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  <a:t>i tworzenie środowiska sprzyjającego rozwojowi</a:t>
            </a:r>
          </a:p>
        </p:txBody>
      </p:sp>
    </p:spTree>
    <p:extLst>
      <p:ext uri="{BB962C8B-B14F-4D97-AF65-F5344CB8AC3E}">
        <p14:creationId xmlns:p14="http://schemas.microsoft.com/office/powerpoint/2010/main" val="2655382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>
            <a:extLst>
              <a:ext uri="{FF2B5EF4-FFF2-40B4-BE49-F238E27FC236}">
                <a16:creationId xmlns:a16="http://schemas.microsoft.com/office/drawing/2014/main" id="{7BCF66BA-43B6-4951-95E4-D7427A2F0558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0" name="Prostokąt 9">
              <a:extLst>
                <a:ext uri="{FF2B5EF4-FFF2-40B4-BE49-F238E27FC236}">
                  <a16:creationId xmlns:a16="http://schemas.microsoft.com/office/drawing/2014/main" id="{0FE01A0D-637D-4268-82FE-1083081F7131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27187AC2-5B0C-4FF8-A849-A8AD65D3D225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Tabela 36">
            <a:extLst>
              <a:ext uri="{FF2B5EF4-FFF2-40B4-BE49-F238E27FC236}">
                <a16:creationId xmlns:a16="http://schemas.microsoft.com/office/drawing/2014/main" id="{220BA331-58A4-4242-964E-7E599AF7E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728465"/>
              </p:ext>
            </p:extLst>
          </p:nvPr>
        </p:nvGraphicFramePr>
        <p:xfrm>
          <a:off x="3060000" y="900000"/>
          <a:ext cx="9018000" cy="5673165"/>
        </p:xfrm>
        <a:graphic>
          <a:graphicData uri="http://schemas.openxmlformats.org/drawingml/2006/table">
            <a:tbl>
              <a:tblPr/>
              <a:tblGrid>
                <a:gridCol w="4399200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52400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2025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2026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2027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2028</a:t>
                      </a:r>
                    </a:p>
                  </a:txBody>
                  <a:tcPr marL="7910" marR="7910" marT="791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72510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119437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4.1.1 Wskaźnik aktywności Kierownictwa </a:t>
                      </a:r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MF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 na forum UE 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i międzynarodowych instytucji finansowych oraz organizacji międzynarodowych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Liczba posiedzeń: Rady ECOFIN, Eurogrupy w formacie rozszerzonym, Komitetu Ekonomiczno-Finansowego, EWG+, międzynarodowych instytucji finansowych i organizacji międzynarodowych, na których przedstawiciel Kierownictwa MF zaprezentował stanowisko Polski w stosunku do liczby posiedzeń w danym roku, na których odbyła się dyskusja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99%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90%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95%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98%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98%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komórka właściwa </a:t>
                      </a:r>
                      <a:br>
                        <a:rPr lang="pl-PL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</a:br>
                      <a:r>
                        <a:rPr lang="pl-PL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ds. współpracy międzynarodowej 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4047001"/>
                  </a:ext>
                </a:extLst>
              </a:tr>
              <a:tr h="371105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4.1.2 Poziom dojrzałości organizacji do wdrażania AI 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Poziom dojrzałości organizacji w oparciu o metodę wypracowaną w grupie FPG/033 TADEUS (Fiscalis)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2,0</a:t>
                      </a:r>
                      <a:b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  <a:p>
                      <a:pPr algn="ctr" rtl="0" fontAlgn="ctr"/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2,5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komórka właściwa </a:t>
                      </a:r>
                      <a:br>
                        <a:rPr lang="pl-PL" sz="7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</a:br>
                      <a:r>
                        <a:rPr lang="pl-PL" sz="7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ds. transformacji cyfrowej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9584723"/>
                  </a:ext>
                </a:extLst>
              </a:tr>
              <a:tr h="605603">
                <a:tc>
                  <a:txBody>
                    <a:bodyPr/>
                    <a:lstStyle/>
                    <a:p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4.1.3 Dostępność infrastruktury IT w CPD Radom dla podatników</a:t>
                      </a:r>
                    </a:p>
                    <a:p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Suma liczby godzin bezawaryjnego działania infrastruktury IT w CPD RADOM dla podatników w stosunku do sumy liczby godzin, w których infrastruktura ta powinna być dostępna w danym roku</a:t>
                      </a:r>
                    </a:p>
                    <a:p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  <a:p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7175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effectLst/>
                          <a:latin typeface="Lato" panose="020F0502020204030203" pitchFamily="34" charset="-18"/>
                          <a:ea typeface="Calibri" panose="020F0502020204030204" pitchFamily="34" charset="0"/>
                        </a:rPr>
                        <a:t>95%</a:t>
                      </a:r>
                    </a:p>
                    <a:p>
                      <a:pPr algn="ctr"/>
                      <a:r>
                        <a:rPr lang="pl-PL" sz="1000" dirty="0">
                          <a:effectLst/>
                          <a:latin typeface="Lato" panose="020F0502020204030203" pitchFamily="34" charset="-18"/>
                          <a:ea typeface="Calibri" panose="020F0502020204030204" pitchFamily="34" charset="0"/>
                        </a:rPr>
                        <a:t>(2024)</a:t>
                      </a:r>
                    </a:p>
                  </a:txBody>
                  <a:tcPr marL="7620" marR="7620" marT="762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99%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99%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99%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99,9%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Centrum Informatyki Resortu Finansów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1314519"/>
                  </a:ext>
                </a:extLst>
              </a:tr>
              <a:tr h="567541">
                <a:tc>
                  <a:txBody>
                    <a:bodyPr/>
                    <a:lstStyle/>
                    <a:p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4.1.4 Dostępność usługi sieci WAN resortu finansów (WAN RF)</a:t>
                      </a:r>
                    </a:p>
                    <a:p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Suma czasów dostępności usługi dla wszystkich lokalizacji podłączonych do sieci WAN RF na założonym poziomie w stosunku do sumy czasów usługi</a:t>
                      </a:r>
                    </a:p>
                    <a:p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  <a:p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7175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effectLst/>
                          <a:latin typeface="Lato" panose="020F0502020204030203" pitchFamily="34" charset="-18"/>
                          <a:ea typeface="Calibri" panose="020F0502020204030204" pitchFamily="34" charset="0"/>
                        </a:rPr>
                        <a:t>99%</a:t>
                      </a:r>
                    </a:p>
                    <a:p>
                      <a:pPr algn="ctr"/>
                      <a:r>
                        <a:rPr lang="pl-PL" sz="1000" dirty="0">
                          <a:effectLst/>
                          <a:latin typeface="Lato" panose="020F0502020204030203" pitchFamily="34" charset="-18"/>
                          <a:ea typeface="Calibri" panose="020F0502020204030204" pitchFamily="34" charset="0"/>
                        </a:rPr>
                        <a:t>(2024)</a:t>
                      </a:r>
                    </a:p>
                  </a:txBody>
                  <a:tcPr marL="7620" marR="7620" marT="762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95%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96%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98%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99%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Centrum Informatyki Resortu Finansów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9633288"/>
                  </a:ext>
                </a:extLst>
              </a:tr>
              <a:tr h="30456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4.1.5 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Poziom cyberdojrzałości organizacji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Poziom cyberdojrzałości organizacji w oparciu o ocenę z wykorzystaniem ram NIST CSF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1,7</a:t>
                      </a:r>
                      <a:b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wzrost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wzrost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wzrost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2,5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komórka właściwa ds. cyberbezpieczeństwa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63783017"/>
                  </a:ext>
                </a:extLst>
              </a:tr>
              <a:tr h="304562">
                <a:tc>
                  <a:txBody>
                    <a:bodyPr/>
                    <a:lstStyle/>
                    <a:p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4.1.6 Centralizacja systemów </a:t>
                      </a:r>
                    </a:p>
                    <a:p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Liczba scentralizowanych systemów informatycznych w stosunku do liczby wszystkich systemów informatycznych</a:t>
                      </a:r>
                    </a:p>
                    <a:p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  <a:p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7175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dirty="0">
                          <a:effectLst/>
                          <a:latin typeface="Lato" panose="020F0502020204030203" pitchFamily="34" charset="-18"/>
                          <a:ea typeface="Calibri" panose="020F0502020204030204" pitchFamily="34" charset="0"/>
                        </a:rPr>
                        <a:t>36%</a:t>
                      </a:r>
                    </a:p>
                    <a:p>
                      <a:pPr algn="ctr"/>
                      <a:r>
                        <a:rPr lang="pl-PL" sz="1000" dirty="0">
                          <a:effectLst/>
                          <a:latin typeface="Lato" panose="020F0502020204030203" pitchFamily="34" charset="-18"/>
                          <a:ea typeface="Calibri" panose="020F0502020204030204" pitchFamily="34" charset="0"/>
                        </a:rPr>
                        <a:t>(2024)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wzrost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wzrost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wzrost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≥ 50%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Centrum Informatyki Resortu Finansów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5019267"/>
                  </a:ext>
                </a:extLst>
              </a:tr>
            </a:tbl>
          </a:graphicData>
        </a:graphic>
      </p:graphicFrame>
      <p:pic>
        <p:nvPicPr>
          <p:cNvPr id="1028" name="Picture 4" descr="01_znak_podstawowy_kolor_biale_tlo">
            <a:extLst>
              <a:ext uri="{FF2B5EF4-FFF2-40B4-BE49-F238E27FC236}">
                <a16:creationId xmlns:a16="http://schemas.microsoft.com/office/drawing/2014/main" id="{700B4DDA-1101-4A8B-9DB1-61DD3C116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29EC2DF-9973-412B-9724-0042CAD243C2}"/>
              </a:ext>
            </a:extLst>
          </p:cNvPr>
          <p:cNvSpPr txBox="1"/>
          <p:nvPr/>
        </p:nvSpPr>
        <p:spPr>
          <a:xfrm>
            <a:off x="2916000" y="71250"/>
            <a:ext cx="903545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4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lang="pl-PL" sz="2000" i="1" cap="small" dirty="0">
                <a:latin typeface="Lato"/>
              </a:rPr>
              <a:t>Wzmocnienie zdolności organizacji do skutecznej realizacji zadań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6891530A-BD35-4151-A492-AD6CECEAC013}"/>
              </a:ext>
            </a:extLst>
          </p:cNvPr>
          <p:cNvSpPr/>
          <p:nvPr/>
        </p:nvSpPr>
        <p:spPr>
          <a:xfrm>
            <a:off x="0" y="900000"/>
            <a:ext cx="2880000" cy="975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4.1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Wzmocnienie potencjału organizacji</a:t>
            </a:r>
          </a:p>
        </p:txBody>
      </p:sp>
    </p:spTree>
    <p:extLst>
      <p:ext uri="{BB962C8B-B14F-4D97-AF65-F5344CB8AC3E}">
        <p14:creationId xmlns:p14="http://schemas.microsoft.com/office/powerpoint/2010/main" val="315994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 10">
            <a:extLst>
              <a:ext uri="{FF2B5EF4-FFF2-40B4-BE49-F238E27FC236}">
                <a16:creationId xmlns:a16="http://schemas.microsoft.com/office/drawing/2014/main" id="{100A73E2-9E32-4FA8-9171-B3E208B06EF4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2" name="Prostokąt 11">
              <a:extLst>
                <a:ext uri="{FF2B5EF4-FFF2-40B4-BE49-F238E27FC236}">
                  <a16:creationId xmlns:a16="http://schemas.microsoft.com/office/drawing/2014/main" id="{2FD1ABCF-8C11-4CE1-959A-2EDB4DD30A50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13" name="Łącznik prosty 12">
              <a:extLst>
                <a:ext uri="{FF2B5EF4-FFF2-40B4-BE49-F238E27FC236}">
                  <a16:creationId xmlns:a16="http://schemas.microsoft.com/office/drawing/2014/main" id="{5D4EFA1F-5E04-4C32-9D21-868314967C17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Tabela 36">
            <a:extLst>
              <a:ext uri="{FF2B5EF4-FFF2-40B4-BE49-F238E27FC236}">
                <a16:creationId xmlns:a16="http://schemas.microsoft.com/office/drawing/2014/main" id="{220BA331-58A4-4242-964E-7E599AF7E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240248"/>
              </p:ext>
            </p:extLst>
          </p:nvPr>
        </p:nvGraphicFramePr>
        <p:xfrm>
          <a:off x="3060000" y="900000"/>
          <a:ext cx="9020964" cy="3933948"/>
        </p:xfrm>
        <a:graphic>
          <a:graphicData uri="http://schemas.openxmlformats.org/drawingml/2006/table">
            <a:tbl>
              <a:tblPr/>
              <a:tblGrid>
                <a:gridCol w="4399200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52400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24341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24341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24341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24341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2025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2026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2027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2028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73828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401098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4.2.1 Rekomendacja pracy w MF</a:t>
                      </a:r>
                    </a:p>
                    <a:p>
                      <a:pPr algn="l" fontAlgn="b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Liczba pozytywnych odpowiedzi na pytanie z badania satysfakcji i zaangażowania (SIZ): Czy polecił/abym znajomym pracę w Ministerstwie Finansów w stosunku do wszystkich odpowiedzi na to pytanie </a:t>
                      </a:r>
                    </a:p>
                    <a:p>
                      <a:pPr algn="l" fontAlgn="b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635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70%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(2023)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65%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65%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zarządzania zasobami ludzkimi</a:t>
                      </a:r>
                      <a:endParaRPr lang="pl-PL" sz="700" b="0" i="0" u="none" strike="noStrike" dirty="0">
                        <a:solidFill>
                          <a:srgbClr val="00B05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9020343"/>
                  </a:ext>
                </a:extLst>
              </a:tr>
              <a:tr h="379406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4.2.2 Retencja nowych pracowników </a:t>
                      </a:r>
                    </a:p>
                    <a:p>
                      <a:pPr algn="l" fontAlgn="b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Liczba nowych pracowników, którzy pozostawali w zatrudnieniu przez okres co najmniej </a:t>
                      </a:r>
                      <a:b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6 miesięcy w stosunku do liczby wszystkich nowych pracowników, dla których okres </a:t>
                      </a:r>
                      <a:b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6 miesięcy od daty zatrudnienia w MF upływa w roku sprawozdawczym</a:t>
                      </a:r>
                    </a:p>
                    <a:p>
                      <a:pPr algn="l" fontAlgn="b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en-US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635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96%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(2023)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90%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90%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90%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90%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zarządzania zasobami ludzkimi</a:t>
                      </a:r>
                      <a:endParaRPr lang="pl-PL" sz="700" b="0" i="0" u="none" strike="noStrike" dirty="0">
                        <a:solidFill>
                          <a:srgbClr val="00B05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488691"/>
                  </a:ext>
                </a:extLst>
              </a:tr>
              <a:tr h="558084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4.2.3 Realizacja szkoleń grupowych</a:t>
                      </a:r>
                    </a:p>
                    <a:p>
                      <a:pPr algn="l" fontAlgn="b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Liczba miejsc szkoleniowych wykorzystanych w ramach szkoleń grupowych zrealizowanych zgodnie z Planem szkoleń pracowników MF na dany rok w stosunku do liczby wszystkich tych miejsc szkoleniowych</a:t>
                      </a:r>
                    </a:p>
                    <a:p>
                      <a:pPr algn="l" fontAlgn="b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635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91%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(2023)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85%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85%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85%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85%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zarządzania zasobami ludzkimi</a:t>
                      </a:r>
                      <a:endParaRPr lang="pl-PL" sz="700" b="0" i="0" u="none" strike="noStrike" dirty="0">
                        <a:solidFill>
                          <a:srgbClr val="00B05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97444871"/>
                  </a:ext>
                </a:extLst>
              </a:tr>
              <a:tr h="405369"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4.2.4 Inicjatywy </a:t>
                      </a:r>
                      <a:r>
                        <a:rPr lang="pl-PL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propracownicze</a:t>
                      </a:r>
                      <a:endParaRPr lang="pl-PL" sz="1200" b="1" i="0" u="none" strike="no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  <a:p>
                      <a:pPr algn="l" fontAlgn="b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Liczba pozytywnie ocenionych inicjatyw </a:t>
                      </a:r>
                      <a:r>
                        <a:rPr lang="pl-PL" sz="9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propracowniczych</a:t>
                      </a:r>
                      <a:r>
                        <a:rPr lang="pl-PL" sz="900" b="0" i="1" u="none" strike="noStrike" kern="1200" dirty="0">
                          <a:solidFill>
                            <a:srgbClr val="FF0000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z badania satysfakcji </a:t>
                      </a:r>
                      <a:b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i zaangażowania (SIZ) w stosunku do wszystkich ocenianych w tym badaniu inicjatyw propracowniczych</a:t>
                      </a:r>
                    </a:p>
                    <a:p>
                      <a:pPr algn="l" fontAlgn="b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635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(2023)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90%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90%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zarządzania zasobami ludzkimi</a:t>
                      </a:r>
                      <a:endParaRPr lang="pl-PL" sz="700" b="0" i="0" u="none" strike="noStrike" dirty="0">
                        <a:solidFill>
                          <a:srgbClr val="00B05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5365046"/>
                  </a:ext>
                </a:extLst>
              </a:tr>
            </a:tbl>
          </a:graphicData>
        </a:graphic>
      </p:graphicFrame>
      <p:pic>
        <p:nvPicPr>
          <p:cNvPr id="1028" name="Picture 4" descr="01_znak_podstawowy_kolor_biale_tlo">
            <a:extLst>
              <a:ext uri="{FF2B5EF4-FFF2-40B4-BE49-F238E27FC236}">
                <a16:creationId xmlns:a16="http://schemas.microsoft.com/office/drawing/2014/main" id="{700B4DDA-1101-4A8B-9DB1-61DD3C116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29EC2DF-9973-412B-9724-0042CAD243C2}"/>
              </a:ext>
            </a:extLst>
          </p:cNvPr>
          <p:cNvSpPr txBox="1"/>
          <p:nvPr/>
        </p:nvSpPr>
        <p:spPr>
          <a:xfrm>
            <a:off x="2916000" y="71250"/>
            <a:ext cx="903545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4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lang="pl-PL" sz="2000" i="1" cap="small" dirty="0">
                <a:latin typeface="Lato"/>
              </a:rPr>
              <a:t>Wzmocnienie zdolności organizacji do skutecznej realizacji zadań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6891530A-BD35-4151-A492-AD6CECEAC013}"/>
              </a:ext>
            </a:extLst>
          </p:cNvPr>
          <p:cNvSpPr/>
          <p:nvPr/>
        </p:nvSpPr>
        <p:spPr>
          <a:xfrm>
            <a:off x="0" y="900000"/>
            <a:ext cx="2880000" cy="1156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4.2  </a:t>
            </a:r>
          </a:p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  <a:t>Stworzenie przyjaznego </a:t>
            </a:r>
            <a:b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</a:br>
            <a: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  <a:t>i aktywizującego środowiska pracy oraz służby</a:t>
            </a:r>
          </a:p>
        </p:txBody>
      </p:sp>
    </p:spTree>
    <p:extLst>
      <p:ext uri="{BB962C8B-B14F-4D97-AF65-F5344CB8AC3E}">
        <p14:creationId xmlns:p14="http://schemas.microsoft.com/office/powerpoint/2010/main" val="1062611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a 14">
            <a:extLst>
              <a:ext uri="{FF2B5EF4-FFF2-40B4-BE49-F238E27FC236}">
                <a16:creationId xmlns:a16="http://schemas.microsoft.com/office/drawing/2014/main" id="{4894E08B-98CE-40D8-BA86-FF1E32AE5CD6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9" name="Prostokąt 18">
              <a:extLst>
                <a:ext uri="{FF2B5EF4-FFF2-40B4-BE49-F238E27FC236}">
                  <a16:creationId xmlns:a16="http://schemas.microsoft.com/office/drawing/2014/main" id="{E0320024-804B-46FA-8B48-9C98C776C8D5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20" name="Łącznik prosty 19">
              <a:extLst>
                <a:ext uri="{FF2B5EF4-FFF2-40B4-BE49-F238E27FC236}">
                  <a16:creationId xmlns:a16="http://schemas.microsoft.com/office/drawing/2014/main" id="{0EAB5202-AA5A-450B-B87A-54D6AACD4AE4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rostokąt 9">
            <a:extLst>
              <a:ext uri="{FF2B5EF4-FFF2-40B4-BE49-F238E27FC236}">
                <a16:creationId xmlns:a16="http://schemas.microsoft.com/office/drawing/2014/main" id="{7A2F9782-6839-467D-B90C-379B88E694DA}"/>
              </a:ext>
            </a:extLst>
          </p:cNvPr>
          <p:cNvSpPr/>
          <p:nvPr/>
        </p:nvSpPr>
        <p:spPr>
          <a:xfrm>
            <a:off x="3225136" y="1789200"/>
            <a:ext cx="8528762" cy="9545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>
              <a:buClr>
                <a:srgbClr val="C00000"/>
              </a:buClr>
              <a:defRPr/>
            </a:pPr>
            <a: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Budowa silnej i konkurencyjnej gospodarki poprzez zapewnienie bezpiecznych </a:t>
            </a:r>
            <a:b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</a:br>
            <a: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i efektywnych finansów publicznych oraz wysokiej jakości usług publicznych 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5A310EA3-B682-42DA-A3D2-EA08D8AA0D66}"/>
              </a:ext>
            </a:extLst>
          </p:cNvPr>
          <p:cNvSpPr txBox="1"/>
          <p:nvPr/>
        </p:nvSpPr>
        <p:spPr>
          <a:xfrm>
            <a:off x="0" y="1787446"/>
            <a:ext cx="2880000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lang="pl-PL" sz="2800" b="1" cap="small" dirty="0">
                <a:solidFill>
                  <a:prstClr val="black"/>
                </a:solidFill>
                <a:latin typeface="Lato"/>
                <a:ea typeface="Lato"/>
                <a:cs typeface="Lato"/>
              </a:rPr>
              <a:t>Misja</a:t>
            </a:r>
            <a:endParaRPr lang="pl-PL" sz="2800" b="1" i="0" u="none" strike="noStrike" kern="1200" cap="small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-18"/>
              <a:ea typeface="Lato"/>
              <a:cs typeface="Lato"/>
            </a:endParaRPr>
          </a:p>
          <a:p>
            <a:pPr algn="r"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… </a:t>
            </a:r>
            <a:r>
              <a:rPr kumimoji="0" lang="pl-PL" sz="16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cel istnienia organizacji</a:t>
            </a:r>
            <a:endParaRPr kumimoji="0" lang="pl-PL" sz="16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263172B2-69FE-4487-A927-62953A57D11D}"/>
              </a:ext>
            </a:extLst>
          </p:cNvPr>
          <p:cNvSpPr txBox="1"/>
          <p:nvPr/>
        </p:nvSpPr>
        <p:spPr>
          <a:xfrm>
            <a:off x="0" y="3429000"/>
            <a:ext cx="2880000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lang="pl-PL" sz="2800" b="1" cap="small" dirty="0">
                <a:solidFill>
                  <a:prstClr val="black"/>
                </a:solidFill>
                <a:latin typeface="Lato"/>
              </a:rPr>
              <a:t>Wizja</a:t>
            </a:r>
          </a:p>
          <a:p>
            <a:pPr algn="r">
              <a:defRPr/>
            </a:pPr>
            <a:r>
              <a:rPr lang="pl-PL" sz="16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… wyobrażenie organizacji</a:t>
            </a:r>
            <a:br>
              <a:rPr lang="pl-PL" sz="16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6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 w 2028</a:t>
            </a:r>
            <a:endParaRPr lang="pl-PL" sz="1600" i="1" dirty="0">
              <a:solidFill>
                <a:prstClr val="black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45A75E87-FD8A-4F03-BB1C-987678279B6E}"/>
              </a:ext>
            </a:extLst>
          </p:cNvPr>
          <p:cNvSpPr/>
          <p:nvPr/>
        </p:nvSpPr>
        <p:spPr>
          <a:xfrm>
            <a:off x="3225136" y="3430800"/>
            <a:ext cx="8528762" cy="23064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>
              <a:spcAft>
                <a:spcPts val="1200"/>
              </a:spcAft>
              <a:buClr>
                <a:srgbClr val="C00000"/>
              </a:buClr>
              <a:buSzPct val="109000"/>
              <a:defRPr/>
            </a:pPr>
            <a: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Efektywne i przejrzyste zarządzanie finansami publicznymi</a:t>
            </a:r>
          </a:p>
          <a:p>
            <a:pPr>
              <a:spcAft>
                <a:spcPts val="1200"/>
              </a:spcAft>
              <a:buClr>
                <a:srgbClr val="C00000"/>
              </a:buClr>
              <a:buSzPct val="109000"/>
              <a:defRPr/>
            </a:pPr>
            <a: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Dbanie o stabilne i przewidywalne regulacje</a:t>
            </a:r>
          </a:p>
          <a:p>
            <a:pPr>
              <a:spcAft>
                <a:spcPts val="1200"/>
              </a:spcAft>
              <a:buClr>
                <a:srgbClr val="C00000"/>
              </a:buClr>
              <a:buSzPct val="109000"/>
              <a:defRPr/>
            </a:pPr>
            <a: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Poprawa jakości świadczonych usług publicznych przy wykorzystaniu nowych technologii, </a:t>
            </a:r>
            <a:b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</a:br>
            <a: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w tym sztucznej inteligencji</a:t>
            </a:r>
          </a:p>
          <a:p>
            <a:pPr>
              <a:spcAft>
                <a:spcPts val="1200"/>
              </a:spcAft>
              <a:buClr>
                <a:srgbClr val="C00000"/>
              </a:buClr>
              <a:buSzPct val="109000"/>
              <a:defRPr/>
            </a:pPr>
            <a: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Budowanie zaufania społecznego poprzez aktywny dialog z podatnikami, przedsiębiorcami </a:t>
            </a:r>
            <a:b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</a:br>
            <a:r>
              <a:rPr lang="pl-PL" sz="16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i inwestorami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83E5711A-B028-4896-AFAF-A03B5381C62F}"/>
              </a:ext>
            </a:extLst>
          </p:cNvPr>
          <p:cNvSpPr txBox="1"/>
          <p:nvPr/>
        </p:nvSpPr>
        <p:spPr>
          <a:xfrm>
            <a:off x="2916000" y="59375"/>
            <a:ext cx="894170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2000" i="1" cap="small" dirty="0">
                <a:latin typeface="Lato" panose="020F0502020204030203" pitchFamily="34" charset="-18"/>
                <a:ea typeface="Open Sans Extrabold"/>
                <a:cs typeface="Open Sans Extrabold"/>
              </a:rPr>
              <a:t>Kierunki działania i rozwoju Ministerstwa Finansów </a:t>
            </a:r>
            <a:r>
              <a:rPr lang="pl-PL" sz="2000" i="1" cap="small" dirty="0">
                <a:latin typeface="Lato" panose="020F0502020204030203" pitchFamily="34" charset="-18"/>
                <a:ea typeface="Open Sans"/>
                <a:cs typeface="Open Sans"/>
              </a:rPr>
              <a:t>na lata </a:t>
            </a:r>
            <a:r>
              <a:rPr lang="pl-PL" sz="2000" i="1" cap="small" dirty="0">
                <a:solidFill>
                  <a:srgbClr val="C00000"/>
                </a:solidFill>
                <a:latin typeface="Lato" panose="020F0502020204030203" pitchFamily="34" charset="-18"/>
                <a:ea typeface="Open Sans"/>
                <a:cs typeface="Open Sans"/>
              </a:rPr>
              <a:t>2025-2028</a:t>
            </a:r>
          </a:p>
        </p:txBody>
      </p:sp>
      <p:pic>
        <p:nvPicPr>
          <p:cNvPr id="17" name="Picture 4" descr="01_znak_podstawowy_kolor_biale_tlo">
            <a:extLst>
              <a:ext uri="{FF2B5EF4-FFF2-40B4-BE49-F238E27FC236}">
                <a16:creationId xmlns:a16="http://schemas.microsoft.com/office/drawing/2014/main" id="{1946DA7E-9794-4E19-8DC6-4A0F58369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745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>
            <a:extLst>
              <a:ext uri="{FF2B5EF4-FFF2-40B4-BE49-F238E27FC236}">
                <a16:creationId xmlns:a16="http://schemas.microsoft.com/office/drawing/2014/main" id="{75766CF5-8510-4262-9FE8-92DA55AD1214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D0D0F61D-79FD-4526-A390-8432CE687C58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16" name="Łącznik prosty 15">
              <a:extLst>
                <a:ext uri="{FF2B5EF4-FFF2-40B4-BE49-F238E27FC236}">
                  <a16:creationId xmlns:a16="http://schemas.microsoft.com/office/drawing/2014/main" id="{66D33B77-81ED-48E6-B77A-2ED32FE79D9C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pole tekstowe 6">
            <a:extLst>
              <a:ext uri="{FF2B5EF4-FFF2-40B4-BE49-F238E27FC236}">
                <a16:creationId xmlns:a16="http://schemas.microsoft.com/office/drawing/2014/main" id="{568B227A-EC4E-4A00-81D3-7E25C2709C72}"/>
              </a:ext>
            </a:extLst>
          </p:cNvPr>
          <p:cNvSpPr txBox="1"/>
          <p:nvPr/>
        </p:nvSpPr>
        <p:spPr>
          <a:xfrm>
            <a:off x="0" y="2692321"/>
            <a:ext cx="2880000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small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Wartości</a:t>
            </a:r>
          </a:p>
          <a:p>
            <a:pPr algn="r"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… oczekiwane postawy </a:t>
            </a:r>
            <a:br>
              <a:rPr lang="pl-PL" sz="1600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i zachowania</a:t>
            </a:r>
            <a:endParaRPr kumimoji="0" lang="pl-PL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graphicFrame>
        <p:nvGraphicFramePr>
          <p:cNvPr id="8" name="Tabela 8">
            <a:extLst>
              <a:ext uri="{FF2B5EF4-FFF2-40B4-BE49-F238E27FC236}">
                <a16:creationId xmlns:a16="http://schemas.microsoft.com/office/drawing/2014/main" id="{25568849-0B63-460A-8A18-67987ADE6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433733"/>
              </p:ext>
            </p:extLst>
          </p:nvPr>
        </p:nvGraphicFramePr>
        <p:xfrm>
          <a:off x="3060000" y="1213164"/>
          <a:ext cx="8907856" cy="4600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6964">
                  <a:extLst>
                    <a:ext uri="{9D8B030D-6E8A-4147-A177-3AD203B41FA5}">
                      <a16:colId xmlns:a16="http://schemas.microsoft.com/office/drawing/2014/main" val="3177923312"/>
                    </a:ext>
                  </a:extLst>
                </a:gridCol>
                <a:gridCol w="2388454">
                  <a:extLst>
                    <a:ext uri="{9D8B030D-6E8A-4147-A177-3AD203B41FA5}">
                      <a16:colId xmlns:a16="http://schemas.microsoft.com/office/drawing/2014/main" val="746229421"/>
                    </a:ext>
                  </a:extLst>
                </a:gridCol>
                <a:gridCol w="2281382">
                  <a:extLst>
                    <a:ext uri="{9D8B030D-6E8A-4147-A177-3AD203B41FA5}">
                      <a16:colId xmlns:a16="http://schemas.microsoft.com/office/drawing/2014/main" val="1568168840"/>
                    </a:ext>
                  </a:extLst>
                </a:gridCol>
                <a:gridCol w="2011056">
                  <a:extLst>
                    <a:ext uri="{9D8B030D-6E8A-4147-A177-3AD203B41FA5}">
                      <a16:colId xmlns:a16="http://schemas.microsoft.com/office/drawing/2014/main" val="3189814313"/>
                    </a:ext>
                  </a:extLst>
                </a:gridCol>
              </a:tblGrid>
              <a:tr h="3871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Bezstronność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Innowacyjność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22300" rtl="0" eaLnBrk="1" fontAlgn="auto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1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Profesjonalizm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Efektywność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513122"/>
                  </a:ext>
                </a:extLst>
              </a:tr>
              <a:tr h="18218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zachowujemy obiektywizm, nie ulegamy naciskom i nie dopuszczamy do konfliktu interesów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wprowadzamy innowacyjne rozwiązania, aby sprostać wyzwaniom współczesnego świata i wykorzystać nowe możliwości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angażujemy się w realizację zadań, doskonalimy nasze umiejętności i procesy, aby lepiej służyć interesom społecznym i gospodarczym oraz bierzemy odpowiedzialność za podejmowane działania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koncentrujemy się na realizacji zadań w sposób efektywny, oszczędny </a:t>
                      </a:r>
                      <a:b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</a:b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i zgodny z prawem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379065"/>
                  </a:ext>
                </a:extLst>
              </a:tr>
              <a:tr h="387165"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Etyka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Współpraca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r>
                        <a:rPr lang="pl-PL" sz="1600" b="1" cap="small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Work-life balance</a:t>
                      </a: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l" defTabSz="6223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  <a:buClr>
                          <a:srgbClr val="C00000"/>
                        </a:buClr>
                      </a:pPr>
                      <a:endParaRPr lang="pl-PL" sz="1600" b="1" cap="small" dirty="0">
                        <a:solidFill>
                          <a:schemeClr val="tx1"/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216000" marR="21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731758"/>
                  </a:ext>
                </a:extLst>
              </a:tr>
              <a:tr h="20047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kierujemy się wysokimi standardami etycznymi</a:t>
                      </a:r>
                      <a:endParaRPr lang="pl-PL" sz="1100" strike="sngStrike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współpracujemy z innymi instytucjami, sektorem prywatnym i społeczeństwem </a:t>
                      </a:r>
                      <a:b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</a:b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w dążeniu do osiągnięcia wspólnych celów i promowania dobra publicznego, a w resorcie finansów współdziałamy przy realizacji zadań i osiąganiu celów</a:t>
                      </a: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wspieramy równowagę między życiem zawodowym </a:t>
                      </a:r>
                      <a:b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</a:br>
                      <a:r>
                        <a:rPr lang="pl-PL" sz="11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 panose="020F0502020204030203" pitchFamily="34" charset="-18"/>
                        </a:rPr>
                        <a:t>a prywatnym, organizujemy kampanie propracownicze, dbamy o zdrowie i kondycję pracowników</a:t>
                      </a:r>
                      <a:endParaRPr lang="pl-PL" sz="1100" strike="sngStrike" kern="1200" dirty="0">
                        <a:solidFill>
                          <a:schemeClr val="bg1">
                            <a:lumMod val="50000"/>
                          </a:schemeClr>
                        </a:solidFill>
                        <a:highlight>
                          <a:srgbClr val="FFFF00"/>
                        </a:highlight>
                        <a:latin typeface="Lato" panose="020F0502020204030203" pitchFamily="34" charset="-18"/>
                      </a:endParaRP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216000" marR="216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847930"/>
                  </a:ext>
                </a:extLst>
              </a:tr>
            </a:tbl>
          </a:graphicData>
        </a:graphic>
      </p:graphicFrame>
      <p:pic>
        <p:nvPicPr>
          <p:cNvPr id="10" name="Picture 4" descr="01_znak_podstawowy_kolor_biale_tlo">
            <a:extLst>
              <a:ext uri="{FF2B5EF4-FFF2-40B4-BE49-F238E27FC236}">
                <a16:creationId xmlns:a16="http://schemas.microsoft.com/office/drawing/2014/main" id="{27F73F5D-733D-4805-89E6-44BFAC4AF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729EA710-55BB-455E-82CF-1AD75D07E36E}"/>
              </a:ext>
            </a:extLst>
          </p:cNvPr>
          <p:cNvSpPr txBox="1"/>
          <p:nvPr/>
        </p:nvSpPr>
        <p:spPr>
          <a:xfrm>
            <a:off x="2916000" y="59375"/>
            <a:ext cx="894170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2000" i="1" cap="small" dirty="0">
                <a:latin typeface="Lato" panose="020F0502020204030203" pitchFamily="34" charset="-18"/>
                <a:ea typeface="Open Sans Extrabold"/>
                <a:cs typeface="Open Sans Extrabold"/>
              </a:rPr>
              <a:t>Kierunki działania i rozwoju Ministerstwa Finansów </a:t>
            </a:r>
            <a:r>
              <a:rPr lang="pl-PL" sz="2000" i="1" cap="small" dirty="0">
                <a:latin typeface="Lato" panose="020F0502020204030203" pitchFamily="34" charset="-18"/>
                <a:ea typeface="Open Sans"/>
                <a:cs typeface="Open Sans"/>
              </a:rPr>
              <a:t>na lata </a:t>
            </a:r>
            <a:r>
              <a:rPr lang="pl-PL" sz="2000" i="1" cap="small" dirty="0">
                <a:solidFill>
                  <a:srgbClr val="C00000"/>
                </a:solidFill>
                <a:latin typeface="Lato" panose="020F0502020204030203" pitchFamily="34" charset="-18"/>
                <a:ea typeface="Open Sans"/>
                <a:cs typeface="Open Sans"/>
              </a:rPr>
              <a:t>2025-2028</a:t>
            </a:r>
          </a:p>
        </p:txBody>
      </p:sp>
    </p:spTree>
    <p:extLst>
      <p:ext uri="{BB962C8B-B14F-4D97-AF65-F5344CB8AC3E}">
        <p14:creationId xmlns:p14="http://schemas.microsoft.com/office/powerpoint/2010/main" val="283008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upa 47">
            <a:extLst>
              <a:ext uri="{FF2B5EF4-FFF2-40B4-BE49-F238E27FC236}">
                <a16:creationId xmlns:a16="http://schemas.microsoft.com/office/drawing/2014/main" id="{F0D6ED35-F5AB-4CB0-B5DB-0C17F004910C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49" name="Prostokąt 48">
              <a:extLst>
                <a:ext uri="{FF2B5EF4-FFF2-40B4-BE49-F238E27FC236}">
                  <a16:creationId xmlns:a16="http://schemas.microsoft.com/office/drawing/2014/main" id="{C3C499AE-9AA6-4EF8-A0A6-E238D64EA4B9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50" name="Łącznik prosty 49">
              <a:extLst>
                <a:ext uri="{FF2B5EF4-FFF2-40B4-BE49-F238E27FC236}">
                  <a16:creationId xmlns:a16="http://schemas.microsoft.com/office/drawing/2014/main" id="{1C9190FA-1021-4F9C-946E-809847DA044B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F6514ADC-0E9D-4909-ACAE-E58143ED975F}"/>
              </a:ext>
            </a:extLst>
          </p:cNvPr>
          <p:cNvSpPr txBox="1"/>
          <p:nvPr/>
        </p:nvSpPr>
        <p:spPr>
          <a:xfrm>
            <a:off x="0" y="677808"/>
            <a:ext cx="288000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Kierunek 1</a:t>
            </a: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1" u="none" strike="noStrike" kern="1200" cap="small" spc="0" normalizeH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Transparentne i bezpieczne finanse publiczne</a:t>
            </a:r>
            <a:endParaRPr kumimoji="0" lang="pl-PL" b="1" i="1" u="none" strike="noStrike" kern="1200" cap="small" spc="0" normalizeH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1387C77-C8B5-49E9-A0C3-8A04FA60338C}"/>
              </a:ext>
            </a:extLst>
          </p:cNvPr>
          <p:cNvSpPr txBox="1"/>
          <p:nvPr/>
        </p:nvSpPr>
        <p:spPr>
          <a:xfrm>
            <a:off x="0" y="2111012"/>
            <a:ext cx="2880000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Kierunek 2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400" b="1" i="1" cap="small" dirty="0">
                <a:solidFill>
                  <a:schemeClr val="tx1">
                    <a:lumMod val="50000"/>
                    <a:lumOff val="50000"/>
                  </a:schemeClr>
                </a:solidFill>
                <a:latin typeface="Lato"/>
              </a:rPr>
              <a:t>Zrównoważony rozwój systemu podatkowego oraz profesjonalna </a:t>
            </a:r>
            <a:br>
              <a:rPr lang="pl-PL" sz="1400" b="1" i="1" cap="small" dirty="0">
                <a:solidFill>
                  <a:schemeClr val="tx1">
                    <a:lumMod val="50000"/>
                    <a:lumOff val="50000"/>
                  </a:schemeClr>
                </a:solidFill>
                <a:latin typeface="Lato"/>
              </a:rPr>
            </a:br>
            <a:r>
              <a:rPr lang="pl-PL" sz="1400" b="1" i="1" cap="small" dirty="0">
                <a:solidFill>
                  <a:schemeClr val="tx1">
                    <a:lumMod val="50000"/>
                    <a:lumOff val="50000"/>
                  </a:schemeClr>
                </a:solidFill>
                <a:latin typeface="Lato"/>
              </a:rPr>
              <a:t>i nowoczesna obsługa klienta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165B8568-73C6-4925-9C8E-D1B708321077}"/>
              </a:ext>
            </a:extLst>
          </p:cNvPr>
          <p:cNvSpPr txBox="1"/>
          <p:nvPr/>
        </p:nvSpPr>
        <p:spPr>
          <a:xfrm>
            <a:off x="0" y="3506236"/>
            <a:ext cx="2880000" cy="6155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Kierunek 3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400" b="1" i="1" cap="small" dirty="0">
                <a:solidFill>
                  <a:schemeClr val="bg1">
                    <a:lumMod val="50000"/>
                  </a:schemeClr>
                </a:solidFill>
                <a:latin typeface="Lato"/>
              </a:rPr>
              <a:t>Nowoczesny rynek finansowy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F8744624-2054-41AA-810E-7CC949B04C0E}"/>
              </a:ext>
            </a:extLst>
          </p:cNvPr>
          <p:cNvSpPr txBox="1"/>
          <p:nvPr/>
        </p:nvSpPr>
        <p:spPr>
          <a:xfrm>
            <a:off x="0" y="4817430"/>
            <a:ext cx="2880000" cy="10464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Kierunek 4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400" b="1" i="1" cap="small" dirty="0">
                <a:solidFill>
                  <a:schemeClr val="tx1">
                    <a:lumMod val="50000"/>
                    <a:lumOff val="50000"/>
                  </a:schemeClr>
                </a:solidFill>
                <a:latin typeface="Lato"/>
              </a:rPr>
              <a:t>Wzmocnienie zdolności organizacji do skutecznej realizacji zadań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EBF2DDBA-7A9E-4DBE-B612-C217CF208EF3}"/>
              </a:ext>
            </a:extLst>
          </p:cNvPr>
          <p:cNvSpPr/>
          <p:nvPr/>
        </p:nvSpPr>
        <p:spPr>
          <a:xfrm>
            <a:off x="2952000" y="1048648"/>
            <a:ext cx="8648250" cy="9075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1.1 </a:t>
            </a:r>
            <a:r>
              <a:rPr lang="pl-PL" sz="14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Wzrost skuteczności i efektywności poboru należności podatkowych i niepodatkowych oraz </a:t>
            </a:r>
            <a:r>
              <a:rPr lang="pl-PL" sz="1400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bezpieczny </a:t>
            </a:r>
            <a:br>
              <a:rPr lang="pl-PL" sz="1400" dirty="0">
                <a:solidFill>
                  <a:schemeClr val="tx1"/>
                </a:solidFill>
                <a:latin typeface="Lato"/>
                <a:ea typeface="Lato"/>
                <a:cs typeface="Lato"/>
              </a:rPr>
            </a:br>
            <a:r>
              <a:rPr lang="pl-PL" sz="1400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i skuteczny system ochrony granic i przepływu towarów</a:t>
            </a:r>
          </a:p>
          <a:p>
            <a:pPr algn="just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chemeClr val="tx1"/>
                </a:solidFill>
                <a:latin typeface="Lato" panose="020F0502020204030203" pitchFamily="34" charset="-18"/>
              </a:rPr>
              <a:t>1.2 </a:t>
            </a:r>
            <a:r>
              <a:rPr lang="pl-PL" sz="1400" dirty="0">
                <a:solidFill>
                  <a:schemeClr val="tx1"/>
                </a:solidFill>
                <a:latin typeface="Lato" panose="020F0502020204030203" pitchFamily="34" charset="-18"/>
              </a:rPr>
              <a:t>Efektywne i przejrzyste zarządzanie środkami publicznymi</a:t>
            </a:r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id="{BC89AC85-1787-478E-AD63-A17E04B5E521}"/>
              </a:ext>
            </a:extLst>
          </p:cNvPr>
          <p:cNvSpPr/>
          <p:nvPr/>
        </p:nvSpPr>
        <p:spPr>
          <a:xfrm>
            <a:off x="2952000" y="2518674"/>
            <a:ext cx="8364336" cy="39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>
              <a:spcAft>
                <a:spcPts val="8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 2.1 </a:t>
            </a:r>
            <a:r>
              <a:rPr lang="pl-PL" sz="14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Wsparcie klientów w wykonywaniu obowiązków podatkowych i celnych</a:t>
            </a:r>
            <a:endParaRPr lang="pl-PL" sz="1400" dirty="0">
              <a:solidFill>
                <a:schemeClr val="tx1"/>
              </a:solidFill>
              <a:latin typeface="Lato" panose="020F0502020204030203" pitchFamily="34" charset="-18"/>
            </a:endParaRPr>
          </a:p>
        </p:txBody>
      </p:sp>
      <p:sp>
        <p:nvSpPr>
          <p:cNvPr id="33" name="Prostokąt 32">
            <a:extLst>
              <a:ext uri="{FF2B5EF4-FFF2-40B4-BE49-F238E27FC236}">
                <a16:creationId xmlns:a16="http://schemas.microsoft.com/office/drawing/2014/main" id="{1642D67E-F86F-435F-B498-0D277212AC1D}"/>
              </a:ext>
            </a:extLst>
          </p:cNvPr>
          <p:cNvSpPr/>
          <p:nvPr/>
        </p:nvSpPr>
        <p:spPr>
          <a:xfrm>
            <a:off x="2952000" y="3879133"/>
            <a:ext cx="8643967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>
              <a:spcAft>
                <a:spcPts val="8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3.1 </a:t>
            </a:r>
            <a:r>
              <a:rPr lang="pl-PL" sz="1400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Eliminacja barier regulacyjnych i tworzenie środowiska sprzyjającego rozwojowi</a:t>
            </a:r>
          </a:p>
        </p:txBody>
      </p:sp>
      <p:sp>
        <p:nvSpPr>
          <p:cNvPr id="36" name="Prostokąt 35">
            <a:extLst>
              <a:ext uri="{FF2B5EF4-FFF2-40B4-BE49-F238E27FC236}">
                <a16:creationId xmlns:a16="http://schemas.microsoft.com/office/drawing/2014/main" id="{BE04F7D3-730D-4BA1-87D7-1F0FAA00E1E4}"/>
              </a:ext>
            </a:extLst>
          </p:cNvPr>
          <p:cNvSpPr/>
          <p:nvPr/>
        </p:nvSpPr>
        <p:spPr>
          <a:xfrm>
            <a:off x="2952000" y="5168133"/>
            <a:ext cx="8296292" cy="702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4.1 </a:t>
            </a:r>
            <a:r>
              <a:rPr lang="pl-PL" sz="1400" dirty="0">
                <a:solidFill>
                  <a:srgbClr val="1B1B1B"/>
                </a:solidFill>
                <a:latin typeface="Lato"/>
                <a:ea typeface="Lato"/>
                <a:cs typeface="Lato"/>
              </a:rPr>
              <a:t>Wzmocnienie potencjału organizacji</a:t>
            </a:r>
          </a:p>
          <a:p>
            <a:pPr algn="just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b="1" cap="small" dirty="0">
                <a:solidFill>
                  <a:schemeClr val="tx1"/>
                </a:solidFill>
                <a:latin typeface="Lato" panose="020F0502020204030203" pitchFamily="34" charset="-18"/>
              </a:rPr>
              <a:t>4.2 </a:t>
            </a:r>
            <a:r>
              <a:rPr lang="pl-PL" sz="1400" dirty="0">
                <a:solidFill>
                  <a:schemeClr val="tx1"/>
                </a:solidFill>
                <a:latin typeface="Lato" panose="020F0502020204030203" pitchFamily="34" charset="-18"/>
              </a:rPr>
              <a:t>Stworzenie przyjaznego i aktywizującego środowiska pracy oraz służby</a:t>
            </a:r>
          </a:p>
        </p:txBody>
      </p:sp>
      <p:pic>
        <p:nvPicPr>
          <p:cNvPr id="19" name="Picture 4" descr="01_znak_podstawowy_kolor_biale_tlo">
            <a:extLst>
              <a:ext uri="{FF2B5EF4-FFF2-40B4-BE49-F238E27FC236}">
                <a16:creationId xmlns:a16="http://schemas.microsoft.com/office/drawing/2014/main" id="{E45A9768-226F-4EE2-BA7E-1FE098968D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2" name="Tabela 2">
            <a:extLst>
              <a:ext uri="{FF2B5EF4-FFF2-40B4-BE49-F238E27FC236}">
                <a16:creationId xmlns:a16="http://schemas.microsoft.com/office/drawing/2014/main" id="{E45BC40F-3CA9-42AB-8D80-6F54F210C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3278"/>
              </p:ext>
            </p:extLst>
          </p:nvPr>
        </p:nvGraphicFramePr>
        <p:xfrm>
          <a:off x="3060000" y="682887"/>
          <a:ext cx="8918631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cel: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23" name="Tabela 2">
            <a:extLst>
              <a:ext uri="{FF2B5EF4-FFF2-40B4-BE49-F238E27FC236}">
                <a16:creationId xmlns:a16="http://schemas.microsoft.com/office/drawing/2014/main" id="{8F44FB8C-D023-481B-9465-A74EA91AA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029940"/>
              </p:ext>
            </p:extLst>
          </p:nvPr>
        </p:nvGraphicFramePr>
        <p:xfrm>
          <a:off x="3060000" y="2152914"/>
          <a:ext cx="8918631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1362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cel: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24" name="Tabela 2">
            <a:extLst>
              <a:ext uri="{FF2B5EF4-FFF2-40B4-BE49-F238E27FC236}">
                <a16:creationId xmlns:a16="http://schemas.microsoft.com/office/drawing/2014/main" id="{3D2FF05C-AC4B-4860-B2F9-2FF13BBCF2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210013"/>
              </p:ext>
            </p:extLst>
          </p:nvPr>
        </p:nvGraphicFramePr>
        <p:xfrm>
          <a:off x="3060000" y="3508023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cel: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25" name="Tabela 2">
            <a:extLst>
              <a:ext uri="{FF2B5EF4-FFF2-40B4-BE49-F238E27FC236}">
                <a16:creationId xmlns:a16="http://schemas.microsoft.com/office/drawing/2014/main" id="{CF264FA1-B3D1-45B4-8CC0-1F7C62F92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340528"/>
              </p:ext>
            </p:extLst>
          </p:nvPr>
        </p:nvGraphicFramePr>
        <p:xfrm>
          <a:off x="3060000" y="4807863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cel: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sp>
        <p:nvSpPr>
          <p:cNvPr id="47" name="pole tekstowe 46">
            <a:extLst>
              <a:ext uri="{FF2B5EF4-FFF2-40B4-BE49-F238E27FC236}">
                <a16:creationId xmlns:a16="http://schemas.microsoft.com/office/drawing/2014/main" id="{0C6F22D8-3495-482C-8072-98C57CA69479}"/>
              </a:ext>
            </a:extLst>
          </p:cNvPr>
          <p:cNvSpPr txBox="1"/>
          <p:nvPr/>
        </p:nvSpPr>
        <p:spPr>
          <a:xfrm>
            <a:off x="2916000" y="59375"/>
            <a:ext cx="894170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2000" i="1" cap="small" dirty="0">
                <a:latin typeface="Lato" panose="020F0502020204030203" pitchFamily="34" charset="-18"/>
                <a:ea typeface="Open Sans Extrabold"/>
                <a:cs typeface="Open Sans Extrabold"/>
              </a:rPr>
              <a:t>Kierunki działania i rozwoju Ministerstwa Finansów </a:t>
            </a:r>
            <a:r>
              <a:rPr lang="pl-PL" sz="2000" i="1" cap="small" dirty="0">
                <a:latin typeface="Lato" panose="020F0502020204030203" pitchFamily="34" charset="-18"/>
                <a:ea typeface="Open Sans"/>
                <a:cs typeface="Open Sans"/>
              </a:rPr>
              <a:t>na lata </a:t>
            </a:r>
            <a:r>
              <a:rPr lang="pl-PL" sz="2000" i="1" cap="small" dirty="0">
                <a:solidFill>
                  <a:srgbClr val="C00000"/>
                </a:solidFill>
                <a:latin typeface="Lato" panose="020F0502020204030203" pitchFamily="34" charset="-18"/>
                <a:ea typeface="Open Sans"/>
                <a:cs typeface="Open Sans"/>
              </a:rPr>
              <a:t>2025-2028</a:t>
            </a:r>
          </a:p>
        </p:txBody>
      </p:sp>
    </p:spTree>
    <p:extLst>
      <p:ext uri="{BB962C8B-B14F-4D97-AF65-F5344CB8AC3E}">
        <p14:creationId xmlns:p14="http://schemas.microsoft.com/office/powerpoint/2010/main" val="297502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a 12">
            <a:extLst>
              <a:ext uri="{FF2B5EF4-FFF2-40B4-BE49-F238E27FC236}">
                <a16:creationId xmlns:a16="http://schemas.microsoft.com/office/drawing/2014/main" id="{821FF7D7-33D5-4D1F-A653-559660B56665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7" name="Prostokąt 16">
              <a:extLst>
                <a:ext uri="{FF2B5EF4-FFF2-40B4-BE49-F238E27FC236}">
                  <a16:creationId xmlns:a16="http://schemas.microsoft.com/office/drawing/2014/main" id="{2277B802-AC17-4544-96F4-1F706273DC33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19" name="Łącznik prosty 18">
              <a:extLst>
                <a:ext uri="{FF2B5EF4-FFF2-40B4-BE49-F238E27FC236}">
                  <a16:creationId xmlns:a16="http://schemas.microsoft.com/office/drawing/2014/main" id="{3963BE36-D0CE-4E2A-A149-64E502C797F4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F6514ADC-0E9D-4909-ACAE-E58143ED975F}"/>
              </a:ext>
            </a:extLst>
          </p:cNvPr>
          <p:cNvSpPr txBox="1"/>
          <p:nvPr/>
        </p:nvSpPr>
        <p:spPr>
          <a:xfrm>
            <a:off x="2916000" y="71250"/>
            <a:ext cx="903545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1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kumimoji="0" lang="pl-PL" sz="2000" i="1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Transparentne i bezpieczne finanse publiczne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EBF2DDBA-7A9E-4DBE-B612-C217CF208EF3}"/>
              </a:ext>
            </a:extLst>
          </p:cNvPr>
          <p:cNvSpPr/>
          <p:nvPr/>
        </p:nvSpPr>
        <p:spPr>
          <a:xfrm>
            <a:off x="0" y="900000"/>
            <a:ext cx="2880000" cy="15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1.1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Wzrost skuteczności i efektywności poboru należności podatkowych </a:t>
            </a:r>
            <a:b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i niepodatkowych oraz bezpieczny </a:t>
            </a:r>
            <a:b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i skuteczny system ochrony granic </a:t>
            </a:r>
            <a:b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i przepływu towarów</a:t>
            </a: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B6CDE77B-9D6A-4260-9411-C84D95F3196E}"/>
              </a:ext>
            </a:extLst>
          </p:cNvPr>
          <p:cNvSpPr/>
          <p:nvPr/>
        </p:nvSpPr>
        <p:spPr>
          <a:xfrm>
            <a:off x="0" y="3078000"/>
            <a:ext cx="2880000" cy="1177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 panose="020F0502020204030203" pitchFamily="34" charset="-18"/>
              </a:rPr>
              <a:t>Cel 1.2 </a:t>
            </a:r>
          </a:p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  <a:t>Efektywne i przejrzyste zarządzanie środkami publicznymi</a:t>
            </a:r>
          </a:p>
        </p:txBody>
      </p:sp>
      <p:pic>
        <p:nvPicPr>
          <p:cNvPr id="10" name="Picture 4" descr="01_znak_podstawowy_kolor_biale_tlo">
            <a:extLst>
              <a:ext uri="{FF2B5EF4-FFF2-40B4-BE49-F238E27FC236}">
                <a16:creationId xmlns:a16="http://schemas.microsoft.com/office/drawing/2014/main" id="{713EED76-4C9B-4D37-867F-6F2E53D3D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Tabela 3">
            <a:extLst>
              <a:ext uri="{FF2B5EF4-FFF2-40B4-BE49-F238E27FC236}">
                <a16:creationId xmlns:a16="http://schemas.microsoft.com/office/drawing/2014/main" id="{79EEAB4E-783B-4434-8E1E-7DE0E6DA8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56458"/>
              </p:ext>
            </p:extLst>
          </p:nvPr>
        </p:nvGraphicFramePr>
        <p:xfrm>
          <a:off x="3024000" y="1260000"/>
          <a:ext cx="8226257" cy="90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6257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</a:tblGrid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1.1.1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Uszczelnienie systemu podatkowego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9349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1.1.2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Ograniczenie szarej strefy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121747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C0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1.1.3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Zwiększenie efektywności krajowego systemu przeciwdziałania praniu pieniędzy oraz finansowaniu terroryzmu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4267580"/>
                  </a:ext>
                </a:extLst>
              </a:tr>
            </a:tbl>
          </a:graphicData>
        </a:graphic>
      </p:graphicFrame>
      <p:graphicFrame>
        <p:nvGraphicFramePr>
          <p:cNvPr id="16" name="Tabela 3">
            <a:extLst>
              <a:ext uri="{FF2B5EF4-FFF2-40B4-BE49-F238E27FC236}">
                <a16:creationId xmlns:a16="http://schemas.microsoft.com/office/drawing/2014/main" id="{9CD875E8-3EA1-43D4-A879-4D4ED9020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276516"/>
              </p:ext>
            </p:extLst>
          </p:nvPr>
        </p:nvGraphicFramePr>
        <p:xfrm>
          <a:off x="3024000" y="3430587"/>
          <a:ext cx="8953200" cy="2180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3200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</a:tblGrid>
              <a:tr h="302538"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C0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1.2.1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Nadzór nad finansami publicznymi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817784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1.2.2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Ograniczenie deficytu (realizacja procedury nadmiernego deficytu)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3997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1.2.3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Przeglądy wydatków publicznych, koordynacja audytu wewnętrznego i kontroli zarządczej w jednostkach sektora finansów publicznych</a:t>
                      </a:r>
                      <a:endParaRPr lang="pl-PL" sz="1200" b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Lato" panose="020F0502020204030203" pitchFamily="34" charset="-18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8811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1.2.4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Wzrost kontroli społecznej (Rada Fiskalna)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31263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1.2.5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Finansowanie samorządu terytorialnego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532832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1.2.6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Zabezpieczenie interesów Polski w rocznym budżecie UE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461927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1.2.7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Finansowanie wyzwań strategicznych kraju </a:t>
                      </a:r>
                      <a:endParaRPr lang="pl-PL" sz="1200" b="0" strike="sng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Lato" panose="020F0502020204030203" pitchFamily="34" charset="-18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416539"/>
                  </a:ext>
                </a:extLst>
              </a:tr>
            </a:tbl>
          </a:graphicData>
        </a:graphic>
      </p:graphicFrame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B07AEBA9-5ADB-40D6-982F-10B5DAA98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377220"/>
              </p:ext>
            </p:extLst>
          </p:nvPr>
        </p:nvGraphicFramePr>
        <p:xfrm>
          <a:off x="3060000" y="900000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18" name="Tabela 2">
            <a:extLst>
              <a:ext uri="{FF2B5EF4-FFF2-40B4-BE49-F238E27FC236}">
                <a16:creationId xmlns:a16="http://schemas.microsoft.com/office/drawing/2014/main" id="{B602A7B3-181B-48F6-9177-7AF8A5CFA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810736"/>
              </p:ext>
            </p:extLst>
          </p:nvPr>
        </p:nvGraphicFramePr>
        <p:xfrm>
          <a:off x="3060000" y="3077857"/>
          <a:ext cx="8917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7200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09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a 18">
            <a:extLst>
              <a:ext uri="{FF2B5EF4-FFF2-40B4-BE49-F238E27FC236}">
                <a16:creationId xmlns:a16="http://schemas.microsoft.com/office/drawing/2014/main" id="{7C6D5FCD-31AA-4499-9A13-1EE296539730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21" name="Prostokąt 20">
              <a:extLst>
                <a:ext uri="{FF2B5EF4-FFF2-40B4-BE49-F238E27FC236}">
                  <a16:creationId xmlns:a16="http://schemas.microsoft.com/office/drawing/2014/main" id="{3EE219DB-5434-45F9-B584-09171341AE58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22" name="Łącznik prosty 21">
              <a:extLst>
                <a:ext uri="{FF2B5EF4-FFF2-40B4-BE49-F238E27FC236}">
                  <a16:creationId xmlns:a16="http://schemas.microsoft.com/office/drawing/2014/main" id="{51018E2E-51B7-4C5E-95BA-D6D01BD5A6FD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F6514ADC-0E9D-4909-ACAE-E58143ED975F}"/>
              </a:ext>
            </a:extLst>
          </p:cNvPr>
          <p:cNvSpPr txBox="1"/>
          <p:nvPr/>
        </p:nvSpPr>
        <p:spPr>
          <a:xfrm>
            <a:off x="2916000" y="71250"/>
            <a:ext cx="903545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2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lang="pl-PL" sz="2000" i="1" cap="small" dirty="0">
                <a:latin typeface="Lato"/>
              </a:rPr>
              <a:t>Zrównoważony rozwój systemu podatkowego oraz profesjonalna </a:t>
            </a:r>
          </a:p>
          <a:p>
            <a:pPr marL="1258888"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000" i="1" cap="small" dirty="0">
                <a:latin typeface="Lato"/>
              </a:rPr>
              <a:t>i nowoczesna obsługa klienta</a:t>
            </a:r>
            <a:endParaRPr kumimoji="0" lang="pl-PL" sz="2000" i="1" u="none" strike="noStrike" kern="1200" cap="small" spc="0" normalizeH="0" noProof="0" dirty="0">
              <a:ln>
                <a:noFill/>
              </a:ln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EBF2DDBA-7A9E-4DBE-B612-C217CF208EF3}"/>
              </a:ext>
            </a:extLst>
          </p:cNvPr>
          <p:cNvSpPr/>
          <p:nvPr/>
        </p:nvSpPr>
        <p:spPr>
          <a:xfrm>
            <a:off x="0" y="900000"/>
            <a:ext cx="2880000" cy="1568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2.1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Wsparcie klientów w wykonywaniu obowiązków podatkowych </a:t>
            </a:r>
            <a:b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i celnych</a:t>
            </a: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B6CDE77B-9D6A-4260-9411-C84D95F3196E}"/>
              </a:ext>
            </a:extLst>
          </p:cNvPr>
          <p:cNvSpPr/>
          <p:nvPr/>
        </p:nvSpPr>
        <p:spPr>
          <a:xfrm>
            <a:off x="0" y="3567600"/>
            <a:ext cx="2880000" cy="1568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 panose="020F0502020204030203" pitchFamily="34" charset="-18"/>
              </a:rPr>
              <a:t>Cel 3.1 </a:t>
            </a:r>
          </a:p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Eliminacja barier regulacyjnych </a:t>
            </a:r>
            <a:b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i tworzenie środowiska sprzyjającego rozwojowi </a:t>
            </a:r>
            <a:endParaRPr lang="pl-PL" sz="1400" i="1" dirty="0">
              <a:solidFill>
                <a:srgbClr val="C00000"/>
              </a:solidFill>
              <a:highlight>
                <a:srgbClr val="FFFF00"/>
              </a:highlight>
              <a:latin typeface="Lato" panose="020F0502020204030203" pitchFamily="34" charset="-18"/>
            </a:endParaRPr>
          </a:p>
        </p:txBody>
      </p:sp>
      <p:pic>
        <p:nvPicPr>
          <p:cNvPr id="10" name="Picture 4" descr="01_znak_podstawowy_kolor_biale_tlo">
            <a:extLst>
              <a:ext uri="{FF2B5EF4-FFF2-40B4-BE49-F238E27FC236}">
                <a16:creationId xmlns:a16="http://schemas.microsoft.com/office/drawing/2014/main" id="{713EED76-4C9B-4D37-867F-6F2E53D3D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Tabela 3">
            <a:extLst>
              <a:ext uri="{FF2B5EF4-FFF2-40B4-BE49-F238E27FC236}">
                <a16:creationId xmlns:a16="http://schemas.microsoft.com/office/drawing/2014/main" id="{79EEAB4E-783B-4434-8E1E-7DE0E6DA8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585778"/>
              </p:ext>
            </p:extLst>
          </p:nvPr>
        </p:nvGraphicFramePr>
        <p:xfrm>
          <a:off x="3024000" y="1260000"/>
          <a:ext cx="8226257" cy="1512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6257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</a:tblGrid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Cyfryzacja i automatyzacja usług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3997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2.1.2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Rozwój mechanizmów wsparcia dla podatników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8811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2.1.3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Prowadzenie akcji i kampanii o charakterze promocyjnym i informacyjnym w zakresie podatków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31263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C0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2.1.4 </a:t>
                      </a:r>
                      <a:r>
                        <a:rPr lang="pl-PL" sz="1200" b="0" strike="noStrike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Uproszczenie procedur </a:t>
                      </a:r>
                      <a:r>
                        <a:rPr lang="pl-PL" sz="1200" b="0" kern="120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i przepisów podatkowych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532832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2.1.5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Zwiększenie konkurencyjności podatkowej Polski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461927"/>
                  </a:ext>
                </a:extLst>
              </a:tr>
            </a:tbl>
          </a:graphicData>
        </a:graphic>
      </p:graphicFrame>
      <p:graphicFrame>
        <p:nvGraphicFramePr>
          <p:cNvPr id="16" name="Tabela 3">
            <a:extLst>
              <a:ext uri="{FF2B5EF4-FFF2-40B4-BE49-F238E27FC236}">
                <a16:creationId xmlns:a16="http://schemas.microsoft.com/office/drawing/2014/main" id="{9CD875E8-3EA1-43D4-A879-4D4ED9020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629519"/>
              </p:ext>
            </p:extLst>
          </p:nvPr>
        </p:nvGraphicFramePr>
        <p:xfrm>
          <a:off x="3024000" y="4333515"/>
          <a:ext cx="8226257" cy="1512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6257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</a:tblGrid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3.1.1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Rozwój prywatnego rynku kapitałowego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817784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strike="noStrike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  <a:ea typeface="Lato"/>
                          <a:cs typeface="Lato"/>
                        </a:rPr>
                        <a:t>3.1.2</a:t>
                      </a:r>
                      <a:r>
                        <a:rPr lang="pl-PL" sz="1200" strike="noStrike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  <a:ea typeface="Lato"/>
                          <a:cs typeface="Lato"/>
                        </a:rPr>
                        <a:t> Wdrożenie prorozwojowych regulacji prawnych dla krajowego systemu finansowego </a:t>
                      </a:r>
                      <a:endParaRPr lang="pl-PL" sz="1200" b="0" strike="noStrike" dirty="0">
                        <a:solidFill>
                          <a:schemeClr val="tx1"/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3997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strike="noStrike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3.1.3</a:t>
                      </a:r>
                      <a:r>
                        <a:rPr lang="pl-PL" sz="1200" strike="noStrike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 Wprowadzenie nowych instrumentów finansowych (ETFy, REITy i inne)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410567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strike="noStrike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3.1.4</a:t>
                      </a:r>
                      <a:r>
                        <a:rPr lang="pl-PL" sz="1200" strike="noStrike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 Rozwój publicznego rynku kapitałowego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648842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3.1.5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Edukacja finansowa (kampanie, akcje, programy edukacyjne) 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363493"/>
                  </a:ext>
                </a:extLst>
              </a:tr>
            </a:tbl>
          </a:graphicData>
        </a:graphic>
      </p:graphicFrame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B07AEBA9-5ADB-40D6-982F-10B5DAA98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693824"/>
              </p:ext>
            </p:extLst>
          </p:nvPr>
        </p:nvGraphicFramePr>
        <p:xfrm>
          <a:off x="3060000" y="900000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18" name="Tabela 2">
            <a:extLst>
              <a:ext uri="{FF2B5EF4-FFF2-40B4-BE49-F238E27FC236}">
                <a16:creationId xmlns:a16="http://schemas.microsoft.com/office/drawing/2014/main" id="{B602A7B3-181B-48F6-9177-7AF8A5CFA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796052"/>
              </p:ext>
            </p:extLst>
          </p:nvPr>
        </p:nvGraphicFramePr>
        <p:xfrm>
          <a:off x="3060000" y="3971732"/>
          <a:ext cx="8917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7200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sp>
        <p:nvSpPr>
          <p:cNvPr id="17" name="pole tekstowe 16">
            <a:extLst>
              <a:ext uri="{FF2B5EF4-FFF2-40B4-BE49-F238E27FC236}">
                <a16:creationId xmlns:a16="http://schemas.microsoft.com/office/drawing/2014/main" id="{BCC34993-3072-4009-9B17-C6C0C6CCB3A3}"/>
              </a:ext>
            </a:extLst>
          </p:cNvPr>
          <p:cNvSpPr txBox="1"/>
          <p:nvPr/>
        </p:nvSpPr>
        <p:spPr>
          <a:xfrm>
            <a:off x="2916000" y="3565957"/>
            <a:ext cx="8940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3 </a:t>
            </a:r>
            <a:r>
              <a:rPr lang="pl-PL" i="1" cap="small" dirty="0">
                <a:latin typeface="Lato"/>
              </a:rPr>
              <a:t>Nowoczesny rynek finansowy</a:t>
            </a:r>
            <a:endParaRPr lang="pl-PL" i="1" cap="small" dirty="0">
              <a:highlight>
                <a:srgbClr val="FFFF00"/>
              </a:highlight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007942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a 12">
            <a:extLst>
              <a:ext uri="{FF2B5EF4-FFF2-40B4-BE49-F238E27FC236}">
                <a16:creationId xmlns:a16="http://schemas.microsoft.com/office/drawing/2014/main" id="{2E4ED998-7D72-4EDE-B69C-16ADCD416EA1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7" name="Prostokąt 16">
              <a:extLst>
                <a:ext uri="{FF2B5EF4-FFF2-40B4-BE49-F238E27FC236}">
                  <a16:creationId xmlns:a16="http://schemas.microsoft.com/office/drawing/2014/main" id="{49CFB20B-7660-4750-8F30-B0295ED0BCD3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19" name="Łącznik prosty 18">
              <a:extLst>
                <a:ext uri="{FF2B5EF4-FFF2-40B4-BE49-F238E27FC236}">
                  <a16:creationId xmlns:a16="http://schemas.microsoft.com/office/drawing/2014/main" id="{6E7749C6-C006-47C3-974E-40223F81DD88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F6514ADC-0E9D-4909-ACAE-E58143ED975F}"/>
              </a:ext>
            </a:extLst>
          </p:cNvPr>
          <p:cNvSpPr txBox="1"/>
          <p:nvPr/>
        </p:nvSpPr>
        <p:spPr>
          <a:xfrm>
            <a:off x="2916000" y="71250"/>
            <a:ext cx="903545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4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kumimoji="0" lang="pl-PL" sz="2000" i="1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Wzmocnienie zdolności organizacji do skutecznej realizacji zadań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EBF2DDBA-7A9E-4DBE-B612-C217CF208EF3}"/>
              </a:ext>
            </a:extLst>
          </p:cNvPr>
          <p:cNvSpPr/>
          <p:nvPr/>
        </p:nvSpPr>
        <p:spPr>
          <a:xfrm>
            <a:off x="0" y="900000"/>
            <a:ext cx="2880000" cy="1287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4.1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Wzmocnienie potencjału organizacji</a:t>
            </a: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B6CDE77B-9D6A-4260-9411-C84D95F3196E}"/>
              </a:ext>
            </a:extLst>
          </p:cNvPr>
          <p:cNvSpPr/>
          <p:nvPr/>
        </p:nvSpPr>
        <p:spPr>
          <a:xfrm>
            <a:off x="0" y="4423366"/>
            <a:ext cx="2880000" cy="1177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 panose="020F0502020204030203" pitchFamily="34" charset="-18"/>
              </a:rPr>
              <a:t>Cel 4.2 </a:t>
            </a:r>
          </a:p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  <a:t>Stworzenie przyjaznego </a:t>
            </a:r>
            <a:b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</a:br>
            <a:r>
              <a:rPr lang="pl-PL" sz="1400" i="1" dirty="0">
                <a:solidFill>
                  <a:srgbClr val="C00000"/>
                </a:solidFill>
                <a:latin typeface="Lato" panose="020F0502020204030203" pitchFamily="34" charset="-18"/>
              </a:rPr>
              <a:t>i aktywizującego środowiska pracy oraz służby</a:t>
            </a:r>
          </a:p>
        </p:txBody>
      </p:sp>
      <p:pic>
        <p:nvPicPr>
          <p:cNvPr id="10" name="Picture 4" descr="01_znak_podstawowy_kolor_biale_tlo">
            <a:extLst>
              <a:ext uri="{FF2B5EF4-FFF2-40B4-BE49-F238E27FC236}">
                <a16:creationId xmlns:a16="http://schemas.microsoft.com/office/drawing/2014/main" id="{713EED76-4C9B-4D37-867F-6F2E53D3D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Tabela 3">
            <a:extLst>
              <a:ext uri="{FF2B5EF4-FFF2-40B4-BE49-F238E27FC236}">
                <a16:creationId xmlns:a16="http://schemas.microsoft.com/office/drawing/2014/main" id="{79EEAB4E-783B-4434-8E1E-7DE0E6DA8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599194"/>
              </p:ext>
            </p:extLst>
          </p:nvPr>
        </p:nvGraphicFramePr>
        <p:xfrm>
          <a:off x="3024000" y="1260000"/>
          <a:ext cx="8226257" cy="2722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6257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</a:tblGrid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Wzrost kompetencji analitycznych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817784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4.1.2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Wzmocnienie pozycji Polski na arenie międzynarodowej, w tym na forum UE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3997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4.1.3 </a:t>
                      </a:r>
                      <a:r>
                        <a:rPr lang="pl-PL" sz="1200" dirty="0">
                          <a:latin typeface="Lato" panose="020F0502020204030203" pitchFamily="34" charset="-18"/>
                        </a:rPr>
                        <a:t>Modernizacja MF</a:t>
                      </a:r>
                      <a:endParaRPr lang="pl-PL" sz="1200" b="0" dirty="0">
                        <a:solidFill>
                          <a:schemeClr val="tx1"/>
                        </a:solidFill>
                        <a:latin typeface="Lato" panose="020F0502020204030203" pitchFamily="34" charset="-18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881110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C0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4.1.4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Zwiększenie cyberbezpieczeństwa i odporności organizacji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31263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4.1.5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Zwiększenie stabilności systemów IT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532832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4.1.6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Poprawa efektywności zarządzania IT 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461927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4.1.7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Budowa otoczenia wspierającego rozwój pracowników w obszarze AI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639179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4.1.8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Wdrażanie rozwiązań zarządczych i działań w kierunku zero-emisyjności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2046311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4.1.9</a:t>
                      </a:r>
                      <a:r>
                        <a:rPr lang="pl-PL" sz="1200" b="0" kern="120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 Automatyzacja i robotyzacja procesów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260120"/>
                  </a:ext>
                </a:extLst>
              </a:tr>
            </a:tbl>
          </a:graphicData>
        </a:graphic>
      </p:graphicFrame>
      <p:graphicFrame>
        <p:nvGraphicFramePr>
          <p:cNvPr id="16" name="Tabela 3">
            <a:extLst>
              <a:ext uri="{FF2B5EF4-FFF2-40B4-BE49-F238E27FC236}">
                <a16:creationId xmlns:a16="http://schemas.microsoft.com/office/drawing/2014/main" id="{9CD875E8-3EA1-43D4-A879-4D4ED9020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688378"/>
              </p:ext>
            </p:extLst>
          </p:nvPr>
        </p:nvGraphicFramePr>
        <p:xfrm>
          <a:off x="3024000" y="4903867"/>
          <a:ext cx="8226257" cy="907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6257">
                  <a:extLst>
                    <a:ext uri="{9D8B030D-6E8A-4147-A177-3AD203B41FA5}">
                      <a16:colId xmlns:a16="http://schemas.microsoft.com/office/drawing/2014/main" val="288866511"/>
                    </a:ext>
                  </a:extLst>
                </a:gridCol>
              </a:tblGrid>
              <a:tr h="302538"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C00000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4.2.1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Zwiększenie kompetencji indywidualnych i zespołowych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5194131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4.2.2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Wzmocnienie marki atrakcyjnego pracodawcy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817784"/>
                  </a:ext>
                </a:extLst>
              </a:tr>
              <a:tr h="3025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200" b="1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4.2.3 </a:t>
                      </a:r>
                      <a:r>
                        <a:rPr lang="pl-PL" sz="1200" b="0" dirty="0">
                          <a:solidFill>
                            <a:schemeClr val="tx1"/>
                          </a:solidFill>
                          <a:latin typeface="Lato" panose="020F0502020204030203" pitchFamily="34" charset="-18"/>
                        </a:rPr>
                        <a:t>Tworzenie pozytywnego środowiska pracy wpływającego na satysfakcję pracowników 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399710"/>
                  </a:ext>
                </a:extLst>
              </a:tr>
            </a:tbl>
          </a:graphicData>
        </a:graphic>
      </p:graphicFrame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B07AEBA9-5ADB-40D6-982F-10B5DAA98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501959"/>
              </p:ext>
            </p:extLst>
          </p:nvPr>
        </p:nvGraphicFramePr>
        <p:xfrm>
          <a:off x="3060000" y="900000"/>
          <a:ext cx="891863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8631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  <p:graphicFrame>
        <p:nvGraphicFramePr>
          <p:cNvPr id="18" name="Tabela 2">
            <a:extLst>
              <a:ext uri="{FF2B5EF4-FFF2-40B4-BE49-F238E27FC236}">
                <a16:creationId xmlns:a16="http://schemas.microsoft.com/office/drawing/2014/main" id="{B602A7B3-181B-48F6-9177-7AF8A5CFA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045815"/>
              </p:ext>
            </p:extLst>
          </p:nvPr>
        </p:nvGraphicFramePr>
        <p:xfrm>
          <a:off x="3060000" y="4424384"/>
          <a:ext cx="8917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7200">
                  <a:extLst>
                    <a:ext uri="{9D8B030D-6E8A-4147-A177-3AD203B41FA5}">
                      <a16:colId xmlns:a16="http://schemas.microsoft.com/office/drawing/2014/main" val="11227141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cap="small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ato"/>
                          <a:ea typeface="Lato"/>
                          <a:cs typeface="Lato"/>
                        </a:rPr>
                        <a:t>Działania:</a:t>
                      </a:r>
                      <a:endParaRPr lang="pl-PL" sz="12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ato"/>
                        <a:ea typeface="Lato"/>
                        <a:cs typeface="Lato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091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988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a 9">
            <a:extLst>
              <a:ext uri="{FF2B5EF4-FFF2-40B4-BE49-F238E27FC236}">
                <a16:creationId xmlns:a16="http://schemas.microsoft.com/office/drawing/2014/main" id="{ADD4A3DB-458B-4DD7-9495-A027C00CB53A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2" name="Prostokąt 11">
              <a:extLst>
                <a:ext uri="{FF2B5EF4-FFF2-40B4-BE49-F238E27FC236}">
                  <a16:creationId xmlns:a16="http://schemas.microsoft.com/office/drawing/2014/main" id="{8E073715-4499-40B9-8E40-7638CA845DC0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13" name="Łącznik prosty 12">
              <a:extLst>
                <a:ext uri="{FF2B5EF4-FFF2-40B4-BE49-F238E27FC236}">
                  <a16:creationId xmlns:a16="http://schemas.microsoft.com/office/drawing/2014/main" id="{72AC6FE3-22DA-4C50-9FEE-0FBB1F4CF671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Tabela 36">
            <a:extLst>
              <a:ext uri="{FF2B5EF4-FFF2-40B4-BE49-F238E27FC236}">
                <a16:creationId xmlns:a16="http://schemas.microsoft.com/office/drawing/2014/main" id="{220BA331-58A4-4242-964E-7E599AF7E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001194"/>
              </p:ext>
            </p:extLst>
          </p:nvPr>
        </p:nvGraphicFramePr>
        <p:xfrm>
          <a:off x="3060000" y="900000"/>
          <a:ext cx="9015464" cy="1015900"/>
        </p:xfrm>
        <a:graphic>
          <a:graphicData uri="http://schemas.openxmlformats.org/drawingml/2006/table">
            <a:tbl>
              <a:tblPr/>
              <a:tblGrid>
                <a:gridCol w="4398373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50691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2025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2026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2027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2028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398735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  <a:ea typeface="+mn-ea"/>
                          <a:cs typeface="+mn-cs"/>
                        </a:rPr>
                        <a:t>1.1.1 Luka VAT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Różnica pomiędzy teoretyczną a faktyczną wartością wpływów z podatku VAT</a:t>
                      </a:r>
                      <a:endParaRPr lang="pl-PL" sz="900" b="0" i="1" u="none" strike="sng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15,8%*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(2023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spadek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spadek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spadek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spadek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Raport Luka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 w podatku VAT w UE**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0070056"/>
                  </a:ext>
                </a:extLst>
              </a:tr>
            </a:tbl>
          </a:graphicData>
        </a:graphic>
      </p:graphicFrame>
      <p:pic>
        <p:nvPicPr>
          <p:cNvPr id="1028" name="Picture 4" descr="01_znak_podstawowy_kolor_biale_tlo">
            <a:extLst>
              <a:ext uri="{FF2B5EF4-FFF2-40B4-BE49-F238E27FC236}">
                <a16:creationId xmlns:a16="http://schemas.microsoft.com/office/drawing/2014/main" id="{700B4DDA-1101-4A8B-9DB1-61DD3C116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29EC2DF-9973-412B-9724-0042CAD243C2}"/>
              </a:ext>
            </a:extLst>
          </p:cNvPr>
          <p:cNvSpPr txBox="1"/>
          <p:nvPr/>
        </p:nvSpPr>
        <p:spPr>
          <a:xfrm>
            <a:off x="2916000" y="71250"/>
            <a:ext cx="903545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1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kumimoji="0" lang="pl-PL" sz="2000" i="1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Transparentne i bezpieczne finanse publiczne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6891530A-BD35-4151-A492-AD6CECEAC013}"/>
              </a:ext>
            </a:extLst>
          </p:cNvPr>
          <p:cNvSpPr/>
          <p:nvPr/>
        </p:nvSpPr>
        <p:spPr>
          <a:xfrm>
            <a:off x="0" y="900000"/>
            <a:ext cx="2880000" cy="18212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1.1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Wzrost skuteczności i efektywności poboru należności podatkowych </a:t>
            </a:r>
            <a:b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i niepodatkowych oraz bezpieczny </a:t>
            </a:r>
            <a:b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i skuteczny system ochrony granic </a:t>
            </a:r>
            <a:b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i przepływu towarów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907E420-392F-40BE-9B9B-B8F8C445FDA4}"/>
              </a:ext>
            </a:extLst>
          </p:cNvPr>
          <p:cNvSpPr txBox="1"/>
          <p:nvPr/>
        </p:nvSpPr>
        <p:spPr>
          <a:xfrm>
            <a:off x="2939843" y="6317024"/>
            <a:ext cx="89638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700" b="0" i="0" u="none" strike="noStrike" dirty="0">
                <a:effectLst/>
                <a:latin typeface="Lato" panose="020F0502020204030203" pitchFamily="34" charset="-18"/>
              </a:rPr>
              <a:t>*       oszacowanie MF</a:t>
            </a:r>
            <a:br>
              <a:rPr lang="pl-PL" sz="700" b="0" i="0" u="none" strike="noStrike" dirty="0">
                <a:effectLst/>
                <a:latin typeface="Lato" panose="020F0502020204030203" pitchFamily="34" charset="-18"/>
              </a:rPr>
            </a:br>
            <a:r>
              <a:rPr lang="pl-PL" sz="700" b="0" i="0" u="none" strike="noStrike" dirty="0">
                <a:effectLst/>
                <a:latin typeface="Lato" panose="020F0502020204030203" pitchFamily="34" charset="-18"/>
              </a:rPr>
              <a:t>**     </a:t>
            </a:r>
            <a:r>
              <a:rPr lang="pl-PL" sz="700" b="0" i="0" u="none" strike="noStrike" dirty="0">
                <a:effectLst/>
                <a:latin typeface="Lato" panose="020F0502020204030203" pitchFamily="34" charset="-18"/>
                <a:hlinkClick r:id="rId3"/>
              </a:rPr>
              <a:t>https://taxation-customs.ec.europa.eu/taxation/vat/fight-against-vat-fraud/vat-gap_en</a:t>
            </a:r>
            <a:endParaRPr lang="pl-PL" sz="700" b="0" i="0" u="none" strike="noStrike" dirty="0">
              <a:effectLst/>
              <a:latin typeface="Lato" panose="020F0502020204030203" pitchFamily="34" charset="-18"/>
            </a:endParaRPr>
          </a:p>
          <a:p>
            <a:r>
              <a:rPr lang="pl-PL" sz="700" b="0" i="0" u="none" strike="noStrike" dirty="0">
                <a:effectLst/>
                <a:latin typeface="Lato" panose="020F0502020204030203" pitchFamily="34" charset="-18"/>
              </a:rPr>
              <a:t>***   wartość prognozowana</a:t>
            </a:r>
          </a:p>
          <a:p>
            <a:r>
              <a:rPr lang="pl-PL" sz="700" dirty="0">
                <a:latin typeface="Lato" panose="020F0502020204030203" pitchFamily="34" charset="-18"/>
              </a:rPr>
              <a:t>**** </a:t>
            </a:r>
            <a:r>
              <a:rPr lang="pl-PL" sz="700" b="0" i="0" u="none" strike="noStrike" dirty="0">
                <a:effectLst/>
                <a:latin typeface="Lato" panose="020F0502020204030203" pitchFamily="34" charset="-18"/>
              </a:rPr>
              <a:t>wskaźniki wdrożenia Rekomendacji Rady OECD dotyczącej uczciwości w służbie publicznej - opracowanych przez OECD w ramach badania „Public </a:t>
            </a:r>
            <a:r>
              <a:rPr lang="pl-PL" sz="700" b="0" i="0" u="none" strike="noStrike" dirty="0" err="1">
                <a:effectLst/>
                <a:latin typeface="Lato" panose="020F0502020204030203" pitchFamily="34" charset="-18"/>
              </a:rPr>
              <a:t>Integrity</a:t>
            </a:r>
            <a:r>
              <a:rPr lang="pl-PL" sz="700" b="0" i="0" u="none" strike="noStrike" dirty="0">
                <a:effectLst/>
                <a:latin typeface="Lato" panose="020F0502020204030203" pitchFamily="34" charset="-18"/>
              </a:rPr>
              <a:t> </a:t>
            </a:r>
            <a:r>
              <a:rPr lang="pl-PL" sz="700" b="0" i="0" u="none" strike="noStrike" dirty="0" err="1">
                <a:effectLst/>
                <a:latin typeface="Lato" panose="020F0502020204030203" pitchFamily="34" charset="-18"/>
              </a:rPr>
              <a:t>Indicators</a:t>
            </a:r>
            <a:r>
              <a:rPr lang="pl-PL" sz="700" b="0" i="0" u="none" strike="noStrike" dirty="0">
                <a:effectLst/>
                <a:latin typeface="Lato" panose="020F0502020204030203" pitchFamily="34" charset="-18"/>
              </a:rPr>
              <a:t>”</a:t>
            </a:r>
            <a:endParaRPr lang="pl-PL" sz="700" dirty="0"/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69163CD8-28D4-4A31-BA43-15D3B69DB466}"/>
              </a:ext>
            </a:extLst>
          </p:cNvPr>
          <p:cNvSpPr/>
          <p:nvPr/>
        </p:nvSpPr>
        <p:spPr>
          <a:xfrm>
            <a:off x="6522" y="2545689"/>
            <a:ext cx="2880000" cy="1151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1.2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Efektywne i przejrzyste zarządzanie środkami publicznymi</a:t>
            </a: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7FA08ED9-3D53-4C6D-92B7-8ECEF73EA3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923132"/>
              </p:ext>
            </p:extLst>
          </p:nvPr>
        </p:nvGraphicFramePr>
        <p:xfrm>
          <a:off x="3066522" y="2545689"/>
          <a:ext cx="9018000" cy="3886267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4399200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52400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23600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181437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2025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2026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2027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2028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39608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82190">
                <a:tc>
                  <a:txBody>
                    <a:bodyPr/>
                    <a:lstStyle/>
                    <a:p>
                      <a:pPr marL="82550" indent="0" algn="l" rtl="0" fontAlgn="ctr"/>
                      <a:r>
                        <a:rPr lang="pl-PL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1.2.1 Realizacja poziomu kwoty SRW</a:t>
                      </a:r>
                    </a:p>
                    <a:p>
                      <a:pPr marL="82550" indent="0"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Różnica wykonanej kwoty wydatków stabilizującej reguły wydatkowej (SRW) i planowanej kwoty wydatków SRW w stosunku do planowanej kwoty wydatków SRW</a:t>
                      </a:r>
                    </a:p>
                    <a:p>
                      <a:pPr marL="82550" indent="0"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marL="82550" indent="0"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6350" marR="635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pl-PL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≤ </a:t>
                      </a: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0***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≤ 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0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≤ 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0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≤ 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0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≤ </a:t>
                      </a:r>
                      <a: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analiz i prognoz niezbędnych w celu określania i realizacji polityki makroekonomicznej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7279998"/>
                  </a:ext>
                </a:extLst>
              </a:tr>
              <a:tr h="353300">
                <a:tc>
                  <a:txBody>
                    <a:bodyPr/>
                    <a:lstStyle/>
                    <a:p>
                      <a:pPr marL="85725" indent="0" algn="l" rtl="0" fontAlgn="ctr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1.2.2 Realizacja Rekomendacji Rady OECD dotyczącej uczciwości w służbie publicznej w zakresie koordynacji kontroli zarządczej i audytu wewnętrznego</a:t>
                      </a:r>
                    </a:p>
                    <a:p>
                      <a:pPr marL="85725" indent="0"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Liczba spełnionych wskaźników**** dotyczących działania funkcji centralnych celem wdrażania kontroli zarządczej i audytu wewnętrznego w stosunku do liczby tych wskaźników</a:t>
                      </a:r>
                    </a:p>
                    <a:p>
                      <a:pPr marL="85725" indent="0"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marL="85725" indent="0"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6350" marR="635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64%</a:t>
                      </a:r>
                      <a:b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(2022)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-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-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-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91%</a:t>
                      </a: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koordynacji kontroli zarządczej i audytu wewnętrznego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w jednostkach sektora finansów publicznych oraz przeglądów wydatków publicznych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691669"/>
                  </a:ext>
                </a:extLst>
              </a:tr>
              <a:tr h="378799">
                <a:tc>
                  <a:txBody>
                    <a:bodyPr/>
                    <a:lstStyle/>
                    <a:p>
                      <a:pPr marL="85725" indent="0" algn="l" rtl="0" fontAlgn="b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1.2.3 Wzmocnienie finansowania JST</a:t>
                      </a:r>
                    </a:p>
                    <a:p>
                      <a:pPr marL="85725" indent="0" algn="l" rtl="0" fontAlgn="b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Różnica między kwotą dochodów JST z tytułu udziałów w podatkach PIT i CIT oraz subwencji </a:t>
                      </a:r>
                      <a:r>
                        <a:rPr lang="pl-PL" sz="900" b="0" i="1" u="none" strike="noStrike" kern="120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ogólnej ustaloną </a:t>
                      </a: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zgodnie z obowiązującym w danym roku systemem dochodów JST a kwotą tych dochodów ustaloną zgodnie z systemem dochodów JST </a:t>
                      </a:r>
                      <a:r>
                        <a:rPr lang="pl-PL" sz="900" b="0" i="1" u="none" strike="noStrike" kern="120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obowiązującym </a:t>
                      </a:r>
                      <a:br>
                        <a:rPr lang="pl-PL" sz="900" b="0" i="1" u="none" strike="noStrike" kern="120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900" b="0" i="1" u="none" strike="noStrike" kern="120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do </a:t>
                      </a: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dnia 24 października 2024 r.</a:t>
                      </a:r>
                    </a:p>
                    <a:p>
                      <a:pPr marL="85725" indent="0" algn="l" rtl="0" fontAlgn="b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6350" marR="635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-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24 800</a:t>
                      </a:r>
                      <a:b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mln zł</a:t>
                      </a:r>
                    </a:p>
                  </a:txBody>
                  <a:tcPr marL="68580" marR="6858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28 900</a:t>
                      </a:r>
                      <a:b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mln zł</a:t>
                      </a:r>
                    </a:p>
                  </a:txBody>
                  <a:tcPr marL="68580" marR="6858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30 600</a:t>
                      </a:r>
                      <a:b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mln zł</a:t>
                      </a:r>
                    </a:p>
                  </a:txBody>
                  <a:tcPr marL="68580" marR="6858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</a:t>
                      </a:r>
                      <a: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32 200</a:t>
                      </a:r>
                      <a:b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mln zł</a:t>
                      </a:r>
                    </a:p>
                  </a:txBody>
                  <a:tcPr marL="68580" marR="6858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finansów samorządu terytorialnego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7312603"/>
                  </a:ext>
                </a:extLst>
              </a:tr>
              <a:tr h="517958">
                <a:tc>
                  <a:txBody>
                    <a:bodyPr/>
                    <a:lstStyle/>
                    <a:p>
                      <a:pPr marL="83820" indent="0" algn="l" rtl="0" fontAlgn="ctr"/>
                      <a:r>
                        <a:rPr lang="pl-PL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1.2.4 Nominalne tempo wzrostu wydatków pierwotnych netto</a:t>
                      </a:r>
                    </a:p>
                    <a:p>
                      <a:pPr marL="83820" indent="0"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Suma wydatków pierwotnych netto finansowanych ze środków krajowych zgodnie ze średniookresowym planem budżetowo-strukturalnym w danym roku w stosunku do sumy tych wydatków w roku poprzednim</a:t>
                      </a:r>
                    </a:p>
                    <a:p>
                      <a:pPr marL="83820" indent="0"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6350" marR="6350" marT="635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-</a:t>
                      </a:r>
                      <a:endParaRPr lang="pl-PL" sz="1000" b="0" i="0" u="none" strike="no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≤ 6,3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% </a:t>
                      </a:r>
                    </a:p>
                  </a:txBody>
                  <a:tcPr marL="68580" marR="6858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≤ 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4,4%</a:t>
                      </a:r>
                      <a:endParaRPr lang="pl-PL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≤ 4,0</a:t>
                      </a: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/>
                        </a:rPr>
                        <a:t>%</a:t>
                      </a:r>
                      <a:endParaRPr lang="pl-PL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≤ 3,5%</a:t>
                      </a:r>
                      <a:endParaRPr lang="pl-PL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prognoz wyniku sektora finansów publicznych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 i instytucji rządowych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i samorządowych</a:t>
                      </a:r>
                    </a:p>
                    <a:p>
                      <a:pPr algn="ctr" rtl="0" fontAlgn="ctr"/>
                      <a:endParaRPr lang="pl-PL" sz="700" b="0" i="0" u="none" strike="no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1456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361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>
            <a:extLst>
              <a:ext uri="{FF2B5EF4-FFF2-40B4-BE49-F238E27FC236}">
                <a16:creationId xmlns:a16="http://schemas.microsoft.com/office/drawing/2014/main" id="{554816FE-C98E-4B49-8485-C130A90CF876}"/>
              </a:ext>
            </a:extLst>
          </p:cNvPr>
          <p:cNvGrpSpPr/>
          <p:nvPr/>
        </p:nvGrpSpPr>
        <p:grpSpPr>
          <a:xfrm>
            <a:off x="0" y="0"/>
            <a:ext cx="2914684" cy="6858000"/>
            <a:chOff x="0" y="627110"/>
            <a:chExt cx="2914684" cy="5417185"/>
          </a:xfrm>
          <a:solidFill>
            <a:schemeClr val="bg1">
              <a:lumMod val="95000"/>
            </a:schemeClr>
          </a:solidFill>
        </p:grpSpPr>
        <p:sp>
          <p:nvSpPr>
            <p:cNvPr id="15" name="Prostokąt 14">
              <a:extLst>
                <a:ext uri="{FF2B5EF4-FFF2-40B4-BE49-F238E27FC236}">
                  <a16:creationId xmlns:a16="http://schemas.microsoft.com/office/drawing/2014/main" id="{C868175B-05B7-4CC8-A33C-D7C30B6A9789}"/>
                </a:ext>
              </a:extLst>
            </p:cNvPr>
            <p:cNvSpPr/>
            <p:nvPr/>
          </p:nvSpPr>
          <p:spPr>
            <a:xfrm>
              <a:off x="0" y="627110"/>
              <a:ext cx="2914684" cy="54171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cxnSp>
          <p:nvCxnSpPr>
            <p:cNvPr id="16" name="Łącznik prosty 15">
              <a:extLst>
                <a:ext uri="{FF2B5EF4-FFF2-40B4-BE49-F238E27FC236}">
                  <a16:creationId xmlns:a16="http://schemas.microsoft.com/office/drawing/2014/main" id="{4F75B6B7-DBA7-4336-A995-77DAF3500EBD}"/>
                </a:ext>
              </a:extLst>
            </p:cNvPr>
            <p:cNvCxnSpPr>
              <a:cxnSpLocks/>
            </p:cNvCxnSpPr>
            <p:nvPr/>
          </p:nvCxnSpPr>
          <p:spPr>
            <a:xfrm>
              <a:off x="2909921" y="627110"/>
              <a:ext cx="0" cy="5417185"/>
            </a:xfrm>
            <a:prstGeom prst="line">
              <a:avLst/>
            </a:prstGeom>
            <a:grpFill/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Tabela 36">
            <a:extLst>
              <a:ext uri="{FF2B5EF4-FFF2-40B4-BE49-F238E27FC236}">
                <a16:creationId xmlns:a16="http://schemas.microsoft.com/office/drawing/2014/main" id="{220BA331-58A4-4242-964E-7E599AF7E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818924"/>
              </p:ext>
            </p:extLst>
          </p:nvPr>
        </p:nvGraphicFramePr>
        <p:xfrm>
          <a:off x="3060000" y="900000"/>
          <a:ext cx="9020964" cy="3295477"/>
        </p:xfrm>
        <a:graphic>
          <a:graphicData uri="http://schemas.openxmlformats.org/drawingml/2006/table">
            <a:tbl>
              <a:tblPr/>
              <a:tblGrid>
                <a:gridCol w="4399200">
                  <a:extLst>
                    <a:ext uri="{9D8B030D-6E8A-4147-A177-3AD203B41FA5}">
                      <a16:colId xmlns:a16="http://schemas.microsoft.com/office/drawing/2014/main" val="382968387"/>
                    </a:ext>
                  </a:extLst>
                </a:gridCol>
                <a:gridCol w="752400">
                  <a:extLst>
                    <a:ext uri="{9D8B030D-6E8A-4147-A177-3AD203B41FA5}">
                      <a16:colId xmlns:a16="http://schemas.microsoft.com/office/drawing/2014/main" val="3759156611"/>
                    </a:ext>
                  </a:extLst>
                </a:gridCol>
                <a:gridCol w="724341">
                  <a:extLst>
                    <a:ext uri="{9D8B030D-6E8A-4147-A177-3AD203B41FA5}">
                      <a16:colId xmlns:a16="http://schemas.microsoft.com/office/drawing/2014/main" val="2978474379"/>
                    </a:ext>
                  </a:extLst>
                </a:gridCol>
                <a:gridCol w="724341">
                  <a:extLst>
                    <a:ext uri="{9D8B030D-6E8A-4147-A177-3AD203B41FA5}">
                      <a16:colId xmlns:a16="http://schemas.microsoft.com/office/drawing/2014/main" val="2240694462"/>
                    </a:ext>
                  </a:extLst>
                </a:gridCol>
                <a:gridCol w="724341">
                  <a:extLst>
                    <a:ext uri="{9D8B030D-6E8A-4147-A177-3AD203B41FA5}">
                      <a16:colId xmlns:a16="http://schemas.microsoft.com/office/drawing/2014/main" val="3211707655"/>
                    </a:ext>
                  </a:extLst>
                </a:gridCol>
                <a:gridCol w="724341">
                  <a:extLst>
                    <a:ext uri="{9D8B030D-6E8A-4147-A177-3AD203B41FA5}">
                      <a16:colId xmlns:a16="http://schemas.microsoft.com/office/drawing/2014/main" val="389696342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4196481786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  </a:t>
                      </a:r>
                      <a:r>
                        <a:rPr lang="pl-PL" sz="1800" b="1" i="0" u="none" strike="noStrike" cap="small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Wskaźnik</a:t>
                      </a:r>
                      <a:endParaRPr lang="pl-PL" sz="1200" b="1" i="0" u="none" strike="noStrike" cap="small" baseline="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bazowa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Wartość planowana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Źródło </a:t>
                      </a:r>
                    </a:p>
                    <a:p>
                      <a:pPr algn="ctr" rtl="0" fontAlgn="ctr"/>
                      <a:r>
                        <a:rPr lang="pl-PL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danych 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008281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2025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2026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2027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5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Lato" panose="020F0502020204030203" pitchFamily="34" charset="-18"/>
                        </a:rPr>
                        <a:t>2028</a:t>
                      </a:r>
                    </a:p>
                  </a:txBody>
                  <a:tcPr marL="7910" marR="7910" marT="791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012146"/>
                  </a:ext>
                </a:extLst>
              </a:tr>
              <a:tr h="55117">
                <a:tc>
                  <a:txBody>
                    <a:bodyPr/>
                    <a:lstStyle/>
                    <a:p>
                      <a:pPr algn="l" rtl="0" fontAlgn="ctr"/>
                      <a:endParaRPr lang="pl-PL" sz="300" b="0" i="1" u="none" strike="noStrike" kern="120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Lato" panose="020F0502020204030203" pitchFamily="34" charset="-18"/>
                        <a:ea typeface="+mn-ea"/>
                        <a:cs typeface="+mn-cs"/>
                      </a:endParaRPr>
                    </a:p>
                  </a:txBody>
                  <a:tcPr marL="108000" marR="108000" marT="791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1" i="0" u="none" strike="noStrike" dirty="0">
                        <a:solidFill>
                          <a:srgbClr val="C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300" b="0" i="0" u="none" strike="noStrike" dirty="0">
                        <a:solidFill>
                          <a:srgbClr val="000000"/>
                        </a:solidFill>
                        <a:effectLst/>
                        <a:latin typeface="Lato" panose="020F0502020204030203" pitchFamily="34" charset="-18"/>
                      </a:endParaRP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827236"/>
                  </a:ext>
                </a:extLst>
              </a:tr>
              <a:tr h="15308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2.1.1 International Tax Competitiveness Index (ITCI) - wskaźnik konkurencyjności podatkowej 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Pozycja Polski w rankingu International Tax Competitiveness Index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72000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poz. 31/38 (2024)</a:t>
                      </a:r>
                    </a:p>
                  </a:txBody>
                  <a:tcPr marL="7910" marR="7910" marT="791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awans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awans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awans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≤ 25</a:t>
                      </a:r>
                    </a:p>
                  </a:txBody>
                  <a:tcPr marL="0" marR="0" marT="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/>
                        </a:rPr>
                        <a:t>R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/>
                        </a:rPr>
                        <a:t>anking International Tax Competitiveness Index</a:t>
                      </a:r>
                      <a:endParaRPr lang="pl-PL" sz="700" b="0" i="0" u="none" strike="noStrike" dirty="0">
                        <a:solidFill>
                          <a:srgbClr val="DC0032"/>
                        </a:solidFill>
                        <a:effectLst/>
                        <a:highlight>
                          <a:srgbClr val="FFFF00"/>
                        </a:highlight>
                        <a:latin typeface="Lato"/>
                      </a:endParaRPr>
                    </a:p>
                  </a:txBody>
                  <a:tcPr marL="6350" marR="6350" marT="6350" marB="0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7279998"/>
                  </a:ext>
                </a:extLst>
              </a:tr>
              <a:tr h="23316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2.1.2 Vacatio legis dla zmian systemowych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Mediana liczby dni vacatio legis ustaw nowelizujących ustawy o CIT, PIT  i VAT </a:t>
                      </a:r>
                      <a:b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(okres od  dnia ogłoszenia ustawy do dnia wejścia w życie)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72000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15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(2018-2022)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45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45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45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45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/>
                        </a:rPr>
                        <a:t>komórki właściwe merytorycznie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/>
                        </a:rPr>
                        <a:t>w zakresie poszczególnych ustaw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488691"/>
                  </a:ext>
                </a:extLst>
              </a:tr>
              <a:tr h="380752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2.1.3 Czas trwania procesu legislacyjnego </a:t>
                      </a: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Mediana liczby dni procesu legislacyjnego dotyczącego ustaw nowelizujących </a:t>
                      </a:r>
                      <a:b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ustawy o CIT, PIT i VAT (okres od dnia udostępnienia projektu ustawy w BIP </a:t>
                      </a:r>
                      <a:b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</a:br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na stronie podmiotowej RCL do dnia ogłoszenia ustawy)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72000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120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(2018-2022)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180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180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180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180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/>
                        </a:rPr>
                        <a:t>komórki właściwe merytorycznie </a:t>
                      </a:r>
                      <a:b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/>
                        </a:rPr>
                      </a:br>
                      <a:r>
                        <a:rPr lang="pl-PL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/>
                        </a:rPr>
                        <a:t>w zakresie poszczególnych ustaw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97444871"/>
                  </a:ext>
                </a:extLst>
              </a:tr>
              <a:tr h="350366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2.1.4 Realizacja akcji i kampanii o charakterze promocyjnym 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lub informacyjnym</a:t>
                      </a:r>
                      <a:endParaRPr lang="pl-PL" sz="1200" b="1" i="0" u="none" strike="sngStrike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-18"/>
                      </a:endParaRPr>
                    </a:p>
                    <a:p>
                      <a:pPr algn="l" rtl="0" fontAlgn="ctr"/>
                      <a:r>
                        <a:rPr lang="pl-PL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Lato"/>
                          <a:ea typeface="+mn-ea"/>
                          <a:cs typeface="+mn-cs"/>
                        </a:rPr>
                        <a:t>Liczba kampanii lub akcji zrealizowanych w danym roku</a:t>
                      </a:r>
                    </a:p>
                    <a:p>
                      <a:pPr algn="l" rtl="0" fontAlgn="ctr"/>
                      <a:endParaRPr lang="pl-PL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Lato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4</a:t>
                      </a:r>
                    </a:p>
                    <a:p>
                      <a:pPr algn="ctr" rtl="0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-18"/>
                        </a:rPr>
                        <a:t>(2024)</a:t>
                      </a:r>
                    </a:p>
                  </a:txBody>
                  <a:tcPr marL="7910" marR="7910" marT="791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≥ 4</a:t>
                      </a:r>
                    </a:p>
                  </a:txBody>
                  <a:tcPr marL="0" marR="0" marT="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komórka właściwa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ds. komunikacji </a:t>
                      </a:r>
                      <a:b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</a:br>
                      <a:r>
                        <a:rPr lang="pl-PL" sz="700" b="0" i="0" u="none" strike="noStrike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-18"/>
                        </a:rPr>
                        <a:t>i promocji</a:t>
                      </a:r>
                    </a:p>
                  </a:txBody>
                  <a:tcPr marL="6350" marR="6350" marT="6350" marB="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8570019"/>
                  </a:ext>
                </a:extLst>
              </a:tr>
            </a:tbl>
          </a:graphicData>
        </a:graphic>
      </p:graphicFrame>
      <p:pic>
        <p:nvPicPr>
          <p:cNvPr id="1028" name="Picture 4" descr="01_znak_podstawowy_kolor_biale_tlo">
            <a:extLst>
              <a:ext uri="{FF2B5EF4-FFF2-40B4-BE49-F238E27FC236}">
                <a16:creationId xmlns:a16="http://schemas.microsoft.com/office/drawing/2014/main" id="{700B4DDA-1101-4A8B-9DB1-61DD3C116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" y="6252442"/>
            <a:ext cx="1297601" cy="5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29EC2DF-9973-412B-9724-0042CAD243C2}"/>
              </a:ext>
            </a:extLst>
          </p:cNvPr>
          <p:cNvSpPr txBox="1"/>
          <p:nvPr/>
        </p:nvSpPr>
        <p:spPr>
          <a:xfrm>
            <a:off x="2916000" y="71250"/>
            <a:ext cx="903545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small" spc="0" normalizeH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Kierunek 2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lang="pl-PL" sz="2000" i="1" cap="small" dirty="0">
                <a:latin typeface="Lato"/>
              </a:rPr>
              <a:t>Zrównoważony rozwój systemu podatkowego oraz profesjonalna </a:t>
            </a:r>
          </a:p>
          <a:p>
            <a:pPr marL="1258888"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000" i="1" cap="small" dirty="0">
                <a:latin typeface="Lato"/>
              </a:rPr>
              <a:t>i nowoczesna obsługa klienta</a:t>
            </a:r>
            <a:endParaRPr kumimoji="0" lang="pl-PL" sz="2000" i="1" u="none" strike="noStrike" kern="1200" cap="small" spc="0" normalizeH="0" noProof="0" dirty="0">
              <a:ln>
                <a:noFill/>
              </a:ln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6891530A-BD35-4151-A492-AD6CECEAC013}"/>
              </a:ext>
            </a:extLst>
          </p:cNvPr>
          <p:cNvSpPr/>
          <p:nvPr/>
        </p:nvSpPr>
        <p:spPr>
          <a:xfrm>
            <a:off x="0" y="900000"/>
            <a:ext cx="2880000" cy="1151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r">
              <a:spcAft>
                <a:spcPts val="600"/>
              </a:spcAft>
              <a:buClr>
                <a:srgbClr val="C00000"/>
              </a:buClr>
              <a:defRPr/>
            </a:pPr>
            <a:r>
              <a:rPr lang="pl-PL" sz="2000" b="1" cap="small" dirty="0">
                <a:solidFill>
                  <a:schemeClr val="tx1"/>
                </a:solidFill>
                <a:latin typeface="Lato"/>
                <a:ea typeface="Lato"/>
                <a:cs typeface="Lato"/>
              </a:rPr>
              <a:t>Cel 2.1  </a:t>
            </a:r>
          </a:p>
          <a:p>
            <a:pPr algn="r">
              <a:spcAft>
                <a:spcPts val="1200"/>
              </a:spcAft>
              <a:buClr>
                <a:srgbClr val="C00000"/>
              </a:buClr>
              <a:defRPr/>
            </a:pP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Wsparcie klientów w wykonywaniu obowiązków podatkowych </a:t>
            </a:r>
            <a:b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</a:br>
            <a:r>
              <a:rPr lang="pl-PL" sz="1400" i="1" dirty="0">
                <a:solidFill>
                  <a:srgbClr val="C00000"/>
                </a:solidFill>
                <a:latin typeface="Lato"/>
                <a:ea typeface="Lato"/>
                <a:cs typeface="Lato"/>
              </a:rPr>
              <a:t>i celnych</a:t>
            </a:r>
          </a:p>
        </p:txBody>
      </p:sp>
    </p:spTree>
    <p:extLst>
      <p:ext uri="{BB962C8B-B14F-4D97-AF65-F5344CB8AC3E}">
        <p14:creationId xmlns:p14="http://schemas.microsoft.com/office/powerpoint/2010/main" val="242981550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2312</Words>
  <Application>Microsoft Office PowerPoint</Application>
  <PresentationFormat>Panoramiczny</PresentationFormat>
  <Paragraphs>412</Paragraphs>
  <Slides>12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Lato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2025-02-26T12:35:20Z</dcterms:created>
  <dcterms:modified xsi:type="dcterms:W3CDTF">2025-02-26T12:35:35Z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FCATEGORY">
    <vt:lpwstr>InformacjePubliczneInformacjeSektoraPublicznego</vt:lpwstr>
  </property>
  <property fmtid="{D5CDD505-2E9C-101B-9397-08002B2CF9AE}" pid="3" name="MFClassifiedBy">
    <vt:lpwstr>UxC4dwLulzfINJ8nQH+xvX5LNGipWa4BRSZhPgxsCvkIQbzDsqLW0vbcx6nd7g5N6VdQoBAWkpO4UZGxof6ETQ==</vt:lpwstr>
  </property>
  <property fmtid="{D5CDD505-2E9C-101B-9397-08002B2CF9AE}" pid="4" name="MFClassificationDate">
    <vt:lpwstr>2025-02-26T13:35:26.2519800+01:00</vt:lpwstr>
  </property>
  <property fmtid="{D5CDD505-2E9C-101B-9397-08002B2CF9AE}" pid="5" name="MFClassifiedBySID">
    <vt:lpwstr>UxC4dwLulzfINJ8nQH+xvX5LNGipWa4BRSZhPgxsCvm42mrIC/DSDv0ggS+FjUN/2v1BBotkLlY5aAiEhoi6ubyjF4YwCkvmEqX++xOvxoWuqj35xdeVwYXKjN3i8ljj</vt:lpwstr>
  </property>
  <property fmtid="{D5CDD505-2E9C-101B-9397-08002B2CF9AE}" pid="6" name="MFGRNItemId">
    <vt:lpwstr>GRN-de81b789-2ad0-432f-9461-297ba8dafa64</vt:lpwstr>
  </property>
  <property fmtid="{D5CDD505-2E9C-101B-9397-08002B2CF9AE}" pid="7" name="MFHash">
    <vt:lpwstr>i5xhvekKGyW3S7a371Oduh4EhELTiYudZ3PsBMpW5BA=</vt:lpwstr>
  </property>
  <property fmtid="{D5CDD505-2E9C-101B-9397-08002B2CF9AE}" pid="8" name="MFVisualMarkingsSettings">
    <vt:lpwstr>HeaderAlignment=1;FooterAlignment=1</vt:lpwstr>
  </property>
  <property fmtid="{D5CDD505-2E9C-101B-9397-08002B2CF9AE}" pid="9" name="DLPManualFileClassification">
    <vt:lpwstr>{2755b7d9-e53d-4779-a40c-03797dcf43b3}</vt:lpwstr>
  </property>
  <property fmtid="{D5CDD505-2E9C-101B-9397-08002B2CF9AE}" pid="10" name="MFRefresh">
    <vt:lpwstr>False</vt:lpwstr>
  </property>
</Properties>
</file>