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xls" ContentType="application/vnd.ms-excel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Override1.xml" ContentType="application/vnd.openxmlformats-officedocument.themeOverride+xml"/>
  <Override PartName="/ppt/theme/theme2.xml" ContentType="application/vnd.openxmlformats-officedocument.theme+xml"/>
  <Override PartName="/ppt/theme/theme3.xml" ContentType="application/vnd.openxmlformats-officedocument.them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42"/>
  </p:notesMasterIdLst>
  <p:handoutMasterIdLst>
    <p:handoutMasterId r:id="rId43"/>
  </p:handoutMasterIdLst>
  <p:sldIdLst>
    <p:sldId id="256" r:id="rId2"/>
    <p:sldId id="303" r:id="rId3"/>
    <p:sldId id="316" r:id="rId4"/>
    <p:sldId id="317" r:id="rId5"/>
    <p:sldId id="318" r:id="rId6"/>
    <p:sldId id="319" r:id="rId7"/>
    <p:sldId id="320" r:id="rId8"/>
    <p:sldId id="321" r:id="rId9"/>
    <p:sldId id="322" r:id="rId10"/>
    <p:sldId id="323" r:id="rId11"/>
    <p:sldId id="325" r:id="rId12"/>
    <p:sldId id="326" r:id="rId13"/>
    <p:sldId id="327" r:id="rId14"/>
    <p:sldId id="330" r:id="rId15"/>
    <p:sldId id="334" r:id="rId16"/>
    <p:sldId id="331" r:id="rId17"/>
    <p:sldId id="332" r:id="rId18"/>
    <p:sldId id="333" r:id="rId19"/>
    <p:sldId id="261" r:id="rId20"/>
    <p:sldId id="336" r:id="rId21"/>
    <p:sldId id="337" r:id="rId22"/>
    <p:sldId id="339" r:id="rId23"/>
    <p:sldId id="260" r:id="rId24"/>
    <p:sldId id="305" r:id="rId25"/>
    <p:sldId id="306" r:id="rId26"/>
    <p:sldId id="307" r:id="rId27"/>
    <p:sldId id="308" r:id="rId28"/>
    <p:sldId id="340" r:id="rId29"/>
    <p:sldId id="310" r:id="rId30"/>
    <p:sldId id="341" r:id="rId31"/>
    <p:sldId id="342" r:id="rId32"/>
    <p:sldId id="343" r:id="rId33"/>
    <p:sldId id="311" r:id="rId34"/>
    <p:sldId id="312" r:id="rId35"/>
    <p:sldId id="313" r:id="rId36"/>
    <p:sldId id="344" r:id="rId37"/>
    <p:sldId id="309" r:id="rId38"/>
    <p:sldId id="314" r:id="rId39"/>
    <p:sldId id="281" r:id="rId40"/>
    <p:sldId id="315" r:id="rId41"/>
  </p:sldIdLst>
  <p:sldSz cx="9144000" cy="6858000" type="screen4x3"/>
  <p:notesSz cx="6797675" cy="9926638"/>
  <p:defaultTextStyle>
    <a:defPPr>
      <a:defRPr lang="pl-PL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6" userDrawn="1">
          <p15:clr>
            <a:srgbClr val="A4A3A4"/>
          </p15:clr>
        </p15:guide>
        <p15:guide id="2" pos="2140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F0FDFE"/>
    <a:srgbClr val="4133F5"/>
    <a:srgbClr val="B48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 pośredni 2 — Ak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34555" autoAdjust="0"/>
    <p:restoredTop sz="86323" autoAdjust="0"/>
  </p:normalViewPr>
  <p:slideViewPr>
    <p:cSldViewPr>
      <p:cViewPr varScale="1">
        <p:scale>
          <a:sx n="116" d="100"/>
          <a:sy n="116" d="100"/>
        </p:scale>
        <p:origin x="1086" y="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0878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52" d="100"/>
          <a:sy n="52" d="100"/>
        </p:scale>
        <p:origin x="-2910" y="-84"/>
      </p:cViewPr>
      <p:guideLst>
        <p:guide orient="horz" pos="3126"/>
        <p:guide pos="214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notesMaster" Target="notesMasters/notesMaster1.xml"/><Relationship Id="rId47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handoutMaster" Target="handoutMasters/handoutMaster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Zeszyt1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Zeszyt1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BBaginsk\Desktop\Narada%20&#346;DS\Kopia%20Kopia%20MPiPS-03%20za%202015-ca&#322;a%20Polska.xls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31"/>
    </mc:Choice>
    <mc:Fallback>
      <c:style val="31"/>
    </mc:Fallback>
  </mc:AlternateContent>
  <c:chart>
    <c:title>
      <c:tx>
        <c:rich>
          <a:bodyPr/>
          <a:lstStyle/>
          <a:p>
            <a:pPr algn="ctr">
              <a:defRPr sz="2400"/>
            </a:pPr>
            <a:r>
              <a:rPr lang="pl-PL" sz="2400" dirty="0" smtClean="0">
                <a:latin typeface="Garamond" panose="02020404030301010803" pitchFamily="18" charset="0"/>
              </a:rPr>
              <a:t>Środowiskowe</a:t>
            </a:r>
            <a:r>
              <a:rPr lang="pl-PL" sz="2400" baseline="0" dirty="0" smtClean="0">
                <a:latin typeface="Garamond" panose="02020404030301010803" pitchFamily="18" charset="0"/>
              </a:rPr>
              <a:t> domy samopomocy </a:t>
            </a:r>
          </a:p>
          <a:p>
            <a:pPr algn="ctr">
              <a:defRPr sz="2400"/>
            </a:pPr>
            <a:r>
              <a:rPr lang="pl-PL" sz="2400" baseline="0" dirty="0" smtClean="0">
                <a:latin typeface="Garamond" panose="02020404030301010803" pitchFamily="18" charset="0"/>
              </a:rPr>
              <a:t>województwo warmińsko - mazurskie</a:t>
            </a:r>
            <a:endParaRPr lang="en-US" sz="2400" dirty="0">
              <a:latin typeface="Garamond" panose="02020404030301010803" pitchFamily="18" charset="0"/>
            </a:endParaRPr>
          </a:p>
        </c:rich>
      </c:tx>
      <c:layout>
        <c:manualLayout>
          <c:xMode val="edge"/>
          <c:yMode val="edge"/>
          <c:x val="0.21642231322956454"/>
          <c:y val="2.8574816473383301E-2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0.29885498687664042"/>
          <c:y val="0.35702209098862642"/>
          <c:w val="0.3856233595800525"/>
          <c:h val="0.64270559930008753"/>
        </c:manualLayout>
      </c:layout>
      <c:pieChart>
        <c:varyColors val="1"/>
        <c:ser>
          <c:idx val="0"/>
          <c:order val="0"/>
          <c:explosion val="25"/>
          <c:dPt>
            <c:idx val="0"/>
            <c:bubble3D val="0"/>
            <c:explosion val="13"/>
          </c:dPt>
          <c:dPt>
            <c:idx val="1"/>
            <c:bubble3D val="0"/>
            <c:explosion val="15"/>
          </c:dPt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en-US" sz="1800" b="1">
                        <a:solidFill>
                          <a:srgbClr val="FF0000"/>
                        </a:solidFill>
                        <a:latin typeface="Garamond" panose="02020404030301010803" pitchFamily="18" charset="0"/>
                      </a:rPr>
                      <a:t>31</a:t>
                    </a:r>
                    <a:r>
                      <a:rPr lang="en-US" sz="1800">
                        <a:latin typeface="Garamond" panose="02020404030301010803" pitchFamily="18" charset="0"/>
                      </a:rPr>
                      <a:t>
44%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/>
              <c:tx>
                <c:rich>
                  <a:bodyPr/>
                  <a:lstStyle/>
                  <a:p>
                    <a:r>
                      <a:rPr lang="en-US" sz="1800" b="1">
                        <a:solidFill>
                          <a:srgbClr val="FF0000"/>
                        </a:solidFill>
                        <a:latin typeface="Garamond" panose="02020404030301010803" pitchFamily="18" charset="0"/>
                      </a:rPr>
                      <a:t>39</a:t>
                    </a:r>
                    <a:r>
                      <a:rPr lang="en-US" sz="1800">
                        <a:latin typeface="Garamond" panose="02020404030301010803" pitchFamily="18" charset="0"/>
                      </a:rPr>
                      <a:t>
56%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800">
                    <a:latin typeface="Garamond" panose="02020404030301010803" pitchFamily="18" charset="0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1"/>
            <c:showBubbleSize val="0"/>
            <c:separator>
</c:separator>
            <c:showLeaderLines val="0"/>
            <c:extLst>
              <c:ext xmlns:c15="http://schemas.microsoft.com/office/drawing/2012/chart" uri="{CE6537A1-D6FC-4f65-9D91-7224C49458BB}"/>
            </c:extLst>
          </c:dLbls>
          <c:cat>
            <c:strRef>
              <c:f>Arkusz1!$B$4:$B$5</c:f>
              <c:strCache>
                <c:ptCount val="2"/>
                <c:pt idx="0">
                  <c:v>prowadzone przez jst</c:v>
                </c:pt>
                <c:pt idx="1">
                  <c:v>prowadzone przez podmioty niepubliczne</c:v>
                </c:pt>
              </c:strCache>
            </c:strRef>
          </c:cat>
          <c:val>
            <c:numRef>
              <c:f>Arkusz1!$C$4:$C$5</c:f>
              <c:numCache>
                <c:formatCode>General</c:formatCode>
                <c:ptCount val="2"/>
                <c:pt idx="0">
                  <c:v>31</c:v>
                </c:pt>
                <c:pt idx="1">
                  <c:v>39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0"/>
        </c:dLbls>
        <c:firstSliceAng val="180"/>
      </c:pieChart>
    </c:plotArea>
    <c:legend>
      <c:legendPos val="t"/>
      <c:layout>
        <c:manualLayout>
          <c:xMode val="edge"/>
          <c:yMode val="edge"/>
          <c:x val="0"/>
          <c:y val="0.21764675719791815"/>
          <c:w val="0.9916666666666667"/>
          <c:h val="8.965259550889472E-2"/>
        </c:manualLayout>
      </c:layout>
      <c:overlay val="0"/>
      <c:txPr>
        <a:bodyPr/>
        <a:lstStyle/>
        <a:p>
          <a:pPr>
            <a:defRPr sz="1800">
              <a:latin typeface="Garamond" panose="02020404030301010803" pitchFamily="18" charset="0"/>
            </a:defRPr>
          </a:pPr>
          <a:endParaRPr lang="pl-PL"/>
        </a:p>
      </c:txPr>
    </c:legend>
    <c:plotVisOnly val="1"/>
    <c:dispBlanksAs val="gap"/>
    <c:showDLblsOverMax val="0"/>
  </c:chart>
  <c:spPr>
    <a:noFill/>
    <a:ln>
      <a:noFill/>
    </a:ln>
  </c:sp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>
                <a:latin typeface="Garamond" panose="02020404030301010803" pitchFamily="18" charset="0"/>
              </a:defRPr>
            </a:pPr>
            <a:r>
              <a:rPr lang="en-US">
                <a:latin typeface="Garamond" panose="02020404030301010803" pitchFamily="18" charset="0"/>
              </a:rPr>
              <a:t>Liczba ŚDS</a:t>
            </a:r>
            <a:r>
              <a:rPr lang="pl-PL">
                <a:latin typeface="Garamond" panose="02020404030301010803" pitchFamily="18" charset="0"/>
              </a:rPr>
              <a:t> na terenie całej Polski</a:t>
            </a:r>
            <a:endParaRPr lang="en-US">
              <a:latin typeface="Garamond" panose="02020404030301010803" pitchFamily="18" charset="0"/>
            </a:endParaRPr>
          </a:p>
        </c:rich>
      </c:tx>
      <c:layout/>
      <c:overlay val="0"/>
    </c:title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1"/>
          <c:order val="0"/>
          <c:tx>
            <c:strRef>
              <c:f>'ludność (2)'!$C$2</c:f>
              <c:strCache>
                <c:ptCount val="1"/>
                <c:pt idx="0">
                  <c:v>Liczba ŚDS</c:v>
                </c:pt>
              </c:strCache>
            </c:strRef>
          </c:tx>
          <c:spPr>
            <a:solidFill>
              <a:schemeClr val="tx2">
                <a:lumMod val="60000"/>
                <a:lumOff val="40000"/>
              </a:schemeClr>
            </a:solidFill>
          </c:spPr>
          <c:invertIfNegative val="0"/>
          <c:dPt>
            <c:idx val="5"/>
            <c:invertIfNegative val="0"/>
            <c:bubble3D val="0"/>
            <c:spPr>
              <a:solidFill>
                <a:srgbClr val="FF0000"/>
              </a:solidFill>
            </c:spPr>
          </c:dPt>
          <c:dPt>
            <c:idx val="13"/>
            <c:invertIfNegative val="0"/>
            <c:bubble3D val="0"/>
            <c:spPr>
              <a:solidFill>
                <a:schemeClr val="bg2">
                  <a:lumMod val="25000"/>
                </a:schemeClr>
              </a:solidFill>
            </c:spPr>
          </c:dPt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'ludność (2)'!$A$3:$A$18</c:f>
              <c:strCache>
                <c:ptCount val="16"/>
                <c:pt idx="0">
                  <c:v>dolnośląskie</c:v>
                </c:pt>
                <c:pt idx="1">
                  <c:v>kujawsko - pomorskie</c:v>
                </c:pt>
                <c:pt idx="2">
                  <c:v>lubelskie</c:v>
                </c:pt>
                <c:pt idx="3">
                  <c:v>lubuskie</c:v>
                </c:pt>
                <c:pt idx="4">
                  <c:v>łódzkie</c:v>
                </c:pt>
                <c:pt idx="5">
                  <c:v>małopolskie</c:v>
                </c:pt>
                <c:pt idx="6">
                  <c:v>mazowieckie</c:v>
                </c:pt>
                <c:pt idx="7">
                  <c:v>opolskie</c:v>
                </c:pt>
                <c:pt idx="8">
                  <c:v>podkarpackie</c:v>
                </c:pt>
                <c:pt idx="9">
                  <c:v>podlaskie</c:v>
                </c:pt>
                <c:pt idx="10">
                  <c:v>pomorskie</c:v>
                </c:pt>
                <c:pt idx="11">
                  <c:v>śląskie</c:v>
                </c:pt>
                <c:pt idx="12">
                  <c:v>świętokrzyskie</c:v>
                </c:pt>
                <c:pt idx="13">
                  <c:v>warmińsko mazurskie</c:v>
                </c:pt>
                <c:pt idx="14">
                  <c:v>wielkopolskie</c:v>
                </c:pt>
                <c:pt idx="15">
                  <c:v>zachodniopomorskie</c:v>
                </c:pt>
              </c:strCache>
            </c:strRef>
          </c:cat>
          <c:val>
            <c:numRef>
              <c:f>'ludność (2)'!$C$3:$C$18</c:f>
              <c:numCache>
                <c:formatCode>#,##0</c:formatCode>
                <c:ptCount val="16"/>
                <c:pt idx="0">
                  <c:v>38</c:v>
                </c:pt>
                <c:pt idx="1">
                  <c:v>43</c:v>
                </c:pt>
                <c:pt idx="2">
                  <c:v>53</c:v>
                </c:pt>
                <c:pt idx="3">
                  <c:v>29</c:v>
                </c:pt>
                <c:pt idx="4">
                  <c:v>47</c:v>
                </c:pt>
                <c:pt idx="5">
                  <c:v>74</c:v>
                </c:pt>
                <c:pt idx="6">
                  <c:v>64</c:v>
                </c:pt>
                <c:pt idx="7">
                  <c:v>12</c:v>
                </c:pt>
                <c:pt idx="8">
                  <c:v>64</c:v>
                </c:pt>
                <c:pt idx="9">
                  <c:v>19</c:v>
                </c:pt>
                <c:pt idx="10">
                  <c:v>62</c:v>
                </c:pt>
                <c:pt idx="11">
                  <c:v>42</c:v>
                </c:pt>
                <c:pt idx="12">
                  <c:v>36</c:v>
                </c:pt>
                <c:pt idx="13">
                  <c:v>70</c:v>
                </c:pt>
                <c:pt idx="14">
                  <c:v>69</c:v>
                </c:pt>
                <c:pt idx="15">
                  <c:v>40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281326088"/>
        <c:axId val="281327264"/>
        <c:axId val="0"/>
      </c:bar3DChart>
      <c:catAx>
        <c:axId val="281326088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281327264"/>
        <c:crosses val="autoZero"/>
        <c:auto val="1"/>
        <c:lblAlgn val="ctr"/>
        <c:lblOffset val="100"/>
        <c:noMultiLvlLbl val="0"/>
      </c:catAx>
      <c:valAx>
        <c:axId val="281327264"/>
        <c:scaling>
          <c:orientation val="minMax"/>
        </c:scaling>
        <c:delete val="0"/>
        <c:axPos val="l"/>
        <c:numFmt formatCode="#,##0" sourceLinked="1"/>
        <c:majorTickMark val="out"/>
        <c:minorTickMark val="none"/>
        <c:tickLblPos val="nextTo"/>
        <c:crossAx val="281326088"/>
        <c:crosses val="autoZero"/>
        <c:crossBetween val="between"/>
      </c:valAx>
      <c:spPr>
        <a:noFill/>
        <a:ln>
          <a:noFill/>
        </a:ln>
      </c:spPr>
    </c:plotArea>
    <c:plotVisOnly val="1"/>
    <c:dispBlanksAs val="gap"/>
    <c:showDLblsOverMax val="0"/>
  </c:chart>
  <c:spPr>
    <a:noFill/>
    <a:ln>
      <a:noFill/>
    </a:ln>
  </c:sp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>
                <a:latin typeface="Garamond" panose="02020404030301010803" pitchFamily="18" charset="0"/>
              </a:defRPr>
            </a:pPr>
            <a:r>
              <a:rPr lang="en-US">
                <a:latin typeface="Garamond" panose="02020404030301010803" pitchFamily="18" charset="0"/>
              </a:rPr>
              <a:t>Liczba miejsc w ŚDS</a:t>
            </a:r>
            <a:r>
              <a:rPr lang="pl-PL">
                <a:latin typeface="Garamond" panose="02020404030301010803" pitchFamily="18" charset="0"/>
              </a:rPr>
              <a:t> w poszczególnych województwach</a:t>
            </a:r>
            <a:endParaRPr lang="en-US">
              <a:latin typeface="Garamond" panose="02020404030301010803" pitchFamily="18" charset="0"/>
            </a:endParaRPr>
          </a:p>
        </c:rich>
      </c:tx>
      <c:layout/>
      <c:overlay val="0"/>
    </c:title>
    <c:autoTitleDeleted val="0"/>
    <c:plotArea>
      <c:layout/>
      <c:barChart>
        <c:barDir val="col"/>
        <c:grouping val="clustered"/>
        <c:varyColors val="0"/>
        <c:ser>
          <c:idx val="2"/>
          <c:order val="0"/>
          <c:tx>
            <c:strRef>
              <c:f>'ludność (2)'!$D$2</c:f>
              <c:strCache>
                <c:ptCount val="1"/>
                <c:pt idx="0">
                  <c:v>Liczba miejsc w ŚDS</c:v>
                </c:pt>
              </c:strCache>
            </c:strRef>
          </c:tx>
          <c:spPr>
            <a:solidFill>
              <a:schemeClr val="bg2">
                <a:lumMod val="50000"/>
              </a:schemeClr>
            </a:solidFill>
          </c:spPr>
          <c:invertIfNegative val="0"/>
          <c:dPt>
            <c:idx val="13"/>
            <c:invertIfNegative val="0"/>
            <c:bubble3D val="0"/>
            <c:spPr>
              <a:solidFill>
                <a:srgbClr val="FF0000"/>
              </a:solidFill>
            </c:spPr>
          </c:dPt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'ludność (2)'!$A$3:$A$18</c:f>
              <c:strCache>
                <c:ptCount val="16"/>
                <c:pt idx="0">
                  <c:v>dolnośląskie</c:v>
                </c:pt>
                <c:pt idx="1">
                  <c:v>kujawsko - pomorskie</c:v>
                </c:pt>
                <c:pt idx="2">
                  <c:v>lubelskie</c:v>
                </c:pt>
                <c:pt idx="3">
                  <c:v>lubuskie</c:v>
                </c:pt>
                <c:pt idx="4">
                  <c:v>łódzkie</c:v>
                </c:pt>
                <c:pt idx="5">
                  <c:v>małopolskie</c:v>
                </c:pt>
                <c:pt idx="6">
                  <c:v>mazowieckie</c:v>
                </c:pt>
                <c:pt idx="7">
                  <c:v>opolskie</c:v>
                </c:pt>
                <c:pt idx="8">
                  <c:v>podkarpackie</c:v>
                </c:pt>
                <c:pt idx="9">
                  <c:v>podlaskie</c:v>
                </c:pt>
                <c:pt idx="10">
                  <c:v>pomorskie</c:v>
                </c:pt>
                <c:pt idx="11">
                  <c:v>śląskie</c:v>
                </c:pt>
                <c:pt idx="12">
                  <c:v>świętokrzyskie</c:v>
                </c:pt>
                <c:pt idx="13">
                  <c:v>warmińsko mazurskie</c:v>
                </c:pt>
                <c:pt idx="14">
                  <c:v>wielkopolskie</c:v>
                </c:pt>
                <c:pt idx="15">
                  <c:v>zachodniopomorskie</c:v>
                </c:pt>
              </c:strCache>
            </c:strRef>
          </c:cat>
          <c:val>
            <c:numRef>
              <c:f>'ludność (2)'!$D$3:$D$18</c:f>
              <c:numCache>
                <c:formatCode>#,##0</c:formatCode>
                <c:ptCount val="16"/>
                <c:pt idx="0">
                  <c:v>1298</c:v>
                </c:pt>
                <c:pt idx="1">
                  <c:v>1557</c:v>
                </c:pt>
                <c:pt idx="2">
                  <c:v>2011</c:v>
                </c:pt>
                <c:pt idx="3">
                  <c:v>835</c:v>
                </c:pt>
                <c:pt idx="4">
                  <c:v>1891</c:v>
                </c:pt>
                <c:pt idx="5">
                  <c:v>2687</c:v>
                </c:pt>
                <c:pt idx="6">
                  <c:v>2232</c:v>
                </c:pt>
                <c:pt idx="7">
                  <c:v>647</c:v>
                </c:pt>
                <c:pt idx="8">
                  <c:v>2408</c:v>
                </c:pt>
                <c:pt idx="9">
                  <c:v>741</c:v>
                </c:pt>
                <c:pt idx="10">
                  <c:v>1773</c:v>
                </c:pt>
                <c:pt idx="11">
                  <c:v>1670</c:v>
                </c:pt>
                <c:pt idx="12">
                  <c:v>952</c:v>
                </c:pt>
                <c:pt idx="13">
                  <c:v>3561</c:v>
                </c:pt>
                <c:pt idx="14">
                  <c:v>2328</c:v>
                </c:pt>
                <c:pt idx="15">
                  <c:v>1301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81324128"/>
        <c:axId val="281329224"/>
      </c:barChart>
      <c:catAx>
        <c:axId val="281324128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281329224"/>
        <c:crosses val="autoZero"/>
        <c:auto val="1"/>
        <c:lblAlgn val="ctr"/>
        <c:lblOffset val="100"/>
        <c:noMultiLvlLbl val="0"/>
      </c:catAx>
      <c:valAx>
        <c:axId val="281329224"/>
        <c:scaling>
          <c:orientation val="minMax"/>
        </c:scaling>
        <c:delete val="0"/>
        <c:axPos val="l"/>
        <c:numFmt formatCode="#,##0" sourceLinked="1"/>
        <c:majorTickMark val="out"/>
        <c:minorTickMark val="none"/>
        <c:tickLblPos val="nextTo"/>
        <c:crossAx val="281324128"/>
        <c:crosses val="autoZero"/>
        <c:crossBetween val="between"/>
      </c:valAx>
    </c:plotArea>
    <c:plotVisOnly val="1"/>
    <c:dispBlanksAs val="gap"/>
    <c:showDLblsOverMax val="0"/>
  </c:chart>
  <c:spPr>
    <a:noFill/>
    <a:ln>
      <a:noFill/>
    </a:ln>
  </c:spPr>
  <c:externalData r:id="rId1">
    <c:autoUpdate val="0"/>
  </c:externalData>
</c:chartSpac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247" cy="496572"/>
          </a:xfrm>
          <a:prstGeom prst="rect">
            <a:avLst/>
          </a:prstGeom>
        </p:spPr>
        <p:txBody>
          <a:bodyPr vert="horz" lIns="92089" tIns="46045" rIns="92089" bIns="46045" rtlCol="0"/>
          <a:lstStyle>
            <a:lvl1pPr algn="l">
              <a:defRPr sz="1200"/>
            </a:lvl1pPr>
          </a:lstStyle>
          <a:p>
            <a:endParaRPr lang="pl-PL" dirty="0"/>
          </a:p>
        </p:txBody>
      </p:sp>
      <p:sp>
        <p:nvSpPr>
          <p:cNvPr id="3" name="Symbol zastępczy daty 2"/>
          <p:cNvSpPr>
            <a:spLocks noGrp="1"/>
          </p:cNvSpPr>
          <p:nvPr>
            <p:ph type="dt" sz="quarter" idx="1"/>
          </p:nvPr>
        </p:nvSpPr>
        <p:spPr>
          <a:xfrm>
            <a:off x="3849826" y="0"/>
            <a:ext cx="2946246" cy="496572"/>
          </a:xfrm>
          <a:prstGeom prst="rect">
            <a:avLst/>
          </a:prstGeom>
        </p:spPr>
        <p:txBody>
          <a:bodyPr vert="horz" lIns="92089" tIns="46045" rIns="92089" bIns="46045" rtlCol="0"/>
          <a:lstStyle>
            <a:lvl1pPr algn="r">
              <a:defRPr sz="1200"/>
            </a:lvl1pPr>
          </a:lstStyle>
          <a:p>
            <a:fld id="{3EF19F45-2D42-42CB-8DA1-9E48B1E5CF37}" type="datetimeFigureOut">
              <a:rPr lang="pl-PL" smtClean="0"/>
              <a:t>19.09.2016</a:t>
            </a:fld>
            <a:endParaRPr lang="pl-PL" dirty="0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2"/>
          </p:nvPr>
        </p:nvSpPr>
        <p:spPr>
          <a:xfrm>
            <a:off x="0" y="9428470"/>
            <a:ext cx="2946247" cy="496571"/>
          </a:xfrm>
          <a:prstGeom prst="rect">
            <a:avLst/>
          </a:prstGeom>
        </p:spPr>
        <p:txBody>
          <a:bodyPr vert="horz" lIns="92089" tIns="46045" rIns="92089" bIns="46045" rtlCol="0" anchor="b"/>
          <a:lstStyle>
            <a:lvl1pPr algn="l">
              <a:defRPr sz="1200"/>
            </a:lvl1pPr>
          </a:lstStyle>
          <a:p>
            <a:endParaRPr lang="pl-PL" dirty="0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3"/>
          </p:nvPr>
        </p:nvSpPr>
        <p:spPr>
          <a:xfrm>
            <a:off x="3849826" y="9428470"/>
            <a:ext cx="2946246" cy="496571"/>
          </a:xfrm>
          <a:prstGeom prst="rect">
            <a:avLst/>
          </a:prstGeom>
        </p:spPr>
        <p:txBody>
          <a:bodyPr vert="horz" lIns="92089" tIns="46045" rIns="92089" bIns="46045" rtlCol="0" anchor="b"/>
          <a:lstStyle>
            <a:lvl1pPr algn="r">
              <a:defRPr sz="1200"/>
            </a:lvl1pPr>
          </a:lstStyle>
          <a:p>
            <a:fld id="{B18EE78B-75F1-4835-9D51-C05D4877474B}" type="slidenum">
              <a:rPr lang="pl-PL" smtClean="0"/>
              <a:t>‹#›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97110347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247" cy="496572"/>
          </a:xfrm>
          <a:prstGeom prst="rect">
            <a:avLst/>
          </a:prstGeom>
        </p:spPr>
        <p:txBody>
          <a:bodyPr vert="horz" lIns="92089" tIns="46045" rIns="92089" bIns="46045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pl-PL" dirty="0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49826" y="0"/>
            <a:ext cx="2946246" cy="496572"/>
          </a:xfrm>
          <a:prstGeom prst="rect">
            <a:avLst/>
          </a:prstGeom>
        </p:spPr>
        <p:txBody>
          <a:bodyPr vert="horz" lIns="92089" tIns="46045" rIns="92089" bIns="46045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40C31F27-8DFC-4642-9910-E4114E24535A}" type="datetimeFigureOut">
              <a:rPr lang="pl-PL"/>
              <a:pPr>
                <a:defRPr/>
              </a:pPr>
              <a:t>19.09.2016</a:t>
            </a:fld>
            <a:endParaRPr lang="pl-PL" dirty="0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089" tIns="46045" rIns="92089" bIns="46045" rtlCol="0" anchor="ctr"/>
          <a:lstStyle/>
          <a:p>
            <a:pPr lvl="0"/>
            <a:endParaRPr lang="pl-PL" noProof="0" dirty="0" smtClean="0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79288" y="4715034"/>
            <a:ext cx="5439101" cy="4467546"/>
          </a:xfrm>
          <a:prstGeom prst="rect">
            <a:avLst/>
          </a:prstGeom>
        </p:spPr>
        <p:txBody>
          <a:bodyPr vert="horz" lIns="92089" tIns="46045" rIns="92089" bIns="46045" rtlCol="0">
            <a:normAutofit/>
          </a:bodyPr>
          <a:lstStyle/>
          <a:p>
            <a:pPr lvl="0"/>
            <a:r>
              <a:rPr lang="pl-PL" noProof="0" smtClean="0"/>
              <a:t>Kliknij, aby edytować style wzorca tekstu</a:t>
            </a:r>
          </a:p>
          <a:p>
            <a:pPr lvl="1"/>
            <a:r>
              <a:rPr lang="pl-PL" noProof="0" smtClean="0"/>
              <a:t>Drugi poziom</a:t>
            </a:r>
          </a:p>
          <a:p>
            <a:pPr lvl="2"/>
            <a:r>
              <a:rPr lang="pl-PL" noProof="0" smtClean="0"/>
              <a:t>Trzeci poziom</a:t>
            </a:r>
          </a:p>
          <a:p>
            <a:pPr lvl="3"/>
            <a:r>
              <a:rPr lang="pl-PL" noProof="0" smtClean="0"/>
              <a:t>Czwarty poziom</a:t>
            </a:r>
          </a:p>
          <a:p>
            <a:pPr lvl="4"/>
            <a:r>
              <a:rPr lang="pl-PL" noProof="0" smtClean="0"/>
              <a:t>Piąty poziom</a:t>
            </a:r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9428470"/>
            <a:ext cx="2946247" cy="496571"/>
          </a:xfrm>
          <a:prstGeom prst="rect">
            <a:avLst/>
          </a:prstGeom>
        </p:spPr>
        <p:txBody>
          <a:bodyPr vert="horz" lIns="92089" tIns="46045" rIns="92089" bIns="46045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pl-PL" dirty="0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49826" y="9428470"/>
            <a:ext cx="2946246" cy="496571"/>
          </a:xfrm>
          <a:prstGeom prst="rect">
            <a:avLst/>
          </a:prstGeom>
        </p:spPr>
        <p:txBody>
          <a:bodyPr vert="horz" lIns="92089" tIns="46045" rIns="92089" bIns="46045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36604590-4BDF-4365-885E-0DA87D4043CE}" type="slidenum">
              <a:rPr lang="pl-PL"/>
              <a:pPr>
                <a:defRPr/>
              </a:pPr>
              <a:t>‹#›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0783709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Symbol zastępczy obrazu slajd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1987" name="Symbol zastępczy notatek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pl-PL" altLang="pl-PL" dirty="0" smtClean="0"/>
              <a:t>31 gminnych śds na 1.259 miejsc</a:t>
            </a:r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DE4EE1E-FE81-4F4C-AE81-0D993C586E0F}" type="slidenum">
              <a:rPr lang="pl-PL" smtClean="0"/>
              <a:pPr>
                <a:defRPr/>
              </a:pPr>
              <a:t>19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73485779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Łącznik prosty 12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  <a:cs typeface="+mn-cs"/>
            </a:endParaRPr>
          </a:p>
        </p:txBody>
      </p:sp>
      <p:sp>
        <p:nvSpPr>
          <p:cNvPr id="29" name="Tytuł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9" name="Podtytuł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pl-PL" smtClean="0"/>
              <a:t>Kliknij, aby edytować styl wzorca podtytułu</a:t>
            </a:r>
            <a:endParaRPr lang="en-US"/>
          </a:p>
        </p:txBody>
      </p:sp>
      <p:sp>
        <p:nvSpPr>
          <p:cNvPr id="5" name="Symbol zastępczy daty 15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0D6100-7B25-4BB6-B8DD-CAE7AF725568}" type="datetimeFigureOut">
              <a:rPr lang="pl-PL"/>
              <a:pPr>
                <a:defRPr/>
              </a:pPr>
              <a:t>19.09.2016</a:t>
            </a:fld>
            <a:endParaRPr lang="pl-PL" dirty="0"/>
          </a:p>
        </p:txBody>
      </p:sp>
      <p:sp>
        <p:nvSpPr>
          <p:cNvPr id="6" name="Symbol zastępczy stopki 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 dirty="0"/>
          </a:p>
        </p:txBody>
      </p:sp>
      <p:sp>
        <p:nvSpPr>
          <p:cNvPr id="7" name="Symbol zastępczy numeru slajdu 14"/>
          <p:cNvSpPr>
            <a:spLocks noGrp="1"/>
          </p:cNvSpPr>
          <p:nvPr>
            <p:ph type="sldNum" sz="quarter" idx="12"/>
          </p:nvPr>
        </p:nvSpPr>
        <p:spPr>
          <a:xfrm>
            <a:off x="8229600" y="6473825"/>
            <a:ext cx="758825" cy="2476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D45B927-4636-4A2B-A68E-433437C4FCF1}" type="slidenum">
              <a:rPr lang="pl-PL"/>
              <a:pPr>
                <a:defRPr/>
              </a:pPr>
              <a:t>‹#›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1978375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  <p:sp>
        <p:nvSpPr>
          <p:cNvPr id="4" name="Symbol zastępczy daty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3EB113-AA65-4747-9999-EAEA172BF378}" type="datetimeFigureOut">
              <a:rPr lang="pl-PL"/>
              <a:pPr>
                <a:defRPr/>
              </a:pPr>
              <a:t>19.09.2016</a:t>
            </a:fld>
            <a:endParaRPr lang="pl-PL" dirty="0"/>
          </a:p>
        </p:txBody>
      </p:sp>
      <p:sp>
        <p:nvSpPr>
          <p:cNvPr id="5" name="Symbol zastępczy stopki 2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 dirty="0"/>
          </a:p>
        </p:txBody>
      </p:sp>
      <p:sp>
        <p:nvSpPr>
          <p:cNvPr id="6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186381-8E56-4847-B273-FA37DB1B7C0F}" type="slidenum">
              <a:rPr lang="pl-PL"/>
              <a:pPr>
                <a:defRPr/>
              </a:pPr>
              <a:t>‹#›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5636462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A72EE6-C70F-4FA7-A595-BAF35BB4109D}" type="datetimeFigureOut">
              <a:rPr lang="pl-PL"/>
              <a:pPr>
                <a:defRPr/>
              </a:pPr>
              <a:t>19.09.2016</a:t>
            </a:fld>
            <a:endParaRPr lang="pl-PL" dirty="0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 dirty="0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539DF6-8DAA-410E-8FAE-455F3AB2CA7D}" type="slidenum">
              <a:rPr lang="pl-PL"/>
              <a:pPr>
                <a:defRPr/>
              </a:pPr>
              <a:t>‹#›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8544116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ytuł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27" name="Symbol zastępczy zawartości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  <p:sp>
        <p:nvSpPr>
          <p:cNvPr id="4" name="Symbol zastępczy daty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ADF6B9-5E2C-44C0-8C98-09C1663683C8}" type="datetimeFigureOut">
              <a:rPr lang="pl-PL"/>
              <a:pPr>
                <a:defRPr/>
              </a:pPr>
              <a:t>19.09.2016</a:t>
            </a:fld>
            <a:endParaRPr lang="pl-PL" dirty="0"/>
          </a:p>
        </p:txBody>
      </p:sp>
      <p:sp>
        <p:nvSpPr>
          <p:cNvPr id="5" name="Symbol zastępczy stopki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 dirty="0"/>
          </a:p>
        </p:txBody>
      </p:sp>
      <p:sp>
        <p:nvSpPr>
          <p:cNvPr id="6" name="Symbol zastępczy numeru slajdu 15"/>
          <p:cNvSpPr>
            <a:spLocks noGrp="1"/>
          </p:cNvSpPr>
          <p:nvPr>
            <p:ph type="sldNum" sz="quarter" idx="12"/>
          </p:nvPr>
        </p:nvSpPr>
        <p:spPr>
          <a:xfrm>
            <a:off x="8229600" y="6473825"/>
            <a:ext cx="758825" cy="2476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57258B3-4593-49BC-B897-8DD7CC7570ED}" type="slidenum">
              <a:rPr lang="pl-PL"/>
              <a:pPr>
                <a:defRPr/>
              </a:pPr>
              <a:t>‹#›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6390058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Łącznik prosty 12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  <a:cs typeface="+mn-cs"/>
            </a:endParaRPr>
          </a:p>
        </p:txBody>
      </p:sp>
      <p:sp>
        <p:nvSpPr>
          <p:cNvPr id="6" name="Symbol zastępczy tekstu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8" name="Tytuł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5" name="Symbol zastępczy daty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651744-3706-4885-9D0B-34E493DCFA4C}" type="datetimeFigureOut">
              <a:rPr lang="pl-PL"/>
              <a:pPr>
                <a:defRPr/>
              </a:pPr>
              <a:t>19.09.2016</a:t>
            </a:fld>
            <a:endParaRPr lang="pl-PL" dirty="0"/>
          </a:p>
        </p:txBody>
      </p:sp>
      <p:sp>
        <p:nvSpPr>
          <p:cNvPr id="7" name="Symbol zastępczy stopki 10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 dirty="0"/>
          </a:p>
        </p:txBody>
      </p:sp>
      <p:sp>
        <p:nvSpPr>
          <p:cNvPr id="9" name="Symbol zastępczy numeru slajdu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E335C9-586C-448C-A9D4-7B38FAD64964}" type="slidenum">
              <a:rPr lang="pl-PL"/>
              <a:pPr>
                <a:defRPr/>
              </a:pPr>
              <a:t>‹#›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2231805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ytuł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14" name="Symbol zastępczy zawartości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  <p:sp>
        <p:nvSpPr>
          <p:cNvPr id="13" name="Symbol zastępczy zawartości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  <p:sp>
        <p:nvSpPr>
          <p:cNvPr id="5" name="Symbol zastępczy daty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B654B0-BD5D-4715-8679-023A8CF72F5B}" type="datetimeFigureOut">
              <a:rPr lang="pl-PL"/>
              <a:pPr>
                <a:defRPr/>
              </a:pPr>
              <a:t>19.09.2016</a:t>
            </a:fld>
            <a:endParaRPr lang="pl-PL" dirty="0"/>
          </a:p>
        </p:txBody>
      </p:sp>
      <p:sp>
        <p:nvSpPr>
          <p:cNvPr id="6" name="Symbol zastępczy stopki 2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 dirty="0"/>
          </a:p>
        </p:txBody>
      </p:sp>
      <p:sp>
        <p:nvSpPr>
          <p:cNvPr id="7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D6C5E1-54B1-48E1-9892-866C7CAD164D}" type="slidenum">
              <a:rPr lang="pl-PL"/>
              <a:pPr>
                <a:defRPr/>
              </a:pPr>
              <a:t>‹#›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40702438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Łącznik prosty 12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  <a:cs typeface="+mn-cs"/>
            </a:endParaRPr>
          </a:p>
        </p:txBody>
      </p:sp>
      <p:sp>
        <p:nvSpPr>
          <p:cNvPr id="29" name="Tytuł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/>
          <a:lstStyle>
            <a:lvl1pPr>
              <a:defRPr/>
            </a:lvl1pPr>
          </a:lstStyle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13" name="Symbol zastępczy tekstu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25" name="Symbol zastępczy tekstu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  <p:sp>
        <p:nvSpPr>
          <p:cNvPr id="28" name="Symbol zastępczy zawartości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  <p:sp>
        <p:nvSpPr>
          <p:cNvPr id="8" name="Symbol zastępczy daty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0AB88C-1C98-4C8D-913C-E0B5285380EF}" type="datetimeFigureOut">
              <a:rPr lang="pl-PL"/>
              <a:pPr>
                <a:defRPr/>
              </a:pPr>
              <a:t>19.09.2016</a:t>
            </a:fld>
            <a:endParaRPr lang="pl-PL" dirty="0"/>
          </a:p>
        </p:txBody>
      </p:sp>
      <p:sp>
        <p:nvSpPr>
          <p:cNvPr id="9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 dirty="0"/>
          </a:p>
        </p:txBody>
      </p:sp>
      <p:sp>
        <p:nvSpPr>
          <p:cNvPr id="10" name="Symbol zastępczy numeru slajdu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76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7E04B31-1672-4670-9A04-44874BCDBE9E}" type="slidenum">
              <a:rPr lang="pl-PL"/>
              <a:pPr>
                <a:defRPr/>
              </a:pPr>
              <a:t>‹#›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42280553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ytuł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Symbol zastępczy daty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366C18-C722-4871-B133-D66E3B11F3B3}" type="datetimeFigureOut">
              <a:rPr lang="pl-PL"/>
              <a:pPr>
                <a:defRPr/>
              </a:pPr>
              <a:t>19.09.2016</a:t>
            </a:fld>
            <a:endParaRPr lang="pl-PL" dirty="0"/>
          </a:p>
        </p:txBody>
      </p:sp>
      <p:sp>
        <p:nvSpPr>
          <p:cNvPr id="4" name="Symbol zastępczy stopki 2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 dirty="0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5A5CA7-EB4F-49BD-A666-D99A85BA581B}" type="slidenum">
              <a:rPr lang="pl-PL"/>
              <a:pPr>
                <a:defRPr/>
              </a:pPr>
              <a:t>‹#›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3920817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CF4E7F-1BE5-47A3-91B5-44C948DFDDE9}" type="datetimeFigureOut">
              <a:rPr lang="pl-PL"/>
              <a:pPr>
                <a:defRPr/>
              </a:pPr>
              <a:t>19.09.2016</a:t>
            </a:fld>
            <a:endParaRPr lang="pl-PL" dirty="0"/>
          </a:p>
        </p:txBody>
      </p:sp>
      <p:sp>
        <p:nvSpPr>
          <p:cNvPr id="3" name="Symbol zastępczy stopki 2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 dirty="0"/>
          </a:p>
        </p:txBody>
      </p:sp>
      <p:sp>
        <p:nvSpPr>
          <p:cNvPr id="4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D63610-1550-423A-80CB-5C84741F4BF7}" type="slidenum">
              <a:rPr lang="pl-PL"/>
              <a:pPr>
                <a:defRPr/>
              </a:pPr>
              <a:t>‹#›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5311998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Łącznik prosty 12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  <a:cs typeface="+mn-cs"/>
            </a:endParaRPr>
          </a:p>
        </p:txBody>
      </p:sp>
      <p:sp>
        <p:nvSpPr>
          <p:cNvPr id="12" name="Tytuł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/>
          <a:lstStyle>
            <a:lvl1pPr algn="l">
              <a:buNone/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26" name="Symbol zastępczy tekstu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14" name="Symbol zastępczy zawartości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  <p:sp>
        <p:nvSpPr>
          <p:cNvPr id="6" name="Symbol zastępczy daty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EF7D92-E26D-483C-834C-876AD1F52485}" type="datetimeFigureOut">
              <a:rPr lang="pl-PL"/>
              <a:pPr>
                <a:defRPr/>
              </a:pPr>
              <a:t>19.09.2016</a:t>
            </a:fld>
            <a:endParaRPr lang="pl-PL" dirty="0"/>
          </a:p>
        </p:txBody>
      </p:sp>
      <p:sp>
        <p:nvSpPr>
          <p:cNvPr id="7" name="Symbol zastępczy stopki 2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 dirty="0"/>
          </a:p>
        </p:txBody>
      </p:sp>
      <p:sp>
        <p:nvSpPr>
          <p:cNvPr id="8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D8E399-CBC3-465C-BBFC-C29D1CA884FE}" type="slidenum">
              <a:rPr lang="pl-PL"/>
              <a:pPr>
                <a:defRPr/>
              </a:pPr>
              <a:t>‹#›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9549316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ymbol zastępczy obrazu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pl-PL" noProof="0" dirty="0" smtClean="0"/>
              <a:t>Kliknij ikonę, aby dodać obraz</a:t>
            </a:r>
            <a:endParaRPr lang="en-US" noProof="0" dirty="0"/>
          </a:p>
        </p:txBody>
      </p:sp>
      <p:sp>
        <p:nvSpPr>
          <p:cNvPr id="17" name="Tytuł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/>
          <a:lstStyle>
            <a:lvl1pPr algn="l">
              <a:buNone/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26" name="Symbol zastępczy tekstu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E3AE77-50FD-47A5-9681-B833B0EF7C32}" type="datetimeFigureOut">
              <a:rPr lang="pl-PL"/>
              <a:pPr>
                <a:defRPr/>
              </a:pPr>
              <a:t>19.09.2016</a:t>
            </a:fld>
            <a:endParaRPr lang="pl-PL" dirty="0"/>
          </a:p>
        </p:txBody>
      </p:sp>
      <p:sp>
        <p:nvSpPr>
          <p:cNvPr id="6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 dirty="0"/>
          </a:p>
        </p:txBody>
      </p:sp>
      <p:sp>
        <p:nvSpPr>
          <p:cNvPr id="7" name="Symbol zastępczy numeru slajdu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D13E14-233D-41F4-B61A-400408E4FD22}" type="slidenum">
              <a:rPr lang="pl-PL"/>
              <a:pPr>
                <a:defRPr/>
              </a:pPr>
              <a:t>‹#›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7967193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3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Łącznik prosty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  <a:cs typeface="+mn-cs"/>
            </a:endParaRPr>
          </a:p>
        </p:txBody>
      </p:sp>
      <p:sp>
        <p:nvSpPr>
          <p:cNvPr id="1029" name="Symbol zastępczy tekstu 7"/>
          <p:cNvSpPr>
            <a:spLocks noGrp="1"/>
          </p:cNvSpPr>
          <p:nvPr>
            <p:ph type="body" idx="1"/>
          </p:nvPr>
        </p:nvSpPr>
        <p:spPr bwMode="auto">
          <a:xfrm>
            <a:off x="304800" y="1554163"/>
            <a:ext cx="8686800" cy="4525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l-PL" altLang="pl-PL" smtClean="0"/>
              <a:t>Kliknij, aby edytować style wzorca tekstu</a:t>
            </a:r>
          </a:p>
          <a:p>
            <a:pPr lvl="1"/>
            <a:r>
              <a:rPr lang="pl-PL" altLang="pl-PL" smtClean="0"/>
              <a:t>Drugi poziom</a:t>
            </a:r>
          </a:p>
          <a:p>
            <a:pPr lvl="2"/>
            <a:r>
              <a:rPr lang="pl-PL" altLang="pl-PL" smtClean="0"/>
              <a:t>Trzeci poziom</a:t>
            </a:r>
          </a:p>
          <a:p>
            <a:pPr lvl="3"/>
            <a:r>
              <a:rPr lang="pl-PL" altLang="pl-PL" smtClean="0"/>
              <a:t>Czwarty poziom</a:t>
            </a:r>
          </a:p>
          <a:p>
            <a:pPr lvl="4"/>
            <a:r>
              <a:rPr lang="pl-PL" altLang="pl-PL" smtClean="0"/>
              <a:t>Piąty poziom</a:t>
            </a:r>
            <a:endParaRPr lang="en-US" altLang="pl-PL" smtClean="0"/>
          </a:p>
        </p:txBody>
      </p:sp>
      <p:sp>
        <p:nvSpPr>
          <p:cNvPr id="11" name="Symbol zastępczy daty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accent1">
                    <a:shade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EA50A9A9-DFFE-47BC-9555-146BDCE601D7}" type="datetimeFigureOut">
              <a:rPr lang="pl-PL"/>
              <a:pPr>
                <a:defRPr/>
              </a:pPr>
              <a:t>19.09.2016</a:t>
            </a:fld>
            <a:endParaRPr lang="pl-PL" dirty="0"/>
          </a:p>
        </p:txBody>
      </p:sp>
      <p:sp>
        <p:nvSpPr>
          <p:cNvPr id="28" name="Symbol zastępczy stopki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accent1">
                    <a:shade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pl-PL" dirty="0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accent1">
                    <a:shade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05AC6482-31E0-47A6-B605-2E252D93F399}" type="slidenum">
              <a:rPr lang="pl-PL"/>
              <a:pPr>
                <a:defRPr/>
              </a:pPr>
              <a:t>‹#›</a:t>
            </a:fld>
            <a:endParaRPr lang="pl-PL" dirty="0"/>
          </a:p>
        </p:txBody>
      </p:sp>
      <p:sp>
        <p:nvSpPr>
          <p:cNvPr id="10" name="Symbol zastępczy tytułu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9" name="Łącznik prosty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  <a:cs typeface="+mn-cs"/>
            </a:endParaRPr>
          </a:p>
        </p:txBody>
      </p:sp>
      <p:sp>
        <p:nvSpPr>
          <p:cNvPr id="12" name="Łącznik prosty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30" r:id="rId1"/>
    <p:sldLayoutId id="2147483931" r:id="rId2"/>
    <p:sldLayoutId id="2147483932" r:id="rId3"/>
    <p:sldLayoutId id="2147483927" r:id="rId4"/>
    <p:sldLayoutId id="2147483933" r:id="rId5"/>
    <p:sldLayoutId id="2147483928" r:id="rId6"/>
    <p:sldLayoutId id="2147483934" r:id="rId7"/>
    <p:sldLayoutId id="2147483935" r:id="rId8"/>
    <p:sldLayoutId id="2147483936" r:id="rId9"/>
    <p:sldLayoutId id="2147483929" r:id="rId10"/>
    <p:sldLayoutId id="2147483937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 kern="1200" cap="all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"/>
        <a:defRPr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"/>
        <a:defRPr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"/>
        <a:defRPr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"/>
        <a:defRPr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0000"/>
        <a:buFont typeface="Wingdings 2" pitchFamily="18" charset="2"/>
        <a:buChar char=""/>
        <a:defRPr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Excel_97-2003_Worksheet1.xls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7.emf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Excel_97-2003_Worksheet2.xls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8.emf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323528" y="1773238"/>
            <a:ext cx="8529960" cy="4824114"/>
          </a:xfrm>
        </p:spPr>
        <p:txBody>
          <a:bodyPr anchor="ctr">
            <a:norm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pl-PL" altLang="pl-PL" sz="4800" b="1" dirty="0">
                <a:solidFill>
                  <a:schemeClr val="bg1"/>
                </a:solidFill>
                <a:latin typeface="Garamond" panose="02020404030301010803" pitchFamily="18" charset="0"/>
                <a:cs typeface="Arial" pitchFamily="34" charset="0"/>
              </a:rPr>
              <a:t>Warmińsko-Mazurski Urząd Wojewódzki w </a:t>
            </a:r>
            <a:r>
              <a:rPr lang="pl-PL" altLang="pl-PL" sz="4800" b="1" dirty="0" smtClean="0">
                <a:solidFill>
                  <a:schemeClr val="bg1"/>
                </a:solidFill>
                <a:latin typeface="Garamond" panose="02020404030301010803" pitchFamily="18" charset="0"/>
                <a:cs typeface="Arial" pitchFamily="34" charset="0"/>
              </a:rPr>
              <a:t>Olsztynie</a:t>
            </a:r>
            <a:endParaRPr lang="pl-PL" altLang="pl-PL" sz="4800" b="1" dirty="0">
              <a:latin typeface="Garamond" pitchFamily="18" charset="0"/>
            </a:endParaRPr>
          </a:p>
          <a:p>
            <a:pPr algn="ctr" eaLnBrk="1" fontAlgn="auto" hangingPunct="1">
              <a:spcAft>
                <a:spcPts val="0"/>
              </a:spcAft>
              <a:defRPr/>
            </a:pPr>
            <a:r>
              <a:rPr lang="pl-PL" sz="4600" b="1" dirty="0" smtClean="0">
                <a:solidFill>
                  <a:schemeClr val="tx1"/>
                </a:solidFill>
                <a:latin typeface="Garamond" pitchFamily="18" charset="0"/>
              </a:rPr>
              <a:t>ŚRODOWISKOWE DOMY SAMOPOMOCY</a:t>
            </a:r>
            <a:endParaRPr lang="pl-PL" sz="4600" dirty="0" smtClean="0">
              <a:solidFill>
                <a:schemeClr val="tx1"/>
              </a:solidFill>
              <a:latin typeface="Garamond" pitchFamily="18" charset="0"/>
            </a:endParaRPr>
          </a:p>
          <a:p>
            <a:pPr eaLnBrk="1" fontAlgn="auto" hangingPunct="1">
              <a:spcAft>
                <a:spcPts val="0"/>
              </a:spcAft>
              <a:buFont typeface="Wingdings 2"/>
              <a:buNone/>
              <a:defRPr/>
            </a:pPr>
            <a:endParaRPr lang="pl-PL" sz="2800" b="1" dirty="0" smtClean="0">
              <a:solidFill>
                <a:schemeClr val="tx1"/>
              </a:solidFill>
              <a:latin typeface="Garamond" pitchFamily="18" charset="0"/>
            </a:endParaRPr>
          </a:p>
          <a:p>
            <a:pPr lvl="0" algn="ctr">
              <a:buClrTx/>
            </a:pPr>
            <a:r>
              <a:rPr lang="pl-PL" sz="2800" b="1" dirty="0" smtClean="0">
                <a:solidFill>
                  <a:srgbClr val="DEF5FA"/>
                </a:solidFill>
                <a:latin typeface="Garamond" panose="02020404030301010803" pitchFamily="18" charset="0"/>
              </a:rPr>
              <a:t>Olsztyn</a:t>
            </a:r>
            <a:r>
              <a:rPr lang="pl-PL" sz="2800" b="1" dirty="0">
                <a:solidFill>
                  <a:srgbClr val="DEF5FA"/>
                </a:solidFill>
                <a:latin typeface="Garamond" panose="02020404030301010803" pitchFamily="18" charset="0"/>
              </a:rPr>
              <a:t>, dnia 19 </a:t>
            </a:r>
            <a:r>
              <a:rPr lang="pl-PL" sz="2800" b="1" dirty="0" smtClean="0">
                <a:solidFill>
                  <a:srgbClr val="DEF5FA"/>
                </a:solidFill>
                <a:latin typeface="Garamond" panose="02020404030301010803" pitchFamily="18" charset="0"/>
              </a:rPr>
              <a:t>września 2016 </a:t>
            </a:r>
            <a:r>
              <a:rPr lang="pl-PL" sz="2800" b="1" dirty="0">
                <a:solidFill>
                  <a:srgbClr val="DEF5FA"/>
                </a:solidFill>
                <a:latin typeface="Garamond" panose="02020404030301010803" pitchFamily="18" charset="0"/>
              </a:rPr>
              <a:t>r.</a:t>
            </a:r>
          </a:p>
          <a:p>
            <a:pPr algn="ctr" eaLnBrk="1" fontAlgn="auto" hangingPunct="1">
              <a:spcAft>
                <a:spcPts val="0"/>
              </a:spcAft>
              <a:buFont typeface="Wingdings 2"/>
              <a:buNone/>
              <a:defRPr/>
            </a:pPr>
            <a:endParaRPr lang="pl-PL" sz="6500" b="1" dirty="0" smtClean="0">
              <a:latin typeface="Garamond" pitchFamily="18" charset="0"/>
            </a:endParaRPr>
          </a:p>
          <a:p>
            <a:pPr algn="ctr" eaLnBrk="1" fontAlgn="auto" hangingPunct="1">
              <a:spcAft>
                <a:spcPts val="0"/>
              </a:spcAft>
              <a:buFont typeface="Wingdings 2"/>
              <a:buNone/>
              <a:defRPr/>
            </a:pPr>
            <a:endParaRPr lang="pl-PL" sz="4400" b="1" dirty="0">
              <a:latin typeface="Garamond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ostokąt 1"/>
          <p:cNvSpPr/>
          <p:nvPr/>
        </p:nvSpPr>
        <p:spPr>
          <a:xfrm>
            <a:off x="467544" y="1028342"/>
            <a:ext cx="8352928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l-PL" sz="2400" b="1" dirty="0">
                <a:solidFill>
                  <a:srgbClr val="002060"/>
                </a:solidFill>
                <a:latin typeface="Garamond" panose="02020404030301010803" pitchFamily="18" charset="0"/>
              </a:rPr>
              <a:t>UMOWA</a:t>
            </a:r>
          </a:p>
          <a:p>
            <a:pPr algn="just"/>
            <a:r>
              <a:rPr lang="pl-PL" sz="2400" dirty="0">
                <a:latin typeface="Garamond" panose="02020404030301010803" pitchFamily="18" charset="0"/>
              </a:rPr>
              <a:t> </a:t>
            </a:r>
          </a:p>
          <a:p>
            <a:pPr algn="just"/>
            <a:r>
              <a:rPr lang="pl-PL" sz="2400" dirty="0">
                <a:latin typeface="Garamond" panose="02020404030301010803" pitchFamily="18" charset="0"/>
              </a:rPr>
              <a:t>Zakres oraz zasady wykonania zadania, które jednostka samorządu terytorialnego zleca organizacjom pozarządowym, powinny zostać określone w umowie, którą sporządza się w oparciu o art. 151 ust. 2 </a:t>
            </a:r>
            <a:r>
              <a:rPr lang="pl-PL" sz="2400" dirty="0" smtClean="0">
                <a:latin typeface="Garamond" panose="02020404030301010803" pitchFamily="18" charset="0"/>
              </a:rPr>
              <a:t>  i </a:t>
            </a:r>
            <a:r>
              <a:rPr lang="pl-PL" sz="2400" dirty="0">
                <a:latin typeface="Garamond" panose="02020404030301010803" pitchFamily="18" charset="0"/>
              </a:rPr>
              <a:t>art. 221 ust. 3 ustawy z dnia z dnia 27 sierpnia 2009 r. o finansach publicznych (art. 16). </a:t>
            </a:r>
          </a:p>
          <a:p>
            <a:pPr algn="just"/>
            <a:r>
              <a:rPr lang="pl-PL" sz="2400" dirty="0">
                <a:latin typeface="Garamond" panose="02020404030301010803" pitchFamily="18" charset="0"/>
              </a:rPr>
              <a:t> </a:t>
            </a:r>
          </a:p>
          <a:p>
            <a:pPr algn="just"/>
            <a:r>
              <a:rPr lang="pl-PL" sz="2400" dirty="0">
                <a:latin typeface="Garamond" panose="02020404030301010803" pitchFamily="18" charset="0"/>
              </a:rPr>
              <a:t>Umowa o wsparcie realizacji zadania publicznego lub o powierzenie realizacji zadania publicznego może być zawarta </a:t>
            </a:r>
            <a:r>
              <a:rPr lang="pl-PL" sz="2400" b="1" dirty="0">
                <a:latin typeface="Garamond" panose="02020404030301010803" pitchFamily="18" charset="0"/>
              </a:rPr>
              <a:t>na czas realizacji zadania lub na czas określony, nie dłuższy jednak niż 5 lat. </a:t>
            </a:r>
            <a:endParaRPr lang="pl-PL" sz="2400" dirty="0">
              <a:latin typeface="Garamond" panose="02020404030301010803" pitchFamily="18" charset="0"/>
            </a:endParaRPr>
          </a:p>
          <a:p>
            <a:pPr algn="just"/>
            <a:r>
              <a:rPr lang="pl-PL" sz="2400" dirty="0">
                <a:latin typeface="Garamond" panose="02020404030301010803" pitchFamily="18" charset="0"/>
              </a:rPr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4597909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ostokąt 1"/>
          <p:cNvSpPr/>
          <p:nvPr/>
        </p:nvSpPr>
        <p:spPr>
          <a:xfrm>
            <a:off x="395536" y="980728"/>
            <a:ext cx="8352928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l-PL" sz="2400" dirty="0">
                <a:latin typeface="Garamond" panose="02020404030301010803" pitchFamily="18" charset="0"/>
              </a:rPr>
              <a:t>Z zapisów przedmiotowych artykułów wynika, iż umowa powinna określać: </a:t>
            </a:r>
          </a:p>
          <a:p>
            <a:pPr marL="342900" lvl="0" indent="-342900" algn="just">
              <a:buFont typeface="Arial" panose="020B0604020202020204" pitchFamily="34" charset="0"/>
              <a:buChar char="•"/>
            </a:pPr>
            <a:r>
              <a:rPr lang="pl-PL" sz="2400" dirty="0">
                <a:latin typeface="Garamond" panose="02020404030301010803" pitchFamily="18" charset="0"/>
              </a:rPr>
              <a:t>szczegółowy opis zadania, w tym cel, na jaki dotacja została przyznana, i termin jego wykonania; </a:t>
            </a:r>
          </a:p>
          <a:p>
            <a:pPr marL="342900" lvl="0" indent="-342900" algn="just">
              <a:buFont typeface="Arial" panose="020B0604020202020204" pitchFamily="34" charset="0"/>
              <a:buChar char="•"/>
            </a:pPr>
            <a:r>
              <a:rPr lang="pl-PL" sz="2400" dirty="0">
                <a:latin typeface="Garamond" panose="02020404030301010803" pitchFamily="18" charset="0"/>
              </a:rPr>
              <a:t>wysokość udzielonej dotacji i tryb płatności; </a:t>
            </a:r>
          </a:p>
          <a:p>
            <a:pPr marL="342900" lvl="0" indent="-342900" algn="just">
              <a:buFont typeface="Arial" panose="020B0604020202020204" pitchFamily="34" charset="0"/>
              <a:buChar char="•"/>
            </a:pPr>
            <a:r>
              <a:rPr lang="pl-PL" sz="2400" dirty="0">
                <a:latin typeface="Garamond" panose="02020404030301010803" pitchFamily="18" charset="0"/>
              </a:rPr>
              <a:t>termin wykorzystania dotacji, nie dłuższy niż do dnia 31 grudnia danego roku budżetowego; </a:t>
            </a:r>
          </a:p>
          <a:p>
            <a:pPr marL="342900" lvl="0" indent="-342900" algn="just">
              <a:buFont typeface="Arial" panose="020B0604020202020204" pitchFamily="34" charset="0"/>
              <a:buChar char="•"/>
            </a:pPr>
            <a:r>
              <a:rPr lang="pl-PL" sz="2400" b="1" dirty="0">
                <a:latin typeface="Garamond" panose="02020404030301010803" pitchFamily="18" charset="0"/>
              </a:rPr>
              <a:t>tryb kontroli wykonywania zadania</a:t>
            </a:r>
            <a:r>
              <a:rPr lang="pl-PL" sz="2400" dirty="0">
                <a:latin typeface="Garamond" panose="02020404030301010803" pitchFamily="18" charset="0"/>
              </a:rPr>
              <a:t>;</a:t>
            </a:r>
          </a:p>
          <a:p>
            <a:pPr marL="342900" lvl="0" indent="-342900" algn="just">
              <a:buFont typeface="Arial" panose="020B0604020202020204" pitchFamily="34" charset="0"/>
              <a:buChar char="•"/>
            </a:pPr>
            <a:r>
              <a:rPr lang="pl-PL" sz="2400" b="1" dirty="0">
                <a:latin typeface="Garamond" panose="02020404030301010803" pitchFamily="18" charset="0"/>
              </a:rPr>
              <a:t>termin i sposób rozliczenia udzielonej dotacji</a:t>
            </a:r>
            <a:r>
              <a:rPr lang="pl-PL" sz="2400" dirty="0">
                <a:latin typeface="Garamond" panose="02020404030301010803" pitchFamily="18" charset="0"/>
              </a:rPr>
              <a:t>; </a:t>
            </a:r>
          </a:p>
          <a:p>
            <a:pPr marL="342900" lvl="0" indent="-342900" algn="just">
              <a:buFont typeface="Arial" panose="020B0604020202020204" pitchFamily="34" charset="0"/>
              <a:buChar char="•"/>
            </a:pPr>
            <a:r>
              <a:rPr lang="pl-PL" sz="2400" dirty="0">
                <a:latin typeface="Garamond" panose="02020404030301010803" pitchFamily="18" charset="0"/>
              </a:rPr>
              <a:t>termin zwrotu niewykorzystanej części dotacji, nie dłuższy niż 15 dni od określonego w umowie dnia wykonania zadania, </a:t>
            </a:r>
            <a:r>
              <a:rPr lang="pl-PL" sz="2400" dirty="0" smtClean="0">
                <a:latin typeface="Garamond" panose="02020404030301010803" pitchFamily="18" charset="0"/>
              </a:rPr>
              <a:t>                a </a:t>
            </a:r>
            <a:r>
              <a:rPr lang="pl-PL" sz="2400" dirty="0">
                <a:latin typeface="Garamond" panose="02020404030301010803" pitchFamily="18" charset="0"/>
              </a:rPr>
              <a:t>w przypadku zadania realizowanego za granicą – </a:t>
            </a:r>
            <a:r>
              <a:rPr lang="pl-PL" sz="2400" dirty="0" smtClean="0">
                <a:latin typeface="Garamond" panose="02020404030301010803" pitchFamily="18" charset="0"/>
              </a:rPr>
              <a:t>30 </a:t>
            </a:r>
            <a:r>
              <a:rPr lang="pl-PL" sz="2400" dirty="0">
                <a:latin typeface="Garamond" panose="02020404030301010803" pitchFamily="18" charset="0"/>
              </a:rPr>
              <a:t>dni </a:t>
            </a:r>
            <a:r>
              <a:rPr lang="pl-PL" sz="2400" dirty="0" smtClean="0">
                <a:latin typeface="Garamond" panose="02020404030301010803" pitchFamily="18" charset="0"/>
              </a:rPr>
              <a:t>           od </a:t>
            </a:r>
            <a:r>
              <a:rPr lang="pl-PL" sz="2400" dirty="0">
                <a:latin typeface="Garamond" panose="02020404030301010803" pitchFamily="18" charset="0"/>
              </a:rPr>
              <a:t>określonego w umowie dnia jego wykonania.</a:t>
            </a:r>
          </a:p>
        </p:txBody>
      </p:sp>
    </p:spTree>
    <p:extLst>
      <p:ext uri="{BB962C8B-B14F-4D97-AF65-F5344CB8AC3E}">
        <p14:creationId xmlns:p14="http://schemas.microsoft.com/office/powerpoint/2010/main" val="2093924364"/>
      </p:ext>
    </p:extLst>
  </p:cSld>
  <p:clrMapOvr>
    <a:masterClrMapping/>
  </p:clrMapOvr>
  <p:transition spd="slow">
    <p:cover dir="ld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ostokąt 1"/>
          <p:cNvSpPr/>
          <p:nvPr/>
        </p:nvSpPr>
        <p:spPr>
          <a:xfrm>
            <a:off x="331753" y="1052736"/>
            <a:ext cx="8424936" cy="54014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l-PL" sz="2300" b="1" dirty="0">
                <a:latin typeface="Garamond" panose="02020404030301010803" pitchFamily="18" charset="0"/>
              </a:rPr>
              <a:t>Jednostka samorządu terytorialnego</a:t>
            </a:r>
            <a:r>
              <a:rPr lang="pl-PL" sz="2300" dirty="0">
                <a:latin typeface="Garamond" panose="02020404030301010803" pitchFamily="18" charset="0"/>
              </a:rPr>
              <a:t>, przyjmując do realizacji zadanie zlecone z zakresu administracji rządowej, nawet w przypadku zlecenia jego realizacji podmiotowi niepublicznemu </a:t>
            </a:r>
            <a:r>
              <a:rPr lang="pl-PL" sz="2300" b="1" dirty="0">
                <a:latin typeface="Garamond" panose="02020404030301010803" pitchFamily="18" charset="0"/>
              </a:rPr>
              <a:t>odpowiada za prawidłową realizację zadania, w tym w szczególności za prawidłowe wykorzystanie środków z budżetu państwa.</a:t>
            </a:r>
          </a:p>
          <a:p>
            <a:pPr algn="just"/>
            <a:r>
              <a:rPr lang="pl-PL" sz="2300" dirty="0">
                <a:latin typeface="Garamond" panose="02020404030301010803" pitchFamily="18" charset="0"/>
              </a:rPr>
              <a:t> </a:t>
            </a:r>
          </a:p>
          <a:p>
            <a:pPr algn="just"/>
            <a:r>
              <a:rPr lang="pl-PL" sz="2300" b="1" dirty="0">
                <a:latin typeface="Garamond" panose="02020404030301010803" pitchFamily="18" charset="0"/>
              </a:rPr>
              <a:t>W przypadku stwierdzenia przez służby Wojewody niewłaściwego wykorzystania środków </a:t>
            </a:r>
            <a:r>
              <a:rPr lang="pl-PL" sz="2300" dirty="0">
                <a:latin typeface="Garamond" panose="02020404030301010803" pitchFamily="18" charset="0"/>
              </a:rPr>
              <a:t>(np. wydatkowania dotacji </a:t>
            </a:r>
            <a:r>
              <a:rPr lang="pl-PL" sz="2300" dirty="0" smtClean="0">
                <a:latin typeface="Garamond" panose="02020404030301010803" pitchFamily="18" charset="0"/>
              </a:rPr>
              <a:t>niezgodnie z </a:t>
            </a:r>
            <a:r>
              <a:rPr lang="pl-PL" sz="2300" dirty="0">
                <a:latin typeface="Garamond" panose="02020404030301010803" pitchFamily="18" charset="0"/>
              </a:rPr>
              <a:t>przeznaczeniem czy pobrania w nadmiernej wysokości), </a:t>
            </a:r>
            <a:r>
              <a:rPr lang="pl-PL" sz="2300" b="1" dirty="0" smtClean="0">
                <a:latin typeface="Garamond" panose="02020404030301010803" pitchFamily="18" charset="0"/>
              </a:rPr>
              <a:t>decyzja o </a:t>
            </a:r>
            <a:r>
              <a:rPr lang="pl-PL" sz="2300" b="1" dirty="0">
                <a:latin typeface="Garamond" panose="02020404030301010803" pitchFamily="18" charset="0"/>
              </a:rPr>
              <a:t>zwrocie tej części środków</a:t>
            </a:r>
            <a:r>
              <a:rPr lang="pl-PL" sz="2300" dirty="0">
                <a:latin typeface="Garamond" panose="02020404030301010803" pitchFamily="18" charset="0"/>
              </a:rPr>
              <a:t>, które zostały wydatkowane niewłaściwie, </a:t>
            </a:r>
            <a:r>
              <a:rPr lang="pl-PL" sz="2300" b="1" dirty="0">
                <a:latin typeface="Garamond" panose="02020404030301010803" pitchFamily="18" charset="0"/>
              </a:rPr>
              <a:t>kierowana będzie do jednostki samorządu terytorialnego </a:t>
            </a:r>
            <a:r>
              <a:rPr lang="pl-PL" sz="2300" dirty="0">
                <a:latin typeface="Garamond" panose="02020404030301010803" pitchFamily="18" charset="0"/>
              </a:rPr>
              <a:t>a nie do podmiotu, któremu </a:t>
            </a:r>
            <a:r>
              <a:rPr lang="pl-PL" sz="2300" dirty="0" err="1">
                <a:latin typeface="Garamond" panose="02020404030301010803" pitchFamily="18" charset="0"/>
              </a:rPr>
              <a:t>jst</a:t>
            </a:r>
            <a:r>
              <a:rPr lang="pl-PL" sz="2300" dirty="0">
                <a:latin typeface="Garamond" panose="02020404030301010803" pitchFamily="18" charset="0"/>
              </a:rPr>
              <a:t> zleciła realizację zadania.</a:t>
            </a:r>
          </a:p>
          <a:p>
            <a:pPr algn="just"/>
            <a:r>
              <a:rPr lang="pl-PL" sz="2300" dirty="0">
                <a:latin typeface="Garamond" panose="02020404030301010803" pitchFamily="18" charset="0"/>
              </a:rPr>
              <a:t> </a:t>
            </a:r>
          </a:p>
          <a:p>
            <a:pPr algn="just"/>
            <a:r>
              <a:rPr lang="pl-PL" sz="2300" dirty="0">
                <a:latin typeface="Garamond" panose="02020404030301010803" pitchFamily="18" charset="0"/>
              </a:rPr>
              <a:t>Ważne jest zatem kontrolowanie realizacji zadania przez gminę / powiat i szczegółowe weryfikowanie składanych rozliczeń przekazanych dotacji.</a:t>
            </a:r>
          </a:p>
        </p:txBody>
      </p:sp>
    </p:spTree>
    <p:extLst>
      <p:ext uri="{BB962C8B-B14F-4D97-AF65-F5344CB8AC3E}">
        <p14:creationId xmlns:p14="http://schemas.microsoft.com/office/powerpoint/2010/main" val="15500032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ostokąt 1"/>
          <p:cNvSpPr/>
          <p:nvPr/>
        </p:nvSpPr>
        <p:spPr>
          <a:xfrm>
            <a:off x="323528" y="692696"/>
            <a:ext cx="8424936" cy="51706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l-PL" sz="2200" dirty="0">
                <a:latin typeface="Garamond" panose="02020404030301010803" pitchFamily="18" charset="0"/>
              </a:rPr>
              <a:t>Biorąc pod uwagę fakt, że wojewoda przekazuje dotację gminie/powiatowi, to wszelka korespondencja dotycząca dotacji przekazywanej na funkcjonowanie </a:t>
            </a:r>
            <a:r>
              <a:rPr lang="pl-PL" sz="2200" dirty="0" err="1">
                <a:latin typeface="Garamond" panose="02020404030301010803" pitchFamily="18" charset="0"/>
              </a:rPr>
              <a:t>śds</a:t>
            </a:r>
            <a:r>
              <a:rPr lang="pl-PL" sz="2200" dirty="0">
                <a:latin typeface="Garamond" panose="02020404030301010803" pitchFamily="18" charset="0"/>
              </a:rPr>
              <a:t> winna być kierowana do wojewody wyłącznie przez starostę/wójta/burmistrza /prezydenta. </a:t>
            </a:r>
          </a:p>
          <a:p>
            <a:pPr algn="just"/>
            <a:r>
              <a:rPr lang="pl-PL" sz="2200" dirty="0">
                <a:latin typeface="Garamond" panose="02020404030301010803" pitchFamily="18" charset="0"/>
              </a:rPr>
              <a:t> </a:t>
            </a:r>
          </a:p>
          <a:p>
            <a:pPr algn="just"/>
            <a:r>
              <a:rPr lang="pl-PL" sz="2200" dirty="0">
                <a:latin typeface="Garamond" panose="02020404030301010803" pitchFamily="18" charset="0"/>
              </a:rPr>
              <a:t>Wnioski składane do powiatu czy gminy o przyznanie dodatkowych środków powinny być zweryfikowane przez jednostkę samorządu terytorialnego przede wszystkim pod względem celowości, legalności, gospodarności i możliwości zrealizowania zadania w danym roku budżetowym. Dopiero po zweryfikowaniu informacji samorząd zgłasza zapotrzebowanie do Wojewody. Analogiczna jest sytuacja z rozliczeniem dotacji.</a:t>
            </a:r>
          </a:p>
          <a:p>
            <a:pPr algn="just"/>
            <a:r>
              <a:rPr lang="pl-PL" sz="2200" dirty="0">
                <a:latin typeface="Garamond" panose="02020404030301010803" pitchFamily="18" charset="0"/>
              </a:rPr>
              <a:t> </a:t>
            </a:r>
          </a:p>
          <a:p>
            <a:pPr algn="just"/>
            <a:r>
              <a:rPr lang="pl-PL" sz="2200" dirty="0">
                <a:latin typeface="Garamond" panose="02020404030301010803" pitchFamily="18" charset="0"/>
              </a:rPr>
              <a:t>Niedopuszczalne jest przekazywanie do Wojewody pism podmiotów, którym zlecono realizację zadania, gdyż nie są one stroną dla Wojewody. </a:t>
            </a:r>
          </a:p>
        </p:txBody>
      </p:sp>
    </p:spTree>
    <p:extLst>
      <p:ext uri="{BB962C8B-B14F-4D97-AF65-F5344CB8AC3E}">
        <p14:creationId xmlns:p14="http://schemas.microsoft.com/office/powerpoint/2010/main" val="24431137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323528" y="1340768"/>
            <a:ext cx="8458200" cy="1222375"/>
          </a:xfrm>
        </p:spPr>
        <p:txBody>
          <a:bodyPr>
            <a:normAutofit fontScale="90000"/>
          </a:bodyPr>
          <a:lstStyle/>
          <a:p>
            <a:pPr algn="ctr"/>
            <a:r>
              <a:rPr lang="pl-PL" dirty="0" smtClean="0">
                <a:solidFill>
                  <a:srgbClr val="4133F5"/>
                </a:solidFill>
                <a:effectLst/>
              </a:rPr>
              <a:t>Dane statystyczne dotyczące sieci</a:t>
            </a:r>
            <a:br>
              <a:rPr lang="pl-PL" dirty="0" smtClean="0">
                <a:solidFill>
                  <a:srgbClr val="4133F5"/>
                </a:solidFill>
                <a:effectLst/>
              </a:rPr>
            </a:br>
            <a:r>
              <a:rPr lang="pl-PL" dirty="0" smtClean="0">
                <a:solidFill>
                  <a:srgbClr val="4133F5"/>
                </a:solidFill>
                <a:effectLst/>
              </a:rPr>
              <a:t>środowiskowych domów samopomocy na terenie </a:t>
            </a:r>
            <a:br>
              <a:rPr lang="pl-PL" dirty="0" smtClean="0">
                <a:solidFill>
                  <a:srgbClr val="4133F5"/>
                </a:solidFill>
                <a:effectLst/>
              </a:rPr>
            </a:br>
            <a:r>
              <a:rPr lang="pl-PL" dirty="0" smtClean="0">
                <a:solidFill>
                  <a:srgbClr val="4133F5"/>
                </a:solidFill>
                <a:effectLst/>
              </a:rPr>
              <a:t>województwa warmińsko-mazurskiego</a:t>
            </a:r>
            <a:endParaRPr lang="pl-PL" dirty="0">
              <a:solidFill>
                <a:srgbClr val="4133F5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33768067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tint val="2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638" name="Picture 6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764704"/>
            <a:ext cx="5909642" cy="56850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607" name="pole tekstowe 24606"/>
          <p:cNvSpPr txBox="1"/>
          <p:nvPr/>
        </p:nvSpPr>
        <p:spPr>
          <a:xfrm>
            <a:off x="5724128" y="1484784"/>
            <a:ext cx="64807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600" b="1" dirty="0" smtClean="0">
                <a:solidFill>
                  <a:srgbClr val="FF0000"/>
                </a:solidFill>
              </a:rPr>
              <a:t>70</a:t>
            </a:r>
            <a:endParaRPr lang="pl-PL" sz="1600" b="1" dirty="0">
              <a:solidFill>
                <a:srgbClr val="FF0000"/>
              </a:solidFill>
            </a:endParaRPr>
          </a:p>
        </p:txBody>
      </p:sp>
      <p:sp>
        <p:nvSpPr>
          <p:cNvPr id="24608" name="pole tekstowe 24607"/>
          <p:cNvSpPr txBox="1"/>
          <p:nvPr/>
        </p:nvSpPr>
        <p:spPr>
          <a:xfrm>
            <a:off x="2555776" y="4293096"/>
            <a:ext cx="50405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600" b="1" dirty="0" smtClean="0"/>
              <a:t>38</a:t>
            </a:r>
            <a:endParaRPr lang="pl-PL" sz="1600" b="1" dirty="0"/>
          </a:p>
        </p:txBody>
      </p:sp>
      <p:sp>
        <p:nvSpPr>
          <p:cNvPr id="24609" name="pole tekstowe 24608"/>
          <p:cNvSpPr txBox="1"/>
          <p:nvPr/>
        </p:nvSpPr>
        <p:spPr>
          <a:xfrm>
            <a:off x="4431233" y="2142012"/>
            <a:ext cx="43204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600" b="1" dirty="0" smtClean="0"/>
              <a:t>43</a:t>
            </a:r>
            <a:endParaRPr lang="pl-PL" sz="1600" b="1" dirty="0"/>
          </a:p>
        </p:txBody>
      </p:sp>
      <p:sp>
        <p:nvSpPr>
          <p:cNvPr id="24610" name="pole tekstowe 24609"/>
          <p:cNvSpPr txBox="1"/>
          <p:nvPr/>
        </p:nvSpPr>
        <p:spPr>
          <a:xfrm>
            <a:off x="6804248" y="3607242"/>
            <a:ext cx="43204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600" b="1" dirty="0" smtClean="0"/>
              <a:t>53</a:t>
            </a:r>
            <a:endParaRPr lang="pl-PL" sz="1600" b="1" dirty="0"/>
          </a:p>
        </p:txBody>
      </p:sp>
      <p:sp>
        <p:nvSpPr>
          <p:cNvPr id="24611" name="pole tekstowe 24610"/>
          <p:cNvSpPr txBox="1"/>
          <p:nvPr/>
        </p:nvSpPr>
        <p:spPr>
          <a:xfrm>
            <a:off x="2267744" y="3212976"/>
            <a:ext cx="54006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600" b="1" dirty="0" smtClean="0"/>
              <a:t>29</a:t>
            </a:r>
            <a:endParaRPr lang="pl-PL" sz="1600" b="1" dirty="0"/>
          </a:p>
        </p:txBody>
      </p:sp>
      <p:sp>
        <p:nvSpPr>
          <p:cNvPr id="24612" name="pole tekstowe 24611"/>
          <p:cNvSpPr txBox="1"/>
          <p:nvPr/>
        </p:nvSpPr>
        <p:spPr>
          <a:xfrm>
            <a:off x="4790517" y="4077072"/>
            <a:ext cx="42955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600" b="1" dirty="0" smtClean="0"/>
              <a:t>47</a:t>
            </a:r>
            <a:endParaRPr lang="pl-PL" sz="1600" b="1" dirty="0"/>
          </a:p>
        </p:txBody>
      </p:sp>
      <p:sp>
        <p:nvSpPr>
          <p:cNvPr id="24614" name="pole tekstowe 24613"/>
          <p:cNvSpPr txBox="1"/>
          <p:nvPr/>
        </p:nvSpPr>
        <p:spPr>
          <a:xfrm>
            <a:off x="5220072" y="5589240"/>
            <a:ext cx="50405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600" b="1" dirty="0" smtClean="0">
                <a:solidFill>
                  <a:srgbClr val="FF0000"/>
                </a:solidFill>
              </a:rPr>
              <a:t>74</a:t>
            </a:r>
            <a:endParaRPr lang="pl-PL" sz="1600" b="1" dirty="0">
              <a:solidFill>
                <a:srgbClr val="FF0000"/>
              </a:solidFill>
            </a:endParaRPr>
          </a:p>
        </p:txBody>
      </p:sp>
      <p:sp>
        <p:nvSpPr>
          <p:cNvPr id="24615" name="pole tekstowe 24614"/>
          <p:cNvSpPr txBox="1"/>
          <p:nvPr/>
        </p:nvSpPr>
        <p:spPr>
          <a:xfrm>
            <a:off x="6048164" y="3068960"/>
            <a:ext cx="46805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600" b="1" dirty="0" smtClean="0"/>
              <a:t>64</a:t>
            </a:r>
            <a:endParaRPr lang="pl-PL" sz="1600" b="1" dirty="0"/>
          </a:p>
        </p:txBody>
      </p:sp>
      <p:sp>
        <p:nvSpPr>
          <p:cNvPr id="24616" name="pole tekstowe 24615"/>
          <p:cNvSpPr txBox="1"/>
          <p:nvPr/>
        </p:nvSpPr>
        <p:spPr>
          <a:xfrm>
            <a:off x="3923928" y="4293096"/>
            <a:ext cx="50730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600" b="1" dirty="0" smtClean="0"/>
              <a:t>12</a:t>
            </a:r>
            <a:endParaRPr lang="pl-PL" sz="1600" b="1" dirty="0"/>
          </a:p>
        </p:txBody>
      </p:sp>
      <p:sp>
        <p:nvSpPr>
          <p:cNvPr id="24617" name="pole tekstowe 24616"/>
          <p:cNvSpPr txBox="1"/>
          <p:nvPr/>
        </p:nvSpPr>
        <p:spPr>
          <a:xfrm>
            <a:off x="6282190" y="5589240"/>
            <a:ext cx="52205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600" b="1" dirty="0" smtClean="0"/>
              <a:t>64</a:t>
            </a:r>
            <a:endParaRPr lang="pl-PL" sz="1600" b="1" dirty="0"/>
          </a:p>
        </p:txBody>
      </p:sp>
      <p:sp>
        <p:nvSpPr>
          <p:cNvPr id="24619" name="pole tekstowe 24618"/>
          <p:cNvSpPr txBox="1"/>
          <p:nvPr/>
        </p:nvSpPr>
        <p:spPr>
          <a:xfrm>
            <a:off x="6948264" y="2708920"/>
            <a:ext cx="43204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600" b="1" dirty="0" smtClean="0"/>
              <a:t>19</a:t>
            </a:r>
            <a:endParaRPr lang="pl-PL" sz="1600" b="1" dirty="0"/>
          </a:p>
        </p:txBody>
      </p:sp>
      <p:sp>
        <p:nvSpPr>
          <p:cNvPr id="24620" name="pole tekstowe 24619"/>
          <p:cNvSpPr txBox="1"/>
          <p:nvPr/>
        </p:nvSpPr>
        <p:spPr>
          <a:xfrm>
            <a:off x="3491880" y="1052736"/>
            <a:ext cx="43204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600" b="1" dirty="0" smtClean="0"/>
              <a:t>62</a:t>
            </a:r>
            <a:endParaRPr lang="pl-PL" sz="1600" b="1" dirty="0"/>
          </a:p>
        </p:txBody>
      </p:sp>
      <p:sp>
        <p:nvSpPr>
          <p:cNvPr id="24621" name="pole tekstowe 24620"/>
          <p:cNvSpPr txBox="1"/>
          <p:nvPr/>
        </p:nvSpPr>
        <p:spPr>
          <a:xfrm>
            <a:off x="4431233" y="4462373"/>
            <a:ext cx="57406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600" b="1" dirty="0" smtClean="0"/>
              <a:t>42</a:t>
            </a:r>
            <a:endParaRPr lang="pl-PL" sz="1600" b="1" dirty="0"/>
          </a:p>
        </p:txBody>
      </p:sp>
      <p:sp>
        <p:nvSpPr>
          <p:cNvPr id="24622" name="pole tekstowe 24621"/>
          <p:cNvSpPr txBox="1"/>
          <p:nvPr/>
        </p:nvSpPr>
        <p:spPr>
          <a:xfrm>
            <a:off x="5472100" y="4800927"/>
            <a:ext cx="57606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600" b="1" dirty="0" smtClean="0"/>
              <a:t>36</a:t>
            </a:r>
            <a:endParaRPr lang="pl-PL" sz="1600" b="1" dirty="0"/>
          </a:p>
        </p:txBody>
      </p:sp>
      <p:sp>
        <p:nvSpPr>
          <p:cNvPr id="24623" name="pole tekstowe 24622"/>
          <p:cNvSpPr txBox="1"/>
          <p:nvPr/>
        </p:nvSpPr>
        <p:spPr>
          <a:xfrm>
            <a:off x="3707904" y="3551530"/>
            <a:ext cx="46967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600" b="1" dirty="0" smtClean="0"/>
              <a:t>69</a:t>
            </a:r>
            <a:endParaRPr lang="pl-PL" sz="1600" b="1" dirty="0"/>
          </a:p>
        </p:txBody>
      </p:sp>
      <p:sp>
        <p:nvSpPr>
          <p:cNvPr id="24624" name="pole tekstowe 24623"/>
          <p:cNvSpPr txBox="1"/>
          <p:nvPr/>
        </p:nvSpPr>
        <p:spPr>
          <a:xfrm>
            <a:off x="2699792" y="2012323"/>
            <a:ext cx="50405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600" b="1" dirty="0" smtClean="0"/>
              <a:t>40</a:t>
            </a:r>
            <a:endParaRPr lang="pl-PL" sz="1600" b="1" dirty="0"/>
          </a:p>
        </p:txBody>
      </p:sp>
    </p:spTree>
    <p:extLst>
      <p:ext uri="{BB962C8B-B14F-4D97-AF65-F5344CB8AC3E}">
        <p14:creationId xmlns:p14="http://schemas.microsoft.com/office/powerpoint/2010/main" val="7401518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Wykres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83847699"/>
              </p:ext>
            </p:extLst>
          </p:nvPr>
        </p:nvGraphicFramePr>
        <p:xfrm>
          <a:off x="467544" y="548680"/>
          <a:ext cx="8208912" cy="525658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7867662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Wykres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998839729"/>
              </p:ext>
            </p:extLst>
          </p:nvPr>
        </p:nvGraphicFramePr>
        <p:xfrm>
          <a:off x="467544" y="476672"/>
          <a:ext cx="8496944" cy="532859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8785906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e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36967457"/>
              </p:ext>
            </p:extLst>
          </p:nvPr>
        </p:nvGraphicFramePr>
        <p:xfrm>
          <a:off x="539552" y="332656"/>
          <a:ext cx="8208912" cy="5760638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610253"/>
                <a:gridCol w="1315166"/>
                <a:gridCol w="1459065"/>
                <a:gridCol w="1177961"/>
                <a:gridCol w="1646467"/>
              </a:tblGrid>
              <a:tr h="952922"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200" u="none" strike="noStrike" dirty="0">
                          <a:effectLst/>
                        </a:rPr>
                        <a:t>Województwo</a:t>
                      </a:r>
                      <a:endParaRPr lang="pl-PL" sz="1200" b="1" i="0" u="none" strike="noStrike" dirty="0">
                        <a:effectLst/>
                        <a:latin typeface="Garamond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200" u="none" strike="noStrike">
                          <a:effectLst/>
                        </a:rPr>
                        <a:t>Ludność stan na 31.12.2015 r.</a:t>
                      </a:r>
                      <a:endParaRPr lang="pl-PL" sz="1200" b="1" i="0" u="none" strike="noStrike">
                        <a:effectLst/>
                        <a:latin typeface="Garamond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200" u="none" strike="noStrike" dirty="0">
                          <a:effectLst/>
                        </a:rPr>
                        <a:t>Liczba ŚDS</a:t>
                      </a:r>
                      <a:endParaRPr lang="pl-PL" sz="1200" b="1" i="0" u="none" strike="noStrike" dirty="0">
                        <a:effectLst/>
                        <a:latin typeface="Garamond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200" u="none" strike="noStrike" dirty="0">
                          <a:effectLst/>
                        </a:rPr>
                        <a:t>Liczba </a:t>
                      </a:r>
                      <a:r>
                        <a:rPr lang="pl-PL" sz="1200" u="none" strike="noStrike" dirty="0" smtClean="0">
                          <a:effectLst/>
                        </a:rPr>
                        <a:t>miejsc    </a:t>
                      </a:r>
                      <a:r>
                        <a:rPr lang="pl-PL" sz="1200" u="none" strike="noStrike" dirty="0">
                          <a:effectLst/>
                        </a:rPr>
                        <a:t>w ŚDS</a:t>
                      </a:r>
                      <a:endParaRPr lang="pl-PL" sz="1200" b="1" i="0" u="none" strike="noStrike" dirty="0">
                        <a:effectLst/>
                        <a:latin typeface="Garamond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200" u="none" strike="noStrike" dirty="0">
                          <a:effectLst/>
                        </a:rPr>
                        <a:t>Liczba mieszkańców </a:t>
                      </a:r>
                      <a:r>
                        <a:rPr lang="pl-PL" sz="1200" u="none" strike="noStrike" dirty="0" smtClean="0">
                          <a:effectLst/>
                        </a:rPr>
                        <a:t>   na </a:t>
                      </a:r>
                      <a:r>
                        <a:rPr lang="pl-PL" sz="1200" u="none" strike="noStrike" dirty="0">
                          <a:effectLst/>
                        </a:rPr>
                        <a:t>1 miejsce w </a:t>
                      </a:r>
                      <a:r>
                        <a:rPr lang="pl-PL" sz="1200" u="none" strike="noStrike" dirty="0" err="1">
                          <a:effectLst/>
                        </a:rPr>
                        <a:t>śds</a:t>
                      </a:r>
                      <a:endParaRPr lang="pl-PL" sz="1200" b="1" i="0" u="none" strike="noStrike" dirty="0">
                        <a:effectLst/>
                        <a:latin typeface="Garamond"/>
                      </a:endParaRPr>
                    </a:p>
                  </a:txBody>
                  <a:tcPr marL="0" marR="0" marT="0" marB="0" anchor="ctr">
                    <a:noFill/>
                  </a:tcPr>
                </a:tc>
              </a:tr>
              <a:tr h="253600">
                <a:tc>
                  <a:txBody>
                    <a:bodyPr/>
                    <a:lstStyle/>
                    <a:p>
                      <a:pPr algn="l" fontAlgn="ctr"/>
                      <a:r>
                        <a:rPr lang="pl-PL" sz="1200" u="none" strike="noStrike" dirty="0">
                          <a:effectLst/>
                        </a:rPr>
                        <a:t>dolnośląskie</a:t>
                      </a:r>
                      <a:endParaRPr lang="pl-PL" sz="1200" b="1" i="0" u="none" strike="noStrike" dirty="0">
                        <a:effectLst/>
                        <a:latin typeface="Garamond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200" u="none" strike="noStrike">
                          <a:effectLst/>
                        </a:rPr>
                        <a:t>2 904 207</a:t>
                      </a:r>
                      <a:endParaRPr lang="pl-PL" sz="1200" b="0" i="0" u="none" strike="noStrike">
                        <a:effectLst/>
                        <a:latin typeface="Garamond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200" u="none" strike="noStrike">
                          <a:effectLst/>
                        </a:rPr>
                        <a:t>38</a:t>
                      </a:r>
                      <a:endParaRPr lang="pl-PL" sz="1200" b="0" i="0" u="none" strike="noStrike">
                        <a:effectLst/>
                        <a:latin typeface="Garamond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200" u="none" strike="noStrike">
                          <a:effectLst/>
                        </a:rPr>
                        <a:t>1 298</a:t>
                      </a:r>
                      <a:endParaRPr lang="pl-PL" sz="1200" b="0" i="0" u="none" strike="noStrike">
                        <a:effectLst/>
                        <a:latin typeface="Garamond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200" u="none" strike="noStrike" dirty="0">
                          <a:effectLst/>
                        </a:rPr>
                        <a:t>2 237,45</a:t>
                      </a:r>
                      <a:endParaRPr lang="pl-PL" sz="1200" b="0" i="0" u="none" strike="noStrike" dirty="0">
                        <a:effectLst/>
                        <a:latin typeface="Garamond"/>
                      </a:endParaRPr>
                    </a:p>
                  </a:txBody>
                  <a:tcPr marL="0" marR="0" marT="0" marB="0" anchor="ctr">
                    <a:noFill/>
                  </a:tcPr>
                </a:tc>
              </a:tr>
              <a:tr h="238231">
                <a:tc>
                  <a:txBody>
                    <a:bodyPr/>
                    <a:lstStyle/>
                    <a:p>
                      <a:pPr algn="l" fontAlgn="ctr"/>
                      <a:r>
                        <a:rPr lang="pl-PL" sz="1200" u="none" strike="noStrike">
                          <a:effectLst/>
                        </a:rPr>
                        <a:t>kujawsko - pomorskie</a:t>
                      </a:r>
                      <a:endParaRPr lang="pl-PL" sz="1200" b="1" i="0" u="none" strike="noStrike">
                        <a:effectLst/>
                        <a:latin typeface="Garamond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200" u="none" strike="noStrike">
                          <a:effectLst/>
                        </a:rPr>
                        <a:t>2 086 210</a:t>
                      </a:r>
                      <a:endParaRPr lang="pl-PL" sz="1200" b="0" i="0" u="none" strike="noStrike">
                        <a:effectLst/>
                        <a:latin typeface="Garamond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200" u="none" strike="noStrike">
                          <a:effectLst/>
                        </a:rPr>
                        <a:t>43</a:t>
                      </a:r>
                      <a:endParaRPr lang="pl-PL" sz="1200" b="0" i="0" u="none" strike="noStrike">
                        <a:effectLst/>
                        <a:latin typeface="Garamond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200" u="none" strike="noStrike">
                          <a:effectLst/>
                        </a:rPr>
                        <a:t>1 557</a:t>
                      </a:r>
                      <a:endParaRPr lang="pl-PL" sz="1200" b="0" i="0" u="none" strike="noStrike">
                        <a:effectLst/>
                        <a:latin typeface="Garamond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200" u="none" strike="noStrike" dirty="0">
                          <a:effectLst/>
                        </a:rPr>
                        <a:t>1 339,89</a:t>
                      </a:r>
                      <a:endParaRPr lang="pl-PL" sz="1200" b="0" i="0" u="none" strike="noStrike" dirty="0">
                        <a:effectLst/>
                        <a:latin typeface="Garamond"/>
                      </a:endParaRPr>
                    </a:p>
                  </a:txBody>
                  <a:tcPr marL="0" marR="0" marT="0" marB="0" anchor="ctr">
                    <a:noFill/>
                  </a:tcPr>
                </a:tc>
              </a:tr>
              <a:tr h="253600">
                <a:tc>
                  <a:txBody>
                    <a:bodyPr/>
                    <a:lstStyle/>
                    <a:p>
                      <a:pPr algn="l" fontAlgn="ctr"/>
                      <a:r>
                        <a:rPr lang="pl-PL" sz="1200" u="none" strike="noStrike">
                          <a:effectLst/>
                        </a:rPr>
                        <a:t>lubelskie</a:t>
                      </a:r>
                      <a:endParaRPr lang="pl-PL" sz="1200" b="1" i="0" u="none" strike="noStrike">
                        <a:effectLst/>
                        <a:latin typeface="Garamond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200" u="none" strike="noStrike">
                          <a:effectLst/>
                        </a:rPr>
                        <a:t>2 139 726</a:t>
                      </a:r>
                      <a:endParaRPr lang="pl-PL" sz="1200" b="0" i="0" u="none" strike="noStrike">
                        <a:effectLst/>
                        <a:latin typeface="Garamond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200" u="none" strike="noStrike">
                          <a:effectLst/>
                        </a:rPr>
                        <a:t>53</a:t>
                      </a:r>
                      <a:endParaRPr lang="pl-PL" sz="1200" b="0" i="0" u="none" strike="noStrike">
                        <a:effectLst/>
                        <a:latin typeface="Garamond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200" u="none" strike="noStrike">
                          <a:effectLst/>
                        </a:rPr>
                        <a:t>2 011</a:t>
                      </a:r>
                      <a:endParaRPr lang="pl-PL" sz="1200" b="0" i="0" u="none" strike="noStrike">
                        <a:effectLst/>
                        <a:latin typeface="Garamond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200" u="none" strike="noStrike" dirty="0">
                          <a:effectLst/>
                        </a:rPr>
                        <a:t>1 064,01</a:t>
                      </a:r>
                      <a:endParaRPr lang="pl-PL" sz="1200" b="0" i="0" u="none" strike="noStrike" dirty="0">
                        <a:effectLst/>
                        <a:latin typeface="Garamond"/>
                      </a:endParaRPr>
                    </a:p>
                  </a:txBody>
                  <a:tcPr marL="0" marR="0" marT="0" marB="0" anchor="ctr">
                    <a:noFill/>
                  </a:tcPr>
                </a:tc>
              </a:tr>
              <a:tr h="253600">
                <a:tc>
                  <a:txBody>
                    <a:bodyPr/>
                    <a:lstStyle/>
                    <a:p>
                      <a:pPr algn="l" fontAlgn="ctr"/>
                      <a:r>
                        <a:rPr lang="pl-PL" sz="1200" u="none" strike="noStrike">
                          <a:effectLst/>
                        </a:rPr>
                        <a:t>lubuskie</a:t>
                      </a:r>
                      <a:endParaRPr lang="pl-PL" sz="1200" b="1" i="0" u="none" strike="noStrike">
                        <a:effectLst/>
                        <a:latin typeface="Garamond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200" u="none" strike="noStrike">
                          <a:effectLst/>
                        </a:rPr>
                        <a:t>1 018 075</a:t>
                      </a:r>
                      <a:endParaRPr lang="pl-PL" sz="1200" b="0" i="0" u="none" strike="noStrike">
                        <a:effectLst/>
                        <a:latin typeface="Garamond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200" u="none" strike="noStrike">
                          <a:effectLst/>
                        </a:rPr>
                        <a:t>29</a:t>
                      </a:r>
                      <a:endParaRPr lang="pl-PL" sz="1200" b="0" i="0" u="none" strike="noStrike">
                        <a:effectLst/>
                        <a:latin typeface="Garamond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200" u="none" strike="noStrike">
                          <a:effectLst/>
                        </a:rPr>
                        <a:t>835</a:t>
                      </a:r>
                      <a:endParaRPr lang="pl-PL" sz="1200" b="0" i="0" u="none" strike="noStrike">
                        <a:effectLst/>
                        <a:latin typeface="Garamond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200" u="none" strike="noStrike" dirty="0">
                          <a:effectLst/>
                        </a:rPr>
                        <a:t>1 219,25</a:t>
                      </a:r>
                      <a:endParaRPr lang="pl-PL" sz="1200" b="0" i="0" u="none" strike="noStrike" dirty="0">
                        <a:effectLst/>
                        <a:latin typeface="Garamond"/>
                      </a:endParaRPr>
                    </a:p>
                  </a:txBody>
                  <a:tcPr marL="0" marR="0" marT="0" marB="0" anchor="ctr">
                    <a:noFill/>
                  </a:tcPr>
                </a:tc>
              </a:tr>
              <a:tr h="253600">
                <a:tc>
                  <a:txBody>
                    <a:bodyPr/>
                    <a:lstStyle/>
                    <a:p>
                      <a:pPr algn="l" fontAlgn="ctr"/>
                      <a:r>
                        <a:rPr lang="pl-PL" sz="1200" u="none" strike="noStrike">
                          <a:effectLst/>
                        </a:rPr>
                        <a:t>łódzkie</a:t>
                      </a:r>
                      <a:endParaRPr lang="pl-PL" sz="1200" b="1" i="0" u="none" strike="noStrike">
                        <a:effectLst/>
                        <a:latin typeface="Garamond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200" u="none" strike="noStrike" dirty="0">
                          <a:effectLst/>
                        </a:rPr>
                        <a:t>2 493 603</a:t>
                      </a:r>
                      <a:endParaRPr lang="pl-PL" sz="1200" b="0" i="0" u="none" strike="noStrike" dirty="0">
                        <a:effectLst/>
                        <a:latin typeface="Garamond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200" u="none" strike="noStrike">
                          <a:effectLst/>
                        </a:rPr>
                        <a:t>47</a:t>
                      </a:r>
                      <a:endParaRPr lang="pl-PL" sz="1200" b="0" i="0" u="none" strike="noStrike">
                        <a:effectLst/>
                        <a:latin typeface="Garamond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200" u="none" strike="noStrike">
                          <a:effectLst/>
                        </a:rPr>
                        <a:t>1 891</a:t>
                      </a:r>
                      <a:endParaRPr lang="pl-PL" sz="1200" b="0" i="0" u="none" strike="noStrike">
                        <a:effectLst/>
                        <a:latin typeface="Garamond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200" u="none" strike="noStrike" dirty="0">
                          <a:effectLst/>
                        </a:rPr>
                        <a:t>1 318,67</a:t>
                      </a:r>
                      <a:endParaRPr lang="pl-PL" sz="1200" b="0" i="0" u="none" strike="noStrike" dirty="0">
                        <a:effectLst/>
                        <a:latin typeface="Garamond"/>
                      </a:endParaRPr>
                    </a:p>
                  </a:txBody>
                  <a:tcPr marL="0" marR="0" marT="0" marB="0" anchor="ctr">
                    <a:noFill/>
                  </a:tcPr>
                </a:tc>
              </a:tr>
              <a:tr h="253600">
                <a:tc>
                  <a:txBody>
                    <a:bodyPr/>
                    <a:lstStyle/>
                    <a:p>
                      <a:pPr algn="l" fontAlgn="ctr"/>
                      <a:r>
                        <a:rPr lang="pl-PL" sz="1200" u="none" strike="noStrike">
                          <a:effectLst/>
                        </a:rPr>
                        <a:t>małopolskie</a:t>
                      </a:r>
                      <a:endParaRPr lang="pl-PL" sz="1200" b="1" i="0" u="none" strike="noStrike">
                        <a:solidFill>
                          <a:srgbClr val="0070C0"/>
                        </a:solidFill>
                        <a:effectLst/>
                        <a:latin typeface="Garamond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200" u="none" strike="noStrike">
                          <a:effectLst/>
                        </a:rPr>
                        <a:t>3 372 618</a:t>
                      </a:r>
                      <a:endParaRPr lang="pl-PL" sz="1200" b="0" i="0" u="none" strike="noStrike">
                        <a:solidFill>
                          <a:srgbClr val="0070C0"/>
                        </a:solidFill>
                        <a:effectLst/>
                        <a:latin typeface="Garamond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200" u="none" strike="noStrike">
                          <a:effectLst/>
                        </a:rPr>
                        <a:t>74</a:t>
                      </a:r>
                      <a:endParaRPr lang="pl-PL" sz="1200" b="0" i="0" u="none" strike="noStrike">
                        <a:solidFill>
                          <a:srgbClr val="0070C0"/>
                        </a:solidFill>
                        <a:effectLst/>
                        <a:latin typeface="Garamond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200" u="none" strike="noStrike">
                          <a:effectLst/>
                        </a:rPr>
                        <a:t>2 687</a:t>
                      </a:r>
                      <a:endParaRPr lang="pl-PL" sz="1200" b="0" i="0" u="none" strike="noStrike">
                        <a:solidFill>
                          <a:srgbClr val="0070C0"/>
                        </a:solidFill>
                        <a:effectLst/>
                        <a:latin typeface="Garamond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200" u="none" strike="noStrike">
                          <a:effectLst/>
                        </a:rPr>
                        <a:t>1 255,16</a:t>
                      </a:r>
                      <a:endParaRPr lang="pl-PL" sz="1200" b="0" i="0" u="none" strike="noStrike">
                        <a:solidFill>
                          <a:srgbClr val="0070C0"/>
                        </a:solidFill>
                        <a:effectLst/>
                        <a:latin typeface="Garamond"/>
                      </a:endParaRPr>
                    </a:p>
                  </a:txBody>
                  <a:tcPr marL="0" marR="0" marT="0" marB="0" anchor="ctr">
                    <a:noFill/>
                  </a:tcPr>
                </a:tc>
              </a:tr>
              <a:tr h="253600">
                <a:tc>
                  <a:txBody>
                    <a:bodyPr/>
                    <a:lstStyle/>
                    <a:p>
                      <a:pPr algn="l" fontAlgn="ctr"/>
                      <a:r>
                        <a:rPr lang="pl-PL" sz="1200" u="none" strike="noStrike">
                          <a:effectLst/>
                        </a:rPr>
                        <a:t>mazowieckie</a:t>
                      </a:r>
                      <a:endParaRPr lang="pl-PL" sz="1200" b="1" i="0" u="none" strike="noStrike">
                        <a:effectLst/>
                        <a:latin typeface="Garamond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200" u="none" strike="noStrike">
                          <a:effectLst/>
                        </a:rPr>
                        <a:t>5 349 114</a:t>
                      </a:r>
                      <a:endParaRPr lang="pl-PL" sz="1200" b="0" i="0" u="none" strike="noStrike">
                        <a:effectLst/>
                        <a:latin typeface="Garamond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200" u="none" strike="noStrike">
                          <a:effectLst/>
                        </a:rPr>
                        <a:t>64</a:t>
                      </a:r>
                      <a:endParaRPr lang="pl-PL" sz="1200" b="0" i="0" u="none" strike="noStrike">
                        <a:effectLst/>
                        <a:latin typeface="Garamond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200" u="none" strike="noStrike">
                          <a:effectLst/>
                        </a:rPr>
                        <a:t>2 232</a:t>
                      </a:r>
                      <a:endParaRPr lang="pl-PL" sz="1200" b="0" i="0" u="none" strike="noStrike">
                        <a:effectLst/>
                        <a:latin typeface="Garamond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200" u="none" strike="noStrike">
                          <a:effectLst/>
                        </a:rPr>
                        <a:t>2 396,56</a:t>
                      </a:r>
                      <a:endParaRPr lang="pl-PL" sz="1200" b="0" i="0" u="none" strike="noStrike">
                        <a:effectLst/>
                        <a:latin typeface="Garamond"/>
                      </a:endParaRPr>
                    </a:p>
                  </a:txBody>
                  <a:tcPr marL="0" marR="0" marT="0" marB="0" anchor="ctr">
                    <a:noFill/>
                  </a:tcPr>
                </a:tc>
              </a:tr>
              <a:tr h="253600">
                <a:tc>
                  <a:txBody>
                    <a:bodyPr/>
                    <a:lstStyle/>
                    <a:p>
                      <a:pPr algn="l" fontAlgn="ctr"/>
                      <a:r>
                        <a:rPr lang="pl-PL" sz="1200" u="none" strike="noStrike">
                          <a:effectLst/>
                        </a:rPr>
                        <a:t>opolskie</a:t>
                      </a:r>
                      <a:endParaRPr lang="pl-PL" sz="1200" b="1" i="0" u="none" strike="noStrike">
                        <a:effectLst/>
                        <a:latin typeface="Garamond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200" u="none" strike="noStrike">
                          <a:effectLst/>
                        </a:rPr>
                        <a:t>996 011</a:t>
                      </a:r>
                      <a:endParaRPr lang="pl-PL" sz="1200" b="0" i="0" u="none" strike="noStrike">
                        <a:effectLst/>
                        <a:latin typeface="Garamond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200" u="none" strike="noStrike">
                          <a:effectLst/>
                        </a:rPr>
                        <a:t>12</a:t>
                      </a:r>
                      <a:endParaRPr lang="pl-PL" sz="1200" b="0" i="0" u="none" strike="noStrike">
                        <a:effectLst/>
                        <a:latin typeface="Garamond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200" u="none" strike="noStrike">
                          <a:effectLst/>
                        </a:rPr>
                        <a:t>647</a:t>
                      </a:r>
                      <a:endParaRPr lang="pl-PL" sz="1200" b="0" i="0" u="none" strike="noStrike">
                        <a:effectLst/>
                        <a:latin typeface="Garamond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200" u="none" strike="noStrike" dirty="0">
                          <a:effectLst/>
                        </a:rPr>
                        <a:t>1 539,43</a:t>
                      </a:r>
                      <a:endParaRPr lang="pl-PL" sz="1200" b="0" i="0" u="none" strike="noStrike" dirty="0">
                        <a:effectLst/>
                        <a:latin typeface="Garamond"/>
                      </a:endParaRPr>
                    </a:p>
                  </a:txBody>
                  <a:tcPr marL="0" marR="0" marT="0" marB="0" anchor="ctr">
                    <a:noFill/>
                  </a:tcPr>
                </a:tc>
              </a:tr>
              <a:tr h="253600">
                <a:tc>
                  <a:txBody>
                    <a:bodyPr/>
                    <a:lstStyle/>
                    <a:p>
                      <a:pPr algn="l" fontAlgn="ctr"/>
                      <a:r>
                        <a:rPr lang="pl-PL" sz="1200" u="none" strike="noStrike">
                          <a:effectLst/>
                        </a:rPr>
                        <a:t>podkarpackie</a:t>
                      </a:r>
                      <a:endParaRPr lang="pl-PL" sz="1200" b="1" i="0" u="none" strike="noStrike">
                        <a:effectLst/>
                        <a:latin typeface="Garamond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200" u="none" strike="noStrike">
                          <a:effectLst/>
                        </a:rPr>
                        <a:t>2 127 657</a:t>
                      </a:r>
                      <a:endParaRPr lang="pl-PL" sz="1200" b="0" i="0" u="none" strike="noStrike">
                        <a:effectLst/>
                        <a:latin typeface="Garamond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200" u="none" strike="noStrike">
                          <a:effectLst/>
                        </a:rPr>
                        <a:t>64</a:t>
                      </a:r>
                      <a:endParaRPr lang="pl-PL" sz="1200" b="0" i="0" u="none" strike="noStrike">
                        <a:effectLst/>
                        <a:latin typeface="Garamond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200" u="none" strike="noStrike">
                          <a:effectLst/>
                        </a:rPr>
                        <a:t>2 408</a:t>
                      </a:r>
                      <a:endParaRPr lang="pl-PL" sz="1200" b="0" i="0" u="none" strike="noStrike">
                        <a:effectLst/>
                        <a:latin typeface="Garamond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200" u="none" strike="noStrike" dirty="0">
                          <a:effectLst/>
                        </a:rPr>
                        <a:t>883,58</a:t>
                      </a:r>
                      <a:endParaRPr lang="pl-PL" sz="1200" b="0" i="0" u="none" strike="noStrike" dirty="0">
                        <a:effectLst/>
                        <a:latin typeface="Garamond"/>
                      </a:endParaRPr>
                    </a:p>
                  </a:txBody>
                  <a:tcPr marL="0" marR="0" marT="0" marB="0" anchor="ctr">
                    <a:noFill/>
                  </a:tcPr>
                </a:tc>
              </a:tr>
              <a:tr h="253600">
                <a:tc>
                  <a:txBody>
                    <a:bodyPr/>
                    <a:lstStyle/>
                    <a:p>
                      <a:pPr algn="l" fontAlgn="ctr"/>
                      <a:r>
                        <a:rPr lang="pl-PL" sz="1200" u="none" strike="noStrike">
                          <a:effectLst/>
                        </a:rPr>
                        <a:t>podlaskie</a:t>
                      </a:r>
                      <a:endParaRPr lang="pl-PL" sz="1200" b="1" i="0" u="none" strike="noStrike">
                        <a:effectLst/>
                        <a:latin typeface="Garamond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200" u="none" strike="noStrike">
                          <a:effectLst/>
                        </a:rPr>
                        <a:t>1 188 800</a:t>
                      </a:r>
                      <a:endParaRPr lang="pl-PL" sz="1200" b="0" i="0" u="none" strike="noStrike">
                        <a:effectLst/>
                        <a:latin typeface="Garamond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200" u="none" strike="noStrike">
                          <a:effectLst/>
                        </a:rPr>
                        <a:t>19</a:t>
                      </a:r>
                      <a:endParaRPr lang="pl-PL" sz="1200" b="0" i="0" u="none" strike="noStrike">
                        <a:effectLst/>
                        <a:latin typeface="Garamond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200" u="none" strike="noStrike">
                          <a:effectLst/>
                        </a:rPr>
                        <a:t>741</a:t>
                      </a:r>
                      <a:endParaRPr lang="pl-PL" sz="1200" b="0" i="0" u="none" strike="noStrike">
                        <a:effectLst/>
                        <a:latin typeface="Garamond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200" u="none" strike="noStrike">
                          <a:effectLst/>
                        </a:rPr>
                        <a:t>1 604,32</a:t>
                      </a:r>
                      <a:endParaRPr lang="pl-PL" sz="1200" b="0" i="0" u="none" strike="noStrike">
                        <a:effectLst/>
                        <a:latin typeface="Garamond"/>
                      </a:endParaRPr>
                    </a:p>
                  </a:txBody>
                  <a:tcPr marL="0" marR="0" marT="0" marB="0" anchor="ctr">
                    <a:noFill/>
                  </a:tcPr>
                </a:tc>
              </a:tr>
              <a:tr h="253600">
                <a:tc>
                  <a:txBody>
                    <a:bodyPr/>
                    <a:lstStyle/>
                    <a:p>
                      <a:pPr algn="l" fontAlgn="ctr"/>
                      <a:r>
                        <a:rPr lang="pl-PL" sz="1200" u="none" strike="noStrike">
                          <a:effectLst/>
                        </a:rPr>
                        <a:t>pomorskie</a:t>
                      </a:r>
                      <a:endParaRPr lang="pl-PL" sz="1200" b="1" i="0" u="none" strike="noStrike">
                        <a:effectLst/>
                        <a:latin typeface="Garamond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200" u="none" strike="noStrike">
                          <a:effectLst/>
                        </a:rPr>
                        <a:t>2 307 710</a:t>
                      </a:r>
                      <a:endParaRPr lang="pl-PL" sz="1200" b="0" i="0" u="none" strike="noStrike">
                        <a:effectLst/>
                        <a:latin typeface="Garamond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200" u="none" strike="noStrike">
                          <a:effectLst/>
                        </a:rPr>
                        <a:t>62</a:t>
                      </a:r>
                      <a:endParaRPr lang="pl-PL" sz="1200" b="0" i="0" u="none" strike="noStrike">
                        <a:effectLst/>
                        <a:latin typeface="Garamond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200" u="none" strike="noStrike">
                          <a:effectLst/>
                        </a:rPr>
                        <a:t>1 773</a:t>
                      </a:r>
                      <a:endParaRPr lang="pl-PL" sz="1200" b="0" i="0" u="none" strike="noStrike">
                        <a:effectLst/>
                        <a:latin typeface="Garamond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200" u="none" strike="noStrike" dirty="0">
                          <a:effectLst/>
                        </a:rPr>
                        <a:t>1 301,58</a:t>
                      </a:r>
                      <a:endParaRPr lang="pl-PL" sz="1200" b="0" i="0" u="none" strike="noStrike" dirty="0">
                        <a:effectLst/>
                        <a:latin typeface="Garamond"/>
                      </a:endParaRPr>
                    </a:p>
                  </a:txBody>
                  <a:tcPr marL="0" marR="0" marT="0" marB="0" anchor="ctr">
                    <a:noFill/>
                  </a:tcPr>
                </a:tc>
              </a:tr>
              <a:tr h="253600">
                <a:tc>
                  <a:txBody>
                    <a:bodyPr/>
                    <a:lstStyle/>
                    <a:p>
                      <a:pPr algn="l" fontAlgn="ctr"/>
                      <a:r>
                        <a:rPr lang="pl-PL" sz="1200" u="none" strike="noStrike">
                          <a:effectLst/>
                        </a:rPr>
                        <a:t>śląskie</a:t>
                      </a:r>
                      <a:endParaRPr lang="pl-PL" sz="1200" b="1" i="0" u="none" strike="noStrike">
                        <a:effectLst/>
                        <a:latin typeface="Garamond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200" u="none" strike="noStrike">
                          <a:effectLst/>
                        </a:rPr>
                        <a:t>4 570 849</a:t>
                      </a:r>
                      <a:endParaRPr lang="pl-PL" sz="1200" b="0" i="0" u="none" strike="noStrike">
                        <a:effectLst/>
                        <a:latin typeface="Garamond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200" u="none" strike="noStrike">
                          <a:effectLst/>
                        </a:rPr>
                        <a:t>42</a:t>
                      </a:r>
                      <a:endParaRPr lang="pl-PL" sz="1200" b="0" i="0" u="none" strike="noStrike">
                        <a:effectLst/>
                        <a:latin typeface="Garamond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200" u="none" strike="noStrike">
                          <a:effectLst/>
                        </a:rPr>
                        <a:t>1 670</a:t>
                      </a:r>
                      <a:endParaRPr lang="pl-PL" sz="1200" b="0" i="0" u="none" strike="noStrike">
                        <a:effectLst/>
                        <a:latin typeface="Garamond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200" u="none" strike="noStrike" dirty="0">
                          <a:effectLst/>
                        </a:rPr>
                        <a:t>2 737,04</a:t>
                      </a:r>
                      <a:endParaRPr lang="pl-PL" sz="1200" b="0" i="0" u="none" strike="noStrike" dirty="0">
                        <a:effectLst/>
                        <a:latin typeface="Garamond"/>
                      </a:endParaRPr>
                    </a:p>
                  </a:txBody>
                  <a:tcPr marL="0" marR="0" marT="0" marB="0" anchor="ctr">
                    <a:noFill/>
                  </a:tcPr>
                </a:tc>
              </a:tr>
              <a:tr h="253600">
                <a:tc>
                  <a:txBody>
                    <a:bodyPr/>
                    <a:lstStyle/>
                    <a:p>
                      <a:pPr algn="l" fontAlgn="ctr"/>
                      <a:r>
                        <a:rPr lang="pl-PL" sz="1200" u="none" strike="noStrike">
                          <a:effectLst/>
                        </a:rPr>
                        <a:t>świętokrzyskie</a:t>
                      </a:r>
                      <a:endParaRPr lang="pl-PL" sz="1200" b="1" i="0" u="none" strike="noStrike">
                        <a:effectLst/>
                        <a:latin typeface="Garamond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200" u="none" strike="noStrike">
                          <a:effectLst/>
                        </a:rPr>
                        <a:t>1 257 179</a:t>
                      </a:r>
                      <a:endParaRPr lang="pl-PL" sz="1200" b="0" i="0" u="none" strike="noStrike">
                        <a:effectLst/>
                        <a:latin typeface="Garamond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200" u="none" strike="noStrike">
                          <a:effectLst/>
                        </a:rPr>
                        <a:t>36</a:t>
                      </a:r>
                      <a:endParaRPr lang="pl-PL" sz="1200" b="0" i="0" u="none" strike="noStrike">
                        <a:effectLst/>
                        <a:latin typeface="Garamond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200" u="none" strike="noStrike">
                          <a:effectLst/>
                        </a:rPr>
                        <a:t>952</a:t>
                      </a:r>
                      <a:endParaRPr lang="pl-PL" sz="1200" b="0" i="0" u="none" strike="noStrike">
                        <a:effectLst/>
                        <a:latin typeface="Garamond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200" u="none" strike="noStrike" dirty="0">
                          <a:effectLst/>
                        </a:rPr>
                        <a:t>1 320,57</a:t>
                      </a:r>
                      <a:endParaRPr lang="pl-PL" sz="1200" b="0" i="0" u="none" strike="noStrike" dirty="0">
                        <a:effectLst/>
                        <a:latin typeface="Garamond"/>
                      </a:endParaRPr>
                    </a:p>
                  </a:txBody>
                  <a:tcPr marL="0" marR="0" marT="0" marB="0" anchor="ctr">
                    <a:noFill/>
                  </a:tcPr>
                </a:tc>
              </a:tr>
              <a:tr h="299710">
                <a:tc>
                  <a:txBody>
                    <a:bodyPr/>
                    <a:lstStyle/>
                    <a:p>
                      <a:pPr algn="l" fontAlgn="ctr"/>
                      <a:r>
                        <a:rPr lang="pl-PL" sz="1200" b="1" u="none" strike="noStrike" dirty="0">
                          <a:solidFill>
                            <a:srgbClr val="FF0000"/>
                          </a:solidFill>
                          <a:effectLst/>
                        </a:rPr>
                        <a:t>warmińsko mazurskie</a:t>
                      </a:r>
                      <a:endParaRPr lang="pl-PL" sz="1200" b="1" i="0" u="none" strike="noStrike" dirty="0">
                        <a:solidFill>
                          <a:srgbClr val="FF0000"/>
                        </a:solidFill>
                        <a:effectLst/>
                        <a:latin typeface="Garamond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200" b="1" u="none" strike="noStrike">
                          <a:solidFill>
                            <a:srgbClr val="FF0000"/>
                          </a:solidFill>
                          <a:effectLst/>
                        </a:rPr>
                        <a:t>1 439 675</a:t>
                      </a:r>
                      <a:endParaRPr lang="pl-PL" sz="1200" b="1" i="0" u="none" strike="noStrike">
                        <a:solidFill>
                          <a:srgbClr val="FF0000"/>
                        </a:solidFill>
                        <a:effectLst/>
                        <a:latin typeface="Garamond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200" b="1" u="none" strike="noStrike">
                          <a:solidFill>
                            <a:srgbClr val="FF0000"/>
                          </a:solidFill>
                          <a:effectLst/>
                        </a:rPr>
                        <a:t>70</a:t>
                      </a:r>
                      <a:endParaRPr lang="pl-PL" sz="1200" b="1" i="0" u="none" strike="noStrike">
                        <a:solidFill>
                          <a:srgbClr val="FF0000"/>
                        </a:solidFill>
                        <a:effectLst/>
                        <a:latin typeface="Garamond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200" b="1" u="none" strike="noStrike">
                          <a:solidFill>
                            <a:srgbClr val="FF0000"/>
                          </a:solidFill>
                          <a:effectLst/>
                        </a:rPr>
                        <a:t>3 561</a:t>
                      </a:r>
                      <a:endParaRPr lang="pl-PL" sz="1200" b="1" i="0" u="none" strike="noStrike">
                        <a:solidFill>
                          <a:srgbClr val="FF0000"/>
                        </a:solidFill>
                        <a:effectLst/>
                        <a:latin typeface="Garamond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200" b="1" u="none" strike="noStrike" dirty="0">
                          <a:solidFill>
                            <a:srgbClr val="FF0000"/>
                          </a:solidFill>
                          <a:effectLst/>
                        </a:rPr>
                        <a:t>404,29</a:t>
                      </a:r>
                      <a:endParaRPr lang="pl-PL" sz="1200" b="1" i="0" u="none" strike="noStrike" dirty="0">
                        <a:solidFill>
                          <a:srgbClr val="FF0000"/>
                        </a:solidFill>
                        <a:effectLst/>
                        <a:latin typeface="Garamond"/>
                      </a:endParaRPr>
                    </a:p>
                  </a:txBody>
                  <a:tcPr marL="0" marR="0" marT="0" marB="0" anchor="ctr">
                    <a:noFill/>
                  </a:tcPr>
                </a:tc>
              </a:tr>
              <a:tr h="253600">
                <a:tc>
                  <a:txBody>
                    <a:bodyPr/>
                    <a:lstStyle/>
                    <a:p>
                      <a:pPr algn="l" fontAlgn="ctr"/>
                      <a:r>
                        <a:rPr lang="pl-PL" sz="1200" u="none" strike="noStrike">
                          <a:effectLst/>
                        </a:rPr>
                        <a:t>wielkopolskie</a:t>
                      </a:r>
                      <a:endParaRPr lang="pl-PL" sz="1200" b="1" i="0" u="none" strike="noStrike">
                        <a:effectLst/>
                        <a:latin typeface="Garamond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200" u="none" strike="noStrike">
                          <a:effectLst/>
                        </a:rPr>
                        <a:t>3 475 323</a:t>
                      </a:r>
                      <a:endParaRPr lang="pl-PL" sz="1200" b="0" i="0" u="none" strike="noStrike">
                        <a:effectLst/>
                        <a:latin typeface="Garamond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200" u="none" strike="noStrike">
                          <a:effectLst/>
                        </a:rPr>
                        <a:t>69</a:t>
                      </a:r>
                      <a:endParaRPr lang="pl-PL" sz="1200" b="0" i="0" u="none" strike="noStrike">
                        <a:effectLst/>
                        <a:latin typeface="Garamond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200" u="none" strike="noStrike">
                          <a:effectLst/>
                        </a:rPr>
                        <a:t>2 328</a:t>
                      </a:r>
                      <a:endParaRPr lang="pl-PL" sz="1200" b="0" i="0" u="none" strike="noStrike">
                        <a:effectLst/>
                        <a:latin typeface="Garamond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200" u="none" strike="noStrike" dirty="0">
                          <a:effectLst/>
                        </a:rPr>
                        <a:t>1 492,84</a:t>
                      </a:r>
                      <a:endParaRPr lang="pl-PL" sz="1200" b="0" i="0" u="none" strike="noStrike" dirty="0">
                        <a:effectLst/>
                        <a:latin typeface="Garamond"/>
                      </a:endParaRPr>
                    </a:p>
                  </a:txBody>
                  <a:tcPr marL="0" marR="0" marT="0" marB="0" anchor="ctr">
                    <a:noFill/>
                  </a:tcPr>
                </a:tc>
              </a:tr>
              <a:tr h="345819">
                <a:tc>
                  <a:txBody>
                    <a:bodyPr/>
                    <a:lstStyle/>
                    <a:p>
                      <a:pPr algn="l" fontAlgn="ctr"/>
                      <a:r>
                        <a:rPr lang="pl-PL" sz="1200" u="none" strike="noStrike">
                          <a:effectLst/>
                        </a:rPr>
                        <a:t>zachodniopomorskie</a:t>
                      </a:r>
                      <a:endParaRPr lang="pl-PL" sz="1200" b="1" i="0" u="none" strike="noStrike">
                        <a:effectLst/>
                        <a:latin typeface="Garamond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200" u="none" strike="noStrike">
                          <a:effectLst/>
                        </a:rPr>
                        <a:t>1 710 482</a:t>
                      </a:r>
                      <a:endParaRPr lang="pl-PL" sz="1200" b="0" i="0" u="none" strike="noStrike">
                        <a:effectLst/>
                        <a:latin typeface="Garamond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200" u="none" strike="noStrike">
                          <a:effectLst/>
                        </a:rPr>
                        <a:t>40</a:t>
                      </a:r>
                      <a:endParaRPr lang="pl-PL" sz="1200" b="0" i="0" u="none" strike="noStrike">
                        <a:effectLst/>
                        <a:latin typeface="Garamond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200" u="none" strike="noStrike">
                          <a:effectLst/>
                        </a:rPr>
                        <a:t>1 301</a:t>
                      </a:r>
                      <a:endParaRPr lang="pl-PL" sz="1200" b="0" i="0" u="none" strike="noStrike">
                        <a:effectLst/>
                        <a:latin typeface="Garamond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200" u="none" strike="noStrike" dirty="0">
                          <a:effectLst/>
                        </a:rPr>
                        <a:t>1 314,74</a:t>
                      </a:r>
                      <a:endParaRPr lang="pl-PL" sz="1200" b="0" i="0" u="none" strike="noStrike" dirty="0">
                        <a:effectLst/>
                        <a:latin typeface="Garamond"/>
                      </a:endParaRPr>
                    </a:p>
                  </a:txBody>
                  <a:tcPr marL="0" marR="0" marT="0" marB="0" anchor="ctr">
                    <a:noFill/>
                  </a:tcPr>
                </a:tc>
              </a:tr>
              <a:tr h="284340">
                <a:tc>
                  <a:txBody>
                    <a:bodyPr/>
                    <a:lstStyle/>
                    <a:p>
                      <a:pPr algn="l" fontAlgn="ctr"/>
                      <a:r>
                        <a:rPr lang="pl-PL" sz="1200" b="1" u="none" strike="noStrike">
                          <a:effectLst/>
                        </a:rPr>
                        <a:t>RAZEM</a:t>
                      </a:r>
                      <a:endParaRPr lang="pl-PL" sz="1200" b="1" i="0" u="none" strike="noStrike">
                        <a:effectLst/>
                        <a:latin typeface="Garamond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200" b="1" u="none" strike="noStrike" dirty="0">
                          <a:effectLst/>
                        </a:rPr>
                        <a:t>38 437 239</a:t>
                      </a:r>
                      <a:endParaRPr lang="pl-PL" sz="1200" b="1" i="0" u="none" strike="noStrike" dirty="0">
                        <a:effectLst/>
                        <a:latin typeface="Garamond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200" b="1" u="none" strike="noStrike" dirty="0">
                          <a:effectLst/>
                        </a:rPr>
                        <a:t>762</a:t>
                      </a:r>
                      <a:endParaRPr lang="pl-PL" sz="1200" b="1" i="0" u="none" strike="noStrike" dirty="0">
                        <a:effectLst/>
                        <a:latin typeface="Garamond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200" b="1" u="none" strike="noStrike">
                          <a:effectLst/>
                        </a:rPr>
                        <a:t>27 892</a:t>
                      </a:r>
                      <a:endParaRPr lang="pl-PL" sz="1200" b="1" i="0" u="none" strike="noStrike">
                        <a:effectLst/>
                        <a:latin typeface="Garamond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200" b="1" u="none" strike="noStrike" dirty="0">
                          <a:effectLst/>
                        </a:rPr>
                        <a:t>1 378,07</a:t>
                      </a:r>
                      <a:endParaRPr lang="pl-PL" sz="1200" b="1" i="0" u="none" strike="noStrike" dirty="0">
                        <a:effectLst/>
                        <a:latin typeface="Garamond"/>
                      </a:endParaRPr>
                    </a:p>
                  </a:txBody>
                  <a:tcPr marL="0" marR="0" marT="0" marB="0" anchor="ctr">
                    <a:noFill/>
                  </a:tcPr>
                </a:tc>
              </a:tr>
              <a:tr h="342816">
                <a:tc gridSpan="3">
                  <a:txBody>
                    <a:bodyPr/>
                    <a:lstStyle/>
                    <a:p>
                      <a:pPr algn="l" fontAlgn="b"/>
                      <a:r>
                        <a:rPr lang="pl-PL" sz="900" i="1" u="none" strike="noStrike" dirty="0">
                          <a:effectLst/>
                        </a:rPr>
                        <a:t>*stan na 31.12.2015 r. - źródło - sprawozdanie MPiPS-03-R za 2015 r.</a:t>
                      </a:r>
                      <a:endParaRPr lang="pl-PL" sz="900" b="0" i="1" u="none" strike="noStrike" dirty="0">
                        <a:effectLst/>
                        <a:latin typeface="Garamond"/>
                      </a:endParaRPr>
                    </a:p>
                  </a:txBody>
                  <a:tcPr marL="0" marR="0" marT="0" marB="0" anchor="b"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pl-PL" sz="1200" b="0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l-PL" sz="1200" b="0" i="0" u="none" strike="noStrike" dirty="0">
                        <a:effectLst/>
                        <a:latin typeface="Arial"/>
                      </a:endParaRPr>
                    </a:p>
                  </a:txBody>
                  <a:tcPr marL="0" marR="0" marT="0" marB="0" anchor="b"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964702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0FDF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Symbol zastępczy zawartości 2"/>
          <p:cNvSpPr>
            <a:spLocks noGrp="1"/>
          </p:cNvSpPr>
          <p:nvPr>
            <p:ph idx="1"/>
          </p:nvPr>
        </p:nvSpPr>
        <p:spPr>
          <a:xfrm>
            <a:off x="250825" y="1268413"/>
            <a:ext cx="8669338" cy="1439862"/>
          </a:xfrm>
        </p:spPr>
        <p:txBody>
          <a:bodyPr/>
          <a:lstStyle/>
          <a:p>
            <a:pPr algn="ctr">
              <a:buNone/>
            </a:pPr>
            <a:r>
              <a:rPr lang="pl-PL" sz="2800" b="1" dirty="0">
                <a:solidFill>
                  <a:schemeClr val="tx1"/>
                </a:solidFill>
                <a:latin typeface="Garamond" panose="02020404030301010803" pitchFamily="18" charset="0"/>
              </a:rPr>
              <a:t>Na chwilę obecną na terenie województwa </a:t>
            </a:r>
            <a:br>
              <a:rPr lang="pl-PL" sz="2800" b="1" dirty="0">
                <a:solidFill>
                  <a:schemeClr val="tx1"/>
                </a:solidFill>
                <a:latin typeface="Garamond" panose="02020404030301010803" pitchFamily="18" charset="0"/>
              </a:rPr>
            </a:br>
            <a:r>
              <a:rPr lang="pl-PL" sz="2800" b="1" dirty="0" smtClean="0">
                <a:solidFill>
                  <a:schemeClr val="tx1"/>
                </a:solidFill>
                <a:latin typeface="Garamond" panose="02020404030301010803" pitchFamily="18" charset="0"/>
              </a:rPr>
              <a:t>warmińsko–mazurskiego funkcjonuje </a:t>
            </a:r>
            <a:r>
              <a:rPr lang="pl-PL" altLang="pl-PL" sz="2800" b="1" dirty="0" smtClean="0">
                <a:solidFill>
                  <a:schemeClr val="tx1"/>
                </a:solidFill>
                <a:latin typeface="Garamond" pitchFamily="18" charset="0"/>
              </a:rPr>
              <a:t>: </a:t>
            </a:r>
          </a:p>
          <a:p>
            <a:pPr>
              <a:buFont typeface="Wingdings 2" pitchFamily="18" charset="2"/>
              <a:buNone/>
            </a:pPr>
            <a:endParaRPr lang="pl-PL" altLang="pl-PL" sz="2200" dirty="0" smtClean="0">
              <a:latin typeface="Garamond" pitchFamily="18" charset="0"/>
            </a:endParaRPr>
          </a:p>
        </p:txBody>
      </p:sp>
      <p:sp>
        <p:nvSpPr>
          <p:cNvPr id="27" name="Symbol zastępczy zawartości 2"/>
          <p:cNvSpPr txBox="1">
            <a:spLocks/>
          </p:cNvSpPr>
          <p:nvPr/>
        </p:nvSpPr>
        <p:spPr bwMode="auto">
          <a:xfrm>
            <a:off x="179388" y="2708275"/>
            <a:ext cx="8667750" cy="1441450"/>
          </a:xfrm>
          <a:prstGeom prst="rect">
            <a:avLst/>
          </a:prstGeom>
          <a:gradFill flip="none" rotWithShape="1">
            <a:gsLst>
              <a:gs pos="0">
                <a:schemeClr val="bg2">
                  <a:lumMod val="50000"/>
                </a:schemeClr>
              </a:gs>
              <a:gs pos="50000">
                <a:schemeClr val="bg2">
                  <a:lumMod val="75000"/>
                  <a:tint val="44500"/>
                  <a:satMod val="160000"/>
                </a:schemeClr>
              </a:gs>
              <a:gs pos="100000">
                <a:schemeClr val="bg2">
                  <a:lumMod val="75000"/>
                  <a:tint val="23500"/>
                  <a:satMod val="160000"/>
                </a:schemeClr>
              </a:gs>
            </a:gsLst>
            <a:lin ang="16200000" scaled="1"/>
            <a:tileRect/>
          </a:gradFill>
          <a:ln w="9525">
            <a:solidFill>
              <a:schemeClr val="bg2">
                <a:lumMod val="75000"/>
              </a:schemeClr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marL="342900" indent="-342900" algn="ctr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 2" pitchFamily="18" charset="2"/>
              <a:buNone/>
              <a:defRPr/>
            </a:pPr>
            <a:r>
              <a:rPr lang="pl-PL" sz="2800" b="1" dirty="0">
                <a:solidFill>
                  <a:srgbClr val="FF0000"/>
                </a:solidFill>
                <a:latin typeface="Garamond" pitchFamily="18" charset="0"/>
                <a:cs typeface="+mn-cs"/>
              </a:rPr>
              <a:t>  </a:t>
            </a:r>
            <a:r>
              <a:rPr lang="pl-PL" sz="2800" b="1" dirty="0" smtClean="0">
                <a:latin typeface="Garamond" pitchFamily="18" charset="0"/>
                <a:cs typeface="+mn-cs"/>
              </a:rPr>
              <a:t>70 </a:t>
            </a:r>
            <a:r>
              <a:rPr lang="pl-PL" sz="2800" dirty="0" smtClean="0">
                <a:latin typeface="Garamond" pitchFamily="18" charset="0"/>
                <a:cs typeface="+mn-cs"/>
              </a:rPr>
              <a:t>środowiskowych domów </a:t>
            </a:r>
            <a:r>
              <a:rPr lang="pl-PL" sz="2800" dirty="0">
                <a:latin typeface="Garamond" pitchFamily="18" charset="0"/>
                <a:cs typeface="+mn-cs"/>
              </a:rPr>
              <a:t>samopomocy </a:t>
            </a:r>
            <a:r>
              <a:rPr lang="pl-PL" sz="2800" dirty="0" smtClean="0">
                <a:latin typeface="Garamond" pitchFamily="18" charset="0"/>
                <a:cs typeface="+mn-cs"/>
              </a:rPr>
              <a:t>w </a:t>
            </a:r>
            <a:r>
              <a:rPr lang="pl-PL" sz="2800" dirty="0">
                <a:latin typeface="Garamond" pitchFamily="18" charset="0"/>
                <a:cs typeface="+mn-cs"/>
              </a:rPr>
              <a:t>tym:</a:t>
            </a:r>
          </a:p>
        </p:txBody>
      </p:sp>
      <p:sp>
        <p:nvSpPr>
          <p:cNvPr id="28" name="Symbol zastępczy zawartości 2"/>
          <p:cNvSpPr txBox="1">
            <a:spLocks/>
          </p:cNvSpPr>
          <p:nvPr/>
        </p:nvSpPr>
        <p:spPr bwMode="auto">
          <a:xfrm>
            <a:off x="4716463" y="4437063"/>
            <a:ext cx="4140200" cy="1439862"/>
          </a:xfrm>
          <a:prstGeom prst="rect">
            <a:avLst/>
          </a:prstGeom>
          <a:gradFill flip="none" rotWithShape="1">
            <a:gsLst>
              <a:gs pos="0">
                <a:schemeClr val="bg2">
                  <a:lumMod val="50000"/>
                </a:schemeClr>
              </a:gs>
              <a:gs pos="50000">
                <a:schemeClr val="bg2">
                  <a:lumMod val="75000"/>
                  <a:tint val="44500"/>
                  <a:satMod val="160000"/>
                </a:schemeClr>
              </a:gs>
              <a:gs pos="100000">
                <a:schemeClr val="bg2">
                  <a:lumMod val="75000"/>
                  <a:tint val="23500"/>
                  <a:satMod val="160000"/>
                </a:schemeClr>
              </a:gs>
            </a:gsLst>
            <a:lin ang="16200000" scaled="1"/>
            <a:tileRect/>
          </a:gradFill>
          <a:ln w="9525">
            <a:solidFill>
              <a:schemeClr val="bg2">
                <a:lumMod val="75000"/>
              </a:schemeClr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marL="342900" indent="-342900" algn="ctr" eaLnBrk="0" hangingPunct="0">
              <a:spcBef>
                <a:spcPct val="20000"/>
              </a:spcBef>
              <a:buClr>
                <a:schemeClr val="accent1"/>
              </a:buClr>
              <a:buSzPct val="70000"/>
              <a:defRPr/>
            </a:pPr>
            <a:r>
              <a:rPr lang="pl-PL" sz="2800" b="1" dirty="0" smtClean="0">
                <a:latin typeface="Garamond" pitchFamily="18" charset="0"/>
              </a:rPr>
              <a:t>26</a:t>
            </a:r>
            <a:r>
              <a:rPr lang="pl-PL" sz="2800" dirty="0" smtClean="0">
                <a:latin typeface="Garamond" pitchFamily="18" charset="0"/>
              </a:rPr>
              <a:t> powiatowych ŚDS</a:t>
            </a:r>
            <a:r>
              <a:rPr lang="pl-PL" sz="2800" dirty="0">
                <a:latin typeface="Garamond" pitchFamily="18" charset="0"/>
              </a:rPr>
              <a:t/>
            </a:r>
            <a:br>
              <a:rPr lang="pl-PL" sz="2800" dirty="0">
                <a:latin typeface="Garamond" pitchFamily="18" charset="0"/>
              </a:rPr>
            </a:br>
            <a:r>
              <a:rPr lang="pl-PL" sz="2800" dirty="0">
                <a:latin typeface="Garamond" pitchFamily="18" charset="0"/>
              </a:rPr>
              <a:t>na </a:t>
            </a:r>
            <a:r>
              <a:rPr lang="pl-PL" sz="2800" b="1" dirty="0" smtClean="0">
                <a:latin typeface="Garamond" pitchFamily="18" charset="0"/>
              </a:rPr>
              <a:t>1.436</a:t>
            </a:r>
            <a:r>
              <a:rPr lang="pl-PL" sz="2800" dirty="0" smtClean="0">
                <a:latin typeface="Garamond" pitchFamily="18" charset="0"/>
              </a:rPr>
              <a:t> miejsc</a:t>
            </a:r>
            <a:endParaRPr lang="pl-PL" sz="2800" dirty="0">
              <a:latin typeface="Garamond" pitchFamily="18" charset="0"/>
              <a:cs typeface="+mn-cs"/>
            </a:endParaRPr>
          </a:p>
        </p:txBody>
      </p:sp>
      <p:sp>
        <p:nvSpPr>
          <p:cNvPr id="29" name="Symbol zastępczy zawartości 2"/>
          <p:cNvSpPr txBox="1">
            <a:spLocks/>
          </p:cNvSpPr>
          <p:nvPr/>
        </p:nvSpPr>
        <p:spPr bwMode="auto">
          <a:xfrm>
            <a:off x="250825" y="4437063"/>
            <a:ext cx="4249738" cy="1439862"/>
          </a:xfrm>
          <a:prstGeom prst="rect">
            <a:avLst/>
          </a:prstGeom>
          <a:gradFill flip="none" rotWithShape="1">
            <a:gsLst>
              <a:gs pos="0">
                <a:schemeClr val="bg2">
                  <a:lumMod val="50000"/>
                </a:schemeClr>
              </a:gs>
              <a:gs pos="50000">
                <a:schemeClr val="bg2">
                  <a:lumMod val="75000"/>
                  <a:tint val="44500"/>
                  <a:satMod val="160000"/>
                </a:schemeClr>
              </a:gs>
              <a:gs pos="100000">
                <a:schemeClr val="bg2">
                  <a:lumMod val="75000"/>
                  <a:tint val="23500"/>
                  <a:satMod val="160000"/>
                </a:schemeClr>
              </a:gs>
            </a:gsLst>
            <a:lin ang="16200000" scaled="1"/>
            <a:tileRect/>
          </a:gradFill>
          <a:ln w="9525">
            <a:solidFill>
              <a:schemeClr val="bg2">
                <a:lumMod val="75000"/>
              </a:schemeClr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pl-PL" sz="2800" b="1" dirty="0" smtClean="0">
                <a:latin typeface="Garamond" pitchFamily="18" charset="0"/>
              </a:rPr>
              <a:t>44 </a:t>
            </a:r>
            <a:r>
              <a:rPr lang="pl-PL" sz="2800" dirty="0" smtClean="0">
                <a:latin typeface="Garamond" pitchFamily="18" charset="0"/>
              </a:rPr>
              <a:t>gminne ŚDS</a:t>
            </a:r>
            <a:r>
              <a:rPr lang="pl-PL" sz="2800" dirty="0">
                <a:latin typeface="Garamond" pitchFamily="18" charset="0"/>
              </a:rPr>
              <a:t/>
            </a:r>
            <a:br>
              <a:rPr lang="pl-PL" sz="2800" dirty="0">
                <a:latin typeface="Garamond" pitchFamily="18" charset="0"/>
              </a:rPr>
            </a:br>
            <a:r>
              <a:rPr lang="pl-PL" sz="2800" dirty="0">
                <a:latin typeface="Garamond" pitchFamily="18" charset="0"/>
              </a:rPr>
              <a:t>na </a:t>
            </a:r>
            <a:r>
              <a:rPr lang="pl-PL" sz="2800" b="1" dirty="0" smtClean="0">
                <a:latin typeface="Garamond" pitchFamily="18" charset="0"/>
              </a:rPr>
              <a:t>2.125</a:t>
            </a:r>
            <a:r>
              <a:rPr lang="pl-PL" sz="2800" dirty="0" smtClean="0">
                <a:latin typeface="Garamond" pitchFamily="18" charset="0"/>
              </a:rPr>
              <a:t> miejsc</a:t>
            </a:r>
            <a:endParaRPr lang="pl-PL" sz="2800" dirty="0">
              <a:latin typeface="Garamond" pitchFamily="18" charset="0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sz="2400" b="1" dirty="0" smtClean="0">
                <a:solidFill>
                  <a:srgbClr val="FF0000"/>
                </a:solidFill>
                <a:latin typeface="Garamond" panose="02020404030301010803" pitchFamily="18" charset="0"/>
              </a:rPr>
              <a:t>Program narady</a:t>
            </a:r>
            <a:endParaRPr lang="pl-PL" sz="2400" b="1" dirty="0">
              <a:solidFill>
                <a:srgbClr val="FF0000"/>
              </a:solidFill>
              <a:latin typeface="Garamond" panose="02020404030301010803" pitchFamily="18" charset="0"/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04800" y="1052736"/>
            <a:ext cx="8686800" cy="5805263"/>
          </a:xfrm>
        </p:spPr>
        <p:txBody>
          <a:bodyPr/>
          <a:lstStyle/>
          <a:p>
            <a:pPr marL="457200" lvl="0" indent="-457200" algn="just">
              <a:buFont typeface="+mj-lt"/>
              <a:buAutoNum type="arabicPeriod"/>
            </a:pPr>
            <a:r>
              <a:rPr lang="pl-PL" sz="2100" dirty="0">
                <a:latin typeface="Garamond" panose="02020404030301010803" pitchFamily="18" charset="0"/>
              </a:rPr>
              <a:t>Przywitanie gości i przedstawienie prelegentów i celu narady – </a:t>
            </a:r>
            <a:r>
              <a:rPr lang="pl-PL" sz="2100" b="1" dirty="0">
                <a:latin typeface="Garamond" panose="02020404030301010803" pitchFamily="18" charset="0"/>
              </a:rPr>
              <a:t>Pan Marcin Jastrzębski</a:t>
            </a:r>
            <a:r>
              <a:rPr lang="pl-PL" sz="2100" dirty="0">
                <a:latin typeface="Garamond" panose="02020404030301010803" pitchFamily="18" charset="0"/>
              </a:rPr>
              <a:t> - Dyrektor Wydziału Polityki Społecznej</a:t>
            </a:r>
          </a:p>
          <a:p>
            <a:pPr marL="457200" lvl="0" indent="-457200" algn="just">
              <a:buFont typeface="+mj-lt"/>
              <a:buAutoNum type="arabicPeriod"/>
            </a:pPr>
            <a:r>
              <a:rPr lang="pl-PL" sz="2100" dirty="0">
                <a:latin typeface="Garamond" panose="02020404030301010803" pitchFamily="18" charset="0"/>
              </a:rPr>
              <a:t>Wystąpienie </a:t>
            </a:r>
            <a:r>
              <a:rPr lang="pl-PL" sz="2100" b="1" dirty="0">
                <a:latin typeface="Garamond" panose="02020404030301010803" pitchFamily="18" charset="0"/>
              </a:rPr>
              <a:t>Pana Artura Chojeckiego</a:t>
            </a:r>
            <a:r>
              <a:rPr lang="pl-PL" sz="2100" dirty="0">
                <a:latin typeface="Garamond" panose="02020404030301010803" pitchFamily="18" charset="0"/>
              </a:rPr>
              <a:t> – Wojewody Warmińsko-Mazurskiego </a:t>
            </a:r>
          </a:p>
          <a:p>
            <a:pPr marL="457200" lvl="0" indent="-457200" algn="just">
              <a:buFont typeface="+mj-lt"/>
              <a:buAutoNum type="arabicPeriod"/>
            </a:pPr>
            <a:r>
              <a:rPr lang="pl-PL" sz="2100" dirty="0" smtClean="0">
                <a:latin typeface="Garamond" panose="02020404030301010803" pitchFamily="18" charset="0"/>
              </a:rPr>
              <a:t>Omówienie: roli </a:t>
            </a:r>
            <a:r>
              <a:rPr lang="pl-PL" sz="2100" dirty="0">
                <a:latin typeface="Garamond" panose="02020404030301010803" pitchFamily="18" charset="0"/>
              </a:rPr>
              <a:t>nadzoru jednostek samorządu terytorialnego nad prawidłową realizacją zadania (zasady zlecania zadnia podmiotom </a:t>
            </a:r>
            <a:r>
              <a:rPr lang="pl-PL" sz="2100" dirty="0" smtClean="0">
                <a:latin typeface="Garamond" panose="02020404030301010803" pitchFamily="18" charset="0"/>
              </a:rPr>
              <a:t>niepublicznym), obecnego </a:t>
            </a:r>
            <a:r>
              <a:rPr lang="pl-PL" sz="2100" dirty="0">
                <a:latin typeface="Garamond" panose="02020404030301010803" pitchFamily="18" charset="0"/>
              </a:rPr>
              <a:t>stanu sieci </a:t>
            </a:r>
            <a:r>
              <a:rPr lang="pl-PL" sz="2100" dirty="0" err="1">
                <a:latin typeface="Garamond" panose="02020404030301010803" pitchFamily="18" charset="0"/>
              </a:rPr>
              <a:t>śds</a:t>
            </a:r>
            <a:r>
              <a:rPr lang="pl-PL" sz="2100" dirty="0">
                <a:latin typeface="Garamond" panose="02020404030301010803" pitchFamily="18" charset="0"/>
              </a:rPr>
              <a:t> w województwie warmińsko-mazurskim (dane statystyczne), </a:t>
            </a:r>
            <a:r>
              <a:rPr lang="pl-PL" sz="2100" dirty="0" smtClean="0">
                <a:latin typeface="Garamond" panose="02020404030301010803" pitchFamily="18" charset="0"/>
              </a:rPr>
              <a:t>nowych </a:t>
            </a:r>
            <a:r>
              <a:rPr lang="pl-PL" sz="2100" dirty="0">
                <a:latin typeface="Garamond" panose="02020404030301010803" pitchFamily="18" charset="0"/>
              </a:rPr>
              <a:t>zasad finansowania </a:t>
            </a:r>
            <a:r>
              <a:rPr lang="pl-PL" sz="2100" dirty="0" err="1">
                <a:latin typeface="Garamond" panose="02020404030301010803" pitchFamily="18" charset="0"/>
              </a:rPr>
              <a:t>śds</a:t>
            </a:r>
            <a:r>
              <a:rPr lang="pl-PL" sz="2100" dirty="0">
                <a:latin typeface="Garamond" panose="02020404030301010803" pitchFamily="18" charset="0"/>
              </a:rPr>
              <a:t> (w tym  działalności bieżącej i dodatkowych środków na rozwój sieci </a:t>
            </a:r>
            <a:r>
              <a:rPr lang="pl-PL" sz="2100" dirty="0" err="1">
                <a:latin typeface="Garamond" panose="02020404030301010803" pitchFamily="18" charset="0"/>
              </a:rPr>
              <a:t>śds</a:t>
            </a:r>
            <a:r>
              <a:rPr lang="pl-PL" sz="2100" dirty="0">
                <a:latin typeface="Garamond" panose="02020404030301010803" pitchFamily="18" charset="0"/>
              </a:rPr>
              <a:t>) </a:t>
            </a:r>
            <a:r>
              <a:rPr lang="pl-PL" sz="2100" dirty="0" smtClean="0">
                <a:latin typeface="Garamond" panose="02020404030301010803" pitchFamily="18" charset="0"/>
              </a:rPr>
              <a:t>- </a:t>
            </a:r>
            <a:r>
              <a:rPr lang="pl-PL" sz="2100" b="1" dirty="0" smtClean="0">
                <a:latin typeface="Garamond" panose="02020404030301010803" pitchFamily="18" charset="0"/>
              </a:rPr>
              <a:t>Pani </a:t>
            </a:r>
            <a:r>
              <a:rPr lang="pl-PL" sz="2100" b="1" dirty="0">
                <a:latin typeface="Garamond" panose="02020404030301010803" pitchFamily="18" charset="0"/>
              </a:rPr>
              <a:t>Joanna Kozłowska </a:t>
            </a:r>
            <a:r>
              <a:rPr lang="pl-PL" sz="2100" dirty="0">
                <a:latin typeface="Garamond" panose="02020404030301010803" pitchFamily="18" charset="0"/>
              </a:rPr>
              <a:t>– Kierownik Oddziału Budżetu planowania i analiz.</a:t>
            </a:r>
          </a:p>
          <a:p>
            <a:pPr marL="457200" lvl="0" indent="-457200" algn="just">
              <a:buFont typeface="+mj-lt"/>
              <a:buAutoNum type="arabicPeriod"/>
            </a:pPr>
            <a:r>
              <a:rPr lang="pl-PL" sz="2100" dirty="0">
                <a:latin typeface="Garamond" panose="02020404030301010803" pitchFamily="18" charset="0"/>
              </a:rPr>
              <a:t>Nieprawidłowości i uchybienia, stwierdzane podczas czynności kontrolnych przeprowadzanych w środowiskowych domach samopomocy - </a:t>
            </a:r>
            <a:r>
              <a:rPr lang="pl-PL" sz="2100" b="1" dirty="0">
                <a:latin typeface="Garamond" panose="02020404030301010803" pitchFamily="18" charset="0"/>
              </a:rPr>
              <a:t>Pani Ewa Puzio</a:t>
            </a:r>
            <a:r>
              <a:rPr lang="pl-PL" sz="2100" dirty="0">
                <a:latin typeface="Garamond" panose="02020404030301010803" pitchFamily="18" charset="0"/>
              </a:rPr>
              <a:t> – Kierownik  oddziału nadzoru i kontroli w pomocy społecznej.</a:t>
            </a:r>
          </a:p>
          <a:p>
            <a:pPr marL="457200" lvl="0" indent="-457200" algn="just">
              <a:buFont typeface="+mj-lt"/>
              <a:buAutoNum type="arabicPeriod"/>
            </a:pPr>
            <a:r>
              <a:rPr lang="pl-PL" sz="2100" dirty="0">
                <a:latin typeface="Garamond" panose="02020404030301010803" pitchFamily="18" charset="0"/>
              </a:rPr>
              <a:t>Ustalenia Wydziału Polityki Społecznej, dotyczące funkcjonowania </a:t>
            </a:r>
            <a:r>
              <a:rPr lang="pl-PL" sz="2100" dirty="0" err="1">
                <a:latin typeface="Garamond" panose="02020404030301010803" pitchFamily="18" charset="0"/>
              </a:rPr>
              <a:t>śds</a:t>
            </a:r>
            <a:r>
              <a:rPr lang="pl-PL" sz="2100" dirty="0">
                <a:latin typeface="Garamond" panose="02020404030301010803" pitchFamily="18" charset="0"/>
              </a:rPr>
              <a:t> – </a:t>
            </a:r>
            <a:r>
              <a:rPr lang="pl-PL" sz="2100" b="1" dirty="0">
                <a:latin typeface="Garamond" panose="02020404030301010803" pitchFamily="18" charset="0"/>
              </a:rPr>
              <a:t>Pani Ewa Puzio</a:t>
            </a:r>
            <a:r>
              <a:rPr lang="pl-PL" sz="2100" dirty="0">
                <a:latin typeface="Garamond" panose="02020404030301010803" pitchFamily="18" charset="0"/>
              </a:rPr>
              <a:t> – Kierownik  oddziału nadzoru i kontroli w pomocy </a:t>
            </a:r>
            <a:r>
              <a:rPr lang="pl-PL" sz="2100" dirty="0" smtClean="0">
                <a:latin typeface="Garamond" panose="02020404030301010803" pitchFamily="18" charset="0"/>
              </a:rPr>
              <a:t>społecznej</a:t>
            </a:r>
            <a:r>
              <a:rPr lang="pl-PL" sz="2100" dirty="0">
                <a:latin typeface="Garamond" panose="02020404030301010803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6122196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0FDF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pl-PL" sz="2200" b="1" cap="none" dirty="0" smtClean="0">
                <a:effectLst/>
                <a:latin typeface="Garamond" panose="02020404030301010803" pitchFamily="18" charset="0"/>
              </a:rPr>
              <a:t>LICZBA ŚDS W UKŁADZIE POWIATOWYM</a:t>
            </a:r>
            <a:br>
              <a:rPr lang="pl-PL" sz="2200" b="1" cap="none" dirty="0" smtClean="0">
                <a:effectLst/>
                <a:latin typeface="Garamond" panose="02020404030301010803" pitchFamily="18" charset="0"/>
              </a:rPr>
            </a:br>
            <a:r>
              <a:rPr lang="pl-PL" sz="2200" b="1" i="1" cap="none" dirty="0" smtClean="0">
                <a:effectLst/>
                <a:latin typeface="Garamond" panose="02020404030301010803" pitchFamily="18" charset="0"/>
              </a:rPr>
              <a:t>wg stanu na dzień 31.12.2015</a:t>
            </a:r>
            <a:r>
              <a:rPr lang="pl-PL" sz="2200" dirty="0">
                <a:effectLst/>
                <a:latin typeface="Garamond" panose="02020404030301010803" pitchFamily="18" charset="0"/>
              </a:rPr>
              <a:t/>
            </a:r>
            <a:br>
              <a:rPr lang="pl-PL" sz="2200" dirty="0">
                <a:effectLst/>
                <a:latin typeface="Garamond" panose="02020404030301010803" pitchFamily="18" charset="0"/>
              </a:rPr>
            </a:br>
            <a:endParaRPr lang="pl-PL" sz="2200" dirty="0">
              <a:latin typeface="Garamond" panose="02020404030301010803" pitchFamily="18" charset="0"/>
            </a:endParaRPr>
          </a:p>
        </p:txBody>
      </p:sp>
      <p:pic>
        <p:nvPicPr>
          <p:cNvPr id="2560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9896" y="1052736"/>
            <a:ext cx="8198568" cy="51780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pole tekstowe 3"/>
          <p:cNvSpPr txBox="1"/>
          <p:nvPr/>
        </p:nvSpPr>
        <p:spPr>
          <a:xfrm>
            <a:off x="4499992" y="4581128"/>
            <a:ext cx="64807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400" b="1" dirty="0" smtClean="0">
                <a:solidFill>
                  <a:srgbClr val="FF0000"/>
                </a:solidFill>
              </a:rPr>
              <a:t>+ 1</a:t>
            </a:r>
            <a:endParaRPr lang="pl-PL" sz="1400" b="1" dirty="0">
              <a:solidFill>
                <a:srgbClr val="FF0000"/>
              </a:solidFill>
            </a:endParaRPr>
          </a:p>
        </p:txBody>
      </p:sp>
      <p:sp>
        <p:nvSpPr>
          <p:cNvPr id="6" name="pole tekstowe 5"/>
          <p:cNvSpPr txBox="1"/>
          <p:nvPr/>
        </p:nvSpPr>
        <p:spPr>
          <a:xfrm>
            <a:off x="7812360" y="3353763"/>
            <a:ext cx="64807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400" b="1" dirty="0" smtClean="0">
                <a:solidFill>
                  <a:srgbClr val="FF0000"/>
                </a:solidFill>
              </a:rPr>
              <a:t>+ 1</a:t>
            </a:r>
            <a:endParaRPr lang="pl-PL" sz="1400" b="1" dirty="0">
              <a:solidFill>
                <a:srgbClr val="FF0000"/>
              </a:solidFill>
            </a:endParaRPr>
          </a:p>
        </p:txBody>
      </p:sp>
      <p:sp>
        <p:nvSpPr>
          <p:cNvPr id="7" name="pole tekstowe 6"/>
          <p:cNvSpPr txBox="1"/>
          <p:nvPr/>
        </p:nvSpPr>
        <p:spPr>
          <a:xfrm>
            <a:off x="2123728" y="1700807"/>
            <a:ext cx="64807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400" b="1" dirty="0" smtClean="0">
                <a:solidFill>
                  <a:srgbClr val="FF0000"/>
                </a:solidFill>
              </a:rPr>
              <a:t>+ 1</a:t>
            </a:r>
            <a:endParaRPr lang="pl-PL" sz="1400" b="1" dirty="0">
              <a:solidFill>
                <a:srgbClr val="FF0000"/>
              </a:solidFill>
            </a:endParaRPr>
          </a:p>
        </p:txBody>
      </p:sp>
      <p:sp>
        <p:nvSpPr>
          <p:cNvPr id="8" name="pole tekstowe 7"/>
          <p:cNvSpPr txBox="1"/>
          <p:nvPr/>
        </p:nvSpPr>
        <p:spPr>
          <a:xfrm>
            <a:off x="5148064" y="2276872"/>
            <a:ext cx="64807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400" b="1" dirty="0" smtClean="0">
                <a:solidFill>
                  <a:srgbClr val="FF0000"/>
                </a:solidFill>
              </a:rPr>
              <a:t>+ 1</a:t>
            </a:r>
            <a:endParaRPr lang="pl-PL" sz="1400" b="1" dirty="0">
              <a:solidFill>
                <a:srgbClr val="FF0000"/>
              </a:solidFill>
            </a:endParaRPr>
          </a:p>
        </p:txBody>
      </p:sp>
      <p:sp>
        <p:nvSpPr>
          <p:cNvPr id="9" name="pole tekstowe 8"/>
          <p:cNvSpPr txBox="1"/>
          <p:nvPr/>
        </p:nvSpPr>
        <p:spPr>
          <a:xfrm>
            <a:off x="3347864" y="3624174"/>
            <a:ext cx="100811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400" b="1" dirty="0" smtClean="0">
                <a:solidFill>
                  <a:srgbClr val="FF0000"/>
                </a:solidFill>
              </a:rPr>
              <a:t>+ 1</a:t>
            </a:r>
            <a:endParaRPr lang="pl-PL" sz="1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0614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0FDF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pl-PL" sz="2400" b="1" cap="none" dirty="0">
                <a:effectLst/>
                <a:latin typeface="Garamond" panose="02020404030301010803" pitchFamily="18" charset="0"/>
              </a:rPr>
              <a:t>LICZBA ŚDS W UKŁADZIE </a:t>
            </a:r>
            <a:r>
              <a:rPr lang="pl-PL" sz="2400" b="1" cap="none" dirty="0" smtClean="0">
                <a:effectLst/>
                <a:latin typeface="Garamond" panose="02020404030301010803" pitchFamily="18" charset="0"/>
              </a:rPr>
              <a:t>GMINNYM</a:t>
            </a:r>
            <a:r>
              <a:rPr lang="pl-PL" sz="2400" b="1" cap="none" dirty="0">
                <a:effectLst/>
                <a:latin typeface="Garamond" panose="02020404030301010803" pitchFamily="18" charset="0"/>
              </a:rPr>
              <a:t/>
            </a:r>
            <a:br>
              <a:rPr lang="pl-PL" sz="2400" b="1" cap="none" dirty="0">
                <a:effectLst/>
                <a:latin typeface="Garamond" panose="02020404030301010803" pitchFamily="18" charset="0"/>
              </a:rPr>
            </a:br>
            <a:r>
              <a:rPr lang="pl-PL" sz="2400" b="1" i="1" cap="none" dirty="0">
                <a:effectLst/>
                <a:latin typeface="Garamond" panose="02020404030301010803" pitchFamily="18" charset="0"/>
              </a:rPr>
              <a:t>wg stanu na dzień 31.12.2015</a:t>
            </a:r>
            <a:r>
              <a:rPr lang="pl-PL" sz="2400" dirty="0">
                <a:effectLst/>
                <a:latin typeface="Garamond" panose="02020404030301010803" pitchFamily="18" charset="0"/>
              </a:rPr>
              <a:t/>
            </a:r>
            <a:br>
              <a:rPr lang="pl-PL" sz="2400" dirty="0">
                <a:effectLst/>
                <a:latin typeface="Garamond" panose="02020404030301010803" pitchFamily="18" charset="0"/>
              </a:rPr>
            </a:br>
            <a:endParaRPr lang="pl-PL" sz="2400" dirty="0"/>
          </a:p>
        </p:txBody>
      </p:sp>
      <p:pic>
        <p:nvPicPr>
          <p:cNvPr id="266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7697"/>
          <a:stretch>
            <a:fillRect/>
          </a:stretch>
        </p:blipFill>
        <p:spPr bwMode="auto">
          <a:xfrm>
            <a:off x="48116" y="1340768"/>
            <a:ext cx="9088598" cy="50405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pole tekstowe 3"/>
          <p:cNvSpPr txBox="1"/>
          <p:nvPr/>
        </p:nvSpPr>
        <p:spPr>
          <a:xfrm>
            <a:off x="1403648" y="1556792"/>
            <a:ext cx="43204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400" dirty="0" smtClean="0">
                <a:solidFill>
                  <a:srgbClr val="FF0000"/>
                </a:solidFill>
              </a:rPr>
              <a:t>+1</a:t>
            </a:r>
          </a:p>
        </p:txBody>
      </p:sp>
      <p:sp>
        <p:nvSpPr>
          <p:cNvPr id="8" name="pole tekstowe 7"/>
          <p:cNvSpPr txBox="1"/>
          <p:nvPr/>
        </p:nvSpPr>
        <p:spPr>
          <a:xfrm>
            <a:off x="4551810" y="4869160"/>
            <a:ext cx="43204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400" dirty="0" smtClean="0">
                <a:solidFill>
                  <a:srgbClr val="FF0000"/>
                </a:solidFill>
              </a:rPr>
              <a:t>+1</a:t>
            </a:r>
          </a:p>
        </p:txBody>
      </p:sp>
      <p:sp>
        <p:nvSpPr>
          <p:cNvPr id="9" name="pole tekstowe 8"/>
          <p:cNvSpPr txBox="1"/>
          <p:nvPr/>
        </p:nvSpPr>
        <p:spPr>
          <a:xfrm>
            <a:off x="8091449" y="3279522"/>
            <a:ext cx="43204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400" dirty="0" smtClean="0">
                <a:solidFill>
                  <a:srgbClr val="FF0000"/>
                </a:solidFill>
              </a:rPr>
              <a:t>+1</a:t>
            </a:r>
          </a:p>
        </p:txBody>
      </p:sp>
      <p:sp>
        <p:nvSpPr>
          <p:cNvPr id="10" name="pole tekstowe 9"/>
          <p:cNvSpPr txBox="1"/>
          <p:nvPr/>
        </p:nvSpPr>
        <p:spPr>
          <a:xfrm>
            <a:off x="4860032" y="2648396"/>
            <a:ext cx="43204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400" dirty="0" smtClean="0">
                <a:solidFill>
                  <a:srgbClr val="FF0000"/>
                </a:solidFill>
              </a:rPr>
              <a:t>+1</a:t>
            </a:r>
          </a:p>
        </p:txBody>
      </p:sp>
      <p:sp>
        <p:nvSpPr>
          <p:cNvPr id="11" name="pole tekstowe 10"/>
          <p:cNvSpPr txBox="1"/>
          <p:nvPr/>
        </p:nvSpPr>
        <p:spPr>
          <a:xfrm>
            <a:off x="3203848" y="3539559"/>
            <a:ext cx="43204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400" dirty="0" smtClean="0">
                <a:solidFill>
                  <a:srgbClr val="FF0000"/>
                </a:solidFill>
              </a:rPr>
              <a:t>+1</a:t>
            </a:r>
          </a:p>
        </p:txBody>
      </p:sp>
    </p:spTree>
    <p:extLst>
      <p:ext uri="{BB962C8B-B14F-4D97-AF65-F5344CB8AC3E}">
        <p14:creationId xmlns:p14="http://schemas.microsoft.com/office/powerpoint/2010/main" val="13464246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323528" y="1340768"/>
            <a:ext cx="8458200" cy="1222375"/>
          </a:xfrm>
        </p:spPr>
        <p:txBody>
          <a:bodyPr>
            <a:normAutofit/>
          </a:bodyPr>
          <a:lstStyle/>
          <a:p>
            <a:pPr algn="ctr"/>
            <a:r>
              <a:rPr lang="pl-PL" sz="3200" dirty="0">
                <a:solidFill>
                  <a:srgbClr val="4133F5"/>
                </a:solidFill>
                <a:effectLst/>
              </a:rPr>
              <a:t>Finansowanie działalności bieżącej środowiskowych domów</a:t>
            </a:r>
          </a:p>
        </p:txBody>
      </p:sp>
    </p:spTree>
    <p:extLst>
      <p:ext uri="{BB962C8B-B14F-4D97-AF65-F5344CB8AC3E}">
        <p14:creationId xmlns:p14="http://schemas.microsoft.com/office/powerpoint/2010/main" val="18698162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251520" y="260648"/>
            <a:ext cx="8686800" cy="838200"/>
          </a:xfrm>
        </p:spPr>
        <p:txBody>
          <a:bodyPr>
            <a:normAutofit fontScale="90000"/>
          </a:bodyPr>
          <a:lstStyle/>
          <a:p>
            <a:pPr algn="ctr">
              <a:defRPr/>
            </a:pPr>
            <a:r>
              <a:rPr lang="pl-PL" dirty="0" smtClean="0">
                <a:latin typeface="Garamond" pitchFamily="18" charset="0"/>
              </a:rPr>
              <a:t/>
            </a:r>
            <a:br>
              <a:rPr lang="pl-PL" dirty="0" smtClean="0">
                <a:latin typeface="Garamond" pitchFamily="18" charset="0"/>
              </a:rPr>
            </a:br>
            <a:r>
              <a:rPr lang="pl-PL" b="1" cap="none" dirty="0">
                <a:solidFill>
                  <a:srgbClr val="FF0000"/>
                </a:solidFill>
                <a:latin typeface="Garamond" pitchFamily="18" charset="0"/>
              </a:rPr>
              <a:t/>
            </a:r>
            <a:br>
              <a:rPr lang="pl-PL" b="1" cap="none" dirty="0">
                <a:solidFill>
                  <a:srgbClr val="FF0000"/>
                </a:solidFill>
                <a:latin typeface="Garamond" pitchFamily="18" charset="0"/>
              </a:rPr>
            </a:br>
            <a:endParaRPr lang="pl-PL" b="1" cap="none" dirty="0">
              <a:solidFill>
                <a:srgbClr val="FF0000"/>
              </a:solidFill>
              <a:latin typeface="Garamond" pitchFamily="18" charset="0"/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4925" y="1096963"/>
            <a:ext cx="9109075" cy="5761037"/>
          </a:xfrm>
        </p:spPr>
        <p:txBody>
          <a:bodyPr>
            <a:normAutofit/>
          </a:bodyPr>
          <a:lstStyle/>
          <a:p>
            <a:pPr marL="261938" indent="-504000" algn="just">
              <a:buClr>
                <a:schemeClr val="tx2"/>
              </a:buClr>
              <a:buSzPct val="90000"/>
              <a:buFont typeface="Wingdings 2" pitchFamily="18" charset="2"/>
              <a:buNone/>
              <a:defRPr/>
            </a:pPr>
            <a:r>
              <a:rPr lang="pl-PL" sz="2200" b="1" dirty="0" smtClean="0">
                <a:solidFill>
                  <a:schemeClr val="tx1"/>
                </a:solidFill>
                <a:latin typeface="Garamond" pitchFamily="18" charset="0"/>
              </a:rPr>
              <a:t>	</a:t>
            </a:r>
            <a:r>
              <a:rPr lang="pl-PL" sz="1800" b="1" dirty="0" smtClean="0">
                <a:solidFill>
                  <a:schemeClr val="tx1"/>
                </a:solidFill>
                <a:latin typeface="Garamond" pitchFamily="18" charset="0"/>
              </a:rPr>
              <a:t>Zasady finansowania działalności bieżącej środowiskowych domów samopomocy uregulowane zostały Zarządzeniem Wojewody Warmińsko Mazurskiego Nr 235 z dnia </a:t>
            </a:r>
            <a:br>
              <a:rPr lang="pl-PL" sz="1800" b="1" dirty="0" smtClean="0">
                <a:solidFill>
                  <a:schemeClr val="tx1"/>
                </a:solidFill>
                <a:latin typeface="Garamond" pitchFamily="18" charset="0"/>
              </a:rPr>
            </a:br>
            <a:r>
              <a:rPr lang="pl-PL" sz="1800" b="1" dirty="0" smtClean="0">
                <a:solidFill>
                  <a:schemeClr val="tx1"/>
                </a:solidFill>
                <a:latin typeface="Garamond" pitchFamily="18" charset="0"/>
              </a:rPr>
              <a:t>29 lipca 2016 r.</a:t>
            </a:r>
          </a:p>
          <a:p>
            <a:pPr marL="261938" indent="-504000" algn="just">
              <a:buClr>
                <a:schemeClr val="tx2"/>
              </a:buClr>
              <a:buSzPct val="90000"/>
              <a:buFont typeface="Wingdings 2" pitchFamily="18" charset="2"/>
              <a:buNone/>
              <a:defRPr/>
            </a:pPr>
            <a:r>
              <a:rPr lang="pl-PL" sz="1800" b="1" dirty="0" smtClean="0">
                <a:solidFill>
                  <a:schemeClr val="tx1"/>
                </a:solidFill>
                <a:latin typeface="Garamond" pitchFamily="18" charset="0"/>
              </a:rPr>
              <a:t>	Wprowadzone zmiany:</a:t>
            </a:r>
          </a:p>
          <a:p>
            <a:pPr marL="0" indent="0" algn="just">
              <a:buClr>
                <a:schemeClr val="tx2"/>
              </a:buClr>
              <a:buSzPct val="90000"/>
              <a:buNone/>
              <a:defRPr/>
            </a:pPr>
            <a:r>
              <a:rPr lang="pl-PL" sz="2200" b="1" dirty="0">
                <a:solidFill>
                  <a:schemeClr val="tx1"/>
                </a:solidFill>
                <a:latin typeface="Garamond" pitchFamily="18" charset="0"/>
              </a:rPr>
              <a:t>	</a:t>
            </a:r>
            <a:r>
              <a:rPr lang="pl-PL" sz="1800" dirty="0" smtClean="0">
                <a:solidFill>
                  <a:schemeClr val="tx1"/>
                </a:solidFill>
                <a:latin typeface="Garamond" pitchFamily="18" charset="0"/>
              </a:rPr>
              <a:t>- miesięczna </a:t>
            </a:r>
            <a:r>
              <a:rPr lang="pl-PL" sz="1800" dirty="0">
                <a:solidFill>
                  <a:schemeClr val="tx1"/>
                </a:solidFill>
                <a:latin typeface="Garamond" pitchFamily="18" charset="0"/>
              </a:rPr>
              <a:t>transza środków obliczana jest na podstawie liczby uczestników korzystających z usług </a:t>
            </a:r>
            <a:r>
              <a:rPr lang="pl-PL" sz="1800" dirty="0" smtClean="0">
                <a:solidFill>
                  <a:schemeClr val="tx1"/>
                </a:solidFill>
                <a:latin typeface="Garamond" pitchFamily="18" charset="0"/>
              </a:rPr>
              <a:t>śds, </a:t>
            </a:r>
            <a:r>
              <a:rPr lang="pl-PL" sz="1800" dirty="0">
                <a:solidFill>
                  <a:schemeClr val="tx1"/>
                </a:solidFill>
                <a:latin typeface="Garamond" pitchFamily="18" charset="0"/>
              </a:rPr>
              <a:t>tj. faktycznie uczestniczących </a:t>
            </a:r>
            <a:r>
              <a:rPr lang="pl-PL" sz="1800" dirty="0" smtClean="0">
                <a:solidFill>
                  <a:schemeClr val="tx1"/>
                </a:solidFill>
                <a:latin typeface="Garamond" pitchFamily="18" charset="0"/>
              </a:rPr>
              <a:t>w zajęciach; oznacza </a:t>
            </a:r>
            <a:r>
              <a:rPr lang="pl-PL" sz="1800" dirty="0">
                <a:solidFill>
                  <a:schemeClr val="tx1"/>
                </a:solidFill>
                <a:latin typeface="Garamond" pitchFamily="18" charset="0"/>
              </a:rPr>
              <a:t>to, że jeśli dany uczestnik nie korzystał w danym miesiącu z usług </a:t>
            </a:r>
            <a:r>
              <a:rPr lang="pl-PL" sz="1800" dirty="0" smtClean="0">
                <a:solidFill>
                  <a:schemeClr val="tx1"/>
                </a:solidFill>
                <a:latin typeface="Garamond" pitchFamily="18" charset="0"/>
              </a:rPr>
              <a:t>śds ani </a:t>
            </a:r>
            <a:r>
              <a:rPr lang="pl-PL" sz="1800" dirty="0">
                <a:solidFill>
                  <a:schemeClr val="tx1"/>
                </a:solidFill>
                <a:latin typeface="Garamond" pitchFamily="18" charset="0"/>
              </a:rPr>
              <a:t>jednego dnia, dotacja za tą osobę się nie </a:t>
            </a:r>
            <a:r>
              <a:rPr lang="pl-PL" sz="1800" dirty="0" smtClean="0">
                <a:solidFill>
                  <a:schemeClr val="tx1"/>
                </a:solidFill>
                <a:latin typeface="Garamond" pitchFamily="18" charset="0"/>
              </a:rPr>
              <a:t>należy,</a:t>
            </a:r>
          </a:p>
          <a:p>
            <a:pPr marL="0" indent="0" algn="just">
              <a:buClr>
                <a:schemeClr val="tx2"/>
              </a:buClr>
              <a:buSzPct val="90000"/>
              <a:buNone/>
              <a:defRPr/>
            </a:pPr>
            <a:r>
              <a:rPr lang="pl-PL" sz="1800" dirty="0" smtClean="0">
                <a:solidFill>
                  <a:schemeClr val="tx1"/>
                </a:solidFill>
                <a:latin typeface="Garamond" pitchFamily="18" charset="0"/>
              </a:rPr>
              <a:t>	- jeżeli </a:t>
            </a:r>
            <a:r>
              <a:rPr lang="pl-PL" sz="1800" dirty="0">
                <a:solidFill>
                  <a:schemeClr val="tx1"/>
                </a:solidFill>
                <a:latin typeface="Garamond" pitchFamily="18" charset="0"/>
              </a:rPr>
              <a:t>z powodu choroby, pobytu w szpitalu, uczestnictwa w turnusie rehabilitacyjnym lub z innych przyczyn, dany uczestnik nie korzystał z zajęć prowadzonych w śds przez cały miesiąc, dotacja za tą osobę nie </a:t>
            </a:r>
            <a:r>
              <a:rPr lang="pl-PL" sz="1800" dirty="0" smtClean="0">
                <a:solidFill>
                  <a:schemeClr val="tx1"/>
                </a:solidFill>
                <a:latin typeface="Garamond" pitchFamily="18" charset="0"/>
              </a:rPr>
              <a:t>jest naliczana (dotyczy danych za okres sierpień-grudzień 2016 r.),</a:t>
            </a:r>
          </a:p>
          <a:p>
            <a:pPr marL="0" indent="0" algn="just">
              <a:buClr>
                <a:schemeClr val="tx2"/>
              </a:buClr>
              <a:buSzPct val="90000"/>
              <a:buNone/>
              <a:defRPr/>
            </a:pPr>
            <a:r>
              <a:rPr lang="pl-PL" sz="1800" dirty="0" smtClean="0">
                <a:solidFill>
                  <a:schemeClr val="tx1"/>
                </a:solidFill>
                <a:latin typeface="Garamond" pitchFamily="18" charset="0"/>
              </a:rPr>
              <a:t>	- w </a:t>
            </a:r>
            <a:r>
              <a:rPr lang="pl-PL" sz="1800" dirty="0">
                <a:solidFill>
                  <a:schemeClr val="tx1"/>
                </a:solidFill>
                <a:latin typeface="Garamond" pitchFamily="18" charset="0"/>
              </a:rPr>
              <a:t>przypadku uczestników korzystających w danym miesiącu </a:t>
            </a:r>
            <a:r>
              <a:rPr lang="pl-PL" sz="1800" dirty="0" smtClean="0">
                <a:solidFill>
                  <a:schemeClr val="tx1"/>
                </a:solidFill>
                <a:latin typeface="Garamond" pitchFamily="18" charset="0"/>
              </a:rPr>
              <a:t>z usług </a:t>
            </a:r>
            <a:r>
              <a:rPr lang="pl-PL" sz="1800" dirty="0">
                <a:solidFill>
                  <a:schemeClr val="tx1"/>
                </a:solidFill>
                <a:latin typeface="Garamond" pitchFamily="18" charset="0"/>
              </a:rPr>
              <a:t>śds w wymiarze </a:t>
            </a:r>
            <a:r>
              <a:rPr lang="pl-PL" sz="1800" dirty="0" smtClean="0">
                <a:solidFill>
                  <a:schemeClr val="tx1"/>
                </a:solidFill>
                <a:latin typeface="Garamond" pitchFamily="18" charset="0"/>
              </a:rPr>
              <a:t/>
            </a:r>
            <a:br>
              <a:rPr lang="pl-PL" sz="1800" dirty="0" smtClean="0">
                <a:solidFill>
                  <a:schemeClr val="tx1"/>
                </a:solidFill>
                <a:latin typeface="Garamond" pitchFamily="18" charset="0"/>
              </a:rPr>
            </a:br>
            <a:r>
              <a:rPr lang="pl-PL" sz="1800" dirty="0" smtClean="0">
                <a:solidFill>
                  <a:schemeClr val="tx1"/>
                </a:solidFill>
                <a:latin typeface="Garamond" pitchFamily="18" charset="0"/>
              </a:rPr>
              <a:t>od </a:t>
            </a:r>
            <a:r>
              <a:rPr lang="pl-PL" sz="1800" dirty="0">
                <a:solidFill>
                  <a:schemeClr val="tx1"/>
                </a:solidFill>
                <a:latin typeface="Garamond" pitchFamily="18" charset="0"/>
              </a:rPr>
              <a:t>1 do 10 dni, należna dotacja nie </a:t>
            </a:r>
            <a:r>
              <a:rPr lang="pl-PL" sz="1800" dirty="0" smtClean="0">
                <a:solidFill>
                  <a:schemeClr val="tx1"/>
                </a:solidFill>
                <a:latin typeface="Garamond" pitchFamily="18" charset="0"/>
              </a:rPr>
              <a:t>jest </a:t>
            </a:r>
            <a:r>
              <a:rPr lang="pl-PL" sz="1800" dirty="0">
                <a:solidFill>
                  <a:schemeClr val="tx1"/>
                </a:solidFill>
                <a:latin typeface="Garamond" pitchFamily="18" charset="0"/>
              </a:rPr>
              <a:t>pomniejszana o 50</a:t>
            </a:r>
            <a:r>
              <a:rPr lang="pl-PL" sz="1800" dirty="0" smtClean="0">
                <a:solidFill>
                  <a:schemeClr val="tx1"/>
                </a:solidFill>
                <a:latin typeface="Garamond" pitchFamily="18" charset="0"/>
              </a:rPr>
              <a:t>%.</a:t>
            </a:r>
          </a:p>
          <a:p>
            <a:pPr marL="0" indent="0" algn="just">
              <a:buClr>
                <a:schemeClr val="tx2"/>
              </a:buClr>
              <a:buSzPct val="90000"/>
              <a:buNone/>
              <a:defRPr/>
            </a:pPr>
            <a:r>
              <a:rPr lang="pl-PL" sz="2200" b="1" dirty="0">
                <a:solidFill>
                  <a:schemeClr val="tx1"/>
                </a:solidFill>
                <a:latin typeface="Garamond" pitchFamily="18" charset="0"/>
              </a:rPr>
              <a:t>	</a:t>
            </a:r>
            <a:endParaRPr lang="pl-PL" sz="2200" b="1" dirty="0" smtClean="0">
              <a:solidFill>
                <a:schemeClr val="tx1"/>
              </a:solidFill>
              <a:latin typeface="Garamond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b="1" dirty="0" smtClean="0">
                <a:solidFill>
                  <a:srgbClr val="FF0000"/>
                </a:solidFill>
                <a:latin typeface="Garamond" panose="02020404030301010803" pitchFamily="18" charset="0"/>
              </a:rPr>
              <a:t>Nowy wzór meldunku</a:t>
            </a:r>
            <a:endParaRPr lang="pl-PL" b="1" dirty="0">
              <a:solidFill>
                <a:srgbClr val="FF0000"/>
              </a:solidFill>
              <a:latin typeface="Garamond" panose="02020404030301010803" pitchFamily="18" charset="0"/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1798637" y="4293096"/>
            <a:ext cx="4191000" cy="1152128"/>
          </a:xfrm>
        </p:spPr>
        <p:txBody>
          <a:bodyPr/>
          <a:lstStyle/>
          <a:p>
            <a:pPr marL="0" lvl="0" indent="0" algn="just">
              <a:buClr>
                <a:srgbClr val="464646"/>
              </a:buClr>
              <a:buSzPct val="90000"/>
              <a:buNone/>
              <a:defRPr/>
            </a:pPr>
            <a:r>
              <a:rPr lang="pl-PL" sz="2000" dirty="0" smtClean="0">
                <a:solidFill>
                  <a:prstClr val="black"/>
                </a:solidFill>
                <a:latin typeface="Garamond" pitchFamily="18" charset="0"/>
              </a:rPr>
              <a:t> </a:t>
            </a:r>
            <a:endParaRPr lang="pl-PL" dirty="0"/>
          </a:p>
        </p:txBody>
      </p:sp>
      <p:sp>
        <p:nvSpPr>
          <p:cNvPr id="20559" name="Symbol zastępczy zawartości 20558"/>
          <p:cNvSpPr>
            <a:spLocks noGrp="1"/>
          </p:cNvSpPr>
          <p:nvPr>
            <p:ph sz="half" idx="2"/>
          </p:nvPr>
        </p:nvSpPr>
        <p:spPr>
          <a:xfrm>
            <a:off x="179512" y="3645024"/>
            <a:ext cx="8812088" cy="2088232"/>
          </a:xfrm>
        </p:spPr>
        <p:txBody>
          <a:bodyPr/>
          <a:lstStyle/>
          <a:p>
            <a:pPr marL="0" indent="0">
              <a:buNone/>
            </a:pPr>
            <a:r>
              <a:rPr lang="pl-PL" sz="1600" b="1" dirty="0" smtClean="0">
                <a:solidFill>
                  <a:schemeClr val="tx1"/>
                </a:solidFill>
                <a:latin typeface="Garamond" panose="02020404030301010803" pitchFamily="18" charset="0"/>
              </a:rPr>
              <a:t>a) </a:t>
            </a:r>
            <a:r>
              <a:rPr lang="pl-PL" sz="1600" dirty="0" smtClean="0">
                <a:solidFill>
                  <a:schemeClr val="tx1"/>
                </a:solidFill>
                <a:latin typeface="Garamond" panose="02020404030301010803" pitchFamily="18" charset="0"/>
              </a:rPr>
              <a:t>w kolumnach 7 i 11 należy wykazywać osoby, które mimo posiadania aktualnej decyzji kierującej, w danym miesiącu nie uczestniczyły w zajęciach śds ani jednego dnia;</a:t>
            </a:r>
          </a:p>
          <a:p>
            <a:pPr marL="0" indent="0">
              <a:buNone/>
            </a:pPr>
            <a:r>
              <a:rPr lang="pl-PL" sz="1600" b="1" dirty="0" smtClean="0">
                <a:solidFill>
                  <a:schemeClr val="tx1"/>
                </a:solidFill>
                <a:latin typeface="Garamond" panose="02020404030301010803" pitchFamily="18" charset="0"/>
              </a:rPr>
              <a:t>b) </a:t>
            </a:r>
            <a:r>
              <a:rPr lang="pl-PL" sz="1600" dirty="0" smtClean="0">
                <a:solidFill>
                  <a:schemeClr val="tx1"/>
                </a:solidFill>
                <a:latin typeface="Garamond" panose="02020404030301010803" pitchFamily="18" charset="0"/>
              </a:rPr>
              <a:t>suma kolumn 5,6 i 7 musi być równa liczbie decyzji kierujących wykazywanych w kol. 4;</a:t>
            </a:r>
          </a:p>
          <a:p>
            <a:pPr marL="0" indent="0">
              <a:buNone/>
            </a:pPr>
            <a:r>
              <a:rPr lang="pl-PL" sz="1600" b="1" dirty="0" smtClean="0">
                <a:solidFill>
                  <a:schemeClr val="tx1"/>
                </a:solidFill>
                <a:latin typeface="Garamond" panose="02020404030301010803" pitchFamily="18" charset="0"/>
              </a:rPr>
              <a:t>c) </a:t>
            </a:r>
            <a:r>
              <a:rPr lang="pl-PL" sz="1600" dirty="0" smtClean="0">
                <a:solidFill>
                  <a:schemeClr val="tx1"/>
                </a:solidFill>
                <a:latin typeface="Garamond" panose="02020404030301010803" pitchFamily="18" charset="0"/>
              </a:rPr>
              <a:t>suma kolumn 10 i 11 musi być równa liczbie decyzji kierujących wykazywanych w kol. 9;</a:t>
            </a:r>
          </a:p>
          <a:p>
            <a:pPr marL="0" indent="0">
              <a:buNone/>
            </a:pPr>
            <a:r>
              <a:rPr lang="pl-PL" sz="1600" b="1" dirty="0">
                <a:solidFill>
                  <a:schemeClr val="tx1"/>
                </a:solidFill>
                <a:latin typeface="Garamond" panose="02020404030301010803" pitchFamily="18" charset="0"/>
              </a:rPr>
              <a:t>d</a:t>
            </a:r>
            <a:r>
              <a:rPr lang="pl-PL" sz="1600" b="1" dirty="0" smtClean="0">
                <a:solidFill>
                  <a:schemeClr val="tx1"/>
                </a:solidFill>
                <a:latin typeface="Garamond" panose="02020404030301010803" pitchFamily="18" charset="0"/>
              </a:rPr>
              <a:t>) </a:t>
            </a:r>
            <a:r>
              <a:rPr lang="pl-PL" sz="1600" dirty="0">
                <a:solidFill>
                  <a:schemeClr val="tx1"/>
                </a:solidFill>
                <a:latin typeface="Garamond" panose="02020404030301010803" pitchFamily="18" charset="0"/>
              </a:rPr>
              <a:t>w</a:t>
            </a:r>
            <a:r>
              <a:rPr lang="pl-PL" sz="1600" dirty="0" smtClean="0">
                <a:solidFill>
                  <a:schemeClr val="tx1"/>
                </a:solidFill>
                <a:latin typeface="Garamond" panose="02020404030301010803" pitchFamily="18" charset="0"/>
              </a:rPr>
              <a:t> przypadku wystawienia w danym miesiącu decyzji przedłużającej dla uczestnika, w kolumnach 4 i 9 wykazujemy </a:t>
            </a:r>
            <a:r>
              <a:rPr lang="pl-PL" sz="1600" b="1" dirty="0" smtClean="0">
                <a:solidFill>
                  <a:schemeClr val="tx1"/>
                </a:solidFill>
                <a:latin typeface="Garamond" panose="02020404030301010803" pitchFamily="18" charset="0"/>
              </a:rPr>
              <a:t>jako jedną decyzję.</a:t>
            </a:r>
            <a:endParaRPr lang="pl-PL" sz="1600" dirty="0">
              <a:solidFill>
                <a:schemeClr val="tx1"/>
              </a:solidFill>
              <a:latin typeface="Garamond" panose="02020404030301010803" pitchFamily="18" charset="0"/>
            </a:endParaRPr>
          </a:p>
        </p:txBody>
      </p:sp>
      <p:graphicFrame>
        <p:nvGraphicFramePr>
          <p:cNvPr id="20557" name="Tabela 2055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00665490"/>
              </p:ext>
            </p:extLst>
          </p:nvPr>
        </p:nvGraphicFramePr>
        <p:xfrm>
          <a:off x="35496" y="1268413"/>
          <a:ext cx="9036496" cy="2233332"/>
        </p:xfrm>
        <a:graphic>
          <a:graphicData uri="http://schemas.openxmlformats.org/drawingml/2006/table">
            <a:tbl>
              <a:tblPr/>
              <a:tblGrid>
                <a:gridCol w="648072"/>
                <a:gridCol w="576064"/>
                <a:gridCol w="792088"/>
                <a:gridCol w="891995"/>
                <a:gridCol w="692181"/>
                <a:gridCol w="827584"/>
                <a:gridCol w="1224136"/>
                <a:gridCol w="539680"/>
                <a:gridCol w="676797"/>
                <a:gridCol w="980275"/>
                <a:gridCol w="1187624"/>
              </a:tblGrid>
              <a:tr h="283820"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pl-PL" sz="1100" b="0" i="0" u="none" strike="noStrike" dirty="0">
                          <a:effectLst/>
                          <a:latin typeface="Garamond"/>
                        </a:rPr>
                        <a:t>GMINA</a:t>
                      </a:r>
                      <a:r>
                        <a:rPr lang="pl-PL" sz="1100" b="0" i="0" u="none" strike="noStrike" dirty="0" smtClean="0">
                          <a:effectLst/>
                          <a:latin typeface="Garamond"/>
                        </a:rPr>
                        <a:t>/</a:t>
                      </a:r>
                    </a:p>
                    <a:p>
                      <a:pPr algn="ctr" fontAlgn="ctr"/>
                      <a:r>
                        <a:rPr lang="pl-PL" sz="1100" b="0" i="0" u="none" strike="noStrike" dirty="0" smtClean="0">
                          <a:effectLst/>
                          <a:latin typeface="Garamond"/>
                        </a:rPr>
                        <a:t>POWIAT</a:t>
                      </a:r>
                      <a:endParaRPr lang="pl-PL" sz="1100" b="0" i="0" u="none" strike="noStrike" dirty="0">
                        <a:effectLst/>
                        <a:latin typeface="Garamond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pl-PL" sz="1100" b="0" i="0" u="none" strike="noStrike" dirty="0" smtClean="0">
                          <a:effectLst/>
                          <a:latin typeface="Garamond"/>
                        </a:rPr>
                        <a:t>ŚDS</a:t>
                      </a:r>
                      <a:endParaRPr lang="pl-PL" sz="1100" b="0" i="0" u="none" strike="noStrike" dirty="0">
                        <a:effectLst/>
                        <a:latin typeface="Garamond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5">
                  <a:txBody>
                    <a:bodyPr/>
                    <a:lstStyle/>
                    <a:p>
                      <a:pPr algn="ctr" fontAlgn="ctr"/>
                      <a:r>
                        <a:rPr lang="pl-PL" sz="1200" b="1" i="0" u="none" strike="noStrike" dirty="0">
                          <a:effectLst/>
                          <a:latin typeface="Garamond"/>
                        </a:rPr>
                        <a:t>MIEJSCA DZIENNE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 fontAlgn="ctr"/>
                      <a:r>
                        <a:rPr lang="pl-PL" sz="1200" b="1" i="0" u="none" strike="noStrike" dirty="0">
                          <a:effectLst/>
                          <a:latin typeface="Garamond"/>
                        </a:rPr>
                        <a:t>MIEJSCA CAŁODOBOWE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</a:tr>
              <a:tr h="309332"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pl-PL" sz="1100" b="0" i="0" u="none" strike="noStrike" dirty="0">
                          <a:effectLst/>
                          <a:latin typeface="Garamond"/>
                        </a:rPr>
                        <a:t>Statutowa liczba</a:t>
                      </a:r>
                      <a:br>
                        <a:rPr lang="pl-PL" sz="1100" b="0" i="0" u="none" strike="noStrike" dirty="0">
                          <a:effectLst/>
                          <a:latin typeface="Garamond"/>
                        </a:rPr>
                      </a:br>
                      <a:r>
                        <a:rPr lang="pl-PL" sz="1100" b="0" i="0" u="none" strike="noStrike" dirty="0">
                          <a:effectLst/>
                          <a:latin typeface="Garamond"/>
                        </a:rPr>
                        <a:t>miejsc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pl-PL" sz="1100" b="0" i="0" u="none" strike="noStrike" dirty="0">
                          <a:effectLst/>
                          <a:latin typeface="Garamond"/>
                        </a:rPr>
                        <a:t>Liczba decyzji kierujących do ŚDS aktualnych w danym miesiącu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pl-PL" sz="1100" b="0" i="0" u="none" strike="noStrike" dirty="0">
                          <a:effectLst/>
                          <a:latin typeface="Garamond"/>
                        </a:rPr>
                        <a:t>Liczba osób uczestniczących </a:t>
                      </a:r>
                      <a:br>
                        <a:rPr lang="pl-PL" sz="1100" b="0" i="0" u="none" strike="noStrike" dirty="0">
                          <a:effectLst/>
                          <a:latin typeface="Garamond"/>
                        </a:rPr>
                      </a:br>
                      <a:r>
                        <a:rPr lang="pl-PL" sz="1100" b="0" i="0" u="none" strike="noStrike" dirty="0">
                          <a:effectLst/>
                          <a:latin typeface="Garamond"/>
                        </a:rPr>
                        <a:t>w zajęciach ŚDS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pl-PL" sz="800" b="0" i="0" u="none" strike="noStrike" dirty="0">
                          <a:effectLst/>
                          <a:latin typeface="Garamond"/>
                        </a:rPr>
                        <a:t>LICZBA OSÓB NIEUCZESTNICZĄCYCH </a:t>
                      </a:r>
                      <a:br>
                        <a:rPr lang="pl-PL" sz="800" b="0" i="0" u="none" strike="noStrike" dirty="0">
                          <a:effectLst/>
                          <a:latin typeface="Garamond"/>
                        </a:rPr>
                      </a:br>
                      <a:r>
                        <a:rPr lang="pl-PL" sz="800" b="0" i="0" u="none" strike="noStrike" dirty="0">
                          <a:effectLst/>
                          <a:latin typeface="Garamond"/>
                        </a:rPr>
                        <a:t>W ZAJĘCIACH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pl-PL" sz="1100" b="0" i="0" u="none" strike="noStrike">
                          <a:effectLst/>
                          <a:latin typeface="Garamond"/>
                        </a:rPr>
                        <a:t>Statutowa liczba</a:t>
                      </a:r>
                      <a:br>
                        <a:rPr lang="pl-PL" sz="1100" b="0" i="0" u="none" strike="noStrike">
                          <a:effectLst/>
                          <a:latin typeface="Garamond"/>
                        </a:rPr>
                      </a:br>
                      <a:r>
                        <a:rPr lang="pl-PL" sz="1100" b="0" i="0" u="none" strike="noStrike">
                          <a:effectLst/>
                          <a:latin typeface="Garamond"/>
                        </a:rPr>
                        <a:t>miejsc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pl-PL" sz="1100" b="0" i="0" u="none" strike="noStrike" dirty="0">
                          <a:effectLst/>
                          <a:latin typeface="Garamond"/>
                        </a:rPr>
                        <a:t>Liczba decyzji kierujących do ŚDS aktualnych w danym miesiącu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pl-PL" sz="1100" b="0" i="0" u="none" strike="noStrike" dirty="0">
                          <a:effectLst/>
                          <a:latin typeface="Garamond"/>
                        </a:rPr>
                        <a:t>Liczba osób korzystających z miejsc całodobowych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pl-PL" sz="800" b="0" i="0" u="none" strike="noStrike" dirty="0">
                          <a:effectLst/>
                          <a:latin typeface="Garamond"/>
                        </a:rPr>
                        <a:t>LICZBA OSÓB NIEKORZYSTAJĄCYCH</a:t>
                      </a:r>
                      <a:br>
                        <a:rPr lang="pl-PL" sz="800" b="0" i="0" u="none" strike="noStrike" dirty="0">
                          <a:effectLst/>
                          <a:latin typeface="Garamond"/>
                        </a:rPr>
                      </a:br>
                      <a:r>
                        <a:rPr lang="pl-PL" sz="800" b="0" i="0" u="none" strike="noStrike" dirty="0">
                          <a:effectLst/>
                          <a:latin typeface="Garamond"/>
                        </a:rPr>
                        <a:t> Z MIEJSC CAŁODOBOWYCH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02718"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100" b="0" i="0" u="none" strike="noStrike" dirty="0">
                          <a:effectLst/>
                          <a:latin typeface="Garamond"/>
                        </a:rPr>
                        <a:t>od 1 do 10 dni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100" b="0" i="0" u="none" strike="noStrike" dirty="0" smtClean="0">
                          <a:effectLst/>
                          <a:latin typeface="Garamond"/>
                        </a:rPr>
                        <a:t>11</a:t>
                      </a:r>
                      <a:r>
                        <a:rPr lang="pl-PL" sz="800" b="0" i="0" u="none" strike="noStrike" dirty="0" smtClean="0">
                          <a:effectLst/>
                          <a:latin typeface="Garamond"/>
                        </a:rPr>
                        <a:t/>
                      </a:r>
                      <a:br>
                        <a:rPr lang="pl-PL" sz="800" b="0" i="0" u="none" strike="noStrike" dirty="0" smtClean="0">
                          <a:effectLst/>
                          <a:latin typeface="Garamond"/>
                        </a:rPr>
                      </a:br>
                      <a:r>
                        <a:rPr lang="pl-PL" sz="1100" b="0" i="0" u="none" strike="noStrike" dirty="0" smtClean="0">
                          <a:effectLst/>
                          <a:latin typeface="Garamond"/>
                        </a:rPr>
                        <a:t> </a:t>
                      </a:r>
                      <a:r>
                        <a:rPr lang="pl-PL" sz="1100" b="0" i="0" u="none" strike="noStrike" dirty="0">
                          <a:effectLst/>
                          <a:latin typeface="Garamond"/>
                        </a:rPr>
                        <a:t>i więcej dni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</a:tr>
              <a:tr h="179238"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200" b="1" i="0" u="none" strike="noStrike" dirty="0" smtClean="0">
                          <a:effectLst/>
                          <a:latin typeface="Garamond"/>
                        </a:rPr>
                        <a:t>1</a:t>
                      </a:r>
                      <a:endParaRPr lang="pl-PL" sz="1200" b="1" i="0" u="none" strike="noStrike" dirty="0">
                        <a:effectLst/>
                        <a:latin typeface="Garamond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200" b="1" i="0" u="none" strike="noStrike" dirty="0" smtClean="0">
                          <a:effectLst/>
                          <a:latin typeface="Garamond"/>
                        </a:rPr>
                        <a:t>2</a:t>
                      </a:r>
                      <a:endParaRPr lang="pl-PL" sz="1200" b="1" i="0" u="none" strike="noStrike" dirty="0">
                        <a:effectLst/>
                        <a:latin typeface="Garamond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200" b="1" i="0" u="none" strike="noStrike" dirty="0" smtClean="0">
                          <a:effectLst/>
                          <a:latin typeface="Garamond"/>
                        </a:rPr>
                        <a:t>3</a:t>
                      </a:r>
                      <a:endParaRPr lang="pl-PL" sz="1200" b="1" i="0" u="none" strike="noStrike" dirty="0">
                        <a:effectLst/>
                        <a:latin typeface="Garamond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200" b="1" i="0" u="none" strike="noStrike" dirty="0" smtClean="0">
                          <a:effectLst/>
                          <a:latin typeface="Garamond"/>
                        </a:rPr>
                        <a:t>4</a:t>
                      </a:r>
                      <a:endParaRPr lang="pl-PL" sz="1200" b="1" i="0" u="none" strike="noStrike" dirty="0">
                        <a:effectLst/>
                        <a:latin typeface="Garamond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200" b="1" i="0" u="none" strike="noStrike" dirty="0" smtClean="0">
                          <a:effectLst/>
                          <a:latin typeface="Garamond"/>
                        </a:rPr>
                        <a:t>5</a:t>
                      </a:r>
                      <a:endParaRPr lang="pl-PL" sz="1200" b="1" i="0" u="none" strike="noStrike" dirty="0">
                        <a:effectLst/>
                        <a:latin typeface="Garamond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200" b="1" i="0" u="none" strike="noStrike" dirty="0" smtClean="0">
                          <a:effectLst/>
                          <a:latin typeface="Garamond"/>
                        </a:rPr>
                        <a:t>6</a:t>
                      </a:r>
                      <a:endParaRPr lang="pl-PL" sz="1200" b="1" i="0" u="none" strike="noStrike" dirty="0">
                        <a:effectLst/>
                        <a:latin typeface="Garamond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200" b="1" i="0" u="none" strike="noStrike" dirty="0" smtClean="0">
                          <a:effectLst/>
                          <a:latin typeface="Garamond"/>
                        </a:rPr>
                        <a:t>7</a:t>
                      </a:r>
                      <a:endParaRPr lang="pl-PL" sz="1200" b="1" i="0" u="none" strike="noStrike" dirty="0">
                        <a:effectLst/>
                        <a:latin typeface="Garamond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200" b="1" i="0" u="none" strike="noStrike" dirty="0" smtClean="0">
                          <a:effectLst/>
                          <a:latin typeface="Garamond"/>
                        </a:rPr>
                        <a:t>8</a:t>
                      </a:r>
                      <a:endParaRPr lang="pl-PL" sz="1200" b="1" i="0" u="none" strike="noStrike" dirty="0">
                        <a:effectLst/>
                        <a:latin typeface="Garamond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200" b="1" i="0" u="none" strike="noStrike" dirty="0" smtClean="0">
                          <a:effectLst/>
                          <a:latin typeface="Garamond"/>
                        </a:rPr>
                        <a:t>9</a:t>
                      </a:r>
                      <a:endParaRPr lang="pl-PL" sz="1200" b="1" i="0" u="none" strike="noStrike" dirty="0">
                        <a:effectLst/>
                        <a:latin typeface="Garamond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200" b="1" i="0" u="none" strike="noStrike" dirty="0" smtClean="0">
                          <a:effectLst/>
                          <a:latin typeface="Garamond"/>
                        </a:rPr>
                        <a:t>10</a:t>
                      </a:r>
                      <a:endParaRPr lang="pl-PL" sz="1200" b="1" i="0" u="none" strike="noStrike" dirty="0">
                        <a:effectLst/>
                        <a:latin typeface="Garamond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200" b="1" i="0" u="none" strike="noStrike" dirty="0" smtClean="0">
                          <a:effectLst/>
                          <a:latin typeface="Garamond"/>
                        </a:rPr>
                        <a:t>11</a:t>
                      </a:r>
                      <a:endParaRPr lang="pl-PL" sz="1200" b="1" i="0" u="none" strike="noStrike" dirty="0">
                        <a:effectLst/>
                        <a:latin typeface="Garamond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93152">
                <a:tc>
                  <a:txBody>
                    <a:bodyPr/>
                    <a:lstStyle/>
                    <a:p>
                      <a:pPr algn="l" fontAlgn="ctr"/>
                      <a:r>
                        <a:rPr lang="pl-PL" sz="700" b="1" i="0" u="none" strike="noStrike" dirty="0">
                          <a:effectLst/>
                          <a:latin typeface="Garamond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l-PL" sz="700" b="1" i="0" u="none" strike="noStrike" dirty="0">
                          <a:effectLst/>
                          <a:latin typeface="Garamond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l-PL" sz="700" b="0" i="0" u="none" strike="noStrike" dirty="0">
                          <a:effectLst/>
                          <a:latin typeface="Garamond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l-PL" sz="700" b="0" i="0" u="none" strike="noStrike">
                          <a:effectLst/>
                          <a:latin typeface="Garamond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l-PL" sz="700" b="0" i="0" u="none" strike="noStrike" dirty="0">
                          <a:effectLst/>
                          <a:latin typeface="Garamond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l-PL" sz="700" b="0" i="0" u="none" strike="noStrike">
                          <a:effectLst/>
                          <a:latin typeface="Garamond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l-PL" sz="700" b="0" i="0" u="none" strike="noStrike" dirty="0">
                          <a:effectLst/>
                          <a:latin typeface="Garamond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l-PL" sz="700" b="0" i="0" u="none" strike="noStrike">
                          <a:effectLst/>
                          <a:latin typeface="Garamond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l-PL" sz="700" b="0" i="0" u="none" strike="noStrike" dirty="0">
                          <a:effectLst/>
                          <a:latin typeface="Garamond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l-PL" sz="700" b="0" i="0" u="none" strike="noStrike" dirty="0">
                          <a:effectLst/>
                          <a:latin typeface="Garamond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l-PL" sz="700" b="0" i="0" u="none" strike="noStrike" dirty="0">
                          <a:effectLst/>
                          <a:latin typeface="Garamond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706055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ytuł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pl-PL" b="1" cap="none" dirty="0" smtClean="0">
                <a:solidFill>
                  <a:srgbClr val="FF0000"/>
                </a:solidFill>
                <a:latin typeface="Garamond" panose="02020404030301010803" pitchFamily="18" charset="0"/>
              </a:rPr>
              <a:t>Sposób naliczania miesięcznej transzy dotacji</a:t>
            </a:r>
            <a:endParaRPr lang="pl-PL" b="1" cap="none" dirty="0">
              <a:solidFill>
                <a:srgbClr val="FF0000"/>
              </a:solidFill>
              <a:latin typeface="Garamond" panose="02020404030301010803" pitchFamily="18" charset="0"/>
            </a:endParaRPr>
          </a:p>
        </p:txBody>
      </p:sp>
      <p:sp>
        <p:nvSpPr>
          <p:cNvPr id="6" name="Symbol zastępczy zawartości 5"/>
          <p:cNvSpPr>
            <a:spLocks noGrp="1"/>
          </p:cNvSpPr>
          <p:nvPr>
            <p:ph idx="1"/>
          </p:nvPr>
        </p:nvSpPr>
        <p:spPr>
          <a:xfrm>
            <a:off x="107504" y="1124744"/>
            <a:ext cx="8884096" cy="4955381"/>
          </a:xfrm>
        </p:spPr>
        <p:txBody>
          <a:bodyPr/>
          <a:lstStyle/>
          <a:p>
            <a:pPr marL="0" indent="0" algn="just">
              <a:buNone/>
            </a:pPr>
            <a:r>
              <a:rPr lang="pl-PL" sz="2000" dirty="0" smtClean="0">
                <a:solidFill>
                  <a:schemeClr val="tx1"/>
                </a:solidFill>
                <a:latin typeface="Garamond" panose="02020404030301010803" pitchFamily="18" charset="0"/>
              </a:rPr>
              <a:t>Miesięczna </a:t>
            </a:r>
            <a:r>
              <a:rPr lang="pl-PL" sz="2000" dirty="0">
                <a:solidFill>
                  <a:schemeClr val="tx1"/>
                </a:solidFill>
                <a:latin typeface="Garamond" panose="02020404030301010803" pitchFamily="18" charset="0"/>
              </a:rPr>
              <a:t>t</a:t>
            </a:r>
            <a:r>
              <a:rPr lang="pl-PL" sz="2000" dirty="0" smtClean="0">
                <a:solidFill>
                  <a:schemeClr val="tx1"/>
                </a:solidFill>
                <a:latin typeface="Garamond" panose="02020404030301010803" pitchFamily="18" charset="0"/>
              </a:rPr>
              <a:t>ransza dotacji obliczana jest na podstawie meldunku z wykorzystania miejsc w śds, z zastosowaniem poniższego algorytmu:</a:t>
            </a:r>
          </a:p>
          <a:p>
            <a:pPr marL="0" indent="0" algn="ctr">
              <a:buNone/>
            </a:pPr>
            <a:endParaRPr lang="pl-PL" sz="2000" b="1" dirty="0" smtClean="0">
              <a:solidFill>
                <a:srgbClr val="FF0000"/>
              </a:solidFill>
              <a:latin typeface="Garamond" panose="02020404030301010803" pitchFamily="18" charset="0"/>
            </a:endParaRPr>
          </a:p>
          <a:p>
            <a:pPr marL="0" indent="0" algn="ctr">
              <a:buNone/>
            </a:pPr>
            <a:r>
              <a:rPr lang="pl-PL" sz="2000" b="1" dirty="0" smtClean="0">
                <a:solidFill>
                  <a:schemeClr val="tx1"/>
                </a:solidFill>
                <a:latin typeface="Garamond" panose="02020404030301010803" pitchFamily="18" charset="0"/>
              </a:rPr>
              <a:t>(dotacja należna za dany miesiąc* + dotacja przewidywana**) – środki przekazane = </a:t>
            </a:r>
            <a:r>
              <a:rPr lang="pl-PL" sz="2000" b="1" u="sng" dirty="0" smtClean="0">
                <a:solidFill>
                  <a:schemeClr val="tx1"/>
                </a:solidFill>
                <a:latin typeface="Garamond" panose="02020404030301010803" pitchFamily="18" charset="0"/>
              </a:rPr>
              <a:t>ŚRODKI DO PRZEKAZANIA</a:t>
            </a:r>
          </a:p>
          <a:p>
            <a:pPr marL="0" indent="0">
              <a:buNone/>
            </a:pPr>
            <a:endParaRPr lang="pl-PL" sz="2000" b="1" dirty="0" smtClean="0">
              <a:solidFill>
                <a:srgbClr val="FF0000"/>
              </a:solidFill>
              <a:latin typeface="Garamond" panose="02020404030301010803" pitchFamily="18" charset="0"/>
            </a:endParaRPr>
          </a:p>
          <a:p>
            <a:pPr marL="0" indent="0" algn="just">
              <a:buNone/>
            </a:pPr>
            <a:r>
              <a:rPr lang="pl-PL" sz="2000" b="1" dirty="0" smtClean="0">
                <a:solidFill>
                  <a:schemeClr val="tx1"/>
                </a:solidFill>
                <a:latin typeface="Garamond" panose="02020404030301010803" pitchFamily="18" charset="0"/>
              </a:rPr>
              <a:t>* </a:t>
            </a:r>
            <a:r>
              <a:rPr lang="pl-PL" sz="2000" dirty="0" smtClean="0">
                <a:solidFill>
                  <a:schemeClr val="tx1"/>
                </a:solidFill>
                <a:latin typeface="Garamond" panose="02020404030301010803" pitchFamily="18" charset="0"/>
              </a:rPr>
              <a:t>iloczyn liczby osób uczestniczących w zajęciach śds w danym miesiącu bądź korzystających z miejsc całodobowych i kwoty dotacji na jedno miejsce, tj. 1.268 zł (maksymalnie do kwoty stanowiącej iloczyn miejsc statutowych i kwoty dotacji na jedno miejsce);</a:t>
            </a:r>
          </a:p>
          <a:p>
            <a:pPr marL="0" indent="0" algn="just">
              <a:buNone/>
            </a:pPr>
            <a:r>
              <a:rPr lang="pl-PL" sz="2000" b="1" dirty="0" smtClean="0">
                <a:solidFill>
                  <a:schemeClr val="tx1"/>
                </a:solidFill>
                <a:latin typeface="Garamond" panose="02020404030301010803" pitchFamily="18" charset="0"/>
              </a:rPr>
              <a:t>** </a:t>
            </a:r>
            <a:r>
              <a:rPr lang="pl-PL" sz="2000" dirty="0" smtClean="0">
                <a:solidFill>
                  <a:schemeClr val="tx1"/>
                </a:solidFill>
                <a:latin typeface="Garamond" panose="02020404030301010803" pitchFamily="18" charset="0"/>
              </a:rPr>
              <a:t>w przypadku miejsc dziennych: iloczyn miejsc statutowych i kwoty dotacji na jedno miejsce; w przypadku miejsc całodobowych: na podstawie wykorzystania tych miejsc </a:t>
            </a:r>
            <a:br>
              <a:rPr lang="pl-PL" sz="2000" dirty="0" smtClean="0">
                <a:solidFill>
                  <a:schemeClr val="tx1"/>
                </a:solidFill>
                <a:latin typeface="Garamond" panose="02020404030301010803" pitchFamily="18" charset="0"/>
              </a:rPr>
            </a:br>
            <a:r>
              <a:rPr lang="pl-PL" sz="2000" dirty="0" smtClean="0">
                <a:solidFill>
                  <a:schemeClr val="tx1"/>
                </a:solidFill>
                <a:latin typeface="Garamond" panose="02020404030301010803" pitchFamily="18" charset="0"/>
              </a:rPr>
              <a:t>w miesiącu poprzednim </a:t>
            </a:r>
            <a:r>
              <a:rPr lang="pl-PL" sz="2000" dirty="0" smtClean="0">
                <a:solidFill>
                  <a:srgbClr val="FF0000"/>
                </a:solidFill>
                <a:latin typeface="Garamond" panose="02020404030301010803" pitchFamily="18" charset="0"/>
              </a:rPr>
              <a:t>    </a:t>
            </a:r>
            <a:endParaRPr lang="pl-PL" sz="2000" dirty="0">
              <a:solidFill>
                <a:srgbClr val="FF0000"/>
              </a:solidFill>
              <a:latin typeface="Garamond" panose="020204040303010108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223852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251520" y="260648"/>
            <a:ext cx="8686800" cy="838200"/>
          </a:xfrm>
        </p:spPr>
        <p:txBody>
          <a:bodyPr>
            <a:normAutofit fontScale="90000"/>
          </a:bodyPr>
          <a:lstStyle/>
          <a:p>
            <a:pPr algn="ctr"/>
            <a:r>
              <a:rPr lang="pl-PL" b="1" cap="none" dirty="0" smtClean="0">
                <a:solidFill>
                  <a:srgbClr val="FF0000"/>
                </a:solidFill>
                <a:latin typeface="Garamond" panose="02020404030301010803" pitchFamily="18" charset="0"/>
              </a:rPr>
              <a:t>Wyrównanie dotacji należnej za styczeń-lipiec br.</a:t>
            </a:r>
            <a:endParaRPr lang="pl-PL" b="1" cap="none" dirty="0">
              <a:solidFill>
                <a:srgbClr val="FF0000"/>
              </a:solidFill>
              <a:latin typeface="Garamond" panose="02020404030301010803" pitchFamily="18" charset="0"/>
            </a:endParaRPr>
          </a:p>
        </p:txBody>
      </p:sp>
      <p:graphicFrame>
        <p:nvGraphicFramePr>
          <p:cNvPr id="3" name="Obiek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69891949"/>
              </p:ext>
            </p:extLst>
          </p:nvPr>
        </p:nvGraphicFramePr>
        <p:xfrm>
          <a:off x="611560" y="1052736"/>
          <a:ext cx="7848872" cy="46085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626" name="Arkusz" r:id="rId3" imgW="21278688" imgH="16640175" progId="Excel.Sheet.8">
                  <p:embed/>
                </p:oleObj>
              </mc:Choice>
              <mc:Fallback>
                <p:oleObj name="Arkusz" r:id="rId3" imgW="21278688" imgH="16640175" progId="Excel.Sheet.8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611560" y="1052736"/>
                        <a:ext cx="7848872" cy="46085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7567604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iek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26464443"/>
              </p:ext>
            </p:extLst>
          </p:nvPr>
        </p:nvGraphicFramePr>
        <p:xfrm>
          <a:off x="467544" y="980728"/>
          <a:ext cx="8177967" cy="468052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603" name="Arkusz" r:id="rId3" imgW="23764868" imgH="12792075" progId="Excel.Sheet.8">
                  <p:embed/>
                </p:oleObj>
              </mc:Choice>
              <mc:Fallback>
                <p:oleObj name="Arkusz" r:id="rId3" imgW="23764868" imgH="12792075" progId="Excel.Sheet.8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67544" y="980728"/>
                        <a:ext cx="8177967" cy="468052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7264881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323528" y="1340768"/>
            <a:ext cx="8458200" cy="1222375"/>
          </a:xfrm>
        </p:spPr>
        <p:txBody>
          <a:bodyPr>
            <a:normAutofit fontScale="90000"/>
          </a:bodyPr>
          <a:lstStyle/>
          <a:p>
            <a:pPr algn="ctr"/>
            <a:r>
              <a:rPr lang="pl-PL" sz="3200" dirty="0" smtClean="0">
                <a:solidFill>
                  <a:srgbClr val="4133F5"/>
                </a:solidFill>
                <a:effectLst/>
              </a:rPr>
              <a:t>Zasady przyznawania dodatkowych środków na rozwój sieci </a:t>
            </a:r>
            <a:br>
              <a:rPr lang="pl-PL" sz="3200" dirty="0" smtClean="0">
                <a:solidFill>
                  <a:srgbClr val="4133F5"/>
                </a:solidFill>
                <a:effectLst/>
              </a:rPr>
            </a:br>
            <a:r>
              <a:rPr lang="pl-PL" sz="3200" dirty="0" smtClean="0">
                <a:solidFill>
                  <a:srgbClr val="4133F5"/>
                </a:solidFill>
                <a:effectLst/>
              </a:rPr>
              <a:t>środowiskowych domów samopomocy</a:t>
            </a:r>
            <a:endParaRPr lang="pl-PL" sz="3200" dirty="0">
              <a:solidFill>
                <a:srgbClr val="4133F5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35199504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23528" y="1268760"/>
            <a:ext cx="8686800" cy="4525962"/>
          </a:xfrm>
        </p:spPr>
        <p:txBody>
          <a:bodyPr/>
          <a:lstStyle/>
          <a:p>
            <a:pPr marL="0" indent="0">
              <a:buNone/>
            </a:pPr>
            <a:r>
              <a:rPr lang="pl-PL" sz="1600" dirty="0" smtClean="0">
                <a:solidFill>
                  <a:schemeClr val="tx1"/>
                </a:solidFill>
                <a:latin typeface="Garamond" panose="02020404030301010803" pitchFamily="18" charset="0"/>
              </a:rPr>
              <a:t>Zasady przyznawania dodatkowych środków uregulowane zostały Zarządzeniem Wojewody Warmińsko-Mazurskiego Nr 197 z dnia 27 czerwca 2016 r.</a:t>
            </a:r>
          </a:p>
          <a:p>
            <a:pPr marL="0" indent="0">
              <a:buNone/>
            </a:pPr>
            <a:r>
              <a:rPr lang="pl-PL" sz="1600" dirty="0" smtClean="0">
                <a:solidFill>
                  <a:schemeClr val="tx1"/>
                </a:solidFill>
                <a:latin typeface="Garamond" panose="02020404030301010803" pitchFamily="18" charset="0"/>
              </a:rPr>
              <a:t>Najważniejsze kwestie:</a:t>
            </a:r>
          </a:p>
          <a:p>
            <a:pPr lvl="0" algn="just">
              <a:lnSpc>
                <a:spcPct val="107000"/>
              </a:lnSpc>
              <a:spcAft>
                <a:spcPts val="0"/>
              </a:spcAft>
              <a:buClrTx/>
              <a:buFont typeface="Garamond" panose="02020404030301010803" pitchFamily="18" charset="0"/>
              <a:buChar char="―"/>
            </a:pPr>
            <a:r>
              <a:rPr lang="pl-PL" sz="1600" dirty="0" smtClean="0">
                <a:solidFill>
                  <a:schemeClr val="tx1"/>
                </a:solidFill>
                <a:latin typeface="Garamond" panose="02020404030301010803" pitchFamily="18" charset="0"/>
                <a:ea typeface="Times New Roman"/>
                <a:cs typeface="Arial"/>
              </a:rPr>
              <a:t>przy </a:t>
            </a:r>
            <a:r>
              <a:rPr lang="pl-PL" sz="1600" dirty="0">
                <a:solidFill>
                  <a:schemeClr val="tx1"/>
                </a:solidFill>
                <a:latin typeface="Garamond" panose="02020404030301010803" pitchFamily="18" charset="0"/>
                <a:ea typeface="Times New Roman"/>
                <a:cs typeface="Arial"/>
              </a:rPr>
              <a:t>rozpatrywaniu wniosków będą brane pod uwagę priorytety ustalone według </a:t>
            </a:r>
            <a:r>
              <a:rPr lang="pl-PL" sz="1600" dirty="0" smtClean="0">
                <a:solidFill>
                  <a:schemeClr val="tx1"/>
                </a:solidFill>
                <a:latin typeface="Garamond" panose="02020404030301010803" pitchFamily="18" charset="0"/>
                <a:ea typeface="Times New Roman"/>
                <a:cs typeface="Arial"/>
              </a:rPr>
              <a:t>następującej </a:t>
            </a:r>
            <a:r>
              <a:rPr lang="pl-PL" sz="1600" dirty="0">
                <a:solidFill>
                  <a:schemeClr val="tx1"/>
                </a:solidFill>
                <a:latin typeface="Garamond" panose="02020404030301010803" pitchFamily="18" charset="0"/>
                <a:ea typeface="Times New Roman"/>
                <a:cs typeface="Arial"/>
              </a:rPr>
              <a:t>kolejności:</a:t>
            </a:r>
            <a:endParaRPr lang="pl-PL" sz="1600" dirty="0">
              <a:solidFill>
                <a:schemeClr val="tx1"/>
              </a:solidFill>
              <a:latin typeface="Garamond" panose="02020404030301010803" pitchFamily="18" charset="0"/>
              <a:ea typeface="Calibri"/>
              <a:cs typeface="Times New Roman"/>
            </a:endParaRPr>
          </a:p>
          <a:p>
            <a:pPr lvl="1" algn="just">
              <a:lnSpc>
                <a:spcPct val="107000"/>
              </a:lnSpc>
              <a:spcAft>
                <a:spcPts val="0"/>
              </a:spcAft>
              <a:buClrTx/>
              <a:buFont typeface="Wingdings" panose="05000000000000000000" pitchFamily="2" charset="2"/>
              <a:buChar char="Ø"/>
            </a:pPr>
            <a:r>
              <a:rPr lang="pl-PL" sz="1600" dirty="0">
                <a:solidFill>
                  <a:schemeClr val="tx1"/>
                </a:solidFill>
                <a:latin typeface="Garamond" panose="02020404030301010803" pitchFamily="18" charset="0"/>
                <a:ea typeface="Times New Roman"/>
                <a:cs typeface="Arial"/>
              </a:rPr>
              <a:t>potrzeby związane ze standaryzacją środowiskowych domów </a:t>
            </a:r>
            <a:r>
              <a:rPr lang="pl-PL" sz="1600" dirty="0" smtClean="0">
                <a:solidFill>
                  <a:schemeClr val="tx1"/>
                </a:solidFill>
                <a:latin typeface="Garamond" panose="02020404030301010803" pitchFamily="18" charset="0"/>
                <a:ea typeface="Times New Roman"/>
                <a:cs typeface="Arial"/>
              </a:rPr>
              <a:t>samopomocy,</a:t>
            </a:r>
            <a:endParaRPr lang="pl-PL" sz="1600" dirty="0" smtClean="0">
              <a:solidFill>
                <a:schemeClr val="tx1"/>
              </a:solidFill>
              <a:latin typeface="Garamond" panose="02020404030301010803" pitchFamily="18" charset="0"/>
              <a:ea typeface="Times New Roman"/>
              <a:cs typeface="Times New Roman"/>
            </a:endParaRPr>
          </a:p>
          <a:p>
            <a:pPr lvl="1" algn="just">
              <a:lnSpc>
                <a:spcPct val="107000"/>
              </a:lnSpc>
              <a:spcAft>
                <a:spcPts val="0"/>
              </a:spcAft>
              <a:buClrTx/>
              <a:buFont typeface="Wingdings" panose="05000000000000000000" pitchFamily="2" charset="2"/>
              <a:buChar char="Ø"/>
            </a:pPr>
            <a:r>
              <a:rPr lang="pl-PL" sz="1600" dirty="0" smtClean="0">
                <a:solidFill>
                  <a:schemeClr val="tx1"/>
                </a:solidFill>
                <a:latin typeface="Garamond" panose="02020404030301010803" pitchFamily="18" charset="0"/>
                <a:ea typeface="Times New Roman"/>
                <a:cs typeface="Arial"/>
              </a:rPr>
              <a:t>potrzeby </a:t>
            </a:r>
            <a:r>
              <a:rPr lang="pl-PL" sz="1600" dirty="0">
                <a:solidFill>
                  <a:schemeClr val="tx1"/>
                </a:solidFill>
                <a:latin typeface="Garamond" panose="02020404030301010803" pitchFamily="18" charset="0"/>
                <a:ea typeface="Times New Roman"/>
                <a:cs typeface="Arial"/>
              </a:rPr>
              <a:t>związane z dokończeniem lub realizacją kolejnego etapu zadań rozpoczętych w latach </a:t>
            </a:r>
            <a:r>
              <a:rPr lang="pl-PL" sz="1600" dirty="0" smtClean="0">
                <a:solidFill>
                  <a:schemeClr val="tx1"/>
                </a:solidFill>
                <a:latin typeface="Garamond" panose="02020404030301010803" pitchFamily="18" charset="0"/>
                <a:ea typeface="Times New Roman"/>
                <a:cs typeface="Arial"/>
              </a:rPr>
              <a:t>ubiegłych,</a:t>
            </a:r>
            <a:endParaRPr lang="pl-PL" sz="1600" dirty="0" smtClean="0">
              <a:solidFill>
                <a:schemeClr val="tx1"/>
              </a:solidFill>
              <a:latin typeface="Garamond" panose="02020404030301010803" pitchFamily="18" charset="0"/>
              <a:ea typeface="Times New Roman"/>
              <a:cs typeface="Times New Roman"/>
            </a:endParaRPr>
          </a:p>
          <a:p>
            <a:pPr lvl="1" algn="just">
              <a:lnSpc>
                <a:spcPct val="107000"/>
              </a:lnSpc>
              <a:spcAft>
                <a:spcPts val="0"/>
              </a:spcAft>
              <a:buClrTx/>
              <a:buFont typeface="Wingdings" panose="05000000000000000000" pitchFamily="2" charset="2"/>
              <a:buChar char="Ø"/>
            </a:pPr>
            <a:r>
              <a:rPr lang="pl-PL" sz="1600" dirty="0" smtClean="0">
                <a:solidFill>
                  <a:schemeClr val="tx1"/>
                </a:solidFill>
                <a:latin typeface="Garamond" panose="02020404030301010803" pitchFamily="18" charset="0"/>
                <a:ea typeface="Times New Roman"/>
                <a:cs typeface="Arial"/>
              </a:rPr>
              <a:t>potrzeby </a:t>
            </a:r>
            <a:r>
              <a:rPr lang="pl-PL" sz="1600" dirty="0">
                <a:solidFill>
                  <a:schemeClr val="tx1"/>
                </a:solidFill>
                <a:latin typeface="Garamond" panose="02020404030301010803" pitchFamily="18" charset="0"/>
                <a:ea typeface="Times New Roman"/>
                <a:cs typeface="Arial"/>
              </a:rPr>
              <a:t>związane z realizacją planów rozwojowych środowiskowych domów samopomocy </a:t>
            </a:r>
            <a:r>
              <a:rPr lang="pl-PL" sz="1600" dirty="0" smtClean="0">
                <a:solidFill>
                  <a:schemeClr val="tx1"/>
                </a:solidFill>
                <a:latin typeface="Garamond" panose="02020404030301010803" pitchFamily="18" charset="0"/>
                <a:ea typeface="Times New Roman"/>
                <a:cs typeface="Arial"/>
              </a:rPr>
              <a:t/>
            </a:r>
            <a:br>
              <a:rPr lang="pl-PL" sz="1600" dirty="0" smtClean="0">
                <a:solidFill>
                  <a:schemeClr val="tx1"/>
                </a:solidFill>
                <a:latin typeface="Garamond" panose="02020404030301010803" pitchFamily="18" charset="0"/>
                <a:ea typeface="Times New Roman"/>
                <a:cs typeface="Arial"/>
              </a:rPr>
            </a:br>
            <a:r>
              <a:rPr lang="pl-PL" sz="1600" dirty="0" smtClean="0">
                <a:solidFill>
                  <a:schemeClr val="tx1"/>
                </a:solidFill>
                <a:latin typeface="Garamond" panose="02020404030301010803" pitchFamily="18" charset="0"/>
                <a:ea typeface="Times New Roman"/>
                <a:cs typeface="Arial"/>
              </a:rPr>
              <a:t>(</a:t>
            </a:r>
            <a:r>
              <a:rPr lang="pl-PL" sz="1600" dirty="0">
                <a:solidFill>
                  <a:schemeClr val="tx1"/>
                </a:solidFill>
                <a:latin typeface="Garamond" panose="02020404030301010803" pitchFamily="18" charset="0"/>
                <a:ea typeface="Times New Roman"/>
                <a:cs typeface="Arial"/>
              </a:rPr>
              <a:t>w tym również utworzenie nowych miejsc w już funkcjonujących placówkach) oraz potrzeby związane z tworzeniem nowych środowiskowych domów </a:t>
            </a:r>
            <a:r>
              <a:rPr lang="pl-PL" sz="1600" dirty="0" smtClean="0">
                <a:solidFill>
                  <a:schemeClr val="tx1"/>
                </a:solidFill>
                <a:latin typeface="Garamond" panose="02020404030301010803" pitchFamily="18" charset="0"/>
                <a:ea typeface="Times New Roman"/>
                <a:cs typeface="Arial"/>
              </a:rPr>
              <a:t>samopomocy,</a:t>
            </a:r>
          </a:p>
          <a:p>
            <a:pPr algn="just">
              <a:lnSpc>
                <a:spcPct val="107000"/>
              </a:lnSpc>
              <a:spcAft>
                <a:spcPts val="0"/>
              </a:spcAft>
              <a:buClrTx/>
              <a:buFont typeface="Garamond" panose="02020404030301010803" pitchFamily="18" charset="0"/>
              <a:buChar char="―"/>
            </a:pPr>
            <a:r>
              <a:rPr lang="pl-PL" sz="1600" dirty="0" smtClean="0">
                <a:solidFill>
                  <a:schemeClr val="tx1"/>
                </a:solidFill>
                <a:latin typeface="Garamond" panose="02020404030301010803" pitchFamily="18" charset="0"/>
                <a:ea typeface="Times New Roman"/>
                <a:cs typeface="Arial"/>
              </a:rPr>
              <a:t>Wojewoda Warmińsko-Mazurski </a:t>
            </a:r>
            <a:r>
              <a:rPr lang="pl-PL" sz="1600" dirty="0">
                <a:solidFill>
                  <a:schemeClr val="tx1"/>
                </a:solidFill>
                <a:latin typeface="Garamond" panose="02020404030301010803" pitchFamily="18" charset="0"/>
                <a:ea typeface="Times New Roman"/>
                <a:cs typeface="Arial"/>
              </a:rPr>
              <a:t>na wniosek jednostki samorządu terytorialnego, może poza kolejnością ustaloną </a:t>
            </a:r>
            <a:r>
              <a:rPr lang="pl-PL" sz="1600" dirty="0" smtClean="0">
                <a:solidFill>
                  <a:schemeClr val="tx1"/>
                </a:solidFill>
                <a:latin typeface="Garamond" panose="02020404030301010803" pitchFamily="18" charset="0"/>
                <a:ea typeface="Times New Roman"/>
                <a:cs typeface="Arial"/>
              </a:rPr>
              <a:t>powyżej, przyznać </a:t>
            </a:r>
            <a:r>
              <a:rPr lang="pl-PL" sz="1600" dirty="0">
                <a:solidFill>
                  <a:schemeClr val="tx1"/>
                </a:solidFill>
                <a:latin typeface="Garamond" panose="02020404030301010803" pitchFamily="18" charset="0"/>
                <a:ea typeface="Times New Roman"/>
                <a:cs typeface="Arial"/>
              </a:rPr>
              <a:t>dodatkowe środki na uzasadnione wydatki, mogące mieć wpływ na utratę płynności finansowej </a:t>
            </a:r>
            <a:r>
              <a:rPr lang="pl-PL" sz="1600" dirty="0" smtClean="0">
                <a:solidFill>
                  <a:schemeClr val="tx1"/>
                </a:solidFill>
                <a:latin typeface="Garamond" panose="02020404030301010803" pitchFamily="18" charset="0"/>
                <a:ea typeface="Times New Roman"/>
                <a:cs typeface="Arial"/>
              </a:rPr>
              <a:t>śds,</a:t>
            </a:r>
          </a:p>
          <a:p>
            <a:pPr marL="0" indent="0" algn="just">
              <a:lnSpc>
                <a:spcPct val="107000"/>
              </a:lnSpc>
              <a:spcAft>
                <a:spcPts val="0"/>
              </a:spcAft>
              <a:buClrTx/>
              <a:buNone/>
            </a:pPr>
            <a:endParaRPr lang="pl-PL" sz="2000" dirty="0">
              <a:solidFill>
                <a:schemeClr val="tx1"/>
              </a:solidFill>
              <a:latin typeface="Garamond" panose="02020404030301010803" pitchFamily="18" charset="0"/>
              <a:ea typeface="Calibri"/>
              <a:cs typeface="Times New Roman"/>
            </a:endParaRPr>
          </a:p>
          <a:p>
            <a:pPr>
              <a:buClrTx/>
              <a:buFontTx/>
              <a:buChar char="―"/>
            </a:pPr>
            <a:endParaRPr lang="pl-PL" dirty="0" smtClean="0"/>
          </a:p>
        </p:txBody>
      </p:sp>
    </p:spTree>
    <p:extLst>
      <p:ext uri="{BB962C8B-B14F-4D97-AF65-F5344CB8AC3E}">
        <p14:creationId xmlns:p14="http://schemas.microsoft.com/office/powerpoint/2010/main" val="32219580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323528" y="1340768"/>
            <a:ext cx="8458200" cy="1222375"/>
          </a:xfrm>
        </p:spPr>
        <p:txBody>
          <a:bodyPr>
            <a:normAutofit fontScale="90000"/>
          </a:bodyPr>
          <a:lstStyle/>
          <a:p>
            <a:pPr algn="ctr"/>
            <a:r>
              <a:rPr lang="pl-PL" dirty="0" smtClean="0">
                <a:solidFill>
                  <a:srgbClr val="4133F5"/>
                </a:solidFill>
                <a:effectLst/>
              </a:rPr>
              <a:t>Zlecanie prowadzenia </a:t>
            </a:r>
            <a:br>
              <a:rPr lang="pl-PL" dirty="0" smtClean="0">
                <a:solidFill>
                  <a:srgbClr val="4133F5"/>
                </a:solidFill>
                <a:effectLst/>
              </a:rPr>
            </a:br>
            <a:r>
              <a:rPr lang="pl-PL" dirty="0" smtClean="0">
                <a:solidFill>
                  <a:srgbClr val="4133F5"/>
                </a:solidFill>
                <a:effectLst/>
              </a:rPr>
              <a:t>środowiskowych domów samopomocy podmiotom niepublicznym</a:t>
            </a:r>
            <a:endParaRPr lang="pl-PL" dirty="0">
              <a:solidFill>
                <a:srgbClr val="4133F5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25722427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>
                <a:solidFill>
                  <a:srgbClr val="FF0000"/>
                </a:solidFill>
              </a:rPr>
              <a:t>Co powinny zawierać wnioski</a:t>
            </a:r>
            <a:endParaRPr lang="pl-PL" dirty="0">
              <a:solidFill>
                <a:srgbClr val="FF0000"/>
              </a:solidFill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23528" y="1196752"/>
            <a:ext cx="8686800" cy="4525962"/>
          </a:xfrm>
        </p:spPr>
        <p:txBody>
          <a:bodyPr/>
          <a:lstStyle/>
          <a:p>
            <a:pPr marL="0" lvl="0" indent="0">
              <a:buNone/>
            </a:pPr>
            <a:r>
              <a:rPr lang="pl-PL" sz="2000" b="1" dirty="0">
                <a:latin typeface="Garamond" panose="02020404030301010803" pitchFamily="18" charset="0"/>
              </a:rPr>
              <a:t>w przypadku ubiegania się o środki </a:t>
            </a:r>
            <a:r>
              <a:rPr lang="pl-PL" sz="2000" b="1" dirty="0">
                <a:solidFill>
                  <a:srgbClr val="FF0000"/>
                </a:solidFill>
                <a:latin typeface="Garamond" panose="02020404030301010803" pitchFamily="18" charset="0"/>
              </a:rPr>
              <a:t>na standaryzację </a:t>
            </a:r>
            <a:r>
              <a:rPr lang="pl-PL" sz="20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Garamond" panose="02020404030301010803" pitchFamily="18" charset="0"/>
              </a:rPr>
              <a:t>wniosek</a:t>
            </a:r>
            <a:r>
              <a:rPr lang="pl-PL" sz="2000" b="1" dirty="0" smtClean="0">
                <a:solidFill>
                  <a:srgbClr val="FF0000"/>
                </a:solidFill>
                <a:latin typeface="Garamond" panose="02020404030301010803" pitchFamily="18" charset="0"/>
              </a:rPr>
              <a:t> </a:t>
            </a:r>
            <a:r>
              <a:rPr lang="pl-PL" sz="2000" b="1" dirty="0" smtClean="0">
                <a:latin typeface="Garamond" panose="02020404030301010803" pitchFamily="18" charset="0"/>
              </a:rPr>
              <a:t>powinien </a:t>
            </a:r>
            <a:r>
              <a:rPr lang="pl-PL" sz="2000" b="1" dirty="0">
                <a:latin typeface="Garamond" panose="02020404030301010803" pitchFamily="18" charset="0"/>
              </a:rPr>
              <a:t>zawierać m.in.: </a:t>
            </a:r>
          </a:p>
          <a:p>
            <a:pPr lvl="0" algn="just">
              <a:buFont typeface="Arial" panose="020B0604020202020204" pitchFamily="34" charset="0"/>
              <a:buChar char="•"/>
            </a:pPr>
            <a:r>
              <a:rPr lang="pl-PL" sz="2000" b="1" dirty="0">
                <a:latin typeface="Garamond" panose="02020404030301010803" pitchFamily="18" charset="0"/>
              </a:rPr>
              <a:t>opis braków w standardzie </a:t>
            </a:r>
            <a:r>
              <a:rPr lang="pl-PL" sz="2000" dirty="0">
                <a:latin typeface="Garamond" panose="02020404030301010803" pitchFamily="18" charset="0"/>
              </a:rPr>
              <a:t>wynikających z wytycznych zawartych w Rozporządzeniu Ministra Pracy i Polityki Społecznej w sprawie środowiskowych domów samopomocy,</a:t>
            </a:r>
          </a:p>
          <a:p>
            <a:pPr lvl="0" algn="just">
              <a:buFont typeface="Arial" panose="020B0604020202020204" pitchFamily="34" charset="0"/>
              <a:buChar char="•"/>
            </a:pPr>
            <a:r>
              <a:rPr lang="pl-PL" sz="2000" b="1" dirty="0">
                <a:latin typeface="Garamond" panose="02020404030301010803" pitchFamily="18" charset="0"/>
              </a:rPr>
              <a:t>opis prac niezbędnych do wykonania </a:t>
            </a:r>
            <a:r>
              <a:rPr lang="pl-PL" sz="2000" dirty="0">
                <a:latin typeface="Garamond" panose="02020404030301010803" pitchFamily="18" charset="0"/>
              </a:rPr>
              <a:t>w celu osiągnięcia wymaganych standardów,</a:t>
            </a:r>
          </a:p>
          <a:p>
            <a:pPr lvl="0" algn="just">
              <a:buFont typeface="Arial" panose="020B0604020202020204" pitchFamily="34" charset="0"/>
              <a:buChar char="•"/>
            </a:pPr>
            <a:r>
              <a:rPr lang="pl-PL" sz="2000" dirty="0">
                <a:latin typeface="Garamond" panose="02020404030301010803" pitchFamily="18" charset="0"/>
              </a:rPr>
              <a:t>koszt realizacji zadania z podziałem na grupy wydatków (w przypadku inwestycji budowlanej – program inwestycji opracowany zgodnie z § 6 Rozporządzenia Rady Ministrów z dnia 2 grudnia 2010 r. w sprawie szczegółowego sposobu i trybu finansowania inwestycji z budżetu państwa (Dz. U. Nr 238, poz. 1579)), </a:t>
            </a:r>
          </a:p>
          <a:p>
            <a:pPr lvl="0" algn="just">
              <a:buFont typeface="Arial" panose="020B0604020202020204" pitchFamily="34" charset="0"/>
              <a:buChar char="•"/>
            </a:pPr>
            <a:r>
              <a:rPr lang="pl-PL" sz="2000" dirty="0">
                <a:latin typeface="Garamond" panose="02020404030301010803" pitchFamily="18" charset="0"/>
              </a:rPr>
              <a:t>w przypadku tworzenia nowych pracowni – </a:t>
            </a:r>
            <a:r>
              <a:rPr lang="pl-PL" sz="2000" b="1" dirty="0">
                <a:latin typeface="Garamond" panose="02020404030301010803" pitchFamily="18" charset="0"/>
              </a:rPr>
              <a:t>zestawienie kosztów wyposażenia poszczególnych pracowni terapeutycznych</a:t>
            </a:r>
            <a:r>
              <a:rPr lang="pl-PL" sz="2000" dirty="0">
                <a:latin typeface="Garamond" panose="02020404030301010803" pitchFamily="18" charset="0"/>
              </a:rPr>
              <a:t> (rodzaje pracowni i wymagany sprzęt), </a:t>
            </a:r>
          </a:p>
          <a:p>
            <a:pPr lvl="0" algn="just">
              <a:buFont typeface="Arial" panose="020B0604020202020204" pitchFamily="34" charset="0"/>
              <a:buChar char="•"/>
            </a:pPr>
            <a:r>
              <a:rPr lang="pl-PL" sz="2000" dirty="0">
                <a:latin typeface="Garamond" panose="02020404030301010803" pitchFamily="18" charset="0"/>
              </a:rPr>
              <a:t>kwotę dotacji o jaką ubiega się organ wnioskujący z podziałem na rodzaje kosztów,</a:t>
            </a:r>
          </a:p>
          <a:p>
            <a:pPr lvl="0" algn="just">
              <a:buFont typeface="Arial" panose="020B0604020202020204" pitchFamily="34" charset="0"/>
              <a:buChar char="•"/>
            </a:pPr>
            <a:r>
              <a:rPr lang="pl-PL" sz="2000" dirty="0">
                <a:latin typeface="Garamond" panose="02020404030301010803" pitchFamily="18" charset="0"/>
              </a:rPr>
              <a:t>podpis Starosty / Prezydenta Miasta / Burmistrza / Wójta.</a:t>
            </a:r>
          </a:p>
        </p:txBody>
      </p:sp>
    </p:spTree>
    <p:extLst>
      <p:ext uri="{BB962C8B-B14F-4D97-AF65-F5344CB8AC3E}">
        <p14:creationId xmlns:p14="http://schemas.microsoft.com/office/powerpoint/2010/main" val="165912752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rostokąt 3"/>
          <p:cNvSpPr/>
          <p:nvPr/>
        </p:nvSpPr>
        <p:spPr>
          <a:xfrm>
            <a:off x="395536" y="332656"/>
            <a:ext cx="8352928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r>
              <a:rPr lang="pl-PL" sz="2000" b="1" dirty="0" smtClean="0">
                <a:latin typeface="Garamond" panose="02020404030301010803" pitchFamily="18" charset="0"/>
              </a:rPr>
              <a:t>w </a:t>
            </a:r>
            <a:r>
              <a:rPr lang="pl-PL" sz="2000" b="1" dirty="0">
                <a:latin typeface="Garamond" panose="02020404030301010803" pitchFamily="18" charset="0"/>
              </a:rPr>
              <a:t>przypadku ubiegania się o środki na realizację </a:t>
            </a:r>
            <a:r>
              <a:rPr lang="pl-PL" sz="2000" b="1" dirty="0">
                <a:solidFill>
                  <a:srgbClr val="FF0000"/>
                </a:solidFill>
                <a:latin typeface="Garamond" panose="02020404030301010803" pitchFamily="18" charset="0"/>
              </a:rPr>
              <a:t>planów rozwojowych</a:t>
            </a:r>
            <a:r>
              <a:rPr lang="pl-PL" sz="2000" b="1" dirty="0">
                <a:latin typeface="Garamond" panose="02020404030301010803" pitchFamily="18" charset="0"/>
              </a:rPr>
              <a:t> </a:t>
            </a:r>
            <a:r>
              <a:rPr lang="pl-PL" sz="2000" b="1" dirty="0" smtClean="0">
                <a:latin typeface="Garamond" panose="02020404030301010803" pitchFamily="18" charset="0"/>
              </a:rPr>
              <a:t>wniosek powinien </a:t>
            </a:r>
            <a:r>
              <a:rPr lang="pl-PL" sz="2000" b="1" dirty="0">
                <a:latin typeface="Garamond" panose="02020404030301010803" pitchFamily="18" charset="0"/>
              </a:rPr>
              <a:t>zawierać w szczególności: </a:t>
            </a:r>
          </a:p>
          <a:p>
            <a:pPr marL="342900" lvl="0" indent="-342900" algn="just">
              <a:buFont typeface="Arial" panose="020B0604020202020204" pitchFamily="34" charset="0"/>
              <a:buChar char="•"/>
            </a:pPr>
            <a:r>
              <a:rPr lang="pl-PL" sz="2000" dirty="0">
                <a:latin typeface="Garamond" panose="02020404030301010803" pitchFamily="18" charset="0"/>
              </a:rPr>
              <a:t>opis planów rozwojowych, zakładanych przez środowiskowe domy samopomocy, </a:t>
            </a:r>
          </a:p>
          <a:p>
            <a:pPr marL="342900" lvl="0" indent="-342900" algn="just">
              <a:buFont typeface="Arial" panose="020B0604020202020204" pitchFamily="34" charset="0"/>
              <a:buChar char="•"/>
            </a:pPr>
            <a:r>
              <a:rPr lang="pl-PL" sz="2000" dirty="0">
                <a:latin typeface="Garamond" panose="02020404030301010803" pitchFamily="18" charset="0"/>
              </a:rPr>
              <a:t>w przypadku, gdy zakładane plany rozwojowe dotyczą uruchomienia nowych miejsc w środowiskowych domach samopomocy</a:t>
            </a:r>
            <a:r>
              <a:rPr lang="pl-PL" sz="2000" b="1" dirty="0">
                <a:latin typeface="Garamond" panose="02020404030301010803" pitchFamily="18" charset="0"/>
              </a:rPr>
              <a:t>, udokumentowaną analizę potrzeb w zakresie konieczności zwiększenia miejsc w środowiskowym domu samopomocy</a:t>
            </a:r>
            <a:r>
              <a:rPr lang="pl-PL" sz="2000" dirty="0">
                <a:latin typeface="Garamond" panose="02020404030301010803" pitchFamily="18" charset="0"/>
              </a:rPr>
              <a:t>, uwzględniającą liczbę osób kwalifikujących się do objęcia wsparciem w ramach środowiskowego domu samopomocy, planowaną liczbę nowych miejsc oraz termin ich uruchomienia,</a:t>
            </a:r>
          </a:p>
          <a:p>
            <a:pPr marL="342900" lvl="0" indent="-342900" algn="just">
              <a:buFont typeface="Arial" panose="020B0604020202020204" pitchFamily="34" charset="0"/>
              <a:buChar char="•"/>
            </a:pPr>
            <a:r>
              <a:rPr lang="pl-PL" sz="2000" b="1" dirty="0">
                <a:latin typeface="Garamond" panose="02020404030301010803" pitchFamily="18" charset="0"/>
              </a:rPr>
              <a:t>analizę zasobów kadrowych </a:t>
            </a:r>
            <a:r>
              <a:rPr lang="pl-PL" sz="2000" dirty="0" smtClean="0">
                <a:latin typeface="Garamond" panose="02020404030301010803" pitchFamily="18" charset="0"/>
              </a:rPr>
              <a:t>posiadających </a:t>
            </a:r>
            <a:r>
              <a:rPr lang="pl-PL" sz="2000" dirty="0">
                <a:latin typeface="Garamond" panose="02020404030301010803" pitchFamily="18" charset="0"/>
              </a:rPr>
              <a:t>kwalifikacje określone w Rozporządzeniu </a:t>
            </a:r>
            <a:r>
              <a:rPr lang="pl-PL" sz="2000" dirty="0" err="1" smtClean="0">
                <a:latin typeface="Garamond" panose="02020404030301010803" pitchFamily="18" charset="0"/>
              </a:rPr>
              <a:t>MPiPS</a:t>
            </a:r>
            <a:r>
              <a:rPr lang="pl-PL" sz="2000" dirty="0" smtClean="0">
                <a:latin typeface="Garamond" panose="02020404030301010803" pitchFamily="18" charset="0"/>
              </a:rPr>
              <a:t> w </a:t>
            </a:r>
            <a:r>
              <a:rPr lang="pl-PL" sz="2000" dirty="0">
                <a:latin typeface="Garamond" panose="02020404030301010803" pitchFamily="18" charset="0"/>
              </a:rPr>
              <a:t>sprawie środowiskowych domów </a:t>
            </a:r>
            <a:r>
              <a:rPr lang="pl-PL" sz="2000" dirty="0" smtClean="0">
                <a:latin typeface="Garamond" panose="02020404030301010803" pitchFamily="18" charset="0"/>
              </a:rPr>
              <a:t>samopomocy, </a:t>
            </a:r>
            <a:r>
              <a:rPr lang="pl-PL" sz="2000" dirty="0">
                <a:latin typeface="Garamond" panose="02020404030301010803" pitchFamily="18" charset="0"/>
              </a:rPr>
              <a:t>zapewniające w przypadku zwiększenia miejsc w środowiskowym domu samopomocy, realizację zadania zgodnie z obowiązującymi standardami, </a:t>
            </a:r>
          </a:p>
          <a:p>
            <a:pPr marL="342900" lvl="0" indent="-342900" algn="just">
              <a:buFont typeface="Arial" panose="020B0604020202020204" pitchFamily="34" charset="0"/>
              <a:buChar char="•"/>
            </a:pPr>
            <a:r>
              <a:rPr lang="pl-PL" sz="2000" dirty="0">
                <a:latin typeface="Garamond" panose="02020404030301010803" pitchFamily="18" charset="0"/>
              </a:rPr>
              <a:t>informacje na temat </a:t>
            </a:r>
            <a:r>
              <a:rPr lang="pl-PL" sz="2000" b="1" dirty="0">
                <a:latin typeface="Garamond" panose="02020404030301010803" pitchFamily="18" charset="0"/>
              </a:rPr>
              <a:t>spełnienia standardu w zakresie powierzchni użytkowej przypadającej na jednego uczestnika</a:t>
            </a:r>
            <a:r>
              <a:rPr lang="pl-PL" sz="2000" dirty="0">
                <a:latin typeface="Garamond" panose="02020404030301010803" pitchFamily="18" charset="0"/>
              </a:rPr>
              <a:t> środowiskowego domu samopomocy po zwiększeniu liczby miejsc, zgodną z Rozporządzeniem </a:t>
            </a:r>
            <a:r>
              <a:rPr lang="pl-PL" sz="2000" dirty="0" err="1" smtClean="0">
                <a:latin typeface="Garamond" panose="02020404030301010803" pitchFamily="18" charset="0"/>
              </a:rPr>
              <a:t>MPiPS</a:t>
            </a:r>
            <a:r>
              <a:rPr lang="pl-PL" sz="2000" dirty="0" smtClean="0">
                <a:latin typeface="Garamond" panose="02020404030301010803" pitchFamily="18" charset="0"/>
              </a:rPr>
              <a:t> w</a:t>
            </a:r>
            <a:r>
              <a:rPr lang="pl-PL" sz="2000" dirty="0">
                <a:latin typeface="Garamond" panose="02020404030301010803" pitchFamily="18" charset="0"/>
              </a:rPr>
              <a:t> sprawie środowiskowych domów samopomocy,</a:t>
            </a:r>
          </a:p>
        </p:txBody>
      </p:sp>
    </p:spTree>
    <p:extLst>
      <p:ext uri="{BB962C8B-B14F-4D97-AF65-F5344CB8AC3E}">
        <p14:creationId xmlns:p14="http://schemas.microsoft.com/office/powerpoint/2010/main" val="1643231024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rostokąt 3"/>
          <p:cNvSpPr/>
          <p:nvPr/>
        </p:nvSpPr>
        <p:spPr>
          <a:xfrm>
            <a:off x="395536" y="332656"/>
            <a:ext cx="8352928" cy="65556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r>
              <a:rPr lang="pl-PL" sz="2000" b="1" dirty="0">
                <a:latin typeface="Garamond" panose="02020404030301010803" pitchFamily="18" charset="0"/>
              </a:rPr>
              <a:t>w przypadku ubiegania się o środki na </a:t>
            </a:r>
            <a:r>
              <a:rPr lang="pl-PL" sz="2000" b="1" dirty="0">
                <a:solidFill>
                  <a:srgbClr val="FF0000"/>
                </a:solidFill>
                <a:latin typeface="Garamond" panose="02020404030301010803" pitchFamily="18" charset="0"/>
              </a:rPr>
              <a:t>uruchomienie nowych środowiskowych domów samopomocy</a:t>
            </a:r>
            <a:r>
              <a:rPr lang="pl-PL" sz="2000" b="1" dirty="0">
                <a:latin typeface="Garamond" panose="02020404030301010803" pitchFamily="18" charset="0"/>
              </a:rPr>
              <a:t> </a:t>
            </a:r>
            <a:r>
              <a:rPr lang="pl-PL" sz="2000" b="1" dirty="0" smtClean="0">
                <a:latin typeface="Garamond" panose="02020404030301010803" pitchFamily="18" charset="0"/>
              </a:rPr>
              <a:t>wniosek powinien </a:t>
            </a:r>
            <a:r>
              <a:rPr lang="pl-PL" sz="2000" b="1" dirty="0">
                <a:latin typeface="Garamond" panose="02020404030301010803" pitchFamily="18" charset="0"/>
              </a:rPr>
              <a:t>zawierać m.in.: </a:t>
            </a:r>
          </a:p>
          <a:p>
            <a:pPr marL="342900" lvl="0" indent="-342900" algn="just">
              <a:buFont typeface="Arial" panose="020B0604020202020204" pitchFamily="34" charset="0"/>
              <a:buChar char="•"/>
            </a:pPr>
            <a:r>
              <a:rPr lang="pl-PL" sz="2000" b="1" dirty="0" smtClean="0">
                <a:latin typeface="Garamond" panose="02020404030301010803" pitchFamily="18" charset="0"/>
              </a:rPr>
              <a:t>udokumentowaną </a:t>
            </a:r>
            <a:r>
              <a:rPr lang="pl-PL" sz="2000" b="1" dirty="0">
                <a:latin typeface="Garamond" panose="02020404030301010803" pitchFamily="18" charset="0"/>
              </a:rPr>
              <a:t>analizę potrzeb </a:t>
            </a:r>
            <a:r>
              <a:rPr lang="pl-PL" sz="2000" dirty="0">
                <a:latin typeface="Garamond" panose="02020404030301010803" pitchFamily="18" charset="0"/>
              </a:rPr>
              <a:t>w zakresie konieczności świadczenia usług w ramach ośrodków wsparcia dla osób z zaburzeniami psychicznymi, </a:t>
            </a:r>
            <a:r>
              <a:rPr lang="pl-PL" sz="2000" b="1" dirty="0">
                <a:latin typeface="Garamond" panose="02020404030301010803" pitchFamily="18" charset="0"/>
              </a:rPr>
              <a:t>uwzględniającą liczbę osób kwalifikujących się do objęcia wsparciem </a:t>
            </a:r>
            <a:r>
              <a:rPr lang="pl-PL" sz="2000" dirty="0">
                <a:latin typeface="Garamond" panose="02020404030301010803" pitchFamily="18" charset="0"/>
              </a:rPr>
              <a:t>w ramach środowiskowego domu samopomocy, wskazanie typu nowotworzonej placówki,</a:t>
            </a:r>
          </a:p>
          <a:p>
            <a:pPr marL="342900" lvl="0" indent="-342900" algn="just">
              <a:buFont typeface="Arial" panose="020B0604020202020204" pitchFamily="34" charset="0"/>
              <a:buChar char="•"/>
            </a:pPr>
            <a:r>
              <a:rPr lang="pl-PL" sz="2000" dirty="0">
                <a:latin typeface="Garamond" panose="02020404030301010803" pitchFamily="18" charset="0"/>
              </a:rPr>
              <a:t>informację na temat uwzględnienia w Gminnej/Powiatowej Strategii Rozwiązywania Problemów Społecznych konieczności utworzenia środowiskowego domu samopomocy  w celu zapewnienia oparcia społecznego dla osób z zaburzeniami psychicznymi,</a:t>
            </a:r>
          </a:p>
          <a:p>
            <a:pPr marL="342900" lvl="0" indent="-342900" algn="just">
              <a:buFont typeface="Arial" panose="020B0604020202020204" pitchFamily="34" charset="0"/>
              <a:buChar char="•"/>
            </a:pPr>
            <a:r>
              <a:rPr lang="pl-PL" sz="2000" b="1" dirty="0">
                <a:latin typeface="Garamond" panose="02020404030301010803" pitchFamily="18" charset="0"/>
              </a:rPr>
              <a:t>analizę zasobów kadrowych posiadających kwalifikacje </a:t>
            </a:r>
            <a:r>
              <a:rPr lang="pl-PL" sz="2000" dirty="0">
                <a:latin typeface="Garamond" panose="02020404030301010803" pitchFamily="18" charset="0"/>
              </a:rPr>
              <a:t>określone w Rozporządzeniu </a:t>
            </a:r>
            <a:r>
              <a:rPr lang="pl-PL" sz="2000" dirty="0" err="1" smtClean="0">
                <a:latin typeface="Garamond" panose="02020404030301010803" pitchFamily="18" charset="0"/>
              </a:rPr>
              <a:t>MPiPS</a:t>
            </a:r>
            <a:r>
              <a:rPr lang="pl-PL" sz="2000" dirty="0" smtClean="0">
                <a:latin typeface="Garamond" panose="02020404030301010803" pitchFamily="18" charset="0"/>
              </a:rPr>
              <a:t> w </a:t>
            </a:r>
            <a:r>
              <a:rPr lang="pl-PL" sz="2000" dirty="0">
                <a:latin typeface="Garamond" panose="02020404030301010803" pitchFamily="18" charset="0"/>
              </a:rPr>
              <a:t>sprawie środowiskowych domów samopomocy, zapewniające realizację zadania zgodnie z obowiązującymi standardami, </a:t>
            </a:r>
          </a:p>
          <a:p>
            <a:pPr marL="342900" lvl="0" indent="-342900" algn="just">
              <a:buFont typeface="Arial" panose="020B0604020202020204" pitchFamily="34" charset="0"/>
              <a:buChar char="•"/>
            </a:pPr>
            <a:r>
              <a:rPr lang="pl-PL" sz="2000" b="1" dirty="0">
                <a:latin typeface="Garamond" panose="02020404030301010803" pitchFamily="18" charset="0"/>
              </a:rPr>
              <a:t>tytuł prawny do nieruchomości</a:t>
            </a:r>
            <a:r>
              <a:rPr lang="pl-PL" sz="2000" dirty="0">
                <a:latin typeface="Garamond" panose="02020404030301010803" pitchFamily="18" charset="0"/>
              </a:rPr>
              <a:t>, na której będzie zlokalizowany środowiskowy dom samopomocy </a:t>
            </a:r>
            <a:r>
              <a:rPr lang="pl-PL" sz="2000" i="1" dirty="0">
                <a:latin typeface="Garamond" panose="02020404030301010803" pitchFamily="18" charset="0"/>
              </a:rPr>
              <a:t>(określenie, czyją własnością jest budynek i na podstawie jakiego tytułu prawnego będzie użytkowana nieruchomość – umowa użyczenie, dzierżawy itp.), </a:t>
            </a:r>
          </a:p>
          <a:p>
            <a:pPr marL="342900" lvl="0" indent="-342900" algn="just">
              <a:buFont typeface="Arial" panose="020B0604020202020204" pitchFamily="34" charset="0"/>
              <a:buChar char="•"/>
            </a:pPr>
            <a:r>
              <a:rPr lang="pl-PL" sz="2000" b="1" dirty="0">
                <a:latin typeface="Garamond" panose="02020404030301010803" pitchFamily="18" charset="0"/>
              </a:rPr>
              <a:t>dokładny opis bazy lokalowej </a:t>
            </a:r>
            <a:r>
              <a:rPr lang="pl-PL" sz="2000" dirty="0">
                <a:latin typeface="Garamond" panose="02020404030301010803" pitchFamily="18" charset="0"/>
              </a:rPr>
              <a:t>z podaniem powierzchni ogólnej i użytkowej wraz z wykazem poszczególnych pomieszczeń, z których będą korzystać uczestnicy, </a:t>
            </a:r>
          </a:p>
        </p:txBody>
      </p:sp>
    </p:spTree>
    <p:extLst>
      <p:ext uri="{BB962C8B-B14F-4D97-AF65-F5344CB8AC3E}">
        <p14:creationId xmlns:p14="http://schemas.microsoft.com/office/powerpoint/2010/main" val="2476256464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ymbol zastępczy zawartości 6"/>
          <p:cNvSpPr>
            <a:spLocks noGrp="1"/>
          </p:cNvSpPr>
          <p:nvPr>
            <p:ph idx="1"/>
          </p:nvPr>
        </p:nvSpPr>
        <p:spPr>
          <a:xfrm>
            <a:off x="251520" y="1124744"/>
            <a:ext cx="8686800" cy="4525962"/>
          </a:xfrm>
        </p:spPr>
        <p:txBody>
          <a:bodyPr/>
          <a:lstStyle/>
          <a:p>
            <a:pPr algn="just">
              <a:buClrTx/>
              <a:buFont typeface="Garamond" panose="02020404030301010803" pitchFamily="18" charset="0"/>
              <a:buChar char="―"/>
            </a:pPr>
            <a:r>
              <a:rPr lang="pl-PL" sz="1800" b="1" dirty="0">
                <a:solidFill>
                  <a:schemeClr val="tx1"/>
                </a:solidFill>
                <a:latin typeface="Garamond" panose="02020404030301010803" pitchFamily="18" charset="0"/>
                <a:ea typeface="Times New Roman"/>
                <a:cs typeface="Arial"/>
              </a:rPr>
              <a:t>weryfikacja wniosków </a:t>
            </a:r>
            <a:r>
              <a:rPr lang="pl-PL" sz="1800" dirty="0">
                <a:solidFill>
                  <a:schemeClr val="tx1"/>
                </a:solidFill>
                <a:latin typeface="Garamond" panose="02020404030301010803" pitchFamily="18" charset="0"/>
                <a:ea typeface="Times New Roman"/>
                <a:cs typeface="Arial"/>
              </a:rPr>
              <a:t>składanych przez jednostki samorządu terytorialnego, będzie przeprowadzana </a:t>
            </a:r>
            <a:r>
              <a:rPr lang="pl-PL" sz="1800" b="1" dirty="0">
                <a:solidFill>
                  <a:schemeClr val="tx1"/>
                </a:solidFill>
                <a:latin typeface="Garamond" panose="02020404030301010803" pitchFamily="18" charset="0"/>
                <a:ea typeface="Times New Roman"/>
                <a:cs typeface="Arial"/>
              </a:rPr>
              <a:t>przez minimum 4 osobowy Zespół</a:t>
            </a:r>
            <a:r>
              <a:rPr lang="pl-PL" sz="1800" dirty="0">
                <a:solidFill>
                  <a:schemeClr val="tx1"/>
                </a:solidFill>
                <a:latin typeface="Garamond" panose="02020404030301010803" pitchFamily="18" charset="0"/>
                <a:ea typeface="Times New Roman"/>
                <a:cs typeface="Arial"/>
              </a:rPr>
              <a:t>, w skład którego wejdą: Dyrektor i/lub Zastępca Dyrektora Wydziału Polityki Społecznej W-M UW w Olsztynie, przedstawiciele Oddziału Budżetu Planowania </a:t>
            </a:r>
            <a:r>
              <a:rPr lang="pl-PL" sz="1800" dirty="0" smtClean="0">
                <a:solidFill>
                  <a:schemeClr val="tx1"/>
                </a:solidFill>
                <a:latin typeface="Garamond" panose="02020404030301010803" pitchFamily="18" charset="0"/>
                <a:ea typeface="Times New Roman"/>
                <a:cs typeface="Arial"/>
              </a:rPr>
              <a:t>i </a:t>
            </a:r>
            <a:r>
              <a:rPr lang="pl-PL" sz="1800" dirty="0">
                <a:solidFill>
                  <a:schemeClr val="tx1"/>
                </a:solidFill>
                <a:latin typeface="Garamond" panose="02020404030301010803" pitchFamily="18" charset="0"/>
                <a:ea typeface="Times New Roman"/>
                <a:cs typeface="Arial"/>
              </a:rPr>
              <a:t>Analiz oraz Oddziału Nadzoru i Kontroli w Pomocy Społecznej w Wydziale Polityki Społecznej </a:t>
            </a:r>
            <a:r>
              <a:rPr lang="pl-PL" sz="1800" dirty="0" smtClean="0">
                <a:solidFill>
                  <a:schemeClr val="tx1"/>
                </a:solidFill>
                <a:latin typeface="Garamond" panose="02020404030301010803" pitchFamily="18" charset="0"/>
                <a:ea typeface="Times New Roman"/>
                <a:cs typeface="Arial"/>
              </a:rPr>
              <a:t>W-M </a:t>
            </a:r>
            <a:r>
              <a:rPr lang="pl-PL" sz="1800" dirty="0">
                <a:solidFill>
                  <a:schemeClr val="tx1"/>
                </a:solidFill>
                <a:latin typeface="Garamond" panose="02020404030301010803" pitchFamily="18" charset="0"/>
                <a:ea typeface="Times New Roman"/>
                <a:cs typeface="Arial"/>
              </a:rPr>
              <a:t>UW w </a:t>
            </a:r>
            <a:r>
              <a:rPr lang="pl-PL" sz="1800" dirty="0" smtClean="0">
                <a:solidFill>
                  <a:schemeClr val="tx1"/>
                </a:solidFill>
                <a:latin typeface="Garamond" panose="02020404030301010803" pitchFamily="18" charset="0"/>
                <a:ea typeface="Times New Roman"/>
                <a:cs typeface="Arial"/>
              </a:rPr>
              <a:t>Olsztynie, </a:t>
            </a:r>
          </a:p>
          <a:p>
            <a:pPr algn="just">
              <a:buClrTx/>
              <a:buFont typeface="Garamond" panose="02020404030301010803" pitchFamily="18" charset="0"/>
              <a:buChar char="―"/>
            </a:pPr>
            <a:r>
              <a:rPr lang="pl-PL" sz="1800" dirty="0" smtClean="0">
                <a:solidFill>
                  <a:schemeClr val="tx1"/>
                </a:solidFill>
                <a:latin typeface="Garamond" panose="02020404030301010803" pitchFamily="18" charset="0"/>
                <a:ea typeface="Times New Roman"/>
                <a:cs typeface="Arial"/>
              </a:rPr>
              <a:t>z </a:t>
            </a:r>
            <a:r>
              <a:rPr lang="pl-PL" sz="1800" dirty="0">
                <a:solidFill>
                  <a:schemeClr val="tx1"/>
                </a:solidFill>
                <a:latin typeface="Garamond" panose="02020404030301010803" pitchFamily="18" charset="0"/>
                <a:ea typeface="Times New Roman"/>
                <a:cs typeface="Arial"/>
              </a:rPr>
              <a:t>posiedzenia </a:t>
            </a:r>
            <a:r>
              <a:rPr lang="pl-PL" sz="1800" dirty="0" smtClean="0">
                <a:solidFill>
                  <a:schemeClr val="tx1"/>
                </a:solidFill>
                <a:latin typeface="Garamond" panose="02020404030301010803" pitchFamily="18" charset="0"/>
                <a:ea typeface="Times New Roman"/>
                <a:cs typeface="Arial"/>
              </a:rPr>
              <a:t>Zespołu zostanie </a:t>
            </a:r>
            <a:r>
              <a:rPr lang="pl-PL" sz="1800" dirty="0">
                <a:solidFill>
                  <a:schemeClr val="tx1"/>
                </a:solidFill>
                <a:latin typeface="Garamond" panose="02020404030301010803" pitchFamily="18" charset="0"/>
                <a:ea typeface="Times New Roman"/>
                <a:cs typeface="Arial"/>
              </a:rPr>
              <a:t>sporządzony protokół, w którym przedstawione będą wszystkie podjęte ustalenia wraz z listą rankingową wniosków przyjętych do </a:t>
            </a:r>
            <a:r>
              <a:rPr lang="pl-PL" sz="1800" dirty="0" smtClean="0">
                <a:solidFill>
                  <a:schemeClr val="tx1"/>
                </a:solidFill>
                <a:latin typeface="Garamond" panose="02020404030301010803" pitchFamily="18" charset="0"/>
                <a:ea typeface="Times New Roman"/>
                <a:cs typeface="Arial"/>
              </a:rPr>
              <a:t>finansowania, który zostanie przedłożony do akceptacji Wojewody Warmińsko-Mazurskiego,</a:t>
            </a:r>
          </a:p>
          <a:p>
            <a:pPr algn="just">
              <a:buClrTx/>
              <a:buFont typeface="Garamond" panose="02020404030301010803" pitchFamily="18" charset="0"/>
              <a:buChar char="―"/>
            </a:pPr>
            <a:r>
              <a:rPr lang="pl-PL" sz="1800" dirty="0">
                <a:solidFill>
                  <a:schemeClr val="tx1"/>
                </a:solidFill>
                <a:latin typeface="Garamond" panose="02020404030301010803" pitchFamily="18" charset="0"/>
              </a:rPr>
              <a:t>w</a:t>
            </a:r>
            <a:r>
              <a:rPr lang="pl-PL" sz="1800" dirty="0" smtClean="0">
                <a:solidFill>
                  <a:schemeClr val="tx1"/>
                </a:solidFill>
                <a:latin typeface="Garamond" panose="02020404030301010803" pitchFamily="18" charset="0"/>
              </a:rPr>
              <a:t> oparciu o zaakceptowany protokół </a:t>
            </a:r>
            <a:r>
              <a:rPr lang="pl-PL" sz="1800" dirty="0">
                <a:solidFill>
                  <a:schemeClr val="tx1"/>
                </a:solidFill>
                <a:latin typeface="Garamond" panose="02020404030301010803" pitchFamily="18" charset="0"/>
              </a:rPr>
              <a:t>i </a:t>
            </a:r>
            <a:r>
              <a:rPr lang="pl-PL" sz="1800" dirty="0" smtClean="0">
                <a:solidFill>
                  <a:schemeClr val="tx1"/>
                </a:solidFill>
                <a:latin typeface="Garamond" panose="02020404030301010803" pitchFamily="18" charset="0"/>
              </a:rPr>
              <a:t>listę rankingową zostanie przedłożone zapotrzebowanie na środki z rezerwy celowej bądź zostanie dokonany podział oszczędności wygenerowanych w ramach budżetu, którym dysponuje Wojewoda Warmińsko-Mazurski,</a:t>
            </a:r>
          </a:p>
          <a:p>
            <a:pPr algn="just">
              <a:buClrTx/>
              <a:buFont typeface="Garamond" panose="02020404030301010803" pitchFamily="18" charset="0"/>
              <a:buChar char="―"/>
            </a:pPr>
            <a:r>
              <a:rPr lang="pl-PL" sz="1800" b="1" dirty="0" smtClean="0">
                <a:solidFill>
                  <a:schemeClr val="tx1"/>
                </a:solidFill>
                <a:latin typeface="Garamond" panose="02020404030301010803" pitchFamily="18" charset="0"/>
              </a:rPr>
              <a:t>umowy z jednostkami samorządu terytorialnego </a:t>
            </a:r>
            <a:r>
              <a:rPr lang="pl-PL" sz="1800" dirty="0" smtClean="0">
                <a:solidFill>
                  <a:schemeClr val="tx1"/>
                </a:solidFill>
                <a:latin typeface="Garamond" panose="02020404030301010803" pitchFamily="18" charset="0"/>
              </a:rPr>
              <a:t>zawierane będą w przypadku przyznania </a:t>
            </a:r>
            <a:r>
              <a:rPr lang="pl-PL" sz="1800" dirty="0">
                <a:solidFill>
                  <a:schemeClr val="tx1"/>
                </a:solidFill>
                <a:latin typeface="Garamond" panose="02020404030301010803" pitchFamily="18" charset="0"/>
              </a:rPr>
              <a:t>środków </a:t>
            </a:r>
            <a:r>
              <a:rPr lang="pl-PL" sz="1800" dirty="0" smtClean="0">
                <a:solidFill>
                  <a:schemeClr val="tx1"/>
                </a:solidFill>
                <a:latin typeface="Garamond" panose="02020404030301010803" pitchFamily="18" charset="0"/>
              </a:rPr>
              <a:t>na  </a:t>
            </a:r>
            <a:r>
              <a:rPr lang="pl-PL" sz="1800" dirty="0">
                <a:solidFill>
                  <a:schemeClr val="tx1"/>
                </a:solidFill>
                <a:latin typeface="Garamond" panose="02020404030301010803" pitchFamily="18" charset="0"/>
              </a:rPr>
              <a:t>zadanie związane z pracami remontowo-budowlanymi , którego </a:t>
            </a:r>
            <a:r>
              <a:rPr lang="pl-PL" sz="1800" b="1" dirty="0">
                <a:solidFill>
                  <a:schemeClr val="tx1"/>
                </a:solidFill>
                <a:latin typeface="Garamond" panose="02020404030301010803" pitchFamily="18" charset="0"/>
              </a:rPr>
              <a:t>realizacja wymaga zaangażowania nakładów finansowych przekraczających kwotę 100.000 </a:t>
            </a:r>
            <a:r>
              <a:rPr lang="pl-PL" sz="1800" b="1" dirty="0" smtClean="0">
                <a:solidFill>
                  <a:schemeClr val="tx1"/>
                </a:solidFill>
                <a:latin typeface="Garamond" panose="02020404030301010803" pitchFamily="18" charset="0"/>
              </a:rPr>
              <a:t>zł</a:t>
            </a:r>
            <a:r>
              <a:rPr lang="pl-PL" sz="1800" dirty="0" smtClean="0">
                <a:solidFill>
                  <a:schemeClr val="tx1"/>
                </a:solidFill>
                <a:latin typeface="Garamond" panose="02020404030301010803" pitchFamily="18" charset="0"/>
              </a:rPr>
              <a:t>,  </a:t>
            </a:r>
            <a:endParaRPr lang="pl-PL" sz="1800" dirty="0">
              <a:solidFill>
                <a:schemeClr val="tx1"/>
              </a:solidFill>
              <a:latin typeface="Garamond" panose="020204040303010108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00183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251520" y="1052736"/>
            <a:ext cx="8686800" cy="4525962"/>
          </a:xfrm>
        </p:spPr>
        <p:txBody>
          <a:bodyPr/>
          <a:lstStyle/>
          <a:p>
            <a:pPr algn="just">
              <a:buClrTx/>
              <a:buFont typeface="Garamond" panose="02020404030301010803" pitchFamily="18" charset="0"/>
              <a:buChar char="―"/>
            </a:pPr>
            <a:r>
              <a:rPr lang="pl-PL" sz="1800" dirty="0" smtClean="0">
                <a:solidFill>
                  <a:schemeClr val="tx1"/>
                </a:solidFill>
                <a:latin typeface="Garamond" panose="02020404030301010803" pitchFamily="18" charset="0"/>
              </a:rPr>
              <a:t>jednostki </a:t>
            </a:r>
            <a:r>
              <a:rPr lang="pl-PL" sz="1800" dirty="0">
                <a:solidFill>
                  <a:schemeClr val="tx1"/>
                </a:solidFill>
                <a:latin typeface="Garamond" panose="02020404030301010803" pitchFamily="18" charset="0"/>
              </a:rPr>
              <a:t>samorządu terytorialnego, które otrzymały finansowanie składają w terminie określonym przez Wydział Polityki Społecznej </a:t>
            </a:r>
            <a:r>
              <a:rPr lang="pl-PL" sz="1800" dirty="0" smtClean="0">
                <a:solidFill>
                  <a:schemeClr val="tx1"/>
                </a:solidFill>
                <a:latin typeface="Garamond" panose="02020404030301010803" pitchFamily="18" charset="0"/>
              </a:rPr>
              <a:t>W-M UW w Olsztynie </a:t>
            </a:r>
            <a:r>
              <a:rPr lang="pl-PL" sz="1800" b="1" dirty="0">
                <a:solidFill>
                  <a:schemeClr val="tx1"/>
                </a:solidFill>
                <a:latin typeface="Garamond" panose="02020404030301010803" pitchFamily="18" charset="0"/>
              </a:rPr>
              <a:t>oświadczenie o przyjęciu dotacji, zweryfikowany kosztorys </a:t>
            </a:r>
            <a:r>
              <a:rPr lang="pl-PL" sz="1800" dirty="0">
                <a:solidFill>
                  <a:schemeClr val="tx1"/>
                </a:solidFill>
                <a:latin typeface="Garamond" panose="02020404030301010803" pitchFamily="18" charset="0"/>
              </a:rPr>
              <a:t>realizacji zadania dostosowany do wysokości otrzymanego finansowania </a:t>
            </a:r>
            <a:r>
              <a:rPr lang="pl-PL" sz="1800" dirty="0" smtClean="0">
                <a:solidFill>
                  <a:schemeClr val="tx1"/>
                </a:solidFill>
                <a:latin typeface="Garamond" panose="02020404030301010803" pitchFamily="18" charset="0"/>
              </a:rPr>
              <a:t>i </a:t>
            </a:r>
            <a:r>
              <a:rPr lang="pl-PL" sz="1800" b="1" dirty="0">
                <a:solidFill>
                  <a:schemeClr val="tx1"/>
                </a:solidFill>
                <a:latin typeface="Garamond" panose="02020404030301010803" pitchFamily="18" charset="0"/>
              </a:rPr>
              <a:t>harmonogram prac </a:t>
            </a:r>
            <a:r>
              <a:rPr lang="pl-PL" sz="1800" dirty="0">
                <a:solidFill>
                  <a:schemeClr val="tx1"/>
                </a:solidFill>
                <a:latin typeface="Garamond" panose="02020404030301010803" pitchFamily="18" charset="0"/>
              </a:rPr>
              <a:t>planowanych do zrealizowania w ramach otrzymanej </a:t>
            </a:r>
            <a:r>
              <a:rPr lang="pl-PL" sz="1800" dirty="0" smtClean="0">
                <a:solidFill>
                  <a:schemeClr val="tx1"/>
                </a:solidFill>
                <a:latin typeface="Garamond" panose="02020404030301010803" pitchFamily="18" charset="0"/>
              </a:rPr>
              <a:t>dotacji,</a:t>
            </a:r>
          </a:p>
          <a:p>
            <a:pPr algn="just">
              <a:buClrTx/>
              <a:buFont typeface="Garamond" panose="02020404030301010803" pitchFamily="18" charset="0"/>
              <a:buChar char="―"/>
            </a:pPr>
            <a:r>
              <a:rPr lang="pl-PL" sz="1800" b="1" dirty="0" smtClean="0">
                <a:solidFill>
                  <a:schemeClr val="tx1"/>
                </a:solidFill>
                <a:latin typeface="Garamond" panose="02020404030301010803" pitchFamily="18" charset="0"/>
              </a:rPr>
              <a:t>dotacja</a:t>
            </a:r>
            <a:r>
              <a:rPr lang="pl-PL" sz="1800" dirty="0" smtClean="0">
                <a:solidFill>
                  <a:schemeClr val="tx1"/>
                </a:solidFill>
                <a:latin typeface="Garamond" panose="02020404030301010803" pitchFamily="18" charset="0"/>
              </a:rPr>
              <a:t> przyznana na realizację zadania związanego ze standaryzacją, realizacją planów rozwojowych śds oraz tworzeniem nowych ośrodków, </a:t>
            </a:r>
            <a:r>
              <a:rPr lang="pl-PL" sz="1800" b="1" dirty="0" smtClean="0">
                <a:solidFill>
                  <a:schemeClr val="tx1"/>
                </a:solidFill>
                <a:latin typeface="Garamond" panose="02020404030301010803" pitchFamily="18" charset="0"/>
              </a:rPr>
              <a:t>będzie </a:t>
            </a:r>
            <a:r>
              <a:rPr lang="pl-PL" sz="1800" b="1" dirty="0">
                <a:solidFill>
                  <a:schemeClr val="tx1"/>
                </a:solidFill>
                <a:latin typeface="Garamond" panose="02020404030301010803" pitchFamily="18" charset="0"/>
              </a:rPr>
              <a:t>przekazywana w miarę dostępności środków na rachunku bankowym </a:t>
            </a:r>
            <a:r>
              <a:rPr lang="pl-PL" sz="1800" b="1" dirty="0" smtClean="0">
                <a:solidFill>
                  <a:schemeClr val="tx1"/>
                </a:solidFill>
                <a:latin typeface="Garamond" panose="02020404030301010803" pitchFamily="18" charset="0"/>
              </a:rPr>
              <a:t>W-M UW w </a:t>
            </a:r>
            <a:r>
              <a:rPr lang="pl-PL" sz="1800" b="1" dirty="0">
                <a:solidFill>
                  <a:schemeClr val="tx1"/>
                </a:solidFill>
                <a:latin typeface="Garamond" panose="02020404030301010803" pitchFamily="18" charset="0"/>
              </a:rPr>
              <a:t>Olsztynie</a:t>
            </a:r>
            <a:r>
              <a:rPr lang="pl-PL" sz="1800" dirty="0">
                <a:solidFill>
                  <a:schemeClr val="tx1"/>
                </a:solidFill>
                <a:latin typeface="Garamond" panose="02020404030301010803" pitchFamily="18" charset="0"/>
              </a:rPr>
              <a:t>, z zastrzeżeniem, iż dotacja na prace remontowe oraz inwestycje, będzie przekazywana na podstawie wniosków o płatność, zawierających informacje o zakresie zrealizowanych prac, wynikających z harmonogramu, o którym mowa </a:t>
            </a:r>
            <a:r>
              <a:rPr lang="pl-PL" sz="1800" dirty="0" smtClean="0">
                <a:solidFill>
                  <a:schemeClr val="tx1"/>
                </a:solidFill>
                <a:latin typeface="Garamond" panose="02020404030301010803" pitchFamily="18" charset="0"/>
              </a:rPr>
              <a:t>powyżej,</a:t>
            </a:r>
          </a:p>
          <a:p>
            <a:pPr algn="just">
              <a:buClrTx/>
              <a:buFont typeface="Garamond" panose="02020404030301010803" pitchFamily="18" charset="0"/>
              <a:buChar char="―"/>
            </a:pPr>
            <a:r>
              <a:rPr lang="pl-PL" sz="1800" b="1" dirty="0" smtClean="0">
                <a:solidFill>
                  <a:schemeClr val="tx1"/>
                </a:solidFill>
                <a:latin typeface="Garamond" panose="02020404030301010803" pitchFamily="18" charset="0"/>
              </a:rPr>
              <a:t>dotacja </a:t>
            </a:r>
            <a:r>
              <a:rPr lang="pl-PL" sz="1800" b="1" dirty="0">
                <a:solidFill>
                  <a:schemeClr val="tx1"/>
                </a:solidFill>
                <a:latin typeface="Garamond" panose="02020404030301010803" pitchFamily="18" charset="0"/>
              </a:rPr>
              <a:t>na działalność bieżącą </a:t>
            </a:r>
            <a:r>
              <a:rPr lang="pl-PL" sz="1800" dirty="0">
                <a:solidFill>
                  <a:schemeClr val="tx1"/>
                </a:solidFill>
                <a:latin typeface="Garamond" panose="02020404030301010803" pitchFamily="18" charset="0"/>
              </a:rPr>
              <a:t>nowoutworzonych miejsc w funkcjonujących środowiskowych domach samopomocy oraz nowotworzonych środowiskowych domów samopomocy, zostanie przekazana </a:t>
            </a:r>
            <a:r>
              <a:rPr lang="pl-PL" sz="1800" b="1" dirty="0" smtClean="0">
                <a:solidFill>
                  <a:schemeClr val="tx1"/>
                </a:solidFill>
                <a:latin typeface="Garamond" panose="02020404030301010803" pitchFamily="18" charset="0"/>
              </a:rPr>
              <a:t>po </a:t>
            </a:r>
            <a:r>
              <a:rPr lang="pl-PL" sz="1800" b="1" dirty="0">
                <a:solidFill>
                  <a:schemeClr val="tx1"/>
                </a:solidFill>
                <a:latin typeface="Garamond" panose="02020404030301010803" pitchFamily="18" charset="0"/>
              </a:rPr>
              <a:t>uzyskaniu pozytywnej opinii zespołu kontrolerów Wydziału Polityki Społecznej </a:t>
            </a:r>
            <a:r>
              <a:rPr lang="pl-PL" sz="1800" b="1" dirty="0" smtClean="0">
                <a:solidFill>
                  <a:schemeClr val="tx1"/>
                </a:solidFill>
                <a:latin typeface="Garamond" panose="02020404030301010803" pitchFamily="18" charset="0"/>
              </a:rPr>
              <a:t>W-M UW w </a:t>
            </a:r>
            <a:r>
              <a:rPr lang="pl-PL" sz="1800" b="1" dirty="0">
                <a:solidFill>
                  <a:schemeClr val="tx1"/>
                </a:solidFill>
                <a:latin typeface="Garamond" panose="02020404030301010803" pitchFamily="18" charset="0"/>
              </a:rPr>
              <a:t>Olsztynie</a:t>
            </a:r>
            <a:r>
              <a:rPr lang="pl-PL" sz="1800" dirty="0">
                <a:solidFill>
                  <a:schemeClr val="tx1"/>
                </a:solidFill>
                <a:latin typeface="Garamond" panose="02020404030301010803" pitchFamily="18" charset="0"/>
              </a:rPr>
              <a:t>, który w drodze wizytacji sprawdzi stan przygotowania jednostki do przyjęcia zwiększonej liczby podopiecznych bądź w przypadku uruchamianie nowej jednostki, stan jej przygotowania </a:t>
            </a:r>
            <a:r>
              <a:rPr lang="pl-PL" sz="1800" dirty="0" smtClean="0">
                <a:solidFill>
                  <a:schemeClr val="tx1"/>
                </a:solidFill>
                <a:latin typeface="Garamond" panose="02020404030301010803" pitchFamily="18" charset="0"/>
              </a:rPr>
              <a:t>do przyjęcia podopiecznych</a:t>
            </a:r>
            <a:endParaRPr lang="pl-PL" sz="1800" dirty="0">
              <a:solidFill>
                <a:schemeClr val="tx1"/>
              </a:solidFill>
              <a:latin typeface="Garamond" panose="02020404030301010803" pitchFamily="18" charset="0"/>
            </a:endParaRPr>
          </a:p>
          <a:p>
            <a:pPr marL="0" indent="0">
              <a:buNone/>
            </a:pPr>
            <a:endParaRPr lang="pl-PL" sz="1800" dirty="0">
              <a:solidFill>
                <a:schemeClr val="tx1"/>
              </a:solidFill>
              <a:latin typeface="Garamond" panose="020204040303010108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566199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b="1" dirty="0" smtClean="0">
                <a:solidFill>
                  <a:srgbClr val="FF0000"/>
                </a:solidFill>
                <a:latin typeface="Garamond" panose="02020404030301010803" pitchFamily="18" charset="0"/>
              </a:rPr>
              <a:t>WAŻNE !!!</a:t>
            </a:r>
            <a:endParaRPr lang="pl-PL" b="1" dirty="0">
              <a:solidFill>
                <a:srgbClr val="FF0000"/>
              </a:solidFill>
              <a:latin typeface="Garamond" panose="02020404030301010803" pitchFamily="18" charset="0"/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algn="just">
              <a:lnSpc>
                <a:spcPct val="107000"/>
              </a:lnSpc>
              <a:spcAft>
                <a:spcPts val="0"/>
              </a:spcAft>
              <a:buFont typeface="+mj-lt"/>
              <a:buAutoNum type="arabicPeriod"/>
              <a:tabLst>
                <a:tab pos="450215" algn="l"/>
              </a:tabLst>
            </a:pPr>
            <a:endParaRPr lang="pl-PL" sz="2600" dirty="0" smtClean="0">
              <a:latin typeface="Garamond" panose="02020404030301010803" pitchFamily="18" charset="0"/>
              <a:ea typeface="Calibri"/>
              <a:cs typeface="Times New Roman"/>
            </a:endParaRPr>
          </a:p>
          <a:p>
            <a:pPr lvl="0" algn="ctr">
              <a:lnSpc>
                <a:spcPct val="107000"/>
              </a:lnSpc>
              <a:spcAft>
                <a:spcPts val="0"/>
              </a:spcAft>
              <a:buFont typeface="+mj-lt"/>
              <a:buAutoNum type="arabicPeriod"/>
              <a:tabLst>
                <a:tab pos="450215" algn="l"/>
              </a:tabLst>
            </a:pPr>
            <a:r>
              <a:rPr lang="pl-PL" sz="2600" b="1" dirty="0" smtClean="0">
                <a:solidFill>
                  <a:schemeClr val="tx1"/>
                </a:solidFill>
                <a:latin typeface="Garamond" panose="02020404030301010803" pitchFamily="18" charset="0"/>
                <a:ea typeface="Calibri"/>
                <a:cs typeface="Times New Roman"/>
              </a:rPr>
              <a:t>Za </a:t>
            </a:r>
            <a:r>
              <a:rPr lang="pl-PL" sz="2600" b="1" dirty="0">
                <a:solidFill>
                  <a:schemeClr val="tx1"/>
                </a:solidFill>
                <a:latin typeface="Garamond" panose="02020404030301010803" pitchFamily="18" charset="0"/>
                <a:ea typeface="Calibri"/>
                <a:cs typeface="Times New Roman"/>
              </a:rPr>
              <a:t>prawidłowe wydatkowanie środków pochodzących </a:t>
            </a:r>
            <a:r>
              <a:rPr lang="pl-PL" sz="2600" b="1" dirty="0" smtClean="0">
                <a:solidFill>
                  <a:schemeClr val="tx1"/>
                </a:solidFill>
                <a:latin typeface="Garamond" panose="02020404030301010803" pitchFamily="18" charset="0"/>
                <a:ea typeface="Calibri"/>
                <a:cs typeface="Times New Roman"/>
              </a:rPr>
              <a:t/>
            </a:r>
            <a:br>
              <a:rPr lang="pl-PL" sz="2600" b="1" dirty="0" smtClean="0">
                <a:solidFill>
                  <a:schemeClr val="tx1"/>
                </a:solidFill>
                <a:latin typeface="Garamond" panose="02020404030301010803" pitchFamily="18" charset="0"/>
                <a:ea typeface="Calibri"/>
                <a:cs typeface="Times New Roman"/>
              </a:rPr>
            </a:br>
            <a:r>
              <a:rPr lang="pl-PL" sz="2600" b="1" dirty="0" smtClean="0">
                <a:solidFill>
                  <a:schemeClr val="tx1"/>
                </a:solidFill>
                <a:latin typeface="Garamond" panose="02020404030301010803" pitchFamily="18" charset="0"/>
                <a:ea typeface="Calibri"/>
                <a:cs typeface="Times New Roman"/>
              </a:rPr>
              <a:t>z </a:t>
            </a:r>
            <a:r>
              <a:rPr lang="pl-PL" sz="2600" b="1" dirty="0">
                <a:solidFill>
                  <a:schemeClr val="tx1"/>
                </a:solidFill>
                <a:latin typeface="Garamond" panose="02020404030301010803" pitchFamily="18" charset="0"/>
                <a:ea typeface="Calibri"/>
                <a:cs typeface="Times New Roman"/>
              </a:rPr>
              <a:t>dotacji, odpowiada </a:t>
            </a:r>
            <a:r>
              <a:rPr lang="pl-PL" sz="2600" b="1" u="sng" dirty="0">
                <a:solidFill>
                  <a:srgbClr val="FF0000"/>
                </a:solidFill>
                <a:latin typeface="Garamond" panose="02020404030301010803" pitchFamily="18" charset="0"/>
                <a:ea typeface="Calibri"/>
                <a:cs typeface="Times New Roman"/>
              </a:rPr>
              <a:t>jednostka samorządu terytorialnego</a:t>
            </a:r>
            <a:r>
              <a:rPr lang="pl-PL" sz="2600" b="1" dirty="0">
                <a:solidFill>
                  <a:schemeClr val="tx1"/>
                </a:solidFill>
                <a:latin typeface="Garamond" panose="02020404030301010803" pitchFamily="18" charset="0"/>
                <a:ea typeface="Calibri"/>
                <a:cs typeface="Times New Roman"/>
              </a:rPr>
              <a:t>, która prowadzi bądź zleca prowadzenie środowiskowego domu samopomocy podmiotowi niepublicznemu.</a:t>
            </a:r>
          </a:p>
          <a:p>
            <a:pPr marL="0" indent="0">
              <a:buNone/>
            </a:pPr>
            <a:endParaRPr lang="pl-PL" sz="2600" dirty="0">
              <a:latin typeface="Garamond" panose="020204040303010108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357206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ytuł 1"/>
          <p:cNvSpPr>
            <a:spLocks noGrp="1"/>
          </p:cNvSpPr>
          <p:nvPr>
            <p:ph type="title"/>
          </p:nvPr>
        </p:nvSpPr>
        <p:spPr>
          <a:xfrm>
            <a:off x="251520" y="1484784"/>
            <a:ext cx="8686800" cy="1080120"/>
          </a:xfrm>
        </p:spPr>
        <p:txBody>
          <a:bodyPr>
            <a:noAutofit/>
          </a:bodyPr>
          <a:lstStyle/>
          <a:p>
            <a:pPr algn="ctr"/>
            <a:r>
              <a:rPr lang="pl-PL" sz="2900" dirty="0">
                <a:solidFill>
                  <a:srgbClr val="4133F5"/>
                </a:solidFill>
                <a:effectLst/>
              </a:rPr>
              <a:t>Budżet </a:t>
            </a:r>
            <a:r>
              <a:rPr lang="pl-PL" sz="2900" dirty="0" smtClean="0">
                <a:solidFill>
                  <a:srgbClr val="4133F5"/>
                </a:solidFill>
                <a:effectLst/>
              </a:rPr>
              <a:t>na środowiskowe domy samopomocy</a:t>
            </a:r>
            <a:br>
              <a:rPr lang="pl-PL" sz="2900" dirty="0" smtClean="0">
                <a:solidFill>
                  <a:srgbClr val="4133F5"/>
                </a:solidFill>
                <a:effectLst/>
              </a:rPr>
            </a:br>
            <a:r>
              <a:rPr lang="pl-PL" sz="2900" dirty="0" smtClean="0">
                <a:solidFill>
                  <a:srgbClr val="4133F5"/>
                </a:solidFill>
                <a:effectLst/>
              </a:rPr>
              <a:t>lata 2016 - 2017</a:t>
            </a:r>
            <a:endParaRPr lang="pl-PL" sz="2900" dirty="0">
              <a:solidFill>
                <a:srgbClr val="4133F5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342750022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pl-PL" sz="2800" b="1" cap="none" dirty="0" smtClean="0">
                <a:solidFill>
                  <a:srgbClr val="FF0000"/>
                </a:solidFill>
                <a:latin typeface="Garamond" panose="02020404030301010803" pitchFamily="18" charset="0"/>
              </a:rPr>
              <a:t>Budżet 2016 w rozdziale 85203 – „Ośrodki wsparcia”</a:t>
            </a:r>
            <a:endParaRPr lang="pl-PL" sz="2800" b="1" cap="none" dirty="0">
              <a:solidFill>
                <a:srgbClr val="FF0000"/>
              </a:solidFill>
              <a:latin typeface="Garamond" panose="02020404030301010803" pitchFamily="18" charset="0"/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pl-PL" sz="2800" dirty="0">
                <a:solidFill>
                  <a:schemeClr val="tx1"/>
                </a:solidFill>
              </a:rPr>
              <a:t> </a:t>
            </a:r>
            <a:r>
              <a:rPr lang="pl-PL" sz="2000" dirty="0" smtClean="0">
                <a:solidFill>
                  <a:schemeClr val="tx1"/>
                </a:solidFill>
                <a:latin typeface="Garamond" panose="02020404030301010803" pitchFamily="18" charset="0"/>
              </a:rPr>
              <a:t>Ogółem na dzień 19.09.2016 r. – </a:t>
            </a:r>
            <a:r>
              <a:rPr lang="pl-PL" sz="2000" b="1" dirty="0" smtClean="0">
                <a:solidFill>
                  <a:schemeClr val="tx1"/>
                </a:solidFill>
                <a:latin typeface="Garamond" panose="02020404030301010803" pitchFamily="18" charset="0"/>
              </a:rPr>
              <a:t>55.183.724 zł:</a:t>
            </a:r>
          </a:p>
          <a:p>
            <a:pPr algn="just">
              <a:buClrTx/>
              <a:buFont typeface="Garamond" panose="02020404030301010803" pitchFamily="18" charset="0"/>
              <a:buChar char="―"/>
            </a:pPr>
            <a:r>
              <a:rPr lang="pl-PL" sz="2000" dirty="0" smtClean="0">
                <a:solidFill>
                  <a:schemeClr val="tx1"/>
                </a:solidFill>
                <a:latin typeface="Garamond" panose="02020404030301010803" pitchFamily="18" charset="0"/>
              </a:rPr>
              <a:t>ustawa budżetowa 2016 r. – </a:t>
            </a:r>
            <a:r>
              <a:rPr lang="pl-PL" sz="2000" b="1" dirty="0" smtClean="0">
                <a:solidFill>
                  <a:schemeClr val="tx1"/>
                </a:solidFill>
                <a:latin typeface="Garamond" panose="02020404030301010803" pitchFamily="18" charset="0"/>
              </a:rPr>
              <a:t>41.102.000 zł</a:t>
            </a:r>
            <a:r>
              <a:rPr lang="pl-PL" sz="2000" dirty="0" smtClean="0">
                <a:solidFill>
                  <a:schemeClr val="tx1"/>
                </a:solidFill>
                <a:latin typeface="Garamond" panose="02020404030301010803" pitchFamily="18" charset="0"/>
              </a:rPr>
              <a:t>– środki przeznaczone na działalność bieżąca 3.951 miejsc:</a:t>
            </a:r>
          </a:p>
          <a:p>
            <a:pPr lvl="1" algn="just">
              <a:buClrTx/>
              <a:buFont typeface="Wingdings" panose="05000000000000000000" pitchFamily="2" charset="2"/>
              <a:buChar char="Ø"/>
            </a:pPr>
            <a:r>
              <a:rPr lang="pl-PL" sz="2000" dirty="0" smtClean="0">
                <a:solidFill>
                  <a:schemeClr val="tx1"/>
                </a:solidFill>
                <a:latin typeface="Garamond" panose="02020404030301010803" pitchFamily="18" charset="0"/>
              </a:rPr>
              <a:t>posiadany limit środków pozwolił na ustalenie dotacji na jedno miejsce </a:t>
            </a:r>
            <a:br>
              <a:rPr lang="pl-PL" sz="2000" dirty="0" smtClean="0">
                <a:solidFill>
                  <a:schemeClr val="tx1"/>
                </a:solidFill>
                <a:latin typeface="Garamond" panose="02020404030301010803" pitchFamily="18" charset="0"/>
              </a:rPr>
            </a:br>
            <a:r>
              <a:rPr lang="pl-PL" sz="2000" dirty="0" smtClean="0">
                <a:solidFill>
                  <a:schemeClr val="tx1"/>
                </a:solidFill>
                <a:latin typeface="Garamond" panose="02020404030301010803" pitchFamily="18" charset="0"/>
              </a:rPr>
              <a:t>na poziomie: w gminnych śds 938 zł a w powiatowych 1.000 zł,</a:t>
            </a:r>
          </a:p>
          <a:p>
            <a:pPr lvl="1" algn="just">
              <a:buClrTx/>
              <a:buFont typeface="Wingdings" panose="05000000000000000000" pitchFamily="2" charset="2"/>
              <a:buChar char="Ø"/>
            </a:pPr>
            <a:r>
              <a:rPr lang="pl-PL" sz="2000" dirty="0" smtClean="0">
                <a:solidFill>
                  <a:schemeClr val="tx1"/>
                </a:solidFill>
                <a:latin typeface="Garamond" panose="02020404030301010803" pitchFamily="18" charset="0"/>
              </a:rPr>
              <a:t>przyjmując dotację na poziomie 1.268 zł na jedno miejsce, posiadany limit środków pozwoliłby na pokrycie kosztów działalności bieżącej śds przez okres 9 miesięcy,</a:t>
            </a:r>
          </a:p>
          <a:p>
            <a:pPr algn="just">
              <a:buClrTx/>
              <a:buFont typeface="Garamond" panose="02020404030301010803" pitchFamily="18" charset="0"/>
              <a:buChar char="―"/>
            </a:pPr>
            <a:r>
              <a:rPr lang="pl-PL" sz="2000" dirty="0" smtClean="0">
                <a:solidFill>
                  <a:schemeClr val="tx1"/>
                </a:solidFill>
                <a:latin typeface="Garamond" panose="02020404030301010803" pitchFamily="18" charset="0"/>
              </a:rPr>
              <a:t>środki z rezerwy celowej na uzupełnienie doboru środków na działalność bieżącą śds – </a:t>
            </a:r>
            <a:r>
              <a:rPr lang="pl-PL" sz="2000" b="1" dirty="0" smtClean="0">
                <a:solidFill>
                  <a:schemeClr val="tx1"/>
                </a:solidFill>
                <a:latin typeface="Garamond" panose="02020404030301010803" pitchFamily="18" charset="0"/>
              </a:rPr>
              <a:t>12.081.724 zł,</a:t>
            </a:r>
          </a:p>
          <a:p>
            <a:pPr algn="just">
              <a:buClrTx/>
              <a:buFont typeface="Garamond" panose="02020404030301010803" pitchFamily="18" charset="0"/>
              <a:buChar char="―"/>
            </a:pPr>
            <a:r>
              <a:rPr lang="pl-PL" sz="2000" dirty="0">
                <a:solidFill>
                  <a:schemeClr val="tx1"/>
                </a:solidFill>
                <a:latin typeface="Garamond" panose="02020404030301010803" pitchFamily="18" charset="0"/>
              </a:rPr>
              <a:t>ś</a:t>
            </a:r>
            <a:r>
              <a:rPr lang="pl-PL" sz="2000" dirty="0" smtClean="0">
                <a:solidFill>
                  <a:schemeClr val="tx1"/>
                </a:solidFill>
                <a:latin typeface="Garamond" panose="02020404030301010803" pitchFamily="18" charset="0"/>
              </a:rPr>
              <a:t>rodki z rezerwy celowej na standaryzację i kontynuację zadań rozpoczętych w latach </a:t>
            </a:r>
            <a:r>
              <a:rPr lang="pl-PL" sz="2000" dirty="0" smtClean="0">
                <a:solidFill>
                  <a:schemeClr val="tx1"/>
                </a:solidFill>
                <a:latin typeface="Garamond" panose="02020404030301010803" pitchFamily="18" charset="0"/>
              </a:rPr>
              <a:t>ubiegłych, w tym na </a:t>
            </a:r>
            <a:r>
              <a:rPr lang="pl-PL" sz="2000" dirty="0" smtClean="0">
                <a:solidFill>
                  <a:schemeClr val="tx1"/>
                </a:solidFill>
                <a:latin typeface="Garamond" panose="02020404030301010803" pitchFamily="18" charset="0"/>
              </a:rPr>
              <a:t>uruchomienie 91 miejsc – </a:t>
            </a:r>
            <a:r>
              <a:rPr lang="pl-PL" sz="2000" b="1" dirty="0" smtClean="0">
                <a:solidFill>
                  <a:schemeClr val="tx1"/>
                </a:solidFill>
                <a:latin typeface="Garamond" panose="02020404030301010803" pitchFamily="18" charset="0"/>
              </a:rPr>
              <a:t>2.000.000 zł.</a:t>
            </a:r>
            <a:endParaRPr lang="pl-PL" sz="2000" b="1" dirty="0">
              <a:solidFill>
                <a:schemeClr val="tx1"/>
              </a:solidFill>
              <a:latin typeface="Garamond" panose="020204040303010108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245010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b="1" cap="none" dirty="0" smtClean="0">
                <a:solidFill>
                  <a:srgbClr val="FF0000"/>
                </a:solidFill>
                <a:latin typeface="Garamond" panose="02020404030301010803" pitchFamily="18" charset="0"/>
              </a:rPr>
              <a:t>Projekt budżetu na 2017 rok</a:t>
            </a:r>
            <a:endParaRPr lang="pl-PL" b="1" cap="none" dirty="0">
              <a:solidFill>
                <a:srgbClr val="FF0000"/>
              </a:solidFill>
              <a:latin typeface="Garamond" panose="02020404030301010803" pitchFamily="18" charset="0"/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251520" y="1196752"/>
            <a:ext cx="8686800" cy="4525962"/>
          </a:xfrm>
        </p:spPr>
        <p:txBody>
          <a:bodyPr/>
          <a:lstStyle/>
          <a:p>
            <a:pPr marL="0" indent="0" algn="just">
              <a:buNone/>
            </a:pPr>
            <a:r>
              <a:rPr lang="pl-PL" sz="1800" dirty="0" smtClean="0">
                <a:solidFill>
                  <a:schemeClr val="tx1"/>
                </a:solidFill>
                <a:latin typeface="Garamond" panose="02020404030301010803" pitchFamily="18" charset="0"/>
              </a:rPr>
              <a:t>Dotacja zaplanowana na </a:t>
            </a:r>
            <a:r>
              <a:rPr lang="pl-PL" sz="1800" b="1" dirty="0" smtClean="0">
                <a:solidFill>
                  <a:schemeClr val="tx1"/>
                </a:solidFill>
                <a:latin typeface="Garamond" panose="02020404030301010803" pitchFamily="18" charset="0"/>
              </a:rPr>
              <a:t>2017 rok </a:t>
            </a:r>
            <a:r>
              <a:rPr lang="pl-PL" sz="1800" dirty="0" smtClean="0">
                <a:solidFill>
                  <a:schemeClr val="tx1"/>
                </a:solidFill>
                <a:latin typeface="Garamond" panose="02020404030301010803" pitchFamily="18" charset="0"/>
              </a:rPr>
              <a:t>w rozdziale 85203 – „Ośrodki wsparcia”, </a:t>
            </a:r>
            <a:br>
              <a:rPr lang="pl-PL" sz="1800" dirty="0" smtClean="0">
                <a:solidFill>
                  <a:schemeClr val="tx1"/>
                </a:solidFill>
                <a:latin typeface="Garamond" panose="02020404030301010803" pitchFamily="18" charset="0"/>
              </a:rPr>
            </a:br>
            <a:r>
              <a:rPr lang="pl-PL" sz="1800" dirty="0" smtClean="0">
                <a:solidFill>
                  <a:schemeClr val="tx1"/>
                </a:solidFill>
                <a:latin typeface="Garamond" panose="02020404030301010803" pitchFamily="18" charset="0"/>
              </a:rPr>
              <a:t>na działalność  bieżącą śds pozostaje na poziomie ustawy budżetowej 2016, tj. – </a:t>
            </a:r>
            <a:r>
              <a:rPr lang="pl-PL" sz="1800" b="1" dirty="0" smtClean="0">
                <a:solidFill>
                  <a:schemeClr val="tx1"/>
                </a:solidFill>
                <a:latin typeface="Garamond" panose="02020404030301010803" pitchFamily="18" charset="0"/>
              </a:rPr>
              <a:t>41.102.000 zł</a:t>
            </a:r>
            <a:r>
              <a:rPr lang="pl-PL" sz="1800" b="1" dirty="0">
                <a:solidFill>
                  <a:schemeClr val="tx1"/>
                </a:solidFill>
                <a:latin typeface="Garamond" panose="02020404030301010803" pitchFamily="18" charset="0"/>
              </a:rPr>
              <a:t> </a:t>
            </a:r>
            <a:r>
              <a:rPr lang="pl-PL" sz="1800" b="1" dirty="0" smtClean="0">
                <a:solidFill>
                  <a:schemeClr val="tx1"/>
                </a:solidFill>
                <a:latin typeface="Garamond" panose="02020404030301010803" pitchFamily="18" charset="0"/>
              </a:rPr>
              <a:t/>
            </a:r>
            <a:br>
              <a:rPr lang="pl-PL" sz="1800" b="1" dirty="0" smtClean="0">
                <a:solidFill>
                  <a:schemeClr val="tx1"/>
                </a:solidFill>
                <a:latin typeface="Garamond" panose="02020404030301010803" pitchFamily="18" charset="0"/>
              </a:rPr>
            </a:br>
            <a:r>
              <a:rPr lang="pl-PL" sz="1800" dirty="0" smtClean="0">
                <a:solidFill>
                  <a:schemeClr val="tx1"/>
                </a:solidFill>
                <a:latin typeface="Garamond" panose="02020404030301010803" pitchFamily="18" charset="0"/>
              </a:rPr>
              <a:t>i będzie przeznaczona na sfinansowanie działalności bieżącej 3.682 miejsc. </a:t>
            </a:r>
            <a:endParaRPr lang="pl-PL" sz="1800" dirty="0">
              <a:solidFill>
                <a:schemeClr val="tx1"/>
              </a:solidFill>
              <a:latin typeface="Garamond" panose="02020404030301010803" pitchFamily="18" charset="0"/>
            </a:endParaRPr>
          </a:p>
          <a:p>
            <a:pPr marL="0" indent="0" algn="just">
              <a:buNone/>
            </a:pPr>
            <a:r>
              <a:rPr lang="pl-PL" sz="1800" dirty="0" smtClean="0">
                <a:solidFill>
                  <a:schemeClr val="tx1"/>
                </a:solidFill>
                <a:latin typeface="Garamond" panose="02020404030301010803" pitchFamily="18" charset="0"/>
              </a:rPr>
              <a:t>Zgodnie z zapisami ustawy o pomocy społecznej w roku 2017 dotacja na jedno miejsce w śds będzie wynosiła 1.458 zł, w związku z czym posiadany limit środków pozwoli na pokrycie kosztów działalności bieżącej śds przez okres ok. 7,5 miesiąca.</a:t>
            </a:r>
          </a:p>
          <a:p>
            <a:pPr marL="0" indent="0" algn="just">
              <a:buNone/>
            </a:pPr>
            <a:r>
              <a:rPr lang="pl-PL" sz="1800" dirty="0" smtClean="0">
                <a:solidFill>
                  <a:schemeClr val="tx1"/>
                </a:solidFill>
                <a:latin typeface="Garamond" panose="02020404030301010803" pitchFamily="18" charset="0"/>
              </a:rPr>
              <a:t>Jeżeli kwota dotacji na jedno miejsce </a:t>
            </a:r>
            <a:r>
              <a:rPr lang="pl-PL" sz="1800" dirty="0" smtClean="0">
                <a:solidFill>
                  <a:schemeClr val="tx1"/>
                </a:solidFill>
                <a:latin typeface="Garamond" panose="02020404030301010803" pitchFamily="18" charset="0"/>
              </a:rPr>
              <a:t>pozostałaby </a:t>
            </a:r>
            <a:r>
              <a:rPr lang="pl-PL" sz="1800" dirty="0" smtClean="0">
                <a:solidFill>
                  <a:schemeClr val="tx1"/>
                </a:solidFill>
                <a:latin typeface="Garamond" panose="02020404030301010803" pitchFamily="18" charset="0"/>
              </a:rPr>
              <a:t>na poziomie 1.268 zł, posiadany limit środków pozwoli na pokrycie kosztów działalności bieżącej śds przez okres niespełna 9 miesięcy.  </a:t>
            </a:r>
          </a:p>
          <a:p>
            <a:pPr marL="0" indent="0" algn="just">
              <a:buNone/>
            </a:pPr>
            <a:r>
              <a:rPr lang="pl-PL" sz="1800" dirty="0" smtClean="0">
                <a:solidFill>
                  <a:schemeClr val="tx1"/>
                </a:solidFill>
                <a:latin typeface="Garamond" panose="02020404030301010803" pitchFamily="18" charset="0"/>
              </a:rPr>
              <a:t>Niedobory:</a:t>
            </a:r>
          </a:p>
          <a:p>
            <a:pPr algn="just">
              <a:buClrTx/>
              <a:buFont typeface="Wingdings" panose="05000000000000000000" pitchFamily="2" charset="2"/>
              <a:buChar char="Ø"/>
            </a:pPr>
            <a:r>
              <a:rPr lang="pl-PL" sz="1800" b="1" dirty="0" smtClean="0">
                <a:solidFill>
                  <a:schemeClr val="tx1"/>
                </a:solidFill>
                <a:latin typeface="Garamond" panose="02020404030301010803" pitchFamily="18" charset="0"/>
              </a:rPr>
              <a:t>dotacja 1.268 zł – 14.923.312 zł</a:t>
            </a:r>
          </a:p>
          <a:p>
            <a:pPr algn="just">
              <a:buClrTx/>
              <a:buFont typeface="Wingdings" panose="05000000000000000000" pitchFamily="2" charset="2"/>
              <a:buChar char="Ø"/>
            </a:pPr>
            <a:r>
              <a:rPr lang="pl-PL" sz="1800" b="1" dirty="0">
                <a:solidFill>
                  <a:schemeClr val="tx1"/>
                </a:solidFill>
                <a:latin typeface="Garamond" panose="02020404030301010803" pitchFamily="18" charset="0"/>
              </a:rPr>
              <a:t>d</a:t>
            </a:r>
            <a:r>
              <a:rPr lang="pl-PL" sz="1800" b="1" dirty="0" smtClean="0">
                <a:solidFill>
                  <a:schemeClr val="tx1"/>
                </a:solidFill>
                <a:latin typeface="Garamond" panose="02020404030301010803" pitchFamily="18" charset="0"/>
              </a:rPr>
              <a:t>otacja 1.458 zł – 23.843.152 zł</a:t>
            </a:r>
          </a:p>
          <a:p>
            <a:pPr marL="0" indent="0" algn="just">
              <a:buNone/>
            </a:pPr>
            <a:r>
              <a:rPr lang="pl-PL" sz="1800" dirty="0" smtClean="0">
                <a:solidFill>
                  <a:schemeClr val="tx1"/>
                </a:solidFill>
                <a:latin typeface="Garamond" panose="02020404030301010803" pitchFamily="18" charset="0"/>
              </a:rPr>
              <a:t>Niedobory środków będą uzupełniane przez Ministerstwo Rodziny, Pracy i Polityki Społecznej z rezerwy celowej budżetu państwa. </a:t>
            </a:r>
            <a:endParaRPr lang="pl-PL" sz="1800" dirty="0">
              <a:solidFill>
                <a:schemeClr val="tx1"/>
              </a:solidFill>
              <a:latin typeface="Garamond" panose="020204040303010108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181186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>
              <a:defRPr/>
            </a:pPr>
            <a:r>
              <a:rPr lang="pl-PL" sz="3000" b="1" dirty="0">
                <a:solidFill>
                  <a:schemeClr val="accent3"/>
                </a:solidFill>
                <a:latin typeface="Garamond" pitchFamily="18" charset="0"/>
              </a:rPr>
              <a:t>W  przypadku  pytań  lub  wątpliwości</a:t>
            </a:r>
            <a:endParaRPr lang="pl-PL" dirty="0">
              <a:solidFill>
                <a:schemeClr val="accent3"/>
              </a:solidFill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indent="-168275">
              <a:buClr>
                <a:srgbClr val="2DA2BF"/>
              </a:buClr>
              <a:buFont typeface="Wingdings 2" pitchFamily="18" charset="2"/>
              <a:buNone/>
              <a:defRPr/>
            </a:pPr>
            <a:r>
              <a:rPr lang="pl-PL" dirty="0">
                <a:solidFill>
                  <a:schemeClr val="tx1"/>
                </a:solidFill>
                <a:latin typeface="Garamond" pitchFamily="18" charset="0"/>
              </a:rPr>
              <a:t>proszę o </a:t>
            </a:r>
            <a:r>
              <a:rPr lang="pl-PL" dirty="0" smtClean="0">
                <a:solidFill>
                  <a:schemeClr val="tx1"/>
                </a:solidFill>
                <a:latin typeface="Garamond" pitchFamily="18" charset="0"/>
              </a:rPr>
              <a:t>kontakt:</a:t>
            </a:r>
          </a:p>
          <a:p>
            <a:pPr indent="-168275">
              <a:buClr>
                <a:srgbClr val="2DA2BF"/>
              </a:buClr>
              <a:buFont typeface="Wingdings 2" pitchFamily="18" charset="2"/>
              <a:buNone/>
              <a:defRPr/>
            </a:pPr>
            <a:r>
              <a:rPr lang="pl-PL" sz="3600" b="1" dirty="0" smtClean="0">
                <a:solidFill>
                  <a:schemeClr val="tx1"/>
                </a:solidFill>
                <a:latin typeface="Garamond" pitchFamily="18" charset="0"/>
              </a:rPr>
              <a:t>Anna Soboczyńska</a:t>
            </a:r>
          </a:p>
          <a:p>
            <a:pPr indent="-168275">
              <a:buClr>
                <a:srgbClr val="2DA2BF"/>
              </a:buClr>
              <a:buFont typeface="Wingdings 2" pitchFamily="18" charset="2"/>
              <a:buNone/>
              <a:defRPr/>
            </a:pPr>
            <a:r>
              <a:rPr lang="pl-PL" sz="3600" b="1" dirty="0" smtClean="0">
                <a:solidFill>
                  <a:schemeClr val="tx1"/>
                </a:solidFill>
                <a:latin typeface="Garamond" pitchFamily="18" charset="0"/>
              </a:rPr>
              <a:t>tel</a:t>
            </a:r>
            <a:r>
              <a:rPr lang="pl-PL" sz="3600" b="1" dirty="0">
                <a:solidFill>
                  <a:schemeClr val="tx1"/>
                </a:solidFill>
                <a:latin typeface="Garamond" pitchFamily="18" charset="0"/>
              </a:rPr>
              <a:t>. </a:t>
            </a:r>
            <a:r>
              <a:rPr lang="pl-PL" sz="3600" b="1" dirty="0" smtClean="0">
                <a:solidFill>
                  <a:schemeClr val="tx1"/>
                </a:solidFill>
                <a:latin typeface="Garamond" pitchFamily="18" charset="0"/>
              </a:rPr>
              <a:t>(89</a:t>
            </a:r>
            <a:r>
              <a:rPr lang="pl-PL" sz="3600" b="1" dirty="0">
                <a:solidFill>
                  <a:schemeClr val="tx1"/>
                </a:solidFill>
                <a:latin typeface="Garamond" pitchFamily="18" charset="0"/>
              </a:rPr>
              <a:t>) 523 </a:t>
            </a:r>
            <a:r>
              <a:rPr lang="pl-PL" sz="3600" b="1" dirty="0" smtClean="0">
                <a:solidFill>
                  <a:schemeClr val="tx1"/>
                </a:solidFill>
                <a:latin typeface="Garamond" pitchFamily="18" charset="0"/>
              </a:rPr>
              <a:t>24 04</a:t>
            </a:r>
          </a:p>
          <a:p>
            <a:pPr indent="-168275">
              <a:buClr>
                <a:srgbClr val="2DA2BF"/>
              </a:buClr>
              <a:buFont typeface="Wingdings 2" pitchFamily="18" charset="2"/>
              <a:buNone/>
              <a:defRPr/>
            </a:pPr>
            <a:r>
              <a:rPr lang="pl-PL" sz="3600" b="1" dirty="0" smtClean="0">
                <a:solidFill>
                  <a:schemeClr val="tx1"/>
                </a:solidFill>
                <a:latin typeface="Garamond" pitchFamily="18" charset="0"/>
              </a:rPr>
              <a:t>adres e-mail:</a:t>
            </a:r>
          </a:p>
          <a:p>
            <a:pPr indent="-168275">
              <a:buClr>
                <a:srgbClr val="2DA2BF"/>
              </a:buClr>
              <a:buFont typeface="Wingdings 2" pitchFamily="18" charset="2"/>
              <a:buNone/>
              <a:defRPr/>
            </a:pPr>
            <a:r>
              <a:rPr lang="pl-PL" sz="3600" b="1" u="sng" dirty="0" smtClean="0">
                <a:solidFill>
                  <a:schemeClr val="tx1"/>
                </a:solidFill>
                <a:latin typeface="Garamond" pitchFamily="18" charset="0"/>
              </a:rPr>
              <a:t>anna.soboczynska@uw.olsztyn.pl</a:t>
            </a:r>
            <a:endParaRPr lang="pl-PL" sz="3600" b="1" u="sng" dirty="0">
              <a:solidFill>
                <a:schemeClr val="tx1"/>
              </a:solidFill>
              <a:latin typeface="Garamond" pitchFamily="18" charset="0"/>
            </a:endParaRPr>
          </a:p>
          <a:p>
            <a:pPr>
              <a:defRPr/>
            </a:pPr>
            <a:endParaRPr lang="pl-PL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ostokąt 1"/>
          <p:cNvSpPr/>
          <p:nvPr/>
        </p:nvSpPr>
        <p:spPr>
          <a:xfrm>
            <a:off x="827584" y="1052736"/>
            <a:ext cx="7920880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pl-PL" sz="2000" dirty="0">
                <a:latin typeface="Garamond" panose="02020404030301010803" pitchFamily="18" charset="0"/>
              </a:rPr>
              <a:t>Zgodnie z ustawą o pomocy społecznej, prowadzenie i rozwój infrastruktury ośrodków wsparcia dla osób z zaburzeniami psychicznymi (środowiskowych domów samopomocy) należy do zadań zleconych z zakresu administracji rządowej realizowanych przez: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l-PL" sz="2000" b="1" dirty="0">
                <a:latin typeface="Garamond" panose="02020404030301010803" pitchFamily="18" charset="0"/>
              </a:rPr>
              <a:t>Gminę</a:t>
            </a:r>
            <a:r>
              <a:rPr lang="pl-PL" sz="2000" dirty="0">
                <a:latin typeface="Garamond" panose="02020404030301010803" pitchFamily="18" charset="0"/>
              </a:rPr>
              <a:t> – art. 18 ust.1 pkt 5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l-PL" sz="2000" b="1" dirty="0">
                <a:latin typeface="Garamond" panose="02020404030301010803" pitchFamily="18" charset="0"/>
              </a:rPr>
              <a:t>Powiat </a:t>
            </a:r>
            <a:r>
              <a:rPr lang="pl-PL" sz="2000" dirty="0">
                <a:latin typeface="Garamond" panose="02020404030301010803" pitchFamily="18" charset="0"/>
              </a:rPr>
              <a:t>– art. 20 ust.1 pkt 2</a:t>
            </a:r>
          </a:p>
        </p:txBody>
      </p:sp>
    </p:spTree>
    <p:extLst>
      <p:ext uri="{BB962C8B-B14F-4D97-AF65-F5344CB8AC3E}">
        <p14:creationId xmlns:p14="http://schemas.microsoft.com/office/powerpoint/2010/main" val="11665504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23528" y="1196752"/>
            <a:ext cx="8686800" cy="4525962"/>
          </a:xfrm>
        </p:spPr>
        <p:txBody>
          <a:bodyPr/>
          <a:lstStyle/>
          <a:p>
            <a:pPr marL="0" indent="0" algn="ctr">
              <a:buNone/>
            </a:pPr>
            <a:endParaRPr lang="pl-PL" dirty="0" smtClean="0">
              <a:latin typeface="Garamond" panose="02020404030301010803" pitchFamily="18" charset="0"/>
            </a:endParaRPr>
          </a:p>
          <a:p>
            <a:pPr marL="0" indent="0" algn="ctr">
              <a:buNone/>
            </a:pPr>
            <a:r>
              <a:rPr lang="pl-PL" b="1" cap="all" dirty="0" smtClean="0">
                <a:solidFill>
                  <a:srgbClr val="FF0000"/>
                </a:solidFill>
                <a:latin typeface="Garamond" panose="02020404030301010803" pitchFamily="18" charset="0"/>
              </a:rPr>
              <a:t>Dziękuję za uwagę</a:t>
            </a:r>
          </a:p>
          <a:p>
            <a:pPr marL="0" indent="0" algn="ctr">
              <a:buNone/>
            </a:pPr>
            <a:r>
              <a:rPr lang="pl-PL" b="1" dirty="0" smtClean="0">
                <a:solidFill>
                  <a:schemeClr val="tx1"/>
                </a:solidFill>
                <a:latin typeface="Garamond" panose="02020404030301010803" pitchFamily="18" charset="0"/>
              </a:rPr>
              <a:t>Joanna Kozłowska</a:t>
            </a:r>
          </a:p>
          <a:p>
            <a:pPr marL="0" indent="0" algn="ctr">
              <a:buNone/>
            </a:pPr>
            <a:r>
              <a:rPr lang="pl-PL" b="1" dirty="0" smtClean="0">
                <a:solidFill>
                  <a:schemeClr val="tx1"/>
                </a:solidFill>
                <a:latin typeface="Garamond" panose="02020404030301010803" pitchFamily="18" charset="0"/>
              </a:rPr>
              <a:t>Kierownik </a:t>
            </a:r>
          </a:p>
          <a:p>
            <a:pPr marL="0" indent="0" algn="ctr">
              <a:buNone/>
            </a:pPr>
            <a:r>
              <a:rPr lang="pl-PL" b="1" dirty="0" smtClean="0">
                <a:solidFill>
                  <a:schemeClr val="tx1"/>
                </a:solidFill>
                <a:latin typeface="Garamond" panose="02020404030301010803" pitchFamily="18" charset="0"/>
              </a:rPr>
              <a:t>Oddziału Budżetu Planowania i Analiz</a:t>
            </a:r>
          </a:p>
          <a:p>
            <a:pPr marL="0" indent="0" algn="ctr">
              <a:buNone/>
            </a:pPr>
            <a:r>
              <a:rPr lang="pl-PL" b="1" dirty="0">
                <a:solidFill>
                  <a:schemeClr val="tx1"/>
                </a:solidFill>
                <a:latin typeface="Garamond" panose="02020404030301010803" pitchFamily="18" charset="0"/>
              </a:rPr>
              <a:t>w</a:t>
            </a:r>
            <a:r>
              <a:rPr lang="pl-PL" b="1" dirty="0" smtClean="0">
                <a:solidFill>
                  <a:schemeClr val="tx1"/>
                </a:solidFill>
                <a:latin typeface="Garamond" panose="02020404030301010803" pitchFamily="18" charset="0"/>
              </a:rPr>
              <a:t> Wydziale Polityki Społecznej</a:t>
            </a:r>
            <a:endParaRPr lang="pl-PL" b="1" dirty="0">
              <a:solidFill>
                <a:schemeClr val="tx1"/>
              </a:solidFill>
              <a:latin typeface="Garamond" panose="020204040303010108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813311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ostokąt 1"/>
          <p:cNvSpPr/>
          <p:nvPr/>
        </p:nvSpPr>
        <p:spPr>
          <a:xfrm>
            <a:off x="755576" y="1052736"/>
            <a:ext cx="7992888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pl-PL" sz="2000" dirty="0">
                <a:latin typeface="Garamond" panose="02020404030301010803" pitchFamily="18" charset="0"/>
              </a:rPr>
              <a:t>Jednostka samorządu terytorialnego, zadanie związane z utworzeniem  </a:t>
            </a:r>
            <a:r>
              <a:rPr lang="pl-PL" sz="2000" dirty="0" smtClean="0">
                <a:latin typeface="Garamond" panose="02020404030301010803" pitchFamily="18" charset="0"/>
              </a:rPr>
              <a:t>              i prowadzeniem </a:t>
            </a:r>
            <a:r>
              <a:rPr lang="pl-PL" sz="2000" dirty="0">
                <a:latin typeface="Garamond" panose="02020404030301010803" pitchFamily="18" charset="0"/>
              </a:rPr>
              <a:t>środowiskowych domów samopomocy, może realizować samodzielnie lub, zgodnie z art. 25 </a:t>
            </a:r>
            <a:r>
              <a:rPr lang="pl-PL" sz="2000" dirty="0" smtClean="0">
                <a:latin typeface="Garamond" panose="02020404030301010803" pitchFamily="18" charset="0"/>
              </a:rPr>
              <a:t>ust</a:t>
            </a:r>
            <a:r>
              <a:rPr lang="pl-PL" sz="2000" dirty="0">
                <a:latin typeface="Garamond" panose="02020404030301010803" pitchFamily="18" charset="0"/>
              </a:rPr>
              <a:t>. 1 ustawy z dnia 12 marca 2004 r. o pomocy społecznej (Dz.U. z 2016 r. poz. 930), zlecić jego realizację, </a:t>
            </a:r>
            <a:r>
              <a:rPr lang="pl-PL" sz="2000" i="1" dirty="0">
                <a:latin typeface="Garamond" panose="02020404030301010803" pitchFamily="18" charset="0"/>
              </a:rPr>
              <a:t>„udzielając dotacji na finansowanie lub dofinansowanie realizacji zleconego zadania organizacjom pozarządowym, o których mowa w art. 3 ust. 2 ustawy z dnia 24 kwietnia 2003 r. o działalności pożytku publicznego i o wolontariacie oraz podmiotom wymienionym w art. 3 ust. 3 tej ustawy, prowadzącym działalność w zakresie pomocy społecznej, zwanych dalej „podmiotami uprawnionymi”</a:t>
            </a:r>
            <a:r>
              <a:rPr lang="pl-PL" sz="2000" dirty="0">
                <a:latin typeface="Garamond" panose="02020404030301010803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2851839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Wykres 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305278340"/>
              </p:ext>
            </p:extLst>
          </p:nvPr>
        </p:nvGraphicFramePr>
        <p:xfrm>
          <a:off x="395536" y="980728"/>
          <a:ext cx="8352928" cy="46805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4355087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ostokąt 1"/>
          <p:cNvSpPr/>
          <p:nvPr/>
        </p:nvSpPr>
        <p:spPr>
          <a:xfrm>
            <a:off x="386463" y="1340768"/>
            <a:ext cx="8424936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2400" dirty="0">
                <a:latin typeface="Garamond" panose="02020404030301010803" pitchFamily="18" charset="0"/>
              </a:rPr>
              <a:t>Zlecenie realizacji zadania z zakresu pomocy społecznej odbywa się po uprzednim przeprowadzeniu konkursu ofert.</a:t>
            </a:r>
          </a:p>
          <a:p>
            <a:endParaRPr lang="pl-PL" sz="2400" dirty="0" smtClean="0">
              <a:latin typeface="Garamond" panose="02020404030301010803" pitchFamily="18" charset="0"/>
            </a:endParaRPr>
          </a:p>
          <a:p>
            <a:r>
              <a:rPr lang="pl-PL" sz="2400" dirty="0" smtClean="0">
                <a:latin typeface="Garamond" panose="02020404030301010803" pitchFamily="18" charset="0"/>
              </a:rPr>
              <a:t>Do </a:t>
            </a:r>
            <a:r>
              <a:rPr lang="pl-PL" sz="2400" dirty="0">
                <a:latin typeface="Garamond" panose="02020404030301010803" pitchFamily="18" charset="0"/>
              </a:rPr>
              <a:t>zlecania zadań, o których mowa w ust. 1, stosuje się przepisy ustawy z dnia 24 kwietnia 2003 r. o działalności pożytku publicznego i o wolontariacie.</a:t>
            </a:r>
          </a:p>
        </p:txBody>
      </p:sp>
    </p:spTree>
    <p:extLst>
      <p:ext uri="{BB962C8B-B14F-4D97-AF65-F5344CB8AC3E}">
        <p14:creationId xmlns:p14="http://schemas.microsoft.com/office/powerpoint/2010/main" val="28580928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rostokąt 2"/>
          <p:cNvSpPr/>
          <p:nvPr/>
        </p:nvSpPr>
        <p:spPr>
          <a:xfrm>
            <a:off x="539552" y="1484785"/>
            <a:ext cx="8208912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l-PL" sz="2400" b="1" dirty="0" smtClean="0">
                <a:solidFill>
                  <a:srgbClr val="002060"/>
                </a:solidFill>
                <a:latin typeface="Garamond" panose="02020404030301010803" pitchFamily="18" charset="0"/>
              </a:rPr>
              <a:t>KONKURS</a:t>
            </a:r>
          </a:p>
          <a:p>
            <a:pPr algn="just"/>
            <a:endParaRPr lang="pl-PL" sz="2400" dirty="0">
              <a:latin typeface="Garamond" panose="02020404030301010803" pitchFamily="18" charset="0"/>
            </a:endParaRPr>
          </a:p>
          <a:p>
            <a:pPr algn="just"/>
            <a:r>
              <a:rPr lang="pl-PL" sz="2400" dirty="0">
                <a:latin typeface="Garamond" panose="02020404030301010803" pitchFamily="18" charset="0"/>
              </a:rPr>
              <a:t>Ogłoszenie otwartego konkursu ofert (art. 13 u. </a:t>
            </a:r>
            <a:r>
              <a:rPr lang="pl-PL" sz="2400" dirty="0" err="1">
                <a:latin typeface="Garamond" panose="02020404030301010803" pitchFamily="18" charset="0"/>
              </a:rPr>
              <a:t>opp</a:t>
            </a:r>
            <a:r>
              <a:rPr lang="pl-PL" sz="2400" dirty="0">
                <a:latin typeface="Garamond" panose="02020404030301010803" pitchFamily="18" charset="0"/>
              </a:rPr>
              <a:t>) , poza informacjami m.in. o rodzaju zadania, wysokości środków publicznych przeznaczonych na realizację tego zadania, zasadach przyznawania dotacji, powinno zawierać informacje o </a:t>
            </a:r>
            <a:r>
              <a:rPr lang="pl-PL" sz="2400" b="1" dirty="0">
                <a:latin typeface="Garamond" panose="02020404030301010803" pitchFamily="18" charset="0"/>
              </a:rPr>
              <a:t>warunkach realizacji zadania</a:t>
            </a:r>
            <a:r>
              <a:rPr lang="pl-PL" sz="2400" dirty="0">
                <a:latin typeface="Garamond" panose="02020404030301010803" pitchFamily="18" charset="0"/>
              </a:rPr>
              <a:t> (np. kwalifikacjach kadry)</a:t>
            </a:r>
          </a:p>
        </p:txBody>
      </p:sp>
    </p:spTree>
    <p:extLst>
      <p:ext uri="{BB962C8B-B14F-4D97-AF65-F5344CB8AC3E}">
        <p14:creationId xmlns:p14="http://schemas.microsoft.com/office/powerpoint/2010/main" val="14646063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ostokąt 1"/>
          <p:cNvSpPr/>
          <p:nvPr/>
        </p:nvSpPr>
        <p:spPr>
          <a:xfrm>
            <a:off x="395536" y="1052736"/>
            <a:ext cx="8352928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l-PL" sz="2400" dirty="0">
                <a:latin typeface="Garamond" panose="02020404030301010803" pitchFamily="18" charset="0"/>
              </a:rPr>
              <a:t>Kwalifikacje kadry mają odzwierciedlenie w składanej ofercie, w której druku zawarte są informacje nt. </a:t>
            </a:r>
            <a:r>
              <a:rPr lang="pl-PL" sz="2400" b="1" dirty="0">
                <a:latin typeface="Garamond" panose="02020404030301010803" pitchFamily="18" charset="0"/>
              </a:rPr>
              <a:t>posiadanych zasobach rzeczowych i kadrowych</a:t>
            </a:r>
            <a:r>
              <a:rPr lang="pl-PL" sz="2400" dirty="0">
                <a:latin typeface="Garamond" panose="02020404030301010803" pitchFamily="18" charset="0"/>
              </a:rPr>
              <a:t> zapewniających wykonanie zadania publicznego. (art. 14)</a:t>
            </a:r>
          </a:p>
          <a:p>
            <a:pPr algn="just"/>
            <a:r>
              <a:rPr lang="pl-PL" sz="2400" dirty="0">
                <a:latin typeface="Garamond" panose="02020404030301010803" pitchFamily="18" charset="0"/>
              </a:rPr>
              <a:t> </a:t>
            </a:r>
          </a:p>
          <a:p>
            <a:pPr algn="just"/>
            <a:r>
              <a:rPr lang="pl-PL" sz="2400" dirty="0">
                <a:latin typeface="Garamond" panose="02020404030301010803" pitchFamily="18" charset="0"/>
              </a:rPr>
              <a:t>Jednocześnie ten aspekt podlega </a:t>
            </a:r>
            <a:r>
              <a:rPr lang="pl-PL" sz="2400" dirty="0" smtClean="0">
                <a:latin typeface="Garamond" panose="02020404030301010803" pitchFamily="18" charset="0"/>
              </a:rPr>
              <a:t>ocenie organu </a:t>
            </a:r>
            <a:r>
              <a:rPr lang="pl-PL" sz="2400" dirty="0">
                <a:latin typeface="Garamond" panose="02020404030301010803" pitchFamily="18" charset="0"/>
              </a:rPr>
              <a:t>administracji publicznej przy rozpatrywaniu ofert, gdzie zgodnie z art. 16 </a:t>
            </a:r>
            <a:r>
              <a:rPr lang="pl-PL" sz="2400" b="1" dirty="0">
                <a:latin typeface="Garamond" panose="02020404030301010803" pitchFamily="18" charset="0"/>
              </a:rPr>
              <a:t>ocenia się proponowaną jakość wykonania zadania i kwalifikacje osób</a:t>
            </a:r>
            <a:r>
              <a:rPr lang="pl-PL" sz="2400" dirty="0">
                <a:latin typeface="Garamond" panose="02020404030301010803" pitchFamily="18" charset="0"/>
              </a:rPr>
              <a:t>, przy udziale których organizacja pozarządowa lub podmioty określone w art. 3 ust. 3 będą realizować zadanie publiczne.</a:t>
            </a:r>
          </a:p>
          <a:p>
            <a:pPr algn="just"/>
            <a:r>
              <a:rPr lang="pl-PL" sz="2400" dirty="0">
                <a:latin typeface="Garamond" panose="02020404030301010803" pitchFamily="18" charset="0"/>
              </a:rPr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5217806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Wędrówka">
  <a:themeElements>
    <a:clrScheme name="Hol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Wędrówka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Kierownictw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50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Hol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Couture</Template>
  <TotalTime>3782</TotalTime>
  <Words>1717</Words>
  <Application>Microsoft Office PowerPoint</Application>
  <PresentationFormat>Pokaz na ekranie (4:3)</PresentationFormat>
  <Paragraphs>304</Paragraphs>
  <Slides>40</Slides>
  <Notes>1</Notes>
  <HiddenSlides>0</HiddenSlides>
  <MMClips>0</MMClips>
  <ScaleCrop>false</ScaleCrop>
  <HeadingPairs>
    <vt:vector size="8" baseType="variant">
      <vt:variant>
        <vt:lpstr>Używane czcionki</vt:lpstr>
      </vt:variant>
      <vt:variant>
        <vt:i4>8</vt:i4>
      </vt:variant>
      <vt:variant>
        <vt:lpstr>Motyw</vt:lpstr>
      </vt:variant>
      <vt:variant>
        <vt:i4>1</vt:i4>
      </vt:variant>
      <vt:variant>
        <vt:lpstr>Osadzone serwery OLE</vt:lpstr>
      </vt:variant>
      <vt:variant>
        <vt:i4>1</vt:i4>
      </vt:variant>
      <vt:variant>
        <vt:lpstr>Tytuły slajdów</vt:lpstr>
      </vt:variant>
      <vt:variant>
        <vt:i4>40</vt:i4>
      </vt:variant>
    </vt:vector>
  </HeadingPairs>
  <TitlesOfParts>
    <vt:vector size="50" baseType="lpstr">
      <vt:lpstr>Arial</vt:lpstr>
      <vt:lpstr>Calibri</vt:lpstr>
      <vt:lpstr>Franklin Gothic Book</vt:lpstr>
      <vt:lpstr>Franklin Gothic Medium</vt:lpstr>
      <vt:lpstr>Garamond</vt:lpstr>
      <vt:lpstr>Times New Roman</vt:lpstr>
      <vt:lpstr>Wingdings</vt:lpstr>
      <vt:lpstr>Wingdings 2</vt:lpstr>
      <vt:lpstr>Wędrówka</vt:lpstr>
      <vt:lpstr>Arkusz</vt:lpstr>
      <vt:lpstr>Prezentacja programu PowerPoint</vt:lpstr>
      <vt:lpstr>Program narady</vt:lpstr>
      <vt:lpstr>Zlecanie prowadzenia  środowiskowych domów samopomocy podmiotom niepublicznym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Dane statystyczne dotyczące sieci środowiskowych domów samopomocy na terenie  województwa warmińsko-mazurskiego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LICZBA ŚDS W UKŁADZIE POWIATOWYM wg stanu na dzień 31.12.2015 </vt:lpstr>
      <vt:lpstr>LICZBA ŚDS W UKŁADZIE GMINNYM wg stanu na dzień 31.12.2015 </vt:lpstr>
      <vt:lpstr>Finansowanie działalności bieżącej środowiskowych domów</vt:lpstr>
      <vt:lpstr>  </vt:lpstr>
      <vt:lpstr>Nowy wzór meldunku</vt:lpstr>
      <vt:lpstr>Sposób naliczania miesięcznej transzy dotacji</vt:lpstr>
      <vt:lpstr>Wyrównanie dotacji należnej za styczeń-lipiec br.</vt:lpstr>
      <vt:lpstr>Prezentacja programu PowerPoint</vt:lpstr>
      <vt:lpstr>Zasady przyznawania dodatkowych środków na rozwój sieci  środowiskowych domów samopomocy</vt:lpstr>
      <vt:lpstr>Prezentacja programu PowerPoint</vt:lpstr>
      <vt:lpstr>Co powinny zawierać wnioski</vt:lpstr>
      <vt:lpstr>Prezentacja programu PowerPoint</vt:lpstr>
      <vt:lpstr>Prezentacja programu PowerPoint</vt:lpstr>
      <vt:lpstr>Prezentacja programu PowerPoint</vt:lpstr>
      <vt:lpstr>Prezentacja programu PowerPoint</vt:lpstr>
      <vt:lpstr>WAŻNE !!!</vt:lpstr>
      <vt:lpstr>Budżet na środowiskowe domy samopomocy lata 2016 - 2017</vt:lpstr>
      <vt:lpstr>Budżet 2016 w rozdziale 85203 – „Ośrodki wsparcia”</vt:lpstr>
      <vt:lpstr>Projekt budżetu na 2017 rok</vt:lpstr>
      <vt:lpstr>W  przypadku  pytań  lub  wątpliwości</vt:lpstr>
      <vt:lpstr>Prezentacja programu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Slajd 1</dc:title>
  <dc:creator>Mariusz</dc:creator>
  <cp:lastModifiedBy>Joanna Kozlowska</cp:lastModifiedBy>
  <cp:revision>447</cp:revision>
  <cp:lastPrinted>2016-09-19T06:29:13Z</cp:lastPrinted>
  <dcterms:created xsi:type="dcterms:W3CDTF">2011-02-06T20:22:04Z</dcterms:created>
  <dcterms:modified xsi:type="dcterms:W3CDTF">2016-09-19T07:17:49Z</dcterms:modified>
</cp:coreProperties>
</file>