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256" r:id="rId2"/>
    <p:sldId id="303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5" r:id="rId12"/>
    <p:sldId id="326" r:id="rId13"/>
    <p:sldId id="327" r:id="rId14"/>
    <p:sldId id="330" r:id="rId15"/>
    <p:sldId id="334" r:id="rId16"/>
    <p:sldId id="331" r:id="rId17"/>
    <p:sldId id="332" r:id="rId18"/>
    <p:sldId id="333" r:id="rId19"/>
    <p:sldId id="261" r:id="rId20"/>
    <p:sldId id="336" r:id="rId21"/>
    <p:sldId id="337" r:id="rId22"/>
    <p:sldId id="339" r:id="rId23"/>
    <p:sldId id="260" r:id="rId24"/>
    <p:sldId id="305" r:id="rId25"/>
    <p:sldId id="306" r:id="rId26"/>
    <p:sldId id="307" r:id="rId27"/>
    <p:sldId id="308" r:id="rId28"/>
    <p:sldId id="340" r:id="rId29"/>
    <p:sldId id="310" r:id="rId30"/>
    <p:sldId id="341" r:id="rId31"/>
    <p:sldId id="342" r:id="rId32"/>
    <p:sldId id="343" r:id="rId33"/>
    <p:sldId id="311" r:id="rId34"/>
    <p:sldId id="312" r:id="rId35"/>
    <p:sldId id="313" r:id="rId36"/>
    <p:sldId id="344" r:id="rId37"/>
    <p:sldId id="309" r:id="rId38"/>
    <p:sldId id="314" r:id="rId39"/>
    <p:sldId id="281" r:id="rId40"/>
    <p:sldId id="315" r:id="rId41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0FDFE"/>
    <a:srgbClr val="4133F5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5" autoAdjust="0"/>
    <p:restoredTop sz="86323" autoAdjust="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7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910" y="-84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Baginsk\Desktop\Narada%20&#346;DS\Kopia%20Kopia%20MPiPS-03%20za%202015-ca&#322;a%20Polsk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 algn="ctr">
              <a:defRPr sz="2400"/>
            </a:pPr>
            <a:r>
              <a:rPr lang="pl-PL" sz="2400" dirty="0" smtClean="0">
                <a:latin typeface="Garamond" panose="02020404030301010803" pitchFamily="18" charset="0"/>
              </a:rPr>
              <a:t>Środowiskowe</a:t>
            </a:r>
            <a:r>
              <a:rPr lang="pl-PL" sz="2400" baseline="0" dirty="0" smtClean="0">
                <a:latin typeface="Garamond" panose="02020404030301010803" pitchFamily="18" charset="0"/>
              </a:rPr>
              <a:t> domy samopomocy </a:t>
            </a:r>
          </a:p>
          <a:p>
            <a:pPr algn="ctr">
              <a:defRPr sz="2400"/>
            </a:pPr>
            <a:r>
              <a:rPr lang="pl-PL" sz="2400" baseline="0" dirty="0" smtClean="0">
                <a:latin typeface="Garamond" panose="02020404030301010803" pitchFamily="18" charset="0"/>
              </a:rPr>
              <a:t>województwo warmińsko - mazurskie</a:t>
            </a:r>
            <a:endParaRPr lang="en-US" sz="2400" dirty="0">
              <a:latin typeface="Garamond" panose="02020404030301010803" pitchFamily="18" charset="0"/>
            </a:endParaRPr>
          </a:p>
        </c:rich>
      </c:tx>
      <c:layout>
        <c:manualLayout>
          <c:xMode val="edge"/>
          <c:yMode val="edge"/>
          <c:x val="0.21642231322956454"/>
          <c:y val="2.85748164733833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9885498687664042"/>
          <c:y val="0.35702209098862642"/>
          <c:w val="0.3856233595800525"/>
          <c:h val="0.64270559930008753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explosion val="13"/>
          </c:dPt>
          <c:dPt>
            <c:idx val="1"/>
            <c:bubble3D val="0"/>
            <c:explosion val="15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>
                        <a:solidFill>
                          <a:srgbClr val="FF0000"/>
                        </a:solidFill>
                        <a:latin typeface="Garamond" panose="02020404030301010803" pitchFamily="18" charset="0"/>
                      </a:rPr>
                      <a:t>31</a:t>
                    </a:r>
                    <a:r>
                      <a:rPr lang="en-US" sz="1800">
                        <a:latin typeface="Garamond" panose="02020404030301010803" pitchFamily="18" charset="0"/>
                      </a:rPr>
                      <a:t>
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800" b="1">
                        <a:solidFill>
                          <a:srgbClr val="FF0000"/>
                        </a:solidFill>
                        <a:latin typeface="Garamond" panose="02020404030301010803" pitchFamily="18" charset="0"/>
                      </a:rPr>
                      <a:t>39</a:t>
                    </a:r>
                    <a:r>
                      <a:rPr lang="en-US" sz="1800">
                        <a:latin typeface="Garamond" panose="02020404030301010803" pitchFamily="18" charset="0"/>
                      </a:rPr>
                      <a:t>
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Garamond" panose="02020404030301010803" pitchFamily="18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Arkusz1!$B$4:$B$5</c:f>
              <c:strCache>
                <c:ptCount val="2"/>
                <c:pt idx="0">
                  <c:v>prowadzone przez jst</c:v>
                </c:pt>
                <c:pt idx="1">
                  <c:v>prowadzone przez podmioty niepubliczne</c:v>
                </c:pt>
              </c:strCache>
            </c:strRef>
          </c:cat>
          <c:val>
            <c:numRef>
              <c:f>Arkusz1!$C$4:$C$5</c:f>
              <c:numCache>
                <c:formatCode>General</c:formatCode>
                <c:ptCount val="2"/>
                <c:pt idx="0">
                  <c:v>31</c:v>
                </c:pt>
                <c:pt idx="1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180"/>
      </c:pieChart>
    </c:plotArea>
    <c:legend>
      <c:legendPos val="t"/>
      <c:layout>
        <c:manualLayout>
          <c:xMode val="edge"/>
          <c:yMode val="edge"/>
          <c:x val="0"/>
          <c:y val="0.21764675719791815"/>
          <c:w val="0.9916666666666667"/>
          <c:h val="8.965259550889472E-2"/>
        </c:manualLayout>
      </c:layout>
      <c:overlay val="0"/>
      <c:txPr>
        <a:bodyPr/>
        <a:lstStyle/>
        <a:p>
          <a:pPr>
            <a:defRPr sz="1800">
              <a:latin typeface="Garamond" panose="02020404030301010803" pitchFamily="18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Garamond" panose="02020404030301010803" pitchFamily="18" charset="0"/>
              </a:defRPr>
            </a:pPr>
            <a:r>
              <a:rPr lang="en-US">
                <a:latin typeface="Garamond" panose="02020404030301010803" pitchFamily="18" charset="0"/>
              </a:rPr>
              <a:t>Liczba ŚDS</a:t>
            </a:r>
            <a:r>
              <a:rPr lang="pl-PL">
                <a:latin typeface="Garamond" panose="02020404030301010803" pitchFamily="18" charset="0"/>
              </a:rPr>
              <a:t> na terenie całej Polski</a:t>
            </a:r>
            <a:endParaRPr lang="en-US">
              <a:latin typeface="Garamond" panose="02020404030301010803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'ludność (2)'!$C$2</c:f>
              <c:strCache>
                <c:ptCount val="1"/>
                <c:pt idx="0">
                  <c:v>Liczba ŚDS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'ludność (2)'!$A$3:$A$18</c:f>
              <c:strCache>
                <c:ptCount val="16"/>
                <c:pt idx="0">
                  <c:v>dolnośląskie</c:v>
                </c:pt>
                <c:pt idx="1">
                  <c:v>kujawsko - 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 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'ludność (2)'!$C$3:$C$18</c:f>
              <c:numCache>
                <c:formatCode>#,##0</c:formatCode>
                <c:ptCount val="16"/>
                <c:pt idx="0">
                  <c:v>38</c:v>
                </c:pt>
                <c:pt idx="1">
                  <c:v>43</c:v>
                </c:pt>
                <c:pt idx="2">
                  <c:v>53</c:v>
                </c:pt>
                <c:pt idx="3">
                  <c:v>29</c:v>
                </c:pt>
                <c:pt idx="4">
                  <c:v>47</c:v>
                </c:pt>
                <c:pt idx="5">
                  <c:v>74</c:v>
                </c:pt>
                <c:pt idx="6">
                  <c:v>64</c:v>
                </c:pt>
                <c:pt idx="7">
                  <c:v>12</c:v>
                </c:pt>
                <c:pt idx="8">
                  <c:v>64</c:v>
                </c:pt>
                <c:pt idx="9">
                  <c:v>19</c:v>
                </c:pt>
                <c:pt idx="10">
                  <c:v>62</c:v>
                </c:pt>
                <c:pt idx="11">
                  <c:v>42</c:v>
                </c:pt>
                <c:pt idx="12">
                  <c:v>36</c:v>
                </c:pt>
                <c:pt idx="13">
                  <c:v>70</c:v>
                </c:pt>
                <c:pt idx="14">
                  <c:v>69</c:v>
                </c:pt>
                <c:pt idx="15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1326088"/>
        <c:axId val="281327264"/>
        <c:axId val="0"/>
      </c:bar3DChart>
      <c:catAx>
        <c:axId val="281326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1327264"/>
        <c:crosses val="autoZero"/>
        <c:auto val="1"/>
        <c:lblAlgn val="ctr"/>
        <c:lblOffset val="100"/>
        <c:noMultiLvlLbl val="0"/>
      </c:catAx>
      <c:valAx>
        <c:axId val="28132726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28132608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Garamond" panose="02020404030301010803" pitchFamily="18" charset="0"/>
              </a:defRPr>
            </a:pPr>
            <a:r>
              <a:rPr lang="en-US">
                <a:latin typeface="Garamond" panose="02020404030301010803" pitchFamily="18" charset="0"/>
              </a:rPr>
              <a:t>Liczba miejsc w ŚDS</a:t>
            </a:r>
            <a:r>
              <a:rPr lang="pl-PL">
                <a:latin typeface="Garamond" panose="02020404030301010803" pitchFamily="18" charset="0"/>
              </a:rPr>
              <a:t> w poszczególnych województwach</a:t>
            </a:r>
            <a:endParaRPr lang="en-US">
              <a:latin typeface="Garamond" panose="02020404030301010803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'ludność (2)'!$D$2</c:f>
              <c:strCache>
                <c:ptCount val="1"/>
                <c:pt idx="0">
                  <c:v>Liczba miejsc w ŚDS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'ludność (2)'!$A$3:$A$18</c:f>
              <c:strCache>
                <c:ptCount val="16"/>
                <c:pt idx="0">
                  <c:v>dolnośląskie</c:v>
                </c:pt>
                <c:pt idx="1">
                  <c:v>kujawsko - 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 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'ludność (2)'!$D$3:$D$18</c:f>
              <c:numCache>
                <c:formatCode>#,##0</c:formatCode>
                <c:ptCount val="16"/>
                <c:pt idx="0">
                  <c:v>1298</c:v>
                </c:pt>
                <c:pt idx="1">
                  <c:v>1557</c:v>
                </c:pt>
                <c:pt idx="2">
                  <c:v>2011</c:v>
                </c:pt>
                <c:pt idx="3">
                  <c:v>835</c:v>
                </c:pt>
                <c:pt idx="4">
                  <c:v>1891</c:v>
                </c:pt>
                <c:pt idx="5">
                  <c:v>2687</c:v>
                </c:pt>
                <c:pt idx="6">
                  <c:v>2232</c:v>
                </c:pt>
                <c:pt idx="7">
                  <c:v>647</c:v>
                </c:pt>
                <c:pt idx="8">
                  <c:v>2408</c:v>
                </c:pt>
                <c:pt idx="9">
                  <c:v>741</c:v>
                </c:pt>
                <c:pt idx="10">
                  <c:v>1773</c:v>
                </c:pt>
                <c:pt idx="11">
                  <c:v>1670</c:v>
                </c:pt>
                <c:pt idx="12">
                  <c:v>952</c:v>
                </c:pt>
                <c:pt idx="13">
                  <c:v>3561</c:v>
                </c:pt>
                <c:pt idx="14">
                  <c:v>2328</c:v>
                </c:pt>
                <c:pt idx="15">
                  <c:v>1301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1324128"/>
        <c:axId val="281329224"/>
      </c:barChart>
      <c:catAx>
        <c:axId val="281324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1329224"/>
        <c:crosses val="autoZero"/>
        <c:auto val="1"/>
        <c:lblAlgn val="ctr"/>
        <c:lblOffset val="100"/>
        <c:noMultiLvlLbl val="0"/>
      </c:catAx>
      <c:valAx>
        <c:axId val="28132922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28132412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19.09.2016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pPr lvl="0"/>
            <a:endParaRPr lang="pl-PL" noProof="0" dirty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288" y="4715034"/>
            <a:ext cx="5439101" cy="4467546"/>
          </a:xfrm>
          <a:prstGeom prst="rect">
            <a:avLst/>
          </a:prstGeom>
        </p:spPr>
        <p:txBody>
          <a:bodyPr vert="horz" lIns="92089" tIns="46045" rIns="92089" bIns="46045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altLang="pl-PL" dirty="0" smtClean="0"/>
              <a:t>31 gminnych śds na 1.259 miejsc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4EE1E-FE81-4F4C-AE81-0D993C586E0F}" type="slidenum">
              <a:rPr lang="pl-PL" smtClean="0"/>
              <a:pPr>
                <a:defRPr/>
              </a:pPr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485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Łącznik prosty 12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5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D6100-7B25-4BB6-B8DD-CAE7AF725568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6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5B927-4636-4A2B-A68E-433437C4FCF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783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EB113-AA65-4747-9999-EAEA172BF378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5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6381-8E56-4847-B273-FA37DB1B7C0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364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72EE6-C70F-4FA7-A595-BAF35BB4109D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39DF6-8DAA-410E-8FAE-455F3AB2CA7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441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DF6B9-5E2C-44C0-8C98-09C1663683C8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5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258B3-4593-49BC-B897-8DD7CC7570E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39005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Łącznik prosty 12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51744-3706-4885-9D0B-34E493DCFA4C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7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9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335C9-586C-448C-A9D4-7B38FAD6496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318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654B0-BD5D-4715-8679-023A8CF72F5B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6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C5E1-54B1-48E1-9892-866C7CAD164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0243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12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AB88C-1C98-4C8D-913C-E0B5285380EF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9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0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04B31-1672-4670-9A04-44874BCDBE9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805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66C18-C722-4871-B133-D66E3B11F3B3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4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A5CA7-EB4F-49BD-A666-D99A85BA581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208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F4E7F-1BE5-47A3-91B5-44C948DFDDE9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3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63610-1550-423A-80CB-5C84741F4BF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1199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12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F7D92-E26D-483C-834C-876AD1F52485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7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E399-CBC3-465C-BBFC-C29D1CA884F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493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en-US" noProof="0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3AE77-50FD-47A5-9681-B833B0EF7C32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13E14-233D-41F4-B61A-400408E4FD2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71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9" name="Symbol zastępczy tekstu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50A9A9-DFFE-47BC-9555-146BDCE601D7}" type="datetimeFigureOut">
              <a:rPr lang="pl-PL"/>
              <a:pPr>
                <a:defRPr/>
              </a:pPr>
              <a:t>19.09.2016</a:t>
            </a:fld>
            <a:endParaRPr lang="pl-PL" dirty="0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AC6482-31E0-47A6-B605-2E252D93F39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27" r:id="rId4"/>
    <p:sldLayoutId id="2147483933" r:id="rId5"/>
    <p:sldLayoutId id="2147483928" r:id="rId6"/>
    <p:sldLayoutId id="2147483934" r:id="rId7"/>
    <p:sldLayoutId id="2147483935" r:id="rId8"/>
    <p:sldLayoutId id="2147483936" r:id="rId9"/>
    <p:sldLayoutId id="2147483929" r:id="rId10"/>
    <p:sldLayoutId id="21474839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3528" y="1773238"/>
            <a:ext cx="8529960" cy="4824114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altLang="pl-PL" sz="4800" b="1" dirty="0">
                <a:solidFill>
                  <a:schemeClr val="bg1"/>
                </a:solidFill>
                <a:latin typeface="Garamond" panose="02020404030301010803" pitchFamily="18" charset="0"/>
                <a:cs typeface="Arial" pitchFamily="34" charset="0"/>
              </a:rPr>
              <a:t>Warmińsko-Mazurski Urząd Wojewódzki w </a:t>
            </a:r>
            <a:r>
              <a:rPr lang="pl-PL" altLang="pl-PL" sz="4800" b="1" dirty="0" smtClean="0">
                <a:solidFill>
                  <a:schemeClr val="bg1"/>
                </a:solidFill>
                <a:latin typeface="Garamond" panose="02020404030301010803" pitchFamily="18" charset="0"/>
                <a:cs typeface="Arial" pitchFamily="34" charset="0"/>
              </a:rPr>
              <a:t>Olsztynie</a:t>
            </a:r>
            <a:endParaRPr lang="pl-PL" altLang="pl-PL" sz="4800" b="1" dirty="0"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600" b="1" dirty="0" smtClean="0">
                <a:solidFill>
                  <a:schemeClr val="tx1"/>
                </a:solidFill>
                <a:latin typeface="Garamond" pitchFamily="18" charset="0"/>
              </a:rPr>
              <a:t>ŚRODOWISKOWE DOMY SAMOPOMOCY</a:t>
            </a:r>
            <a:endParaRPr lang="pl-PL" sz="4600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800" b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lvl="0" algn="ctr">
              <a:buClrTx/>
            </a:pPr>
            <a:r>
              <a:rPr lang="pl-PL" sz="2800" b="1" dirty="0" smtClean="0">
                <a:solidFill>
                  <a:srgbClr val="DEF5FA"/>
                </a:solidFill>
                <a:latin typeface="Garamond" panose="02020404030301010803" pitchFamily="18" charset="0"/>
              </a:rPr>
              <a:t>Olsztyn</a:t>
            </a:r>
            <a:r>
              <a:rPr lang="pl-PL" sz="2800" b="1" dirty="0">
                <a:solidFill>
                  <a:srgbClr val="DEF5FA"/>
                </a:solidFill>
                <a:latin typeface="Garamond" panose="02020404030301010803" pitchFamily="18" charset="0"/>
              </a:rPr>
              <a:t>, dnia 19 </a:t>
            </a:r>
            <a:r>
              <a:rPr lang="pl-PL" sz="2800" b="1" dirty="0" smtClean="0">
                <a:solidFill>
                  <a:srgbClr val="DEF5FA"/>
                </a:solidFill>
                <a:latin typeface="Garamond" panose="02020404030301010803" pitchFamily="18" charset="0"/>
              </a:rPr>
              <a:t>września 2016 </a:t>
            </a:r>
            <a:r>
              <a:rPr lang="pl-PL" sz="2800" b="1" dirty="0">
                <a:solidFill>
                  <a:srgbClr val="DEF5FA"/>
                </a:solidFill>
                <a:latin typeface="Garamond" panose="02020404030301010803" pitchFamily="18" charset="0"/>
              </a:rPr>
              <a:t>r.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6500" b="1" dirty="0" smtClean="0"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4400" b="1" dirty="0">
              <a:latin typeface="Garamon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7544" y="1028342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UMOWA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Zakres oraz zasady wykonania zadania, które jednostka samorządu terytorialnego zleca organizacjom pozarządowym, powinny zostać określone w umowie, którą sporządza się w oparciu o art. 151 ust. 2 </a:t>
            </a:r>
            <a:r>
              <a:rPr lang="pl-PL" sz="2400" dirty="0" smtClean="0">
                <a:latin typeface="Garamond" panose="02020404030301010803" pitchFamily="18" charset="0"/>
              </a:rPr>
              <a:t>  i </a:t>
            </a:r>
            <a:r>
              <a:rPr lang="pl-PL" sz="2400" dirty="0">
                <a:latin typeface="Garamond" panose="02020404030301010803" pitchFamily="18" charset="0"/>
              </a:rPr>
              <a:t>art. 221 ust. 3 ustawy z dnia z dnia 27 sierpnia 2009 r. o finansach publicznych (art. 16). 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Umowa o wsparcie realizacji zadania publicznego lub o powierzenie realizacji zadania publicznego może być zawarta </a:t>
            </a:r>
            <a:r>
              <a:rPr lang="pl-PL" sz="2400" b="1" dirty="0">
                <a:latin typeface="Garamond" panose="02020404030301010803" pitchFamily="18" charset="0"/>
              </a:rPr>
              <a:t>na czas realizacji zadania lub na czas określony, nie dłuższy jednak niż 5 lat. </a:t>
            </a:r>
            <a:endParaRPr lang="pl-PL" sz="2400" dirty="0">
              <a:latin typeface="Garamond" panose="02020404030301010803" pitchFamily="18" charset="0"/>
            </a:endParaRP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5979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980728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Garamond" panose="02020404030301010803" pitchFamily="18" charset="0"/>
              </a:rPr>
              <a:t>Z zapisów przedmiotowych artykułów wynika, iż umowa powinna określać: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Garamond" panose="02020404030301010803" pitchFamily="18" charset="0"/>
              </a:rPr>
              <a:t>szczegółowy opis zadania, w tym cel, na jaki dotacja została przyznana, i termin jego wykonania;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Garamond" panose="02020404030301010803" pitchFamily="18" charset="0"/>
              </a:rPr>
              <a:t>wysokość udzielonej dotacji i tryb płatności;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Garamond" panose="02020404030301010803" pitchFamily="18" charset="0"/>
              </a:rPr>
              <a:t>termin wykorzystania dotacji, nie dłuższy niż do dnia 31 grudnia danego roku budżetowego;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Garamond" panose="02020404030301010803" pitchFamily="18" charset="0"/>
              </a:rPr>
              <a:t>tryb kontroli wykonywania zadania</a:t>
            </a:r>
            <a:r>
              <a:rPr lang="pl-PL" sz="2400" dirty="0">
                <a:latin typeface="Garamond" panose="02020404030301010803" pitchFamily="18" charset="0"/>
              </a:rPr>
              <a:t>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Garamond" panose="02020404030301010803" pitchFamily="18" charset="0"/>
              </a:rPr>
              <a:t>termin i sposób rozliczenia udzielonej dotacji</a:t>
            </a:r>
            <a:r>
              <a:rPr lang="pl-PL" sz="2400" dirty="0">
                <a:latin typeface="Garamond" panose="02020404030301010803" pitchFamily="18" charset="0"/>
              </a:rPr>
              <a:t>;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Garamond" panose="02020404030301010803" pitchFamily="18" charset="0"/>
              </a:rPr>
              <a:t>termin zwrotu niewykorzystanej części dotacji, nie dłuższy niż 15 dni od określonego w umowie dnia wykonania zadania, </a:t>
            </a:r>
            <a:r>
              <a:rPr lang="pl-PL" sz="2400" dirty="0" smtClean="0">
                <a:latin typeface="Garamond" panose="02020404030301010803" pitchFamily="18" charset="0"/>
              </a:rPr>
              <a:t>                a </a:t>
            </a:r>
            <a:r>
              <a:rPr lang="pl-PL" sz="2400" dirty="0">
                <a:latin typeface="Garamond" panose="02020404030301010803" pitchFamily="18" charset="0"/>
              </a:rPr>
              <a:t>w przypadku zadania realizowanego za granicą – </a:t>
            </a:r>
            <a:r>
              <a:rPr lang="pl-PL" sz="2400" dirty="0" smtClean="0">
                <a:latin typeface="Garamond" panose="02020404030301010803" pitchFamily="18" charset="0"/>
              </a:rPr>
              <a:t>30 </a:t>
            </a:r>
            <a:r>
              <a:rPr lang="pl-PL" sz="2400" dirty="0">
                <a:latin typeface="Garamond" panose="02020404030301010803" pitchFamily="18" charset="0"/>
              </a:rPr>
              <a:t>dni </a:t>
            </a:r>
            <a:r>
              <a:rPr lang="pl-PL" sz="2400" dirty="0" smtClean="0">
                <a:latin typeface="Garamond" panose="02020404030301010803" pitchFamily="18" charset="0"/>
              </a:rPr>
              <a:t>           od </a:t>
            </a:r>
            <a:r>
              <a:rPr lang="pl-PL" sz="2400" dirty="0">
                <a:latin typeface="Garamond" panose="02020404030301010803" pitchFamily="18" charset="0"/>
              </a:rPr>
              <a:t>określonego w umowie dnia jego wykonania.</a:t>
            </a:r>
          </a:p>
        </p:txBody>
      </p:sp>
    </p:spTree>
    <p:extLst>
      <p:ext uri="{BB962C8B-B14F-4D97-AF65-F5344CB8AC3E}">
        <p14:creationId xmlns:p14="http://schemas.microsoft.com/office/powerpoint/2010/main" val="209392436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31753" y="1052736"/>
            <a:ext cx="842493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300" b="1" dirty="0">
                <a:latin typeface="Garamond" panose="02020404030301010803" pitchFamily="18" charset="0"/>
              </a:rPr>
              <a:t>Jednostka samorządu terytorialnego</a:t>
            </a:r>
            <a:r>
              <a:rPr lang="pl-PL" sz="2300" dirty="0">
                <a:latin typeface="Garamond" panose="02020404030301010803" pitchFamily="18" charset="0"/>
              </a:rPr>
              <a:t>, przyjmując do realizacji zadanie zlecone z zakresu administracji rządowej, nawet w przypadku zlecenia jego realizacji podmiotowi niepublicznemu </a:t>
            </a:r>
            <a:r>
              <a:rPr lang="pl-PL" sz="2300" b="1" dirty="0">
                <a:latin typeface="Garamond" panose="02020404030301010803" pitchFamily="18" charset="0"/>
              </a:rPr>
              <a:t>odpowiada za prawidłową realizację zadania, w tym w szczególności za prawidłowe wykorzystanie środków z budżetu państwa.</a:t>
            </a:r>
          </a:p>
          <a:p>
            <a:pPr algn="just"/>
            <a:r>
              <a:rPr lang="pl-PL" sz="23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300" b="1" dirty="0">
                <a:latin typeface="Garamond" panose="02020404030301010803" pitchFamily="18" charset="0"/>
              </a:rPr>
              <a:t>W przypadku stwierdzenia przez służby Wojewody niewłaściwego wykorzystania środków </a:t>
            </a:r>
            <a:r>
              <a:rPr lang="pl-PL" sz="2300" dirty="0">
                <a:latin typeface="Garamond" panose="02020404030301010803" pitchFamily="18" charset="0"/>
              </a:rPr>
              <a:t>(np. wydatkowania dotacji </a:t>
            </a:r>
            <a:r>
              <a:rPr lang="pl-PL" sz="2300" dirty="0" smtClean="0">
                <a:latin typeface="Garamond" panose="02020404030301010803" pitchFamily="18" charset="0"/>
              </a:rPr>
              <a:t>niezgodnie z </a:t>
            </a:r>
            <a:r>
              <a:rPr lang="pl-PL" sz="2300" dirty="0">
                <a:latin typeface="Garamond" panose="02020404030301010803" pitchFamily="18" charset="0"/>
              </a:rPr>
              <a:t>przeznaczeniem czy pobrania w nadmiernej wysokości), </a:t>
            </a:r>
            <a:r>
              <a:rPr lang="pl-PL" sz="2300" b="1" dirty="0" smtClean="0">
                <a:latin typeface="Garamond" panose="02020404030301010803" pitchFamily="18" charset="0"/>
              </a:rPr>
              <a:t>decyzja o </a:t>
            </a:r>
            <a:r>
              <a:rPr lang="pl-PL" sz="2300" b="1" dirty="0">
                <a:latin typeface="Garamond" panose="02020404030301010803" pitchFamily="18" charset="0"/>
              </a:rPr>
              <a:t>zwrocie tej części środków</a:t>
            </a:r>
            <a:r>
              <a:rPr lang="pl-PL" sz="2300" dirty="0">
                <a:latin typeface="Garamond" panose="02020404030301010803" pitchFamily="18" charset="0"/>
              </a:rPr>
              <a:t>, które zostały wydatkowane niewłaściwie, </a:t>
            </a:r>
            <a:r>
              <a:rPr lang="pl-PL" sz="2300" b="1" dirty="0">
                <a:latin typeface="Garamond" panose="02020404030301010803" pitchFamily="18" charset="0"/>
              </a:rPr>
              <a:t>kierowana będzie do jednostki samorządu terytorialnego </a:t>
            </a:r>
            <a:r>
              <a:rPr lang="pl-PL" sz="2300" dirty="0">
                <a:latin typeface="Garamond" panose="02020404030301010803" pitchFamily="18" charset="0"/>
              </a:rPr>
              <a:t>a nie do podmiotu, któremu </a:t>
            </a:r>
            <a:r>
              <a:rPr lang="pl-PL" sz="2300" dirty="0" err="1">
                <a:latin typeface="Garamond" panose="02020404030301010803" pitchFamily="18" charset="0"/>
              </a:rPr>
              <a:t>jst</a:t>
            </a:r>
            <a:r>
              <a:rPr lang="pl-PL" sz="2300" dirty="0">
                <a:latin typeface="Garamond" panose="02020404030301010803" pitchFamily="18" charset="0"/>
              </a:rPr>
              <a:t> zleciła realizację zadania.</a:t>
            </a:r>
          </a:p>
          <a:p>
            <a:pPr algn="just"/>
            <a:r>
              <a:rPr lang="pl-PL" sz="23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300" dirty="0">
                <a:latin typeface="Garamond" panose="02020404030301010803" pitchFamily="18" charset="0"/>
              </a:rPr>
              <a:t>Ważne jest zatem kontrolowanie realizacji zadania przez gminę / powiat i szczegółowe weryfikowanie składanych rozliczeń przekazanych dotacji.</a:t>
            </a:r>
          </a:p>
        </p:txBody>
      </p:sp>
    </p:spTree>
    <p:extLst>
      <p:ext uri="{BB962C8B-B14F-4D97-AF65-F5344CB8AC3E}">
        <p14:creationId xmlns:p14="http://schemas.microsoft.com/office/powerpoint/2010/main" val="155000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23528" y="692696"/>
            <a:ext cx="84249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dirty="0">
                <a:latin typeface="Garamond" panose="02020404030301010803" pitchFamily="18" charset="0"/>
              </a:rPr>
              <a:t>Biorąc pod uwagę fakt, że wojewoda przekazuje dotację gminie/powiatowi, to wszelka korespondencja dotycząca dotacji przekazywanej na funkcjonowanie </a:t>
            </a:r>
            <a:r>
              <a:rPr lang="pl-PL" sz="2200" dirty="0" err="1">
                <a:latin typeface="Garamond" panose="02020404030301010803" pitchFamily="18" charset="0"/>
              </a:rPr>
              <a:t>śds</a:t>
            </a:r>
            <a:r>
              <a:rPr lang="pl-PL" sz="2200" dirty="0">
                <a:latin typeface="Garamond" panose="02020404030301010803" pitchFamily="18" charset="0"/>
              </a:rPr>
              <a:t> winna być kierowana do wojewody wyłącznie przez starostę/wójta/burmistrza /prezydenta. </a:t>
            </a:r>
          </a:p>
          <a:p>
            <a:pPr algn="just"/>
            <a:r>
              <a:rPr lang="pl-PL" sz="22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200" dirty="0">
                <a:latin typeface="Garamond" panose="02020404030301010803" pitchFamily="18" charset="0"/>
              </a:rPr>
              <a:t>Wnioski składane do powiatu czy gminy o przyznanie dodatkowych środków powinny być zweryfikowane przez jednostkę samorządu terytorialnego przede wszystkim pod względem celowości, legalności, gospodarności i możliwości zrealizowania zadania w danym roku budżetowym. Dopiero po zweryfikowaniu informacji samorząd zgłasza zapotrzebowanie do Wojewody. Analogiczna jest sytuacja z rozliczeniem dotacji.</a:t>
            </a:r>
          </a:p>
          <a:p>
            <a:pPr algn="just"/>
            <a:r>
              <a:rPr lang="pl-PL" sz="22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200" dirty="0">
                <a:latin typeface="Garamond" panose="02020404030301010803" pitchFamily="18" charset="0"/>
              </a:rPr>
              <a:t>Niedopuszczalne jest przekazywanie do Wojewody pism podmiotów, którym zlecono realizację zadania, gdyż nie są one stroną dla Wojewody. </a:t>
            </a:r>
          </a:p>
        </p:txBody>
      </p:sp>
    </p:spTree>
    <p:extLst>
      <p:ext uri="{BB962C8B-B14F-4D97-AF65-F5344CB8AC3E}">
        <p14:creationId xmlns:p14="http://schemas.microsoft.com/office/powerpoint/2010/main" val="244311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4133F5"/>
                </a:solidFill>
                <a:effectLst/>
              </a:rPr>
              <a:t>Dane statystyczne dotyczące sieci</a:t>
            </a:r>
            <a:br>
              <a:rPr lang="pl-PL" dirty="0" smtClean="0">
                <a:solidFill>
                  <a:srgbClr val="4133F5"/>
                </a:solidFill>
                <a:effectLst/>
              </a:rPr>
            </a:br>
            <a:r>
              <a:rPr lang="pl-PL" dirty="0" smtClean="0">
                <a:solidFill>
                  <a:srgbClr val="4133F5"/>
                </a:solidFill>
                <a:effectLst/>
              </a:rPr>
              <a:t>środowiskowych domów samopomocy na terenie </a:t>
            </a:r>
            <a:br>
              <a:rPr lang="pl-PL" dirty="0" smtClean="0">
                <a:solidFill>
                  <a:srgbClr val="4133F5"/>
                </a:solidFill>
                <a:effectLst/>
              </a:rPr>
            </a:br>
            <a:r>
              <a:rPr lang="pl-PL" dirty="0" smtClean="0">
                <a:solidFill>
                  <a:srgbClr val="4133F5"/>
                </a:solidFill>
                <a:effectLst/>
              </a:rPr>
              <a:t>województwa warmińsko-mazurskiego</a:t>
            </a:r>
            <a:endParaRPr lang="pl-PL" dirty="0">
              <a:solidFill>
                <a:srgbClr val="4133F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680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38" name="Picture 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64704"/>
            <a:ext cx="5909642" cy="568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07" name="pole tekstowe 24606"/>
          <p:cNvSpPr txBox="1"/>
          <p:nvPr/>
        </p:nvSpPr>
        <p:spPr>
          <a:xfrm>
            <a:off x="5724128" y="14847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rgbClr val="FF0000"/>
                </a:solidFill>
              </a:rPr>
              <a:t>70</a:t>
            </a:r>
            <a:endParaRPr lang="pl-PL" sz="1600" b="1" dirty="0">
              <a:solidFill>
                <a:srgbClr val="FF0000"/>
              </a:solidFill>
            </a:endParaRPr>
          </a:p>
        </p:txBody>
      </p:sp>
      <p:sp>
        <p:nvSpPr>
          <p:cNvPr id="24608" name="pole tekstowe 24607"/>
          <p:cNvSpPr txBox="1"/>
          <p:nvPr/>
        </p:nvSpPr>
        <p:spPr>
          <a:xfrm>
            <a:off x="2555776" y="4293096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38</a:t>
            </a:r>
            <a:endParaRPr lang="pl-PL" sz="1600" b="1" dirty="0"/>
          </a:p>
        </p:txBody>
      </p:sp>
      <p:sp>
        <p:nvSpPr>
          <p:cNvPr id="24609" name="pole tekstowe 24608"/>
          <p:cNvSpPr txBox="1"/>
          <p:nvPr/>
        </p:nvSpPr>
        <p:spPr>
          <a:xfrm>
            <a:off x="4431233" y="2142012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43</a:t>
            </a:r>
            <a:endParaRPr lang="pl-PL" sz="1600" b="1" dirty="0"/>
          </a:p>
        </p:txBody>
      </p:sp>
      <p:sp>
        <p:nvSpPr>
          <p:cNvPr id="24610" name="pole tekstowe 24609"/>
          <p:cNvSpPr txBox="1"/>
          <p:nvPr/>
        </p:nvSpPr>
        <p:spPr>
          <a:xfrm>
            <a:off x="6804248" y="3607242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53</a:t>
            </a:r>
            <a:endParaRPr lang="pl-PL" sz="1600" b="1" dirty="0"/>
          </a:p>
        </p:txBody>
      </p:sp>
      <p:sp>
        <p:nvSpPr>
          <p:cNvPr id="24611" name="pole tekstowe 24610"/>
          <p:cNvSpPr txBox="1"/>
          <p:nvPr/>
        </p:nvSpPr>
        <p:spPr>
          <a:xfrm>
            <a:off x="2267744" y="3212976"/>
            <a:ext cx="540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29</a:t>
            </a:r>
            <a:endParaRPr lang="pl-PL" sz="1600" b="1" dirty="0"/>
          </a:p>
        </p:txBody>
      </p:sp>
      <p:sp>
        <p:nvSpPr>
          <p:cNvPr id="24612" name="pole tekstowe 24611"/>
          <p:cNvSpPr txBox="1"/>
          <p:nvPr/>
        </p:nvSpPr>
        <p:spPr>
          <a:xfrm>
            <a:off x="4790517" y="4077072"/>
            <a:ext cx="429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47</a:t>
            </a:r>
            <a:endParaRPr lang="pl-PL" sz="1600" b="1" dirty="0"/>
          </a:p>
        </p:txBody>
      </p:sp>
      <p:sp>
        <p:nvSpPr>
          <p:cNvPr id="24614" name="pole tekstowe 24613"/>
          <p:cNvSpPr txBox="1"/>
          <p:nvPr/>
        </p:nvSpPr>
        <p:spPr>
          <a:xfrm>
            <a:off x="5220072" y="5589240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rgbClr val="FF0000"/>
                </a:solidFill>
              </a:rPr>
              <a:t>74</a:t>
            </a:r>
            <a:endParaRPr lang="pl-PL" sz="1600" b="1" dirty="0">
              <a:solidFill>
                <a:srgbClr val="FF0000"/>
              </a:solidFill>
            </a:endParaRPr>
          </a:p>
        </p:txBody>
      </p:sp>
      <p:sp>
        <p:nvSpPr>
          <p:cNvPr id="24615" name="pole tekstowe 24614"/>
          <p:cNvSpPr txBox="1"/>
          <p:nvPr/>
        </p:nvSpPr>
        <p:spPr>
          <a:xfrm>
            <a:off x="6048164" y="3068960"/>
            <a:ext cx="468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64</a:t>
            </a:r>
            <a:endParaRPr lang="pl-PL" sz="1600" b="1" dirty="0"/>
          </a:p>
        </p:txBody>
      </p:sp>
      <p:sp>
        <p:nvSpPr>
          <p:cNvPr id="24616" name="pole tekstowe 24615"/>
          <p:cNvSpPr txBox="1"/>
          <p:nvPr/>
        </p:nvSpPr>
        <p:spPr>
          <a:xfrm>
            <a:off x="3923928" y="4293096"/>
            <a:ext cx="507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12</a:t>
            </a:r>
            <a:endParaRPr lang="pl-PL" sz="1600" b="1" dirty="0"/>
          </a:p>
        </p:txBody>
      </p:sp>
      <p:sp>
        <p:nvSpPr>
          <p:cNvPr id="24617" name="pole tekstowe 24616"/>
          <p:cNvSpPr txBox="1"/>
          <p:nvPr/>
        </p:nvSpPr>
        <p:spPr>
          <a:xfrm>
            <a:off x="6282190" y="5589240"/>
            <a:ext cx="522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64</a:t>
            </a:r>
            <a:endParaRPr lang="pl-PL" sz="1600" b="1" dirty="0"/>
          </a:p>
        </p:txBody>
      </p:sp>
      <p:sp>
        <p:nvSpPr>
          <p:cNvPr id="24619" name="pole tekstowe 24618"/>
          <p:cNvSpPr txBox="1"/>
          <p:nvPr/>
        </p:nvSpPr>
        <p:spPr>
          <a:xfrm>
            <a:off x="6948264" y="2708920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19</a:t>
            </a:r>
            <a:endParaRPr lang="pl-PL" sz="1600" b="1" dirty="0"/>
          </a:p>
        </p:txBody>
      </p:sp>
      <p:sp>
        <p:nvSpPr>
          <p:cNvPr id="24620" name="pole tekstowe 24619"/>
          <p:cNvSpPr txBox="1"/>
          <p:nvPr/>
        </p:nvSpPr>
        <p:spPr>
          <a:xfrm>
            <a:off x="3491880" y="1052736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62</a:t>
            </a:r>
            <a:endParaRPr lang="pl-PL" sz="1600" b="1" dirty="0"/>
          </a:p>
        </p:txBody>
      </p:sp>
      <p:sp>
        <p:nvSpPr>
          <p:cNvPr id="24621" name="pole tekstowe 24620"/>
          <p:cNvSpPr txBox="1"/>
          <p:nvPr/>
        </p:nvSpPr>
        <p:spPr>
          <a:xfrm>
            <a:off x="4431233" y="4462373"/>
            <a:ext cx="574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42</a:t>
            </a:r>
            <a:endParaRPr lang="pl-PL" sz="1600" b="1" dirty="0"/>
          </a:p>
        </p:txBody>
      </p:sp>
      <p:sp>
        <p:nvSpPr>
          <p:cNvPr id="24622" name="pole tekstowe 24621"/>
          <p:cNvSpPr txBox="1"/>
          <p:nvPr/>
        </p:nvSpPr>
        <p:spPr>
          <a:xfrm>
            <a:off x="5472100" y="4800927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36</a:t>
            </a:r>
            <a:endParaRPr lang="pl-PL" sz="1600" b="1" dirty="0"/>
          </a:p>
        </p:txBody>
      </p:sp>
      <p:sp>
        <p:nvSpPr>
          <p:cNvPr id="24623" name="pole tekstowe 24622"/>
          <p:cNvSpPr txBox="1"/>
          <p:nvPr/>
        </p:nvSpPr>
        <p:spPr>
          <a:xfrm>
            <a:off x="3707904" y="3551530"/>
            <a:ext cx="469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69</a:t>
            </a:r>
            <a:endParaRPr lang="pl-PL" sz="1600" b="1" dirty="0"/>
          </a:p>
        </p:txBody>
      </p:sp>
      <p:sp>
        <p:nvSpPr>
          <p:cNvPr id="24624" name="pole tekstowe 24623"/>
          <p:cNvSpPr txBox="1"/>
          <p:nvPr/>
        </p:nvSpPr>
        <p:spPr>
          <a:xfrm>
            <a:off x="2699792" y="2012323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40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7401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847699"/>
              </p:ext>
            </p:extLst>
          </p:nvPr>
        </p:nvGraphicFramePr>
        <p:xfrm>
          <a:off x="467544" y="548680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67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839729"/>
              </p:ext>
            </p:extLst>
          </p:nvPr>
        </p:nvGraphicFramePr>
        <p:xfrm>
          <a:off x="467544" y="476672"/>
          <a:ext cx="849694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85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967457"/>
              </p:ext>
            </p:extLst>
          </p:nvPr>
        </p:nvGraphicFramePr>
        <p:xfrm>
          <a:off x="539552" y="332656"/>
          <a:ext cx="8208912" cy="57606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0253"/>
                <a:gridCol w="1315166"/>
                <a:gridCol w="1459065"/>
                <a:gridCol w="1177961"/>
                <a:gridCol w="1646467"/>
              </a:tblGrid>
              <a:tr h="95292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Województwo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Ludność stan na 31.12.2015 r.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Liczba ŚDS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Liczba </a:t>
                      </a:r>
                      <a:r>
                        <a:rPr lang="pl-PL" sz="1200" u="none" strike="noStrike" dirty="0" smtClean="0">
                          <a:effectLst/>
                        </a:rPr>
                        <a:t>miejsc    </a:t>
                      </a:r>
                      <a:r>
                        <a:rPr lang="pl-PL" sz="1200" u="none" strike="noStrike" dirty="0">
                          <a:effectLst/>
                        </a:rPr>
                        <a:t>w ŚDS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Liczba mieszkańców </a:t>
                      </a:r>
                      <a:r>
                        <a:rPr lang="pl-PL" sz="1200" u="none" strike="noStrike" dirty="0" smtClean="0">
                          <a:effectLst/>
                        </a:rPr>
                        <a:t>   na </a:t>
                      </a:r>
                      <a:r>
                        <a:rPr lang="pl-PL" sz="1200" u="none" strike="noStrike" dirty="0">
                          <a:effectLst/>
                        </a:rPr>
                        <a:t>1 miejsce w </a:t>
                      </a:r>
                      <a:r>
                        <a:rPr lang="pl-PL" sz="1200" u="none" strike="noStrike" dirty="0" err="1">
                          <a:effectLst/>
                        </a:rPr>
                        <a:t>śds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 dirty="0">
                          <a:effectLst/>
                        </a:rPr>
                        <a:t>dolnośląskie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2 904 207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38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1 298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2 237,45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3823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kujawsko - pomorskie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2 086 210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43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1 557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1 339,89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lubelskie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2 139 726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53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2 011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1 064,01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lubuskie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1 018 075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29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835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1 219,25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łódzkie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2 493 603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47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1 891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1 318,67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małopolskie</a:t>
                      </a:r>
                      <a:endParaRPr lang="pl-PL" sz="1200" b="1" i="0" u="none" strike="noStrike">
                        <a:solidFill>
                          <a:srgbClr val="0070C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3 372 618</a:t>
                      </a:r>
                      <a:endParaRPr lang="pl-PL" sz="1200" b="0" i="0" u="none" strike="noStrike">
                        <a:solidFill>
                          <a:srgbClr val="0070C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74</a:t>
                      </a:r>
                      <a:endParaRPr lang="pl-PL" sz="1200" b="0" i="0" u="none" strike="noStrike">
                        <a:solidFill>
                          <a:srgbClr val="0070C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2 687</a:t>
                      </a:r>
                      <a:endParaRPr lang="pl-PL" sz="1200" b="0" i="0" u="none" strike="noStrike">
                        <a:solidFill>
                          <a:srgbClr val="0070C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1 255,16</a:t>
                      </a:r>
                      <a:endParaRPr lang="pl-PL" sz="1200" b="0" i="0" u="none" strike="noStrike">
                        <a:solidFill>
                          <a:srgbClr val="0070C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mazowieckie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5 349 114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64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2 232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2 396,56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opolskie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996 011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647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1 539,43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podkarpackie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2 127 657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64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2 408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883,58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podlaskie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1 188 800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19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741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1 604,32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pomorskie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2 307 710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62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1 773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1 301,58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śląskie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4 570 849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42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1 670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2 737,04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świętokrzyskie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1 257 179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36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952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1 320,57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9971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warmińsko mazurskie</a:t>
                      </a:r>
                      <a:endParaRPr lang="pl-PL" sz="1200" b="1" i="0" u="none" strike="noStrike" dirty="0">
                        <a:solidFill>
                          <a:srgbClr val="FF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>
                          <a:solidFill>
                            <a:srgbClr val="FF0000"/>
                          </a:solidFill>
                          <a:effectLst/>
                        </a:rPr>
                        <a:t>1 439 675</a:t>
                      </a:r>
                      <a:endParaRPr lang="pl-PL" sz="1200" b="1" i="0" u="none" strike="noStrike">
                        <a:solidFill>
                          <a:srgbClr val="FF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pl-PL" sz="1200" b="1" i="0" u="none" strike="noStrike">
                        <a:solidFill>
                          <a:srgbClr val="FF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>
                          <a:solidFill>
                            <a:srgbClr val="FF0000"/>
                          </a:solidFill>
                          <a:effectLst/>
                        </a:rPr>
                        <a:t>3 561</a:t>
                      </a:r>
                      <a:endParaRPr lang="pl-PL" sz="1200" b="1" i="0" u="none" strike="noStrike">
                        <a:solidFill>
                          <a:srgbClr val="FF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404,29</a:t>
                      </a:r>
                      <a:endParaRPr lang="pl-PL" sz="1200" b="1" i="0" u="none" strike="noStrike" dirty="0">
                        <a:solidFill>
                          <a:srgbClr val="FF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53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wielkopolskie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3 475 323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69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2 328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1 492,84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4581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>
                          <a:effectLst/>
                        </a:rPr>
                        <a:t>zachodniopomorskie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1 710 482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40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1 301</a:t>
                      </a:r>
                      <a:endParaRPr lang="pl-PL" sz="1200" b="0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1 314,74</a:t>
                      </a:r>
                      <a:endParaRPr lang="pl-PL" sz="12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2843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u="none" strike="noStrike">
                          <a:effectLst/>
                        </a:rPr>
                        <a:t>RAZEM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effectLst/>
                        </a:rPr>
                        <a:t>38 437 239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effectLst/>
                        </a:rPr>
                        <a:t>762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>
                          <a:effectLst/>
                        </a:rPr>
                        <a:t>27 892</a:t>
                      </a:r>
                      <a:endParaRPr lang="pl-PL" sz="1200" b="1" i="0" u="none" strike="noStrike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effectLst/>
                        </a:rPr>
                        <a:t>1 378,07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428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pl-PL" sz="900" i="1" u="none" strike="noStrike" dirty="0">
                          <a:effectLst/>
                        </a:rPr>
                        <a:t>*stan na 31.12.2015 r. - źródło - sprawozdanie MPiPS-03-R za 2015 r.</a:t>
                      </a:r>
                      <a:endParaRPr lang="pl-PL" sz="900" b="0" i="1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4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250825" y="1268413"/>
            <a:ext cx="8669338" cy="1439862"/>
          </a:xfrm>
        </p:spPr>
        <p:txBody>
          <a:bodyPr/>
          <a:lstStyle/>
          <a:p>
            <a:pPr algn="ctr">
              <a:buNone/>
            </a:pPr>
            <a: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Na chwilę obecną na terenie województwa </a:t>
            </a:r>
            <a:b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warmińsko–mazurskiego funkcjonuje </a:t>
            </a:r>
            <a:r>
              <a:rPr lang="pl-PL" altLang="pl-PL" sz="2800" b="1" dirty="0" smtClean="0">
                <a:solidFill>
                  <a:schemeClr val="tx1"/>
                </a:solidFill>
                <a:latin typeface="Garamond" pitchFamily="18" charset="0"/>
              </a:rPr>
              <a:t>: </a:t>
            </a:r>
          </a:p>
          <a:p>
            <a:pPr>
              <a:buFont typeface="Wingdings 2" pitchFamily="18" charset="2"/>
              <a:buNone/>
            </a:pPr>
            <a:endParaRPr lang="pl-PL" altLang="pl-PL" sz="2200" dirty="0" smtClean="0">
              <a:latin typeface="Garamond" pitchFamily="18" charset="0"/>
            </a:endParaRPr>
          </a:p>
        </p:txBody>
      </p:sp>
      <p:sp>
        <p:nvSpPr>
          <p:cNvPr id="27" name="Symbol zastępczy zawartości 2"/>
          <p:cNvSpPr txBox="1">
            <a:spLocks/>
          </p:cNvSpPr>
          <p:nvPr/>
        </p:nvSpPr>
        <p:spPr bwMode="auto">
          <a:xfrm>
            <a:off x="179388" y="2708275"/>
            <a:ext cx="8667750" cy="14414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b="1" dirty="0">
                <a:solidFill>
                  <a:srgbClr val="FF0000"/>
                </a:solidFill>
                <a:latin typeface="Garamond" pitchFamily="18" charset="0"/>
                <a:cs typeface="+mn-cs"/>
              </a:rPr>
              <a:t>  </a:t>
            </a:r>
            <a:r>
              <a:rPr lang="pl-PL" sz="2800" b="1" dirty="0" smtClean="0">
                <a:latin typeface="Garamond" pitchFamily="18" charset="0"/>
                <a:cs typeface="+mn-cs"/>
              </a:rPr>
              <a:t>70 </a:t>
            </a:r>
            <a:r>
              <a:rPr lang="pl-PL" sz="2800" dirty="0" smtClean="0">
                <a:latin typeface="Garamond" pitchFamily="18" charset="0"/>
                <a:cs typeface="+mn-cs"/>
              </a:rPr>
              <a:t>środowiskowych domów </a:t>
            </a:r>
            <a:r>
              <a:rPr lang="pl-PL" sz="2800" dirty="0">
                <a:latin typeface="Garamond" pitchFamily="18" charset="0"/>
                <a:cs typeface="+mn-cs"/>
              </a:rPr>
              <a:t>samopomocy </a:t>
            </a:r>
            <a:r>
              <a:rPr lang="pl-PL" sz="2800" dirty="0" smtClean="0">
                <a:latin typeface="Garamond" pitchFamily="18" charset="0"/>
                <a:cs typeface="+mn-cs"/>
              </a:rPr>
              <a:t>w </a:t>
            </a:r>
            <a:r>
              <a:rPr lang="pl-PL" sz="2800" dirty="0">
                <a:latin typeface="Garamond" pitchFamily="18" charset="0"/>
                <a:cs typeface="+mn-cs"/>
              </a:rPr>
              <a:t>tym:</a:t>
            </a:r>
          </a:p>
        </p:txBody>
      </p:sp>
      <p:sp>
        <p:nvSpPr>
          <p:cNvPr id="28" name="Symbol zastępczy zawartości 2"/>
          <p:cNvSpPr txBox="1">
            <a:spLocks/>
          </p:cNvSpPr>
          <p:nvPr/>
        </p:nvSpPr>
        <p:spPr bwMode="auto">
          <a:xfrm>
            <a:off x="4716463" y="4437063"/>
            <a:ext cx="4140200" cy="143986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pl-PL" sz="2800" b="1" dirty="0" smtClean="0">
                <a:latin typeface="Garamond" pitchFamily="18" charset="0"/>
              </a:rPr>
              <a:t>26</a:t>
            </a:r>
            <a:r>
              <a:rPr lang="pl-PL" sz="2800" dirty="0" smtClean="0">
                <a:latin typeface="Garamond" pitchFamily="18" charset="0"/>
              </a:rPr>
              <a:t> powiatowych ŚDS</a:t>
            </a:r>
            <a:r>
              <a:rPr lang="pl-PL" sz="2800" dirty="0">
                <a:latin typeface="Garamond" pitchFamily="18" charset="0"/>
              </a:rPr>
              <a:t/>
            </a:r>
            <a:br>
              <a:rPr lang="pl-PL" sz="2800" dirty="0">
                <a:latin typeface="Garamond" pitchFamily="18" charset="0"/>
              </a:rPr>
            </a:br>
            <a:r>
              <a:rPr lang="pl-PL" sz="2800" dirty="0">
                <a:latin typeface="Garamond" pitchFamily="18" charset="0"/>
              </a:rPr>
              <a:t>na </a:t>
            </a:r>
            <a:r>
              <a:rPr lang="pl-PL" sz="2800" b="1" dirty="0" smtClean="0">
                <a:latin typeface="Garamond" pitchFamily="18" charset="0"/>
              </a:rPr>
              <a:t>1.436</a:t>
            </a:r>
            <a:r>
              <a:rPr lang="pl-PL" sz="2800" dirty="0" smtClean="0">
                <a:latin typeface="Garamond" pitchFamily="18" charset="0"/>
              </a:rPr>
              <a:t> miejsc</a:t>
            </a:r>
            <a:endParaRPr lang="pl-PL" sz="2800" dirty="0">
              <a:latin typeface="Garamond" pitchFamily="18" charset="0"/>
              <a:cs typeface="+mn-cs"/>
            </a:endParaRPr>
          </a:p>
        </p:txBody>
      </p:sp>
      <p:sp>
        <p:nvSpPr>
          <p:cNvPr id="29" name="Symbol zastępczy zawartości 2"/>
          <p:cNvSpPr txBox="1">
            <a:spLocks/>
          </p:cNvSpPr>
          <p:nvPr/>
        </p:nvSpPr>
        <p:spPr bwMode="auto">
          <a:xfrm>
            <a:off x="250825" y="4437063"/>
            <a:ext cx="4249738" cy="143986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2800" b="1" dirty="0" smtClean="0">
                <a:latin typeface="Garamond" pitchFamily="18" charset="0"/>
              </a:rPr>
              <a:t>44 </a:t>
            </a:r>
            <a:r>
              <a:rPr lang="pl-PL" sz="2800" dirty="0" smtClean="0">
                <a:latin typeface="Garamond" pitchFamily="18" charset="0"/>
              </a:rPr>
              <a:t>gminne ŚDS</a:t>
            </a:r>
            <a:r>
              <a:rPr lang="pl-PL" sz="2800" dirty="0">
                <a:latin typeface="Garamond" pitchFamily="18" charset="0"/>
              </a:rPr>
              <a:t/>
            </a:r>
            <a:br>
              <a:rPr lang="pl-PL" sz="2800" dirty="0">
                <a:latin typeface="Garamond" pitchFamily="18" charset="0"/>
              </a:rPr>
            </a:br>
            <a:r>
              <a:rPr lang="pl-PL" sz="2800" dirty="0">
                <a:latin typeface="Garamond" pitchFamily="18" charset="0"/>
              </a:rPr>
              <a:t>na </a:t>
            </a:r>
            <a:r>
              <a:rPr lang="pl-PL" sz="2800" b="1" dirty="0" smtClean="0">
                <a:latin typeface="Garamond" pitchFamily="18" charset="0"/>
              </a:rPr>
              <a:t>2.125</a:t>
            </a:r>
            <a:r>
              <a:rPr lang="pl-PL" sz="2800" dirty="0" smtClean="0">
                <a:latin typeface="Garamond" pitchFamily="18" charset="0"/>
              </a:rPr>
              <a:t> miejsc</a:t>
            </a:r>
            <a:endParaRPr lang="pl-PL" sz="2800" dirty="0">
              <a:latin typeface="Garamond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Program narady</a:t>
            </a:r>
            <a:endParaRPr lang="pl-PL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805263"/>
          </a:xfrm>
        </p:spPr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latin typeface="Garamond" panose="02020404030301010803" pitchFamily="18" charset="0"/>
              </a:rPr>
              <a:t>Przywitanie gości i przedstawienie prelegentów i celu narady – </a:t>
            </a:r>
            <a:r>
              <a:rPr lang="pl-PL" sz="2100" b="1" dirty="0">
                <a:latin typeface="Garamond" panose="02020404030301010803" pitchFamily="18" charset="0"/>
              </a:rPr>
              <a:t>Pan Marcin Jastrzębski</a:t>
            </a:r>
            <a:r>
              <a:rPr lang="pl-PL" sz="2100" dirty="0">
                <a:latin typeface="Garamond" panose="02020404030301010803" pitchFamily="18" charset="0"/>
              </a:rPr>
              <a:t> - Dyrektor Wydziału Polityki Społecznej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latin typeface="Garamond" panose="02020404030301010803" pitchFamily="18" charset="0"/>
              </a:rPr>
              <a:t>Wystąpienie </a:t>
            </a:r>
            <a:r>
              <a:rPr lang="pl-PL" sz="2100" b="1" dirty="0">
                <a:latin typeface="Garamond" panose="02020404030301010803" pitchFamily="18" charset="0"/>
              </a:rPr>
              <a:t>Pana Artura Chojeckiego</a:t>
            </a:r>
            <a:r>
              <a:rPr lang="pl-PL" sz="2100" dirty="0">
                <a:latin typeface="Garamond" panose="02020404030301010803" pitchFamily="18" charset="0"/>
              </a:rPr>
              <a:t> – Wojewody Warmińsko-Mazurskiego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 smtClean="0">
                <a:latin typeface="Garamond" panose="02020404030301010803" pitchFamily="18" charset="0"/>
              </a:rPr>
              <a:t>Omówienie: roli </a:t>
            </a:r>
            <a:r>
              <a:rPr lang="pl-PL" sz="2100" dirty="0">
                <a:latin typeface="Garamond" panose="02020404030301010803" pitchFamily="18" charset="0"/>
              </a:rPr>
              <a:t>nadzoru jednostek samorządu terytorialnego nad prawidłową realizacją zadania (zasady zlecania zadnia podmiotom </a:t>
            </a:r>
            <a:r>
              <a:rPr lang="pl-PL" sz="2100" dirty="0" smtClean="0">
                <a:latin typeface="Garamond" panose="02020404030301010803" pitchFamily="18" charset="0"/>
              </a:rPr>
              <a:t>niepublicznym), obecnego </a:t>
            </a:r>
            <a:r>
              <a:rPr lang="pl-PL" sz="2100" dirty="0">
                <a:latin typeface="Garamond" panose="02020404030301010803" pitchFamily="18" charset="0"/>
              </a:rPr>
              <a:t>stanu sieci </a:t>
            </a:r>
            <a:r>
              <a:rPr lang="pl-PL" sz="2100" dirty="0" err="1">
                <a:latin typeface="Garamond" panose="02020404030301010803" pitchFamily="18" charset="0"/>
              </a:rPr>
              <a:t>śds</a:t>
            </a:r>
            <a:r>
              <a:rPr lang="pl-PL" sz="2100" dirty="0">
                <a:latin typeface="Garamond" panose="02020404030301010803" pitchFamily="18" charset="0"/>
              </a:rPr>
              <a:t> w województwie warmińsko-mazurskim (dane statystyczne), </a:t>
            </a:r>
            <a:r>
              <a:rPr lang="pl-PL" sz="2100" dirty="0" smtClean="0">
                <a:latin typeface="Garamond" panose="02020404030301010803" pitchFamily="18" charset="0"/>
              </a:rPr>
              <a:t>nowych </a:t>
            </a:r>
            <a:r>
              <a:rPr lang="pl-PL" sz="2100" dirty="0">
                <a:latin typeface="Garamond" panose="02020404030301010803" pitchFamily="18" charset="0"/>
              </a:rPr>
              <a:t>zasad finansowania </a:t>
            </a:r>
            <a:r>
              <a:rPr lang="pl-PL" sz="2100" dirty="0" err="1">
                <a:latin typeface="Garamond" panose="02020404030301010803" pitchFamily="18" charset="0"/>
              </a:rPr>
              <a:t>śds</a:t>
            </a:r>
            <a:r>
              <a:rPr lang="pl-PL" sz="2100" dirty="0">
                <a:latin typeface="Garamond" panose="02020404030301010803" pitchFamily="18" charset="0"/>
              </a:rPr>
              <a:t> (w tym  działalności bieżącej i dodatkowych środków na rozwój sieci </a:t>
            </a:r>
            <a:r>
              <a:rPr lang="pl-PL" sz="2100" dirty="0" err="1">
                <a:latin typeface="Garamond" panose="02020404030301010803" pitchFamily="18" charset="0"/>
              </a:rPr>
              <a:t>śds</a:t>
            </a:r>
            <a:r>
              <a:rPr lang="pl-PL" sz="2100" dirty="0">
                <a:latin typeface="Garamond" panose="02020404030301010803" pitchFamily="18" charset="0"/>
              </a:rPr>
              <a:t>) </a:t>
            </a:r>
            <a:r>
              <a:rPr lang="pl-PL" sz="2100" dirty="0" smtClean="0">
                <a:latin typeface="Garamond" panose="02020404030301010803" pitchFamily="18" charset="0"/>
              </a:rPr>
              <a:t>- </a:t>
            </a:r>
            <a:r>
              <a:rPr lang="pl-PL" sz="2100" b="1" dirty="0" smtClean="0">
                <a:latin typeface="Garamond" panose="02020404030301010803" pitchFamily="18" charset="0"/>
              </a:rPr>
              <a:t>Pani </a:t>
            </a:r>
            <a:r>
              <a:rPr lang="pl-PL" sz="2100" b="1" dirty="0">
                <a:latin typeface="Garamond" panose="02020404030301010803" pitchFamily="18" charset="0"/>
              </a:rPr>
              <a:t>Joanna Kozłowska </a:t>
            </a:r>
            <a:r>
              <a:rPr lang="pl-PL" sz="2100" dirty="0">
                <a:latin typeface="Garamond" panose="02020404030301010803" pitchFamily="18" charset="0"/>
              </a:rPr>
              <a:t>– Kierownik Oddziału Budżetu planowania i analiz.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latin typeface="Garamond" panose="02020404030301010803" pitchFamily="18" charset="0"/>
              </a:rPr>
              <a:t>Nieprawidłowości i uchybienia, stwierdzane podczas czynności kontrolnych przeprowadzanych w środowiskowych domach samopomocy - </a:t>
            </a:r>
            <a:r>
              <a:rPr lang="pl-PL" sz="2100" b="1" dirty="0">
                <a:latin typeface="Garamond" panose="02020404030301010803" pitchFamily="18" charset="0"/>
              </a:rPr>
              <a:t>Pani Ewa Puzio</a:t>
            </a:r>
            <a:r>
              <a:rPr lang="pl-PL" sz="2100" dirty="0">
                <a:latin typeface="Garamond" panose="02020404030301010803" pitchFamily="18" charset="0"/>
              </a:rPr>
              <a:t> – Kierownik  oddziału nadzoru i kontroli w pomocy społecznej.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pl-PL" sz="2100" dirty="0">
                <a:latin typeface="Garamond" panose="02020404030301010803" pitchFamily="18" charset="0"/>
              </a:rPr>
              <a:t>Ustalenia Wydziału Polityki Społecznej, dotyczące funkcjonowania </a:t>
            </a:r>
            <a:r>
              <a:rPr lang="pl-PL" sz="2100" dirty="0" err="1">
                <a:latin typeface="Garamond" panose="02020404030301010803" pitchFamily="18" charset="0"/>
              </a:rPr>
              <a:t>śds</a:t>
            </a:r>
            <a:r>
              <a:rPr lang="pl-PL" sz="2100" dirty="0">
                <a:latin typeface="Garamond" panose="02020404030301010803" pitchFamily="18" charset="0"/>
              </a:rPr>
              <a:t> – </a:t>
            </a:r>
            <a:r>
              <a:rPr lang="pl-PL" sz="2100" b="1" dirty="0">
                <a:latin typeface="Garamond" panose="02020404030301010803" pitchFamily="18" charset="0"/>
              </a:rPr>
              <a:t>Pani Ewa Puzio</a:t>
            </a:r>
            <a:r>
              <a:rPr lang="pl-PL" sz="2100" dirty="0">
                <a:latin typeface="Garamond" panose="02020404030301010803" pitchFamily="18" charset="0"/>
              </a:rPr>
              <a:t> – Kierownik  oddziału nadzoru i kontroli w pomocy </a:t>
            </a:r>
            <a:r>
              <a:rPr lang="pl-PL" sz="2100" dirty="0" smtClean="0">
                <a:latin typeface="Garamond" panose="02020404030301010803" pitchFamily="18" charset="0"/>
              </a:rPr>
              <a:t>społecznej</a:t>
            </a:r>
            <a:r>
              <a:rPr lang="pl-PL" sz="2100" dirty="0">
                <a:latin typeface="Garamond" panose="020204040303010108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22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200" b="1" cap="none" dirty="0" smtClean="0">
                <a:effectLst/>
                <a:latin typeface="Garamond" panose="02020404030301010803" pitchFamily="18" charset="0"/>
              </a:rPr>
              <a:t>LICZBA ŚDS W UKŁADZIE POWIATOWYM</a:t>
            </a:r>
            <a:br>
              <a:rPr lang="pl-PL" sz="2200" b="1" cap="none" dirty="0" smtClean="0">
                <a:effectLst/>
                <a:latin typeface="Garamond" panose="02020404030301010803" pitchFamily="18" charset="0"/>
              </a:rPr>
            </a:br>
            <a:r>
              <a:rPr lang="pl-PL" sz="2200" b="1" i="1" cap="none" dirty="0" smtClean="0">
                <a:effectLst/>
                <a:latin typeface="Garamond" panose="02020404030301010803" pitchFamily="18" charset="0"/>
              </a:rPr>
              <a:t>wg stanu na dzień 31.12.2015</a:t>
            </a:r>
            <a:r>
              <a:rPr lang="pl-PL" sz="2200" dirty="0">
                <a:effectLst/>
                <a:latin typeface="Garamond" panose="02020404030301010803" pitchFamily="18" charset="0"/>
              </a:rPr>
              <a:t/>
            </a:r>
            <a:br>
              <a:rPr lang="pl-PL" sz="2200" dirty="0">
                <a:effectLst/>
                <a:latin typeface="Garamond" panose="02020404030301010803" pitchFamily="18" charset="0"/>
              </a:rPr>
            </a:br>
            <a:endParaRPr lang="pl-PL" sz="2200" dirty="0">
              <a:latin typeface="Garamond" panose="02020404030301010803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96" y="1052736"/>
            <a:ext cx="8198568" cy="517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499992" y="4581128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rgbClr val="FF0000"/>
                </a:solidFill>
              </a:rPr>
              <a:t>+ 1</a:t>
            </a:r>
            <a:endParaRPr lang="pl-PL" sz="1400" b="1" dirty="0">
              <a:solidFill>
                <a:srgbClr val="FF00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812360" y="335376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rgbClr val="FF0000"/>
                </a:solidFill>
              </a:rPr>
              <a:t>+ 1</a:t>
            </a:r>
            <a:endParaRPr lang="pl-PL" sz="1400" b="1" dirty="0">
              <a:solidFill>
                <a:srgbClr val="FF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123728" y="170080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rgbClr val="FF0000"/>
                </a:solidFill>
              </a:rPr>
              <a:t>+ 1</a:t>
            </a:r>
            <a:endParaRPr lang="pl-PL" sz="1400" b="1" dirty="0">
              <a:solidFill>
                <a:srgbClr val="FF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148064" y="227687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rgbClr val="FF0000"/>
                </a:solidFill>
              </a:rPr>
              <a:t>+ 1</a:t>
            </a:r>
            <a:endParaRPr lang="pl-PL" sz="1400" b="1" dirty="0">
              <a:solidFill>
                <a:srgbClr val="FF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347864" y="3624174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rgbClr val="FF0000"/>
                </a:solidFill>
              </a:rPr>
              <a:t>+ 1</a:t>
            </a:r>
            <a:endParaRPr lang="pl-PL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400" b="1" cap="none" dirty="0">
                <a:effectLst/>
                <a:latin typeface="Garamond" panose="02020404030301010803" pitchFamily="18" charset="0"/>
              </a:rPr>
              <a:t>LICZBA ŚDS W UKŁADZIE </a:t>
            </a:r>
            <a:r>
              <a:rPr lang="pl-PL" sz="2400" b="1" cap="none" dirty="0" smtClean="0">
                <a:effectLst/>
                <a:latin typeface="Garamond" panose="02020404030301010803" pitchFamily="18" charset="0"/>
              </a:rPr>
              <a:t>GMINNYM</a:t>
            </a:r>
            <a:r>
              <a:rPr lang="pl-PL" sz="2400" b="1" cap="none" dirty="0">
                <a:effectLst/>
                <a:latin typeface="Garamond" panose="02020404030301010803" pitchFamily="18" charset="0"/>
              </a:rPr>
              <a:t/>
            </a:r>
            <a:br>
              <a:rPr lang="pl-PL" sz="2400" b="1" cap="none" dirty="0">
                <a:effectLst/>
                <a:latin typeface="Garamond" panose="02020404030301010803" pitchFamily="18" charset="0"/>
              </a:rPr>
            </a:br>
            <a:r>
              <a:rPr lang="pl-PL" sz="2400" b="1" i="1" cap="none" dirty="0">
                <a:effectLst/>
                <a:latin typeface="Garamond" panose="02020404030301010803" pitchFamily="18" charset="0"/>
              </a:rPr>
              <a:t>wg stanu na dzień 31.12.2015</a:t>
            </a:r>
            <a:r>
              <a:rPr lang="pl-PL" sz="2400" dirty="0">
                <a:effectLst/>
                <a:latin typeface="Garamond" panose="02020404030301010803" pitchFamily="18" charset="0"/>
              </a:rPr>
              <a:t/>
            </a:r>
            <a:br>
              <a:rPr lang="pl-PL" sz="2400" dirty="0">
                <a:effectLst/>
                <a:latin typeface="Garamond" panose="02020404030301010803" pitchFamily="18" charset="0"/>
              </a:rPr>
            </a:br>
            <a:endParaRPr lang="pl-PL" sz="2400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97"/>
          <a:stretch>
            <a:fillRect/>
          </a:stretch>
        </p:blipFill>
        <p:spPr bwMode="auto">
          <a:xfrm>
            <a:off x="48116" y="1340768"/>
            <a:ext cx="908859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403648" y="1556792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551810" y="4869160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8091449" y="3279522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860032" y="264839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3203848" y="3539559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FF0000"/>
                </a:solidFill>
              </a:rPr>
              <a:t>+1</a:t>
            </a:r>
          </a:p>
        </p:txBody>
      </p:sp>
    </p:spTree>
    <p:extLst>
      <p:ext uri="{BB962C8B-B14F-4D97-AF65-F5344CB8AC3E}">
        <p14:creationId xmlns:p14="http://schemas.microsoft.com/office/powerpoint/2010/main" val="13464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4133F5"/>
                </a:solidFill>
                <a:effectLst/>
              </a:rPr>
              <a:t>Finansowanie działalności bieżącej środowiskowych domów</a:t>
            </a:r>
          </a:p>
        </p:txBody>
      </p:sp>
    </p:spTree>
    <p:extLst>
      <p:ext uri="{BB962C8B-B14F-4D97-AF65-F5344CB8AC3E}">
        <p14:creationId xmlns:p14="http://schemas.microsoft.com/office/powerpoint/2010/main" val="186981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dirty="0" smtClean="0">
                <a:latin typeface="Garamond" pitchFamily="18" charset="0"/>
              </a:rPr>
              <a:t/>
            </a:r>
            <a:br>
              <a:rPr lang="pl-PL" dirty="0" smtClean="0">
                <a:latin typeface="Garamond" pitchFamily="18" charset="0"/>
              </a:rPr>
            </a:br>
            <a:r>
              <a:rPr lang="pl-PL" b="1" cap="none" dirty="0">
                <a:solidFill>
                  <a:srgbClr val="FF0000"/>
                </a:solidFill>
                <a:latin typeface="Garamond" pitchFamily="18" charset="0"/>
              </a:rPr>
              <a:t/>
            </a:r>
            <a:br>
              <a:rPr lang="pl-PL" b="1" cap="none" dirty="0">
                <a:solidFill>
                  <a:srgbClr val="FF0000"/>
                </a:solidFill>
                <a:latin typeface="Garamond" pitchFamily="18" charset="0"/>
              </a:rPr>
            </a:br>
            <a:endParaRPr lang="pl-PL" b="1" cap="none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925" y="1096963"/>
            <a:ext cx="9109075" cy="5761037"/>
          </a:xfrm>
        </p:spPr>
        <p:txBody>
          <a:bodyPr>
            <a:normAutofit/>
          </a:bodyPr>
          <a:lstStyle/>
          <a:p>
            <a:pPr marL="261938" indent="-504000" algn="just">
              <a:buClr>
                <a:schemeClr val="tx2"/>
              </a:buClr>
              <a:buSzPct val="90000"/>
              <a:buFont typeface="Wingdings 2" pitchFamily="18" charset="2"/>
              <a:buNone/>
              <a:defRPr/>
            </a:pPr>
            <a:r>
              <a:rPr lang="pl-PL" sz="2200" b="1" dirty="0" smtClean="0">
                <a:solidFill>
                  <a:schemeClr val="tx1"/>
                </a:solidFill>
                <a:latin typeface="Garamond" pitchFamily="18" charset="0"/>
              </a:rPr>
              <a:t>	</a:t>
            </a:r>
            <a:r>
              <a:rPr lang="pl-PL" sz="1800" b="1" dirty="0" smtClean="0">
                <a:solidFill>
                  <a:schemeClr val="tx1"/>
                </a:solidFill>
                <a:latin typeface="Garamond" pitchFamily="18" charset="0"/>
              </a:rPr>
              <a:t>Zasady finansowania działalności bieżącej środowiskowych domów samopomocy uregulowane zostały Zarządzeniem Wojewody Warmińsko Mazurskiego Nr 235 z dnia </a:t>
            </a:r>
            <a:br>
              <a:rPr lang="pl-PL" sz="1800" b="1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pl-PL" sz="1800" b="1" dirty="0" smtClean="0">
                <a:solidFill>
                  <a:schemeClr val="tx1"/>
                </a:solidFill>
                <a:latin typeface="Garamond" pitchFamily="18" charset="0"/>
              </a:rPr>
              <a:t>29 lipca 2016 r.</a:t>
            </a:r>
          </a:p>
          <a:p>
            <a:pPr marL="261938" indent="-504000" algn="just">
              <a:buClr>
                <a:schemeClr val="tx2"/>
              </a:buClr>
              <a:buSzPct val="90000"/>
              <a:buFont typeface="Wingdings 2" pitchFamily="18" charset="2"/>
              <a:buNone/>
              <a:defRPr/>
            </a:pPr>
            <a:r>
              <a:rPr lang="pl-PL" sz="1800" b="1" dirty="0" smtClean="0">
                <a:solidFill>
                  <a:schemeClr val="tx1"/>
                </a:solidFill>
                <a:latin typeface="Garamond" pitchFamily="18" charset="0"/>
              </a:rPr>
              <a:t>	Wprowadzone zmiany:</a:t>
            </a:r>
          </a:p>
          <a:p>
            <a:pPr marL="0" indent="0" algn="just">
              <a:buClr>
                <a:schemeClr val="tx2"/>
              </a:buClr>
              <a:buSzPct val="90000"/>
              <a:buNone/>
              <a:defRPr/>
            </a:pPr>
            <a:r>
              <a:rPr lang="pl-PL" sz="2200" b="1" dirty="0">
                <a:solidFill>
                  <a:schemeClr val="tx1"/>
                </a:solidFill>
                <a:latin typeface="Garamond" pitchFamily="18" charset="0"/>
              </a:rPr>
              <a:t>	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- miesięczna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transza środków obliczana jest na podstawie liczby uczestników korzystających z usług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śds,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tj. faktycznie uczestniczących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w zajęciach; oznacza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to, że jeśli dany uczestnik nie korzystał w danym miesiącu z usług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śds ani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jednego dnia, dotacja za tą osobę się nie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należy,</a:t>
            </a:r>
          </a:p>
          <a:p>
            <a:pPr marL="0" indent="0" algn="just">
              <a:buClr>
                <a:schemeClr val="tx2"/>
              </a:buClr>
              <a:buSzPct val="90000"/>
              <a:buNone/>
              <a:defRPr/>
            </a:pP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	- jeżeli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z powodu choroby, pobytu w szpitalu, uczestnictwa w turnusie rehabilitacyjnym lub z innych przyczyn, dany uczestnik nie korzystał z zajęć prowadzonych w śds przez cały miesiąc, dotacja za tą osobę nie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jest naliczana (dotyczy danych za okres sierpień-grudzień 2016 r.),</a:t>
            </a:r>
          </a:p>
          <a:p>
            <a:pPr marL="0" indent="0" algn="just">
              <a:buClr>
                <a:schemeClr val="tx2"/>
              </a:buClr>
              <a:buSzPct val="90000"/>
              <a:buNone/>
              <a:defRPr/>
            </a:pP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	- w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przypadku uczestników korzystających w danym miesiącu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z usług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śds w wymiarze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od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1 do 10 dni, należna dotacja nie 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jest </a:t>
            </a:r>
            <a:r>
              <a:rPr lang="pl-PL" sz="1800" dirty="0">
                <a:solidFill>
                  <a:schemeClr val="tx1"/>
                </a:solidFill>
                <a:latin typeface="Garamond" pitchFamily="18" charset="0"/>
              </a:rPr>
              <a:t>pomniejszana o 50</a:t>
            </a:r>
            <a:r>
              <a:rPr lang="pl-PL" sz="1800" dirty="0" smtClean="0">
                <a:solidFill>
                  <a:schemeClr val="tx1"/>
                </a:solidFill>
                <a:latin typeface="Garamond" pitchFamily="18" charset="0"/>
              </a:rPr>
              <a:t>%.</a:t>
            </a:r>
          </a:p>
          <a:p>
            <a:pPr marL="0" indent="0" algn="just">
              <a:buClr>
                <a:schemeClr val="tx2"/>
              </a:buClr>
              <a:buSzPct val="90000"/>
              <a:buNone/>
              <a:defRPr/>
            </a:pPr>
            <a:r>
              <a:rPr lang="pl-PL" sz="2200" b="1" dirty="0">
                <a:solidFill>
                  <a:schemeClr val="tx1"/>
                </a:solidFill>
                <a:latin typeface="Garamond" pitchFamily="18" charset="0"/>
              </a:rPr>
              <a:t>	</a:t>
            </a:r>
            <a:endParaRPr lang="pl-PL" sz="2200" b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Nowy wzór meldunku</a:t>
            </a:r>
            <a:endParaRPr lang="pl-PL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798637" y="4293096"/>
            <a:ext cx="4191000" cy="1152128"/>
          </a:xfrm>
        </p:spPr>
        <p:txBody>
          <a:bodyPr/>
          <a:lstStyle/>
          <a:p>
            <a:pPr marL="0" lvl="0" indent="0" algn="just">
              <a:buClr>
                <a:srgbClr val="464646"/>
              </a:buClr>
              <a:buSzPct val="90000"/>
              <a:buNone/>
              <a:defRPr/>
            </a:pPr>
            <a:r>
              <a:rPr lang="pl-PL" sz="2000" dirty="0" smtClean="0">
                <a:solidFill>
                  <a:prstClr val="black"/>
                </a:solidFill>
                <a:latin typeface="Garamond" pitchFamily="18" charset="0"/>
              </a:rPr>
              <a:t> </a:t>
            </a:r>
            <a:endParaRPr lang="pl-PL" dirty="0"/>
          </a:p>
        </p:txBody>
      </p:sp>
      <p:sp>
        <p:nvSpPr>
          <p:cNvPr id="20559" name="Symbol zastępczy zawartości 20558"/>
          <p:cNvSpPr>
            <a:spLocks noGrp="1"/>
          </p:cNvSpPr>
          <p:nvPr>
            <p:ph sz="half" idx="2"/>
          </p:nvPr>
        </p:nvSpPr>
        <p:spPr>
          <a:xfrm>
            <a:off x="179512" y="3645024"/>
            <a:ext cx="8812088" cy="2088232"/>
          </a:xfrm>
        </p:spPr>
        <p:txBody>
          <a:bodyPr/>
          <a:lstStyle/>
          <a:p>
            <a:pPr marL="0" indent="0">
              <a:buNone/>
            </a:pPr>
            <a:r>
              <a:rPr lang="pl-PL" sz="16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a)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kolumnach 7 i 11 należy wykazywać osoby, które mimo posiadania aktualnej decyzji kierującej, w danym miesiącu nie uczestniczyły w zajęciach śds ani jednego dnia;</a:t>
            </a:r>
          </a:p>
          <a:p>
            <a:pPr marL="0" indent="0">
              <a:buNone/>
            </a:pPr>
            <a:r>
              <a:rPr lang="pl-PL" sz="16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b)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suma kolumn 5,6 i 7 musi być równa liczbie decyzji kierujących wykazywanych w kol. 4;</a:t>
            </a:r>
          </a:p>
          <a:p>
            <a:pPr marL="0" indent="0">
              <a:buNone/>
            </a:pPr>
            <a:r>
              <a:rPr lang="pl-PL" sz="16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c)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suma kolumn 10 i 11 musi być równa liczbie decyzji kierujących wykazywanych w kol. 9;</a:t>
            </a:r>
          </a:p>
          <a:p>
            <a:pPr marL="0" indent="0">
              <a:buNone/>
            </a:pPr>
            <a:r>
              <a:rPr lang="pl-PL" sz="1600" b="1" dirty="0">
                <a:solidFill>
                  <a:schemeClr val="tx1"/>
                </a:solidFill>
                <a:latin typeface="Garamond" panose="02020404030301010803" pitchFamily="18" charset="0"/>
              </a:rPr>
              <a:t>d</a:t>
            </a:r>
            <a:r>
              <a:rPr lang="pl-PL" sz="16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)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w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przypadku wystawienia w danym miesiącu decyzji przedłużającej dla uczestnika, w kolumnach 4 i 9 wykazujemy </a:t>
            </a:r>
            <a:r>
              <a:rPr lang="pl-PL" sz="16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jako jedną decyzję.</a:t>
            </a:r>
            <a:endParaRPr lang="pl-PL" sz="16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20557" name="Tabela 205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665490"/>
              </p:ext>
            </p:extLst>
          </p:nvPr>
        </p:nvGraphicFramePr>
        <p:xfrm>
          <a:off x="35496" y="1268413"/>
          <a:ext cx="9036496" cy="2233332"/>
        </p:xfrm>
        <a:graphic>
          <a:graphicData uri="http://schemas.openxmlformats.org/drawingml/2006/table">
            <a:tbl>
              <a:tblPr/>
              <a:tblGrid>
                <a:gridCol w="648072"/>
                <a:gridCol w="576064"/>
                <a:gridCol w="792088"/>
                <a:gridCol w="891995"/>
                <a:gridCol w="692181"/>
                <a:gridCol w="827584"/>
                <a:gridCol w="1224136"/>
                <a:gridCol w="539680"/>
                <a:gridCol w="676797"/>
                <a:gridCol w="980275"/>
                <a:gridCol w="1187624"/>
              </a:tblGrid>
              <a:tr h="2838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GMINA</a:t>
                      </a:r>
                      <a:r>
                        <a:rPr lang="pl-PL" sz="1100" b="0" i="0" u="none" strike="noStrike" dirty="0" smtClean="0">
                          <a:effectLst/>
                          <a:latin typeface="Garamond"/>
                        </a:rPr>
                        <a:t>/</a:t>
                      </a:r>
                    </a:p>
                    <a:p>
                      <a:pPr algn="ctr" fontAlgn="ctr"/>
                      <a:r>
                        <a:rPr lang="pl-PL" sz="1100" b="0" i="0" u="none" strike="noStrike" dirty="0" smtClean="0">
                          <a:effectLst/>
                          <a:latin typeface="Garamond"/>
                        </a:rPr>
                        <a:t>POWIAT</a:t>
                      </a:r>
                      <a:endParaRPr lang="pl-PL" sz="11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 smtClean="0">
                          <a:effectLst/>
                          <a:latin typeface="Garamond"/>
                        </a:rPr>
                        <a:t>ŚDS</a:t>
                      </a:r>
                      <a:endParaRPr lang="pl-PL" sz="1100" b="0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effectLst/>
                          <a:latin typeface="Garamond"/>
                        </a:rPr>
                        <a:t>MIEJSCA DZIENNE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effectLst/>
                          <a:latin typeface="Garamond"/>
                        </a:rPr>
                        <a:t>MIEJSCA CAŁODOBOWE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0933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Statutowa liczba</a:t>
                      </a:r>
                      <a:br>
                        <a:rPr lang="pl-PL" sz="1100" b="0" i="0" u="none" strike="noStrike" dirty="0">
                          <a:effectLst/>
                          <a:latin typeface="Garamond"/>
                        </a:rPr>
                      </a:br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miejsc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Liczba decyzji kierujących do ŚDS aktualnych w danym miesiącu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Liczba osób uczestniczących </a:t>
                      </a:r>
                      <a:br>
                        <a:rPr lang="pl-PL" sz="1100" b="0" i="0" u="none" strike="noStrike" dirty="0">
                          <a:effectLst/>
                          <a:latin typeface="Garamond"/>
                        </a:rPr>
                      </a:br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w zajęciach ŚDS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0" i="0" u="none" strike="noStrike" dirty="0">
                          <a:effectLst/>
                          <a:latin typeface="Garamond"/>
                        </a:rPr>
                        <a:t>LICZBA OSÓB NIEUCZESTNICZĄCYCH </a:t>
                      </a:r>
                      <a:br>
                        <a:rPr lang="pl-PL" sz="800" b="0" i="0" u="none" strike="noStrike" dirty="0">
                          <a:effectLst/>
                          <a:latin typeface="Garamond"/>
                        </a:rPr>
                      </a:br>
                      <a:r>
                        <a:rPr lang="pl-PL" sz="800" b="0" i="0" u="none" strike="noStrike" dirty="0">
                          <a:effectLst/>
                          <a:latin typeface="Garamond"/>
                        </a:rPr>
                        <a:t>W ZAJĘCIACH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effectLst/>
                          <a:latin typeface="Garamond"/>
                        </a:rPr>
                        <a:t>Statutowa liczba</a:t>
                      </a:r>
                      <a:br>
                        <a:rPr lang="pl-PL" sz="1100" b="0" i="0" u="none" strike="noStrike">
                          <a:effectLst/>
                          <a:latin typeface="Garamond"/>
                        </a:rPr>
                      </a:br>
                      <a:r>
                        <a:rPr lang="pl-PL" sz="1100" b="0" i="0" u="none" strike="noStrike">
                          <a:effectLst/>
                          <a:latin typeface="Garamond"/>
                        </a:rPr>
                        <a:t>miejsc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Liczba decyzji kierujących do ŚDS aktualnych w danym miesiącu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Liczba osób korzystających z miejsc całodobowych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0" i="0" u="none" strike="noStrike" dirty="0">
                          <a:effectLst/>
                          <a:latin typeface="Garamond"/>
                        </a:rPr>
                        <a:t>LICZBA OSÓB NIEKORZYSTAJĄCYCH</a:t>
                      </a:r>
                      <a:br>
                        <a:rPr lang="pl-PL" sz="800" b="0" i="0" u="none" strike="noStrike" dirty="0">
                          <a:effectLst/>
                          <a:latin typeface="Garamond"/>
                        </a:rPr>
                      </a:br>
                      <a:r>
                        <a:rPr lang="pl-PL" sz="800" b="0" i="0" u="none" strike="noStrike" dirty="0">
                          <a:effectLst/>
                          <a:latin typeface="Garamond"/>
                        </a:rPr>
                        <a:t> Z MIEJSC CAŁODOBOWYCH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7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od 1 do 10 dni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 smtClean="0">
                          <a:effectLst/>
                          <a:latin typeface="Garamond"/>
                        </a:rPr>
                        <a:t>11</a:t>
                      </a:r>
                      <a:r>
                        <a:rPr lang="pl-PL" sz="800" b="0" i="0" u="none" strike="noStrike" dirty="0" smtClean="0">
                          <a:effectLst/>
                          <a:latin typeface="Garamond"/>
                        </a:rPr>
                        <a:t/>
                      </a:r>
                      <a:br>
                        <a:rPr lang="pl-PL" sz="800" b="0" i="0" u="none" strike="noStrike" dirty="0" smtClean="0">
                          <a:effectLst/>
                          <a:latin typeface="Garamond"/>
                        </a:rPr>
                      </a:br>
                      <a:r>
                        <a:rPr lang="pl-PL" sz="1100" b="0" i="0" u="none" strike="noStrike" dirty="0" smtClean="0">
                          <a:effectLst/>
                          <a:latin typeface="Garamond"/>
                        </a:rPr>
                        <a:t> </a:t>
                      </a:r>
                      <a:r>
                        <a:rPr lang="pl-PL" sz="1100" b="0" i="0" u="none" strike="noStrike" dirty="0">
                          <a:effectLst/>
                          <a:latin typeface="Garamond"/>
                        </a:rPr>
                        <a:t>i więcej dni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7923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1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2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3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4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5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6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7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8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9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10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effectLst/>
                          <a:latin typeface="Garamond"/>
                        </a:rPr>
                        <a:t>11</a:t>
                      </a:r>
                      <a:endParaRPr lang="pl-PL" sz="1200" b="1" i="0" u="none" strike="noStrike" dirty="0"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152">
                <a:tc>
                  <a:txBody>
                    <a:bodyPr/>
                    <a:lstStyle/>
                    <a:p>
                      <a:pPr algn="l" fontAlgn="ctr"/>
                      <a:r>
                        <a:rPr lang="pl-PL" sz="700" b="1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700" b="1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700" b="0" i="0" u="none" strike="noStrike" dirty="0">
                          <a:effectLst/>
                          <a:latin typeface="Garamond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60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Sposób naliczania miesięcznej transzy dotacji</a:t>
            </a:r>
            <a:endParaRPr lang="pl-PL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4955381"/>
          </a:xfrm>
        </p:spPr>
        <p:txBody>
          <a:bodyPr/>
          <a:lstStyle/>
          <a:p>
            <a:pPr marL="0" indent="0" algn="just">
              <a:buNone/>
            </a:pP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Miesięczna </a:t>
            </a:r>
            <a:r>
              <a:rPr lang="pl-PL" sz="2000" dirty="0">
                <a:solidFill>
                  <a:schemeClr val="tx1"/>
                </a:solidFill>
                <a:latin typeface="Garamond" panose="02020404030301010803" pitchFamily="18" charset="0"/>
              </a:rPr>
              <a:t>t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ransza dotacji obliczana jest na podstawie meldunku z wykorzystania miejsc w śds, z zastosowaniem poniższego algorytmu:</a:t>
            </a:r>
          </a:p>
          <a:p>
            <a:pPr marL="0" indent="0" algn="ctr">
              <a:buNone/>
            </a:pPr>
            <a:endParaRPr lang="pl-PL" sz="2000" b="1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(dotacja należna za dany miesiąc* + dotacja przewidywana**) – środki przekazane = </a:t>
            </a:r>
            <a:r>
              <a:rPr lang="pl-PL" sz="2000" b="1" u="sng" dirty="0" smtClean="0">
                <a:solidFill>
                  <a:schemeClr val="tx1"/>
                </a:solidFill>
                <a:latin typeface="Garamond" panose="02020404030301010803" pitchFamily="18" charset="0"/>
              </a:rPr>
              <a:t>ŚRODKI DO PRZEKAZANIA</a:t>
            </a:r>
          </a:p>
          <a:p>
            <a:pPr marL="0" indent="0">
              <a:buNone/>
            </a:pPr>
            <a:endParaRPr lang="pl-PL" sz="2000" b="1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* 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iloczyn liczby osób uczestniczących w zajęciach śds w danym miesiącu bądź korzystających z miejsc całodobowych i kwoty dotacji na jedno miejsce, tj. 1.268 zł (maksymalnie do kwoty stanowiącej iloczyn miejsc statutowych i kwoty dotacji na jedno miejsce);</a:t>
            </a:r>
          </a:p>
          <a:p>
            <a:pPr marL="0" indent="0" algn="just">
              <a:buNone/>
            </a:pP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** 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przypadku miejsc dziennych: iloczyn miejsc statutowych i kwoty dotacji na jedno miejsce; w przypadku miejsc całodobowych: na podstawie wykorzystania tych miejsc </a:t>
            </a:r>
            <a:b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miesiącu poprzednim </a:t>
            </a:r>
            <a:r>
              <a:rPr lang="pl-PL" sz="2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   </a:t>
            </a:r>
            <a:endParaRPr lang="pl-PL" sz="20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38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Wyrównanie dotacji należnej za styczeń-lipiec br.</a:t>
            </a:r>
            <a:endParaRPr lang="pl-PL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891949"/>
              </p:ext>
            </p:extLst>
          </p:nvPr>
        </p:nvGraphicFramePr>
        <p:xfrm>
          <a:off x="611560" y="1052736"/>
          <a:ext cx="7848872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6" name="Arkusz" r:id="rId3" imgW="21278688" imgH="16640175" progId="Excel.Sheet.8">
                  <p:embed/>
                </p:oleObj>
              </mc:Choice>
              <mc:Fallback>
                <p:oleObj name="Arkusz" r:id="rId3" imgW="21278688" imgH="1664017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1052736"/>
                        <a:ext cx="7848872" cy="460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676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464443"/>
              </p:ext>
            </p:extLst>
          </p:nvPr>
        </p:nvGraphicFramePr>
        <p:xfrm>
          <a:off x="467544" y="980728"/>
          <a:ext cx="8177967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3" name="Arkusz" r:id="rId3" imgW="23764868" imgH="12792075" progId="Excel.Sheet.8">
                  <p:embed/>
                </p:oleObj>
              </mc:Choice>
              <mc:Fallback>
                <p:oleObj name="Arkusz" r:id="rId3" imgW="23764868" imgH="1279207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980728"/>
                        <a:ext cx="8177967" cy="468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64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 smtClean="0">
                <a:solidFill>
                  <a:srgbClr val="4133F5"/>
                </a:solidFill>
                <a:effectLst/>
              </a:rPr>
              <a:t>Zasady przyznawania dodatkowych środków na rozwój sieci </a:t>
            </a:r>
            <a:br>
              <a:rPr lang="pl-PL" sz="3200" dirty="0" smtClean="0">
                <a:solidFill>
                  <a:srgbClr val="4133F5"/>
                </a:solidFill>
                <a:effectLst/>
              </a:rPr>
            </a:br>
            <a:r>
              <a:rPr lang="pl-PL" sz="3200" dirty="0" smtClean="0">
                <a:solidFill>
                  <a:srgbClr val="4133F5"/>
                </a:solidFill>
                <a:effectLst/>
              </a:rPr>
              <a:t>środowiskowych domów samopomocy</a:t>
            </a:r>
            <a:endParaRPr lang="pl-PL" sz="3200" dirty="0">
              <a:solidFill>
                <a:srgbClr val="4133F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99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268760"/>
            <a:ext cx="8686800" cy="4525962"/>
          </a:xfrm>
        </p:spPr>
        <p:txBody>
          <a:bodyPr/>
          <a:lstStyle/>
          <a:p>
            <a:pPr marL="0" indent="0">
              <a:buNone/>
            </a:pP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Zasady przyznawania dodatkowych środków uregulowane zostały Zarządzeniem Wojewody Warmińsko-Mazurskiego Nr 197 z dnia 27 czerwca 2016 r.</a:t>
            </a:r>
          </a:p>
          <a:p>
            <a:pPr marL="0" indent="0">
              <a:buNone/>
            </a:pP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Najważniejsze kwestie: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ClrTx/>
              <a:buFont typeface="Garamond" panose="02020404030301010803" pitchFamily="18" charset="0"/>
              <a:buChar char="―"/>
            </a:pP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przy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rozpatrywaniu wniosków będą brane pod uwagę priorytety ustalone według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następującej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kolejności:</a:t>
            </a:r>
            <a:endParaRPr lang="pl-PL" sz="1600" dirty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potrzeby związane ze standaryzacją środowiskowych domów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samopomocy,</a:t>
            </a:r>
            <a:endParaRPr lang="pl-PL" sz="1600" dirty="0" smtClean="0">
              <a:solidFill>
                <a:schemeClr val="tx1"/>
              </a:solidFill>
              <a:latin typeface="Garamond" panose="02020404030301010803" pitchFamily="18" charset="0"/>
              <a:ea typeface="Times New Roman"/>
              <a:cs typeface="Times New Roman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potrzeby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związane z dokończeniem lub realizacją kolejnego etapu zadań rozpoczętych w latach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ubiegłych,</a:t>
            </a:r>
            <a:endParaRPr lang="pl-PL" sz="1600" dirty="0" smtClean="0">
              <a:solidFill>
                <a:schemeClr val="tx1"/>
              </a:solidFill>
              <a:latin typeface="Garamond" panose="02020404030301010803" pitchFamily="18" charset="0"/>
              <a:ea typeface="Times New Roman"/>
              <a:cs typeface="Times New Roman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potrzeby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związane z realizacją planów rozwojowych środowiskowych domów samopomocy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/>
            </a:r>
            <a:b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</a:b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(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w tym również utworzenie nowych miejsc w już funkcjonujących placówkach) oraz potrzeby związane z tworzeniem nowych środowiskowych domów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samopomocy,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Garamond" panose="02020404030301010803" pitchFamily="18" charset="0"/>
              <a:buChar char="―"/>
            </a:pP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Wojewoda Warmińsko-Mazurski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na wniosek jednostki samorządu terytorialnego, może poza kolejnością ustaloną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powyżej, przyznać </a:t>
            </a: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dodatkowe środki na uzasadnione wydatki, mogące mieć wpływ na utratę płynności finansowej </a:t>
            </a:r>
            <a:r>
              <a:rPr lang="pl-PL" sz="16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śds,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ClrTx/>
              <a:buNone/>
            </a:pPr>
            <a:endParaRPr lang="pl-PL" sz="2000" dirty="0">
              <a:solidFill>
                <a:schemeClr val="tx1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>
              <a:buClrTx/>
              <a:buFontTx/>
              <a:buChar char="―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22195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4133F5"/>
                </a:solidFill>
                <a:effectLst/>
              </a:rPr>
              <a:t>Zlecanie prowadzenia </a:t>
            </a:r>
            <a:br>
              <a:rPr lang="pl-PL" dirty="0" smtClean="0">
                <a:solidFill>
                  <a:srgbClr val="4133F5"/>
                </a:solidFill>
                <a:effectLst/>
              </a:rPr>
            </a:br>
            <a:r>
              <a:rPr lang="pl-PL" dirty="0" smtClean="0">
                <a:solidFill>
                  <a:srgbClr val="4133F5"/>
                </a:solidFill>
                <a:effectLst/>
              </a:rPr>
              <a:t>środowiskowych domów samopomocy podmiotom niepublicznym</a:t>
            </a:r>
            <a:endParaRPr lang="pl-PL" dirty="0">
              <a:solidFill>
                <a:srgbClr val="4133F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224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Co powinny zawierać wnioski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96752"/>
            <a:ext cx="8686800" cy="4525962"/>
          </a:xfrm>
        </p:spPr>
        <p:txBody>
          <a:bodyPr/>
          <a:lstStyle/>
          <a:p>
            <a:pPr marL="0" lvl="0" indent="0">
              <a:buNone/>
            </a:pPr>
            <a:r>
              <a:rPr lang="pl-PL" sz="2000" b="1" dirty="0">
                <a:latin typeface="Garamond" panose="02020404030301010803" pitchFamily="18" charset="0"/>
              </a:rPr>
              <a:t>w przypadku ubiegania się o środki </a:t>
            </a:r>
            <a:r>
              <a:rPr lang="pl-PL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na standaryzację </a:t>
            </a:r>
            <a:r>
              <a:rPr lang="pl-PL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wniosek</a:t>
            </a:r>
            <a:r>
              <a:rPr lang="pl-PL" sz="20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pl-PL" sz="2000" b="1" dirty="0" smtClean="0">
                <a:latin typeface="Garamond" panose="02020404030301010803" pitchFamily="18" charset="0"/>
              </a:rPr>
              <a:t>powinien </a:t>
            </a:r>
            <a:r>
              <a:rPr lang="pl-PL" sz="2000" b="1" dirty="0">
                <a:latin typeface="Garamond" panose="02020404030301010803" pitchFamily="18" charset="0"/>
              </a:rPr>
              <a:t>zawierać m.in.: 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opis braków w standardzie </a:t>
            </a:r>
            <a:r>
              <a:rPr lang="pl-PL" sz="2000" dirty="0">
                <a:latin typeface="Garamond" panose="02020404030301010803" pitchFamily="18" charset="0"/>
              </a:rPr>
              <a:t>wynikających z wytycznych zawartych w Rozporządzeniu Ministra Pracy i Polityki Społecznej w sprawie środowiskowych domów samopomocy,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opis prac niezbędnych do wykonania </a:t>
            </a:r>
            <a:r>
              <a:rPr lang="pl-PL" sz="2000" dirty="0">
                <a:latin typeface="Garamond" panose="02020404030301010803" pitchFamily="18" charset="0"/>
              </a:rPr>
              <a:t>w celu osiągnięcia wymaganych standardów,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koszt realizacji zadania z podziałem na grupy wydatków (w przypadku inwestycji budowlanej – program inwestycji opracowany zgodnie z § 6 Rozporządzenia Rady Ministrów z dnia 2 grudnia 2010 r. w sprawie szczegółowego sposobu i trybu finansowania inwestycji z budżetu państwa (Dz. U. Nr 238, poz. 1579)), 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w przypadku tworzenia nowych pracowni – </a:t>
            </a:r>
            <a:r>
              <a:rPr lang="pl-PL" sz="2000" b="1" dirty="0">
                <a:latin typeface="Garamond" panose="02020404030301010803" pitchFamily="18" charset="0"/>
              </a:rPr>
              <a:t>zestawienie kosztów wyposażenia poszczególnych pracowni terapeutycznych</a:t>
            </a:r>
            <a:r>
              <a:rPr lang="pl-PL" sz="2000" dirty="0">
                <a:latin typeface="Garamond" panose="02020404030301010803" pitchFamily="18" charset="0"/>
              </a:rPr>
              <a:t> (rodzaje pracowni i wymagany sprzęt), 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kwotę dotacji o jaką ubiega się organ wnioskujący z podziałem na rodzaje kosztów,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podpis Starosty / Prezydenta Miasta / Burmistrza / Wójta.</a:t>
            </a:r>
          </a:p>
        </p:txBody>
      </p:sp>
    </p:spTree>
    <p:extLst>
      <p:ext uri="{BB962C8B-B14F-4D97-AF65-F5344CB8AC3E}">
        <p14:creationId xmlns:p14="http://schemas.microsoft.com/office/powerpoint/2010/main" val="16591275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95536" y="332656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2000" b="1" dirty="0" smtClean="0">
                <a:latin typeface="Garamond" panose="02020404030301010803" pitchFamily="18" charset="0"/>
              </a:rPr>
              <a:t>w </a:t>
            </a:r>
            <a:r>
              <a:rPr lang="pl-PL" sz="2000" b="1" dirty="0">
                <a:latin typeface="Garamond" panose="02020404030301010803" pitchFamily="18" charset="0"/>
              </a:rPr>
              <a:t>przypadku ubiegania się o środki na realizację </a:t>
            </a:r>
            <a:r>
              <a:rPr lang="pl-PL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planów rozwojowych</a:t>
            </a:r>
            <a:r>
              <a:rPr lang="pl-PL" sz="2000" b="1" dirty="0">
                <a:latin typeface="Garamond" panose="02020404030301010803" pitchFamily="18" charset="0"/>
              </a:rPr>
              <a:t> </a:t>
            </a:r>
            <a:r>
              <a:rPr lang="pl-PL" sz="2000" b="1" dirty="0" smtClean="0">
                <a:latin typeface="Garamond" panose="02020404030301010803" pitchFamily="18" charset="0"/>
              </a:rPr>
              <a:t>wniosek powinien </a:t>
            </a:r>
            <a:r>
              <a:rPr lang="pl-PL" sz="2000" b="1" dirty="0">
                <a:latin typeface="Garamond" panose="02020404030301010803" pitchFamily="18" charset="0"/>
              </a:rPr>
              <a:t>zawierać w szczególności: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opis planów rozwojowych, zakładanych przez środowiskowe domy samopomocy,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w przypadku, gdy zakładane plany rozwojowe dotyczą uruchomienia nowych miejsc w środowiskowych domach samopomocy</a:t>
            </a:r>
            <a:r>
              <a:rPr lang="pl-PL" sz="2000" b="1" dirty="0">
                <a:latin typeface="Garamond" panose="02020404030301010803" pitchFamily="18" charset="0"/>
              </a:rPr>
              <a:t>, udokumentowaną analizę potrzeb w zakresie konieczności zwiększenia miejsc w środowiskowym domu samopomocy</a:t>
            </a:r>
            <a:r>
              <a:rPr lang="pl-PL" sz="2000" dirty="0">
                <a:latin typeface="Garamond" panose="02020404030301010803" pitchFamily="18" charset="0"/>
              </a:rPr>
              <a:t>, uwzględniającą liczbę osób kwalifikujących się do objęcia wsparciem w ramach środowiskowego domu samopomocy, planowaną liczbę nowych miejsc oraz termin ich uruchomienia,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analizę zasobów kadrowych </a:t>
            </a:r>
            <a:r>
              <a:rPr lang="pl-PL" sz="2000" dirty="0" smtClean="0">
                <a:latin typeface="Garamond" panose="02020404030301010803" pitchFamily="18" charset="0"/>
              </a:rPr>
              <a:t>posiadających </a:t>
            </a:r>
            <a:r>
              <a:rPr lang="pl-PL" sz="2000" dirty="0">
                <a:latin typeface="Garamond" panose="02020404030301010803" pitchFamily="18" charset="0"/>
              </a:rPr>
              <a:t>kwalifikacje określone w Rozporządzeniu </a:t>
            </a:r>
            <a:r>
              <a:rPr lang="pl-PL" sz="2000" dirty="0" err="1" smtClean="0">
                <a:latin typeface="Garamond" panose="02020404030301010803" pitchFamily="18" charset="0"/>
              </a:rPr>
              <a:t>MPiPS</a:t>
            </a:r>
            <a:r>
              <a:rPr lang="pl-PL" sz="2000" dirty="0" smtClean="0">
                <a:latin typeface="Garamond" panose="02020404030301010803" pitchFamily="18" charset="0"/>
              </a:rPr>
              <a:t> w </a:t>
            </a:r>
            <a:r>
              <a:rPr lang="pl-PL" sz="2000" dirty="0">
                <a:latin typeface="Garamond" panose="02020404030301010803" pitchFamily="18" charset="0"/>
              </a:rPr>
              <a:t>sprawie środowiskowych domów </a:t>
            </a:r>
            <a:r>
              <a:rPr lang="pl-PL" sz="2000" dirty="0" smtClean="0">
                <a:latin typeface="Garamond" panose="02020404030301010803" pitchFamily="18" charset="0"/>
              </a:rPr>
              <a:t>samopomocy, </a:t>
            </a:r>
            <a:r>
              <a:rPr lang="pl-PL" sz="2000" dirty="0">
                <a:latin typeface="Garamond" panose="02020404030301010803" pitchFamily="18" charset="0"/>
              </a:rPr>
              <a:t>zapewniające w przypadku zwiększenia miejsc w środowiskowym domu samopomocy, realizację zadania zgodnie z obowiązującymi standardami,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informacje na temat </a:t>
            </a:r>
            <a:r>
              <a:rPr lang="pl-PL" sz="2000" b="1" dirty="0">
                <a:latin typeface="Garamond" panose="02020404030301010803" pitchFamily="18" charset="0"/>
              </a:rPr>
              <a:t>spełnienia standardu w zakresie powierzchni użytkowej przypadającej na jednego uczestnika</a:t>
            </a:r>
            <a:r>
              <a:rPr lang="pl-PL" sz="2000" dirty="0">
                <a:latin typeface="Garamond" panose="02020404030301010803" pitchFamily="18" charset="0"/>
              </a:rPr>
              <a:t> środowiskowego domu samopomocy po zwiększeniu liczby miejsc, zgodną z Rozporządzeniem </a:t>
            </a:r>
            <a:r>
              <a:rPr lang="pl-PL" sz="2000" dirty="0" err="1" smtClean="0">
                <a:latin typeface="Garamond" panose="02020404030301010803" pitchFamily="18" charset="0"/>
              </a:rPr>
              <a:t>MPiPS</a:t>
            </a:r>
            <a:r>
              <a:rPr lang="pl-PL" sz="2000" dirty="0" smtClean="0">
                <a:latin typeface="Garamond" panose="02020404030301010803" pitchFamily="18" charset="0"/>
              </a:rPr>
              <a:t> w</a:t>
            </a:r>
            <a:r>
              <a:rPr lang="pl-PL" sz="2000" dirty="0">
                <a:latin typeface="Garamond" panose="02020404030301010803" pitchFamily="18" charset="0"/>
              </a:rPr>
              <a:t> sprawie środowiskowych domów samopomocy,</a:t>
            </a:r>
          </a:p>
        </p:txBody>
      </p:sp>
    </p:spTree>
    <p:extLst>
      <p:ext uri="{BB962C8B-B14F-4D97-AF65-F5344CB8AC3E}">
        <p14:creationId xmlns:p14="http://schemas.microsoft.com/office/powerpoint/2010/main" val="1643231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95536" y="332656"/>
            <a:ext cx="8352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2000" b="1" dirty="0">
                <a:latin typeface="Garamond" panose="02020404030301010803" pitchFamily="18" charset="0"/>
              </a:rPr>
              <a:t>w przypadku ubiegania się o środki na </a:t>
            </a:r>
            <a:r>
              <a:rPr lang="pl-PL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uruchomienie nowych środowiskowych domów samopomocy</a:t>
            </a:r>
            <a:r>
              <a:rPr lang="pl-PL" sz="2000" b="1" dirty="0">
                <a:latin typeface="Garamond" panose="02020404030301010803" pitchFamily="18" charset="0"/>
              </a:rPr>
              <a:t> </a:t>
            </a:r>
            <a:r>
              <a:rPr lang="pl-PL" sz="2000" b="1" dirty="0" smtClean="0">
                <a:latin typeface="Garamond" panose="02020404030301010803" pitchFamily="18" charset="0"/>
              </a:rPr>
              <a:t>wniosek powinien </a:t>
            </a:r>
            <a:r>
              <a:rPr lang="pl-PL" sz="2000" b="1" dirty="0">
                <a:latin typeface="Garamond" panose="02020404030301010803" pitchFamily="18" charset="0"/>
              </a:rPr>
              <a:t>zawierać m.in.: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Garamond" panose="02020404030301010803" pitchFamily="18" charset="0"/>
              </a:rPr>
              <a:t>udokumentowaną </a:t>
            </a:r>
            <a:r>
              <a:rPr lang="pl-PL" sz="2000" b="1" dirty="0">
                <a:latin typeface="Garamond" panose="02020404030301010803" pitchFamily="18" charset="0"/>
              </a:rPr>
              <a:t>analizę potrzeb </a:t>
            </a:r>
            <a:r>
              <a:rPr lang="pl-PL" sz="2000" dirty="0">
                <a:latin typeface="Garamond" panose="02020404030301010803" pitchFamily="18" charset="0"/>
              </a:rPr>
              <a:t>w zakresie konieczności świadczenia usług w ramach ośrodków wsparcia dla osób z zaburzeniami psychicznymi, </a:t>
            </a:r>
            <a:r>
              <a:rPr lang="pl-PL" sz="2000" b="1" dirty="0">
                <a:latin typeface="Garamond" panose="02020404030301010803" pitchFamily="18" charset="0"/>
              </a:rPr>
              <a:t>uwzględniającą liczbę osób kwalifikujących się do objęcia wsparciem </a:t>
            </a:r>
            <a:r>
              <a:rPr lang="pl-PL" sz="2000" dirty="0">
                <a:latin typeface="Garamond" panose="02020404030301010803" pitchFamily="18" charset="0"/>
              </a:rPr>
              <a:t>w ramach środowiskowego domu samopomocy, wskazanie typu nowotworzonej placówki,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informację na temat uwzględnienia w Gminnej/Powiatowej Strategii Rozwiązywania Problemów Społecznych konieczności utworzenia środowiskowego domu samopomocy  w celu zapewnienia oparcia społecznego dla osób z zaburzeniami psychicznymi,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analizę zasobów kadrowych posiadających kwalifikacje </a:t>
            </a:r>
            <a:r>
              <a:rPr lang="pl-PL" sz="2000" dirty="0">
                <a:latin typeface="Garamond" panose="02020404030301010803" pitchFamily="18" charset="0"/>
              </a:rPr>
              <a:t>określone w Rozporządzeniu </a:t>
            </a:r>
            <a:r>
              <a:rPr lang="pl-PL" sz="2000" dirty="0" err="1" smtClean="0">
                <a:latin typeface="Garamond" panose="02020404030301010803" pitchFamily="18" charset="0"/>
              </a:rPr>
              <a:t>MPiPS</a:t>
            </a:r>
            <a:r>
              <a:rPr lang="pl-PL" sz="2000" dirty="0" smtClean="0">
                <a:latin typeface="Garamond" panose="02020404030301010803" pitchFamily="18" charset="0"/>
              </a:rPr>
              <a:t> w </a:t>
            </a:r>
            <a:r>
              <a:rPr lang="pl-PL" sz="2000" dirty="0">
                <a:latin typeface="Garamond" panose="02020404030301010803" pitchFamily="18" charset="0"/>
              </a:rPr>
              <a:t>sprawie środowiskowych domów samopomocy, zapewniające realizację zadania zgodnie z obowiązującymi standardami,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tytuł prawny do nieruchomości</a:t>
            </a:r>
            <a:r>
              <a:rPr lang="pl-PL" sz="2000" dirty="0">
                <a:latin typeface="Garamond" panose="02020404030301010803" pitchFamily="18" charset="0"/>
              </a:rPr>
              <a:t>, na której będzie zlokalizowany środowiskowy dom samopomocy </a:t>
            </a:r>
            <a:r>
              <a:rPr lang="pl-PL" sz="2000" i="1" dirty="0">
                <a:latin typeface="Garamond" panose="02020404030301010803" pitchFamily="18" charset="0"/>
              </a:rPr>
              <a:t>(określenie, czyją własnością jest budynek i na podstawie jakiego tytułu prawnego będzie użytkowana nieruchomość – umowa użyczenie, dzierżawy itp.),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dokładny opis bazy lokalowej </a:t>
            </a:r>
            <a:r>
              <a:rPr lang="pl-PL" sz="2000" dirty="0">
                <a:latin typeface="Garamond" panose="02020404030301010803" pitchFamily="18" charset="0"/>
              </a:rPr>
              <a:t>z podaniem powierzchni ogólnej i użytkowej wraz z wykazem poszczególnych pomieszczeń, z których będą korzystać uczestnicy, </a:t>
            </a:r>
          </a:p>
        </p:txBody>
      </p:sp>
    </p:spTree>
    <p:extLst>
      <p:ext uri="{BB962C8B-B14F-4D97-AF65-F5344CB8AC3E}">
        <p14:creationId xmlns:p14="http://schemas.microsoft.com/office/powerpoint/2010/main" val="2476256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251520" y="1124744"/>
            <a:ext cx="8686800" cy="4525962"/>
          </a:xfrm>
        </p:spPr>
        <p:txBody>
          <a:bodyPr/>
          <a:lstStyle/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weryfikacja wniosków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składanych przez jednostki samorządu terytorialnego, będzie przeprowadzana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przez minimum 4 osobowy Zespół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, w skład którego wejdą: Dyrektor i/lub Zastępca Dyrektora Wydziału Polityki Społecznej W-M UW w Olsztynie, przedstawiciele Oddziału Budżetu Planowania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i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Analiz oraz Oddziału Nadzoru i Kontroli w Pomocy Społecznej w Wydziale Polityki Społecznej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W-M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UW w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Olsztynie, 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z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posiedzenia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Zespołu zostanie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sporządzony protokół, w którym przedstawione będą wszystkie podjęte ustalenia wraz z listą rankingową wniosków przyjętych do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/>
                <a:cs typeface="Arial"/>
              </a:rPr>
              <a:t>finansowania, który zostanie przedłożony do akceptacji Wojewody Warmińsko-Mazurskiego,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w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oparciu o zaakceptowany protokół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i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listę rankingową zostanie przedłożone zapotrzebowanie na środki z rezerwy celowej bądź zostanie dokonany podział oszczędności wygenerowanych w ramach budżetu, którym dysponuje Wojewoda Warmińsko-Mazurski,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umowy z jednostkami samorządu terytorialnego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zawierane będą w przypadku przyznania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środków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 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zadanie związane z pracami remontowo-budowlanymi , którego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realizacja wymaga zaangażowania nakładów finansowych przekraczających kwotę 100.000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zł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,  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4525962"/>
          </a:xfrm>
        </p:spPr>
        <p:txBody>
          <a:bodyPr/>
          <a:lstStyle/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jednostki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samorządu terytorialnego, które otrzymały finansowanie składają w terminie określonym przez Wydział Polityki Społecznej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W-M UW w Olsztynie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oświadczenie o przyjęciu dotacji, zweryfikowany kosztorys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realizacji zadania dostosowany do wysokości otrzymanego finansowania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i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harmonogram prac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planowanych do zrealizowania w ramach otrzymanej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dotacji,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dotacja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przyznana na realizację zadania związanego ze standaryzacją, realizacją planów rozwojowych śds oraz tworzeniem nowych ośrodków,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będzie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przekazywana w miarę dostępności środków na rachunku bankowym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W-M UW w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Olsztynie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, z zastrzeżeniem, iż dotacja na prace remontowe oraz inwestycje, będzie przekazywana na podstawie wniosków o płatność, zawierających informacje o zakresie zrealizowanych prac, wynikających z harmonogramu, o którym mowa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powyżej,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dotacja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na działalność bieżącą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nowoutworzonych miejsc w funkcjonujących środowiskowych domach samopomocy oraz nowotworzonych środowiskowych domów samopomocy, zostanie przekazana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po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uzyskaniu pozytywnej opinii zespołu kontrolerów Wydziału Polityki Społecznej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W-M UW w 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Olsztynie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, który w drodze wizytacji sprawdzi stan przygotowania jednostki do przyjęcia zwiększonej liczby podopiecznych bądź w przypadku uruchamianie nowej jednostki, stan jej przygotowania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 przyjęcia podopiecznych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61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WAŻNE !!!</a:t>
            </a:r>
            <a:endParaRPr lang="pl-PL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</a:tabLst>
            </a:pPr>
            <a:endParaRPr lang="pl-PL" sz="2600" dirty="0" smtClean="0"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pl-PL" sz="2600" b="1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Za </a:t>
            </a:r>
            <a:r>
              <a:rPr lang="pl-PL" sz="26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prawidłowe wydatkowanie środków pochodzących </a:t>
            </a:r>
            <a:r>
              <a:rPr lang="pl-PL" sz="2600" b="1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/>
            </a:r>
            <a:br>
              <a:rPr lang="pl-PL" sz="2600" b="1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</a:br>
            <a:r>
              <a:rPr lang="pl-PL" sz="2600" b="1" dirty="0" smtClean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z </a:t>
            </a:r>
            <a:r>
              <a:rPr lang="pl-PL" sz="26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dotacji, odpowiada </a:t>
            </a:r>
            <a:r>
              <a:rPr lang="pl-PL" sz="2600" b="1" u="sng" dirty="0">
                <a:solidFill>
                  <a:srgbClr val="FF0000"/>
                </a:solidFill>
                <a:latin typeface="Garamond" panose="02020404030301010803" pitchFamily="18" charset="0"/>
                <a:ea typeface="Calibri"/>
                <a:cs typeface="Times New Roman"/>
              </a:rPr>
              <a:t>jednostka samorządu terytorialnego</a:t>
            </a:r>
            <a:r>
              <a:rPr lang="pl-PL" sz="26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, która prowadzi bądź zleca prowadzenie środowiskowego domu samopomocy podmiotowi niepublicznemu.</a:t>
            </a:r>
          </a:p>
          <a:p>
            <a:pPr marL="0" indent="0">
              <a:buNone/>
            </a:pPr>
            <a:endParaRPr lang="pl-PL" sz="2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72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686800" cy="1080120"/>
          </a:xfrm>
        </p:spPr>
        <p:txBody>
          <a:bodyPr>
            <a:noAutofit/>
          </a:bodyPr>
          <a:lstStyle/>
          <a:p>
            <a:pPr algn="ctr"/>
            <a:r>
              <a:rPr lang="pl-PL" sz="2900" dirty="0">
                <a:solidFill>
                  <a:srgbClr val="4133F5"/>
                </a:solidFill>
                <a:effectLst/>
              </a:rPr>
              <a:t>Budżet </a:t>
            </a:r>
            <a:r>
              <a:rPr lang="pl-PL" sz="2900" dirty="0" smtClean="0">
                <a:solidFill>
                  <a:srgbClr val="4133F5"/>
                </a:solidFill>
                <a:effectLst/>
              </a:rPr>
              <a:t>na środowiskowe domy samopomocy</a:t>
            </a:r>
            <a:br>
              <a:rPr lang="pl-PL" sz="2900" dirty="0" smtClean="0">
                <a:solidFill>
                  <a:srgbClr val="4133F5"/>
                </a:solidFill>
                <a:effectLst/>
              </a:rPr>
            </a:br>
            <a:r>
              <a:rPr lang="pl-PL" sz="2900" dirty="0" smtClean="0">
                <a:solidFill>
                  <a:srgbClr val="4133F5"/>
                </a:solidFill>
                <a:effectLst/>
              </a:rPr>
              <a:t>lata 2016 - 2017</a:t>
            </a:r>
            <a:endParaRPr lang="pl-PL" sz="2900" dirty="0">
              <a:solidFill>
                <a:srgbClr val="4133F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2750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Budżet 2016 w rozdziale 85203 – „Ośrodki wsparcia”</a:t>
            </a:r>
            <a:endParaRPr lang="pl-PL" sz="2800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800" dirty="0">
                <a:solidFill>
                  <a:schemeClr val="tx1"/>
                </a:solidFill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Ogółem na dzień 19.09.2016 r. –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55.183.724 zł: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ustawa budżetowa 2016 r. –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41.102.000 zł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– środki przeznaczone na działalność bieżąca 3.951 miejsc: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posiadany limit środków pozwolił na ustalenie dotacji na jedno miejsce </a:t>
            </a:r>
            <a:b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 poziomie: w gminnych śds 938 zł a w powiatowych 1.000 zł,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przyjmując dotację na poziomie 1.268 zł na jedno miejsce, posiadany limit środków pozwoliłby na pokrycie kosztów działalności bieżącej śds przez okres 9 miesięcy,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środki z rezerwy celowej na uzupełnienie doboru środków na działalność bieżącą śds –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12.081.724 zł,</a:t>
            </a:r>
          </a:p>
          <a:p>
            <a:pPr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schemeClr val="tx1"/>
                </a:solidFill>
                <a:latin typeface="Garamond" panose="02020404030301010803" pitchFamily="18" charset="0"/>
              </a:rPr>
              <a:t>ś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rodki z rezerwy celowej na standaryzację i kontynuację zadań rozpoczętych w latach 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ubiegłych, w tym na </a:t>
            </a:r>
            <a:r>
              <a:rPr lang="pl-PL" sz="2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uruchomienie 91 miejsc – </a:t>
            </a:r>
            <a:r>
              <a:rPr lang="pl-PL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2.000.000 zł.</a:t>
            </a:r>
            <a:endParaRPr lang="pl-PL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5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cap="none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Projekt budżetu na 2017 rok</a:t>
            </a:r>
            <a:endParaRPr lang="pl-PL" b="1" cap="none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2"/>
          </a:xfrm>
        </p:spPr>
        <p:txBody>
          <a:bodyPr/>
          <a:lstStyle/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Dotacja zaplanowana na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2017 rok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w rozdziale 85203 – „Ośrodki wsparcia”, </a:t>
            </a:r>
            <a:b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 działalność  bieżącą śds pozostaje na poziomie ustawy budżetowej 2016, tj. –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41.102.000 zł</a:t>
            </a: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/>
            </a:r>
            <a:b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i będzie przeznaczona na sfinansowanie działalności bieżącej 3.682 miejsc. 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Zgodnie z zapisami ustawy o pomocy społecznej w roku 2017 dotacja na jedno miejsce w śds będzie wynosiła 1.458 zł, w związku z czym posiadany limit środków pozwoli na pokrycie kosztów działalności bieżącej śds przez okres ok. 7,5 miesiąca.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Jeżeli kwota dotacji na jedno miejsce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pozostałaby </a:t>
            </a: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na poziomie 1.268 zł, posiadany limit środków pozwoli na pokrycie kosztów działalności bieżącej śds przez okres niespełna 9 miesięcy.  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Niedobory: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dotacja 1.268 zł – 14.923.312 zł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Garamond" panose="02020404030301010803" pitchFamily="18" charset="0"/>
              </a:rPr>
              <a:t>d</a:t>
            </a:r>
            <a:r>
              <a:rPr lang="pl-PL" sz="1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otacja 1.458 zł – 23.843.152 zł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Niedobory środków będą uzupełniane przez Ministerstwo Rodziny, Pracy i Polityki Społecznej z rezerwy celowej budżetu państwa. 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1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l-PL" sz="3000" b="1" dirty="0">
                <a:solidFill>
                  <a:schemeClr val="accent3"/>
                </a:solidFill>
                <a:latin typeface="Garamond" pitchFamily="18" charset="0"/>
              </a:rPr>
              <a:t>W  przypadku  pytań  lub  wątpliwości</a:t>
            </a:r>
            <a:endParaRPr lang="pl-PL" dirty="0">
              <a:solidFill>
                <a:schemeClr val="accent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168275">
              <a:buClr>
                <a:srgbClr val="2DA2BF"/>
              </a:buClr>
              <a:buFont typeface="Wingdings 2" pitchFamily="18" charset="2"/>
              <a:buNone/>
              <a:defRPr/>
            </a:pPr>
            <a:r>
              <a:rPr lang="pl-PL" dirty="0">
                <a:solidFill>
                  <a:schemeClr val="tx1"/>
                </a:solidFill>
                <a:latin typeface="Garamond" pitchFamily="18" charset="0"/>
              </a:rPr>
              <a:t>proszę o </a:t>
            </a:r>
            <a:r>
              <a:rPr lang="pl-PL" dirty="0" smtClean="0">
                <a:solidFill>
                  <a:schemeClr val="tx1"/>
                </a:solidFill>
                <a:latin typeface="Garamond" pitchFamily="18" charset="0"/>
              </a:rPr>
              <a:t>kontakt:</a:t>
            </a:r>
          </a:p>
          <a:p>
            <a:pPr indent="-168275">
              <a:buClr>
                <a:srgbClr val="2DA2BF"/>
              </a:buClr>
              <a:buFont typeface="Wingdings 2" pitchFamily="18" charset="2"/>
              <a:buNone/>
              <a:defRPr/>
            </a:pPr>
            <a:r>
              <a:rPr lang="pl-PL" sz="3600" b="1" dirty="0" smtClean="0">
                <a:solidFill>
                  <a:schemeClr val="tx1"/>
                </a:solidFill>
                <a:latin typeface="Garamond" pitchFamily="18" charset="0"/>
              </a:rPr>
              <a:t>Anna Soboczyńska</a:t>
            </a:r>
          </a:p>
          <a:p>
            <a:pPr indent="-168275">
              <a:buClr>
                <a:srgbClr val="2DA2BF"/>
              </a:buClr>
              <a:buFont typeface="Wingdings 2" pitchFamily="18" charset="2"/>
              <a:buNone/>
              <a:defRPr/>
            </a:pPr>
            <a:r>
              <a:rPr lang="pl-PL" sz="3600" b="1" dirty="0" smtClean="0">
                <a:solidFill>
                  <a:schemeClr val="tx1"/>
                </a:solidFill>
                <a:latin typeface="Garamond" pitchFamily="18" charset="0"/>
              </a:rPr>
              <a:t>tel</a:t>
            </a:r>
            <a:r>
              <a:rPr lang="pl-PL" sz="3600" b="1" dirty="0">
                <a:solidFill>
                  <a:schemeClr val="tx1"/>
                </a:solidFill>
                <a:latin typeface="Garamond" pitchFamily="18" charset="0"/>
              </a:rPr>
              <a:t>. </a:t>
            </a:r>
            <a:r>
              <a:rPr lang="pl-PL" sz="3600" b="1" dirty="0" smtClean="0">
                <a:solidFill>
                  <a:schemeClr val="tx1"/>
                </a:solidFill>
                <a:latin typeface="Garamond" pitchFamily="18" charset="0"/>
              </a:rPr>
              <a:t>(89</a:t>
            </a:r>
            <a:r>
              <a:rPr lang="pl-PL" sz="3600" b="1" dirty="0">
                <a:solidFill>
                  <a:schemeClr val="tx1"/>
                </a:solidFill>
                <a:latin typeface="Garamond" pitchFamily="18" charset="0"/>
              </a:rPr>
              <a:t>) 523 </a:t>
            </a:r>
            <a:r>
              <a:rPr lang="pl-PL" sz="3600" b="1" dirty="0" smtClean="0">
                <a:solidFill>
                  <a:schemeClr val="tx1"/>
                </a:solidFill>
                <a:latin typeface="Garamond" pitchFamily="18" charset="0"/>
              </a:rPr>
              <a:t>24 04</a:t>
            </a:r>
          </a:p>
          <a:p>
            <a:pPr indent="-168275">
              <a:buClr>
                <a:srgbClr val="2DA2BF"/>
              </a:buClr>
              <a:buFont typeface="Wingdings 2" pitchFamily="18" charset="2"/>
              <a:buNone/>
              <a:defRPr/>
            </a:pPr>
            <a:r>
              <a:rPr lang="pl-PL" sz="3600" b="1" dirty="0" smtClean="0">
                <a:solidFill>
                  <a:schemeClr val="tx1"/>
                </a:solidFill>
                <a:latin typeface="Garamond" pitchFamily="18" charset="0"/>
              </a:rPr>
              <a:t>adres e-mail:</a:t>
            </a:r>
          </a:p>
          <a:p>
            <a:pPr indent="-168275">
              <a:buClr>
                <a:srgbClr val="2DA2BF"/>
              </a:buClr>
              <a:buFont typeface="Wingdings 2" pitchFamily="18" charset="2"/>
              <a:buNone/>
              <a:defRPr/>
            </a:pPr>
            <a:r>
              <a:rPr lang="pl-PL" sz="3600" b="1" u="sng" dirty="0" smtClean="0">
                <a:solidFill>
                  <a:schemeClr val="tx1"/>
                </a:solidFill>
                <a:latin typeface="Garamond" pitchFamily="18" charset="0"/>
              </a:rPr>
              <a:t>anna.soboczynska@uw.olsztyn.pl</a:t>
            </a:r>
            <a:endParaRPr lang="pl-PL" sz="3600" b="1" u="sng" dirty="0">
              <a:solidFill>
                <a:schemeClr val="tx1"/>
              </a:solidFill>
              <a:latin typeface="Garamond" pitchFamily="18" charset="0"/>
            </a:endParaRPr>
          </a:p>
          <a:p>
            <a:pPr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1052736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Garamond" panose="02020404030301010803" pitchFamily="18" charset="0"/>
              </a:rPr>
              <a:t>Zgodnie z ustawą o pomocy społecznej, prowadzenie i rozwój infrastruktury ośrodków wsparcia dla osób z zaburzeniami psychicznymi (środowiskowych domów samopomocy) należy do zadań zleconych z zakresu administracji rządowej realizowanych przez: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Gminę</a:t>
            </a:r>
            <a:r>
              <a:rPr lang="pl-PL" sz="2000" dirty="0">
                <a:latin typeface="Garamond" panose="02020404030301010803" pitchFamily="18" charset="0"/>
              </a:rPr>
              <a:t> – art. 18 ust.1 pkt 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>
                <a:latin typeface="Garamond" panose="02020404030301010803" pitchFamily="18" charset="0"/>
              </a:rPr>
              <a:t>Powiat </a:t>
            </a:r>
            <a:r>
              <a:rPr lang="pl-PL" sz="2000" dirty="0">
                <a:latin typeface="Garamond" panose="02020404030301010803" pitchFamily="18" charset="0"/>
              </a:rPr>
              <a:t>– art. 20 ust.1 pkt 2</a:t>
            </a:r>
          </a:p>
        </p:txBody>
      </p:sp>
    </p:spTree>
    <p:extLst>
      <p:ext uri="{BB962C8B-B14F-4D97-AF65-F5344CB8AC3E}">
        <p14:creationId xmlns:p14="http://schemas.microsoft.com/office/powerpoint/2010/main" val="116655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96752"/>
            <a:ext cx="8686800" cy="4525962"/>
          </a:xfrm>
        </p:spPr>
        <p:txBody>
          <a:bodyPr/>
          <a:lstStyle/>
          <a:p>
            <a:pPr marL="0" indent="0" algn="ctr">
              <a:buNone/>
            </a:pPr>
            <a:endParaRPr lang="pl-PL" dirty="0" smtClean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b="1" cap="all" dirty="0" smtClean="0">
                <a:solidFill>
                  <a:srgbClr val="FF0000"/>
                </a:solidFill>
                <a:latin typeface="Garamond" panose="02020404030301010803" pitchFamily="18" charset="0"/>
              </a:rPr>
              <a:t>Dziękuję za uwagę</a:t>
            </a:r>
          </a:p>
          <a:p>
            <a:pPr marL="0" indent="0" algn="ctr">
              <a:buNone/>
            </a:pP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Joanna Kozłowska</a:t>
            </a:r>
          </a:p>
          <a:p>
            <a:pPr marL="0" indent="0" algn="ctr">
              <a:buNone/>
            </a:pP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Kierownik </a:t>
            </a:r>
          </a:p>
          <a:p>
            <a:pPr marL="0" indent="0" algn="ctr">
              <a:buNone/>
            </a:pP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Oddziału Budżetu Planowania i Analiz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w</a:t>
            </a:r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 Wydziale Polityki Społecznej</a:t>
            </a: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3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55576" y="1052736"/>
            <a:ext cx="7992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000" dirty="0">
                <a:latin typeface="Garamond" panose="02020404030301010803" pitchFamily="18" charset="0"/>
              </a:rPr>
              <a:t>Jednostka samorządu terytorialnego, zadanie związane z utworzeniem  </a:t>
            </a:r>
            <a:r>
              <a:rPr lang="pl-PL" sz="2000" dirty="0" smtClean="0">
                <a:latin typeface="Garamond" panose="02020404030301010803" pitchFamily="18" charset="0"/>
              </a:rPr>
              <a:t>              i prowadzeniem </a:t>
            </a:r>
            <a:r>
              <a:rPr lang="pl-PL" sz="2000" dirty="0">
                <a:latin typeface="Garamond" panose="02020404030301010803" pitchFamily="18" charset="0"/>
              </a:rPr>
              <a:t>środowiskowych domów samopomocy, może realizować samodzielnie lub, zgodnie z art. 25 </a:t>
            </a:r>
            <a:r>
              <a:rPr lang="pl-PL" sz="2000" dirty="0" smtClean="0">
                <a:latin typeface="Garamond" panose="02020404030301010803" pitchFamily="18" charset="0"/>
              </a:rPr>
              <a:t>ust</a:t>
            </a:r>
            <a:r>
              <a:rPr lang="pl-PL" sz="2000" dirty="0">
                <a:latin typeface="Garamond" panose="02020404030301010803" pitchFamily="18" charset="0"/>
              </a:rPr>
              <a:t>. 1 ustawy z dnia 12 marca 2004 r. o pomocy społecznej (Dz.U. z 2016 r. poz. 930), zlecić jego realizację, </a:t>
            </a:r>
            <a:r>
              <a:rPr lang="pl-PL" sz="2000" i="1" dirty="0">
                <a:latin typeface="Garamond" panose="02020404030301010803" pitchFamily="18" charset="0"/>
              </a:rPr>
              <a:t>„udzielając dotacji na finansowanie lub dofinansowanie realizacji zleconego zadania organizacjom pozarządowym, o których mowa w art. 3 ust. 2 ustawy z dnia 24 kwietnia 2003 r. o działalności pożytku publicznego i o wolontariacie oraz podmiotom wymienionym w art. 3 ust. 3 tej ustawy, prowadzącym działalność w zakresie pomocy społecznej, zwanych dalej „podmiotami uprawnionymi”</a:t>
            </a:r>
            <a:r>
              <a:rPr lang="pl-PL" sz="2000" dirty="0">
                <a:latin typeface="Garamond" panose="020204040303010108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518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5278340"/>
              </p:ext>
            </p:extLst>
          </p:nvPr>
        </p:nvGraphicFramePr>
        <p:xfrm>
          <a:off x="395536" y="980728"/>
          <a:ext cx="835292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550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86463" y="134076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Garamond" panose="02020404030301010803" pitchFamily="18" charset="0"/>
              </a:rPr>
              <a:t>Zlecenie realizacji zadania z zakresu pomocy społecznej odbywa się po uprzednim przeprowadzeniu konkursu ofert.</a:t>
            </a:r>
          </a:p>
          <a:p>
            <a:endParaRPr lang="pl-PL" sz="2400" dirty="0" smtClean="0">
              <a:latin typeface="Garamond" panose="02020404030301010803" pitchFamily="18" charset="0"/>
            </a:endParaRPr>
          </a:p>
          <a:p>
            <a:r>
              <a:rPr lang="pl-PL" sz="2400" dirty="0" smtClean="0">
                <a:latin typeface="Garamond" panose="02020404030301010803" pitchFamily="18" charset="0"/>
              </a:rPr>
              <a:t>Do </a:t>
            </a:r>
            <a:r>
              <a:rPr lang="pl-PL" sz="2400" dirty="0">
                <a:latin typeface="Garamond" panose="02020404030301010803" pitchFamily="18" charset="0"/>
              </a:rPr>
              <a:t>zlecania zadań, o których mowa w ust. 1, stosuje się przepisy ustawy z dnia 24 kwietnia 2003 r. o działalności pożytku publicznego i o wolontariacie.</a:t>
            </a:r>
          </a:p>
        </p:txBody>
      </p:sp>
    </p:spTree>
    <p:extLst>
      <p:ext uri="{BB962C8B-B14F-4D97-AF65-F5344CB8AC3E}">
        <p14:creationId xmlns:p14="http://schemas.microsoft.com/office/powerpoint/2010/main" val="285809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484785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KONKURS</a:t>
            </a:r>
          </a:p>
          <a:p>
            <a:pPr algn="just"/>
            <a:endParaRPr lang="pl-PL" sz="2400" dirty="0">
              <a:latin typeface="Garamond" panose="02020404030301010803" pitchFamily="18" charset="0"/>
            </a:endParaRP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Ogłoszenie otwartego konkursu ofert (art. 13 u. </a:t>
            </a:r>
            <a:r>
              <a:rPr lang="pl-PL" sz="2400" dirty="0" err="1">
                <a:latin typeface="Garamond" panose="02020404030301010803" pitchFamily="18" charset="0"/>
              </a:rPr>
              <a:t>opp</a:t>
            </a:r>
            <a:r>
              <a:rPr lang="pl-PL" sz="2400" dirty="0">
                <a:latin typeface="Garamond" panose="02020404030301010803" pitchFamily="18" charset="0"/>
              </a:rPr>
              <a:t>) , poza informacjami m.in. o rodzaju zadania, wysokości środków publicznych przeznaczonych na realizację tego zadania, zasadach przyznawania dotacji, powinno zawierać informacje o </a:t>
            </a:r>
            <a:r>
              <a:rPr lang="pl-PL" sz="2400" b="1" dirty="0">
                <a:latin typeface="Garamond" panose="02020404030301010803" pitchFamily="18" charset="0"/>
              </a:rPr>
              <a:t>warunkach realizacji zadania</a:t>
            </a:r>
            <a:r>
              <a:rPr lang="pl-PL" sz="2400" dirty="0">
                <a:latin typeface="Garamond" panose="02020404030301010803" pitchFamily="18" charset="0"/>
              </a:rPr>
              <a:t> (np. kwalifikacjach kadry)</a:t>
            </a:r>
          </a:p>
        </p:txBody>
      </p:sp>
    </p:spTree>
    <p:extLst>
      <p:ext uri="{BB962C8B-B14F-4D97-AF65-F5344CB8AC3E}">
        <p14:creationId xmlns:p14="http://schemas.microsoft.com/office/powerpoint/2010/main" val="146460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1052736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Garamond" panose="02020404030301010803" pitchFamily="18" charset="0"/>
              </a:rPr>
              <a:t>Kwalifikacje kadry mają odzwierciedlenie w składanej ofercie, w której druku zawarte są informacje nt. </a:t>
            </a:r>
            <a:r>
              <a:rPr lang="pl-PL" sz="2400" b="1" dirty="0">
                <a:latin typeface="Garamond" panose="02020404030301010803" pitchFamily="18" charset="0"/>
              </a:rPr>
              <a:t>posiadanych zasobach rzeczowych i kadrowych</a:t>
            </a:r>
            <a:r>
              <a:rPr lang="pl-PL" sz="2400" dirty="0">
                <a:latin typeface="Garamond" panose="02020404030301010803" pitchFamily="18" charset="0"/>
              </a:rPr>
              <a:t> zapewniających wykonanie zadania publicznego. (art. 14)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 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Jednocześnie ten aspekt podlega </a:t>
            </a:r>
            <a:r>
              <a:rPr lang="pl-PL" sz="2400" dirty="0" smtClean="0">
                <a:latin typeface="Garamond" panose="02020404030301010803" pitchFamily="18" charset="0"/>
              </a:rPr>
              <a:t>ocenie organu </a:t>
            </a:r>
            <a:r>
              <a:rPr lang="pl-PL" sz="2400" dirty="0">
                <a:latin typeface="Garamond" panose="02020404030301010803" pitchFamily="18" charset="0"/>
              </a:rPr>
              <a:t>administracji publicznej przy rozpatrywaniu ofert, gdzie zgodnie z art. 16 </a:t>
            </a:r>
            <a:r>
              <a:rPr lang="pl-PL" sz="2400" b="1" dirty="0">
                <a:latin typeface="Garamond" panose="02020404030301010803" pitchFamily="18" charset="0"/>
              </a:rPr>
              <a:t>ocenia się proponowaną jakość wykonania zadania i kwalifikacje osób</a:t>
            </a:r>
            <a:r>
              <a:rPr lang="pl-PL" sz="2400" dirty="0">
                <a:latin typeface="Garamond" panose="02020404030301010803" pitchFamily="18" charset="0"/>
              </a:rPr>
              <a:t>, przy udziale których organizacja pozarządowa lub podmioty określone w art. 3 ust. 3 będą realizować zadanie publiczne.</a:t>
            </a:r>
          </a:p>
          <a:p>
            <a:pPr algn="just"/>
            <a:r>
              <a:rPr lang="pl-PL" sz="2400" dirty="0">
                <a:latin typeface="Garamond" panose="020204040303010108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2178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ierownictw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3782</TotalTime>
  <Words>1717</Words>
  <Application>Microsoft Office PowerPoint</Application>
  <PresentationFormat>Pokaz na ekranie (4:3)</PresentationFormat>
  <Paragraphs>304</Paragraphs>
  <Slides>40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50" baseType="lpstr">
      <vt:lpstr>Arial</vt:lpstr>
      <vt:lpstr>Calibri</vt:lpstr>
      <vt:lpstr>Franklin Gothic Book</vt:lpstr>
      <vt:lpstr>Franklin Gothic Medium</vt:lpstr>
      <vt:lpstr>Garamond</vt:lpstr>
      <vt:lpstr>Times New Roman</vt:lpstr>
      <vt:lpstr>Wingdings</vt:lpstr>
      <vt:lpstr>Wingdings 2</vt:lpstr>
      <vt:lpstr>Wędrówka</vt:lpstr>
      <vt:lpstr>Arkusz</vt:lpstr>
      <vt:lpstr>Prezentacja programu PowerPoint</vt:lpstr>
      <vt:lpstr>Program narady</vt:lpstr>
      <vt:lpstr>Zlecanie prowadzenia  środowiskowych domów samopomocy podmiotom niepublicznym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Dane statystyczne dotyczące sieci środowiskowych domów samopomocy na terenie  województwa warmińsko-mazurskiego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LICZBA ŚDS W UKŁADZIE POWIATOWYM wg stanu na dzień 31.12.2015 </vt:lpstr>
      <vt:lpstr>LICZBA ŚDS W UKŁADZIE GMINNYM wg stanu na dzień 31.12.2015 </vt:lpstr>
      <vt:lpstr>Finansowanie działalności bieżącej środowiskowych domów</vt:lpstr>
      <vt:lpstr>  </vt:lpstr>
      <vt:lpstr>Nowy wzór meldunku</vt:lpstr>
      <vt:lpstr>Sposób naliczania miesięcznej transzy dotacji</vt:lpstr>
      <vt:lpstr>Wyrównanie dotacji należnej za styczeń-lipiec br.</vt:lpstr>
      <vt:lpstr>Prezentacja programu PowerPoint</vt:lpstr>
      <vt:lpstr>Zasady przyznawania dodatkowych środków na rozwój sieci  środowiskowych domów samopomocy</vt:lpstr>
      <vt:lpstr>Prezentacja programu PowerPoint</vt:lpstr>
      <vt:lpstr>Co powinny zawierać wnioski</vt:lpstr>
      <vt:lpstr>Prezentacja programu PowerPoint</vt:lpstr>
      <vt:lpstr>Prezentacja programu PowerPoint</vt:lpstr>
      <vt:lpstr>Prezentacja programu PowerPoint</vt:lpstr>
      <vt:lpstr>Prezentacja programu PowerPoint</vt:lpstr>
      <vt:lpstr>WAŻNE !!!</vt:lpstr>
      <vt:lpstr>Budżet na środowiskowe domy samopomocy lata 2016 - 2017</vt:lpstr>
      <vt:lpstr>Budżet 2016 w rozdziale 85203 – „Ośrodki wsparcia”</vt:lpstr>
      <vt:lpstr>Projekt budżetu na 2017 rok</vt:lpstr>
      <vt:lpstr>W  przypadku  pytań  lub  wątpliwości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Joanna Kozlowska</cp:lastModifiedBy>
  <cp:revision>447</cp:revision>
  <cp:lastPrinted>2016-09-19T06:29:13Z</cp:lastPrinted>
  <dcterms:created xsi:type="dcterms:W3CDTF">2011-02-06T20:22:04Z</dcterms:created>
  <dcterms:modified xsi:type="dcterms:W3CDTF">2016-09-19T07:17:49Z</dcterms:modified>
</cp:coreProperties>
</file>