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474" r:id="rId3"/>
    <p:sldId id="417" r:id="rId4"/>
    <p:sldId id="420" r:id="rId5"/>
    <p:sldId id="480" r:id="rId6"/>
    <p:sldId id="481" r:id="rId7"/>
    <p:sldId id="485" r:id="rId8"/>
    <p:sldId id="486" r:id="rId9"/>
    <p:sldId id="534" r:id="rId10"/>
    <p:sldId id="512" r:id="rId11"/>
  </p:sldIdLst>
  <p:sldSz cx="12192000" cy="6858000"/>
  <p:notesSz cx="6858000" cy="9144000"/>
  <p:defaultTextStyle>
    <a:defPPr>
      <a:defRPr lang="pl-P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3770" userDrawn="1">
          <p15:clr>
            <a:srgbClr val="A4A3A4"/>
          </p15:clr>
        </p15:guide>
        <p15:guide id="2" pos="93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dancewicz Anna" initials="ZA" lastIdx="1" clrIdx="0">
    <p:extLst>
      <p:ext uri="{19B8F6BF-5375-455C-9EA6-DF929625EA0E}">
        <p15:presenceInfo xmlns:p15="http://schemas.microsoft.com/office/powerpoint/2012/main" userId="S::anna.zdancewicz@mf.gov.pl::1d160c0d-5530-4fa7-81b8-f0643f561e9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E6C"/>
    <a:srgbClr val="E318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38B1855-1B75-4FBE-930C-398BA8C253C6}" styleName="Styl z motywem 2 — Ak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FD4443E-F989-4FC4-A0C8-D5A2AF1F390B}" styleName="Styl ciemny 1 — Ak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Styl ciemny 1 — Ak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Styl ciemny 1 — Ak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F1AB2-1976-4502-BF36-3FF5EA218861}" styleName="Styl pośredni 4 — Ak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Styl pośredni 2 — Ak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Styl pośredni 2 — Ak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06" autoAdjust="0"/>
    <p:restoredTop sz="89587" autoAdjust="0"/>
  </p:normalViewPr>
  <p:slideViewPr>
    <p:cSldViewPr snapToGrid="0" snapToObjects="1">
      <p:cViewPr varScale="1">
        <p:scale>
          <a:sx n="142" d="100"/>
          <a:sy n="142" d="100"/>
        </p:scale>
        <p:origin x="196" y="88"/>
      </p:cViewPr>
      <p:guideLst>
        <p:guide orient="horz" pos="3770"/>
        <p:guide pos="937"/>
      </p:guideLst>
    </p:cSldViewPr>
  </p:slideViewPr>
  <p:outlineViewPr>
    <p:cViewPr>
      <p:scale>
        <a:sx n="33" d="100"/>
        <a:sy n="33" d="100"/>
      </p:scale>
      <p:origin x="0" y="-30336"/>
    </p:cViewPr>
  </p:outlineViewPr>
  <p:notesTextViewPr>
    <p:cViewPr>
      <p:scale>
        <a:sx n="3" d="2"/>
        <a:sy n="3" d="2"/>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a:extLst>
              <a:ext uri="{FF2B5EF4-FFF2-40B4-BE49-F238E27FC236}">
                <a16:creationId xmlns:a16="http://schemas.microsoft.com/office/drawing/2014/main" id="{22AAEF9E-193C-03D7-47CB-68C32BF4C1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a:extLst>
              <a:ext uri="{FF2B5EF4-FFF2-40B4-BE49-F238E27FC236}">
                <a16:creationId xmlns:a16="http://schemas.microsoft.com/office/drawing/2014/main" id="{13963360-0357-7451-9E7F-ECB79A8D6F1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382F4A2-7112-465C-A36F-2D30D15C6DDC}" type="datetimeFigureOut">
              <a:rPr lang="pl-PL" smtClean="0"/>
              <a:t>08.05.2026</a:t>
            </a:fld>
            <a:endParaRPr lang="pl-PL"/>
          </a:p>
        </p:txBody>
      </p:sp>
      <p:sp>
        <p:nvSpPr>
          <p:cNvPr id="4" name="Symbol zastępczy stopki 3">
            <a:extLst>
              <a:ext uri="{FF2B5EF4-FFF2-40B4-BE49-F238E27FC236}">
                <a16:creationId xmlns:a16="http://schemas.microsoft.com/office/drawing/2014/main" id="{B770ED83-2C99-030A-A625-8F09E4F8BFF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a:extLst>
              <a:ext uri="{FF2B5EF4-FFF2-40B4-BE49-F238E27FC236}">
                <a16:creationId xmlns:a16="http://schemas.microsoft.com/office/drawing/2014/main" id="{FD5262FD-C6BD-DD0D-798F-5596D27D3CA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F0DB67D-E706-4782-986E-46135712384A}" type="slidenum">
              <a:rPr lang="pl-PL" smtClean="0"/>
              <a:t>‹#›</a:t>
            </a:fld>
            <a:endParaRPr lang="pl-PL"/>
          </a:p>
        </p:txBody>
      </p:sp>
    </p:spTree>
    <p:extLst>
      <p:ext uri="{BB962C8B-B14F-4D97-AF65-F5344CB8AC3E}">
        <p14:creationId xmlns:p14="http://schemas.microsoft.com/office/powerpoint/2010/main" val="41517702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8FD740-04CB-4A57-9ACA-DFE83D211D70}" type="datetimeFigureOut">
              <a:rPr lang="pl-PL" smtClean="0"/>
              <a:pPr/>
              <a:t>08.05.2026</a:t>
            </a:fld>
            <a:endParaRPr lang="pl-PL"/>
          </a:p>
        </p:txBody>
      </p:sp>
      <p:sp>
        <p:nvSpPr>
          <p:cNvPr id="4" name="Symbol zastępczy obrazu slajd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1235DB-2491-4D47-A155-80AEE3A3255D}" type="slidenum">
              <a:rPr lang="pl-PL" smtClean="0"/>
              <a:pPr/>
              <a:t>‹#›</a:t>
            </a:fld>
            <a:endParaRPr lang="pl-PL"/>
          </a:p>
        </p:txBody>
      </p:sp>
    </p:spTree>
    <p:extLst>
      <p:ext uri="{BB962C8B-B14F-4D97-AF65-F5344CB8AC3E}">
        <p14:creationId xmlns:p14="http://schemas.microsoft.com/office/powerpoint/2010/main" val="16288341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31235DB-2491-4D47-A155-80AEE3A3255D}" type="slidenum">
              <a:rPr lang="pl-PL" smtClean="0"/>
              <a:pPr/>
              <a:t>4</a:t>
            </a:fld>
            <a:endParaRPr lang="pl-PL"/>
          </a:p>
        </p:txBody>
      </p:sp>
    </p:spTree>
    <p:extLst>
      <p:ext uri="{BB962C8B-B14F-4D97-AF65-F5344CB8AC3E}">
        <p14:creationId xmlns:p14="http://schemas.microsoft.com/office/powerpoint/2010/main" val="38083735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914400" y="2130428"/>
            <a:ext cx="10363200" cy="1470025"/>
          </a:xfrm>
        </p:spPr>
        <p:txBody>
          <a:bodyPr/>
          <a:lstStyle/>
          <a:p>
            <a:r>
              <a:rPr lang="pl-PL"/>
              <a:t>Kliknij, aby edytować styl</a:t>
            </a:r>
          </a:p>
        </p:txBody>
      </p:sp>
      <p:sp>
        <p:nvSpPr>
          <p:cNvPr id="3" name="Podtytuł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p>
        </p:txBody>
      </p:sp>
      <p:sp>
        <p:nvSpPr>
          <p:cNvPr id="4" name="Symbol zastępczy daty 3"/>
          <p:cNvSpPr>
            <a:spLocks noGrp="1"/>
          </p:cNvSpPr>
          <p:nvPr>
            <p:ph type="dt" sz="half" idx="10"/>
          </p:nvPr>
        </p:nvSpPr>
        <p:spPr/>
        <p:txBody>
          <a:bodyPr/>
          <a:lstStyle>
            <a:lvl1pPr>
              <a:defRPr/>
            </a:lvl1pPr>
          </a:lstStyle>
          <a:p>
            <a:pPr>
              <a:defRPr/>
            </a:pPr>
            <a:fld id="{866115F5-1D54-4ED1-AC85-81EB025D2425}" type="datetimeFigureOut">
              <a:rPr lang="pl-PL"/>
              <a:pPr>
                <a:defRPr/>
              </a:pPr>
              <a:t>08.05.2026</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113A659D-313D-4C03-8398-BE16F21478FC}" type="slidenum">
              <a:rPr lang="pl-PL"/>
              <a:pPr>
                <a:defRPr/>
              </a:pPr>
              <a:t>‹#›</a:t>
            </a:fld>
            <a:endParaRPr lang="pl-PL"/>
          </a:p>
        </p:txBody>
      </p:sp>
    </p:spTree>
  </p:cSld>
  <p:clrMapOvr>
    <a:masterClrMapping/>
  </p:clrMapOvr>
  <mc:AlternateContent xmlns:mc="http://schemas.openxmlformats.org/markup-compatibility/2006" xmlns:p14="http://schemas.microsoft.com/office/powerpoint/2010/main">
    <mc:Choice Requires="p14">
      <p:transition spd="slow" p14:dur="12000" advClick="0" advTm="12000"/>
    </mc:Choice>
    <mc:Fallback xmlns="">
      <p:transition spd="slow" advClick="0" advTm="12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lvl1pPr>
              <a:defRPr/>
            </a:lvl1pPr>
          </a:lstStyle>
          <a:p>
            <a:pPr>
              <a:defRPr/>
            </a:pPr>
            <a:fld id="{7157F25B-A79F-4FBE-8699-152C6462D581}" type="datetimeFigureOut">
              <a:rPr lang="pl-PL"/>
              <a:pPr>
                <a:defRPr/>
              </a:pPr>
              <a:t>08.05.2026</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052019F2-E6AB-44E8-BB6C-5393CB7A7AB9}" type="slidenum">
              <a:rPr lang="pl-PL"/>
              <a:pPr>
                <a:defRPr/>
              </a:pPr>
              <a:t>‹#›</a:t>
            </a:fld>
            <a:endParaRPr lang="pl-PL"/>
          </a:p>
        </p:txBody>
      </p:sp>
    </p:spTree>
  </p:cSld>
  <p:clrMapOvr>
    <a:masterClrMapping/>
  </p:clrMapOvr>
  <mc:AlternateContent xmlns:mc="http://schemas.openxmlformats.org/markup-compatibility/2006" xmlns:p14="http://schemas.microsoft.com/office/powerpoint/2010/main">
    <mc:Choice Requires="p14">
      <p:transition spd="slow" p14:dur="12000" advClick="0" advTm="12000"/>
    </mc:Choice>
    <mc:Fallback xmlns="">
      <p:transition spd="slow" advClick="0" advTm="12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839200" y="274641"/>
            <a:ext cx="2743200" cy="5851525"/>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609600" y="274641"/>
            <a:ext cx="8026400"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lvl1pPr>
              <a:defRPr/>
            </a:lvl1pPr>
          </a:lstStyle>
          <a:p>
            <a:pPr>
              <a:defRPr/>
            </a:pPr>
            <a:fld id="{482669E1-F8E1-46A0-9F60-DB8203C53CB4}" type="datetimeFigureOut">
              <a:rPr lang="pl-PL"/>
              <a:pPr>
                <a:defRPr/>
              </a:pPr>
              <a:t>08.05.2026</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16D5AD6D-6A70-4251-8E25-DC3610F3DC78}" type="slidenum">
              <a:rPr lang="pl-PL"/>
              <a:pPr>
                <a:defRPr/>
              </a:pPr>
              <a:t>‹#›</a:t>
            </a:fld>
            <a:endParaRPr lang="pl-PL"/>
          </a:p>
        </p:txBody>
      </p:sp>
    </p:spTree>
  </p:cSld>
  <p:clrMapOvr>
    <a:masterClrMapping/>
  </p:clrMapOvr>
  <mc:AlternateContent xmlns:mc="http://schemas.openxmlformats.org/markup-compatibility/2006" xmlns:p14="http://schemas.microsoft.com/office/powerpoint/2010/main">
    <mc:Choice Requires="p14">
      <p:transition spd="slow" p14:dur="12000" advClick="0" advTm="12000"/>
    </mc:Choice>
    <mc:Fallback xmlns="">
      <p:transition spd="slow" advClick="0" advTm="12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lvl1pPr>
              <a:defRPr/>
            </a:lvl1pPr>
          </a:lstStyle>
          <a:p>
            <a:pPr>
              <a:defRPr/>
            </a:pPr>
            <a:fld id="{2FADF426-3583-4498-A144-1B7BDE3FEB10}" type="datetimeFigureOut">
              <a:rPr lang="pl-PL"/>
              <a:pPr>
                <a:defRPr/>
              </a:pPr>
              <a:t>08.05.2026</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DA00632D-E699-428D-AE86-A366DBC20B8F}" type="slidenum">
              <a:rPr lang="pl-PL"/>
              <a:pPr>
                <a:defRPr/>
              </a:pPr>
              <a:t>‹#›</a:t>
            </a:fld>
            <a:endParaRPr lang="pl-PL"/>
          </a:p>
        </p:txBody>
      </p:sp>
    </p:spTree>
  </p:cSld>
  <p:clrMapOvr>
    <a:masterClrMapping/>
  </p:clrMapOvr>
  <mc:AlternateContent xmlns:mc="http://schemas.openxmlformats.org/markup-compatibility/2006" xmlns:p14="http://schemas.microsoft.com/office/powerpoint/2010/main">
    <mc:Choice Requires="p14">
      <p:transition spd="slow" p14:dur="12000" advClick="0" advTm="12000"/>
    </mc:Choice>
    <mc:Fallback xmlns="">
      <p:transition spd="slow" advClick="0" advTm="12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963084" y="4406903"/>
            <a:ext cx="103632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lvl1pPr>
              <a:defRPr/>
            </a:lvl1pPr>
          </a:lstStyle>
          <a:p>
            <a:pPr>
              <a:defRPr/>
            </a:pPr>
            <a:fld id="{9A593640-2DCB-48F0-ABC6-72059612C0CF}" type="datetimeFigureOut">
              <a:rPr lang="pl-PL"/>
              <a:pPr>
                <a:defRPr/>
              </a:pPr>
              <a:t>08.05.2026</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2F093D7E-ED8B-4283-BEDE-338F36F32975}" type="slidenum">
              <a:rPr lang="pl-PL"/>
              <a:pPr>
                <a:defRPr/>
              </a:pPr>
              <a:t>‹#›</a:t>
            </a:fld>
            <a:endParaRPr lang="pl-PL"/>
          </a:p>
        </p:txBody>
      </p:sp>
    </p:spTree>
  </p:cSld>
  <p:clrMapOvr>
    <a:masterClrMapping/>
  </p:clrMapOvr>
  <mc:AlternateContent xmlns:mc="http://schemas.openxmlformats.org/markup-compatibility/2006" xmlns:p14="http://schemas.microsoft.com/office/powerpoint/2010/main">
    <mc:Choice Requires="p14">
      <p:transition spd="slow" p14:dur="12000" advClick="0" advTm="12000"/>
    </mc:Choice>
    <mc:Fallback xmlns="">
      <p:transition spd="slow" advClick="0" advTm="12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3"/>
          <p:cNvSpPr>
            <a:spLocks noGrp="1"/>
          </p:cNvSpPr>
          <p:nvPr>
            <p:ph type="dt" sz="half" idx="10"/>
          </p:nvPr>
        </p:nvSpPr>
        <p:spPr/>
        <p:txBody>
          <a:bodyPr/>
          <a:lstStyle>
            <a:lvl1pPr>
              <a:defRPr/>
            </a:lvl1pPr>
          </a:lstStyle>
          <a:p>
            <a:pPr>
              <a:defRPr/>
            </a:pPr>
            <a:fld id="{02E15ADB-56F0-4388-80CA-24F6977A4EF2}" type="datetimeFigureOut">
              <a:rPr lang="pl-PL"/>
              <a:pPr>
                <a:defRPr/>
              </a:pPr>
              <a:t>08.05.2026</a:t>
            </a:fld>
            <a:endParaRPr lang="pl-PL"/>
          </a:p>
        </p:txBody>
      </p:sp>
      <p:sp>
        <p:nvSpPr>
          <p:cNvPr id="6" name="Symbol zastępczy stopki 4"/>
          <p:cNvSpPr>
            <a:spLocks noGrp="1"/>
          </p:cNvSpPr>
          <p:nvPr>
            <p:ph type="ftr" sz="quarter" idx="11"/>
          </p:nvPr>
        </p:nvSpPr>
        <p:spPr/>
        <p:txBody>
          <a:bodyPr/>
          <a:lstStyle>
            <a:lvl1pPr>
              <a:defRPr/>
            </a:lvl1pPr>
          </a:lstStyle>
          <a:p>
            <a:pPr>
              <a:defRPr/>
            </a:pPr>
            <a:endParaRPr lang="pl-PL"/>
          </a:p>
        </p:txBody>
      </p:sp>
      <p:sp>
        <p:nvSpPr>
          <p:cNvPr id="7" name="Symbol zastępczy numeru slajdu 5"/>
          <p:cNvSpPr>
            <a:spLocks noGrp="1"/>
          </p:cNvSpPr>
          <p:nvPr>
            <p:ph type="sldNum" sz="quarter" idx="12"/>
          </p:nvPr>
        </p:nvSpPr>
        <p:spPr/>
        <p:txBody>
          <a:bodyPr/>
          <a:lstStyle>
            <a:lvl1pPr>
              <a:defRPr/>
            </a:lvl1pPr>
          </a:lstStyle>
          <a:p>
            <a:pPr>
              <a:defRPr/>
            </a:pPr>
            <a:fld id="{E2878CC5-D0D9-4713-A586-DAFEDEA060A1}" type="slidenum">
              <a:rPr lang="pl-PL"/>
              <a:pPr>
                <a:defRPr/>
              </a:pPr>
              <a:t>‹#›</a:t>
            </a:fld>
            <a:endParaRPr lang="pl-PL"/>
          </a:p>
        </p:txBody>
      </p:sp>
    </p:spTree>
  </p:cSld>
  <p:clrMapOvr>
    <a:masterClrMapping/>
  </p:clrMapOvr>
  <mc:AlternateContent xmlns:mc="http://schemas.openxmlformats.org/markup-compatibility/2006" xmlns:p14="http://schemas.microsoft.com/office/powerpoint/2010/main">
    <mc:Choice Requires="p14">
      <p:transition spd="slow" p14:dur="12000" advClick="0" advTm="12000"/>
    </mc:Choice>
    <mc:Fallback xmlns="">
      <p:transition spd="slow" advClick="0" advTm="12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3"/>
          <p:cNvSpPr>
            <a:spLocks noGrp="1"/>
          </p:cNvSpPr>
          <p:nvPr>
            <p:ph type="dt" sz="half" idx="10"/>
          </p:nvPr>
        </p:nvSpPr>
        <p:spPr/>
        <p:txBody>
          <a:bodyPr/>
          <a:lstStyle>
            <a:lvl1pPr>
              <a:defRPr/>
            </a:lvl1pPr>
          </a:lstStyle>
          <a:p>
            <a:pPr>
              <a:defRPr/>
            </a:pPr>
            <a:fld id="{F0232C1A-F40C-4943-AB1A-C96989454206}" type="datetimeFigureOut">
              <a:rPr lang="pl-PL"/>
              <a:pPr>
                <a:defRPr/>
              </a:pPr>
              <a:t>08.05.2026</a:t>
            </a:fld>
            <a:endParaRPr lang="pl-PL"/>
          </a:p>
        </p:txBody>
      </p:sp>
      <p:sp>
        <p:nvSpPr>
          <p:cNvPr id="8" name="Symbol zastępczy stopki 4"/>
          <p:cNvSpPr>
            <a:spLocks noGrp="1"/>
          </p:cNvSpPr>
          <p:nvPr>
            <p:ph type="ftr" sz="quarter" idx="11"/>
          </p:nvPr>
        </p:nvSpPr>
        <p:spPr/>
        <p:txBody>
          <a:bodyPr/>
          <a:lstStyle>
            <a:lvl1pPr>
              <a:defRPr/>
            </a:lvl1pPr>
          </a:lstStyle>
          <a:p>
            <a:pPr>
              <a:defRPr/>
            </a:pPr>
            <a:endParaRPr lang="pl-PL"/>
          </a:p>
        </p:txBody>
      </p:sp>
      <p:sp>
        <p:nvSpPr>
          <p:cNvPr id="9" name="Symbol zastępczy numeru slajdu 5"/>
          <p:cNvSpPr>
            <a:spLocks noGrp="1"/>
          </p:cNvSpPr>
          <p:nvPr>
            <p:ph type="sldNum" sz="quarter" idx="12"/>
          </p:nvPr>
        </p:nvSpPr>
        <p:spPr/>
        <p:txBody>
          <a:bodyPr/>
          <a:lstStyle>
            <a:lvl1pPr>
              <a:defRPr/>
            </a:lvl1pPr>
          </a:lstStyle>
          <a:p>
            <a:pPr>
              <a:defRPr/>
            </a:pPr>
            <a:fld id="{9FB11885-F94C-49BC-9F93-8AF73776B3E3}" type="slidenum">
              <a:rPr lang="pl-PL"/>
              <a:pPr>
                <a:defRPr/>
              </a:pPr>
              <a:t>‹#›</a:t>
            </a:fld>
            <a:endParaRPr lang="pl-PL"/>
          </a:p>
        </p:txBody>
      </p:sp>
    </p:spTree>
  </p:cSld>
  <p:clrMapOvr>
    <a:masterClrMapping/>
  </p:clrMapOvr>
  <mc:AlternateContent xmlns:mc="http://schemas.openxmlformats.org/markup-compatibility/2006" xmlns:p14="http://schemas.microsoft.com/office/powerpoint/2010/main">
    <mc:Choice Requires="p14">
      <p:transition spd="slow" p14:dur="12000" advClick="0" advTm="12000"/>
    </mc:Choice>
    <mc:Fallback xmlns="">
      <p:transition spd="slow" advClick="0" advTm="12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3"/>
          <p:cNvSpPr>
            <a:spLocks noGrp="1"/>
          </p:cNvSpPr>
          <p:nvPr>
            <p:ph type="dt" sz="half" idx="10"/>
          </p:nvPr>
        </p:nvSpPr>
        <p:spPr/>
        <p:txBody>
          <a:bodyPr/>
          <a:lstStyle>
            <a:lvl1pPr>
              <a:defRPr/>
            </a:lvl1pPr>
          </a:lstStyle>
          <a:p>
            <a:pPr>
              <a:defRPr/>
            </a:pPr>
            <a:fld id="{5B0BD4A8-C2D5-4120-8D91-988416B24CA5}" type="datetimeFigureOut">
              <a:rPr lang="pl-PL"/>
              <a:pPr>
                <a:defRPr/>
              </a:pPr>
              <a:t>08.05.2026</a:t>
            </a:fld>
            <a:endParaRPr lang="pl-PL"/>
          </a:p>
        </p:txBody>
      </p:sp>
      <p:sp>
        <p:nvSpPr>
          <p:cNvPr id="4" name="Symbol zastępczy stopki 4"/>
          <p:cNvSpPr>
            <a:spLocks noGrp="1"/>
          </p:cNvSpPr>
          <p:nvPr>
            <p:ph type="ftr" sz="quarter" idx="11"/>
          </p:nvPr>
        </p:nvSpPr>
        <p:spPr/>
        <p:txBody>
          <a:bodyPr/>
          <a:lstStyle>
            <a:lvl1pPr>
              <a:defRPr/>
            </a:lvl1pPr>
          </a:lstStyle>
          <a:p>
            <a:pPr>
              <a:defRPr/>
            </a:pPr>
            <a:endParaRPr lang="pl-PL"/>
          </a:p>
        </p:txBody>
      </p:sp>
      <p:sp>
        <p:nvSpPr>
          <p:cNvPr id="5" name="Symbol zastępczy numeru slajdu 5"/>
          <p:cNvSpPr>
            <a:spLocks noGrp="1"/>
          </p:cNvSpPr>
          <p:nvPr>
            <p:ph type="sldNum" sz="quarter" idx="12"/>
          </p:nvPr>
        </p:nvSpPr>
        <p:spPr/>
        <p:txBody>
          <a:bodyPr/>
          <a:lstStyle>
            <a:lvl1pPr>
              <a:defRPr/>
            </a:lvl1pPr>
          </a:lstStyle>
          <a:p>
            <a:pPr>
              <a:defRPr/>
            </a:pPr>
            <a:fld id="{0137746C-1F8B-4A8A-8390-8AF705684561}" type="slidenum">
              <a:rPr lang="pl-PL"/>
              <a:pPr>
                <a:defRPr/>
              </a:pPr>
              <a:t>‹#›</a:t>
            </a:fld>
            <a:endParaRPr lang="pl-PL"/>
          </a:p>
        </p:txBody>
      </p:sp>
    </p:spTree>
  </p:cSld>
  <p:clrMapOvr>
    <a:masterClrMapping/>
  </p:clrMapOvr>
  <mc:AlternateContent xmlns:mc="http://schemas.openxmlformats.org/markup-compatibility/2006" xmlns:p14="http://schemas.microsoft.com/office/powerpoint/2010/main">
    <mc:Choice Requires="p14">
      <p:transition spd="slow" p14:dur="12000" advClick="0" advTm="12000"/>
    </mc:Choice>
    <mc:Fallback xmlns="">
      <p:transition spd="slow" advClick="0" advTm="12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3"/>
          <p:cNvSpPr>
            <a:spLocks noGrp="1"/>
          </p:cNvSpPr>
          <p:nvPr>
            <p:ph type="dt" sz="half" idx="10"/>
          </p:nvPr>
        </p:nvSpPr>
        <p:spPr/>
        <p:txBody>
          <a:bodyPr/>
          <a:lstStyle>
            <a:lvl1pPr>
              <a:defRPr/>
            </a:lvl1pPr>
          </a:lstStyle>
          <a:p>
            <a:pPr>
              <a:defRPr/>
            </a:pPr>
            <a:fld id="{E763D170-1E3D-46CD-9A3B-31F14C4F49C4}" type="datetimeFigureOut">
              <a:rPr lang="pl-PL"/>
              <a:pPr>
                <a:defRPr/>
              </a:pPr>
              <a:t>08.05.2026</a:t>
            </a:fld>
            <a:endParaRPr lang="pl-PL"/>
          </a:p>
        </p:txBody>
      </p:sp>
      <p:sp>
        <p:nvSpPr>
          <p:cNvPr id="3" name="Symbol zastępczy stopki 4"/>
          <p:cNvSpPr>
            <a:spLocks noGrp="1"/>
          </p:cNvSpPr>
          <p:nvPr>
            <p:ph type="ftr" sz="quarter" idx="11"/>
          </p:nvPr>
        </p:nvSpPr>
        <p:spPr/>
        <p:txBody>
          <a:bodyPr/>
          <a:lstStyle>
            <a:lvl1pPr>
              <a:defRPr/>
            </a:lvl1pPr>
          </a:lstStyle>
          <a:p>
            <a:pPr>
              <a:defRPr/>
            </a:pPr>
            <a:endParaRPr lang="pl-PL"/>
          </a:p>
        </p:txBody>
      </p:sp>
      <p:sp>
        <p:nvSpPr>
          <p:cNvPr id="4" name="Symbol zastępczy numeru slajdu 5"/>
          <p:cNvSpPr>
            <a:spLocks noGrp="1"/>
          </p:cNvSpPr>
          <p:nvPr>
            <p:ph type="sldNum" sz="quarter" idx="12"/>
          </p:nvPr>
        </p:nvSpPr>
        <p:spPr/>
        <p:txBody>
          <a:bodyPr/>
          <a:lstStyle>
            <a:lvl1pPr>
              <a:defRPr/>
            </a:lvl1pPr>
          </a:lstStyle>
          <a:p>
            <a:pPr>
              <a:defRPr/>
            </a:pPr>
            <a:fld id="{FFA2CE18-2ABF-44B7-9102-F584C0D75CF5}" type="slidenum">
              <a:rPr lang="pl-PL"/>
              <a:pPr>
                <a:defRPr/>
              </a:pPr>
              <a:t>‹#›</a:t>
            </a:fld>
            <a:endParaRPr lang="pl-PL"/>
          </a:p>
        </p:txBody>
      </p:sp>
    </p:spTree>
  </p:cSld>
  <p:clrMapOvr>
    <a:masterClrMapping/>
  </p:clrMapOvr>
  <mc:AlternateContent xmlns:mc="http://schemas.openxmlformats.org/markup-compatibility/2006" xmlns:p14="http://schemas.microsoft.com/office/powerpoint/2010/main">
    <mc:Choice Requires="p14">
      <p:transition spd="slow" p14:dur="12000" advClick="0" advTm="12000"/>
    </mc:Choice>
    <mc:Fallback xmlns="">
      <p:transition spd="slow" advClick="0" advTm="12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09602" y="273050"/>
            <a:ext cx="4011084"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3"/>
          <p:cNvSpPr>
            <a:spLocks noGrp="1"/>
          </p:cNvSpPr>
          <p:nvPr>
            <p:ph type="dt" sz="half" idx="10"/>
          </p:nvPr>
        </p:nvSpPr>
        <p:spPr/>
        <p:txBody>
          <a:bodyPr/>
          <a:lstStyle>
            <a:lvl1pPr>
              <a:defRPr/>
            </a:lvl1pPr>
          </a:lstStyle>
          <a:p>
            <a:pPr>
              <a:defRPr/>
            </a:pPr>
            <a:fld id="{021E2E6E-2F6D-4522-8530-8BDE55C84706}" type="datetimeFigureOut">
              <a:rPr lang="pl-PL"/>
              <a:pPr>
                <a:defRPr/>
              </a:pPr>
              <a:t>08.05.2026</a:t>
            </a:fld>
            <a:endParaRPr lang="pl-PL"/>
          </a:p>
        </p:txBody>
      </p:sp>
      <p:sp>
        <p:nvSpPr>
          <p:cNvPr id="6" name="Symbol zastępczy stopki 4"/>
          <p:cNvSpPr>
            <a:spLocks noGrp="1"/>
          </p:cNvSpPr>
          <p:nvPr>
            <p:ph type="ftr" sz="quarter" idx="11"/>
          </p:nvPr>
        </p:nvSpPr>
        <p:spPr/>
        <p:txBody>
          <a:bodyPr/>
          <a:lstStyle>
            <a:lvl1pPr>
              <a:defRPr/>
            </a:lvl1pPr>
          </a:lstStyle>
          <a:p>
            <a:pPr>
              <a:defRPr/>
            </a:pPr>
            <a:endParaRPr lang="pl-PL"/>
          </a:p>
        </p:txBody>
      </p:sp>
      <p:sp>
        <p:nvSpPr>
          <p:cNvPr id="7" name="Symbol zastępczy numeru slajdu 5"/>
          <p:cNvSpPr>
            <a:spLocks noGrp="1"/>
          </p:cNvSpPr>
          <p:nvPr>
            <p:ph type="sldNum" sz="quarter" idx="12"/>
          </p:nvPr>
        </p:nvSpPr>
        <p:spPr/>
        <p:txBody>
          <a:bodyPr/>
          <a:lstStyle>
            <a:lvl1pPr>
              <a:defRPr/>
            </a:lvl1pPr>
          </a:lstStyle>
          <a:p>
            <a:pPr>
              <a:defRPr/>
            </a:pPr>
            <a:fld id="{DC42CAE0-DAEF-4F68-85CC-B01336AFE3B9}" type="slidenum">
              <a:rPr lang="pl-PL"/>
              <a:pPr>
                <a:defRPr/>
              </a:pPr>
              <a:t>‹#›</a:t>
            </a:fld>
            <a:endParaRPr lang="pl-PL"/>
          </a:p>
        </p:txBody>
      </p:sp>
    </p:spTree>
  </p:cSld>
  <p:clrMapOvr>
    <a:masterClrMapping/>
  </p:clrMapOvr>
  <mc:AlternateContent xmlns:mc="http://schemas.openxmlformats.org/markup-compatibility/2006" xmlns:p14="http://schemas.microsoft.com/office/powerpoint/2010/main">
    <mc:Choice Requires="p14">
      <p:transition spd="slow" p14:dur="12000" advClick="0" advTm="12000"/>
    </mc:Choice>
    <mc:Fallback xmlns="">
      <p:transition spd="slow" advClick="0" advTm="12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2389717" y="4800600"/>
            <a:ext cx="7315200"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a:p>
        </p:txBody>
      </p:sp>
      <p:sp>
        <p:nvSpPr>
          <p:cNvPr id="4" name="Symbol zastępczy tekst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3"/>
          <p:cNvSpPr>
            <a:spLocks noGrp="1"/>
          </p:cNvSpPr>
          <p:nvPr>
            <p:ph type="dt" sz="half" idx="10"/>
          </p:nvPr>
        </p:nvSpPr>
        <p:spPr/>
        <p:txBody>
          <a:bodyPr/>
          <a:lstStyle>
            <a:lvl1pPr>
              <a:defRPr/>
            </a:lvl1pPr>
          </a:lstStyle>
          <a:p>
            <a:pPr>
              <a:defRPr/>
            </a:pPr>
            <a:fld id="{6C2A9D24-7084-4E22-BEA3-CFCF00C7E4E9}" type="datetimeFigureOut">
              <a:rPr lang="pl-PL"/>
              <a:pPr>
                <a:defRPr/>
              </a:pPr>
              <a:t>08.05.2026</a:t>
            </a:fld>
            <a:endParaRPr lang="pl-PL"/>
          </a:p>
        </p:txBody>
      </p:sp>
      <p:sp>
        <p:nvSpPr>
          <p:cNvPr id="6" name="Symbol zastępczy stopki 4"/>
          <p:cNvSpPr>
            <a:spLocks noGrp="1"/>
          </p:cNvSpPr>
          <p:nvPr>
            <p:ph type="ftr" sz="quarter" idx="11"/>
          </p:nvPr>
        </p:nvSpPr>
        <p:spPr/>
        <p:txBody>
          <a:bodyPr/>
          <a:lstStyle>
            <a:lvl1pPr>
              <a:defRPr/>
            </a:lvl1pPr>
          </a:lstStyle>
          <a:p>
            <a:pPr>
              <a:defRPr/>
            </a:pPr>
            <a:endParaRPr lang="pl-PL"/>
          </a:p>
        </p:txBody>
      </p:sp>
      <p:sp>
        <p:nvSpPr>
          <p:cNvPr id="7" name="Symbol zastępczy numeru slajdu 5"/>
          <p:cNvSpPr>
            <a:spLocks noGrp="1"/>
          </p:cNvSpPr>
          <p:nvPr>
            <p:ph type="sldNum" sz="quarter" idx="12"/>
          </p:nvPr>
        </p:nvSpPr>
        <p:spPr/>
        <p:txBody>
          <a:bodyPr/>
          <a:lstStyle>
            <a:lvl1pPr>
              <a:defRPr/>
            </a:lvl1pPr>
          </a:lstStyle>
          <a:p>
            <a:pPr>
              <a:defRPr/>
            </a:pPr>
            <a:fld id="{356C0ECB-A421-4F95-86F6-24359C7F8F5B}" type="slidenum">
              <a:rPr lang="pl-PL"/>
              <a:pPr>
                <a:defRPr/>
              </a:pPr>
              <a:t>‹#›</a:t>
            </a:fld>
            <a:endParaRPr lang="pl-PL"/>
          </a:p>
        </p:txBody>
      </p:sp>
    </p:spTree>
  </p:cSld>
  <p:clrMapOvr>
    <a:masterClrMapping/>
  </p:clrMapOvr>
  <mc:AlternateContent xmlns:mc="http://schemas.openxmlformats.org/markup-compatibility/2006" xmlns:p14="http://schemas.microsoft.com/office/powerpoint/2010/main">
    <mc:Choice Requires="p14">
      <p:transition spd="slow" p14:dur="12000" advClick="0" advTm="12000"/>
    </mc:Choice>
    <mc:Fallback xmlns="">
      <p:transition spd="slow" advClick="0" advTm="120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lum/>
          </a:blip>
          <a:srcRect/>
          <a:stretch>
            <a:fillRect/>
          </a:stretch>
        </a:blipFill>
        <a:effectLst/>
      </p:bgPr>
    </p:bg>
    <p:spTree>
      <p:nvGrpSpPr>
        <p:cNvPr id="1" name=""/>
        <p:cNvGrpSpPr/>
        <p:nvPr/>
      </p:nvGrpSpPr>
      <p:grpSpPr>
        <a:xfrm>
          <a:off x="0" y="0"/>
          <a:ext cx="0" cy="0"/>
          <a:chOff x="0" y="0"/>
          <a:chExt cx="0" cy="0"/>
        </a:xfrm>
      </p:grpSpPr>
      <p:sp>
        <p:nvSpPr>
          <p:cNvPr id="1026" name="Symbol zastępczy tytułu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l-PL"/>
              <a:t>Kliknij, aby edytować styl</a:t>
            </a:r>
          </a:p>
        </p:txBody>
      </p:sp>
      <p:sp>
        <p:nvSpPr>
          <p:cNvPr id="1027" name="Symbol zastępczy tekstu 2"/>
          <p:cNvSpPr>
            <a:spLocks noGrp="1"/>
          </p:cNvSpPr>
          <p:nvPr>
            <p:ph type="body" idx="1"/>
          </p:nvPr>
        </p:nvSpPr>
        <p:spPr bwMode="auto">
          <a:xfrm>
            <a:off x="609600" y="1600203"/>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47A15AC-94B0-410D-8E9D-6E1111E1128C}" type="datetimeFigureOut">
              <a:rPr lang="pl-PL"/>
              <a:pPr>
                <a:defRPr/>
              </a:pPr>
              <a:t>08.05.2026</a:t>
            </a:fld>
            <a:endParaRPr lang="pl-PL"/>
          </a:p>
        </p:txBody>
      </p:sp>
      <p:sp>
        <p:nvSpPr>
          <p:cNvPr id="5" name="Symbol zastępczy stopki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pl-PL"/>
          </a:p>
        </p:txBody>
      </p:sp>
      <p:sp>
        <p:nvSpPr>
          <p:cNvPr id="6" name="Symbol zastępczy numeru slajdu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C7754DA8-214E-40AE-AD38-37F6A3D719A4}" type="slidenum">
              <a:rPr lang="pl-PL"/>
              <a:pPr>
                <a:defRPr/>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2000" advClick="0" advTm="12000"/>
    </mc:Choice>
    <mc:Fallback xmlns="">
      <p:transition spd="slow" advClick="0" advTm="12000"/>
    </mc:Fallback>
  </mc:AlternateConten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defRPr>
      </a:lvl2pPr>
      <a:lvl3pPr algn="ctr" rtl="0" eaLnBrk="0" fontAlgn="base" hangingPunct="0">
        <a:spcBef>
          <a:spcPct val="0"/>
        </a:spcBef>
        <a:spcAft>
          <a:spcPct val="0"/>
        </a:spcAft>
        <a:defRPr sz="4400">
          <a:solidFill>
            <a:schemeClr val="tx1"/>
          </a:solidFill>
          <a:latin typeface="Arial" charset="0"/>
        </a:defRPr>
      </a:lvl3pPr>
      <a:lvl4pPr algn="ctr" rtl="0" eaLnBrk="0" fontAlgn="base" hangingPunct="0">
        <a:spcBef>
          <a:spcPct val="0"/>
        </a:spcBef>
        <a:spcAft>
          <a:spcPct val="0"/>
        </a:spcAft>
        <a:defRPr sz="4400">
          <a:solidFill>
            <a:schemeClr val="tx1"/>
          </a:solidFill>
          <a:latin typeface="Arial" charset="0"/>
        </a:defRPr>
      </a:lvl4pPr>
      <a:lvl5pPr algn="ctr" rtl="0" eaLnBrk="0" fontAlgn="base" hangingPunct="0">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ov.pl/ias-bialystok"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nabory.kprm.gov.pl/" TargetMode="External"/><Relationship Id="rId2" Type="http://schemas.openxmlformats.org/officeDocument/2006/relationships/hyperlink" Target="https://www.gov.pl/web/ias-bialystok" TargetMode="Externa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5EEFA428-6F53-94B3-97C0-E6464C590F7E}"/>
              </a:ext>
            </a:extLst>
          </p:cNvPr>
          <p:cNvSpPr txBox="1"/>
          <p:nvPr/>
        </p:nvSpPr>
        <p:spPr>
          <a:xfrm>
            <a:off x="1718442" y="1371600"/>
            <a:ext cx="8339958" cy="2462213"/>
          </a:xfrm>
          <a:prstGeom prst="rect">
            <a:avLst/>
          </a:prstGeom>
          <a:noFill/>
        </p:spPr>
        <p:txBody>
          <a:bodyPr wrap="square" rtlCol="0">
            <a:spAutoFit/>
          </a:bodyPr>
          <a:lstStyle/>
          <a:p>
            <a:pPr algn="l"/>
            <a:endParaRPr lang="pl-PL" sz="1200" b="0" i="0" u="none" strike="noStrike" baseline="0" dirty="0">
              <a:solidFill>
                <a:srgbClr val="000000"/>
              </a:solidFill>
              <a:latin typeface="Arial" panose="020B0604020202020204" pitchFamily="34" charset="0"/>
            </a:endParaRPr>
          </a:p>
          <a:p>
            <a:r>
              <a:rPr lang="pl-PL" sz="1200" b="0" i="0" u="none" strike="noStrike" baseline="0" dirty="0">
                <a:solidFill>
                  <a:srgbClr val="000000"/>
                </a:solidFill>
                <a:latin typeface="Arial" panose="020B0604020202020204" pitchFamily="34" charset="0"/>
              </a:rPr>
              <a:t> </a:t>
            </a:r>
            <a:r>
              <a:rPr lang="pl-PL" sz="4400" b="0" i="0" u="none" strike="noStrike" baseline="0" dirty="0">
                <a:solidFill>
                  <a:srgbClr val="000000"/>
                </a:solidFill>
                <a:latin typeface="Arial" panose="020B0604020202020204" pitchFamily="34" charset="0"/>
              </a:rPr>
              <a:t>JAK REKRUTUJEMY</a:t>
            </a:r>
          </a:p>
          <a:p>
            <a:endParaRPr lang="pl-PL" sz="4400" b="0" i="0" u="none" strike="noStrike" baseline="0" dirty="0">
              <a:latin typeface="Arial" panose="020B0604020202020204" pitchFamily="34" charset="0"/>
            </a:endParaRPr>
          </a:p>
          <a:p>
            <a:r>
              <a:rPr lang="pl-PL" sz="1800" b="0" i="0" u="none" strike="noStrike" baseline="0" dirty="0">
                <a:latin typeface="Arial" panose="020B0604020202020204" pitchFamily="34" charset="0"/>
              </a:rPr>
              <a:t>–sprawdź jak w skrócie wygląda proces naboru do pracy w korpusie służby cywilnej w Izbie Administracji Skarbowej w Białymstoku</a:t>
            </a:r>
            <a:endParaRPr lang="pl-PL" dirty="0"/>
          </a:p>
          <a:p>
            <a:endParaRPr lang="pl-PL" dirty="0"/>
          </a:p>
        </p:txBody>
      </p:sp>
      <p:sp>
        <p:nvSpPr>
          <p:cNvPr id="4" name="pole tekstowe 3">
            <a:extLst>
              <a:ext uri="{FF2B5EF4-FFF2-40B4-BE49-F238E27FC236}">
                <a16:creationId xmlns:a16="http://schemas.microsoft.com/office/drawing/2014/main" id="{99AA0626-5558-C801-4110-A7154F9E3AD2}"/>
              </a:ext>
            </a:extLst>
          </p:cNvPr>
          <p:cNvSpPr txBox="1"/>
          <p:nvPr/>
        </p:nvSpPr>
        <p:spPr>
          <a:xfrm>
            <a:off x="9459310" y="5565227"/>
            <a:ext cx="1434662" cy="1015663"/>
          </a:xfrm>
          <a:prstGeom prst="rect">
            <a:avLst/>
          </a:prstGeom>
          <a:noFill/>
        </p:spPr>
        <p:txBody>
          <a:bodyPr wrap="square" rtlCol="0">
            <a:spAutoFit/>
          </a:bodyPr>
          <a:lstStyle/>
          <a:p>
            <a:r>
              <a:rPr lang="pl-PL" sz="1200" b="0" i="0" u="none" strike="noStrike" baseline="0" dirty="0" err="1">
                <a:latin typeface="Arial" panose="020B0604020202020204" pitchFamily="34" charset="0"/>
              </a:rPr>
              <a:t>Rekruterzy</a:t>
            </a:r>
            <a:r>
              <a:rPr lang="pl-PL" sz="1200" b="0" i="0" u="none" strike="noStrike" baseline="0" dirty="0">
                <a:latin typeface="Arial" panose="020B0604020202020204" pitchFamily="34" charset="0"/>
              </a:rPr>
              <a:t>:</a:t>
            </a:r>
          </a:p>
          <a:p>
            <a:r>
              <a:rPr lang="pl-PL" sz="1200" b="0" i="0" u="none" strike="noStrike" baseline="0" dirty="0">
                <a:latin typeface="Arial" panose="020B0604020202020204" pitchFamily="34" charset="0"/>
              </a:rPr>
              <a:t>85 66 55 683</a:t>
            </a:r>
          </a:p>
          <a:p>
            <a:r>
              <a:rPr lang="pl-PL" sz="1200" b="0" i="0" u="none" strike="noStrike" baseline="0" dirty="0">
                <a:latin typeface="Arial" panose="020B0604020202020204" pitchFamily="34" charset="0"/>
              </a:rPr>
              <a:t>85 66 55 </a:t>
            </a:r>
            <a:r>
              <a:rPr lang="pl-PL" sz="1200" dirty="0">
                <a:latin typeface="Arial" panose="020B0604020202020204" pitchFamily="34" charset="0"/>
              </a:rPr>
              <a:t>749</a:t>
            </a:r>
            <a:endParaRPr lang="pl-PL" sz="1200" b="0" i="0" u="none" strike="noStrike" baseline="0" dirty="0">
              <a:latin typeface="Arial" panose="020B0604020202020204" pitchFamily="34" charset="0"/>
            </a:endParaRPr>
          </a:p>
          <a:p>
            <a:r>
              <a:rPr lang="pl-PL" sz="1200" b="0" i="0" u="none" strike="noStrike" baseline="0" dirty="0">
                <a:latin typeface="Arial" panose="020B0604020202020204" pitchFamily="34" charset="0"/>
              </a:rPr>
              <a:t>85 66 55 672</a:t>
            </a:r>
            <a:br>
              <a:rPr lang="pl-PL" sz="1200" b="0" i="0" u="none" strike="noStrike" baseline="0" dirty="0">
                <a:latin typeface="Arial" panose="020B0604020202020204" pitchFamily="34" charset="0"/>
              </a:rPr>
            </a:br>
            <a:r>
              <a:rPr lang="pl-PL" sz="1200" b="0" i="0" u="none" strike="noStrike" baseline="0" dirty="0">
                <a:latin typeface="Arial" panose="020B0604020202020204" pitchFamily="34" charset="0"/>
              </a:rPr>
              <a:t>85 66 55 664 </a:t>
            </a:r>
            <a:endParaRPr lang="pl-PL" sz="1200" dirty="0"/>
          </a:p>
        </p:txBody>
      </p:sp>
      <p:sp>
        <p:nvSpPr>
          <p:cNvPr id="6" name="pole tekstowe 5">
            <a:extLst>
              <a:ext uri="{FF2B5EF4-FFF2-40B4-BE49-F238E27FC236}">
                <a16:creationId xmlns:a16="http://schemas.microsoft.com/office/drawing/2014/main" id="{5CE732D3-44E7-4FA5-3BBB-060E75CE9F73}"/>
              </a:ext>
            </a:extLst>
          </p:cNvPr>
          <p:cNvSpPr txBox="1"/>
          <p:nvPr/>
        </p:nvSpPr>
        <p:spPr>
          <a:xfrm>
            <a:off x="1298029" y="5738648"/>
            <a:ext cx="3305502" cy="1015663"/>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pl-PL" sz="1200" b="0" i="0" u="none" strike="noStrike" kern="1200" cap="none" spc="0" normalizeH="0" baseline="0" noProof="0" dirty="0">
                <a:ln>
                  <a:noFill/>
                </a:ln>
                <a:effectLst/>
                <a:uLnTx/>
                <a:uFillTx/>
                <a:latin typeface="Arial" panose="020B0604020202020204" pitchFamily="34" charset="0"/>
                <a:ea typeface="+mn-ea"/>
                <a:cs typeface="Arial" charset="0"/>
              </a:rPr>
              <a:t>Izba Administracji Skarbowej w Białymstoku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pl-PL" sz="1200" b="0" i="0" u="none" strike="noStrike" kern="1200" cap="none" spc="0" normalizeH="0" baseline="0" noProof="0" dirty="0">
                <a:ln>
                  <a:noFill/>
                </a:ln>
                <a:effectLst/>
                <a:uLnTx/>
                <a:uFillTx/>
                <a:latin typeface="Arial" panose="020B0604020202020204" pitchFamily="34" charset="0"/>
                <a:ea typeface="+mn-ea"/>
                <a:cs typeface="Arial" charset="0"/>
              </a:rPr>
              <a:t>ul. J. K. Branickiego 9</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pl-PL" sz="1200" b="0" i="0" u="none" strike="noStrike" kern="1200" cap="none" spc="0" normalizeH="0" baseline="0" noProof="0" dirty="0">
                <a:ln>
                  <a:noFill/>
                </a:ln>
                <a:effectLst/>
                <a:uLnTx/>
                <a:uFillTx/>
                <a:latin typeface="Arial" panose="020B0604020202020204" pitchFamily="34" charset="0"/>
                <a:ea typeface="+mn-ea"/>
                <a:cs typeface="Arial" charset="0"/>
              </a:rPr>
              <a:t>15-085 Białystok</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de-DE" sz="1200" b="0" i="0" u="none" strike="noStrike" kern="1200" cap="none" spc="0" normalizeH="0" baseline="0" noProof="0" dirty="0">
                <a:ln>
                  <a:noFill/>
                </a:ln>
                <a:effectLst/>
                <a:uLnTx/>
                <a:uFillTx/>
                <a:latin typeface="Arial" panose="020B0604020202020204" pitchFamily="34" charset="0"/>
                <a:ea typeface="+mn-ea"/>
                <a:cs typeface="Arial" charset="0"/>
              </a:rPr>
              <a:t>tel.: +48 85 66 55 600</a:t>
            </a:r>
            <a:r>
              <a:rPr kumimoji="0" lang="pl-PL" sz="1200" b="0" i="0" u="none" strike="noStrike" kern="1200" cap="none" spc="0" normalizeH="0" baseline="0" noProof="0" dirty="0">
                <a:ln>
                  <a:noFill/>
                </a:ln>
                <a:effectLst/>
                <a:uLnTx/>
                <a:uFillTx/>
                <a:latin typeface="Arial" panose="020B0604020202020204" pitchFamily="34" charset="0"/>
                <a:ea typeface="+mn-ea"/>
                <a:cs typeface="Arial" charset="0"/>
              </a:rPr>
              <a:t>, </a:t>
            </a:r>
            <a:r>
              <a:rPr kumimoji="0" lang="fr-FR" sz="1200" b="0" i="0" u="none" strike="noStrike" kern="1200" cap="none" spc="0" normalizeH="0" baseline="0" noProof="0" dirty="0">
                <a:ln>
                  <a:noFill/>
                </a:ln>
                <a:effectLst/>
                <a:uLnTx/>
                <a:uFillTx/>
                <a:latin typeface="Arial" panose="020B0604020202020204" pitchFamily="34" charset="0"/>
                <a:ea typeface="+mn-ea"/>
                <a:cs typeface="Arial" charset="0"/>
              </a:rPr>
              <a:t>fax :+48 85 66 55 610</a:t>
            </a:r>
          </a:p>
          <a:p>
            <a:pPr lvl="0">
              <a:defRPr/>
            </a:pPr>
            <a:r>
              <a:rPr lang="pl-PL" sz="1200" u="sng" dirty="0">
                <a:hlinkClick r:id="rId3" tooltip="strona internetowa Izby Administracji Skarbowej w Białmstoku">
                  <a:extLst>
                    <a:ext uri="{A12FA001-AC4F-418D-AE19-62706E023703}">
                      <ahyp:hlinkClr xmlns:ahyp="http://schemas.microsoft.com/office/drawing/2018/hyperlinkcolor" val="tx"/>
                    </a:ext>
                  </a:extLst>
                </a:hlinkClick>
              </a:rPr>
              <a:t>https://gov.pl/ias-bialystok</a:t>
            </a:r>
            <a:endParaRPr kumimoji="0" lang="pl-PL" sz="1200" i="0" u="none" strike="noStrike" kern="1200" cap="none" spc="0" normalizeH="0" baseline="0" noProof="0" dirty="0">
              <a:ln>
                <a:noFill/>
              </a:ln>
              <a:effectLst/>
              <a:uLnTx/>
              <a:uFillTx/>
              <a:latin typeface="Arial" charset="0"/>
              <a:ea typeface="+mn-ea"/>
              <a:cs typeface="Arial" charset="0"/>
            </a:endParaRPr>
          </a:p>
        </p:txBody>
      </p:sp>
    </p:spTree>
  </p:cSld>
  <p:clrMapOvr>
    <a:masterClrMapping/>
  </p:clrMapOvr>
  <mc:AlternateContent xmlns:mc="http://schemas.openxmlformats.org/markup-compatibility/2006" xmlns:p14="http://schemas.microsoft.com/office/powerpoint/2010/main">
    <mc:Choice Requires="p14">
      <p:transition spd="slow" p14:dur="12000" advClick="0" advTm="12000"/>
    </mc:Choice>
    <mc:Fallback xmlns="">
      <p:transition spd="slow" advClick="0" advTm="12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386012" y="506413"/>
            <a:ext cx="9324975" cy="1639887"/>
          </a:xfrm>
        </p:spPr>
        <p:txBody>
          <a:bodyPr/>
          <a:lstStyle/>
          <a:p>
            <a:r>
              <a:rPr lang="pl-PL" sz="2400" b="1" i="0" u="none" strike="noStrike" baseline="0" dirty="0">
                <a:solidFill>
                  <a:srgbClr val="000000"/>
                </a:solidFill>
                <a:latin typeface="Arial" panose="020B0604020202020204" pitchFamily="34" charset="0"/>
              </a:rPr>
              <a:t>Praca w Izbie Administracji Skarbowej w Białymstoku</a:t>
            </a:r>
          </a:p>
        </p:txBody>
      </p:sp>
      <p:sp>
        <p:nvSpPr>
          <p:cNvPr id="3" name="Symbol zastępczy zawartości 2"/>
          <p:cNvSpPr>
            <a:spLocks noGrp="1"/>
          </p:cNvSpPr>
          <p:nvPr>
            <p:ph idx="1"/>
          </p:nvPr>
        </p:nvSpPr>
        <p:spPr>
          <a:xfrm>
            <a:off x="1963388" y="1907628"/>
            <a:ext cx="8480776" cy="4635062"/>
          </a:xfrm>
        </p:spPr>
        <p:txBody>
          <a:bodyPr/>
          <a:lstStyle/>
          <a:p>
            <a:r>
              <a:rPr lang="pl-PL" sz="1800" b="0" i="0" u="none" strike="noStrike" baseline="0" dirty="0">
                <a:solidFill>
                  <a:srgbClr val="000000"/>
                </a:solidFill>
                <a:latin typeface="Arial" panose="020B0604020202020204" pitchFamily="34" charset="0"/>
              </a:rPr>
              <a:t>Co do zasady pierwsza umowa zawierana jest na okres roku. </a:t>
            </a:r>
          </a:p>
          <a:p>
            <a:r>
              <a:rPr lang="pl-PL" sz="1800" b="0" i="0" u="none" strike="noStrike" baseline="0" dirty="0">
                <a:solidFill>
                  <a:srgbClr val="000000"/>
                </a:solidFill>
                <a:latin typeface="Arial" panose="020B0604020202020204" pitchFamily="34" charset="0"/>
              </a:rPr>
              <a:t>Osoba podejmująca po raz pierwszy pracę w służbie cywilnej zobowiązana jest do odbycia służby przygotowawczej.</a:t>
            </a:r>
          </a:p>
          <a:p>
            <a:r>
              <a:rPr lang="pl-PL" sz="1800" b="0" i="0" u="none" strike="noStrike" baseline="0" dirty="0">
                <a:solidFill>
                  <a:srgbClr val="000000"/>
                </a:solidFill>
                <a:latin typeface="Arial" panose="020B0604020202020204" pitchFamily="34" charset="0"/>
              </a:rPr>
              <a:t>Służba przygotowawcza trwa nie dłużej niż 4 miesiące i kończy się nie później niż z upływem 8 miesięcy od podjęcia pracy przez pracownika. </a:t>
            </a:r>
          </a:p>
          <a:p>
            <a:r>
              <a:rPr lang="pl-PL" sz="1800" b="0" i="0" u="none" strike="noStrike" baseline="0" dirty="0">
                <a:solidFill>
                  <a:srgbClr val="000000"/>
                </a:solidFill>
                <a:latin typeface="Arial" panose="020B0604020202020204" pitchFamily="34" charset="0"/>
              </a:rPr>
              <a:t>W pierwszym roku pracy, a w szczególności w </a:t>
            </a:r>
            <a:r>
              <a:rPr lang="pl-PL" sz="1800" b="0" i="0" u="none" strike="noStrike" baseline="0">
                <a:solidFill>
                  <a:srgbClr val="000000"/>
                </a:solidFill>
                <a:latin typeface="Arial" panose="020B0604020202020204" pitchFamily="34" charset="0"/>
              </a:rPr>
              <a:t>okresie służby przygotowawczej</a:t>
            </a:r>
            <a:r>
              <a:rPr lang="pl-PL" sz="1800" b="0" i="0" u="none" strike="noStrike" baseline="0" dirty="0">
                <a:solidFill>
                  <a:srgbClr val="000000"/>
                </a:solidFill>
                <a:latin typeface="Arial" panose="020B0604020202020204" pitchFamily="34" charset="0"/>
              </a:rPr>
              <a:t>, zostanie wyznaczony Ci opiekun.</a:t>
            </a:r>
          </a:p>
          <a:p>
            <a:r>
              <a:rPr lang="pl-PL" sz="1800" b="0" i="0" u="none" strike="noStrike" baseline="0" dirty="0">
                <a:solidFill>
                  <a:srgbClr val="000000"/>
                </a:solidFill>
                <a:latin typeface="Arial" panose="020B0604020202020204" pitchFamily="34" charset="0"/>
              </a:rPr>
              <a:t>W okresie służby przygotowawczej należy odbyć wymagane szkolenia i złożyć z wynikiem pozytywnym egzamin kończący służbę przygotowawczą .</a:t>
            </a:r>
          </a:p>
          <a:p>
            <a:r>
              <a:rPr lang="pl-PL" sz="1800" b="0" i="0" u="none" strike="noStrike" baseline="0" dirty="0">
                <a:solidFill>
                  <a:srgbClr val="000000"/>
                </a:solidFill>
                <a:latin typeface="Arial" panose="020B0604020202020204" pitchFamily="34" charset="0"/>
              </a:rPr>
              <a:t>Zostaniesz zatrudniony na czas nieokreślony jeżeli ukończysz służbę przygotowawczą z wynikiem pozytywnym oraz uzyskasz pozytywną pierwszą ocenę w służbie cywilnej. </a:t>
            </a:r>
          </a:p>
          <a:p>
            <a:r>
              <a:rPr lang="pl-PL" sz="1800" b="0" i="0" u="none" strike="noStrike" baseline="0" dirty="0">
                <a:solidFill>
                  <a:srgbClr val="000000"/>
                </a:solidFill>
                <a:latin typeface="Arial" panose="020B0604020202020204" pitchFamily="34" charset="0"/>
              </a:rPr>
              <a:t>Jeśli zastałeś/</a:t>
            </a:r>
            <a:r>
              <a:rPr lang="pl-PL" sz="1800" b="0" i="0" u="none" strike="noStrike" baseline="0" dirty="0" err="1">
                <a:solidFill>
                  <a:srgbClr val="000000"/>
                </a:solidFill>
                <a:latin typeface="Arial" panose="020B0604020202020204" pitchFamily="34" charset="0"/>
              </a:rPr>
              <a:t>aś</a:t>
            </a:r>
            <a:r>
              <a:rPr lang="pl-PL" sz="1800" b="0" i="0" u="none" strike="noStrike" baseline="0" dirty="0">
                <a:solidFill>
                  <a:srgbClr val="000000"/>
                </a:solidFill>
                <a:latin typeface="Arial" panose="020B0604020202020204" pitchFamily="34" charset="0"/>
              </a:rPr>
              <a:t> przyjęty/a na czas zastępstwa nieobecnego pracownika, Twoja umowa o pracę ulega rozwiązaniu z chwilą powrotu do pracy zastępowanego pracownika. </a:t>
            </a:r>
          </a:p>
          <a:p>
            <a:pPr marL="0" indent="0">
              <a:buNone/>
            </a:pPr>
            <a:endParaRPr lang="pl-PL" sz="2400" b="1" dirty="0">
              <a:solidFill>
                <a:schemeClr val="tx2"/>
              </a:solidFill>
            </a:endParaRPr>
          </a:p>
        </p:txBody>
      </p:sp>
    </p:spTree>
  </p:cSld>
  <p:clrMapOvr>
    <a:masterClrMapping/>
  </p:clrMapOvr>
  <mc:AlternateContent xmlns:mc="http://schemas.openxmlformats.org/markup-compatibility/2006" xmlns:p14="http://schemas.microsoft.com/office/powerpoint/2010/main">
    <mc:Choice Requires="p14">
      <p:transition spd="slow" p14:dur="12000" advClick="0" advTm="12000"/>
    </mc:Choice>
    <mc:Fallback xmlns="">
      <p:transition spd="slow" advClick="0" advTm="12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505526" y="1600203"/>
            <a:ext cx="10076873" cy="3492059"/>
          </a:xfrm>
        </p:spPr>
        <p:txBody>
          <a:bodyPr/>
          <a:lstStyle/>
          <a:p>
            <a:pPr marL="0" indent="0" algn="ctr">
              <a:buNone/>
            </a:pPr>
            <a:r>
              <a:rPr lang="pl-PL" sz="2400" b="1" i="0" u="none" strike="noStrike" baseline="0" dirty="0">
                <a:solidFill>
                  <a:srgbClr val="000000"/>
                </a:solidFill>
                <a:latin typeface="Arial" panose="020B0604020202020204" pitchFamily="34" charset="0"/>
              </a:rPr>
              <a:t>ETAPY NABORU</a:t>
            </a:r>
          </a:p>
          <a:p>
            <a:pPr marL="0" indent="0" algn="ctr">
              <a:buNone/>
            </a:pPr>
            <a:endParaRPr lang="pl-PL" sz="2400" b="1" i="0" u="none" strike="noStrike" baseline="0" dirty="0">
              <a:solidFill>
                <a:srgbClr val="000000"/>
              </a:solidFill>
              <a:latin typeface="Arial" panose="020B0604020202020204" pitchFamily="34" charset="0"/>
            </a:endParaRPr>
          </a:p>
          <a:p>
            <a:r>
              <a:rPr lang="pl-PL" sz="1800" b="0" i="0" u="none" strike="noStrike" baseline="0" dirty="0">
                <a:solidFill>
                  <a:srgbClr val="000000"/>
                </a:solidFill>
                <a:latin typeface="Arial" panose="020B0604020202020204" pitchFamily="34" charset="0"/>
              </a:rPr>
              <a:t>Ogłoszenie</a:t>
            </a:r>
          </a:p>
          <a:p>
            <a:r>
              <a:rPr lang="pl-PL" sz="1800" b="0" i="0" u="none" strike="noStrike" baseline="0" dirty="0">
                <a:solidFill>
                  <a:srgbClr val="000000"/>
                </a:solidFill>
                <a:latin typeface="Arial" panose="020B0604020202020204" pitchFamily="34" charset="0"/>
              </a:rPr>
              <a:t>Aplikowanie kandydatów i weryfikacja ofert</a:t>
            </a:r>
          </a:p>
          <a:p>
            <a:r>
              <a:rPr lang="pl-PL" sz="1800" b="0" i="0" u="none" strike="noStrike" baseline="0" dirty="0">
                <a:solidFill>
                  <a:srgbClr val="000000"/>
                </a:solidFill>
                <a:latin typeface="Arial" panose="020B0604020202020204" pitchFamily="34" charset="0"/>
              </a:rPr>
              <a:t>Sprawdzenie wiedzy i umiejętności</a:t>
            </a:r>
          </a:p>
          <a:p>
            <a:r>
              <a:rPr lang="pl-PL" sz="1800" b="0" i="0" u="none" strike="noStrike" baseline="0" dirty="0">
                <a:solidFill>
                  <a:srgbClr val="000000"/>
                </a:solidFill>
                <a:latin typeface="Arial" panose="020B0604020202020204" pitchFamily="34" charset="0"/>
              </a:rPr>
              <a:t>Rozmowa kwalifikacyjna</a:t>
            </a:r>
          </a:p>
          <a:p>
            <a:r>
              <a:rPr lang="pl-PL" sz="1800" b="0" i="0" u="none" strike="noStrike" baseline="0" dirty="0">
                <a:solidFill>
                  <a:srgbClr val="000000"/>
                </a:solidFill>
                <a:latin typeface="Arial" panose="020B0604020202020204" pitchFamily="34" charset="0"/>
              </a:rPr>
              <a:t>Weryfikacja wymagań dodatkowych</a:t>
            </a:r>
          </a:p>
          <a:p>
            <a:r>
              <a:rPr lang="pl-PL" sz="1800" b="0" i="0" u="none" strike="noStrike" baseline="0" dirty="0">
                <a:solidFill>
                  <a:srgbClr val="000000"/>
                </a:solidFill>
                <a:latin typeface="Arial" panose="020B0604020202020204" pitchFamily="34" charset="0"/>
              </a:rPr>
              <a:t>Wybór kandydata do zatrudnienia</a:t>
            </a:r>
            <a:endParaRPr lang="pl-PL" sz="1800" dirty="0">
              <a:solidFill>
                <a:schemeClr val="tx2">
                  <a:lumMod val="75000"/>
                </a:schemeClr>
              </a:solidFill>
            </a:endParaRPr>
          </a:p>
        </p:txBody>
      </p:sp>
    </p:spTree>
    <p:extLst>
      <p:ext uri="{BB962C8B-B14F-4D97-AF65-F5344CB8AC3E}">
        <p14:creationId xmlns:p14="http://schemas.microsoft.com/office/powerpoint/2010/main" val="324750271"/>
      </p:ext>
    </p:extLst>
  </p:cSld>
  <p:clrMapOvr>
    <a:masterClrMapping/>
  </p:clrMapOvr>
  <mc:AlternateContent xmlns:mc="http://schemas.openxmlformats.org/markup-compatibility/2006" xmlns:p14="http://schemas.microsoft.com/office/powerpoint/2010/main">
    <mc:Choice Requires="p14">
      <p:transition spd="slow" p14:dur="12000" advClick="0" advTm="12000"/>
    </mc:Choice>
    <mc:Fallback xmlns="">
      <p:transition spd="slow" advClick="0" advTm="12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504709" y="1219798"/>
            <a:ext cx="10077691" cy="4953965"/>
          </a:xfrm>
        </p:spPr>
        <p:txBody>
          <a:bodyPr/>
          <a:lstStyle/>
          <a:p>
            <a:pPr marL="0" indent="0" algn="ctr">
              <a:buNone/>
            </a:pPr>
            <a:r>
              <a:rPr lang="pl-PL" sz="2400" b="1" i="0" u="none" strike="noStrike" baseline="0" dirty="0">
                <a:solidFill>
                  <a:srgbClr val="000000"/>
                </a:solidFill>
                <a:latin typeface="Arial" panose="020B0604020202020204" pitchFamily="34" charset="0"/>
              </a:rPr>
              <a:t>Ogłoszenie</a:t>
            </a:r>
          </a:p>
          <a:p>
            <a:r>
              <a:rPr lang="pl-PL" sz="1800" b="0" i="0" u="none" strike="noStrike" baseline="0" dirty="0">
                <a:solidFill>
                  <a:srgbClr val="000000"/>
                </a:solidFill>
                <a:latin typeface="Arial" panose="020B0604020202020204" pitchFamily="34" charset="0"/>
              </a:rPr>
              <a:t>Zapoznaj się z naszym ogłoszeniem. </a:t>
            </a:r>
          </a:p>
          <a:p>
            <a:r>
              <a:rPr lang="pl-PL" sz="1800" b="0" i="0" u="none" strike="noStrike" baseline="0" dirty="0">
                <a:solidFill>
                  <a:srgbClr val="000000"/>
                </a:solidFill>
                <a:latin typeface="Arial" panose="020B0604020202020204" pitchFamily="34" charset="0"/>
              </a:rPr>
              <a:t>Kilka z ważniejszych informacji prezentują wyszczególnienia zamknięte w kółkach, min.: wymiar etatu, czy nabór prowadzony jest na zastępstwo nieobecnego pracownika, miejsce w którym będziesz wykonywać pracę, wysokość oferowanego wynagrodzenia.</a:t>
            </a:r>
          </a:p>
          <a:p>
            <a:r>
              <a:rPr lang="pl-PL" sz="1800" b="0" i="0" u="none" strike="noStrike" baseline="0" dirty="0">
                <a:solidFill>
                  <a:srgbClr val="000000"/>
                </a:solidFill>
                <a:latin typeface="Arial" panose="020B0604020202020204" pitchFamily="34" charset="0"/>
              </a:rPr>
              <a:t>Sprawdź kogo poszukujemy i czy spełniasz wymagania niezbędne; wymagania dodatkowe są naszymi oczekiwaniami dodatkowymi (preferencjami), a ich brak nie dyskwalifikuje Cię. </a:t>
            </a:r>
          </a:p>
          <a:p>
            <a:r>
              <a:rPr lang="pl-PL" sz="1800" b="0" i="0" u="none" strike="noStrike" baseline="0" dirty="0">
                <a:solidFill>
                  <a:srgbClr val="000000"/>
                </a:solidFill>
                <a:latin typeface="Arial" panose="020B0604020202020204" pitchFamily="34" charset="0"/>
              </a:rPr>
              <a:t>Zakres zadań na stanowisku na które rekrutujemy oraz wymagania niezbędne i dodatkowe nie są tworzone na potrzeby ogłoszenia. Każde stanowisko posiada swój opis i jego odzwierciedlenie znajduje się w ogłoszeniu.</a:t>
            </a:r>
          </a:p>
          <a:p>
            <a:r>
              <a:rPr lang="pl-PL" sz="1800" b="0" i="0" u="none" strike="noStrike" baseline="0" dirty="0">
                <a:solidFill>
                  <a:srgbClr val="000000"/>
                </a:solidFill>
                <a:latin typeface="Arial" panose="020B0604020202020204" pitchFamily="34" charset="0"/>
              </a:rPr>
              <a:t>Zwróć uwagę na warunki pracy –zadania na niektórych stanowiskach wykonywane są również poza siedzibą urzędu, zastanów się czy taka praca Ci odpowiada.</a:t>
            </a:r>
          </a:p>
          <a:p>
            <a:r>
              <a:rPr lang="pl-PL" sz="1800" b="0" i="0" u="none" strike="noStrike" baseline="0" dirty="0">
                <a:solidFill>
                  <a:srgbClr val="000000"/>
                </a:solidFill>
                <a:latin typeface="Arial" panose="020B0604020202020204" pitchFamily="34" charset="0"/>
              </a:rPr>
              <a:t>UWAGA! ogłoszenia publikujemy na naszej stronie BIP </a:t>
            </a:r>
            <a:r>
              <a:rPr lang="pl-PL" sz="1800" b="0" i="0" u="none" strike="noStrike" baseline="0" dirty="0">
                <a:solidFill>
                  <a:srgbClr val="F7C5B8"/>
                </a:solidFill>
                <a:latin typeface="Arial" panose="020B0604020202020204" pitchFamily="34" charset="0"/>
                <a:hlinkClick r:id="rId2"/>
              </a:rPr>
              <a:t>https://www.podlaskie.kas.gov.pl </a:t>
            </a:r>
            <a:r>
              <a:rPr lang="pl-PL" sz="1800" b="0" i="0" u="none" strike="noStrike" baseline="0" dirty="0">
                <a:solidFill>
                  <a:srgbClr val="000000"/>
                </a:solidFill>
                <a:latin typeface="Arial" panose="020B0604020202020204" pitchFamily="34" charset="0"/>
              </a:rPr>
              <a:t>oraz na stronie Kancelarii Prezesa Rady Ministrów </a:t>
            </a:r>
            <a:r>
              <a:rPr lang="pl-PL" sz="1800" b="0" i="0" u="none" strike="noStrike" baseline="0" dirty="0">
                <a:solidFill>
                  <a:schemeClr val="tx2"/>
                </a:solidFill>
                <a:latin typeface="Arial" panose="020B0604020202020204" pitchFamily="34" charset="0"/>
                <a:hlinkClick r:id="rId3">
                  <a:extLst>
                    <a:ext uri="{A12FA001-AC4F-418D-AE19-62706E023703}">
                      <ahyp:hlinkClr xmlns:ahyp="http://schemas.microsoft.com/office/drawing/2018/hyperlinkcolor" val="tx"/>
                    </a:ext>
                  </a:extLst>
                </a:hlinkClick>
              </a:rPr>
              <a:t>https://nabory.kprm.gov.pl</a:t>
            </a:r>
            <a:r>
              <a:rPr lang="pl-PL" sz="1800" b="0" i="0" u="none" strike="noStrike" baseline="0" dirty="0">
                <a:solidFill>
                  <a:schemeClr val="tx2"/>
                </a:solidFill>
                <a:latin typeface="Arial" panose="020B0604020202020204" pitchFamily="34" charset="0"/>
              </a:rPr>
              <a:t>.  </a:t>
            </a:r>
            <a:r>
              <a:rPr lang="pl-PL" sz="1800" b="0" i="0" u="none" strike="noStrike" baseline="0" dirty="0">
                <a:solidFill>
                  <a:srgbClr val="000000"/>
                </a:solidFill>
                <a:latin typeface="Arial" panose="020B0604020202020204" pitchFamily="34" charset="0"/>
              </a:rPr>
              <a:t>Ogłoszenia na innych stronach publikowane są bez naszej wiedzy i nie odpowiadamy za ich treść.</a:t>
            </a:r>
          </a:p>
          <a:p>
            <a:pPr marL="0" indent="0">
              <a:buNone/>
            </a:pPr>
            <a:endParaRPr lang="pl-PL" sz="2400" dirty="0">
              <a:solidFill>
                <a:schemeClr val="tx2">
                  <a:lumMod val="75000"/>
                </a:schemeClr>
              </a:solidFill>
            </a:endParaRPr>
          </a:p>
        </p:txBody>
      </p:sp>
      <p:pic>
        <p:nvPicPr>
          <p:cNvPr id="5" name="Obraz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07938" y="0"/>
            <a:ext cx="2013996" cy="1196649"/>
          </a:xfrm>
          <a:prstGeom prst="rect">
            <a:avLst/>
          </a:prstGeom>
        </p:spPr>
      </p:pic>
    </p:spTree>
    <p:extLst>
      <p:ext uri="{BB962C8B-B14F-4D97-AF65-F5344CB8AC3E}">
        <p14:creationId xmlns:p14="http://schemas.microsoft.com/office/powerpoint/2010/main" val="2386709041"/>
      </p:ext>
    </p:extLst>
  </p:cSld>
  <p:clrMapOvr>
    <a:masterClrMapping/>
  </p:clrMapOvr>
  <mc:AlternateContent xmlns:mc="http://schemas.openxmlformats.org/markup-compatibility/2006" xmlns:p14="http://schemas.microsoft.com/office/powerpoint/2010/main">
    <mc:Choice Requires="p14">
      <p:transition spd="slow" p14:dur="12000" advClick="0" advTm="12000"/>
    </mc:Choice>
    <mc:Fallback xmlns="">
      <p:transition spd="slow" advClick="0" advTm="12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585730" y="1388963"/>
            <a:ext cx="10440365" cy="5388014"/>
          </a:xfrm>
        </p:spPr>
        <p:txBody>
          <a:bodyPr/>
          <a:lstStyle/>
          <a:p>
            <a:pPr marL="0" indent="0" algn="ctr">
              <a:buNone/>
            </a:pPr>
            <a:r>
              <a:rPr lang="pl-PL" sz="2400" b="1" i="0" u="none" strike="noStrike" baseline="0" dirty="0">
                <a:solidFill>
                  <a:srgbClr val="000000"/>
                </a:solidFill>
                <a:latin typeface="Arial" panose="020B0604020202020204" pitchFamily="34" charset="0"/>
              </a:rPr>
              <a:t>Aplikowanie kandydatów i weryfikacja formalna ofert</a:t>
            </a:r>
          </a:p>
          <a:p>
            <a:pPr marL="0" indent="0" algn="ctr">
              <a:buNone/>
            </a:pPr>
            <a:endParaRPr lang="pl-PL" sz="2000" b="1" i="0" u="none" strike="noStrike" baseline="0" dirty="0">
              <a:solidFill>
                <a:srgbClr val="000000"/>
              </a:solidFill>
              <a:latin typeface="Arial" panose="020B0604020202020204" pitchFamily="34" charset="0"/>
            </a:endParaRPr>
          </a:p>
          <a:p>
            <a:r>
              <a:rPr lang="pl-PL" sz="1800" b="0" i="0" u="none" strike="noStrike" baseline="0" dirty="0">
                <a:solidFill>
                  <a:srgbClr val="000000"/>
                </a:solidFill>
                <a:latin typeface="Arial" panose="020B0604020202020204" pitchFamily="34" charset="0"/>
              </a:rPr>
              <a:t>Aby prawidłowo aplikować zapoznaj się z wskazanymi w ogłoszeniu wymaganymi dokumentami oraz raz jeszcze przeanalizuj wymagania niezbędne; wskazówki odnośnie składania dokumentów znajdziesz w informacjach dodatkowych ogłoszenia.</a:t>
            </a:r>
          </a:p>
          <a:p>
            <a:r>
              <a:rPr lang="pl-PL" sz="1800" b="0" i="0" u="none" strike="noStrike" baseline="0" dirty="0">
                <a:solidFill>
                  <a:srgbClr val="000000"/>
                </a:solidFill>
                <a:latin typeface="Arial" panose="020B0604020202020204" pitchFamily="34" charset="0"/>
              </a:rPr>
              <a:t>Pamiętaj, jeśli nie złożysz niezbędnych dokumentów (nie spełniasz wymagania niezbędnego lub nie możesz go udokumentować np. w zakresie wykształcenia czy doświadczenia) Twoja aplikacja zostanie zweryfikowana negatywnie i nie weźmiesz udziału w kolejnych etapach postępowania selekcyjnego.</a:t>
            </a:r>
          </a:p>
          <a:p>
            <a:r>
              <a:rPr lang="pl-PL" sz="1800" b="0" i="0" u="none" strike="noStrike" baseline="0" dirty="0">
                <a:solidFill>
                  <a:srgbClr val="000000"/>
                </a:solidFill>
                <a:latin typeface="Arial" panose="020B0604020202020204" pitchFamily="34" charset="0"/>
              </a:rPr>
              <a:t>Wysyłając aplikację dochowaj terminu wskazanego w ogłoszeniu –w trakcie weryfikacji odrzucimy oferty złożone po terminie. </a:t>
            </a:r>
          </a:p>
          <a:p>
            <a:r>
              <a:rPr lang="pl-PL" sz="1800" b="0" i="0" u="none" strike="noStrike" baseline="0" dirty="0">
                <a:solidFill>
                  <a:srgbClr val="000000"/>
                </a:solidFill>
                <a:latin typeface="Arial" panose="020B0604020202020204" pitchFamily="34" charset="0"/>
              </a:rPr>
              <a:t>Weryfikacja formalna ofert jest dokonywana przez Komisję do przeprowadzenia postępowania selekcyjnego po upływie około tygodnia od terminu na składanie dokumentów. Możesz być pewna(y), że każda aplikacja, którą otrzymamy zostanie przeanalizowana przez Komisję.</a:t>
            </a:r>
          </a:p>
          <a:p>
            <a:r>
              <a:rPr lang="pl-PL" sz="1800" b="0" i="0" u="none" strike="noStrike" baseline="0" dirty="0">
                <a:solidFill>
                  <a:srgbClr val="000000"/>
                </a:solidFill>
                <a:latin typeface="Arial" panose="020B0604020202020204" pitchFamily="34" charset="0"/>
              </a:rPr>
              <a:t>Bez względu na wynik weryfikacji przekażemy Ci informację zwrotną.</a:t>
            </a:r>
          </a:p>
          <a:p>
            <a:r>
              <a:rPr lang="pl-PL" sz="1800" b="0" i="0" u="none" strike="noStrike" baseline="0" dirty="0">
                <a:solidFill>
                  <a:srgbClr val="000000"/>
                </a:solidFill>
                <a:latin typeface="Arial" panose="020B0604020202020204" pitchFamily="34" charset="0"/>
              </a:rPr>
              <a:t>Jeżeli przejdziesz pomyślnie weryfikację złożonych dokumentów, zostaniesz zaproszona(y) do kolejnego etapu. </a:t>
            </a:r>
          </a:p>
          <a:p>
            <a:pPr marL="0" indent="0">
              <a:buNone/>
            </a:pPr>
            <a:endParaRPr lang="pl-PL" dirty="0">
              <a:solidFill>
                <a:schemeClr val="tx1">
                  <a:lumMod val="50000"/>
                  <a:lumOff val="50000"/>
                </a:schemeClr>
              </a:solidFill>
            </a:endParaRPr>
          </a:p>
        </p:txBody>
      </p:sp>
      <p:sp>
        <p:nvSpPr>
          <p:cNvPr id="5" name="Prostokąt 4"/>
          <p:cNvSpPr/>
          <p:nvPr/>
        </p:nvSpPr>
        <p:spPr>
          <a:xfrm>
            <a:off x="1774861" y="2278670"/>
            <a:ext cx="10251233" cy="584775"/>
          </a:xfrm>
          <a:prstGeom prst="rect">
            <a:avLst/>
          </a:prstGeom>
        </p:spPr>
        <p:txBody>
          <a:bodyPr wrap="square">
            <a:spAutoFit/>
          </a:bodyPr>
          <a:lstStyle/>
          <a:p>
            <a:pPr marL="457200" indent="-457200">
              <a:buFont typeface="Arial" panose="020B0604020202020204" pitchFamily="34" charset="0"/>
              <a:buChar char="•"/>
            </a:pPr>
            <a:endParaRPr lang="pl-PL" sz="3200" dirty="0">
              <a:solidFill>
                <a:schemeClr val="tx1">
                  <a:lumMod val="50000"/>
                  <a:lumOff val="50000"/>
                </a:schemeClr>
              </a:solidFill>
              <a:latin typeface="Arial" panose="020B0604020202020204" pitchFamily="34" charset="0"/>
              <a:cs typeface="Arial" panose="020B0604020202020204" pitchFamily="34" charset="0"/>
            </a:endParaRPr>
          </a:p>
        </p:txBody>
      </p:sp>
      <p:pic>
        <p:nvPicPr>
          <p:cNvPr id="7" name="Obraz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07937" y="81023"/>
            <a:ext cx="2013996" cy="1196649"/>
          </a:xfrm>
          <a:prstGeom prst="rect">
            <a:avLst/>
          </a:prstGeom>
        </p:spPr>
      </p:pic>
    </p:spTree>
    <p:extLst>
      <p:ext uri="{BB962C8B-B14F-4D97-AF65-F5344CB8AC3E}">
        <p14:creationId xmlns:p14="http://schemas.microsoft.com/office/powerpoint/2010/main" val="3200416066"/>
      </p:ext>
    </p:extLst>
  </p:cSld>
  <p:clrMapOvr>
    <a:masterClrMapping/>
  </p:clrMapOvr>
  <mc:AlternateContent xmlns:mc="http://schemas.openxmlformats.org/markup-compatibility/2006" xmlns:p14="http://schemas.microsoft.com/office/powerpoint/2010/main">
    <mc:Choice Requires="p14">
      <p:transition spd="slow" p14:dur="12000" advClick="0" advTm="12000"/>
    </mc:Choice>
    <mc:Fallback xmlns="">
      <p:transition spd="slow" advClick="0" advTm="12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marL="0" marR="0" lvl="0" indent="0" defTabSz="914400" rtl="0" eaLnBrk="0" fontAlgn="base" latinLnBrk="0" hangingPunct="0">
              <a:lnSpc>
                <a:spcPct val="100000"/>
              </a:lnSpc>
              <a:spcBef>
                <a:spcPct val="20000"/>
              </a:spcBef>
              <a:spcAft>
                <a:spcPct val="0"/>
              </a:spcAft>
              <a:tabLst/>
              <a:defRPr/>
            </a:pPr>
            <a:r>
              <a:rPr kumimoji="0" lang="pl-PL" sz="4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br>
              <a:rPr kumimoji="0" lang="pl-PL" sz="4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br>
            <a:r>
              <a:rPr kumimoji="0" lang="pl-PL" sz="4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pl-PL" sz="24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Sprawdzenie wiedzy i umiejętności</a:t>
            </a:r>
            <a:br>
              <a:rPr kumimoji="0" lang="pl-PL" sz="4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br>
            <a:endParaRPr lang="pl-PL" dirty="0"/>
          </a:p>
        </p:txBody>
      </p:sp>
      <p:sp>
        <p:nvSpPr>
          <p:cNvPr id="3" name="Symbol zastępczy zawartości 2"/>
          <p:cNvSpPr>
            <a:spLocks noGrp="1"/>
          </p:cNvSpPr>
          <p:nvPr>
            <p:ph idx="1"/>
          </p:nvPr>
        </p:nvSpPr>
        <p:spPr>
          <a:xfrm>
            <a:off x="1440872" y="1277007"/>
            <a:ext cx="10141527" cy="5186855"/>
          </a:xfrm>
        </p:spPr>
        <p:txBody>
          <a:bodyPr/>
          <a:lstStyle/>
          <a:p>
            <a:r>
              <a:rPr lang="pl-PL" sz="1600" b="0" i="0" u="none" strike="noStrike" baseline="0" dirty="0">
                <a:solidFill>
                  <a:srgbClr val="000000"/>
                </a:solidFill>
                <a:latin typeface="Arial" panose="020B0604020202020204" pitchFamily="34" charset="0"/>
              </a:rPr>
              <a:t>Sprawdzian wiedzy obejmuje zagadnienia z zakresu przepisów wskazanych w wymaganiach niezbędnych i weryfikuje wiedzę niezbędną do wykonywania zadań na danym stanowisku. Sprawdzian zwykle przeprowadzany jest formie testu.</a:t>
            </a:r>
          </a:p>
          <a:p>
            <a:r>
              <a:rPr lang="pl-PL" sz="1600" b="0" i="0" u="none" strike="noStrike" baseline="0" dirty="0">
                <a:solidFill>
                  <a:srgbClr val="000000"/>
                </a:solidFill>
                <a:latin typeface="Arial" panose="020B0604020202020204" pitchFamily="34" charset="0"/>
              </a:rPr>
              <a:t>Test wiedzy przeprowadzamy on-line lub stacjonarnie</a:t>
            </a:r>
            <a:r>
              <a:rPr lang="pl-PL" sz="1600" dirty="0">
                <a:solidFill>
                  <a:srgbClr val="000000"/>
                </a:solidFill>
                <a:latin typeface="Arial" panose="020B0604020202020204" pitchFamily="34" charset="0"/>
              </a:rPr>
              <a:t>. </a:t>
            </a:r>
            <a:r>
              <a:rPr lang="pl-PL" sz="1600" b="0" i="0" u="none" strike="noStrike" baseline="0" dirty="0">
                <a:solidFill>
                  <a:srgbClr val="000000"/>
                </a:solidFill>
                <a:latin typeface="Arial" panose="020B0604020202020204" pitchFamily="34" charset="0"/>
              </a:rPr>
              <a:t>W przypadku testu online nie musisz przychodzić do urzędu, aby napisać test, na skrzynkę mailową dostaniesz link do testu, który rozwiążesz w domu.</a:t>
            </a:r>
          </a:p>
          <a:p>
            <a:r>
              <a:rPr lang="pl-PL" sz="1600" b="0" i="0" u="none" strike="noStrike" baseline="0" dirty="0">
                <a:solidFill>
                  <a:srgbClr val="000000"/>
                </a:solidFill>
                <a:latin typeface="Arial" panose="020B0604020202020204" pitchFamily="34" charset="0"/>
              </a:rPr>
              <a:t>Zasady dot. testu –ilość pytań, czas trwania, minimalna ilość punktów zaliczających –są ustalane każdorazowo do każdego naboru. Najczęściej stosujemy testy jednokrotnego wyboru. </a:t>
            </a:r>
          </a:p>
          <a:p>
            <a:r>
              <a:rPr lang="pl-PL" sz="1600" b="0" i="0" u="none" strike="noStrike" baseline="0" dirty="0">
                <a:solidFill>
                  <a:srgbClr val="000000"/>
                </a:solidFill>
                <a:latin typeface="Arial" panose="020B0604020202020204" pitchFamily="34" charset="0"/>
              </a:rPr>
              <a:t>Na rozmowę kwalifikacyjną zapraszanych jest nie więcej niż 20 kandydatów, którzy ukończyli test wiedzy z najwyższą liczbą punktów, nie mniejszą niż określoną w metodach i technikach naboru. Jeżeli na ostatnim miejscu (wśród osób zakwalifikowanych do rozmowy kwalifikacyjnej) są osoby z taką samą ilością punktów, wszystkie przechodzą do kolejnego etapu, czyli rozmowy kwalifikacyjnej. Wynik nie jest włączany do ogólnej punktacji.</a:t>
            </a:r>
          </a:p>
          <a:p>
            <a:r>
              <a:rPr lang="pl-PL" sz="1600" b="0" i="0" u="none" strike="noStrike" baseline="0" dirty="0">
                <a:solidFill>
                  <a:srgbClr val="000000"/>
                </a:solidFill>
                <a:latin typeface="Arial" panose="020B0604020202020204" pitchFamily="34" charset="0"/>
              </a:rPr>
              <a:t>Jeśli tak ustalono dla konkretnego naboru –test wiedzy może nie być przewidziany lub możemy od niego odstąpić w przypadku wpływu nie więcej niż 10 ofert spełniających wymagania formalne. </a:t>
            </a:r>
          </a:p>
          <a:p>
            <a:r>
              <a:rPr lang="pl-PL" sz="1600" b="0" i="0" u="none" strike="noStrike" baseline="0" dirty="0">
                <a:solidFill>
                  <a:srgbClr val="000000"/>
                </a:solidFill>
                <a:latin typeface="Arial" panose="020B0604020202020204" pitchFamily="34" charset="0"/>
              </a:rPr>
              <a:t>Na tym etapie możemy sprawdzać również umiejętności praktyczne. Zaplanowane etapy naboru znajdziesz zawsze w treści ogłoszenia w „dodatkowych informacjach”.</a:t>
            </a:r>
          </a:p>
          <a:p>
            <a:pPr marL="0" indent="0" algn="just">
              <a:buNone/>
            </a:pPr>
            <a:endParaRPr lang="pl-PL" sz="2200" dirty="0">
              <a:solidFill>
                <a:schemeClr val="tx2">
                  <a:lumMod val="75000"/>
                </a:schemeClr>
              </a:solidFill>
            </a:endParaRPr>
          </a:p>
        </p:txBody>
      </p:sp>
    </p:spTree>
    <p:extLst>
      <p:ext uri="{BB962C8B-B14F-4D97-AF65-F5344CB8AC3E}">
        <p14:creationId xmlns:p14="http://schemas.microsoft.com/office/powerpoint/2010/main" val="564560424"/>
      </p:ext>
    </p:extLst>
  </p:cSld>
  <p:clrMapOvr>
    <a:masterClrMapping/>
  </p:clrMapOvr>
  <mc:AlternateContent xmlns:mc="http://schemas.openxmlformats.org/markup-compatibility/2006" xmlns:p14="http://schemas.microsoft.com/office/powerpoint/2010/main">
    <mc:Choice Requires="p14">
      <p:transition spd="slow" p14:dur="12000" advClick="0" advTm="12000"/>
    </mc:Choice>
    <mc:Fallback xmlns="">
      <p:transition spd="slow" advClick="0" advTm="12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marL="342900" marR="0" lvl="0" indent="-342900" defTabSz="914400" rtl="0" eaLnBrk="0" fontAlgn="base" latinLnBrk="0" hangingPunct="0">
              <a:lnSpc>
                <a:spcPct val="100000"/>
              </a:lnSpc>
              <a:spcBef>
                <a:spcPct val="20000"/>
              </a:spcBef>
              <a:spcAft>
                <a:spcPct val="0"/>
              </a:spcAft>
              <a:tabLst/>
              <a:defRPr/>
            </a:pPr>
            <a:br>
              <a:rPr kumimoji="0" lang="pl-PL" sz="24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br>
            <a:br>
              <a:rPr kumimoji="0" lang="pl-PL" sz="24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br>
            <a:r>
              <a:rPr kumimoji="0" lang="pl-PL" sz="24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Rozmowa kwalifikacyjna</a:t>
            </a:r>
            <a:br>
              <a:rPr kumimoji="0" lang="pl-PL" sz="4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br>
            <a:endParaRPr lang="pl-PL" dirty="0"/>
          </a:p>
        </p:txBody>
      </p:sp>
      <p:sp>
        <p:nvSpPr>
          <p:cNvPr id="3" name="Symbol zastępczy zawartości 2"/>
          <p:cNvSpPr>
            <a:spLocks noGrp="1"/>
          </p:cNvSpPr>
          <p:nvPr>
            <p:ph idx="1"/>
          </p:nvPr>
        </p:nvSpPr>
        <p:spPr>
          <a:xfrm>
            <a:off x="1505526" y="1600203"/>
            <a:ext cx="10076873" cy="4525963"/>
          </a:xfrm>
        </p:spPr>
        <p:txBody>
          <a:bodyPr/>
          <a:lstStyle/>
          <a:p>
            <a:r>
              <a:rPr lang="pl-PL" sz="1800" b="0" i="0" u="none" strike="noStrike" baseline="0" dirty="0">
                <a:solidFill>
                  <a:srgbClr val="000000"/>
                </a:solidFill>
                <a:latin typeface="Arial" panose="020B0604020202020204" pitchFamily="34" charset="0"/>
              </a:rPr>
              <a:t>Rozmowa kwalifikacyjna to obligatoryjny etap każdego naboru. Chcemy poznać Cię osobiście, dlatego rozmowy co do zasady, prowadzimy w urzędzie, w którym będziesz pracować. To też czas dla Ciebie by poznać przez krótką chwilę atmosferę pracy w miejscu do którego aplikujesz. </a:t>
            </a:r>
          </a:p>
          <a:p>
            <a:r>
              <a:rPr lang="pl-PL" sz="1800" b="0" i="0" u="none" strike="noStrike" baseline="0" dirty="0">
                <a:solidFill>
                  <a:srgbClr val="000000"/>
                </a:solidFill>
                <a:latin typeface="Arial" panose="020B0604020202020204" pitchFamily="34" charset="0"/>
              </a:rPr>
              <a:t>Rozmowy kwalifikacyjne w niektórych naborach mogą odbywać się z wykorzystaniem komunikatora wideo </a:t>
            </a:r>
            <a:r>
              <a:rPr lang="pl-PL" sz="1800" b="0" i="0" u="none" strike="noStrike" baseline="0" dirty="0" err="1">
                <a:solidFill>
                  <a:srgbClr val="000000"/>
                </a:solidFill>
                <a:latin typeface="Arial" panose="020B0604020202020204" pitchFamily="34" charset="0"/>
              </a:rPr>
              <a:t>Teams</a:t>
            </a:r>
            <a:r>
              <a:rPr lang="pl-PL" sz="1800" b="0" i="0" u="none" strike="noStrike" baseline="0" dirty="0">
                <a:solidFill>
                  <a:srgbClr val="000000"/>
                </a:solidFill>
                <a:latin typeface="Arial" panose="020B0604020202020204" pitchFamily="34" charset="0"/>
              </a:rPr>
              <a:t>.</a:t>
            </a:r>
          </a:p>
          <a:p>
            <a:r>
              <a:rPr lang="pl-PL" sz="1800" b="0" i="0" u="none" strike="noStrike" baseline="0" dirty="0">
                <a:solidFill>
                  <a:srgbClr val="000000"/>
                </a:solidFill>
                <a:latin typeface="Arial" panose="020B0604020202020204" pitchFamily="34" charset="0"/>
              </a:rPr>
              <a:t>Na rozmowie kwalifikacyjnej będziemy chcieli poznać Cię lepiej, a przy ocenie rozmowy uwzględnimy wskazane w wymaganiach niezbędnych umiejętności i kompetencje oraz znajomość przepisów. </a:t>
            </a:r>
          </a:p>
          <a:p>
            <a:r>
              <a:rPr lang="pl-PL" sz="1800" b="0" i="0" u="none" strike="noStrike" baseline="0" dirty="0">
                <a:solidFill>
                  <a:srgbClr val="000000"/>
                </a:solidFill>
                <a:latin typeface="Arial" panose="020B0604020202020204" pitchFamily="34" charset="0"/>
              </a:rPr>
              <a:t>Każdy z członków Komisji wystawi oceny zgodnie ze skalą ustaloną w – opracowanych jeszcze przed publikacją ogłoszenia – metodach i technikach naboru. Twój wynik z rozmowy to średnia punktów przyznanych przez wszystkich członków zespołu. </a:t>
            </a:r>
          </a:p>
          <a:p>
            <a:r>
              <a:rPr lang="pl-PL" sz="1800" b="0" i="0" u="none" strike="noStrike" baseline="0" dirty="0">
                <a:solidFill>
                  <a:srgbClr val="000000"/>
                </a:solidFill>
                <a:latin typeface="Arial" panose="020B0604020202020204" pitchFamily="34" charset="0"/>
              </a:rPr>
              <a:t>Ukończenie rozmowy z wynikiem pozytywnym daje Ci szansę na znalezienie się wśród najlepszych kandydatów i zatrudnienie.</a:t>
            </a:r>
          </a:p>
          <a:p>
            <a:pPr marL="0" indent="0">
              <a:buNone/>
            </a:pPr>
            <a:endParaRPr lang="pl-PL" sz="2400" dirty="0">
              <a:solidFill>
                <a:schemeClr val="tx2">
                  <a:lumMod val="75000"/>
                </a:schemeClr>
              </a:solidFill>
            </a:endParaRPr>
          </a:p>
        </p:txBody>
      </p:sp>
    </p:spTree>
    <p:extLst>
      <p:ext uri="{BB962C8B-B14F-4D97-AF65-F5344CB8AC3E}">
        <p14:creationId xmlns:p14="http://schemas.microsoft.com/office/powerpoint/2010/main" val="2139666348"/>
      </p:ext>
    </p:extLst>
  </p:cSld>
  <p:clrMapOvr>
    <a:masterClrMapping/>
  </p:clrMapOvr>
  <mc:AlternateContent xmlns:mc="http://schemas.openxmlformats.org/markup-compatibility/2006" xmlns:p14="http://schemas.microsoft.com/office/powerpoint/2010/main">
    <mc:Choice Requires="p14">
      <p:transition spd="slow" p14:dur="12000" advClick="0" advTm="12000"/>
    </mc:Choice>
    <mc:Fallback xmlns="">
      <p:transition spd="slow" advClick="0" advTm="12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pl-PL" sz="3000" b="1" dirty="0">
                <a:solidFill>
                  <a:srgbClr val="FF0000"/>
                </a:solidFill>
              </a:rPr>
              <a:t>               </a:t>
            </a:r>
            <a:r>
              <a:rPr lang="pl-PL" sz="2400" b="1" i="0" u="none" strike="noStrike" baseline="0" dirty="0">
                <a:solidFill>
                  <a:srgbClr val="000000"/>
                </a:solidFill>
                <a:latin typeface="Arial" panose="020B0604020202020204" pitchFamily="34" charset="0"/>
              </a:rPr>
              <a:t>Weryfikacja wymagań dodatkowych</a:t>
            </a:r>
            <a:br>
              <a:rPr lang="pl-PL" sz="3200" b="0" i="0" u="none" strike="noStrike" baseline="0" dirty="0">
                <a:solidFill>
                  <a:srgbClr val="000000"/>
                </a:solidFill>
                <a:latin typeface="Arial" panose="020B0604020202020204" pitchFamily="34" charset="0"/>
              </a:rPr>
            </a:br>
            <a:endParaRPr lang="pl-PL" sz="3000" dirty="0"/>
          </a:p>
        </p:txBody>
      </p:sp>
      <p:sp>
        <p:nvSpPr>
          <p:cNvPr id="3" name="Symbol zastępczy zawartości 2"/>
          <p:cNvSpPr>
            <a:spLocks noGrp="1"/>
          </p:cNvSpPr>
          <p:nvPr>
            <p:ph idx="1"/>
          </p:nvPr>
        </p:nvSpPr>
        <p:spPr>
          <a:xfrm>
            <a:off x="1312606" y="1600203"/>
            <a:ext cx="10269794" cy="4525963"/>
          </a:xfrm>
        </p:spPr>
        <p:txBody>
          <a:bodyPr/>
          <a:lstStyle/>
          <a:p>
            <a:pPr>
              <a:buFont typeface="Arial" panose="020B0604020202020204" pitchFamily="34" charset="0"/>
              <a:buNone/>
              <a:defRPr/>
            </a:pPr>
            <a:endParaRPr lang="pl-PL" sz="2000" dirty="0">
              <a:solidFill>
                <a:schemeClr val="tx2">
                  <a:lumMod val="50000"/>
                </a:schemeClr>
              </a:solidFill>
              <a:ea typeface="Calibri" panose="020F0502020204030204" pitchFamily="34" charset="0"/>
              <a:cs typeface="Arial" panose="020B0604020202020204" pitchFamily="34" charset="0"/>
            </a:endParaRPr>
          </a:p>
          <a:p>
            <a:r>
              <a:rPr lang="pl-PL" sz="1800" b="0" i="0" u="none" strike="noStrike" baseline="0" dirty="0">
                <a:solidFill>
                  <a:srgbClr val="000000"/>
                </a:solidFill>
                <a:latin typeface="Arial" panose="020B0604020202020204" pitchFamily="34" charset="0"/>
              </a:rPr>
              <a:t>Jeśli w ogłoszeniu wskazaliśmy wymagania dodatkowe będziemy je weryfikować po rozmowie kwalifikacyjnej, ale tylko wtedy gdy Twój wynik rozmowy osiągnął minimalną wymaganą liczbę punktów.</a:t>
            </a:r>
          </a:p>
          <a:p>
            <a:r>
              <a:rPr lang="pl-PL" sz="1800" b="0" i="0" u="none" strike="noStrike" baseline="0" dirty="0">
                <a:solidFill>
                  <a:srgbClr val="000000"/>
                </a:solidFill>
                <a:latin typeface="Arial" panose="020B0604020202020204" pitchFamily="34" charset="0"/>
              </a:rPr>
              <a:t>Najczęściej pojawiające się wymagania dodatkowe dotyczą określonego wykształcenia oraz doświadczenia zawodowego. Przyznamy dodatkowe punkty za ich spełnienie tylko wtedy, jeżeli składając aplikację właściwie je udokumentowałeś/</a:t>
            </a:r>
            <a:r>
              <a:rPr lang="pl-PL" sz="1800" b="0" i="0" u="none" strike="noStrike" baseline="0" dirty="0" err="1">
                <a:solidFill>
                  <a:srgbClr val="000000"/>
                </a:solidFill>
                <a:latin typeface="Arial" panose="020B0604020202020204" pitchFamily="34" charset="0"/>
              </a:rPr>
              <a:t>aś</a:t>
            </a:r>
            <a:r>
              <a:rPr lang="pl-PL" sz="1800" b="0" i="0" u="none" strike="noStrike" baseline="0" dirty="0">
                <a:solidFill>
                  <a:srgbClr val="000000"/>
                </a:solidFill>
                <a:latin typeface="Arial" panose="020B0604020202020204" pitchFamily="34" charset="0"/>
              </a:rPr>
              <a:t>(dołączyłeś/</a:t>
            </a:r>
            <a:r>
              <a:rPr lang="pl-PL" sz="1800" b="0" i="0" u="none" strike="noStrike" baseline="0" dirty="0" err="1">
                <a:solidFill>
                  <a:srgbClr val="000000"/>
                </a:solidFill>
                <a:latin typeface="Arial" panose="020B0604020202020204" pitchFamily="34" charset="0"/>
              </a:rPr>
              <a:t>aś</a:t>
            </a:r>
            <a:r>
              <a:rPr lang="pl-PL" sz="1800" b="0" i="0" u="none" strike="noStrike" baseline="0" dirty="0">
                <a:solidFill>
                  <a:srgbClr val="000000"/>
                </a:solidFill>
                <a:latin typeface="Arial" panose="020B0604020202020204" pitchFamily="34" charset="0"/>
              </a:rPr>
              <a:t> dokumenty dodatkowe). </a:t>
            </a:r>
          </a:p>
          <a:p>
            <a:r>
              <a:rPr lang="pl-PL" sz="1800" b="0" i="0" u="none" strike="noStrike" baseline="0" dirty="0">
                <a:solidFill>
                  <a:srgbClr val="000000"/>
                </a:solidFill>
                <a:latin typeface="Arial" panose="020B0604020202020204" pitchFamily="34" charset="0"/>
              </a:rPr>
              <a:t>Liczba punktów z rozmowy kwalifikacyjnej oraz za spełnienie wymagań dodatkowych stanowi Twoją ocenę ogólną z postępowania selekcyjnego. </a:t>
            </a:r>
          </a:p>
          <a:p>
            <a:pPr marL="0" indent="0">
              <a:buNone/>
            </a:pPr>
            <a:endParaRPr lang="pl-PL" sz="2000" dirty="0"/>
          </a:p>
        </p:txBody>
      </p:sp>
    </p:spTree>
  </p:cSld>
  <p:clrMapOvr>
    <a:masterClrMapping/>
  </p:clrMapOvr>
  <mc:AlternateContent xmlns:mc="http://schemas.openxmlformats.org/markup-compatibility/2006" xmlns:p14="http://schemas.microsoft.com/office/powerpoint/2010/main">
    <mc:Choice Requires="p14">
      <p:transition spd="slow" p14:dur="12000" advClick="0" advTm="12000"/>
    </mc:Choice>
    <mc:Fallback xmlns="">
      <p:transition spd="slow" advClick="0" advTm="12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pl-PL" sz="2600" b="1" dirty="0">
                <a:solidFill>
                  <a:srgbClr val="FF0000"/>
                </a:solidFill>
              </a:rPr>
              <a:t>             </a:t>
            </a:r>
            <a:br>
              <a:rPr lang="pl-PL" altLang="pl-PL" sz="2600" b="1" dirty="0">
                <a:solidFill>
                  <a:srgbClr val="FF0000"/>
                </a:solidFill>
              </a:rPr>
            </a:br>
            <a:r>
              <a:rPr lang="pl-PL" altLang="pl-PL" sz="2600" b="1" dirty="0">
                <a:solidFill>
                  <a:srgbClr val="FF0000"/>
                </a:solidFill>
              </a:rPr>
              <a:t> </a:t>
            </a:r>
            <a:r>
              <a:rPr lang="pl-PL" sz="2400" b="1" i="0" u="none" strike="noStrike" baseline="0" dirty="0">
                <a:solidFill>
                  <a:srgbClr val="000000"/>
                </a:solidFill>
                <a:latin typeface="Arial" panose="020B0604020202020204" pitchFamily="34" charset="0"/>
              </a:rPr>
              <a:t>Wybór kandydata do zatrudnienia</a:t>
            </a:r>
            <a:br>
              <a:rPr lang="pl-PL" sz="2800" b="0" i="0" u="none" strike="noStrike" baseline="0" dirty="0">
                <a:solidFill>
                  <a:srgbClr val="000000"/>
                </a:solidFill>
                <a:latin typeface="Arial" panose="020B0604020202020204" pitchFamily="34" charset="0"/>
              </a:rPr>
            </a:br>
            <a:endParaRPr lang="pl-PL" sz="2600" dirty="0"/>
          </a:p>
        </p:txBody>
      </p:sp>
      <p:sp>
        <p:nvSpPr>
          <p:cNvPr id="3" name="Symbol zastępczy zawartości 2"/>
          <p:cNvSpPr>
            <a:spLocks noGrp="1"/>
          </p:cNvSpPr>
          <p:nvPr>
            <p:ph idx="1"/>
          </p:nvPr>
        </p:nvSpPr>
        <p:spPr>
          <a:xfrm>
            <a:off x="1386348" y="1600203"/>
            <a:ext cx="10196052" cy="4525963"/>
          </a:xfrm>
        </p:spPr>
        <p:txBody>
          <a:bodyPr/>
          <a:lstStyle/>
          <a:p>
            <a:endParaRPr lang="pl-PL" sz="1800" b="0" i="0" u="none" strike="noStrike" baseline="0" dirty="0">
              <a:solidFill>
                <a:srgbClr val="000000"/>
              </a:solidFill>
              <a:latin typeface="Arial" panose="020B0604020202020204" pitchFamily="34" charset="0"/>
            </a:endParaRPr>
          </a:p>
          <a:p>
            <a:r>
              <a:rPr lang="pl-PL" sz="1800" b="0" i="0" u="none" strike="noStrike" baseline="0" dirty="0">
                <a:solidFill>
                  <a:srgbClr val="000000"/>
                </a:solidFill>
                <a:latin typeface="Arial" panose="020B0604020202020204" pitchFamily="34" charset="0"/>
              </a:rPr>
              <a:t>Komisja do przeprowadzenia postępowania selekcyjnego sporządza protokół z przeprowadzonego naboru. Do protokołu Komisja wskazuje nie więcej niż pięciu najlepszych kandydatów.</a:t>
            </a:r>
          </a:p>
          <a:p>
            <a:r>
              <a:rPr lang="pl-PL" sz="1800" b="0" i="0" u="none" strike="noStrike" baseline="0" dirty="0">
                <a:solidFill>
                  <a:srgbClr val="000000"/>
                </a:solidFill>
                <a:latin typeface="Arial" panose="020B0604020202020204" pitchFamily="34" charset="0"/>
              </a:rPr>
              <a:t>Protokół Komisja przedkłada Dyrektorowi Izby Administracji Skarbowej w Białymstoku. Dyrektor dokonuje wyboru kandydata do zatrudnienia spośród wskazanych w protokole, ale może także zdecydować o niewybraniu żadnego.</a:t>
            </a:r>
          </a:p>
          <a:p>
            <a:pPr marL="0" indent="0">
              <a:buNone/>
            </a:pPr>
            <a:endParaRPr lang="pl-PL" sz="2800" dirty="0"/>
          </a:p>
        </p:txBody>
      </p:sp>
    </p:spTree>
  </p:cSld>
  <p:clrMapOvr>
    <a:masterClrMapping/>
  </p:clrMapOvr>
  <mc:AlternateContent xmlns:mc="http://schemas.openxmlformats.org/markup-compatibility/2006" xmlns:p14="http://schemas.microsoft.com/office/powerpoint/2010/main">
    <mc:Choice Requires="p14">
      <p:transition spd="slow" p14:dur="12000" advClick="0" advTm="12000"/>
    </mc:Choice>
    <mc:Fallback xmlns="">
      <p:transition spd="slow" advClick="0" advTm="12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z="2400" b="1" i="0" u="none" strike="noStrike" baseline="0" dirty="0">
                <a:solidFill>
                  <a:srgbClr val="000000"/>
                </a:solidFill>
                <a:latin typeface="Arial" panose="020B0604020202020204" pitchFamily="34" charset="0"/>
              </a:rPr>
              <a:t>Informacje dodatkowe</a:t>
            </a:r>
          </a:p>
        </p:txBody>
      </p:sp>
      <p:sp>
        <p:nvSpPr>
          <p:cNvPr id="3" name="Symbol zastępczy zawartości 2"/>
          <p:cNvSpPr>
            <a:spLocks noGrp="1"/>
          </p:cNvSpPr>
          <p:nvPr>
            <p:ph idx="1"/>
          </p:nvPr>
        </p:nvSpPr>
        <p:spPr>
          <a:xfrm>
            <a:off x="1386348" y="1600203"/>
            <a:ext cx="10196052" cy="4525963"/>
          </a:xfrm>
        </p:spPr>
        <p:txBody>
          <a:bodyPr/>
          <a:lstStyle/>
          <a:p>
            <a:r>
              <a:rPr lang="pl-PL" sz="1800" b="0" i="0" u="none" strike="noStrike" baseline="0" dirty="0">
                <a:solidFill>
                  <a:srgbClr val="000000"/>
                </a:solidFill>
                <a:latin typeface="Arial" panose="020B0604020202020204" pitchFamily="34" charset="0"/>
              </a:rPr>
              <a:t>Będziesz informowana(y) e-mailowo o etapach naboru, w którym bierzesz udział. Pierwszego maila możesz spodziewać się po weryfikacji złożonych ofert, tj. najwcześniej po upływie tygodnia od terminu na składanie dokumentów. Uważnie przeglądaj skrzynkę e-mail by nie przeoczyć wiadomości dotyczących naboru. </a:t>
            </a:r>
          </a:p>
          <a:p>
            <a:endParaRPr lang="pl-PL" sz="1800" b="0" i="0" u="none" strike="noStrike" baseline="0" dirty="0">
              <a:solidFill>
                <a:srgbClr val="000000"/>
              </a:solidFill>
              <a:latin typeface="Arial" panose="020B0604020202020204" pitchFamily="34" charset="0"/>
            </a:endParaRPr>
          </a:p>
          <a:p>
            <a:r>
              <a:rPr lang="pl-PL" sz="1800" b="1" i="0" u="none" strike="noStrike" baseline="0" dirty="0">
                <a:solidFill>
                  <a:srgbClr val="000000"/>
                </a:solidFill>
                <a:latin typeface="Arial" panose="020B0604020202020204" pitchFamily="34" charset="0"/>
              </a:rPr>
              <a:t>Wskazówka</a:t>
            </a:r>
            <a:r>
              <a:rPr lang="pl-PL" sz="1800" b="0" i="0" u="none" strike="noStrike" baseline="0" dirty="0">
                <a:solidFill>
                  <a:srgbClr val="000000"/>
                </a:solidFill>
                <a:latin typeface="Arial" panose="020B0604020202020204" pitchFamily="34" charset="0"/>
              </a:rPr>
              <a:t>: utwórz regułę przenoszącą do wybranego katalogu (np. stworzonego specjalnie do tego celu) wiadomości z adresu „@mf.gov.pl”, ale także z adresu „system@elevato.net” (większość korespondencji rozsyłamy z wykorzystaniem platformy elevato) i „zaproszenia@webankieta.pl” (linki do testu wiedzy wysyłane są z platformy </a:t>
            </a:r>
            <a:r>
              <a:rPr lang="pl-PL" sz="1800" b="0" i="0" u="none" strike="noStrike" baseline="0" dirty="0" err="1">
                <a:solidFill>
                  <a:srgbClr val="000000"/>
                </a:solidFill>
                <a:latin typeface="Arial" panose="020B0604020202020204" pitchFamily="34" charset="0"/>
              </a:rPr>
              <a:t>Webankieta</a:t>
            </a:r>
            <a:r>
              <a:rPr lang="pl-PL" sz="1800" b="0" i="0" u="none" strike="noStrike" baseline="0" dirty="0">
                <a:solidFill>
                  <a:srgbClr val="000000"/>
                </a:solidFill>
                <a:latin typeface="Arial" panose="020B0604020202020204" pitchFamily="34" charset="0"/>
              </a:rPr>
              <a:t>). </a:t>
            </a:r>
          </a:p>
          <a:p>
            <a:pPr marL="0" indent="0">
              <a:buNone/>
            </a:pPr>
            <a:endParaRPr lang="pl-PL" sz="1800" b="0" i="0" u="none" strike="noStrike" baseline="0" dirty="0">
              <a:solidFill>
                <a:srgbClr val="000000"/>
              </a:solidFill>
              <a:latin typeface="Arial" panose="020B0604020202020204" pitchFamily="34" charset="0"/>
            </a:endParaRPr>
          </a:p>
          <a:p>
            <a:r>
              <a:rPr lang="pl-PL" sz="1800" b="0" i="0" u="none" strike="noStrike" baseline="0" dirty="0">
                <a:solidFill>
                  <a:srgbClr val="000000"/>
                </a:solidFill>
                <a:latin typeface="Arial" panose="020B0604020202020204" pitchFamily="34" charset="0"/>
              </a:rPr>
              <a:t>Bez względu na osiągnięty wynik na każdym z etapów zostaniesz o nim poinformowana(y).</a:t>
            </a:r>
          </a:p>
          <a:p>
            <a:r>
              <a:rPr lang="pl-PL" sz="1800" b="0" i="0" u="none" strike="noStrike" baseline="0" dirty="0">
                <a:solidFill>
                  <a:srgbClr val="000000"/>
                </a:solidFill>
                <a:latin typeface="Arial" panose="020B0604020202020204" pitchFamily="34" charset="0"/>
              </a:rPr>
              <a:t>Zostałaś(eś) wybrany do przyjęcia do pracy –skierujemy Cię na badania wstępne (medycyna pracy) i ustalimy termin przyjęcia. </a:t>
            </a:r>
          </a:p>
          <a:p>
            <a:pPr marL="0" indent="0">
              <a:buNone/>
            </a:pPr>
            <a:endParaRPr lang="pl-PL" sz="2000" b="1" dirty="0">
              <a:solidFill>
                <a:schemeClr val="tx2"/>
              </a:solidFill>
            </a:endParaRPr>
          </a:p>
        </p:txBody>
      </p:sp>
    </p:spTree>
    <p:extLst>
      <p:ext uri="{BB962C8B-B14F-4D97-AF65-F5344CB8AC3E}">
        <p14:creationId xmlns:p14="http://schemas.microsoft.com/office/powerpoint/2010/main" val="90198392"/>
      </p:ext>
    </p:extLst>
  </p:cSld>
  <p:clrMapOvr>
    <a:masterClrMapping/>
  </p:clrMapOvr>
  <mc:AlternateContent xmlns:mc="http://schemas.openxmlformats.org/markup-compatibility/2006" xmlns:p14="http://schemas.microsoft.com/office/powerpoint/2010/main">
    <mc:Choice Requires="p14">
      <p:transition spd="slow" p14:dur="12000" advClick="0" advTm="12000"/>
    </mc:Choice>
    <mc:Fallback xmlns="">
      <p:transition spd="slow" advClick="0" advTm="12000"/>
    </mc:Fallback>
  </mc:AlternateContent>
</p:sld>
</file>

<file path=ppt/theme/theme1.xml><?xml version="1.0" encoding="utf-8"?>
<a:theme xmlns:a="http://schemas.openxmlformats.org/drawingml/2006/main" name="Motyw pakietu Office">
  <a:themeElements>
    <a:clrScheme name="MF_1">
      <a:dk1>
        <a:srgbClr val="000000"/>
      </a:dk1>
      <a:lt1>
        <a:srgbClr val="FFFFFF"/>
      </a:lt1>
      <a:dk2>
        <a:srgbClr val="919195"/>
      </a:dk2>
      <a:lt2>
        <a:srgbClr val="C9CACC"/>
      </a:lt2>
      <a:accent1>
        <a:srgbClr val="E31837"/>
      </a:accent1>
      <a:accent2>
        <a:srgbClr val="C9CACC"/>
      </a:accent2>
      <a:accent3>
        <a:srgbClr val="919195"/>
      </a:accent3>
      <a:accent4>
        <a:srgbClr val="ADAFB2"/>
      </a:accent4>
      <a:accent5>
        <a:srgbClr val="B5121B"/>
      </a:accent5>
      <a:accent6>
        <a:srgbClr val="EC7769"/>
      </a:accent6>
      <a:hlink>
        <a:srgbClr val="F7C6B9"/>
      </a:hlink>
      <a:folHlink>
        <a:srgbClr val="919195"/>
      </a:folHlink>
    </a:clrScheme>
    <a:fontScheme name="Office — klasyczny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8127</TotalTime>
  <Words>1238</Words>
  <Application>Microsoft Office PowerPoint</Application>
  <PresentationFormat>Panoramiczny</PresentationFormat>
  <Paragraphs>74</Paragraphs>
  <Slides>10</Slides>
  <Notes>1</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10</vt:i4>
      </vt:variant>
    </vt:vector>
  </HeadingPairs>
  <TitlesOfParts>
    <vt:vector size="13" baseType="lpstr">
      <vt:lpstr>Arial</vt:lpstr>
      <vt:lpstr>Calibri</vt:lpstr>
      <vt:lpstr>Motyw pakietu Office</vt:lpstr>
      <vt:lpstr>Prezentacja programu PowerPoint</vt:lpstr>
      <vt:lpstr>Prezentacja programu PowerPoint</vt:lpstr>
      <vt:lpstr>Prezentacja programu PowerPoint</vt:lpstr>
      <vt:lpstr>Prezentacja programu PowerPoint</vt:lpstr>
      <vt:lpstr>                       Sprawdzenie wiedzy i umiejętności </vt:lpstr>
      <vt:lpstr>  Rozmowa kwalifikacyjna </vt:lpstr>
      <vt:lpstr>               Weryfikacja wymagań dodatkowych </vt:lpstr>
      <vt:lpstr>               Wybór kandydata do zatrudnienia </vt:lpstr>
      <vt:lpstr>Informacje dodatkowe</vt:lpstr>
      <vt:lpstr>Praca w Izbie Administracji Skarbowej w Białymstoku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Nowi w służbie</dc:title>
  <dc:creator>Suhak Justyna</dc:creator>
  <cp:lastModifiedBy>Fiedorowicz Sylwia 3</cp:lastModifiedBy>
  <cp:revision>581</cp:revision>
  <dcterms:created xsi:type="dcterms:W3CDTF">2010-12-22T13:06:19Z</dcterms:created>
  <dcterms:modified xsi:type="dcterms:W3CDTF">2026-05-08T11:46:04Z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FCATEGORY">
    <vt:lpwstr>InformacjePrzeznaczoneWylacznieDoUzytkuWewnetrznego</vt:lpwstr>
  </property>
  <property fmtid="{D5CDD505-2E9C-101B-9397-08002B2CF9AE}" pid="3" name="MFClassifiedBy">
    <vt:lpwstr>UxC4dwLulzfINJ8nQH+xvX5LNGipWa4BRSZhPgxsCvnTJi0yVPs78CC1ODegPtDZdsNRezzQ6cOFZKQlEzuTbA==</vt:lpwstr>
  </property>
  <property fmtid="{D5CDD505-2E9C-101B-9397-08002B2CF9AE}" pid="4" name="MFClassificationDate">
    <vt:lpwstr>2022-07-18T22:39:58.3615699+02:00</vt:lpwstr>
  </property>
  <property fmtid="{D5CDD505-2E9C-101B-9397-08002B2CF9AE}" pid="5" name="MFClassifiedBySID">
    <vt:lpwstr>UxC4dwLulzfINJ8nQH+xvX5LNGipWa4BRSZhPgxsCvm42mrIC/DSDv0ggS+FjUN/2v1BBotkLlY5aAiEhoi6ufIPCJhS9obTGvMWgHltBw1EEdbgC7Ep6AtjLecL6GmB</vt:lpwstr>
  </property>
  <property fmtid="{D5CDD505-2E9C-101B-9397-08002B2CF9AE}" pid="6" name="MFGRNItemId">
    <vt:lpwstr>GRN-0f841f21-8a24-471a-81f2-e231782c72f8</vt:lpwstr>
  </property>
  <property fmtid="{D5CDD505-2E9C-101B-9397-08002B2CF9AE}" pid="7" name="MFHash">
    <vt:lpwstr>yUHhyn77lEvs/7nS7fDnD4AUjwDxrkQzST2+cOR9sfI=</vt:lpwstr>
  </property>
  <property fmtid="{D5CDD505-2E9C-101B-9397-08002B2CF9AE}" pid="8" name="MFVisualMarkingsSettings">
    <vt:lpwstr>HeaderAlignment=1;FooterAlignment=1</vt:lpwstr>
  </property>
  <property fmtid="{D5CDD505-2E9C-101B-9397-08002B2CF9AE}" pid="9" name="DLPManualFileClassification">
    <vt:lpwstr>{5fdfc941-3fcf-4a5b-87be-4848800d39d0}</vt:lpwstr>
  </property>
  <property fmtid="{D5CDD505-2E9C-101B-9397-08002B2CF9AE}" pid="10" name="MFRefresh">
    <vt:lpwstr>False</vt:lpwstr>
  </property>
</Properties>
</file>