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96" r:id="rId3"/>
    <p:sldId id="293" r:id="rId4"/>
    <p:sldId id="295" r:id="rId5"/>
    <p:sldId id="284" r:id="rId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A0ED25F-D3E7-4342-95FD-CF51C52915F6}" name="Ryciak Igor" initials="RI" userId="S::igor.ryciak@mrit.gov.pl::7cc93304-87ad-4339-bb97-bd3e227aa56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D4A8"/>
    <a:srgbClr val="292B5F"/>
    <a:srgbClr val="4C68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8/10/relationships/authors" Target="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F514F9-3EDC-74D4-0A74-A3EA313E67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D35EAE01-AE73-2F6B-FDD8-2668BF5E98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5727DDE-A16A-3420-45CE-E5FE3BA0F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A585B-6FDB-4018-829A-1B7DACE71186}" type="datetimeFigureOut">
              <a:rPr lang="pl-PL" smtClean="0"/>
              <a:t>2022-10-26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02B2C6C-74B0-96A2-C763-873B8B73C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287D4CE-992D-22B0-9B1A-F30395F9C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FDBE-4033-4E41-B681-76F3557E3D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0092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4BB3F26-FB32-10AA-4378-19893D823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6DBD45C-B0A4-6809-D8C4-9BF7761BCE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224450C-619A-D505-5E51-0E5F50BC5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A585B-6FDB-4018-829A-1B7DACE71186}" type="datetimeFigureOut">
              <a:rPr lang="pl-PL" smtClean="0"/>
              <a:t>2022-10-26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2F6BB57-78B3-35F2-CE3C-EB10907EB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E7016DF-EF1C-30D1-826D-77901E28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FDBE-4033-4E41-B681-76F3557E3D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34907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E6E9E5D2-C538-8FFD-0687-7B0AB97350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50F51D3-2096-588B-C14F-C4055AA61D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5C84491-0E4B-93B1-A1F4-0EFAA15B4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A585B-6FDB-4018-829A-1B7DACE71186}" type="datetimeFigureOut">
              <a:rPr lang="pl-PL" smtClean="0"/>
              <a:t>2022-10-26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5D7E7D8-4731-7A0A-1CD8-3A58BAD92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A1E036A-10E5-224A-F22F-1B29FB193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FDBE-4033-4E41-B681-76F3557E3D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07785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6949457-CBBF-0807-72DD-D88907ECA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9622139-3A51-4549-B188-D2BC8BF5E2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32DCC21-185F-3B3F-90B3-DAF515782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A585B-6FDB-4018-829A-1B7DACE71186}" type="datetimeFigureOut">
              <a:rPr lang="pl-PL" smtClean="0"/>
              <a:t>2022-10-26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837E989-C5F1-55D7-7E50-A24DB82FC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A293FBE-EA74-222D-4F1D-B79682803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FDBE-4033-4E41-B681-76F3557E3D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3197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E698F4F-993B-DCF0-B247-152CCDEB6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CE4E0CE-23BD-E8A4-5D43-ED61532E6B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A986E97-1EA8-76E2-7D4E-F2C7D46FA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A585B-6FDB-4018-829A-1B7DACE71186}" type="datetimeFigureOut">
              <a:rPr lang="pl-PL" smtClean="0"/>
              <a:t>2022-10-26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C750F54-168F-B581-1BC2-B2CE4AF62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60AEBF7-2713-5F7E-3655-8D7C9AB0E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FDBE-4033-4E41-B681-76F3557E3D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9400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2537FD0-EE43-2134-F6D1-AB60B94EF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8CE3945-8471-5A9A-D048-34630FBE74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E7779C0-5DD8-8745-C1D3-9B6FC0A8E3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FA7DD3A3-4729-4A56-BD74-D01C6A71A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A585B-6FDB-4018-829A-1B7DACE71186}" type="datetimeFigureOut">
              <a:rPr lang="pl-PL" smtClean="0"/>
              <a:t>2022-10-26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E0BE666-3297-A2E1-9717-ECA73EB95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DB154C10-071D-C436-21FA-4CB191754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FDBE-4033-4E41-B681-76F3557E3D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35773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EA3EDD1-28B2-D27C-09AF-3B1CFCB89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D834B31-13EE-0EDD-8132-7E2C610A2C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0ED2E64-22F4-3D5C-4B72-77EB1FF3A3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075DA817-7B96-8880-2AE3-5C2A660AE0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40A9FEA9-D02D-0855-E19F-A632367D0A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EEAC7D70-A80C-522E-B7EF-FEC6EB82D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A585B-6FDB-4018-829A-1B7DACE71186}" type="datetimeFigureOut">
              <a:rPr lang="pl-PL" smtClean="0"/>
              <a:t>2022-10-26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9D4F0AD6-B3CC-F2AD-2D64-D6866D6BB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71171284-AD4A-183D-D166-B263D192E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FDBE-4033-4E41-B681-76F3557E3D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77586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894D09E-85CC-F4F8-D6F9-31A120F0E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B5E2671E-2525-76A4-707C-4081701CD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A585B-6FDB-4018-829A-1B7DACE71186}" type="datetimeFigureOut">
              <a:rPr lang="pl-PL" smtClean="0"/>
              <a:t>2022-10-26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F7EB97C2-732E-9FFB-B460-C9383374F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67A9A391-D153-6ADB-9B46-69201127D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FDBE-4033-4E41-B681-76F3557E3D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96026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93ECD30F-BFCA-F464-5C55-3C40F6BE0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A585B-6FDB-4018-829A-1B7DACE71186}" type="datetimeFigureOut">
              <a:rPr lang="pl-PL" smtClean="0"/>
              <a:t>2022-10-26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8522EA6B-9929-13C7-CD6B-793ADEAD4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E1444BD-C3ED-F7CE-7001-C9C8C54C4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FDBE-4033-4E41-B681-76F3557E3D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29168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58742A3-AB5D-5466-1666-3ACD1E05D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A1421C3-D036-BE6D-EA62-D28CE0892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AA27EBF7-38E9-9152-3853-6F39DF0FB2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ED64D203-54B4-4AB1-EE87-FE27B75C2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A585B-6FDB-4018-829A-1B7DACE71186}" type="datetimeFigureOut">
              <a:rPr lang="pl-PL" smtClean="0"/>
              <a:t>2022-10-26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6CF1C1B-FDE0-934B-0452-D8A35C111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9D4E53FB-A73F-3C1A-04BE-668B05ABB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FDBE-4033-4E41-B681-76F3557E3D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3893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2548EE8-3CAD-235A-1ED2-BF7212A04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1A64B1B6-32A1-534C-7C79-EB582E57EF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B0A481C7-97E6-400F-7D54-F7CC53D172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1D2BEAD6-5223-89EF-BDC3-99D614636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A585B-6FDB-4018-829A-1B7DACE71186}" type="datetimeFigureOut">
              <a:rPr lang="pl-PL" smtClean="0"/>
              <a:t>2022-10-26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3ACDE300-0487-023E-8485-32B57EA27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7295127D-E2F3-70C6-1FB9-DE8947520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0FDBE-4033-4E41-B681-76F3557E3D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81803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B02B4933-7758-9AD0-1592-B3A5A9A71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D797A8A-C2FF-86AE-3286-F1EBAF32C2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72E51C3-776A-8C1A-2DD5-A0D2706EED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A585B-6FDB-4018-829A-1B7DACE71186}" type="datetimeFigureOut">
              <a:rPr lang="pl-PL" smtClean="0"/>
              <a:t>2022-10-26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3DBF1C0-8694-B352-0A78-6AE75BD9C4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0DD3E13-ED5B-C0EA-9B7F-A3475C5991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0FDBE-4033-4E41-B681-76F3557E3D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4721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>
            <a:extLst>
              <a:ext uri="{FF2B5EF4-FFF2-40B4-BE49-F238E27FC236}">
                <a16:creationId xmlns:a16="http://schemas.microsoft.com/office/drawing/2014/main" id="{ED5EB64C-194B-B199-0FBC-E24125BAB2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CC7C0FD3-6463-2BB8-5B79-8CD637A9F417}"/>
              </a:ext>
            </a:extLst>
          </p:cNvPr>
          <p:cNvSpPr txBox="1"/>
          <p:nvPr/>
        </p:nvSpPr>
        <p:spPr>
          <a:xfrm>
            <a:off x="4581329" y="2108717"/>
            <a:ext cx="761067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dirty="0">
                <a:solidFill>
                  <a:schemeClr val="bg1"/>
                </a:solidFill>
                <a:latin typeface="Montserrat Black" panose="00000A00000000000000" pitchFamily="50" charset="-18"/>
              </a:rPr>
              <a:t>Rządowe wsparcie dla firm energochłonnych </a:t>
            </a:r>
          </a:p>
          <a:p>
            <a:r>
              <a:rPr lang="pl-PL" sz="2800" dirty="0">
                <a:solidFill>
                  <a:schemeClr val="bg1"/>
                </a:solidFill>
                <a:latin typeface="Montserrat Black" panose="00000A00000000000000" pitchFamily="50" charset="-18"/>
              </a:rPr>
              <a:t>w 2022 roku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44AE456B-17C7-AAAC-4D29-F50A0337A5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6896" y="2197591"/>
            <a:ext cx="109537" cy="307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3174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52BABF9C-CE50-D4B7-078E-99452BAAA1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pole tekstowe 11">
            <a:extLst>
              <a:ext uri="{FF2B5EF4-FFF2-40B4-BE49-F238E27FC236}">
                <a16:creationId xmlns:a16="http://schemas.microsoft.com/office/drawing/2014/main" id="{AD910735-F688-4F8D-1AE3-4A03CB34A3EB}"/>
              </a:ext>
            </a:extLst>
          </p:cNvPr>
          <p:cNvSpPr txBox="1"/>
          <p:nvPr/>
        </p:nvSpPr>
        <p:spPr>
          <a:xfrm>
            <a:off x="4546599" y="473424"/>
            <a:ext cx="74161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dirty="0">
                <a:solidFill>
                  <a:schemeClr val="bg1"/>
                </a:solidFill>
                <a:latin typeface="Montserrat Black" panose="00000A00000000000000" pitchFamily="50" charset="-18"/>
              </a:rPr>
              <a:t>Rządowe wsparcie dla firm energochłonnych </a:t>
            </a:r>
          </a:p>
        </p:txBody>
      </p:sp>
      <p:pic>
        <p:nvPicPr>
          <p:cNvPr id="24" name="Obraz 23">
            <a:extLst>
              <a:ext uri="{FF2B5EF4-FFF2-40B4-BE49-F238E27FC236}">
                <a16:creationId xmlns:a16="http://schemas.microsoft.com/office/drawing/2014/main" id="{42E15819-2E8E-A47B-9CD7-464A4185B6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2555" y="562324"/>
            <a:ext cx="109537" cy="307897"/>
          </a:xfrm>
          <a:prstGeom prst="rect">
            <a:avLst/>
          </a:prstGeom>
        </p:spPr>
      </p:pic>
      <p:pic>
        <p:nvPicPr>
          <p:cNvPr id="2" name="Grafika 1">
            <a:extLst>
              <a:ext uri="{FF2B5EF4-FFF2-40B4-BE49-F238E27FC236}">
                <a16:creationId xmlns:a16="http://schemas.microsoft.com/office/drawing/2014/main" id="{B46966D4-E262-4A35-F16B-DA7D58C049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060824" y="2067013"/>
            <a:ext cx="3248025" cy="3038475"/>
          </a:xfrm>
          <a:prstGeom prst="rect">
            <a:avLst/>
          </a:prstGeom>
        </p:spPr>
      </p:pic>
      <p:sp>
        <p:nvSpPr>
          <p:cNvPr id="3" name="pole tekstowe 2">
            <a:extLst>
              <a:ext uri="{FF2B5EF4-FFF2-40B4-BE49-F238E27FC236}">
                <a16:creationId xmlns:a16="http://schemas.microsoft.com/office/drawing/2014/main" id="{9267AB30-5B30-6159-78B2-7E494759200E}"/>
              </a:ext>
            </a:extLst>
          </p:cNvPr>
          <p:cNvSpPr txBox="1"/>
          <p:nvPr/>
        </p:nvSpPr>
        <p:spPr>
          <a:xfrm>
            <a:off x="7809499" y="2132454"/>
            <a:ext cx="3881850" cy="24926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Blip>
                <a:blip r:embed="rId6"/>
              </a:buBlip>
            </a:pPr>
            <a:r>
              <a:rPr lang="pl-PL" sz="1600" dirty="0">
                <a:solidFill>
                  <a:schemeClr val="bg1"/>
                </a:solidFill>
                <a:latin typeface="Montserrat Medium" panose="000006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Ochrona polskich firm przed unijną polityką klimatyczną </a:t>
            </a:r>
            <a:br>
              <a:rPr lang="pl-PL" sz="1600" dirty="0">
                <a:solidFill>
                  <a:schemeClr val="bg1"/>
                </a:solidFill>
                <a:latin typeface="Montserrat Medium" panose="000006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1600" dirty="0">
                <a:solidFill>
                  <a:schemeClr val="bg1"/>
                </a:solidFill>
                <a:latin typeface="Montserrat Medium" panose="000006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oraz wzrostem cen energii</a:t>
            </a:r>
          </a:p>
          <a:p>
            <a:pPr marL="285750" lvl="0" indent="-28575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Blip>
                <a:blip r:embed="rId6"/>
              </a:buBlip>
            </a:pPr>
            <a:r>
              <a:rPr lang="pl-PL" sz="1600" dirty="0">
                <a:solidFill>
                  <a:schemeClr val="bg1"/>
                </a:solidFill>
                <a:latin typeface="Montserrat Medium" panose="000006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Poprawa konkurencyjności polskiego przemysłu</a:t>
            </a:r>
          </a:p>
          <a:p>
            <a:pPr marL="285750" lvl="0" indent="-28575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Blip>
                <a:blip r:embed="rId6"/>
              </a:buBlip>
            </a:pPr>
            <a:r>
              <a:rPr lang="pl-PL" sz="1600" dirty="0">
                <a:solidFill>
                  <a:schemeClr val="bg1"/>
                </a:solidFill>
                <a:latin typeface="Montserrat Medium" panose="000006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Przeciwdziałanie przenoszeniu produkcji poza UE np. Chiny, Indie, Turcja </a:t>
            </a:r>
          </a:p>
        </p:txBody>
      </p:sp>
    </p:spTree>
    <p:extLst>
      <p:ext uri="{BB962C8B-B14F-4D97-AF65-F5344CB8AC3E}">
        <p14:creationId xmlns:p14="http://schemas.microsoft.com/office/powerpoint/2010/main" val="3801319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52BABF9C-CE50-D4B7-078E-99452BAAA1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pole tekstowe 11">
            <a:extLst>
              <a:ext uri="{FF2B5EF4-FFF2-40B4-BE49-F238E27FC236}">
                <a16:creationId xmlns:a16="http://schemas.microsoft.com/office/drawing/2014/main" id="{AD910735-F688-4F8D-1AE3-4A03CB34A3EB}"/>
              </a:ext>
            </a:extLst>
          </p:cNvPr>
          <p:cNvSpPr txBox="1"/>
          <p:nvPr/>
        </p:nvSpPr>
        <p:spPr>
          <a:xfrm>
            <a:off x="4546600" y="473424"/>
            <a:ext cx="60733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dirty="0">
                <a:solidFill>
                  <a:schemeClr val="bg1"/>
                </a:solidFill>
                <a:latin typeface="Montserrat Black" panose="00000A00000000000000" pitchFamily="50" charset="-18"/>
              </a:rPr>
              <a:t>I runda rządowego wsparcia dla firm energochłonnych </a:t>
            </a:r>
            <a:endParaRPr lang="pl-PL" sz="2800" dirty="0">
              <a:solidFill>
                <a:schemeClr val="bg1"/>
              </a:solidFill>
              <a:latin typeface="Montserrat Medium" panose="00000600000000000000" pitchFamily="50" charset="-18"/>
            </a:endParaRPr>
          </a:p>
        </p:txBody>
      </p:sp>
      <p:pic>
        <p:nvPicPr>
          <p:cNvPr id="24" name="Obraz 23">
            <a:extLst>
              <a:ext uri="{FF2B5EF4-FFF2-40B4-BE49-F238E27FC236}">
                <a16:creationId xmlns:a16="http://schemas.microsoft.com/office/drawing/2014/main" id="{42E15819-2E8E-A47B-9CD7-464A4185B6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2555" y="562324"/>
            <a:ext cx="109537" cy="307897"/>
          </a:xfrm>
          <a:prstGeom prst="rect">
            <a:avLst/>
          </a:prstGeom>
        </p:spPr>
      </p:pic>
      <p:pic>
        <p:nvPicPr>
          <p:cNvPr id="8" name="Grafika 7">
            <a:extLst>
              <a:ext uri="{FF2B5EF4-FFF2-40B4-BE49-F238E27FC236}">
                <a16:creationId xmlns:a16="http://schemas.microsoft.com/office/drawing/2014/main" id="{1821032E-E31C-E637-A94D-DEF97121531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46599" y="2067013"/>
            <a:ext cx="2762250" cy="3038475"/>
          </a:xfrm>
          <a:prstGeom prst="rect">
            <a:avLst/>
          </a:prstGeom>
        </p:spPr>
      </p:pic>
      <p:sp>
        <p:nvSpPr>
          <p:cNvPr id="9" name="pole tekstowe 8">
            <a:extLst>
              <a:ext uri="{FF2B5EF4-FFF2-40B4-BE49-F238E27FC236}">
                <a16:creationId xmlns:a16="http://schemas.microsoft.com/office/drawing/2014/main" id="{ED42FC31-B831-7097-B288-339B77A1E1AE}"/>
              </a:ext>
            </a:extLst>
          </p:cNvPr>
          <p:cNvSpPr txBox="1"/>
          <p:nvPr/>
        </p:nvSpPr>
        <p:spPr>
          <a:xfrm>
            <a:off x="4931508" y="2689094"/>
            <a:ext cx="1789723" cy="1038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6100" dirty="0">
                <a:solidFill>
                  <a:srgbClr val="292B5F"/>
                </a:solidFill>
                <a:latin typeface="Montserrat Black" panose="00000A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800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ED24EE92-605D-CE87-CD8D-F882925225EB}"/>
              </a:ext>
            </a:extLst>
          </p:cNvPr>
          <p:cNvSpPr txBox="1"/>
          <p:nvPr/>
        </p:nvSpPr>
        <p:spPr>
          <a:xfrm>
            <a:off x="4857431" y="3586250"/>
            <a:ext cx="1937876" cy="584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3200" dirty="0">
                <a:solidFill>
                  <a:srgbClr val="292B5F"/>
                </a:solidFill>
                <a:latin typeface="Montserrat Black" panose="00000A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MLN ZŁ</a:t>
            </a: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1753591A-5A5E-8F4A-CEB3-D892CE5522F8}"/>
              </a:ext>
            </a:extLst>
          </p:cNvPr>
          <p:cNvSpPr txBox="1"/>
          <p:nvPr/>
        </p:nvSpPr>
        <p:spPr>
          <a:xfrm>
            <a:off x="7820792" y="2798551"/>
            <a:ext cx="3773864" cy="2688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1600" dirty="0">
                <a:solidFill>
                  <a:schemeClr val="bg1"/>
                </a:solidFill>
                <a:latin typeface="Montserrat Black" panose="00000A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Sektor: </a:t>
            </a:r>
          </a:p>
          <a:p>
            <a:pPr marL="285750" lvl="0" indent="-28575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Blip>
                <a:blip r:embed="rId6"/>
              </a:buBlip>
            </a:pPr>
            <a:r>
              <a:rPr lang="pl-PL" sz="1600" dirty="0">
                <a:solidFill>
                  <a:schemeClr val="bg1"/>
                </a:solidFill>
                <a:latin typeface="Montserrat Medium" panose="000006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hutnictwa</a:t>
            </a:r>
          </a:p>
          <a:p>
            <a:pPr marL="285750" lvl="0" indent="-28575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Blip>
                <a:blip r:embed="rId6"/>
              </a:buBlip>
            </a:pPr>
            <a:r>
              <a:rPr lang="pl-PL" sz="1600" dirty="0">
                <a:solidFill>
                  <a:schemeClr val="bg1"/>
                </a:solidFill>
                <a:latin typeface="Montserrat Medium" panose="000006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produkcji wyrobów aluminiowych</a:t>
            </a:r>
          </a:p>
          <a:p>
            <a:pPr marL="285750" lvl="0" indent="-28575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Blip>
                <a:blip r:embed="rId6"/>
              </a:buBlip>
            </a:pPr>
            <a:r>
              <a:rPr lang="pl-PL" sz="1600" dirty="0">
                <a:solidFill>
                  <a:schemeClr val="bg1"/>
                </a:solidFill>
                <a:latin typeface="Montserrat Medium" panose="000006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metali nieżelaznych</a:t>
            </a:r>
          </a:p>
          <a:p>
            <a:pPr marL="285750" lvl="0" indent="-28575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Blip>
                <a:blip r:embed="rId6"/>
              </a:buBlip>
            </a:pPr>
            <a:r>
              <a:rPr lang="pl-PL" sz="1600" dirty="0">
                <a:solidFill>
                  <a:schemeClr val="bg1"/>
                </a:solidFill>
                <a:latin typeface="Montserrat Medium" panose="000006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chemikaliów nieorganicznych</a:t>
            </a:r>
          </a:p>
          <a:p>
            <a:pPr marL="285750" lvl="0" indent="-28575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Blip>
                <a:blip r:embed="rId6"/>
              </a:buBlip>
            </a:pPr>
            <a:r>
              <a:rPr lang="pl-PL" sz="1600" dirty="0">
                <a:solidFill>
                  <a:schemeClr val="bg1"/>
                </a:solidFill>
                <a:latin typeface="Montserrat Medium" panose="000006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produkcja papieru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C7892F19-E03F-7260-211C-D7FB65A6439F}"/>
              </a:ext>
            </a:extLst>
          </p:cNvPr>
          <p:cNvSpPr txBox="1"/>
          <p:nvPr/>
        </p:nvSpPr>
        <p:spPr>
          <a:xfrm>
            <a:off x="7820792" y="1929443"/>
            <a:ext cx="3881850" cy="5889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3200" dirty="0">
                <a:solidFill>
                  <a:srgbClr val="99D4A8"/>
                </a:solidFill>
                <a:latin typeface="Montserrat Black" panose="00000A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92 firmy</a:t>
            </a:r>
            <a:endParaRPr lang="pl-PL" sz="3200" dirty="0">
              <a:solidFill>
                <a:srgbClr val="99D4A8"/>
              </a:solidFill>
              <a:latin typeface="Montserrat Medium" panose="00000600000000000000" pitchFamily="50" charset="-18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5083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1"/>
      <p:bldP spid="10" grpId="1"/>
      <p:bldP spid="11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52BABF9C-CE50-D4B7-078E-99452BAAA1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pole tekstowe 11">
            <a:extLst>
              <a:ext uri="{FF2B5EF4-FFF2-40B4-BE49-F238E27FC236}">
                <a16:creationId xmlns:a16="http://schemas.microsoft.com/office/drawing/2014/main" id="{AD910735-F688-4F8D-1AE3-4A03CB34A3EB}"/>
              </a:ext>
            </a:extLst>
          </p:cNvPr>
          <p:cNvSpPr txBox="1"/>
          <p:nvPr/>
        </p:nvSpPr>
        <p:spPr>
          <a:xfrm>
            <a:off x="4546599" y="473424"/>
            <a:ext cx="641365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dirty="0">
                <a:solidFill>
                  <a:schemeClr val="bg1"/>
                </a:solidFill>
                <a:latin typeface="Montserrat Black" panose="00000A00000000000000" pitchFamily="50" charset="-18"/>
              </a:rPr>
              <a:t>II runda rządowego wsparcia dla firm energochłonnych </a:t>
            </a:r>
          </a:p>
        </p:txBody>
      </p:sp>
      <p:pic>
        <p:nvPicPr>
          <p:cNvPr id="24" name="Obraz 23">
            <a:extLst>
              <a:ext uri="{FF2B5EF4-FFF2-40B4-BE49-F238E27FC236}">
                <a16:creationId xmlns:a16="http://schemas.microsoft.com/office/drawing/2014/main" id="{42E15819-2E8E-A47B-9CD7-464A4185B6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2555" y="562324"/>
            <a:ext cx="109537" cy="307897"/>
          </a:xfrm>
          <a:prstGeom prst="rect">
            <a:avLst/>
          </a:prstGeom>
        </p:spPr>
      </p:pic>
      <p:sp>
        <p:nvSpPr>
          <p:cNvPr id="3" name="pole tekstowe 2">
            <a:extLst>
              <a:ext uri="{FF2B5EF4-FFF2-40B4-BE49-F238E27FC236}">
                <a16:creationId xmlns:a16="http://schemas.microsoft.com/office/drawing/2014/main" id="{F85E6162-3CCD-C571-18AF-E431F71F7C5F}"/>
              </a:ext>
            </a:extLst>
          </p:cNvPr>
          <p:cNvSpPr txBox="1"/>
          <p:nvPr/>
        </p:nvSpPr>
        <p:spPr>
          <a:xfrm>
            <a:off x="7820792" y="3285428"/>
            <a:ext cx="3881850" cy="26465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Blip>
                <a:blip r:embed="rId4"/>
              </a:buBlip>
            </a:pPr>
            <a:r>
              <a:rPr lang="pl-PL" sz="1600" dirty="0">
                <a:solidFill>
                  <a:schemeClr val="bg1"/>
                </a:solidFill>
                <a:latin typeface="Montserrat Medium" panose="000006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kryteria i program –  przyjęcie przez rząd jeszcze w listopadzie</a:t>
            </a:r>
          </a:p>
          <a:p>
            <a:pPr marL="285750" indent="-28575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Blip>
                <a:blip r:embed="rId4"/>
              </a:buBlip>
              <a:tabLst>
                <a:tab pos="457200" algn="l"/>
              </a:tabLst>
            </a:pPr>
            <a:r>
              <a:rPr lang="pl-PL" sz="1600" dirty="0">
                <a:solidFill>
                  <a:schemeClr val="bg1"/>
                </a:solidFill>
                <a:latin typeface="Montserrat Medium" panose="000006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czekamy na nowe wytyczne KE dotyczące pomocy publicznej</a:t>
            </a:r>
          </a:p>
          <a:p>
            <a:pPr marL="285750" indent="-28575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Blip>
                <a:blip r:embed="rId4"/>
              </a:buBlip>
              <a:tabLst>
                <a:tab pos="457200" algn="l"/>
              </a:tabLst>
            </a:pPr>
            <a:r>
              <a:rPr lang="pl-PL" sz="1600" dirty="0">
                <a:solidFill>
                  <a:schemeClr val="bg1"/>
                </a:solidFill>
                <a:latin typeface="Montserrat Medium" panose="000006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obecnie trwają konsultacje dokumentu przygotowanego przez KE</a:t>
            </a:r>
          </a:p>
          <a:p>
            <a:pPr marL="285750" lvl="0" indent="-28575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Blip>
                <a:blip r:embed="rId4"/>
              </a:buBlip>
            </a:pPr>
            <a:endParaRPr lang="pl-PL" sz="1600" dirty="0">
              <a:solidFill>
                <a:schemeClr val="bg1"/>
              </a:solidFill>
              <a:latin typeface="Montserrat Black" panose="00000A00000000000000" pitchFamily="50" charset="-18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Grafika 3">
            <a:extLst>
              <a:ext uri="{FF2B5EF4-FFF2-40B4-BE49-F238E27FC236}">
                <a16:creationId xmlns:a16="http://schemas.microsoft.com/office/drawing/2014/main" id="{3DED0394-7644-041A-30A6-4C3EFE44D92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070348" y="2067011"/>
            <a:ext cx="3238500" cy="3038475"/>
          </a:xfrm>
          <a:prstGeom prst="rect">
            <a:avLst/>
          </a:prstGeom>
        </p:spPr>
      </p:pic>
      <p:sp>
        <p:nvSpPr>
          <p:cNvPr id="2" name="pole tekstowe 1">
            <a:extLst>
              <a:ext uri="{FF2B5EF4-FFF2-40B4-BE49-F238E27FC236}">
                <a16:creationId xmlns:a16="http://schemas.microsoft.com/office/drawing/2014/main" id="{17209155-5322-FBA0-7A4E-AF0434095A8A}"/>
              </a:ext>
            </a:extLst>
          </p:cNvPr>
          <p:cNvSpPr txBox="1"/>
          <p:nvPr/>
        </p:nvSpPr>
        <p:spPr>
          <a:xfrm>
            <a:off x="7820792" y="2404492"/>
            <a:ext cx="3881850" cy="584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3200" dirty="0">
                <a:solidFill>
                  <a:srgbClr val="99D4A8"/>
                </a:solidFill>
                <a:latin typeface="Montserrat Black" panose="00000A00000000000000" pitchFamily="50" charset="-18"/>
                <a:ea typeface="Calibri" panose="020F0502020204030204" pitchFamily="34" charset="0"/>
                <a:cs typeface="Calibri" panose="020F0502020204030204" pitchFamily="34" charset="0"/>
              </a:rPr>
              <a:t>5 mld zł</a:t>
            </a:r>
            <a:endParaRPr lang="pl-PL" sz="3200" dirty="0">
              <a:solidFill>
                <a:schemeClr val="bg1"/>
              </a:solidFill>
              <a:latin typeface="Montserrat Black" panose="00000A00000000000000" pitchFamily="50" charset="-18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3463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>
            <a:extLst>
              <a:ext uri="{FF2B5EF4-FFF2-40B4-BE49-F238E27FC236}">
                <a16:creationId xmlns:a16="http://schemas.microsoft.com/office/drawing/2014/main" id="{31F485E1-F691-0E5A-A7C1-87476098E8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CC7C0FD3-6463-2BB8-5B79-8CD637A9F417}"/>
              </a:ext>
            </a:extLst>
          </p:cNvPr>
          <p:cNvSpPr txBox="1"/>
          <p:nvPr/>
        </p:nvSpPr>
        <p:spPr>
          <a:xfrm>
            <a:off x="4581329" y="2108717"/>
            <a:ext cx="761067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dirty="0">
                <a:solidFill>
                  <a:schemeClr val="bg1"/>
                </a:solidFill>
                <a:latin typeface="Montserrat Black" panose="00000A00000000000000" pitchFamily="50" charset="-18"/>
              </a:rPr>
              <a:t>Rządowe wsparcie dla firm energochłonnych </a:t>
            </a:r>
            <a:br>
              <a:rPr lang="pl-PL" sz="2800" dirty="0">
                <a:solidFill>
                  <a:schemeClr val="bg1"/>
                </a:solidFill>
                <a:latin typeface="Montserrat Black" panose="00000A00000000000000" pitchFamily="50" charset="-18"/>
              </a:rPr>
            </a:br>
            <a:r>
              <a:rPr lang="pl-PL" sz="2800" dirty="0">
                <a:solidFill>
                  <a:schemeClr val="bg1"/>
                </a:solidFill>
                <a:latin typeface="Montserrat Black" panose="00000A00000000000000" pitchFamily="50" charset="-18"/>
              </a:rPr>
              <a:t>w 2022 roku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44AE456B-17C7-AAAC-4D29-F50A0337A5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6896" y="2197591"/>
            <a:ext cx="109537" cy="307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263962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864</TotalTime>
  <Words>109</Words>
  <Application>Microsoft Office PowerPoint</Application>
  <PresentationFormat>Panoramiczny</PresentationFormat>
  <Paragraphs>22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Montserrat Black</vt:lpstr>
      <vt:lpstr>Montserrat Medium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Macioszek Tymoteusz</dc:creator>
  <cp:lastModifiedBy>Serkowska Aleksandra</cp:lastModifiedBy>
  <cp:revision>104</cp:revision>
  <dcterms:created xsi:type="dcterms:W3CDTF">2022-09-15T08:14:18Z</dcterms:created>
  <dcterms:modified xsi:type="dcterms:W3CDTF">2022-10-26T10:31:32Z</dcterms:modified>
</cp:coreProperties>
</file>