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6"/>
  </p:notesMasterIdLst>
  <p:sldIdLst>
    <p:sldId id="256" r:id="rId5"/>
    <p:sldId id="259" r:id="rId6"/>
    <p:sldId id="283" r:id="rId7"/>
    <p:sldId id="274" r:id="rId8"/>
    <p:sldId id="276" r:id="rId9"/>
    <p:sldId id="277" r:id="rId10"/>
    <p:sldId id="279" r:id="rId11"/>
    <p:sldId id="280" r:id="rId12"/>
    <p:sldId id="281" r:id="rId13"/>
    <p:sldId id="282" r:id="rId14"/>
    <p:sldId id="258" r:id="rId15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5B0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5E0C2B-4B6E-4611-8BCC-C83A54F487F5}" v="96" dt="2020-05-05T13:54:42.432"/>
    <p1510:client id="{0B5EB86F-DE86-4DA9-95B2-3F3907BA089F}" v="170" dt="2020-05-05T13:50:24.036"/>
    <p1510:client id="{6FE65F89-7346-41C6-A948-A49576AAC4BA}" v="12" dt="2020-05-05T13:50:48.212"/>
    <p1510:client id="{D632AA55-48DC-475B-B4D0-304271DA107A}" v="4" dt="2020-05-05T13:50:36.321"/>
  </p1510:revLst>
</p1510:revInfo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5501" autoAdjust="0"/>
  </p:normalViewPr>
  <p:slideViewPr>
    <p:cSldViewPr snapToGrid="0">
      <p:cViewPr varScale="1">
        <p:scale>
          <a:sx n="89" d="100"/>
          <a:sy n="89" d="100"/>
        </p:scale>
        <p:origin x="437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dlewski Marcin (Britenet)" userId="S::m.godlewski@mc.gov.pl::930c73a9-afe2-4d6f-a9bf-ab7250a92d83" providerId="AD" clId="Web-{D632AA55-48DC-475B-B4D0-304271DA107A}"/>
    <pc:docChg chg="modSld">
      <pc:chgData name="Godlewski Marcin (Britenet)" userId="S::m.godlewski@mc.gov.pl::930c73a9-afe2-4d6f-a9bf-ab7250a92d83" providerId="AD" clId="Web-{D632AA55-48DC-475B-B4D0-304271DA107A}" dt="2020-05-05T13:50:36.321" v="3"/>
      <pc:docMkLst>
        <pc:docMk/>
      </pc:docMkLst>
      <pc:sldChg chg="delSp modSp">
        <pc:chgData name="Godlewski Marcin (Britenet)" userId="S::m.godlewski@mc.gov.pl::930c73a9-afe2-4d6f-a9bf-ab7250a92d83" providerId="AD" clId="Web-{D632AA55-48DC-475B-B4D0-304271DA107A}" dt="2020-05-05T13:50:36.321" v="3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D632AA55-48DC-475B-B4D0-304271DA107A}" dt="2020-05-05T13:50:33.992" v="1"/>
          <ac:spMkLst>
            <pc:docMk/>
            <pc:sldMk cId="3598284323" sldId="256"/>
            <ac:spMk id="41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D632AA55-48DC-475B-B4D0-304271DA107A}" dt="2020-05-05T13:50:33.274" v="0"/>
          <ac:spMkLst>
            <pc:docMk/>
            <pc:sldMk cId="3598284323" sldId="256"/>
            <ac:spMk id="59" creationId="{00000000-0000-0000-0000-000000000000}"/>
          </ac:spMkLst>
        </pc:sp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6.321" v="3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5.164" v="2"/>
          <ac:cxnSpMkLst>
            <pc:docMk/>
            <pc:sldMk cId="3598284323" sldId="256"/>
            <ac:cxnSpMk id="65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0B5EB86F-DE86-4DA9-95B2-3F3907BA089F}"/>
    <pc:docChg chg="addSld modSld">
      <pc:chgData name="Godlewski Marcin (Britenet)" userId="S::m.godlewski@mc.gov.pl::930c73a9-afe2-4d6f-a9bf-ab7250a92d83" providerId="AD" clId="Web-{0B5EB86F-DE86-4DA9-95B2-3F3907BA089F}" dt="2020-05-05T13:50:24.036" v="168"/>
      <pc:docMkLst>
        <pc:docMk/>
      </pc:docMkLst>
      <pc:sldChg chg="addSp delSp modSp mod setBg">
        <pc:chgData name="Godlewski Marcin (Britenet)" userId="S::m.godlewski@mc.gov.pl::930c73a9-afe2-4d6f-a9bf-ab7250a92d83" providerId="AD" clId="Web-{0B5EB86F-DE86-4DA9-95B2-3F3907BA089F}" dt="2020-05-05T13:50:24.036" v="168"/>
        <pc:sldMkLst>
          <pc:docMk/>
          <pc:sldMk cId="3598284323" sldId="256"/>
        </pc:sldMkLst>
        <pc:spChg chg="del mod">
          <ac:chgData name="Godlewski Marcin (Britenet)" userId="S::m.godlewski@mc.gov.pl::930c73a9-afe2-4d6f-a9bf-ab7250a92d83" providerId="AD" clId="Web-{0B5EB86F-DE86-4DA9-95B2-3F3907BA089F}" dt="2020-05-05T13:50:09.583" v="153"/>
          <ac:spMkLst>
            <pc:docMk/>
            <pc:sldMk cId="3598284323" sldId="256"/>
            <ac:spMk id="4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5.692" v="149"/>
          <ac:spMkLst>
            <pc:docMk/>
            <pc:sldMk cId="3598284323" sldId="256"/>
            <ac:spMk id="1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21.083" v="166"/>
          <ac:spMkLst>
            <pc:docMk/>
            <pc:sldMk cId="3598284323" sldId="256"/>
            <ac:spMk id="1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6.973" v="150"/>
          <ac:spMkLst>
            <pc:docMk/>
            <pc:sldMk cId="3598284323" sldId="256"/>
            <ac:spMk id="1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374" v="63" actId="1076"/>
          <ac:spMkLst>
            <pc:docMk/>
            <pc:sldMk cId="3598284323" sldId="256"/>
            <ac:spMk id="22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6.411" v="161"/>
          <ac:spMkLst>
            <pc:docMk/>
            <pc:sldMk cId="3598284323" sldId="256"/>
            <ac:spMk id="32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49" v="61" actId="1076"/>
          <ac:spMkLst>
            <pc:docMk/>
            <pc:sldMk cId="3598284323" sldId="256"/>
            <ac:spMk id="41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35.894" v="146" actId="1076"/>
          <ac:spMkLst>
            <pc:docMk/>
            <pc:sldMk cId="3598284323" sldId="256"/>
            <ac:spMk id="4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02" v="60" actId="1076"/>
          <ac:spMkLst>
            <pc:docMk/>
            <pc:sldMk cId="3598284323" sldId="256"/>
            <ac:spMk id="4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5.123" v="42" actId="1076"/>
          <ac:spMkLst>
            <pc:docMk/>
            <pc:sldMk cId="3598284323" sldId="256"/>
            <ac:spMk id="4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6.920" v="43" actId="1076"/>
          <ac:spMkLst>
            <pc:docMk/>
            <pc:sldMk cId="3598284323" sldId="256"/>
            <ac:spMk id="5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4.583" v="159"/>
          <ac:spMkLst>
            <pc:docMk/>
            <pc:sldMk cId="3598284323" sldId="256"/>
            <ac:spMk id="51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37:31.091" v="10"/>
          <ac:spMkLst>
            <pc:docMk/>
            <pc:sldMk cId="3598284323" sldId="256"/>
            <ac:spMk id="5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1.296" v="62" actId="1076"/>
          <ac:spMkLst>
            <pc:docMk/>
            <pc:sldMk cId="3598284323" sldId="256"/>
            <ac:spMk id="5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43.253" v="147" actId="1076"/>
          <ac:spMkLst>
            <pc:docMk/>
            <pc:sldMk cId="3598284323" sldId="256"/>
            <ac:spMk id="5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3.630" v="158"/>
          <ac:spMkLst>
            <pc:docMk/>
            <pc:sldMk cId="3598284323" sldId="256"/>
            <ac:spMk id="6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1.427" v="155"/>
          <ac:spMkLst>
            <pc:docMk/>
            <pc:sldMk cId="3598284323" sldId="256"/>
            <ac:spMk id="6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452" v="64" actId="1076"/>
          <ac:spMkLst>
            <pc:docMk/>
            <pc:sldMk cId="3598284323" sldId="256"/>
            <ac:spMk id="74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15.940" v="137" actId="1076"/>
          <ac:spMkLst>
            <pc:docMk/>
            <pc:sldMk cId="3598284323" sldId="256"/>
            <ac:spMk id="7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5.614" v="160"/>
          <ac:spMkLst>
            <pc:docMk/>
            <pc:sldMk cId="3598284323" sldId="256"/>
            <ac:spMk id="80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3:33.063" v="98" actId="20577"/>
          <ac:spMkLst>
            <pc:docMk/>
            <pc:sldMk cId="3598284323" sldId="256"/>
            <ac:spMk id="108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0B5EB86F-DE86-4DA9-95B2-3F3907BA089F}" dt="2020-05-05T13:50:08.708" v="152"/>
          <ac:cxnSpMkLst>
            <pc:docMk/>
            <pc:sldMk cId="3598284323" sldId="256"/>
            <ac:cxnSpMk id="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8.911" v="164"/>
          <ac:cxnSpMkLst>
            <pc:docMk/>
            <pc:sldMk cId="3598284323" sldId="256"/>
            <ac:cxnSpMk id="1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07.864" v="151"/>
          <ac:cxnSpMkLst>
            <pc:docMk/>
            <pc:sldMk cId="3598284323" sldId="256"/>
            <ac:cxnSpMk id="2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452" v="64" actId="1076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2.817" v="167"/>
          <ac:cxnSpMkLst>
            <pc:docMk/>
            <pc:sldMk cId="3598284323" sldId="256"/>
            <ac:cxnSpMk id="4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7"/>
          <ac:cxnSpMkLst>
            <pc:docMk/>
            <pc:sldMk cId="3598284323" sldId="256"/>
            <ac:cxnSpMk id="4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739" v="163"/>
          <ac:cxnSpMkLst>
            <pc:docMk/>
            <pc:sldMk cId="3598284323" sldId="256"/>
            <ac:cxnSpMk id="4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9.802" v="165"/>
          <ac:cxnSpMkLst>
            <pc:docMk/>
            <pc:sldMk cId="3598284323" sldId="256"/>
            <ac:cxnSpMk id="4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2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374" v="63" actId="1076"/>
          <ac:cxnSpMkLst>
            <pc:docMk/>
            <pc:sldMk cId="3598284323" sldId="256"/>
            <ac:cxnSpMk id="5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4.583" v="159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5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0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4.036" v="168"/>
          <ac:cxnSpMkLst>
            <pc:docMk/>
            <pc:sldMk cId="3598284323" sldId="256"/>
            <ac:cxnSpMk id="6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43.253" v="147" actId="1076"/>
          <ac:cxnSpMkLst>
            <pc:docMk/>
            <pc:sldMk cId="3598284323" sldId="256"/>
            <ac:cxnSpMk id="6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1.427" v="155"/>
          <ac:cxnSpMkLst>
            <pc:docMk/>
            <pc:sldMk cId="3598284323" sldId="256"/>
            <ac:cxnSpMk id="67" creationId="{00000000-0000-0000-0000-000000000000}"/>
          </ac:cxnSpMkLst>
        </pc:cxnChg>
        <pc:cxnChg chg="add del mod">
          <ac:chgData name="Godlewski Marcin (Britenet)" userId="S::m.godlewski@mc.gov.pl::930c73a9-afe2-4d6f-a9bf-ab7250a92d83" providerId="AD" clId="Web-{0B5EB86F-DE86-4DA9-95B2-3F3907BA089F}" dt="2020-05-05T13:50:11.395" v="154"/>
          <ac:cxnSpMkLst>
            <pc:docMk/>
            <pc:sldMk cId="3598284323" sldId="256"/>
            <ac:cxnSpMk id="68" creationId="{2DCAB380-FB6A-458A-A8A8-745945B92A34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8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052" v="162"/>
          <ac:cxnSpMkLst>
            <pc:docMk/>
            <pc:sldMk cId="3598284323" sldId="256"/>
            <ac:cxnSpMk id="107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6"/>
          <ac:cxnSpMkLst>
            <pc:docMk/>
            <pc:sldMk cId="3598284323" sldId="256"/>
            <ac:cxnSpMk id="140" creationId="{00000000-0000-0000-0000-000000000000}"/>
          </ac:cxnSpMkLst>
        </pc:cxnChg>
      </pc:sldChg>
      <pc:sldChg chg="add replId">
        <pc:chgData name="Godlewski Marcin (Britenet)" userId="S::m.godlewski@mc.gov.pl::930c73a9-afe2-4d6f-a9bf-ab7250a92d83" providerId="AD" clId="Web-{0B5EB86F-DE86-4DA9-95B2-3F3907BA089F}" dt="2020-05-05T13:50:02.708" v="148"/>
        <pc:sldMkLst>
          <pc:docMk/>
          <pc:sldMk cId="4234984123" sldId="257"/>
        </pc:sldMkLst>
      </pc:sldChg>
    </pc:docChg>
  </pc:docChgLst>
  <pc:docChgLst>
    <pc:chgData clId="Web-{6FE65F89-7346-41C6-A948-A49576AAC4BA}"/>
    <pc:docChg chg="modSld">
      <pc:chgData name="" userId="" providerId="" clId="Web-{6FE65F89-7346-41C6-A948-A49576AAC4BA}" dt="2020-05-05T13:50:43.899" v="0"/>
      <pc:docMkLst>
        <pc:docMk/>
      </pc:docMkLst>
      <pc:sldChg chg="delSp modSp">
        <pc:chgData name="" userId="" providerId="" clId="Web-{6FE65F89-7346-41C6-A948-A49576AAC4BA}" dt="2020-05-05T13:50:43.899" v="0"/>
        <pc:sldMkLst>
          <pc:docMk/>
          <pc:sldMk cId="3598284323" sldId="256"/>
        </pc:sldMkLst>
        <pc:spChg chg="del">
          <ac:chgData name="" userId="" providerId="" clId="Web-{6FE65F89-7346-41C6-A948-A49576AAC4BA}" dt="2020-05-05T13:50:43.899" v="0"/>
          <ac:spMkLst>
            <pc:docMk/>
            <pc:sldMk cId="3598284323" sldId="256"/>
            <ac:spMk id="22" creationId="{00000000-0000-0000-0000-000000000000}"/>
          </ac:spMkLst>
        </pc:sp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38" creationId="{00000000-0000-0000-0000-000000000000}"/>
          </ac:cxnSpMkLst>
        </pc:cxn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54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6FE65F89-7346-41C6-A948-A49576AAC4BA}"/>
    <pc:docChg chg="modSld">
      <pc:chgData name="Godlewski Marcin (Britenet)" userId="S::m.godlewski@mc.gov.pl::930c73a9-afe2-4d6f-a9bf-ab7250a92d83" providerId="AD" clId="Web-{6FE65F89-7346-41C6-A948-A49576AAC4BA}" dt="2020-05-05T13:50:48.212" v="10"/>
      <pc:docMkLst>
        <pc:docMk/>
      </pc:docMkLst>
      <pc:sldChg chg="delSp modSp">
        <pc:chgData name="Godlewski Marcin (Britenet)" userId="S::m.godlewski@mc.gov.pl::930c73a9-afe2-4d6f-a9bf-ab7250a92d83" providerId="AD" clId="Web-{6FE65F89-7346-41C6-A948-A49576AAC4BA}" dt="2020-05-05T13:50:48.212" v="1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6FE65F89-7346-41C6-A948-A49576AAC4BA}" dt="2020-05-05T13:50:48.212" v="7"/>
          <ac:spMkLst>
            <pc:docMk/>
            <pc:sldMk cId="3598284323" sldId="256"/>
            <ac:spMk id="43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6FE65F89-7346-41C6-A948-A49576AAC4BA}" dt="2020-05-05T13:50:48.196" v="6"/>
          <ac:spMkLst>
            <pc:docMk/>
            <pc:sldMk cId="3598284323" sldId="256"/>
            <ac:spMk id="57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6FE65F89-7346-41C6-A948-A49576AAC4BA}" dt="2020-05-05T13:50:45.525" v="0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4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10"/>
          <ac:cxnSpMkLst>
            <pc:docMk/>
            <pc:sldMk cId="3598284323" sldId="256"/>
            <ac:cxnSpMk id="54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3"/>
          <ac:cxnSpMkLst>
            <pc:docMk/>
            <pc:sldMk cId="3598284323" sldId="256"/>
            <ac:cxnSpMk id="5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9"/>
          <ac:cxnSpMkLst>
            <pc:docMk/>
            <pc:sldMk cId="3598284323" sldId="256"/>
            <ac:cxnSpMk id="5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8"/>
          <ac:cxnSpMkLst>
            <pc:docMk/>
            <pc:sldMk cId="3598284323" sldId="256"/>
            <ac:cxnSpMk id="6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2"/>
          <ac:cxnSpMkLst>
            <pc:docMk/>
            <pc:sldMk cId="3598284323" sldId="256"/>
            <ac:cxnSpMk id="6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5"/>
          <ac:cxnSpMkLst>
            <pc:docMk/>
            <pc:sldMk cId="3598284323" sldId="256"/>
            <ac:cxnSpMk id="81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025E0C2B-4B6E-4611-8BCC-C83A54F487F5}"/>
    <pc:docChg chg="addSld modSld sldOrd">
      <pc:chgData name="Godlewski Marcin (Britenet)" userId="S::m.godlewski@mc.gov.pl::930c73a9-afe2-4d6f-a9bf-ab7250a92d83" providerId="AD" clId="Web-{025E0C2B-4B6E-4611-8BCC-C83A54F487F5}" dt="2020-05-05T13:54:42.432" v="92" actId="1076"/>
      <pc:docMkLst>
        <pc:docMk/>
      </pc:docMkLst>
      <pc:sldChg chg="delSp modSp mod setBg">
        <pc:chgData name="Godlewski Marcin (Britenet)" userId="S::m.godlewski@mc.gov.pl::930c73a9-afe2-4d6f-a9bf-ab7250a92d83" providerId="AD" clId="Web-{025E0C2B-4B6E-4611-8BCC-C83A54F487F5}" dt="2020-05-05T13:53:27.432" v="6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025E0C2B-4B6E-4611-8BCC-C83A54F487F5}" dt="2020-05-05T13:50:56.575" v="1"/>
          <ac:spMkLst>
            <pc:docMk/>
            <pc:sldMk cId="3598284323" sldId="256"/>
            <ac:spMk id="47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9.246" v="3"/>
          <ac:spMkLst>
            <pc:docMk/>
            <pc:sldMk cId="3598284323" sldId="256"/>
            <ac:spMk id="49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7.840" v="2"/>
          <ac:spMkLst>
            <pc:docMk/>
            <pc:sldMk cId="3598284323" sldId="256"/>
            <ac:spMk id="50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5.418" v="0"/>
          <ac:spMkLst>
            <pc:docMk/>
            <pc:sldMk cId="3598284323" sldId="256"/>
            <ac:spMk id="74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1:00.137" v="4"/>
          <ac:spMkLst>
            <pc:docMk/>
            <pc:sldMk cId="3598284323" sldId="256"/>
            <ac:spMk id="7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25E0C2B-4B6E-4611-8BCC-C83A54F487F5}" dt="2020-05-05T13:52:19.589" v="59" actId="1076"/>
          <ac:spMkLst>
            <pc:docMk/>
            <pc:sldMk cId="3598284323" sldId="256"/>
            <ac:spMk id="108" creationId="{00000000-0000-0000-0000-000000000000}"/>
          </ac:spMkLst>
        </pc:spChg>
      </pc:sldChg>
      <pc:sldChg chg="modSp add ord replId">
        <pc:chgData name="Godlewski Marcin (Britenet)" userId="S::m.godlewski@mc.gov.pl::930c73a9-afe2-4d6f-a9bf-ab7250a92d83" providerId="AD" clId="Web-{025E0C2B-4B6E-4611-8BCC-C83A54F487F5}" dt="2020-05-05T13:54:42.432" v="92" actId="1076"/>
        <pc:sldMkLst>
          <pc:docMk/>
          <pc:sldMk cId="297459643" sldId="258"/>
        </pc:sldMkLst>
        <pc:spChg chg="mod">
          <ac:chgData name="Godlewski Marcin (Britenet)" userId="S::m.godlewski@mc.gov.pl::930c73a9-afe2-4d6f-a9bf-ab7250a92d83" providerId="AD" clId="Web-{025E0C2B-4B6E-4611-8BCC-C83A54F487F5}" dt="2020-05-05T13:54:42.432" v="92" actId="1076"/>
          <ac:spMkLst>
            <pc:docMk/>
            <pc:sldMk cId="297459643" sldId="258"/>
            <ac:spMk id="108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647119-E87F-4948-851A-1E5E39B910C9}" type="datetimeFigureOut">
              <a:rPr lang="pl-PL" smtClean="0"/>
              <a:t>13.05.2021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64DD4F-0963-4AB5-B4AB-1431F08A41D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317850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64DD4F-0963-4AB5-B4AB-1431F08A41D9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859450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64DD4F-0963-4AB5-B4AB-1431F08A41D9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697681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13.05.2021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13.05.2021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13.05.2021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13.05.2021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13.05.2021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13.05.2021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13.05.2021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13.05.2021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13.05.2021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13.05.2021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13.05.2021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13.05.2021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37535" y="1750443"/>
            <a:ext cx="10583134" cy="427809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l-PL" sz="4800" b="1" dirty="0" smtClean="0">
                <a:solidFill>
                  <a:schemeClr val="bg1"/>
                </a:solidFill>
              </a:rPr>
              <a:t>Raport z postępu rzeczowo-finansowego</a:t>
            </a:r>
          </a:p>
          <a:p>
            <a:pPr algn="ctr"/>
            <a:r>
              <a:rPr lang="pl-PL" sz="4800" b="1" dirty="0">
                <a:solidFill>
                  <a:schemeClr val="bg1"/>
                </a:solidFill>
              </a:rPr>
              <a:t>p</a:t>
            </a:r>
            <a:r>
              <a:rPr lang="pl-PL" sz="4800" b="1" dirty="0" smtClean="0">
                <a:solidFill>
                  <a:schemeClr val="bg1"/>
                </a:solidFill>
              </a:rPr>
              <a:t>rojektu informatycznego </a:t>
            </a:r>
          </a:p>
          <a:p>
            <a:pPr algn="ctr"/>
            <a:r>
              <a:rPr lang="pl-PL" sz="4800" b="1" dirty="0" smtClean="0">
                <a:solidFill>
                  <a:schemeClr val="bg1"/>
                </a:solidFill>
              </a:rPr>
              <a:t>za I kwartał 2021 roku</a:t>
            </a:r>
          </a:p>
          <a:p>
            <a:pPr algn="ctr"/>
            <a:endParaRPr lang="pl-PL" sz="3200" dirty="0" smtClean="0">
              <a:solidFill>
                <a:schemeClr val="bg1"/>
              </a:solidFill>
            </a:endParaRPr>
          </a:p>
          <a:p>
            <a:pPr algn="ctr"/>
            <a:r>
              <a:rPr lang="pl-PL" sz="3200" dirty="0" smtClean="0">
                <a:solidFill>
                  <a:schemeClr val="bg1"/>
                </a:solidFill>
              </a:rPr>
              <a:t>„</a:t>
            </a:r>
            <a:r>
              <a:rPr lang="pl-PL" sz="3200" b="1" dirty="0">
                <a:solidFill>
                  <a:schemeClr val="bg1"/>
                </a:solidFill>
              </a:rPr>
              <a:t>Budowa i wdrożenie </a:t>
            </a:r>
            <a:endParaRPr lang="pl-PL" sz="3200" b="1" dirty="0" smtClean="0">
              <a:solidFill>
                <a:schemeClr val="bg1"/>
              </a:solidFill>
            </a:endParaRPr>
          </a:p>
          <a:p>
            <a:pPr algn="ctr"/>
            <a:r>
              <a:rPr lang="pl-PL" sz="3200" b="1" dirty="0" smtClean="0">
                <a:solidFill>
                  <a:schemeClr val="bg1"/>
                </a:solidFill>
              </a:rPr>
              <a:t>Systemu </a:t>
            </a:r>
            <a:r>
              <a:rPr lang="pl-PL" sz="3200" b="1" dirty="0">
                <a:solidFill>
                  <a:schemeClr val="bg1"/>
                </a:solidFill>
              </a:rPr>
              <a:t>Poboru Opłaty Elektronicznej </a:t>
            </a:r>
            <a:endParaRPr lang="pl-PL" sz="3200" b="1" dirty="0" smtClean="0">
              <a:solidFill>
                <a:schemeClr val="bg1"/>
              </a:solidFill>
            </a:endParaRPr>
          </a:p>
          <a:p>
            <a:pPr algn="ctr"/>
            <a:r>
              <a:rPr lang="pl-PL" sz="3200" b="1" dirty="0" smtClean="0">
                <a:solidFill>
                  <a:schemeClr val="bg1"/>
                </a:solidFill>
              </a:rPr>
              <a:t>Krajowej </a:t>
            </a:r>
            <a:r>
              <a:rPr lang="pl-PL" sz="3200" b="1" dirty="0">
                <a:solidFill>
                  <a:schemeClr val="bg1"/>
                </a:solidFill>
              </a:rPr>
              <a:t>Administracji Skarbowej </a:t>
            </a:r>
            <a:r>
              <a:rPr lang="pl-PL" sz="3200" b="1" dirty="0" smtClean="0">
                <a:solidFill>
                  <a:schemeClr val="bg1"/>
                </a:solidFill>
              </a:rPr>
              <a:t>(</a:t>
            </a:r>
            <a:r>
              <a:rPr lang="pl-PL" sz="3200" b="1" dirty="0">
                <a:solidFill>
                  <a:schemeClr val="bg1"/>
                </a:solidFill>
              </a:rPr>
              <a:t>SPOE KAS)</a:t>
            </a:r>
            <a:r>
              <a:rPr lang="pl-PL" sz="3200" dirty="0">
                <a:solidFill>
                  <a:schemeClr val="bg1"/>
                </a:solidFill>
              </a:rPr>
              <a:t>”</a:t>
            </a:r>
            <a:endParaRPr lang="pl-PL" sz="3200" b="1" dirty="0">
              <a:solidFill>
                <a:schemeClr val="bg1"/>
              </a:solidFill>
              <a:cs typeface="Calibri"/>
            </a:endParaRP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448574" y="1242232"/>
            <a:ext cx="11473132" cy="4795618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i="1" dirty="0" smtClean="0">
              <a:solidFill>
                <a:prstClr val="black"/>
              </a:solidFill>
            </a:endParaRPr>
          </a:p>
          <a:p>
            <a:pPr marL="0" indent="0" algn="ctr"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pl-PL" sz="9600" b="1" i="1" dirty="0">
                <a:solidFill>
                  <a:srgbClr val="002060"/>
                </a:solidFill>
                <a:cs typeface="Times New Roman" pitchFamily="18" charset="0"/>
              </a:rPr>
              <a:t>6</a:t>
            </a:r>
            <a:r>
              <a:rPr lang="pl-PL" sz="9600" b="1" i="1" dirty="0" smtClean="0">
                <a:solidFill>
                  <a:srgbClr val="002060"/>
                </a:solidFill>
                <a:cs typeface="Times New Roman" pitchFamily="18" charset="0"/>
              </a:rPr>
              <a:t>. Budowa i wdrożenie SPOE KAS – </a:t>
            </a:r>
            <a:r>
              <a:rPr lang="pl-PL" sz="9600" b="1" i="1" u="sng" dirty="0" smtClean="0">
                <a:solidFill>
                  <a:srgbClr val="002060"/>
                </a:solidFill>
                <a:cs typeface="Times New Roman" pitchFamily="18" charset="0"/>
              </a:rPr>
              <a:t>ryzyka wpływające na realizację projektu </a:t>
            </a:r>
          </a:p>
          <a:p>
            <a:pPr marL="0" indent="0" algn="ctr">
              <a:spcAft>
                <a:spcPts val="1200"/>
              </a:spcAft>
              <a:buNone/>
            </a:pPr>
            <a:r>
              <a:rPr lang="pl-PL" sz="9600" b="1" i="1" u="sng" dirty="0" smtClean="0">
                <a:solidFill>
                  <a:srgbClr val="002060"/>
                </a:solidFill>
                <a:cs typeface="Times New Roman" pitchFamily="18" charset="0"/>
              </a:rPr>
              <a:t>i utrzymanie efektów projektu – status </a:t>
            </a:r>
            <a:r>
              <a:rPr lang="pl-PL" sz="9600" b="1" i="1" u="sng" dirty="0">
                <a:solidFill>
                  <a:srgbClr val="002060"/>
                </a:solidFill>
                <a:cs typeface="Times New Roman" pitchFamily="18" charset="0"/>
              </a:rPr>
              <a:t>ryzyka (2/2) </a:t>
            </a:r>
            <a:endParaRPr lang="pl-PL" sz="9600" b="1" i="1" u="sng" dirty="0" smtClean="0">
              <a:solidFill>
                <a:srgbClr val="002060"/>
              </a:solidFill>
              <a:cs typeface="Times New Roman" pitchFamily="18" charset="0"/>
            </a:endParaRPr>
          </a:p>
          <a:p>
            <a:pPr marL="0" indent="0">
              <a:spcBef>
                <a:spcPts val="800"/>
              </a:spcBef>
              <a:buFont typeface="Arial" panose="020B0604020202020204" pitchFamily="34" charset="0"/>
              <a:buNone/>
            </a:pPr>
            <a:endParaRPr lang="pl-PL" sz="6400" i="1" dirty="0" smtClean="0">
              <a:solidFill>
                <a:srgbClr val="4472C4">
                  <a:lumMod val="75000"/>
                </a:srgbClr>
              </a:solidFill>
            </a:endParaRPr>
          </a:p>
          <a:p>
            <a:pPr marL="0" indent="0">
              <a:spcBef>
                <a:spcPts val="800"/>
              </a:spcBef>
              <a:buFont typeface="Arial" panose="020B0604020202020204" pitchFamily="34" charset="0"/>
              <a:buNone/>
            </a:pPr>
            <a:endParaRPr lang="pl-PL" sz="6400" i="1" dirty="0" smtClean="0">
              <a:solidFill>
                <a:srgbClr val="4472C4">
                  <a:lumMod val="75000"/>
                </a:srgbClr>
              </a:solidFill>
            </a:endParaRPr>
          </a:p>
          <a:p>
            <a:pPr marL="0" indent="0">
              <a:lnSpc>
                <a:spcPct val="120000"/>
              </a:lnSpc>
              <a:spcBef>
                <a:spcPts val="800"/>
              </a:spcBef>
              <a:buNone/>
            </a:pPr>
            <a:r>
              <a:rPr lang="pl-PL" sz="6400" b="1" i="1" dirty="0" smtClean="0">
                <a:solidFill>
                  <a:srgbClr val="4472C4">
                    <a:lumMod val="75000"/>
                  </a:srgbClr>
                </a:solidFill>
              </a:rPr>
              <a:t>6.   Terminowa </a:t>
            </a:r>
            <a:r>
              <a:rPr lang="pl-PL" sz="6400" b="1" i="1" dirty="0">
                <a:solidFill>
                  <a:srgbClr val="4472C4">
                    <a:lumMod val="75000"/>
                  </a:srgbClr>
                </a:solidFill>
              </a:rPr>
              <a:t>integracja modułów realizowanych przez </a:t>
            </a:r>
            <a:r>
              <a:rPr lang="pl-PL" sz="6400" b="1" i="1" dirty="0" smtClean="0">
                <a:solidFill>
                  <a:srgbClr val="4472C4">
                    <a:lumMod val="75000"/>
                  </a:srgbClr>
                </a:solidFill>
              </a:rPr>
              <a:t>IŁ </a:t>
            </a:r>
            <a:r>
              <a:rPr lang="pl-PL" sz="6400" b="1" i="1" dirty="0">
                <a:solidFill>
                  <a:srgbClr val="4472C4">
                    <a:lumMod val="75000"/>
                  </a:srgbClr>
                </a:solidFill>
              </a:rPr>
              <a:t>– </a:t>
            </a:r>
            <a:r>
              <a:rPr lang="pl-PL" sz="6400" b="1" i="1" dirty="0">
                <a:solidFill>
                  <a:srgbClr val="FF0000"/>
                </a:solidFill>
              </a:rPr>
              <a:t>ryzyko pozostaje na niezmienionym </a:t>
            </a:r>
            <a:r>
              <a:rPr lang="pl-PL" sz="6400" b="1" i="1" dirty="0" smtClean="0">
                <a:solidFill>
                  <a:srgbClr val="FF0000"/>
                </a:solidFill>
              </a:rPr>
              <a:t>poziomie</a:t>
            </a:r>
            <a:endParaRPr lang="pl-PL" sz="6400" b="1" i="1" dirty="0">
              <a:solidFill>
                <a:srgbClr val="FF0000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800"/>
              </a:spcBef>
              <a:buNone/>
            </a:pPr>
            <a:r>
              <a:rPr lang="pl-PL" sz="6400" b="1" i="1" dirty="0" smtClean="0">
                <a:solidFill>
                  <a:srgbClr val="4472C4">
                    <a:lumMod val="75000"/>
                  </a:srgbClr>
                </a:solidFill>
              </a:rPr>
              <a:t>7.   Rozszerzenie </a:t>
            </a:r>
            <a:r>
              <a:rPr lang="pl-PL" sz="6400" b="1" i="1" dirty="0">
                <a:solidFill>
                  <a:srgbClr val="4472C4">
                    <a:lumMod val="75000"/>
                  </a:srgbClr>
                </a:solidFill>
              </a:rPr>
              <a:t>zakresu prac o pojazdy </a:t>
            </a:r>
            <a:r>
              <a:rPr lang="pl-PL" sz="6400" b="1" i="1" dirty="0" smtClean="0">
                <a:solidFill>
                  <a:srgbClr val="4472C4">
                    <a:lumMod val="75000"/>
                  </a:srgbClr>
                </a:solidFill>
              </a:rPr>
              <a:t>lekkie </a:t>
            </a:r>
            <a:r>
              <a:rPr lang="pl-PL" sz="6400" b="1" i="1" dirty="0">
                <a:solidFill>
                  <a:srgbClr val="4472C4">
                    <a:lumMod val="75000"/>
                  </a:srgbClr>
                </a:solidFill>
              </a:rPr>
              <a:t>– </a:t>
            </a:r>
            <a:r>
              <a:rPr lang="pl-PL" sz="6400" b="1" i="1" dirty="0">
                <a:solidFill>
                  <a:srgbClr val="FF0000"/>
                </a:solidFill>
              </a:rPr>
              <a:t>ryzyko pozostaje na niezmienionym </a:t>
            </a:r>
            <a:r>
              <a:rPr lang="pl-PL" sz="6400" b="1" i="1" dirty="0" smtClean="0">
                <a:solidFill>
                  <a:srgbClr val="FF0000"/>
                </a:solidFill>
              </a:rPr>
              <a:t>poziomie</a:t>
            </a:r>
            <a:endParaRPr lang="pl-PL" sz="6400" b="1" i="1" dirty="0" smtClean="0">
              <a:solidFill>
                <a:srgbClr val="4472C4">
                  <a:lumMod val="75000"/>
                </a:srgbClr>
              </a:solidFill>
            </a:endParaRPr>
          </a:p>
          <a:p>
            <a:pPr marL="0" indent="0">
              <a:lnSpc>
                <a:spcPct val="120000"/>
              </a:lnSpc>
              <a:spcBef>
                <a:spcPts val="800"/>
              </a:spcBef>
              <a:buNone/>
            </a:pPr>
            <a:r>
              <a:rPr lang="pl-PL" sz="6400" b="1" i="1" dirty="0" smtClean="0">
                <a:solidFill>
                  <a:srgbClr val="4472C4">
                    <a:lumMod val="75000"/>
                  </a:srgbClr>
                </a:solidFill>
              </a:rPr>
              <a:t>8.  Zmiany </a:t>
            </a:r>
            <a:r>
              <a:rPr lang="pl-PL" sz="6400" b="1" i="1" dirty="0">
                <a:solidFill>
                  <a:srgbClr val="4472C4">
                    <a:lumMod val="75000"/>
                  </a:srgbClr>
                </a:solidFill>
              </a:rPr>
              <a:t>wymagań funkcjonalnych  w trakcie trwania </a:t>
            </a:r>
            <a:r>
              <a:rPr lang="pl-PL" sz="6400" b="1" i="1" dirty="0" smtClean="0">
                <a:solidFill>
                  <a:srgbClr val="4472C4">
                    <a:lumMod val="75000"/>
                  </a:srgbClr>
                </a:solidFill>
              </a:rPr>
              <a:t>projektu </a:t>
            </a:r>
            <a:r>
              <a:rPr lang="pl-PL" sz="6400" b="1" i="1" dirty="0">
                <a:solidFill>
                  <a:srgbClr val="4472C4">
                    <a:lumMod val="75000"/>
                  </a:srgbClr>
                </a:solidFill>
              </a:rPr>
              <a:t>– </a:t>
            </a:r>
            <a:r>
              <a:rPr lang="pl-PL" sz="6400" b="1" i="1" dirty="0">
                <a:solidFill>
                  <a:srgbClr val="FF0000"/>
                </a:solidFill>
              </a:rPr>
              <a:t>ryzyko pozostaje na niezmienionym </a:t>
            </a:r>
            <a:r>
              <a:rPr lang="pl-PL" sz="6400" b="1" i="1" dirty="0" smtClean="0">
                <a:solidFill>
                  <a:srgbClr val="FF0000"/>
                </a:solidFill>
              </a:rPr>
              <a:t>poziomie</a:t>
            </a:r>
            <a:endParaRPr lang="pl-PL" sz="6400" b="1" i="1" dirty="0">
              <a:solidFill>
                <a:srgbClr val="4472C4">
                  <a:lumMod val="75000"/>
                </a:srgbClr>
              </a:solidFill>
            </a:endParaRPr>
          </a:p>
          <a:p>
            <a:pPr marL="0" indent="0">
              <a:lnSpc>
                <a:spcPct val="120000"/>
              </a:lnSpc>
              <a:spcBef>
                <a:spcPts val="800"/>
              </a:spcBef>
              <a:buNone/>
            </a:pPr>
            <a:r>
              <a:rPr lang="pl-PL" sz="6400" b="1" i="1" dirty="0" smtClean="0">
                <a:solidFill>
                  <a:srgbClr val="4472C4">
                    <a:lumMod val="75000"/>
                  </a:srgbClr>
                </a:solidFill>
              </a:rPr>
              <a:t>9.   Nieustabilizowany </a:t>
            </a:r>
            <a:r>
              <a:rPr lang="pl-PL" sz="6400" b="1" i="1" dirty="0">
                <a:solidFill>
                  <a:srgbClr val="4472C4">
                    <a:lumMod val="75000"/>
                  </a:srgbClr>
                </a:solidFill>
              </a:rPr>
              <a:t>zakres </a:t>
            </a:r>
            <a:r>
              <a:rPr lang="pl-PL" sz="6400" b="1" i="1" dirty="0" smtClean="0">
                <a:solidFill>
                  <a:srgbClr val="4472C4">
                    <a:lumMod val="75000"/>
                  </a:srgbClr>
                </a:solidFill>
              </a:rPr>
              <a:t>wymagań </a:t>
            </a:r>
            <a:r>
              <a:rPr lang="pl-PL" sz="6400" b="1" i="1" dirty="0">
                <a:solidFill>
                  <a:srgbClr val="4472C4">
                    <a:lumMod val="75000"/>
                  </a:srgbClr>
                </a:solidFill>
              </a:rPr>
              <a:t>– </a:t>
            </a:r>
            <a:r>
              <a:rPr lang="pl-PL" sz="6400" b="1" i="1" dirty="0">
                <a:solidFill>
                  <a:srgbClr val="FF0000"/>
                </a:solidFill>
              </a:rPr>
              <a:t>ryzyko pozostaje na niezmienionym </a:t>
            </a:r>
            <a:r>
              <a:rPr lang="pl-PL" sz="6400" b="1" i="1" dirty="0" smtClean="0">
                <a:solidFill>
                  <a:srgbClr val="FF0000"/>
                </a:solidFill>
              </a:rPr>
              <a:t>poziomie</a:t>
            </a:r>
            <a:endParaRPr lang="pl-PL" sz="6400" b="1" i="1" dirty="0">
              <a:solidFill>
                <a:srgbClr val="4472C4">
                  <a:lumMod val="75000"/>
                </a:srgbClr>
              </a:solidFill>
            </a:endParaRPr>
          </a:p>
          <a:p>
            <a:pPr marL="0" indent="0">
              <a:lnSpc>
                <a:spcPct val="120000"/>
              </a:lnSpc>
              <a:spcBef>
                <a:spcPts val="800"/>
              </a:spcBef>
              <a:buNone/>
            </a:pPr>
            <a:r>
              <a:rPr lang="pl-PL" sz="6400" b="1" i="1" dirty="0" smtClean="0">
                <a:solidFill>
                  <a:srgbClr val="4472C4">
                    <a:lumMod val="75000"/>
                  </a:srgbClr>
                </a:solidFill>
              </a:rPr>
              <a:t>10. Projekt </a:t>
            </a:r>
            <a:r>
              <a:rPr lang="pl-PL" sz="6400" b="1" i="1" dirty="0">
                <a:solidFill>
                  <a:srgbClr val="4472C4">
                    <a:lumMod val="75000"/>
                  </a:srgbClr>
                </a:solidFill>
              </a:rPr>
              <a:t>Ustawy o zmianie ustawy o autostradach oraz KFD oraz niektórych innych </a:t>
            </a:r>
            <a:r>
              <a:rPr lang="pl-PL" sz="6400" b="1" i="1" dirty="0" smtClean="0">
                <a:solidFill>
                  <a:srgbClr val="4472C4">
                    <a:lumMod val="75000"/>
                  </a:srgbClr>
                </a:solidFill>
              </a:rPr>
              <a:t>ustaw </a:t>
            </a:r>
            <a:r>
              <a:rPr lang="pl-PL" sz="6400" b="1" i="1" dirty="0">
                <a:solidFill>
                  <a:srgbClr val="4472C4">
                    <a:lumMod val="75000"/>
                  </a:srgbClr>
                </a:solidFill>
              </a:rPr>
              <a:t>– </a:t>
            </a:r>
            <a:r>
              <a:rPr lang="pl-PL" sz="6400" b="1" i="1" dirty="0">
                <a:solidFill>
                  <a:srgbClr val="FF0000"/>
                </a:solidFill>
              </a:rPr>
              <a:t>ryzyko pozostaje na niezmienionym </a:t>
            </a:r>
            <a:r>
              <a:rPr lang="pl-PL" sz="6400" b="1" i="1" dirty="0" smtClean="0">
                <a:solidFill>
                  <a:srgbClr val="FF0000"/>
                </a:solidFill>
              </a:rPr>
              <a:t>poziomie</a:t>
            </a:r>
            <a:r>
              <a:rPr lang="pl-PL" sz="6400" b="1" i="1" dirty="0">
                <a:solidFill>
                  <a:srgbClr val="FF0000"/>
                </a:solidFill>
              </a:rPr>
              <a:t> </a:t>
            </a:r>
          </a:p>
          <a:p>
            <a:pPr marL="0" indent="0">
              <a:lnSpc>
                <a:spcPct val="120000"/>
              </a:lnSpc>
              <a:spcBef>
                <a:spcPts val="800"/>
              </a:spcBef>
              <a:buNone/>
            </a:pPr>
            <a:r>
              <a:rPr lang="pl-PL" sz="6400" b="1" i="1" dirty="0" smtClean="0">
                <a:solidFill>
                  <a:srgbClr val="4472C4">
                    <a:lumMod val="75000"/>
                  </a:srgbClr>
                </a:solidFill>
              </a:rPr>
              <a:t>11. Możliwość </a:t>
            </a:r>
            <a:r>
              <a:rPr lang="pl-PL" sz="6400" b="1" i="1" dirty="0">
                <a:solidFill>
                  <a:srgbClr val="4472C4">
                    <a:lumMod val="75000"/>
                  </a:srgbClr>
                </a:solidFill>
              </a:rPr>
              <a:t>nieterminowego zakończenia prac nad rozporządzeniem odnośnie </a:t>
            </a:r>
            <a:r>
              <a:rPr lang="pl-PL" sz="6400" b="1" i="1" dirty="0" smtClean="0">
                <a:solidFill>
                  <a:srgbClr val="4472C4">
                    <a:lumMod val="75000"/>
                  </a:srgbClr>
                </a:solidFill>
              </a:rPr>
              <a:t>uwierzytelniania </a:t>
            </a:r>
            <a:r>
              <a:rPr lang="pl-PL" sz="6400" b="1" i="1" dirty="0">
                <a:solidFill>
                  <a:srgbClr val="4472C4">
                    <a:lumMod val="75000"/>
                  </a:srgbClr>
                </a:solidFill>
              </a:rPr>
              <a:t>– </a:t>
            </a:r>
            <a:r>
              <a:rPr lang="pl-PL" sz="6400" b="1" i="1" dirty="0">
                <a:solidFill>
                  <a:srgbClr val="FF0000"/>
                </a:solidFill>
              </a:rPr>
              <a:t>ryzyko pozostaje </a:t>
            </a:r>
            <a:r>
              <a:rPr lang="pl-PL" sz="6400" b="1" i="1" dirty="0" smtClean="0">
                <a:solidFill>
                  <a:srgbClr val="FF0000"/>
                </a:solidFill>
              </a:rPr>
              <a:t>                                 na </a:t>
            </a:r>
            <a:r>
              <a:rPr lang="pl-PL" sz="6400" b="1" i="1" dirty="0">
                <a:solidFill>
                  <a:srgbClr val="FF0000"/>
                </a:solidFill>
              </a:rPr>
              <a:t>niezmienionym </a:t>
            </a:r>
            <a:r>
              <a:rPr lang="pl-PL" sz="6400" b="1" i="1" dirty="0" smtClean="0">
                <a:solidFill>
                  <a:srgbClr val="FF0000"/>
                </a:solidFill>
              </a:rPr>
              <a:t>poziomie</a:t>
            </a:r>
            <a:endParaRPr lang="pl-PL" sz="6400" b="1" i="1" dirty="0">
              <a:solidFill>
                <a:srgbClr val="FF0000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800"/>
              </a:spcBef>
              <a:buNone/>
            </a:pPr>
            <a:r>
              <a:rPr lang="pl-PL" sz="6400" b="1" i="1" dirty="0">
                <a:solidFill>
                  <a:srgbClr val="4472C4">
                    <a:lumMod val="75000"/>
                  </a:srgbClr>
                </a:solidFill>
              </a:rPr>
              <a:t>	</a:t>
            </a:r>
          </a:p>
          <a:p>
            <a:pPr>
              <a:lnSpc>
                <a:spcPct val="120000"/>
              </a:lnSpc>
            </a:pPr>
            <a:endParaRPr lang="pl-PL" sz="6400" dirty="0">
              <a:solidFill>
                <a:prstClr val="black"/>
              </a:solidFill>
            </a:endParaRP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pl-PL" sz="6400" dirty="0" smtClean="0">
                <a:solidFill>
                  <a:prstClr val="black"/>
                </a:solidFill>
              </a:rPr>
              <a:t> </a:t>
            </a:r>
          </a:p>
          <a:p>
            <a:pPr>
              <a:lnSpc>
                <a:spcPct val="120000"/>
              </a:lnSpc>
            </a:pPr>
            <a:endParaRPr lang="pl-PL" sz="6400" dirty="0" smtClean="0">
              <a:solidFill>
                <a:prstClr val="black"/>
              </a:solidFill>
            </a:endParaRPr>
          </a:p>
          <a:p>
            <a:pPr>
              <a:lnSpc>
                <a:spcPct val="120000"/>
              </a:lnSpc>
            </a:pPr>
            <a:endParaRPr lang="pl-PL" sz="6400" dirty="0" smtClean="0">
              <a:solidFill>
                <a:prstClr val="black"/>
              </a:solidFill>
            </a:endParaRPr>
          </a:p>
          <a:p>
            <a:pPr>
              <a:lnSpc>
                <a:spcPct val="120000"/>
              </a:lnSpc>
            </a:pPr>
            <a:endParaRPr lang="pl-PL" sz="6400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0195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>
                <a:solidFill>
                  <a:schemeClr val="bg1"/>
                </a:solidFill>
              </a:rPr>
              <a:t>Dziękuję za uwagę</a:t>
            </a:r>
            <a:endParaRPr lang="pl-PL" dirty="0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634578" y="1242232"/>
            <a:ext cx="10758351" cy="4795618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i="1" dirty="0" smtClean="0"/>
          </a:p>
          <a:p>
            <a:pPr marL="0" indent="0" algn="ctr">
              <a:spcAft>
                <a:spcPts val="1200"/>
              </a:spcAft>
              <a:buNone/>
            </a:pPr>
            <a:r>
              <a:rPr lang="pl-PL" sz="14400" b="1" i="1" dirty="0" smtClean="0">
                <a:solidFill>
                  <a:srgbClr val="002060"/>
                </a:solidFill>
                <a:cs typeface="Times New Roman" pitchFamily="18" charset="0"/>
              </a:rPr>
              <a:t>Agenda</a:t>
            </a:r>
          </a:p>
          <a:p>
            <a:pPr marL="0" indent="0" algn="ctr">
              <a:spcAft>
                <a:spcPts val="1200"/>
              </a:spcAft>
              <a:buNone/>
            </a:pPr>
            <a:endParaRPr lang="pl-PL" sz="8000" b="1" i="1" dirty="0">
              <a:solidFill>
                <a:schemeClr val="accent5">
                  <a:lumMod val="75000"/>
                </a:schemeClr>
              </a:solidFill>
            </a:endParaRPr>
          </a:p>
          <a:p>
            <a:pPr marL="1169988" lvl="1" indent="-712788">
              <a:spcBef>
                <a:spcPts val="800"/>
              </a:spcBef>
              <a:buFont typeface="+mj-lt"/>
              <a:buAutoNum type="arabicPeriod"/>
            </a:pPr>
            <a:r>
              <a:rPr lang="pl-PL" sz="12000" b="1" i="1" dirty="0" smtClean="0">
                <a:solidFill>
                  <a:schemeClr val="accent5">
                    <a:lumMod val="75000"/>
                  </a:schemeClr>
                </a:solidFill>
              </a:rPr>
              <a:t>Informacje ogólne</a:t>
            </a:r>
            <a:endParaRPr lang="pl-PL" sz="12000" b="1" i="1" dirty="0">
              <a:solidFill>
                <a:schemeClr val="accent5">
                  <a:lumMod val="75000"/>
                </a:schemeClr>
              </a:solidFill>
            </a:endParaRPr>
          </a:p>
          <a:p>
            <a:pPr marL="1169988" lvl="1" indent="-712788">
              <a:spcBef>
                <a:spcPts val="800"/>
              </a:spcBef>
              <a:buFont typeface="+mj-lt"/>
              <a:buAutoNum type="arabicPeriod"/>
            </a:pPr>
            <a:r>
              <a:rPr lang="pl-PL" sz="11800" b="1" i="1" dirty="0" smtClean="0">
                <a:solidFill>
                  <a:schemeClr val="accent5">
                    <a:lumMod val="75000"/>
                  </a:schemeClr>
                </a:solidFill>
              </a:rPr>
              <a:t>Otoczenie prawne</a:t>
            </a:r>
            <a:endParaRPr lang="pl-PL" sz="11800" b="1" i="1" dirty="0">
              <a:solidFill>
                <a:schemeClr val="accent5">
                  <a:lumMod val="75000"/>
                </a:schemeClr>
              </a:solidFill>
            </a:endParaRPr>
          </a:p>
          <a:p>
            <a:pPr marL="1169988" lvl="1" indent="-712788">
              <a:spcBef>
                <a:spcPts val="800"/>
              </a:spcBef>
              <a:buFont typeface="+mj-lt"/>
              <a:buAutoNum type="arabicPeriod"/>
            </a:pPr>
            <a:r>
              <a:rPr lang="pl-PL" sz="11800" b="1" i="1" dirty="0" smtClean="0">
                <a:solidFill>
                  <a:schemeClr val="accent5">
                    <a:lumMod val="75000"/>
                  </a:schemeClr>
                </a:solidFill>
              </a:rPr>
              <a:t>Postęp finansowy</a:t>
            </a:r>
          </a:p>
          <a:p>
            <a:pPr marL="1169988" lvl="1" indent="-712788">
              <a:spcBef>
                <a:spcPts val="800"/>
              </a:spcBef>
              <a:buFont typeface="+mj-lt"/>
              <a:buAutoNum type="arabicPeriod"/>
            </a:pPr>
            <a:r>
              <a:rPr lang="pl-PL" sz="11800" b="1" i="1" dirty="0" smtClean="0">
                <a:solidFill>
                  <a:schemeClr val="accent5">
                    <a:lumMod val="75000"/>
                  </a:schemeClr>
                </a:solidFill>
              </a:rPr>
              <a:t>Postęp rzeczowy:</a:t>
            </a:r>
          </a:p>
          <a:p>
            <a:pPr marL="1519238" lvl="5" indent="-604838">
              <a:spcBef>
                <a:spcPts val="800"/>
              </a:spcBef>
              <a:buFont typeface="+mj-lt"/>
              <a:buAutoNum type="alphaLcParenR"/>
            </a:pPr>
            <a:r>
              <a:rPr lang="pl-PL" sz="11200" b="1" i="1" dirty="0" smtClean="0">
                <a:solidFill>
                  <a:schemeClr val="accent5">
                    <a:lumMod val="75000"/>
                  </a:schemeClr>
                </a:solidFill>
              </a:rPr>
              <a:t>Kamienie milowe</a:t>
            </a:r>
          </a:p>
          <a:p>
            <a:pPr marL="1519238" lvl="5" indent="-604838">
              <a:spcBef>
                <a:spcPts val="800"/>
              </a:spcBef>
              <a:buFont typeface="+mj-lt"/>
              <a:buAutoNum type="alphaLcParenR"/>
            </a:pPr>
            <a:r>
              <a:rPr lang="pl-PL" sz="11200" b="1" i="1" dirty="0" smtClean="0">
                <a:solidFill>
                  <a:schemeClr val="accent5">
                    <a:lumMod val="75000"/>
                  </a:schemeClr>
                </a:solidFill>
              </a:rPr>
              <a:t>Wskaźniki efektywności projektu (KPI)</a:t>
            </a:r>
          </a:p>
          <a:p>
            <a:pPr marL="1169988" lvl="1" indent="-712788">
              <a:spcBef>
                <a:spcPts val="800"/>
              </a:spcBef>
              <a:buFont typeface="+mj-lt"/>
              <a:buAutoNum type="arabicPeriod"/>
            </a:pPr>
            <a:r>
              <a:rPr lang="pl-PL" sz="11800" b="1" i="1" dirty="0" smtClean="0">
                <a:solidFill>
                  <a:schemeClr val="accent5">
                    <a:lumMod val="75000"/>
                  </a:schemeClr>
                </a:solidFill>
              </a:rPr>
              <a:t>Produkty końcowe projektu</a:t>
            </a:r>
          </a:p>
          <a:p>
            <a:pPr marL="1169988" lvl="1" indent="-712788">
              <a:spcBef>
                <a:spcPts val="800"/>
              </a:spcBef>
              <a:buFont typeface="+mj-lt"/>
              <a:buAutoNum type="arabicPeriod"/>
            </a:pPr>
            <a:r>
              <a:rPr lang="pl-PL" sz="11800" b="1" i="1" dirty="0" smtClean="0">
                <a:solidFill>
                  <a:schemeClr val="accent5">
                    <a:lumMod val="75000"/>
                  </a:schemeClr>
                </a:solidFill>
              </a:rPr>
              <a:t>Ryzyka wpływające na realizację projektu</a:t>
            </a:r>
          </a:p>
          <a:p>
            <a:pPr marL="457200" lvl="1" indent="0">
              <a:spcBef>
                <a:spcPts val="800"/>
              </a:spcBef>
              <a:buNone/>
            </a:pPr>
            <a:r>
              <a:rPr lang="pl-PL" sz="11800" b="1" i="1" dirty="0">
                <a:solidFill>
                  <a:schemeClr val="accent5">
                    <a:lumMod val="75000"/>
                  </a:schemeClr>
                </a:solidFill>
              </a:rPr>
              <a:t>	</a:t>
            </a:r>
            <a:endParaRPr lang="pl-PL" sz="11800" b="1" i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spcBef>
                <a:spcPts val="800"/>
              </a:spcBef>
              <a:buNone/>
            </a:pPr>
            <a:endParaRPr lang="pl-PL" sz="6400" i="1" dirty="0" smtClean="0">
              <a:solidFill>
                <a:schemeClr val="accent5">
                  <a:lumMod val="75000"/>
                </a:schemeClr>
              </a:solidFill>
            </a:endParaRP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pPr marL="0" indent="0">
              <a:buNone/>
            </a:pPr>
            <a:r>
              <a:rPr lang="pl-PL" dirty="0" smtClean="0"/>
              <a:t> 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634578" y="1242232"/>
            <a:ext cx="10758351" cy="4795618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i="1" dirty="0" smtClean="0">
              <a:solidFill>
                <a:prstClr val="black"/>
              </a:solidFill>
            </a:endParaRPr>
          </a:p>
          <a:p>
            <a:pPr marL="0" indent="0" algn="ctr"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pl-PL" sz="9600" b="1" i="1" dirty="0" smtClean="0">
                <a:solidFill>
                  <a:srgbClr val="002060"/>
                </a:solidFill>
                <a:cs typeface="Times New Roman" pitchFamily="18" charset="0"/>
              </a:rPr>
              <a:t>1. Budowa i wdrożenie SPOE KAS – </a:t>
            </a:r>
            <a:r>
              <a:rPr lang="pl-PL" sz="9600" b="1" i="1" u="sng" dirty="0" smtClean="0">
                <a:solidFill>
                  <a:srgbClr val="002060"/>
                </a:solidFill>
                <a:cs typeface="Times New Roman" pitchFamily="18" charset="0"/>
              </a:rPr>
              <a:t>informacje ogólne</a:t>
            </a:r>
          </a:p>
          <a:p>
            <a:pPr marL="0" indent="0">
              <a:spcBef>
                <a:spcPts val="800"/>
              </a:spcBef>
              <a:buFont typeface="Arial" panose="020B0604020202020204" pitchFamily="34" charset="0"/>
              <a:buNone/>
            </a:pPr>
            <a:endParaRPr lang="pl-PL" sz="6400" i="1" dirty="0" smtClean="0">
              <a:solidFill>
                <a:srgbClr val="4472C4">
                  <a:lumMod val="75000"/>
                </a:srgbClr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6400" b="1" i="1" dirty="0" smtClean="0">
                <a:solidFill>
                  <a:srgbClr val="4472C4">
                    <a:lumMod val="75000"/>
                  </a:srgbClr>
                </a:solidFill>
              </a:rPr>
              <a:t>Wnioskodawca </a:t>
            </a:r>
          </a:p>
          <a:p>
            <a:pPr marL="0" indent="0">
              <a:spcBef>
                <a:spcPts val="800"/>
              </a:spcBef>
              <a:buFont typeface="Arial" panose="020B0604020202020204" pitchFamily="34" charset="0"/>
              <a:buNone/>
            </a:pPr>
            <a:r>
              <a:rPr lang="pl-PL" sz="6400" i="1" dirty="0" smtClean="0">
                <a:solidFill>
                  <a:srgbClr val="4472C4">
                    <a:lumMod val="75000"/>
                  </a:srgbClr>
                </a:solidFill>
              </a:rPr>
              <a:t>	</a:t>
            </a:r>
            <a:r>
              <a:rPr lang="pl-PL" sz="6400" i="1" dirty="0" smtClean="0">
                <a:solidFill>
                  <a:srgbClr val="4472C4">
                    <a:lumMod val="75000"/>
                  </a:srgbClr>
                </a:solidFill>
              </a:rPr>
              <a:t>Minister </a:t>
            </a:r>
            <a:r>
              <a:rPr lang="pl-PL" sz="6400" i="1" dirty="0" smtClean="0">
                <a:solidFill>
                  <a:srgbClr val="4472C4">
                    <a:lumMod val="75000"/>
                  </a:srgbClr>
                </a:solidFill>
              </a:rPr>
              <a:t>Finansów, Funduszy i Polityki </a:t>
            </a:r>
            <a:r>
              <a:rPr lang="pl-PL" sz="6400" i="1" dirty="0" smtClean="0">
                <a:solidFill>
                  <a:srgbClr val="4472C4">
                    <a:lumMod val="75000"/>
                  </a:srgbClr>
                </a:solidFill>
              </a:rPr>
              <a:t>Regionalnej</a:t>
            </a:r>
            <a:endParaRPr lang="pl-PL" sz="6400" i="1" dirty="0" smtClean="0">
              <a:solidFill>
                <a:srgbClr val="4472C4">
                  <a:lumMod val="75000"/>
                </a:srgbClr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6400" b="1" i="1" dirty="0" smtClean="0">
                <a:solidFill>
                  <a:srgbClr val="4472C4">
                    <a:lumMod val="75000"/>
                  </a:srgbClr>
                </a:solidFill>
              </a:rPr>
              <a:t>Beneficjent</a:t>
            </a:r>
          </a:p>
          <a:p>
            <a:pPr marL="0" indent="0">
              <a:spcBef>
                <a:spcPts val="800"/>
              </a:spcBef>
              <a:buFont typeface="Arial" panose="020B0604020202020204" pitchFamily="34" charset="0"/>
              <a:buNone/>
            </a:pPr>
            <a:r>
              <a:rPr lang="pl-PL" sz="6400" i="1" dirty="0" smtClean="0">
                <a:solidFill>
                  <a:srgbClr val="4472C4">
                    <a:lumMod val="75000"/>
                  </a:srgbClr>
                </a:solidFill>
              </a:rPr>
              <a:t>	</a:t>
            </a:r>
            <a:r>
              <a:rPr lang="pl-PL" sz="6400" i="1" dirty="0" smtClean="0">
                <a:solidFill>
                  <a:srgbClr val="4472C4">
                    <a:lumMod val="75000"/>
                  </a:srgbClr>
                </a:solidFill>
              </a:rPr>
              <a:t>Ministerstwo </a:t>
            </a:r>
            <a:r>
              <a:rPr lang="pl-PL" sz="6400" i="1" dirty="0" smtClean="0">
                <a:solidFill>
                  <a:srgbClr val="4472C4">
                    <a:lumMod val="75000"/>
                  </a:srgbClr>
                </a:solidFill>
              </a:rPr>
              <a:t>Finansów – Krajowa Administracja Skarbowa 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6400" b="1" i="1" dirty="0" smtClean="0">
                <a:solidFill>
                  <a:srgbClr val="4472C4">
                    <a:lumMod val="75000"/>
                  </a:srgbClr>
                </a:solidFill>
              </a:rPr>
              <a:t>Partnerzy</a:t>
            </a:r>
          </a:p>
          <a:p>
            <a:pPr marL="0" indent="0">
              <a:spcBef>
                <a:spcPts val="800"/>
              </a:spcBef>
              <a:buFont typeface="Arial" panose="020B0604020202020204" pitchFamily="34" charset="0"/>
              <a:buNone/>
            </a:pPr>
            <a:r>
              <a:rPr lang="pl-PL" sz="6400" i="1" dirty="0" smtClean="0">
                <a:solidFill>
                  <a:srgbClr val="4472C4">
                    <a:lumMod val="75000"/>
                  </a:srgbClr>
                </a:solidFill>
              </a:rPr>
              <a:t>	</a:t>
            </a:r>
            <a:r>
              <a:rPr lang="pl-PL" sz="6400" i="1" dirty="0" smtClean="0">
                <a:solidFill>
                  <a:srgbClr val="4472C4">
                    <a:lumMod val="75000"/>
                  </a:srgbClr>
                </a:solidFill>
              </a:rPr>
              <a:t>Instytut </a:t>
            </a:r>
            <a:r>
              <a:rPr lang="pl-PL" sz="6400" i="1" dirty="0" smtClean="0">
                <a:solidFill>
                  <a:srgbClr val="4472C4">
                    <a:lumMod val="75000"/>
                  </a:srgbClr>
                </a:solidFill>
              </a:rPr>
              <a:t>Łączności – Państwowy Instytut </a:t>
            </a:r>
            <a:r>
              <a:rPr lang="pl-PL" sz="6400" i="1" dirty="0" smtClean="0">
                <a:solidFill>
                  <a:srgbClr val="4472C4">
                    <a:lumMod val="75000"/>
                  </a:srgbClr>
                </a:solidFill>
              </a:rPr>
              <a:t>Badawczy</a:t>
            </a:r>
            <a:endParaRPr lang="pl-PL" sz="6400" i="1" dirty="0" smtClean="0">
              <a:solidFill>
                <a:srgbClr val="4472C4">
                  <a:lumMod val="75000"/>
                </a:srgbClr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6400" b="1" i="1" dirty="0" smtClean="0">
                <a:solidFill>
                  <a:srgbClr val="4472C4">
                    <a:lumMod val="75000"/>
                  </a:srgbClr>
                </a:solidFill>
              </a:rPr>
              <a:t>Źródło finansowania </a:t>
            </a:r>
          </a:p>
          <a:p>
            <a:pPr marL="0" indent="0">
              <a:spcBef>
                <a:spcPts val="800"/>
              </a:spcBef>
              <a:buFont typeface="Arial" panose="020B0604020202020204" pitchFamily="34" charset="0"/>
              <a:buNone/>
            </a:pPr>
            <a:r>
              <a:rPr lang="pl-PL" sz="6400" i="1" dirty="0" smtClean="0">
                <a:solidFill>
                  <a:srgbClr val="4472C4">
                    <a:lumMod val="75000"/>
                  </a:srgbClr>
                </a:solidFill>
              </a:rPr>
              <a:t>	</a:t>
            </a:r>
            <a:r>
              <a:rPr lang="pl-PL" sz="6400" i="1" dirty="0" smtClean="0">
                <a:solidFill>
                  <a:srgbClr val="4472C4">
                    <a:lumMod val="75000"/>
                  </a:srgbClr>
                </a:solidFill>
              </a:rPr>
              <a:t>Krajowy </a:t>
            </a:r>
            <a:r>
              <a:rPr lang="pl-PL" sz="6400" i="1" dirty="0" smtClean="0">
                <a:solidFill>
                  <a:srgbClr val="4472C4">
                    <a:lumMod val="75000"/>
                  </a:srgbClr>
                </a:solidFill>
              </a:rPr>
              <a:t>Fundusz </a:t>
            </a:r>
            <a:r>
              <a:rPr lang="pl-PL" sz="6400" i="1" dirty="0" smtClean="0">
                <a:solidFill>
                  <a:srgbClr val="4472C4">
                    <a:lumMod val="75000"/>
                  </a:srgbClr>
                </a:solidFill>
              </a:rPr>
              <a:t>Drogowy</a:t>
            </a:r>
            <a:endParaRPr lang="pl-PL" sz="6400" i="1" dirty="0" smtClean="0">
              <a:solidFill>
                <a:srgbClr val="4472C4">
                  <a:lumMod val="75000"/>
                </a:srgbClr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6400" b="1" i="1" dirty="0" smtClean="0">
                <a:solidFill>
                  <a:srgbClr val="4472C4">
                    <a:lumMod val="75000"/>
                  </a:srgbClr>
                </a:solidFill>
              </a:rPr>
              <a:t>Całkowity </a:t>
            </a:r>
            <a:r>
              <a:rPr lang="pl-PL" sz="6400" b="1" i="1" dirty="0">
                <a:solidFill>
                  <a:srgbClr val="4472C4">
                    <a:lumMod val="75000"/>
                  </a:srgbClr>
                </a:solidFill>
              </a:rPr>
              <a:t>koszt projektu </a:t>
            </a:r>
          </a:p>
          <a:p>
            <a:pPr marL="0" indent="0">
              <a:spcBef>
                <a:spcPts val="800"/>
              </a:spcBef>
              <a:buFont typeface="Arial" panose="020B0604020202020204" pitchFamily="34" charset="0"/>
              <a:buNone/>
            </a:pPr>
            <a:r>
              <a:rPr lang="pl-PL" sz="6400" b="1" i="1" dirty="0">
                <a:solidFill>
                  <a:srgbClr val="4472C4">
                    <a:lumMod val="75000"/>
                  </a:srgbClr>
                </a:solidFill>
              </a:rPr>
              <a:t>	</a:t>
            </a:r>
            <a:r>
              <a:rPr lang="pl-PL" sz="6400" i="1" dirty="0">
                <a:solidFill>
                  <a:srgbClr val="4472C4">
                    <a:lumMod val="75000"/>
                  </a:srgbClr>
                </a:solidFill>
              </a:rPr>
              <a:t>448 100 000,00 zł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6400" b="1" i="1" dirty="0">
                <a:solidFill>
                  <a:srgbClr val="4472C4">
                    <a:lumMod val="75000"/>
                  </a:srgbClr>
                </a:solidFill>
              </a:rPr>
              <a:t>Planowany okres realizacji projektu</a:t>
            </a:r>
          </a:p>
          <a:p>
            <a:pPr marL="0" indent="0">
              <a:spcBef>
                <a:spcPts val="800"/>
              </a:spcBef>
              <a:buNone/>
            </a:pPr>
            <a:r>
              <a:rPr lang="pl-PL" sz="6400" b="1" i="1" dirty="0">
                <a:solidFill>
                  <a:srgbClr val="4472C4">
                    <a:lumMod val="75000"/>
                  </a:srgbClr>
                </a:solidFill>
              </a:rPr>
              <a:t>	</a:t>
            </a:r>
            <a:r>
              <a:rPr lang="pl-PL" sz="6400" i="1" dirty="0" smtClean="0">
                <a:solidFill>
                  <a:srgbClr val="4472C4">
                    <a:lumMod val="75000"/>
                  </a:srgbClr>
                </a:solidFill>
              </a:rPr>
              <a:t>2020-07 </a:t>
            </a:r>
            <a:r>
              <a:rPr lang="pl-PL" sz="6400" i="1" dirty="0">
                <a:solidFill>
                  <a:srgbClr val="4472C4">
                    <a:lumMod val="75000"/>
                  </a:srgbClr>
                </a:solidFill>
              </a:rPr>
              <a:t>do </a:t>
            </a:r>
            <a:r>
              <a:rPr lang="pl-PL" sz="6400" i="1" dirty="0" smtClean="0">
                <a:solidFill>
                  <a:srgbClr val="4472C4">
                    <a:lumMod val="75000"/>
                  </a:srgbClr>
                </a:solidFill>
              </a:rPr>
              <a:t>2021-12</a:t>
            </a:r>
            <a:endParaRPr lang="pl-PL" sz="6400" i="1" dirty="0">
              <a:solidFill>
                <a:srgbClr val="4472C4">
                  <a:lumMod val="75000"/>
                </a:srgbClr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pl-PL" dirty="0" smtClean="0">
                <a:solidFill>
                  <a:prstClr val="black"/>
                </a:solidFill>
              </a:rPr>
              <a:t> </a:t>
            </a: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8131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634578" y="1042534"/>
            <a:ext cx="10748125" cy="5431838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i="1" dirty="0" smtClean="0">
              <a:solidFill>
                <a:prstClr val="black"/>
              </a:solidFill>
            </a:endParaRPr>
          </a:p>
          <a:p>
            <a:pPr marL="0" indent="0" algn="ctr"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pl-PL" sz="9600" b="1" i="1" dirty="0">
                <a:solidFill>
                  <a:srgbClr val="002060"/>
                </a:solidFill>
                <a:cs typeface="Times New Roman" pitchFamily="18" charset="0"/>
              </a:rPr>
              <a:t>2</a:t>
            </a:r>
            <a:r>
              <a:rPr lang="pl-PL" sz="9600" b="1" i="1" dirty="0" smtClean="0">
                <a:solidFill>
                  <a:srgbClr val="002060"/>
                </a:solidFill>
                <a:cs typeface="Times New Roman" pitchFamily="18" charset="0"/>
              </a:rPr>
              <a:t>. Budowa i wdrożenie SPOE KAS</a:t>
            </a:r>
            <a:r>
              <a:rPr lang="pl-PL" sz="9600" b="1" i="1" dirty="0">
                <a:solidFill>
                  <a:srgbClr val="002060"/>
                </a:solidFill>
                <a:cs typeface="Times New Roman" pitchFamily="18" charset="0"/>
              </a:rPr>
              <a:t> </a:t>
            </a:r>
            <a:r>
              <a:rPr lang="pl-PL" sz="9600" b="1" i="1" dirty="0" smtClean="0">
                <a:solidFill>
                  <a:srgbClr val="002060"/>
                </a:solidFill>
                <a:cs typeface="Times New Roman" pitchFamily="18" charset="0"/>
              </a:rPr>
              <a:t>– </a:t>
            </a:r>
            <a:r>
              <a:rPr lang="pl-PL" sz="9600" b="1" i="1" u="sng" dirty="0" smtClean="0">
                <a:solidFill>
                  <a:srgbClr val="002060"/>
                </a:solidFill>
                <a:cs typeface="Times New Roman" pitchFamily="18" charset="0"/>
              </a:rPr>
              <a:t>otoczenie prawne</a:t>
            </a:r>
          </a:p>
          <a:p>
            <a:pPr marL="269875" indent="-269875">
              <a:lnSpc>
                <a:spcPct val="120000"/>
              </a:lnSpc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6400" b="1" i="1" dirty="0" smtClean="0">
                <a:solidFill>
                  <a:srgbClr val="4472C4">
                    <a:lumMod val="75000"/>
                  </a:srgbClr>
                </a:solidFill>
              </a:rPr>
              <a:t>Ustawa z dnia 27 października 1994 r. o autostradach płatnych oraz o Krajowym Funduszu Drogowym (Dz. U. z 2020 r. poz. 72, z </a:t>
            </a:r>
            <a:r>
              <a:rPr lang="pl-PL" sz="6400" b="1" i="1" dirty="0" err="1" smtClean="0">
                <a:solidFill>
                  <a:srgbClr val="4472C4">
                    <a:lumMod val="75000"/>
                  </a:srgbClr>
                </a:solidFill>
              </a:rPr>
              <a:t>późn</a:t>
            </a:r>
            <a:r>
              <a:rPr lang="pl-PL" sz="6400" b="1" i="1" dirty="0" smtClean="0">
                <a:solidFill>
                  <a:srgbClr val="4472C4">
                    <a:lumMod val="75000"/>
                  </a:srgbClr>
                </a:solidFill>
              </a:rPr>
              <a:t>. zm</a:t>
            </a:r>
            <a:r>
              <a:rPr lang="pl-PL" sz="6400" b="1" i="1" dirty="0">
                <a:solidFill>
                  <a:srgbClr val="4472C4">
                    <a:lumMod val="75000"/>
                  </a:srgbClr>
                </a:solidFill>
              </a:rPr>
              <a:t>.),</a:t>
            </a:r>
            <a:r>
              <a:rPr lang="pl-PL" sz="6400" b="1" i="1" dirty="0" smtClean="0">
                <a:solidFill>
                  <a:srgbClr val="FF0000"/>
                </a:solidFill>
              </a:rPr>
              <a:t> </a:t>
            </a:r>
            <a:r>
              <a:rPr lang="pl-PL" sz="6400" dirty="0" smtClean="0">
                <a:solidFill>
                  <a:srgbClr val="FF0000"/>
                </a:solidFill>
              </a:rPr>
              <a:t>etap prac legislacyjnych</a:t>
            </a:r>
            <a:r>
              <a:rPr lang="pl-PL" sz="6400" dirty="0" smtClean="0">
                <a:solidFill>
                  <a:srgbClr val="4472C4">
                    <a:lumMod val="75000"/>
                  </a:srgbClr>
                </a:solidFill>
              </a:rPr>
              <a:t>: </a:t>
            </a:r>
            <a:r>
              <a:rPr lang="pl-PL" sz="6400" b="1" u="sng" dirty="0" smtClean="0"/>
              <a:t>zatwierdzona przez RM i przekazana do pilnego procedowania przez Sejm</a:t>
            </a:r>
            <a:r>
              <a:rPr lang="pl-PL" sz="6400" b="1" i="1" u="sng" dirty="0" smtClean="0">
                <a:solidFill>
                  <a:srgbClr val="4472C4">
                    <a:lumMod val="75000"/>
                  </a:srgbClr>
                </a:solidFill>
              </a:rPr>
              <a:t>.</a:t>
            </a:r>
          </a:p>
          <a:p>
            <a:pPr marL="269875" indent="-269875">
              <a:lnSpc>
                <a:spcPct val="120000"/>
              </a:lnSpc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6400" b="1" i="1" dirty="0" smtClean="0">
                <a:solidFill>
                  <a:srgbClr val="4472C4">
                    <a:lumMod val="75000"/>
                  </a:srgbClr>
                </a:solidFill>
              </a:rPr>
              <a:t>Ustawa z dnia 21 marca 1985 r. o drogach publicznych (Dz.U. z 2020 r. poz. 470, z </a:t>
            </a:r>
            <a:r>
              <a:rPr lang="pl-PL" sz="6400" b="1" i="1" dirty="0" err="1" smtClean="0">
                <a:solidFill>
                  <a:srgbClr val="4472C4">
                    <a:lumMod val="75000"/>
                  </a:srgbClr>
                </a:solidFill>
              </a:rPr>
              <a:t>późn</a:t>
            </a:r>
            <a:r>
              <a:rPr lang="pl-PL" sz="6400" b="1" i="1" dirty="0" smtClean="0">
                <a:solidFill>
                  <a:srgbClr val="4472C4">
                    <a:lumMod val="75000"/>
                  </a:srgbClr>
                </a:solidFill>
              </a:rPr>
              <a:t>. zm.), </a:t>
            </a:r>
            <a:r>
              <a:rPr lang="pl-PL" sz="6400" dirty="0" smtClean="0">
                <a:solidFill>
                  <a:srgbClr val="FF0000"/>
                </a:solidFill>
              </a:rPr>
              <a:t>etap prac legislacyjnych</a:t>
            </a:r>
            <a:r>
              <a:rPr lang="pl-PL" sz="6400" dirty="0" smtClean="0">
                <a:solidFill>
                  <a:srgbClr val="4472C4">
                    <a:lumMod val="75000"/>
                  </a:srgbClr>
                </a:solidFill>
              </a:rPr>
              <a:t>: </a:t>
            </a:r>
            <a:r>
              <a:rPr lang="pl-PL" sz="6400" b="1" u="sng" dirty="0" smtClean="0"/>
              <a:t>zatwierdzona przez RM i przekazana do pilnego procedowania przez Sejm</a:t>
            </a:r>
            <a:r>
              <a:rPr lang="pl-PL" sz="6400" b="1" u="sng" dirty="0" smtClean="0">
                <a:solidFill>
                  <a:srgbClr val="4472C4">
                    <a:lumMod val="75000"/>
                  </a:srgbClr>
                </a:solidFill>
              </a:rPr>
              <a:t>.</a:t>
            </a:r>
          </a:p>
          <a:p>
            <a:pPr marL="269875" indent="-269875">
              <a:lnSpc>
                <a:spcPct val="120000"/>
              </a:lnSpc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6400" b="1" i="1" dirty="0" smtClean="0">
                <a:solidFill>
                  <a:srgbClr val="4472C4">
                    <a:lumMod val="75000"/>
                  </a:srgbClr>
                </a:solidFill>
              </a:rPr>
              <a:t>Rozporządzenie Ministra Infrastruktury w sprawie kontroli prawidłowości uiszczenia opłaty elektronicznej (na mocy art. 22 ustawy z dnia 6 maja 2020 r. o zmianie ustawy o drogach publicznych oraz niektórych innych ustaw), </a:t>
            </a:r>
            <a:r>
              <a:rPr lang="pl-PL" sz="6400" dirty="0" smtClean="0">
                <a:solidFill>
                  <a:srgbClr val="FF0000"/>
                </a:solidFill>
              </a:rPr>
              <a:t>etap prac legislacyjnych</a:t>
            </a:r>
            <a:r>
              <a:rPr lang="pl-PL" sz="6400" dirty="0" smtClean="0">
                <a:solidFill>
                  <a:srgbClr val="4472C4">
                    <a:lumMod val="75000"/>
                  </a:srgbClr>
                </a:solidFill>
              </a:rPr>
              <a:t>: </a:t>
            </a:r>
            <a:r>
              <a:rPr lang="pl-PL" sz="6400" b="1" u="sng" dirty="0" smtClean="0"/>
              <a:t>uzgodnienia międzyresortowe</a:t>
            </a:r>
            <a:r>
              <a:rPr lang="pl-PL" sz="6400" u="sng" dirty="0" smtClean="0">
                <a:solidFill>
                  <a:srgbClr val="4472C4">
                    <a:lumMod val="75000"/>
                  </a:srgbClr>
                </a:solidFill>
              </a:rPr>
              <a:t>.</a:t>
            </a:r>
          </a:p>
          <a:p>
            <a:pPr marL="269875" indent="-269875">
              <a:lnSpc>
                <a:spcPct val="120000"/>
              </a:lnSpc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6400" b="1" i="1" dirty="0">
                <a:solidFill>
                  <a:srgbClr val="4472C4">
                    <a:lumMod val="75000"/>
                  </a:srgbClr>
                </a:solidFill>
              </a:rPr>
              <a:t>Rozporządzenie Ministra Finansów, Funduszy i Polityki Regionalnej w sprawie opłat elektronicznych pobieranych </a:t>
            </a:r>
            <a:r>
              <a:rPr lang="pl-PL" sz="6400" b="1" i="1" dirty="0" smtClean="0">
                <a:solidFill>
                  <a:srgbClr val="4472C4">
                    <a:lumMod val="75000"/>
                  </a:srgbClr>
                </a:solidFill>
              </a:rPr>
              <a:t>                   w </a:t>
            </a:r>
            <a:r>
              <a:rPr lang="pl-PL" sz="6400" b="1" i="1" dirty="0">
                <a:solidFill>
                  <a:srgbClr val="4472C4">
                    <a:lumMod val="75000"/>
                  </a:srgbClr>
                </a:solidFill>
              </a:rPr>
              <a:t>Systemie Poboru Opłaty Elektronicznej KAS oraz przekazywania kar pieniężnych (na mocy art. 22 ustawy z dnia 6 maja 2020 r. o zmianie ustawy o drogach publicznych oraz niektórych innych ustaw), </a:t>
            </a:r>
            <a:r>
              <a:rPr lang="pl-PL" sz="6400" dirty="0">
                <a:solidFill>
                  <a:srgbClr val="FF0000"/>
                </a:solidFill>
              </a:rPr>
              <a:t>etap prac legislacyjnych</a:t>
            </a:r>
            <a:r>
              <a:rPr lang="pl-PL" sz="6400" dirty="0">
                <a:solidFill>
                  <a:srgbClr val="4472C4">
                    <a:lumMod val="75000"/>
                  </a:srgbClr>
                </a:solidFill>
              </a:rPr>
              <a:t>: </a:t>
            </a:r>
            <a:r>
              <a:rPr lang="pl-PL" sz="6400" b="1" u="sng" dirty="0"/>
              <a:t>analiza uwag wniesionych w ramach uzgodnień międzyresortowych</a:t>
            </a:r>
            <a:r>
              <a:rPr lang="pl-PL" sz="6400" b="1" u="sng" dirty="0" smtClean="0"/>
              <a:t>.</a:t>
            </a:r>
          </a:p>
          <a:p>
            <a:pPr marL="269875" indent="-269875">
              <a:lnSpc>
                <a:spcPct val="120000"/>
              </a:lnSpc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6400" b="1" i="1" dirty="0">
                <a:solidFill>
                  <a:srgbClr val="4472C4">
                    <a:lumMod val="75000"/>
                  </a:srgbClr>
                </a:solidFill>
              </a:rPr>
              <a:t>Rozporządzenie Ministra Finansów, Funduszy i Polityki Regionalnej w sprawie sposobu uwierzytelniania korzystającego </a:t>
            </a:r>
            <a:r>
              <a:rPr lang="pl-PL" sz="6400" b="1" i="1" dirty="0" smtClean="0">
                <a:solidFill>
                  <a:srgbClr val="4472C4">
                    <a:lumMod val="75000"/>
                  </a:srgbClr>
                </a:solidFill>
              </a:rPr>
              <a:t>                 z </a:t>
            </a:r>
            <a:r>
              <a:rPr lang="pl-PL" sz="6400" b="1" i="1" dirty="0">
                <a:solidFill>
                  <a:srgbClr val="4472C4">
                    <a:lumMod val="75000"/>
                  </a:srgbClr>
                </a:solidFill>
              </a:rPr>
              <a:t>dróg publicznych w celu dokonania rejestracji w rejestrze uiszczających opłatę elektroniczną (na mocy art. 22 ustawy </a:t>
            </a:r>
            <a:r>
              <a:rPr lang="pl-PL" sz="6400" b="1" i="1" dirty="0" smtClean="0">
                <a:solidFill>
                  <a:srgbClr val="4472C4">
                    <a:lumMod val="75000"/>
                  </a:srgbClr>
                </a:solidFill>
              </a:rPr>
              <a:t>                    z </a:t>
            </a:r>
            <a:r>
              <a:rPr lang="pl-PL" sz="6400" b="1" i="1" dirty="0">
                <a:solidFill>
                  <a:srgbClr val="4472C4">
                    <a:lumMod val="75000"/>
                  </a:srgbClr>
                </a:solidFill>
              </a:rPr>
              <a:t>dnia 6 maja 2020 r. o zmianie ustawy o drogach publicznych oraz niektórych innych ustaw), </a:t>
            </a:r>
            <a:r>
              <a:rPr lang="pl-PL" sz="6400" dirty="0">
                <a:solidFill>
                  <a:srgbClr val="FF0000"/>
                </a:solidFill>
              </a:rPr>
              <a:t>etap prac legislacyjnych</a:t>
            </a:r>
            <a:r>
              <a:rPr lang="pl-PL" sz="6400" dirty="0">
                <a:solidFill>
                  <a:srgbClr val="4472C4">
                    <a:lumMod val="75000"/>
                  </a:srgbClr>
                </a:solidFill>
              </a:rPr>
              <a:t>: </a:t>
            </a:r>
            <a:r>
              <a:rPr lang="pl-PL" sz="6400" b="1" u="sng" dirty="0"/>
              <a:t>zaopiniowany przez RCL - projekt rozporządzenia nie wymaga rozpatrzenia przez komisję prawniczą.</a:t>
            </a:r>
          </a:p>
          <a:p>
            <a:pPr marL="0" indent="0">
              <a:lnSpc>
                <a:spcPct val="120000"/>
              </a:lnSpc>
              <a:spcBef>
                <a:spcPts val="800"/>
              </a:spcBef>
              <a:buNone/>
            </a:pPr>
            <a:r>
              <a:rPr lang="pl-PL" sz="6400" b="1" dirty="0">
                <a:solidFill>
                  <a:srgbClr val="4472C4">
                    <a:lumMod val="75000"/>
                  </a:srgbClr>
                </a:solidFill>
              </a:rPr>
              <a:t>W wyniku nowelizacji ustawy o autostradach płatnych oraz o Krajowym Funduszu Drogowym oraz innych ustaw niezbędne jest przygotowanie kolejnych aktów wykonawczych.  </a:t>
            </a:r>
          </a:p>
          <a:p>
            <a:pPr marL="269875" indent="-269875">
              <a:lnSpc>
                <a:spcPct val="120000"/>
              </a:lnSpc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 sz="6400" b="1" u="sng" dirty="0"/>
          </a:p>
          <a:p>
            <a:pPr marL="269875" indent="-269875">
              <a:lnSpc>
                <a:spcPct val="120000"/>
              </a:lnSpc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 sz="6400" dirty="0">
              <a:solidFill>
                <a:srgbClr val="4472C4">
                  <a:lumMod val="75000"/>
                </a:srgbClr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 sz="6400" b="1" i="1" dirty="0">
              <a:solidFill>
                <a:srgbClr val="4472C4">
                  <a:lumMod val="75000"/>
                </a:srgbClr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 sz="6400" b="1" i="1" dirty="0" smtClean="0">
              <a:solidFill>
                <a:srgbClr val="4472C4">
                  <a:lumMod val="75000"/>
                </a:srgbClr>
              </a:solidFill>
            </a:endParaRPr>
          </a:p>
          <a:p>
            <a:pPr marL="0" indent="0">
              <a:spcBef>
                <a:spcPts val="800"/>
              </a:spcBef>
              <a:buNone/>
            </a:pPr>
            <a:r>
              <a:rPr lang="pl-PL" sz="6400" i="1" dirty="0" smtClean="0">
                <a:solidFill>
                  <a:srgbClr val="4472C4">
                    <a:lumMod val="75000"/>
                  </a:srgbClr>
                </a:solidFill>
              </a:rPr>
              <a:t>	</a:t>
            </a:r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pl-PL" dirty="0" smtClean="0">
                <a:solidFill>
                  <a:prstClr val="black"/>
                </a:solidFill>
              </a:rPr>
              <a:t> </a:t>
            </a: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1072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388189" y="1268112"/>
            <a:ext cx="11485922" cy="4795618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i="1" dirty="0" smtClean="0">
              <a:solidFill>
                <a:prstClr val="black"/>
              </a:solidFill>
            </a:endParaRPr>
          </a:p>
          <a:p>
            <a:pPr marL="0" indent="0" algn="ctr"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pl-PL" sz="9600" b="1" i="1" dirty="0">
                <a:solidFill>
                  <a:srgbClr val="002060"/>
                </a:solidFill>
                <a:cs typeface="Times New Roman" pitchFamily="18" charset="0"/>
              </a:rPr>
              <a:t>3</a:t>
            </a:r>
            <a:r>
              <a:rPr lang="pl-PL" sz="9600" b="1" i="1" dirty="0" smtClean="0">
                <a:solidFill>
                  <a:srgbClr val="002060"/>
                </a:solidFill>
                <a:cs typeface="Times New Roman" pitchFamily="18" charset="0"/>
              </a:rPr>
              <a:t>. Budowa i wdrożenie SPOE KAS – </a:t>
            </a:r>
            <a:r>
              <a:rPr lang="pl-PL" sz="9600" b="1" i="1" u="sng" dirty="0" smtClean="0">
                <a:solidFill>
                  <a:srgbClr val="002060"/>
                </a:solidFill>
                <a:cs typeface="Times New Roman" pitchFamily="18" charset="0"/>
              </a:rPr>
              <a:t>postęp finansowy</a:t>
            </a:r>
          </a:p>
          <a:p>
            <a:pPr marL="0" indent="0">
              <a:spcBef>
                <a:spcPts val="800"/>
              </a:spcBef>
              <a:buFont typeface="Arial" panose="020B0604020202020204" pitchFamily="34" charset="0"/>
              <a:buNone/>
            </a:pPr>
            <a:endParaRPr lang="pl-PL" sz="4000" i="1" dirty="0" smtClean="0">
              <a:solidFill>
                <a:srgbClr val="4472C4">
                  <a:lumMod val="75000"/>
                </a:srgbClr>
              </a:solidFill>
            </a:endParaRPr>
          </a:p>
          <a:p>
            <a:pPr marL="269875" indent="-269875">
              <a:lnSpc>
                <a:spcPct val="170000"/>
              </a:lnSpc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7200" b="1" i="1" u="sng" dirty="0" smtClean="0">
                <a:solidFill>
                  <a:srgbClr val="4472C4">
                    <a:lumMod val="75000"/>
                  </a:srgbClr>
                </a:solidFill>
              </a:rPr>
              <a:t>Wartość </a:t>
            </a:r>
            <a:r>
              <a:rPr lang="pl-PL" sz="7200" b="1" i="1" u="sng" dirty="0">
                <a:solidFill>
                  <a:srgbClr val="4472C4">
                    <a:lumMod val="75000"/>
                  </a:srgbClr>
                </a:solidFill>
              </a:rPr>
              <a:t>ś</a:t>
            </a:r>
            <a:r>
              <a:rPr lang="pl-PL" sz="7200" b="1" i="1" u="sng" dirty="0" smtClean="0">
                <a:solidFill>
                  <a:srgbClr val="4472C4">
                    <a:lumMod val="75000"/>
                  </a:srgbClr>
                </a:solidFill>
              </a:rPr>
              <a:t>rodków wydatkowanych</a:t>
            </a:r>
            <a:r>
              <a:rPr lang="pl-PL" sz="6400" b="1" i="1" dirty="0" smtClean="0">
                <a:solidFill>
                  <a:srgbClr val="4472C4">
                    <a:lumMod val="75000"/>
                  </a:srgbClr>
                </a:solidFill>
              </a:rPr>
              <a:t>, poniesionych w projekcie w stosunku do całkowitego kosztu projektu – </a:t>
            </a:r>
            <a:r>
              <a:rPr lang="pl-PL" sz="6400" b="1" i="1" dirty="0" smtClean="0">
                <a:solidFill>
                  <a:srgbClr val="FF0000"/>
                </a:solidFill>
              </a:rPr>
              <a:t>29,31%</a:t>
            </a:r>
            <a:endParaRPr lang="pl-PL" sz="6400" i="1" dirty="0" smtClean="0">
              <a:solidFill>
                <a:srgbClr val="FF0000"/>
              </a:solidFill>
            </a:endParaRPr>
          </a:p>
          <a:p>
            <a:pPr marL="269875" indent="-269875">
              <a:lnSpc>
                <a:spcPct val="170000"/>
              </a:lnSpc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7200" b="1" i="1" u="sng" dirty="0" smtClean="0">
                <a:solidFill>
                  <a:srgbClr val="4472C4">
                    <a:lumMod val="75000"/>
                  </a:srgbClr>
                </a:solidFill>
              </a:rPr>
              <a:t>Wartość środków zaangażowanych</a:t>
            </a:r>
            <a:r>
              <a:rPr lang="pl-PL" sz="6400" b="1" i="1" dirty="0" smtClean="0">
                <a:solidFill>
                  <a:srgbClr val="4472C4">
                    <a:lumMod val="75000"/>
                  </a:srgbClr>
                </a:solidFill>
              </a:rPr>
              <a:t>, wynikających z uruchomienia postępowań o udzielenia zamówień publicznych  – </a:t>
            </a:r>
            <a:r>
              <a:rPr lang="pl-PL" sz="6400" b="1" i="1" dirty="0" smtClean="0">
                <a:solidFill>
                  <a:srgbClr val="FF0000"/>
                </a:solidFill>
              </a:rPr>
              <a:t>55,60%</a:t>
            </a:r>
            <a:endParaRPr lang="pl-PL" sz="6400" b="1" i="1" dirty="0" smtClean="0">
              <a:solidFill>
                <a:srgbClr val="4472C4">
                  <a:lumMod val="75000"/>
                </a:srgbClr>
              </a:solidFill>
            </a:endParaRPr>
          </a:p>
          <a:p>
            <a:pPr marL="0" indent="0">
              <a:lnSpc>
                <a:spcPct val="170000"/>
              </a:lnSpc>
              <a:buNone/>
            </a:pPr>
            <a:r>
              <a:rPr lang="pl-PL" sz="6400" b="1" i="1" dirty="0" smtClean="0">
                <a:solidFill>
                  <a:srgbClr val="4472C4">
                    <a:lumMod val="75000"/>
                  </a:srgbClr>
                </a:solidFill>
              </a:rPr>
              <a:t>Podana wartość środków zaangażowanych jest szacunkowa</a:t>
            </a:r>
            <a:r>
              <a:rPr lang="pl-PL" sz="6400" b="1" i="1" dirty="0">
                <a:solidFill>
                  <a:srgbClr val="4472C4">
                    <a:lumMod val="75000"/>
                  </a:srgbClr>
                </a:solidFill>
              </a:rPr>
              <a:t>. Brak możliwości podania dokładnej wartości wynika z faktu, że w jednym z postępowań projektowych o zamówienie publiczne, zakres obejmuje </a:t>
            </a:r>
            <a:r>
              <a:rPr lang="pl-PL" sz="6400" b="1" i="1" u="sng" dirty="0">
                <a:solidFill>
                  <a:srgbClr val="4472C4">
                    <a:lumMod val="75000"/>
                  </a:srgbClr>
                </a:solidFill>
              </a:rPr>
              <a:t>zakup i utrzymanie</a:t>
            </a:r>
            <a:r>
              <a:rPr lang="pl-PL" sz="6400" b="1" i="1" dirty="0">
                <a:solidFill>
                  <a:srgbClr val="4472C4">
                    <a:lumMod val="75000"/>
                  </a:srgbClr>
                </a:solidFill>
              </a:rPr>
              <a:t>, nie jest możliwe rozdzielenie kosztów poniesionych na budowę od kosztów na utrzymanie</a:t>
            </a:r>
            <a:r>
              <a:rPr lang="pl-PL" sz="6400" b="1" i="1" dirty="0" smtClean="0">
                <a:solidFill>
                  <a:srgbClr val="4472C4">
                    <a:lumMod val="75000"/>
                  </a:srgbClr>
                </a:solidFill>
              </a:rPr>
              <a:t>. 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pl-PL" sz="6400" b="1" i="1" dirty="0" smtClean="0">
                <a:solidFill>
                  <a:srgbClr val="4472C4">
                    <a:lumMod val="75000"/>
                  </a:srgbClr>
                </a:solidFill>
              </a:rPr>
              <a:t>Niższa wartość zaangażowania w I kwartale 2021 r. w porównaniu z IV kwartałem 2020 r. (</a:t>
            </a:r>
            <a:r>
              <a:rPr lang="pl-PL" sz="6400" b="1" i="1" dirty="0" smtClean="0">
                <a:solidFill>
                  <a:srgbClr val="FF0000"/>
                </a:solidFill>
              </a:rPr>
              <a:t>74%</a:t>
            </a:r>
            <a:r>
              <a:rPr lang="pl-PL" sz="6400" b="1" i="1" dirty="0" smtClean="0">
                <a:solidFill>
                  <a:srgbClr val="4472C4">
                    <a:lumMod val="75000"/>
                  </a:srgbClr>
                </a:solidFill>
              </a:rPr>
              <a:t>)  jest wynikiem zawarcia umów                        z wykonawcami (w I kwartale 2021 r.), których wartość jest niższa niż pierwotnie zaplanowana wartość wskazana we wniosku                         o zamówienie publiczne na realizację danej dostawy bądź usługi – wartość zaangażowana na dzień 31.12.2020 r. </a:t>
            </a:r>
            <a:endParaRPr lang="pl-PL" sz="6400" b="1" i="1" dirty="0">
              <a:solidFill>
                <a:srgbClr val="4472C4">
                  <a:lumMod val="75000"/>
                </a:srgbClr>
              </a:solidFill>
            </a:endParaRPr>
          </a:p>
          <a:p>
            <a:pPr marL="0" indent="0">
              <a:spcBef>
                <a:spcPts val="800"/>
              </a:spcBef>
              <a:buNone/>
            </a:pPr>
            <a:r>
              <a:rPr lang="pl-PL" sz="6400" b="1" i="1" dirty="0">
                <a:solidFill>
                  <a:srgbClr val="4472C4">
                    <a:lumMod val="75000"/>
                  </a:srgbClr>
                </a:solidFill>
              </a:rPr>
              <a:t>	</a:t>
            </a:r>
            <a:endParaRPr lang="pl-PL" sz="6400" dirty="0" smtClean="0"/>
          </a:p>
          <a:p>
            <a:endParaRPr lang="pl-PL" sz="6400" dirty="0"/>
          </a:p>
          <a:p>
            <a:endParaRPr lang="pl-PL" sz="6400" dirty="0" smtClean="0"/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pl-PL" dirty="0" smtClean="0">
                <a:solidFill>
                  <a:prstClr val="black"/>
                </a:solidFill>
              </a:rPr>
              <a:t> </a:t>
            </a: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349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634578" y="1121461"/>
            <a:ext cx="10758351" cy="5494899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i="1" dirty="0" smtClean="0">
              <a:solidFill>
                <a:prstClr val="black"/>
              </a:solidFill>
            </a:endParaRPr>
          </a:p>
          <a:p>
            <a:pPr marL="0" indent="0" algn="ctr"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pl-PL" sz="9600" b="1" i="1" dirty="0">
                <a:solidFill>
                  <a:srgbClr val="002060"/>
                </a:solidFill>
                <a:cs typeface="Times New Roman" pitchFamily="18" charset="0"/>
              </a:rPr>
              <a:t>4</a:t>
            </a:r>
            <a:r>
              <a:rPr lang="pl-PL" sz="9600" b="1" i="1" dirty="0" smtClean="0">
                <a:solidFill>
                  <a:srgbClr val="002060"/>
                </a:solidFill>
                <a:cs typeface="Times New Roman" pitchFamily="18" charset="0"/>
              </a:rPr>
              <a:t>. Budowa i wdrożenie SPOE KAS – </a:t>
            </a:r>
            <a:r>
              <a:rPr lang="pl-PL" sz="9600" b="1" i="1" u="sng" dirty="0" smtClean="0">
                <a:solidFill>
                  <a:srgbClr val="002060"/>
                </a:solidFill>
                <a:cs typeface="Times New Roman" pitchFamily="18" charset="0"/>
              </a:rPr>
              <a:t>postęp rzeczowy (1/2)</a:t>
            </a:r>
          </a:p>
          <a:p>
            <a:pPr marL="0" indent="0" algn="ctr">
              <a:spcAft>
                <a:spcPts val="1200"/>
              </a:spcAft>
              <a:buNone/>
            </a:pPr>
            <a:r>
              <a:rPr lang="pl-PL" sz="8000" b="1" i="1" dirty="0">
                <a:solidFill>
                  <a:srgbClr val="002060"/>
                </a:solidFill>
                <a:cs typeface="Times New Roman" pitchFamily="18" charset="0"/>
              </a:rPr>
              <a:t>Kamienie milowe – planowany termin osiągnięcia</a:t>
            </a:r>
          </a:p>
          <a:p>
            <a:pPr marL="0" indent="0" algn="ctr">
              <a:lnSpc>
                <a:spcPct val="120000"/>
              </a:lnSpc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pl-PL" sz="6400" b="1" i="1" u="sng" dirty="0" smtClean="0">
                <a:solidFill>
                  <a:srgbClr val="FF0000"/>
                </a:solidFill>
                <a:cs typeface="Times New Roman" pitchFamily="18" charset="0"/>
              </a:rPr>
              <a:t>Definicje kamieni milowych zostały uzupełnione zgodnie z zaleceniem Zespołu Zadaniowego Rady Architektury IT </a:t>
            </a:r>
          </a:p>
          <a:p>
            <a:pPr>
              <a:lnSpc>
                <a:spcPct val="120000"/>
              </a:lnSpc>
            </a:pPr>
            <a:r>
              <a:rPr lang="pl-PL" sz="5600" b="1" i="1" dirty="0" smtClean="0">
                <a:solidFill>
                  <a:srgbClr val="4472C4">
                    <a:lumMod val="75000"/>
                  </a:srgbClr>
                </a:solidFill>
              </a:rPr>
              <a:t>Opracowana </a:t>
            </a:r>
            <a:r>
              <a:rPr lang="pl-PL" sz="5600" b="1" i="1" dirty="0">
                <a:solidFill>
                  <a:srgbClr val="4472C4">
                    <a:lumMod val="75000"/>
                  </a:srgbClr>
                </a:solidFill>
              </a:rPr>
              <a:t>koncepcja systemu (architektura rozwiązania) </a:t>
            </a:r>
            <a:r>
              <a:rPr lang="pl-PL" sz="5600" b="1" i="1" dirty="0" smtClean="0">
                <a:solidFill>
                  <a:srgbClr val="4472C4">
                    <a:lumMod val="75000"/>
                  </a:srgbClr>
                </a:solidFill>
              </a:rPr>
              <a:t>– </a:t>
            </a:r>
            <a:r>
              <a:rPr lang="pl-PL" sz="5600" b="1" i="1" dirty="0" smtClean="0">
                <a:solidFill>
                  <a:srgbClr val="FF0000"/>
                </a:solidFill>
              </a:rPr>
              <a:t>zrealizowany.</a:t>
            </a:r>
            <a:endParaRPr lang="pl-PL" sz="5600" b="1" i="1" dirty="0">
              <a:solidFill>
                <a:srgbClr val="FF0000"/>
              </a:solidFill>
            </a:endParaRPr>
          </a:p>
          <a:p>
            <a:pPr>
              <a:lnSpc>
                <a:spcPct val="120000"/>
              </a:lnSpc>
            </a:pPr>
            <a:r>
              <a:rPr lang="pl-PL" sz="5600" b="1" i="1" dirty="0">
                <a:solidFill>
                  <a:srgbClr val="4472C4">
                    <a:lumMod val="75000"/>
                  </a:srgbClr>
                </a:solidFill>
              </a:rPr>
              <a:t>Rozstrzygnięcie postępowań przetargowych na zakup </a:t>
            </a:r>
            <a:r>
              <a:rPr lang="pl-PL" sz="5600" b="1" i="1" dirty="0" smtClean="0">
                <a:solidFill>
                  <a:srgbClr val="4472C4">
                    <a:lumMod val="75000"/>
                  </a:srgbClr>
                </a:solidFill>
              </a:rPr>
              <a:t>infrastruktury – </a:t>
            </a:r>
            <a:r>
              <a:rPr lang="pl-PL" sz="5600" b="1" i="1" dirty="0" smtClean="0">
                <a:solidFill>
                  <a:srgbClr val="FF0000"/>
                </a:solidFill>
              </a:rPr>
              <a:t>kwiecień 2021 r.</a:t>
            </a:r>
            <a:endParaRPr lang="pl-PL" sz="5600" b="1" i="1" dirty="0">
              <a:solidFill>
                <a:srgbClr val="FF0000"/>
              </a:solidFill>
            </a:endParaRPr>
          </a:p>
          <a:p>
            <a:pPr>
              <a:lnSpc>
                <a:spcPct val="120000"/>
              </a:lnSpc>
            </a:pPr>
            <a:r>
              <a:rPr lang="pl-PL" sz="5600" b="1" i="1" dirty="0">
                <a:solidFill>
                  <a:srgbClr val="4472C4">
                    <a:lumMod val="75000"/>
                  </a:srgbClr>
                </a:solidFill>
              </a:rPr>
              <a:t>Rozstrzygnięcie postępowań przetargowych na komponenty </a:t>
            </a:r>
            <a:r>
              <a:rPr lang="pl-PL" sz="5600" b="1" i="1" dirty="0" smtClean="0">
                <a:solidFill>
                  <a:srgbClr val="4472C4">
                    <a:lumMod val="75000"/>
                  </a:srgbClr>
                </a:solidFill>
              </a:rPr>
              <a:t>oprogramowania – </a:t>
            </a:r>
            <a:r>
              <a:rPr lang="pl-PL" sz="5600" b="1" i="1" dirty="0" smtClean="0">
                <a:solidFill>
                  <a:srgbClr val="FF0000"/>
                </a:solidFill>
              </a:rPr>
              <a:t>kwiecień 2021 r.</a:t>
            </a:r>
            <a:endParaRPr lang="pl-PL" sz="5600" b="1" i="1" dirty="0">
              <a:solidFill>
                <a:srgbClr val="FF0000"/>
              </a:solidFill>
            </a:endParaRPr>
          </a:p>
          <a:p>
            <a:pPr>
              <a:lnSpc>
                <a:spcPct val="120000"/>
              </a:lnSpc>
            </a:pPr>
            <a:r>
              <a:rPr lang="pl-PL" sz="5600" b="1" i="1" dirty="0">
                <a:solidFill>
                  <a:srgbClr val="4472C4">
                    <a:lumMod val="75000"/>
                  </a:srgbClr>
                </a:solidFill>
              </a:rPr>
              <a:t>Kampania </a:t>
            </a:r>
            <a:r>
              <a:rPr lang="pl-PL" sz="5600" b="1" i="1" dirty="0" smtClean="0">
                <a:solidFill>
                  <a:srgbClr val="4472C4">
                    <a:lumMod val="75000"/>
                  </a:srgbClr>
                </a:solidFill>
              </a:rPr>
              <a:t>informacyjno-promocyjna – </a:t>
            </a:r>
            <a:r>
              <a:rPr lang="pl-PL" sz="5600" b="1" i="1" dirty="0" smtClean="0">
                <a:solidFill>
                  <a:srgbClr val="FF0000"/>
                </a:solidFill>
              </a:rPr>
              <a:t>maj 2021 r.</a:t>
            </a:r>
            <a:endParaRPr lang="pl-PL" sz="5600" b="1" i="1" dirty="0">
              <a:solidFill>
                <a:srgbClr val="FF0000"/>
              </a:solidFill>
            </a:endParaRPr>
          </a:p>
          <a:p>
            <a:pPr>
              <a:lnSpc>
                <a:spcPct val="120000"/>
              </a:lnSpc>
            </a:pPr>
            <a:r>
              <a:rPr lang="pl-PL" sz="5600" b="1" i="1" dirty="0">
                <a:solidFill>
                  <a:srgbClr val="4472C4">
                    <a:lumMod val="75000"/>
                  </a:srgbClr>
                </a:solidFill>
              </a:rPr>
              <a:t>Przetestowany, zintegrowany oraz wdrożony system poboru opłat </a:t>
            </a:r>
            <a:r>
              <a:rPr lang="pl-PL" sz="5600" b="1" i="1" dirty="0" smtClean="0">
                <a:solidFill>
                  <a:srgbClr val="4472C4">
                    <a:lumMod val="75000"/>
                  </a:srgbClr>
                </a:solidFill>
              </a:rPr>
              <a:t>KAS - </a:t>
            </a:r>
            <a:r>
              <a:rPr lang="pl-PL" sz="5600" b="1" i="1" dirty="0">
                <a:solidFill>
                  <a:srgbClr val="FF0000"/>
                </a:solidFill>
              </a:rPr>
              <a:t>maj 2021 r</a:t>
            </a:r>
            <a:r>
              <a:rPr lang="pl-PL" sz="5600" b="1" i="1" dirty="0" smtClean="0">
                <a:solidFill>
                  <a:srgbClr val="FF0000"/>
                </a:solidFill>
              </a:rPr>
              <a:t>.</a:t>
            </a:r>
            <a:endParaRPr lang="pl-PL" sz="5600" b="1" i="1" dirty="0">
              <a:solidFill>
                <a:srgbClr val="FF0000"/>
              </a:solidFill>
            </a:endParaRPr>
          </a:p>
          <a:p>
            <a:pPr>
              <a:lnSpc>
                <a:spcPct val="120000"/>
              </a:lnSpc>
            </a:pPr>
            <a:r>
              <a:rPr lang="pl-PL" sz="5600" b="1" i="1" dirty="0">
                <a:solidFill>
                  <a:srgbClr val="4472C4">
                    <a:lumMod val="75000"/>
                  </a:srgbClr>
                </a:solidFill>
              </a:rPr>
              <a:t>Przeszkoleni użytkownicy systemu (wewnętrzni i </a:t>
            </a:r>
            <a:r>
              <a:rPr lang="pl-PL" sz="5600" b="1" i="1" dirty="0" smtClean="0">
                <a:solidFill>
                  <a:srgbClr val="4472C4">
                    <a:lumMod val="75000"/>
                  </a:srgbClr>
                </a:solidFill>
              </a:rPr>
              <a:t>zewnętrzni) - </a:t>
            </a:r>
            <a:r>
              <a:rPr lang="pl-PL" sz="5600" b="1" i="1" dirty="0">
                <a:solidFill>
                  <a:srgbClr val="FF0000"/>
                </a:solidFill>
              </a:rPr>
              <a:t>maj 2021 r</a:t>
            </a:r>
            <a:r>
              <a:rPr lang="pl-PL" sz="5600" b="1" i="1" dirty="0" smtClean="0">
                <a:solidFill>
                  <a:srgbClr val="FF0000"/>
                </a:solidFill>
              </a:rPr>
              <a:t>.</a:t>
            </a:r>
            <a:endParaRPr lang="pl-PL" sz="5600" b="1" i="1" dirty="0">
              <a:solidFill>
                <a:srgbClr val="FF0000"/>
              </a:solidFill>
            </a:endParaRPr>
          </a:p>
          <a:p>
            <a:pPr>
              <a:lnSpc>
                <a:spcPct val="120000"/>
              </a:lnSpc>
            </a:pPr>
            <a:r>
              <a:rPr lang="pl-PL" sz="5600" b="1" i="1" dirty="0">
                <a:solidFill>
                  <a:srgbClr val="4472C4">
                    <a:lumMod val="75000"/>
                  </a:srgbClr>
                </a:solidFill>
              </a:rPr>
              <a:t>Wyłączenie starego </a:t>
            </a:r>
            <a:r>
              <a:rPr lang="pl-PL" sz="5600" b="1" i="1" dirty="0" smtClean="0">
                <a:solidFill>
                  <a:srgbClr val="4472C4">
                    <a:lumMod val="75000"/>
                  </a:srgbClr>
                </a:solidFill>
              </a:rPr>
              <a:t>systemu  </a:t>
            </a:r>
            <a:r>
              <a:rPr lang="pl-PL" sz="5600" b="1" i="1" dirty="0">
                <a:solidFill>
                  <a:srgbClr val="4472C4">
                    <a:lumMod val="75000"/>
                  </a:srgbClr>
                </a:solidFill>
              </a:rPr>
              <a:t>– </a:t>
            </a:r>
            <a:r>
              <a:rPr lang="pl-PL" sz="5600" b="1" i="1" dirty="0">
                <a:solidFill>
                  <a:srgbClr val="FF0000"/>
                </a:solidFill>
              </a:rPr>
              <a:t>czerwiec 2021 r</a:t>
            </a:r>
            <a:r>
              <a:rPr lang="pl-PL" sz="5600" b="1" i="1" dirty="0" smtClean="0">
                <a:solidFill>
                  <a:srgbClr val="FF0000"/>
                </a:solidFill>
              </a:rPr>
              <a:t>.</a:t>
            </a:r>
            <a:endParaRPr lang="pl-PL" sz="5600" b="1" i="1" dirty="0">
              <a:solidFill>
                <a:srgbClr val="FF0000"/>
              </a:solidFill>
            </a:endParaRPr>
          </a:p>
          <a:p>
            <a:pPr>
              <a:lnSpc>
                <a:spcPct val="120000"/>
              </a:lnSpc>
            </a:pPr>
            <a:r>
              <a:rPr lang="pl-PL" sz="5600" b="1" i="1" dirty="0">
                <a:solidFill>
                  <a:srgbClr val="4472C4">
                    <a:lumMod val="75000"/>
                  </a:srgbClr>
                </a:solidFill>
              </a:rPr>
              <a:t>Rozpoczęcie demontażu lokalizacji naliczających infrastruktury przydrożnej systemu </a:t>
            </a:r>
            <a:r>
              <a:rPr lang="pl-PL" sz="5600" b="1" i="1" dirty="0" err="1" smtClean="0">
                <a:solidFill>
                  <a:srgbClr val="4472C4">
                    <a:lumMod val="75000"/>
                  </a:srgbClr>
                </a:solidFill>
              </a:rPr>
              <a:t>viaTOLL</a:t>
            </a:r>
            <a:r>
              <a:rPr lang="pl-PL" sz="5600" b="1" i="1" dirty="0" smtClean="0">
                <a:solidFill>
                  <a:srgbClr val="4472C4">
                    <a:lumMod val="75000"/>
                  </a:srgbClr>
                </a:solidFill>
              </a:rPr>
              <a:t> – </a:t>
            </a:r>
            <a:r>
              <a:rPr lang="pl-PL" sz="5600" b="1" i="1" dirty="0" smtClean="0">
                <a:solidFill>
                  <a:srgbClr val="FF0000"/>
                </a:solidFill>
              </a:rPr>
              <a:t>lipiec 2021 r.</a:t>
            </a:r>
            <a:endParaRPr lang="pl-PL" sz="5600" b="1" i="1" dirty="0">
              <a:solidFill>
                <a:srgbClr val="FF0000"/>
              </a:solidFill>
            </a:endParaRPr>
          </a:p>
          <a:p>
            <a:pPr>
              <a:lnSpc>
                <a:spcPct val="120000"/>
              </a:lnSpc>
            </a:pPr>
            <a:r>
              <a:rPr lang="pl-PL" sz="5600" b="1" i="1" dirty="0">
                <a:solidFill>
                  <a:srgbClr val="4472C4">
                    <a:lumMod val="75000"/>
                  </a:srgbClr>
                </a:solidFill>
              </a:rPr>
              <a:t>Odbiór dokumentacji technicznej </a:t>
            </a:r>
            <a:r>
              <a:rPr lang="pl-PL" sz="5600" b="1" i="1" dirty="0" smtClean="0">
                <a:solidFill>
                  <a:srgbClr val="4472C4">
                    <a:lumMod val="75000"/>
                  </a:srgbClr>
                </a:solidFill>
              </a:rPr>
              <a:t>- </a:t>
            </a:r>
            <a:r>
              <a:rPr lang="pl-PL" sz="5600" b="1" i="1" dirty="0" smtClean="0">
                <a:solidFill>
                  <a:srgbClr val="FF0000"/>
                </a:solidFill>
              </a:rPr>
              <a:t>wrzesień 2021 r.</a:t>
            </a:r>
            <a:endParaRPr lang="pl-PL" sz="5600" b="1" i="1" dirty="0">
              <a:solidFill>
                <a:srgbClr val="FF0000"/>
              </a:solidFill>
            </a:endParaRPr>
          </a:p>
          <a:p>
            <a:pPr>
              <a:lnSpc>
                <a:spcPct val="120000"/>
              </a:lnSpc>
            </a:pPr>
            <a:r>
              <a:rPr lang="pl-PL" sz="5600" b="1" i="1" dirty="0">
                <a:solidFill>
                  <a:srgbClr val="4472C4">
                    <a:lumMod val="75000"/>
                  </a:srgbClr>
                </a:solidFill>
              </a:rPr>
              <a:t>Stabilizacja </a:t>
            </a:r>
            <a:r>
              <a:rPr lang="pl-PL" sz="5600" b="1" i="1" dirty="0" smtClean="0">
                <a:solidFill>
                  <a:srgbClr val="4472C4">
                    <a:lumMod val="75000"/>
                  </a:srgbClr>
                </a:solidFill>
              </a:rPr>
              <a:t>systemu – </a:t>
            </a:r>
            <a:r>
              <a:rPr lang="pl-PL" sz="5600" b="1" i="1" dirty="0" smtClean="0">
                <a:solidFill>
                  <a:srgbClr val="FF0000"/>
                </a:solidFill>
              </a:rPr>
              <a:t>październik 2021 r.</a:t>
            </a:r>
            <a:endParaRPr lang="pl-PL" sz="5600" b="1" i="1" dirty="0">
              <a:solidFill>
                <a:srgbClr val="FF0000"/>
              </a:solidFill>
            </a:endParaRPr>
          </a:p>
          <a:p>
            <a:pPr>
              <a:lnSpc>
                <a:spcPct val="120000"/>
              </a:lnSpc>
            </a:pPr>
            <a:r>
              <a:rPr lang="pl-PL" sz="5600" b="1" i="1" dirty="0">
                <a:solidFill>
                  <a:srgbClr val="4472C4">
                    <a:lumMod val="75000"/>
                  </a:srgbClr>
                </a:solidFill>
              </a:rPr>
              <a:t>Dokumentacja </a:t>
            </a:r>
            <a:r>
              <a:rPr lang="pl-PL" sz="5600" b="1" i="1" dirty="0" smtClean="0">
                <a:solidFill>
                  <a:srgbClr val="4472C4">
                    <a:lumMod val="75000"/>
                  </a:srgbClr>
                </a:solidFill>
              </a:rPr>
              <a:t>powykonawcza – </a:t>
            </a:r>
            <a:r>
              <a:rPr lang="pl-PL" sz="5600" b="1" i="1" dirty="0" smtClean="0">
                <a:solidFill>
                  <a:srgbClr val="FF0000"/>
                </a:solidFill>
              </a:rPr>
              <a:t>grudzień 2021 r.</a:t>
            </a:r>
            <a:endParaRPr lang="pl-PL" sz="5600" b="1" i="1" dirty="0">
              <a:solidFill>
                <a:srgbClr val="FF0000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pl-PL" dirty="0" smtClean="0">
                <a:solidFill>
                  <a:prstClr val="black"/>
                </a:solidFill>
              </a:rPr>
              <a:t> </a:t>
            </a: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3496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634578" y="1199100"/>
            <a:ext cx="10758351" cy="4795618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i="1" dirty="0" smtClean="0">
              <a:solidFill>
                <a:prstClr val="black"/>
              </a:solidFill>
            </a:endParaRPr>
          </a:p>
          <a:p>
            <a:pPr marL="0" indent="0" algn="ctr">
              <a:spcAft>
                <a:spcPts val="1200"/>
              </a:spcAft>
              <a:buNone/>
            </a:pPr>
            <a:r>
              <a:rPr lang="pl-PL" sz="9600" b="1" i="1" dirty="0">
                <a:solidFill>
                  <a:srgbClr val="002060"/>
                </a:solidFill>
                <a:cs typeface="Times New Roman" pitchFamily="18" charset="0"/>
              </a:rPr>
              <a:t>4</a:t>
            </a:r>
            <a:r>
              <a:rPr lang="pl-PL" sz="9600" b="1" i="1" dirty="0" smtClean="0">
                <a:solidFill>
                  <a:srgbClr val="002060"/>
                </a:solidFill>
                <a:cs typeface="Times New Roman" pitchFamily="18" charset="0"/>
              </a:rPr>
              <a:t>. Budowa i wdrożenie SPOE KAS – </a:t>
            </a:r>
            <a:r>
              <a:rPr lang="pl-PL" sz="9600" b="1" i="1" u="sng" dirty="0">
                <a:solidFill>
                  <a:srgbClr val="002060"/>
                </a:solidFill>
                <a:cs typeface="Times New Roman" pitchFamily="18" charset="0"/>
              </a:rPr>
              <a:t>postęp </a:t>
            </a:r>
            <a:r>
              <a:rPr lang="pl-PL" sz="9600" b="1" i="1" u="sng" dirty="0" smtClean="0">
                <a:solidFill>
                  <a:srgbClr val="002060"/>
                </a:solidFill>
                <a:cs typeface="Times New Roman" pitchFamily="18" charset="0"/>
              </a:rPr>
              <a:t>rzeczowy (2/2)</a:t>
            </a:r>
          </a:p>
          <a:p>
            <a:pPr marL="0" indent="0" algn="ctr">
              <a:spcAft>
                <a:spcPts val="1200"/>
              </a:spcAft>
              <a:buNone/>
            </a:pPr>
            <a:r>
              <a:rPr lang="pl-PL" sz="7200" b="1" i="1" dirty="0" smtClean="0">
                <a:solidFill>
                  <a:srgbClr val="002060"/>
                </a:solidFill>
                <a:cs typeface="Times New Roman" pitchFamily="18" charset="0"/>
              </a:rPr>
              <a:t>Wskaźniki efektywności projektu (KPI) </a:t>
            </a:r>
          </a:p>
          <a:p>
            <a:pPr marL="0" indent="0" algn="ctr">
              <a:spcAft>
                <a:spcPts val="1200"/>
              </a:spcAft>
              <a:buNone/>
            </a:pPr>
            <a:r>
              <a:rPr lang="pl-PL" sz="7200" b="1" i="1" dirty="0" smtClean="0">
                <a:solidFill>
                  <a:srgbClr val="002060"/>
                </a:solidFill>
                <a:cs typeface="Times New Roman" pitchFamily="18" charset="0"/>
              </a:rPr>
              <a:t>wartość docelowa; </a:t>
            </a:r>
            <a:r>
              <a:rPr lang="pl-PL" sz="7200" b="1" i="1" dirty="0" smtClean="0">
                <a:solidFill>
                  <a:srgbClr val="FF0000"/>
                </a:solidFill>
                <a:cs typeface="Times New Roman" pitchFamily="18" charset="0"/>
              </a:rPr>
              <a:t>wartość osiągnięta (narastająco)</a:t>
            </a:r>
          </a:p>
          <a:p>
            <a:pPr lvl="0">
              <a:lnSpc>
                <a:spcPct val="120000"/>
              </a:lnSpc>
            </a:pPr>
            <a:r>
              <a:rPr lang="pl-PL" sz="6400" b="1" i="1" dirty="0" smtClean="0">
                <a:solidFill>
                  <a:srgbClr val="4472C4">
                    <a:lumMod val="75000"/>
                  </a:srgbClr>
                </a:solidFill>
              </a:rPr>
              <a:t>Liczba </a:t>
            </a:r>
            <a:r>
              <a:rPr lang="pl-PL" sz="6400" b="1" i="1" dirty="0">
                <a:solidFill>
                  <a:srgbClr val="4472C4">
                    <a:lumMod val="75000"/>
                  </a:srgbClr>
                </a:solidFill>
              </a:rPr>
              <a:t>usług publicznych udostępnionych on-line o stopniu dojrzałości co najmniej 4 – </a:t>
            </a:r>
            <a:r>
              <a:rPr lang="pl-PL" sz="6400" b="1" i="1" dirty="0" smtClean="0">
                <a:solidFill>
                  <a:srgbClr val="4472C4">
                    <a:lumMod val="75000"/>
                  </a:srgbClr>
                </a:solidFill>
              </a:rPr>
              <a:t>transakcja: 1 szt.; </a:t>
            </a:r>
            <a:r>
              <a:rPr lang="pl-PL" sz="6400" b="1" i="1" dirty="0" smtClean="0">
                <a:solidFill>
                  <a:srgbClr val="FF0000"/>
                </a:solidFill>
              </a:rPr>
              <a:t>0 szt.</a:t>
            </a:r>
            <a:endParaRPr lang="pl-PL" sz="6400" b="1" i="1" dirty="0" smtClean="0">
              <a:solidFill>
                <a:srgbClr val="4472C4">
                  <a:lumMod val="75000"/>
                </a:srgbClr>
              </a:solidFill>
            </a:endParaRPr>
          </a:p>
          <a:p>
            <a:pPr marL="893763" indent="-893763">
              <a:lnSpc>
                <a:spcPct val="120000"/>
              </a:lnSpc>
              <a:buNone/>
            </a:pPr>
            <a:r>
              <a:rPr lang="pl-PL" sz="6400" b="1" i="1" dirty="0" smtClean="0">
                <a:solidFill>
                  <a:srgbClr val="4472C4">
                    <a:lumMod val="75000"/>
                  </a:srgbClr>
                </a:solidFill>
              </a:rPr>
              <a:t>	</a:t>
            </a:r>
            <a:r>
              <a:rPr lang="pl-PL" sz="7200" b="1" i="1" u="sng" dirty="0">
                <a:solidFill>
                  <a:srgbClr val="002060"/>
                </a:solidFill>
                <a:cs typeface="Times New Roman" pitchFamily="18" charset="0"/>
              </a:rPr>
              <a:t>Dokonano modyfikacji definicji tego wskaźnika w sposób umożliwiający jednoznaczny pomiar jego osiągnięcia  zgodnie z zaleceniem Zespołu Zadaniowego Rady Architektury IT </a:t>
            </a:r>
          </a:p>
          <a:p>
            <a:pPr lvl="0">
              <a:lnSpc>
                <a:spcPct val="120000"/>
              </a:lnSpc>
            </a:pPr>
            <a:r>
              <a:rPr lang="pl-PL" sz="6400" b="1" i="1" dirty="0" smtClean="0">
                <a:solidFill>
                  <a:srgbClr val="4472C4">
                    <a:lumMod val="75000"/>
                  </a:srgbClr>
                </a:solidFill>
              </a:rPr>
              <a:t>Liczba </a:t>
            </a:r>
            <a:r>
              <a:rPr lang="pl-PL" sz="6400" b="1" i="1" dirty="0">
                <a:solidFill>
                  <a:srgbClr val="4472C4">
                    <a:lumMod val="75000"/>
                  </a:srgbClr>
                </a:solidFill>
              </a:rPr>
              <a:t>uruchomionych systemów teleinformatycznych w podmiotach wykonujących zadania </a:t>
            </a:r>
            <a:r>
              <a:rPr lang="pl-PL" sz="6400" b="1" i="1" dirty="0" smtClean="0">
                <a:solidFill>
                  <a:srgbClr val="4472C4">
                    <a:lumMod val="75000"/>
                  </a:srgbClr>
                </a:solidFill>
              </a:rPr>
              <a:t>publiczne: 2 szt</a:t>
            </a:r>
            <a:r>
              <a:rPr lang="pl-PL" sz="6400" b="1" i="1" dirty="0">
                <a:solidFill>
                  <a:srgbClr val="4472C4">
                    <a:lumMod val="75000"/>
                  </a:srgbClr>
                </a:solidFill>
              </a:rPr>
              <a:t>.; </a:t>
            </a:r>
            <a:r>
              <a:rPr lang="pl-PL" sz="6400" b="1" i="1" dirty="0" smtClean="0">
                <a:solidFill>
                  <a:srgbClr val="FF0000"/>
                </a:solidFill>
              </a:rPr>
              <a:t>0</a:t>
            </a:r>
            <a:r>
              <a:rPr lang="pl-PL" sz="6400" b="1" i="1" dirty="0">
                <a:solidFill>
                  <a:srgbClr val="FF0000"/>
                </a:solidFill>
              </a:rPr>
              <a:t> </a:t>
            </a:r>
            <a:r>
              <a:rPr lang="pl-PL" sz="6400" b="1" i="1" dirty="0" smtClean="0">
                <a:solidFill>
                  <a:srgbClr val="FF0000"/>
                </a:solidFill>
              </a:rPr>
              <a:t>szt.</a:t>
            </a:r>
            <a:endParaRPr lang="pl-PL" sz="6400" b="1" i="1" dirty="0">
              <a:solidFill>
                <a:srgbClr val="4472C4">
                  <a:lumMod val="75000"/>
                </a:srgbClr>
              </a:solidFill>
            </a:endParaRPr>
          </a:p>
          <a:p>
            <a:pPr lvl="0">
              <a:lnSpc>
                <a:spcPct val="120000"/>
              </a:lnSpc>
            </a:pPr>
            <a:r>
              <a:rPr lang="pl-PL" sz="6400" b="1" i="1" dirty="0">
                <a:solidFill>
                  <a:srgbClr val="4472C4">
                    <a:lumMod val="75000"/>
                  </a:srgbClr>
                </a:solidFill>
              </a:rPr>
              <a:t>Przestrzeń dyskowa </a:t>
            </a:r>
            <a:r>
              <a:rPr lang="pl-PL" sz="6400" b="1" i="1" dirty="0" smtClean="0">
                <a:solidFill>
                  <a:srgbClr val="4472C4">
                    <a:lumMod val="75000"/>
                  </a:srgbClr>
                </a:solidFill>
              </a:rPr>
              <a:t>serwerowni</a:t>
            </a:r>
            <a:r>
              <a:rPr lang="pl-PL" sz="6400" b="1" i="1" dirty="0">
                <a:solidFill>
                  <a:srgbClr val="4472C4">
                    <a:lumMod val="75000"/>
                  </a:srgbClr>
                </a:solidFill>
              </a:rPr>
              <a:t> </a:t>
            </a:r>
            <a:r>
              <a:rPr lang="pl-PL" sz="6400" b="1" i="1" dirty="0" smtClean="0">
                <a:solidFill>
                  <a:srgbClr val="4472C4">
                    <a:lumMod val="75000"/>
                  </a:srgbClr>
                </a:solidFill>
              </a:rPr>
              <a:t>– 400 TB; </a:t>
            </a:r>
            <a:r>
              <a:rPr lang="pl-PL" sz="6400" b="1" i="1" dirty="0" smtClean="0">
                <a:solidFill>
                  <a:srgbClr val="FF0000"/>
                </a:solidFill>
              </a:rPr>
              <a:t>400 TB</a:t>
            </a:r>
            <a:r>
              <a:rPr lang="pl-PL" sz="6400" b="1" i="1" dirty="0">
                <a:solidFill>
                  <a:srgbClr val="4472C4">
                    <a:lumMod val="75000"/>
                  </a:srgbClr>
                </a:solidFill>
              </a:rPr>
              <a:t> (zrealizowane</a:t>
            </a:r>
            <a:r>
              <a:rPr lang="pl-PL" sz="6400" b="1" i="1" dirty="0" smtClean="0">
                <a:solidFill>
                  <a:srgbClr val="4472C4">
                    <a:lumMod val="75000"/>
                  </a:srgbClr>
                </a:solidFill>
              </a:rPr>
              <a:t>)</a:t>
            </a:r>
            <a:endParaRPr lang="pl-PL" sz="6400" b="1" i="1" dirty="0">
              <a:solidFill>
                <a:srgbClr val="4472C4">
                  <a:lumMod val="75000"/>
                </a:srgbClr>
              </a:solidFill>
            </a:endParaRPr>
          </a:p>
          <a:p>
            <a:pPr>
              <a:lnSpc>
                <a:spcPct val="120000"/>
              </a:lnSpc>
            </a:pPr>
            <a:r>
              <a:rPr lang="pl-PL" sz="6400" b="1" i="1" dirty="0">
                <a:solidFill>
                  <a:srgbClr val="4472C4">
                    <a:lumMod val="75000"/>
                  </a:srgbClr>
                </a:solidFill>
              </a:rPr>
              <a:t>Liczba użytkowników systemu objętych wsparciem </a:t>
            </a:r>
            <a:r>
              <a:rPr lang="pl-PL" sz="6400" b="1" i="1" dirty="0" smtClean="0">
                <a:solidFill>
                  <a:srgbClr val="4472C4">
                    <a:lumMod val="75000"/>
                  </a:srgbClr>
                </a:solidFill>
              </a:rPr>
              <a:t>szkoleniowym – 2280 osób; </a:t>
            </a:r>
            <a:r>
              <a:rPr lang="pl-PL" sz="6400" b="1" i="1" dirty="0" smtClean="0">
                <a:solidFill>
                  <a:srgbClr val="FF0000"/>
                </a:solidFill>
              </a:rPr>
              <a:t>7 osób </a:t>
            </a:r>
            <a:r>
              <a:rPr lang="pl-PL" sz="6400" b="1" i="1" dirty="0">
                <a:solidFill>
                  <a:srgbClr val="4472C4">
                    <a:lumMod val="75000"/>
                  </a:srgbClr>
                </a:solidFill>
              </a:rPr>
              <a:t>(Moduł EETS</a:t>
            </a:r>
            <a:r>
              <a:rPr lang="pl-PL" sz="6400" b="1" i="1" dirty="0" smtClean="0">
                <a:solidFill>
                  <a:srgbClr val="4472C4">
                    <a:lumMod val="75000"/>
                  </a:srgbClr>
                </a:solidFill>
              </a:rPr>
              <a:t>)</a:t>
            </a:r>
            <a:endParaRPr lang="pl-PL" sz="6400" b="1" i="1" dirty="0">
              <a:solidFill>
                <a:srgbClr val="4472C4">
                  <a:lumMod val="75000"/>
                </a:srgbClr>
              </a:solidFill>
            </a:endParaRPr>
          </a:p>
          <a:p>
            <a:pPr lvl="0">
              <a:lnSpc>
                <a:spcPct val="120000"/>
              </a:lnSpc>
            </a:pPr>
            <a:r>
              <a:rPr lang="pl-PL" sz="6400" b="1" i="1" dirty="0">
                <a:solidFill>
                  <a:srgbClr val="4472C4">
                    <a:lumMod val="75000"/>
                  </a:srgbClr>
                </a:solidFill>
              </a:rPr>
              <a:t>Liczba użytkowników systemu zarejestrowanych </a:t>
            </a:r>
            <a:r>
              <a:rPr lang="pl-PL" sz="6400" b="1" i="1" dirty="0" smtClean="0">
                <a:solidFill>
                  <a:srgbClr val="4472C4">
                    <a:lumMod val="75000"/>
                  </a:srgbClr>
                </a:solidFill>
              </a:rPr>
              <a:t>on-line – 315 000 osób; </a:t>
            </a:r>
            <a:r>
              <a:rPr lang="pl-PL" sz="6400" b="1" i="1" dirty="0" smtClean="0">
                <a:solidFill>
                  <a:srgbClr val="FF0000"/>
                </a:solidFill>
              </a:rPr>
              <a:t>0 osób</a:t>
            </a:r>
            <a:endParaRPr lang="pl-PL" sz="6400" b="1" i="1" dirty="0">
              <a:solidFill>
                <a:srgbClr val="4472C4">
                  <a:lumMod val="75000"/>
                </a:srgbClr>
              </a:solidFill>
            </a:endParaRPr>
          </a:p>
          <a:p>
            <a:pPr>
              <a:lnSpc>
                <a:spcPct val="120000"/>
              </a:lnSpc>
            </a:pPr>
            <a:r>
              <a:rPr lang="pl-PL" sz="6400" b="1" i="1" dirty="0">
                <a:solidFill>
                  <a:srgbClr val="4472C4">
                    <a:lumMod val="75000"/>
                  </a:srgbClr>
                </a:solidFill>
              </a:rPr>
              <a:t>Liczba użytkowników korzystających z aplikacji </a:t>
            </a:r>
            <a:r>
              <a:rPr lang="pl-PL" sz="6400" b="1" i="1" dirty="0" smtClean="0">
                <a:solidFill>
                  <a:srgbClr val="4472C4">
                    <a:lumMod val="75000"/>
                  </a:srgbClr>
                </a:solidFill>
              </a:rPr>
              <a:t>mobilnej – 270 000 osób; </a:t>
            </a:r>
            <a:r>
              <a:rPr lang="pl-PL" sz="6400" b="1" i="1" dirty="0" smtClean="0">
                <a:solidFill>
                  <a:srgbClr val="FF0000"/>
                </a:solidFill>
              </a:rPr>
              <a:t>0 osób</a:t>
            </a:r>
            <a:endParaRPr lang="pl-PL" sz="6400" b="1" i="1" dirty="0">
              <a:solidFill>
                <a:srgbClr val="4472C4">
                  <a:lumMod val="75000"/>
                </a:srgbClr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pl-PL" dirty="0" smtClean="0">
                <a:solidFill>
                  <a:prstClr val="black"/>
                </a:solidFill>
              </a:rPr>
              <a:t> </a:t>
            </a: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560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634578" y="1242231"/>
            <a:ext cx="10758351" cy="4885299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i="1" dirty="0" smtClean="0">
              <a:solidFill>
                <a:prstClr val="black"/>
              </a:solidFill>
            </a:endParaRPr>
          </a:p>
          <a:p>
            <a:pPr marL="0" indent="0" algn="ctr"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pl-PL" sz="9600" b="1" i="1" dirty="0">
                <a:solidFill>
                  <a:srgbClr val="002060"/>
                </a:solidFill>
                <a:cs typeface="Times New Roman" pitchFamily="18" charset="0"/>
              </a:rPr>
              <a:t>5</a:t>
            </a:r>
            <a:r>
              <a:rPr lang="pl-PL" sz="9600" b="1" i="1" dirty="0" smtClean="0">
                <a:solidFill>
                  <a:srgbClr val="002060"/>
                </a:solidFill>
                <a:cs typeface="Times New Roman" pitchFamily="18" charset="0"/>
              </a:rPr>
              <a:t>. Budowa i wdrożenie SPOE KAS – </a:t>
            </a:r>
            <a:r>
              <a:rPr lang="pl-PL" sz="9600" b="1" i="1" u="sng" dirty="0" smtClean="0">
                <a:solidFill>
                  <a:srgbClr val="002060"/>
                </a:solidFill>
                <a:cs typeface="Times New Roman" pitchFamily="18" charset="0"/>
              </a:rPr>
              <a:t>produkty końcowe projektu</a:t>
            </a:r>
          </a:p>
          <a:p>
            <a:pPr marL="269875" indent="-269875">
              <a:lnSpc>
                <a:spcPct val="170000"/>
              </a:lnSpc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6400" b="1" i="1" u="sng" dirty="0" smtClean="0">
                <a:solidFill>
                  <a:srgbClr val="FF0000"/>
                </a:solidFill>
              </a:rPr>
              <a:t>Wdrożony elektroniczny system poboru opłat KAS</a:t>
            </a:r>
          </a:p>
          <a:p>
            <a:pPr marL="0" indent="0">
              <a:lnSpc>
                <a:spcPct val="120000"/>
              </a:lnSpc>
              <a:spcBef>
                <a:spcPts val="800"/>
              </a:spcBef>
              <a:buNone/>
            </a:pPr>
            <a:r>
              <a:rPr lang="pl-PL" sz="6400" b="1" i="1" dirty="0" smtClean="0">
                <a:solidFill>
                  <a:srgbClr val="4472C4">
                    <a:lumMod val="75000"/>
                  </a:srgbClr>
                </a:solidFill>
              </a:rPr>
              <a:t>EETS, ANPRS, CKD, MSPO, OBU, ZSL, </a:t>
            </a:r>
            <a:r>
              <a:rPr lang="pl-PL" sz="6400" b="1" i="1" dirty="0">
                <a:solidFill>
                  <a:srgbClr val="4472C4">
                    <a:lumMod val="75000"/>
                  </a:srgbClr>
                </a:solidFill>
              </a:rPr>
              <a:t>System operatora kart </a:t>
            </a:r>
            <a:r>
              <a:rPr lang="pl-PL" sz="6400" b="1" i="1" dirty="0" smtClean="0">
                <a:solidFill>
                  <a:srgbClr val="4472C4">
                    <a:lumMod val="75000"/>
                  </a:srgbClr>
                </a:solidFill>
              </a:rPr>
              <a:t>flotowych, </a:t>
            </a:r>
            <a:r>
              <a:rPr lang="pl-PL" sz="6400" b="1" i="1" dirty="0">
                <a:solidFill>
                  <a:srgbClr val="4472C4">
                    <a:lumMod val="75000"/>
                  </a:srgbClr>
                </a:solidFill>
              </a:rPr>
              <a:t>Aplikacja </a:t>
            </a:r>
            <a:r>
              <a:rPr lang="pl-PL" sz="6400" b="1" i="1" dirty="0" smtClean="0">
                <a:solidFill>
                  <a:srgbClr val="4472C4">
                    <a:lumMod val="75000"/>
                  </a:srgbClr>
                </a:solidFill>
              </a:rPr>
              <a:t>mobilna – </a:t>
            </a:r>
          </a:p>
          <a:p>
            <a:pPr marL="0" indent="0">
              <a:lnSpc>
                <a:spcPct val="120000"/>
              </a:lnSpc>
              <a:spcBef>
                <a:spcPts val="800"/>
              </a:spcBef>
              <a:buNone/>
            </a:pPr>
            <a:r>
              <a:rPr lang="pl-PL" sz="6400" b="1" i="1" dirty="0" smtClean="0">
                <a:solidFill>
                  <a:srgbClr val="4472C4">
                    <a:lumMod val="75000"/>
                  </a:srgbClr>
                </a:solidFill>
              </a:rPr>
              <a:t>status prac : </a:t>
            </a:r>
            <a:r>
              <a:rPr lang="pl-PL" sz="6400" b="1" i="1" u="sng" dirty="0" smtClean="0">
                <a:solidFill>
                  <a:srgbClr val="4472C4">
                    <a:lumMod val="75000"/>
                  </a:srgbClr>
                </a:solidFill>
              </a:rPr>
              <a:t>testowanie.</a:t>
            </a:r>
          </a:p>
          <a:p>
            <a:pPr marL="0" indent="0">
              <a:lnSpc>
                <a:spcPct val="120000"/>
              </a:lnSpc>
              <a:spcBef>
                <a:spcPts val="800"/>
              </a:spcBef>
              <a:buNone/>
            </a:pPr>
            <a:r>
              <a:rPr lang="pl-PL" sz="6400" b="1" i="1" dirty="0" smtClean="0">
                <a:solidFill>
                  <a:srgbClr val="4472C4">
                    <a:lumMod val="75000"/>
                  </a:srgbClr>
                </a:solidFill>
              </a:rPr>
              <a:t>Źródło danych na potrzeby SPOE KAS (komplementarność </a:t>
            </a:r>
            <a:r>
              <a:rPr lang="pl-PL" sz="6400" b="1" i="1" dirty="0">
                <a:solidFill>
                  <a:srgbClr val="4472C4">
                    <a:lumMod val="75000"/>
                  </a:srgbClr>
                </a:solidFill>
              </a:rPr>
              <a:t>względem produktów innych </a:t>
            </a:r>
            <a:r>
              <a:rPr lang="pl-PL" sz="6400" b="1" i="1" dirty="0" smtClean="0">
                <a:solidFill>
                  <a:srgbClr val="4472C4">
                    <a:lumMod val="75000"/>
                  </a:srgbClr>
                </a:solidFill>
              </a:rPr>
              <a:t>projektów) stanowią: </a:t>
            </a:r>
          </a:p>
          <a:p>
            <a:pPr marL="0" indent="0">
              <a:lnSpc>
                <a:spcPct val="120000"/>
              </a:lnSpc>
              <a:spcBef>
                <a:spcPts val="800"/>
              </a:spcBef>
              <a:buNone/>
            </a:pPr>
            <a:r>
              <a:rPr lang="pl-PL" sz="6400" b="1" i="1" dirty="0" smtClean="0">
                <a:solidFill>
                  <a:srgbClr val="4472C4">
                    <a:lumMod val="75000"/>
                  </a:srgbClr>
                </a:solidFill>
              </a:rPr>
              <a:t>e-Urząd Skarbowy, CHD RF, Węzeł Krajowy, PESEL, </a:t>
            </a:r>
            <a:r>
              <a:rPr lang="pl-PL" sz="6400" b="1" i="1" dirty="0">
                <a:solidFill>
                  <a:srgbClr val="4472C4">
                    <a:lumMod val="75000"/>
                  </a:srgbClr>
                </a:solidFill>
              </a:rPr>
              <a:t>System operatora </a:t>
            </a:r>
            <a:r>
              <a:rPr lang="pl-PL" sz="6400" b="1" i="1" dirty="0" smtClean="0">
                <a:solidFill>
                  <a:srgbClr val="4472C4">
                    <a:lumMod val="75000"/>
                  </a:srgbClr>
                </a:solidFill>
              </a:rPr>
              <a:t>płatności, System operatora telekomunikacyjnego, KRS, </a:t>
            </a:r>
            <a:r>
              <a:rPr lang="pl-PL" sz="6400" b="1" i="1" dirty="0" err="1" smtClean="0">
                <a:solidFill>
                  <a:srgbClr val="4472C4">
                    <a:lumMod val="75000"/>
                  </a:srgbClr>
                </a:solidFill>
              </a:rPr>
              <a:t>CEPiK</a:t>
            </a:r>
            <a:r>
              <a:rPr lang="pl-PL" sz="6400" b="1" i="1" dirty="0" smtClean="0">
                <a:solidFill>
                  <a:srgbClr val="4472C4">
                    <a:lumMod val="75000"/>
                  </a:srgbClr>
                </a:solidFill>
              </a:rPr>
              <a:t> 2.0, CEIDG, CRP KEP – status prac: </a:t>
            </a:r>
            <a:r>
              <a:rPr lang="pl-PL" sz="6400" b="1" i="1" u="sng" dirty="0" smtClean="0">
                <a:solidFill>
                  <a:srgbClr val="4472C4">
                    <a:lumMod val="75000"/>
                  </a:srgbClr>
                </a:solidFill>
              </a:rPr>
              <a:t>testowanie.</a:t>
            </a:r>
          </a:p>
          <a:p>
            <a:pPr>
              <a:lnSpc>
                <a:spcPct val="170000"/>
              </a:lnSpc>
              <a:spcBef>
                <a:spcPts val="800"/>
              </a:spcBef>
            </a:pPr>
            <a:r>
              <a:rPr lang="pl-PL" sz="6400" b="1" i="1" u="sng" dirty="0" smtClean="0">
                <a:solidFill>
                  <a:srgbClr val="FF0000"/>
                </a:solidFill>
              </a:rPr>
              <a:t>Rejestr uiszczających opłatę elektroniczną (e-Przewoźnik)</a:t>
            </a:r>
          </a:p>
          <a:p>
            <a:pPr marL="0" indent="0">
              <a:lnSpc>
                <a:spcPct val="120000"/>
              </a:lnSpc>
              <a:spcBef>
                <a:spcPts val="800"/>
              </a:spcBef>
              <a:buNone/>
            </a:pPr>
            <a:r>
              <a:rPr lang="pl-PL" sz="6400" b="1" i="1" dirty="0" smtClean="0">
                <a:solidFill>
                  <a:srgbClr val="4472C4">
                    <a:lumMod val="75000"/>
                  </a:srgbClr>
                </a:solidFill>
              </a:rPr>
              <a:t>ANPRS</a:t>
            </a:r>
            <a:r>
              <a:rPr lang="pl-PL" sz="6400" b="1" i="1" dirty="0">
                <a:solidFill>
                  <a:srgbClr val="4472C4">
                    <a:lumMod val="75000"/>
                  </a:srgbClr>
                </a:solidFill>
              </a:rPr>
              <a:t>, CKD, </a:t>
            </a:r>
            <a:r>
              <a:rPr lang="pl-PL" sz="6400" b="1" i="1" dirty="0" smtClean="0">
                <a:solidFill>
                  <a:srgbClr val="4472C4">
                    <a:lumMod val="75000"/>
                  </a:srgbClr>
                </a:solidFill>
              </a:rPr>
              <a:t>MSPO, OBU</a:t>
            </a:r>
            <a:r>
              <a:rPr lang="pl-PL" sz="6400" b="1" i="1" dirty="0">
                <a:solidFill>
                  <a:srgbClr val="4472C4">
                    <a:lumMod val="75000"/>
                  </a:srgbClr>
                </a:solidFill>
              </a:rPr>
              <a:t>, ZSL, System operatora kart flotowych, Aplikacja mobilna – </a:t>
            </a:r>
          </a:p>
          <a:p>
            <a:pPr marL="0" indent="0">
              <a:lnSpc>
                <a:spcPct val="120000"/>
              </a:lnSpc>
              <a:spcBef>
                <a:spcPts val="800"/>
              </a:spcBef>
              <a:buNone/>
            </a:pPr>
            <a:r>
              <a:rPr lang="pl-PL" sz="6400" b="1" i="1" dirty="0">
                <a:solidFill>
                  <a:srgbClr val="4472C4">
                    <a:lumMod val="75000"/>
                  </a:srgbClr>
                </a:solidFill>
              </a:rPr>
              <a:t>status prac : </a:t>
            </a:r>
            <a:r>
              <a:rPr lang="pl-PL" sz="6400" b="1" i="1" u="sng" dirty="0" smtClean="0">
                <a:solidFill>
                  <a:srgbClr val="4472C4">
                    <a:lumMod val="75000"/>
                  </a:srgbClr>
                </a:solidFill>
              </a:rPr>
              <a:t>testowanie.</a:t>
            </a:r>
            <a:endParaRPr lang="pl-PL" sz="6400" b="1" i="1" u="sng" dirty="0">
              <a:solidFill>
                <a:srgbClr val="4472C4">
                  <a:lumMod val="75000"/>
                </a:srgbClr>
              </a:solidFill>
            </a:endParaRPr>
          </a:p>
          <a:p>
            <a:pPr marL="0" indent="0">
              <a:lnSpc>
                <a:spcPct val="120000"/>
              </a:lnSpc>
              <a:spcBef>
                <a:spcPts val="800"/>
              </a:spcBef>
              <a:buNone/>
            </a:pPr>
            <a:r>
              <a:rPr lang="pl-PL" sz="6400" b="1" i="1" dirty="0">
                <a:solidFill>
                  <a:srgbClr val="4472C4">
                    <a:lumMod val="75000"/>
                  </a:srgbClr>
                </a:solidFill>
              </a:rPr>
              <a:t>Źródło danych na potrzeby SPOE KAS (komplementarność względem produktów innych projektów) stanowią: </a:t>
            </a:r>
          </a:p>
          <a:p>
            <a:pPr marL="0" indent="0">
              <a:lnSpc>
                <a:spcPct val="120000"/>
              </a:lnSpc>
              <a:spcBef>
                <a:spcPts val="800"/>
              </a:spcBef>
              <a:buNone/>
            </a:pPr>
            <a:r>
              <a:rPr lang="pl-PL" sz="6400" b="1" i="1" dirty="0">
                <a:solidFill>
                  <a:srgbClr val="4472C4">
                    <a:lumMod val="75000"/>
                  </a:srgbClr>
                </a:solidFill>
              </a:rPr>
              <a:t>e-Urząd Skarbowy, CHD MF, Węzeł Krajowy, PESEL, KRS, </a:t>
            </a:r>
            <a:r>
              <a:rPr lang="pl-PL" sz="6400" b="1" i="1" dirty="0" err="1">
                <a:solidFill>
                  <a:srgbClr val="4472C4">
                    <a:lumMod val="75000"/>
                  </a:srgbClr>
                </a:solidFill>
              </a:rPr>
              <a:t>CEPiK</a:t>
            </a:r>
            <a:r>
              <a:rPr lang="pl-PL" sz="6400" b="1" i="1" dirty="0">
                <a:solidFill>
                  <a:srgbClr val="4472C4">
                    <a:lumMod val="75000"/>
                  </a:srgbClr>
                </a:solidFill>
              </a:rPr>
              <a:t> 2.0</a:t>
            </a:r>
            <a:r>
              <a:rPr lang="pl-PL" sz="6400" b="1" i="1" dirty="0" smtClean="0">
                <a:solidFill>
                  <a:srgbClr val="4472C4">
                    <a:lumMod val="75000"/>
                  </a:srgbClr>
                </a:solidFill>
              </a:rPr>
              <a:t>, </a:t>
            </a:r>
            <a:r>
              <a:rPr lang="pl-PL" sz="6400" b="1" i="1" dirty="0">
                <a:solidFill>
                  <a:srgbClr val="4472C4">
                    <a:lumMod val="75000"/>
                  </a:srgbClr>
                </a:solidFill>
              </a:rPr>
              <a:t>System operatora </a:t>
            </a:r>
            <a:r>
              <a:rPr lang="pl-PL" sz="6400" b="1" i="1" dirty="0" smtClean="0">
                <a:solidFill>
                  <a:srgbClr val="4472C4">
                    <a:lumMod val="75000"/>
                  </a:srgbClr>
                </a:solidFill>
              </a:rPr>
              <a:t>płatności, </a:t>
            </a:r>
            <a:r>
              <a:rPr lang="pl-PL" sz="6400" b="1" i="1" dirty="0">
                <a:solidFill>
                  <a:srgbClr val="4472C4">
                    <a:lumMod val="75000"/>
                  </a:srgbClr>
                </a:solidFill>
              </a:rPr>
              <a:t>CEIDG, CRP KEP – status prac: </a:t>
            </a:r>
            <a:r>
              <a:rPr lang="pl-PL" sz="6400" b="1" i="1" u="sng" dirty="0" smtClean="0">
                <a:solidFill>
                  <a:srgbClr val="4472C4">
                    <a:lumMod val="75000"/>
                  </a:srgbClr>
                </a:solidFill>
              </a:rPr>
              <a:t>testowanie.</a:t>
            </a:r>
            <a:endParaRPr lang="pl-PL" sz="6400" b="1" i="1" u="sng" dirty="0">
              <a:solidFill>
                <a:srgbClr val="4472C4">
                  <a:lumMod val="75000"/>
                </a:srgbClr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pl-PL" dirty="0" smtClean="0">
                <a:solidFill>
                  <a:prstClr val="black"/>
                </a:solidFill>
              </a:rPr>
              <a:t> </a:t>
            </a: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391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634578" y="1242232"/>
            <a:ext cx="10758351" cy="4795618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i="1" dirty="0" smtClean="0">
              <a:solidFill>
                <a:prstClr val="black"/>
              </a:solidFill>
            </a:endParaRPr>
          </a:p>
          <a:p>
            <a:pPr marL="0" indent="0" algn="ctr"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pl-PL" sz="9600" b="1" i="1" dirty="0">
                <a:solidFill>
                  <a:srgbClr val="002060"/>
                </a:solidFill>
                <a:cs typeface="Times New Roman" pitchFamily="18" charset="0"/>
              </a:rPr>
              <a:t>6</a:t>
            </a:r>
            <a:r>
              <a:rPr lang="pl-PL" sz="9600" b="1" i="1" dirty="0" smtClean="0">
                <a:solidFill>
                  <a:srgbClr val="002060"/>
                </a:solidFill>
                <a:cs typeface="Times New Roman" pitchFamily="18" charset="0"/>
              </a:rPr>
              <a:t>. Budowa i wdrożenie SPOE KAS – </a:t>
            </a:r>
            <a:r>
              <a:rPr lang="pl-PL" sz="9600" b="1" i="1" u="sng" dirty="0" smtClean="0">
                <a:solidFill>
                  <a:srgbClr val="002060"/>
                </a:solidFill>
                <a:cs typeface="Times New Roman" pitchFamily="18" charset="0"/>
              </a:rPr>
              <a:t>ryzyka wpływające na realizację projektu </a:t>
            </a:r>
          </a:p>
          <a:p>
            <a:pPr marL="0" indent="0" algn="ctr">
              <a:spcAft>
                <a:spcPts val="1200"/>
              </a:spcAft>
              <a:buNone/>
            </a:pPr>
            <a:r>
              <a:rPr lang="pl-PL" sz="9600" b="1" i="1" u="sng" dirty="0" smtClean="0">
                <a:solidFill>
                  <a:srgbClr val="002060"/>
                </a:solidFill>
                <a:cs typeface="Times New Roman" pitchFamily="18" charset="0"/>
              </a:rPr>
              <a:t>i utrzymanie efektów projektu – ocena </a:t>
            </a:r>
            <a:r>
              <a:rPr lang="pl-PL" sz="9600" b="1" i="1" u="sng" dirty="0">
                <a:solidFill>
                  <a:srgbClr val="002060"/>
                </a:solidFill>
                <a:cs typeface="Times New Roman" pitchFamily="18" charset="0"/>
              </a:rPr>
              <a:t>ryzyka (1/2) </a:t>
            </a:r>
            <a:endParaRPr lang="pl-PL" sz="9600" b="1" i="1" u="sng" dirty="0" smtClean="0">
              <a:solidFill>
                <a:srgbClr val="002060"/>
              </a:solidFill>
              <a:cs typeface="Times New Roman" pitchFamily="18" charset="0"/>
            </a:endParaRPr>
          </a:p>
          <a:p>
            <a:pPr marL="0" indent="0">
              <a:spcBef>
                <a:spcPts val="800"/>
              </a:spcBef>
              <a:buFont typeface="Arial" panose="020B0604020202020204" pitchFamily="34" charset="0"/>
              <a:buNone/>
            </a:pPr>
            <a:endParaRPr lang="pl-PL" sz="4900" i="1" dirty="0" smtClean="0">
              <a:solidFill>
                <a:srgbClr val="4472C4">
                  <a:lumMod val="75000"/>
                </a:srgbClr>
              </a:solidFill>
            </a:endParaRPr>
          </a:p>
          <a:p>
            <a:pPr marL="357188" indent="-357188">
              <a:lnSpc>
                <a:spcPct val="120000"/>
              </a:lnSpc>
              <a:spcBef>
                <a:spcPts val="800"/>
              </a:spcBef>
              <a:buFont typeface="+mj-lt"/>
              <a:buAutoNum type="arabicPeriod"/>
            </a:pPr>
            <a:r>
              <a:rPr lang="pl-PL" sz="6400" b="1" i="1" dirty="0">
                <a:solidFill>
                  <a:srgbClr val="4472C4">
                    <a:lumMod val="75000"/>
                  </a:srgbClr>
                </a:solidFill>
              </a:rPr>
              <a:t>Wykorzystanie nietypowej/unikatowej technologii w projekcie może być przyczyną braku zainteresowania  udziałem </a:t>
            </a:r>
            <a:r>
              <a:rPr lang="pl-PL" sz="6400" b="1" i="1" dirty="0" smtClean="0">
                <a:solidFill>
                  <a:srgbClr val="4472C4">
                    <a:lumMod val="75000"/>
                  </a:srgbClr>
                </a:solidFill>
              </a:rPr>
              <a:t>                 w </a:t>
            </a:r>
            <a:r>
              <a:rPr lang="pl-PL" sz="6400" b="1" i="1" dirty="0">
                <a:solidFill>
                  <a:srgbClr val="4472C4">
                    <a:lumMod val="75000"/>
                  </a:srgbClr>
                </a:solidFill>
              </a:rPr>
              <a:t>postępowaniach o zamówienie publiczne ze strony potencjalnych </a:t>
            </a:r>
            <a:r>
              <a:rPr lang="pl-PL" sz="6400" b="1" i="1" dirty="0" smtClean="0">
                <a:solidFill>
                  <a:srgbClr val="4472C4">
                    <a:lumMod val="75000"/>
                  </a:srgbClr>
                </a:solidFill>
              </a:rPr>
              <a:t>wykonawców – </a:t>
            </a:r>
            <a:r>
              <a:rPr lang="pl-PL" sz="6400" b="1" i="1" dirty="0" smtClean="0">
                <a:solidFill>
                  <a:srgbClr val="FF0000"/>
                </a:solidFill>
              </a:rPr>
              <a:t>ryzyko</a:t>
            </a:r>
            <a:r>
              <a:rPr lang="pl-PL" sz="6400" b="1" i="1" dirty="0" smtClean="0">
                <a:solidFill>
                  <a:srgbClr val="4472C4">
                    <a:lumMod val="75000"/>
                  </a:srgbClr>
                </a:solidFill>
              </a:rPr>
              <a:t> </a:t>
            </a:r>
            <a:r>
              <a:rPr lang="pl-PL" sz="6400" b="1" i="1" dirty="0" smtClean="0">
                <a:solidFill>
                  <a:srgbClr val="FF0000"/>
                </a:solidFill>
              </a:rPr>
              <a:t>zamknięte</a:t>
            </a:r>
            <a:endParaRPr lang="pl-PL" sz="6400" b="1" i="1" dirty="0" smtClean="0">
              <a:solidFill>
                <a:srgbClr val="4472C4">
                  <a:lumMod val="75000"/>
                </a:srgbClr>
              </a:solidFill>
            </a:endParaRPr>
          </a:p>
          <a:p>
            <a:pPr marL="357188" indent="-357188">
              <a:lnSpc>
                <a:spcPct val="120000"/>
              </a:lnSpc>
              <a:spcBef>
                <a:spcPts val="800"/>
              </a:spcBef>
              <a:buFont typeface="+mj-lt"/>
              <a:buAutoNum type="arabicPeriod"/>
            </a:pPr>
            <a:r>
              <a:rPr lang="pl-PL" sz="6400" b="1" i="1" dirty="0" smtClean="0">
                <a:solidFill>
                  <a:srgbClr val="4472C4">
                    <a:lumMod val="75000"/>
                  </a:srgbClr>
                </a:solidFill>
              </a:rPr>
              <a:t>Znacząca </a:t>
            </a:r>
            <a:r>
              <a:rPr lang="pl-PL" sz="6400" b="1" i="1" dirty="0">
                <a:solidFill>
                  <a:srgbClr val="4472C4">
                    <a:lumMod val="75000"/>
                  </a:srgbClr>
                </a:solidFill>
              </a:rPr>
              <a:t>kwota zamówień  będzie przyczyną  dużej konkurencji o zamówienie publiczne co może powodować  przedłużającą się procedurę wyboru wykonawcy i podpisania </a:t>
            </a:r>
            <a:r>
              <a:rPr lang="pl-PL" sz="6400" b="1" i="1" dirty="0" smtClean="0">
                <a:solidFill>
                  <a:srgbClr val="4472C4">
                    <a:lumMod val="75000"/>
                  </a:srgbClr>
                </a:solidFill>
              </a:rPr>
              <a:t>umowy – </a:t>
            </a:r>
            <a:r>
              <a:rPr lang="pl-PL" sz="6400" b="1" i="1" dirty="0" smtClean="0">
                <a:solidFill>
                  <a:srgbClr val="FF0000"/>
                </a:solidFill>
              </a:rPr>
              <a:t>ryzyko zmaterializowane</a:t>
            </a:r>
            <a:endParaRPr lang="pl-PL" sz="6400" b="1" i="1" dirty="0">
              <a:solidFill>
                <a:srgbClr val="4472C4">
                  <a:lumMod val="75000"/>
                </a:srgbClr>
              </a:solidFill>
            </a:endParaRPr>
          </a:p>
          <a:p>
            <a:pPr marL="357188" indent="-357188">
              <a:lnSpc>
                <a:spcPct val="120000"/>
              </a:lnSpc>
              <a:spcBef>
                <a:spcPts val="800"/>
              </a:spcBef>
              <a:buFont typeface="+mj-lt"/>
              <a:buAutoNum type="arabicPeriod"/>
            </a:pPr>
            <a:r>
              <a:rPr lang="pl-PL" sz="6400" b="1" i="1" dirty="0">
                <a:solidFill>
                  <a:srgbClr val="4472C4">
                    <a:lumMod val="75000"/>
                  </a:srgbClr>
                </a:solidFill>
              </a:rPr>
              <a:t>Wydłużony łańcuch dostaw sprzętu, infrastruktury w warunkach </a:t>
            </a:r>
            <a:r>
              <a:rPr lang="pl-PL" sz="6400" b="1" i="1" dirty="0" smtClean="0">
                <a:solidFill>
                  <a:srgbClr val="4472C4">
                    <a:lumMod val="75000"/>
                  </a:srgbClr>
                </a:solidFill>
              </a:rPr>
              <a:t>pandemii </a:t>
            </a:r>
            <a:r>
              <a:rPr lang="pl-PL" sz="6400" b="1" i="1" dirty="0">
                <a:solidFill>
                  <a:srgbClr val="4472C4">
                    <a:lumMod val="75000"/>
                  </a:srgbClr>
                </a:solidFill>
              </a:rPr>
              <a:t>–</a:t>
            </a:r>
            <a:r>
              <a:rPr lang="pl-PL" sz="6400" b="1" i="1" dirty="0" smtClean="0">
                <a:solidFill>
                  <a:srgbClr val="4472C4">
                    <a:lumMod val="75000"/>
                  </a:srgbClr>
                </a:solidFill>
              </a:rPr>
              <a:t> </a:t>
            </a:r>
            <a:r>
              <a:rPr lang="pl-PL" sz="6400" b="1" i="1" dirty="0">
                <a:solidFill>
                  <a:srgbClr val="FF0000"/>
                </a:solidFill>
              </a:rPr>
              <a:t>ryzyko </a:t>
            </a:r>
            <a:r>
              <a:rPr lang="pl-PL" sz="6400" b="1" i="1" dirty="0" smtClean="0">
                <a:solidFill>
                  <a:srgbClr val="FF0000"/>
                </a:solidFill>
              </a:rPr>
              <a:t>zmaterializowane</a:t>
            </a:r>
            <a:endParaRPr lang="pl-PL" sz="6400" b="1" i="1" dirty="0">
              <a:solidFill>
                <a:srgbClr val="4472C4">
                  <a:lumMod val="75000"/>
                </a:srgbClr>
              </a:solidFill>
            </a:endParaRPr>
          </a:p>
          <a:p>
            <a:pPr marL="357188" indent="-357188">
              <a:lnSpc>
                <a:spcPct val="120000"/>
              </a:lnSpc>
              <a:spcBef>
                <a:spcPts val="800"/>
              </a:spcBef>
              <a:buFont typeface="+mj-lt"/>
              <a:buAutoNum type="arabicPeriod"/>
            </a:pPr>
            <a:r>
              <a:rPr lang="pl-PL" sz="6400" b="1" i="1" dirty="0">
                <a:solidFill>
                  <a:srgbClr val="4472C4">
                    <a:lumMod val="75000"/>
                  </a:srgbClr>
                </a:solidFill>
              </a:rPr>
              <a:t>Konieczność integracji rozbudowanych i zróżnicowanych pod względem technologicznym modułów – </a:t>
            </a:r>
            <a:r>
              <a:rPr lang="pl-PL" sz="6400" b="1" i="1" dirty="0">
                <a:solidFill>
                  <a:srgbClr val="FF0000"/>
                </a:solidFill>
              </a:rPr>
              <a:t>ryzyko </a:t>
            </a:r>
            <a:r>
              <a:rPr lang="pl-PL" sz="6400" b="1" i="1" dirty="0" smtClean="0">
                <a:solidFill>
                  <a:srgbClr val="FF0000"/>
                </a:solidFill>
              </a:rPr>
              <a:t>pozostaje               na </a:t>
            </a:r>
            <a:r>
              <a:rPr lang="pl-PL" sz="6400" b="1" i="1" dirty="0">
                <a:solidFill>
                  <a:srgbClr val="FF0000"/>
                </a:solidFill>
              </a:rPr>
              <a:t>niezmienionym </a:t>
            </a:r>
            <a:r>
              <a:rPr lang="pl-PL" sz="6400" b="1" i="1" dirty="0" smtClean="0">
                <a:solidFill>
                  <a:srgbClr val="FF0000"/>
                </a:solidFill>
              </a:rPr>
              <a:t>poziomie</a:t>
            </a:r>
          </a:p>
          <a:p>
            <a:pPr marL="357188" indent="-357188">
              <a:lnSpc>
                <a:spcPct val="120000"/>
              </a:lnSpc>
              <a:spcBef>
                <a:spcPts val="800"/>
              </a:spcBef>
              <a:buFont typeface="+mj-lt"/>
              <a:buAutoNum type="arabicPeriod"/>
            </a:pPr>
            <a:r>
              <a:rPr lang="pl-PL" sz="6400" b="1" i="1" dirty="0" smtClean="0">
                <a:solidFill>
                  <a:srgbClr val="4472C4">
                    <a:lumMod val="75000"/>
                  </a:srgbClr>
                </a:solidFill>
              </a:rPr>
              <a:t>Równoległe </a:t>
            </a:r>
            <a:r>
              <a:rPr lang="pl-PL" sz="6400" b="1" i="1" dirty="0">
                <a:solidFill>
                  <a:srgbClr val="4472C4">
                    <a:lumMod val="75000"/>
                  </a:srgbClr>
                </a:solidFill>
              </a:rPr>
              <a:t>prace nad modułami, wprowadzające zamiany do interfejsów </a:t>
            </a:r>
            <a:r>
              <a:rPr lang="pl-PL" sz="6400" b="1" i="1" dirty="0" smtClean="0">
                <a:solidFill>
                  <a:srgbClr val="4472C4">
                    <a:lumMod val="75000"/>
                  </a:srgbClr>
                </a:solidFill>
              </a:rPr>
              <a:t>integracyjnych – </a:t>
            </a:r>
            <a:r>
              <a:rPr lang="pl-PL" sz="6400" b="1" i="1" dirty="0" smtClean="0">
                <a:solidFill>
                  <a:srgbClr val="FF0000"/>
                </a:solidFill>
              </a:rPr>
              <a:t>ryzyko pozostaje                               na niezmienionym poziomie</a:t>
            </a:r>
          </a:p>
          <a:p>
            <a:pPr marL="357188" indent="-357188">
              <a:lnSpc>
                <a:spcPct val="120000"/>
              </a:lnSpc>
              <a:spcBef>
                <a:spcPts val="800"/>
              </a:spcBef>
              <a:buFont typeface="+mj-lt"/>
              <a:buAutoNum type="arabicPeriod"/>
            </a:pPr>
            <a:r>
              <a:rPr lang="pl-PL" sz="6400" b="1" i="1" dirty="0">
                <a:solidFill>
                  <a:srgbClr val="4472C4">
                    <a:lumMod val="75000"/>
                  </a:srgbClr>
                </a:solidFill>
              </a:rPr>
              <a:t>Brak wykwalifikowanego zespołu do utrzymania systemu – </a:t>
            </a:r>
            <a:r>
              <a:rPr lang="pl-PL" sz="6400" b="1" i="1" dirty="0">
                <a:solidFill>
                  <a:srgbClr val="FF0000"/>
                </a:solidFill>
              </a:rPr>
              <a:t>ryzyko pozostaje na niezmienionym </a:t>
            </a:r>
            <a:r>
              <a:rPr lang="pl-PL" sz="6400" b="1" i="1" dirty="0" smtClean="0">
                <a:solidFill>
                  <a:srgbClr val="FF0000"/>
                </a:solidFill>
              </a:rPr>
              <a:t>poziomie</a:t>
            </a:r>
            <a:endParaRPr lang="pl-PL" sz="6400" b="1" i="1" dirty="0">
              <a:solidFill>
                <a:srgbClr val="4472C4">
                  <a:lumMod val="75000"/>
                </a:srgbClr>
              </a:solidFill>
            </a:endParaRPr>
          </a:p>
          <a:p>
            <a:pPr>
              <a:lnSpc>
                <a:spcPct val="170000"/>
              </a:lnSpc>
            </a:pPr>
            <a:endParaRPr lang="pl-PL" sz="6400" dirty="0" smtClean="0">
              <a:solidFill>
                <a:prstClr val="black"/>
              </a:solidFill>
            </a:endParaRPr>
          </a:p>
          <a:p>
            <a:pPr>
              <a:lnSpc>
                <a:spcPct val="170000"/>
              </a:lnSpc>
            </a:pPr>
            <a:endParaRPr lang="pl-PL" sz="6400" dirty="0" smtClean="0">
              <a:solidFill>
                <a:prstClr val="black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pl-PL" dirty="0" smtClean="0">
                <a:solidFill>
                  <a:prstClr val="black"/>
                </a:solidFill>
              </a:rPr>
              <a:t> </a:t>
            </a: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7334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6E28105-763F-4193-B043-C170AA0A0327}">
  <ds:schemaRefs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purl.org/dc/terms/"/>
    <ds:schemaRef ds:uri="5df3a10b-8748-402e-bef4-aee373db4dbb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9affde3b-50dd-4e74-9e2c-6b9654ae514a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515</TotalTime>
  <Words>1032</Words>
  <Application>Microsoft Office PowerPoint</Application>
  <PresentationFormat>Panoramiczny</PresentationFormat>
  <Paragraphs>264</Paragraphs>
  <Slides>11</Slides>
  <Notes>2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Anna Gałązka</cp:lastModifiedBy>
  <cp:revision>57</cp:revision>
  <dcterms:created xsi:type="dcterms:W3CDTF">2017-01-27T12:50:17Z</dcterms:created>
  <dcterms:modified xsi:type="dcterms:W3CDTF">2021-05-13T10:11:59Z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