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04" r:id="rId3"/>
    <p:sldId id="279" r:id="rId4"/>
    <p:sldId id="263" r:id="rId5"/>
    <p:sldId id="270" r:id="rId6"/>
    <p:sldId id="271" r:id="rId7"/>
    <p:sldId id="272" r:id="rId8"/>
    <p:sldId id="273" r:id="rId9"/>
    <p:sldId id="274" r:id="rId10"/>
    <p:sldId id="277" r:id="rId11"/>
    <p:sldId id="278" r:id="rId12"/>
    <p:sldId id="264" r:id="rId13"/>
    <p:sldId id="281" r:id="rId14"/>
    <p:sldId id="282" r:id="rId15"/>
    <p:sldId id="283" r:id="rId16"/>
    <p:sldId id="284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1" r:id="rId27"/>
    <p:sldId id="302" r:id="rId28"/>
    <p:sldId id="303" r:id="rId29"/>
    <p:sldId id="298" r:id="rId30"/>
    <p:sldId id="299" r:id="rId31"/>
    <p:sldId id="300" r:id="rId32"/>
    <p:sldId id="269" r:id="rId33"/>
  </p:sldIdLst>
  <p:sldSz cx="13004800" cy="9753600"/>
  <p:notesSz cx="6797675" cy="9926638"/>
  <p:embeddedFontLst>
    <p:embeddedFont>
      <p:font typeface="Lato" charset="0"/>
      <p:regular r:id="rId36"/>
      <p:bold r:id="rId37"/>
      <p:italic r:id="rId38"/>
      <p:boldItalic r:id="rId39"/>
    </p:embeddedFont>
    <p:embeddedFont>
      <p:font typeface="Lato Light" charset="0"/>
      <p:regular r:id="rId40"/>
      <p:italic r:id="rId41"/>
    </p:embeddedFont>
    <p:embeddedFont>
      <p:font typeface="Lato Bold" charset="0"/>
      <p:bold r:id="rId42"/>
    </p:embeddedFont>
    <p:embeddedFont>
      <p:font typeface="Lato Black" charset="0"/>
      <p:bold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444" autoAdjust="0"/>
  </p:normalViewPr>
  <p:slideViewPr>
    <p:cSldViewPr>
      <p:cViewPr>
        <p:scale>
          <a:sx n="55" d="100"/>
          <a:sy n="55" d="100"/>
        </p:scale>
        <p:origin x="-1134" y="21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4300736"/>
            <a:ext cx="5508776" cy="4032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314860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5841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Tytuł slajdu Tytuł slajdu Tytuł slajdu Tytuł slajdu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67358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4300736"/>
            <a:ext cx="5473302" cy="4032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5236840"/>
            <a:ext cx="5508776" cy="30963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3364632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944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Tytuł slajdu Tytuł slajdu Tytuł slajdu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300459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xmlns="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5130" y="8756094"/>
            <a:ext cx="5610770" cy="4245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42248" y="6191994"/>
            <a:ext cx="532923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7222480" y="56728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1132385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7042248" y="2390428"/>
            <a:ext cx="5364808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wpisać 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63739"/>
            <a:ext cx="1094521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Black" panose="020F0A02020204030203" pitchFamily="34" charset="-18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Black" panose="020F0A02020204030203" pitchFamily="34" charset="-18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1" r:id="rId5"/>
    <p:sldLayoutId id="2147483653" r:id="rId6"/>
    <p:sldLayoutId id="2147483655" r:id="rId7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b/b7/Flag_of_Europe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525736" y="4732784"/>
            <a:ext cx="11521280" cy="108012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Świadczenia emerytalno-rentowe podlegające koordynacji unijnej w stosunkach polsko-austriackich </a:t>
            </a:r>
            <a:endParaRPr lang="pl-PL" sz="3600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 Linz    30 listopada 2019 r.</a:t>
            </a:r>
          </a:p>
          <a:p>
            <a:r>
              <a:rPr lang="pl-PL" dirty="0" smtClean="0"/>
              <a:t> Wiedeń   1</a:t>
            </a:r>
            <a:r>
              <a:rPr lang="pl-PL" dirty="0" smtClean="0"/>
              <a:t> grudnia 2019 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Picture 13" descr="Plik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640" y="792022"/>
            <a:ext cx="1873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Flaga_pol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202" y="2212505"/>
            <a:ext cx="2569518" cy="143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Znalezione obrazy dla zapytania flaga austria obra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Znalezione obrazy dla zapytania flaga austria obraz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4" name="AutoShape 2" descr="Znalezione obrazy dla zapytania Flaga Austr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6" name="AutoShape 4" descr="Znalezione obrazy dla zapytania Flaga Austr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797" name="Picture 5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0752" y="2140496"/>
            <a:ext cx="244827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42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algn="just"/>
            <a:r>
              <a:rPr lang="pl-PL" sz="2000" u="sng" dirty="0"/>
              <a:t>Prawo do renty z tytułu niezdolności do pracy przysługuje ubezpieczonemu, który spełnia </a:t>
            </a:r>
            <a:r>
              <a:rPr lang="pl-PL" sz="2000" u="sng" dirty="0" smtClean="0"/>
              <a:t>łącznie następujące </a:t>
            </a:r>
            <a:r>
              <a:rPr lang="pl-PL" sz="2000" u="sng" dirty="0"/>
              <a:t>warunki: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jest niezdolny do pracy;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ma wymagany okres składkowy i nieskładkowy (dla ubezpieczonych, którzy ukończyli 30 rok życia okres ten wynosi 5 lat w ostatnim dziesięcioleciu poprzedzającym datę zgłoszenia wniosku lub powstania niezdolności do pracy);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niezdolność do pracy powstała w określonych ustawą okresach składkowych (np. okres </a:t>
            </a:r>
            <a:r>
              <a:rPr lang="pl-PL" sz="2000" dirty="0" smtClean="0"/>
              <a:t>zatrudnienia) </a:t>
            </a:r>
            <a:r>
              <a:rPr lang="pl-PL" sz="2000" dirty="0"/>
              <a:t>i nieskładkowych (np. w okresie pobierania zasiłku chorobowego lub opiekuńczego) albo nie później niż w ciągu 18 miesięcy od ustania tych okresów.</a:t>
            </a:r>
          </a:p>
          <a:p>
            <a:pPr algn="just"/>
            <a:r>
              <a:rPr lang="pl-PL" sz="2000" b="1" dirty="0" smtClean="0"/>
              <a:t>Za </a:t>
            </a:r>
            <a:r>
              <a:rPr lang="pl-PL" sz="2000" b="1" dirty="0"/>
              <a:t>niezdolną do pracy uważa się osobę</a:t>
            </a:r>
            <a:r>
              <a:rPr lang="pl-PL" sz="2000" dirty="0"/>
              <a:t>, która całkowicie lub częściowo utraciła zdolność do pracy zarobkowej z powodu naruszenia sprawności organizmu i nie rokuje odzyskania tej zdolności po przekwalifikowaniu.</a:t>
            </a:r>
          </a:p>
          <a:p>
            <a:r>
              <a:rPr lang="pl-PL" sz="2000" b="1" i="1" u="sng" dirty="0" smtClean="0"/>
              <a:t>Podstawę </a:t>
            </a:r>
            <a:r>
              <a:rPr lang="pl-PL" sz="2000" b="1" i="1" u="sng" dirty="0"/>
              <a:t>do wydania decyzji w sprawie renty z tytułu niezdolności do pracy stanowi: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orzeczenie lekarza orzecznika ZUS, od którego nie wniesiono sprzeciwu,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orzeczenie komisji lekarskiej ZUS.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152128"/>
          </a:xfrm>
        </p:spPr>
        <p:txBody>
          <a:bodyPr/>
          <a:lstStyle/>
          <a:p>
            <a:r>
              <a:rPr lang="pl-PL" dirty="0" smtClean="0"/>
              <a:t>Renta z tytułu niezdolności do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3340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/>
              <a:t>przysługuje uprawnionym członkom rodziny osoby</a:t>
            </a:r>
            <a:r>
              <a:rPr lang="pl-PL" sz="2400" dirty="0"/>
              <a:t>, która w chwili śmierci miała ustalone prawo do emerytury lub renty z tytułu niezdolności do pracy albo spełniała warunki wymagane do uzyskania jednego z tych świadczeń;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przy ocenia prawa do renty przyjmuje się, że osoba zmarła była całkowicie niezdolna do pracy;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wynosi:</a:t>
            </a:r>
          </a:p>
          <a:p>
            <a:r>
              <a:rPr lang="pl-PL" sz="2800" dirty="0"/>
              <a:t>	</a:t>
            </a:r>
            <a:r>
              <a:rPr lang="pl-PL" sz="2000" dirty="0"/>
              <a:t>- dla jednej osoby uprawnionej – 85% świadczenia, które  przysługiwałoby zamarłemu,</a:t>
            </a:r>
          </a:p>
          <a:p>
            <a:r>
              <a:rPr lang="pl-PL" sz="2000" dirty="0"/>
              <a:t>	- dla dwóch osób uprawnionych – 90% świadczenia, które przysługiwałoby zmarłemu,</a:t>
            </a:r>
          </a:p>
          <a:p>
            <a:r>
              <a:rPr lang="pl-PL" sz="2000" dirty="0"/>
              <a:t>	- dla trzech lub więcej osób uprawnionych – 95% świadczenia, które przysługiwałoby </a:t>
            </a:r>
            <a:r>
              <a:rPr lang="pl-PL" sz="2000" dirty="0" smtClean="0"/>
              <a:t>zmarłemu</a:t>
            </a:r>
          </a:p>
          <a:p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/>
              <a:t>wszystkim uprawnionym przysługuje jedna łączna renta rodzinna</a:t>
            </a:r>
            <a:r>
              <a:rPr lang="pl-PL" sz="2400" dirty="0"/>
              <a:t>, która podlega podziałowi na równe części między uprawnionych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152128"/>
          </a:xfrm>
        </p:spPr>
        <p:txBody>
          <a:bodyPr/>
          <a:lstStyle/>
          <a:p>
            <a:r>
              <a:rPr lang="pl-PL" dirty="0" smtClean="0"/>
              <a:t>Renta rodzinna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7275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4400" dirty="0" smtClean="0"/>
              <a:t>Świadczenia emerytalno-rentowe w świetle przepisów  Unii Europejskiej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23683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881320" cy="55446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u="sng" dirty="0"/>
              <a:t>Unijne przepisy o koordynacji w zakresie emerytur i rent dotyczą:</a:t>
            </a:r>
          </a:p>
          <a:p>
            <a:endParaRPr lang="pl-PL" sz="11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pracowników i osób prowadzących działalność na własny rachunek</a:t>
            </a:r>
            <a:r>
              <a:rPr lang="pl-PL" sz="2400" dirty="0"/>
              <a:t>, którzy podlegają lub podlegali ustawodawstwu jednego lub kilku państw członkowskich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są obywatelami jednego z państw członkowskich bądź są bezpaństwowcami lub uchodźcami zamieszkałymi na terytorium jednego z państw członkowskich </a:t>
            </a:r>
            <a:endParaRPr lang="pl-PL" sz="2400" dirty="0" smtClean="0"/>
          </a:p>
          <a:p>
            <a:pPr marL="342900" indent="-342900" algn="just">
              <a:lnSpc>
                <a:spcPct val="80000"/>
              </a:lnSpc>
            </a:pPr>
            <a:r>
              <a:rPr lang="pl-PL" sz="2400" dirty="0" smtClean="0"/>
              <a:t>	oraz</a:t>
            </a: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członków rodzin </a:t>
            </a:r>
            <a:r>
              <a:rPr lang="pl-PL" sz="2400" dirty="0"/>
              <a:t>wyżej wymienionych osób, a także osób pozostałych przy życiu po wymienionych </a:t>
            </a:r>
            <a:r>
              <a:rPr lang="pl-PL" sz="2400" dirty="0" smtClean="0"/>
              <a:t>osobach,</a:t>
            </a:r>
            <a:endParaRPr lang="pl-PL" sz="2400" dirty="0"/>
          </a:p>
          <a:p>
            <a:pPr>
              <a:lnSpc>
                <a:spcPct val="80000"/>
              </a:lnSpc>
            </a:pPr>
            <a:endParaRPr lang="pl-PL" sz="2800" u="sng" dirty="0" smtClean="0"/>
          </a:p>
          <a:p>
            <a:pPr>
              <a:lnSpc>
                <a:spcPct val="80000"/>
              </a:lnSpc>
            </a:pPr>
            <a:r>
              <a:rPr lang="pl-PL" sz="2800" u="sng" dirty="0" smtClean="0"/>
              <a:t>w </a:t>
            </a:r>
            <a:r>
              <a:rPr lang="pl-PL" sz="2800" u="sng" dirty="0"/>
              <a:t>sytuacji, gdy</a:t>
            </a:r>
            <a:r>
              <a:rPr lang="pl-PL" sz="2800" dirty="0"/>
              <a:t>:</a:t>
            </a:r>
          </a:p>
          <a:p>
            <a:pPr>
              <a:lnSpc>
                <a:spcPct val="80000"/>
              </a:lnSpc>
            </a:pPr>
            <a:endParaRPr lang="pl-PL" sz="1100" dirty="0" smtClean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osoby </a:t>
            </a:r>
            <a:r>
              <a:rPr lang="pl-PL" sz="2400" dirty="0"/>
              <a:t>te pracowały w co najmniej dwóch państwach członkowskich</a:t>
            </a:r>
            <a:r>
              <a:rPr lang="pl-PL" sz="2400" dirty="0" smtClean="0"/>
              <a:t>, 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sz="2400" dirty="0" smtClean="0"/>
              <a:t>	l</a:t>
            </a:r>
            <a:r>
              <a:rPr lang="pl-PL" sz="2400" dirty="0" smtClean="0"/>
              <a:t>ub</a:t>
            </a:r>
            <a:endParaRPr lang="pl-PL" sz="2400" dirty="0" smtClean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osoby </a:t>
            </a:r>
            <a:r>
              <a:rPr lang="pl-PL" sz="2400" dirty="0"/>
              <a:t>te pracowały w jednym państwie członkowskim, ale mieszkają w innym państwie członkowskim.</a:t>
            </a:r>
          </a:p>
          <a:p>
            <a:pPr>
              <a:lnSpc>
                <a:spcPct val="80000"/>
              </a:lnSpc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4000" b="1" dirty="0"/>
              <a:t>Osoby objęte unijną koordynacją w obszarze świadczeń emerytalno-rentowych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106327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unijna koordynacja w zakresie świadczeń emerytalno-rentowych dotyczy państw członkowskich Unii Europejskiej </a:t>
            </a:r>
            <a:r>
              <a:rPr lang="pl-PL" sz="2400" dirty="0"/>
              <a:t>(</a:t>
            </a:r>
            <a:r>
              <a:rPr lang="pl-PL" sz="2400" b="1" dirty="0"/>
              <a:t>Austria</a:t>
            </a:r>
            <a:r>
              <a:rPr lang="pl-PL" sz="2400" dirty="0"/>
              <a:t>, Belgia, Bułgaria, Chorwacja, Cypr, Czechy, Dania, Estonia, Finlandia, Francja, Grecja, Hiszpania, Holandia, Irlandia, Litwa, Luksemburg, Łotwa, Malta, Niemcy, Polska, Portugalia, Rumunia, Słowacja, Słowenia, Szwecja, </a:t>
            </a:r>
            <a:r>
              <a:rPr lang="pl-PL" sz="2400" dirty="0" smtClean="0"/>
              <a:t>Węgry, Wielka </a:t>
            </a:r>
            <a:r>
              <a:rPr lang="pl-PL" sz="2400" dirty="0"/>
              <a:t>Brytania, Włochy);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unijna koordynacja ma również zastosowanie w stosunkach z państwami nie będącymi członkami Unii Europejskiej, należącymi do Europejskiego Obszaru Gospodarczego (Islandia, Norwegia, </a:t>
            </a:r>
            <a:r>
              <a:rPr lang="pl-PL" sz="2400" dirty="0" smtClean="0"/>
              <a:t>Lichtenstein, Szwajcaria).</a:t>
            </a:r>
            <a:endParaRPr lang="pl-PL" sz="20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4000" b="1" dirty="0"/>
              <a:t>Państwa objęte unijną koordynacją w obszarze świadczeń emerytalno-rentowych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653918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sz="2400" dirty="0" smtClean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/>
              <a:t>w </a:t>
            </a:r>
            <a:r>
              <a:rPr lang="pl-PL" sz="2400" b="1" dirty="0"/>
              <a:t>celu nabycia uprawnień do emerytury lub renty w danym państwie </a:t>
            </a:r>
            <a:r>
              <a:rPr lang="pl-PL" sz="2400" b="1" dirty="0" smtClean="0"/>
              <a:t>konieczne </a:t>
            </a:r>
            <a:r>
              <a:rPr lang="pl-PL" sz="2400" b="1" dirty="0"/>
              <a:t>jest spełnienie wszystkich warunków </a:t>
            </a:r>
            <a:r>
              <a:rPr lang="pl-PL" sz="2400" dirty="0"/>
              <a:t>wymaganych do nabycia prawa do świadczeń, wynikających z przepisów prawnych tego państwa;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osoba, która była ubezpieczona w różnych państwach członkowskich, </a:t>
            </a:r>
            <a:br>
              <a:rPr lang="pl-PL" sz="2400" dirty="0"/>
            </a:br>
            <a:r>
              <a:rPr lang="pl-PL" sz="2400" dirty="0"/>
              <a:t>np. w Polsce i </a:t>
            </a:r>
            <a:r>
              <a:rPr lang="pl-PL" sz="2400" dirty="0" smtClean="0"/>
              <a:t>w Austrii</a:t>
            </a:r>
            <a:r>
              <a:rPr lang="pl-PL" sz="2400" b="1" dirty="0" smtClean="0"/>
              <a:t>, </a:t>
            </a:r>
            <a:r>
              <a:rPr lang="pl-PL" sz="2400" b="1" dirty="0"/>
              <a:t>może ubiegać się o przyznanie </a:t>
            </a:r>
            <a:r>
              <a:rPr lang="pl-PL" sz="2400" dirty="0"/>
              <a:t>emerytury lub renty </a:t>
            </a:r>
            <a:r>
              <a:rPr lang="pl-PL" sz="2400" b="1" dirty="0"/>
              <a:t>jednocześnie z każdego z tych państw</a:t>
            </a:r>
            <a:r>
              <a:rPr lang="pl-PL" sz="2400" dirty="0"/>
              <a:t>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świadczenia ustalane są równolegle </a:t>
            </a:r>
            <a:r>
              <a:rPr lang="pl-PL" sz="2400" dirty="0"/>
              <a:t>przez instytucje ubezpieczeniowe </a:t>
            </a:r>
            <a:br>
              <a:rPr lang="pl-PL" sz="2400" dirty="0"/>
            </a:br>
            <a:r>
              <a:rPr lang="pl-PL" sz="2400" dirty="0"/>
              <a:t>w każdym z państw, w których osoba była ubezpieczona;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 celu przyznania świadczenia w każdym z tych państw </a:t>
            </a:r>
            <a:r>
              <a:rPr lang="pl-PL" sz="2400" b="1" dirty="0"/>
              <a:t>muszą być spełnione wszystkie warunki </a:t>
            </a:r>
            <a:r>
              <a:rPr lang="pl-PL" sz="2400" dirty="0"/>
              <a:t>wymagane do nabycia uprawnień;   </a:t>
            </a:r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4000" b="1" dirty="0"/>
              <a:t>Ustalenie prawa i obliczenie wysokości emerytur i rent podlegających koordynacji unijnej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1748537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unijne </a:t>
            </a:r>
            <a:r>
              <a:rPr lang="pl-PL" sz="2400" dirty="0"/>
              <a:t>przepisy o koordynacji mają na celu ułatwić spełnianie warunków wymaganych do nabycia prawa do świadczeń w poszczególnych państwach członkowskich, np. poprzez </a:t>
            </a:r>
            <a:r>
              <a:rPr lang="pl-PL" sz="2400" b="1" dirty="0"/>
              <a:t>mechanizm sumowania </a:t>
            </a:r>
            <a:r>
              <a:rPr lang="pl-PL" sz="2400" dirty="0"/>
              <a:t>(uwzględniania) okresów ubezpieczenia przebytych w państwach członkowskich;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 przypadku, gdy przepisy danego państwa </a:t>
            </a:r>
            <a:r>
              <a:rPr lang="pl-PL" sz="2400" b="1" dirty="0"/>
              <a:t>wymagają do nabycia prawa </a:t>
            </a:r>
            <a:r>
              <a:rPr lang="pl-PL" sz="2400" dirty="0"/>
              <a:t>do emerytury lub renty posiadania </a:t>
            </a:r>
            <a:r>
              <a:rPr lang="pl-PL" sz="2400" b="1" dirty="0"/>
              <a:t>określonej długości okresów ubezpieczenia</a:t>
            </a:r>
            <a:r>
              <a:rPr lang="pl-PL" sz="2400" dirty="0"/>
              <a:t>, instytucja ustalająca uprawnienia do świadczeń w danym państwie uwzględnia również okresy ubezpieczenia przebyte w innych państwach członkowskich;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jeżeli prawo do świadczenia w danym państwie UE ustalone </a:t>
            </a:r>
            <a:r>
              <a:rPr lang="pl-PL" sz="2400" b="1" dirty="0"/>
              <a:t>zostało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 </a:t>
            </a:r>
            <a:r>
              <a:rPr lang="pl-PL" sz="2400" b="1" dirty="0"/>
              <a:t>uwzględnieniem ww. zagranicznego okresu ubezpieczenia,</a:t>
            </a:r>
            <a:r>
              <a:rPr lang="pl-PL" sz="2400" dirty="0"/>
              <a:t> świadczenie to obliczane jest i wypłacane w </a:t>
            </a:r>
            <a:r>
              <a:rPr lang="pl-PL" sz="2400" b="1" dirty="0"/>
              <a:t>wysokości częściowej, </a:t>
            </a:r>
            <a:r>
              <a:rPr lang="pl-PL" sz="2400" dirty="0"/>
              <a:t>odpowiadającej proporcji okresów ubezpieczenia przebytych w danym państwie członkowskim w stosunku do łącznych okresów ubezpieczenia przebytych we wszystkich zainteresowanych państwach członkowskich.</a:t>
            </a:r>
            <a:r>
              <a:rPr lang="pl-PL" sz="2800" dirty="0"/>
              <a:t> </a:t>
            </a:r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4000" b="1" dirty="0"/>
              <a:t>Ustalenie prawa i obliczenie wysokości emerytur i rent podlegających koordynacji unijnej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487300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/>
              <a:t>Zakład </a:t>
            </a:r>
            <a:r>
              <a:rPr lang="pl-PL" sz="2400" b="1" dirty="0"/>
              <a:t>Ubezpieczeń Społecznych jest właściwy do rozpatrzenia wniosku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o </a:t>
            </a:r>
            <a:r>
              <a:rPr lang="pl-PL" sz="2400" b="1" dirty="0"/>
              <a:t>świadczenia emerytalno-rentowe </a:t>
            </a:r>
            <a:r>
              <a:rPr lang="pl-PL" sz="2400" dirty="0"/>
              <a:t>z zastosowaniem przepisów o unijnej koordynacji w odniesieniu do osób, które </a:t>
            </a:r>
            <a:r>
              <a:rPr lang="pl-PL" sz="2400" b="1" dirty="0"/>
              <a:t>były pracownikami lub prowadzącymi pozarolniczą działalność na własny rachunek</a:t>
            </a:r>
            <a:r>
              <a:rPr lang="pl-PL" sz="2400" dirty="0"/>
              <a:t>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/>
              <a:t>Prezes </a:t>
            </a:r>
            <a:r>
              <a:rPr lang="pl-PL" sz="2400" b="1" dirty="0"/>
              <a:t>ZUS wyznacza jednostki organizacyjne Zakładu</a:t>
            </a:r>
            <a:r>
              <a:rPr lang="pl-PL" sz="2400" dirty="0"/>
              <a:t>, które wydają decyzje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sprawach świadczeń oraz świadczenia te wypłacają</a:t>
            </a:r>
            <a:r>
              <a:rPr lang="pl-PL" sz="2400" dirty="0" smtClean="0"/>
              <a:t>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774900" lvl="1" indent="-342900" algn="just">
              <a:lnSpc>
                <a:spcPct val="80000"/>
              </a:lnSpc>
              <a:buFont typeface="Lato" panose="020B0604020202020204" charset="-18"/>
              <a:buChar char="─"/>
            </a:pPr>
            <a:r>
              <a:rPr lang="pl-PL" sz="2400" dirty="0" smtClean="0"/>
              <a:t>osobom </a:t>
            </a:r>
            <a:r>
              <a:rPr lang="pl-PL" sz="2400" dirty="0"/>
              <a:t>zamieszkałym za granicą w państwach, z którymi łączy Polskę </a:t>
            </a:r>
            <a:r>
              <a:rPr lang="pl-PL" sz="2400" dirty="0" smtClean="0"/>
              <a:t>przepisy Rozporządzeń Unii Europejskiej </a:t>
            </a:r>
            <a:r>
              <a:rPr lang="pl-PL" sz="2400" dirty="0" smtClean="0"/>
              <a:t>w </a:t>
            </a:r>
            <a:r>
              <a:rPr lang="pl-PL" sz="2400" dirty="0"/>
              <a:t>dziedzinie zabezpieczenia </a:t>
            </a:r>
            <a:r>
              <a:rPr lang="pl-PL" sz="2400" dirty="0" smtClean="0"/>
              <a:t>społecznego</a:t>
            </a:r>
          </a:p>
          <a:p>
            <a:pPr marL="342900" indent="-342900">
              <a:lnSpc>
                <a:spcPct val="80000"/>
              </a:lnSpc>
              <a:buFont typeface="Lato" panose="020B0604020202020204" charset="-18"/>
              <a:buChar char="─"/>
            </a:pPr>
            <a:endParaRPr lang="pl-PL" sz="2400" dirty="0"/>
          </a:p>
          <a:p>
            <a:pPr marL="774900" lvl="1" indent="-342900" algn="just">
              <a:lnSpc>
                <a:spcPct val="80000"/>
              </a:lnSpc>
              <a:buFont typeface="Lato" panose="020B0604020202020204" charset="-18"/>
              <a:buChar char="─"/>
            </a:pPr>
            <a:r>
              <a:rPr lang="pl-PL" sz="2400" dirty="0" smtClean="0"/>
              <a:t>osobom</a:t>
            </a:r>
            <a:r>
              <a:rPr lang="pl-PL" sz="2400" dirty="0"/>
              <a:t>, którym przy ustalaniu prawa i wysokości emerytury lub renty uwzględniono zagraniczne okresy ubezpieczenia.</a:t>
            </a:r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Zasady składania wniosków o świadczenia emerytalno-rentowe z ZUS przyznawane z zastosowaniem przepisów o unijnej koordynacji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771867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2788568"/>
            <a:ext cx="11557448" cy="5184576"/>
          </a:xfrm>
        </p:spPr>
        <p:txBody>
          <a:bodyPr/>
          <a:lstStyle/>
          <a:p>
            <a:pPr algn="just"/>
            <a:r>
              <a:rPr lang="pl-PL" sz="2400" dirty="0"/>
              <a:t>Jednostką organizacyjną ZUS wyznaczoną przez Prezesa Zakładu </a:t>
            </a:r>
            <a:r>
              <a:rPr lang="pl-PL" sz="2400" dirty="0" smtClean="0"/>
              <a:t>do rozpatrywania </a:t>
            </a:r>
            <a:r>
              <a:rPr lang="pl-PL" sz="2400" dirty="0"/>
              <a:t>wniosków o emeryturę lub rentę podlegającą koordynacji </a:t>
            </a:r>
            <a:r>
              <a:rPr lang="pl-PL" sz="2400" dirty="0" smtClean="0"/>
              <a:t>unijnej w stosunkach polsko-austriackich jest:</a:t>
            </a:r>
            <a:endParaRPr lang="pl-PL" sz="2800" dirty="0" smtClean="0"/>
          </a:p>
          <a:p>
            <a:pPr algn="ctr"/>
            <a:r>
              <a:rPr lang="pl-PL" sz="2000" b="1" dirty="0" smtClean="0"/>
              <a:t>Zakład Ubezpieczeń Społecznych</a:t>
            </a:r>
          </a:p>
          <a:p>
            <a:pPr algn="ctr"/>
            <a:r>
              <a:rPr lang="pl-PL" sz="2000" b="1" dirty="0" smtClean="0"/>
              <a:t>Oddział </a:t>
            </a:r>
            <a:r>
              <a:rPr lang="pl-PL" sz="2000" b="1" dirty="0"/>
              <a:t>w Tarnowie</a:t>
            </a:r>
          </a:p>
          <a:p>
            <a:pPr algn="ctr"/>
            <a:r>
              <a:rPr lang="pl-PL" sz="2000" b="1" dirty="0"/>
              <a:t>Wydział Realizacji Umów Międzynarodowych </a:t>
            </a:r>
          </a:p>
          <a:p>
            <a:pPr algn="ctr"/>
            <a:r>
              <a:rPr lang="pl-PL" sz="2000" b="1" dirty="0"/>
              <a:t>ul. Kościuszki 32, 33-100 Tarnów</a:t>
            </a:r>
          </a:p>
          <a:p>
            <a:endParaRPr lang="pl-PL" sz="1050" dirty="0"/>
          </a:p>
          <a:p>
            <a:r>
              <a:rPr lang="pl-PL" sz="2800" b="1" u="sng" dirty="0"/>
              <a:t> </a:t>
            </a:r>
            <a:r>
              <a:rPr lang="pl-PL" sz="2400" b="1" u="sng" dirty="0"/>
              <a:t>Jednostka ta jest właściwa w odniesieniu do osób: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posiadających wyłącznie polskie okresy ubezpieczenia, zamieszkałych </a:t>
            </a:r>
            <a:r>
              <a:rPr lang="pl-PL" sz="2000" dirty="0" smtClean="0"/>
              <a:t>w Austrii </a:t>
            </a:r>
            <a:endParaRPr lang="pl-PL" sz="2000" dirty="0" smtClean="0"/>
          </a:p>
          <a:p>
            <a:pPr marL="342900" indent="-342900" algn="just"/>
            <a:r>
              <a:rPr lang="pl-PL" sz="2000" dirty="0" smtClean="0"/>
              <a:t>	</a:t>
            </a:r>
            <a:r>
              <a:rPr lang="pl-PL" sz="2000" dirty="0" smtClean="0"/>
              <a:t>oraz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posiadających łączone okresy ubezpieczenia polskie i zagraniczne, w tym ostatnio przebyte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Austrii, </a:t>
            </a:r>
            <a:r>
              <a:rPr lang="pl-PL" sz="2000" dirty="0"/>
              <a:t>niezależnie od państwa ich zamieszkania.</a:t>
            </a:r>
          </a:p>
          <a:p>
            <a:pPr>
              <a:buFontTx/>
              <a:buChar char="•"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Zasady składania wniosków o świadczenia emerytalno-rentowe z ZUS przyznawane z zastosowaniem przepisów o unijnej koordynacji</a:t>
            </a:r>
            <a:endParaRPr lang="pl-PL" sz="36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386182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>
              <a:buFontTx/>
              <a:buChar char="•"/>
            </a:pPr>
            <a:endParaRPr lang="pl-PL" sz="2400" dirty="0" smtClean="0"/>
          </a:p>
          <a:p>
            <a:pPr algn="just"/>
            <a:r>
              <a:rPr lang="pl-PL" sz="2800" b="1" dirty="0"/>
              <a:t>Wszczęcie </a:t>
            </a:r>
            <a:r>
              <a:rPr lang="pl-PL" sz="2800" dirty="0"/>
              <a:t>w Zakładzie Ubezpieczeń Społecznych </a:t>
            </a:r>
            <a:r>
              <a:rPr lang="pl-PL" sz="2800" b="1" dirty="0"/>
              <a:t>postępowania</a:t>
            </a:r>
            <a:r>
              <a:rPr lang="pl-PL" sz="2800" dirty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sprawach </a:t>
            </a:r>
            <a:r>
              <a:rPr lang="pl-PL" sz="2800" dirty="0"/>
              <a:t>emerytur lub rent podlegających koordynacji unijnej </a:t>
            </a:r>
            <a:r>
              <a:rPr lang="pl-PL" sz="2800" b="1" dirty="0"/>
              <a:t>następuje </a:t>
            </a:r>
            <a:r>
              <a:rPr lang="pl-PL" sz="2800" b="1" dirty="0" smtClean="0"/>
              <a:t>na podstawie </a:t>
            </a:r>
            <a:r>
              <a:rPr lang="pl-PL" sz="2800" b="1" dirty="0"/>
              <a:t>wniosku </a:t>
            </a:r>
            <a:r>
              <a:rPr lang="pl-PL" sz="2800" dirty="0"/>
              <a:t>zgłoszonego przez osobę zainteresowaną lub </a:t>
            </a:r>
            <a:r>
              <a:rPr lang="pl-PL" sz="2800" dirty="0" smtClean="0"/>
              <a:t>jej pełnomocnika </a:t>
            </a:r>
            <a:r>
              <a:rPr lang="pl-PL" sz="2800" dirty="0"/>
              <a:t>do właściwej jednostki organizacyjnej ZUS.</a:t>
            </a:r>
          </a:p>
          <a:p>
            <a:endParaRPr lang="pl-PL" sz="2800" dirty="0"/>
          </a:p>
          <a:p>
            <a:pPr algn="just"/>
            <a:r>
              <a:rPr lang="pl-PL" sz="2800" b="1" dirty="0"/>
              <a:t>Przyznanie polskich emerytur i rent </a:t>
            </a:r>
            <a:r>
              <a:rPr lang="pl-PL" sz="2800" dirty="0"/>
              <a:t>następuje nie wcześniej niż </a:t>
            </a:r>
            <a:r>
              <a:rPr lang="pl-PL" sz="2800" b="1" dirty="0"/>
              <a:t>od miesiąca, w </a:t>
            </a:r>
            <a:r>
              <a:rPr lang="pl-PL" sz="2800" b="1" dirty="0" smtClean="0"/>
              <a:t>którym </a:t>
            </a:r>
            <a:r>
              <a:rPr lang="pl-PL" sz="2800" b="1" dirty="0"/>
              <a:t>zgłoszono wniosek. </a:t>
            </a:r>
          </a:p>
          <a:p>
            <a:pPr>
              <a:buFontTx/>
              <a:buChar char="•"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Zasady składania wniosków o świadczenia emerytalno-rentowe z ZUS przyznawane z zastosowaniem przepisów o unijnej koordynacji</a:t>
            </a:r>
            <a:endParaRPr lang="pl-PL" sz="36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3815196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029792" y="4588768"/>
            <a:ext cx="11233248" cy="3816424"/>
          </a:xfrm>
        </p:spPr>
        <p:txBody>
          <a:bodyPr/>
          <a:lstStyle/>
          <a:p>
            <a:r>
              <a:rPr lang="pl-PL" sz="2400" dirty="0" smtClean="0"/>
              <a:t> Przystąpienie Polski do Unii Europejskiej </a:t>
            </a:r>
            <a:r>
              <a:rPr lang="pl-PL" sz="2400" dirty="0" smtClean="0"/>
              <a:t>1 maja 2004 r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pPr algn="just"/>
            <a:r>
              <a:rPr lang="pl-PL" sz="2400" dirty="0" smtClean="0"/>
              <a:t>Rozporządzenie </a:t>
            </a:r>
            <a:r>
              <a:rPr lang="pl-PL" sz="2400" dirty="0" smtClean="0"/>
              <a:t>Parlamentu </a:t>
            </a:r>
            <a:r>
              <a:rPr lang="pl-PL" sz="2400" dirty="0" smtClean="0"/>
              <a:t>E</a:t>
            </a:r>
            <a:r>
              <a:rPr lang="pl-PL" sz="2400" dirty="0" smtClean="0"/>
              <a:t>uropejskiego </a:t>
            </a:r>
            <a:r>
              <a:rPr lang="pl-PL" sz="2400" dirty="0" smtClean="0"/>
              <a:t>i </a:t>
            </a:r>
            <a:r>
              <a:rPr lang="pl-PL" sz="2400" dirty="0" smtClean="0"/>
              <a:t>Rady </a:t>
            </a:r>
            <a:r>
              <a:rPr lang="pl-PL" sz="2400" dirty="0" smtClean="0"/>
              <a:t>(WE) nr 883/2004 z dnia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29 </a:t>
            </a:r>
            <a:r>
              <a:rPr lang="pl-PL" sz="2400" dirty="0" smtClean="0"/>
              <a:t>kwietnia 2004 r. w sprawie koordynacji systemów zabezpieczenia społecznego</a:t>
            </a:r>
          </a:p>
          <a:p>
            <a:endParaRPr lang="pl-PL" sz="2400" dirty="0" smtClean="0"/>
          </a:p>
          <a:p>
            <a:pPr algn="just"/>
            <a:r>
              <a:rPr lang="pl-PL" sz="2400" dirty="0" smtClean="0"/>
              <a:t>Rozporządzenie Parlamentu Europejskiego i Rady (WE) nr 987/2009 z dnia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16 </a:t>
            </a:r>
            <a:r>
              <a:rPr lang="pl-PL" sz="2400" dirty="0" smtClean="0"/>
              <a:t>września 2009 r. dotyczące wykonywania rozporządzenia (WE) nr 883/2004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 smtClean="0"/>
              <a:t>sprawie koordynacji systemów zabezpieczenia społecznego</a:t>
            </a:r>
          </a:p>
          <a:p>
            <a:r>
              <a:rPr lang="pl-PL" sz="2400" dirty="0"/>
              <a:t> </a:t>
            </a:r>
          </a:p>
          <a:p>
            <a:r>
              <a:rPr lang="pl-PL" sz="2400" dirty="0" smtClean="0"/>
              <a:t>           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1101800" y="3148608"/>
            <a:ext cx="11161240" cy="1296144"/>
          </a:xfrm>
        </p:spPr>
        <p:txBody>
          <a:bodyPr/>
          <a:lstStyle/>
          <a:p>
            <a:pPr algn="just"/>
            <a:r>
              <a:rPr lang="pl-PL" dirty="0" smtClean="0">
                <a:solidFill>
                  <a:schemeClr val="tx2"/>
                </a:solidFill>
              </a:rPr>
              <a:t>Umowę z dnia 7 września </a:t>
            </a:r>
            <a:r>
              <a:rPr lang="pl-PL" dirty="0" smtClean="0">
                <a:solidFill>
                  <a:schemeClr val="tx2"/>
                </a:solidFill>
              </a:rPr>
              <a:t>1998 r</a:t>
            </a:r>
            <a:r>
              <a:rPr lang="pl-PL" dirty="0" smtClean="0">
                <a:solidFill>
                  <a:schemeClr val="tx2"/>
                </a:solidFill>
              </a:rPr>
              <a:t>. między Rzeczpospolitą Polską a Republiką Austrii o zabezpieczeniu społecznym (</a:t>
            </a:r>
            <a:r>
              <a:rPr lang="pl-PL" dirty="0" err="1" smtClean="0">
                <a:solidFill>
                  <a:schemeClr val="tx2"/>
                </a:solidFill>
              </a:rPr>
              <a:t>Dz.U</a:t>
            </a:r>
            <a:r>
              <a:rPr lang="pl-PL" dirty="0" smtClean="0">
                <a:solidFill>
                  <a:schemeClr val="tx2"/>
                </a:solidFill>
              </a:rPr>
              <a:t>. </a:t>
            </a:r>
            <a:r>
              <a:rPr lang="pl-PL" dirty="0" smtClean="0">
                <a:solidFill>
                  <a:schemeClr val="tx2"/>
                </a:solidFill>
              </a:rPr>
              <a:t>z </a:t>
            </a:r>
            <a:r>
              <a:rPr lang="pl-PL" dirty="0" smtClean="0">
                <a:solidFill>
                  <a:schemeClr val="tx2"/>
                </a:solidFill>
              </a:rPr>
              <a:t>2000 r</a:t>
            </a:r>
            <a:r>
              <a:rPr lang="pl-PL" dirty="0" smtClean="0">
                <a:solidFill>
                  <a:schemeClr val="tx2"/>
                </a:solidFill>
              </a:rPr>
              <a:t>. nr 104, poz. 1105),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  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 flipV="1">
            <a:off x="3046016" y="-307776"/>
            <a:ext cx="936104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1389832" y="844352"/>
            <a:ext cx="10297144" cy="1584176"/>
          </a:xfrm>
        </p:spPr>
        <p:txBody>
          <a:bodyPr/>
          <a:lstStyle/>
          <a:p>
            <a:r>
              <a:rPr lang="pl-PL" dirty="0" smtClean="0"/>
              <a:t>   Zastosowanie Rozporządzeń </a:t>
            </a:r>
            <a:r>
              <a:rPr lang="pl-PL" dirty="0" smtClean="0"/>
              <a:t>UE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stosunkach </a:t>
            </a:r>
            <a:r>
              <a:rPr lang="pl-PL" dirty="0" smtClean="0"/>
              <a:t>polsko-austriackich 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5"/>
          </p:nvPr>
        </p:nvSpPr>
        <p:spPr>
          <a:xfrm flipV="1">
            <a:off x="8230592" y="10421415"/>
            <a:ext cx="4033142" cy="7200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71151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endParaRPr lang="pl-PL" sz="2400" dirty="0" smtClean="0"/>
          </a:p>
          <a:p>
            <a:pPr algn="just"/>
            <a:r>
              <a:rPr lang="pl-PL" sz="2400" b="1" u="sng" dirty="0" smtClean="0"/>
              <a:t>Wniosek </a:t>
            </a:r>
            <a:r>
              <a:rPr lang="pl-PL" sz="2400" b="1" u="sng" dirty="0"/>
              <a:t>o przyznanie świadczeń emerytalno-rentowych złożony</a:t>
            </a:r>
            <a:r>
              <a:rPr lang="pl-PL" sz="2400" b="1" dirty="0"/>
              <a:t> </a:t>
            </a:r>
            <a:r>
              <a:rPr lang="pl-PL" sz="2400" dirty="0"/>
              <a:t>w instytucji </a:t>
            </a:r>
            <a:r>
              <a:rPr lang="pl-PL" sz="2400" dirty="0" smtClean="0"/>
              <a:t>jednego </a:t>
            </a:r>
            <a:r>
              <a:rPr lang="pl-PL" sz="2400" dirty="0"/>
              <a:t>z państw członkowskich, uważa się za wniosek o przyznanie tych </a:t>
            </a:r>
            <a:r>
              <a:rPr lang="pl-PL" sz="2400" dirty="0" smtClean="0"/>
              <a:t>świadczeń </a:t>
            </a:r>
            <a:r>
              <a:rPr lang="pl-PL" sz="2400" dirty="0"/>
              <a:t>złożony w instytucjach </a:t>
            </a:r>
            <a:r>
              <a:rPr lang="pl-PL" sz="2400" b="1" dirty="0"/>
              <a:t>wszystkich państw członkowskich, </a:t>
            </a:r>
            <a:r>
              <a:rPr lang="pl-PL" sz="2400" dirty="0"/>
              <a:t>w </a:t>
            </a:r>
            <a:r>
              <a:rPr lang="pl-PL" sz="2400" dirty="0" smtClean="0"/>
              <a:t>których przebyte </a:t>
            </a:r>
            <a:r>
              <a:rPr lang="pl-PL" sz="2400" dirty="0"/>
              <a:t>zostały okresy ubezpieczenia.</a:t>
            </a:r>
          </a:p>
          <a:p>
            <a:endParaRPr lang="pl-PL" sz="2400" dirty="0"/>
          </a:p>
          <a:p>
            <a:pPr algn="just"/>
            <a:r>
              <a:rPr lang="pl-PL" sz="2400" dirty="0"/>
              <a:t>Osoba zainteresowana uzyskaniem emerytury z kilku państw członkowskich nie </a:t>
            </a:r>
            <a:r>
              <a:rPr lang="pl-PL" sz="2400" dirty="0" smtClean="0"/>
              <a:t>składa </a:t>
            </a:r>
            <a:r>
              <a:rPr lang="pl-PL" sz="2400" dirty="0"/>
              <a:t>więc kilku oddzielnych wniosków o przyznanie świadczeń w instytucjach </a:t>
            </a:r>
            <a:r>
              <a:rPr lang="pl-PL" sz="2400" dirty="0" smtClean="0"/>
              <a:t>różnych </a:t>
            </a:r>
            <a:r>
              <a:rPr lang="pl-PL" sz="2400" dirty="0"/>
              <a:t>państw, lecz jeden wniosek do instytucji jednego </a:t>
            </a:r>
            <a:r>
              <a:rPr lang="pl-PL" sz="2400" dirty="0" smtClean="0"/>
              <a:t>państw np. zamieszkania.</a:t>
            </a:r>
            <a:endParaRPr lang="pl-PL" sz="2400" dirty="0"/>
          </a:p>
          <a:p>
            <a:r>
              <a:rPr lang="pl-PL" sz="2400" b="1" u="sng" dirty="0"/>
              <a:t>Wniosek ten jest wiążący dla wszystkich instytucji</a:t>
            </a:r>
            <a:r>
              <a:rPr lang="pl-PL" sz="2400" dirty="0"/>
              <a:t>, w których </a:t>
            </a:r>
            <a:r>
              <a:rPr lang="pl-PL" sz="2400" dirty="0" smtClean="0"/>
              <a:t>osoba zainteresowana </a:t>
            </a:r>
            <a:r>
              <a:rPr lang="pl-PL" sz="2400" dirty="0"/>
              <a:t>była ubezpieczona.    </a:t>
            </a:r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Zasady składania wniosków o świadczenia emerytalno-rentowe z ZUS przyznawane z zastosowaniem przepisów o unijnej koordynacji</a:t>
            </a:r>
            <a:endParaRPr lang="pl-PL" sz="36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46781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endParaRPr lang="pl-PL" sz="2400" dirty="0" smtClean="0"/>
          </a:p>
          <a:p>
            <a:pPr algn="just"/>
            <a:r>
              <a:rPr lang="pl-PL" sz="2400" b="1" dirty="0" smtClean="0"/>
              <a:t>Wnioskodawca </a:t>
            </a:r>
            <a:r>
              <a:rPr lang="pl-PL" sz="2400" b="1" dirty="0"/>
              <a:t>zamieszkały </a:t>
            </a:r>
            <a:r>
              <a:rPr lang="pl-PL" sz="2400" b="1" dirty="0" smtClean="0"/>
              <a:t>w Austrii </a:t>
            </a:r>
            <a:r>
              <a:rPr lang="pl-PL" sz="2400" dirty="0"/>
              <a:t>wniosek o przyznanie emerytury lub </a:t>
            </a:r>
            <a:r>
              <a:rPr lang="pl-PL" sz="2400" dirty="0" smtClean="0"/>
              <a:t>renty na </a:t>
            </a:r>
            <a:r>
              <a:rPr lang="pl-PL" sz="2400" dirty="0"/>
              <a:t>podstawie okresów ubezpieczenia przebytych w Polsce i </a:t>
            </a:r>
            <a:r>
              <a:rPr lang="pl-PL" sz="2400" dirty="0" smtClean="0"/>
              <a:t>w Austrii </a:t>
            </a:r>
            <a:r>
              <a:rPr lang="pl-PL" sz="2400" b="1" dirty="0"/>
              <a:t>składa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austriackiej </a:t>
            </a:r>
            <a:r>
              <a:rPr lang="pl-PL" sz="2400" b="1" dirty="0"/>
              <a:t>instytucji ubezpieczeniowej</a:t>
            </a:r>
            <a:r>
              <a:rPr lang="pl-PL" sz="2400" dirty="0"/>
              <a:t> – zgodnie z zasadami </a:t>
            </a:r>
            <a:r>
              <a:rPr lang="pl-PL" sz="2400" dirty="0" smtClean="0"/>
              <a:t>określonymi </a:t>
            </a:r>
            <a:br>
              <a:rPr lang="pl-PL" sz="2400" dirty="0" smtClean="0"/>
            </a:br>
            <a:r>
              <a:rPr lang="pl-PL" sz="2400" dirty="0" smtClean="0"/>
              <a:t>w austriackim ustawodawstwie.</a:t>
            </a:r>
            <a:endParaRPr lang="pl-PL" sz="2400" dirty="0"/>
          </a:p>
          <a:p>
            <a:endParaRPr lang="pl-PL" sz="2400" dirty="0"/>
          </a:p>
          <a:p>
            <a:pPr algn="just"/>
            <a:r>
              <a:rPr lang="pl-PL" sz="2400" dirty="0"/>
              <a:t>Instytucja </a:t>
            </a:r>
            <a:r>
              <a:rPr lang="pl-PL" sz="2400" dirty="0" smtClean="0"/>
              <a:t>austriacka rozpatruje </a:t>
            </a:r>
            <a:r>
              <a:rPr lang="pl-PL" sz="2400" dirty="0"/>
              <a:t>wniosek o świadczenie </a:t>
            </a:r>
            <a:r>
              <a:rPr lang="pl-PL" sz="2400" dirty="0" smtClean="0"/>
              <a:t>austriackie </a:t>
            </a:r>
            <a:r>
              <a:rPr lang="pl-PL" sz="2400" dirty="0" smtClean="0"/>
              <a:t>oraz przekazuje </a:t>
            </a:r>
            <a:r>
              <a:rPr lang="pl-PL" sz="2400" dirty="0"/>
              <a:t>do ZUS – do Wydziału Realizacji Umów Międzynarodowych </a:t>
            </a:r>
            <a:r>
              <a:rPr lang="pl-PL" sz="2400" dirty="0" smtClean="0"/>
              <a:t>w </a:t>
            </a:r>
            <a:r>
              <a:rPr lang="pl-PL" sz="2400" dirty="0" smtClean="0"/>
              <a:t>Oddziale </a:t>
            </a:r>
            <a:r>
              <a:rPr lang="pl-PL" sz="2400" dirty="0"/>
              <a:t>w </a:t>
            </a:r>
            <a:r>
              <a:rPr lang="pl-PL" sz="2400" dirty="0" smtClean="0"/>
              <a:t>Tarnowie </a:t>
            </a:r>
            <a:r>
              <a:rPr lang="pl-PL" sz="2400" dirty="0"/>
              <a:t>– do rozpatrzenia wniosek o świadczenie polskie.</a:t>
            </a:r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Zasady składania wniosków o świadczenia emerytalno-rentowe z ZUS przyznawane z zastosowaniem przepisów o unijnej koordynacji</a:t>
            </a:r>
            <a:endParaRPr lang="pl-PL" sz="36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3337188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endParaRPr lang="pl-PL" sz="2400" dirty="0" smtClean="0"/>
          </a:p>
          <a:p>
            <a:pPr algn="just"/>
            <a:r>
              <a:rPr lang="pl-PL" sz="2400" b="1" dirty="0" smtClean="0"/>
              <a:t>Emerytury </a:t>
            </a:r>
            <a:r>
              <a:rPr lang="pl-PL" sz="2400" b="1" dirty="0"/>
              <a:t>i renty przysługujące z instytucji ubezpieczeniowej danego </a:t>
            </a:r>
            <a:r>
              <a:rPr lang="pl-PL" sz="2400" b="1" dirty="0" smtClean="0"/>
              <a:t>państwa </a:t>
            </a:r>
            <a:r>
              <a:rPr lang="pl-PL" sz="2400" dirty="0" smtClean="0"/>
              <a:t>osobom </a:t>
            </a:r>
            <a:r>
              <a:rPr lang="pl-PL" sz="2400" dirty="0"/>
              <a:t>uprawnionym, zamieszkałym w innym państwie członkowskim, </a:t>
            </a:r>
            <a:r>
              <a:rPr lang="pl-PL" sz="2400" dirty="0" smtClean="0"/>
              <a:t>mogą </a:t>
            </a:r>
            <a:br>
              <a:rPr lang="pl-PL" sz="2400" dirty="0" smtClean="0"/>
            </a:br>
            <a:r>
              <a:rPr lang="pl-PL" sz="2400" b="1" dirty="0" smtClean="0"/>
              <a:t>być </a:t>
            </a:r>
            <a:r>
              <a:rPr lang="pl-PL" sz="2400" b="1" dirty="0"/>
              <a:t>– na wniosek zainteresowanego – przekazane do jego </a:t>
            </a:r>
            <a:r>
              <a:rPr lang="pl-PL" sz="2400" b="1" dirty="0" smtClean="0"/>
              <a:t>państwa zamieszkania</a:t>
            </a:r>
            <a:r>
              <a:rPr lang="pl-PL" sz="2400" b="1" dirty="0"/>
              <a:t>.</a:t>
            </a:r>
          </a:p>
          <a:p>
            <a:endParaRPr lang="pl-PL" sz="2400" dirty="0"/>
          </a:p>
          <a:p>
            <a:r>
              <a:rPr lang="pl-PL" sz="2400" b="1" dirty="0"/>
              <a:t>Przekazywanie przez ZUS polskich emerytur i rent osobom zamieszkałym </a:t>
            </a:r>
            <a:r>
              <a:rPr lang="pl-PL" sz="2400" b="1" dirty="0" smtClean="0"/>
              <a:t>w Austrii realizowane </a:t>
            </a:r>
            <a:r>
              <a:rPr lang="pl-PL" sz="2400" b="1" dirty="0"/>
              <a:t>jest </a:t>
            </a:r>
            <a:r>
              <a:rPr lang="pl-PL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bezpośrednio drogą bankową n</a:t>
            </a:r>
            <a:r>
              <a:rPr lang="pl-PL" sz="2400" dirty="0" smtClean="0"/>
              <a:t>a rachunek w Austrii lub w Polsce,</a:t>
            </a:r>
          </a:p>
          <a:p>
            <a:r>
              <a:rPr lang="pl-PL" sz="2400" dirty="0" smtClean="0"/>
              <a:t>-   do rąk osoby upoważnionej w Polsce.</a:t>
            </a:r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Przekazywanie (transfer) emerytury lub renty z ZUS do państwa zamieszkania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350263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algn="just"/>
            <a:r>
              <a:rPr lang="pl-PL" sz="2400" b="1" dirty="0"/>
              <a:t>Świadczeniobiorca zamieszkały za granicą w państwie członkowskim </a:t>
            </a:r>
            <a:r>
              <a:rPr lang="pl-PL" sz="2400" dirty="0"/>
              <a:t>obowiązany </a:t>
            </a:r>
            <a:r>
              <a:rPr lang="pl-PL" sz="2400" dirty="0" smtClean="0"/>
              <a:t>jest</a:t>
            </a:r>
            <a:r>
              <a:rPr lang="pl-PL" sz="2400" b="1" dirty="0" smtClean="0"/>
              <a:t> informować </a:t>
            </a:r>
            <a:r>
              <a:rPr lang="pl-PL" sz="2400" dirty="0"/>
              <a:t>jednostkę organizacyjną ZUS przekazującą mu emeryturę lub rentę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o każdorazowej </a:t>
            </a:r>
            <a:r>
              <a:rPr lang="pl-PL" sz="2400" b="1" dirty="0"/>
              <a:t>zmianie</a:t>
            </a:r>
            <a:r>
              <a:rPr lang="pl-PL" sz="2400" dirty="0" smtClean="0"/>
              <a:t>:</a:t>
            </a:r>
          </a:p>
          <a:p>
            <a:endParaRPr lang="pl-PL" sz="2400" dirty="0"/>
          </a:p>
          <a:p>
            <a:pPr>
              <a:buFontTx/>
              <a:buChar char="-"/>
            </a:pPr>
            <a:r>
              <a:rPr lang="pl-PL" sz="2000" dirty="0" smtClean="0"/>
              <a:t> miejsca </a:t>
            </a:r>
            <a:r>
              <a:rPr lang="pl-PL" sz="2000" dirty="0"/>
              <a:t>zamieszkania</a:t>
            </a:r>
            <a:r>
              <a:rPr lang="pl-PL" sz="2000" dirty="0" smtClean="0"/>
              <a:t>,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r>
              <a:rPr lang="pl-PL" sz="2000" dirty="0" smtClean="0"/>
              <a:t> rachunku </a:t>
            </a:r>
            <a:r>
              <a:rPr lang="pl-PL" sz="2000" dirty="0"/>
              <a:t>bankowego </a:t>
            </a:r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 smtClean="0"/>
              <a:t>oraz</a:t>
            </a: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o </a:t>
            </a:r>
            <a:r>
              <a:rPr lang="pl-PL" sz="2000" dirty="0"/>
              <a:t>wszystkich okolicznościach mających wpływ na prawo lub wysokość świadczeń albo na ich wypłatę, takich jak </a:t>
            </a:r>
            <a:r>
              <a:rPr lang="pl-PL" sz="2000" b="1" dirty="0"/>
              <a:t>kontynuowanie zatrudnienia u </a:t>
            </a:r>
            <a:r>
              <a:rPr lang="pl-PL" sz="2000" b="1" dirty="0" smtClean="0"/>
              <a:t>austriackiego pracodawcy</a:t>
            </a:r>
            <a:r>
              <a:rPr lang="pl-PL" sz="2000" dirty="0"/>
              <a:t>, podjęcie zatrudnienia lub pracy na własny rachunek, odzyskanie zdolności do pracy, </a:t>
            </a:r>
            <a:r>
              <a:rPr lang="pl-PL" sz="2000" dirty="0" smtClean="0"/>
              <a:t>zakończenie </a:t>
            </a:r>
            <a:r>
              <a:rPr lang="pl-PL" sz="2000" dirty="0"/>
              <a:t>studiów przez dziecko uprawnione do renty rodzinnej</a:t>
            </a:r>
            <a:r>
              <a:rPr lang="pl-PL" sz="2000" dirty="0" smtClean="0"/>
              <a:t>.</a:t>
            </a:r>
          </a:p>
          <a:p>
            <a:pPr>
              <a:buFontTx/>
              <a:buChar char="-"/>
            </a:pPr>
            <a:endParaRPr lang="pl-PL" sz="2000" dirty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Kontrola uprawnień do emerytury lub renty osoby zamieszkałej w innym państwie członkowskim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589546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algn="just"/>
            <a:r>
              <a:rPr lang="pl-PL" sz="2400" b="1" dirty="0"/>
              <a:t>ZUS przekazując polskie świadczenia emerytalno-rentowe </a:t>
            </a:r>
            <a:r>
              <a:rPr lang="pl-PL" sz="2400" b="1" dirty="0" smtClean="0"/>
              <a:t>osobom uprawnionym </a:t>
            </a:r>
            <a:r>
              <a:rPr lang="pl-PL" sz="2400" b="1" dirty="0"/>
              <a:t>zamieszkałym </a:t>
            </a:r>
            <a:r>
              <a:rPr lang="pl-PL" sz="2400" b="1" dirty="0" smtClean="0"/>
              <a:t>za granicą</a:t>
            </a:r>
            <a:r>
              <a:rPr lang="pl-PL" sz="2400" dirty="0" smtClean="0"/>
              <a:t>, </a:t>
            </a:r>
            <a:r>
              <a:rPr lang="pl-PL" sz="2400" dirty="0"/>
              <a:t>przeprowadza </a:t>
            </a:r>
            <a:r>
              <a:rPr lang="pl-PL" sz="2400" b="1" u="sng" dirty="0"/>
              <a:t>kontrolę istnienia </a:t>
            </a:r>
            <a:r>
              <a:rPr lang="pl-PL" sz="2400" b="1" u="sng" dirty="0" smtClean="0"/>
              <a:t>dalszego prawa </a:t>
            </a:r>
            <a:r>
              <a:rPr lang="pl-PL" sz="2400" dirty="0"/>
              <a:t>świadczeniobiorców do pobierania świadczeń – w tym celu </a:t>
            </a:r>
            <a:r>
              <a:rPr lang="pl-PL" sz="2400" dirty="0" smtClean="0"/>
              <a:t>okresowo przesyła </a:t>
            </a:r>
            <a:r>
              <a:rPr lang="pl-PL" sz="2400" dirty="0"/>
              <a:t>emerytom i rencistom do wypełnienia i własnoręcznego </a:t>
            </a:r>
            <a:r>
              <a:rPr lang="pl-PL" sz="2400" dirty="0" smtClean="0"/>
              <a:t>podpisania formularza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ZUS-RZ-OZS-01 </a:t>
            </a:r>
            <a:r>
              <a:rPr lang="pl-PL" sz="2400" i="1" dirty="0" smtClean="0"/>
              <a:t>Oświadczenie emeryta/rencisty zamieszkałego za granicą o istnieniu dalszego prawa do pobierania świadczenia.</a:t>
            </a:r>
          </a:p>
          <a:p>
            <a:endParaRPr lang="pl-PL" sz="2400" i="1" dirty="0"/>
          </a:p>
          <a:p>
            <a:pPr algn="just"/>
            <a:r>
              <a:rPr lang="pl-PL" sz="2400" b="1" dirty="0"/>
              <a:t>Własnoręczność </a:t>
            </a:r>
            <a:r>
              <a:rPr lang="pl-PL" sz="2400" b="1" dirty="0" smtClean="0"/>
              <a:t>podpisu</a:t>
            </a:r>
            <a:r>
              <a:rPr lang="pl-PL" sz="2400" dirty="0" smtClean="0"/>
              <a:t> </a:t>
            </a:r>
            <a:r>
              <a:rPr lang="pl-PL" sz="2400" dirty="0"/>
              <a:t>złożonego na </a:t>
            </a:r>
            <a:r>
              <a:rPr lang="pl-PL" sz="2400" dirty="0" smtClean="0"/>
              <a:t>formularzu przez </a:t>
            </a:r>
            <a:r>
              <a:rPr lang="pl-PL" sz="2400" dirty="0"/>
              <a:t>zamieszkałego za granicą (np. </a:t>
            </a:r>
            <a:r>
              <a:rPr lang="pl-PL" sz="2400" dirty="0" smtClean="0"/>
              <a:t>w Austrii) </a:t>
            </a:r>
            <a:r>
              <a:rPr lang="pl-PL" sz="2400" dirty="0"/>
              <a:t>emeryta, </a:t>
            </a:r>
            <a:r>
              <a:rPr lang="pl-PL" sz="2400" dirty="0" smtClean="0"/>
              <a:t>rencistę lub </a:t>
            </a:r>
            <a:r>
              <a:rPr lang="pl-PL" sz="2400" dirty="0"/>
              <a:t>upoważnioną osobę sprawującą faktyczną opiekę nad emerytem </a:t>
            </a:r>
            <a:r>
              <a:rPr lang="pl-PL" sz="2400" dirty="0" smtClean="0"/>
              <a:t>lub rencistą</a:t>
            </a:r>
            <a:r>
              <a:rPr lang="pl-PL" sz="2400" dirty="0"/>
              <a:t>, </a:t>
            </a:r>
            <a:r>
              <a:rPr lang="pl-PL" sz="2400" b="1" dirty="0"/>
              <a:t>może być potwierdzona przez właściwy urząd lub osobę do </a:t>
            </a:r>
            <a:r>
              <a:rPr lang="pl-PL" sz="2400" b="1" dirty="0" smtClean="0"/>
              <a:t>tego upoważnioną </a:t>
            </a:r>
            <a:r>
              <a:rPr lang="pl-PL" sz="2400" b="1" dirty="0"/>
              <a:t>w państwie zamieszkania wymienionych osób, albo przez </a:t>
            </a:r>
            <a:r>
              <a:rPr lang="pl-PL" sz="2400" b="1" dirty="0" smtClean="0"/>
              <a:t>osobę upoważnioną </a:t>
            </a:r>
            <a:r>
              <a:rPr lang="pl-PL" sz="2400" b="1" dirty="0"/>
              <a:t>w polskiej placówce dyplomatycznej lub konsularnej</a:t>
            </a:r>
            <a:r>
              <a:rPr lang="pl-PL" sz="2400" dirty="0"/>
              <a:t>. </a:t>
            </a:r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3600" b="1" dirty="0"/>
              <a:t>Kontrola uprawnień do emerytury lub renty osoby zamieszkałej w innym państwie członkowskim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4018121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4400" dirty="0" smtClean="0"/>
              <a:t>Informacje dodatkowe</a:t>
            </a:r>
          </a:p>
          <a:p>
            <a:endParaRPr lang="pl-PL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2351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algn="just"/>
            <a:r>
              <a:rPr lang="pl-PL" sz="2800" b="1" dirty="0"/>
              <a:t>1 </a:t>
            </a:r>
            <a:r>
              <a:rPr lang="pl-PL" sz="2800" b="1" dirty="0" smtClean="0"/>
              <a:t>października 2017  </a:t>
            </a:r>
            <a:r>
              <a:rPr lang="pl-PL" sz="2800" b="1" dirty="0"/>
              <a:t>r. </a:t>
            </a:r>
            <a:r>
              <a:rPr lang="pl-PL" sz="2800" b="1" dirty="0" smtClean="0"/>
              <a:t>weszła w </a:t>
            </a:r>
            <a:r>
              <a:rPr lang="pl-PL" sz="2800" b="1" dirty="0"/>
              <a:t>życie przepisy ustawy z dnia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16 listopada 2016 r</a:t>
            </a:r>
            <a:r>
              <a:rPr lang="pl-PL" sz="2800" b="1" dirty="0"/>
              <a:t>. o zmianie ustawy </a:t>
            </a:r>
            <a:r>
              <a:rPr lang="pl-PL" sz="2800" b="1" dirty="0" smtClean="0"/>
              <a:t>o zmianie ustawy o </a:t>
            </a:r>
            <a:r>
              <a:rPr lang="pl-PL" sz="2800" b="1" dirty="0"/>
              <a:t>emeryturach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i </a:t>
            </a:r>
            <a:r>
              <a:rPr lang="pl-PL" sz="2800" b="1" dirty="0"/>
              <a:t>rentach z Funduszu Ubezpieczeń </a:t>
            </a:r>
            <a:r>
              <a:rPr lang="pl-PL" sz="2800" b="1" dirty="0" smtClean="0"/>
              <a:t>Społecznych oraz niektórych innych ustaw </a:t>
            </a:r>
            <a:r>
              <a:rPr lang="pl-PL" sz="2800" b="1" dirty="0"/>
              <a:t>(Dz.U. z </a:t>
            </a:r>
            <a:r>
              <a:rPr lang="pl-PL" sz="2800" b="1" dirty="0" smtClean="0"/>
              <a:t>2017 r</a:t>
            </a:r>
            <a:r>
              <a:rPr lang="pl-PL" sz="2800" b="1" dirty="0" smtClean="0"/>
              <a:t>.</a:t>
            </a:r>
            <a:r>
              <a:rPr lang="pl-PL" sz="2800" b="1" dirty="0" smtClean="0"/>
              <a:t>, </a:t>
            </a:r>
            <a:r>
              <a:rPr lang="pl-PL" sz="2800" b="1" dirty="0" smtClean="0"/>
              <a:t>poz. 38).</a:t>
            </a:r>
            <a:endParaRPr lang="pl-PL" sz="2800" b="1" dirty="0"/>
          </a:p>
          <a:p>
            <a:endParaRPr lang="pl-PL" sz="1200" dirty="0"/>
          </a:p>
          <a:p>
            <a:r>
              <a:rPr lang="pl-PL" sz="2800" b="1" u="sng" dirty="0"/>
              <a:t>Ustawa wprowadziła następujące zmiany</a:t>
            </a:r>
            <a:r>
              <a:rPr lang="pl-PL" sz="2800" b="1" u="sng" dirty="0" smtClean="0"/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/>
              <a:t>przywróciła  powszechny wiek emerytalny obowiązujący przed </a:t>
            </a:r>
            <a:br>
              <a:rPr lang="pl-PL" sz="2800" dirty="0" smtClean="0"/>
            </a:br>
            <a:r>
              <a:rPr lang="pl-PL" sz="2800" dirty="0" smtClean="0"/>
              <a:t>1 stycznia 2013r. tj.</a:t>
            </a:r>
          </a:p>
          <a:p>
            <a:pPr marL="1206900" lvl="2" indent="-342900">
              <a:lnSpc>
                <a:spcPct val="80000"/>
              </a:lnSpc>
              <a:buFont typeface="Lato" panose="020B0604020202020204" charset="-18"/>
              <a:buChar char="─"/>
            </a:pPr>
            <a:r>
              <a:rPr lang="pl-PL" sz="2800" dirty="0" smtClean="0"/>
              <a:t>60 </a:t>
            </a:r>
            <a:r>
              <a:rPr lang="pl-PL" sz="2800" dirty="0" smtClean="0"/>
              <a:t>lat -  dla kobiet,</a:t>
            </a:r>
            <a:endParaRPr lang="pl-PL" sz="2800" dirty="0"/>
          </a:p>
          <a:p>
            <a:pPr marL="1206900" lvl="2" indent="-342900">
              <a:lnSpc>
                <a:spcPct val="80000"/>
              </a:lnSpc>
              <a:buFont typeface="Lato" panose="020B0604020202020204" charset="-18"/>
              <a:buChar char="─"/>
            </a:pPr>
            <a:r>
              <a:rPr lang="pl-PL" sz="2800" dirty="0" smtClean="0"/>
              <a:t>65 lat -  dla mężczyzn.</a:t>
            </a: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 smtClean="0"/>
          </a:p>
          <a:p>
            <a:endParaRPr lang="pl-PL" sz="28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pPr algn="ctr"/>
            <a:r>
              <a:rPr lang="pl-PL" sz="4000" b="1" dirty="0"/>
              <a:t>Zmiany w polskiej ustawie emerytalnej od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1 października 2017 r.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634146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/>
              <a:t>możliwość zastosowania tablicy trwania życia z dnia osiągnięcia obniżonego wieku </a:t>
            </a:r>
            <a:r>
              <a:rPr lang="pl-PL" sz="2800" b="1" dirty="0" smtClean="0"/>
              <a:t>emerytalnego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algn="just"/>
            <a:r>
              <a:rPr lang="pl-PL" sz="2400" dirty="0"/>
              <a:t>(możliwość zastosowania do obliczenia emerytury średniego dalszego trwania życia wynikającego z ogłoszonej przez Prezesa GUS tablicy, obowiązującej w dniu osiągnięcia przez wnioskodawcę </a:t>
            </a:r>
            <a:r>
              <a:rPr lang="pl-PL" sz="2400" dirty="0" smtClean="0"/>
              <a:t>obniżonego </a:t>
            </a:r>
            <a:r>
              <a:rPr lang="pl-PL" sz="2400" dirty="0"/>
              <a:t>wieku emerytalnego, nawet jeśli wystąpił on z wnioskiem o przyznanie emerytury w okresie, w którym obowiązywała już nowa tablica średniego dalszego trwania życia)</a:t>
            </a:r>
          </a:p>
          <a:p>
            <a:endParaRPr lang="pl-PL" sz="2400" dirty="0" smtClean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pPr algn="ctr"/>
            <a:r>
              <a:rPr lang="pl-PL" sz="4000" b="1" dirty="0"/>
              <a:t>Zmiany w polskiej ustawie emerytalnej od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1 października 2017 </a:t>
            </a:r>
            <a:r>
              <a:rPr lang="pl-PL" sz="4000" b="1" dirty="0"/>
              <a:t>r.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3987924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algn="just"/>
            <a:r>
              <a:rPr lang="pl-PL" sz="2400" b="1" dirty="0" smtClean="0"/>
              <a:t>Osoby, </a:t>
            </a:r>
            <a:r>
              <a:rPr lang="pl-PL" sz="2400" b="1" dirty="0"/>
              <a:t>którym </a:t>
            </a:r>
            <a:r>
              <a:rPr lang="pl-PL" sz="2400" b="1" dirty="0" smtClean="0"/>
              <a:t>przed 1 październikiem 2017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r>
              <a:rPr lang="pl-PL" sz="2400" b="1" dirty="0"/>
              <a:t> przyznano prawo do emerytury</a:t>
            </a:r>
            <a:r>
              <a:rPr lang="pl-PL" sz="2400" b="1" dirty="0" smtClean="0"/>
              <a:t> </a:t>
            </a:r>
            <a:r>
              <a:rPr lang="pl-PL" sz="2400" b="1" dirty="0"/>
              <a:t>lub które spełniały przed </a:t>
            </a:r>
            <a:r>
              <a:rPr lang="pl-PL" sz="2400" b="1" dirty="0" smtClean="0"/>
              <a:t>1 październikiem 2017 </a:t>
            </a:r>
            <a:r>
              <a:rPr lang="pl-PL" sz="2400" b="1" dirty="0"/>
              <a:t>r, warunki do emerytury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 </a:t>
            </a:r>
            <a:r>
              <a:rPr lang="pl-PL" sz="2400" b="1" dirty="0"/>
              <a:t>przedłużonego </a:t>
            </a:r>
            <a:r>
              <a:rPr lang="pl-PL" sz="2400" b="1" dirty="0" smtClean="0"/>
              <a:t> wieku emerytalnego, mają prawo do wariantowania obliczenia emerytury według tablic trwania życia obowiązujących:</a:t>
            </a:r>
          </a:p>
          <a:p>
            <a:endParaRPr lang="pl-PL" sz="2400" dirty="0"/>
          </a:p>
          <a:p>
            <a:pPr marL="342900" indent="-342900">
              <a:buFontTx/>
              <a:buChar char="-"/>
            </a:pPr>
            <a:r>
              <a:rPr lang="pl-PL" sz="2400" dirty="0"/>
              <a:t>w</a:t>
            </a:r>
            <a:r>
              <a:rPr lang="pl-PL" sz="2400" dirty="0" smtClean="0"/>
              <a:t> dniu zgłoszenia wniosku o emeryturę, </a:t>
            </a:r>
            <a:endParaRPr lang="pl-PL" sz="2400" dirty="0" smtClean="0"/>
          </a:p>
          <a:p>
            <a:pPr marL="342900" indent="-342900"/>
            <a:r>
              <a:rPr lang="pl-PL" sz="2400" dirty="0" smtClean="0"/>
              <a:t>	lub</a:t>
            </a:r>
            <a:endParaRPr lang="pl-PL" sz="2400" dirty="0" smtClean="0"/>
          </a:p>
          <a:p>
            <a:pPr marL="342900" indent="-342900">
              <a:buFontTx/>
              <a:buChar char="-"/>
            </a:pPr>
            <a:r>
              <a:rPr lang="pl-PL" sz="2400" dirty="0"/>
              <a:t>w</a:t>
            </a:r>
            <a:r>
              <a:rPr lang="pl-PL" sz="2400" dirty="0" smtClean="0"/>
              <a:t> dniu osiągnięcia podwyższonego wieku emerytalnego,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</a:t>
            </a:r>
            <a:r>
              <a:rPr lang="pl-PL" sz="2400" dirty="0" smtClean="0"/>
              <a:t> dniu osiągnięcia obniżonego wieku emerytalnego,</a:t>
            </a:r>
          </a:p>
          <a:p>
            <a:endParaRPr lang="pl-PL" sz="2400" dirty="0" smtClean="0"/>
          </a:p>
          <a:p>
            <a:r>
              <a:rPr lang="pl-PL" sz="2400" dirty="0"/>
              <a:t>w</a:t>
            </a:r>
            <a:r>
              <a:rPr lang="pl-PL" sz="2400" dirty="0" smtClean="0"/>
              <a:t> zależności od tego co jest dla nich korzystniejsze. 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pPr algn="ctr"/>
            <a:r>
              <a:rPr lang="pl-PL" sz="4000" b="1" dirty="0"/>
              <a:t>Zmiany w polskiej ustawie emerytalnej od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1 października 2017 </a:t>
            </a:r>
            <a:r>
              <a:rPr lang="pl-PL" sz="4000" b="1" dirty="0"/>
              <a:t>r.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47738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2025336" cy="4968552"/>
          </a:xfrm>
        </p:spPr>
        <p:txBody>
          <a:bodyPr/>
          <a:lstStyle/>
          <a:p>
            <a:r>
              <a:rPr lang="pl-PL" sz="2400" dirty="0" smtClean="0"/>
              <a:t>Obniżenie stażu wymaganego od </a:t>
            </a:r>
            <a:r>
              <a:rPr lang="pl-PL" sz="2400" b="1" u="sng" dirty="0" smtClean="0"/>
              <a:t>kobiet</a:t>
            </a:r>
            <a:r>
              <a:rPr lang="pl-PL" sz="2400" dirty="0" smtClean="0"/>
              <a:t> do uzyskania najniższej emerytury: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o</a:t>
            </a:r>
            <a:r>
              <a:rPr lang="pl-PL" sz="2400" dirty="0" smtClean="0"/>
              <a:t>kres wymagany dla uzyskania emerytury w kwocie najniższej </a:t>
            </a:r>
            <a:r>
              <a:rPr lang="pl-PL" sz="2400" b="1" u="sng" dirty="0" smtClean="0"/>
              <a:t>wynosi co najmniej 20 lat.</a:t>
            </a:r>
          </a:p>
          <a:p>
            <a:pPr algn="just"/>
            <a:r>
              <a:rPr lang="pl-PL" sz="2400" dirty="0" smtClean="0"/>
              <a:t>-  okres  składkowy i nieskładkowy wymagany dla</a:t>
            </a:r>
            <a:r>
              <a:rPr lang="pl-PL" sz="2400" b="1" u="sng" dirty="0" smtClean="0"/>
              <a:t> mężczyzn </a:t>
            </a:r>
            <a:r>
              <a:rPr lang="pl-PL" sz="2400" dirty="0" smtClean="0"/>
              <a:t>do uzyskania najniższej emerytury </a:t>
            </a:r>
            <a:r>
              <a:rPr lang="pl-PL" sz="2400" b="1" u="sng" dirty="0" smtClean="0"/>
              <a:t>nie ulega zmianie i wynosi 25 lat.</a:t>
            </a:r>
          </a:p>
          <a:p>
            <a:endParaRPr lang="pl-PL" sz="2400" b="1" u="sng" dirty="0"/>
          </a:p>
          <a:p>
            <a:r>
              <a:rPr lang="pl-PL" sz="2400" b="1" dirty="0" smtClean="0"/>
              <a:t>Kwoty najniższych, gwarantowanych świadczeń emerytalno-rentowych od 1 marca 2019r.:</a:t>
            </a:r>
          </a:p>
          <a:p>
            <a:pPr marL="342900" indent="-342900">
              <a:buFontTx/>
              <a:buChar char="-"/>
            </a:pPr>
            <a:r>
              <a:rPr lang="pl-PL" sz="2400" dirty="0" smtClean="0"/>
              <a:t>emerytura, renta z tytułu całkowitej niezdolności do pracy, renta rodzinna – 1100 zł,</a:t>
            </a:r>
          </a:p>
          <a:p>
            <a:r>
              <a:rPr lang="pl-PL" sz="2400" dirty="0" smtClean="0"/>
              <a:t>-   renta z tytułu częściowej niezdolności do pracy – 825 zł</a:t>
            </a:r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pPr algn="ctr"/>
            <a:r>
              <a:rPr lang="pl-PL" sz="4000" b="1" dirty="0"/>
              <a:t>Zmiany w polskiej ustawie emerytalnej od </a:t>
            </a:r>
            <a:br>
              <a:rPr lang="pl-PL" sz="4000" b="1" dirty="0"/>
            </a:br>
            <a:r>
              <a:rPr lang="pl-PL" sz="4000" b="1" dirty="0"/>
              <a:t>1 października 2017 r.</a:t>
            </a:r>
            <a:endParaRPr lang="pl-PL" sz="4000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72604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4400" dirty="0" smtClean="0"/>
              <a:t>Świadczenia emerytalno-rentowe w świetle polskiego ustawodawstwa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37585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813768" y="3004592"/>
            <a:ext cx="11485440" cy="5256584"/>
          </a:xfrm>
        </p:spPr>
        <p:txBody>
          <a:bodyPr/>
          <a:lstStyle/>
          <a:p>
            <a:pPr algn="just"/>
            <a:r>
              <a:rPr lang="pl-PL" sz="2400" dirty="0" smtClean="0"/>
              <a:t>Od 1 lipca 2017 r. w każdej placówce Zakładu Ubezpieczeń Społecznych powołano </a:t>
            </a:r>
            <a:r>
              <a:rPr lang="pl-PL" sz="2400" b="1" u="sng" dirty="0"/>
              <a:t>doradców </a:t>
            </a:r>
            <a:r>
              <a:rPr lang="pl-PL" sz="2400" b="1" u="sng" dirty="0" smtClean="0"/>
              <a:t>emerytalnych</a:t>
            </a:r>
            <a:r>
              <a:rPr lang="pl-PL" sz="2400" b="1" dirty="0" smtClean="0"/>
              <a:t>.  </a:t>
            </a:r>
            <a:r>
              <a:rPr lang="pl-PL" sz="2400" dirty="0" smtClean="0"/>
              <a:t>Mają oni pomóc emerytom poprzez wyliczenie przewidywanej  (hipotetycznej) wysokości świadczenia</a:t>
            </a:r>
            <a:r>
              <a:rPr lang="pl-PL" sz="2400" dirty="0"/>
              <a:t>, odpowiedzieć na najważniejsze pytania </a:t>
            </a:r>
            <a:r>
              <a:rPr lang="pl-PL" sz="2400" dirty="0" smtClean="0"/>
              <a:t>i </a:t>
            </a:r>
            <a:r>
              <a:rPr lang="pl-PL" sz="2400" dirty="0"/>
              <a:t>w efekcie pomóc podjąć ostateczną </a:t>
            </a:r>
            <a:r>
              <a:rPr lang="pl-PL" sz="2400" dirty="0" smtClean="0"/>
              <a:t>decyzję w sprawie daty przejścia na emeryturę.</a:t>
            </a:r>
          </a:p>
          <a:p>
            <a:endParaRPr lang="pl-PL" sz="2400" dirty="0"/>
          </a:p>
          <a:p>
            <a:pPr algn="just"/>
            <a:r>
              <a:rPr lang="pl-PL" sz="2400" b="1" dirty="0" smtClean="0"/>
              <a:t>Osoby zamieszkałe za granicą</a:t>
            </a:r>
            <a:r>
              <a:rPr lang="pl-PL" sz="2400" dirty="0" smtClean="0"/>
              <a:t>, które nie mają możliwości skorzystania z  </a:t>
            </a:r>
            <a:r>
              <a:rPr lang="pl-PL" sz="2400" dirty="0"/>
              <a:t>usług doradców </a:t>
            </a:r>
            <a:r>
              <a:rPr lang="pl-PL" sz="2400" dirty="0" smtClean="0"/>
              <a:t>emerytalnych podczas </a:t>
            </a:r>
            <a:r>
              <a:rPr lang="pl-PL" sz="2400" dirty="0"/>
              <a:t>wizyty w placówce </a:t>
            </a:r>
            <a:r>
              <a:rPr lang="pl-PL" sz="2400" dirty="0" smtClean="0"/>
              <a:t>ZUS, mogą wystąpić </a:t>
            </a:r>
            <a:br>
              <a:rPr lang="pl-PL" sz="2400" dirty="0" smtClean="0"/>
            </a:br>
            <a:r>
              <a:rPr lang="pl-PL" sz="2400" dirty="0" smtClean="0"/>
              <a:t>z wnioskiem </a:t>
            </a:r>
            <a:r>
              <a:rPr lang="pl-PL" sz="2400" dirty="0"/>
              <a:t> </a:t>
            </a:r>
            <a:r>
              <a:rPr lang="pl-PL" sz="2400" dirty="0" smtClean="0"/>
              <a:t>o wyliczenie emerytury przez doradcę emerytalnego.</a:t>
            </a:r>
          </a:p>
          <a:p>
            <a:endParaRPr lang="pl-PL" sz="2400" dirty="0" smtClean="0"/>
          </a:p>
          <a:p>
            <a:pPr algn="just"/>
            <a:r>
              <a:rPr lang="pl-PL" sz="2400" dirty="0" smtClean="0"/>
              <a:t>Wyliczenie emerytury przez doradcę będzie możliwe w przypadku posiadania naliczonego kapitału początkowego za okresy ubezpieczenia przed </a:t>
            </a:r>
            <a:r>
              <a:rPr lang="pl-PL" sz="2400" dirty="0" smtClean="0"/>
              <a:t>1.01.1999 </a:t>
            </a:r>
            <a:r>
              <a:rPr lang="pl-PL" sz="2400" dirty="0" smtClean="0"/>
              <a:t>r.  </a:t>
            </a:r>
            <a:br>
              <a:rPr lang="pl-PL" sz="2400" dirty="0" smtClean="0"/>
            </a:br>
            <a:r>
              <a:rPr lang="pl-PL" sz="2400" dirty="0" smtClean="0"/>
              <a:t>lub posiadania okresów ubezpieczenia po 31.12.1998 r.</a:t>
            </a:r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pPr algn="ctr"/>
            <a:r>
              <a:rPr lang="pl-PL" sz="4000" b="1" dirty="0" smtClean="0"/>
              <a:t>Doradcy emerytalni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662978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r>
              <a:rPr lang="pl-PL" sz="3600" dirty="0" smtClean="0"/>
              <a:t>Centrum Obsługi Telefonicznej (COT)</a:t>
            </a:r>
          </a:p>
          <a:p>
            <a:r>
              <a:rPr lang="pl-PL" sz="3600" b="1" dirty="0" smtClean="0"/>
              <a:t> tel. 22 </a:t>
            </a:r>
            <a:r>
              <a:rPr lang="pl-PL" sz="3600" b="1" dirty="0"/>
              <a:t>560 16 </a:t>
            </a:r>
            <a:r>
              <a:rPr lang="pl-PL" sz="3600" b="1" dirty="0" smtClean="0"/>
              <a:t>00</a:t>
            </a:r>
          </a:p>
          <a:p>
            <a:endParaRPr lang="pl-PL" sz="3600" dirty="0"/>
          </a:p>
          <a:p>
            <a:r>
              <a:rPr lang="pl-PL" sz="2400" dirty="0"/>
              <a:t>Konsultanci COT są dostępni </a:t>
            </a:r>
            <a:r>
              <a:rPr lang="pl-PL" sz="2400" b="1" dirty="0"/>
              <a:t>pon. - pt. w godz. 7.00 - 18.00.</a:t>
            </a:r>
            <a:endParaRPr lang="pl-PL" sz="24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656184"/>
          </a:xfrm>
        </p:spPr>
        <p:txBody>
          <a:bodyPr/>
          <a:lstStyle/>
          <a:p>
            <a:r>
              <a:rPr lang="pl-PL" sz="4000" b="1" dirty="0" smtClean="0"/>
              <a:t>Pomocne informacje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984990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8341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364632"/>
            <a:ext cx="11557448" cy="4608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e</a:t>
            </a:r>
            <a:r>
              <a:rPr lang="pl-PL" sz="3200" dirty="0" smtClean="0"/>
              <a:t>merytura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/>
              <a:t>renta z tytułu niezdolności do pracy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r</a:t>
            </a:r>
            <a:r>
              <a:rPr lang="pl-PL" sz="3200" dirty="0" smtClean="0"/>
              <a:t>enta rodzinna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d</a:t>
            </a:r>
            <a:r>
              <a:rPr lang="pl-PL" sz="3200" dirty="0" smtClean="0"/>
              <a:t>odatek pielęgnacyjny, dodatek do renty rodzinnej dla sieroty zupełnej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z</a:t>
            </a:r>
            <a:r>
              <a:rPr lang="pl-PL" sz="3200" dirty="0" smtClean="0"/>
              <a:t>asiłek pogrzebowy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/>
              <a:t>ś</a:t>
            </a:r>
            <a:r>
              <a:rPr lang="pl-PL" sz="3200" dirty="0" smtClean="0"/>
              <a:t>wiadczenie przedemerytalne, zasiłek przedemerytalny, emerytury pomostowe, nauczycielskie świadczenia kompensacyjne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Polskie świadczenia emerytalno-rentowe podlegające koordynacji unijnej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4986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endParaRPr lang="pl-PL" sz="3200" dirty="0" smtClean="0"/>
          </a:p>
          <a:p>
            <a:r>
              <a:rPr lang="pl-PL" sz="3200" dirty="0" smtClean="0"/>
              <a:t>Od </a:t>
            </a:r>
            <a:r>
              <a:rPr lang="pl-PL" sz="3200" dirty="0"/>
              <a:t>1999 roku w Polsce obowiązują odrębne zasady ustalania emerytury dla:</a:t>
            </a:r>
          </a:p>
          <a:p>
            <a:endParaRPr lang="pl-PL" sz="3200" dirty="0"/>
          </a:p>
          <a:p>
            <a:pPr>
              <a:buFontTx/>
              <a:buChar char="•"/>
            </a:pPr>
            <a:r>
              <a:rPr lang="pl-PL" sz="3200" dirty="0" smtClean="0"/>
              <a:t> </a:t>
            </a:r>
            <a:r>
              <a:rPr lang="pl-PL" sz="3200" b="1" dirty="0" smtClean="0"/>
              <a:t>osób </a:t>
            </a:r>
            <a:r>
              <a:rPr lang="pl-PL" sz="3200" b="1" dirty="0"/>
              <a:t>urodzonych przed 1 styczna 1949 r.</a:t>
            </a:r>
          </a:p>
          <a:p>
            <a:r>
              <a:rPr lang="pl-PL" sz="3200" dirty="0"/>
              <a:t>                     </a:t>
            </a:r>
            <a:r>
              <a:rPr lang="pl-PL" sz="2400" dirty="0"/>
              <a:t>(emerytury ustalane według dotychczasowych zasad)</a:t>
            </a:r>
          </a:p>
          <a:p>
            <a:endParaRPr lang="pl-PL" sz="2400" b="1" dirty="0"/>
          </a:p>
          <a:p>
            <a:pPr>
              <a:buFontTx/>
              <a:buChar char="•"/>
            </a:pPr>
            <a:r>
              <a:rPr lang="pl-PL" sz="3200" b="1" dirty="0"/>
              <a:t> </a:t>
            </a:r>
            <a:r>
              <a:rPr lang="pl-PL" sz="3200" b="1" dirty="0" smtClean="0"/>
              <a:t> osób </a:t>
            </a:r>
            <a:r>
              <a:rPr lang="pl-PL" sz="3200" b="1" dirty="0"/>
              <a:t>urodzonych po 31 grudnia 1948 r.</a:t>
            </a:r>
          </a:p>
          <a:p>
            <a:r>
              <a:rPr lang="pl-PL" sz="3200" dirty="0"/>
              <a:t>                     </a:t>
            </a:r>
            <a:r>
              <a:rPr lang="pl-PL" sz="2400" dirty="0"/>
              <a:t>(emerytury ustalane według zreformowanych zasad)</a:t>
            </a:r>
            <a:r>
              <a:rPr lang="pl-PL" sz="3200" dirty="0"/>
              <a:t> </a:t>
            </a:r>
          </a:p>
          <a:p>
            <a:pPr>
              <a:buFontTx/>
              <a:buChar char="•"/>
            </a:pPr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Polski system emerytalny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85242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364632"/>
            <a:ext cx="11557448" cy="460851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mogą </a:t>
            </a:r>
            <a:r>
              <a:rPr lang="pl-PL" sz="3000" dirty="0"/>
              <a:t>nabyć prawo do emerytury po ukończeniu wieku </a:t>
            </a:r>
            <a:r>
              <a:rPr lang="pl-PL" sz="3000" dirty="0" smtClean="0"/>
              <a:t>emerytalnego 60 lat dla kobiet, 65 lat dla mężczyzn </a:t>
            </a:r>
            <a:r>
              <a:rPr lang="pl-PL" sz="3000" dirty="0"/>
              <a:t>oraz udowodnieniu 20-letniego (w przypadku kobiet) lub 25-letniego (w przypadku mężczyzn) okresu składkowego i okresu nieskładkowego;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000" dirty="0"/>
              <a:t>emerytura może być również przyznana ubezpieczonym, którzy osiągnęli wiek emerytalny i nie zdołali udowodnić powyższego okresu składkowego i nieskładkowego, ale posiadają krótszy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o </a:t>
            </a:r>
            <a:r>
              <a:rPr lang="pl-PL" sz="3000" dirty="0"/>
              <a:t>5 lat staż ubezpieczeniowy, wynoszący co najmniej 15 lat dla kobiet i 20 lat dla mężczyzn.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Emerytura</a:t>
            </a:r>
          </a:p>
          <a:p>
            <a:endParaRPr lang="pl-PL" sz="2000" dirty="0" smtClean="0"/>
          </a:p>
          <a:p>
            <a:r>
              <a:rPr lang="pl-PL" sz="3600" dirty="0" smtClean="0"/>
              <a:t>Osoby urodzone przed 1 stycznia 1949 r.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62641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/>
              <a:t>mogą nabyć prawo do emerytury w wieku emerytalnym, </a:t>
            </a:r>
            <a:r>
              <a:rPr lang="pl-PL" sz="2800" b="1" dirty="0"/>
              <a:t>bez względu na liczbę udowodnionych okresów składkowych i nieskładkowych</a:t>
            </a:r>
            <a:r>
              <a:rPr lang="pl-PL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u="sng" dirty="0"/>
              <a:t>wysokość emerytury zależy od:</a:t>
            </a:r>
          </a:p>
          <a:p>
            <a:r>
              <a:rPr lang="pl-PL" sz="2800" dirty="0" smtClean="0"/>
              <a:t>       - </a:t>
            </a:r>
            <a:r>
              <a:rPr lang="pl-PL" sz="2800" b="1" dirty="0"/>
              <a:t>kwoty zwaloryzowanego kapitały początkowego </a:t>
            </a:r>
            <a:endParaRPr lang="pl-PL" sz="2800" b="1" dirty="0" smtClean="0"/>
          </a:p>
          <a:p>
            <a:r>
              <a:rPr lang="pl-PL" sz="2800" b="1" dirty="0" smtClean="0"/>
              <a:t>	 </a:t>
            </a:r>
            <a:r>
              <a:rPr lang="pl-PL" sz="2800" b="1" dirty="0" smtClean="0"/>
              <a:t>  </a:t>
            </a:r>
            <a:r>
              <a:rPr lang="pl-PL" sz="2800" dirty="0" smtClean="0"/>
              <a:t>oraz</a:t>
            </a:r>
            <a:endParaRPr lang="pl-PL" sz="2800" dirty="0" smtClean="0"/>
          </a:p>
          <a:p>
            <a:pPr algn="just"/>
            <a:r>
              <a:rPr lang="pl-PL" sz="2800" dirty="0" smtClean="0"/>
              <a:t>       - </a:t>
            </a:r>
            <a:r>
              <a:rPr lang="pl-PL" sz="2800" b="1" dirty="0"/>
              <a:t>kwoty zwaloryzowanych składek </a:t>
            </a:r>
            <a:r>
              <a:rPr lang="pl-PL" sz="2800" dirty="0"/>
              <a:t>zewidencjonowanych </a:t>
            </a:r>
            <a:r>
              <a:rPr lang="pl-PL" sz="2800" dirty="0" smtClean="0"/>
              <a:t>w ZUS </a:t>
            </a:r>
            <a:r>
              <a:rPr lang="pl-PL" sz="2800" dirty="0"/>
              <a:t>po </a:t>
            </a:r>
            <a:r>
              <a:rPr lang="pl-PL" sz="2800" dirty="0" smtClean="0"/>
              <a:t>   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     1998 </a:t>
            </a:r>
            <a:r>
              <a:rPr lang="pl-PL" sz="2800" dirty="0"/>
              <a:t>r. na indywidualnym koncie ubezpieczonego,</a:t>
            </a:r>
          </a:p>
          <a:p>
            <a:r>
              <a:rPr lang="pl-PL" sz="2800" dirty="0" smtClean="0"/>
              <a:t>      </a:t>
            </a:r>
            <a:r>
              <a:rPr lang="pl-PL" sz="2800" dirty="0" smtClean="0"/>
              <a:t> - </a:t>
            </a:r>
            <a:r>
              <a:rPr lang="pl-PL" sz="2800" b="1" dirty="0"/>
              <a:t>kwoty środków zewidencjonowanych w ZUS na subkoncie </a:t>
            </a:r>
            <a:r>
              <a:rPr lang="pl-PL" sz="2800" dirty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/>
              <a:t>suma tych kwot zostanie podzielona przez </a:t>
            </a:r>
            <a:r>
              <a:rPr lang="pl-PL" sz="2800" i="1" u="sng" dirty="0"/>
              <a:t>średnie dalsze trwanie życia </a:t>
            </a:r>
            <a:r>
              <a:rPr lang="pl-PL" sz="2800" dirty="0"/>
              <a:t>ustalone dla osób w wieku równym wiekowi przejścia na emeryturę tej osoby, której ustalana będzie emerytura.</a:t>
            </a:r>
          </a:p>
          <a:p>
            <a:endParaRPr lang="pl-PL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Emerytura</a:t>
            </a:r>
          </a:p>
          <a:p>
            <a:endParaRPr lang="pl-PL" sz="2000" dirty="0" smtClean="0"/>
          </a:p>
          <a:p>
            <a:r>
              <a:rPr lang="pl-PL" sz="3600" dirty="0" smtClean="0"/>
              <a:t>Osoby urodzone po 31 grudnia 1948 r.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4139783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3004592"/>
            <a:ext cx="11557448" cy="49685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u="sng" dirty="0"/>
              <a:t>ustala się dla ubezpieczonych urodzonych </a:t>
            </a:r>
            <a:r>
              <a:rPr lang="pl-PL" sz="2800" u="sng" dirty="0" smtClean="0"/>
              <a:t>po 31 grudnia </a:t>
            </a:r>
            <a:r>
              <a:rPr lang="pl-PL" sz="2800" u="sng" dirty="0"/>
              <a:t>1948 r. </a:t>
            </a:r>
            <a:r>
              <a:rPr lang="pl-PL" sz="2800" dirty="0"/>
              <a:t>za </a:t>
            </a:r>
            <a:r>
              <a:rPr lang="pl-PL" sz="2800" dirty="0" smtClean="0"/>
              <a:t>okresy składkowe i nieskładkowe </a:t>
            </a:r>
            <a:r>
              <a:rPr lang="pl-PL" sz="2800" dirty="0"/>
              <a:t>przed </a:t>
            </a:r>
            <a:r>
              <a:rPr lang="pl-PL" sz="2800" dirty="0" smtClean="0"/>
              <a:t> 1999 </a:t>
            </a:r>
            <a:r>
              <a:rPr lang="pl-PL" sz="2800" dirty="0"/>
              <a:t>r</a:t>
            </a:r>
            <a:r>
              <a:rPr lang="pl-PL" sz="2800" dirty="0" smtClean="0"/>
              <a:t>.;</a:t>
            </a:r>
          </a:p>
          <a:p>
            <a:endParaRPr lang="pl-PL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/>
              <a:t>wysokość ustalana jest poprzez obliczenie hipotetycznej emerytury </a:t>
            </a:r>
            <a:r>
              <a:rPr lang="pl-PL" sz="2800" b="1" dirty="0" smtClean="0"/>
              <a:t>na dzień </a:t>
            </a:r>
            <a:r>
              <a:rPr lang="pl-PL" sz="2800" b="1" dirty="0" smtClean="0"/>
              <a:t>1 stycznia 1999 </a:t>
            </a:r>
            <a:r>
              <a:rPr lang="pl-PL" sz="2800" b="1" dirty="0"/>
              <a:t>r</a:t>
            </a:r>
            <a:r>
              <a:rPr lang="pl-PL" sz="2800" dirty="0"/>
              <a:t>., </a:t>
            </a:r>
            <a:r>
              <a:rPr lang="pl-PL" sz="2800" dirty="0" smtClean="0"/>
              <a:t> którą mnoży się </a:t>
            </a:r>
            <a:r>
              <a:rPr lang="pl-PL" sz="2800" dirty="0"/>
              <a:t>przez średnie dalsze trwanie życia (kobiet i mężczyzn) w wieku 62 lat, ustalone </a:t>
            </a:r>
            <a:r>
              <a:rPr lang="pl-PL" sz="2800" dirty="0" smtClean="0"/>
              <a:t>na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1 stycznia 1999 </a:t>
            </a:r>
            <a:r>
              <a:rPr lang="pl-PL" sz="2800" dirty="0"/>
              <a:t>r</a:t>
            </a:r>
            <a:r>
              <a:rPr lang="pl-PL" sz="2800" dirty="0" smtClean="0"/>
              <a:t>.;</a:t>
            </a:r>
          </a:p>
          <a:p>
            <a:endParaRPr lang="pl-PL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w celu obliczenia kapitału początkowego </a:t>
            </a:r>
            <a:r>
              <a:rPr lang="pl-PL" sz="2800" b="1" dirty="0" smtClean="0"/>
              <a:t>niezbędne jest złożenie wniosku wraz z dokumentami </a:t>
            </a:r>
            <a:r>
              <a:rPr lang="pl-PL" sz="2800" dirty="0" smtClean="0"/>
              <a:t>potwierdzającymi okresy przed 1999 r.  okresy składkowe i nieskładkowe oraz wysokość zarobków, które będą przyjęte do obliczenia podstawy wymiaru  kapitału początkowego.</a:t>
            </a: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Kapitał początkowy</a:t>
            </a: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68727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741760" y="1852464"/>
            <a:ext cx="11557448" cy="6120680"/>
          </a:xfrm>
        </p:spPr>
        <p:txBody>
          <a:bodyPr/>
          <a:lstStyle/>
          <a:p>
            <a:pPr algn="just"/>
            <a:r>
              <a:rPr lang="pl-PL" sz="2800" b="1" dirty="0" smtClean="0"/>
              <a:t>Od </a:t>
            </a:r>
            <a:r>
              <a:rPr lang="pl-PL" sz="2800" b="1" dirty="0" smtClean="0"/>
              <a:t>1 października 2017 </a:t>
            </a:r>
            <a:r>
              <a:rPr lang="pl-PL" sz="2800" b="1" dirty="0" smtClean="0"/>
              <a:t>r. </a:t>
            </a:r>
            <a:r>
              <a:rPr lang="pl-PL" sz="2800" dirty="0" smtClean="0"/>
              <a:t>ustawa zmieniająca przywraca powszechny wiek emerytalny obowiązujący przed 1 stycznia 2013 r.</a:t>
            </a:r>
          </a:p>
          <a:p>
            <a:pPr marL="0" lvl="1" indent="0">
              <a:buNone/>
            </a:pPr>
            <a:r>
              <a:rPr lang="pl-PL" sz="2800" dirty="0"/>
              <a:t>				</a:t>
            </a:r>
            <a:r>
              <a:rPr lang="pl-PL" sz="2800" b="1" dirty="0"/>
              <a:t>- </a:t>
            </a:r>
            <a:r>
              <a:rPr lang="pl-PL" sz="2800" b="1" dirty="0" smtClean="0"/>
              <a:t>60 lat dla kobiet,</a:t>
            </a:r>
            <a:endParaRPr lang="pl-PL" sz="2800" b="1" dirty="0"/>
          </a:p>
          <a:p>
            <a:pPr marL="0" lvl="1" indent="0">
              <a:buNone/>
            </a:pPr>
            <a:r>
              <a:rPr lang="pl-PL" sz="2800" b="1" dirty="0"/>
              <a:t>				- </a:t>
            </a:r>
            <a:r>
              <a:rPr lang="pl-PL" sz="2800" b="1" dirty="0" smtClean="0"/>
              <a:t>65 lat dla mężczyzn.</a:t>
            </a:r>
            <a:endParaRPr lang="pl-PL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algn="just"/>
            <a:r>
              <a:rPr lang="pl-PL" sz="2800" b="1" dirty="0" smtClean="0"/>
              <a:t>Emerytury wcześniejsze </a:t>
            </a:r>
            <a:r>
              <a:rPr lang="pl-PL" sz="2800" dirty="0" smtClean="0"/>
              <a:t>z tytułu zatrudnienia w warunkach szczególnych/szczególnym charakterze dla osób urodzonych po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31 grudnia 1948 r</a:t>
            </a:r>
            <a:r>
              <a:rPr lang="pl-PL" sz="2800" dirty="0" smtClean="0"/>
              <a:t>.: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                      </a:t>
            </a:r>
            <a:r>
              <a:rPr lang="pl-PL" sz="2800" b="1" dirty="0" smtClean="0"/>
              <a:t>- 55 lat dla kobiet,</a:t>
            </a:r>
          </a:p>
          <a:p>
            <a:r>
              <a:rPr lang="pl-PL" sz="2800" b="1" dirty="0"/>
              <a:t> </a:t>
            </a:r>
            <a:r>
              <a:rPr lang="pl-PL" sz="2800" b="1" dirty="0" smtClean="0"/>
              <a:t>                          - 60 lat dla mężczyzn</a:t>
            </a:r>
          </a:p>
          <a:p>
            <a:pPr algn="just"/>
            <a:r>
              <a:rPr lang="pl-PL" sz="2800" dirty="0" smtClean="0"/>
              <a:t>oraz okres ubezpieczenia 20 lat </a:t>
            </a:r>
            <a:r>
              <a:rPr lang="pl-PL" sz="2800" dirty="0" smtClean="0"/>
              <a:t>(kobiety) </a:t>
            </a:r>
            <a:r>
              <a:rPr lang="pl-PL" sz="2800" dirty="0" smtClean="0"/>
              <a:t>i 25 lat </a:t>
            </a:r>
            <a:r>
              <a:rPr lang="pl-PL" sz="2800" dirty="0" smtClean="0"/>
              <a:t>(mężczyźni) </a:t>
            </a:r>
            <a:r>
              <a:rPr lang="pl-PL" sz="2800" b="1" dirty="0" smtClean="0"/>
              <a:t>na dzień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1 stycznia 1999 r</a:t>
            </a:r>
            <a:r>
              <a:rPr lang="pl-PL" sz="2800" b="1" dirty="0" smtClean="0"/>
              <a:t>.</a:t>
            </a:r>
            <a:r>
              <a:rPr lang="pl-PL" sz="2800" dirty="0" smtClean="0"/>
              <a:t> w tym 15 lat pracy w szczególnych warunkach/szczególnym charakterze.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                         </a:t>
            </a:r>
            <a:endParaRPr lang="pl-PL" sz="2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741760" y="988368"/>
            <a:ext cx="11521280" cy="792088"/>
          </a:xfrm>
        </p:spPr>
        <p:txBody>
          <a:bodyPr/>
          <a:lstStyle/>
          <a:p>
            <a:r>
              <a:rPr lang="pl-PL" dirty="0" smtClean="0"/>
              <a:t>Wiek emerytalny</a:t>
            </a: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3024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 (2)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szablonZUS (2)</Template>
  <TotalTime>3932</TotalTime>
  <Words>1546</Words>
  <Application>Microsoft Office PowerPoint</Application>
  <PresentationFormat>Niestandardowy</PresentationFormat>
  <Paragraphs>212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Lato</vt:lpstr>
      <vt:lpstr>Helvetica Light</vt:lpstr>
      <vt:lpstr>Lato Light</vt:lpstr>
      <vt:lpstr>Lato Bold</vt:lpstr>
      <vt:lpstr>Lato Black</vt:lpstr>
      <vt:lpstr>Helvetica Neue</vt:lpstr>
      <vt:lpstr>Calibri</vt:lpstr>
      <vt:lpstr>szablonZUS (2)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ZUS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Ignaciuk, Magdalena</dc:creator>
  <cp:lastModifiedBy>Sabina</cp:lastModifiedBy>
  <cp:revision>89</cp:revision>
  <cp:lastPrinted>2017-09-25T07:38:17Z</cp:lastPrinted>
  <dcterms:created xsi:type="dcterms:W3CDTF">2015-10-27T08:10:55Z</dcterms:created>
  <dcterms:modified xsi:type="dcterms:W3CDTF">2019-11-26T18:03:56Z</dcterms:modified>
</cp:coreProperties>
</file>