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66" r:id="rId5"/>
  </p:sldMasterIdLst>
  <p:notesMasterIdLst>
    <p:notesMasterId r:id="rId26"/>
  </p:notesMasterIdLst>
  <p:sldIdLst>
    <p:sldId id="280" r:id="rId6"/>
    <p:sldId id="285" r:id="rId7"/>
    <p:sldId id="286" r:id="rId8"/>
    <p:sldId id="304" r:id="rId9"/>
    <p:sldId id="291" r:id="rId10"/>
    <p:sldId id="290" r:id="rId11"/>
    <p:sldId id="289" r:id="rId12"/>
    <p:sldId id="305" r:id="rId13"/>
    <p:sldId id="287" r:id="rId14"/>
    <p:sldId id="302" r:id="rId15"/>
    <p:sldId id="301" r:id="rId16"/>
    <p:sldId id="300" r:id="rId17"/>
    <p:sldId id="299" r:id="rId18"/>
    <p:sldId id="298" r:id="rId19"/>
    <p:sldId id="297" r:id="rId20"/>
    <p:sldId id="296" r:id="rId21"/>
    <p:sldId id="306" r:id="rId22"/>
    <p:sldId id="294" r:id="rId23"/>
    <p:sldId id="303" r:id="rId24"/>
    <p:sldId id="281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57" autoAdjust="0"/>
    <p:restoredTop sz="86385" autoAdjust="0"/>
  </p:normalViewPr>
  <p:slideViewPr>
    <p:cSldViewPr snapToGrid="0">
      <p:cViewPr varScale="1">
        <p:scale>
          <a:sx n="103" d="100"/>
          <a:sy n="103" d="100"/>
        </p:scale>
        <p:origin x="114" y="6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FE4DF-5D41-418F-9EE1-D28E58266A2D}" type="datetimeFigureOut">
              <a:rPr lang="pl-PL" smtClean="0"/>
              <a:t>03.03.2024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BC178-7B6E-4CFF-8356-A7962F0886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1061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7497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4455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2042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133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1702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922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2732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9763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A9CD7-11EB-E9E2-C7A1-D42767AC4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20A2E69-63C4-EEF7-605B-EC42D49925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5CC36E8-3A8D-AC0B-9E3B-D3672E3C39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00374E0-D6CB-6DFE-6D2E-1C4CD091FC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714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75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8788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82252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021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2314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9F428-84FE-AA59-5FE2-3D089F516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E6B60C1-B66C-7311-2B0D-36E967AB30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6CED8DA-6CD8-5ECA-C8F6-D0FC0AA2CA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7903243-1601-A2A3-4521-9DEFDB8B34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2267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6920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9359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5678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38099-402B-9B4B-0EE3-A264D486C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FDA8D76-ABD3-3348-AF3E-358292D189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2AB13FB-EEAA-E539-3782-1844F77F52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4939818-D1CC-A1E4-A195-2232870944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9749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509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446448-D936-65D6-6F12-482F0DABD5E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FD1A6EE-40D4-2234-0EC7-2FE96974DE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pl-PL" sz="2400" b="0" i="0" u="none" strike="noStrike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20441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8C70C5-9838-7F81-B92D-54388E74E4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8368" y="264983"/>
            <a:ext cx="10881102" cy="97860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0B5FA35-26FA-8714-EB69-89BBA3EC62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1527049"/>
            <a:ext cx="10881103" cy="41906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pl-PL" sz="2400" b="0" i="0" u="none" strike="noStrike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470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E74B8D6-9024-2F5A-2B8F-D1B1A4F6EA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4216" y="1399032"/>
            <a:ext cx="10879587" cy="41110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52399FC3-B29A-6436-6B07-BF0B24906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215" y="285226"/>
            <a:ext cx="10879587" cy="540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00397770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E74B8D6-9024-2F5A-2B8F-D1B1A4F6EA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4216" y="1399032"/>
            <a:ext cx="10879587" cy="411109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52399FC3-B29A-6436-6B07-BF0B24906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215" y="285226"/>
            <a:ext cx="10879587" cy="540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2835853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AE11835-23B5-1918-9576-CEAF906134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8575"/>
            <a:ext cx="12192000" cy="6840849"/>
          </a:xfrm>
          <a:prstGeom prst="rect">
            <a:avLst/>
          </a:prstGeom>
        </p:spPr>
      </p:pic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75E4D903-6446-8B1B-8DCF-2CDBAF9E67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498726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 dirty="0"/>
              <a:t>Kliknij, aby edytować styl</a:t>
            </a:r>
          </a:p>
        </p:txBody>
      </p:sp>
      <p:pic>
        <p:nvPicPr>
          <p:cNvPr id="5" name="Obraz 4" descr="Obraz zawierający tekst, zrzut ekranu, Czcionka, czarne&#10;&#10;Opis wygenerowany automatycznie">
            <a:extLst>
              <a:ext uri="{FF2B5EF4-FFF2-40B4-BE49-F238E27FC236}">
                <a16:creationId xmlns:a16="http://schemas.microsoft.com/office/drawing/2014/main" id="{BBE8C973-470A-C0DB-B0C3-4F7A517C78D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82" y="5887577"/>
            <a:ext cx="5297435" cy="83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7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0" i="0" u="none" strike="noStrike" kern="1200" cap="none" spc="0" baseline="0">
          <a:solidFill>
            <a:srgbClr val="FFFFFF"/>
          </a:solidFill>
          <a:uFillTx/>
          <a:latin typeface="Calibri Light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7">
            <a:extLst>
              <a:ext uri="{FF2B5EF4-FFF2-40B4-BE49-F238E27FC236}">
                <a16:creationId xmlns:a16="http://schemas.microsoft.com/office/drawing/2014/main" id="{5E95FABE-4BBA-56D0-4B2C-CDB26EFD0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6" cy="11856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ymbol zastępczy tytułu 5">
            <a:extLst>
              <a:ext uri="{FF2B5EF4-FFF2-40B4-BE49-F238E27FC236}">
                <a16:creationId xmlns:a16="http://schemas.microsoft.com/office/drawing/2014/main" id="{03D5F53E-EED4-0485-C749-4056ECD44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25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6400EB-85D5-B679-2D20-4B432D11D2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788" y="6089458"/>
            <a:ext cx="6440424" cy="6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2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1" i="0" u="none" strike="noStrike" kern="1200" cap="none" spc="0" baseline="0">
          <a:solidFill>
            <a:schemeClr val="tx1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pl-PL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610478-B8BD-F096-BBA0-01E09AC4C4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sz="6700" dirty="0"/>
              <a:t>Rozliczanie Projektu</a:t>
            </a:r>
            <a:br>
              <a:rPr lang="pl-PL" sz="6700" dirty="0"/>
            </a:br>
            <a:r>
              <a:rPr lang="pl-PL" sz="6700" dirty="0"/>
              <a:t>FERC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AD46D00-0D06-5333-4EED-35858496D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2" y="3602041"/>
            <a:ext cx="9231083" cy="1954028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r>
              <a:rPr lang="pl-PL" dirty="0"/>
              <a:t>Warszawa</a:t>
            </a:r>
          </a:p>
          <a:p>
            <a:r>
              <a:rPr lang="pl-PL" dirty="0"/>
              <a:t>4.03.2024 r.</a:t>
            </a:r>
          </a:p>
        </p:txBody>
      </p:sp>
    </p:spTree>
    <p:extLst>
      <p:ext uri="{BB962C8B-B14F-4D97-AF65-F5344CB8AC3E}">
        <p14:creationId xmlns:p14="http://schemas.microsoft.com/office/powerpoint/2010/main" val="889577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212F1-142E-C092-A3CD-911CF8086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F7A1D73-67BC-C9A0-894F-48E455900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Rozliczanie Projektu - dokumentacja 2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324452A-66B5-54D8-EA22-6A5D23C161A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6" y="1399032"/>
            <a:ext cx="10879587" cy="4573505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Prawidłowe dokumentowanie realizacji PA </a:t>
            </a:r>
            <a:r>
              <a:rPr lang="pl-PL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przez Beneficjentów: </a:t>
            </a:r>
          </a:p>
          <a:p>
            <a:pPr marL="342900" indent="-342900">
              <a:lnSpc>
                <a:spcPct val="114000"/>
              </a:lnSpc>
              <a:spcAft>
                <a:spcPts val="800"/>
              </a:spcAft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dokumentacja dot. prac 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wykonawcy zewnętrznego i prac wykonanych siłami własnymi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14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np.: </a:t>
            </a:r>
            <a:r>
              <a:rPr lang="pl-PL" sz="1800" b="1" kern="1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protokoły odbioru prac/ wydania materiałów; zlecenia wykonania prac/zadań; raporty z zakończenia prac/ przeprowadzenia testów jakościowych/ wydajnościowych, raporty z działania, etc.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pl-PL" sz="1800" b="1" kern="1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 dokumentach:</a:t>
            </a:r>
          </a:p>
          <a:p>
            <a:pPr>
              <a:lnSpc>
                <a:spcPct val="114000"/>
              </a:lnSpc>
              <a:spcAft>
                <a:spcPts val="800"/>
              </a:spcAft>
            </a:pPr>
            <a:r>
              <a:rPr lang="pl-PL" sz="1800" b="1" kern="1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konkretne daty/terminy, adresy, osoby realizujące</a:t>
            </a:r>
            <a:r>
              <a:rPr lang="pl-PL" sz="1800" kern="1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 </a:t>
            </a:r>
            <a:r>
              <a:rPr lang="pl-PL" sz="1800" b="1" kern="1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ewentualna dokumentacja fotograficzna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pl-PL" sz="1800" b="1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000"/>
              </a:lnSpc>
              <a:spcAft>
                <a:spcPts val="800"/>
              </a:spcAft>
              <a:buNone/>
            </a:pPr>
            <a:r>
              <a:rPr lang="pl-PL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pl-PL" sz="1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kumenty potwierdzające rozpoczęcie prac, </a:t>
            </a:r>
            <a:r>
              <a:rPr lang="pl-PL" sz="1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również prac wykonanych siłami własnymi.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endParaRPr lang="pl-PL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2602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6EE4D-B310-3847-0B69-069AA8327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14823A24-C56B-4B95-6320-9A37B878D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Rozliczanie Projektu - </a:t>
            </a:r>
            <a:r>
              <a:rPr lang="pl-PL" dirty="0" err="1"/>
              <a:t>niekwalifikowalność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1D5D56E-C02E-9C9D-8186-9E14F39C363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6" y="2083443"/>
            <a:ext cx="10879587" cy="3426686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pl-PL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CPPC może uznać </a:t>
            </a:r>
            <a:r>
              <a:rPr lang="pl-PL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kwotę</a:t>
            </a:r>
            <a:r>
              <a:rPr lang="pl-PL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wskazaną w danym wniosku o płatność za </a:t>
            </a:r>
            <a:r>
              <a:rPr lang="pl-PL" sz="24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niekwalifikowalną</a:t>
            </a:r>
            <a:r>
              <a:rPr lang="pl-PL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jeśli wykonanie danego punktu adresowego zostało </a:t>
            </a:r>
            <a:r>
              <a:rPr lang="pl-PL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niewłaściwie udokumentowane = </a:t>
            </a:r>
            <a:r>
              <a:rPr lang="pl-PL" sz="2400" b="1" kern="1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nie jest możliwe potwierdzenie, zweryfikowanie, zidentyfikowanie</a:t>
            </a:r>
            <a:r>
              <a:rPr lang="pl-PL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jego realizacji.</a:t>
            </a:r>
            <a:r>
              <a:rPr lang="pl-PL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pl-PL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1843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A187A-48ED-88E5-FF87-404F333E2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EEDECDDF-014A-D515-D800-68C462AD5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Wnioski o płatność (§ 9. Umowy ust. 6, 7, 8)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DDF133A-B6B7-F98A-4C26-8184557EA70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6" y="1291906"/>
            <a:ext cx="10879587" cy="4680632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b="1" kern="1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Rodzaje wniosków o płatność </a:t>
            </a:r>
            <a:r>
              <a:rPr lang="pl-PL" kern="1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w CST2021: 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1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wniosek zaliczkowy </a:t>
            </a:r>
            <a:r>
              <a:rPr lang="pl-PL" sz="1800" dirty="0">
                <a:latin typeface="+mn-lt"/>
              </a:rPr>
              <a:t>-</a:t>
            </a:r>
            <a:r>
              <a:rPr lang="pl-PL" sz="1800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latin typeface="+mn-lt"/>
              </a:rPr>
              <a:t>o przyznanie płatności zaliczkowej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1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wniosek refundacyjny</a:t>
            </a:r>
            <a:r>
              <a:rPr lang="pl-PL" sz="1800" b="1" kern="100" dirty="0">
                <a:solidFill>
                  <a:srgbClr val="FF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latin typeface="+mn-lt"/>
              </a:rPr>
              <a:t>- o </a:t>
            </a:r>
            <a:r>
              <a:rPr lang="pl-PL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refundację wydatków już poniesionych 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1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wniosek rozliczający zaliczkę</a:t>
            </a:r>
            <a:r>
              <a:rPr lang="pl-PL" sz="1800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1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  <a:r>
              <a:rPr lang="pl-PL" sz="1800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rozliczenie środków</a:t>
            </a:r>
            <a:r>
              <a:rPr lang="pl-PL" sz="1800" dirty="0">
                <a:latin typeface="+mn-lt"/>
              </a:rPr>
              <a:t> przekazanych Beneficjentowi w ramach </a:t>
            </a:r>
            <a:r>
              <a:rPr lang="pl-PL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wcześniejszych transz zaliczkowych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1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wniosek sprawozdawczy </a:t>
            </a:r>
            <a:r>
              <a:rPr lang="pl-PL" sz="1800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  <a:r>
              <a:rPr lang="pl-PL" sz="1800" b="1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latin typeface="+mn-lt"/>
              </a:rPr>
              <a:t>składany, gdy w danym okresie sprawozdawczym nie zostały zrealizowane żadne z PA; Beneficjent opisuje postęp dotyczący realizacji projektu, zadań i etapów oraz planowane działania do realizacji</a:t>
            </a:r>
            <a:endParaRPr lang="pl-PL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1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wniosek końcowy </a:t>
            </a:r>
            <a:r>
              <a:rPr lang="pl-PL" sz="1800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  <a:r>
              <a:rPr lang="pl-PL" sz="1800" dirty="0">
                <a:latin typeface="+mn-lt"/>
              </a:rPr>
              <a:t> rozliczenie końcowe projektu</a:t>
            </a:r>
            <a:r>
              <a:rPr lang="pl-PL" sz="1800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pl-PL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Tworząc wniosek refundacyjny lub rozliczający zaliczkę, system CST2021 automatycznie oznaczy taki wniosek także jako sprawozdawczy.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4933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63769-4356-6992-9198-B9DDF622F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1D2538CD-AEC0-32E8-7D8E-7E65E42C8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Wnioski o płatność - terminy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309281C-2D5A-A321-089E-60042B4E488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6" y="1399032"/>
            <a:ext cx="10879587" cy="4399884"/>
          </a:xfrm>
        </p:spPr>
        <p:txBody>
          <a:bodyPr/>
          <a:lstStyle/>
          <a:p>
            <a:r>
              <a:rPr lang="pl-PL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Terminy składania wniosków o płatność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 Systemie CST2021</a:t>
            </a:r>
            <a:r>
              <a:rPr lang="pl-PL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</a:p>
          <a:p>
            <a:endParaRPr lang="pl-PL" sz="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>
              <a:lnSpc>
                <a:spcPct val="114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minimum co </a:t>
            </a:r>
            <a:r>
              <a:rPr lang="pl-PL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6 miesięcy </a:t>
            </a: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(dot. wniosków z częścią sprawozdawcz</a:t>
            </a:r>
            <a:r>
              <a:rPr lang="pl-PL" sz="18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ą)</a:t>
            </a:r>
            <a:endParaRPr lang="pl-PL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>
              <a:lnSpc>
                <a:spcPct val="114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pierwszy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wniosek o płatność w terminie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1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 6 miesięcy od dnia zawarcia Umowy</a:t>
            </a:r>
            <a:endParaRPr lang="pl-PL" sz="18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>
              <a:lnSpc>
                <a:spcPct val="114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każdy kolejny wniosek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o płatność w terminie </a:t>
            </a:r>
            <a:r>
              <a:rPr lang="pl-PL" sz="1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 6 miesięcy od dnia złożenia poprzedniego </a:t>
            </a:r>
            <a:r>
              <a:rPr lang="pl-PL" sz="1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WoP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</a:p>
          <a:p>
            <a:pPr marL="0" lv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*uzupełnienie lub poprawa bądź złożenie dodatkowych wyjaśnień do złożonego wcześniej wniosku o płatność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nie jest traktowane jako złożenie kolejnego/nowego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wniosku o płatność</a:t>
            </a:r>
          </a:p>
          <a:p>
            <a:pPr marL="0" lvl="0" indent="0">
              <a:lnSpc>
                <a:spcPct val="114000"/>
              </a:lnSpc>
              <a:spcBef>
                <a:spcPts val="0"/>
              </a:spcBef>
              <a:buNone/>
            </a:pP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>
              <a:lnSpc>
                <a:spcPct val="114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ostatni wniosek o płatność końcową,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potwierdza rozliczenie całości wydatków kwalifikowalnych,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składany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 terminie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1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 14 dni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od zakończenia okresu kwalifikowalności wydatków</a:t>
            </a:r>
          </a:p>
          <a:p>
            <a:pPr marL="0" lvl="0" indent="0">
              <a:lnSpc>
                <a:spcPct val="114000"/>
              </a:lnSpc>
              <a:spcBef>
                <a:spcPts val="0"/>
              </a:spcBef>
              <a:buNone/>
            </a:pP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pl-PL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Pamiętaj:</a:t>
            </a:r>
            <a:r>
              <a:rPr lang="pl-PL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terminy składania wniosków </a:t>
            </a: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należy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dostosować do terminów dotyczących rozliczania zaliczki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(§ 8 ust. </a:t>
            </a:r>
            <a:r>
              <a:rPr lang="pl-PL" sz="1800" dirty="0">
                <a:latin typeface="Calibri" panose="020F0502020204030204" pitchFamily="34" charset="0"/>
                <a:ea typeface="Aptos" panose="020B0004020202020204" pitchFamily="34" charset="0"/>
              </a:rPr>
              <a:t>8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Umowy)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6690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4ED4A-28ED-98D6-2F72-166D0AA6C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B52A4F6-D334-19AC-9C3B-A7986CB20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Zaliczka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5F9AB1C-80BD-36F2-15AC-0F0111DE6D8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6" y="1875099"/>
            <a:ext cx="10879587" cy="363503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Dofinansowanie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w formie </a:t>
            </a:r>
            <a:r>
              <a:rPr lang="pl-PL" sz="1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zaliczki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= max. </a:t>
            </a:r>
            <a:r>
              <a:rPr lang="pl-PL" sz="1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90%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udzielonego dofinansowania w ramach Projektu na koszty związane z jego realizacją.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Poszczególna zaliczka = max.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40% kwoty dofinansowania.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Pozostała kwota dofinansowania, tj. min.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10%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=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refundacja końcowa</a:t>
            </a:r>
            <a:endParaRPr lang="pl-PL" sz="1800" b="1" dirty="0"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przekazana po akceptacji przez CPPC wniosku o płatność końcową (§ 9 ust. 8 Umowy).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5167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A3CA0-CCD5-7686-DAA1-078226C67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1AD747CF-8F6A-68CE-82CF-4928FD574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Zaliczka – warunki wypłaty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0A84B16-F36B-2EB3-AB6A-CDEA844D72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6" y="1585732"/>
            <a:ext cx="10879587" cy="3924397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Pierwsza transza zaliczki </a:t>
            </a:r>
          </a:p>
          <a:p>
            <a:pPr marL="342900" lvl="0" indent="-342900">
              <a:lnSpc>
                <a:spcPct val="114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warunek wypłaty</a:t>
            </a:r>
            <a:r>
              <a:rPr lang="pl-PL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wniesienie przez Beneficjenta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wszystkich wymaganych zabezpieczeń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prawidłowej realizacji Umowy (§ 14 Umowy) oraz zatwierdzenie przez CPPC wniosku o płatność zaliczkową.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Druga i kolejne transze zaliczki </a:t>
            </a:r>
            <a:endParaRPr lang="pl-PL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>
              <a:lnSpc>
                <a:spcPct val="114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warunek wypłaty</a:t>
            </a:r>
            <a:r>
              <a:rPr lang="pl-PL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Rozliczenie w </a:t>
            </a:r>
            <a:r>
              <a:rPr lang="pl-PL" sz="1800" dirty="0" err="1">
                <a:latin typeface="Calibri" panose="020F0502020204030204" pitchFamily="34" charset="0"/>
                <a:ea typeface="Aptos" panose="020B0004020202020204" pitchFamily="34" charset="0"/>
              </a:rPr>
              <a:t>WoP</a:t>
            </a:r>
            <a:r>
              <a:rPr lang="pl-PL" sz="1800" dirty="0">
                <a:latin typeface="Calibri" panose="020F0502020204030204" pitchFamily="34" charset="0"/>
                <a:ea typeface="Aptos" panose="020B0004020202020204" pitchFamily="34" charset="0"/>
              </a:rPr>
              <a:t> PA, dla których </a:t>
            </a:r>
            <a:r>
              <a:rPr lang="pl-PL" sz="1800" b="1" dirty="0">
                <a:latin typeface="Calibri" panose="020F0502020204030204" pitchFamily="34" charset="0"/>
                <a:ea typeface="Aptos" panose="020B0004020202020204" pitchFamily="34" charset="0"/>
              </a:rPr>
              <a:t>suma stawek jednostkowych stanowi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min. 70%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dotychczas udzielonych zaliczek.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4624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C5B15-3203-DE4A-4DF9-243FD7B0B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50F87CC-EF51-A063-E0ED-37377D4FA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Zaliczka a Kamienie Milowe (KM)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BC100F6-C01A-1661-0F77-D4F8708071E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6" y="1782501"/>
            <a:ext cx="10879587" cy="3727628"/>
          </a:xfrm>
        </p:spPr>
        <p:txBody>
          <a:bodyPr/>
          <a:lstStyle/>
          <a:p>
            <a:pPr marL="0" indent="0">
              <a:spcAft>
                <a:spcPts val="75"/>
              </a:spcAft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Nieterminowe realizowanie Kamieni Milowych </a:t>
            </a:r>
            <a: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(KM) przez Beneficjenta:</a:t>
            </a:r>
          </a:p>
          <a:p>
            <a:pPr marL="342900" lvl="0" indent="-342900">
              <a:lnSpc>
                <a:spcPct val="150000"/>
              </a:lnSpc>
              <a:spcAft>
                <a:spcPts val="75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obniżenie wysokości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wnioskowanej przez Beneficjenta zaliczki </a:t>
            </a:r>
          </a:p>
          <a:p>
            <a:pPr marL="342900" lvl="0" indent="-342900">
              <a:lnSpc>
                <a:spcPct val="150000"/>
              </a:lnSpc>
              <a:spcAft>
                <a:spcPts val="75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lub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odmowa jej wypłaty.</a:t>
            </a: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indent="0">
              <a:lnSpc>
                <a:spcPct val="150000"/>
              </a:lnSpc>
              <a:spcAft>
                <a:spcPts val="75"/>
              </a:spcAft>
              <a:buNone/>
            </a:pP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75"/>
              </a:spcAft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CPPC ma prawo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wstrzymać wypłatę kolejnej zaliczki do czasu osiągnięcia Kamieni Milowych.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6637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C0E9E-0E90-57E2-174E-87FDF4597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6713929-F1B3-7025-F046-CC0E78D6D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Zaliczka – jak i kiedy rozliczyć otrzymaną zaliczkę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28DB3DD-92D3-B3EF-11AE-5C874738113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6" y="1782501"/>
            <a:ext cx="10879587" cy="3727628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Aptos" panose="020B0004020202020204" pitchFamily="34" charset="0"/>
              </a:rPr>
              <a:t>Sposoby rozliczenia zaliczki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Aptos" panose="020B0004020202020204" pitchFamily="34" charset="0"/>
              </a:rPr>
              <a:t>: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b="1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złożenie </a:t>
            </a:r>
            <a:r>
              <a:rPr lang="pl-PL" sz="1800" b="1" dirty="0" err="1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WoP</a:t>
            </a:r>
            <a:r>
              <a:rPr lang="pl-PL" sz="1800" b="1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 rozliczających zaliczkę/i</a:t>
            </a: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 (wykazanie/rozliczenie w tych wnioskach wydatków kwalifikowalnych w formie stawek jednostkowych na wartość otrzymanej/</a:t>
            </a:r>
            <a:r>
              <a:rPr lang="pl-PL" sz="1800" dirty="0" err="1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ych</a:t>
            </a: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 zaliczki/</a:t>
            </a:r>
            <a:r>
              <a:rPr lang="pl-PL" sz="1800" dirty="0" err="1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ek</a:t>
            </a: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)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b="1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zwrot </a:t>
            </a: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zaliczki/</a:t>
            </a:r>
            <a:r>
              <a:rPr lang="pl-PL" sz="1800" dirty="0" err="1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ek</a:t>
            </a: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Termin rozliczenia zaliczki: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najpóźniej w terminie </a:t>
            </a:r>
            <a:r>
              <a:rPr lang="pl-PL" sz="1800" b="1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18 m-</a:t>
            </a:r>
            <a:r>
              <a:rPr lang="pl-PL" sz="1800" b="1" dirty="0" err="1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cy</a:t>
            </a:r>
            <a:r>
              <a:rPr lang="pl-PL" sz="1800" b="1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pl-PL" sz="1800" b="1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od dnia </a:t>
            </a:r>
            <a:r>
              <a:rPr lang="pl-PL" sz="1800" b="1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otrzymania transzy zaliczki 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nie później niż w dniu </a:t>
            </a: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złożenia </a:t>
            </a:r>
            <a:r>
              <a:rPr lang="pl-PL" sz="1800" b="1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wniosku o płatność końcową</a:t>
            </a: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0832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60F07-BCA2-A0CC-64BE-1ABC7A4C1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27138F3E-26F4-146F-538B-C84DA24CA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Odsetki od zaliczki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B551C34-E329-141E-A4B7-D45EE54DEFC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6" y="1597307"/>
            <a:ext cx="10879587" cy="4490978"/>
          </a:xfrm>
        </p:spPr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Odsetki </a:t>
            </a:r>
            <a:endParaRPr lang="pl-PL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75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od zaliczki rozliczonej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nie w terminie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i/lub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na kwotę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wydatków kwalifikowalnych w formie stawek jednostkowych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niższą niż wymagana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 </a:t>
            </a:r>
          </a:p>
          <a:p>
            <a:pPr marL="342900" lvl="0" indent="-342900">
              <a:lnSpc>
                <a:spcPct val="150000"/>
              </a:lnSpc>
              <a:spcAft>
                <a:spcPts val="75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liczone w wysokości określonej jak dla zaległości podatkowych</a:t>
            </a:r>
          </a:p>
          <a:p>
            <a:pPr marL="342900" lvl="0" indent="-342900">
              <a:lnSpc>
                <a:spcPct val="150000"/>
              </a:lnSpc>
              <a:spcAft>
                <a:spcPts val="75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od środków pozostałych do rozliczenia</a:t>
            </a:r>
          </a:p>
          <a:p>
            <a:pPr marL="342900" lvl="0" indent="-342900">
              <a:lnSpc>
                <a:spcPct val="150000"/>
              </a:lnSpc>
              <a:spcAft>
                <a:spcPts val="75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liczone </a:t>
            </a:r>
            <a:r>
              <a:rPr lang="pl-PL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od dnia przekazania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Beneficjentowi</a:t>
            </a:r>
            <a:r>
              <a:rPr lang="pl-PL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środków </a:t>
            </a:r>
            <a:r>
              <a:rPr lang="pl-PL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dnia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złożenia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przez Beneficjenta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wniosku o płatność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rozliczającego zaliczkę </a:t>
            </a: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lub</a:t>
            </a:r>
            <a:r>
              <a:rPr lang="pl-PL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dnia zwrotu niewykorzystanej </a:t>
            </a:r>
            <a:r>
              <a:rPr lang="pl-PL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części zaliczki </a:t>
            </a:r>
          </a:p>
          <a:p>
            <a:pPr marL="342900" lvl="0" indent="-342900">
              <a:lnSpc>
                <a:spcPct val="150000"/>
              </a:lnSpc>
              <a:spcAft>
                <a:spcPts val="75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Beneficjent zwraca odsetki do CPPC lub, po wezwaniu przez CPPC, wyraża zgodę na pomniejszenie kolejnych płatności.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0282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F1EC1-8F50-3D2A-B10C-653373D54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6E9E4A4-E3EB-92F3-087F-4409BE36C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Odsetki od zaliczki narosłe na rachunku </a:t>
            </a:r>
            <a:br>
              <a:rPr lang="pl-PL" dirty="0"/>
            </a:br>
            <a:r>
              <a:rPr lang="pl-PL" dirty="0"/>
              <a:t>(§ 8 ust. 11)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D067B8D-0FAF-76D9-7168-C8430E4B681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6" y="1898248"/>
            <a:ext cx="10879587" cy="3020993"/>
          </a:xfrm>
        </p:spPr>
        <p:txBody>
          <a:bodyPr/>
          <a:lstStyle/>
          <a:p>
            <a:pPr marL="0" indent="0">
              <a:spcAft>
                <a:spcPts val="75"/>
              </a:spcAft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Odsetki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bankowe narosłe od dofinansowania w formie zaliczki</a:t>
            </a:r>
          </a:p>
          <a:p>
            <a:pPr marL="0" indent="0">
              <a:spcBef>
                <a:spcPts val="0"/>
              </a:spcBef>
              <a:buNone/>
            </a:pPr>
            <a:endParaRPr lang="pl-PL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75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latin typeface="Calibri" panose="020F0502020204030204" pitchFamily="34" charset="0"/>
              </a:rPr>
              <a:t>zwrot </a:t>
            </a:r>
            <a:r>
              <a:rPr lang="pl-PL" sz="1800" dirty="0">
                <a:latin typeface="Calibri" panose="020F0502020204030204" pitchFamily="34" charset="0"/>
              </a:rPr>
              <a:t>najpóźniej </a:t>
            </a:r>
            <a:r>
              <a:rPr lang="pl-PL" sz="1800" b="1" dirty="0">
                <a:latin typeface="Calibri" panose="020F0502020204030204" pitchFamily="34" charset="0"/>
              </a:rPr>
              <a:t>z dniem złożenia wniosku o płatność końcową </a:t>
            </a:r>
          </a:p>
          <a:p>
            <a:pPr marL="342900" indent="-342900">
              <a:lnSpc>
                <a:spcPct val="150000"/>
              </a:lnSpc>
              <a:spcAft>
                <a:spcPts val="75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latin typeface="Calibri" panose="020F0502020204030204" pitchFamily="34" charset="0"/>
              </a:rPr>
              <a:t>wyciągi bankowe</a:t>
            </a:r>
            <a:r>
              <a:rPr lang="pl-PL" sz="1800" dirty="0">
                <a:latin typeface="Calibri" panose="020F0502020204030204" pitchFamily="34" charset="0"/>
              </a:rPr>
              <a:t>, które potwierdzą wysokość narosłych odsetek </a:t>
            </a:r>
            <a:r>
              <a:rPr lang="pl-PL" sz="1800" b="1" dirty="0">
                <a:latin typeface="Calibri" panose="020F0502020204030204" pitchFamily="34" charset="0"/>
              </a:rPr>
              <a:t>należy przesłać do CPPC</a:t>
            </a:r>
            <a:r>
              <a:rPr lang="pl-PL" sz="1800" dirty="0">
                <a:latin typeface="Calibri" panose="020F0502020204030204" pitchFamily="34" charset="0"/>
              </a:rPr>
              <a:t>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6383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Rozliczanie Projektu - stawki jednostkowe 1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766309E-1A47-A1DF-85BD-D735A833D685}"/>
              </a:ext>
            </a:extLst>
          </p:cNvPr>
          <p:cNvSpPr txBox="1"/>
          <p:nvPr/>
        </p:nvSpPr>
        <p:spPr>
          <a:xfrm>
            <a:off x="609601" y="1384663"/>
            <a:ext cx="11149552" cy="370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Rozliczanie Projektu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(§ 9. Umowy oraz zał. nr 4 do Umowy)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Beneficjent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rozlicza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Projekt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uproszczoną metodą rozliczania wydatków </a:t>
            </a:r>
            <a:r>
              <a:rPr lang="pl-PL" sz="1800" b="1" dirty="0">
                <a:latin typeface="Calibri" panose="020F0502020204030204" pitchFamily="34" charset="0"/>
                <a:ea typeface="Aptos" panose="020B0004020202020204" pitchFamily="34" charset="0"/>
              </a:rPr>
              <a:t>=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wyłącznie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stawkami jednostkowymi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3000"/>
              </a:spcBef>
              <a:buNone/>
            </a:pP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Cel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stawek jednostkowych: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ułatwienie Beneficjentom realizacji i rozliczania realizowanego Projektu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brak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obowiązku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opisywania dokumentów księgowych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przekazywania ich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 CPPC przez Beneficjenta w ramach projektu na potwierdzenie poniesienia wydatków.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5763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73E7DB-108A-783A-81D3-58BD31FA9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48" y="273692"/>
            <a:ext cx="10881102" cy="92068"/>
          </a:xfrm>
        </p:spPr>
        <p:txBody>
          <a:bodyPr>
            <a:noAutofit/>
          </a:bodyPr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D3265FB-94AB-3BCE-ED0B-7D590FB85B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6000" dirty="0"/>
          </a:p>
          <a:p>
            <a:r>
              <a:rPr lang="pl-PL" sz="6000" dirty="0"/>
              <a:t>Dziękuję za uwagę.</a:t>
            </a:r>
          </a:p>
        </p:txBody>
      </p:sp>
    </p:spTree>
    <p:extLst>
      <p:ext uri="{BB962C8B-B14F-4D97-AF65-F5344CB8AC3E}">
        <p14:creationId xmlns:p14="http://schemas.microsoft.com/office/powerpoint/2010/main" val="211606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Rozliczanie Projektu - stawki jednostkowe 2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2B4E7D-7460-B3FC-EBD1-45B7A4A7C9B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6" y="1399032"/>
            <a:ext cx="10879587" cy="4653425"/>
          </a:xfrm>
        </p:spPr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Aptos" panose="020B0004020202020204" pitchFamily="34" charset="0"/>
              </a:rPr>
              <a:t>Stawka jednostkowa</a:t>
            </a:r>
            <a:r>
              <a:rPr lang="pl-PL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: </a:t>
            </a:r>
          </a:p>
          <a:p>
            <a:pPr marL="0" indent="0">
              <a:buNone/>
            </a:pPr>
            <a:endParaRPr lang="pl-PL" sz="800" dirty="0">
              <a:solidFill>
                <a:srgbClr val="00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Aptos" panose="020B0004020202020204" pitchFamily="34" charset="0"/>
              </a:rPr>
              <a:t>uśredniony koszt/zapłata</a:t>
            </a:r>
            <a:r>
              <a:rPr lang="pl-PL" sz="180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za </a:t>
            </a:r>
            <a:r>
              <a:rPr lang="pl-PL" sz="1800" b="1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objęcie </a:t>
            </a: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przez </a:t>
            </a:r>
            <a:r>
              <a:rPr lang="pl-PL" sz="1800" dirty="0">
                <a:latin typeface="+mn-lt"/>
                <a:ea typeface="Aptos" panose="020B0004020202020204" pitchFamily="34" charset="0"/>
              </a:rPr>
              <a:t>Beneficjenta</a:t>
            </a: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pl-PL" sz="1800" b="1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zasięgiem szerokopasmowego Internetu</a:t>
            </a: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, zgodnie z wymaganiami technicznymi, </a:t>
            </a:r>
            <a:r>
              <a:rPr lang="pl-PL" sz="1800" b="1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punktów adresowych (PA) </a:t>
            </a: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określonych we Wniosku o dofinansowanie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(</a:t>
            </a:r>
            <a:r>
              <a:rPr lang="pl-PL" sz="1800" dirty="0" err="1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WoD</a:t>
            </a: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, tj. zał. 2 do Umowy)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b="1" kern="100" dirty="0">
                <a:solidFill>
                  <a:srgbClr val="C00000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 niezbędna 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opublikowana i zatwierdzona przez prezesa UKE 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oferta hurtowa 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(dot. Zad. 1 i 2);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800" b="1" kern="100" dirty="0"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wysokość </a:t>
            </a:r>
            <a:r>
              <a:rPr lang="pl-PL" sz="1800" b="1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stawek jednostkowych </a:t>
            </a:r>
            <a:r>
              <a:rPr lang="pl-PL" sz="18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została określona na etapie naboru wniosków oraz </a:t>
            </a:r>
            <a:r>
              <a:rPr lang="pl-PL" sz="1800" b="1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zgodnie z Wyciągiem z metodyki stawek jednostkowych</a:t>
            </a:r>
            <a:r>
              <a:rPr lang="pl-PL" sz="18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(zał.</a:t>
            </a:r>
            <a:r>
              <a:rPr lang="pl-PL" sz="1800" b="1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nr 4</a:t>
            </a:r>
            <a:r>
              <a:rPr lang="pl-PL" sz="18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do Umowy).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800" b="1" dirty="0">
              <a:solidFill>
                <a:srgbClr val="FF0000"/>
              </a:solidFill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Maksymalne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dofinansowanie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w ramach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FERC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=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79,71%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sumy wartości stawek jednostkowych,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tj. stawka jednostkowa x intensywność pomocy (79,71%).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465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22730-9720-6030-61CE-D117DFE0A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C9C8956-1B55-BE07-D386-454B0DB84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56617" y="1303737"/>
            <a:ext cx="5159864" cy="4830845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18D2E36C-A79E-BC6B-8CF4-454CE3A53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Stawki jednostkowe - </a:t>
            </a:r>
            <a:r>
              <a:rPr lang="pl-PL" dirty="0" err="1"/>
              <a:t>WoD</a:t>
            </a:r>
            <a:r>
              <a:rPr lang="pl-PL" dirty="0"/>
              <a:t> pkt. 14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7C31D7B-5234-FFA7-D0BE-29CF61F27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169" y="1303737"/>
            <a:ext cx="5036307" cy="497041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4B72F1C4-564F-119B-81E4-D797E7898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7482" y="1233951"/>
            <a:ext cx="4791350" cy="497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8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B5DC9-33A3-1683-145B-E51DCCFAD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CEFA4164-EEEB-5D30-C97F-1BE4538AB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Rozliczanie Projektu - stawki jednostkowe 3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87FE43E-0411-0446-8066-BE12420640A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6" y="1399032"/>
            <a:ext cx="10879587" cy="456193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b="1" kern="10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Rozliczenie Projektu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objęcie zasięgiem sieci szerokopasmowego Internetu</a:t>
            </a: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danego punktu adresowego (PA)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podstawa do wypła</a:t>
            </a:r>
            <a:r>
              <a:rPr lang="pl-PL" sz="1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ty</a:t>
            </a: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wsparcia/rozliczenia stawki jednostkowej.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18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Beneficjent we wnioskach o płatność (</a:t>
            </a:r>
            <a:r>
              <a:rPr lang="pl-PL" sz="1800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WoP</a:t>
            </a: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) wykazuje wykonanie </a:t>
            </a:r>
            <a:r>
              <a:rPr lang="pl-PL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Kamieni Milowych i osiągnięcie wskaźników produktu</a:t>
            </a: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, określonych w </a:t>
            </a:r>
            <a:r>
              <a:rPr lang="pl-PL" sz="1800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WoD</a:t>
            </a: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, właściwych do rozliczenia stawki jednostkowej </a:t>
            </a:r>
            <a:r>
              <a:rPr lang="pl-PL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z Zad.1.,</a:t>
            </a:r>
            <a:r>
              <a:rPr lang="pl-PL" sz="1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 dla </a:t>
            </a:r>
            <a:r>
              <a:rPr lang="pl-PL" sz="1800" b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Zad. 2.</a:t>
            </a:r>
            <a:r>
              <a:rPr lang="pl-PL" sz="1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pl-PL" sz="1800" b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wartość zrealizowanych inwestycji własnych (proporcjonalnie, równolegle do </a:t>
            </a:r>
            <a:r>
              <a:rPr lang="pl-PL" sz="1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% realizacji </a:t>
            </a:r>
            <a:r>
              <a:rPr lang="pl-PL" sz="1800" b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Zad. 1.).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b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Kamienie Milowe </a:t>
            </a: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powinny przekładać się bezpośrednio na </a:t>
            </a:r>
            <a:r>
              <a:rPr lang="pl-PL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liczbę wskazanych do rozliczenia we wnioskach o płatność PA</a:t>
            </a: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objętych zasięgiem szerokopasmowego Internetu.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912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C5A88-28D6-5A41-6505-7225042C0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115B4432-31E6-867C-9FC9-5403D4C29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Rozliczanie Projektu - stawki jednostkowe 4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D8D42D3-12F2-7142-DE20-10576ECDF25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6" y="1666754"/>
            <a:ext cx="10879587" cy="3843375"/>
          </a:xfrm>
        </p:spPr>
        <p:txBody>
          <a:bodyPr/>
          <a:lstStyle/>
          <a:p>
            <a:pPr marL="0" indent="0">
              <a:lnSpc>
                <a:spcPct val="114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Wydatek 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rozliczany w formie stawki jednostkowej = 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wydatek </a:t>
            </a:r>
            <a:r>
              <a:rPr lang="pl-PL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poniesiony.</a:t>
            </a:r>
          </a:p>
          <a:p>
            <a:pPr marL="0" indent="0">
              <a:lnSpc>
                <a:spcPct val="114000"/>
              </a:lnSpc>
              <a:spcAft>
                <a:spcPts val="800"/>
              </a:spcAft>
              <a:buNone/>
            </a:pPr>
            <a:endParaRPr lang="pl-PL" sz="1800" kern="100" dirty="0">
              <a:solidFill>
                <a:schemeClr val="accent1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Wydatek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będzie rozliczony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wg (pkt. 14. Zakres finansowy, Wniosek o dofinansowanie): </a:t>
            </a:r>
          </a:p>
          <a:p>
            <a:pPr marL="342900" lvl="0" indent="-342900">
              <a:lnSpc>
                <a:spcPct val="114000"/>
              </a:lnSpc>
              <a:spcAft>
                <a:spcPts val="340"/>
              </a:spcAft>
              <a:buFont typeface="Arial" panose="020B0604020202020204" pitchFamily="34" charset="0"/>
              <a:buChar char="•"/>
              <a:tabLst>
                <a:tab pos="450215" algn="l"/>
                <a:tab pos="540385" algn="l"/>
              </a:tabLst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wysokości stawki jednostkowej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przypisanej dla danego PA,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nie po kosztach rzeczywiście poniesionych</a:t>
            </a:r>
            <a:r>
              <a:rPr lang="pl-PL" sz="1800" b="1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Calibri" panose="020F0502020204030204" pitchFamily="34" charset="0"/>
                <a:ea typeface="Aptos" panose="020B0004020202020204" pitchFamily="34" charset="0"/>
              </a:rPr>
              <a:t>*</a:t>
            </a: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>
              <a:lnSpc>
                <a:spcPct val="114000"/>
              </a:lnSpc>
              <a:spcAft>
                <a:spcPts val="340"/>
              </a:spcAft>
              <a:buFont typeface="Arial" panose="020B0604020202020204" pitchFamily="34" charset="0"/>
              <a:buChar char="•"/>
              <a:tabLst>
                <a:tab pos="450215" algn="l"/>
                <a:tab pos="540385" algn="l"/>
              </a:tabLst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kwoty dofinansowania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przypisanej danemu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punktowi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adresowemu.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8572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92768-3606-46F5-58A4-0DB647F67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C8708E-F7C7-DBC2-96BF-1350C7157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Rozliczanie Projektu - stawki jednostkowe 5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F6A759F-7578-B49F-92DE-D8D8F8C274A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6" y="2141316"/>
            <a:ext cx="10879587" cy="3368813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pl-PL" sz="1800" b="1" kern="100" dirty="0">
                <a:effectLst/>
                <a:highlight>
                  <a:srgbClr val="FF00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 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Beneficjent </a:t>
            </a:r>
            <a:r>
              <a:rPr lang="pl-PL" sz="1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nie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przekazuje do CPPC (IP) żadnych </a:t>
            </a:r>
            <a:r>
              <a:rPr lang="pl-PL" sz="1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dowodów księgowych/ faktur/ opisów do faktur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pl-PL" sz="1800" kern="100" dirty="0"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pl-PL" sz="1800" b="1" kern="100" dirty="0">
                <a:effectLst/>
                <a:highlight>
                  <a:srgbClr val="FF00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 </a:t>
            </a:r>
            <a:r>
              <a:rPr lang="pl-PL" sz="1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CPPC </a:t>
            </a:r>
            <a:r>
              <a:rPr lang="pl-PL" sz="1800" b="1" kern="100" dirty="0">
                <a:solidFill>
                  <a:srgbClr val="C00000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nie </a:t>
            </a:r>
            <a:r>
              <a:rPr lang="pl-PL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weryfikuje wysokości faktycznie poniesionych wydatków</a:t>
            </a: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przez Beneficjenta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pl-PL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Beneficjent </a:t>
            </a: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otrzymuje </a:t>
            </a:r>
            <a:r>
              <a:rPr lang="pl-PL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zryczałtowaną kwotę i strony nie mogą wykazywać wzajemnych roszczeń</a:t>
            </a: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, z wyjątkiem mechanizmu waloryzacji opisanego w Umowie.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18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b="1" kern="100" dirty="0">
                <a:effectLst/>
                <a:highlight>
                  <a:srgbClr val="FF00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 </a:t>
            </a:r>
            <a:r>
              <a:rPr lang="pl-PL" sz="1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CPPC </a:t>
            </a:r>
            <a:r>
              <a:rPr lang="pl-PL" sz="1800" b="1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nie</a:t>
            </a:r>
            <a:r>
              <a:rPr lang="pl-PL" sz="1800" b="1" kern="1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prowadzi kontroli </a:t>
            </a:r>
            <a:r>
              <a:rPr lang="pl-PL" sz="1800" b="1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ex-</a:t>
            </a:r>
            <a:r>
              <a:rPr lang="pl-PL" sz="1800" b="1" kern="100" dirty="0" err="1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ante</a:t>
            </a:r>
            <a:r>
              <a:rPr lang="pl-PL" sz="1800" b="1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1800" b="1" kern="1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pl-PL" sz="1800" b="1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ex-post</a:t>
            </a:r>
            <a:r>
              <a:rPr lang="pl-PL" sz="1800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1800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umów zawieranych z Wykonawcami.</a:t>
            </a:r>
            <a:endParaRPr lang="pl-PL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0423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43845-7A26-D37D-B849-00CACA6AB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D1EFC1BB-5BB0-39C3-6960-A2B5BF4B2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Rozliczanie Projektu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A8DA257-7834-23AD-CF01-A17DD46F80E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6" y="1761688"/>
            <a:ext cx="10879587" cy="3748441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  <a:buNone/>
            </a:pPr>
            <a:r>
              <a:rPr lang="pl-PL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 celu rozliczenia realizacji</a:t>
            </a:r>
            <a:r>
              <a:rPr lang="pl-PL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Projektu Beneficjent</a:t>
            </a:r>
            <a:r>
              <a:rPr lang="pl-PL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pl-PL" kern="100" dirty="0">
              <a:solidFill>
                <a:schemeClr val="accent1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składa w CST2021 </a:t>
            </a:r>
            <a:r>
              <a:rPr lang="pl-PL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wniosek o płatność </a:t>
            </a: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(rozliczający zaliczkę, refundacyjny) za konkretny okres rozliczeniowy, minimum </a:t>
            </a:r>
            <a:r>
              <a:rPr lang="pl-PL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raz na 6 miesięcy</a:t>
            </a: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we wniosku o płatność </a:t>
            </a:r>
            <a:r>
              <a:rPr lang="pl-PL" sz="1800" b="1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poświadcza osiągnięcie rezultatów</a:t>
            </a:r>
            <a:r>
              <a:rPr lang="pl-PL" sz="1800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(tj. </a:t>
            </a:r>
            <a:r>
              <a:rPr lang="pl-PL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objęcie zasięgiem PA </a:t>
            </a: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zgodnych z punktami wskazanymi w </a:t>
            </a:r>
            <a:r>
              <a:rPr lang="pl-PL" sz="1800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WoD</a:t>
            </a: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);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 Systemie </a:t>
            </a:r>
            <a:r>
              <a:rPr lang="pl-PL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SIMBA</a:t>
            </a: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oznacza rozliczane PA statusem </a:t>
            </a:r>
            <a:r>
              <a:rPr lang="pl-PL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„wykonane”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raport z postępów prac w SIMBA </a:t>
            </a:r>
            <a:r>
              <a:rPr lang="pl-PL" sz="1800" b="1" kern="100" dirty="0">
                <a:solidFill>
                  <a:srgbClr val="C00000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co miesiąc</a:t>
            </a:r>
            <a:endParaRPr lang="pl-PL" sz="1800" b="1" kern="100" dirty="0">
              <a:solidFill>
                <a:srgbClr val="C00000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4"/>
            </a:pP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poprzez CST2021 przekazuje </a:t>
            </a:r>
            <a:r>
              <a:rPr lang="pl-PL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dokumenty potwierdzające realizację wykonanych PA</a:t>
            </a: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6553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0B09D-744F-5FDC-E408-23ABCF9F0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D778FAE5-A792-7F52-A0B0-A31B43BAA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Rozliczanie Projektu - dokumentacja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BF9FE45-AF94-DBD6-749E-3C93D72620C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6" y="1399032"/>
            <a:ext cx="10879587" cy="4723976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l-PL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CPPC (IP)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weryfikując </a:t>
            </a:r>
            <a:r>
              <a:rPr lang="pl-PL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WoP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l-PL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potwierdza realizację wykonanych punktów adresowych 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(PA), zgodnie z określonymi w </a:t>
            </a:r>
            <a:r>
              <a:rPr lang="pl-PL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WoD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Kamieniami </a:t>
            </a:r>
            <a:r>
              <a:rPr lang="pl-PL" sz="18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ilowymi, poprzez: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4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dokumentację powykonawczą; 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4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projekty wybudowanej sieci w postaci wektorowej SHP; 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4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dokumenty przyjęcia środka trwałego – OT; 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4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inne, równoważne dokumenty wskazane przez Beneficjenta (np. oświadczenie projektanta/geodety o zgłoszeniu do zasobów);</a:t>
            </a:r>
          </a:p>
          <a:p>
            <a:pPr marL="342900" indent="-342900">
              <a:lnSpc>
                <a:spcPct val="114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protokoły odbioru prac lub inne równoważne dowody (dotyczy </a:t>
            </a:r>
            <a:r>
              <a:rPr lang="pl-PL" sz="1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także prac wykonanych siłami własnymi</a:t>
            </a:r>
            <a:r>
              <a:rPr lang="pl-PL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). </a:t>
            </a:r>
            <a:endParaRPr lang="pl-PL" sz="1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Lista dokumentów </a:t>
            </a:r>
            <a:r>
              <a:rPr lang="pl-PL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będzie wskazana przez CPPC Beneficjentom </a:t>
            </a:r>
            <a:r>
              <a:rPr lang="pl-PL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 etapie weryfikacji </a:t>
            </a:r>
            <a:r>
              <a:rPr lang="pl-PL" sz="18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WoP</a:t>
            </a:r>
            <a:r>
              <a:rPr lang="pl-PL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na podstawie próby.</a:t>
            </a:r>
            <a:endParaRPr lang="pl-PL" sz="1800" b="1" kern="100" dirty="0">
              <a:solidFill>
                <a:schemeClr val="accent1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Rozliczane PA mogą zostać 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dodatkowo potwierdzone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poprzez analizę dostępnych rejestrów publicznych. 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pl-PL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6995336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7B96AF41238D4DA878551213186F22" ma:contentTypeVersion="2" ma:contentTypeDescription="Utwórz nowy dokument." ma:contentTypeScope="" ma:versionID="27355ec95b59db307203cf1707f87054">
  <xsd:schema xmlns:xsd="http://www.w3.org/2001/XMLSchema" xmlns:xs="http://www.w3.org/2001/XMLSchema" xmlns:p="http://schemas.microsoft.com/office/2006/metadata/properties" xmlns:ns2="3b41daa1-6750-4b31-afda-36cb41ae05c8" targetNamespace="http://schemas.microsoft.com/office/2006/metadata/properties" ma:root="true" ma:fieldsID="3bd844ee2aa79a406ac54578ad605f9d" ns2:_="">
    <xsd:import namespace="3b41daa1-6750-4b31-afda-36cb41ae0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1daa1-6750-4b31-afda-36cb41ae05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FDD51E-3BE7-48E9-8574-EC8970EEE544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3b41daa1-6750-4b31-afda-36cb41ae05c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DDD877D-66AE-4554-8B4D-196835119A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8F4000-0824-4F14-AFA9-75C02B5E95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41daa1-6750-4b31-afda-36cb41ae05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1333</Words>
  <Application>Microsoft Office PowerPoint</Application>
  <PresentationFormat>Panoramiczny</PresentationFormat>
  <Paragraphs>155</Paragraphs>
  <Slides>20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20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Symbol</vt:lpstr>
      <vt:lpstr>1_Motyw pakietu Office</vt:lpstr>
      <vt:lpstr>3_Projekt niestandardowy</vt:lpstr>
      <vt:lpstr> Rozliczanie Projektu FERC</vt:lpstr>
      <vt:lpstr>Rozliczanie Projektu - stawki jednostkowe 1</vt:lpstr>
      <vt:lpstr>Rozliczanie Projektu - stawki jednostkowe 2</vt:lpstr>
      <vt:lpstr>Stawki jednostkowe - WoD pkt. 14</vt:lpstr>
      <vt:lpstr>Rozliczanie Projektu - stawki jednostkowe 3</vt:lpstr>
      <vt:lpstr>Rozliczanie Projektu - stawki jednostkowe 4</vt:lpstr>
      <vt:lpstr>Rozliczanie Projektu - stawki jednostkowe 5</vt:lpstr>
      <vt:lpstr>Rozliczanie Projektu</vt:lpstr>
      <vt:lpstr>Rozliczanie Projektu - dokumentacja</vt:lpstr>
      <vt:lpstr>Rozliczanie Projektu - dokumentacja 2</vt:lpstr>
      <vt:lpstr>Rozliczanie Projektu - niekwalifikowalność</vt:lpstr>
      <vt:lpstr>Wnioski o płatność (§ 9. Umowy ust. 6, 7, 8) </vt:lpstr>
      <vt:lpstr>Wnioski o płatność - terminy</vt:lpstr>
      <vt:lpstr>Zaliczka</vt:lpstr>
      <vt:lpstr>Zaliczka – warunki wypłaty</vt:lpstr>
      <vt:lpstr>Zaliczka a Kamienie Milowe (KM)</vt:lpstr>
      <vt:lpstr>Zaliczka – jak i kiedy rozliczyć otrzymaną zaliczkę</vt:lpstr>
      <vt:lpstr>Odsetki od zaliczki</vt:lpstr>
      <vt:lpstr>Odsetki od zaliczki narosłe na rachunku  (§ 8 ust. 11)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Szkolenie dla Beneficjentów FERC_3.04.2024</dc:title>
  <dc:creator>Anna Czekalska</dc:creator>
  <cp:lastModifiedBy>Milena Tlak</cp:lastModifiedBy>
  <cp:revision>44</cp:revision>
  <dcterms:created xsi:type="dcterms:W3CDTF">2023-03-05T08:28:36Z</dcterms:created>
  <dcterms:modified xsi:type="dcterms:W3CDTF">2024-03-03T15:22:54Z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0x010100A17B96AF41238D4DA878551213186F22</vt:lpwstr>
  </property>
</Properties>
</file>