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5.xml" ContentType="application/vnd.openxmlformats-officedocument.themeOverr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6.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7.xml" ContentType="application/vnd.openxmlformats-officedocument.themeOverr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8.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9.xml" ContentType="application/vnd.openxmlformats-officedocument.themeOverr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0.xml" ContentType="application/vnd.openxmlformats-officedocument.themeOverr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1.xml" ContentType="application/vnd.openxmlformats-officedocument.themeOverr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3.xml" ContentType="application/vnd.openxmlformats-officedocument.themeOverr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4.xml" ContentType="application/vnd.openxmlformats-officedocument.themeOverr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5.xml" ContentType="application/vnd.openxmlformats-officedocument.themeOverrid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6.xml" ContentType="application/vnd.openxmlformats-officedocument.themeOverrid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7.xml" ContentType="application/vnd.openxmlformats-officedocument.themeOverrid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8.xml" ContentType="application/vnd.openxmlformats-officedocument.themeOverr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9.xml" ContentType="application/vnd.openxmlformats-officedocument.themeOverr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0.xml" ContentType="application/vnd.openxmlformats-officedocument.themeOverrid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1.xml" ContentType="application/vnd.openxmlformats-officedocument.themeOverrid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2.xml" ContentType="application/vnd.openxmlformats-officedocument.themeOverride+xml"/>
  <Override PartName="/ppt/notesSlides/notesSlide6.xml" ContentType="application/vnd.openxmlformats-officedocument.presentationml.notesSlid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xml" ContentType="application/vnd.openxmlformats-officedocument.presentationml.notesSlid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xml" ContentType="application/vnd.openxmlformats-officedocument.presentationml.notesSlid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9.xml" ContentType="application/vnd.openxmlformats-officedocument.presentationml.notesSlid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23.xml" ContentType="application/vnd.openxmlformats-officedocument.themeOverride+xml"/>
  <Override PartName="/ppt/charts/chart85.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1.xml" ContentType="application/vnd.openxmlformats-officedocument.drawingml.chartshapes+xml"/>
  <Override PartName="/ppt/charts/chart86.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2.xml" ContentType="application/vnd.openxmlformats-officedocument.drawingml.chartshapes+xml"/>
  <Override PartName="/ppt/charts/chart87.xml" ContentType="application/vnd.openxmlformats-officedocument.drawingml.chart+xml"/>
  <Override PartName="/ppt/charts/style69.xml" ContentType="application/vnd.ms-office.chartstyle+xml"/>
  <Override PartName="/ppt/charts/colors69.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1744" r:id="rId2"/>
    <p:sldId id="743" r:id="rId3"/>
    <p:sldId id="744" r:id="rId4"/>
    <p:sldId id="1751" r:id="rId5"/>
    <p:sldId id="1732" r:id="rId6"/>
    <p:sldId id="1873" r:id="rId7"/>
    <p:sldId id="1753" r:id="rId8"/>
    <p:sldId id="1874" r:id="rId9"/>
    <p:sldId id="1875" r:id="rId10"/>
    <p:sldId id="1876" r:id="rId11"/>
    <p:sldId id="1752" r:id="rId12"/>
    <p:sldId id="1741" r:id="rId13"/>
    <p:sldId id="1765" r:id="rId14"/>
    <p:sldId id="1866" r:id="rId15"/>
    <p:sldId id="1867" r:id="rId16"/>
    <p:sldId id="1868" r:id="rId17"/>
    <p:sldId id="1846" r:id="rId18"/>
    <p:sldId id="1853" r:id="rId19"/>
    <p:sldId id="1880" r:id="rId20"/>
    <p:sldId id="1855" r:id="rId21"/>
    <p:sldId id="1852" r:id="rId22"/>
    <p:sldId id="1879" r:id="rId23"/>
    <p:sldId id="1774" r:id="rId24"/>
    <p:sldId id="1775" r:id="rId25"/>
    <p:sldId id="755" r:id="rId26"/>
    <p:sldId id="1779" r:id="rId27"/>
    <p:sldId id="1778" r:id="rId28"/>
    <p:sldId id="1872" r:id="rId29"/>
    <p:sldId id="1857" r:id="rId30"/>
    <p:sldId id="1782" r:id="rId31"/>
    <p:sldId id="1833" r:id="rId32"/>
    <p:sldId id="1869" r:id="rId33"/>
    <p:sldId id="1871" r:id="rId34"/>
    <p:sldId id="1786" r:id="rId35"/>
    <p:sldId id="1870" r:id="rId36"/>
    <p:sldId id="1860" r:id="rId37"/>
    <p:sldId id="1861" r:id="rId38"/>
    <p:sldId id="1789" r:id="rId39"/>
    <p:sldId id="1862" r:id="rId40"/>
    <p:sldId id="1836" r:id="rId41"/>
    <p:sldId id="1863" r:id="rId42"/>
    <p:sldId id="1877" r:id="rId43"/>
    <p:sldId id="1803" r:id="rId44"/>
    <p:sldId id="1804" r:id="rId45"/>
    <p:sldId id="1805" r:id="rId46"/>
    <p:sldId id="1878" r:id="rId47"/>
    <p:sldId id="1844" r:id="rId48"/>
    <p:sldId id="1809" r:id="rId49"/>
    <p:sldId id="1810" r:id="rId50"/>
    <p:sldId id="1837" r:id="rId51"/>
    <p:sldId id="1864" r:id="rId52"/>
    <p:sldId id="174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pczyk Veranika" initials="SV" lastIdx="72" clrIdx="0">
    <p:extLst>
      <p:ext uri="{19B8F6BF-5375-455C-9EA6-DF929625EA0E}">
        <p15:presenceInfo xmlns:p15="http://schemas.microsoft.com/office/powerpoint/2012/main" userId="Stopczyk Veranika" providerId="None"/>
      </p:ext>
    </p:extLst>
  </p:cmAuthor>
  <p:cmAuthor id="2" name="Danae" initials="Danae" lastIdx="114" clrIdx="1">
    <p:extLst>
      <p:ext uri="{19B8F6BF-5375-455C-9EA6-DF929625EA0E}">
        <p15:presenceInfo xmlns:p15="http://schemas.microsoft.com/office/powerpoint/2012/main" userId="Danae" providerId="None"/>
      </p:ext>
    </p:extLst>
  </p:cmAuthor>
  <p:cmAuthor id="3" name="KS" initials="KS" lastIdx="1" clrIdx="2">
    <p:extLst>
      <p:ext uri="{19B8F6BF-5375-455C-9EA6-DF929625EA0E}">
        <p15:presenceInfo xmlns:p15="http://schemas.microsoft.com/office/powerpoint/2012/main" userId="KS" providerId="None"/>
      </p:ext>
    </p:extLst>
  </p:cmAuthor>
  <p:cmAuthor id="4" name="Małgorzata Licznerska" initials="ML" lastIdx="2" clrIdx="3"/>
  <p:cmAuthor id="5" name="Augustowski Wojciech" initials="AW" lastIdx="129" clrIdx="4">
    <p:extLst>
      <p:ext uri="{19B8F6BF-5375-455C-9EA6-DF929625EA0E}">
        <p15:presenceInfo xmlns:p15="http://schemas.microsoft.com/office/powerpoint/2012/main" userId="Augustowski Wojci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A5C2CB"/>
    <a:srgbClr val="E0E0E0"/>
    <a:srgbClr val="C4D7DD"/>
    <a:srgbClr val="AFC9D1"/>
    <a:srgbClr val="4B656D"/>
    <a:srgbClr val="FFD22D"/>
    <a:srgbClr val="A5A5A5"/>
    <a:srgbClr val="D9D9D9"/>
    <a:srgbClr val="6D8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94249" autoAdjust="0"/>
  </p:normalViewPr>
  <p:slideViewPr>
    <p:cSldViewPr snapToGrid="0" showGuides="1">
      <p:cViewPr varScale="1">
        <p:scale>
          <a:sx n="110" d="100"/>
          <a:sy n="110" d="100"/>
        </p:scale>
        <p:origin x="1788" y="108"/>
      </p:cViewPr>
      <p:guideLst>
        <p:guide orient="horz" pos="2160"/>
        <p:guide pos="288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8.xml"/><Relationship Id="rId1" Type="http://schemas.microsoft.com/office/2011/relationships/chartStyle" Target="style58.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9.xml"/><Relationship Id="rId1" Type="http://schemas.microsoft.com/office/2011/relationships/chartStyle" Target="style59.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0.xml"/><Relationship Id="rId1" Type="http://schemas.microsoft.com/office/2011/relationships/chartStyle" Target="style60.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1.xml"/><Relationship Id="rId1" Type="http://schemas.microsoft.com/office/2011/relationships/chartStyle" Target="style61.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2.xml"/><Relationship Id="rId1" Type="http://schemas.microsoft.com/office/2011/relationships/chartStyle" Target="style6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3.xml"/><Relationship Id="rId1" Type="http://schemas.microsoft.com/office/2011/relationships/chartStyle" Target="style63.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4.xml"/><Relationship Id="rId1" Type="http://schemas.microsoft.com/office/2011/relationships/chartStyle" Target="style64.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5.xml"/><Relationship Id="rId1" Type="http://schemas.microsoft.com/office/2011/relationships/chartStyle" Target="style65.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1807103723804"/>
          <c:y val="7.7429469298400486E-2"/>
          <c:w val="0.69248451231045516"/>
          <c:h val="0.76701199345597493"/>
        </c:manualLayout>
      </c:layout>
      <c:doughnutChart>
        <c:varyColors val="1"/>
        <c:ser>
          <c:idx val="0"/>
          <c:order val="0"/>
          <c:tx>
            <c:strRef>
              <c:f>Arkusz1!$B$1</c:f>
              <c:strCache>
                <c:ptCount val="1"/>
                <c:pt idx="0">
                  <c:v>Seria 1</c:v>
                </c:pt>
              </c:strCache>
            </c:strRef>
          </c:tx>
          <c:explosion val="3"/>
          <c:dPt>
            <c:idx val="0"/>
            <c:bubble3D val="0"/>
            <c:spPr>
              <a:solidFill>
                <a:srgbClr val="FFCB06"/>
              </a:solidFill>
              <a:ln>
                <a:noFill/>
              </a:ln>
            </c:spPr>
            <c:extLst>
              <c:ext xmlns:c16="http://schemas.microsoft.com/office/drawing/2014/chart" uri="{C3380CC4-5D6E-409C-BE32-E72D297353CC}">
                <c16:uniqueId val="{00000001-F5D6-4F74-93B3-F76E160285E5}"/>
              </c:ext>
            </c:extLst>
          </c:dPt>
          <c:dPt>
            <c:idx val="1"/>
            <c:bubble3D val="0"/>
            <c:spPr>
              <a:solidFill>
                <a:srgbClr val="FFE279"/>
              </a:solidFill>
            </c:spPr>
            <c:extLst>
              <c:ext xmlns:c16="http://schemas.microsoft.com/office/drawing/2014/chart" uri="{C3380CC4-5D6E-409C-BE32-E72D297353CC}">
                <c16:uniqueId val="{00000003-F5D6-4F74-93B3-F76E160285E5}"/>
              </c:ext>
            </c:extLst>
          </c:dPt>
          <c:dPt>
            <c:idx val="2"/>
            <c:bubble3D val="0"/>
            <c:spPr>
              <a:solidFill>
                <a:srgbClr val="6D8F9A"/>
              </a:solidFill>
            </c:spPr>
            <c:extLst>
              <c:ext xmlns:c16="http://schemas.microsoft.com/office/drawing/2014/chart" uri="{C3380CC4-5D6E-409C-BE32-E72D297353CC}">
                <c16:uniqueId val="{00000005-F5D6-4F74-93B3-F76E160285E5}"/>
              </c:ext>
            </c:extLst>
          </c:dPt>
          <c:dPt>
            <c:idx val="3"/>
            <c:bubble3D val="0"/>
            <c:spPr>
              <a:solidFill>
                <a:srgbClr val="4B656D"/>
              </a:solidFill>
            </c:spPr>
            <c:extLst>
              <c:ext xmlns:c16="http://schemas.microsoft.com/office/drawing/2014/chart" uri="{C3380CC4-5D6E-409C-BE32-E72D297353CC}">
                <c16:uniqueId val="{00000007-F5D6-4F74-93B3-F76E160285E5}"/>
              </c:ext>
            </c:extLst>
          </c:dPt>
          <c:dPt>
            <c:idx val="4"/>
            <c:bubble3D val="0"/>
            <c:spPr>
              <a:solidFill>
                <a:srgbClr val="B2B2B2"/>
              </a:solidFill>
            </c:spPr>
            <c:extLst>
              <c:ext xmlns:c16="http://schemas.microsoft.com/office/drawing/2014/chart" uri="{C3380CC4-5D6E-409C-BE32-E72D297353CC}">
                <c16:uniqueId val="{00000009-F5D6-4F74-93B3-F76E160285E5}"/>
              </c:ext>
            </c:extLst>
          </c:dPt>
          <c:dLbls>
            <c:dLbl>
              <c:idx val="1"/>
              <c:numFmt formatCode="#,##0.0" sourceLinked="0"/>
              <c:spPr>
                <a:noFill/>
                <a:ln>
                  <a:noFill/>
                </a:ln>
                <a:effectLst/>
              </c:spPr>
              <c:txPr>
                <a:bodyPr wrap="square" lIns="38100" tIns="19050" rIns="38100" bIns="19050" anchor="ctr">
                  <a:spAutoFit/>
                </a:bodyPr>
                <a:lstStyle/>
                <a:p>
                  <a:pPr>
                    <a:defRPr sz="12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5D6-4F74-93B3-F76E160285E5}"/>
                </c:ext>
              </c:extLst>
            </c:dLbl>
            <c:dLbl>
              <c:idx val="3"/>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F5D6-4F74-93B3-F76E160285E5}"/>
                </c:ext>
              </c:extLst>
            </c:dLbl>
            <c:numFmt formatCode="#,##0.0" sourceLinked="0"/>
            <c:spPr>
              <a:noFill/>
              <a:ln>
                <a:noFill/>
              </a:ln>
              <a:effectLst/>
            </c:spPr>
            <c:txPr>
              <a:bodyPr wrap="square" lIns="38100" tIns="19050" rIns="38100" bIns="19050" anchor="ctr">
                <a:spAutoFit/>
              </a:bodyPr>
              <a:lstStyle/>
              <a:p>
                <a:pPr>
                  <a:defRPr sz="12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15-24 lat</c:v>
                </c:pt>
                <c:pt idx="1">
                  <c:v>25-34 lat</c:v>
                </c:pt>
                <c:pt idx="2">
                  <c:v>35-44 lat</c:v>
                </c:pt>
                <c:pt idx="3">
                  <c:v>45-59 lat</c:v>
                </c:pt>
                <c:pt idx="4">
                  <c:v>60 lat i więcej</c:v>
                </c:pt>
              </c:strCache>
            </c:strRef>
          </c:cat>
          <c:val>
            <c:numRef>
              <c:f>Arkusz1!$B$2:$B$6</c:f>
              <c:numCache>
                <c:formatCode>0.0</c:formatCode>
                <c:ptCount val="5"/>
                <c:pt idx="0">
                  <c:v>12.4</c:v>
                </c:pt>
                <c:pt idx="1">
                  <c:v>16.899999999999999</c:v>
                </c:pt>
                <c:pt idx="2">
                  <c:v>18.399999999999999</c:v>
                </c:pt>
                <c:pt idx="3">
                  <c:v>23</c:v>
                </c:pt>
                <c:pt idx="4">
                  <c:v>29.3</c:v>
                </c:pt>
              </c:numCache>
            </c:numRef>
          </c:val>
          <c:extLst>
            <c:ext xmlns:c16="http://schemas.microsoft.com/office/drawing/2014/chart" uri="{C3380CC4-5D6E-409C-BE32-E72D297353CC}">
              <c16:uniqueId val="{0000000A-F5D6-4F74-93B3-F76E160285E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7.3252699607117512E-3"/>
          <c:y val="0.12307427939220601"/>
          <c:w val="0.2585188707894478"/>
          <c:h val="0.69755352329837694"/>
        </c:manualLayout>
      </c:layout>
      <c:overlay val="0"/>
      <c:txPr>
        <a:bodyPr/>
        <a:lstStyle/>
        <a:p>
          <a:pPr algn="l" rtl="0">
            <a:defRPr lang="pl-PL"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innych krajów/regionów</c:v>
                </c:pt>
              </c:strCache>
            </c:strRef>
          </c:cat>
          <c:val>
            <c:numRef>
              <c:f>Arkusz1!$B$2</c:f>
              <c:numCache>
                <c:formatCode>0.0</c:formatCode>
                <c:ptCount val="1"/>
                <c:pt idx="0">
                  <c:v>65.3</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innych krajów/regionów</c:v>
                </c:pt>
              </c:strCache>
            </c:strRef>
          </c:cat>
          <c:val>
            <c:numRef>
              <c:f>Arkusz1!$C$2</c:f>
              <c:numCache>
                <c:formatCode>0.0</c:formatCode>
                <c:ptCount val="1"/>
                <c:pt idx="0">
                  <c:v>22.9</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innych krajów/regionów</c:v>
                </c:pt>
              </c:strCache>
            </c:strRef>
          </c:cat>
          <c:val>
            <c:numRef>
              <c:f>Arkusz1!$D$2</c:f>
              <c:numCache>
                <c:formatCode>0.0</c:formatCode>
                <c:ptCount val="1"/>
                <c:pt idx="0">
                  <c:v>11.799999999999999</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AF70-4D06-A159-FAC8698553F2}"/>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AF70-4D06-A159-FAC8698553F2}"/>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AF70-4D06-A159-FAC8698553F2}"/>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AF70-4D06-A159-FAC8698553F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Arkusz1!$B$2:$B$17</c:f>
              <c:numCache>
                <c:formatCode>0.0</c:formatCode>
                <c:ptCount val="16"/>
                <c:pt idx="0">
                  <c:v>59.677419354838712</c:v>
                </c:pt>
                <c:pt idx="1">
                  <c:v>61.53846153846154</c:v>
                </c:pt>
                <c:pt idx="2">
                  <c:v>57.608695652173914</c:v>
                </c:pt>
                <c:pt idx="3">
                  <c:v>62.173913043478258</c:v>
                </c:pt>
                <c:pt idx="4">
                  <c:v>77.13310580204778</c:v>
                </c:pt>
                <c:pt idx="6">
                  <c:v>87.878787878787875</c:v>
                </c:pt>
                <c:pt idx="7">
                  <c:v>78.787878787878782</c:v>
                </c:pt>
                <c:pt idx="8">
                  <c:v>60.151802656546494</c:v>
                </c:pt>
                <c:pt idx="9">
                  <c:v>56.25</c:v>
                </c:pt>
                <c:pt idx="11">
                  <c:v>72.750642673521853</c:v>
                </c:pt>
                <c:pt idx="12">
                  <c:v>63.223140495867767</c:v>
                </c:pt>
                <c:pt idx="13">
                  <c:v>60</c:v>
                </c:pt>
                <c:pt idx="14">
                  <c:v>55.68181818181818</c:v>
                </c:pt>
                <c:pt idx="15">
                  <c:v>59.482758620689658</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Arkusz1!$C$2:$C$17</c:f>
              <c:numCache>
                <c:formatCode>0.0</c:formatCode>
                <c:ptCount val="16"/>
                <c:pt idx="0">
                  <c:v>25</c:v>
                </c:pt>
                <c:pt idx="1">
                  <c:v>29.585798816568047</c:v>
                </c:pt>
                <c:pt idx="2">
                  <c:v>28.260869565217391</c:v>
                </c:pt>
                <c:pt idx="3">
                  <c:v>26.521739130434785</c:v>
                </c:pt>
                <c:pt idx="4">
                  <c:v>11.945392491467576</c:v>
                </c:pt>
                <c:pt idx="6">
                  <c:v>3.0303030303030303</c:v>
                </c:pt>
                <c:pt idx="7">
                  <c:v>12.121212121212121</c:v>
                </c:pt>
                <c:pt idx="8">
                  <c:v>25.806451612903224</c:v>
                </c:pt>
                <c:pt idx="9">
                  <c:v>34.090909090909086</c:v>
                </c:pt>
                <c:pt idx="11">
                  <c:v>17.737789203084834</c:v>
                </c:pt>
                <c:pt idx="12">
                  <c:v>26.859504132231404</c:v>
                </c:pt>
                <c:pt idx="13">
                  <c:v>26.666666666666668</c:v>
                </c:pt>
                <c:pt idx="14">
                  <c:v>27.27272727272727</c:v>
                </c:pt>
                <c:pt idx="15">
                  <c:v>23.275862068965516</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Arkusz1!$D$2:$D$17</c:f>
              <c:numCache>
                <c:formatCode>0.0</c:formatCode>
                <c:ptCount val="16"/>
                <c:pt idx="0">
                  <c:v>15.32258064516129</c:v>
                </c:pt>
                <c:pt idx="1">
                  <c:v>8.8757396449704142</c:v>
                </c:pt>
                <c:pt idx="2">
                  <c:v>14.130434782608695</c:v>
                </c:pt>
                <c:pt idx="3">
                  <c:v>11.304347826086957</c:v>
                </c:pt>
                <c:pt idx="4">
                  <c:v>10.921501706484642</c:v>
                </c:pt>
                <c:pt idx="6">
                  <c:v>9.0909090909090917</c:v>
                </c:pt>
                <c:pt idx="7">
                  <c:v>9.0909090909090917</c:v>
                </c:pt>
                <c:pt idx="8">
                  <c:v>14.041745730550284</c:v>
                </c:pt>
                <c:pt idx="9">
                  <c:v>9.6590909090909083</c:v>
                </c:pt>
                <c:pt idx="11">
                  <c:v>9.5115681233933156</c:v>
                </c:pt>
                <c:pt idx="12">
                  <c:v>9.9173553719008272</c:v>
                </c:pt>
                <c:pt idx="13">
                  <c:v>13.333333333333334</c:v>
                </c:pt>
                <c:pt idx="14">
                  <c:v>17.045454545454543</c:v>
                </c:pt>
                <c:pt idx="15">
                  <c:v>17.241379310344829</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072-4589-8163-F143DF455CCC}"/>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8EED-4AE1-85C7-D1C300CC35A1}"/>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8072-4589-8163-F143DF455CC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podstawowe</c:v>
                </c:pt>
                <c:pt idx="1">
                  <c:v>zawodowe</c:v>
                </c:pt>
                <c:pt idx="2">
                  <c:v>średnie</c:v>
                </c:pt>
                <c:pt idx="3">
                  <c:v>wyższe</c:v>
                </c:pt>
                <c:pt idx="5">
                  <c:v>wieś</c:v>
                </c:pt>
                <c:pt idx="6">
                  <c:v>do 50 tys. </c:v>
                </c:pt>
                <c:pt idx="7">
                  <c:v>50-200 tys. </c:v>
                </c:pt>
                <c:pt idx="8">
                  <c:v>200-500 tys. </c:v>
                </c:pt>
                <c:pt idx="9">
                  <c:v>pow.500 tys. </c:v>
                </c:pt>
                <c:pt idx="11">
                  <c:v>do 1500 PLN</c:v>
                </c:pt>
                <c:pt idx="12">
                  <c:v>1501-2500 PLN</c:v>
                </c:pt>
                <c:pt idx="13">
                  <c:v>pow.2500 PLN</c:v>
                </c:pt>
              </c:strCache>
            </c:strRef>
          </c:cat>
          <c:val>
            <c:numRef>
              <c:f>Arkusz1!$B$2:$B$15</c:f>
              <c:numCache>
                <c:formatCode>0.0</c:formatCode>
                <c:ptCount val="14"/>
                <c:pt idx="0">
                  <c:v>54.54545454545454</c:v>
                </c:pt>
                <c:pt idx="1">
                  <c:v>47.348484848484851</c:v>
                </c:pt>
                <c:pt idx="2">
                  <c:v>63.5673624288425</c:v>
                </c:pt>
                <c:pt idx="3">
                  <c:v>79.545454545454547</c:v>
                </c:pt>
                <c:pt idx="5">
                  <c:v>55.784061696658092</c:v>
                </c:pt>
                <c:pt idx="6">
                  <c:v>66.942148760330582</c:v>
                </c:pt>
                <c:pt idx="7">
                  <c:v>67.272727272727266</c:v>
                </c:pt>
                <c:pt idx="8">
                  <c:v>55.68181818181818</c:v>
                </c:pt>
                <c:pt idx="9">
                  <c:v>68.103448275862064</c:v>
                </c:pt>
                <c:pt idx="11">
                  <c:v>68.711656441717793</c:v>
                </c:pt>
                <c:pt idx="12">
                  <c:v>58.974358974358978</c:v>
                </c:pt>
                <c:pt idx="13">
                  <c:v>59.803921568627452</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EED-4AE1-85C7-D1C300CC35A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podstawowe</c:v>
                </c:pt>
                <c:pt idx="1">
                  <c:v>zawodowe</c:v>
                </c:pt>
                <c:pt idx="2">
                  <c:v>średnie</c:v>
                </c:pt>
                <c:pt idx="3">
                  <c:v>wyższe</c:v>
                </c:pt>
                <c:pt idx="5">
                  <c:v>wieś</c:v>
                </c:pt>
                <c:pt idx="6">
                  <c:v>do 50 tys. </c:v>
                </c:pt>
                <c:pt idx="7">
                  <c:v>50-200 tys. </c:v>
                </c:pt>
                <c:pt idx="8">
                  <c:v>200-500 tys. </c:v>
                </c:pt>
                <c:pt idx="9">
                  <c:v>pow.500 tys. </c:v>
                </c:pt>
                <c:pt idx="11">
                  <c:v>do 1500 PLN</c:v>
                </c:pt>
                <c:pt idx="12">
                  <c:v>1501-2500 PLN</c:v>
                </c:pt>
                <c:pt idx="13">
                  <c:v>pow.2500 PLN</c:v>
                </c:pt>
              </c:strCache>
            </c:strRef>
          </c:cat>
          <c:val>
            <c:numRef>
              <c:f>Arkusz1!$C$2:$C$15</c:f>
              <c:numCache>
                <c:formatCode>0.0</c:formatCode>
                <c:ptCount val="14"/>
                <c:pt idx="0">
                  <c:v>33.333333333333329</c:v>
                </c:pt>
                <c:pt idx="1">
                  <c:v>43.560606060606062</c:v>
                </c:pt>
                <c:pt idx="2">
                  <c:v>27.324478178368121</c:v>
                </c:pt>
                <c:pt idx="3">
                  <c:v>17.613636363636363</c:v>
                </c:pt>
                <c:pt idx="5">
                  <c:v>37.017994858611821</c:v>
                </c:pt>
                <c:pt idx="6">
                  <c:v>26.033057851239672</c:v>
                </c:pt>
                <c:pt idx="7">
                  <c:v>24.242424242424242</c:v>
                </c:pt>
                <c:pt idx="8">
                  <c:v>31.818181818181817</c:v>
                </c:pt>
                <c:pt idx="9">
                  <c:v>22.413793103448278</c:v>
                </c:pt>
                <c:pt idx="11">
                  <c:v>27.607361963190186</c:v>
                </c:pt>
                <c:pt idx="12">
                  <c:v>33.760683760683762</c:v>
                </c:pt>
                <c:pt idx="13">
                  <c:v>27.777777777777779</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podstawowe</c:v>
                </c:pt>
                <c:pt idx="1">
                  <c:v>zawodowe</c:v>
                </c:pt>
                <c:pt idx="2">
                  <c:v>średnie</c:v>
                </c:pt>
                <c:pt idx="3">
                  <c:v>wyższe</c:v>
                </c:pt>
                <c:pt idx="5">
                  <c:v>wieś</c:v>
                </c:pt>
                <c:pt idx="6">
                  <c:v>do 50 tys. </c:v>
                </c:pt>
                <c:pt idx="7">
                  <c:v>50-200 tys. </c:v>
                </c:pt>
                <c:pt idx="8">
                  <c:v>200-500 tys. </c:v>
                </c:pt>
                <c:pt idx="9">
                  <c:v>pow.500 tys. </c:v>
                </c:pt>
                <c:pt idx="11">
                  <c:v>do 1500 PLN</c:v>
                </c:pt>
                <c:pt idx="12">
                  <c:v>1501-2500 PLN</c:v>
                </c:pt>
                <c:pt idx="13">
                  <c:v>pow.2500 PLN</c:v>
                </c:pt>
              </c:strCache>
            </c:strRef>
          </c:cat>
          <c:val>
            <c:numRef>
              <c:f>Arkusz1!$D$2:$D$15</c:f>
              <c:numCache>
                <c:formatCode>0.0</c:formatCode>
                <c:ptCount val="14"/>
                <c:pt idx="0">
                  <c:v>12.121212121212121</c:v>
                </c:pt>
                <c:pt idx="1">
                  <c:v>9.0909090909090917</c:v>
                </c:pt>
                <c:pt idx="2">
                  <c:v>9.1081593927893731</c:v>
                </c:pt>
                <c:pt idx="3">
                  <c:v>2.8409090909090908</c:v>
                </c:pt>
                <c:pt idx="5">
                  <c:v>7.1979434447300772</c:v>
                </c:pt>
                <c:pt idx="6">
                  <c:v>7.0247933884297522</c:v>
                </c:pt>
                <c:pt idx="7">
                  <c:v>8.4848484848484862</c:v>
                </c:pt>
                <c:pt idx="8">
                  <c:v>12.5</c:v>
                </c:pt>
                <c:pt idx="9">
                  <c:v>9.4827586206896548</c:v>
                </c:pt>
                <c:pt idx="11">
                  <c:v>3.6809815950920246</c:v>
                </c:pt>
                <c:pt idx="12">
                  <c:v>7.2649572649572658</c:v>
                </c:pt>
                <c:pt idx="13">
                  <c:v>12.418300653594772</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domowych</c:v>
                </c:pt>
              </c:strCache>
            </c:strRef>
          </c:cat>
          <c:val>
            <c:numRef>
              <c:f>Arkusz1!$B$2</c:f>
              <c:numCache>
                <c:formatCode>0.0</c:formatCode>
                <c:ptCount val="1"/>
                <c:pt idx="0">
                  <c:v>61.8</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domowych</c:v>
                </c:pt>
              </c:strCache>
            </c:strRef>
          </c:cat>
          <c:val>
            <c:numRef>
              <c:f>Arkusz1!$C$2</c:f>
              <c:numCache>
                <c:formatCode>0.0</c:formatCode>
                <c:ptCount val="1"/>
                <c:pt idx="0">
                  <c:v>30.099999999999998</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domowych</c:v>
                </c:pt>
              </c:strCache>
            </c:strRef>
          </c:cat>
          <c:val>
            <c:numRef>
              <c:f>Arkusz1!$D$2</c:f>
              <c:numCache>
                <c:formatCode>0.0</c:formatCode>
                <c:ptCount val="1"/>
                <c:pt idx="0">
                  <c:v>8.1</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rolnych</c:v>
                </c:pt>
              </c:strCache>
            </c:strRef>
          </c:cat>
          <c:val>
            <c:numRef>
              <c:f>Arkusz1!$B$2</c:f>
              <c:numCache>
                <c:formatCode>0.0</c:formatCode>
                <c:ptCount val="1"/>
                <c:pt idx="0">
                  <c:v>49.6</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rolnych</c:v>
                </c:pt>
              </c:strCache>
            </c:strRef>
          </c:cat>
          <c:val>
            <c:numRef>
              <c:f>Arkusz1!$C$2</c:f>
              <c:numCache>
                <c:formatCode>0.0</c:formatCode>
                <c:ptCount val="1"/>
                <c:pt idx="0">
                  <c:v>39.800000000000004</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gospodarstw rolnych</c:v>
                </c:pt>
              </c:strCache>
            </c:strRef>
          </c:cat>
          <c:val>
            <c:numRef>
              <c:f>Arkusz1!$D$2</c:f>
              <c:numCache>
                <c:formatCode>0.0</c:formatCode>
                <c:ptCount val="1"/>
                <c:pt idx="0">
                  <c:v>10.6</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D4EA-4027-9218-FE8F0107E937}"/>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549C-4FBF-828B-FDF5FF0F4B1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Arkusz1!$B$2:$B$12</c:f>
              <c:numCache>
                <c:formatCode>0.0</c:formatCode>
                <c:ptCount val="11"/>
                <c:pt idx="0">
                  <c:v>54.78927203065134</c:v>
                </c:pt>
                <c:pt idx="1">
                  <c:v>43.93305439330544</c:v>
                </c:pt>
                <c:pt idx="3">
                  <c:v>60.606060606060609</c:v>
                </c:pt>
                <c:pt idx="4">
                  <c:v>46.590909090909086</c:v>
                </c:pt>
                <c:pt idx="5">
                  <c:v>49.905123339658445</c:v>
                </c:pt>
                <c:pt idx="6">
                  <c:v>51.136363636363633</c:v>
                </c:pt>
                <c:pt idx="8">
                  <c:v>54.601226993865026</c:v>
                </c:pt>
                <c:pt idx="9">
                  <c:v>54.914529914529922</c:v>
                </c:pt>
                <c:pt idx="10">
                  <c:v>39.215686274509807</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dLbl>
              <c:idx val="1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49C-4FBF-828B-FDF5FF0F4B1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Arkusz1!$C$2:$C$12</c:f>
              <c:numCache>
                <c:formatCode>0.0</c:formatCode>
                <c:ptCount val="11"/>
                <c:pt idx="0">
                  <c:v>35.249042145593869</c:v>
                </c:pt>
                <c:pt idx="1">
                  <c:v>44.769874476987447</c:v>
                </c:pt>
                <c:pt idx="3">
                  <c:v>15.151515151515152</c:v>
                </c:pt>
                <c:pt idx="4">
                  <c:v>39.772727272727273</c:v>
                </c:pt>
                <c:pt idx="5">
                  <c:v>40.98671726755218</c:v>
                </c:pt>
                <c:pt idx="6">
                  <c:v>40.909090909090914</c:v>
                </c:pt>
                <c:pt idx="8">
                  <c:v>42.944785276073624</c:v>
                </c:pt>
                <c:pt idx="9">
                  <c:v>35.683760683760681</c:v>
                </c:pt>
                <c:pt idx="10">
                  <c:v>44.444444444444443</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Arkusz1!$D$2:$D$12</c:f>
              <c:numCache>
                <c:formatCode>0.0</c:formatCode>
                <c:ptCount val="11"/>
                <c:pt idx="0">
                  <c:v>9.9616858237547881</c:v>
                </c:pt>
                <c:pt idx="1">
                  <c:v>11.297071129707113</c:v>
                </c:pt>
                <c:pt idx="3">
                  <c:v>24.242424242424242</c:v>
                </c:pt>
                <c:pt idx="4">
                  <c:v>13.636363636363635</c:v>
                </c:pt>
                <c:pt idx="5">
                  <c:v>9.1081593927893731</c:v>
                </c:pt>
                <c:pt idx="6">
                  <c:v>7.9545454545454541</c:v>
                </c:pt>
                <c:pt idx="8">
                  <c:v>2.4539877300613497</c:v>
                </c:pt>
                <c:pt idx="9">
                  <c:v>9.4017094017094021</c:v>
                </c:pt>
                <c:pt idx="10">
                  <c:v>16.33986928104575</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F088-449F-9631-8E0ADA69976D}"/>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F088-449F-9631-8E0ADA69976D}"/>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F088-449F-9631-8E0ADA69976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55.645161290322577</c:v>
                </c:pt>
                <c:pt idx="1">
                  <c:v>57.988165680473372</c:v>
                </c:pt>
                <c:pt idx="2">
                  <c:v>44.021739130434781</c:v>
                </c:pt>
                <c:pt idx="3">
                  <c:v>47.391304347826086</c:v>
                </c:pt>
                <c:pt idx="4">
                  <c:v>41.296928327645048</c:v>
                </c:pt>
                <c:pt idx="6">
                  <c:v>66.666666666666657</c:v>
                </c:pt>
                <c:pt idx="7">
                  <c:v>51.515151515151516</c:v>
                </c:pt>
                <c:pt idx="8">
                  <c:v>46.110056925996204</c:v>
                </c:pt>
                <c:pt idx="9">
                  <c:v>43.75</c:v>
                </c:pt>
                <c:pt idx="11">
                  <c:v>58.282208588957054</c:v>
                </c:pt>
                <c:pt idx="12">
                  <c:v>52.777777777777779</c:v>
                </c:pt>
                <c:pt idx="13">
                  <c:v>35.294117647058826</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51F-46B2-AEE5-DCCBDCA710D0}"/>
                </c:ext>
              </c:extLst>
            </c:dLbl>
            <c:dLbl>
              <c:idx val="13"/>
              <c:spPr>
                <a:noFill/>
                <a:ln>
                  <a:no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551F-46B2-AEE5-DCCBDCA710D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36.29032258064516</c:v>
                </c:pt>
                <c:pt idx="1">
                  <c:v>33.136094674556219</c:v>
                </c:pt>
                <c:pt idx="2">
                  <c:v>43.478260869565219</c:v>
                </c:pt>
                <c:pt idx="3">
                  <c:v>46.521739130434781</c:v>
                </c:pt>
                <c:pt idx="4">
                  <c:v>51.877133105802045</c:v>
                </c:pt>
                <c:pt idx="6">
                  <c:v>21.212121212121211</c:v>
                </c:pt>
                <c:pt idx="7">
                  <c:v>41.287878787878789</c:v>
                </c:pt>
                <c:pt idx="8">
                  <c:v>44.971537001897531</c:v>
                </c:pt>
                <c:pt idx="9">
                  <c:v>49.43181818181818</c:v>
                </c:pt>
                <c:pt idx="11">
                  <c:v>38.036809815950924</c:v>
                </c:pt>
                <c:pt idx="12">
                  <c:v>40.598290598290596</c:v>
                </c:pt>
                <c:pt idx="13">
                  <c:v>50.653594771241828</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8.064516129032258</c:v>
                </c:pt>
                <c:pt idx="1">
                  <c:v>8.8757396449704142</c:v>
                </c:pt>
                <c:pt idx="2">
                  <c:v>12.5</c:v>
                </c:pt>
                <c:pt idx="3">
                  <c:v>6.0869565217391308</c:v>
                </c:pt>
                <c:pt idx="4">
                  <c:v>6.8259385665529013</c:v>
                </c:pt>
                <c:pt idx="6">
                  <c:v>12.121212121212121</c:v>
                </c:pt>
                <c:pt idx="7">
                  <c:v>7.1969696969696972</c:v>
                </c:pt>
                <c:pt idx="8">
                  <c:v>8.9184060721062615</c:v>
                </c:pt>
                <c:pt idx="9">
                  <c:v>6.8181818181818175</c:v>
                </c:pt>
                <c:pt idx="11">
                  <c:v>3.6809815950920246</c:v>
                </c:pt>
                <c:pt idx="12">
                  <c:v>6.6239316239316244</c:v>
                </c:pt>
                <c:pt idx="13">
                  <c:v>14.052287581699346</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naturalne zanieczyszczenia (np. pożary lasów)</c:v>
                </c:pt>
              </c:strCache>
            </c:strRef>
          </c:cat>
          <c:val>
            <c:numRef>
              <c:f>Arkusz1!$B$2</c:f>
              <c:numCache>
                <c:formatCode>0.0</c:formatCode>
                <c:ptCount val="1"/>
                <c:pt idx="0">
                  <c:v>47.8</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naturalne zanieczyszczenia (np. pożary lasów)</c:v>
                </c:pt>
              </c:strCache>
            </c:strRef>
          </c:cat>
          <c:val>
            <c:numRef>
              <c:f>Arkusz1!$C$2</c:f>
              <c:numCache>
                <c:formatCode>0.0</c:formatCode>
                <c:ptCount val="1"/>
                <c:pt idx="0">
                  <c:v>44</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naturalne zanieczyszczenia (np. pożary lasów)</c:v>
                </c:pt>
              </c:strCache>
            </c:strRef>
          </c:cat>
          <c:val>
            <c:numRef>
              <c:f>Arkusz1!$D$2</c:f>
              <c:numCache>
                <c:formatCode>0.0</c:formatCode>
                <c:ptCount val="1"/>
                <c:pt idx="0">
                  <c:v>8.2000000000000011</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rgbClr val="4B65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emisja pojazdów</c:v>
                </c:pt>
                <c:pt idx="1">
                  <c:v>przemysł</c:v>
                </c:pt>
                <c:pt idx="2">
                  <c:v>ogrzewanie domów</c:v>
                </c:pt>
              </c:strCache>
            </c:strRef>
          </c:cat>
          <c:val>
            <c:numRef>
              <c:f>Arkusz1!$B$2:$B$4</c:f>
              <c:numCache>
                <c:formatCode>0.0</c:formatCode>
                <c:ptCount val="3"/>
                <c:pt idx="0">
                  <c:v>18.399999999999999</c:v>
                </c:pt>
                <c:pt idx="1">
                  <c:v>28.3</c:v>
                </c:pt>
                <c:pt idx="2">
                  <c:v>53.2</c:v>
                </c:pt>
              </c:numCache>
            </c:numRef>
          </c:val>
          <c:extLst>
            <c:ext xmlns:c16="http://schemas.microsoft.com/office/drawing/2014/chart" uri="{C3380CC4-5D6E-409C-BE32-E72D297353CC}">
              <c16:uniqueId val="{00000000-5469-4F27-B61B-C501E2C260EC}"/>
            </c:ext>
          </c:extLst>
        </c:ser>
        <c:dLbls>
          <c:showLegendKey val="0"/>
          <c:showVal val="0"/>
          <c:showCatName val="0"/>
          <c:showSerName val="0"/>
          <c:showPercent val="0"/>
          <c:showBubbleSize val="0"/>
        </c:dLbls>
        <c:gapWidth val="182"/>
        <c:axId val="581247488"/>
        <c:axId val="581248144"/>
      </c:barChart>
      <c:catAx>
        <c:axId val="5812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81248144"/>
        <c:crosses val="autoZero"/>
        <c:auto val="1"/>
        <c:lblAlgn val="ctr"/>
        <c:lblOffset val="100"/>
        <c:noMultiLvlLbl val="0"/>
      </c:catAx>
      <c:valAx>
        <c:axId val="581248144"/>
        <c:scaling>
          <c:orientation val="minMax"/>
          <c:max val="100"/>
        </c:scaling>
        <c:delete val="1"/>
        <c:axPos val="b"/>
        <c:numFmt formatCode="0.0" sourceLinked="1"/>
        <c:majorTickMark val="out"/>
        <c:minorTickMark val="none"/>
        <c:tickLblPos val="nextTo"/>
        <c:crossAx val="58124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przemysł</c:v>
                </c:pt>
                <c:pt idx="1">
                  <c:v>ogrzewanie domów</c:v>
                </c:pt>
                <c:pt idx="2">
                  <c:v>emisja pojazdów</c:v>
                </c:pt>
              </c:strCache>
            </c:strRef>
          </c:cat>
          <c:val>
            <c:numRef>
              <c:f>Arkusz1!$B$2:$B$4</c:f>
              <c:numCache>
                <c:formatCode>0.0</c:formatCode>
                <c:ptCount val="3"/>
                <c:pt idx="0">
                  <c:v>12.3</c:v>
                </c:pt>
                <c:pt idx="1">
                  <c:v>26.6</c:v>
                </c:pt>
                <c:pt idx="2">
                  <c:v>61.2</c:v>
                </c:pt>
              </c:numCache>
            </c:numRef>
          </c:val>
          <c:extLst>
            <c:ext xmlns:c16="http://schemas.microsoft.com/office/drawing/2014/chart" uri="{C3380CC4-5D6E-409C-BE32-E72D297353CC}">
              <c16:uniqueId val="{00000000-E62F-4438-8502-520D4133EDB1}"/>
            </c:ext>
          </c:extLst>
        </c:ser>
        <c:dLbls>
          <c:showLegendKey val="0"/>
          <c:showVal val="0"/>
          <c:showCatName val="0"/>
          <c:showSerName val="0"/>
          <c:showPercent val="0"/>
          <c:showBubbleSize val="0"/>
        </c:dLbls>
        <c:gapWidth val="182"/>
        <c:axId val="581247488"/>
        <c:axId val="581248144"/>
      </c:barChart>
      <c:catAx>
        <c:axId val="5812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81248144"/>
        <c:crosses val="autoZero"/>
        <c:auto val="1"/>
        <c:lblAlgn val="ctr"/>
        <c:lblOffset val="100"/>
        <c:noMultiLvlLbl val="0"/>
      </c:catAx>
      <c:valAx>
        <c:axId val="581248144"/>
        <c:scaling>
          <c:orientation val="minMax"/>
          <c:max val="100"/>
        </c:scaling>
        <c:delete val="1"/>
        <c:axPos val="b"/>
        <c:numFmt formatCode="0.0" sourceLinked="1"/>
        <c:majorTickMark val="out"/>
        <c:minorTickMark val="none"/>
        <c:tickLblPos val="nextTo"/>
        <c:crossAx val="58124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82459468793106"/>
          <c:y val="0.11134505307086555"/>
          <c:w val="0.38625146190067416"/>
          <c:h val="0.8629371318715735"/>
        </c:manualLayout>
      </c:layout>
      <c:barChart>
        <c:barDir val="col"/>
        <c:grouping val="percentStacked"/>
        <c:varyColors val="0"/>
        <c:ser>
          <c:idx val="0"/>
          <c:order val="0"/>
          <c:tx>
            <c:strRef>
              <c:f>Arkusz1!$A$2</c:f>
              <c:strCache>
                <c:ptCount val="1"/>
                <c:pt idx="0">
                  <c:v>do 500 PLN</c:v>
                </c:pt>
              </c:strCache>
            </c:strRef>
          </c:tx>
          <c:spPr>
            <a:solidFill>
              <a:srgbClr val="F2594F"/>
            </a:solidFill>
          </c:spPr>
          <c:invertIfNegative val="0"/>
          <c:dPt>
            <c:idx val="0"/>
            <c:invertIfNegative val="0"/>
            <c:bubble3D val="0"/>
            <c:spPr>
              <a:solidFill>
                <a:srgbClr val="F2594F"/>
              </a:solidFill>
              <a:ln>
                <a:noFill/>
              </a:ln>
            </c:spPr>
            <c:extLst>
              <c:ext xmlns:c16="http://schemas.microsoft.com/office/drawing/2014/chart" uri="{C3380CC4-5D6E-409C-BE32-E72D297353CC}">
                <c16:uniqueId val="{00000001-21ED-4D7A-A99E-A86FE3EDF5A1}"/>
              </c:ext>
            </c:extLst>
          </c:dPt>
          <c:dLbls>
            <c:dLbl>
              <c:idx val="0"/>
              <c:layout>
                <c:manualLayout>
                  <c:x val="1.1896606313507113E-2"/>
                  <c:y val="-6.69281534055534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ED-4D7A-A99E-A86FE3EDF5A1}"/>
                </c:ext>
              </c:extLst>
            </c:dLbl>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Seria 1</c:v>
                </c:pt>
              </c:strCache>
            </c:strRef>
          </c:cat>
          <c:val>
            <c:numRef>
              <c:f>Arkusz1!$B$2</c:f>
              <c:numCache>
                <c:formatCode>0.0</c:formatCode>
                <c:ptCount val="1"/>
                <c:pt idx="0">
                  <c:v>0.3</c:v>
                </c:pt>
              </c:numCache>
            </c:numRef>
          </c:val>
          <c:extLst>
            <c:ext xmlns:c16="http://schemas.microsoft.com/office/drawing/2014/chart" uri="{C3380CC4-5D6E-409C-BE32-E72D297353CC}">
              <c16:uniqueId val="{00000012-21ED-4D7A-A99E-A86FE3EDF5A1}"/>
            </c:ext>
          </c:extLst>
        </c:ser>
        <c:ser>
          <c:idx val="1"/>
          <c:order val="1"/>
          <c:tx>
            <c:strRef>
              <c:f>Arkusz1!$A$3</c:f>
              <c:strCache>
                <c:ptCount val="1"/>
                <c:pt idx="0">
                  <c:v>501 – 1000 PLN</c:v>
                </c:pt>
              </c:strCache>
            </c:strRef>
          </c:tx>
          <c:spPr>
            <a:solidFill>
              <a:srgbClr val="F48472"/>
            </a:solidFill>
          </c:spPr>
          <c:invertIfNegative val="0"/>
          <c:dPt>
            <c:idx val="0"/>
            <c:invertIfNegative val="0"/>
            <c:bubble3D val="0"/>
            <c:extLst>
              <c:ext xmlns:c16="http://schemas.microsoft.com/office/drawing/2014/chart" uri="{C3380CC4-5D6E-409C-BE32-E72D297353CC}">
                <c16:uniqueId val="{00000003-8CA1-4A5B-AF78-4C81F0B6E40B}"/>
              </c:ext>
            </c:extLst>
          </c:dPt>
          <c:dLbls>
            <c:dLbl>
              <c:idx val="0"/>
              <c:layout>
                <c:manualLayout>
                  <c:x val="1.5103631126990142E-2"/>
                  <c:y val="-1.0967729399344083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Arkusz1!$B$3</c:f>
              <c:numCache>
                <c:formatCode>0.0</c:formatCode>
                <c:ptCount val="1"/>
                <c:pt idx="0">
                  <c:v>3.7</c:v>
                </c:pt>
              </c:numCache>
            </c:numRef>
          </c:val>
          <c:extLst>
            <c:ext xmlns:c16="http://schemas.microsoft.com/office/drawing/2014/chart" uri="{C3380CC4-5D6E-409C-BE32-E72D297353CC}">
              <c16:uniqueId val="{00000012-CF53-4AA9-B435-EC5F5D36D5CC}"/>
            </c:ext>
          </c:extLst>
        </c:ser>
        <c:ser>
          <c:idx val="2"/>
          <c:order val="2"/>
          <c:tx>
            <c:strRef>
              <c:f>Arkusz1!$A$4</c:f>
              <c:strCache>
                <c:ptCount val="1"/>
                <c:pt idx="0">
                  <c:v>1001 – 1500 PLN</c:v>
                </c:pt>
              </c:strCache>
            </c:strRef>
          </c:tx>
          <c:spPr>
            <a:solidFill>
              <a:srgbClr val="FFCB06"/>
            </a:solidFill>
          </c:spPr>
          <c:invertIfNegative val="0"/>
          <c:dPt>
            <c:idx val="0"/>
            <c:invertIfNegative val="0"/>
            <c:bubble3D val="0"/>
            <c:extLst>
              <c:ext xmlns:c16="http://schemas.microsoft.com/office/drawing/2014/chart" uri="{C3380CC4-5D6E-409C-BE32-E72D297353CC}">
                <c16:uniqueId val="{00000005-8CA1-4A5B-AF78-4C81F0B6E40B}"/>
              </c:ext>
            </c:extLst>
          </c:dPt>
          <c:dLbls>
            <c:dLbl>
              <c:idx val="0"/>
              <c:layout>
                <c:manualLayout>
                  <c:x val="1.5103631126990031E-2"/>
                  <c:y val="1.0967729399344095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Arkusz1!$B$4</c:f>
              <c:numCache>
                <c:formatCode>0.0</c:formatCode>
                <c:ptCount val="1"/>
                <c:pt idx="0">
                  <c:v>12.3</c:v>
                </c:pt>
              </c:numCache>
            </c:numRef>
          </c:val>
          <c:extLst>
            <c:ext xmlns:c16="http://schemas.microsoft.com/office/drawing/2014/chart" uri="{C3380CC4-5D6E-409C-BE32-E72D297353CC}">
              <c16:uniqueId val="{00000013-CF53-4AA9-B435-EC5F5D36D5CC}"/>
            </c:ext>
          </c:extLst>
        </c:ser>
        <c:ser>
          <c:idx val="3"/>
          <c:order val="3"/>
          <c:tx>
            <c:strRef>
              <c:f>Arkusz1!$A$5</c:f>
              <c:strCache>
                <c:ptCount val="1"/>
                <c:pt idx="0">
                  <c:v>1501 – 2000 PLN</c:v>
                </c:pt>
              </c:strCache>
            </c:strRef>
          </c:tx>
          <c:spPr>
            <a:solidFill>
              <a:srgbClr val="FFE279"/>
            </a:solidFill>
          </c:spPr>
          <c:invertIfNegative val="0"/>
          <c:dPt>
            <c:idx val="0"/>
            <c:invertIfNegative val="0"/>
            <c:bubble3D val="0"/>
            <c:extLst>
              <c:ext xmlns:c16="http://schemas.microsoft.com/office/drawing/2014/chart" uri="{C3380CC4-5D6E-409C-BE32-E72D297353CC}">
                <c16:uniqueId val="{00000007-8CA1-4A5B-AF78-4C81F0B6E40B}"/>
              </c:ext>
            </c:extLst>
          </c:dPt>
          <c:dLbls>
            <c:dLbl>
              <c:idx val="0"/>
              <c:numFmt formatCode="#,##0.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Arkusz1!$B$5</c:f>
              <c:numCache>
                <c:formatCode>0.0</c:formatCode>
                <c:ptCount val="1"/>
                <c:pt idx="0">
                  <c:v>21.4</c:v>
                </c:pt>
              </c:numCache>
            </c:numRef>
          </c:val>
          <c:extLst>
            <c:ext xmlns:c16="http://schemas.microsoft.com/office/drawing/2014/chart" uri="{C3380CC4-5D6E-409C-BE32-E72D297353CC}">
              <c16:uniqueId val="{00000014-CF53-4AA9-B435-EC5F5D36D5CC}"/>
            </c:ext>
          </c:extLst>
        </c:ser>
        <c:ser>
          <c:idx val="4"/>
          <c:order val="4"/>
          <c:tx>
            <c:strRef>
              <c:f>Arkusz1!$A$6</c:f>
              <c:strCache>
                <c:ptCount val="1"/>
                <c:pt idx="0">
                  <c:v>2001 – 2500 PLN</c:v>
                </c:pt>
              </c:strCache>
            </c:strRef>
          </c:tx>
          <c:spPr>
            <a:solidFill>
              <a:srgbClr val="C4D7DD"/>
            </a:solidFill>
          </c:spPr>
          <c:invertIfNegative val="0"/>
          <c:dPt>
            <c:idx val="0"/>
            <c:invertIfNegative val="0"/>
            <c:bubble3D val="0"/>
            <c:extLst>
              <c:ext xmlns:c16="http://schemas.microsoft.com/office/drawing/2014/chart" uri="{C3380CC4-5D6E-409C-BE32-E72D297353CC}">
                <c16:uniqueId val="{00000009-8CA1-4A5B-AF78-4C81F0B6E40B}"/>
              </c:ext>
            </c:extLst>
          </c:dPt>
          <c:dLbls>
            <c:dLbl>
              <c:idx val="0"/>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Arkusz1!$B$6</c:f>
              <c:numCache>
                <c:formatCode>0.0</c:formatCode>
                <c:ptCount val="1"/>
                <c:pt idx="0">
                  <c:v>25.4</c:v>
                </c:pt>
              </c:numCache>
            </c:numRef>
          </c:val>
          <c:extLst>
            <c:ext xmlns:c16="http://schemas.microsoft.com/office/drawing/2014/chart" uri="{C3380CC4-5D6E-409C-BE32-E72D297353CC}">
              <c16:uniqueId val="{00000015-CF53-4AA9-B435-EC5F5D36D5CC}"/>
            </c:ext>
          </c:extLst>
        </c:ser>
        <c:ser>
          <c:idx val="5"/>
          <c:order val="5"/>
          <c:tx>
            <c:strRef>
              <c:f>Arkusz1!$A$7</c:f>
              <c:strCache>
                <c:ptCount val="1"/>
                <c:pt idx="0">
                  <c:v>2501 – 3000PLN</c:v>
                </c:pt>
              </c:strCache>
            </c:strRef>
          </c:tx>
          <c:spPr>
            <a:solidFill>
              <a:srgbClr val="6D8F9A"/>
            </a:solidFill>
          </c:spPr>
          <c:invertIfNegative val="0"/>
          <c:dPt>
            <c:idx val="0"/>
            <c:invertIfNegative val="0"/>
            <c:bubble3D val="0"/>
            <c:extLst>
              <c:ext xmlns:c16="http://schemas.microsoft.com/office/drawing/2014/chart" uri="{C3380CC4-5D6E-409C-BE32-E72D297353CC}">
                <c16:uniqueId val="{0000000B-8CA1-4A5B-AF78-4C81F0B6E40B}"/>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Arkusz1!$B$7</c:f>
              <c:numCache>
                <c:formatCode>0.0</c:formatCode>
                <c:ptCount val="1"/>
                <c:pt idx="0">
                  <c:v>18.5</c:v>
                </c:pt>
              </c:numCache>
            </c:numRef>
          </c:val>
          <c:extLst>
            <c:ext xmlns:c16="http://schemas.microsoft.com/office/drawing/2014/chart" uri="{C3380CC4-5D6E-409C-BE32-E72D297353CC}">
              <c16:uniqueId val="{00000016-CF53-4AA9-B435-EC5F5D36D5CC}"/>
            </c:ext>
          </c:extLst>
        </c:ser>
        <c:ser>
          <c:idx val="6"/>
          <c:order val="6"/>
          <c:tx>
            <c:strRef>
              <c:f>Arkusz1!$A$8</c:f>
              <c:strCache>
                <c:ptCount val="1"/>
                <c:pt idx="0">
                  <c:v>powyżej 3000 PLN</c:v>
                </c:pt>
              </c:strCache>
            </c:strRef>
          </c:tx>
          <c:spPr>
            <a:solidFill>
              <a:srgbClr val="4B656D"/>
            </a:solidFill>
          </c:spPr>
          <c:invertIfNegative val="0"/>
          <c:dPt>
            <c:idx val="0"/>
            <c:invertIfNegative val="0"/>
            <c:bubble3D val="0"/>
            <c:extLst>
              <c:ext xmlns:c16="http://schemas.microsoft.com/office/drawing/2014/chart" uri="{C3380CC4-5D6E-409C-BE32-E72D297353CC}">
                <c16:uniqueId val="{0000000D-8CA1-4A5B-AF78-4C81F0B6E40B}"/>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Arkusz1!$B$8</c:f>
              <c:numCache>
                <c:formatCode>0.0</c:formatCode>
                <c:ptCount val="1"/>
                <c:pt idx="0">
                  <c:v>11.2</c:v>
                </c:pt>
              </c:numCache>
            </c:numRef>
          </c:val>
          <c:extLst>
            <c:ext xmlns:c16="http://schemas.microsoft.com/office/drawing/2014/chart" uri="{C3380CC4-5D6E-409C-BE32-E72D297353CC}">
              <c16:uniqueId val="{00000017-CF53-4AA9-B435-EC5F5D36D5CC}"/>
            </c:ext>
          </c:extLst>
        </c:ser>
        <c:ser>
          <c:idx val="7"/>
          <c:order val="7"/>
          <c:tx>
            <c:strRef>
              <c:f>Arkusz1!$A$9</c:f>
              <c:strCache>
                <c:ptCount val="1"/>
                <c:pt idx="0">
                  <c:v>nie wiem/trudno powiedzieć</c:v>
                </c:pt>
              </c:strCache>
            </c:strRef>
          </c:tx>
          <c:spPr>
            <a:solidFill>
              <a:srgbClr val="D9D9D9"/>
            </a:solidFill>
          </c:spPr>
          <c:invertIfNegative val="0"/>
          <c:dPt>
            <c:idx val="0"/>
            <c:invertIfNegative val="0"/>
            <c:bubble3D val="0"/>
            <c:extLst>
              <c:ext xmlns:c16="http://schemas.microsoft.com/office/drawing/2014/chart" uri="{C3380CC4-5D6E-409C-BE32-E72D297353CC}">
                <c16:uniqueId val="{0000000F-8CA1-4A5B-AF78-4C81F0B6E40B}"/>
              </c:ext>
            </c:extLst>
          </c:dPt>
          <c:dLbls>
            <c:dLbl>
              <c:idx val="0"/>
              <c:layout>
                <c:manualLayout>
                  <c:x val="3.606139273351394E-3"/>
                  <c:y val="-1.3794557453504063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Arkusz1!$B$9</c:f>
              <c:numCache>
                <c:formatCode>0.0</c:formatCode>
                <c:ptCount val="1"/>
                <c:pt idx="0">
                  <c:v>0.9</c:v>
                </c:pt>
              </c:numCache>
            </c:numRef>
          </c:val>
          <c:extLst>
            <c:ext xmlns:c16="http://schemas.microsoft.com/office/drawing/2014/chart" uri="{C3380CC4-5D6E-409C-BE32-E72D297353CC}">
              <c16:uniqueId val="{00000018-CF53-4AA9-B435-EC5F5D36D5CC}"/>
            </c:ext>
          </c:extLst>
        </c:ser>
        <c:ser>
          <c:idx val="8"/>
          <c:order val="8"/>
          <c:tx>
            <c:strRef>
              <c:f>Arkusz1!$A$10</c:f>
              <c:strCache>
                <c:ptCount val="1"/>
                <c:pt idx="0">
                  <c:v>odmowa odpowiedzi</c:v>
                </c:pt>
              </c:strCache>
            </c:strRef>
          </c:tx>
          <c:invertIfNegative val="0"/>
          <c:dPt>
            <c:idx val="0"/>
            <c:invertIfNegative val="0"/>
            <c:bubble3D val="0"/>
            <c:spPr>
              <a:solidFill>
                <a:srgbClr val="B2B2B2"/>
              </a:solidFill>
            </c:spPr>
            <c:extLst>
              <c:ext xmlns:c16="http://schemas.microsoft.com/office/drawing/2014/chart" uri="{C3380CC4-5D6E-409C-BE32-E72D297353CC}">
                <c16:uniqueId val="{00000011-8CA1-4A5B-AF78-4C81F0B6E40B}"/>
              </c:ext>
            </c:extLst>
          </c:dPt>
          <c:dLbls>
            <c:dLbl>
              <c:idx val="0"/>
              <c:layout>
                <c:manualLayout>
                  <c:x val="-3.0206763642222525E-3"/>
                  <c:y val="-4.8384479837599012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A1-4A5B-AF78-4C81F0B6E40B}"/>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Arkusz1!$B$10</c:f>
              <c:numCache>
                <c:formatCode>0.0</c:formatCode>
                <c:ptCount val="1"/>
                <c:pt idx="0">
                  <c:v>6.3</c:v>
                </c:pt>
              </c:numCache>
            </c:numRef>
          </c:val>
          <c:extLst>
            <c:ext xmlns:c16="http://schemas.microsoft.com/office/drawing/2014/chart" uri="{C3380CC4-5D6E-409C-BE32-E72D297353CC}">
              <c16:uniqueId val="{00000019-CF53-4AA9-B435-EC5F5D36D5CC}"/>
            </c:ext>
          </c:extLst>
        </c:ser>
        <c:dLbls>
          <c:showLegendKey val="0"/>
          <c:showVal val="0"/>
          <c:showCatName val="0"/>
          <c:showSerName val="0"/>
          <c:showPercent val="0"/>
          <c:showBubbleSize val="0"/>
        </c:dLbls>
        <c:gapWidth val="100"/>
        <c:overlap val="100"/>
        <c:axId val="581528680"/>
        <c:axId val="581529008"/>
      </c:barChart>
      <c:catAx>
        <c:axId val="581528680"/>
        <c:scaling>
          <c:orientation val="minMax"/>
        </c:scaling>
        <c:delete val="1"/>
        <c:axPos val="b"/>
        <c:numFmt formatCode="General" sourceLinked="1"/>
        <c:majorTickMark val="out"/>
        <c:minorTickMark val="none"/>
        <c:tickLblPos val="nextTo"/>
        <c:crossAx val="581529008"/>
        <c:crosses val="autoZero"/>
        <c:auto val="1"/>
        <c:lblAlgn val="ctr"/>
        <c:lblOffset val="100"/>
        <c:noMultiLvlLbl val="0"/>
      </c:catAx>
      <c:valAx>
        <c:axId val="581529008"/>
        <c:scaling>
          <c:orientation val="minMax"/>
        </c:scaling>
        <c:delete val="1"/>
        <c:axPos val="l"/>
        <c:numFmt formatCode="0%" sourceLinked="1"/>
        <c:majorTickMark val="out"/>
        <c:minorTickMark val="none"/>
        <c:tickLblPos val="nextTo"/>
        <c:crossAx val="581528680"/>
        <c:crosses val="autoZero"/>
        <c:crossBetween val="between"/>
      </c:valAx>
      <c:spPr>
        <a:noFill/>
        <a:ln>
          <a:noFill/>
        </a:ln>
        <a:effectLst/>
      </c:spPr>
    </c:plotArea>
    <c:legend>
      <c:legendPos val="l"/>
      <c:layout>
        <c:manualLayout>
          <c:xMode val="edge"/>
          <c:yMode val="edge"/>
          <c:x val="4.3620889816192748E-2"/>
          <c:y val="0.11651583070148627"/>
          <c:w val="0.52864240674902896"/>
          <c:h val="0.87778395648679541"/>
        </c:manualLayout>
      </c:layout>
      <c:overlay val="0"/>
      <c:txPr>
        <a:bodyPr/>
        <a:lstStyle/>
        <a:p>
          <a:pPr>
            <a:defRPr sz="1050">
              <a:solidFill>
                <a:schemeClr val="tx1">
                  <a:lumMod val="75000"/>
                  <a:lumOff val="25000"/>
                </a:schemeClr>
              </a:solidFill>
              <a:latin typeface="Century Gothic" panose="020B0502020202020204" pitchFamily="34" charset="0"/>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ogrzewanie domów</c:v>
                </c:pt>
                <c:pt idx="1">
                  <c:v>emisje pojazdów</c:v>
                </c:pt>
                <c:pt idx="2">
                  <c:v>przemysł</c:v>
                </c:pt>
              </c:strCache>
            </c:strRef>
          </c:cat>
          <c:val>
            <c:numRef>
              <c:f>Arkusz1!$B$2:$B$4</c:f>
              <c:numCache>
                <c:formatCode>0.0</c:formatCode>
                <c:ptCount val="3"/>
                <c:pt idx="0">
                  <c:v>20.2</c:v>
                </c:pt>
                <c:pt idx="1">
                  <c:v>20.399999999999999</c:v>
                </c:pt>
                <c:pt idx="2">
                  <c:v>59.4</c:v>
                </c:pt>
              </c:numCache>
            </c:numRef>
          </c:val>
          <c:extLst>
            <c:ext xmlns:c16="http://schemas.microsoft.com/office/drawing/2014/chart" uri="{C3380CC4-5D6E-409C-BE32-E72D297353CC}">
              <c16:uniqueId val="{00000000-C2C1-4F40-B03E-6E2414658475}"/>
            </c:ext>
          </c:extLst>
        </c:ser>
        <c:dLbls>
          <c:showLegendKey val="0"/>
          <c:showVal val="0"/>
          <c:showCatName val="0"/>
          <c:showSerName val="0"/>
          <c:showPercent val="0"/>
          <c:showBubbleSize val="0"/>
        </c:dLbls>
        <c:gapWidth val="182"/>
        <c:axId val="581247488"/>
        <c:axId val="581248144"/>
      </c:barChart>
      <c:catAx>
        <c:axId val="5812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81248144"/>
        <c:crosses val="autoZero"/>
        <c:auto val="1"/>
        <c:lblAlgn val="ctr"/>
        <c:lblOffset val="100"/>
        <c:noMultiLvlLbl val="0"/>
      </c:catAx>
      <c:valAx>
        <c:axId val="581248144"/>
        <c:scaling>
          <c:orientation val="minMax"/>
          <c:max val="100"/>
        </c:scaling>
        <c:delete val="1"/>
        <c:axPos val="b"/>
        <c:numFmt formatCode="0.0" sourceLinked="1"/>
        <c:majorTickMark val="out"/>
        <c:minorTickMark val="none"/>
        <c:tickLblPos val="nextTo"/>
        <c:crossAx val="58124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seria 1</c:v>
                </c:pt>
              </c:strCache>
            </c:strRef>
          </c:tx>
          <c:spPr>
            <a:solidFill>
              <a:srgbClr val="6D8F9A"/>
            </a:solidFill>
            <a:ln>
              <a:noFill/>
            </a:ln>
            <a:effectLst/>
          </c:spPr>
          <c:invertIfNegative val="0"/>
          <c:dLbls>
            <c:dLbl>
              <c:idx val="3"/>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90B8-4057-826F-DD149D4B81E1}"/>
                </c:ext>
              </c:extLst>
            </c:dLbl>
            <c:dLbl>
              <c:idx val="6"/>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90B8-4057-826F-DD149D4B81E1}"/>
                </c:ext>
              </c:extLst>
            </c:dLbl>
            <c:dLbl>
              <c:idx val="9"/>
              <c:spPr>
                <a:noFill/>
                <a:ln>
                  <a:no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90B8-4057-826F-DD149D4B81E1}"/>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m.do 50 tys</c:v>
                </c:pt>
                <c:pt idx="15">
                  <c:v>m.50-200 tys</c:v>
                </c:pt>
                <c:pt idx="16">
                  <c:v>m.200-500 tys</c:v>
                </c:pt>
                <c:pt idx="17">
                  <c:v>m.pow.500 tys</c:v>
                </c:pt>
              </c:strCache>
            </c:strRef>
          </c:cat>
          <c:val>
            <c:numRef>
              <c:f>Arkusz1!$B$2:$B$19</c:f>
              <c:numCache>
                <c:formatCode>General</c:formatCode>
                <c:ptCount val="18"/>
                <c:pt idx="0" formatCode="0.0">
                  <c:v>53.2</c:v>
                </c:pt>
                <c:pt idx="2" formatCode="0.0">
                  <c:v>41.12903225806452</c:v>
                </c:pt>
                <c:pt idx="3" formatCode="0.0">
                  <c:v>59.171597633136095</c:v>
                </c:pt>
                <c:pt idx="4" formatCode="0.0">
                  <c:v>46.195652173913047</c:v>
                </c:pt>
                <c:pt idx="5" formatCode="0.0">
                  <c:v>45.217391304347828</c:v>
                </c:pt>
                <c:pt idx="6" formatCode="0.0">
                  <c:v>65.529010238907844</c:v>
                </c:pt>
                <c:pt idx="8" formatCode="0.0">
                  <c:v>45.454545454545453</c:v>
                </c:pt>
                <c:pt idx="9" formatCode="0.0">
                  <c:v>63.257575757575758</c:v>
                </c:pt>
                <c:pt idx="10" formatCode="0.0">
                  <c:v>50.094876660341555</c:v>
                </c:pt>
                <c:pt idx="11" formatCode="0.0">
                  <c:v>48.863636363636367</c:v>
                </c:pt>
                <c:pt idx="13" formatCode="0.0">
                  <c:v>55.012853470437015</c:v>
                </c:pt>
                <c:pt idx="14" formatCode="0.0">
                  <c:v>58.264462809917347</c:v>
                </c:pt>
                <c:pt idx="15" formatCode="0.0">
                  <c:v>54.54545454545454</c:v>
                </c:pt>
                <c:pt idx="16" formatCode="0.0">
                  <c:v>43.18181818181818</c:v>
                </c:pt>
                <c:pt idx="17" formatCode="0.0">
                  <c:v>42.241379310344826</c:v>
                </c:pt>
              </c:numCache>
            </c:numRef>
          </c:val>
          <c:extLst>
            <c:ext xmlns:c16="http://schemas.microsoft.com/office/drawing/2014/chart" uri="{C3380CC4-5D6E-409C-BE32-E72D297353CC}">
              <c16:uniqueId val="{00000000-B9AA-4469-9E99-7EC790299EA1}"/>
            </c:ext>
          </c:extLst>
        </c:ser>
        <c:ser>
          <c:idx val="1"/>
          <c:order val="1"/>
          <c:tx>
            <c:strRef>
              <c:f>Arkusz1!$C$1</c:f>
              <c:strCache>
                <c:ptCount val="1"/>
                <c:pt idx="0">
                  <c:v>seria 2</c:v>
                </c:pt>
              </c:strCache>
            </c:strRef>
          </c:tx>
          <c:spPr>
            <a:solidFill>
              <a:srgbClr val="DCDCD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m.do 50 tys</c:v>
                </c:pt>
                <c:pt idx="15">
                  <c:v>m.50-200 tys</c:v>
                </c:pt>
                <c:pt idx="16">
                  <c:v>m.200-500 tys</c:v>
                </c:pt>
                <c:pt idx="17">
                  <c:v>m.pow.500 tys</c:v>
                </c:pt>
              </c:strCache>
            </c:strRef>
          </c:cat>
          <c:val>
            <c:numRef>
              <c:f>Arkusz1!$C$2:$C$19</c:f>
              <c:numCache>
                <c:formatCode>General</c:formatCode>
                <c:ptCount val="18"/>
                <c:pt idx="0" formatCode="0.0">
                  <c:v>26.6</c:v>
                </c:pt>
                <c:pt idx="2" formatCode="0.0">
                  <c:v>28.225806451612907</c:v>
                </c:pt>
                <c:pt idx="3" formatCode="0.0">
                  <c:v>21.893491124260358</c:v>
                </c:pt>
                <c:pt idx="4" formatCode="0.0">
                  <c:v>28.804347826086957</c:v>
                </c:pt>
                <c:pt idx="5" formatCode="0.0">
                  <c:v>31.304347826086961</c:v>
                </c:pt>
                <c:pt idx="6" formatCode="0.0">
                  <c:v>23.549488054607508</c:v>
                </c:pt>
                <c:pt idx="8" formatCode="0.0">
                  <c:v>30.303030303030305</c:v>
                </c:pt>
                <c:pt idx="9" formatCode="0.0">
                  <c:v>20.075757575757574</c:v>
                </c:pt>
                <c:pt idx="10" formatCode="0.0">
                  <c:v>29.601518026565465</c:v>
                </c:pt>
                <c:pt idx="11" formatCode="0.0">
                  <c:v>26.704545454545453</c:v>
                </c:pt>
                <c:pt idx="13" formatCode="0.0">
                  <c:v>24.421593830334189</c:v>
                </c:pt>
                <c:pt idx="14" formatCode="0.0">
                  <c:v>26.859504132231404</c:v>
                </c:pt>
                <c:pt idx="15" formatCode="0.0">
                  <c:v>27.27272727272727</c:v>
                </c:pt>
                <c:pt idx="16" formatCode="0.0">
                  <c:v>29.545454545454547</c:v>
                </c:pt>
                <c:pt idx="17" formatCode="0.0">
                  <c:v>30.172413793103448</c:v>
                </c:pt>
              </c:numCache>
            </c:numRef>
          </c:val>
          <c:extLst>
            <c:ext xmlns:c16="http://schemas.microsoft.com/office/drawing/2014/chart" uri="{C3380CC4-5D6E-409C-BE32-E72D297353CC}">
              <c16:uniqueId val="{00000001-B9AA-4469-9E99-7EC790299EA1}"/>
            </c:ext>
          </c:extLst>
        </c:ser>
        <c:ser>
          <c:idx val="2"/>
          <c:order val="2"/>
          <c:tx>
            <c:strRef>
              <c:f>Arkusz1!$D$1</c:f>
              <c:strCache>
                <c:ptCount val="1"/>
                <c:pt idx="0">
                  <c:v>seria 3</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m.do 50 tys</c:v>
                </c:pt>
                <c:pt idx="15">
                  <c:v>m.50-200 tys</c:v>
                </c:pt>
                <c:pt idx="16">
                  <c:v>m.200-500 tys</c:v>
                </c:pt>
                <c:pt idx="17">
                  <c:v>m.pow.500 tys</c:v>
                </c:pt>
              </c:strCache>
            </c:strRef>
          </c:cat>
          <c:val>
            <c:numRef>
              <c:f>Arkusz1!$D$2:$D$19</c:f>
              <c:numCache>
                <c:formatCode>General</c:formatCode>
                <c:ptCount val="18"/>
                <c:pt idx="0" formatCode="0.0">
                  <c:v>20.200000000000003</c:v>
                </c:pt>
                <c:pt idx="2" formatCode="0.0">
                  <c:v>30.64516129032258</c:v>
                </c:pt>
                <c:pt idx="3" formatCode="0.0">
                  <c:v>18.934911242603551</c:v>
                </c:pt>
                <c:pt idx="4" formatCode="0.0">
                  <c:v>25</c:v>
                </c:pt>
                <c:pt idx="5" formatCode="0.0">
                  <c:v>23.478260869565219</c:v>
                </c:pt>
                <c:pt idx="6" formatCode="0.0">
                  <c:v>10.921501706484642</c:v>
                </c:pt>
                <c:pt idx="8" formatCode="0.0">
                  <c:v>24.242424242424242</c:v>
                </c:pt>
                <c:pt idx="9" formatCode="0.0">
                  <c:v>16.666666666666664</c:v>
                </c:pt>
                <c:pt idx="10" formatCode="0.0">
                  <c:v>20.30360531309298</c:v>
                </c:pt>
                <c:pt idx="11" formatCode="0.0">
                  <c:v>24.431818181818183</c:v>
                </c:pt>
                <c:pt idx="13" formatCode="0.0">
                  <c:v>20.565552699228792</c:v>
                </c:pt>
                <c:pt idx="14" formatCode="0.0">
                  <c:v>14.87603305785124</c:v>
                </c:pt>
                <c:pt idx="15" formatCode="0.0">
                  <c:v>18.181818181818183</c:v>
                </c:pt>
                <c:pt idx="16" formatCode="0.0">
                  <c:v>27.27272727272727</c:v>
                </c:pt>
                <c:pt idx="17" formatCode="0.0">
                  <c:v>27.586206896551722</c:v>
                </c:pt>
              </c:numCache>
            </c:numRef>
          </c:val>
          <c:extLst>
            <c:ext xmlns:c16="http://schemas.microsoft.com/office/drawing/2014/chart" uri="{C3380CC4-5D6E-409C-BE32-E72D297353CC}">
              <c16:uniqueId val="{00000002-B9AA-4469-9E99-7EC790299EA1}"/>
            </c:ext>
          </c:extLst>
        </c:ser>
        <c:dLbls>
          <c:showLegendKey val="0"/>
          <c:showVal val="0"/>
          <c:showCatName val="0"/>
          <c:showSerName val="0"/>
          <c:showPercent val="0"/>
          <c:showBubbleSize val="0"/>
        </c:dLbls>
        <c:gapWidth val="50"/>
        <c:overlap val="100"/>
        <c:axId val="634337344"/>
        <c:axId val="634351120"/>
      </c:barChart>
      <c:catAx>
        <c:axId val="63433734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634351120"/>
        <c:crosses val="autoZero"/>
        <c:auto val="1"/>
        <c:lblAlgn val="ctr"/>
        <c:lblOffset val="100"/>
        <c:noMultiLvlLbl val="0"/>
      </c:catAx>
      <c:valAx>
        <c:axId val="634351120"/>
        <c:scaling>
          <c:orientation val="minMax"/>
        </c:scaling>
        <c:delete val="1"/>
        <c:axPos val="t"/>
        <c:numFmt formatCode="0%" sourceLinked="1"/>
        <c:majorTickMark val="out"/>
        <c:minorTickMark val="none"/>
        <c:tickLblPos val="nextTo"/>
        <c:crossAx val="63433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seria 1</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Arkusz1!$B$2:$B$19</c:f>
              <c:numCache>
                <c:formatCode>General</c:formatCode>
                <c:ptCount val="18"/>
                <c:pt idx="0" formatCode="0.0">
                  <c:v>18.399999999999999</c:v>
                </c:pt>
                <c:pt idx="2" formatCode="0.0">
                  <c:v>17.741935483870968</c:v>
                </c:pt>
                <c:pt idx="3" formatCode="0.0">
                  <c:v>17.751479289940828</c:v>
                </c:pt>
                <c:pt idx="4" formatCode="0.0">
                  <c:v>21.739130434782609</c:v>
                </c:pt>
                <c:pt idx="5" formatCode="0.0">
                  <c:v>25.217391304347824</c:v>
                </c:pt>
                <c:pt idx="6" formatCode="0.0">
                  <c:v>11.604095563139932</c:v>
                </c:pt>
                <c:pt idx="8" formatCode="0.0">
                  <c:v>24.242424242424242</c:v>
                </c:pt>
                <c:pt idx="9" formatCode="0.0">
                  <c:v>10.984848484848484</c:v>
                </c:pt>
                <c:pt idx="10" formatCode="0.0">
                  <c:v>21.062618595825427</c:v>
                </c:pt>
                <c:pt idx="11" formatCode="0.0">
                  <c:v>20.454545454545457</c:v>
                </c:pt>
                <c:pt idx="13" formatCode="0.0">
                  <c:v>17.223650385604113</c:v>
                </c:pt>
                <c:pt idx="14" formatCode="0.0">
                  <c:v>16.528925619834713</c:v>
                </c:pt>
                <c:pt idx="15" formatCode="0.0">
                  <c:v>16.969696969696972</c:v>
                </c:pt>
                <c:pt idx="16" formatCode="0.0">
                  <c:v>22.727272727272727</c:v>
                </c:pt>
                <c:pt idx="17" formatCode="0.0">
                  <c:v>25</c:v>
                </c:pt>
              </c:numCache>
            </c:numRef>
          </c:val>
          <c:extLst>
            <c:ext xmlns:c16="http://schemas.microsoft.com/office/drawing/2014/chart" uri="{C3380CC4-5D6E-409C-BE32-E72D297353CC}">
              <c16:uniqueId val="{00000000-50C2-44CD-A867-C0E8471A2A3A}"/>
            </c:ext>
          </c:extLst>
        </c:ser>
        <c:ser>
          <c:idx val="1"/>
          <c:order val="1"/>
          <c:tx>
            <c:strRef>
              <c:f>Arkusz1!$C$1</c:f>
              <c:strCache>
                <c:ptCount val="1"/>
                <c:pt idx="0">
                  <c:v>seria 2</c:v>
                </c:pt>
              </c:strCache>
            </c:strRef>
          </c:tx>
          <c:spPr>
            <a:solidFill>
              <a:srgbClr val="DCDCDC"/>
            </a:solidFill>
            <a:ln>
              <a:noFill/>
            </a:ln>
            <a:effectLst/>
          </c:spPr>
          <c:invertIfNegative val="0"/>
          <c:dLbls>
            <c:dLbl>
              <c:idx val="9"/>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D841-4AA0-B26E-E6F0CF8CFC03}"/>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Arkusz1!$C$2:$C$19</c:f>
              <c:numCache>
                <c:formatCode>General</c:formatCode>
                <c:ptCount val="18"/>
                <c:pt idx="0" formatCode="0.0">
                  <c:v>61.199999999999996</c:v>
                </c:pt>
                <c:pt idx="2" formatCode="0.0">
                  <c:v>61.29032258064516</c:v>
                </c:pt>
                <c:pt idx="3" formatCode="0.0">
                  <c:v>64.497041420118336</c:v>
                </c:pt>
                <c:pt idx="4" formatCode="0.0">
                  <c:v>57.608695652173914</c:v>
                </c:pt>
                <c:pt idx="5" formatCode="0.0">
                  <c:v>54.782608695652172</c:v>
                </c:pt>
                <c:pt idx="6" formatCode="0.0">
                  <c:v>66.552901023890783</c:v>
                </c:pt>
                <c:pt idx="8" formatCode="0.0">
                  <c:v>57.575757575757578</c:v>
                </c:pt>
                <c:pt idx="9" formatCode="0.0">
                  <c:v>67.424242424242422</c:v>
                </c:pt>
                <c:pt idx="10" formatCode="0.0">
                  <c:v>58.254269449715366</c:v>
                </c:pt>
                <c:pt idx="11" formatCode="0.0">
                  <c:v>61.363636363636367</c:v>
                </c:pt>
                <c:pt idx="13" formatCode="0.0">
                  <c:v>64.010282776349612</c:v>
                </c:pt>
                <c:pt idx="14" formatCode="0.0">
                  <c:v>60.330578512396691</c:v>
                </c:pt>
                <c:pt idx="15" formatCode="0.0">
                  <c:v>63.636363636363633</c:v>
                </c:pt>
                <c:pt idx="16" formatCode="0.0">
                  <c:v>59.090909090909093</c:v>
                </c:pt>
                <c:pt idx="17" formatCode="0.0">
                  <c:v>51.724137931034484</c:v>
                </c:pt>
              </c:numCache>
            </c:numRef>
          </c:val>
          <c:extLst>
            <c:ext xmlns:c16="http://schemas.microsoft.com/office/drawing/2014/chart" uri="{C3380CC4-5D6E-409C-BE32-E72D297353CC}">
              <c16:uniqueId val="{00000001-50C2-44CD-A867-C0E8471A2A3A}"/>
            </c:ext>
          </c:extLst>
        </c:ser>
        <c:ser>
          <c:idx val="2"/>
          <c:order val="2"/>
          <c:tx>
            <c:strRef>
              <c:f>Arkusz1!$D$1</c:f>
              <c:strCache>
                <c:ptCount val="1"/>
                <c:pt idx="0">
                  <c:v>seria 3</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Arkusz1!$D$2:$D$19</c:f>
              <c:numCache>
                <c:formatCode>General</c:formatCode>
                <c:ptCount val="18"/>
                <c:pt idx="0" formatCode="0.0">
                  <c:v>20.399999999999999</c:v>
                </c:pt>
                <c:pt idx="2" formatCode="0.0">
                  <c:v>20.967741935483872</c:v>
                </c:pt>
                <c:pt idx="3" formatCode="0.0">
                  <c:v>17.751479289940828</c:v>
                </c:pt>
                <c:pt idx="4" formatCode="0.0">
                  <c:v>20.652173913043477</c:v>
                </c:pt>
                <c:pt idx="5" formatCode="0.0">
                  <c:v>20</c:v>
                </c:pt>
                <c:pt idx="6" formatCode="0.0">
                  <c:v>21.843003412969285</c:v>
                </c:pt>
                <c:pt idx="8" formatCode="0.0">
                  <c:v>18.181818181818183</c:v>
                </c:pt>
                <c:pt idx="9" formatCode="0.0">
                  <c:v>21.59090909090909</c:v>
                </c:pt>
                <c:pt idx="10" formatCode="0.0">
                  <c:v>20.683111954459203</c:v>
                </c:pt>
                <c:pt idx="11" formatCode="0.0">
                  <c:v>18.181818181818183</c:v>
                </c:pt>
                <c:pt idx="13" formatCode="0.0">
                  <c:v>18.766066838046271</c:v>
                </c:pt>
                <c:pt idx="14" formatCode="0.0">
                  <c:v>23.140495867768596</c:v>
                </c:pt>
                <c:pt idx="15" formatCode="0.0">
                  <c:v>19.393939393939394</c:v>
                </c:pt>
                <c:pt idx="16" formatCode="0.0">
                  <c:v>18.181818181818183</c:v>
                </c:pt>
                <c:pt idx="17" formatCode="0.0">
                  <c:v>23.275862068965516</c:v>
                </c:pt>
              </c:numCache>
            </c:numRef>
          </c:val>
          <c:extLst>
            <c:ext xmlns:c16="http://schemas.microsoft.com/office/drawing/2014/chart" uri="{C3380CC4-5D6E-409C-BE32-E72D297353CC}">
              <c16:uniqueId val="{00000002-50C2-44CD-A867-C0E8471A2A3A}"/>
            </c:ext>
          </c:extLst>
        </c:ser>
        <c:dLbls>
          <c:showLegendKey val="0"/>
          <c:showVal val="0"/>
          <c:showCatName val="0"/>
          <c:showSerName val="0"/>
          <c:showPercent val="0"/>
          <c:showBubbleSize val="0"/>
        </c:dLbls>
        <c:gapWidth val="50"/>
        <c:overlap val="100"/>
        <c:axId val="634337344"/>
        <c:axId val="634351120"/>
      </c:barChart>
      <c:catAx>
        <c:axId val="634337344"/>
        <c:scaling>
          <c:orientation val="maxMin"/>
        </c:scaling>
        <c:delete val="1"/>
        <c:axPos val="l"/>
        <c:numFmt formatCode="General" sourceLinked="1"/>
        <c:majorTickMark val="out"/>
        <c:minorTickMark val="none"/>
        <c:tickLblPos val="nextTo"/>
        <c:crossAx val="634351120"/>
        <c:crosses val="autoZero"/>
        <c:auto val="1"/>
        <c:lblAlgn val="ctr"/>
        <c:lblOffset val="100"/>
        <c:noMultiLvlLbl val="0"/>
      </c:catAx>
      <c:valAx>
        <c:axId val="634351120"/>
        <c:scaling>
          <c:orientation val="minMax"/>
        </c:scaling>
        <c:delete val="1"/>
        <c:axPos val="t"/>
        <c:numFmt formatCode="0%" sourceLinked="1"/>
        <c:majorTickMark val="out"/>
        <c:minorTickMark val="none"/>
        <c:tickLblPos val="nextTo"/>
        <c:crossAx val="63433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seria 1</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Arkusz1!$B$2:$B$19</c:f>
              <c:numCache>
                <c:formatCode>General</c:formatCode>
                <c:ptCount val="18"/>
                <c:pt idx="0" formatCode="0.0">
                  <c:v>28.299999999999997</c:v>
                </c:pt>
                <c:pt idx="2" formatCode="0.0">
                  <c:v>41.12903225806452</c:v>
                </c:pt>
                <c:pt idx="3" formatCode="0.0">
                  <c:v>23.076923076923077</c:v>
                </c:pt>
                <c:pt idx="4" formatCode="0.0">
                  <c:v>31.521739130434785</c:v>
                </c:pt>
                <c:pt idx="5" formatCode="0.0">
                  <c:v>29.565217391304348</c:v>
                </c:pt>
                <c:pt idx="6" formatCode="0.0">
                  <c:v>22.866894197952217</c:v>
                </c:pt>
                <c:pt idx="8" formatCode="0.0">
                  <c:v>30.303030303030305</c:v>
                </c:pt>
                <c:pt idx="9" formatCode="0.0">
                  <c:v>25.757575757575758</c:v>
                </c:pt>
                <c:pt idx="10" formatCode="0.0">
                  <c:v>28.652751423149901</c:v>
                </c:pt>
                <c:pt idx="11" formatCode="0.0">
                  <c:v>30.681818181818183</c:v>
                </c:pt>
                <c:pt idx="13" formatCode="0.0">
                  <c:v>27.763496143958871</c:v>
                </c:pt>
                <c:pt idx="14" formatCode="0.0">
                  <c:v>25.206611570247933</c:v>
                </c:pt>
                <c:pt idx="15" formatCode="0.0">
                  <c:v>28.484848484848484</c:v>
                </c:pt>
                <c:pt idx="16" formatCode="0.0">
                  <c:v>34.090909090909086</c:v>
                </c:pt>
                <c:pt idx="17" formatCode="0.0">
                  <c:v>31.896551724137932</c:v>
                </c:pt>
              </c:numCache>
            </c:numRef>
          </c:val>
          <c:extLst>
            <c:ext xmlns:c16="http://schemas.microsoft.com/office/drawing/2014/chart" uri="{C3380CC4-5D6E-409C-BE32-E72D297353CC}">
              <c16:uniqueId val="{00000000-8C18-49A4-AAFA-7655728F4DAD}"/>
            </c:ext>
          </c:extLst>
        </c:ser>
        <c:ser>
          <c:idx val="1"/>
          <c:order val="1"/>
          <c:tx>
            <c:strRef>
              <c:f>Arkusz1!$C$1</c:f>
              <c:strCache>
                <c:ptCount val="1"/>
                <c:pt idx="0">
                  <c:v>seria 2</c:v>
                </c:pt>
              </c:strCache>
            </c:strRef>
          </c:tx>
          <c:spPr>
            <a:solidFill>
              <a:srgbClr val="DCDCD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Arkusz1!$C$2:$C$19</c:f>
              <c:numCache>
                <c:formatCode>General</c:formatCode>
                <c:ptCount val="18"/>
                <c:pt idx="0" formatCode="0.0">
                  <c:v>12.3</c:v>
                </c:pt>
                <c:pt idx="2" formatCode="0.0">
                  <c:v>10.483870967741936</c:v>
                </c:pt>
                <c:pt idx="3" formatCode="0.0">
                  <c:v>13.609467455621301</c:v>
                </c:pt>
                <c:pt idx="4" formatCode="0.0">
                  <c:v>14.130434782608695</c:v>
                </c:pt>
                <c:pt idx="5" formatCode="0.0">
                  <c:v>13.913043478260869</c:v>
                </c:pt>
                <c:pt idx="6" formatCode="0.0">
                  <c:v>9.8976109215017072</c:v>
                </c:pt>
                <c:pt idx="8" formatCode="0.0">
                  <c:v>12.121212121212121</c:v>
                </c:pt>
                <c:pt idx="9" formatCode="0.0">
                  <c:v>12.5</c:v>
                </c:pt>
                <c:pt idx="10" formatCode="0.0">
                  <c:v>12.333965844402277</c:v>
                </c:pt>
                <c:pt idx="11" formatCode="0.0">
                  <c:v>11.931818181818182</c:v>
                </c:pt>
                <c:pt idx="13" formatCode="0.0">
                  <c:v>11.568123393316196</c:v>
                </c:pt>
                <c:pt idx="14" formatCode="0.0">
                  <c:v>12.809917355371899</c:v>
                </c:pt>
                <c:pt idx="15" formatCode="0.0">
                  <c:v>9.0909090909090917</c:v>
                </c:pt>
                <c:pt idx="16" formatCode="0.0">
                  <c:v>11.363636363636363</c:v>
                </c:pt>
                <c:pt idx="17" formatCode="0.0">
                  <c:v>18.96551724137931</c:v>
                </c:pt>
              </c:numCache>
            </c:numRef>
          </c:val>
          <c:extLst>
            <c:ext xmlns:c16="http://schemas.microsoft.com/office/drawing/2014/chart" uri="{C3380CC4-5D6E-409C-BE32-E72D297353CC}">
              <c16:uniqueId val="{00000001-8C18-49A4-AAFA-7655728F4DAD}"/>
            </c:ext>
          </c:extLst>
        </c:ser>
        <c:ser>
          <c:idx val="2"/>
          <c:order val="2"/>
          <c:tx>
            <c:strRef>
              <c:f>Arkusz1!$D$1</c:f>
              <c:strCache>
                <c:ptCount val="1"/>
                <c:pt idx="0">
                  <c:v>seria 3</c:v>
                </c:pt>
              </c:strCache>
            </c:strRef>
          </c:tx>
          <c:spPr>
            <a:solidFill>
              <a:srgbClr val="FFD22D"/>
            </a:solidFill>
            <a:ln>
              <a:noFill/>
            </a:ln>
            <a:effectLst/>
          </c:spPr>
          <c:invertIfNegative val="0"/>
          <c:dLbls>
            <c:dLbl>
              <c:idx val="3"/>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845B-4A2E-A4B8-66DF28FFB735}"/>
                </c:ext>
              </c:extLst>
            </c:dLbl>
            <c:dLbl>
              <c:idx val="6"/>
              <c:spPr>
                <a:noFill/>
                <a:ln w="28575">
                  <a:solidFill>
                    <a:schemeClr val="accent3"/>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845B-4A2E-A4B8-66DF28FFB735}"/>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c:v>
                </c:pt>
                <c:pt idx="8">
                  <c:v>podstawowe</c:v>
                </c:pt>
                <c:pt idx="9">
                  <c:v>zawodowe</c:v>
                </c:pt>
                <c:pt idx="10">
                  <c:v>średnie</c:v>
                </c:pt>
                <c:pt idx="11">
                  <c:v>wyższe</c:v>
                </c:pt>
                <c:pt idx="13">
                  <c:v>wieś</c:v>
                </c:pt>
                <c:pt idx="14">
                  <c:v>miasto do 50 tys</c:v>
                </c:pt>
                <c:pt idx="15">
                  <c:v>miasto 50-200 tys</c:v>
                </c:pt>
                <c:pt idx="16">
                  <c:v>miasto 200-500 tys</c:v>
                </c:pt>
                <c:pt idx="17">
                  <c:v>miasto powyżej 500 tys</c:v>
                </c:pt>
              </c:strCache>
            </c:strRef>
          </c:cat>
          <c:val>
            <c:numRef>
              <c:f>Arkusz1!$D$2:$D$19</c:f>
              <c:numCache>
                <c:formatCode>General</c:formatCode>
                <c:ptCount val="18"/>
                <c:pt idx="0" formatCode="0.0">
                  <c:v>59.4</c:v>
                </c:pt>
                <c:pt idx="2" formatCode="0.0">
                  <c:v>48.387096774193552</c:v>
                </c:pt>
                <c:pt idx="3" formatCode="0.0">
                  <c:v>63.31360946745562</c:v>
                </c:pt>
                <c:pt idx="4" formatCode="0.0">
                  <c:v>54.347826086956516</c:v>
                </c:pt>
                <c:pt idx="5" formatCode="0.0">
                  <c:v>56.521739130434781</c:v>
                </c:pt>
                <c:pt idx="6" formatCode="0.0">
                  <c:v>67.235494880546071</c:v>
                </c:pt>
                <c:pt idx="8" formatCode="0.0">
                  <c:v>57.575757575757578</c:v>
                </c:pt>
                <c:pt idx="9" formatCode="0.0">
                  <c:v>61.742424242424242</c:v>
                </c:pt>
                <c:pt idx="10" formatCode="0.0">
                  <c:v>59.013282732447813</c:v>
                </c:pt>
                <c:pt idx="11" formatCode="0.0">
                  <c:v>57.386363636363633</c:v>
                </c:pt>
                <c:pt idx="13" formatCode="0.0">
                  <c:v>60.668380462724933</c:v>
                </c:pt>
                <c:pt idx="14" formatCode="0.0">
                  <c:v>61.983471074380169</c:v>
                </c:pt>
                <c:pt idx="15" formatCode="0.0">
                  <c:v>62.424242424242429</c:v>
                </c:pt>
                <c:pt idx="16" formatCode="0.0">
                  <c:v>54.54545454545454</c:v>
                </c:pt>
                <c:pt idx="17" formatCode="0.0">
                  <c:v>49.137931034482754</c:v>
                </c:pt>
              </c:numCache>
            </c:numRef>
          </c:val>
          <c:extLst>
            <c:ext xmlns:c16="http://schemas.microsoft.com/office/drawing/2014/chart" uri="{C3380CC4-5D6E-409C-BE32-E72D297353CC}">
              <c16:uniqueId val="{00000002-8C18-49A4-AAFA-7655728F4DAD}"/>
            </c:ext>
          </c:extLst>
        </c:ser>
        <c:dLbls>
          <c:showLegendKey val="0"/>
          <c:showVal val="0"/>
          <c:showCatName val="0"/>
          <c:showSerName val="0"/>
          <c:showPercent val="0"/>
          <c:showBubbleSize val="0"/>
        </c:dLbls>
        <c:gapWidth val="50"/>
        <c:overlap val="100"/>
        <c:axId val="634337344"/>
        <c:axId val="634351120"/>
      </c:barChart>
      <c:catAx>
        <c:axId val="634337344"/>
        <c:scaling>
          <c:orientation val="maxMin"/>
        </c:scaling>
        <c:delete val="1"/>
        <c:axPos val="l"/>
        <c:numFmt formatCode="General" sourceLinked="1"/>
        <c:majorTickMark val="none"/>
        <c:minorTickMark val="none"/>
        <c:tickLblPos val="nextTo"/>
        <c:crossAx val="634351120"/>
        <c:crosses val="autoZero"/>
        <c:auto val="1"/>
        <c:lblAlgn val="ctr"/>
        <c:lblOffset val="100"/>
        <c:noMultiLvlLbl val="0"/>
      </c:catAx>
      <c:valAx>
        <c:axId val="634351120"/>
        <c:scaling>
          <c:orientation val="minMax"/>
        </c:scaling>
        <c:delete val="1"/>
        <c:axPos val="t"/>
        <c:numFmt formatCode="0%" sourceLinked="1"/>
        <c:majorTickMark val="none"/>
        <c:minorTickMark val="none"/>
        <c:tickLblPos val="nextTo"/>
        <c:crossAx val="63433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778443113769E-2"/>
          <c:y val="2.9520403808514714E-2"/>
          <c:w val="0.95854664600230322"/>
          <c:h val="0.7721174804842188"/>
        </c:manualLayout>
      </c:layout>
      <c:barChart>
        <c:barDir val="bar"/>
        <c:grouping val="percentStacked"/>
        <c:varyColors val="0"/>
        <c:ser>
          <c:idx val="0"/>
          <c:order val="0"/>
          <c:tx>
            <c:strRef>
              <c:f>Arkusz1!$B$1</c:f>
              <c:strCache>
                <c:ptCount val="1"/>
                <c:pt idx="0">
                  <c:v>1 - czynnik w największym stopniu zanieczyszczający powietrze</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0-B7BD-4139-9EEE-1106A0B10829}"/>
            </c:ext>
          </c:extLst>
        </c:ser>
        <c:ser>
          <c:idx val="1"/>
          <c:order val="1"/>
          <c:tx>
            <c:strRef>
              <c:f>Arkusz1!$C$1</c:f>
              <c:strCache>
                <c:ptCount val="1"/>
                <c:pt idx="0">
                  <c:v>2 - czynnik w średnim stopniu zanieczyszczający</c:v>
                </c:pt>
              </c:strCache>
            </c:strRef>
          </c:tx>
          <c:spPr>
            <a:solidFill>
              <a:srgbClr val="D9D9D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D-4139-9EEE-1106A0B10829}"/>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2-B7BD-4139-9EEE-1106A0B10829}"/>
            </c:ext>
          </c:extLst>
        </c:ser>
        <c:ser>
          <c:idx val="2"/>
          <c:order val="2"/>
          <c:tx>
            <c:strRef>
              <c:f>Arkusz1!$D$1</c:f>
              <c:strCache>
                <c:ptCount val="1"/>
                <c:pt idx="0">
                  <c:v>3 - czynnik w najmniejszym stopniu zanieczyszczający powietrze</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3-B7BD-4139-9EEE-1106A0B10829}"/>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5.6597147448109106E-3"/>
          <c:y val="0"/>
          <c:w val="0.99306640723452744"/>
          <c:h val="0.87903859814836949"/>
        </c:manualLayout>
      </c:layout>
      <c:overlay val="0"/>
      <c:spPr>
        <a:noFill/>
        <a:ln>
          <a:noFill/>
        </a:ln>
        <a:effectLst/>
      </c:spPr>
      <c:txPr>
        <a:bodyPr rot="0" spcFirstLastPara="1" vertOverflow="ellipsis" vert="horz" wrap="square" anchor="ctr" anchorCtr="1"/>
        <a:lstStyle/>
        <a:p>
          <a:pPr>
            <a:defRPr lang="pl-PL"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164310175662418E-3"/>
          <c:y val="0"/>
          <c:w val="0.98693857086095937"/>
          <c:h val="0.97996033091045698"/>
        </c:manualLayout>
      </c:layout>
      <c:barChart>
        <c:barDir val="col"/>
        <c:grouping val="clustered"/>
        <c:varyColors val="0"/>
        <c:ser>
          <c:idx val="0"/>
          <c:order val="0"/>
          <c:tx>
            <c:strRef>
              <c:f>Arkusz1!$B$1</c:f>
              <c:strCache>
                <c:ptCount val="1"/>
                <c:pt idx="0">
                  <c:v>2018</c:v>
                </c:pt>
              </c:strCache>
            </c:strRef>
          </c:tx>
          <c:spPr>
            <a:solidFill>
              <a:srgbClr val="A5C2CB"/>
            </a:solidFill>
            <a:ln>
              <a:noFill/>
            </a:ln>
            <a:effectLst/>
          </c:spPr>
          <c:invertIfNegative val="0"/>
          <c:dPt>
            <c:idx val="2"/>
            <c:invertIfNegative val="0"/>
            <c:bubble3D val="0"/>
            <c:spPr>
              <a:solidFill>
                <a:srgbClr val="A5C2CB"/>
              </a:solidFill>
              <a:ln>
                <a:noFill/>
              </a:ln>
              <a:effectLst/>
            </c:spPr>
            <c:extLst>
              <c:ext xmlns:c16="http://schemas.microsoft.com/office/drawing/2014/chart" uri="{C3380CC4-5D6E-409C-BE32-E72D297353CC}">
                <c16:uniqueId val="{00000001-9F94-4FB4-8432-546EE4A1D595}"/>
              </c:ext>
            </c:extLst>
          </c:dPt>
          <c:dPt>
            <c:idx val="3"/>
            <c:invertIfNegative val="0"/>
            <c:bubble3D val="0"/>
            <c:spPr>
              <a:solidFill>
                <a:srgbClr val="A5C2CB"/>
              </a:solidFill>
              <a:ln>
                <a:noFill/>
              </a:ln>
              <a:effectLst/>
            </c:spPr>
            <c:extLst>
              <c:ext xmlns:c16="http://schemas.microsoft.com/office/drawing/2014/chart" uri="{C3380CC4-5D6E-409C-BE32-E72D297353CC}">
                <c16:uniqueId val="{00000003-9F94-4FB4-8432-546EE4A1D595}"/>
              </c:ext>
            </c:extLst>
          </c:dPt>
          <c:dPt>
            <c:idx val="4"/>
            <c:invertIfNegative val="0"/>
            <c:bubble3D val="0"/>
            <c:spPr>
              <a:solidFill>
                <a:srgbClr val="A5C2CB"/>
              </a:solidFill>
              <a:ln>
                <a:noFill/>
              </a:ln>
              <a:effectLst/>
            </c:spPr>
            <c:extLst>
              <c:ext xmlns:c16="http://schemas.microsoft.com/office/drawing/2014/chart" uri="{C3380CC4-5D6E-409C-BE32-E72D297353CC}">
                <c16:uniqueId val="{00000005-9F94-4FB4-8432-546EE4A1D59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samochody w sezonie zimowym</c:v>
                </c:pt>
                <c:pt idx="1">
                  <c:v>gospodarstwa domowe w sezonie zimowym</c:v>
                </c:pt>
                <c:pt idx="2">
                  <c:v>samochody w sezonie letnim</c:v>
                </c:pt>
                <c:pt idx="3">
                  <c:v>gospodarstwa domowe w sezonie letnim</c:v>
                </c:pt>
                <c:pt idx="4">
                  <c:v>nie wiem, trudno powiedzieć</c:v>
                </c:pt>
              </c:strCache>
            </c:strRef>
          </c:cat>
          <c:val>
            <c:numRef>
              <c:f>Arkusz1!$B$2:$B$6</c:f>
              <c:numCache>
                <c:formatCode>0.0</c:formatCode>
                <c:ptCount val="5"/>
                <c:pt idx="0">
                  <c:v>89.5</c:v>
                </c:pt>
                <c:pt idx="1">
                  <c:v>89.1</c:v>
                </c:pt>
                <c:pt idx="2">
                  <c:v>51.4</c:v>
                </c:pt>
                <c:pt idx="3">
                  <c:v>11.3</c:v>
                </c:pt>
                <c:pt idx="4">
                  <c:v>0.5</c:v>
                </c:pt>
              </c:numCache>
            </c:numRef>
          </c:val>
          <c:extLst>
            <c:ext xmlns:c16="http://schemas.microsoft.com/office/drawing/2014/chart" uri="{C3380CC4-5D6E-409C-BE32-E72D297353CC}">
              <c16:uniqueId val="{00000014-9F94-4FB4-8432-546EE4A1D595}"/>
            </c:ext>
          </c:extLst>
        </c:ser>
        <c:dLbls>
          <c:dLblPos val="outEnd"/>
          <c:showLegendKey val="0"/>
          <c:showVal val="1"/>
          <c:showCatName val="0"/>
          <c:showSerName val="0"/>
          <c:showPercent val="0"/>
          <c:showBubbleSize val="0"/>
        </c:dLbls>
        <c:gapWidth val="68"/>
        <c:axId val="383821656"/>
        <c:axId val="383822048"/>
      </c:barChart>
      <c:catAx>
        <c:axId val="3838216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crossAx val="383822048"/>
        <c:crosses val="autoZero"/>
        <c:auto val="1"/>
        <c:lblAlgn val="ctr"/>
        <c:lblOffset val="100"/>
        <c:noMultiLvlLbl val="0"/>
      </c:catAx>
      <c:valAx>
        <c:axId val="383822048"/>
        <c:scaling>
          <c:orientation val="minMax"/>
          <c:max val="100"/>
        </c:scaling>
        <c:delete val="1"/>
        <c:axPos val="l"/>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1297193475097E-2"/>
          <c:y val="0"/>
          <c:w val="0.71106554715615211"/>
          <c:h val="1"/>
        </c:manualLayout>
      </c:layout>
      <c:barChart>
        <c:barDir val="bar"/>
        <c:grouping val="clustered"/>
        <c:varyColors val="0"/>
        <c:ser>
          <c:idx val="0"/>
          <c:order val="0"/>
          <c:tx>
            <c:strRef>
              <c:f>Arkusz1!$B$1</c:f>
              <c:strCache>
                <c:ptCount val="1"/>
                <c:pt idx="0">
                  <c:v>ogółem</c:v>
                </c:pt>
              </c:strCache>
            </c:strRef>
          </c:tx>
          <c:spPr>
            <a:pattFill prst="wdUpDiag">
              <a:fgClr>
                <a:srgbClr val="D9D9D9"/>
              </a:fgClr>
              <a:bgClr>
                <a:sysClr val="window" lastClr="FFFFFF"/>
              </a:bgClr>
            </a:patt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Arkusz1!$B$2:$B$5</c:f>
              <c:numCache>
                <c:formatCode>0.0</c:formatCode>
                <c:ptCount val="4"/>
                <c:pt idx="0">
                  <c:v>89.5</c:v>
                </c:pt>
                <c:pt idx="1">
                  <c:v>89.1</c:v>
                </c:pt>
                <c:pt idx="2">
                  <c:v>51.4</c:v>
                </c:pt>
                <c:pt idx="3">
                  <c:v>11.3</c:v>
                </c:pt>
              </c:numCache>
            </c:numRef>
          </c:val>
          <c:extLst>
            <c:ext xmlns:c16="http://schemas.microsoft.com/office/drawing/2014/chart" uri="{C3380CC4-5D6E-409C-BE32-E72D297353CC}">
              <c16:uniqueId val="{00000008-1972-4130-9021-F1E671AA577A}"/>
            </c:ext>
          </c:extLst>
        </c:ser>
        <c:ser>
          <c:idx val="1"/>
          <c:order val="1"/>
          <c:tx>
            <c:strRef>
              <c:f>Arkusz1!$C$1</c:f>
              <c:strCache>
                <c:ptCount val="1"/>
                <c:pt idx="0">
                  <c:v>wieś</c:v>
                </c:pt>
              </c:strCache>
            </c:strRef>
          </c:tx>
          <c:spPr>
            <a:solidFill>
              <a:srgbClr val="C1280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Arkusz1!$C$2:$C$5</c:f>
              <c:numCache>
                <c:formatCode>0.0</c:formatCode>
                <c:ptCount val="4"/>
                <c:pt idx="0">
                  <c:v>92.287917737789201</c:v>
                </c:pt>
                <c:pt idx="1">
                  <c:v>88.946015424164528</c:v>
                </c:pt>
                <c:pt idx="2">
                  <c:v>46.272493573264782</c:v>
                </c:pt>
                <c:pt idx="3">
                  <c:v>6.6838046272493568</c:v>
                </c:pt>
              </c:numCache>
            </c:numRef>
          </c:val>
          <c:extLst>
            <c:ext xmlns:c16="http://schemas.microsoft.com/office/drawing/2014/chart" uri="{C3380CC4-5D6E-409C-BE32-E72D297353CC}">
              <c16:uniqueId val="{0000000D-1972-4130-9021-F1E671AA577A}"/>
            </c:ext>
          </c:extLst>
        </c:ser>
        <c:ser>
          <c:idx val="2"/>
          <c:order val="2"/>
          <c:tx>
            <c:strRef>
              <c:f>Arkusz1!$D$1</c:f>
              <c:strCache>
                <c:ptCount val="1"/>
                <c:pt idx="0">
                  <c:v>miasto do 50 tys.</c:v>
                </c:pt>
              </c:strCache>
            </c:strRef>
          </c:tx>
          <c:spPr>
            <a:solidFill>
              <a:srgbClr val="EF5035"/>
            </a:solidFill>
            <a:ln>
              <a:solidFill>
                <a:sysClr val="window" lastClr="FFFFFF"/>
              </a:solidFill>
            </a:ln>
            <a:effectLst/>
          </c:spPr>
          <c:invertIfNegative val="0"/>
          <c:dLbls>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0-ACD9-4B40-BC63-795A4BDA7D8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Arkusz1!$D$2:$D$5</c:f>
              <c:numCache>
                <c:formatCode>0.0</c:formatCode>
                <c:ptCount val="4"/>
                <c:pt idx="0">
                  <c:v>93.801652892561975</c:v>
                </c:pt>
                <c:pt idx="1">
                  <c:v>94.628099173553721</c:v>
                </c:pt>
                <c:pt idx="2">
                  <c:v>53.305785123966942</c:v>
                </c:pt>
                <c:pt idx="3">
                  <c:v>9.5041322314049594</c:v>
                </c:pt>
              </c:numCache>
            </c:numRef>
          </c:val>
          <c:extLst>
            <c:ext xmlns:c16="http://schemas.microsoft.com/office/drawing/2014/chart" uri="{C3380CC4-5D6E-409C-BE32-E72D297353CC}">
              <c16:uniqueId val="{00000012-1972-4130-9021-F1E671AA577A}"/>
            </c:ext>
          </c:extLst>
        </c:ser>
        <c:ser>
          <c:idx val="3"/>
          <c:order val="3"/>
          <c:tx>
            <c:strRef>
              <c:f>Arkusz1!$E$1</c:f>
              <c:strCache>
                <c:ptCount val="1"/>
                <c:pt idx="0">
                  <c:v>miasto od 50 do 200 tysmieszkańców</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Arkusz1!$E$2:$E$5</c:f>
              <c:numCache>
                <c:formatCode>0.0</c:formatCode>
                <c:ptCount val="4"/>
                <c:pt idx="0">
                  <c:v>88.484848484848484</c:v>
                </c:pt>
                <c:pt idx="1">
                  <c:v>90.909090909090907</c:v>
                </c:pt>
                <c:pt idx="2">
                  <c:v>53.333333333333336</c:v>
                </c:pt>
                <c:pt idx="3">
                  <c:v>11.515151515151516</c:v>
                </c:pt>
              </c:numCache>
            </c:numRef>
          </c:val>
          <c:extLst>
            <c:ext xmlns:c16="http://schemas.microsoft.com/office/drawing/2014/chart" uri="{C3380CC4-5D6E-409C-BE32-E72D297353CC}">
              <c16:uniqueId val="{00000013-1972-4130-9021-F1E671AA577A}"/>
            </c:ext>
          </c:extLst>
        </c:ser>
        <c:ser>
          <c:idx val="4"/>
          <c:order val="4"/>
          <c:tx>
            <c:strRef>
              <c:f>Arkusz1!$F$1</c:f>
              <c:strCache>
                <c:ptCount val="1"/>
                <c:pt idx="0">
                  <c:v>miasto od 200 do 500 tys.</c:v>
                </c:pt>
              </c:strCache>
            </c:strRef>
          </c:tx>
          <c:spPr>
            <a:solidFill>
              <a:srgbClr val="F7AC9F"/>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1-ACD9-4B40-BC63-795A4BDA7D85}"/>
                </c:ext>
              </c:extLst>
            </c:dLbl>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656B-4A86-A012-70F1D192A1ED}"/>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Arkusz1!$F$2:$F$5</c:f>
              <c:numCache>
                <c:formatCode>0.0</c:formatCode>
                <c:ptCount val="4"/>
                <c:pt idx="0">
                  <c:v>79.545454545454547</c:v>
                </c:pt>
                <c:pt idx="1">
                  <c:v>82.954545454545453</c:v>
                </c:pt>
                <c:pt idx="2">
                  <c:v>59.090909090909093</c:v>
                </c:pt>
                <c:pt idx="3">
                  <c:v>19.318181818181817</c:v>
                </c:pt>
              </c:numCache>
            </c:numRef>
          </c:val>
          <c:extLst>
            <c:ext xmlns:c16="http://schemas.microsoft.com/office/drawing/2014/chart" uri="{C3380CC4-5D6E-409C-BE32-E72D297353CC}">
              <c16:uniqueId val="{00000014-1972-4130-9021-F1E671AA577A}"/>
            </c:ext>
          </c:extLst>
        </c:ser>
        <c:ser>
          <c:idx val="5"/>
          <c:order val="5"/>
          <c:tx>
            <c:strRef>
              <c:f>Arkusz1!$G$1</c:f>
              <c:strCache>
                <c:ptCount val="1"/>
                <c:pt idx="0">
                  <c:v>miasto powyżej 500 tys.</c:v>
                </c:pt>
              </c:strCache>
            </c:strRef>
          </c:tx>
          <c:spPr>
            <a:solidFill>
              <a:srgbClr val="FCDAD4"/>
            </a:solidFill>
            <a:ln>
              <a:solidFill>
                <a:sysClr val="window" lastClr="FFFFFF"/>
              </a:solidFill>
            </a:ln>
            <a:effectLst/>
          </c:spPr>
          <c:invertIfNegative val="0"/>
          <c:dLbls>
            <c:dLbl>
              <c:idx val="0"/>
              <c:layout>
                <c:manualLayout>
                  <c:x val="-7.171523067740531E-3"/>
                  <c:y val="-5.5163545489398348E-3"/>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D9-4B40-BC63-795A4BDA7D85}"/>
                </c:ext>
              </c:extLst>
            </c:dLbl>
            <c:dLbl>
              <c:idx val="3"/>
              <c:layout>
                <c:manualLayout>
                  <c:x val="7.1715230677404001E-3"/>
                  <c:y val="-5.5172234030190503E-3"/>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Arkusz1!$G$2:$G$5</c:f>
              <c:numCache>
                <c:formatCode>0.0</c:formatCode>
                <c:ptCount val="4"/>
                <c:pt idx="0">
                  <c:v>80.172413793103445</c:v>
                </c:pt>
                <c:pt idx="1">
                  <c:v>80.172413793103445</c:v>
                </c:pt>
                <c:pt idx="2">
                  <c:v>56.034482758620683</c:v>
                </c:pt>
                <c:pt idx="3">
                  <c:v>24.137931034482758</c:v>
                </c:pt>
              </c:numCache>
            </c:numRef>
          </c:val>
          <c:extLst>
            <c:ext xmlns:c16="http://schemas.microsoft.com/office/drawing/2014/chart" uri="{C3380CC4-5D6E-409C-BE32-E72D297353CC}">
              <c16:uniqueId val="{00000015-1972-4130-9021-F1E671AA57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762004647717E-2"/>
          <c:y val="0"/>
          <c:w val="0.97533431603162601"/>
          <c:h val="1"/>
        </c:manualLayout>
      </c:layout>
      <c:barChart>
        <c:barDir val="bar"/>
        <c:grouping val="clustered"/>
        <c:varyColors val="0"/>
        <c:ser>
          <c:idx val="0"/>
          <c:order val="0"/>
          <c:tx>
            <c:strRef>
              <c:f>Arkusz1!$B$1</c:f>
              <c:strCache>
                <c:ptCount val="1"/>
                <c:pt idx="0">
                  <c:v>wieś</c:v>
                </c:pt>
              </c:strCache>
            </c:strRef>
          </c:tx>
          <c:spPr>
            <a:solidFill>
              <a:srgbClr val="C1280F"/>
            </a:solidFill>
            <a:ln>
              <a:solidFill>
                <a:sysClr val="window" lastClr="FFFFFF"/>
              </a:solidFill>
            </a:ln>
            <a:effectLst/>
          </c:spPr>
          <c:invertIfNegative val="0"/>
          <c:dPt>
            <c:idx val="4"/>
            <c:invertIfNegative val="0"/>
            <c:bubble3D val="0"/>
            <c:spPr>
              <a:solidFill>
                <a:srgbClr val="C1280F"/>
              </a:solidFill>
              <a:ln>
                <a:solidFill>
                  <a:sysClr val="window" lastClr="FFFFFF"/>
                </a:solidFill>
              </a:ln>
              <a:effectLst/>
            </c:spPr>
            <c:extLst>
              <c:ext xmlns:c16="http://schemas.microsoft.com/office/drawing/2014/chart" uri="{C3380CC4-5D6E-409C-BE32-E72D297353CC}">
                <c16:uniqueId val="{00000001-52F8-40AC-8A97-4B5C168D96A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D7EC-4771-844D-8F7FA53E26F0}"/>
            </c:ext>
          </c:extLst>
        </c:ser>
        <c:ser>
          <c:idx val="1"/>
          <c:order val="1"/>
          <c:tx>
            <c:strRef>
              <c:f>Arkusz1!$C$1</c:f>
              <c:strCache>
                <c:ptCount val="1"/>
                <c:pt idx="0">
                  <c:v>m.do 50 tys.</c:v>
                </c:pt>
              </c:strCache>
            </c:strRef>
          </c:tx>
          <c:spPr>
            <a:solidFill>
              <a:srgbClr val="EF5035"/>
            </a:solidFill>
            <a:ln>
              <a:solidFill>
                <a:sysClr val="window" lastClr="FFFFFF"/>
              </a:solidFill>
            </a:ln>
            <a:effectLst/>
          </c:spPr>
          <c:invertIfNegative val="0"/>
          <c:dPt>
            <c:idx val="4"/>
            <c:invertIfNegative val="0"/>
            <c:bubble3D val="0"/>
            <c:spPr>
              <a:solidFill>
                <a:srgbClr val="EF5035"/>
              </a:solidFill>
              <a:ln>
                <a:solidFill>
                  <a:sysClr val="window" lastClr="FFFFFF"/>
                </a:solidFill>
              </a:ln>
              <a:effectLst/>
            </c:spPr>
            <c:extLst>
              <c:ext xmlns:c16="http://schemas.microsoft.com/office/drawing/2014/chart" uri="{C3380CC4-5D6E-409C-BE32-E72D297353CC}">
                <c16:uniqueId val="{00000002-D7EC-4771-844D-8F7FA53E2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3-D7EC-4771-844D-8F7FA53E26F0}"/>
            </c:ext>
          </c:extLst>
        </c:ser>
        <c:ser>
          <c:idx val="2"/>
          <c:order val="2"/>
          <c:tx>
            <c:strRef>
              <c:f>Arkusz1!$D$1</c:f>
              <c:strCache>
                <c:ptCount val="1"/>
                <c:pt idx="0">
                  <c:v>m.50-200 tys.</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6-D7EC-4771-844D-8F7FA53E26F0}"/>
            </c:ext>
          </c:extLst>
        </c:ser>
        <c:ser>
          <c:idx val="3"/>
          <c:order val="3"/>
          <c:tx>
            <c:strRef>
              <c:f>Arkusz1!$E$1</c:f>
              <c:strCache>
                <c:ptCount val="1"/>
                <c:pt idx="0">
                  <c:v>m.200-500 tys.</c:v>
                </c:pt>
              </c:strCache>
            </c:strRef>
          </c:tx>
          <c:spPr>
            <a:solidFill>
              <a:srgbClr val="F7AC9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7-D7EC-4771-844D-8F7FA53E26F0}"/>
            </c:ext>
          </c:extLst>
        </c:ser>
        <c:ser>
          <c:idx val="4"/>
          <c:order val="4"/>
          <c:tx>
            <c:strRef>
              <c:f>Arkusz1!$F$1</c:f>
              <c:strCache>
                <c:ptCount val="1"/>
                <c:pt idx="0">
                  <c:v>m.pow.500 tys.</c:v>
                </c:pt>
              </c:strCache>
            </c:strRef>
          </c:tx>
          <c:spPr>
            <a:solidFill>
              <a:srgbClr val="FCDAD4"/>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Arkusz1!$F$2:$F$6</c:f>
              <c:numCache>
                <c:formatCode>General</c:formatCode>
                <c:ptCount val="5"/>
              </c:numCache>
            </c:numRef>
          </c:val>
          <c:extLst>
            <c:ext xmlns:c16="http://schemas.microsoft.com/office/drawing/2014/chart" uri="{C3380CC4-5D6E-409C-BE32-E72D297353CC}">
              <c16:uniqueId val="{00000008-D7EC-4771-844D-8F7FA53E26F0}"/>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8.0373563286057076E-2"/>
          <c:w val="1"/>
          <c:h val="0.819315495035041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78350079310505083"/>
          <c:h val="0.99650964295022149"/>
        </c:manualLayout>
      </c:layout>
      <c:barChart>
        <c:barDir val="bar"/>
        <c:grouping val="clustered"/>
        <c:varyColors val="0"/>
        <c:ser>
          <c:idx val="0"/>
          <c:order val="0"/>
          <c:tx>
            <c:strRef>
              <c:f>Arkusz1!$B$1</c:f>
              <c:strCache>
                <c:ptCount val="1"/>
                <c:pt idx="0">
                  <c:v>ogółem</c:v>
                </c:pt>
              </c:strCache>
            </c:strRef>
          </c:tx>
          <c:spPr>
            <a:pattFill prst="wdUpDiag">
              <a:fgClr>
                <a:srgbClr val="D9D9D9"/>
              </a:fgClr>
              <a:bgClr>
                <a:sysClr val="window" lastClr="FFFFFF"/>
              </a:bgClr>
            </a:pattFill>
            <a:ln>
              <a:no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5222-4F02-985C-65FDF3AEAB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Arkusz1!$B$2:$B$5</c:f>
              <c:numCache>
                <c:formatCode>0.0</c:formatCode>
                <c:ptCount val="4"/>
                <c:pt idx="0">
                  <c:v>89.5</c:v>
                </c:pt>
                <c:pt idx="1">
                  <c:v>89.1</c:v>
                </c:pt>
                <c:pt idx="2">
                  <c:v>51.4</c:v>
                </c:pt>
                <c:pt idx="3">
                  <c:v>11.3</c:v>
                </c:pt>
              </c:numCache>
            </c:numRef>
          </c:val>
          <c:extLst>
            <c:ext xmlns:c16="http://schemas.microsoft.com/office/drawing/2014/chart" uri="{C3380CC4-5D6E-409C-BE32-E72D297353CC}">
              <c16:uniqueId val="{00000002-5222-4F02-985C-65FDF3AEAB96}"/>
            </c:ext>
          </c:extLst>
        </c:ser>
        <c:ser>
          <c:idx val="1"/>
          <c:order val="1"/>
          <c:tx>
            <c:strRef>
              <c:f>Arkusz1!$C$1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5222-4F02-985C-65FDF3AEAB96}"/>
                </c:ext>
              </c:extLst>
            </c:dLbl>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4-5222-4F02-985C-65FDF3AEAB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Arkusz1!$C$2:$C$5</c:f>
              <c:numCache>
                <c:formatCode>0.0</c:formatCode>
                <c:ptCount val="4"/>
                <c:pt idx="0">
                  <c:v>99.386503067484668</c:v>
                </c:pt>
                <c:pt idx="1">
                  <c:v>88.343558282208591</c:v>
                </c:pt>
                <c:pt idx="2">
                  <c:v>68.711656441717793</c:v>
                </c:pt>
                <c:pt idx="3">
                  <c:v>4.9079754601226995</c:v>
                </c:pt>
              </c:numCache>
            </c:numRef>
          </c:val>
          <c:extLst>
            <c:ext xmlns:c16="http://schemas.microsoft.com/office/drawing/2014/chart" uri="{C3380CC4-5D6E-409C-BE32-E72D297353CC}">
              <c16:uniqueId val="{00000005-5222-4F02-985C-65FDF3AEAB96}"/>
            </c:ext>
          </c:extLst>
        </c:ser>
        <c:ser>
          <c:idx val="2"/>
          <c:order val="2"/>
          <c:tx>
            <c:strRef>
              <c:f>Arkusz1!$D$1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Arkusz1!$D$2:$D$5</c:f>
              <c:numCache>
                <c:formatCode>0.0</c:formatCode>
                <c:ptCount val="4"/>
                <c:pt idx="0">
                  <c:v>90.17094017094017</c:v>
                </c:pt>
                <c:pt idx="1">
                  <c:v>88.461538461538453</c:v>
                </c:pt>
                <c:pt idx="2">
                  <c:v>49.145299145299141</c:v>
                </c:pt>
                <c:pt idx="3">
                  <c:v>10.256410256410255</c:v>
                </c:pt>
              </c:numCache>
            </c:numRef>
          </c:val>
          <c:extLst>
            <c:ext xmlns:c16="http://schemas.microsoft.com/office/drawing/2014/chart" uri="{C3380CC4-5D6E-409C-BE32-E72D297353CC}">
              <c16:uniqueId val="{00000006-5222-4F02-985C-65FDF3AEAB96}"/>
            </c:ext>
          </c:extLst>
        </c:ser>
        <c:ser>
          <c:idx val="3"/>
          <c:order val="3"/>
          <c:tx>
            <c:strRef>
              <c:f>Arkusz1!$E$1</c:f>
              <c:strCache>
                <c:ptCount val="1"/>
                <c:pt idx="0">
                  <c:v>powyżej 2500 PLN</c:v>
                </c:pt>
              </c:strCache>
            </c:strRef>
          </c:tx>
          <c:spPr>
            <a:solidFill>
              <a:srgbClr val="FFECA7"/>
            </a:solidFill>
            <a:ln>
              <a:solidFill>
                <a:sysClr val="window" lastClr="FFFFFF"/>
              </a:solidFill>
            </a:ln>
            <a:effectLst/>
          </c:spPr>
          <c:invertIfNegative val="0"/>
          <c:dLbls>
            <c:dLbl>
              <c:idx val="3"/>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5222-4F02-985C-65FDF3AEAB9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Arkusz1!$E$2:$E$5</c:f>
              <c:numCache>
                <c:formatCode>0.0</c:formatCode>
                <c:ptCount val="4"/>
                <c:pt idx="0">
                  <c:v>82.35294117647058</c:v>
                </c:pt>
                <c:pt idx="1">
                  <c:v>88.562091503267965</c:v>
                </c:pt>
                <c:pt idx="2">
                  <c:v>48.03921568627451</c:v>
                </c:pt>
                <c:pt idx="3">
                  <c:v>17.647058823529413</c:v>
                </c:pt>
              </c:numCache>
            </c:numRef>
          </c:val>
          <c:extLst>
            <c:ext xmlns:c16="http://schemas.microsoft.com/office/drawing/2014/chart" uri="{C3380CC4-5D6E-409C-BE32-E72D297353CC}">
              <c16:uniqueId val="{00000008-5222-4F02-985C-65FDF3AEAB96}"/>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0435329150296409"/>
          <c:h val="1"/>
        </c:manualLayout>
      </c:layout>
      <c:barChart>
        <c:barDir val="bar"/>
        <c:grouping val="clustered"/>
        <c:varyColors val="0"/>
        <c:ser>
          <c:idx val="0"/>
          <c:order val="0"/>
          <c:tx>
            <c:strRef>
              <c:f>Arkusz1!$B$1</c:f>
              <c:strCache>
                <c:ptCount val="1"/>
                <c:pt idx="0">
                  <c:v>ogółem</c:v>
                </c:pt>
              </c:strCache>
            </c:strRef>
          </c:tx>
          <c:spPr>
            <a:pattFill prst="wdUpDiag">
              <a:fgClr>
                <a:srgbClr val="D9D9D9"/>
              </a:fgClr>
              <a:bgClr>
                <a:sysClr val="window" lastClr="FFFFFF"/>
              </a:bgClr>
            </a:pattFill>
            <a:ln>
              <a:solidFill>
                <a:sysClr val="window" lastClr="FFFFFF"/>
              </a:solidFill>
            </a:ln>
            <a:effectLst/>
          </c:spPr>
          <c:invertIfNegative val="0"/>
          <c:dPt>
            <c:idx val="2"/>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ADC9-410D-8311-F3487931BE1A}"/>
              </c:ext>
            </c:extLst>
          </c:dPt>
          <c:dPt>
            <c:idx val="3"/>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3-ADC9-410D-8311-F3487931BE1A}"/>
              </c:ext>
            </c:extLst>
          </c:dPt>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ADC9-410D-8311-F3487931BE1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Arkusz1!$B$2:$B$5</c:f>
              <c:numCache>
                <c:formatCode>General</c:formatCode>
                <c:ptCount val="4"/>
                <c:pt idx="0">
                  <c:v>89.5</c:v>
                </c:pt>
                <c:pt idx="1">
                  <c:v>89.1</c:v>
                </c:pt>
                <c:pt idx="2">
                  <c:v>51.4</c:v>
                </c:pt>
                <c:pt idx="3">
                  <c:v>11.3</c:v>
                </c:pt>
              </c:numCache>
            </c:numRef>
          </c:val>
          <c:extLst>
            <c:ext xmlns:c16="http://schemas.microsoft.com/office/drawing/2014/chart" uri="{C3380CC4-5D6E-409C-BE32-E72D297353CC}">
              <c16:uniqueId val="{00000006-ADC9-410D-8311-F3487931BE1A}"/>
            </c:ext>
          </c:extLst>
        </c:ser>
        <c:ser>
          <c:idx val="1"/>
          <c:order val="1"/>
          <c:tx>
            <c:strRef>
              <c:f>Arkusz1!$C$1</c:f>
              <c:strCache>
                <c:ptCount val="1"/>
                <c:pt idx="0">
                  <c:v>podstawowe</c:v>
                </c:pt>
              </c:strCache>
            </c:strRef>
          </c:tx>
          <c:spPr>
            <a:solidFill>
              <a:srgbClr val="4B656D"/>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ADC9-410D-8311-F3487931BE1A}"/>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ADC9-410D-8311-F3487931BE1A}"/>
                </c:ext>
              </c:extLst>
            </c:dLbl>
            <c:numFmt formatCode="#,##0.0" sourceLinked="0"/>
            <c:spPr>
              <a:noFill/>
              <a:ln w="28575">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Arkusz1!$C$2:$C$5</c:f>
              <c:numCache>
                <c:formatCode>0.0</c:formatCode>
                <c:ptCount val="4"/>
                <c:pt idx="0">
                  <c:v>96.969696969696969</c:v>
                </c:pt>
                <c:pt idx="1">
                  <c:v>93.939393939393938</c:v>
                </c:pt>
                <c:pt idx="2">
                  <c:v>48.484848484848484</c:v>
                </c:pt>
                <c:pt idx="3">
                  <c:v>21.212121212121211</c:v>
                </c:pt>
              </c:numCache>
            </c:numRef>
          </c:val>
          <c:extLst>
            <c:ext xmlns:c16="http://schemas.microsoft.com/office/drawing/2014/chart" uri="{C3380CC4-5D6E-409C-BE32-E72D297353CC}">
              <c16:uniqueId val="{00000009-ADC9-410D-8311-F3487931BE1A}"/>
            </c:ext>
          </c:extLst>
        </c:ser>
        <c:ser>
          <c:idx val="2"/>
          <c:order val="2"/>
          <c:tx>
            <c:strRef>
              <c:f>Arkusz1!$D$1</c:f>
              <c:strCache>
                <c:ptCount val="1"/>
                <c:pt idx="0">
                  <c:v>zawodowe</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Arkusz1!$D$2:$D$5</c:f>
              <c:numCache>
                <c:formatCode>0.0</c:formatCode>
                <c:ptCount val="4"/>
                <c:pt idx="0">
                  <c:v>91.666666666666657</c:v>
                </c:pt>
                <c:pt idx="1">
                  <c:v>86.742424242424249</c:v>
                </c:pt>
                <c:pt idx="2">
                  <c:v>46.212121212121211</c:v>
                </c:pt>
                <c:pt idx="3">
                  <c:v>8.3333333333333321</c:v>
                </c:pt>
              </c:numCache>
            </c:numRef>
          </c:val>
          <c:extLst>
            <c:ext xmlns:c16="http://schemas.microsoft.com/office/drawing/2014/chart" uri="{C3380CC4-5D6E-409C-BE32-E72D297353CC}">
              <c16:uniqueId val="{0000000A-ADC9-410D-8311-F3487931BE1A}"/>
            </c:ext>
          </c:extLst>
        </c:ser>
        <c:ser>
          <c:idx val="3"/>
          <c:order val="3"/>
          <c:tx>
            <c:strRef>
              <c:f>Arkusz1!$E$1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Arkusz1!$E$2:$E$5</c:f>
              <c:numCache>
                <c:formatCode>0.0</c:formatCode>
                <c:ptCount val="4"/>
                <c:pt idx="0">
                  <c:v>87.286527514231508</c:v>
                </c:pt>
                <c:pt idx="1">
                  <c:v>88.045540796963948</c:v>
                </c:pt>
                <c:pt idx="2">
                  <c:v>51.612903225806448</c:v>
                </c:pt>
                <c:pt idx="3">
                  <c:v>12.144212523719165</c:v>
                </c:pt>
              </c:numCache>
            </c:numRef>
          </c:val>
          <c:extLst>
            <c:ext xmlns:c16="http://schemas.microsoft.com/office/drawing/2014/chart" uri="{C3380CC4-5D6E-409C-BE32-E72D297353CC}">
              <c16:uniqueId val="{0000000B-ADC9-410D-8311-F3487931BE1A}"/>
            </c:ext>
          </c:extLst>
        </c:ser>
        <c:ser>
          <c:idx val="4"/>
          <c:order val="4"/>
          <c:tx>
            <c:strRef>
              <c:f>Arkusz1!$F$1</c:f>
              <c:strCache>
                <c:ptCount val="1"/>
                <c:pt idx="0">
                  <c:v>wyższe</c:v>
                </c:pt>
              </c:strCache>
            </c:strRef>
          </c:tx>
          <c:spPr>
            <a:solidFill>
              <a:srgbClr val="C4D7DD"/>
            </a:solidFill>
            <a:ln>
              <a:solidFill>
                <a:sysClr val="window" lastClr="FFFFFF"/>
              </a:solidFill>
            </a:ln>
            <a:effectLst/>
          </c:spPr>
          <c:invertIfNegative val="0"/>
          <c:dLbls>
            <c:dLbl>
              <c:idx val="1"/>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C-ADC9-410D-8311-F3487931BE1A}"/>
                </c:ext>
              </c:extLst>
            </c:dLbl>
            <c:dLbl>
              <c:idx val="2"/>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D-ADC9-410D-8311-F3487931BE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samochody w sezonie zimowym</c:v>
                </c:pt>
                <c:pt idx="1">
                  <c:v>gospodarstwa domowe w sezonie zimowym</c:v>
                </c:pt>
                <c:pt idx="2">
                  <c:v>samochody w sezonie letnim</c:v>
                </c:pt>
                <c:pt idx="3">
                  <c:v>gospodarstwa domowe w sezonie letnim</c:v>
                </c:pt>
              </c:strCache>
            </c:strRef>
          </c:cat>
          <c:val>
            <c:numRef>
              <c:f>Arkusz1!$F$2:$F$5</c:f>
              <c:numCache>
                <c:formatCode>0.0</c:formatCode>
                <c:ptCount val="4"/>
                <c:pt idx="0">
                  <c:v>91.477272727272734</c:v>
                </c:pt>
                <c:pt idx="1">
                  <c:v>94.88636363636364</c:v>
                </c:pt>
                <c:pt idx="2">
                  <c:v>59.090909090909093</c:v>
                </c:pt>
                <c:pt idx="3">
                  <c:v>11.363636363636363</c:v>
                </c:pt>
              </c:numCache>
            </c:numRef>
          </c:val>
          <c:extLst>
            <c:ext xmlns:c16="http://schemas.microsoft.com/office/drawing/2014/chart" uri="{C3380CC4-5D6E-409C-BE32-E72D297353CC}">
              <c16:uniqueId val="{0000000E-ADC9-410D-8311-F3487931BE1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8.8587376541697488E-2"/>
          <c:w val="0.95854664600230322"/>
          <c:h val="0.91141262345830254"/>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3"/>
            <c:invertIfNegative val="0"/>
            <c:bubble3D val="0"/>
            <c:spPr>
              <a:solidFill>
                <a:srgbClr val="FFD22D"/>
              </a:solidFill>
              <a:ln>
                <a:noFill/>
              </a:ln>
              <a:effectLst/>
            </c:spPr>
            <c:extLst>
              <c:ext xmlns:c16="http://schemas.microsoft.com/office/drawing/2014/chart" uri="{C3380CC4-5D6E-409C-BE32-E72D297353CC}">
                <c16:uniqueId val="{00000001-ED8B-4144-B7BE-6E24F7CAE51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naturalne zanieczyszczenia (np. pożary lasów)</c:v>
                </c:pt>
                <c:pt idx="1">
                  <c:v>emisje zanieczyszczeń z gospodarstw rolnych</c:v>
                </c:pt>
                <c:pt idx="2">
                  <c:v>emisje zanieczyszczeń z gospodarstw domowych</c:v>
                </c:pt>
                <c:pt idx="3">
                  <c:v>emisje zanieczyszczeń z innych krajów/regionów</c:v>
                </c:pt>
                <c:pt idx="4">
                  <c:v>emisje zanieczyszczeń z samochodów osobowych i ciężarowych</c:v>
                </c:pt>
                <c:pt idx="5">
                  <c:v>działalność przemysłu</c:v>
                </c:pt>
                <c:pt idx="6">
                  <c:v>emisje zanieczyszczeń z produkcji energii elektrycznej i ciepła</c:v>
                </c:pt>
              </c:strCache>
            </c:strRef>
          </c:cat>
          <c:val>
            <c:numRef>
              <c:f>Arkusz1!$B$2:$B$8</c:f>
              <c:numCache>
                <c:formatCode>0.0</c:formatCode>
                <c:ptCount val="7"/>
                <c:pt idx="0">
                  <c:v>47.8</c:v>
                </c:pt>
                <c:pt idx="1">
                  <c:v>49.6</c:v>
                </c:pt>
                <c:pt idx="2">
                  <c:v>61.8</c:v>
                </c:pt>
                <c:pt idx="3">
                  <c:v>65.3</c:v>
                </c:pt>
                <c:pt idx="4">
                  <c:v>73.7</c:v>
                </c:pt>
                <c:pt idx="5">
                  <c:v>76.599999999999994</c:v>
                </c:pt>
                <c:pt idx="6">
                  <c:v>78.099999999999994</c:v>
                </c:pt>
              </c:numCache>
            </c:numRef>
          </c:val>
          <c:extLst>
            <c:ext xmlns:c16="http://schemas.microsoft.com/office/drawing/2014/chart" uri="{C3380CC4-5D6E-409C-BE32-E72D297353CC}">
              <c16:uniqueId val="{00000002-EE9E-4C29-9A5A-5447517AD79D}"/>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naturalne zanieczyszczenia (np. pożary lasów)</c:v>
                </c:pt>
                <c:pt idx="1">
                  <c:v>emisje zanieczyszczeń z gospodarstw rolnych</c:v>
                </c:pt>
                <c:pt idx="2">
                  <c:v>emisje zanieczyszczeń z gospodarstw domowych</c:v>
                </c:pt>
                <c:pt idx="3">
                  <c:v>emisje zanieczyszczeń z innych krajów/regionów</c:v>
                </c:pt>
                <c:pt idx="4">
                  <c:v>emisje zanieczyszczeń z samochodów osobowych i ciężarowych</c:v>
                </c:pt>
                <c:pt idx="5">
                  <c:v>działalność przemysłu</c:v>
                </c:pt>
                <c:pt idx="6">
                  <c:v>emisje zanieczyszczeń z produkcji energii elektrycznej i ciepła</c:v>
                </c:pt>
              </c:strCache>
            </c:strRef>
          </c:cat>
          <c:val>
            <c:numRef>
              <c:f>Arkusz1!$C$2:$C$8</c:f>
              <c:numCache>
                <c:formatCode>0.0</c:formatCode>
                <c:ptCount val="7"/>
                <c:pt idx="0">
                  <c:v>44</c:v>
                </c:pt>
                <c:pt idx="1">
                  <c:v>39.800000000000004</c:v>
                </c:pt>
                <c:pt idx="2">
                  <c:v>30.099999999999998</c:v>
                </c:pt>
                <c:pt idx="3">
                  <c:v>22.9</c:v>
                </c:pt>
                <c:pt idx="4">
                  <c:v>24</c:v>
                </c:pt>
                <c:pt idx="5">
                  <c:v>16.2</c:v>
                </c:pt>
                <c:pt idx="6">
                  <c:v>17.3</c:v>
                </c:pt>
              </c:numCache>
            </c:numRef>
          </c:val>
          <c:extLst>
            <c:ext xmlns:c16="http://schemas.microsoft.com/office/drawing/2014/chart" uri="{C3380CC4-5D6E-409C-BE32-E72D297353CC}">
              <c16:uniqueId val="{00000004-EE9E-4C29-9A5A-5447517AD79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naturalne zanieczyszczenia (np. pożary lasów)</c:v>
                </c:pt>
                <c:pt idx="1">
                  <c:v>emisje zanieczyszczeń z gospodarstw rolnych</c:v>
                </c:pt>
                <c:pt idx="2">
                  <c:v>emisje zanieczyszczeń z gospodarstw domowych</c:v>
                </c:pt>
                <c:pt idx="3">
                  <c:v>emisje zanieczyszczeń z innych krajów/regionów</c:v>
                </c:pt>
                <c:pt idx="4">
                  <c:v>emisje zanieczyszczeń z samochodów osobowych i ciężarowych</c:v>
                </c:pt>
                <c:pt idx="5">
                  <c:v>działalność przemysłu</c:v>
                </c:pt>
                <c:pt idx="6">
                  <c:v>emisje zanieczyszczeń z produkcji energii elektrycznej i ciepła</c:v>
                </c:pt>
              </c:strCache>
            </c:strRef>
          </c:cat>
          <c:val>
            <c:numRef>
              <c:f>Arkusz1!$D$2:$D$8</c:f>
              <c:numCache>
                <c:formatCode>0.0</c:formatCode>
                <c:ptCount val="7"/>
                <c:pt idx="0">
                  <c:v>8.2000000000000011</c:v>
                </c:pt>
                <c:pt idx="1">
                  <c:v>10.6</c:v>
                </c:pt>
                <c:pt idx="2">
                  <c:v>8.1</c:v>
                </c:pt>
                <c:pt idx="3">
                  <c:v>11.799999999999999</c:v>
                </c:pt>
                <c:pt idx="4">
                  <c:v>2.2999999999999998</c:v>
                </c:pt>
                <c:pt idx="5">
                  <c:v>7.1999999999999993</c:v>
                </c:pt>
                <c:pt idx="6">
                  <c:v>4.5999999999999996</c:v>
                </c:pt>
              </c:numCache>
            </c:numRef>
          </c:val>
          <c:extLst>
            <c:ext xmlns:c16="http://schemas.microsoft.com/office/drawing/2014/chart" uri="{C3380CC4-5D6E-409C-BE32-E72D297353CC}">
              <c16:uniqueId val="{00000005-EE9E-4C29-9A5A-5447517AD79D}"/>
            </c:ext>
          </c:extLst>
        </c:ser>
        <c:dLbls>
          <c:showLegendKey val="0"/>
          <c:showVal val="0"/>
          <c:showCatName val="0"/>
          <c:showSerName val="0"/>
          <c:showPercent val="0"/>
          <c:showBubbleSize val="0"/>
        </c:dLbls>
        <c:gapWidth val="86"/>
        <c:overlap val="100"/>
        <c:axId val="296787536"/>
        <c:axId val="296687064"/>
      </c:barChart>
      <c:catAx>
        <c:axId val="296787536"/>
        <c:scaling>
          <c:orientation val="minMax"/>
        </c:scaling>
        <c:delete val="1"/>
        <c:axPos val="l"/>
        <c:numFmt formatCode="General" sourceLinked="1"/>
        <c:majorTickMark val="none"/>
        <c:minorTickMark val="none"/>
        <c:tickLblPos val="nextTo"/>
        <c:crossAx val="296687064"/>
        <c:crosses val="autoZero"/>
        <c:auto val="1"/>
        <c:lblAlgn val="ctr"/>
        <c:lblOffset val="100"/>
        <c:noMultiLvlLbl val="0"/>
      </c:catAx>
      <c:valAx>
        <c:axId val="296687064"/>
        <c:scaling>
          <c:orientation val="minMax"/>
        </c:scaling>
        <c:delete val="1"/>
        <c:axPos val="b"/>
        <c:numFmt formatCode="0%" sourceLinked="1"/>
        <c:majorTickMark val="none"/>
        <c:minorTickMark val="none"/>
        <c:tickLblPos val="nextTo"/>
        <c:crossAx val="296787536"/>
        <c:crosses val="autoZero"/>
        <c:crossBetween val="between"/>
      </c:valAx>
      <c:spPr>
        <a:noFill/>
        <a:ln>
          <a:noFill/>
        </a:ln>
        <a:effectLst/>
      </c:spPr>
    </c:plotArea>
    <c:legend>
      <c:legendPos val="t"/>
      <c:layout>
        <c:manualLayout>
          <c:xMode val="edge"/>
          <c:yMode val="edge"/>
          <c:x val="0"/>
          <c:y val="4.4764725614805665E-3"/>
          <c:w val="1"/>
          <c:h val="9.31633010800871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0"/>
          <c:order val="0"/>
          <c:tx>
            <c:strRef>
              <c:f>Arkusz1!$B$1</c:f>
              <c:strCache>
                <c:ptCount val="1"/>
                <c:pt idx="0">
                  <c:v>podstawowe</c:v>
                </c:pt>
              </c:strCache>
            </c:strRef>
          </c:tx>
          <c:spPr>
            <a:solidFill>
              <a:srgbClr val="4B656D"/>
            </a:solidFill>
            <a:ln>
              <a:solidFill>
                <a:sysClr val="window" lastClr="FFFFFF"/>
              </a:solid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3280-41C6-85BB-38D23D21815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05FF-4875-B004-8A61808853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6-3280-41C6-85BB-38D23D218159}"/>
            </c:ext>
          </c:extLst>
        </c:ser>
        <c:ser>
          <c:idx val="1"/>
          <c:order val="1"/>
          <c:tx>
            <c:strRef>
              <c:f>Arkusz1!$C$1</c:f>
              <c:strCache>
                <c:ptCount val="1"/>
                <c:pt idx="0">
                  <c:v>zawodowe</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9-3280-41C6-85BB-38D23D218159}"/>
            </c:ext>
          </c:extLst>
        </c:ser>
        <c:ser>
          <c:idx val="2"/>
          <c:order val="2"/>
          <c:tx>
            <c:strRef>
              <c:f>Arkusz1!$D$1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A-3280-41C6-85BB-38D23D218159}"/>
            </c:ext>
          </c:extLst>
        </c:ser>
        <c:ser>
          <c:idx val="3"/>
          <c:order val="3"/>
          <c:tx>
            <c:strRef>
              <c:f>Arkusz1!$E$1</c:f>
              <c:strCache>
                <c:ptCount val="1"/>
                <c:pt idx="0">
                  <c:v>wyższe</c:v>
                </c:pt>
              </c:strCache>
            </c:strRef>
          </c:tx>
          <c:spPr>
            <a:solidFill>
              <a:srgbClr val="C4D7DD"/>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Arkusz1!$E$2</c:f>
              <c:numCache>
                <c:formatCode>0.0</c:formatCode>
                <c:ptCount val="1"/>
              </c:numCache>
            </c:numRef>
          </c:val>
          <c:extLst>
            <c:ext xmlns:c16="http://schemas.microsoft.com/office/drawing/2014/chart" uri="{C3380CC4-5D6E-409C-BE32-E72D297353CC}">
              <c16:uniqueId val="{0000000B-3280-41C6-85BB-38D23D218159}"/>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7.2123283229330301E-2"/>
          <c:w val="0.9695307734742612"/>
          <c:h val="0.92787671677066974"/>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22222222222221"/>
          <c:y val="0"/>
          <c:w val="0.57695444444444444"/>
          <c:h val="0.99650964295022149"/>
        </c:manualLayout>
      </c:layout>
      <c:barChart>
        <c:barDir val="bar"/>
        <c:grouping val="clustered"/>
        <c:varyColors val="0"/>
        <c:ser>
          <c:idx val="1"/>
          <c:order val="0"/>
          <c:tx>
            <c:strRef>
              <c:f>Arkusz1!$B$1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9FA-483A-98CA-D701D7DAC27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5-79FA-483A-98CA-D701D7DAC27A}"/>
            </c:ext>
          </c:extLst>
        </c:ser>
        <c:ser>
          <c:idx val="2"/>
          <c:order val="1"/>
          <c:tx>
            <c:strRef>
              <c:f>Arkusz1!$C$1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6-79FA-483A-98CA-D701D7DAC27A}"/>
            </c:ext>
          </c:extLst>
        </c:ser>
        <c:ser>
          <c:idx val="3"/>
          <c:order val="2"/>
          <c:tx>
            <c:strRef>
              <c:f>Arkusz1!$D$1</c:f>
              <c:strCache>
                <c:ptCount val="1"/>
                <c:pt idx="0">
                  <c:v>pow.2500 PLN</c:v>
                </c:pt>
              </c:strCache>
            </c:strRef>
          </c:tx>
          <c:spPr>
            <a:solidFill>
              <a:srgbClr val="FFECA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8-79FA-483A-98CA-D701D7DAC2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w="25400">
          <a:noFill/>
        </a:ln>
        <a:effectLst/>
      </c:spPr>
    </c:plotArea>
    <c:legend>
      <c:legendPos val="r"/>
      <c:layout>
        <c:manualLayout>
          <c:xMode val="edge"/>
          <c:yMode val="edge"/>
          <c:x val="0"/>
          <c:y val="0"/>
          <c:w val="0.99605097370206463"/>
          <c:h val="1"/>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3501510530307"/>
          <c:y val="0.11712378672102811"/>
          <c:w val="0.65021773469116662"/>
          <c:h val="0.86744606606623542"/>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67F2-43C1-8E32-C497B4C5E8EF}"/>
                </c:ext>
              </c:extLst>
            </c:dLbl>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67F2-43C1-8E32-C497B4C5E8EF}"/>
                </c:ext>
              </c:extLst>
            </c:dLbl>
            <c:dLbl>
              <c:idx val="1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6968-4E48-A4FD-3EF108AD8A4A}"/>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67F2-43C1-8E32-C497B4C5E8E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pow. 2500 PLN</c:v>
                </c:pt>
                <c:pt idx="1">
                  <c:v>1501-2500 PLN</c:v>
                </c:pt>
                <c:pt idx="2">
                  <c:v>do 1500 PLN</c:v>
                </c:pt>
                <c:pt idx="4">
                  <c:v>wyższe</c:v>
                </c:pt>
                <c:pt idx="5">
                  <c:v>średnie </c:v>
                </c:pt>
                <c:pt idx="6">
                  <c:v>zawodowe</c:v>
                </c:pt>
                <c:pt idx="7">
                  <c:v>podstawowe</c:v>
                </c:pt>
                <c:pt idx="9">
                  <c:v>60 lat +</c:v>
                </c:pt>
                <c:pt idx="10">
                  <c:v>45-59 lat</c:v>
                </c:pt>
                <c:pt idx="11">
                  <c:v>35-44 lat</c:v>
                </c:pt>
                <c:pt idx="12">
                  <c:v>25-34 lat</c:v>
                </c:pt>
                <c:pt idx="13">
                  <c:v>15-24 lat</c:v>
                </c:pt>
              </c:strCache>
            </c:strRef>
          </c:cat>
          <c:val>
            <c:numRef>
              <c:f>Arkusz1!$B$2:$B$15</c:f>
              <c:numCache>
                <c:formatCode>0.0</c:formatCode>
                <c:ptCount val="14"/>
                <c:pt idx="0">
                  <c:v>26.143790849673206</c:v>
                </c:pt>
                <c:pt idx="1">
                  <c:v>25.641025641025639</c:v>
                </c:pt>
                <c:pt idx="2">
                  <c:v>44.171779141104295</c:v>
                </c:pt>
                <c:pt idx="4">
                  <c:v>48.295454545454547</c:v>
                </c:pt>
                <c:pt idx="5">
                  <c:v>30.550284629981022</c:v>
                </c:pt>
                <c:pt idx="6">
                  <c:v>12.878787878787879</c:v>
                </c:pt>
                <c:pt idx="7">
                  <c:v>21.212121212121211</c:v>
                </c:pt>
                <c:pt idx="9">
                  <c:v>22.866894197952217</c:v>
                </c:pt>
                <c:pt idx="10">
                  <c:v>36.086956521739133</c:v>
                </c:pt>
                <c:pt idx="11">
                  <c:v>34.782608695652172</c:v>
                </c:pt>
                <c:pt idx="12">
                  <c:v>27.218934911242602</c:v>
                </c:pt>
                <c:pt idx="13">
                  <c:v>21.774193548387096</c:v>
                </c:pt>
              </c:numCache>
            </c:numRef>
          </c:val>
          <c:extLst>
            <c:ext xmlns:c16="http://schemas.microsoft.com/office/drawing/2014/chart" uri="{C3380CC4-5D6E-409C-BE32-E72D297353CC}">
              <c16:uniqueId val="{00000000-47E4-41C4-BBE8-C7554FDAFF52}"/>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pow. 2500 PLN</c:v>
                </c:pt>
                <c:pt idx="1">
                  <c:v>1501-2500 PLN</c:v>
                </c:pt>
                <c:pt idx="2">
                  <c:v>do 1500 PLN</c:v>
                </c:pt>
                <c:pt idx="4">
                  <c:v>wyższe</c:v>
                </c:pt>
                <c:pt idx="5">
                  <c:v>średnie </c:v>
                </c:pt>
                <c:pt idx="6">
                  <c:v>zawodowe</c:v>
                </c:pt>
                <c:pt idx="7">
                  <c:v>podstawowe</c:v>
                </c:pt>
                <c:pt idx="9">
                  <c:v>60 lat +</c:v>
                </c:pt>
                <c:pt idx="10">
                  <c:v>45-59 lat</c:v>
                </c:pt>
                <c:pt idx="11">
                  <c:v>35-44 lat</c:v>
                </c:pt>
                <c:pt idx="12">
                  <c:v>25-34 lat</c:v>
                </c:pt>
                <c:pt idx="13">
                  <c:v>15-24 lat</c:v>
                </c:pt>
              </c:strCache>
            </c:strRef>
          </c:cat>
          <c:val>
            <c:numRef>
              <c:f>Arkusz1!$C$2:$C$15</c:f>
              <c:numCache>
                <c:formatCode>0.0</c:formatCode>
                <c:ptCount val="14"/>
                <c:pt idx="0">
                  <c:v>67.320261437908499</c:v>
                </c:pt>
                <c:pt idx="1">
                  <c:v>72.435897435897431</c:v>
                </c:pt>
                <c:pt idx="2">
                  <c:v>51.533742331288344</c:v>
                </c:pt>
                <c:pt idx="4">
                  <c:v>45.454545454545453</c:v>
                </c:pt>
                <c:pt idx="5">
                  <c:v>65.085388994307408</c:v>
                </c:pt>
                <c:pt idx="6">
                  <c:v>84.090909090909093</c:v>
                </c:pt>
                <c:pt idx="7">
                  <c:v>78.787878787878782</c:v>
                </c:pt>
                <c:pt idx="9">
                  <c:v>74.061433447098977</c:v>
                </c:pt>
                <c:pt idx="10">
                  <c:v>58.260869565217391</c:v>
                </c:pt>
                <c:pt idx="11">
                  <c:v>60.869565217391312</c:v>
                </c:pt>
                <c:pt idx="12">
                  <c:v>69.230769230769226</c:v>
                </c:pt>
                <c:pt idx="13">
                  <c:v>73.387096774193552</c:v>
                </c:pt>
              </c:numCache>
            </c:numRef>
          </c:val>
          <c:extLst>
            <c:ext xmlns:c16="http://schemas.microsoft.com/office/drawing/2014/chart" uri="{C3380CC4-5D6E-409C-BE32-E72D297353CC}">
              <c16:uniqueId val="{00000001-47E4-41C4-BBE8-C7554FDAFF52}"/>
            </c:ext>
          </c:extLst>
        </c:ser>
        <c:ser>
          <c:idx val="2"/>
          <c:order val="2"/>
          <c:tx>
            <c:strRef>
              <c:f>Arkusz1!$D$1</c:f>
              <c:strCache>
                <c:ptCount val="1"/>
                <c:pt idx="0">
                  <c:v>nie wiem, trudno powiedzieć</c:v>
                </c:pt>
              </c:strCache>
            </c:strRef>
          </c:tx>
          <c:spPr>
            <a:solidFill>
              <a:srgbClr val="D9D9D9"/>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F6F3-45BB-9C16-42556047377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pow. 2500 PLN</c:v>
                </c:pt>
                <c:pt idx="1">
                  <c:v>1501-2500 PLN</c:v>
                </c:pt>
                <c:pt idx="2">
                  <c:v>do 1500 PLN</c:v>
                </c:pt>
                <c:pt idx="4">
                  <c:v>wyższe</c:v>
                </c:pt>
                <c:pt idx="5">
                  <c:v>średnie </c:v>
                </c:pt>
                <c:pt idx="6">
                  <c:v>zawodowe</c:v>
                </c:pt>
                <c:pt idx="7">
                  <c:v>podstawowe</c:v>
                </c:pt>
                <c:pt idx="9">
                  <c:v>60 lat +</c:v>
                </c:pt>
                <c:pt idx="10">
                  <c:v>45-59 lat</c:v>
                </c:pt>
                <c:pt idx="11">
                  <c:v>35-44 lat</c:v>
                </c:pt>
                <c:pt idx="12">
                  <c:v>25-34 lat</c:v>
                </c:pt>
                <c:pt idx="13">
                  <c:v>15-24 lat</c:v>
                </c:pt>
              </c:strCache>
            </c:strRef>
          </c:cat>
          <c:val>
            <c:numRef>
              <c:f>Arkusz1!$D$2:$D$15</c:f>
              <c:numCache>
                <c:formatCode>0.0</c:formatCode>
                <c:ptCount val="14"/>
                <c:pt idx="0">
                  <c:v>6.5359477124183014</c:v>
                </c:pt>
                <c:pt idx="1">
                  <c:v>1.9230769230769231</c:v>
                </c:pt>
                <c:pt idx="2">
                  <c:v>4.294478527607362</c:v>
                </c:pt>
                <c:pt idx="4">
                  <c:v>6.25</c:v>
                </c:pt>
                <c:pt idx="5">
                  <c:v>4.3643263757115749</c:v>
                </c:pt>
                <c:pt idx="6">
                  <c:v>3.0303030303030303</c:v>
                </c:pt>
                <c:pt idx="7">
                  <c:v>0</c:v>
                </c:pt>
                <c:pt idx="9">
                  <c:v>3.0716723549488054</c:v>
                </c:pt>
                <c:pt idx="10">
                  <c:v>5.6521739130434785</c:v>
                </c:pt>
                <c:pt idx="11">
                  <c:v>4.3478260869565215</c:v>
                </c:pt>
                <c:pt idx="12">
                  <c:v>3.5502958579881656</c:v>
                </c:pt>
                <c:pt idx="13">
                  <c:v>4.838709677419355</c:v>
                </c:pt>
              </c:numCache>
            </c:numRef>
          </c:val>
          <c:extLst>
            <c:ext xmlns:c16="http://schemas.microsoft.com/office/drawing/2014/chart" uri="{C3380CC4-5D6E-409C-BE32-E72D297353CC}">
              <c16:uniqueId val="{00000002-47E4-41C4-BBE8-C7554FDAFF52}"/>
            </c:ext>
          </c:extLst>
        </c:ser>
        <c:dLbls>
          <c:showLegendKey val="0"/>
          <c:showVal val="0"/>
          <c:showCatName val="0"/>
          <c:showSerName val="0"/>
          <c:showPercent val="0"/>
          <c:showBubbleSize val="0"/>
        </c:dLbls>
        <c:gapWidth val="55"/>
        <c:overlap val="100"/>
        <c:axId val="346141752"/>
        <c:axId val="346142536"/>
      </c:barChart>
      <c:catAx>
        <c:axId val="346141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6142536"/>
        <c:crosses val="autoZero"/>
        <c:auto val="1"/>
        <c:lblAlgn val="ctr"/>
        <c:lblOffset val="100"/>
        <c:noMultiLvlLbl val="0"/>
      </c:catAx>
      <c:valAx>
        <c:axId val="346142536"/>
        <c:scaling>
          <c:orientation val="minMax"/>
        </c:scaling>
        <c:delete val="1"/>
        <c:axPos val="b"/>
        <c:numFmt formatCode="0%" sourceLinked="1"/>
        <c:majorTickMark val="none"/>
        <c:minorTickMark val="none"/>
        <c:tickLblPos val="nextTo"/>
        <c:crossAx val="346141752"/>
        <c:crosses val="autoZero"/>
        <c:crossBetween val="between"/>
      </c:valAx>
      <c:spPr>
        <a:noFill/>
        <a:ln>
          <a:noFill/>
        </a:ln>
        <a:effectLst/>
      </c:spPr>
    </c:plotArea>
    <c:legend>
      <c:legendPos val="b"/>
      <c:layout>
        <c:manualLayout>
          <c:xMode val="edge"/>
          <c:yMode val="edge"/>
          <c:x val="5.3340593348405754E-2"/>
          <c:y val="1.0702515828725917E-2"/>
          <c:w val="0.89999986847798785"/>
          <c:h val="5.541946638826532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chemeClr val="bg1"/>
                </a:solidFill>
              </a:ln>
              <a:effectLst/>
            </c:spPr>
            <c:extLst>
              <c:ext xmlns:c16="http://schemas.microsoft.com/office/drawing/2014/chart" uri="{C3380CC4-5D6E-409C-BE32-E72D297353CC}">
                <c16:uniqueId val="{00000001-A8F6-479A-B15B-7D6B176DBBB9}"/>
              </c:ext>
            </c:extLst>
          </c:dPt>
          <c:dPt>
            <c:idx val="1"/>
            <c:bubble3D val="0"/>
            <c:spPr>
              <a:solidFill>
                <a:srgbClr val="6D8F9A"/>
              </a:solidFill>
              <a:ln w="19050">
                <a:solidFill>
                  <a:schemeClr val="bg1"/>
                </a:solidFill>
              </a:ln>
              <a:effectLst/>
            </c:spPr>
            <c:extLst>
              <c:ext xmlns:c16="http://schemas.microsoft.com/office/drawing/2014/chart" uri="{C3380CC4-5D6E-409C-BE32-E72D297353CC}">
                <c16:uniqueId val="{00000003-A8F6-479A-B15B-7D6B176DBBB9}"/>
              </c:ext>
            </c:extLst>
          </c:dPt>
          <c:dPt>
            <c:idx val="2"/>
            <c:bubble3D val="0"/>
            <c:spPr>
              <a:solidFill>
                <a:srgbClr val="D9D9D9"/>
              </a:solidFill>
              <a:ln w="19050">
                <a:solidFill>
                  <a:schemeClr val="bg1"/>
                </a:solidFill>
              </a:ln>
              <a:effectLst/>
            </c:spPr>
            <c:extLst>
              <c:ext xmlns:c16="http://schemas.microsoft.com/office/drawing/2014/chart" uri="{C3380CC4-5D6E-409C-BE32-E72D297353CC}">
                <c16:uniqueId val="{00000005-A8F6-479A-B15B-7D6B176DBBB9}"/>
              </c:ext>
            </c:extLst>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A8F6-479A-B15B-7D6B176DBBB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28.7</c:v>
                </c:pt>
                <c:pt idx="1">
                  <c:v>67.100000000000009</c:v>
                </c:pt>
                <c:pt idx="2">
                  <c:v>4.2</c:v>
                </c:pt>
              </c:numCache>
            </c:numRef>
          </c:val>
          <c:extLst>
            <c:ext xmlns:c16="http://schemas.microsoft.com/office/drawing/2014/chart" uri="{C3380CC4-5D6E-409C-BE32-E72D297353CC}">
              <c16:uniqueId val="{00000006-A8F6-479A-B15B-7D6B176DBBB9}"/>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chemeClr val="bg1"/>
                </a:solidFill>
              </a:ln>
              <a:effectLst/>
            </c:spPr>
            <c:extLst>
              <c:ext xmlns:c16="http://schemas.microsoft.com/office/drawing/2014/chart" uri="{C3380CC4-5D6E-409C-BE32-E72D297353CC}">
                <c16:uniqueId val="{00000001-A9E2-4EA7-BD0F-F3A1AE72A7E9}"/>
              </c:ext>
            </c:extLst>
          </c:dPt>
          <c:dPt>
            <c:idx val="1"/>
            <c:bubble3D val="0"/>
            <c:spPr>
              <a:solidFill>
                <a:srgbClr val="6D8F9A"/>
              </a:solidFill>
              <a:ln w="19050">
                <a:solidFill>
                  <a:schemeClr val="bg1"/>
                </a:solidFill>
              </a:ln>
              <a:effectLst/>
            </c:spPr>
            <c:extLst>
              <c:ext xmlns:c16="http://schemas.microsoft.com/office/drawing/2014/chart" uri="{C3380CC4-5D6E-409C-BE32-E72D297353CC}">
                <c16:uniqueId val="{00000003-A9E2-4EA7-BD0F-F3A1AE72A7E9}"/>
              </c:ext>
            </c:extLst>
          </c:dPt>
          <c:dPt>
            <c:idx val="2"/>
            <c:bubble3D val="0"/>
            <c:spPr>
              <a:solidFill>
                <a:srgbClr val="D9D9D9"/>
              </a:solidFill>
              <a:ln w="19050">
                <a:solidFill>
                  <a:schemeClr val="bg1"/>
                </a:solidFill>
              </a:ln>
              <a:effectLst/>
            </c:spPr>
            <c:extLst>
              <c:ext xmlns:c16="http://schemas.microsoft.com/office/drawing/2014/chart" uri="{C3380CC4-5D6E-409C-BE32-E72D297353CC}">
                <c16:uniqueId val="{00000005-A9E2-4EA7-BD0F-F3A1AE72A7E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A9E2-4EA7-BD0F-F3A1AE72A7E9}"/>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A9E2-4EA7-BD0F-F3A1AE72A7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28.7</c:v>
                </c:pt>
                <c:pt idx="1">
                  <c:v>67.100000000000009</c:v>
                </c:pt>
                <c:pt idx="2">
                  <c:v>4.2</c:v>
                </c:pt>
              </c:numCache>
            </c:numRef>
          </c:val>
          <c:extLst>
            <c:ext xmlns:c16="http://schemas.microsoft.com/office/drawing/2014/chart" uri="{C3380CC4-5D6E-409C-BE32-E72D297353CC}">
              <c16:uniqueId val="{00000006-A9E2-4EA7-BD0F-F3A1AE72A7E9}"/>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1297193475097E-2"/>
          <c:y val="0"/>
          <c:w val="0.86325166666666653"/>
          <c:h val="1"/>
        </c:manualLayout>
      </c:layout>
      <c:barChart>
        <c:barDir val="bar"/>
        <c:grouping val="clustered"/>
        <c:varyColors val="0"/>
        <c:ser>
          <c:idx val="1"/>
          <c:order val="1"/>
          <c:tx>
            <c:strRef>
              <c:f>Arkusz1!$C$1</c:f>
              <c:strCache>
                <c:ptCount val="1"/>
                <c:pt idx="0">
                  <c:v>wieś</c:v>
                </c:pt>
              </c:strCache>
            </c:strRef>
          </c:tx>
          <c:spPr>
            <a:solidFill>
              <a:srgbClr val="C1280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Arkusz1!$C$2:$C$5</c:f>
              <c:numCache>
                <c:formatCode>0.0</c:formatCode>
                <c:ptCount val="4"/>
                <c:pt idx="0">
                  <c:v>63.855421686746979</c:v>
                </c:pt>
                <c:pt idx="1">
                  <c:v>38.554216867469883</c:v>
                </c:pt>
                <c:pt idx="2">
                  <c:v>30.120481927710845</c:v>
                </c:pt>
                <c:pt idx="3">
                  <c:v>18.072289156626507</c:v>
                </c:pt>
              </c:numCache>
            </c:numRef>
          </c:val>
          <c:extLst>
            <c:ext xmlns:c16="http://schemas.microsoft.com/office/drawing/2014/chart" uri="{C3380CC4-5D6E-409C-BE32-E72D297353CC}">
              <c16:uniqueId val="{0000000D-1972-4130-9021-F1E671AA577A}"/>
            </c:ext>
          </c:extLst>
        </c:ser>
        <c:ser>
          <c:idx val="2"/>
          <c:order val="2"/>
          <c:tx>
            <c:strRef>
              <c:f>Arkusz1!$D$1</c:f>
              <c:strCache>
                <c:ptCount val="1"/>
                <c:pt idx="0">
                  <c:v>miasto do 50 tys.</c:v>
                </c:pt>
              </c:strCache>
            </c:strRef>
          </c:tx>
          <c:spPr>
            <a:solidFill>
              <a:srgbClr val="EF5035"/>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Arkusz1!$D$2:$D$5</c:f>
              <c:numCache>
                <c:formatCode>0.0</c:formatCode>
                <c:ptCount val="4"/>
                <c:pt idx="0">
                  <c:v>71.25</c:v>
                </c:pt>
                <c:pt idx="1">
                  <c:v>45</c:v>
                </c:pt>
                <c:pt idx="2">
                  <c:v>21.25</c:v>
                </c:pt>
                <c:pt idx="3">
                  <c:v>0</c:v>
                </c:pt>
              </c:numCache>
            </c:numRef>
          </c:val>
          <c:extLst>
            <c:ext xmlns:c16="http://schemas.microsoft.com/office/drawing/2014/chart" uri="{C3380CC4-5D6E-409C-BE32-E72D297353CC}">
              <c16:uniqueId val="{00000012-1972-4130-9021-F1E671AA577A}"/>
            </c:ext>
          </c:extLst>
        </c:ser>
        <c:ser>
          <c:idx val="3"/>
          <c:order val="3"/>
          <c:tx>
            <c:strRef>
              <c:f>Arkusz1!$E$1</c:f>
              <c:strCache>
                <c:ptCount val="1"/>
                <c:pt idx="0">
                  <c:v>miasto od 50 do 200 tysmieszkańców</c:v>
                </c:pt>
              </c:strCache>
            </c:strRef>
          </c:tx>
          <c:spPr>
            <a:solidFill>
              <a:srgbClr val="F48472"/>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E2A5-4A0A-BCD6-361F484181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Arkusz1!$E$2:$E$5</c:f>
              <c:numCache>
                <c:formatCode>0.0</c:formatCode>
                <c:ptCount val="4"/>
                <c:pt idx="0">
                  <c:v>76.08695652173914</c:v>
                </c:pt>
                <c:pt idx="1">
                  <c:v>45.652173913043477</c:v>
                </c:pt>
                <c:pt idx="2">
                  <c:v>41.304347826086953</c:v>
                </c:pt>
                <c:pt idx="3">
                  <c:v>8.695652173913043</c:v>
                </c:pt>
              </c:numCache>
            </c:numRef>
          </c:val>
          <c:extLst>
            <c:ext xmlns:c16="http://schemas.microsoft.com/office/drawing/2014/chart" uri="{C3380CC4-5D6E-409C-BE32-E72D297353CC}">
              <c16:uniqueId val="{00000013-1972-4130-9021-F1E671AA577A}"/>
            </c:ext>
          </c:extLst>
        </c:ser>
        <c:ser>
          <c:idx val="4"/>
          <c:order val="4"/>
          <c:tx>
            <c:strRef>
              <c:f>Arkusz1!$F$1</c:f>
              <c:strCache>
                <c:ptCount val="1"/>
                <c:pt idx="0">
                  <c:v>miasto od 200 do 500 tys.</c:v>
                </c:pt>
              </c:strCache>
            </c:strRef>
          </c:tx>
          <c:spPr>
            <a:solidFill>
              <a:srgbClr val="F7AC9F"/>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656B-4A86-A012-70F1D192A1ED}"/>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5-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Arkusz1!$F$2:$F$5</c:f>
              <c:numCache>
                <c:formatCode>0.0</c:formatCode>
                <c:ptCount val="4"/>
                <c:pt idx="0">
                  <c:v>63.636363636363633</c:v>
                </c:pt>
                <c:pt idx="1">
                  <c:v>39.393939393939391</c:v>
                </c:pt>
                <c:pt idx="2">
                  <c:v>15.151515151515152</c:v>
                </c:pt>
                <c:pt idx="3">
                  <c:v>21.212121212121211</c:v>
                </c:pt>
              </c:numCache>
            </c:numRef>
          </c:val>
          <c:extLst>
            <c:ext xmlns:c16="http://schemas.microsoft.com/office/drawing/2014/chart" uri="{C3380CC4-5D6E-409C-BE32-E72D297353CC}">
              <c16:uniqueId val="{00000014-1972-4130-9021-F1E671AA577A}"/>
            </c:ext>
          </c:extLst>
        </c:ser>
        <c:ser>
          <c:idx val="5"/>
          <c:order val="5"/>
          <c:tx>
            <c:strRef>
              <c:f>Arkusz1!$G$1</c:f>
              <c:strCache>
                <c:ptCount val="1"/>
                <c:pt idx="0">
                  <c:v>miasto powyżej 500 tys.</c:v>
                </c:pt>
              </c:strCache>
            </c:strRef>
          </c:tx>
          <c:spPr>
            <a:solidFill>
              <a:srgbClr val="FCDAD4"/>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0-E2A5-4A0A-BCD6-361F484181AF}"/>
                </c:ext>
              </c:extLst>
            </c:dLbl>
            <c:dLbl>
              <c:idx val="1"/>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E6FFA693-4CBC-4131-ADC4-21272A384C9E}"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A5-4A0A-BCD6-361F484181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Arkusz1!$G$2:$G$5</c:f>
              <c:numCache>
                <c:formatCode>0.0</c:formatCode>
                <c:ptCount val="4"/>
                <c:pt idx="0">
                  <c:v>80</c:v>
                </c:pt>
                <c:pt idx="1">
                  <c:v>51.111111111111107</c:v>
                </c:pt>
                <c:pt idx="2">
                  <c:v>13.333333333333334</c:v>
                </c:pt>
                <c:pt idx="3">
                  <c:v>15.555555555555555</c:v>
                </c:pt>
              </c:numCache>
            </c:numRef>
          </c:val>
          <c:extLst>
            <c:ext xmlns:c16="http://schemas.microsoft.com/office/drawing/2014/chart" uri="{C3380CC4-5D6E-409C-BE32-E72D297353CC}">
              <c16:uniqueId val="{00000015-1972-4130-9021-F1E671AA577A}"/>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D9D9D9"/>
                    </a:fgClr>
                    <a:bgClr>
                      <a:sysClr val="window" lastClr="FFFFFF"/>
                    </a:bgClr>
                  </a:patt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Arkusz1!$A$2:$A$5</c15:sqref>
                        </c15:formulaRef>
                      </c:ext>
                    </c:extLst>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extLst>
                      <c:ext uri="{02D57815-91ED-43cb-92C2-25804820EDAC}">
                        <c15:formulaRef>
                          <c15:sqref>Arkusz1!$B$2:$B$5</c15:sqref>
                        </c15:formulaRef>
                      </c:ext>
                    </c:extLst>
                    <c:numCache>
                      <c:formatCode>0.0</c:formatCode>
                      <c:ptCount val="4"/>
                      <c:pt idx="0">
                        <c:v>70.383275261324044</c:v>
                      </c:pt>
                      <c:pt idx="1">
                        <c:v>43.554006968641112</c:v>
                      </c:pt>
                      <c:pt idx="2">
                        <c:v>25.087108013937282</c:v>
                      </c:pt>
                      <c:pt idx="3">
                        <c:v>11.498257839721255</c:v>
                      </c:pt>
                    </c:numCache>
                  </c:numRef>
                </c:val>
                <c:extLst>
                  <c:ext xmlns:c16="http://schemas.microsoft.com/office/drawing/2014/chart" uri="{C3380CC4-5D6E-409C-BE32-E72D297353CC}">
                    <c16:uniqueId val="{00000008-1972-4130-9021-F1E671AA577A}"/>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762004647717E-2"/>
          <c:y val="0"/>
          <c:w val="0.97533431603162601"/>
          <c:h val="1"/>
        </c:manualLayout>
      </c:layout>
      <c:barChart>
        <c:barDir val="bar"/>
        <c:grouping val="clustered"/>
        <c:varyColors val="0"/>
        <c:ser>
          <c:idx val="0"/>
          <c:order val="0"/>
          <c:tx>
            <c:strRef>
              <c:f>Arkusz1!$B$1</c:f>
              <c:strCache>
                <c:ptCount val="1"/>
                <c:pt idx="0">
                  <c:v>wieś</c:v>
                </c:pt>
              </c:strCache>
            </c:strRef>
          </c:tx>
          <c:spPr>
            <a:solidFill>
              <a:srgbClr val="C1280F"/>
            </a:solidFill>
            <a:ln>
              <a:solidFill>
                <a:sysClr val="window" lastClr="FFFFFF"/>
              </a:solidFill>
            </a:ln>
            <a:effectLst/>
          </c:spPr>
          <c:invertIfNegative val="0"/>
          <c:dPt>
            <c:idx val="4"/>
            <c:invertIfNegative val="0"/>
            <c:bubble3D val="0"/>
            <c:spPr>
              <a:solidFill>
                <a:srgbClr val="C1280F"/>
              </a:solidFill>
              <a:ln>
                <a:solidFill>
                  <a:sysClr val="window" lastClr="FFFFFF"/>
                </a:solidFill>
              </a:ln>
              <a:effectLst/>
            </c:spPr>
            <c:extLst>
              <c:ext xmlns:c16="http://schemas.microsoft.com/office/drawing/2014/chart" uri="{C3380CC4-5D6E-409C-BE32-E72D297353CC}">
                <c16:uniqueId val="{00000001-52F8-40AC-8A97-4B5C168D96A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D7EC-4771-844D-8F7FA53E26F0}"/>
            </c:ext>
          </c:extLst>
        </c:ser>
        <c:ser>
          <c:idx val="1"/>
          <c:order val="1"/>
          <c:tx>
            <c:strRef>
              <c:f>Arkusz1!$C$1</c:f>
              <c:strCache>
                <c:ptCount val="1"/>
                <c:pt idx="0">
                  <c:v>m.do 50 tys.</c:v>
                </c:pt>
              </c:strCache>
            </c:strRef>
          </c:tx>
          <c:spPr>
            <a:solidFill>
              <a:srgbClr val="EF5035"/>
            </a:solidFill>
            <a:ln>
              <a:solidFill>
                <a:sysClr val="window" lastClr="FFFFFF"/>
              </a:solidFill>
            </a:ln>
            <a:effectLst/>
          </c:spPr>
          <c:invertIfNegative val="0"/>
          <c:dPt>
            <c:idx val="4"/>
            <c:invertIfNegative val="0"/>
            <c:bubble3D val="0"/>
            <c:spPr>
              <a:solidFill>
                <a:srgbClr val="EF5035"/>
              </a:solidFill>
              <a:ln>
                <a:solidFill>
                  <a:sysClr val="window" lastClr="FFFFFF"/>
                </a:solidFill>
              </a:ln>
              <a:effectLst/>
            </c:spPr>
            <c:extLst>
              <c:ext xmlns:c16="http://schemas.microsoft.com/office/drawing/2014/chart" uri="{C3380CC4-5D6E-409C-BE32-E72D297353CC}">
                <c16:uniqueId val="{00000002-D7EC-4771-844D-8F7FA53E2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3-D7EC-4771-844D-8F7FA53E26F0}"/>
            </c:ext>
          </c:extLst>
        </c:ser>
        <c:ser>
          <c:idx val="2"/>
          <c:order val="2"/>
          <c:tx>
            <c:strRef>
              <c:f>Arkusz1!$D$1</c:f>
              <c:strCache>
                <c:ptCount val="1"/>
                <c:pt idx="0">
                  <c:v>m.50-200 tys.</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6-D7EC-4771-844D-8F7FA53E26F0}"/>
            </c:ext>
          </c:extLst>
        </c:ser>
        <c:ser>
          <c:idx val="3"/>
          <c:order val="3"/>
          <c:tx>
            <c:strRef>
              <c:f>Arkusz1!$E$1</c:f>
              <c:strCache>
                <c:ptCount val="1"/>
                <c:pt idx="0">
                  <c:v>m.200-500 tys.</c:v>
                </c:pt>
              </c:strCache>
            </c:strRef>
          </c:tx>
          <c:spPr>
            <a:solidFill>
              <a:srgbClr val="F7AC9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7-D7EC-4771-844D-8F7FA53E26F0}"/>
            </c:ext>
          </c:extLst>
        </c:ser>
        <c:ser>
          <c:idx val="4"/>
          <c:order val="4"/>
          <c:tx>
            <c:strRef>
              <c:f>Arkusz1!$F$1</c:f>
              <c:strCache>
                <c:ptCount val="1"/>
                <c:pt idx="0">
                  <c:v>m.pow. 500 tys.</c:v>
                </c:pt>
              </c:strCache>
            </c:strRef>
          </c:tx>
          <c:spPr>
            <a:solidFill>
              <a:srgbClr val="FCDAD4"/>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Arkusz1!$F$2:$F$6</c:f>
              <c:numCache>
                <c:formatCode>General</c:formatCode>
                <c:ptCount val="5"/>
              </c:numCache>
            </c:numRef>
          </c:val>
          <c:extLst>
            <c:ext xmlns:c16="http://schemas.microsoft.com/office/drawing/2014/chart" uri="{C3380CC4-5D6E-409C-BE32-E72D297353CC}">
              <c16:uniqueId val="{00000008-D7EC-4771-844D-8F7FA53E26F0}"/>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4.3569995025473006E-2"/>
          <c:w val="1"/>
          <c:h val="0.922267868707457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8591766666666667"/>
          <c:h val="0.99650964295022149"/>
        </c:manualLayout>
      </c:layout>
      <c:barChart>
        <c:barDir val="bar"/>
        <c:grouping val="clustered"/>
        <c:varyColors val="0"/>
        <c:ser>
          <c:idx val="1"/>
          <c:order val="1"/>
          <c:tx>
            <c:strRef>
              <c:f>Arkusz1!$C$1</c:f>
              <c:strCache>
                <c:ptCount val="1"/>
                <c:pt idx="0">
                  <c:v>kobieta</c:v>
                </c:pt>
              </c:strCache>
            </c:strRef>
          </c:tx>
          <c:spPr>
            <a:solidFill>
              <a:srgbClr val="FFC901"/>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5222-4F02-985C-65FDF3AEAB96}"/>
                </c:ext>
              </c:extLst>
            </c:dLbl>
            <c:dLbl>
              <c:idx val="1"/>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C6F6F878-91EB-4DE9-8F86-C012FA767B68}"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F2-4247-8DF6-5322324FD93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Arkusz1!$C$2:$C$5</c:f>
              <c:numCache>
                <c:formatCode>0.0</c:formatCode>
                <c:ptCount val="4"/>
                <c:pt idx="0">
                  <c:v>74.172185430463571</c:v>
                </c:pt>
                <c:pt idx="1">
                  <c:v>49.006622516556291</c:v>
                </c:pt>
                <c:pt idx="2">
                  <c:v>19.205298013245034</c:v>
                </c:pt>
                <c:pt idx="3">
                  <c:v>7.9470198675496695</c:v>
                </c:pt>
              </c:numCache>
            </c:numRef>
          </c:val>
          <c:extLst>
            <c:ext xmlns:c16="http://schemas.microsoft.com/office/drawing/2014/chart" uri="{C3380CC4-5D6E-409C-BE32-E72D297353CC}">
              <c16:uniqueId val="{00000005-5222-4F02-985C-65FDF3AEAB96}"/>
            </c:ext>
          </c:extLst>
        </c:ser>
        <c:ser>
          <c:idx val="2"/>
          <c:order val="2"/>
          <c:tx>
            <c:strRef>
              <c:f>Arkusz1!$D$1</c:f>
              <c:strCache>
                <c:ptCount val="1"/>
                <c:pt idx="0">
                  <c:v>mężczyzna</c:v>
                </c:pt>
              </c:strCache>
            </c:strRef>
          </c:tx>
          <c:spPr>
            <a:solidFill>
              <a:srgbClr val="FFE171"/>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EBF2-4247-8DF6-5322324FD930}"/>
                </c:ext>
              </c:extLst>
            </c:dLbl>
            <c:dLbl>
              <c:idx val="3"/>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B3DBEC03-900F-4681-97F5-CB041672762E}"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BF2-4247-8DF6-5322324FD93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Arkusz1!$D$2:$D$5</c:f>
              <c:numCache>
                <c:formatCode>0.0</c:formatCode>
                <c:ptCount val="4"/>
                <c:pt idx="0">
                  <c:v>66.17647058823529</c:v>
                </c:pt>
                <c:pt idx="1">
                  <c:v>37.5</c:v>
                </c:pt>
                <c:pt idx="2">
                  <c:v>31.617647058823529</c:v>
                </c:pt>
                <c:pt idx="3">
                  <c:v>15.441176470588236</c:v>
                </c:pt>
              </c:numCache>
            </c:numRef>
          </c:val>
          <c:extLst>
            <c:ext xmlns:c16="http://schemas.microsoft.com/office/drawing/2014/chart" uri="{C3380CC4-5D6E-409C-BE32-E72D297353CC}">
              <c16:uniqueId val="{00000006-5222-4F02-985C-65FDF3AEAB96}"/>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D9D9D9"/>
                    </a:fgClr>
                    <a:bgClr>
                      <a:sysClr val="window" lastClr="FFFFFF"/>
                    </a:bgClr>
                  </a:pattFill>
                  <a:ln>
                    <a:no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5222-4F02-985C-65FDF3AEAB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Arkusz1!$A$2:$A$5</c15:sqref>
                        </c15:formulaRef>
                      </c:ext>
                    </c:extLst>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extLst>
                      <c:ext uri="{02D57815-91ED-43cb-92C2-25804820EDAC}">
                        <c15:formulaRef>
                          <c15:sqref>Arkusz1!$B$2:$B$5</c15:sqref>
                        </c15:formulaRef>
                      </c:ext>
                    </c:extLst>
                    <c:numCache>
                      <c:formatCode>0.0</c:formatCode>
                      <c:ptCount val="4"/>
                      <c:pt idx="0">
                        <c:v>70.383275261324044</c:v>
                      </c:pt>
                      <c:pt idx="1">
                        <c:v>43.554006968641112</c:v>
                      </c:pt>
                      <c:pt idx="2">
                        <c:v>25.087108013937282</c:v>
                      </c:pt>
                      <c:pt idx="3">
                        <c:v>11.498257839721255</c:v>
                      </c:pt>
                    </c:numCache>
                  </c:numRef>
                </c:val>
                <c:extLst>
                  <c:ext xmlns:c16="http://schemas.microsoft.com/office/drawing/2014/chart" uri="{C3380CC4-5D6E-409C-BE32-E72D297353CC}">
                    <c16:uniqueId val="{00000002-5222-4F02-985C-65FDF3AEAB96}"/>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1"/>
          <c:order val="1"/>
          <c:tx>
            <c:strRef>
              <c:f>Arkusz1!$C$1</c:f>
              <c:strCache>
                <c:ptCount val="1"/>
                <c:pt idx="0">
                  <c:v>podstawowe</c:v>
                </c:pt>
              </c:strCache>
            </c:strRef>
          </c:tx>
          <c:spPr>
            <a:solidFill>
              <a:srgbClr val="4B656D"/>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ADC9-410D-8311-F3487931BE1A}"/>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fld id="{CBB93899-D6E9-487A-8511-922C8D205371}" type="VALUE">
                      <a:rPr lang="en-US" b="1" u="sng"/>
                      <a:pPr>
                        <a:defRPr sz="1000">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9FD-479D-804F-57900D3BDBBE}"/>
                </c:ext>
              </c:extLst>
            </c:dLbl>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ADC9-410D-8311-F3487931BE1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Arkusz1!$C$2:$C$5</c:f>
              <c:numCache>
                <c:formatCode>0.0</c:formatCode>
                <c:ptCount val="4"/>
                <c:pt idx="0">
                  <c:v>85.714285714285708</c:v>
                </c:pt>
                <c:pt idx="1">
                  <c:v>14.285714285714285</c:v>
                </c:pt>
                <c:pt idx="2">
                  <c:v>14.285714285714285</c:v>
                </c:pt>
                <c:pt idx="3">
                  <c:v>42.857142857142854</c:v>
                </c:pt>
              </c:numCache>
            </c:numRef>
          </c:val>
          <c:extLst>
            <c:ext xmlns:c16="http://schemas.microsoft.com/office/drawing/2014/chart" uri="{C3380CC4-5D6E-409C-BE32-E72D297353CC}">
              <c16:uniqueId val="{00000009-ADC9-410D-8311-F3487931BE1A}"/>
            </c:ext>
          </c:extLst>
        </c:ser>
        <c:ser>
          <c:idx val="2"/>
          <c:order val="2"/>
          <c:tx>
            <c:strRef>
              <c:f>Arkusz1!$D$1</c:f>
              <c:strCache>
                <c:ptCount val="1"/>
                <c:pt idx="0">
                  <c:v>zawodowe</c:v>
                </c:pt>
              </c:strCache>
            </c:strRef>
          </c:tx>
          <c:spPr>
            <a:solidFill>
              <a:srgbClr val="6D8F9A"/>
            </a:solidFill>
            <a:ln>
              <a:solidFill>
                <a:sysClr val="window" lastClr="FFFFFF"/>
              </a:solidFill>
            </a:ln>
            <a:effectLst/>
          </c:spPr>
          <c:invertIfNegative val="0"/>
          <c:dLbls>
            <c:dLbl>
              <c:idx val="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0-6908-469F-8E2C-84DE2634D3B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Arkusz1!$D$2:$D$5</c:f>
              <c:numCache>
                <c:formatCode>0.0</c:formatCode>
                <c:ptCount val="4"/>
                <c:pt idx="0">
                  <c:v>76.470588235294116</c:v>
                </c:pt>
                <c:pt idx="1">
                  <c:v>29.411764705882355</c:v>
                </c:pt>
                <c:pt idx="2">
                  <c:v>23.52941176470588</c:v>
                </c:pt>
                <c:pt idx="3">
                  <c:v>38.235294117647058</c:v>
                </c:pt>
              </c:numCache>
            </c:numRef>
          </c:val>
          <c:extLst>
            <c:ext xmlns:c16="http://schemas.microsoft.com/office/drawing/2014/chart" uri="{C3380CC4-5D6E-409C-BE32-E72D297353CC}">
              <c16:uniqueId val="{0000000A-ADC9-410D-8311-F3487931BE1A}"/>
            </c:ext>
          </c:extLst>
        </c:ser>
        <c:ser>
          <c:idx val="3"/>
          <c:order val="3"/>
          <c:tx>
            <c:strRef>
              <c:f>Arkusz1!$E$1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Arkusz1!$E$2:$E$5</c:f>
              <c:numCache>
                <c:formatCode>0.0</c:formatCode>
                <c:ptCount val="4"/>
                <c:pt idx="0">
                  <c:v>70.186335403726702</c:v>
                </c:pt>
                <c:pt idx="1">
                  <c:v>41.614906832298139</c:v>
                </c:pt>
                <c:pt idx="2">
                  <c:v>24.844720496894411</c:v>
                </c:pt>
                <c:pt idx="3">
                  <c:v>9.316770186335404</c:v>
                </c:pt>
              </c:numCache>
            </c:numRef>
          </c:val>
          <c:extLst>
            <c:ext xmlns:c16="http://schemas.microsoft.com/office/drawing/2014/chart" uri="{C3380CC4-5D6E-409C-BE32-E72D297353CC}">
              <c16:uniqueId val="{0000000B-ADC9-410D-8311-F3487931BE1A}"/>
            </c:ext>
          </c:extLst>
        </c:ser>
        <c:ser>
          <c:idx val="4"/>
          <c:order val="4"/>
          <c:tx>
            <c:strRef>
              <c:f>Arkusz1!$F$1</c:f>
              <c:strCache>
                <c:ptCount val="1"/>
                <c:pt idx="0">
                  <c:v>wyższe</c:v>
                </c:pt>
              </c:strCache>
            </c:strRef>
          </c:tx>
          <c:spPr>
            <a:solidFill>
              <a:srgbClr val="C4D7DD"/>
            </a:solidFill>
            <a:ln>
              <a:solidFill>
                <a:sysClr val="window" lastClr="FFFFFF"/>
              </a:solidFill>
            </a:ln>
            <a:effectLst/>
          </c:spPr>
          <c:invertIfNegative val="0"/>
          <c:dLbls>
            <c:dLbl>
              <c:idx val="1"/>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C-ADC9-410D-8311-F3487931BE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Arkusz1!$A$2:$A$5</c:f>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f>Arkusz1!$F$2:$F$5</c:f>
              <c:numCache>
                <c:formatCode>0.0</c:formatCode>
                <c:ptCount val="4"/>
                <c:pt idx="0">
                  <c:v>67.058823529411754</c:v>
                </c:pt>
                <c:pt idx="1">
                  <c:v>55.294117647058826</c:v>
                </c:pt>
                <c:pt idx="2">
                  <c:v>27.058823529411764</c:v>
                </c:pt>
                <c:pt idx="3">
                  <c:v>2.3529411764705883</c:v>
                </c:pt>
              </c:numCache>
            </c:numRef>
          </c:val>
          <c:extLst>
            <c:ext xmlns:c16="http://schemas.microsoft.com/office/drawing/2014/chart" uri="{C3380CC4-5D6E-409C-BE32-E72D297353CC}">
              <c16:uniqueId val="{0000000E-ADC9-410D-8311-F3487931BE1A}"/>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D9D9D9"/>
                    </a:fgClr>
                    <a:bgClr>
                      <a:sysClr val="window" lastClr="FFFFFF"/>
                    </a:bgClr>
                  </a:pattFill>
                  <a:ln>
                    <a:solidFill>
                      <a:sysClr val="window" lastClr="FFFFFF"/>
                    </a:solidFill>
                  </a:ln>
                  <a:effectLst/>
                </c:spPr>
                <c:invertIfNegative val="0"/>
                <c:dPt>
                  <c:idx val="2"/>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ADC9-410D-8311-F3487931BE1A}"/>
                    </c:ext>
                  </c:extLst>
                </c:dPt>
                <c:dPt>
                  <c:idx val="3"/>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3-ADC9-410D-8311-F3487931BE1A}"/>
                    </c:ext>
                  </c:extLst>
                </c:dPt>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ADC9-410D-8311-F3487931BE1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Arkusz1!$A$2:$A$5</c15:sqref>
                        </c15:formulaRef>
                      </c:ext>
                    </c:extLst>
                    <c:strCache>
                      <c:ptCount val="4"/>
                      <c:pt idx="0">
                        <c:v>Śledzenie komunikatów dotyczących jakości powietrza</c:v>
                      </c:pt>
                      <c:pt idx="1">
                        <c:v>Ograniczanie czasu przebywania na powietrzu podczas alarmu smogowego</c:v>
                      </c:pt>
                      <c:pt idx="2">
                        <c:v>Zamontowanie w domu filtrów</c:v>
                      </c:pt>
                      <c:pt idx="3">
                        <c:v>Noszenie maseczki</c:v>
                      </c:pt>
                    </c:strCache>
                  </c:strRef>
                </c:cat>
                <c:val>
                  <c:numRef>
                    <c:extLst>
                      <c:ext uri="{02D57815-91ED-43cb-92C2-25804820EDAC}">
                        <c15:formulaRef>
                          <c15:sqref>Arkusz1!$B$2:$B$5</c15:sqref>
                        </c15:formulaRef>
                      </c:ext>
                    </c:extLst>
                    <c:numCache>
                      <c:formatCode>0.0</c:formatCode>
                      <c:ptCount val="4"/>
                      <c:pt idx="0">
                        <c:v>70.383275261324044</c:v>
                      </c:pt>
                      <c:pt idx="1">
                        <c:v>43.554006968641112</c:v>
                      </c:pt>
                      <c:pt idx="2">
                        <c:v>25.087108013937282</c:v>
                      </c:pt>
                      <c:pt idx="3">
                        <c:v>11.498257839721255</c:v>
                      </c:pt>
                    </c:numCache>
                  </c:numRef>
                </c:val>
                <c:extLst>
                  <c:ext xmlns:c16="http://schemas.microsoft.com/office/drawing/2014/chart" uri="{C3380CC4-5D6E-409C-BE32-E72D297353CC}">
                    <c16:uniqueId val="{00000006-ADC9-410D-8311-F3487931BE1A}"/>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0"/>
          <c:order val="0"/>
          <c:tx>
            <c:strRef>
              <c:f>Arkusz1!$B$1</c:f>
              <c:strCache>
                <c:ptCount val="1"/>
                <c:pt idx="0">
                  <c:v>podstawowe</c:v>
                </c:pt>
              </c:strCache>
            </c:strRef>
          </c:tx>
          <c:spPr>
            <a:solidFill>
              <a:srgbClr val="4B656D"/>
            </a:solidFill>
            <a:ln>
              <a:solidFill>
                <a:sysClr val="window" lastClr="FFFFFF"/>
              </a:solid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3280-41C6-85BB-38D23D21815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05FF-4875-B004-8A61808853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6-3280-41C6-85BB-38D23D218159}"/>
            </c:ext>
          </c:extLst>
        </c:ser>
        <c:ser>
          <c:idx val="1"/>
          <c:order val="1"/>
          <c:tx>
            <c:strRef>
              <c:f>Arkusz1!$C$1</c:f>
              <c:strCache>
                <c:ptCount val="1"/>
                <c:pt idx="0">
                  <c:v>zawodowe</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9-3280-41C6-85BB-38D23D218159}"/>
            </c:ext>
          </c:extLst>
        </c:ser>
        <c:ser>
          <c:idx val="2"/>
          <c:order val="2"/>
          <c:tx>
            <c:strRef>
              <c:f>Arkusz1!$D$1</c:f>
              <c:strCache>
                <c:ptCount val="1"/>
                <c:pt idx="0">
                  <c:v>średnie</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A-3280-41C6-85BB-38D23D218159}"/>
            </c:ext>
          </c:extLst>
        </c:ser>
        <c:ser>
          <c:idx val="3"/>
          <c:order val="3"/>
          <c:tx>
            <c:strRef>
              <c:f>Arkusz1!$E$1</c:f>
              <c:strCache>
                <c:ptCount val="1"/>
                <c:pt idx="0">
                  <c:v>wyższe</c:v>
                </c:pt>
              </c:strCache>
            </c:strRef>
          </c:tx>
          <c:spPr>
            <a:solidFill>
              <a:srgbClr val="C4D7DD"/>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Arkusz1!$E$2</c:f>
              <c:numCache>
                <c:formatCode>0.0</c:formatCode>
                <c:ptCount val="1"/>
              </c:numCache>
            </c:numRef>
          </c:val>
          <c:extLst>
            <c:ext xmlns:c16="http://schemas.microsoft.com/office/drawing/2014/chart" uri="{C3380CC4-5D6E-409C-BE32-E72D297353CC}">
              <c16:uniqueId val="{0000000B-3280-41C6-85BB-38D23D218159}"/>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7.2123283229330301E-2"/>
          <c:w val="0.9695307734742612"/>
          <c:h val="0.92787671677066974"/>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A99C-42F6-8DE8-D53AC35AA7B3}"/>
                </c:ext>
              </c:extLst>
            </c:dLbl>
            <c:dLbl>
              <c:idx val="8"/>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4C83-48F2-B5B1-C2CFA996DB9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Arkusz1!$B$2:$B$12</c:f>
              <c:numCache>
                <c:formatCode>0.0</c:formatCode>
                <c:ptCount val="11"/>
                <c:pt idx="0">
                  <c:v>81.226053639846739</c:v>
                </c:pt>
                <c:pt idx="1">
                  <c:v>74.686192468619254</c:v>
                </c:pt>
                <c:pt idx="3">
                  <c:v>75.757575757575751</c:v>
                </c:pt>
                <c:pt idx="4">
                  <c:v>77.651515151515156</c:v>
                </c:pt>
                <c:pt idx="5">
                  <c:v>75.711574952561662</c:v>
                </c:pt>
                <c:pt idx="6">
                  <c:v>86.36363636363636</c:v>
                </c:pt>
                <c:pt idx="8">
                  <c:v>90.797546012269933</c:v>
                </c:pt>
                <c:pt idx="9">
                  <c:v>79.059829059829056</c:v>
                </c:pt>
                <c:pt idx="10">
                  <c:v>69.93464052287581</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Arkusz1!$C$2:$C$12</c:f>
              <c:numCache>
                <c:formatCode>0.0</c:formatCode>
                <c:ptCount val="11"/>
                <c:pt idx="0">
                  <c:v>14.17624521072797</c:v>
                </c:pt>
                <c:pt idx="1">
                  <c:v>20.711297071129707</c:v>
                </c:pt>
                <c:pt idx="3">
                  <c:v>15.151515151515152</c:v>
                </c:pt>
                <c:pt idx="4">
                  <c:v>17.803030303030305</c:v>
                </c:pt>
                <c:pt idx="5">
                  <c:v>19.35483870967742</c:v>
                </c:pt>
                <c:pt idx="6">
                  <c:v>10.795454545454545</c:v>
                </c:pt>
                <c:pt idx="8">
                  <c:v>6.7484662576687118</c:v>
                </c:pt>
                <c:pt idx="9">
                  <c:v>16.666666666666664</c:v>
                </c:pt>
                <c:pt idx="10">
                  <c:v>23.52941176470588</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kobieta</c:v>
                </c:pt>
                <c:pt idx="1">
                  <c:v>mężczyzna</c:v>
                </c:pt>
                <c:pt idx="3">
                  <c:v>podstawowe</c:v>
                </c:pt>
                <c:pt idx="4">
                  <c:v>zawodowe</c:v>
                </c:pt>
                <c:pt idx="5">
                  <c:v>średnie</c:v>
                </c:pt>
                <c:pt idx="6">
                  <c:v>wyższe</c:v>
                </c:pt>
                <c:pt idx="8">
                  <c:v>do 1500 PLN</c:v>
                </c:pt>
                <c:pt idx="9">
                  <c:v>1501-2500 PLN</c:v>
                </c:pt>
                <c:pt idx="10">
                  <c:v>pow.2500 PLN</c:v>
                </c:pt>
              </c:strCache>
            </c:strRef>
          </c:cat>
          <c:val>
            <c:numRef>
              <c:f>Arkusz1!$D$2:$D$12</c:f>
              <c:numCache>
                <c:formatCode>0.0</c:formatCode>
                <c:ptCount val="11"/>
                <c:pt idx="0">
                  <c:v>4.5977011494252871</c:v>
                </c:pt>
                <c:pt idx="1">
                  <c:v>4.6025104602510458</c:v>
                </c:pt>
                <c:pt idx="3">
                  <c:v>9.0909090909090917</c:v>
                </c:pt>
                <c:pt idx="4">
                  <c:v>4.5454545454545459</c:v>
                </c:pt>
                <c:pt idx="5">
                  <c:v>4.9335863377609108</c:v>
                </c:pt>
                <c:pt idx="6">
                  <c:v>2.8409090909090908</c:v>
                </c:pt>
                <c:pt idx="8">
                  <c:v>2.4539877300613497</c:v>
                </c:pt>
                <c:pt idx="9">
                  <c:v>4.2735042735042734</c:v>
                </c:pt>
                <c:pt idx="10">
                  <c:v>6.5359477124183014</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22222222222221"/>
          <c:y val="0"/>
          <c:w val="0.57695444444444444"/>
          <c:h val="0.99650964295022149"/>
        </c:manualLayout>
      </c:layout>
      <c:barChart>
        <c:barDir val="bar"/>
        <c:grouping val="clustered"/>
        <c:varyColors val="0"/>
        <c:ser>
          <c:idx val="1"/>
          <c:order val="0"/>
          <c:tx>
            <c:strRef>
              <c:f>Arkusz1!$B$1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9FA-483A-98CA-D701D7DAC27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5-79FA-483A-98CA-D701D7DAC27A}"/>
            </c:ext>
          </c:extLst>
        </c:ser>
        <c:ser>
          <c:idx val="2"/>
          <c:order val="1"/>
          <c:tx>
            <c:strRef>
              <c:f>Arkusz1!$C$1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6-79FA-483A-98CA-D701D7DAC27A}"/>
            </c:ext>
          </c:extLst>
        </c:ser>
        <c:ser>
          <c:idx val="3"/>
          <c:order val="2"/>
          <c:tx>
            <c:strRef>
              <c:f>Arkusz1!$D$1</c:f>
              <c:strCache>
                <c:ptCount val="1"/>
                <c:pt idx="0">
                  <c:v>powyżej 2500 PLN</c:v>
                </c:pt>
              </c:strCache>
            </c:strRef>
          </c:tx>
          <c:spPr>
            <a:solidFill>
              <a:srgbClr val="FFECA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8-79FA-483A-98CA-D701D7DAC2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w="25400">
          <a:noFill/>
        </a:ln>
        <a:effectLst/>
      </c:spPr>
    </c:plotArea>
    <c:legend>
      <c:legendPos val="r"/>
      <c:layout>
        <c:manualLayout>
          <c:xMode val="edge"/>
          <c:yMode val="edge"/>
          <c:x val="0"/>
          <c:y val="0"/>
          <c:w val="0.99605097370206463"/>
          <c:h val="1"/>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chemeClr val="bg1"/>
                </a:solidFill>
              </a:ln>
              <a:effectLst/>
            </c:spPr>
            <c:extLst>
              <c:ext xmlns:c16="http://schemas.microsoft.com/office/drawing/2014/chart" uri="{C3380CC4-5D6E-409C-BE32-E72D297353CC}">
                <c16:uniqueId val="{00000001-4A83-47EB-AE32-41205B52AE5E}"/>
              </c:ext>
            </c:extLst>
          </c:dPt>
          <c:dPt>
            <c:idx val="1"/>
            <c:bubble3D val="0"/>
            <c:spPr>
              <a:solidFill>
                <a:srgbClr val="6D8F9A"/>
              </a:solidFill>
              <a:ln w="19050">
                <a:solidFill>
                  <a:schemeClr val="bg1"/>
                </a:solidFill>
              </a:ln>
              <a:effectLst/>
            </c:spPr>
            <c:extLst>
              <c:ext xmlns:c16="http://schemas.microsoft.com/office/drawing/2014/chart" uri="{C3380CC4-5D6E-409C-BE32-E72D297353CC}">
                <c16:uniqueId val="{00000003-4A83-47EB-AE32-41205B52AE5E}"/>
              </c:ext>
            </c:extLst>
          </c:dPt>
          <c:dPt>
            <c:idx val="2"/>
            <c:bubble3D val="0"/>
            <c:spPr>
              <a:solidFill>
                <a:srgbClr val="D9D9D9"/>
              </a:solidFill>
              <a:ln w="19050">
                <a:solidFill>
                  <a:schemeClr val="bg1"/>
                </a:solidFill>
              </a:ln>
              <a:effectLst/>
            </c:spPr>
            <c:extLst>
              <c:ext xmlns:c16="http://schemas.microsoft.com/office/drawing/2014/chart" uri="{C3380CC4-5D6E-409C-BE32-E72D297353CC}">
                <c16:uniqueId val="{00000005-4A83-47EB-AE32-41205B52AE5E}"/>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4A83-47EB-AE32-41205B52AE5E}"/>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4A83-47EB-AE32-41205B52AE5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35.299999999999997</c:v>
                </c:pt>
                <c:pt idx="1">
                  <c:v>56.899999999999991</c:v>
                </c:pt>
                <c:pt idx="2">
                  <c:v>7.8</c:v>
                </c:pt>
              </c:numCache>
            </c:numRef>
          </c:val>
          <c:extLst>
            <c:ext xmlns:c16="http://schemas.microsoft.com/office/drawing/2014/chart" uri="{C3380CC4-5D6E-409C-BE32-E72D297353CC}">
              <c16:uniqueId val="{00000004-4A83-47EB-AE32-41205B52AE5E}"/>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DF31-4CAC-BAD9-F01F297431C3}"/>
                </c:ext>
              </c:extLst>
            </c:dLbl>
            <c:dLbl>
              <c:idx val="3"/>
              <c:layout>
                <c:manualLayout>
                  <c:x val="2.2602576032624999E-2"/>
                  <c:y val="-1.0346391577771233E-16"/>
                </c:manualLayout>
              </c:layout>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31-4CAC-BAD9-F01F297431C3}"/>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DF31-4CAC-BAD9-F01F297431C3}"/>
                </c:ext>
              </c:extLst>
            </c:dLbl>
            <c:dLbl>
              <c:idx val="1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DF31-4CAC-BAD9-F01F297431C3}"/>
                </c:ext>
              </c:extLst>
            </c:dLbl>
            <c:dLbl>
              <c:idx val="15"/>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DF31-4CAC-BAD9-F01F297431C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 </c:v>
                </c:pt>
                <c:pt idx="9">
                  <c:v>wyższe</c:v>
                </c:pt>
                <c:pt idx="11">
                  <c:v>wieś</c:v>
                </c:pt>
                <c:pt idx="12">
                  <c:v>m.do 50 tys</c:v>
                </c:pt>
                <c:pt idx="13">
                  <c:v>m.50-200 tys</c:v>
                </c:pt>
                <c:pt idx="14">
                  <c:v>m.200-500 tys</c:v>
                </c:pt>
                <c:pt idx="15">
                  <c:v>m.pow.500 tys</c:v>
                </c:pt>
              </c:strCache>
            </c:strRef>
          </c:cat>
          <c:val>
            <c:numRef>
              <c:f>Arkusz1!$B$2:$B$17</c:f>
              <c:numCache>
                <c:formatCode>0.0</c:formatCode>
                <c:ptCount val="16"/>
                <c:pt idx="0">
                  <c:v>25.806451612903224</c:v>
                </c:pt>
                <c:pt idx="1">
                  <c:v>31.360946745562128</c:v>
                </c:pt>
                <c:pt idx="2">
                  <c:v>42.934782608695656</c:v>
                </c:pt>
                <c:pt idx="3">
                  <c:v>50.869565217391298</c:v>
                </c:pt>
                <c:pt idx="4">
                  <c:v>24.573378839590443</c:v>
                </c:pt>
                <c:pt idx="6">
                  <c:v>15.151515151515152</c:v>
                </c:pt>
                <c:pt idx="7">
                  <c:v>14.393939393939394</c:v>
                </c:pt>
                <c:pt idx="8">
                  <c:v>39.27893738140417</c:v>
                </c:pt>
                <c:pt idx="9">
                  <c:v>58.522727272727273</c:v>
                </c:pt>
                <c:pt idx="11">
                  <c:v>23.650385604113112</c:v>
                </c:pt>
                <c:pt idx="12">
                  <c:v>38.429752066115704</c:v>
                </c:pt>
                <c:pt idx="13">
                  <c:v>41.212121212121211</c:v>
                </c:pt>
                <c:pt idx="14">
                  <c:v>46.590909090909086</c:v>
                </c:pt>
                <c:pt idx="15">
                  <c:v>50.862068965517238</c:v>
                </c:pt>
              </c:numCache>
            </c:numRef>
          </c:val>
          <c:extLst>
            <c:ext xmlns:c16="http://schemas.microsoft.com/office/drawing/2014/chart" uri="{C3380CC4-5D6E-409C-BE32-E72D297353CC}">
              <c16:uniqueId val="{00000000-E49E-441A-984F-6396488A024F}"/>
            </c:ext>
          </c:extLst>
        </c:ser>
        <c:ser>
          <c:idx val="1"/>
          <c:order val="1"/>
          <c:tx>
            <c:strRef>
              <c:f>Arkusz1!$C$1</c:f>
              <c:strCache>
                <c:ptCount val="1"/>
                <c:pt idx="0">
                  <c:v>nie</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CE26-47F3-AF36-65C0493D4B92}"/>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CE26-47F3-AF36-65C0493D4B92}"/>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CE26-47F3-AF36-65C0493D4B9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 </c:v>
                </c:pt>
                <c:pt idx="9">
                  <c:v>wyższe</c:v>
                </c:pt>
                <c:pt idx="11">
                  <c:v>wieś</c:v>
                </c:pt>
                <c:pt idx="12">
                  <c:v>m.do 50 tys</c:v>
                </c:pt>
                <c:pt idx="13">
                  <c:v>m.50-200 tys</c:v>
                </c:pt>
                <c:pt idx="14">
                  <c:v>m.200-500 tys</c:v>
                </c:pt>
                <c:pt idx="15">
                  <c:v>m.pow.500 tys</c:v>
                </c:pt>
              </c:strCache>
            </c:strRef>
          </c:cat>
          <c:val>
            <c:numRef>
              <c:f>Arkusz1!$C$2:$C$17</c:f>
              <c:numCache>
                <c:formatCode>0.0</c:formatCode>
                <c:ptCount val="16"/>
                <c:pt idx="0">
                  <c:v>66.129032258064512</c:v>
                </c:pt>
                <c:pt idx="1">
                  <c:v>61.53846153846154</c:v>
                </c:pt>
                <c:pt idx="2">
                  <c:v>47.282608695652172</c:v>
                </c:pt>
                <c:pt idx="3">
                  <c:v>39.565217391304344</c:v>
                </c:pt>
                <c:pt idx="4">
                  <c:v>69.965870307167236</c:v>
                </c:pt>
                <c:pt idx="6">
                  <c:v>66.666666666666657</c:v>
                </c:pt>
                <c:pt idx="7">
                  <c:v>79.166666666666657</c:v>
                </c:pt>
                <c:pt idx="8">
                  <c:v>52.751423149905122</c:v>
                </c:pt>
                <c:pt idx="9">
                  <c:v>34.090909090909086</c:v>
                </c:pt>
                <c:pt idx="11">
                  <c:v>67.609254498714648</c:v>
                </c:pt>
                <c:pt idx="12">
                  <c:v>56.198347107438018</c:v>
                </c:pt>
                <c:pt idx="13">
                  <c:v>49.696969696969695</c:v>
                </c:pt>
                <c:pt idx="14">
                  <c:v>44.31818181818182</c:v>
                </c:pt>
                <c:pt idx="15">
                  <c:v>42.241379310344826</c:v>
                </c:pt>
              </c:numCache>
            </c:numRef>
          </c:val>
          <c:extLst>
            <c:ext xmlns:c16="http://schemas.microsoft.com/office/drawing/2014/chart" uri="{C3380CC4-5D6E-409C-BE32-E72D297353CC}">
              <c16:uniqueId val="{00000001-E49E-441A-984F-6396488A024F}"/>
            </c:ext>
          </c:extLst>
        </c:ser>
        <c:ser>
          <c:idx val="2"/>
          <c:order val="2"/>
          <c:tx>
            <c:strRef>
              <c:f>Arkusz1!$D$1</c:f>
              <c:strCache>
                <c:ptCount val="1"/>
                <c:pt idx="0">
                  <c:v>nie wiem, 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 </c:v>
                </c:pt>
                <c:pt idx="9">
                  <c:v>wyższe</c:v>
                </c:pt>
                <c:pt idx="11">
                  <c:v>wieś</c:v>
                </c:pt>
                <c:pt idx="12">
                  <c:v>m.do 50 tys</c:v>
                </c:pt>
                <c:pt idx="13">
                  <c:v>m.50-200 tys</c:v>
                </c:pt>
                <c:pt idx="14">
                  <c:v>m.200-500 tys</c:v>
                </c:pt>
                <c:pt idx="15">
                  <c:v>m.pow.500 tys</c:v>
                </c:pt>
              </c:strCache>
            </c:strRef>
          </c:cat>
          <c:val>
            <c:numRef>
              <c:f>Arkusz1!$D$2:$D$17</c:f>
              <c:numCache>
                <c:formatCode>0.0</c:formatCode>
                <c:ptCount val="16"/>
                <c:pt idx="0">
                  <c:v>8.064516129032258</c:v>
                </c:pt>
                <c:pt idx="1">
                  <c:v>7.1005917159763312</c:v>
                </c:pt>
                <c:pt idx="2">
                  <c:v>9.7826086956521738</c:v>
                </c:pt>
                <c:pt idx="3">
                  <c:v>9.5652173913043477</c:v>
                </c:pt>
                <c:pt idx="4">
                  <c:v>5.4607508532423212</c:v>
                </c:pt>
                <c:pt idx="6">
                  <c:v>18.181818181818183</c:v>
                </c:pt>
                <c:pt idx="7">
                  <c:v>6.4393939393939394</c:v>
                </c:pt>
                <c:pt idx="8">
                  <c:v>7.9696394686907022</c:v>
                </c:pt>
                <c:pt idx="9">
                  <c:v>7.3863636363636367</c:v>
                </c:pt>
                <c:pt idx="11">
                  <c:v>8.7403598971722367</c:v>
                </c:pt>
                <c:pt idx="12">
                  <c:v>5.3719008264462813</c:v>
                </c:pt>
                <c:pt idx="13">
                  <c:v>9.0909090909090917</c:v>
                </c:pt>
                <c:pt idx="14">
                  <c:v>9.0909090909090917</c:v>
                </c:pt>
                <c:pt idx="15">
                  <c:v>6.8965517241379306</c:v>
                </c:pt>
              </c:numCache>
            </c:numRef>
          </c:val>
          <c:extLst>
            <c:ext xmlns:c16="http://schemas.microsoft.com/office/drawing/2014/chart" uri="{C3380CC4-5D6E-409C-BE32-E72D297353CC}">
              <c16:uniqueId val="{00000002-E49E-441A-984F-6396488A024F}"/>
            </c:ext>
          </c:extLst>
        </c:ser>
        <c:dLbls>
          <c:showLegendKey val="0"/>
          <c:showVal val="0"/>
          <c:showCatName val="0"/>
          <c:showSerName val="0"/>
          <c:showPercent val="0"/>
          <c:showBubbleSize val="0"/>
        </c:dLbls>
        <c:gapWidth val="55"/>
        <c:overlap val="100"/>
        <c:axId val="346141752"/>
        <c:axId val="346142536"/>
      </c:barChart>
      <c:catAx>
        <c:axId val="346141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6142536"/>
        <c:crosses val="autoZero"/>
        <c:auto val="1"/>
        <c:lblAlgn val="ctr"/>
        <c:lblOffset val="100"/>
        <c:noMultiLvlLbl val="0"/>
      </c:catAx>
      <c:valAx>
        <c:axId val="346142536"/>
        <c:scaling>
          <c:orientation val="minMax"/>
        </c:scaling>
        <c:delete val="1"/>
        <c:axPos val="t"/>
        <c:numFmt formatCode="0%" sourceLinked="1"/>
        <c:majorTickMark val="none"/>
        <c:minorTickMark val="none"/>
        <c:tickLblPos val="nextTo"/>
        <c:crossAx val="346141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3596-491B-9CBD-F475AA428D89}"/>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3596-491B-9CBD-F475AA428D89}"/>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3596-491B-9CBD-F475AA428D89}"/>
                </c:ext>
              </c:extLst>
            </c:dLbl>
            <c:dLbl>
              <c:idx val="1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3596-491B-9CBD-F475AA428D8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Arkusz1!$B$2:$B$16</c:f>
              <c:numCache>
                <c:formatCode>0.0</c:formatCode>
                <c:ptCount val="15"/>
                <c:pt idx="0">
                  <c:v>81.25</c:v>
                </c:pt>
                <c:pt idx="1">
                  <c:v>81.132075471698116</c:v>
                </c:pt>
                <c:pt idx="2">
                  <c:v>74.683544303797461</c:v>
                </c:pt>
                <c:pt idx="3">
                  <c:v>67.521367521367523</c:v>
                </c:pt>
                <c:pt idx="4">
                  <c:v>63.888888888888886</c:v>
                </c:pt>
                <c:pt idx="6">
                  <c:v>65.217391304347828</c:v>
                </c:pt>
                <c:pt idx="7">
                  <c:v>78.494623655913969</c:v>
                </c:pt>
                <c:pt idx="8">
                  <c:v>73.529411764705884</c:v>
                </c:pt>
                <c:pt idx="9">
                  <c:v>82.926829268292678</c:v>
                </c:pt>
                <c:pt idx="10">
                  <c:v>61.016949152542374</c:v>
                </c:pt>
                <c:pt idx="12">
                  <c:v>85.333333333333343</c:v>
                </c:pt>
                <c:pt idx="13">
                  <c:v>70.149253731343293</c:v>
                </c:pt>
                <c:pt idx="14">
                  <c:v>63.636363636363633</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Arkusz1!$C$2:$C$16</c:f>
              <c:numCache>
                <c:formatCode>0.0</c:formatCode>
                <c:ptCount val="15"/>
                <c:pt idx="0">
                  <c:v>15.625</c:v>
                </c:pt>
                <c:pt idx="1">
                  <c:v>13.20754716981132</c:v>
                </c:pt>
                <c:pt idx="2">
                  <c:v>22.784810126582279</c:v>
                </c:pt>
                <c:pt idx="3">
                  <c:v>23.931623931623932</c:v>
                </c:pt>
                <c:pt idx="4">
                  <c:v>30.555555555555557</c:v>
                </c:pt>
                <c:pt idx="6">
                  <c:v>28.260869565217391</c:v>
                </c:pt>
                <c:pt idx="7">
                  <c:v>19.35483870967742</c:v>
                </c:pt>
                <c:pt idx="8">
                  <c:v>22.058823529411764</c:v>
                </c:pt>
                <c:pt idx="9">
                  <c:v>9.7560975609756095</c:v>
                </c:pt>
                <c:pt idx="10">
                  <c:v>28.8135593220339</c:v>
                </c:pt>
                <c:pt idx="12">
                  <c:v>14.666666666666666</c:v>
                </c:pt>
                <c:pt idx="13">
                  <c:v>23.880597014925371</c:v>
                </c:pt>
                <c:pt idx="14">
                  <c:v>27.27272727272727</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2-6449-4B92-969C-96B6416F697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Arkusz1!$D$2:$D$16</c:f>
              <c:numCache>
                <c:formatCode>0.0</c:formatCode>
                <c:ptCount val="15"/>
                <c:pt idx="0">
                  <c:v>3.125</c:v>
                </c:pt>
                <c:pt idx="1">
                  <c:v>5.6603773584905666</c:v>
                </c:pt>
                <c:pt idx="2">
                  <c:v>2.5316455696202533</c:v>
                </c:pt>
                <c:pt idx="3">
                  <c:v>8.5470085470085468</c:v>
                </c:pt>
                <c:pt idx="4">
                  <c:v>5.5555555555555554</c:v>
                </c:pt>
                <c:pt idx="6">
                  <c:v>6.5217391304347823</c:v>
                </c:pt>
                <c:pt idx="7">
                  <c:v>2.1505376344086025</c:v>
                </c:pt>
                <c:pt idx="8">
                  <c:v>4.4117647058823533</c:v>
                </c:pt>
                <c:pt idx="9">
                  <c:v>7.3170731707317067</c:v>
                </c:pt>
                <c:pt idx="10">
                  <c:v>10.16949152542373</c:v>
                </c:pt>
                <c:pt idx="12">
                  <c:v>0</c:v>
                </c:pt>
                <c:pt idx="13">
                  <c:v>5.9701492537313428</c:v>
                </c:pt>
                <c:pt idx="14">
                  <c:v>9.0909090909090917</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pt idx="0">
                  <c:v>71.671388101982998</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pt idx="0">
                  <c:v>22.6628895184136</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pt idx="0">
                  <c:v>5.6657223796034</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57.223796033994333</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39.660056657223798</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3.1161473087818696</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D4EA-4027-9218-FE8F0107E937}"/>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C06-471D-974D-4A361C0594D0}"/>
                </c:ext>
              </c:extLst>
            </c:dLbl>
            <c:dLbl>
              <c:idx val="1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203D-4DF0-8B9A-71F82A2EC8DF}"/>
                </c:ext>
              </c:extLst>
            </c:dLbl>
            <c:dLbl>
              <c:idx val="11"/>
              <c:spPr>
                <a:noFill/>
                <a:ln>
                  <a:no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5C06-471D-974D-4A361C0594D0}"/>
                </c:ext>
              </c:extLst>
            </c:dLbl>
            <c:dLbl>
              <c:idx val="1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203D-4DF0-8B9A-71F82A2EC8D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Arkusz1!$B$2:$B$16</c:f>
              <c:numCache>
                <c:formatCode>0.0</c:formatCode>
                <c:ptCount val="15"/>
                <c:pt idx="0">
                  <c:v>65.625</c:v>
                </c:pt>
                <c:pt idx="1">
                  <c:v>54.716981132075468</c:v>
                </c:pt>
                <c:pt idx="2">
                  <c:v>59.493670886075947</c:v>
                </c:pt>
                <c:pt idx="3">
                  <c:v>58.974358974358978</c:v>
                </c:pt>
                <c:pt idx="4">
                  <c:v>50</c:v>
                </c:pt>
                <c:pt idx="6">
                  <c:v>44.565217391304344</c:v>
                </c:pt>
                <c:pt idx="7">
                  <c:v>59.13978494623656</c:v>
                </c:pt>
                <c:pt idx="8">
                  <c:v>52.941176470588239</c:v>
                </c:pt>
                <c:pt idx="9">
                  <c:v>73.170731707317074</c:v>
                </c:pt>
                <c:pt idx="10">
                  <c:v>67.796610169491515</c:v>
                </c:pt>
                <c:pt idx="12">
                  <c:v>45.333333333333329</c:v>
                </c:pt>
                <c:pt idx="13">
                  <c:v>54.477611940298509</c:v>
                </c:pt>
                <c:pt idx="14">
                  <c:v>64.462809917355372</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Arkusz1!$C$2:$C$16</c:f>
              <c:numCache>
                <c:formatCode>0.0</c:formatCode>
                <c:ptCount val="15"/>
                <c:pt idx="0">
                  <c:v>31.25</c:v>
                </c:pt>
                <c:pt idx="1">
                  <c:v>41.509433962264154</c:v>
                </c:pt>
                <c:pt idx="2">
                  <c:v>37.974683544303801</c:v>
                </c:pt>
                <c:pt idx="3">
                  <c:v>40.17094017094017</c:v>
                </c:pt>
                <c:pt idx="4">
                  <c:v>43.055555555555557</c:v>
                </c:pt>
                <c:pt idx="6">
                  <c:v>52.173913043478258</c:v>
                </c:pt>
                <c:pt idx="7">
                  <c:v>39.784946236559136</c:v>
                </c:pt>
                <c:pt idx="8">
                  <c:v>42.647058823529413</c:v>
                </c:pt>
                <c:pt idx="9">
                  <c:v>24.390243902439025</c:v>
                </c:pt>
                <c:pt idx="10">
                  <c:v>27.118644067796609</c:v>
                </c:pt>
                <c:pt idx="12">
                  <c:v>53.333333333333336</c:v>
                </c:pt>
                <c:pt idx="13">
                  <c:v>41.044776119402989</c:v>
                </c:pt>
                <c:pt idx="14">
                  <c:v>32.231404958677686</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15-25 lat</c:v>
                </c:pt>
                <c:pt idx="1">
                  <c:v>26-34 lat</c:v>
                </c:pt>
                <c:pt idx="2">
                  <c:v>35-44 lat</c:v>
                </c:pt>
                <c:pt idx="3">
                  <c:v>45-59 lat</c:v>
                </c:pt>
                <c:pt idx="4">
                  <c:v>60 lat +</c:v>
                </c:pt>
                <c:pt idx="6">
                  <c:v>wieś</c:v>
                </c:pt>
                <c:pt idx="7">
                  <c:v>m.do 50 tys.</c:v>
                </c:pt>
                <c:pt idx="8">
                  <c:v>m.50-200 tys. </c:v>
                </c:pt>
                <c:pt idx="9">
                  <c:v>m.200-500 tys.</c:v>
                </c:pt>
                <c:pt idx="10">
                  <c:v>m.pow. 500 tys.</c:v>
                </c:pt>
                <c:pt idx="12">
                  <c:v>do 1500 PLN</c:v>
                </c:pt>
                <c:pt idx="13">
                  <c:v>1501-2500 PLN</c:v>
                </c:pt>
                <c:pt idx="14">
                  <c:v>pow.2500 PLN</c:v>
                </c:pt>
              </c:strCache>
            </c:strRef>
          </c:cat>
          <c:val>
            <c:numRef>
              <c:f>Arkusz1!$D$2:$D$16</c:f>
              <c:numCache>
                <c:formatCode>0.0</c:formatCode>
                <c:ptCount val="15"/>
                <c:pt idx="0">
                  <c:v>3.125</c:v>
                </c:pt>
                <c:pt idx="1">
                  <c:v>3.7735849056603774</c:v>
                </c:pt>
                <c:pt idx="2">
                  <c:v>2.5316455696202533</c:v>
                </c:pt>
                <c:pt idx="3">
                  <c:v>0.85470085470085477</c:v>
                </c:pt>
                <c:pt idx="4">
                  <c:v>6.9444444444444446</c:v>
                </c:pt>
                <c:pt idx="6">
                  <c:v>3.2608695652173911</c:v>
                </c:pt>
                <c:pt idx="7">
                  <c:v>1.0752688172043012</c:v>
                </c:pt>
                <c:pt idx="8">
                  <c:v>4.4117647058823533</c:v>
                </c:pt>
                <c:pt idx="9">
                  <c:v>2.4390243902439024</c:v>
                </c:pt>
                <c:pt idx="10">
                  <c:v>5.0847457627118651</c:v>
                </c:pt>
                <c:pt idx="12">
                  <c:v>1.3333333333333335</c:v>
                </c:pt>
                <c:pt idx="13">
                  <c:v>4.4776119402985071</c:v>
                </c:pt>
                <c:pt idx="14">
                  <c:v>3.3057851239669422</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7B9-409C-B2F1-5434578FB42D}"/>
                </c:ext>
              </c:extLst>
            </c:dLbl>
            <c:dLbl>
              <c:idx val="7"/>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effectLst/>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3596-491B-9CBD-F475AA428D89}"/>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3596-491B-9CBD-F475AA428D8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59.375</c:v>
                </c:pt>
                <c:pt idx="1">
                  <c:v>49.056603773584904</c:v>
                </c:pt>
                <c:pt idx="2">
                  <c:v>56.962025316455701</c:v>
                </c:pt>
                <c:pt idx="3">
                  <c:v>61.53846153846154</c:v>
                </c:pt>
                <c:pt idx="4">
                  <c:v>40.277777777777779</c:v>
                </c:pt>
                <c:pt idx="6">
                  <c:v>80</c:v>
                </c:pt>
                <c:pt idx="7">
                  <c:v>34.210526315789473</c:v>
                </c:pt>
                <c:pt idx="8">
                  <c:v>49.75845410628019</c:v>
                </c:pt>
                <c:pt idx="9">
                  <c:v>68.932038834951456</c:v>
                </c:pt>
                <c:pt idx="11">
                  <c:v>57.333333333333336</c:v>
                </c:pt>
                <c:pt idx="12">
                  <c:v>41.044776119402989</c:v>
                </c:pt>
                <c:pt idx="13">
                  <c:v>59.504132231404959</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A021-40C1-A230-06C3321118ED}"/>
                </c:ext>
              </c:extLst>
            </c:dLbl>
            <c:dLbl>
              <c:idx val="1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A021-40C1-A230-06C3321118E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28.125</c:v>
                </c:pt>
                <c:pt idx="1">
                  <c:v>41.509433962264154</c:v>
                </c:pt>
                <c:pt idx="2">
                  <c:v>36.708860759493675</c:v>
                </c:pt>
                <c:pt idx="3">
                  <c:v>34.188034188034187</c:v>
                </c:pt>
                <c:pt idx="4">
                  <c:v>50</c:v>
                </c:pt>
                <c:pt idx="6">
                  <c:v>20</c:v>
                </c:pt>
                <c:pt idx="7">
                  <c:v>55.26315789473685</c:v>
                </c:pt>
                <c:pt idx="8">
                  <c:v>41.062801932367151</c:v>
                </c:pt>
                <c:pt idx="9">
                  <c:v>28.155339805825243</c:v>
                </c:pt>
                <c:pt idx="11">
                  <c:v>42.666666666666671</c:v>
                </c:pt>
                <c:pt idx="12">
                  <c:v>49.253731343283583</c:v>
                </c:pt>
                <c:pt idx="13">
                  <c:v>29.75206611570248</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A021-40C1-A230-06C3321118ED}"/>
                </c:ext>
              </c:extLst>
            </c:dLbl>
            <c:dLbl>
              <c:idx val="11"/>
              <c:delete val="1"/>
              <c:extLst>
                <c:ext xmlns:c15="http://schemas.microsoft.com/office/drawing/2012/chart" uri="{CE6537A1-D6FC-4f65-9D91-7224C49458BB}"/>
                <c:ext xmlns:c16="http://schemas.microsoft.com/office/drawing/2014/chart" uri="{C3380CC4-5D6E-409C-BE32-E72D297353CC}">
                  <c16:uniqueId val="{00000002-A021-40C1-A230-06C3321118E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12.5</c:v>
                </c:pt>
                <c:pt idx="1">
                  <c:v>9.433962264150944</c:v>
                </c:pt>
                <c:pt idx="2">
                  <c:v>6.3291139240506329</c:v>
                </c:pt>
                <c:pt idx="3">
                  <c:v>4.2735042735042734</c:v>
                </c:pt>
                <c:pt idx="4">
                  <c:v>9.7222222222222232</c:v>
                </c:pt>
                <c:pt idx="6">
                  <c:v>0</c:v>
                </c:pt>
                <c:pt idx="7">
                  <c:v>10.526315789473683</c:v>
                </c:pt>
                <c:pt idx="8">
                  <c:v>9.1787439613526569</c:v>
                </c:pt>
                <c:pt idx="9">
                  <c:v>2.912621359223301</c:v>
                </c:pt>
                <c:pt idx="11">
                  <c:v>0</c:v>
                </c:pt>
                <c:pt idx="12">
                  <c:v>9.7014925373134329</c:v>
                </c:pt>
                <c:pt idx="13">
                  <c:v>10.743801652892563</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pt idx="0">
                  <c:v>54.107648725212464</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pt idx="0">
                  <c:v>38.526912181303111</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pt idx="0">
                  <c:v>7.3654390934844187</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52.691218130311611</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43.626062322946176</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3.6827195467422094</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78.099999999999994</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17.3</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4.5999999999999996</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5C06-471D-974D-4A361C0594D0}"/>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C06-471D-974D-4A361C0594D0}"/>
                </c:ext>
              </c:extLst>
            </c:dLbl>
            <c:dLbl>
              <c:idx val="1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06DC-4FC0-8C5B-B1A63A07012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50</c:v>
                </c:pt>
                <c:pt idx="1">
                  <c:v>45.283018867924532</c:v>
                </c:pt>
                <c:pt idx="2">
                  <c:v>49.367088607594937</c:v>
                </c:pt>
                <c:pt idx="3">
                  <c:v>63.247863247863243</c:v>
                </c:pt>
                <c:pt idx="4">
                  <c:v>45.833333333333329</c:v>
                </c:pt>
                <c:pt idx="6">
                  <c:v>60</c:v>
                </c:pt>
                <c:pt idx="7">
                  <c:v>50</c:v>
                </c:pt>
                <c:pt idx="8">
                  <c:v>44.927536231884055</c:v>
                </c:pt>
                <c:pt idx="9">
                  <c:v>68.932038834951456</c:v>
                </c:pt>
                <c:pt idx="11">
                  <c:v>36</c:v>
                </c:pt>
                <c:pt idx="12">
                  <c:v>48.507462686567166</c:v>
                </c:pt>
                <c:pt idx="13">
                  <c:v>65.289256198347118</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A6DF-4B47-84CF-CA59D640D7A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50</c:v>
                </c:pt>
                <c:pt idx="1">
                  <c:v>50.943396226415096</c:v>
                </c:pt>
                <c:pt idx="2">
                  <c:v>45.569620253164558</c:v>
                </c:pt>
                <c:pt idx="3">
                  <c:v>35.042735042735039</c:v>
                </c:pt>
                <c:pt idx="4">
                  <c:v>47.222222222222221</c:v>
                </c:pt>
                <c:pt idx="6">
                  <c:v>20</c:v>
                </c:pt>
                <c:pt idx="7">
                  <c:v>42.105263157894733</c:v>
                </c:pt>
                <c:pt idx="8">
                  <c:v>51.207729468599041</c:v>
                </c:pt>
                <c:pt idx="9">
                  <c:v>30.097087378640776</c:v>
                </c:pt>
                <c:pt idx="11">
                  <c:v>64</c:v>
                </c:pt>
                <c:pt idx="12">
                  <c:v>48.507462686567166</c:v>
                </c:pt>
                <c:pt idx="13">
                  <c:v>28.099173553719009</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6DF-4B47-84CF-CA59D640D7A9}"/>
                </c:ext>
              </c:extLst>
            </c:dLbl>
            <c:dLbl>
              <c:idx val="11"/>
              <c:delete val="1"/>
              <c:extLst>
                <c:ext xmlns:c15="http://schemas.microsoft.com/office/drawing/2012/chart" uri="{CE6537A1-D6FC-4f65-9D91-7224C49458BB}"/>
                <c:ext xmlns:c16="http://schemas.microsoft.com/office/drawing/2014/chart" uri="{C3380CC4-5D6E-409C-BE32-E72D297353CC}">
                  <c16:uniqueId val="{00000004-A6DF-4B47-84CF-CA59D640D7A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0</c:v>
                </c:pt>
                <c:pt idx="1">
                  <c:v>3.7735849056603774</c:v>
                </c:pt>
                <c:pt idx="2">
                  <c:v>5.0632911392405067</c:v>
                </c:pt>
                <c:pt idx="3">
                  <c:v>1.7094017094017095</c:v>
                </c:pt>
                <c:pt idx="4">
                  <c:v>6.9444444444444446</c:v>
                </c:pt>
                <c:pt idx="6">
                  <c:v>20</c:v>
                </c:pt>
                <c:pt idx="7">
                  <c:v>7.8947368421052628</c:v>
                </c:pt>
                <c:pt idx="8">
                  <c:v>3.8647342995169081</c:v>
                </c:pt>
                <c:pt idx="9">
                  <c:v>0.97087378640776689</c:v>
                </c:pt>
                <c:pt idx="11">
                  <c:v>0</c:v>
                </c:pt>
                <c:pt idx="12">
                  <c:v>2.9850746268656714</c:v>
                </c:pt>
                <c:pt idx="13">
                  <c:v>6.6115702479338845</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172360831056925"/>
          <c:y val="1.487534452653367E-2"/>
          <c:w val="0.43470977327701366"/>
          <c:h val="0.97996033091045698"/>
        </c:manualLayout>
      </c:layout>
      <c:barChart>
        <c:barDir val="bar"/>
        <c:grouping val="clustered"/>
        <c:varyColors val="0"/>
        <c:ser>
          <c:idx val="0"/>
          <c:order val="0"/>
          <c:tx>
            <c:strRef>
              <c:f>Arkusz1!$B$1</c:f>
              <c:strCache>
                <c:ptCount val="1"/>
                <c:pt idx="0">
                  <c:v>ogółem</c:v>
                </c:pt>
              </c:strCache>
            </c:strRef>
          </c:tx>
          <c:spPr>
            <a:solidFill>
              <a:srgbClr val="6D8F9A"/>
            </a:solidFill>
            <a:ln>
              <a:solidFill>
                <a:sysClr val="window" lastClr="FFFFFF"/>
              </a:solidFill>
            </a:ln>
            <a:effectLst/>
          </c:spPr>
          <c:invertIfNegative val="0"/>
          <c:dPt>
            <c:idx val="2"/>
            <c:invertIfNegative val="0"/>
            <c:bubble3D val="0"/>
            <c:spPr>
              <a:solidFill>
                <a:srgbClr val="6D8F9A"/>
              </a:solidFill>
              <a:ln>
                <a:solidFill>
                  <a:sysClr val="window" lastClr="FFFFFF"/>
                </a:solidFill>
              </a:ln>
              <a:effectLst/>
            </c:spPr>
            <c:extLst>
              <c:ext xmlns:c16="http://schemas.microsoft.com/office/drawing/2014/chart" uri="{C3380CC4-5D6E-409C-BE32-E72D297353CC}">
                <c16:uniqueId val="{00000001-4EDF-4A7A-A25C-5B77FB9BF896}"/>
              </c:ext>
            </c:extLst>
          </c:dPt>
          <c:dPt>
            <c:idx val="3"/>
            <c:invertIfNegative val="0"/>
            <c:bubble3D val="0"/>
            <c:spPr>
              <a:solidFill>
                <a:srgbClr val="6D8F9A"/>
              </a:solidFill>
              <a:ln>
                <a:solidFill>
                  <a:sysClr val="window" lastClr="FFFFFF"/>
                </a:solidFill>
              </a:ln>
              <a:effectLst/>
            </c:spPr>
            <c:extLst>
              <c:ext xmlns:c16="http://schemas.microsoft.com/office/drawing/2014/chart" uri="{C3380CC4-5D6E-409C-BE32-E72D297353CC}">
                <c16:uniqueId val="{00000003-4EDF-4A7A-A25C-5B77FB9BF896}"/>
              </c:ext>
            </c:extLst>
          </c:dPt>
          <c:dPt>
            <c:idx val="4"/>
            <c:invertIfNegative val="0"/>
            <c:bubble3D val="0"/>
            <c:spPr>
              <a:solidFill>
                <a:srgbClr val="6D8F9A"/>
              </a:solidFill>
              <a:ln>
                <a:solidFill>
                  <a:sysClr val="window" lastClr="FFFFFF"/>
                </a:solidFill>
              </a:ln>
              <a:effectLst/>
            </c:spPr>
            <c:extLst>
              <c:ext xmlns:c16="http://schemas.microsoft.com/office/drawing/2014/chart" uri="{C3380CC4-5D6E-409C-BE32-E72D297353CC}">
                <c16:uniqueId val="{00000005-4EDF-4A7A-A25C-5B77FB9BF896}"/>
              </c:ext>
            </c:extLst>
          </c:dPt>
          <c:dPt>
            <c:idx val="5"/>
            <c:invertIfNegative val="0"/>
            <c:bubble3D val="0"/>
            <c:spPr>
              <a:solidFill>
                <a:srgbClr val="37494F"/>
              </a:solidFill>
              <a:ln>
                <a:solidFill>
                  <a:sysClr val="window" lastClr="FFFFFF"/>
                </a:solidFill>
              </a:ln>
              <a:effectLst/>
            </c:spPr>
            <c:extLst>
              <c:ext xmlns:c16="http://schemas.microsoft.com/office/drawing/2014/chart" uri="{C3380CC4-5D6E-409C-BE32-E72D297353CC}">
                <c16:uniqueId val="{00000007-4EDF-4A7A-A25C-5B77FB9BF8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inne powody</c:v>
                </c:pt>
                <c:pt idx="5">
                  <c:v>nie wiem co mogłabym/mógłbym zrobić</c:v>
                </c:pt>
              </c:strCache>
            </c:strRef>
          </c:cat>
          <c:val>
            <c:numRef>
              <c:f>Arkusz1!$B$2:$B$7</c:f>
              <c:numCache>
                <c:formatCode>0.0</c:formatCode>
                <c:ptCount val="6"/>
                <c:pt idx="0">
                  <c:v>47.451669595782079</c:v>
                </c:pt>
                <c:pt idx="1">
                  <c:v>25.3</c:v>
                </c:pt>
                <c:pt idx="2">
                  <c:v>11.950790861159929</c:v>
                </c:pt>
                <c:pt idx="3">
                  <c:v>9.6999999999999993</c:v>
                </c:pt>
                <c:pt idx="4">
                  <c:v>0.17574692442882248</c:v>
                </c:pt>
                <c:pt idx="5">
                  <c:v>21.265377855887522</c:v>
                </c:pt>
              </c:numCache>
            </c:numRef>
          </c:val>
          <c:extLst>
            <c:ext xmlns:c16="http://schemas.microsoft.com/office/drawing/2014/chart" uri="{C3380CC4-5D6E-409C-BE32-E72D297353CC}">
              <c16:uniqueId val="{00000008-4EDF-4A7A-A25C-5B77FB9BF896}"/>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251400186949"/>
          <c:y val="0.12616037312395617"/>
          <c:w val="0.7171433096170633"/>
          <c:h val="0.8460640389711292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D22D"/>
              </a:solidFill>
              <a:ln w="19050">
                <a:solidFill>
                  <a:srgbClr val="FFD22D"/>
                </a:solidFill>
              </a:ln>
              <a:effectLst/>
            </c:spPr>
            <c:extLst>
              <c:ext xmlns:c16="http://schemas.microsoft.com/office/drawing/2014/chart" uri="{C3380CC4-5D6E-409C-BE32-E72D297353CC}">
                <c16:uniqueId val="{00000001-EE59-491C-AC1F-47E149E880AF}"/>
              </c:ext>
            </c:extLst>
          </c:dPt>
          <c:dPt>
            <c:idx val="1"/>
            <c:bubble3D val="0"/>
            <c:spPr>
              <a:solidFill>
                <a:srgbClr val="6D8F9A"/>
              </a:solidFill>
              <a:ln w="19050">
                <a:solidFill>
                  <a:srgbClr val="6D8F9A"/>
                </a:solidFill>
              </a:ln>
              <a:effectLst/>
            </c:spPr>
            <c:extLst>
              <c:ext xmlns:c16="http://schemas.microsoft.com/office/drawing/2014/chart" uri="{C3380CC4-5D6E-409C-BE32-E72D297353CC}">
                <c16:uniqueId val="{00000003-EE59-491C-AC1F-47E149E880AF}"/>
              </c:ext>
            </c:extLst>
          </c:dPt>
          <c:dPt>
            <c:idx val="2"/>
            <c:bubble3D val="0"/>
            <c:spPr>
              <a:solidFill>
                <a:srgbClr val="D9D9D9"/>
              </a:solidFill>
              <a:ln w="19050">
                <a:solidFill>
                  <a:srgbClr val="D9D9D9"/>
                </a:solidFill>
              </a:ln>
              <a:effectLst/>
            </c:spPr>
            <c:extLst>
              <c:ext xmlns:c16="http://schemas.microsoft.com/office/drawing/2014/chart" uri="{C3380CC4-5D6E-409C-BE32-E72D297353CC}">
                <c16:uniqueId val="{00000005-EE59-491C-AC1F-47E149E880AF}"/>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E59-491C-AC1F-47E149E880AF}"/>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EE59-491C-AC1F-47E149E880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35.299999999999997</c:v>
                </c:pt>
                <c:pt idx="1">
                  <c:v>56.899999999999991</c:v>
                </c:pt>
                <c:pt idx="2">
                  <c:v>7.8</c:v>
                </c:pt>
              </c:numCache>
            </c:numRef>
          </c:val>
          <c:extLst>
            <c:ext xmlns:c16="http://schemas.microsoft.com/office/drawing/2014/chart" uri="{C3380CC4-5D6E-409C-BE32-E72D297353CC}">
              <c16:uniqueId val="{00000006-EE59-491C-AC1F-47E149E880AF}"/>
            </c:ext>
          </c:extLst>
        </c:ser>
        <c:dLbls>
          <c:showLegendKey val="0"/>
          <c:showVal val="1"/>
          <c:showCatName val="0"/>
          <c:showSerName val="0"/>
          <c:showPercent val="0"/>
          <c:showBubbleSize val="0"/>
          <c:showLeaderLines val="1"/>
        </c:dLbls>
        <c:firstSliceAng val="232"/>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91297193475097E-2"/>
          <c:y val="0"/>
          <c:w val="0.86325166666666653"/>
          <c:h val="1"/>
        </c:manualLayout>
      </c:layout>
      <c:barChart>
        <c:barDir val="bar"/>
        <c:grouping val="clustered"/>
        <c:varyColors val="0"/>
        <c:ser>
          <c:idx val="0"/>
          <c:order val="0"/>
          <c:tx>
            <c:strRef>
              <c:f>Arkusz1!$B$1</c:f>
              <c:strCache>
                <c:ptCount val="1"/>
                <c:pt idx="0">
                  <c:v>ogół</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Arkusz1!$B$2:$B$6</c:f>
            </c:numRef>
          </c:val>
          <c:extLst>
            <c:ext xmlns:c16="http://schemas.microsoft.com/office/drawing/2014/chart" uri="{C3380CC4-5D6E-409C-BE32-E72D297353CC}">
              <c16:uniqueId val="{00000008-1972-4130-9021-F1E671AA577A}"/>
            </c:ext>
          </c:extLst>
        </c:ser>
        <c:ser>
          <c:idx val="1"/>
          <c:order val="1"/>
          <c:tx>
            <c:strRef>
              <c:f>Arkusz1!$C$1</c:f>
              <c:strCache>
                <c:ptCount val="1"/>
                <c:pt idx="0">
                  <c:v>wieś</c:v>
                </c:pt>
              </c:strCache>
            </c:strRef>
          </c:tx>
          <c:spPr>
            <a:solidFill>
              <a:srgbClr val="C1280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Arkusz1!$C$2:$C$6</c:f>
              <c:numCache>
                <c:formatCode>0.0</c:formatCode>
                <c:ptCount val="5"/>
                <c:pt idx="0">
                  <c:v>46.768060836501903</c:v>
                </c:pt>
                <c:pt idx="1">
                  <c:v>20.532319391634982</c:v>
                </c:pt>
                <c:pt idx="2">
                  <c:v>9.5057034220532319</c:v>
                </c:pt>
                <c:pt idx="3">
                  <c:v>8.3650190114068437</c:v>
                </c:pt>
                <c:pt idx="4">
                  <c:v>25.095057034220531</c:v>
                </c:pt>
              </c:numCache>
            </c:numRef>
          </c:val>
          <c:extLst>
            <c:ext xmlns:c16="http://schemas.microsoft.com/office/drawing/2014/chart" uri="{C3380CC4-5D6E-409C-BE32-E72D297353CC}">
              <c16:uniqueId val="{0000000D-1972-4130-9021-F1E671AA577A}"/>
            </c:ext>
          </c:extLst>
        </c:ser>
        <c:ser>
          <c:idx val="2"/>
          <c:order val="2"/>
          <c:tx>
            <c:strRef>
              <c:f>Arkusz1!$D$1</c:f>
              <c:strCache>
                <c:ptCount val="1"/>
                <c:pt idx="0">
                  <c:v>miasto do 50 tys.</c:v>
                </c:pt>
              </c:strCache>
            </c:strRef>
          </c:tx>
          <c:spPr>
            <a:solidFill>
              <a:srgbClr val="EF5035"/>
            </a:solidFill>
            <a:ln>
              <a:solidFill>
                <a:sysClr val="window" lastClr="FFFFFF"/>
              </a:solidFill>
            </a:ln>
            <a:effectLst/>
          </c:spPr>
          <c:invertIfNegative val="0"/>
          <c:dLbls>
            <c:dLbl>
              <c:idx val="0"/>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F60CB51F-D0A4-4F56-9532-DAF7904308B6}" type="VALUE">
                      <a:rPr lang="en-US" b="1"/>
                      <a:pPr>
                        <a:defRPr sz="1000" u="sng">
                          <a:latin typeface="Century Gothic" panose="020B0502020202020204" pitchFamily="34" charset="0"/>
                        </a:defRPr>
                      </a:pPr>
                      <a:t>[WARTOŚĆ]</a:t>
                    </a:fld>
                    <a:endParaRPr lang="pl-PL"/>
                  </a:p>
                </c:rich>
              </c:tx>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2D-4B1C-B62E-A6B922C842CE}"/>
                </c:ext>
              </c:extLst>
            </c:dLbl>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1-762D-4B1C-B62E-A6B922C842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Arkusz1!$D$2:$D$6</c:f>
              <c:numCache>
                <c:formatCode>0.0</c:formatCode>
                <c:ptCount val="5"/>
                <c:pt idx="0">
                  <c:v>60.294117647058819</c:v>
                </c:pt>
                <c:pt idx="1">
                  <c:v>38.235294117647058</c:v>
                </c:pt>
                <c:pt idx="2">
                  <c:v>12.5</c:v>
                </c:pt>
                <c:pt idx="3">
                  <c:v>8.8235294117647065</c:v>
                </c:pt>
                <c:pt idx="4">
                  <c:v>11.029411764705882</c:v>
                </c:pt>
              </c:numCache>
            </c:numRef>
          </c:val>
          <c:extLst>
            <c:ext xmlns:c16="http://schemas.microsoft.com/office/drawing/2014/chart" uri="{C3380CC4-5D6E-409C-BE32-E72D297353CC}">
              <c16:uniqueId val="{00000012-1972-4130-9021-F1E671AA577A}"/>
            </c:ext>
          </c:extLst>
        </c:ser>
        <c:ser>
          <c:idx val="3"/>
          <c:order val="3"/>
          <c:tx>
            <c:strRef>
              <c:f>Arkusz1!$E$1</c:f>
              <c:strCache>
                <c:ptCount val="1"/>
                <c:pt idx="0">
                  <c:v>miasto od 50 do 200 tysmieszkańców</c:v>
                </c:pt>
              </c:strCache>
            </c:strRef>
          </c:tx>
          <c:spPr>
            <a:solidFill>
              <a:srgbClr val="F48472"/>
            </a:solidFill>
            <a:ln>
              <a:solidFill>
                <a:sysClr val="window" lastClr="FFFFFF"/>
              </a:solidFill>
            </a:ln>
            <a:effectLst/>
          </c:spPr>
          <c:invertIfNegative val="0"/>
          <c:dLbls>
            <c:dLbl>
              <c:idx val="4"/>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62D-4B1C-B62E-A6B922C842C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Arkusz1!$E$2:$E$6</c:f>
              <c:numCache>
                <c:formatCode>0.0</c:formatCode>
                <c:ptCount val="5"/>
                <c:pt idx="0">
                  <c:v>42.68292682926829</c:v>
                </c:pt>
                <c:pt idx="1">
                  <c:v>15.853658536585366</c:v>
                </c:pt>
                <c:pt idx="2">
                  <c:v>14.634146341463413</c:v>
                </c:pt>
                <c:pt idx="3">
                  <c:v>7.3170731707317067</c:v>
                </c:pt>
                <c:pt idx="4">
                  <c:v>29.268292682926827</c:v>
                </c:pt>
              </c:numCache>
            </c:numRef>
          </c:val>
          <c:extLst>
            <c:ext xmlns:c16="http://schemas.microsoft.com/office/drawing/2014/chart" uri="{C3380CC4-5D6E-409C-BE32-E72D297353CC}">
              <c16:uniqueId val="{00000013-1972-4130-9021-F1E671AA577A}"/>
            </c:ext>
          </c:extLst>
        </c:ser>
        <c:ser>
          <c:idx val="4"/>
          <c:order val="4"/>
          <c:tx>
            <c:strRef>
              <c:f>Arkusz1!$F$1</c:f>
              <c:strCache>
                <c:ptCount val="1"/>
                <c:pt idx="0">
                  <c:v>miasto od 200 do 500 tys.</c:v>
                </c:pt>
              </c:strCache>
            </c:strRef>
          </c:tx>
          <c:spPr>
            <a:solidFill>
              <a:srgbClr val="F7AC9F"/>
            </a:solidFill>
            <a:ln>
              <a:solidFill>
                <a:sysClr val="window" lastClr="FFFFFF"/>
              </a:solid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656B-4A86-A012-70F1D192A1ED}"/>
                </c:ext>
              </c:extLst>
            </c:dLbl>
            <c:dLbl>
              <c:idx val="3"/>
              <c:layout>
                <c:manualLayout>
                  <c:x val="4.3209876543209874E-2"/>
                  <c:y val="1.2305408614658068E-2"/>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Arkusz1!$F$2:$F$6</c:f>
              <c:numCache>
                <c:formatCode>0.0</c:formatCode>
                <c:ptCount val="5"/>
                <c:pt idx="0">
                  <c:v>38.461538461538467</c:v>
                </c:pt>
                <c:pt idx="1">
                  <c:v>20.512820512820511</c:v>
                </c:pt>
                <c:pt idx="2">
                  <c:v>17.948717948717949</c:v>
                </c:pt>
                <c:pt idx="3">
                  <c:v>17.948717948717949</c:v>
                </c:pt>
                <c:pt idx="4">
                  <c:v>20.512820512820511</c:v>
                </c:pt>
              </c:numCache>
            </c:numRef>
          </c:val>
          <c:extLst>
            <c:ext xmlns:c16="http://schemas.microsoft.com/office/drawing/2014/chart" uri="{C3380CC4-5D6E-409C-BE32-E72D297353CC}">
              <c16:uniqueId val="{00000014-1972-4130-9021-F1E671AA577A}"/>
            </c:ext>
          </c:extLst>
        </c:ser>
        <c:ser>
          <c:idx val="5"/>
          <c:order val="5"/>
          <c:tx>
            <c:strRef>
              <c:f>Arkusz1!$G$1</c:f>
              <c:strCache>
                <c:ptCount val="1"/>
                <c:pt idx="0">
                  <c:v>miasto powyżej 500 tys.</c:v>
                </c:pt>
              </c:strCache>
            </c:strRef>
          </c:tx>
          <c:spPr>
            <a:solidFill>
              <a:srgbClr val="FCDAD4"/>
            </a:solidFill>
            <a:ln>
              <a:solidFill>
                <a:sysClr val="window" lastClr="FFFFFF"/>
              </a:solidFill>
            </a:ln>
            <a:effectLst/>
          </c:spPr>
          <c:invertIfNegative val="0"/>
          <c:dLbls>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762D-4B1C-B62E-A6B922C842CE}"/>
                </c:ext>
              </c:extLst>
            </c:dLbl>
            <c:dLbl>
              <c:idx val="3"/>
              <c:layout>
                <c:manualLayout>
                  <c:x val="3.7037037037037007E-2"/>
                  <c:y val="-9.22905646099355E-3"/>
                </c:manualLayout>
              </c:layout>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6B-4A86-A012-70F1D192A1E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Arkusz1!$G$2:$G$6</c:f>
              <c:numCache>
                <c:formatCode>0.0</c:formatCode>
                <c:ptCount val="5"/>
                <c:pt idx="0">
                  <c:v>30.612244897959183</c:v>
                </c:pt>
                <c:pt idx="1">
                  <c:v>34.693877551020407</c:v>
                </c:pt>
                <c:pt idx="2">
                  <c:v>14.285714285714285</c:v>
                </c:pt>
                <c:pt idx="3">
                  <c:v>16.326530612244898</c:v>
                </c:pt>
                <c:pt idx="4">
                  <c:v>16.326530612244898</c:v>
                </c:pt>
              </c:numCache>
            </c:numRef>
          </c:val>
          <c:extLst>
            <c:ext xmlns:c16="http://schemas.microsoft.com/office/drawing/2014/chart" uri="{C3380CC4-5D6E-409C-BE32-E72D297353CC}">
              <c16:uniqueId val="{00000015-1972-4130-9021-F1E671AA57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15762004647717E-2"/>
          <c:y val="0"/>
          <c:w val="0.97533431603162601"/>
          <c:h val="1"/>
        </c:manualLayout>
      </c:layout>
      <c:barChart>
        <c:barDir val="bar"/>
        <c:grouping val="clustered"/>
        <c:varyColors val="0"/>
        <c:ser>
          <c:idx val="0"/>
          <c:order val="0"/>
          <c:tx>
            <c:strRef>
              <c:f>Arkusz1!$B$1</c:f>
              <c:strCache>
                <c:ptCount val="1"/>
                <c:pt idx="0">
                  <c:v>wieś</c:v>
                </c:pt>
              </c:strCache>
            </c:strRef>
          </c:tx>
          <c:spPr>
            <a:solidFill>
              <a:srgbClr val="C1280F"/>
            </a:solidFill>
            <a:ln>
              <a:solidFill>
                <a:sysClr val="window" lastClr="FFFFFF"/>
              </a:solidFill>
            </a:ln>
            <a:effectLst/>
          </c:spPr>
          <c:invertIfNegative val="0"/>
          <c:dPt>
            <c:idx val="4"/>
            <c:invertIfNegative val="0"/>
            <c:bubble3D val="0"/>
            <c:spPr>
              <a:solidFill>
                <a:srgbClr val="C1280F"/>
              </a:solidFill>
              <a:ln>
                <a:solidFill>
                  <a:sysClr val="window" lastClr="FFFFFF"/>
                </a:solidFill>
              </a:ln>
              <a:effectLst/>
            </c:spPr>
            <c:extLst>
              <c:ext xmlns:c16="http://schemas.microsoft.com/office/drawing/2014/chart" uri="{C3380CC4-5D6E-409C-BE32-E72D297353CC}">
                <c16:uniqueId val="{00000001-B7BC-4219-994C-807729CC1F8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D7EC-4771-844D-8F7FA53E26F0}"/>
            </c:ext>
          </c:extLst>
        </c:ser>
        <c:ser>
          <c:idx val="1"/>
          <c:order val="1"/>
          <c:tx>
            <c:strRef>
              <c:f>Arkusz1!$C$1</c:f>
              <c:strCache>
                <c:ptCount val="1"/>
                <c:pt idx="0">
                  <c:v>m.do 50 tys.</c:v>
                </c:pt>
              </c:strCache>
            </c:strRef>
          </c:tx>
          <c:spPr>
            <a:solidFill>
              <a:srgbClr val="EF5035"/>
            </a:solidFill>
            <a:ln>
              <a:solidFill>
                <a:sysClr val="window" lastClr="FFFFFF"/>
              </a:solidFill>
            </a:ln>
            <a:effectLst/>
          </c:spPr>
          <c:invertIfNegative val="0"/>
          <c:dPt>
            <c:idx val="4"/>
            <c:invertIfNegative val="0"/>
            <c:bubble3D val="0"/>
            <c:spPr>
              <a:solidFill>
                <a:srgbClr val="EF5035"/>
              </a:solidFill>
              <a:ln>
                <a:solidFill>
                  <a:sysClr val="window" lastClr="FFFFFF"/>
                </a:solidFill>
              </a:ln>
              <a:effectLst/>
            </c:spPr>
            <c:extLst>
              <c:ext xmlns:c16="http://schemas.microsoft.com/office/drawing/2014/chart" uri="{C3380CC4-5D6E-409C-BE32-E72D297353CC}">
                <c16:uniqueId val="{00000002-D7EC-4771-844D-8F7FA53E26F0}"/>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3-D7EC-4771-844D-8F7FA53E26F0}"/>
            </c:ext>
          </c:extLst>
        </c:ser>
        <c:ser>
          <c:idx val="2"/>
          <c:order val="2"/>
          <c:tx>
            <c:strRef>
              <c:f>Arkusz1!$D$1</c:f>
              <c:strCache>
                <c:ptCount val="1"/>
                <c:pt idx="0">
                  <c:v>m.50-200 tys.</c:v>
                </c:pt>
              </c:strCache>
            </c:strRef>
          </c:tx>
          <c:spPr>
            <a:solidFill>
              <a:srgbClr val="F48472"/>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6-D7EC-4771-844D-8F7FA53E26F0}"/>
            </c:ext>
          </c:extLst>
        </c:ser>
        <c:ser>
          <c:idx val="3"/>
          <c:order val="3"/>
          <c:tx>
            <c:strRef>
              <c:f>Arkusz1!$E$1</c:f>
              <c:strCache>
                <c:ptCount val="1"/>
                <c:pt idx="0">
                  <c:v>m.200-500 tys.</c:v>
                </c:pt>
              </c:strCache>
            </c:strRef>
          </c:tx>
          <c:spPr>
            <a:solidFill>
              <a:srgbClr val="F7AC9F"/>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7-D7EC-4771-844D-8F7FA53E26F0}"/>
            </c:ext>
          </c:extLst>
        </c:ser>
        <c:ser>
          <c:idx val="4"/>
          <c:order val="4"/>
          <c:tx>
            <c:strRef>
              <c:f>Arkusz1!$F$1</c:f>
              <c:strCache>
                <c:ptCount val="1"/>
                <c:pt idx="0">
                  <c:v>m.pow.500 tys.</c:v>
                </c:pt>
              </c:strCache>
            </c:strRef>
          </c:tx>
          <c:spPr>
            <a:solidFill>
              <a:srgbClr val="FCDAD4"/>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Arkusz1!$F$2:$F$6</c:f>
              <c:numCache>
                <c:formatCode>General</c:formatCode>
                <c:ptCount val="5"/>
              </c:numCache>
            </c:numRef>
          </c:val>
          <c:extLst>
            <c:ext xmlns:c16="http://schemas.microsoft.com/office/drawing/2014/chart" uri="{C3380CC4-5D6E-409C-BE32-E72D297353CC}">
              <c16:uniqueId val="{00000008-D7EC-4771-844D-8F7FA53E26F0}"/>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General"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0"/>
          <c:y val="1.8788668107284821E-2"/>
          <c:w val="1"/>
          <c:h val="0.90626941701456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8591766666666667"/>
          <c:h val="1"/>
        </c:manualLayout>
      </c:layout>
      <c:barChart>
        <c:barDir val="bar"/>
        <c:grouping val="clustered"/>
        <c:varyColors val="0"/>
        <c:ser>
          <c:idx val="1"/>
          <c:order val="1"/>
          <c:tx>
            <c:strRef>
              <c:f>Arkusz1!$C$1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5222-4F02-985C-65FDF3AEAB96}"/>
                </c:ext>
              </c:extLst>
            </c:dLbl>
            <c:dLbl>
              <c:idx val="3"/>
              <c:tx>
                <c:rich>
                  <a:bodyPr/>
                  <a:lstStyle/>
                  <a:p>
                    <a:fld id="{BE435060-36FB-4989-B4FD-AADDC524DF98}" type="VALUE">
                      <a:rPr lang="en-US" b="0"/>
                      <a:pPr/>
                      <a:t>[WARTOŚĆ]</a:t>
                    </a:fld>
                    <a:endParaRPr lang="pl-PL"/>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4-4D58-A320-984181780F0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Arkusz1!$C$2:$C$6</c:f>
              <c:numCache>
                <c:formatCode>0.0</c:formatCode>
                <c:ptCount val="5"/>
                <c:pt idx="0">
                  <c:v>52.564102564102569</c:v>
                </c:pt>
                <c:pt idx="1">
                  <c:v>17.948717948717949</c:v>
                </c:pt>
                <c:pt idx="2">
                  <c:v>7.6923076923076925</c:v>
                </c:pt>
                <c:pt idx="3">
                  <c:v>2.5641025641025639</c:v>
                </c:pt>
                <c:pt idx="4">
                  <c:v>24.358974358974358</c:v>
                </c:pt>
              </c:numCache>
            </c:numRef>
          </c:val>
          <c:extLst>
            <c:ext xmlns:c16="http://schemas.microsoft.com/office/drawing/2014/chart" uri="{C3380CC4-5D6E-409C-BE32-E72D297353CC}">
              <c16:uniqueId val="{00000005-5222-4F02-985C-65FDF3AEAB96}"/>
            </c:ext>
          </c:extLst>
        </c:ser>
        <c:ser>
          <c:idx val="2"/>
          <c:order val="2"/>
          <c:tx>
            <c:strRef>
              <c:f>Arkusz1!$D$1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Arkusz1!$D$2:$D$6</c:f>
              <c:numCache>
                <c:formatCode>0.0</c:formatCode>
                <c:ptCount val="5"/>
                <c:pt idx="0">
                  <c:v>50</c:v>
                </c:pt>
                <c:pt idx="1">
                  <c:v>22.333333333333332</c:v>
                </c:pt>
                <c:pt idx="2">
                  <c:v>12</c:v>
                </c:pt>
                <c:pt idx="3">
                  <c:v>10</c:v>
                </c:pt>
                <c:pt idx="4">
                  <c:v>20</c:v>
                </c:pt>
              </c:numCache>
            </c:numRef>
          </c:val>
          <c:extLst>
            <c:ext xmlns:c16="http://schemas.microsoft.com/office/drawing/2014/chart" uri="{C3380CC4-5D6E-409C-BE32-E72D297353CC}">
              <c16:uniqueId val="{00000006-5222-4F02-985C-65FDF3AEAB96}"/>
            </c:ext>
          </c:extLst>
        </c:ser>
        <c:ser>
          <c:idx val="3"/>
          <c:order val="3"/>
          <c:tx>
            <c:strRef>
              <c:f>Arkusz1!$E$1</c:f>
              <c:strCache>
                <c:ptCount val="1"/>
                <c:pt idx="0">
                  <c:v>powyżej 2500 PLN</c:v>
                </c:pt>
              </c:strCache>
            </c:strRef>
          </c:tx>
          <c:spPr>
            <a:solidFill>
              <a:srgbClr val="FFECA7"/>
            </a:solidFill>
            <a:ln>
              <a:solidFill>
                <a:sysClr val="window" lastClr="FFFFFF"/>
              </a:solidFill>
            </a:ln>
            <a:effectLst/>
          </c:spPr>
          <c:invertIfNegative val="0"/>
          <c:dLbls>
            <c:dLbl>
              <c:idx val="1"/>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B514-4F58-8ACB-22B184137B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Arkusz1!$E$2:$E$6</c:f>
              <c:numCache>
                <c:formatCode>0.0</c:formatCode>
                <c:ptCount val="5"/>
                <c:pt idx="0">
                  <c:v>39.24050632911392</c:v>
                </c:pt>
                <c:pt idx="1">
                  <c:v>34.177215189873415</c:v>
                </c:pt>
                <c:pt idx="2">
                  <c:v>14.556962025316455</c:v>
                </c:pt>
                <c:pt idx="3">
                  <c:v>11.39240506329114</c:v>
                </c:pt>
                <c:pt idx="4">
                  <c:v>24.050632911392405</c:v>
                </c:pt>
              </c:numCache>
            </c:numRef>
          </c:val>
          <c:extLst>
            <c:ext xmlns:c16="http://schemas.microsoft.com/office/drawing/2014/chart" uri="{C3380CC4-5D6E-409C-BE32-E72D297353CC}">
              <c16:uniqueId val="{00000008-5222-4F02-985C-65FDF3AEAB96}"/>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c:v>
                      </c:pt>
                    </c:strCache>
                  </c:strRef>
                </c:tx>
                <c:spPr>
                  <a:pattFill prst="wdUpDiag">
                    <a:fgClr>
                      <a:srgbClr val="D9D9D9"/>
                    </a:fgClr>
                    <a:bgClr>
                      <a:sysClr val="window" lastClr="FFFFFF"/>
                    </a:bgClr>
                  </a:pattFill>
                  <a:ln>
                    <a:no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5222-4F02-985C-65FDF3AEAB9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Arkusz1!$A$2:$A$6</c15:sqref>
                        </c15:formulaRef>
                      </c:ext>
                    </c:extLst>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extLst>
                      <c:ext uri="{02D57815-91ED-43cb-92C2-25804820EDAC}">
                        <c15:formulaRef>
                          <c15:sqref>Arkusz1!$B$2:$B$6</c15:sqref>
                        </c15:formulaRef>
                      </c:ext>
                    </c:extLst>
                    <c:numCache>
                      <c:formatCode>0.0</c:formatCode>
                      <c:ptCount val="5"/>
                      <c:pt idx="0">
                        <c:v>47.451669600000002</c:v>
                      </c:pt>
                      <c:pt idx="1">
                        <c:v>25.3</c:v>
                      </c:pt>
                      <c:pt idx="2">
                        <c:v>11.950790861159929</c:v>
                      </c:pt>
                      <c:pt idx="3">
                        <c:v>9.6999999999999993</c:v>
                      </c:pt>
                      <c:pt idx="4">
                        <c:v>21.265377855887522</c:v>
                      </c:pt>
                    </c:numCache>
                  </c:numRef>
                </c:val>
                <c:extLst>
                  <c:ext xmlns:c16="http://schemas.microsoft.com/office/drawing/2014/chart" uri="{C3380CC4-5D6E-409C-BE32-E72D297353CC}">
                    <c16:uniqueId val="{00000002-5222-4F02-985C-65FDF3AEAB96}"/>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1"/>
          <c:order val="1"/>
          <c:tx>
            <c:strRef>
              <c:f>Arkusz1!$C$1</c:f>
              <c:strCache>
                <c:ptCount val="1"/>
                <c:pt idx="0">
                  <c:v>15-25 lat</c:v>
                </c:pt>
              </c:strCache>
            </c:strRef>
          </c:tx>
          <c:spPr>
            <a:solidFill>
              <a:srgbClr val="4B656D"/>
            </a:solidFill>
            <a:ln>
              <a:solidFill>
                <a:sysClr val="window" lastClr="FFFFFF"/>
              </a:solidFill>
            </a:ln>
            <a:effectLst/>
          </c:spPr>
          <c:invertIfNegative val="0"/>
          <c:dLbls>
            <c:dLbl>
              <c:idx val="1"/>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8-9FE3-41AA-86D7-85984E6C01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Arkusz1!$C$2:$C$6</c:f>
              <c:numCache>
                <c:formatCode>0.0</c:formatCode>
                <c:ptCount val="5"/>
                <c:pt idx="0">
                  <c:v>37.804878048780488</c:v>
                </c:pt>
                <c:pt idx="1">
                  <c:v>45.121951219512198</c:v>
                </c:pt>
                <c:pt idx="2">
                  <c:v>13.414634146341465</c:v>
                </c:pt>
                <c:pt idx="3">
                  <c:v>2.4390243902439024</c:v>
                </c:pt>
                <c:pt idx="4">
                  <c:v>23.170731707317074</c:v>
                </c:pt>
              </c:numCache>
            </c:numRef>
          </c:val>
          <c:extLst>
            <c:ext xmlns:c16="http://schemas.microsoft.com/office/drawing/2014/chart" uri="{C3380CC4-5D6E-409C-BE32-E72D297353CC}">
              <c16:uniqueId val="{00000009-ADC9-410D-8311-F3487931BE1A}"/>
            </c:ext>
          </c:extLst>
        </c:ser>
        <c:ser>
          <c:idx val="2"/>
          <c:order val="2"/>
          <c:tx>
            <c:strRef>
              <c:f>Arkusz1!$D$1</c:f>
              <c:strCache>
                <c:ptCount val="1"/>
                <c:pt idx="0">
                  <c:v>26-34 lat</c:v>
                </c:pt>
              </c:strCache>
            </c:strRef>
          </c:tx>
          <c:spPr>
            <a:solidFill>
              <a:srgbClr val="6D8F9A"/>
            </a:solidFill>
            <a:ln>
              <a:solidFill>
                <a:sysClr val="window" lastClr="FFFFFF"/>
              </a:solidFill>
            </a:ln>
            <a:effectLst/>
          </c:spPr>
          <c:invertIfNegative val="0"/>
          <c:dLbls>
            <c:dLbl>
              <c:idx val="0"/>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6-9FE3-41AA-86D7-85984E6C01A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Arkusz1!$D$2:$D$6</c:f>
              <c:numCache>
                <c:formatCode>0.0</c:formatCode>
                <c:ptCount val="5"/>
                <c:pt idx="0">
                  <c:v>63.46153846153846</c:v>
                </c:pt>
                <c:pt idx="1">
                  <c:v>24.03846153846154</c:v>
                </c:pt>
                <c:pt idx="2">
                  <c:v>5.7692307692307692</c:v>
                </c:pt>
                <c:pt idx="3">
                  <c:v>13.461538461538462</c:v>
                </c:pt>
                <c:pt idx="4">
                  <c:v>13.461538461538462</c:v>
                </c:pt>
              </c:numCache>
            </c:numRef>
          </c:val>
          <c:extLst>
            <c:ext xmlns:c16="http://schemas.microsoft.com/office/drawing/2014/chart" uri="{C3380CC4-5D6E-409C-BE32-E72D297353CC}">
              <c16:uniqueId val="{0000000A-ADC9-410D-8311-F3487931BE1A}"/>
            </c:ext>
          </c:extLst>
        </c:ser>
        <c:ser>
          <c:idx val="3"/>
          <c:order val="3"/>
          <c:tx>
            <c:strRef>
              <c:f>Arkusz1!$E$1</c:f>
              <c:strCache>
                <c:ptCount val="1"/>
                <c:pt idx="0">
                  <c:v>35-44 lat</c:v>
                </c:pt>
              </c:strCache>
            </c:strRef>
          </c:tx>
          <c:spPr>
            <a:solidFill>
              <a:srgbClr val="9FB4BB"/>
            </a:solidFill>
            <a:ln>
              <a:solidFill>
                <a:sysClr val="window" lastClr="FFFFFF"/>
              </a:solidFill>
            </a:ln>
            <a:effectLst/>
          </c:spPr>
          <c:invertIfNegative val="0"/>
          <c:dLbls>
            <c:dLbl>
              <c:idx val="2"/>
              <c:layout>
                <c:manualLayout>
                  <c:x val="1.7638888888888888E-2"/>
                  <c:y val="1.2202928789385198E-2"/>
                </c:manualLayout>
              </c:layout>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E3-41AA-86D7-85984E6C01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Arkusz1!$E$2:$E$6</c:f>
              <c:numCache>
                <c:formatCode>0.0</c:formatCode>
                <c:ptCount val="5"/>
                <c:pt idx="0">
                  <c:v>41.379310344827587</c:v>
                </c:pt>
                <c:pt idx="1">
                  <c:v>26.436781609195403</c:v>
                </c:pt>
                <c:pt idx="2">
                  <c:v>17.241379310344829</c:v>
                </c:pt>
                <c:pt idx="3">
                  <c:v>13.793103448275861</c:v>
                </c:pt>
                <c:pt idx="4">
                  <c:v>17.241379310344829</c:v>
                </c:pt>
              </c:numCache>
            </c:numRef>
          </c:val>
          <c:extLst>
            <c:ext xmlns:c16="http://schemas.microsoft.com/office/drawing/2014/chart" uri="{C3380CC4-5D6E-409C-BE32-E72D297353CC}">
              <c16:uniqueId val="{0000000B-ADC9-410D-8311-F3487931BE1A}"/>
            </c:ext>
          </c:extLst>
        </c:ser>
        <c:ser>
          <c:idx val="4"/>
          <c:order val="4"/>
          <c:tx>
            <c:strRef>
              <c:f>Arkusz1!$F$1</c:f>
              <c:strCache>
                <c:ptCount val="1"/>
                <c:pt idx="0">
                  <c:v>45-59 lat</c:v>
                </c:pt>
              </c:strCache>
            </c:strRef>
          </c:tx>
          <c:spPr>
            <a:solidFill>
              <a:srgbClr val="C4D7DD"/>
            </a:solidFill>
            <a:ln>
              <a:solidFill>
                <a:sysClr val="window" lastClr="FFFFFF"/>
              </a:solidFill>
            </a:ln>
            <a:effectLst/>
          </c:spPr>
          <c:invertIfNegative val="0"/>
          <c:dLbls>
            <c:dLbl>
              <c:idx val="2"/>
              <c:layout>
                <c:manualLayout>
                  <c:x val="3.5277777777777776E-2"/>
                  <c:y val="-3.0506721447450249E-3"/>
                </c:manualLayout>
              </c:layout>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C9-410D-8311-F3487931BE1A}"/>
                </c:ext>
              </c:extLst>
            </c:dLbl>
            <c:dLbl>
              <c:idx val="4"/>
              <c:tx>
                <c:rich>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fld id="{CE8D5CF4-A057-4A64-A7DF-E5A50167E0B3}" type="VALUE">
                      <a:rPr lang="en-US" b="1"/>
                      <a:pPr>
                        <a:defRPr sz="1000" u="sng">
                          <a:latin typeface="Century Gothic" panose="020B0502020202020204" pitchFamily="34" charset="0"/>
                        </a:defRPr>
                      </a:pPr>
                      <a:t>[WARTOŚĆ]</a:t>
                    </a:fld>
                    <a:endParaRPr lang="pl-PL"/>
                  </a:p>
                </c:rich>
              </c:tx>
              <c:spPr>
                <a:noFill/>
                <a:ln w="28575">
                  <a:solidFill>
                    <a:srgbClr val="A5A5A5"/>
                  </a:solid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E3-41AA-86D7-85984E6C01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Arkusz1!$F$2:$F$6</c:f>
              <c:numCache>
                <c:formatCode>0.0</c:formatCode>
                <c:ptCount val="5"/>
                <c:pt idx="0">
                  <c:v>31.868131868131865</c:v>
                </c:pt>
                <c:pt idx="1">
                  <c:v>19.780219780219781</c:v>
                </c:pt>
                <c:pt idx="2">
                  <c:v>16.483516483516482</c:v>
                </c:pt>
                <c:pt idx="3">
                  <c:v>14.285714285714285</c:v>
                </c:pt>
                <c:pt idx="4">
                  <c:v>31.868131868131865</c:v>
                </c:pt>
              </c:numCache>
            </c:numRef>
          </c:val>
          <c:extLst>
            <c:ext xmlns:c16="http://schemas.microsoft.com/office/drawing/2014/chart" uri="{C3380CC4-5D6E-409C-BE32-E72D297353CC}">
              <c16:uniqueId val="{0000000E-ADC9-410D-8311-F3487931BE1A}"/>
            </c:ext>
          </c:extLst>
        </c:ser>
        <c:ser>
          <c:idx val="5"/>
          <c:order val="5"/>
          <c:tx>
            <c:strRef>
              <c:f>Arkusz1!$G$1</c:f>
              <c:strCache>
                <c:ptCount val="1"/>
                <c:pt idx="0">
                  <c:v>60 lat +</c:v>
                </c:pt>
              </c:strCache>
            </c:strRef>
          </c:tx>
          <c:spPr>
            <a:solidFill>
              <a:srgbClr val="E9F1F3"/>
            </a:solidFill>
            <a:ln>
              <a:noFill/>
            </a:ln>
            <a:effectLst/>
          </c:spPr>
          <c:invertIfNegative val="0"/>
          <c:dLbls>
            <c:dLbl>
              <c:idx val="0"/>
              <c:spPr>
                <a:noFill/>
                <a:ln w="28575">
                  <a:solidFill>
                    <a:srgbClr val="A5A5A5"/>
                  </a:solidFill>
                </a:ln>
                <a:effectLst/>
              </c:spPr>
              <c:txPr>
                <a:bodyPr rot="0" spcFirstLastPara="1" vertOverflow="ellipsis" vert="horz" wrap="square" lIns="38100" tIns="19050" rIns="38100" bIns="19050" anchor="ctr" anchorCtr="0">
                  <a:spAutoFit/>
                </a:bodyPr>
                <a:lstStyle/>
                <a:p>
                  <a:pPr algn="ctr">
                    <a:defRPr lang="en-US"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7-9FE3-41AA-86D7-85984E6C01A4}"/>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f>Arkusz1!$G$2:$G$6</c:f>
              <c:numCache>
                <c:formatCode>0.0</c:formatCode>
                <c:ptCount val="5"/>
                <c:pt idx="0">
                  <c:v>63.46153846153846</c:v>
                </c:pt>
                <c:pt idx="1">
                  <c:v>24.03846153846154</c:v>
                </c:pt>
                <c:pt idx="2">
                  <c:v>5.7692307692307692</c:v>
                </c:pt>
                <c:pt idx="3">
                  <c:v>13.461538461538462</c:v>
                </c:pt>
                <c:pt idx="4">
                  <c:v>13.461538461538462</c:v>
                </c:pt>
              </c:numCache>
            </c:numRef>
          </c:val>
          <c:extLst>
            <c:ext xmlns:c16="http://schemas.microsoft.com/office/drawing/2014/chart" uri="{C3380CC4-5D6E-409C-BE32-E72D297353CC}">
              <c16:uniqueId val="{00000000-8537-4ECC-A129-72450EF23B44}"/>
            </c:ext>
          </c:extLst>
        </c:ser>
        <c:dLbls>
          <c:dLblPos val="outEnd"/>
          <c:showLegendKey val="0"/>
          <c:showVal val="1"/>
          <c:showCatName val="0"/>
          <c:showSerName val="0"/>
          <c:showPercent val="0"/>
          <c:showBubbleSize val="0"/>
        </c:dLbls>
        <c:gapWidth val="68"/>
        <c:axId val="383821656"/>
        <c:axId val="383822048"/>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c:v>
                      </c:pt>
                    </c:strCache>
                  </c:strRef>
                </c:tx>
                <c:spPr>
                  <a:pattFill prst="wdUpDiag">
                    <a:fgClr>
                      <a:srgbClr val="D9D9D9"/>
                    </a:fgClr>
                    <a:bgClr>
                      <a:sysClr val="window" lastClr="FFFFFF"/>
                    </a:bgClr>
                  </a:pattFill>
                  <a:ln>
                    <a:solidFill>
                      <a:sysClr val="window" lastClr="FFFFFF"/>
                    </a:solidFill>
                  </a:ln>
                  <a:effectLst/>
                </c:spPr>
                <c:invertIfNegative val="0"/>
                <c:dPt>
                  <c:idx val="2"/>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1-ADC9-410D-8311-F3487931BE1A}"/>
                    </c:ext>
                  </c:extLst>
                </c:dPt>
                <c:dPt>
                  <c:idx val="3"/>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3-ADC9-410D-8311-F3487931BE1A}"/>
                    </c:ext>
                  </c:extLst>
                </c:dPt>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ADC9-410D-8311-F3487931BE1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Arkusz1!$A$2:$A$6</c15:sqref>
                        </c15:formulaRef>
                      </c:ext>
                    </c:extLst>
                    <c:strCache>
                      <c:ptCount val="5"/>
                      <c:pt idx="0">
                        <c:v>to rząd albo samorząd powinien podejmować działania</c:v>
                      </c:pt>
                      <c:pt idx="1">
                        <c:v>nie wierzę w to, że mogę przyczynić się do zmniejszenia emisji zanieczyszczeń</c:v>
                      </c:pt>
                      <c:pt idx="2">
                        <c:v>nie zanieczyszczam powietrza, więc nie muszę podejmować żadnych działań</c:v>
                      </c:pt>
                      <c:pt idx="3">
                        <c:v>nie mam czasu</c:v>
                      </c:pt>
                      <c:pt idx="4">
                        <c:v>nie wiem co mogłabym/mógłbym zrobić</c:v>
                      </c:pt>
                    </c:strCache>
                  </c:strRef>
                </c:cat>
                <c:val>
                  <c:numRef>
                    <c:extLst>
                      <c:ext uri="{02D57815-91ED-43cb-92C2-25804820EDAC}">
                        <c15:formulaRef>
                          <c15:sqref>Arkusz1!$B$2:$B$6</c15:sqref>
                        </c15:formulaRef>
                      </c:ext>
                    </c:extLst>
                    <c:numCache>
                      <c:formatCode>0.0</c:formatCode>
                      <c:ptCount val="5"/>
                      <c:pt idx="0">
                        <c:v>47.451669600000002</c:v>
                      </c:pt>
                      <c:pt idx="1">
                        <c:v>25.3</c:v>
                      </c:pt>
                      <c:pt idx="2">
                        <c:v>11.950790861159929</c:v>
                      </c:pt>
                      <c:pt idx="3">
                        <c:v>9.6999999999999993</c:v>
                      </c:pt>
                      <c:pt idx="4">
                        <c:v>21.265377855887522</c:v>
                      </c:pt>
                    </c:numCache>
                  </c:numRef>
                </c:val>
                <c:extLst>
                  <c:ext xmlns:c16="http://schemas.microsoft.com/office/drawing/2014/chart" uri="{C3380CC4-5D6E-409C-BE32-E72D297353CC}">
                    <c16:uniqueId val="{00000006-ADC9-410D-8311-F3487931BE1A}"/>
                  </c:ext>
                </c:extLst>
              </c15:ser>
            </c15:filteredBarSeries>
          </c:ext>
        </c:extLst>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430555555555155E-3"/>
          <c:y val="0"/>
          <c:w val="0.84200555555555556"/>
          <c:h val="1"/>
        </c:manualLayout>
      </c:layout>
      <c:barChart>
        <c:barDir val="bar"/>
        <c:grouping val="clustered"/>
        <c:varyColors val="0"/>
        <c:ser>
          <c:idx val="0"/>
          <c:order val="0"/>
          <c:tx>
            <c:strRef>
              <c:f>Arkusz1!$B$1</c:f>
              <c:strCache>
                <c:ptCount val="1"/>
                <c:pt idx="0">
                  <c:v>15-25 lat</c:v>
                </c:pt>
              </c:strCache>
            </c:strRef>
          </c:tx>
          <c:spPr>
            <a:solidFill>
              <a:srgbClr val="4B656D"/>
            </a:solidFill>
            <a:ln>
              <a:solidFill>
                <a:sysClr val="window" lastClr="FFFFFF"/>
              </a:solidFill>
            </a:ln>
            <a:effectLst/>
          </c:spPr>
          <c:invertIfNegative val="0"/>
          <c:dPt>
            <c:idx val="5"/>
            <c:invertIfNegative val="0"/>
            <c:bubble3D val="0"/>
            <c:spPr>
              <a:pattFill prst="wdUpDiag">
                <a:fgClr>
                  <a:srgbClr val="D9D9D9"/>
                </a:fgClr>
                <a:bgClr>
                  <a:sysClr val="window" lastClr="FFFFFF"/>
                </a:bgClr>
              </a:pattFill>
              <a:ln>
                <a:solidFill>
                  <a:sysClr val="window" lastClr="FFFFFF"/>
                </a:solidFill>
              </a:ln>
              <a:effectLst/>
            </c:spPr>
            <c:extLst>
              <c:ext xmlns:c16="http://schemas.microsoft.com/office/drawing/2014/chart" uri="{C3380CC4-5D6E-409C-BE32-E72D297353CC}">
                <c16:uniqueId val="{00000005-3280-41C6-85BB-38D23D218159}"/>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2-4C88-4D8B-8117-7D29C1E280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6-3280-41C6-85BB-38D23D218159}"/>
            </c:ext>
          </c:extLst>
        </c:ser>
        <c:ser>
          <c:idx val="1"/>
          <c:order val="1"/>
          <c:tx>
            <c:strRef>
              <c:f>Arkusz1!$C$1</c:f>
              <c:strCache>
                <c:ptCount val="1"/>
                <c:pt idx="0">
                  <c:v>26-34 lat</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9-3280-41C6-85BB-38D23D218159}"/>
            </c:ext>
          </c:extLst>
        </c:ser>
        <c:ser>
          <c:idx val="2"/>
          <c:order val="2"/>
          <c:tx>
            <c:strRef>
              <c:f>Arkusz1!$D$1</c:f>
              <c:strCache>
                <c:ptCount val="1"/>
                <c:pt idx="0">
                  <c:v>35-44 lat</c:v>
                </c:pt>
              </c:strCache>
            </c:strRef>
          </c:tx>
          <c:spPr>
            <a:solidFill>
              <a:srgbClr val="9FB4BB"/>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A-3280-41C6-85BB-38D23D218159}"/>
            </c:ext>
          </c:extLst>
        </c:ser>
        <c:ser>
          <c:idx val="3"/>
          <c:order val="3"/>
          <c:tx>
            <c:strRef>
              <c:f>Arkusz1!$E$1</c:f>
              <c:strCache>
                <c:ptCount val="1"/>
                <c:pt idx="0">
                  <c:v>45-59 lat</c:v>
                </c:pt>
              </c:strCache>
            </c:strRef>
          </c:tx>
          <c:spPr>
            <a:solidFill>
              <a:srgbClr val="C4D7DD"/>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Arkusz1!$E$2</c:f>
              <c:numCache>
                <c:formatCode>0.0</c:formatCode>
                <c:ptCount val="1"/>
              </c:numCache>
            </c:numRef>
          </c:val>
          <c:extLst>
            <c:ext xmlns:c16="http://schemas.microsoft.com/office/drawing/2014/chart" uri="{C3380CC4-5D6E-409C-BE32-E72D297353CC}">
              <c16:uniqueId val="{0000000B-3280-41C6-85BB-38D23D218159}"/>
            </c:ext>
          </c:extLst>
        </c:ser>
        <c:ser>
          <c:idx val="4"/>
          <c:order val="4"/>
          <c:tx>
            <c:strRef>
              <c:f>Arkusz1!$F$1</c:f>
              <c:strCache>
                <c:ptCount val="1"/>
                <c:pt idx="0">
                  <c:v>60 lat +</c:v>
                </c:pt>
              </c:strCache>
            </c:strRef>
          </c:tx>
          <c:spPr>
            <a:solidFill>
              <a:srgbClr val="E9F1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Arkusz1!$F$2</c:f>
              <c:numCache>
                <c:formatCode>0.0</c:formatCode>
                <c:ptCount val="1"/>
              </c:numCache>
            </c:numRef>
          </c:val>
          <c:extLst>
            <c:ext xmlns:c16="http://schemas.microsoft.com/office/drawing/2014/chart" uri="{C3380CC4-5D6E-409C-BE32-E72D297353CC}">
              <c16:uniqueId val="{00000000-0F87-4711-A9A3-F977F96F2FF9}"/>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a:noFill/>
        </a:ln>
        <a:effectLst/>
      </c:spPr>
    </c:plotArea>
    <c:legend>
      <c:legendPos val="r"/>
      <c:layout>
        <c:manualLayout>
          <c:xMode val="edge"/>
          <c:yMode val="edge"/>
          <c:x val="1.8509922119867048E-2"/>
          <c:y val="1.978232993317825E-3"/>
          <c:w val="0.9695307734742612"/>
          <c:h val="0.92787671677066974"/>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22222222222221"/>
          <c:y val="0"/>
          <c:w val="0.57695444444444444"/>
          <c:h val="0.99650964295022149"/>
        </c:manualLayout>
      </c:layout>
      <c:barChart>
        <c:barDir val="bar"/>
        <c:grouping val="clustered"/>
        <c:varyColors val="0"/>
        <c:ser>
          <c:idx val="1"/>
          <c:order val="0"/>
          <c:tx>
            <c:strRef>
              <c:f>Arkusz1!$B$1</c:f>
              <c:strCache>
                <c:ptCount val="1"/>
                <c:pt idx="0">
                  <c:v>do 1500 PLN</c:v>
                </c:pt>
              </c:strCache>
            </c:strRef>
          </c:tx>
          <c:spPr>
            <a:solidFill>
              <a:srgbClr val="FFC901"/>
            </a:solidFill>
            <a:ln>
              <a:solidFill>
                <a:sysClr val="window" lastClr="FFFFFF"/>
              </a:solid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extLst>
                <c:ext xmlns:c16="http://schemas.microsoft.com/office/drawing/2014/chart" uri="{C3380CC4-5D6E-409C-BE32-E72D297353CC}">
                  <c16:uniqueId val="{00000003-79FA-483A-98CA-D701D7DAC27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Arkusz1!$B$2</c:f>
              <c:numCache>
                <c:formatCode>0.0</c:formatCode>
                <c:ptCount val="1"/>
              </c:numCache>
            </c:numRef>
          </c:val>
          <c:extLst>
            <c:ext xmlns:c16="http://schemas.microsoft.com/office/drawing/2014/chart" uri="{C3380CC4-5D6E-409C-BE32-E72D297353CC}">
              <c16:uniqueId val="{00000005-79FA-483A-98CA-D701D7DAC27A}"/>
            </c:ext>
          </c:extLst>
        </c:ser>
        <c:ser>
          <c:idx val="2"/>
          <c:order val="1"/>
          <c:tx>
            <c:strRef>
              <c:f>Arkusz1!$C$1</c:f>
              <c:strCache>
                <c:ptCount val="1"/>
                <c:pt idx="0">
                  <c:v>1501-2500 PLN</c:v>
                </c:pt>
              </c:strCache>
            </c:strRef>
          </c:tx>
          <c:spPr>
            <a:solidFill>
              <a:srgbClr val="FFE171"/>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Arkusz1!$C$2</c:f>
              <c:numCache>
                <c:formatCode>0.0</c:formatCode>
                <c:ptCount val="1"/>
              </c:numCache>
            </c:numRef>
          </c:val>
          <c:extLst>
            <c:ext xmlns:c16="http://schemas.microsoft.com/office/drawing/2014/chart" uri="{C3380CC4-5D6E-409C-BE32-E72D297353CC}">
              <c16:uniqueId val="{00000006-79FA-483A-98CA-D701D7DAC27A}"/>
            </c:ext>
          </c:extLst>
        </c:ser>
        <c:ser>
          <c:idx val="3"/>
          <c:order val="2"/>
          <c:tx>
            <c:strRef>
              <c:f>Arkusz1!$D$1</c:f>
              <c:strCache>
                <c:ptCount val="1"/>
                <c:pt idx="0">
                  <c:v>powy.2500 PLN</c:v>
                </c:pt>
              </c:strCache>
            </c:strRef>
          </c:tx>
          <c:spPr>
            <a:solidFill>
              <a:srgbClr val="FFECA7"/>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c:f>
              <c:numCache>
                <c:formatCode>General</c:formatCode>
                <c:ptCount val="1"/>
              </c:numCache>
            </c:numRef>
          </c:cat>
          <c:val>
            <c:numRef>
              <c:f>Arkusz1!$D$2</c:f>
              <c:numCache>
                <c:formatCode>0.0</c:formatCode>
                <c:ptCount val="1"/>
              </c:numCache>
            </c:numRef>
          </c:val>
          <c:extLst>
            <c:ext xmlns:c16="http://schemas.microsoft.com/office/drawing/2014/chart" uri="{C3380CC4-5D6E-409C-BE32-E72D297353CC}">
              <c16:uniqueId val="{00000008-79FA-483A-98CA-D701D7DAC27A}"/>
            </c:ext>
          </c:extLst>
        </c:ser>
        <c:dLbls>
          <c:dLblPos val="outEnd"/>
          <c:showLegendKey val="0"/>
          <c:showVal val="1"/>
          <c:showCatName val="0"/>
          <c:showSerName val="0"/>
          <c:showPercent val="0"/>
          <c:showBubbleSize val="0"/>
        </c:dLbls>
        <c:gapWidth val="68"/>
        <c:axId val="383821656"/>
        <c:axId val="383822048"/>
      </c:barChart>
      <c:catAx>
        <c:axId val="383821656"/>
        <c:scaling>
          <c:orientation val="maxMin"/>
        </c:scaling>
        <c:delete val="1"/>
        <c:axPos val="l"/>
        <c:numFmt formatCode="General" sourceLinked="1"/>
        <c:majorTickMark val="none"/>
        <c:minorTickMark val="none"/>
        <c:tickLblPos val="nextTo"/>
        <c:crossAx val="383822048"/>
        <c:crosses val="autoZero"/>
        <c:auto val="1"/>
        <c:lblAlgn val="ctr"/>
        <c:lblOffset val="100"/>
        <c:noMultiLvlLbl val="0"/>
      </c:catAx>
      <c:valAx>
        <c:axId val="383822048"/>
        <c:scaling>
          <c:orientation val="minMax"/>
          <c:max val="100"/>
        </c:scaling>
        <c:delete val="1"/>
        <c:axPos val="t"/>
        <c:numFmt formatCode="0.0" sourceLinked="1"/>
        <c:majorTickMark val="out"/>
        <c:minorTickMark val="none"/>
        <c:tickLblPos val="nextTo"/>
        <c:crossAx val="383821656"/>
        <c:crosses val="autoZero"/>
        <c:crossBetween val="between"/>
      </c:valAx>
      <c:spPr>
        <a:noFill/>
        <a:ln w="25400">
          <a:noFill/>
        </a:ln>
        <a:effectLst/>
      </c:spPr>
    </c:plotArea>
    <c:legend>
      <c:legendPos val="r"/>
      <c:layout>
        <c:manualLayout>
          <c:xMode val="edge"/>
          <c:yMode val="edge"/>
          <c:x val="0"/>
          <c:y val="0"/>
          <c:w val="0.99605097370206463"/>
          <c:h val="1"/>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55171575556447E-2"/>
          <c:y val="0.10750324810085314"/>
          <c:w val="0.94968965684888706"/>
          <c:h val="0.61679152213672839"/>
        </c:manualLayout>
      </c:layout>
      <c:barChart>
        <c:barDir val="col"/>
        <c:grouping val="clustered"/>
        <c:varyColors val="0"/>
        <c:ser>
          <c:idx val="0"/>
          <c:order val="0"/>
          <c:tx>
            <c:strRef>
              <c:f>Arkusz1!$B$1</c:f>
              <c:strCache>
                <c:ptCount val="1"/>
                <c:pt idx="0">
                  <c:v>Seria 1</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częstsze korzystanie z transportu publicznego, jazda na rowerze lub poruszanie się pieszo w mieście</c:v>
                </c:pt>
                <c:pt idx="1">
                  <c:v>ograniczenie ruchu samochodów w centrum miasta</c:v>
                </c:pt>
                <c:pt idx="2">
                  <c:v>zmiana systemu ogrzewania własnego domu/mieszkania</c:v>
                </c:pt>
              </c:strCache>
            </c:strRef>
          </c:cat>
          <c:val>
            <c:numRef>
              <c:f>Arkusz1!$B$2:$B$4</c:f>
              <c:numCache>
                <c:formatCode>0.0</c:formatCode>
                <c:ptCount val="3"/>
                <c:pt idx="0">
                  <c:v>63.721552878179388</c:v>
                </c:pt>
                <c:pt idx="1">
                  <c:v>57.499999999999993</c:v>
                </c:pt>
                <c:pt idx="2">
                  <c:v>54.882571075401728</c:v>
                </c:pt>
              </c:numCache>
            </c:numRef>
          </c:val>
          <c:extLst>
            <c:ext xmlns:c16="http://schemas.microsoft.com/office/drawing/2014/chart" uri="{C3380CC4-5D6E-409C-BE32-E72D297353CC}">
              <c16:uniqueId val="{00000000-1446-4A10-9AC7-06EBF3BE2A40}"/>
            </c:ext>
          </c:extLst>
        </c:ser>
        <c:dLbls>
          <c:showLegendKey val="0"/>
          <c:showVal val="0"/>
          <c:showCatName val="0"/>
          <c:showSerName val="0"/>
          <c:showPercent val="0"/>
          <c:showBubbleSize val="0"/>
        </c:dLbls>
        <c:gapWidth val="110"/>
        <c:overlap val="-27"/>
        <c:axId val="354051032"/>
        <c:axId val="354050640"/>
      </c:barChart>
      <c:catAx>
        <c:axId val="35405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54050640"/>
        <c:crosses val="autoZero"/>
        <c:auto val="1"/>
        <c:lblAlgn val="ctr"/>
        <c:lblOffset val="100"/>
        <c:noMultiLvlLbl val="0"/>
      </c:catAx>
      <c:valAx>
        <c:axId val="354050640"/>
        <c:scaling>
          <c:orientation val="minMax"/>
          <c:min val="0"/>
        </c:scaling>
        <c:delete val="1"/>
        <c:axPos val="l"/>
        <c:numFmt formatCode="0.0" sourceLinked="1"/>
        <c:majorTickMark val="out"/>
        <c:minorTickMark val="none"/>
        <c:tickLblPos val="nextTo"/>
        <c:crossAx val="354051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Arkusz1!$B$2</c:f>
              <c:numCache>
                <c:formatCode>0.0</c:formatCode>
                <c:ptCount val="1"/>
                <c:pt idx="0">
                  <c:v>76.599999999999994</c:v>
                </c:pt>
              </c:numCache>
            </c:numRef>
          </c:val>
          <c:extLst>
            <c:ext xmlns:c16="http://schemas.microsoft.com/office/drawing/2014/chart" uri="{C3380CC4-5D6E-409C-BE32-E72D297353CC}">
              <c16:uniqueId val="{00000000-9065-4EB2-9A19-33D1325A2E2D}"/>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65-4EB2-9A19-33D1325A2E2D}"/>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Arkusz1!$C$2</c:f>
              <c:numCache>
                <c:formatCode>0.0</c:formatCode>
                <c:ptCount val="1"/>
                <c:pt idx="0">
                  <c:v>16.2</c:v>
                </c:pt>
              </c:numCache>
            </c:numRef>
          </c:val>
          <c:extLst>
            <c:ext xmlns:c16="http://schemas.microsoft.com/office/drawing/2014/chart" uri="{C3380CC4-5D6E-409C-BE32-E72D297353CC}">
              <c16:uniqueId val="{00000002-9065-4EB2-9A19-33D1325A2E2D}"/>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produkcji energii elektrycznej i ciepła</c:v>
                </c:pt>
              </c:strCache>
            </c:strRef>
          </c:cat>
          <c:val>
            <c:numRef>
              <c:f>Arkusz1!$D$2</c:f>
              <c:numCache>
                <c:formatCode>0.0</c:formatCode>
                <c:ptCount val="1"/>
                <c:pt idx="0">
                  <c:v>7.1999999999999993</c:v>
                </c:pt>
              </c:numCache>
            </c:numRef>
          </c:val>
          <c:extLst>
            <c:ext xmlns:c16="http://schemas.microsoft.com/office/drawing/2014/chart" uri="{C3380CC4-5D6E-409C-BE32-E72D297353CC}">
              <c16:uniqueId val="{00000003-9065-4EB2-9A19-33D1325A2E2D}"/>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59592137283029"/>
          <c:y val="5.0164387407250606E-2"/>
          <c:w val="0.43226324198347599"/>
          <c:h val="0.92223622929921378"/>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wzrost cen energii elektrycznej spowodowany produkowaniem jej z odnawialnych źródeł</c:v>
                </c:pt>
                <c:pt idx="1">
                  <c:v>wymiana samochodu na nowszy z niższą emisją zanieczyszczeń</c:v>
                </c:pt>
                <c:pt idx="2">
                  <c:v>dodatkowe opłaty za wjazd samochodem do centrum miasta</c:v>
                </c:pt>
                <c:pt idx="3">
                  <c:v>podnoszenie opłat za parkowanie samochodu w mieście</c:v>
                </c:pt>
                <c:pt idx="4">
                  <c:v>zrezygnowanie z używania samochodu w poruszaniu się po mieście</c:v>
                </c:pt>
                <c:pt idx="5">
                  <c:v>zakaz wjazdu do centrum samochodów określonego typu - np. w wieku powyżej określonego rocznika</c:v>
                </c:pt>
                <c:pt idx="6">
                  <c:v>zmniejszenie zużywania prądu w gospodarstwie domowym</c:v>
                </c:pt>
                <c:pt idx="7">
                  <c:v>ograniczanie liczby miejsc parkingowych w centrum</c:v>
                </c:pt>
                <c:pt idx="8">
                  <c:v>zmiana systemu ogrzewania własnego domu/mieszkania</c:v>
                </c:pt>
                <c:pt idx="9">
                  <c:v>ograniczenie ruchu samochodów w centrum miasta</c:v>
                </c:pt>
                <c:pt idx="10">
                  <c:v>częstsze korzystanie z transportu publicznego, jazda na rowerze lub poruszanie się pieszo w mieście</c:v>
                </c:pt>
              </c:strCache>
            </c:strRef>
          </c:cat>
          <c:val>
            <c:numRef>
              <c:f>Arkusz1!$B$2:$B$12</c:f>
              <c:numCache>
                <c:formatCode>0.0</c:formatCode>
                <c:ptCount val="11"/>
                <c:pt idx="0">
                  <c:v>32.6</c:v>
                </c:pt>
                <c:pt idx="1">
                  <c:v>41.621029572836804</c:v>
                </c:pt>
                <c:pt idx="2">
                  <c:v>43.9</c:v>
                </c:pt>
                <c:pt idx="3">
                  <c:v>45.1</c:v>
                </c:pt>
                <c:pt idx="4">
                  <c:v>46.365914786967416</c:v>
                </c:pt>
                <c:pt idx="5">
                  <c:v>50.3</c:v>
                </c:pt>
                <c:pt idx="6">
                  <c:v>51.4</c:v>
                </c:pt>
                <c:pt idx="7">
                  <c:v>51.7</c:v>
                </c:pt>
                <c:pt idx="8">
                  <c:v>54.882571075401728</c:v>
                </c:pt>
                <c:pt idx="9">
                  <c:v>57.499999999999993</c:v>
                </c:pt>
                <c:pt idx="10">
                  <c:v>63.721552878179388</c:v>
                </c:pt>
              </c:numCache>
            </c:numRef>
          </c:val>
          <c:extLst>
            <c:ext xmlns:c16="http://schemas.microsoft.com/office/drawing/2014/chart" uri="{C3380CC4-5D6E-409C-BE32-E72D297353CC}">
              <c16:uniqueId val="{00000000-D435-40A9-A126-E9E90A3D9F45}"/>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wzrost cen energii elektrycznej spowodowany produkowaniem jej z odnawialnych źródeł</c:v>
                </c:pt>
                <c:pt idx="1">
                  <c:v>wymiana samochodu na nowszy z niższą emisją zanieczyszczeń</c:v>
                </c:pt>
                <c:pt idx="2">
                  <c:v>dodatkowe opłaty za wjazd samochodem do centrum miasta</c:v>
                </c:pt>
                <c:pt idx="3">
                  <c:v>podnoszenie opłat za parkowanie samochodu w mieście</c:v>
                </c:pt>
                <c:pt idx="4">
                  <c:v>zrezygnowanie z używania samochodu w poruszaniu się po mieście</c:v>
                </c:pt>
                <c:pt idx="5">
                  <c:v>zakaz wjazdu do centrum samochodów określonego typu - np. w wieku powyżej określonego rocznika</c:v>
                </c:pt>
                <c:pt idx="6">
                  <c:v>zmniejszenie zużywania prądu w gospodarstwie domowym</c:v>
                </c:pt>
                <c:pt idx="7">
                  <c:v>ograniczanie liczby miejsc parkingowych w centrum</c:v>
                </c:pt>
                <c:pt idx="8">
                  <c:v>zmiana systemu ogrzewania własnego domu/mieszkania</c:v>
                </c:pt>
                <c:pt idx="9">
                  <c:v>ograniczenie ruchu samochodów w centrum miasta</c:v>
                </c:pt>
                <c:pt idx="10">
                  <c:v>częstsze korzystanie z transportu publicznego, jazda na rowerze lub poruszanie się pieszo w mieście</c:v>
                </c:pt>
              </c:strCache>
            </c:strRef>
          </c:cat>
          <c:val>
            <c:numRef>
              <c:f>Arkusz1!$C$2:$C$12</c:f>
              <c:numCache>
                <c:formatCode>0.0</c:formatCode>
                <c:ptCount val="11"/>
                <c:pt idx="0">
                  <c:v>58.5</c:v>
                </c:pt>
                <c:pt idx="1">
                  <c:v>45.783132530120483</c:v>
                </c:pt>
                <c:pt idx="2">
                  <c:v>49.1</c:v>
                </c:pt>
                <c:pt idx="3">
                  <c:v>44.6</c:v>
                </c:pt>
                <c:pt idx="4">
                  <c:v>45.488721804511279</c:v>
                </c:pt>
                <c:pt idx="5">
                  <c:v>39.200000000000003</c:v>
                </c:pt>
                <c:pt idx="6">
                  <c:v>43.8</c:v>
                </c:pt>
                <c:pt idx="7">
                  <c:v>39.6</c:v>
                </c:pt>
                <c:pt idx="8">
                  <c:v>33.374536464771317</c:v>
                </c:pt>
                <c:pt idx="9">
                  <c:v>31.900000000000002</c:v>
                </c:pt>
                <c:pt idx="10">
                  <c:v>26.238286479250334</c:v>
                </c:pt>
              </c:numCache>
            </c:numRef>
          </c:val>
          <c:extLst>
            <c:ext xmlns:c16="http://schemas.microsoft.com/office/drawing/2014/chart" uri="{C3380CC4-5D6E-409C-BE32-E72D297353CC}">
              <c16:uniqueId val="{00000001-D435-40A9-A126-E9E90A3D9F45}"/>
            </c:ext>
          </c:extLst>
        </c:ser>
        <c:ser>
          <c:idx val="2"/>
          <c:order val="2"/>
          <c:tx>
            <c:strRef>
              <c:f>Arkusz1!$D$1</c:f>
              <c:strCache>
                <c:ptCount val="1"/>
                <c:pt idx="0">
                  <c:v>nie wiem, 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wzrost cen energii elektrycznej spowodowany produkowaniem jej z odnawialnych źródeł</c:v>
                </c:pt>
                <c:pt idx="1">
                  <c:v>wymiana samochodu na nowszy z niższą emisją zanieczyszczeń</c:v>
                </c:pt>
                <c:pt idx="2">
                  <c:v>dodatkowe opłaty za wjazd samochodem do centrum miasta</c:v>
                </c:pt>
                <c:pt idx="3">
                  <c:v>podnoszenie opłat za parkowanie samochodu w mieście</c:v>
                </c:pt>
                <c:pt idx="4">
                  <c:v>zrezygnowanie z używania samochodu w poruszaniu się po mieście</c:v>
                </c:pt>
                <c:pt idx="5">
                  <c:v>zakaz wjazdu do centrum samochodów określonego typu - np. w wieku powyżej określonego rocznika</c:v>
                </c:pt>
                <c:pt idx="6">
                  <c:v>zmniejszenie zużywania prądu w gospodarstwie domowym</c:v>
                </c:pt>
                <c:pt idx="7">
                  <c:v>ograniczanie liczby miejsc parkingowych w centrum</c:v>
                </c:pt>
                <c:pt idx="8">
                  <c:v>zmiana systemu ogrzewania własnego domu/mieszkania</c:v>
                </c:pt>
                <c:pt idx="9">
                  <c:v>ograniczenie ruchu samochodów w centrum miasta</c:v>
                </c:pt>
                <c:pt idx="10">
                  <c:v>częstsze korzystanie z transportu publicznego, jazda na rowerze lub poruszanie się pieszo w mieście</c:v>
                </c:pt>
              </c:strCache>
            </c:strRef>
          </c:cat>
          <c:val>
            <c:numRef>
              <c:f>Arkusz1!$D$2:$D$12</c:f>
              <c:numCache>
                <c:formatCode>0.0</c:formatCode>
                <c:ptCount val="11"/>
                <c:pt idx="0">
                  <c:v>8.9</c:v>
                </c:pt>
                <c:pt idx="1">
                  <c:v>12.595837897042717</c:v>
                </c:pt>
                <c:pt idx="2">
                  <c:v>7.0000000000000009</c:v>
                </c:pt>
                <c:pt idx="3">
                  <c:v>10.299999999999999</c:v>
                </c:pt>
                <c:pt idx="4">
                  <c:v>8.1453634085213036</c:v>
                </c:pt>
                <c:pt idx="5">
                  <c:v>10.5</c:v>
                </c:pt>
                <c:pt idx="6">
                  <c:v>4.8</c:v>
                </c:pt>
                <c:pt idx="7">
                  <c:v>8.6999999999999993</c:v>
                </c:pt>
                <c:pt idx="8">
                  <c:v>11.742892459826946</c:v>
                </c:pt>
                <c:pt idx="9">
                  <c:v>10.6</c:v>
                </c:pt>
                <c:pt idx="10">
                  <c:v>10.040160642570282</c:v>
                </c:pt>
              </c:numCache>
            </c:numRef>
          </c:val>
          <c:extLst>
            <c:ext xmlns:c16="http://schemas.microsoft.com/office/drawing/2014/chart" uri="{C3380CC4-5D6E-409C-BE32-E72D297353CC}">
              <c16:uniqueId val="{00000004-D435-40A9-A126-E9E90A3D9F45}"/>
            </c:ext>
          </c:extLst>
        </c:ser>
        <c:dLbls>
          <c:showLegendKey val="0"/>
          <c:showVal val="0"/>
          <c:showCatName val="0"/>
          <c:showSerName val="0"/>
          <c:showPercent val="0"/>
          <c:showBubbleSize val="0"/>
        </c:dLbls>
        <c:gapWidth val="50"/>
        <c:overlap val="100"/>
        <c:axId val="344802784"/>
        <c:axId val="344803176"/>
      </c:barChart>
      <c:catAx>
        <c:axId val="34480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4803176"/>
        <c:crosses val="autoZero"/>
        <c:auto val="1"/>
        <c:lblAlgn val="ctr"/>
        <c:lblOffset val="100"/>
        <c:noMultiLvlLbl val="0"/>
      </c:catAx>
      <c:valAx>
        <c:axId val="344803176"/>
        <c:scaling>
          <c:orientation val="minMax"/>
        </c:scaling>
        <c:delete val="1"/>
        <c:axPos val="b"/>
        <c:numFmt formatCode="0%" sourceLinked="1"/>
        <c:majorTickMark val="none"/>
        <c:minorTickMark val="none"/>
        <c:tickLblPos val="nextTo"/>
        <c:crossAx val="34480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59592137283029"/>
          <c:y val="0.24983249723736203"/>
          <c:w val="0.43226324198347599"/>
          <c:h val="0.72256825939485358"/>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1"/>
              </c:numCache>
            </c:numRef>
          </c:cat>
          <c:val>
            <c:numRef>
              <c:f>Arkusz1!$B$2:$B$8</c:f>
              <c:numCache>
                <c:formatCode>0.0</c:formatCode>
                <c:ptCount val="1"/>
              </c:numCache>
            </c:numRef>
          </c:val>
          <c:extLst>
            <c:ext xmlns:c16="http://schemas.microsoft.com/office/drawing/2014/chart" uri="{C3380CC4-5D6E-409C-BE32-E72D297353CC}">
              <c16:uniqueId val="{00000000-2B84-4D6E-A764-CAE46881579F}"/>
            </c:ext>
          </c:extLst>
        </c:ser>
        <c:ser>
          <c:idx val="1"/>
          <c:order val="1"/>
          <c:tx>
            <c:strRef>
              <c:f>Arkusz1!$C$1</c:f>
              <c:strCache>
                <c:ptCount val="1"/>
                <c:pt idx="0">
                  <c:v>nie</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1"/>
              </c:numCache>
            </c:numRef>
          </c:cat>
          <c:val>
            <c:numRef>
              <c:f>Arkusz1!$C$2:$C$8</c:f>
              <c:numCache>
                <c:formatCode>0.0</c:formatCode>
                <c:ptCount val="1"/>
              </c:numCache>
            </c:numRef>
          </c:val>
          <c:extLst>
            <c:ext xmlns:c16="http://schemas.microsoft.com/office/drawing/2014/chart" uri="{C3380CC4-5D6E-409C-BE32-E72D297353CC}">
              <c16:uniqueId val="{00000001-2B84-4D6E-A764-CAE46881579F}"/>
            </c:ext>
          </c:extLst>
        </c:ser>
        <c:ser>
          <c:idx val="2"/>
          <c:order val="2"/>
          <c:tx>
            <c:strRef>
              <c:f>Arkusz1!$D$1</c:f>
              <c:strCache>
                <c:ptCount val="1"/>
                <c:pt idx="0">
                  <c:v>nie wiem, trudno powiedzieć</c:v>
                </c:pt>
              </c:strCache>
            </c:strRef>
          </c:tx>
          <c:spPr>
            <a:solidFill>
              <a:srgbClr val="BFBFBF"/>
            </a:solidFill>
            <a:ln>
              <a:noFill/>
            </a:ln>
            <a:effectLst/>
          </c:spPr>
          <c:invertIfNegative val="0"/>
          <c:dLbls>
            <c:dLbl>
              <c:idx val="1"/>
              <c:layout>
                <c:manualLayout>
                  <c:x val="2.1717781219615758E-2"/>
                  <c:y val="-2.617666694354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F-45B8-B239-6C9A7C0369F7}"/>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1"/>
              </c:numCache>
            </c:numRef>
          </c:cat>
          <c:val>
            <c:numRef>
              <c:f>Arkusz1!$D$2:$D$8</c:f>
              <c:numCache>
                <c:formatCode>0.0</c:formatCode>
                <c:ptCount val="1"/>
              </c:numCache>
            </c:numRef>
          </c:val>
          <c:extLst>
            <c:ext xmlns:c16="http://schemas.microsoft.com/office/drawing/2014/chart" uri="{C3380CC4-5D6E-409C-BE32-E72D297353CC}">
              <c16:uniqueId val="{00000004-2B84-4D6E-A764-CAE46881579F}"/>
            </c:ext>
          </c:extLst>
        </c:ser>
        <c:dLbls>
          <c:showLegendKey val="0"/>
          <c:showVal val="0"/>
          <c:showCatName val="0"/>
          <c:showSerName val="0"/>
          <c:showPercent val="0"/>
          <c:showBubbleSize val="0"/>
        </c:dLbls>
        <c:gapWidth val="96"/>
        <c:overlap val="100"/>
        <c:axId val="344802784"/>
        <c:axId val="344803176"/>
      </c:barChart>
      <c:catAx>
        <c:axId val="344802784"/>
        <c:scaling>
          <c:orientation val="minMax"/>
        </c:scaling>
        <c:delete val="1"/>
        <c:axPos val="l"/>
        <c:numFmt formatCode="General" sourceLinked="1"/>
        <c:majorTickMark val="none"/>
        <c:minorTickMark val="none"/>
        <c:tickLblPos val="nextTo"/>
        <c:crossAx val="344803176"/>
        <c:crosses val="autoZero"/>
        <c:auto val="1"/>
        <c:lblAlgn val="ctr"/>
        <c:lblOffset val="100"/>
        <c:noMultiLvlLbl val="0"/>
      </c:catAx>
      <c:valAx>
        <c:axId val="344803176"/>
        <c:scaling>
          <c:orientation val="minMax"/>
        </c:scaling>
        <c:delete val="1"/>
        <c:axPos val="b"/>
        <c:numFmt formatCode="0%" sourceLinked="1"/>
        <c:majorTickMark val="none"/>
        <c:minorTickMark val="none"/>
        <c:tickLblPos val="nextTo"/>
        <c:crossAx val="344802784"/>
        <c:crosses val="autoZero"/>
        <c:crossBetween val="between"/>
      </c:valAx>
      <c:spPr>
        <a:noFill/>
        <a:ln>
          <a:noFill/>
        </a:ln>
        <a:effectLst/>
      </c:spPr>
    </c:plotArea>
    <c:legend>
      <c:legendPos val="t"/>
      <c:layout>
        <c:manualLayout>
          <c:xMode val="edge"/>
          <c:yMode val="edge"/>
          <c:x val="0.16062754371650109"/>
          <c:y val="9.2996069311577112E-2"/>
          <c:w val="0.82766684093007792"/>
          <c:h val="0.678278611230175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F23F-4291-8B25-F999DF3F22A1}"/>
              </c:ext>
            </c:extLst>
          </c:dPt>
          <c:dLbls>
            <c:dLbl>
              <c:idx val="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F23F-4291-8B25-F999DF3F22A1}"/>
                </c:ext>
              </c:extLst>
            </c:dLbl>
            <c:dLbl>
              <c:idx val="11"/>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F23F-4291-8B25-F999DF3F22A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Arkusz1!$B$2:$B$15</c:f>
              <c:numCache>
                <c:formatCode>General</c:formatCode>
                <c:ptCount val="14"/>
                <c:pt idx="0" formatCode="0.0">
                  <c:v>63.721552878179388</c:v>
                </c:pt>
                <c:pt idx="2" formatCode="0.0">
                  <c:v>68.090452261306538</c:v>
                </c:pt>
                <c:pt idx="3" formatCode="0.0">
                  <c:v>58.739255014326652</c:v>
                </c:pt>
                <c:pt idx="5" formatCode="0.0">
                  <c:v>65.957446808510639</c:v>
                </c:pt>
                <c:pt idx="6" formatCode="0.0">
                  <c:v>63.905325443786985</c:v>
                </c:pt>
                <c:pt idx="7" formatCode="0.0">
                  <c:v>63.478260869565219</c:v>
                </c:pt>
                <c:pt idx="8" formatCode="0.0">
                  <c:v>59.259259259259252</c:v>
                </c:pt>
                <c:pt idx="9" formatCode="0.0">
                  <c:v>57.499999999999993</c:v>
                </c:pt>
                <c:pt idx="11" formatCode="0.0">
                  <c:v>82.828282828282823</c:v>
                </c:pt>
                <c:pt idx="12" formatCode="0.0">
                  <c:v>65.240641711229955</c:v>
                </c:pt>
                <c:pt idx="13" formatCode="0.0">
                  <c:v>56.331877729257641</c:v>
                </c:pt>
              </c:numCache>
            </c:numRef>
          </c:val>
          <c:extLst>
            <c:ext xmlns:c16="http://schemas.microsoft.com/office/drawing/2014/chart" uri="{C3380CC4-5D6E-409C-BE32-E72D297353CC}">
              <c16:uniqueId val="{00000002-F23F-4291-8B25-F999DF3F22A1}"/>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Arkusz1!$C$2:$C$15</c:f>
              <c:numCache>
                <c:formatCode>General</c:formatCode>
                <c:ptCount val="14"/>
                <c:pt idx="0" formatCode="0.0">
                  <c:v>26.238286479250334</c:v>
                </c:pt>
                <c:pt idx="2" formatCode="0.0">
                  <c:v>21.859296482412059</c:v>
                </c:pt>
                <c:pt idx="3" formatCode="0.0">
                  <c:v>31.232091690544411</c:v>
                </c:pt>
                <c:pt idx="5" formatCode="0.0">
                  <c:v>20.668693009118542</c:v>
                </c:pt>
                <c:pt idx="6" formatCode="0.0">
                  <c:v>29.585798816568047</c:v>
                </c:pt>
                <c:pt idx="7" formatCode="0.0">
                  <c:v>26.956521739130434</c:v>
                </c:pt>
                <c:pt idx="8" formatCode="0.0">
                  <c:v>31.481481481481481</c:v>
                </c:pt>
                <c:pt idx="9" formatCode="0.0">
                  <c:v>37.5</c:v>
                </c:pt>
                <c:pt idx="11" formatCode="0.0">
                  <c:v>8.0808080808080813</c:v>
                </c:pt>
                <c:pt idx="12" formatCode="0.0">
                  <c:v>26.47058823529412</c:v>
                </c:pt>
                <c:pt idx="13" formatCode="0.0">
                  <c:v>31.004366812227076</c:v>
                </c:pt>
              </c:numCache>
            </c:numRef>
          </c:val>
          <c:extLst>
            <c:ext xmlns:c16="http://schemas.microsoft.com/office/drawing/2014/chart" uri="{C3380CC4-5D6E-409C-BE32-E72D297353CC}">
              <c16:uniqueId val="{00000003-F23F-4291-8B25-F999DF3F22A1}"/>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Arkusz1!$D$2:$D$15</c:f>
              <c:numCache>
                <c:formatCode>General</c:formatCode>
                <c:ptCount val="14"/>
                <c:pt idx="0" formatCode="0.0">
                  <c:v>10.040160642570282</c:v>
                </c:pt>
                <c:pt idx="2" formatCode="0.0">
                  <c:v>10.050251256281408</c:v>
                </c:pt>
                <c:pt idx="3" formatCode="0.0">
                  <c:v>10.028653295128938</c:v>
                </c:pt>
                <c:pt idx="5" formatCode="0.0">
                  <c:v>13.373860182370819</c:v>
                </c:pt>
                <c:pt idx="6" formatCode="0.0">
                  <c:v>6.5088757396449708</c:v>
                </c:pt>
                <c:pt idx="7" formatCode="0.0">
                  <c:v>9.5652173913043477</c:v>
                </c:pt>
                <c:pt idx="8" formatCode="0.0">
                  <c:v>9.2592592592592595</c:v>
                </c:pt>
                <c:pt idx="9" formatCode="0.0">
                  <c:v>5</c:v>
                </c:pt>
                <c:pt idx="11" formatCode="0.0">
                  <c:v>9.0909090909090917</c:v>
                </c:pt>
                <c:pt idx="12" formatCode="0.0">
                  <c:v>8.2887700534759361</c:v>
                </c:pt>
                <c:pt idx="13" formatCode="0.0">
                  <c:v>12.663755458515283</c:v>
                </c:pt>
              </c:numCache>
            </c:numRef>
          </c:val>
          <c:extLst>
            <c:ext xmlns:c16="http://schemas.microsoft.com/office/drawing/2014/chart" uri="{C3380CC4-5D6E-409C-BE32-E72D297353CC}">
              <c16:uniqueId val="{00000004-F23F-4291-8B25-F999DF3F22A1}"/>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25395890590244"/>
          <c:y val="2.4608452524342746E-2"/>
          <c:w val="0.551797866771365"/>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8023-4CDA-B91A-78FCC1C8CF42}"/>
              </c:ext>
            </c:extLst>
          </c:dPt>
          <c:dLbls>
            <c:dLbl>
              <c:idx val="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8023-4CDA-B91A-78FCC1C8CF42}"/>
                </c:ext>
              </c:extLst>
            </c:dLbl>
            <c:dLbl>
              <c:idx val="5"/>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8023-4CDA-B91A-78FCC1C8CF42}"/>
                </c:ext>
              </c:extLst>
            </c:dLbl>
            <c:dLbl>
              <c:idx val="10"/>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8023-4CDA-B91A-78FCC1C8CF4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1501-2500 PLN</c:v>
                </c:pt>
                <c:pt idx="12">
                  <c:v>pow.2500 PLN</c:v>
                </c:pt>
              </c:strCache>
            </c:strRef>
          </c:cat>
          <c:val>
            <c:numRef>
              <c:f>Arkusz1!$B$2:$B$14</c:f>
              <c:numCache>
                <c:formatCode>General</c:formatCode>
                <c:ptCount val="13"/>
                <c:pt idx="0" formatCode="0.0">
                  <c:v>57.499999999999993</c:v>
                </c:pt>
                <c:pt idx="2" formatCode="0.0">
                  <c:v>61.494252873563212</c:v>
                </c:pt>
                <c:pt idx="3" formatCode="0.0">
                  <c:v>53.138075313807533</c:v>
                </c:pt>
                <c:pt idx="5" formatCode="0.0">
                  <c:v>72.727272727272734</c:v>
                </c:pt>
                <c:pt idx="6" formatCode="0.0">
                  <c:v>57.95454545454546</c:v>
                </c:pt>
                <c:pt idx="7" formatCode="0.0">
                  <c:v>54.079696394686906</c:v>
                </c:pt>
                <c:pt idx="8" formatCode="0.0">
                  <c:v>64.204545454545453</c:v>
                </c:pt>
                <c:pt idx="10" formatCode="0.0">
                  <c:v>73.00613496932516</c:v>
                </c:pt>
                <c:pt idx="11" formatCode="0.0">
                  <c:v>58.333333333333336</c:v>
                </c:pt>
                <c:pt idx="12" formatCode="0.0">
                  <c:v>49.346405228758172</c:v>
                </c:pt>
              </c:numCache>
            </c:numRef>
          </c:val>
          <c:extLst>
            <c:ext xmlns:c16="http://schemas.microsoft.com/office/drawing/2014/chart" uri="{C3380CC4-5D6E-409C-BE32-E72D297353CC}">
              <c16:uniqueId val="{00000002-8023-4CDA-B91A-78FCC1C8CF42}"/>
            </c:ext>
          </c:extLst>
        </c:ser>
        <c:ser>
          <c:idx val="1"/>
          <c:order val="1"/>
          <c:tx>
            <c:strRef>
              <c:f>Arkusz1!$C$1</c:f>
              <c:strCache>
                <c:ptCount val="1"/>
                <c:pt idx="0">
                  <c:v>tak</c:v>
                </c:pt>
              </c:strCache>
            </c:strRef>
          </c:tx>
          <c:spPr>
            <a:solidFill>
              <a:srgbClr val="6D8F9A"/>
            </a:solidFill>
            <a:ln>
              <a:noFill/>
            </a:ln>
            <a:effectLst/>
          </c:spPr>
          <c:invertIfNegative val="0"/>
          <c:dLbls>
            <c:dLbl>
              <c:idx val="1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954-4ABD-9456-CC291765ED6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1501-2500 PLN</c:v>
                </c:pt>
                <c:pt idx="12">
                  <c:v>pow.2500 PLN</c:v>
                </c:pt>
              </c:strCache>
            </c:strRef>
          </c:cat>
          <c:val>
            <c:numRef>
              <c:f>Arkusz1!$C$2:$C$14</c:f>
              <c:numCache>
                <c:formatCode>General</c:formatCode>
                <c:ptCount val="13"/>
                <c:pt idx="0" formatCode="0.0">
                  <c:v>31.900000000000002</c:v>
                </c:pt>
                <c:pt idx="2" formatCode="0.0">
                  <c:v>26.628352490421459</c:v>
                </c:pt>
                <c:pt idx="3" formatCode="0.0">
                  <c:v>37.656903765690373</c:v>
                </c:pt>
                <c:pt idx="5" formatCode="0.0">
                  <c:v>24.242424242424242</c:v>
                </c:pt>
                <c:pt idx="6" formatCode="0.0">
                  <c:v>25</c:v>
                </c:pt>
                <c:pt idx="7" formatCode="0.0">
                  <c:v>35.863377609108163</c:v>
                </c:pt>
                <c:pt idx="8" formatCode="0.0">
                  <c:v>31.818181818181817</c:v>
                </c:pt>
                <c:pt idx="10" formatCode="0.0">
                  <c:v>14.110429447852759</c:v>
                </c:pt>
                <c:pt idx="11" formatCode="0.0">
                  <c:v>31.623931623931622</c:v>
                </c:pt>
                <c:pt idx="12" formatCode="0.0">
                  <c:v>40.196078431372548</c:v>
                </c:pt>
              </c:numCache>
            </c:numRef>
          </c:val>
          <c:extLst>
            <c:ext xmlns:c16="http://schemas.microsoft.com/office/drawing/2014/chart" uri="{C3380CC4-5D6E-409C-BE32-E72D297353CC}">
              <c16:uniqueId val="{00000003-8023-4CDA-B91A-78FCC1C8CF42}"/>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1501-2500 PLN</c:v>
                </c:pt>
                <c:pt idx="12">
                  <c:v>pow.2500 PLN</c:v>
                </c:pt>
              </c:strCache>
            </c:strRef>
          </c:cat>
          <c:val>
            <c:numRef>
              <c:f>Arkusz1!$D$2:$D$14</c:f>
              <c:numCache>
                <c:formatCode>General</c:formatCode>
                <c:ptCount val="13"/>
                <c:pt idx="0" formatCode="0.0">
                  <c:v>10.6</c:v>
                </c:pt>
                <c:pt idx="2" formatCode="0.0">
                  <c:v>11.877394636015326</c:v>
                </c:pt>
                <c:pt idx="3" formatCode="0.0">
                  <c:v>9.2050209205020916</c:v>
                </c:pt>
                <c:pt idx="5" formatCode="0.0">
                  <c:v>3.0303030303030303</c:v>
                </c:pt>
                <c:pt idx="6" formatCode="0.0">
                  <c:v>17.045454545454543</c:v>
                </c:pt>
                <c:pt idx="7" formatCode="0.0">
                  <c:v>10.056925996204933</c:v>
                </c:pt>
                <c:pt idx="8" formatCode="0.0">
                  <c:v>3.9772727272727271</c:v>
                </c:pt>
                <c:pt idx="10" formatCode="0.0">
                  <c:v>12.883435582822086</c:v>
                </c:pt>
                <c:pt idx="11" formatCode="0.0">
                  <c:v>10.042735042735043</c:v>
                </c:pt>
                <c:pt idx="12" formatCode="0.0">
                  <c:v>10.457516339869281</c:v>
                </c:pt>
              </c:numCache>
            </c:numRef>
          </c:val>
          <c:extLst>
            <c:ext xmlns:c16="http://schemas.microsoft.com/office/drawing/2014/chart" uri="{C3380CC4-5D6E-409C-BE32-E72D297353CC}">
              <c16:uniqueId val="{00000004-8023-4CDA-B91A-78FCC1C8CF42}"/>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40917419185968"/>
          <c:y val="2.4608452524342746E-2"/>
          <c:w val="0.54764265148540758"/>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CF91-41B3-BCE6-C8AEC543B38B}"/>
              </c:ext>
            </c:extLst>
          </c:dPt>
          <c:dLbls>
            <c:dLbl>
              <c:idx val="2"/>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CF91-41B3-BCE6-C8AEC543B38B}"/>
                </c:ext>
              </c:extLst>
            </c:dLbl>
            <c:dLbl>
              <c:idx val="5"/>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CF91-41B3-BCE6-C8AEC543B38B}"/>
                </c:ext>
              </c:extLst>
            </c:dLbl>
            <c:dLbl>
              <c:idx val="11"/>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CF91-41B3-BCE6-C8AEC543B38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Arkusz1!$B$2:$B$15</c:f>
              <c:numCache>
                <c:formatCode>General</c:formatCode>
                <c:ptCount val="14"/>
                <c:pt idx="0" formatCode="0.0">
                  <c:v>54.882571075401728</c:v>
                </c:pt>
                <c:pt idx="2" formatCode="0.0">
                  <c:v>60.189573459715639</c:v>
                </c:pt>
                <c:pt idx="3" formatCode="0.0">
                  <c:v>49.095607235142118</c:v>
                </c:pt>
                <c:pt idx="5" formatCode="0.0">
                  <c:v>61.29032258064516</c:v>
                </c:pt>
                <c:pt idx="6" formatCode="0.0">
                  <c:v>53.763440860215049</c:v>
                </c:pt>
                <c:pt idx="7" formatCode="0.0">
                  <c:v>51.587301587301596</c:v>
                </c:pt>
                <c:pt idx="8" formatCode="0.0">
                  <c:v>47.692307692307693</c:v>
                </c:pt>
                <c:pt idx="9" formatCode="0.0">
                  <c:v>42.857142857142854</c:v>
                </c:pt>
                <c:pt idx="11" formatCode="0.0">
                  <c:v>71.666666666666671</c:v>
                </c:pt>
                <c:pt idx="12" formatCode="0.0">
                  <c:v>53.753026634382564</c:v>
                </c:pt>
                <c:pt idx="13" formatCode="0.0">
                  <c:v>50</c:v>
                </c:pt>
              </c:numCache>
            </c:numRef>
          </c:val>
          <c:extLst>
            <c:ext xmlns:c16="http://schemas.microsoft.com/office/drawing/2014/chart" uri="{C3380CC4-5D6E-409C-BE32-E72D297353CC}">
              <c16:uniqueId val="{00000002-CF91-41B3-BCE6-C8AEC543B38B}"/>
            </c:ext>
          </c:extLst>
        </c:ser>
        <c:ser>
          <c:idx val="1"/>
          <c:order val="1"/>
          <c:tx>
            <c:strRef>
              <c:f>Arkusz1!$C$1</c:f>
              <c:strCache>
                <c:ptCount val="1"/>
                <c:pt idx="0">
                  <c:v>tak</c:v>
                </c:pt>
              </c:strCache>
            </c:strRef>
          </c:tx>
          <c:spPr>
            <a:solidFill>
              <a:srgbClr val="6D8F9A"/>
            </a:solidFill>
            <a:ln>
              <a:noFill/>
            </a:ln>
            <a:effectLst/>
          </c:spPr>
          <c:invertIfNegative val="0"/>
          <c:dLbls>
            <c:dLbl>
              <c:idx val="6"/>
              <c:spPr>
                <a:noFill/>
                <a:ln w="28575">
                  <a:solidFill>
                    <a:srgbClr val="A5A5A5"/>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491-420C-9995-035896E91A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Arkusz1!$C$2:$C$15</c:f>
              <c:numCache>
                <c:formatCode>General</c:formatCode>
                <c:ptCount val="14"/>
                <c:pt idx="0" formatCode="0.0">
                  <c:v>33.374536464771317</c:v>
                </c:pt>
                <c:pt idx="2" formatCode="0.0">
                  <c:v>31.516587677725116</c:v>
                </c:pt>
                <c:pt idx="3" formatCode="0.0">
                  <c:v>35.400516795865634</c:v>
                </c:pt>
                <c:pt idx="5" formatCode="0.0">
                  <c:v>27.859237536656888</c:v>
                </c:pt>
                <c:pt idx="6" formatCode="0.0">
                  <c:v>40.322580645161288</c:v>
                </c:pt>
                <c:pt idx="7" formatCode="0.0">
                  <c:v>36.507936507936506</c:v>
                </c:pt>
                <c:pt idx="8" formatCode="0.0">
                  <c:v>38.461538461538467</c:v>
                </c:pt>
                <c:pt idx="9" formatCode="0.0">
                  <c:v>31.868131868131865</c:v>
                </c:pt>
                <c:pt idx="11" formatCode="0.0">
                  <c:v>22.5</c:v>
                </c:pt>
                <c:pt idx="12" formatCode="0.0">
                  <c:v>39.225181598062953</c:v>
                </c:pt>
                <c:pt idx="13" formatCode="0.0">
                  <c:v>27.350427350427353</c:v>
                </c:pt>
              </c:numCache>
            </c:numRef>
          </c:val>
          <c:extLst>
            <c:ext xmlns:c16="http://schemas.microsoft.com/office/drawing/2014/chart" uri="{C3380CC4-5D6E-409C-BE32-E72D297353CC}">
              <c16:uniqueId val="{00000003-CF91-41B3-BCE6-C8AEC543B38B}"/>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Arkusz1!$D$2:$D$15</c:f>
              <c:numCache>
                <c:formatCode>General</c:formatCode>
                <c:ptCount val="14"/>
                <c:pt idx="0" formatCode="0.0">
                  <c:v>11.742892459826946</c:v>
                </c:pt>
                <c:pt idx="2" formatCode="0.0">
                  <c:v>8.293838862559241</c:v>
                </c:pt>
                <c:pt idx="3" formatCode="0.0">
                  <c:v>15.503875968992247</c:v>
                </c:pt>
                <c:pt idx="5" formatCode="0.0">
                  <c:v>10.850439882697946</c:v>
                </c:pt>
                <c:pt idx="6" formatCode="0.0">
                  <c:v>5.913978494623656</c:v>
                </c:pt>
                <c:pt idx="7" formatCode="0.0">
                  <c:v>11.904761904761903</c:v>
                </c:pt>
                <c:pt idx="8" formatCode="0.0">
                  <c:v>13.846153846153847</c:v>
                </c:pt>
                <c:pt idx="9" formatCode="0.0">
                  <c:v>25.274725274725274</c:v>
                </c:pt>
                <c:pt idx="11" formatCode="0.0">
                  <c:v>5.833333333333333</c:v>
                </c:pt>
                <c:pt idx="12" formatCode="0.0">
                  <c:v>7.021791767554479</c:v>
                </c:pt>
                <c:pt idx="13" formatCode="0.0">
                  <c:v>22.649572649572651</c:v>
                </c:pt>
              </c:numCache>
            </c:numRef>
          </c:val>
          <c:extLst>
            <c:ext xmlns:c16="http://schemas.microsoft.com/office/drawing/2014/chart" uri="{C3380CC4-5D6E-409C-BE32-E72D297353CC}">
              <c16:uniqueId val="{00000004-CF91-41B3-BCE6-C8AEC543B38B}"/>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301989612956494E-2"/>
          <c:w val="1"/>
          <c:h val="0.9613839772420113"/>
        </c:manualLayout>
      </c:layout>
      <c:barChart>
        <c:barDir val="col"/>
        <c:grouping val="percentStacked"/>
        <c:varyColors val="0"/>
        <c:ser>
          <c:idx val="0"/>
          <c:order val="0"/>
          <c:tx>
            <c:strRef>
              <c:f>Arkusz1!$B$1</c:f>
              <c:strCache>
                <c:ptCount val="1"/>
                <c:pt idx="0">
                  <c:v>Nie wiem, trudno powiedzieć</c:v>
                </c:pt>
              </c:strCache>
            </c:strRef>
          </c:tx>
          <c:spPr>
            <a:solidFill>
              <a:srgbClr val="C1BFBF"/>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0.0</c:formatCode>
                <c:ptCount val="1"/>
                <c:pt idx="0">
                  <c:v>7.5</c:v>
                </c:pt>
              </c:numCache>
            </c:numRef>
          </c:val>
          <c:extLst>
            <c:ext xmlns:c16="http://schemas.microsoft.com/office/drawing/2014/chart" uri="{C3380CC4-5D6E-409C-BE32-E72D297353CC}">
              <c16:uniqueId val="{00000000-8D9B-4788-A421-9961E0810EA3}"/>
            </c:ext>
          </c:extLst>
        </c:ser>
        <c:ser>
          <c:idx val="1"/>
          <c:order val="1"/>
          <c:tx>
            <c:strRef>
              <c:f>Arkusz1!$C$1</c:f>
              <c:strCache>
                <c:ptCount val="1"/>
                <c:pt idx="0">
                  <c:v>Zdecydowanie się pogorszy</c:v>
                </c:pt>
              </c:strCache>
            </c:strRef>
          </c:tx>
          <c:spPr>
            <a:solidFill>
              <a:srgbClr val="4B656D"/>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0.0</c:formatCode>
                <c:ptCount val="1"/>
                <c:pt idx="0">
                  <c:v>12.4</c:v>
                </c:pt>
              </c:numCache>
            </c:numRef>
          </c:val>
          <c:extLst>
            <c:ext xmlns:c16="http://schemas.microsoft.com/office/drawing/2014/chart" uri="{C3380CC4-5D6E-409C-BE32-E72D297353CC}">
              <c16:uniqueId val="{00000001-8D9B-4788-A421-9961E0810EA3}"/>
            </c:ext>
          </c:extLst>
        </c:ser>
        <c:ser>
          <c:idx val="2"/>
          <c:order val="2"/>
          <c:tx>
            <c:strRef>
              <c:f>Arkusz1!$D$1</c:f>
              <c:strCache>
                <c:ptCount val="1"/>
                <c:pt idx="0">
                  <c:v>Raczej się pogorszy</c:v>
                </c:pt>
              </c:strCache>
            </c:strRef>
          </c:tx>
          <c:spPr>
            <a:solidFill>
              <a:srgbClr val="6D8F9A"/>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0.0</c:formatCode>
                <c:ptCount val="1"/>
                <c:pt idx="0">
                  <c:v>29.7</c:v>
                </c:pt>
              </c:numCache>
            </c:numRef>
          </c:val>
          <c:extLst>
            <c:ext xmlns:c16="http://schemas.microsoft.com/office/drawing/2014/chart" uri="{C3380CC4-5D6E-409C-BE32-E72D297353CC}">
              <c16:uniqueId val="{00000002-8D9B-4788-A421-9961E0810EA3}"/>
            </c:ext>
          </c:extLst>
        </c:ser>
        <c:ser>
          <c:idx val="3"/>
          <c:order val="3"/>
          <c:tx>
            <c:strRef>
              <c:f>Arkusz1!$E$1</c:f>
              <c:strCache>
                <c:ptCount val="1"/>
                <c:pt idx="0">
                  <c:v>Nie zmieni się</c:v>
                </c:pt>
              </c:strCache>
            </c:strRef>
          </c:tx>
          <c:spPr>
            <a:solidFill>
              <a:srgbClr val="B5CDD5"/>
            </a:solidFill>
            <a:ln>
              <a:solidFill>
                <a:schemeClr val="bg1">
                  <a:lumMod val="95000"/>
                </a:schemeClr>
              </a:solidFill>
            </a:ln>
            <a:effectLst/>
          </c:spPr>
          <c:invertIfNegative val="0"/>
          <c:dPt>
            <c:idx val="0"/>
            <c:invertIfNegative val="0"/>
            <c:bubble3D val="0"/>
            <c:spPr>
              <a:solidFill>
                <a:srgbClr val="B5CDD5"/>
              </a:solidFill>
              <a:ln>
                <a:solidFill>
                  <a:schemeClr val="bg1"/>
                </a:solidFill>
              </a:ln>
              <a:effectLst/>
            </c:spPr>
            <c:extLst>
              <c:ext xmlns:c16="http://schemas.microsoft.com/office/drawing/2014/chart" uri="{C3380CC4-5D6E-409C-BE32-E72D297353CC}">
                <c16:uniqueId val="{0000000E-8D9B-4788-A421-9961E0810EA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Arkusz1!$E$2</c:f>
              <c:numCache>
                <c:formatCode>0.0</c:formatCode>
                <c:ptCount val="1"/>
                <c:pt idx="0">
                  <c:v>24.7</c:v>
                </c:pt>
              </c:numCache>
            </c:numRef>
          </c:val>
          <c:extLst>
            <c:ext xmlns:c16="http://schemas.microsoft.com/office/drawing/2014/chart" uri="{C3380CC4-5D6E-409C-BE32-E72D297353CC}">
              <c16:uniqueId val="{00000007-8D9B-4788-A421-9961E0810EA3}"/>
            </c:ext>
          </c:extLst>
        </c:ser>
        <c:ser>
          <c:idx val="4"/>
          <c:order val="4"/>
          <c:tx>
            <c:strRef>
              <c:f>Arkusz1!$F$1</c:f>
              <c:strCache>
                <c:ptCount val="1"/>
                <c:pt idx="0">
                  <c:v>Raczej się polepszy</c:v>
                </c:pt>
              </c:strCache>
            </c:strRef>
          </c:tx>
          <c:spPr>
            <a:solidFill>
              <a:srgbClr val="FFE279"/>
            </a:solidFill>
            <a:ln>
              <a:solidFill>
                <a:schemeClr val="bg1">
                  <a:lumMod val="95000"/>
                </a:schemeClr>
              </a:solidFill>
            </a:ln>
            <a:effectLst/>
          </c:spPr>
          <c:invertIfNegative val="0"/>
          <c:dPt>
            <c:idx val="0"/>
            <c:invertIfNegative val="0"/>
            <c:bubble3D val="0"/>
            <c:spPr>
              <a:solidFill>
                <a:srgbClr val="FFE279"/>
              </a:solidFill>
              <a:ln>
                <a:solidFill>
                  <a:schemeClr val="bg1"/>
                </a:solidFill>
              </a:ln>
              <a:effectLst/>
            </c:spPr>
            <c:extLst>
              <c:ext xmlns:c16="http://schemas.microsoft.com/office/drawing/2014/chart" uri="{C3380CC4-5D6E-409C-BE32-E72D297353CC}">
                <c16:uniqueId val="{0000000D-8D9B-4788-A421-9961E0810EA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Arkusz1!$F$2</c:f>
              <c:numCache>
                <c:formatCode>0.0</c:formatCode>
                <c:ptCount val="1"/>
                <c:pt idx="0">
                  <c:v>22.6</c:v>
                </c:pt>
              </c:numCache>
            </c:numRef>
          </c:val>
          <c:extLst>
            <c:ext xmlns:c16="http://schemas.microsoft.com/office/drawing/2014/chart" uri="{C3380CC4-5D6E-409C-BE32-E72D297353CC}">
              <c16:uniqueId val="{0000000A-8D9B-4788-A421-9961E0810EA3}"/>
            </c:ext>
          </c:extLst>
        </c:ser>
        <c:ser>
          <c:idx val="5"/>
          <c:order val="5"/>
          <c:tx>
            <c:strRef>
              <c:f>Arkusz1!$G$1</c:f>
              <c:strCache>
                <c:ptCount val="1"/>
                <c:pt idx="0">
                  <c:v>Zdecydowanie się polepszy</c:v>
                </c:pt>
              </c:strCache>
            </c:strRef>
          </c:tx>
          <c:spPr>
            <a:solidFill>
              <a:srgbClr val="FFCB0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Arkusz1!$G$2</c:f>
              <c:numCache>
                <c:formatCode>0.0</c:formatCode>
                <c:ptCount val="1"/>
                <c:pt idx="0">
                  <c:v>3.1</c:v>
                </c:pt>
              </c:numCache>
            </c:numRef>
          </c:val>
          <c:extLst>
            <c:ext xmlns:c16="http://schemas.microsoft.com/office/drawing/2014/chart" uri="{C3380CC4-5D6E-409C-BE32-E72D297353CC}">
              <c16:uniqueId val="{0000000B-8D9B-4788-A421-9961E0810EA3}"/>
            </c:ext>
          </c:extLst>
        </c:ser>
        <c:dLbls>
          <c:dLblPos val="ctr"/>
          <c:showLegendKey val="0"/>
          <c:showVal val="1"/>
          <c:showCatName val="0"/>
          <c:showSerName val="0"/>
          <c:showPercent val="0"/>
          <c:showBubbleSize val="0"/>
        </c:dLbls>
        <c:gapWidth val="150"/>
        <c:overlap val="100"/>
        <c:axId val="554132888"/>
        <c:axId val="554134528"/>
      </c:barChart>
      <c:catAx>
        <c:axId val="554132888"/>
        <c:scaling>
          <c:orientation val="minMax"/>
        </c:scaling>
        <c:delete val="1"/>
        <c:axPos val="b"/>
        <c:numFmt formatCode="General" sourceLinked="1"/>
        <c:majorTickMark val="none"/>
        <c:minorTickMark val="none"/>
        <c:tickLblPos val="nextTo"/>
        <c:crossAx val="554134528"/>
        <c:crosses val="autoZero"/>
        <c:auto val="1"/>
        <c:lblAlgn val="ctr"/>
        <c:lblOffset val="100"/>
        <c:noMultiLvlLbl val="0"/>
      </c:catAx>
      <c:valAx>
        <c:axId val="554134528"/>
        <c:scaling>
          <c:orientation val="minMax"/>
        </c:scaling>
        <c:delete val="1"/>
        <c:axPos val="l"/>
        <c:numFmt formatCode="0%" sourceLinked="1"/>
        <c:majorTickMark val="none"/>
        <c:minorTickMark val="none"/>
        <c:tickLblPos val="nextTo"/>
        <c:crossAx val="554132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5276779337665"/>
          <c:y val="1.4657798365011829E-2"/>
          <c:w val="0.69631504660702004"/>
          <c:h val="0.97710804453241451"/>
        </c:manualLayout>
      </c:layout>
      <c:barChart>
        <c:barDir val="bar"/>
        <c:grouping val="percentStacked"/>
        <c:varyColors val="0"/>
        <c:ser>
          <c:idx val="0"/>
          <c:order val="0"/>
          <c:tx>
            <c:strRef>
              <c:f>Arkusz1!$B$1</c:f>
              <c:strCache>
                <c:ptCount val="1"/>
                <c:pt idx="0">
                  <c:v>Zdecydowanie się polepszy</c:v>
                </c:pt>
              </c:strCache>
            </c:strRef>
          </c:tx>
          <c:spPr>
            <a:solidFill>
              <a:srgbClr val="FFCB06"/>
            </a:solidFill>
            <a:ln w="6350">
              <a:solidFill>
                <a:schemeClr val="bg1"/>
              </a:solidFill>
            </a:ln>
            <a:effectLst/>
          </c:spPr>
          <c:invertIfNegative val="0"/>
          <c:dLbls>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C-7898-4E28-8FE4-CC00AEC1A39B}"/>
                </c:ext>
              </c:extLst>
            </c:dLbl>
            <c:dLbl>
              <c:idx val="7"/>
              <c:delete val="1"/>
              <c:extLst>
                <c:ext xmlns:c15="http://schemas.microsoft.com/office/drawing/2012/chart" uri="{CE6537A1-D6FC-4f65-9D91-7224C49458BB}"/>
                <c:ext xmlns:c16="http://schemas.microsoft.com/office/drawing/2014/chart" uri="{C3380CC4-5D6E-409C-BE32-E72D297353CC}">
                  <c16:uniqueId val="{00000007-7898-4E28-8FE4-CC00AEC1A39B}"/>
                </c:ext>
              </c:extLst>
            </c:dLbl>
            <c:dLbl>
              <c:idx val="12"/>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4EA5-4231-B4C4-21B6B6160491}"/>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Arkusz1!$B$2:$B$15</c:f>
            </c:numRef>
          </c:val>
          <c:extLst>
            <c:ext xmlns:c16="http://schemas.microsoft.com/office/drawing/2014/chart" uri="{C3380CC4-5D6E-409C-BE32-E72D297353CC}">
              <c16:uniqueId val="{00000000-FD0A-4A57-8E8B-08443F5CABC0}"/>
            </c:ext>
          </c:extLst>
        </c:ser>
        <c:ser>
          <c:idx val="1"/>
          <c:order val="1"/>
          <c:tx>
            <c:strRef>
              <c:f>Arkusz1!$C$1</c:f>
              <c:strCache>
                <c:ptCount val="1"/>
                <c:pt idx="0">
                  <c:v>Raczej się polepszy</c:v>
                </c:pt>
              </c:strCache>
            </c:strRef>
          </c:tx>
          <c:spPr>
            <a:solidFill>
              <a:srgbClr val="FFE279"/>
            </a:solidFill>
            <a:ln w="6350">
              <a:solidFill>
                <a:schemeClr val="bg1"/>
              </a:solidFill>
            </a:ln>
            <a:effectLst/>
          </c:spPr>
          <c:invertIfNegative val="0"/>
          <c:dLbls>
            <c:dLbl>
              <c:idx val="3"/>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4EA5-4231-B4C4-21B6B6160491}"/>
                </c:ext>
              </c:extLst>
            </c:dLbl>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7898-4E28-8FE4-CC00AEC1A39B}"/>
                </c:ext>
              </c:extLst>
            </c:dLbl>
            <c:dLbl>
              <c:idx val="9"/>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F-7898-4E28-8FE4-CC00AEC1A39B}"/>
                </c:ext>
              </c:extLst>
            </c:dLbl>
            <c:dLbl>
              <c:idx val="10"/>
              <c:layout>
                <c:manualLayout>
                  <c:x val="1.52400719331395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3-4EE6-ABD1-1E99C4388C43}"/>
                </c:ext>
              </c:extLst>
            </c:dLbl>
            <c:dLbl>
              <c:idx val="12"/>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7898-4E28-8FE4-CC00AEC1A39B}"/>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Arkusz1!$C$2:$C$15</c:f>
            </c:numRef>
          </c:val>
          <c:extLst>
            <c:ext xmlns:c16="http://schemas.microsoft.com/office/drawing/2014/chart" uri="{C3380CC4-5D6E-409C-BE32-E72D297353CC}">
              <c16:uniqueId val="{00000001-FD0A-4A57-8E8B-08443F5CABC0}"/>
            </c:ext>
          </c:extLst>
        </c:ser>
        <c:ser>
          <c:idx val="2"/>
          <c:order val="2"/>
          <c:tx>
            <c:strRef>
              <c:f>Arkusz1!$D$1</c:f>
              <c:strCache>
                <c:ptCount val="1"/>
                <c:pt idx="0">
                  <c:v>polepszy się</c:v>
                </c:pt>
              </c:strCache>
            </c:strRef>
          </c:tx>
          <c:spPr>
            <a:solidFill>
              <a:srgbClr val="FFD22D"/>
            </a:solidFill>
            <a:ln w="6350">
              <a:solidFill>
                <a:schemeClr val="bg1"/>
              </a:solidFill>
            </a:ln>
            <a:effectLst/>
          </c:spPr>
          <c:invertIfNegative val="0"/>
          <c:dLbls>
            <c:dLbl>
              <c:idx val="0"/>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7898-4E28-8FE4-CC00AEC1A39B}"/>
                </c:ext>
              </c:extLst>
            </c:dLbl>
            <c:dLbl>
              <c:idx val="3"/>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3C4D-47FC-B8F4-AFC5DF5A6B72}"/>
                </c:ext>
              </c:extLst>
            </c:dLbl>
            <c:dLbl>
              <c:idx val="6"/>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3C4D-47FC-B8F4-AFC5DF5A6B72}"/>
                </c:ext>
              </c:extLst>
            </c:dLbl>
            <c:dLbl>
              <c:idx val="9"/>
              <c:spPr>
                <a:noFill/>
                <a:ln w="28575">
                  <a:solidFill>
                    <a:srgbClr val="A5A5A5"/>
                  </a:solid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3C4D-47FC-B8F4-AFC5DF5A6B72}"/>
                </c:ext>
              </c:extLst>
            </c:dLbl>
            <c:dLbl>
              <c:idx val="10"/>
              <c:delete val="1"/>
              <c:extLst>
                <c:ext xmlns:c15="http://schemas.microsoft.com/office/drawing/2012/chart" uri="{CE6537A1-D6FC-4f65-9D91-7224C49458BB}"/>
                <c:ext xmlns:c16="http://schemas.microsoft.com/office/drawing/2014/chart" uri="{C3380CC4-5D6E-409C-BE32-E72D297353CC}">
                  <c16:uniqueId val="{00000002-4943-4EE6-ABD1-1E99C4388C43}"/>
                </c:ext>
              </c:extLst>
            </c:dLbl>
            <c:dLbl>
              <c:idx val="11"/>
              <c:delete val="1"/>
              <c:extLst>
                <c:ext xmlns:c15="http://schemas.microsoft.com/office/drawing/2012/chart" uri="{CE6537A1-D6FC-4f65-9D91-7224C49458BB}"/>
                <c:ext xmlns:c16="http://schemas.microsoft.com/office/drawing/2014/chart" uri="{C3380CC4-5D6E-409C-BE32-E72D297353CC}">
                  <c16:uniqueId val="{00000007-4EA5-4231-B4C4-21B6B6160491}"/>
                </c:ext>
              </c:extLst>
            </c:dLbl>
            <c:dLbl>
              <c:idx val="14"/>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3C4D-47FC-B8F4-AFC5DF5A6B72}"/>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33</c:v>
                </c:pt>
                <c:pt idx="1">
                  <c:v>20.200000000000003</c:v>
                </c:pt>
                <c:pt idx="2">
                  <c:v>26.099999999999998</c:v>
                </c:pt>
                <c:pt idx="3">
                  <c:v>39.5</c:v>
                </c:pt>
                <c:pt idx="4">
                  <c:v>15</c:v>
                </c:pt>
                <c:pt idx="6">
                  <c:v>39.4</c:v>
                </c:pt>
                <c:pt idx="7">
                  <c:v>13.7</c:v>
                </c:pt>
                <c:pt idx="8">
                  <c:v>23.4</c:v>
                </c:pt>
                <c:pt idx="9">
                  <c:v>48.9</c:v>
                </c:pt>
                <c:pt idx="10">
                  <c:v>0</c:v>
                </c:pt>
                <c:pt idx="11">
                  <c:v>25.2</c:v>
                </c:pt>
                <c:pt idx="12">
                  <c:v>18.600000000000001</c:v>
                </c:pt>
                <c:pt idx="13">
                  <c:v>35.299999999999997</c:v>
                </c:pt>
              </c:numCache>
            </c:numRef>
          </c:val>
          <c:extLst>
            <c:ext xmlns:c16="http://schemas.microsoft.com/office/drawing/2014/chart" uri="{C3380CC4-5D6E-409C-BE32-E72D297353CC}">
              <c16:uniqueId val="{00000002-FD0A-4A57-8E8B-08443F5CABC0}"/>
            </c:ext>
          </c:extLst>
        </c:ser>
        <c:ser>
          <c:idx val="3"/>
          <c:order val="3"/>
          <c:tx>
            <c:strRef>
              <c:f>Arkusz1!$E$1</c:f>
              <c:strCache>
                <c:ptCount val="1"/>
                <c:pt idx="0">
                  <c:v>Nie zmieni się</c:v>
                </c:pt>
              </c:strCache>
            </c:strRef>
          </c:tx>
          <c:spPr>
            <a:solidFill>
              <a:srgbClr val="B5CDD5"/>
            </a:solidFill>
            <a:ln w="6350">
              <a:solidFill>
                <a:schemeClr val="bg1"/>
              </a:solidFill>
            </a:ln>
            <a:effectLst/>
          </c:spPr>
          <c:invertIfNegative val="0"/>
          <c:dLbls>
            <c:dLbl>
              <c:idx val="6"/>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4EA5-4231-B4C4-21B6B6160491}"/>
                </c:ext>
              </c:extLst>
            </c:dLbl>
            <c:dLbl>
              <c:idx val="11"/>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3C4D-47FC-B8F4-AFC5DF5A6B72}"/>
                </c:ext>
              </c:extLst>
            </c:dLbl>
            <c:dLbl>
              <c:idx val="12"/>
              <c:layout>
                <c:manualLayout>
                  <c:x val="-2.13361007063954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98-4E28-8FE4-CC00AEC1A3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Arkusz1!$E$2:$E$15</c:f>
              <c:numCache>
                <c:formatCode>0.0</c:formatCode>
                <c:ptCount val="14"/>
                <c:pt idx="0">
                  <c:v>19.399999999999999</c:v>
                </c:pt>
                <c:pt idx="1">
                  <c:v>27.8</c:v>
                </c:pt>
                <c:pt idx="2">
                  <c:v>31</c:v>
                </c:pt>
                <c:pt idx="3">
                  <c:v>27.4</c:v>
                </c:pt>
                <c:pt idx="4">
                  <c:v>19.100000000000001</c:v>
                </c:pt>
                <c:pt idx="6">
                  <c:v>3</c:v>
                </c:pt>
                <c:pt idx="7">
                  <c:v>16.7</c:v>
                </c:pt>
                <c:pt idx="8">
                  <c:v>30.7</c:v>
                </c:pt>
                <c:pt idx="9">
                  <c:v>22.7</c:v>
                </c:pt>
                <c:pt idx="11">
                  <c:v>30.7</c:v>
                </c:pt>
                <c:pt idx="12">
                  <c:v>22.6</c:v>
                </c:pt>
                <c:pt idx="13">
                  <c:v>26.1</c:v>
                </c:pt>
              </c:numCache>
            </c:numRef>
          </c:val>
          <c:extLst>
            <c:ext xmlns:c16="http://schemas.microsoft.com/office/drawing/2014/chart" uri="{C3380CC4-5D6E-409C-BE32-E72D297353CC}">
              <c16:uniqueId val="{00000003-FD0A-4A57-8E8B-08443F5CABC0}"/>
            </c:ext>
          </c:extLst>
        </c:ser>
        <c:ser>
          <c:idx val="4"/>
          <c:order val="4"/>
          <c:tx>
            <c:strRef>
              <c:f>Arkusz1!$F$1</c:f>
              <c:strCache>
                <c:ptCount val="1"/>
                <c:pt idx="0">
                  <c:v>pogorszy się</c:v>
                </c:pt>
              </c:strCache>
            </c:strRef>
          </c:tx>
          <c:spPr>
            <a:solidFill>
              <a:srgbClr val="4B656D"/>
            </a:solidFill>
            <a:ln w="6350">
              <a:solidFill>
                <a:schemeClr val="bg1"/>
              </a:solidFill>
            </a:ln>
            <a:effectLst/>
          </c:spPr>
          <c:invertIfNegative val="0"/>
          <c:dLbls>
            <c:dLbl>
              <c:idx val="3"/>
              <c:layout>
                <c:manualLayout>
                  <c:x val="-1.5240071933139636E-2"/>
                  <c:y val="3.37425154632166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98-4E28-8FE4-CC00AEC1A39B}"/>
                </c:ext>
              </c:extLst>
            </c:dLbl>
            <c:dLbl>
              <c:idx val="4"/>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4EA5-4231-B4C4-21B6B6160491}"/>
                </c:ext>
              </c:extLst>
            </c:dLbl>
            <c:dLbl>
              <c:idx val="7"/>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4EA5-4231-B4C4-21B6B6160491}"/>
                </c:ext>
              </c:extLst>
            </c:dLbl>
            <c:dLbl>
              <c:idx val="10"/>
              <c:delete val="1"/>
              <c:extLst>
                <c:ext xmlns:c15="http://schemas.microsoft.com/office/drawing/2012/chart" uri="{CE6537A1-D6FC-4f65-9D91-7224C49458BB}"/>
                <c:ext xmlns:c16="http://schemas.microsoft.com/office/drawing/2014/chart" uri="{C3380CC4-5D6E-409C-BE32-E72D297353CC}">
                  <c16:uniqueId val="{00000009-4EA5-4231-B4C4-21B6B6160491}"/>
                </c:ext>
              </c:extLst>
            </c:dLbl>
            <c:dLbl>
              <c:idx val="11"/>
              <c:delete val="1"/>
              <c:extLst>
                <c:ext xmlns:c15="http://schemas.microsoft.com/office/drawing/2012/chart" uri="{CE6537A1-D6FC-4f65-9D91-7224C49458BB}"/>
                <c:ext xmlns:c16="http://schemas.microsoft.com/office/drawing/2014/chart" uri="{C3380CC4-5D6E-409C-BE32-E72D297353CC}">
                  <c16:uniqueId val="{00000007-3C4D-47FC-B8F4-AFC5DF5A6B72}"/>
                </c:ext>
              </c:extLst>
            </c:dLbl>
            <c:dLbl>
              <c:idx val="12"/>
              <c:layout>
                <c:manualLayout>
                  <c:x val="-1.5240071933139525E-2"/>
                  <c:y val="2.65668179504991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98-4E28-8FE4-CC00AEC1A39B}"/>
                </c:ext>
              </c:extLst>
            </c:dLbl>
            <c:dLbl>
              <c:idx val="13"/>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3C4D-47FC-B8F4-AFC5DF5A6B7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Arkusz1!$F$2:$F$15</c:f>
              <c:numCache>
                <c:formatCode>0.0</c:formatCode>
                <c:ptCount val="14"/>
                <c:pt idx="0">
                  <c:v>39.5</c:v>
                </c:pt>
                <c:pt idx="1">
                  <c:v>46.099999999999994</c:v>
                </c:pt>
                <c:pt idx="2">
                  <c:v>36.4</c:v>
                </c:pt>
                <c:pt idx="3">
                  <c:v>26.5</c:v>
                </c:pt>
                <c:pt idx="4">
                  <c:v>56.300000000000004</c:v>
                </c:pt>
                <c:pt idx="6">
                  <c:v>33.299999999999997</c:v>
                </c:pt>
                <c:pt idx="7">
                  <c:v>61.8</c:v>
                </c:pt>
                <c:pt idx="8">
                  <c:v>38.700000000000003</c:v>
                </c:pt>
                <c:pt idx="9">
                  <c:v>23.9</c:v>
                </c:pt>
                <c:pt idx="10">
                  <c:v>0</c:v>
                </c:pt>
                <c:pt idx="11">
                  <c:v>38.700000000000003</c:v>
                </c:pt>
                <c:pt idx="12">
                  <c:v>49.1</c:v>
                </c:pt>
                <c:pt idx="13">
                  <c:v>32</c:v>
                </c:pt>
              </c:numCache>
            </c:numRef>
          </c:val>
          <c:extLst>
            <c:ext xmlns:c16="http://schemas.microsoft.com/office/drawing/2014/chart" uri="{C3380CC4-5D6E-409C-BE32-E72D297353CC}">
              <c16:uniqueId val="{00000004-FD0A-4A57-8E8B-08443F5CABC0}"/>
            </c:ext>
          </c:extLst>
        </c:ser>
        <c:ser>
          <c:idx val="5"/>
          <c:order val="5"/>
          <c:tx>
            <c:strRef>
              <c:f>Arkusz1!$G$1</c:f>
              <c:strCache>
                <c:ptCount val="1"/>
                <c:pt idx="0">
                  <c:v>Raczej się pogorszy</c:v>
                </c:pt>
              </c:strCache>
            </c:strRef>
          </c:tx>
          <c:spPr>
            <a:solidFill>
              <a:srgbClr val="C1BFBF"/>
            </a:solidFill>
            <a:ln w="6350">
              <a:solidFill>
                <a:schemeClr val="bg1"/>
              </a:solidFill>
            </a:ln>
            <a:effectLst/>
          </c:spPr>
          <c:invertIfNegative val="0"/>
          <c:dPt>
            <c:idx val="0"/>
            <c:invertIfNegative val="0"/>
            <c:bubble3D val="0"/>
            <c:spPr>
              <a:solidFill>
                <a:srgbClr val="C1BFBF"/>
              </a:solidFill>
              <a:ln w="6350">
                <a:solidFill>
                  <a:schemeClr val="bg1"/>
                </a:solidFill>
              </a:ln>
              <a:effectLst/>
            </c:spPr>
            <c:extLst>
              <c:ext xmlns:c16="http://schemas.microsoft.com/office/drawing/2014/chart" uri="{C3380CC4-5D6E-409C-BE32-E72D297353CC}">
                <c16:uniqueId val="{00000000-45E6-4704-9D3A-238DA78C6597}"/>
              </c:ext>
            </c:extLst>
          </c:dPt>
          <c:dLbls>
            <c:dLbl>
              <c:idx val="0"/>
              <c:layout>
                <c:manualLayout>
                  <c:x val="9.1440431598834911E-3"/>
                  <c:y val="1.932990412615472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E6-4704-9D3A-238DA78C6597}"/>
                </c:ext>
              </c:extLst>
            </c:dLbl>
            <c:dLbl>
              <c:idx val="6"/>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98-4E28-8FE4-CC00AEC1A39B}"/>
                </c:ext>
              </c:extLst>
            </c:dLbl>
            <c:dLbl>
              <c:idx val="9"/>
              <c:spPr>
                <a:noFill/>
                <a:ln>
                  <a:no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4EA5-4231-B4C4-21B6B6160491}"/>
                </c:ext>
              </c:extLst>
            </c:dLbl>
            <c:dLbl>
              <c:idx val="12"/>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98-4E28-8FE4-CC00AEC1A39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Arkusz1!$G$2:$G$15</c:f>
            </c:numRef>
          </c:val>
          <c:extLst>
            <c:ext xmlns:c16="http://schemas.microsoft.com/office/drawing/2014/chart" uri="{C3380CC4-5D6E-409C-BE32-E72D297353CC}">
              <c16:uniqueId val="{00000005-FD0A-4A57-8E8B-08443F5CABC0}"/>
            </c:ext>
          </c:extLst>
        </c:ser>
        <c:ser>
          <c:idx val="6"/>
          <c:order val="6"/>
          <c:tx>
            <c:strRef>
              <c:f>Arkusz1!$H$1</c:f>
              <c:strCache>
                <c:ptCount val="1"/>
                <c:pt idx="0">
                  <c:v>Zdecydowanie się pogorszy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Arkusz1!$H$2:$H$15</c:f>
            </c:numRef>
          </c:val>
          <c:extLst>
            <c:ext xmlns:c16="http://schemas.microsoft.com/office/drawing/2014/chart" uri="{C3380CC4-5D6E-409C-BE32-E72D297353CC}">
              <c16:uniqueId val="{00000000-3C4D-47FC-B8F4-AFC5DF5A6B72}"/>
            </c:ext>
          </c:extLst>
        </c:ser>
        <c:ser>
          <c:idx val="7"/>
          <c:order val="7"/>
          <c:tx>
            <c:strRef>
              <c:f>Arkusz1!$I$1</c:f>
              <c:strCache>
                <c:ptCount val="1"/>
                <c:pt idx="0">
                  <c:v>Nie wiem, trudno powiedzieć</c:v>
                </c:pt>
              </c:strCache>
            </c:strRef>
          </c:tx>
          <c:spPr>
            <a:solidFill>
              <a:srgbClr val="C1BFBF"/>
            </a:solidFill>
            <a:ln w="6350">
              <a:solidFill>
                <a:schemeClr val="bg1"/>
              </a:solidFill>
            </a:ln>
            <a:effectLst/>
          </c:spPr>
          <c:invertIfNegative val="0"/>
          <c:dLbls>
            <c:dLbl>
              <c:idx val="3"/>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B6-4381-BDBC-FC192A8FB445}"/>
                </c:ext>
              </c:extLst>
            </c:dLbl>
            <c:dLbl>
              <c:idx val="6"/>
              <c:spPr>
                <a:noFill/>
                <a:ln w="28575">
                  <a:solidFill>
                    <a:srgbClr val="A5A5A5"/>
                  </a:solid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1EB6-4381-BDBC-FC192A8FB445}"/>
                </c:ext>
              </c:extLst>
            </c:dLbl>
            <c:dLbl>
              <c:idx val="9"/>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B6-4381-BDBC-FC192A8FB44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i więcej</c:v>
                </c:pt>
                <c:pt idx="6">
                  <c:v>podstawowe</c:v>
                </c:pt>
                <c:pt idx="7">
                  <c:v>zawodowe</c:v>
                </c:pt>
                <c:pt idx="8">
                  <c:v>średnie</c:v>
                </c:pt>
                <c:pt idx="9">
                  <c:v>wyższe</c:v>
                </c:pt>
                <c:pt idx="11">
                  <c:v>do 1500 PLN</c:v>
                </c:pt>
                <c:pt idx="12">
                  <c:v>1501-2500 PLN</c:v>
                </c:pt>
                <c:pt idx="13">
                  <c:v>pow.2500 PLN</c:v>
                </c:pt>
              </c:strCache>
            </c:strRef>
          </c:cat>
          <c:val>
            <c:numRef>
              <c:f>Arkusz1!$I$2:$I$15</c:f>
              <c:numCache>
                <c:formatCode>0.0</c:formatCode>
                <c:ptCount val="14"/>
                <c:pt idx="0">
                  <c:v>8.1</c:v>
                </c:pt>
                <c:pt idx="1">
                  <c:v>5.9</c:v>
                </c:pt>
                <c:pt idx="2">
                  <c:v>6.5</c:v>
                </c:pt>
                <c:pt idx="3">
                  <c:v>6.5</c:v>
                </c:pt>
                <c:pt idx="4">
                  <c:v>9.6</c:v>
                </c:pt>
                <c:pt idx="6">
                  <c:v>24.2</c:v>
                </c:pt>
                <c:pt idx="7">
                  <c:v>8</c:v>
                </c:pt>
                <c:pt idx="8">
                  <c:v>7.2</c:v>
                </c:pt>
                <c:pt idx="9">
                  <c:v>4.5</c:v>
                </c:pt>
                <c:pt idx="11">
                  <c:v>5.5</c:v>
                </c:pt>
                <c:pt idx="12">
                  <c:v>9.6</c:v>
                </c:pt>
                <c:pt idx="13">
                  <c:v>6.5</c:v>
                </c:pt>
              </c:numCache>
            </c:numRef>
          </c:val>
          <c:extLst>
            <c:ext xmlns:c16="http://schemas.microsoft.com/office/drawing/2014/chart" uri="{C3380CC4-5D6E-409C-BE32-E72D297353CC}">
              <c16:uniqueId val="{00000001-3C4D-47FC-B8F4-AFC5DF5A6B72}"/>
            </c:ext>
          </c:extLst>
        </c:ser>
        <c:dLbls>
          <c:dLblPos val="ctr"/>
          <c:showLegendKey val="0"/>
          <c:showVal val="1"/>
          <c:showCatName val="0"/>
          <c:showSerName val="0"/>
          <c:showPercent val="0"/>
          <c:showBubbleSize val="0"/>
        </c:dLbls>
        <c:gapWidth val="50"/>
        <c:overlap val="100"/>
        <c:axId val="554132888"/>
        <c:axId val="554134528"/>
      </c:barChart>
      <c:catAx>
        <c:axId val="554132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554134528"/>
        <c:crosses val="autoZero"/>
        <c:auto val="1"/>
        <c:lblAlgn val="ctr"/>
        <c:lblOffset val="100"/>
        <c:noMultiLvlLbl val="0"/>
      </c:catAx>
      <c:valAx>
        <c:axId val="554134528"/>
        <c:scaling>
          <c:orientation val="minMax"/>
        </c:scaling>
        <c:delete val="1"/>
        <c:axPos val="t"/>
        <c:numFmt formatCode="0%" sourceLinked="1"/>
        <c:majorTickMark val="none"/>
        <c:minorTickMark val="none"/>
        <c:tickLblPos val="nextTo"/>
        <c:crossAx val="55413288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5276779337665"/>
          <c:y val="1.4657798365011829E-2"/>
          <c:w val="0.69631504660702004"/>
          <c:h val="0.97710804453241451"/>
        </c:manualLayout>
      </c:layout>
      <c:barChart>
        <c:barDir val="bar"/>
        <c:grouping val="percentStacked"/>
        <c:varyColors val="0"/>
        <c:ser>
          <c:idx val="0"/>
          <c:order val="0"/>
          <c:tx>
            <c:strRef>
              <c:f>Arkusz1!$B$1</c:f>
              <c:strCache>
                <c:ptCount val="1"/>
                <c:pt idx="0">
                  <c:v>Zdecydowanie się polepszy</c:v>
                </c:pt>
              </c:strCache>
            </c:strRef>
          </c:tx>
          <c:spPr>
            <a:solidFill>
              <a:srgbClr val="FFCB06"/>
            </a:solidFill>
            <a:ln w="6350">
              <a:solidFill>
                <a:schemeClr val="bg1"/>
              </a:solidFill>
            </a:ln>
            <a:effectLst/>
          </c:spPr>
          <c:invertIfNegative val="0"/>
          <c:dLbls>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FCBC-4165-83F5-EB1E4A45B9C0}"/>
                </c:ext>
              </c:extLst>
            </c:dLbl>
            <c:dLbl>
              <c:idx val="7"/>
              <c:delete val="1"/>
              <c:extLst>
                <c:ext xmlns:c15="http://schemas.microsoft.com/office/drawing/2012/chart" uri="{CE6537A1-D6FC-4f65-9D91-7224C49458BB}"/>
                <c:ext xmlns:c16="http://schemas.microsoft.com/office/drawing/2014/chart" uri="{C3380CC4-5D6E-409C-BE32-E72D297353CC}">
                  <c16:uniqueId val="{00000001-FCBC-4165-83F5-EB1E4A45B9C0}"/>
                </c:ext>
              </c:extLst>
            </c:dLbl>
            <c:dLbl>
              <c:idx val="12"/>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Arkusz1!$B$2:$B$14</c:f>
            </c:numRef>
          </c:val>
          <c:extLst>
            <c:ext xmlns:c16="http://schemas.microsoft.com/office/drawing/2014/chart" uri="{C3380CC4-5D6E-409C-BE32-E72D297353CC}">
              <c16:uniqueId val="{00000003-FCBC-4165-83F5-EB1E4A45B9C0}"/>
            </c:ext>
          </c:extLst>
        </c:ser>
        <c:ser>
          <c:idx val="1"/>
          <c:order val="1"/>
          <c:tx>
            <c:strRef>
              <c:f>Arkusz1!$C$1</c:f>
              <c:strCache>
                <c:ptCount val="1"/>
                <c:pt idx="0">
                  <c:v>Raczej się polepszy</c:v>
                </c:pt>
              </c:strCache>
            </c:strRef>
          </c:tx>
          <c:spPr>
            <a:solidFill>
              <a:srgbClr val="FFE279"/>
            </a:solidFill>
            <a:ln w="6350">
              <a:solidFill>
                <a:schemeClr val="bg1"/>
              </a:solidFill>
            </a:ln>
            <a:effectLst/>
          </c:spPr>
          <c:invertIfNegative val="0"/>
          <c:dLbls>
            <c:dLbl>
              <c:idx val="3"/>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FCBC-4165-83F5-EB1E4A45B9C0}"/>
                </c:ext>
              </c:extLst>
            </c:dLbl>
            <c:dLbl>
              <c:idx val="6"/>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FCBC-4165-83F5-EB1E4A45B9C0}"/>
                </c:ext>
              </c:extLst>
            </c:dLbl>
            <c:dLbl>
              <c:idx val="9"/>
              <c:spPr>
                <a:noFill/>
                <a:ln>
                  <a:noFill/>
                </a:ln>
                <a:effectLst/>
              </c:spPr>
              <c:txPr>
                <a:bodyPr rot="0" spcFirstLastPara="1" vertOverflow="ellipsis" vert="horz" wrap="square" anchor="ctr" anchorCtr="1"/>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FCBC-4165-83F5-EB1E4A45B9C0}"/>
                </c:ext>
              </c:extLst>
            </c:dLbl>
            <c:dLbl>
              <c:idx val="10"/>
              <c:layout>
                <c:manualLayout>
                  <c:x val="1.52400719331395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BC-4165-83F5-EB1E4A45B9C0}"/>
                </c:ext>
              </c:extLst>
            </c:dLbl>
            <c:dLbl>
              <c:idx val="12"/>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Arkusz1!$C$2:$C$14</c:f>
            </c:numRef>
          </c:val>
          <c:extLst>
            <c:ext xmlns:c16="http://schemas.microsoft.com/office/drawing/2014/chart" uri="{C3380CC4-5D6E-409C-BE32-E72D297353CC}">
              <c16:uniqueId val="{00000009-FCBC-4165-83F5-EB1E4A45B9C0}"/>
            </c:ext>
          </c:extLst>
        </c:ser>
        <c:ser>
          <c:idx val="2"/>
          <c:order val="2"/>
          <c:tx>
            <c:strRef>
              <c:f>Arkusz1!$D$1</c:f>
              <c:strCache>
                <c:ptCount val="1"/>
                <c:pt idx="0">
                  <c:v>polepszy się</c:v>
                </c:pt>
              </c:strCache>
            </c:strRef>
          </c:tx>
          <c:spPr>
            <a:solidFill>
              <a:srgbClr val="FFD22D"/>
            </a:solidFill>
            <a:ln w="6350">
              <a:solidFill>
                <a:schemeClr val="bg1"/>
              </a:solidFill>
            </a:ln>
            <a:effectLst/>
          </c:spPr>
          <c:invertIfNegative val="0"/>
          <c:dLbls>
            <c:dLbl>
              <c:idx val="10"/>
              <c:layout>
                <c:manualLayout>
                  <c:x val="3.048014386627905E-3"/>
                  <c:y val="-6.74744041992575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Arkusz1!$D$2:$D$14</c:f>
              <c:numCache>
                <c:formatCode>General</c:formatCode>
                <c:ptCount val="13"/>
              </c:numCache>
            </c:numRef>
          </c:val>
          <c:extLst>
            <c:ext xmlns:c16="http://schemas.microsoft.com/office/drawing/2014/chart" uri="{C3380CC4-5D6E-409C-BE32-E72D297353CC}">
              <c16:uniqueId val="{0000000D-FCBC-4165-83F5-EB1E4A45B9C0}"/>
            </c:ext>
          </c:extLst>
        </c:ser>
        <c:ser>
          <c:idx val="3"/>
          <c:order val="3"/>
          <c:tx>
            <c:strRef>
              <c:f>Arkusz1!$E$1</c:f>
              <c:strCache>
                <c:ptCount val="1"/>
                <c:pt idx="0">
                  <c:v>nie zmieni się</c:v>
                </c:pt>
              </c:strCache>
            </c:strRef>
          </c:tx>
          <c:spPr>
            <a:solidFill>
              <a:srgbClr val="B5CDD5"/>
            </a:solidFill>
            <a:ln w="6350">
              <a:solidFill>
                <a:schemeClr val="bg1"/>
              </a:solidFill>
            </a:ln>
            <a:effectLst/>
          </c:spPr>
          <c:invertIfNegative val="0"/>
          <c:dLbls>
            <c:dLbl>
              <c:idx val="12"/>
              <c:layout>
                <c:manualLayout>
                  <c:x val="-2.13361007063954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Arkusz1!$E$2:$E$14</c:f>
              <c:numCache>
                <c:formatCode>General</c:formatCode>
                <c:ptCount val="13"/>
              </c:numCache>
            </c:numRef>
          </c:val>
          <c:extLst>
            <c:ext xmlns:c16="http://schemas.microsoft.com/office/drawing/2014/chart" uri="{C3380CC4-5D6E-409C-BE32-E72D297353CC}">
              <c16:uniqueId val="{00000012-FCBC-4165-83F5-EB1E4A45B9C0}"/>
            </c:ext>
          </c:extLst>
        </c:ser>
        <c:ser>
          <c:idx val="4"/>
          <c:order val="4"/>
          <c:tx>
            <c:strRef>
              <c:f>Arkusz1!$F$1</c:f>
              <c:strCache>
                <c:ptCount val="1"/>
                <c:pt idx="0">
                  <c:v>pogorszy się</c:v>
                </c:pt>
              </c:strCache>
            </c:strRef>
          </c:tx>
          <c:spPr>
            <a:solidFill>
              <a:srgbClr val="4B656D"/>
            </a:solidFill>
            <a:ln w="6350">
              <a:solidFill>
                <a:schemeClr val="bg1"/>
              </a:solidFill>
            </a:ln>
            <a:effectLst/>
          </c:spPr>
          <c:invertIfNegative val="0"/>
          <c:dLbls>
            <c:dLbl>
              <c:idx val="3"/>
              <c:layout>
                <c:manualLayout>
                  <c:x val="-1.5240071933139636E-2"/>
                  <c:y val="3.37425154632166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BC-4165-83F5-EB1E4A45B9C0}"/>
                </c:ext>
              </c:extLst>
            </c:dLbl>
            <c:dLbl>
              <c:idx val="12"/>
              <c:layout>
                <c:manualLayout>
                  <c:x val="-1.5240071933139525E-2"/>
                  <c:y val="2.656681795049914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Arkusz1!$F$2:$F$14</c:f>
              <c:numCache>
                <c:formatCode>General</c:formatCode>
                <c:ptCount val="13"/>
              </c:numCache>
            </c:numRef>
          </c:val>
          <c:extLst>
            <c:ext xmlns:c16="http://schemas.microsoft.com/office/drawing/2014/chart" uri="{C3380CC4-5D6E-409C-BE32-E72D297353CC}">
              <c16:uniqueId val="{00000018-FCBC-4165-83F5-EB1E4A45B9C0}"/>
            </c:ext>
          </c:extLst>
        </c:ser>
        <c:ser>
          <c:idx val="5"/>
          <c:order val="5"/>
          <c:tx>
            <c:strRef>
              <c:f>Arkusz1!$G$1</c:f>
              <c:strCache>
                <c:ptCount val="1"/>
                <c:pt idx="0">
                  <c:v>Raczej się pogorszy</c:v>
                </c:pt>
              </c:strCache>
            </c:strRef>
          </c:tx>
          <c:spPr>
            <a:solidFill>
              <a:srgbClr val="C1BFBF"/>
            </a:solidFill>
            <a:ln w="6350">
              <a:solidFill>
                <a:schemeClr val="bg1"/>
              </a:solidFill>
            </a:ln>
            <a:effectLst/>
          </c:spPr>
          <c:invertIfNegative val="0"/>
          <c:dPt>
            <c:idx val="0"/>
            <c:invertIfNegative val="0"/>
            <c:bubble3D val="0"/>
            <c:spPr>
              <a:solidFill>
                <a:srgbClr val="C1BFBF"/>
              </a:solidFill>
              <a:ln w="6350">
                <a:solidFill>
                  <a:schemeClr val="bg1"/>
                </a:solidFill>
              </a:ln>
              <a:effectLst/>
            </c:spPr>
            <c:extLst>
              <c:ext xmlns:c16="http://schemas.microsoft.com/office/drawing/2014/chart" uri="{C3380CC4-5D6E-409C-BE32-E72D297353CC}">
                <c16:uniqueId val="{0000001A-FCBC-4165-83F5-EB1E4A45B9C0}"/>
              </c:ext>
            </c:extLst>
          </c:dPt>
          <c:dLbls>
            <c:dLbl>
              <c:idx val="0"/>
              <c:layout>
                <c:manualLayout>
                  <c:x val="9.1440431598834911E-3"/>
                  <c:y val="1.932990412615472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CBC-4165-83F5-EB1E4A45B9C0}"/>
                </c:ext>
              </c:extLst>
            </c:dLbl>
            <c:dLbl>
              <c:idx val="6"/>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CBC-4165-83F5-EB1E4A45B9C0}"/>
                </c:ext>
              </c:extLst>
            </c:dLbl>
            <c:dLbl>
              <c:idx val="9"/>
              <c:spPr>
                <a:noFill/>
                <a:ln>
                  <a:noFill/>
                </a:ln>
                <a:effectLst/>
              </c:spPr>
              <c:txPr>
                <a:bodyPr rot="0" spcFirstLastPara="1" vertOverflow="ellipsis" vert="horz" wrap="square" lIns="38100" tIns="19050" rIns="38100" bIns="19050" anchor="ctr" anchorCtr="1">
                  <a:spAutoFit/>
                </a:bodyPr>
                <a:lstStyle/>
                <a:p>
                  <a:pPr>
                    <a:defRPr sz="105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C-FCBC-4165-83F5-EB1E4A45B9C0}"/>
                </c:ext>
              </c:extLst>
            </c:dLbl>
            <c:dLbl>
              <c:idx val="12"/>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CBC-4165-83F5-EB1E4A45B9C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Arkusz1!$G$2:$G$14</c:f>
            </c:numRef>
          </c:val>
          <c:extLst>
            <c:ext xmlns:c16="http://schemas.microsoft.com/office/drawing/2014/chart" uri="{C3380CC4-5D6E-409C-BE32-E72D297353CC}">
              <c16:uniqueId val="{0000001E-FCBC-4165-83F5-EB1E4A45B9C0}"/>
            </c:ext>
          </c:extLst>
        </c:ser>
        <c:ser>
          <c:idx val="6"/>
          <c:order val="6"/>
          <c:tx>
            <c:strRef>
              <c:f>Arkusz1!$H$1</c:f>
              <c:strCache>
                <c:ptCount val="1"/>
                <c:pt idx="0">
                  <c:v>Zdecydowanie się pogorszy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Arkusz1!$H$2:$H$14</c:f>
            </c:numRef>
          </c:val>
          <c:extLst>
            <c:ext xmlns:c16="http://schemas.microsoft.com/office/drawing/2014/chart" uri="{C3380CC4-5D6E-409C-BE32-E72D297353CC}">
              <c16:uniqueId val="{0000001F-FCBC-4165-83F5-EB1E4A45B9C0}"/>
            </c:ext>
          </c:extLst>
        </c:ser>
        <c:ser>
          <c:idx val="7"/>
          <c:order val="7"/>
          <c:tx>
            <c:strRef>
              <c:f>Arkusz1!$I$1</c:f>
              <c:strCache>
                <c:ptCount val="1"/>
                <c:pt idx="0">
                  <c:v>nie wiem, trudno powiedzieć</c:v>
                </c:pt>
              </c:strCache>
            </c:strRef>
          </c:tx>
          <c:spPr>
            <a:solidFill>
              <a:srgbClr val="C1BFBF"/>
            </a:solidFill>
            <a:ln w="6350">
              <a:solidFill>
                <a:schemeClr val="bg1"/>
              </a:solidFill>
            </a:ln>
            <a:effectLst/>
          </c:spPr>
          <c:invertIfNegative val="0"/>
          <c:dPt>
            <c:idx val="0"/>
            <c:invertIfNegative val="0"/>
            <c:bubble3D val="0"/>
            <c:spPr>
              <a:solidFill>
                <a:srgbClr val="C1BFBF"/>
              </a:solidFill>
              <a:ln w="6350">
                <a:solidFill>
                  <a:schemeClr val="bg1"/>
                </a:solidFill>
              </a:ln>
              <a:effectLst/>
            </c:spPr>
            <c:extLst>
              <c:ext xmlns:c16="http://schemas.microsoft.com/office/drawing/2014/chart" uri="{C3380CC4-5D6E-409C-BE32-E72D297353CC}">
                <c16:uniqueId val="{00000021-FCBC-4165-83F5-EB1E4A45B9C0}"/>
              </c:ext>
            </c:extLst>
          </c:dPt>
          <c:dLbls>
            <c:dLbl>
              <c:idx val="0"/>
              <c:layout>
                <c:manualLayout>
                  <c:x val="9.1440431598834911E-3"/>
                  <c:y val="1.9329904126154729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CBC-4165-83F5-EB1E4A45B9C0}"/>
                </c:ext>
              </c:extLst>
            </c:dLbl>
            <c:dLbl>
              <c:idx val="6"/>
              <c:layout>
                <c:manualLayout>
                  <c:x val="1.52400719331394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CBC-4165-83F5-EB1E4A45B9C0}"/>
                </c:ext>
              </c:extLst>
            </c:dLbl>
            <c:dLbl>
              <c:idx val="12"/>
              <c:layout>
                <c:manualLayout>
                  <c:x val="1.17886156422658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CBC-4165-83F5-EB1E4A45B9C0}"/>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Arkusz1!$A$2:$A$14</c:f>
              <c:numCache>
                <c:formatCode>General</c:formatCode>
                <c:ptCount val="13"/>
              </c:numCache>
            </c:numRef>
          </c:cat>
          <c:val>
            <c:numRef>
              <c:f>Arkusz1!$I$2:$I$14</c:f>
              <c:numCache>
                <c:formatCode>General</c:formatCode>
                <c:ptCount val="13"/>
              </c:numCache>
            </c:numRef>
          </c:val>
          <c:extLst>
            <c:ext xmlns:c16="http://schemas.microsoft.com/office/drawing/2014/chart" uri="{C3380CC4-5D6E-409C-BE32-E72D297353CC}">
              <c16:uniqueId val="{00000025-FCBC-4165-83F5-EB1E4A45B9C0}"/>
            </c:ext>
          </c:extLst>
        </c:ser>
        <c:dLbls>
          <c:dLblPos val="ctr"/>
          <c:showLegendKey val="0"/>
          <c:showVal val="1"/>
          <c:showCatName val="0"/>
          <c:showSerName val="0"/>
          <c:showPercent val="0"/>
          <c:showBubbleSize val="0"/>
        </c:dLbls>
        <c:gapWidth val="50"/>
        <c:overlap val="100"/>
        <c:axId val="554132888"/>
        <c:axId val="554134528"/>
      </c:barChart>
      <c:catAx>
        <c:axId val="554132888"/>
        <c:scaling>
          <c:orientation val="maxMin"/>
        </c:scaling>
        <c:delete val="1"/>
        <c:axPos val="l"/>
        <c:numFmt formatCode="General" sourceLinked="1"/>
        <c:majorTickMark val="none"/>
        <c:minorTickMark val="none"/>
        <c:tickLblPos val="nextTo"/>
        <c:crossAx val="554134528"/>
        <c:crosses val="autoZero"/>
        <c:auto val="1"/>
        <c:lblAlgn val="ctr"/>
        <c:lblOffset val="100"/>
        <c:noMultiLvlLbl val="0"/>
      </c:catAx>
      <c:valAx>
        <c:axId val="554134528"/>
        <c:scaling>
          <c:orientation val="minMax"/>
        </c:scaling>
        <c:delete val="1"/>
        <c:axPos val="t"/>
        <c:numFmt formatCode="0%" sourceLinked="1"/>
        <c:majorTickMark val="none"/>
        <c:minorTickMark val="none"/>
        <c:tickLblPos val="nextTo"/>
        <c:crossAx val="554132888"/>
        <c:crosses val="autoZero"/>
        <c:crossBetween val="between"/>
      </c:valAx>
      <c:spPr>
        <a:noFill/>
        <a:ln w="25400">
          <a:noFill/>
        </a:ln>
        <a:effectLst/>
      </c:spPr>
    </c:plotArea>
    <c:legend>
      <c:legendPos val="t"/>
      <c:layout>
        <c:manualLayout>
          <c:xMode val="edge"/>
          <c:yMode val="edge"/>
          <c:x val="0"/>
          <c:y val="7.9353070192903583E-3"/>
          <c:w val="1"/>
          <c:h val="0.9590858628252687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050">
          <a:latin typeface="Century Gothic" panose="020B0502020202020204" pitchFamily="34" charset="0"/>
        </a:defRPr>
      </a:pPr>
      <a:endParaRPr lang="pl-P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7581-4E0B-AD97-D6BF2F547F2A}"/>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7581-4E0B-AD97-D6BF2F547F2A}"/>
              </c:ext>
            </c:extLst>
          </c:dPt>
          <c:dPt>
            <c:idx val="2"/>
            <c:bubble3D val="0"/>
            <c:spPr>
              <a:solidFill>
                <a:srgbClr val="F2F2F2"/>
              </a:solidFill>
              <a:ln w="3175"/>
            </c:spPr>
            <c:extLst>
              <c:ext xmlns:c16="http://schemas.microsoft.com/office/drawing/2014/chart" uri="{C3380CC4-5D6E-409C-BE32-E72D297353CC}">
                <c16:uniqueId val="{00000005-7581-4E0B-AD97-D6BF2F547F2A}"/>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19.3</c:v>
                </c:pt>
                <c:pt idx="1">
                  <c:v>47.9</c:v>
                </c:pt>
                <c:pt idx="2">
                  <c:v>32.799999999999997</c:v>
                </c:pt>
              </c:numCache>
            </c:numRef>
          </c:val>
          <c:extLst>
            <c:ext xmlns:c16="http://schemas.microsoft.com/office/drawing/2014/chart" uri="{C3380CC4-5D6E-409C-BE32-E72D297353CC}">
              <c16:uniqueId val="{00000006-7581-4E0B-AD97-D6BF2F547F2A}"/>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Kolumna1</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D5E4-4704-A8E8-2744EF57B31E}"/>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D5E4-4704-A8E8-2744EF57B31E}"/>
              </c:ext>
            </c:extLst>
          </c:dPt>
          <c:dPt>
            <c:idx val="2"/>
            <c:bubble3D val="0"/>
            <c:spPr>
              <a:solidFill>
                <a:srgbClr val="F2F2F2"/>
              </a:solidFill>
              <a:ln w="3175"/>
            </c:spPr>
            <c:extLst>
              <c:ext xmlns:c16="http://schemas.microsoft.com/office/drawing/2014/chart" uri="{C3380CC4-5D6E-409C-BE32-E72D297353CC}">
                <c16:uniqueId val="{00000005-D5E4-4704-A8E8-2744EF57B31E}"/>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7.4</c:v>
                </c:pt>
                <c:pt idx="1">
                  <c:v>44.4</c:v>
                </c:pt>
                <c:pt idx="2">
                  <c:v>48.2</c:v>
                </c:pt>
              </c:numCache>
            </c:numRef>
          </c:val>
          <c:extLst>
            <c:ext xmlns:c16="http://schemas.microsoft.com/office/drawing/2014/chart" uri="{C3380CC4-5D6E-409C-BE32-E72D297353CC}">
              <c16:uniqueId val="{00000006-D5E4-4704-A8E8-2744EF57B31E}"/>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D4EA-4027-9218-FE8F0107E937}"/>
              </c:ext>
            </c:extLst>
          </c:dPt>
          <c:dLbls>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5C06-471D-974D-4A361C0594D0}"/>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5C06-471D-974D-4A361C0594D0}"/>
                </c:ext>
              </c:extLst>
            </c:dLbl>
            <c:dLbl>
              <c:idx val="6"/>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5C06-471D-974D-4A361C0594D0}"/>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5C06-471D-974D-4A361C0594D0}"/>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5C06-471D-974D-4A361C0594D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Arkusz1!$B$2:$B$15</c:f>
              <c:numCache>
                <c:formatCode>0.0</c:formatCode>
                <c:ptCount val="14"/>
                <c:pt idx="0">
                  <c:v>79.032258064516128</c:v>
                </c:pt>
                <c:pt idx="1">
                  <c:v>76.923076923076934</c:v>
                </c:pt>
                <c:pt idx="2">
                  <c:v>82.065217391304344</c:v>
                </c:pt>
                <c:pt idx="3">
                  <c:v>83.913043478260875</c:v>
                </c:pt>
                <c:pt idx="4">
                  <c:v>66.211604095563132</c:v>
                </c:pt>
                <c:pt idx="6">
                  <c:v>87.878787878787875</c:v>
                </c:pt>
                <c:pt idx="7">
                  <c:v>68.181818181818173</c:v>
                </c:pt>
                <c:pt idx="8">
                  <c:v>75.521821631878566</c:v>
                </c:pt>
                <c:pt idx="9">
                  <c:v>90.340909090909093</c:v>
                </c:pt>
                <c:pt idx="11">
                  <c:v>88.343558282208591</c:v>
                </c:pt>
                <c:pt idx="12">
                  <c:v>76.28205128205127</c:v>
                </c:pt>
                <c:pt idx="13">
                  <c:v>69.93464052287581</c:v>
                </c:pt>
              </c:numCache>
            </c:numRef>
          </c:val>
          <c:extLst>
            <c:ext xmlns:c16="http://schemas.microsoft.com/office/drawing/2014/chart" uri="{C3380CC4-5D6E-409C-BE32-E72D297353CC}">
              <c16:uniqueId val="{00000002-D4EA-4027-9218-FE8F0107E937}"/>
            </c:ext>
          </c:extLst>
        </c:ser>
        <c:ser>
          <c:idx val="1"/>
          <c:order val="1"/>
          <c:tx>
            <c:strRef>
              <c:f>Arkusz1!$C$1</c:f>
              <c:strCache>
                <c:ptCount val="1"/>
                <c:pt idx="0">
                  <c:v>tak</c:v>
                </c:pt>
              </c:strCache>
            </c:strRef>
          </c:tx>
          <c:spPr>
            <a:solidFill>
              <a:srgbClr val="6D8F9A"/>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Arkusz1!$C$2:$C$15</c:f>
              <c:numCache>
                <c:formatCode>0.0</c:formatCode>
                <c:ptCount val="14"/>
                <c:pt idx="0">
                  <c:v>14.516129032258066</c:v>
                </c:pt>
                <c:pt idx="1">
                  <c:v>17.751479289940828</c:v>
                </c:pt>
                <c:pt idx="2">
                  <c:v>14.673913043478262</c:v>
                </c:pt>
                <c:pt idx="3">
                  <c:v>11.304347826086957</c:v>
                </c:pt>
                <c:pt idx="4">
                  <c:v>20.819112627986346</c:v>
                </c:pt>
                <c:pt idx="6">
                  <c:v>12.121212121212121</c:v>
                </c:pt>
                <c:pt idx="7">
                  <c:v>21.212121212121211</c:v>
                </c:pt>
                <c:pt idx="8">
                  <c:v>16.888045540796963</c:v>
                </c:pt>
                <c:pt idx="9">
                  <c:v>7.3863636363636367</c:v>
                </c:pt>
                <c:pt idx="11">
                  <c:v>7.3619631901840492</c:v>
                </c:pt>
                <c:pt idx="12">
                  <c:v>16.880341880341881</c:v>
                </c:pt>
                <c:pt idx="13">
                  <c:v>19.607843137254903</c:v>
                </c:pt>
              </c:numCache>
            </c:numRef>
          </c:val>
          <c:extLst>
            <c:ext xmlns:c16="http://schemas.microsoft.com/office/drawing/2014/chart" uri="{C3380CC4-5D6E-409C-BE32-E72D297353CC}">
              <c16:uniqueId val="{00000003-D4EA-4027-9218-FE8F0107E937}"/>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extLst>
                <c:ext xmlns:c16="http://schemas.microsoft.com/office/drawing/2014/chart" uri="{C3380CC4-5D6E-409C-BE32-E72D297353CC}">
                  <c16:uniqueId val="{00000002-846E-4237-AACF-E44C532FE588}"/>
                </c:ext>
              </c:extLst>
            </c:dLbl>
            <c:dLbl>
              <c:idx val="6"/>
              <c:delete val="1"/>
              <c:extLst>
                <c:ext xmlns:c15="http://schemas.microsoft.com/office/drawing/2012/chart" uri="{CE6537A1-D6FC-4f65-9D91-7224C49458BB}"/>
                <c:ext xmlns:c16="http://schemas.microsoft.com/office/drawing/2014/chart" uri="{C3380CC4-5D6E-409C-BE32-E72D297353CC}">
                  <c16:uniqueId val="{00000002-DD3C-410C-9EDD-7B972886DA7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15-25 lat</c:v>
                </c:pt>
                <c:pt idx="1">
                  <c:v>26-34 lat</c:v>
                </c:pt>
                <c:pt idx="2">
                  <c:v>35-44 lat</c:v>
                </c:pt>
                <c:pt idx="3">
                  <c:v>45-59 lat</c:v>
                </c:pt>
                <c:pt idx="4">
                  <c:v>60 lat +</c:v>
                </c:pt>
                <c:pt idx="6">
                  <c:v>podstawowe</c:v>
                </c:pt>
                <c:pt idx="7">
                  <c:v>zawodowe</c:v>
                </c:pt>
                <c:pt idx="8">
                  <c:v>średnie</c:v>
                </c:pt>
                <c:pt idx="9">
                  <c:v>wyższe</c:v>
                </c:pt>
                <c:pt idx="11">
                  <c:v>do 1500 PLN</c:v>
                </c:pt>
                <c:pt idx="12">
                  <c:v>1501-2500 PLN</c:v>
                </c:pt>
                <c:pt idx="13">
                  <c:v>pow.2500 PLN</c:v>
                </c:pt>
              </c:strCache>
            </c:strRef>
          </c:cat>
          <c:val>
            <c:numRef>
              <c:f>Arkusz1!$D$2:$D$15</c:f>
              <c:numCache>
                <c:formatCode>0.0</c:formatCode>
                <c:ptCount val="14"/>
                <c:pt idx="0">
                  <c:v>6.4516129032258061</c:v>
                </c:pt>
                <c:pt idx="1">
                  <c:v>5.3254437869822491</c:v>
                </c:pt>
                <c:pt idx="2">
                  <c:v>3.2608695652173911</c:v>
                </c:pt>
                <c:pt idx="3">
                  <c:v>4.7826086956521738</c:v>
                </c:pt>
                <c:pt idx="4">
                  <c:v>12.969283276450511</c:v>
                </c:pt>
                <c:pt idx="6">
                  <c:v>0</c:v>
                </c:pt>
                <c:pt idx="7">
                  <c:v>10.606060606060606</c:v>
                </c:pt>
                <c:pt idx="8">
                  <c:v>7.5901328273244779</c:v>
                </c:pt>
                <c:pt idx="9">
                  <c:v>2.2727272727272729</c:v>
                </c:pt>
                <c:pt idx="11">
                  <c:v>4.294478527607362</c:v>
                </c:pt>
                <c:pt idx="12">
                  <c:v>6.8376068376068382</c:v>
                </c:pt>
                <c:pt idx="13">
                  <c:v>10.457516339869281</c:v>
                </c:pt>
              </c:numCache>
            </c:numRef>
          </c:val>
          <c:extLst>
            <c:ext xmlns:c16="http://schemas.microsoft.com/office/drawing/2014/chart" uri="{C3380CC4-5D6E-409C-BE32-E72D297353CC}">
              <c16:uniqueId val="{00000004-D4EA-4027-9218-FE8F0107E937}"/>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68D3-42C6-B142-E56231ABE767}"/>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68D3-42C6-B142-E56231ABE767}"/>
              </c:ext>
            </c:extLst>
          </c:dPt>
          <c:dPt>
            <c:idx val="2"/>
            <c:bubble3D val="0"/>
            <c:spPr>
              <a:solidFill>
                <a:srgbClr val="F2F2F2"/>
              </a:solidFill>
              <a:ln w="3175"/>
            </c:spPr>
            <c:extLst>
              <c:ext xmlns:c16="http://schemas.microsoft.com/office/drawing/2014/chart" uri="{C3380CC4-5D6E-409C-BE32-E72D297353CC}">
                <c16:uniqueId val="{00000005-68D3-42C6-B142-E56231ABE767}"/>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40.700000000000003</c:v>
                </c:pt>
                <c:pt idx="1">
                  <c:v>42.6</c:v>
                </c:pt>
                <c:pt idx="2">
                  <c:v>16.699999999999989</c:v>
                </c:pt>
              </c:numCache>
            </c:numRef>
          </c:val>
          <c:extLst>
            <c:ext xmlns:c16="http://schemas.microsoft.com/office/drawing/2014/chart" uri="{C3380CC4-5D6E-409C-BE32-E72D297353CC}">
              <c16:uniqueId val="{00000006-68D3-42C6-B142-E56231ABE767}"/>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C5F9-4231-91FF-60F20A0BCCD4}"/>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C5F9-4231-91FF-60F20A0BCCD4}"/>
              </c:ext>
            </c:extLst>
          </c:dPt>
          <c:dPt>
            <c:idx val="2"/>
            <c:bubble3D val="0"/>
            <c:spPr>
              <a:solidFill>
                <a:srgbClr val="F2F2F2"/>
              </a:solidFill>
              <a:ln w="3175"/>
            </c:spPr>
            <c:extLst>
              <c:ext xmlns:c16="http://schemas.microsoft.com/office/drawing/2014/chart" uri="{C3380CC4-5D6E-409C-BE32-E72D297353CC}">
                <c16:uniqueId val="{00000005-C5F9-4231-91FF-60F20A0BCCD4}"/>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34.799999999999997</c:v>
                </c:pt>
                <c:pt idx="1">
                  <c:v>24.7</c:v>
                </c:pt>
                <c:pt idx="2">
                  <c:v>40.5</c:v>
                </c:pt>
              </c:numCache>
            </c:numRef>
          </c:val>
          <c:extLst>
            <c:ext xmlns:c16="http://schemas.microsoft.com/office/drawing/2014/chart" uri="{C3380CC4-5D6E-409C-BE32-E72D297353CC}">
              <c16:uniqueId val="{00000006-C5F9-4231-91FF-60F20A0BCCD4}"/>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4B67-493B-A7B4-C04660772D51}"/>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4B67-493B-A7B4-C04660772D51}"/>
              </c:ext>
            </c:extLst>
          </c:dPt>
          <c:dPt>
            <c:idx val="2"/>
            <c:bubble3D val="0"/>
            <c:spPr>
              <a:solidFill>
                <a:srgbClr val="F2F2F2"/>
              </a:solidFill>
              <a:ln w="3175"/>
            </c:spPr>
            <c:extLst>
              <c:ext xmlns:c16="http://schemas.microsoft.com/office/drawing/2014/chart" uri="{C3380CC4-5D6E-409C-BE32-E72D297353CC}">
                <c16:uniqueId val="{00000005-4B67-493B-A7B4-C04660772D51}"/>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49.2</c:v>
                </c:pt>
                <c:pt idx="1">
                  <c:v>30.8</c:v>
                </c:pt>
                <c:pt idx="2">
                  <c:v>20</c:v>
                </c:pt>
              </c:numCache>
            </c:numRef>
          </c:val>
          <c:extLst>
            <c:ext xmlns:c16="http://schemas.microsoft.com/office/drawing/2014/chart" uri="{C3380CC4-5D6E-409C-BE32-E72D297353CC}">
              <c16:uniqueId val="{00000006-4B67-493B-A7B4-C04660772D51}"/>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C9C8-4CC9-A962-68C56E004687}"/>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C9C8-4CC9-A962-68C56E004687}"/>
              </c:ext>
            </c:extLst>
          </c:dPt>
          <c:dPt>
            <c:idx val="2"/>
            <c:bubble3D val="0"/>
            <c:spPr>
              <a:solidFill>
                <a:srgbClr val="F2F2F2"/>
              </a:solidFill>
              <a:ln w="3175"/>
            </c:spPr>
            <c:extLst>
              <c:ext xmlns:c16="http://schemas.microsoft.com/office/drawing/2014/chart" uri="{C3380CC4-5D6E-409C-BE32-E72D297353CC}">
                <c16:uniqueId val="{00000005-C9C8-4CC9-A962-68C56E004687}"/>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9.1999999999999993</c:v>
                </c:pt>
                <c:pt idx="1">
                  <c:v>64.5</c:v>
                </c:pt>
                <c:pt idx="2">
                  <c:v>26.299999999999997</c:v>
                </c:pt>
              </c:numCache>
            </c:numRef>
          </c:val>
          <c:extLst>
            <c:ext xmlns:c16="http://schemas.microsoft.com/office/drawing/2014/chart" uri="{C3380CC4-5D6E-409C-BE32-E72D297353CC}">
              <c16:uniqueId val="{00000006-C9C8-4CC9-A962-68C56E004687}"/>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3662-4E89-BAA1-505EFE2EE801}"/>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3662-4E89-BAA1-505EFE2EE801}"/>
              </c:ext>
            </c:extLst>
          </c:dPt>
          <c:dPt>
            <c:idx val="2"/>
            <c:bubble3D val="0"/>
            <c:spPr>
              <a:solidFill>
                <a:srgbClr val="F2F2F2"/>
              </a:solidFill>
              <a:ln w="3175"/>
            </c:spPr>
            <c:extLst>
              <c:ext xmlns:c16="http://schemas.microsoft.com/office/drawing/2014/chart" uri="{C3380CC4-5D6E-409C-BE32-E72D297353CC}">
                <c16:uniqueId val="{00000005-3662-4E89-BAA1-505EFE2EE801}"/>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22.2</c:v>
                </c:pt>
                <c:pt idx="1">
                  <c:v>44.4</c:v>
                </c:pt>
                <c:pt idx="2">
                  <c:v>33.400000000000006</c:v>
                </c:pt>
              </c:numCache>
            </c:numRef>
          </c:val>
          <c:extLst>
            <c:ext xmlns:c16="http://schemas.microsoft.com/office/drawing/2014/chart" uri="{C3380CC4-5D6E-409C-BE32-E72D297353CC}">
              <c16:uniqueId val="{00000006-3662-4E89-BAA1-505EFE2EE801}"/>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51C7-43C1-A779-60086BD6873A}"/>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51C7-43C1-A779-60086BD6873A}"/>
              </c:ext>
            </c:extLst>
          </c:dPt>
          <c:dPt>
            <c:idx val="2"/>
            <c:bubble3D val="0"/>
            <c:spPr>
              <a:solidFill>
                <a:srgbClr val="F2F2F2"/>
              </a:solidFill>
              <a:ln w="3175"/>
            </c:spPr>
            <c:extLst>
              <c:ext xmlns:c16="http://schemas.microsoft.com/office/drawing/2014/chart" uri="{C3380CC4-5D6E-409C-BE32-E72D297353CC}">
                <c16:uniqueId val="{00000005-51C7-43C1-A779-60086BD6873A}"/>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39.1</c:v>
                </c:pt>
                <c:pt idx="1">
                  <c:v>15.2</c:v>
                </c:pt>
                <c:pt idx="2">
                  <c:v>45.7</c:v>
                </c:pt>
              </c:numCache>
            </c:numRef>
          </c:val>
          <c:extLst>
            <c:ext xmlns:c16="http://schemas.microsoft.com/office/drawing/2014/chart" uri="{C3380CC4-5D6E-409C-BE32-E72D297353CC}">
              <c16:uniqueId val="{00000006-51C7-43C1-A779-60086BD6873A}"/>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6BE3-4172-851C-6207D9E9576A}"/>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6BE3-4172-851C-6207D9E9576A}"/>
              </c:ext>
            </c:extLst>
          </c:dPt>
          <c:dPt>
            <c:idx val="2"/>
            <c:bubble3D val="0"/>
            <c:spPr>
              <a:solidFill>
                <a:srgbClr val="F2F2F2"/>
              </a:solidFill>
              <a:ln w="3175"/>
            </c:spPr>
            <c:extLst>
              <c:ext xmlns:c16="http://schemas.microsoft.com/office/drawing/2014/chart" uri="{C3380CC4-5D6E-409C-BE32-E72D297353CC}">
                <c16:uniqueId val="{00000004-47DB-42F4-B98E-CC8C7DFF820E}"/>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18.600000000000001</c:v>
                </c:pt>
                <c:pt idx="1">
                  <c:v>44.1</c:v>
                </c:pt>
                <c:pt idx="2">
                  <c:v>37.299999999999997</c:v>
                </c:pt>
              </c:numCache>
            </c:numRef>
          </c:val>
          <c:extLst>
            <c:ext xmlns:c16="http://schemas.microsoft.com/office/drawing/2014/chart" uri="{C3380CC4-5D6E-409C-BE32-E72D297353CC}">
              <c16:uniqueId val="{00000004-6BE3-4172-851C-6207D9E9576A}"/>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Kolumna1</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6DD8-4229-A2BA-D0B9EDA2A1E3}"/>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6DD8-4229-A2BA-D0B9EDA2A1E3}"/>
              </c:ext>
            </c:extLst>
          </c:dPt>
          <c:dPt>
            <c:idx val="2"/>
            <c:bubble3D val="0"/>
            <c:spPr>
              <a:solidFill>
                <a:srgbClr val="F2F2F2"/>
              </a:solidFill>
              <a:ln w="3175"/>
            </c:spPr>
            <c:extLst>
              <c:ext xmlns:c16="http://schemas.microsoft.com/office/drawing/2014/chart" uri="{C3380CC4-5D6E-409C-BE32-E72D297353CC}">
                <c16:uniqueId val="{00000004-4C85-4520-AF02-8E575F161255}"/>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30.6</c:v>
                </c:pt>
                <c:pt idx="1">
                  <c:v>44.4</c:v>
                </c:pt>
                <c:pt idx="2">
                  <c:v>25</c:v>
                </c:pt>
              </c:numCache>
            </c:numRef>
          </c:val>
          <c:extLst>
            <c:ext xmlns:c16="http://schemas.microsoft.com/office/drawing/2014/chart" uri="{C3380CC4-5D6E-409C-BE32-E72D297353CC}">
              <c16:uniqueId val="{00000004-6DD8-4229-A2BA-D0B9EDA2A1E3}"/>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53EA-4D22-9EF5-2691F3764085}"/>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53EA-4D22-9EF5-2691F3764085}"/>
              </c:ext>
            </c:extLst>
          </c:dPt>
          <c:dPt>
            <c:idx val="2"/>
            <c:bubble3D val="0"/>
            <c:spPr>
              <a:solidFill>
                <a:srgbClr val="F2F2F2"/>
              </a:solidFill>
              <a:ln w="3175"/>
            </c:spPr>
            <c:extLst>
              <c:ext xmlns:c16="http://schemas.microsoft.com/office/drawing/2014/chart" uri="{C3380CC4-5D6E-409C-BE32-E72D297353CC}">
                <c16:uniqueId val="{00000004-2A5C-4D55-B804-FE865038237A}"/>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18.8</c:v>
                </c:pt>
                <c:pt idx="1">
                  <c:v>68.8</c:v>
                </c:pt>
                <c:pt idx="2">
                  <c:v>12.400000000000006</c:v>
                </c:pt>
              </c:numCache>
            </c:numRef>
          </c:val>
          <c:extLst>
            <c:ext xmlns:c16="http://schemas.microsoft.com/office/drawing/2014/chart" uri="{C3380CC4-5D6E-409C-BE32-E72D297353CC}">
              <c16:uniqueId val="{00000004-53EA-4D22-9EF5-2691F3764085}"/>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1346-4BC5-A3C0-CB278CCEA83B}"/>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1346-4BC5-A3C0-CB278CCEA83B}"/>
              </c:ext>
            </c:extLst>
          </c:dPt>
          <c:dPt>
            <c:idx val="2"/>
            <c:bubble3D val="0"/>
            <c:spPr>
              <a:solidFill>
                <a:srgbClr val="F2F2F2"/>
              </a:solidFill>
              <a:ln w="3175"/>
            </c:spPr>
            <c:extLst>
              <c:ext xmlns:c16="http://schemas.microsoft.com/office/drawing/2014/chart" uri="{C3380CC4-5D6E-409C-BE32-E72D297353CC}">
                <c16:uniqueId val="{00000004-8B46-42E4-93D1-3F8B147DCBD3}"/>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28.3</c:v>
                </c:pt>
                <c:pt idx="1">
                  <c:v>40.6</c:v>
                </c:pt>
                <c:pt idx="2">
                  <c:v>31.099999999999994</c:v>
                </c:pt>
              </c:numCache>
            </c:numRef>
          </c:val>
          <c:extLst>
            <c:ext xmlns:c16="http://schemas.microsoft.com/office/drawing/2014/chart" uri="{C3380CC4-5D6E-409C-BE32-E72D297353CC}">
              <c16:uniqueId val="{00000004-1346-4BC5-A3C0-CB278CCEA83B}"/>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nie</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7A86-4517-9CD1-B5FD94A1EB9C}"/>
              </c:ext>
            </c:extLst>
          </c:dPt>
          <c:dLbls>
            <c:dLbl>
              <c:idx val="0"/>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A86-4517-9CD1-B5FD94A1EB9C}"/>
                </c:ext>
              </c:extLst>
            </c:dLbl>
            <c:dLbl>
              <c:idx val="2"/>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7CFA-426B-B63C-2ED46A0D8669}"/>
                </c:ext>
              </c:extLst>
            </c:dLbl>
            <c:dLbl>
              <c:idx val="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7CFA-426B-B63C-2ED46A0D8669}"/>
                </c:ext>
              </c:extLst>
            </c:dLbl>
            <c:dLbl>
              <c:idx val="8"/>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CFA-426B-B63C-2ED46A0D8669}"/>
                </c:ext>
              </c:extLst>
            </c:dLbl>
            <c:dLbl>
              <c:idx val="9"/>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7CFA-426B-B63C-2ED46A0D8669}"/>
                </c:ext>
              </c:extLst>
            </c:dLbl>
            <c:dLbl>
              <c:idx val="13"/>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7CFA-426B-B63C-2ED46A0D8669}"/>
                </c:ext>
              </c:extLst>
            </c:dLbl>
            <c:dLbl>
              <c:idx val="14"/>
              <c:spPr>
                <a:noFill/>
                <a:ln w="28575">
                  <a:solidFill>
                    <a:schemeClr val="accent3"/>
                  </a:solid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7CFA-426B-B63C-2ED46A0D8669}"/>
                </c:ext>
              </c:extLst>
            </c:dLbl>
            <c:dLbl>
              <c:idx val="15"/>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7CFA-426B-B63C-2ED46A0D866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Arkusz1!$B$2:$B$17</c:f>
              <c:numCache>
                <c:formatCode>0.0</c:formatCode>
                <c:ptCount val="16"/>
                <c:pt idx="0">
                  <c:v>83.870967741935488</c:v>
                </c:pt>
                <c:pt idx="1">
                  <c:v>74.556213017751489</c:v>
                </c:pt>
                <c:pt idx="2">
                  <c:v>86.956521739130437</c:v>
                </c:pt>
                <c:pt idx="3">
                  <c:v>83.913043478260875</c:v>
                </c:pt>
                <c:pt idx="4">
                  <c:v>52.55972696245734</c:v>
                </c:pt>
                <c:pt idx="6">
                  <c:v>60.606060606060609</c:v>
                </c:pt>
                <c:pt idx="7">
                  <c:v>53.030303030303031</c:v>
                </c:pt>
                <c:pt idx="8">
                  <c:v>80.645161290322577</c:v>
                </c:pt>
                <c:pt idx="9">
                  <c:v>86.36363636363636</c:v>
                </c:pt>
                <c:pt idx="11">
                  <c:v>59.640102827763499</c:v>
                </c:pt>
                <c:pt idx="12">
                  <c:v>78.099173553718998</c:v>
                </c:pt>
                <c:pt idx="13">
                  <c:v>83.636363636363626</c:v>
                </c:pt>
                <c:pt idx="14">
                  <c:v>85.227272727272734</c:v>
                </c:pt>
                <c:pt idx="15">
                  <c:v>88.793103448275872</c:v>
                </c:pt>
              </c:numCache>
            </c:numRef>
          </c:val>
          <c:extLst>
            <c:ext xmlns:c16="http://schemas.microsoft.com/office/drawing/2014/chart" uri="{C3380CC4-5D6E-409C-BE32-E72D297353CC}">
              <c16:uniqueId val="{00000002-7A86-4517-9CD1-B5FD94A1EB9C}"/>
            </c:ext>
          </c:extLst>
        </c:ser>
        <c:ser>
          <c:idx val="1"/>
          <c:order val="1"/>
          <c:tx>
            <c:strRef>
              <c:f>Arkusz1!$C$1</c:f>
              <c:strCache>
                <c:ptCount val="1"/>
                <c:pt idx="0">
                  <c:v>tak</c:v>
                </c:pt>
              </c:strCache>
            </c:strRef>
          </c:tx>
          <c:spPr>
            <a:solidFill>
              <a:srgbClr val="6D8F9A"/>
            </a:solidFill>
            <a:ln>
              <a:noFill/>
            </a:ln>
            <a:effectLst/>
          </c:spPr>
          <c:invertIfNegative val="0"/>
          <c:dLbls>
            <c:dLbl>
              <c:idx val="4"/>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1907-48A6-BD06-8A86AB8BD34B}"/>
                </c:ext>
              </c:extLst>
            </c:dLbl>
            <c:dLbl>
              <c:idx val="7"/>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1907-48A6-BD06-8A86AB8BD34B}"/>
                </c:ext>
              </c:extLst>
            </c:dLbl>
            <c:dLbl>
              <c:idx val="11"/>
              <c:spPr>
                <a:noFill/>
                <a:ln w="28575">
                  <a:solidFill>
                    <a:schemeClr val="accent3"/>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7CFA-426B-B63C-2ED46A0D866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Arkusz1!$C$2:$C$17</c:f>
              <c:numCache>
                <c:formatCode>0.0</c:formatCode>
                <c:ptCount val="16"/>
                <c:pt idx="0">
                  <c:v>15.32258064516129</c:v>
                </c:pt>
                <c:pt idx="1">
                  <c:v>21.893491124260358</c:v>
                </c:pt>
                <c:pt idx="2">
                  <c:v>10.326086956521738</c:v>
                </c:pt>
                <c:pt idx="3">
                  <c:v>12.608695652173912</c:v>
                </c:pt>
                <c:pt idx="4">
                  <c:v>46.416382252559728</c:v>
                </c:pt>
                <c:pt idx="6">
                  <c:v>39.393939393939391</c:v>
                </c:pt>
                <c:pt idx="7">
                  <c:v>43.560606060606062</c:v>
                </c:pt>
                <c:pt idx="8">
                  <c:v>17.836812144212523</c:v>
                </c:pt>
                <c:pt idx="9">
                  <c:v>10.227272727272728</c:v>
                </c:pt>
                <c:pt idx="11">
                  <c:v>38.560411311053983</c:v>
                </c:pt>
                <c:pt idx="12">
                  <c:v>19.834710743801654</c:v>
                </c:pt>
                <c:pt idx="13">
                  <c:v>13.939393939393941</c:v>
                </c:pt>
                <c:pt idx="14">
                  <c:v>10.227272727272728</c:v>
                </c:pt>
                <c:pt idx="15">
                  <c:v>8.6206896551724146</c:v>
                </c:pt>
              </c:numCache>
            </c:numRef>
          </c:val>
          <c:extLst>
            <c:ext xmlns:c16="http://schemas.microsoft.com/office/drawing/2014/chart" uri="{C3380CC4-5D6E-409C-BE32-E72D297353CC}">
              <c16:uniqueId val="{00000003-7A86-4517-9CD1-B5FD94A1EB9C}"/>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4-1907-48A6-BD06-8A86AB8BD34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c:v>
                </c:pt>
                <c:pt idx="2">
                  <c:v>35-44 lat</c:v>
                </c:pt>
                <c:pt idx="3">
                  <c:v>45-59 lat</c:v>
                </c:pt>
                <c:pt idx="4">
                  <c:v>60 lat +</c:v>
                </c:pt>
                <c:pt idx="6">
                  <c:v>podstawowe</c:v>
                </c:pt>
                <c:pt idx="7">
                  <c:v>zawodowe</c:v>
                </c:pt>
                <c:pt idx="8">
                  <c:v>średnie</c:v>
                </c:pt>
                <c:pt idx="9">
                  <c:v>wyższe</c:v>
                </c:pt>
                <c:pt idx="11">
                  <c:v>wieś</c:v>
                </c:pt>
                <c:pt idx="12">
                  <c:v>do 50 tys. </c:v>
                </c:pt>
                <c:pt idx="13">
                  <c:v>50-200 tys. </c:v>
                </c:pt>
                <c:pt idx="14">
                  <c:v>200-500 tys. </c:v>
                </c:pt>
                <c:pt idx="15">
                  <c:v>pow.500 tys. </c:v>
                </c:pt>
              </c:strCache>
            </c:strRef>
          </c:cat>
          <c:val>
            <c:numRef>
              <c:f>Arkusz1!$D$2:$D$17</c:f>
              <c:numCache>
                <c:formatCode>0.0</c:formatCode>
                <c:ptCount val="16"/>
                <c:pt idx="0">
                  <c:v>0.80645161290322576</c:v>
                </c:pt>
                <c:pt idx="1">
                  <c:v>3.5502958579881656</c:v>
                </c:pt>
                <c:pt idx="2">
                  <c:v>2.7173913043478262</c:v>
                </c:pt>
                <c:pt idx="3">
                  <c:v>3.4782608695652173</c:v>
                </c:pt>
                <c:pt idx="4">
                  <c:v>1.0238907849829351</c:v>
                </c:pt>
                <c:pt idx="6">
                  <c:v>0</c:v>
                </c:pt>
                <c:pt idx="7">
                  <c:v>3.4090909090909087</c:v>
                </c:pt>
                <c:pt idx="8">
                  <c:v>1.5180265654648957</c:v>
                </c:pt>
                <c:pt idx="9">
                  <c:v>3.4090909090909087</c:v>
                </c:pt>
                <c:pt idx="11">
                  <c:v>1.7994858611825193</c:v>
                </c:pt>
                <c:pt idx="12">
                  <c:v>2.0661157024793391</c:v>
                </c:pt>
                <c:pt idx="13">
                  <c:v>2.4242424242424243</c:v>
                </c:pt>
                <c:pt idx="14">
                  <c:v>4.5454545454545459</c:v>
                </c:pt>
                <c:pt idx="15">
                  <c:v>2.5862068965517242</c:v>
                </c:pt>
              </c:numCache>
            </c:numRef>
          </c:val>
          <c:extLst>
            <c:ext xmlns:c16="http://schemas.microsoft.com/office/drawing/2014/chart" uri="{C3380CC4-5D6E-409C-BE32-E72D297353CC}">
              <c16:uniqueId val="{00000004-7A86-4517-9CD1-B5FD94A1EB9C}"/>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4D2E-4EB9-B09E-E23F9FC846B4}"/>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4D2E-4EB9-B09E-E23F9FC846B4}"/>
              </c:ext>
            </c:extLst>
          </c:dPt>
          <c:dPt>
            <c:idx val="2"/>
            <c:bubble3D val="0"/>
            <c:spPr>
              <a:solidFill>
                <a:srgbClr val="F2F2F2"/>
              </a:solidFill>
              <a:ln w="3175"/>
            </c:spPr>
            <c:extLst>
              <c:ext xmlns:c16="http://schemas.microsoft.com/office/drawing/2014/chart" uri="{C3380CC4-5D6E-409C-BE32-E72D297353CC}">
                <c16:uniqueId val="{00000004-C4B1-4226-A811-9099C0D02EF6}"/>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20.7</c:v>
                </c:pt>
                <c:pt idx="1">
                  <c:v>43.7</c:v>
                </c:pt>
                <c:pt idx="2">
                  <c:v>35.599999999999994</c:v>
                </c:pt>
              </c:numCache>
            </c:numRef>
          </c:val>
          <c:extLst>
            <c:ext xmlns:c16="http://schemas.microsoft.com/office/drawing/2014/chart" uri="{C3380CC4-5D6E-409C-BE32-E72D297353CC}">
              <c16:uniqueId val="{00000004-4D2E-4EB9-B09E-E23F9FC846B4}"/>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05A8-499C-B7A5-5CA80904C865}"/>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05A8-499C-B7A5-5CA80904C865}"/>
              </c:ext>
            </c:extLst>
          </c:dPt>
          <c:dPt>
            <c:idx val="2"/>
            <c:bubble3D val="0"/>
            <c:spPr>
              <a:solidFill>
                <a:srgbClr val="F2F2F2"/>
              </a:solidFill>
              <a:ln w="3175"/>
            </c:spPr>
            <c:extLst>
              <c:ext xmlns:c16="http://schemas.microsoft.com/office/drawing/2014/chart" uri="{C3380CC4-5D6E-409C-BE32-E72D297353CC}">
                <c16:uniqueId val="{00000004-60A3-433C-B051-FD917E5669F5}"/>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27.3</c:v>
                </c:pt>
                <c:pt idx="1">
                  <c:v>36.4</c:v>
                </c:pt>
                <c:pt idx="2">
                  <c:v>36.299999999999997</c:v>
                </c:pt>
              </c:numCache>
            </c:numRef>
          </c:val>
          <c:extLst>
            <c:ext xmlns:c16="http://schemas.microsoft.com/office/drawing/2014/chart" uri="{C3380CC4-5D6E-409C-BE32-E72D297353CC}">
              <c16:uniqueId val="{00000004-05A8-499C-B7A5-5CA80904C865}"/>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8511-43CD-8C6B-39FFBABF673C}"/>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8511-43CD-8C6B-39FFBABF673C}"/>
              </c:ext>
            </c:extLst>
          </c:dPt>
          <c:dPt>
            <c:idx val="2"/>
            <c:bubble3D val="0"/>
            <c:spPr>
              <a:solidFill>
                <a:srgbClr val="F2F2F2"/>
              </a:solidFill>
              <a:ln w="3175"/>
            </c:spPr>
            <c:extLst>
              <c:ext xmlns:c16="http://schemas.microsoft.com/office/drawing/2014/chart" uri="{C3380CC4-5D6E-409C-BE32-E72D297353CC}">
                <c16:uniqueId val="{00000004-618B-42E6-BD62-1CC1A3EA8369}"/>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25</c:v>
                </c:pt>
                <c:pt idx="1">
                  <c:v>42.9</c:v>
                </c:pt>
                <c:pt idx="2">
                  <c:v>32.1</c:v>
                </c:pt>
              </c:numCache>
            </c:numRef>
          </c:val>
          <c:extLst>
            <c:ext xmlns:c16="http://schemas.microsoft.com/office/drawing/2014/chart" uri="{C3380CC4-5D6E-409C-BE32-E72D297353CC}">
              <c16:uniqueId val="{00000004-8511-43CD-8C6B-39FFBABF673C}"/>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24494885353384"/>
          <c:y val="5.0486666230705114E-2"/>
          <c:w val="0.70566144041379053"/>
          <c:h val="0.88427129696449258"/>
        </c:manualLayout>
      </c:layout>
      <c:doughnutChart>
        <c:varyColors val="1"/>
        <c:ser>
          <c:idx val="0"/>
          <c:order val="0"/>
          <c:tx>
            <c:strRef>
              <c:f>Arkusz1!$B$1</c:f>
              <c:strCache>
                <c:ptCount val="1"/>
                <c:pt idx="0">
                  <c:v>wynik</c:v>
                </c:pt>
              </c:strCache>
            </c:strRef>
          </c:tx>
          <c:spPr>
            <a:ln w="3175"/>
          </c:spPr>
          <c:dPt>
            <c:idx val="0"/>
            <c:bubble3D val="0"/>
            <c:spPr>
              <a:solidFill>
                <a:srgbClr val="FFCB06"/>
              </a:solidFill>
              <a:ln w="3175">
                <a:solidFill>
                  <a:schemeClr val="lt1"/>
                </a:solidFill>
              </a:ln>
              <a:effectLst/>
            </c:spPr>
            <c:extLst>
              <c:ext xmlns:c16="http://schemas.microsoft.com/office/drawing/2014/chart" uri="{C3380CC4-5D6E-409C-BE32-E72D297353CC}">
                <c16:uniqueId val="{00000001-7FD3-4E9A-8FBB-4E8BBFCBC975}"/>
              </c:ext>
            </c:extLst>
          </c:dPt>
          <c:dPt>
            <c:idx val="1"/>
            <c:bubble3D val="0"/>
            <c:spPr>
              <a:solidFill>
                <a:srgbClr val="6D8F9A"/>
              </a:solidFill>
              <a:ln w="3175">
                <a:solidFill>
                  <a:schemeClr val="lt1"/>
                </a:solidFill>
              </a:ln>
              <a:effectLst/>
            </c:spPr>
            <c:extLst>
              <c:ext xmlns:c16="http://schemas.microsoft.com/office/drawing/2014/chart" uri="{C3380CC4-5D6E-409C-BE32-E72D297353CC}">
                <c16:uniqueId val="{00000003-7FD3-4E9A-8FBB-4E8BBFCBC975}"/>
              </c:ext>
            </c:extLst>
          </c:dPt>
          <c:dPt>
            <c:idx val="2"/>
            <c:bubble3D val="0"/>
            <c:spPr>
              <a:solidFill>
                <a:srgbClr val="F2F2F2"/>
              </a:solidFill>
              <a:ln w="3175"/>
            </c:spPr>
            <c:extLst>
              <c:ext xmlns:c16="http://schemas.microsoft.com/office/drawing/2014/chart" uri="{C3380CC4-5D6E-409C-BE32-E72D297353CC}">
                <c16:uniqueId val="{00000004-E11F-46C7-A123-BDE165CB204E}"/>
              </c:ext>
            </c:extLst>
          </c:dPt>
          <c:dLbls>
            <c:delete val="1"/>
          </c:dLbls>
          <c:cat>
            <c:strRef>
              <c:f>Arkusz1!$A$2:$A$4</c:f>
              <c:strCache>
                <c:ptCount val="3"/>
                <c:pt idx="0">
                  <c:v>tak</c:v>
                </c:pt>
                <c:pt idx="1">
                  <c:v>nie</c:v>
                </c:pt>
                <c:pt idx="2">
                  <c:v>nie wiem</c:v>
                </c:pt>
              </c:strCache>
            </c:strRef>
          </c:cat>
          <c:val>
            <c:numRef>
              <c:f>Arkusz1!$B$2:$B$4</c:f>
              <c:numCache>
                <c:formatCode>0.0</c:formatCode>
                <c:ptCount val="3"/>
                <c:pt idx="0" formatCode="###0.0">
                  <c:v>16.100000000000001</c:v>
                </c:pt>
                <c:pt idx="1">
                  <c:v>42.9</c:v>
                </c:pt>
                <c:pt idx="2">
                  <c:v>41</c:v>
                </c:pt>
              </c:numCache>
            </c:numRef>
          </c:val>
          <c:extLst>
            <c:ext xmlns:c16="http://schemas.microsoft.com/office/drawing/2014/chart" uri="{C3380CC4-5D6E-409C-BE32-E72D297353CC}">
              <c16:uniqueId val="{00000004-7FD3-4E9A-8FBB-4E8BBFCBC975}"/>
            </c:ext>
          </c:extLst>
        </c:ser>
        <c:dLbls>
          <c:showLegendKey val="0"/>
          <c:showVal val="1"/>
          <c:showCatName val="0"/>
          <c:showSerName val="0"/>
          <c:showPercent val="0"/>
          <c:showBubbleSize val="0"/>
          <c:showLeaderLines val="1"/>
        </c:dLbls>
        <c:firstSliceAng val="0"/>
        <c:holeSize val="45"/>
      </c:doughnutChart>
      <c:spPr>
        <a:noFill/>
        <a:ln>
          <a:noFill/>
        </a:ln>
        <a:effectLst/>
      </c:spPr>
    </c:plotArea>
    <c:plotVisOnly val="1"/>
    <c:dispBlanksAs val="zero"/>
    <c:showDLblsOverMax val="0"/>
  </c:chart>
  <c:spPr>
    <a:noFill/>
    <a:ln>
      <a:noFill/>
    </a:ln>
    <a:effectLst/>
  </c:spPr>
  <c:txPr>
    <a:bodyPr/>
    <a:lstStyle/>
    <a:p>
      <a:pPr>
        <a:defRPr sz="1000">
          <a:solidFill>
            <a:schemeClr val="tx1"/>
          </a:solidFill>
        </a:defRPr>
      </a:pPr>
      <a:endParaRPr lang="pl-PL"/>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790869277399838"/>
          <c:y val="0"/>
          <c:w val="0.34526734093192024"/>
          <c:h val="1"/>
        </c:manualLayout>
      </c:layout>
      <c:barChart>
        <c:barDir val="bar"/>
        <c:grouping val="percentStacked"/>
        <c:varyColors val="0"/>
        <c:ser>
          <c:idx val="0"/>
          <c:order val="0"/>
          <c:tx>
            <c:strRef>
              <c:f>Arkusz1!$B$1</c:f>
              <c:strCache>
                <c:ptCount val="1"/>
                <c:pt idx="0">
                  <c:v>tak</c:v>
                </c:pt>
              </c:strCache>
            </c:strRef>
          </c:tx>
          <c:spPr>
            <a:solidFill>
              <a:srgbClr val="FFD22D"/>
            </a:solidFill>
            <a:ln>
              <a:solidFill>
                <a:sysClr val="window" lastClr="FFFFFF"/>
              </a:solidFill>
            </a:ln>
            <a:effectLst/>
          </c:spPr>
          <c:invertIfNegative val="0"/>
          <c:dPt>
            <c:idx val="0"/>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1-F0EE-464B-B1D0-ECCF7F2B065E}"/>
              </c:ext>
            </c:extLst>
          </c:dPt>
          <c:dPt>
            <c:idx val="6"/>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3-F0EE-464B-B1D0-ECCF7F2B065E}"/>
              </c:ext>
            </c:extLst>
          </c:dPt>
          <c:dPt>
            <c:idx val="7"/>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5-F0EE-464B-B1D0-ECCF7F2B065E}"/>
              </c:ext>
            </c:extLst>
          </c:dPt>
          <c:dPt>
            <c:idx val="8"/>
            <c:invertIfNegative val="0"/>
            <c:bubble3D val="0"/>
            <c:spPr>
              <a:solidFill>
                <a:srgbClr val="FFD22D"/>
              </a:solidFill>
              <a:ln>
                <a:solidFill>
                  <a:sysClr val="window" lastClr="FFFFFF"/>
                </a:solidFill>
              </a:ln>
              <a:effectLst/>
            </c:spPr>
            <c:extLst>
              <c:ext xmlns:c16="http://schemas.microsoft.com/office/drawing/2014/chart" uri="{C3380CC4-5D6E-409C-BE32-E72D297353CC}">
                <c16:uniqueId val="{00000007-F0EE-464B-B1D0-ECCF7F2B065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wymiana starych pieców węglowych na piece niskoemisyjne</c:v>
                </c:pt>
                <c:pt idx="1">
                  <c:v>zwiększenie kontroli emisji spalin w samochodach osobowych i ciężarowych</c:v>
                </c:pt>
                <c:pt idx="2">
                  <c:v>zwiększenie kontroli, czym pali się w piecach przydomowych</c:v>
                </c:pt>
                <c:pt idx="3">
                  <c:v>podłączenia indywidualnych gospodarstw do sieci ciepłowniczej</c:v>
                </c:pt>
                <c:pt idx="4">
                  <c:v>stosowanie odnawialnych źródeł energii </c:v>
                </c:pt>
                <c:pt idx="5">
                  <c:v>wprowadzenie systemów rowerowych (wypożyczalnia rowerów)</c:v>
                </c:pt>
                <c:pt idx="6">
                  <c:v>termomodernizacja budynków</c:v>
                </c:pt>
                <c:pt idx="7">
                  <c:v>nakładanie dodatkowych opłat za zanieczyszczanie powietrza</c:v>
                </c:pt>
                <c:pt idx="8">
                  <c:v>bardziej restrykcyjne nakładanie kar/mandatów za zanieczyszczanie powietrza</c:v>
                </c:pt>
                <c:pt idx="9">
                  <c:v>wprowadzenie stref ograniczonego ruchu pojazdów samochodowych w centrach miast albo wprowadzenie opłaty za wjazd</c:v>
                </c:pt>
                <c:pt idx="10">
                  <c:v>wydzielenie bus-pasów</c:v>
                </c:pt>
                <c:pt idx="11">
                  <c:v>inne, jakie</c:v>
                </c:pt>
              </c:strCache>
            </c:strRef>
          </c:cat>
          <c:val>
            <c:numRef>
              <c:f>Arkusz1!$B$2:$B$13</c:f>
              <c:numCache>
                <c:formatCode>0.0</c:formatCode>
                <c:ptCount val="12"/>
                <c:pt idx="0">
                  <c:v>73.7</c:v>
                </c:pt>
                <c:pt idx="1">
                  <c:v>73</c:v>
                </c:pt>
                <c:pt idx="2">
                  <c:v>71.7</c:v>
                </c:pt>
                <c:pt idx="3">
                  <c:v>65.7</c:v>
                </c:pt>
                <c:pt idx="4">
                  <c:v>64.599999999999994</c:v>
                </c:pt>
                <c:pt idx="5">
                  <c:v>64.599999999999994</c:v>
                </c:pt>
                <c:pt idx="6">
                  <c:v>63.9</c:v>
                </c:pt>
                <c:pt idx="7">
                  <c:v>56.4</c:v>
                </c:pt>
                <c:pt idx="8">
                  <c:v>56.4</c:v>
                </c:pt>
                <c:pt idx="9">
                  <c:v>55</c:v>
                </c:pt>
                <c:pt idx="10">
                  <c:v>46.6</c:v>
                </c:pt>
                <c:pt idx="11">
                  <c:v>1.4</c:v>
                </c:pt>
              </c:numCache>
            </c:numRef>
          </c:val>
          <c:extLst>
            <c:ext xmlns:c16="http://schemas.microsoft.com/office/drawing/2014/chart" uri="{C3380CC4-5D6E-409C-BE32-E72D297353CC}">
              <c16:uniqueId val="{00000008-4EDF-4A7A-A25C-5B77FB9BF896}"/>
            </c:ext>
          </c:extLst>
        </c:ser>
        <c:ser>
          <c:idx val="1"/>
          <c:order val="1"/>
          <c:tx>
            <c:strRef>
              <c:f>Arkusz1!$C$1</c:f>
              <c:strCache>
                <c:ptCount val="1"/>
                <c:pt idx="0">
                  <c:v>nie </c:v>
                </c:pt>
              </c:strCache>
            </c:strRef>
          </c:tx>
          <c:spPr>
            <a:solidFill>
              <a:srgbClr val="6D8F9A"/>
            </a:solidFill>
            <a:ln>
              <a:solidFill>
                <a:sysClr val="window" lastClr="FFFFFF"/>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wymiana starych pieców węglowych na piece niskoemisyjne</c:v>
                </c:pt>
                <c:pt idx="1">
                  <c:v>zwiększenie kontroli emisji spalin w samochodach osobowych i ciężarowych</c:v>
                </c:pt>
                <c:pt idx="2">
                  <c:v>zwiększenie kontroli, czym pali się w piecach przydomowych</c:v>
                </c:pt>
                <c:pt idx="3">
                  <c:v>podłączenia indywidualnych gospodarstw do sieci ciepłowniczej</c:v>
                </c:pt>
                <c:pt idx="4">
                  <c:v>stosowanie odnawialnych źródeł energii </c:v>
                </c:pt>
                <c:pt idx="5">
                  <c:v>wprowadzenie systemów rowerowych (wypożyczalnia rowerów)</c:v>
                </c:pt>
                <c:pt idx="6">
                  <c:v>termomodernizacja budynków</c:v>
                </c:pt>
                <c:pt idx="7">
                  <c:v>nakładanie dodatkowych opłat za zanieczyszczanie powietrza</c:v>
                </c:pt>
                <c:pt idx="8">
                  <c:v>bardziej restrykcyjne nakładanie kar/mandatów za zanieczyszczanie powietrza</c:v>
                </c:pt>
                <c:pt idx="9">
                  <c:v>wprowadzenie stref ograniczonego ruchu pojazdów samochodowych w centrach miast albo wprowadzenie opłaty za wjazd</c:v>
                </c:pt>
                <c:pt idx="10">
                  <c:v>wydzielenie bus-pasów</c:v>
                </c:pt>
                <c:pt idx="11">
                  <c:v>inne, jakie</c:v>
                </c:pt>
              </c:strCache>
            </c:strRef>
          </c:cat>
          <c:val>
            <c:numRef>
              <c:f>Arkusz1!$C$2:$C$13</c:f>
              <c:numCache>
                <c:formatCode>General</c:formatCode>
                <c:ptCount val="12"/>
                <c:pt idx="0">
                  <c:v>14.6</c:v>
                </c:pt>
                <c:pt idx="1">
                  <c:v>23</c:v>
                </c:pt>
                <c:pt idx="2">
                  <c:v>20.2</c:v>
                </c:pt>
                <c:pt idx="3">
                  <c:v>22.7</c:v>
                </c:pt>
                <c:pt idx="4">
                  <c:v>24.1</c:v>
                </c:pt>
                <c:pt idx="5">
                  <c:v>22.5</c:v>
                </c:pt>
                <c:pt idx="6">
                  <c:v>27.1</c:v>
                </c:pt>
                <c:pt idx="7">
                  <c:v>29.9</c:v>
                </c:pt>
                <c:pt idx="8">
                  <c:v>35.4</c:v>
                </c:pt>
                <c:pt idx="9">
                  <c:v>34.5</c:v>
                </c:pt>
                <c:pt idx="10">
                  <c:v>37.200000000000003</c:v>
                </c:pt>
                <c:pt idx="11">
                  <c:v>43.4</c:v>
                </c:pt>
              </c:numCache>
            </c:numRef>
          </c:val>
          <c:extLst>
            <c:ext xmlns:c16="http://schemas.microsoft.com/office/drawing/2014/chart" uri="{C3380CC4-5D6E-409C-BE32-E72D297353CC}">
              <c16:uniqueId val="{00000008-0FD0-44CA-94D8-E5570B422B5F}"/>
            </c:ext>
          </c:extLst>
        </c:ser>
        <c:ser>
          <c:idx val="2"/>
          <c:order val="2"/>
          <c:tx>
            <c:strRef>
              <c:f>Arkusz1!$D$1</c:f>
              <c:strCache>
                <c:ptCount val="1"/>
                <c:pt idx="0">
                  <c:v>nie wiem, trudno powiedzieć</c:v>
                </c:pt>
              </c:strCache>
            </c:strRef>
          </c:tx>
          <c:spPr>
            <a:solidFill>
              <a:srgbClr val="F2F2F2"/>
            </a:solidFill>
            <a:ln>
              <a:solidFill>
                <a:sysClr val="window" lastClr="FFFFFF"/>
              </a:solidFill>
            </a:ln>
            <a:effectLst/>
          </c:spPr>
          <c:invertIfNegative val="0"/>
          <c:dLbls>
            <c:dLbl>
              <c:idx val="1"/>
              <c:layout>
                <c:manualLayout>
                  <c:x val="1.1305632530666703E-2"/>
                  <c:y val="4.8944327826221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FD0-44CA-94D8-E5570B422B5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Arkusz1!$A$2:$A$13</c:f>
              <c:strCache>
                <c:ptCount val="12"/>
                <c:pt idx="0">
                  <c:v>wymiana starych pieców węglowych na piece niskoemisyjne</c:v>
                </c:pt>
                <c:pt idx="1">
                  <c:v>zwiększenie kontroli emisji spalin w samochodach osobowych i ciężarowych</c:v>
                </c:pt>
                <c:pt idx="2">
                  <c:v>zwiększenie kontroli, czym pali się w piecach przydomowych</c:v>
                </c:pt>
                <c:pt idx="3">
                  <c:v>podłączenia indywidualnych gospodarstw do sieci ciepłowniczej</c:v>
                </c:pt>
                <c:pt idx="4">
                  <c:v>stosowanie odnawialnych źródeł energii </c:v>
                </c:pt>
                <c:pt idx="5">
                  <c:v>wprowadzenie systemów rowerowych (wypożyczalnia rowerów)</c:v>
                </c:pt>
                <c:pt idx="6">
                  <c:v>termomodernizacja budynków</c:v>
                </c:pt>
                <c:pt idx="7">
                  <c:v>nakładanie dodatkowych opłat za zanieczyszczanie powietrza</c:v>
                </c:pt>
                <c:pt idx="8">
                  <c:v>bardziej restrykcyjne nakładanie kar/mandatów za zanieczyszczanie powietrza</c:v>
                </c:pt>
                <c:pt idx="9">
                  <c:v>wprowadzenie stref ograniczonego ruchu pojazdów samochodowych w centrach miast albo wprowadzenie opłaty za wjazd</c:v>
                </c:pt>
                <c:pt idx="10">
                  <c:v>wydzielenie bus-pasów</c:v>
                </c:pt>
                <c:pt idx="11">
                  <c:v>inne, jakie</c:v>
                </c:pt>
              </c:strCache>
            </c:strRef>
          </c:cat>
          <c:val>
            <c:numRef>
              <c:f>Arkusz1!$D$2:$D$13</c:f>
              <c:numCache>
                <c:formatCode>General</c:formatCode>
                <c:ptCount val="12"/>
                <c:pt idx="0">
                  <c:v>11.7</c:v>
                </c:pt>
                <c:pt idx="1">
                  <c:v>4</c:v>
                </c:pt>
                <c:pt idx="2">
                  <c:v>8.1</c:v>
                </c:pt>
                <c:pt idx="3">
                  <c:v>11.6</c:v>
                </c:pt>
                <c:pt idx="4">
                  <c:v>11.3</c:v>
                </c:pt>
                <c:pt idx="5">
                  <c:v>12.9</c:v>
                </c:pt>
                <c:pt idx="6">
                  <c:v>9</c:v>
                </c:pt>
                <c:pt idx="7">
                  <c:v>13.7</c:v>
                </c:pt>
                <c:pt idx="8">
                  <c:v>8.1999999999999993</c:v>
                </c:pt>
                <c:pt idx="9">
                  <c:v>10.5</c:v>
                </c:pt>
                <c:pt idx="10">
                  <c:v>16.2</c:v>
                </c:pt>
                <c:pt idx="11">
                  <c:v>55.2</c:v>
                </c:pt>
              </c:numCache>
            </c:numRef>
          </c:val>
          <c:extLst>
            <c:ext xmlns:c16="http://schemas.microsoft.com/office/drawing/2014/chart" uri="{C3380CC4-5D6E-409C-BE32-E72D297353CC}">
              <c16:uniqueId val="{00000009-0FD0-44CA-94D8-E5570B422B5F}"/>
            </c:ext>
          </c:extLst>
        </c:ser>
        <c:dLbls>
          <c:showLegendKey val="0"/>
          <c:showVal val="1"/>
          <c:showCatName val="0"/>
          <c:showSerName val="0"/>
          <c:showPercent val="0"/>
          <c:showBubbleSize val="0"/>
        </c:dLbls>
        <c:gapWidth val="68"/>
        <c:overlap val="100"/>
        <c:axId val="383821656"/>
        <c:axId val="383822048"/>
      </c:barChart>
      <c:catAx>
        <c:axId val="3838216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crossAx val="383822048"/>
        <c:crosses val="autoZero"/>
        <c:auto val="1"/>
        <c:lblAlgn val="ctr"/>
        <c:lblOffset val="100"/>
        <c:noMultiLvlLbl val="0"/>
      </c:catAx>
      <c:valAx>
        <c:axId val="383822048"/>
        <c:scaling>
          <c:orientation val="minMax"/>
          <c:max val="1"/>
        </c:scaling>
        <c:delete val="1"/>
        <c:axPos val="t"/>
        <c:numFmt formatCode="0%" sourceLinked="1"/>
        <c:majorTickMark val="out"/>
        <c:minorTickMark val="none"/>
        <c:tickLblPos val="nextTo"/>
        <c:crossAx val="383821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l-PL"/>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59105217422457"/>
          <c:y val="3.3050835828904078E-2"/>
          <c:w val="0.47403652497788928"/>
          <c:h val="0.93389832834219189"/>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EEFA-4E93-B170-CBDB2B8F22E9}"/>
              </c:ext>
            </c:extLst>
          </c:dPt>
          <c:dPt>
            <c:idx val="1"/>
            <c:invertIfNegative val="0"/>
            <c:bubble3D val="0"/>
            <c:spPr>
              <a:solidFill>
                <a:srgbClr val="FFD22D"/>
              </a:solidFill>
              <a:ln>
                <a:noFill/>
              </a:ln>
              <a:effectLst/>
            </c:spPr>
            <c:extLst>
              <c:ext xmlns:c16="http://schemas.microsoft.com/office/drawing/2014/chart" uri="{C3380CC4-5D6E-409C-BE32-E72D297353CC}">
                <c16:uniqueId val="{00000003-EEFA-4E93-B170-CBDB2B8F22E9}"/>
              </c:ext>
            </c:extLst>
          </c:dPt>
          <c:dPt>
            <c:idx val="2"/>
            <c:invertIfNegative val="0"/>
            <c:bubble3D val="0"/>
            <c:spPr>
              <a:solidFill>
                <a:srgbClr val="FFD22D"/>
              </a:solidFill>
              <a:ln>
                <a:noFill/>
              </a:ln>
              <a:effectLst/>
            </c:spPr>
            <c:extLst>
              <c:ext xmlns:c16="http://schemas.microsoft.com/office/drawing/2014/chart" uri="{C3380CC4-5D6E-409C-BE32-E72D297353CC}">
                <c16:uniqueId val="{00000005-EEFA-4E93-B170-CBDB2B8F22E9}"/>
              </c:ext>
            </c:extLst>
          </c:dPt>
          <c:dPt>
            <c:idx val="3"/>
            <c:invertIfNegative val="0"/>
            <c:bubble3D val="0"/>
            <c:spPr>
              <a:solidFill>
                <a:srgbClr val="FFD22D"/>
              </a:solidFill>
              <a:ln>
                <a:noFill/>
              </a:ln>
              <a:effectLst/>
            </c:spPr>
            <c:extLst>
              <c:ext xmlns:c16="http://schemas.microsoft.com/office/drawing/2014/chart" uri="{C3380CC4-5D6E-409C-BE32-E72D297353CC}">
                <c16:uniqueId val="{00000007-EEFA-4E93-B170-CBDB2B8F22E9}"/>
              </c:ext>
            </c:extLst>
          </c:dPt>
          <c:dPt>
            <c:idx val="5"/>
            <c:invertIfNegative val="0"/>
            <c:bubble3D val="0"/>
            <c:spPr>
              <a:solidFill>
                <a:srgbClr val="FFD22D"/>
              </a:solidFill>
              <a:ln>
                <a:noFill/>
              </a:ln>
              <a:effectLst/>
            </c:spPr>
            <c:extLst>
              <c:ext xmlns:c16="http://schemas.microsoft.com/office/drawing/2014/chart" uri="{C3380CC4-5D6E-409C-BE32-E72D297353CC}">
                <c16:uniqueId val="{00000009-EEFA-4E93-B170-CBDB2B8F22E9}"/>
              </c:ext>
            </c:extLst>
          </c:dPt>
          <c:dPt>
            <c:idx val="6"/>
            <c:invertIfNegative val="0"/>
            <c:bubble3D val="0"/>
            <c:spPr>
              <a:solidFill>
                <a:srgbClr val="FFD22D"/>
              </a:solidFill>
              <a:ln>
                <a:noFill/>
              </a:ln>
              <a:effectLst/>
            </c:spPr>
            <c:extLst>
              <c:ext xmlns:c16="http://schemas.microsoft.com/office/drawing/2014/chart" uri="{C3380CC4-5D6E-409C-BE32-E72D297353CC}">
                <c16:uniqueId val="{0000000B-EEFA-4E93-B170-CBDB2B8F22E9}"/>
              </c:ext>
            </c:extLst>
          </c:dPt>
          <c:dPt>
            <c:idx val="7"/>
            <c:invertIfNegative val="0"/>
            <c:bubble3D val="0"/>
            <c:spPr>
              <a:solidFill>
                <a:srgbClr val="FFD22D"/>
              </a:solidFill>
              <a:ln>
                <a:noFill/>
              </a:ln>
              <a:effectLst/>
            </c:spPr>
            <c:extLst>
              <c:ext xmlns:c16="http://schemas.microsoft.com/office/drawing/2014/chart" uri="{C3380CC4-5D6E-409C-BE32-E72D297353CC}">
                <c16:uniqueId val="{0000000D-EEFA-4E93-B170-CBDB2B8F22E9}"/>
              </c:ext>
            </c:extLst>
          </c:dPt>
          <c:dPt>
            <c:idx val="9"/>
            <c:invertIfNegative val="0"/>
            <c:bubble3D val="0"/>
            <c:spPr>
              <a:solidFill>
                <a:srgbClr val="FFD22D"/>
              </a:solidFill>
              <a:ln>
                <a:noFill/>
              </a:ln>
              <a:effectLst/>
            </c:spPr>
            <c:extLst>
              <c:ext xmlns:c16="http://schemas.microsoft.com/office/drawing/2014/chart" uri="{C3380CC4-5D6E-409C-BE32-E72D297353CC}">
                <c16:uniqueId val="{0000000F-EEFA-4E93-B170-CBDB2B8F22E9}"/>
              </c:ext>
            </c:extLst>
          </c:dPt>
          <c:dPt>
            <c:idx val="10"/>
            <c:invertIfNegative val="0"/>
            <c:bubble3D val="0"/>
            <c:spPr>
              <a:solidFill>
                <a:srgbClr val="FFD22D"/>
              </a:solidFill>
              <a:ln>
                <a:noFill/>
              </a:ln>
              <a:effectLst/>
            </c:spPr>
            <c:extLst>
              <c:ext xmlns:c16="http://schemas.microsoft.com/office/drawing/2014/chart" uri="{C3380CC4-5D6E-409C-BE32-E72D297353CC}">
                <c16:uniqueId val="{00000011-EEFA-4E93-B170-CBDB2B8F22E9}"/>
              </c:ext>
            </c:extLst>
          </c:dPt>
          <c:dPt>
            <c:idx val="11"/>
            <c:invertIfNegative val="0"/>
            <c:bubble3D val="0"/>
            <c:spPr>
              <a:solidFill>
                <a:srgbClr val="FFD22D"/>
              </a:solidFill>
              <a:ln>
                <a:noFill/>
              </a:ln>
              <a:effectLst/>
            </c:spPr>
            <c:extLst>
              <c:ext xmlns:c16="http://schemas.microsoft.com/office/drawing/2014/chart" uri="{C3380CC4-5D6E-409C-BE32-E72D297353CC}">
                <c16:uniqueId val="{00000013-EEFA-4E93-B170-CBDB2B8F22E9}"/>
              </c:ext>
            </c:extLst>
          </c:dPt>
          <c:dPt>
            <c:idx val="12"/>
            <c:invertIfNegative val="0"/>
            <c:bubble3D val="0"/>
            <c:spPr>
              <a:solidFill>
                <a:srgbClr val="FFD22D"/>
              </a:solidFill>
              <a:ln>
                <a:noFill/>
              </a:ln>
              <a:effectLst/>
            </c:spPr>
            <c:extLst>
              <c:ext xmlns:c16="http://schemas.microsoft.com/office/drawing/2014/chart" uri="{C3380CC4-5D6E-409C-BE32-E72D297353CC}">
                <c16:uniqueId val="{00000015-EEFA-4E93-B170-CBDB2B8F22E9}"/>
              </c:ext>
            </c:extLst>
          </c:dPt>
          <c:dPt>
            <c:idx val="13"/>
            <c:invertIfNegative val="0"/>
            <c:bubble3D val="0"/>
            <c:spPr>
              <a:solidFill>
                <a:srgbClr val="FFD22D"/>
              </a:solidFill>
              <a:ln>
                <a:noFill/>
              </a:ln>
              <a:effectLst/>
            </c:spPr>
            <c:extLst>
              <c:ext xmlns:c16="http://schemas.microsoft.com/office/drawing/2014/chart" uri="{C3380CC4-5D6E-409C-BE32-E72D297353CC}">
                <c16:uniqueId val="{00000017-EEFA-4E93-B170-CBDB2B8F22E9}"/>
              </c:ext>
            </c:extLst>
          </c:dPt>
          <c:dPt>
            <c:idx val="15"/>
            <c:invertIfNegative val="0"/>
            <c:bubble3D val="0"/>
            <c:spPr>
              <a:solidFill>
                <a:srgbClr val="FFD22D"/>
              </a:solidFill>
              <a:ln>
                <a:noFill/>
              </a:ln>
              <a:effectLst/>
            </c:spPr>
            <c:extLst>
              <c:ext xmlns:c16="http://schemas.microsoft.com/office/drawing/2014/chart" uri="{C3380CC4-5D6E-409C-BE32-E72D297353CC}">
                <c16:uniqueId val="{00000019-EEFA-4E93-B170-CBDB2B8F22E9}"/>
              </c:ext>
            </c:extLst>
          </c:dPt>
          <c:dLbls>
            <c:dLbl>
              <c:idx val="0"/>
              <c:spPr>
                <a:noFill/>
                <a:ln>
                  <a:no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EEFA-4E93-B170-CBDB2B8F22E9}"/>
                </c:ext>
              </c:extLst>
            </c:dLbl>
            <c:dLbl>
              <c:idx val="7"/>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EEFA-4E93-B170-CBDB2B8F22E9}"/>
                </c:ext>
              </c:extLst>
            </c:dLbl>
            <c:dLbl>
              <c:idx val="9"/>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EEFA-4E93-B170-CBDB2B8F22E9}"/>
                </c:ext>
              </c:extLst>
            </c:dLbl>
            <c:dLbl>
              <c:idx val="11"/>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EEFA-4E93-B170-CBDB2B8F22E9}"/>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Arkusz1!$B$2:$B$17</c:f>
              <c:numCache>
                <c:formatCode>0.0</c:formatCode>
                <c:ptCount val="16"/>
                <c:pt idx="0">
                  <c:v>84.090909090909093</c:v>
                </c:pt>
                <c:pt idx="1">
                  <c:v>76.280834914611006</c:v>
                </c:pt>
                <c:pt idx="2">
                  <c:v>64.393939393939391</c:v>
                </c:pt>
                <c:pt idx="3">
                  <c:v>51.515151515151516</c:v>
                </c:pt>
                <c:pt idx="5">
                  <c:v>64.052287581699346</c:v>
                </c:pt>
                <c:pt idx="6">
                  <c:v>75.641025641025635</c:v>
                </c:pt>
                <c:pt idx="7">
                  <c:v>85.276073619631902</c:v>
                </c:pt>
                <c:pt idx="9">
                  <c:v>80.172413793103445</c:v>
                </c:pt>
                <c:pt idx="10">
                  <c:v>79.545454545454547</c:v>
                </c:pt>
                <c:pt idx="11">
                  <c:v>81.212121212121218</c:v>
                </c:pt>
                <c:pt idx="12">
                  <c:v>78.512396694214885</c:v>
                </c:pt>
                <c:pt idx="13">
                  <c:v>64.267352185089976</c:v>
                </c:pt>
                <c:pt idx="15">
                  <c:v>73.7</c:v>
                </c:pt>
              </c:numCache>
            </c:numRef>
          </c:val>
          <c:extLst>
            <c:ext xmlns:c16="http://schemas.microsoft.com/office/drawing/2014/chart" uri="{C3380CC4-5D6E-409C-BE32-E72D297353CC}">
              <c16:uniqueId val="{0000001A-EEFA-4E93-B170-CBDB2B8F22E9}"/>
            </c:ext>
          </c:extLst>
        </c:ser>
        <c:ser>
          <c:idx val="1"/>
          <c:order val="1"/>
          <c:tx>
            <c:strRef>
              <c:f>Arkusz1!$C$1</c:f>
              <c:strCache>
                <c:ptCount val="1"/>
                <c:pt idx="0">
                  <c:v>nie</c:v>
                </c:pt>
              </c:strCache>
            </c:strRef>
          </c:tx>
          <c:spPr>
            <a:solidFill>
              <a:srgbClr val="6D8F9A"/>
            </a:solidFill>
            <a:ln>
              <a:noFill/>
            </a:ln>
            <a:effectLst/>
          </c:spPr>
          <c:invertIfNegative val="0"/>
          <c:dLbls>
            <c:dLbl>
              <c:idx val="3"/>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C-6B89-43ED-83F2-EA00ACBED89F}"/>
                </c:ext>
              </c:extLst>
            </c:dLbl>
            <c:dLbl>
              <c:idx val="5"/>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6B89-43ED-83F2-EA00ACBED89F}"/>
                </c:ext>
              </c:extLst>
            </c:dLbl>
            <c:dLbl>
              <c:idx val="6"/>
              <c:layout>
                <c:manualLayout>
                  <c:x val="-2.2303882139964412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DE5-480F-9EDC-9239FD291DD5}"/>
                </c:ext>
              </c:extLst>
            </c:dLbl>
            <c:dLbl>
              <c:idx val="7"/>
              <c:layout>
                <c:manualLayout>
                  <c:x val="-1.78431057119715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DE5-480F-9EDC-9239FD291DD5}"/>
                </c:ext>
              </c:extLst>
            </c:dLbl>
            <c:dLbl>
              <c:idx val="11"/>
              <c:layout>
                <c:manualLayout>
                  <c:x val="-4.4607764279928821E-3"/>
                  <c:y val="-3.0046214389913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B89-43ED-83F2-EA00ACBED8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Arkusz1!$C$2:$C$17</c:f>
              <c:numCache>
                <c:formatCode>0.0</c:formatCode>
                <c:ptCount val="16"/>
                <c:pt idx="0">
                  <c:v>9.0909090909090917</c:v>
                </c:pt>
                <c:pt idx="1">
                  <c:v>13.662239089184061</c:v>
                </c:pt>
                <c:pt idx="2">
                  <c:v>17.803030303030305</c:v>
                </c:pt>
                <c:pt idx="3">
                  <c:v>33.333333333333329</c:v>
                </c:pt>
                <c:pt idx="5">
                  <c:v>22.549019607843139</c:v>
                </c:pt>
                <c:pt idx="6">
                  <c:v>12.179487179487179</c:v>
                </c:pt>
                <c:pt idx="7">
                  <c:v>4.9079754601226995</c:v>
                </c:pt>
                <c:pt idx="9">
                  <c:v>16.379310344827587</c:v>
                </c:pt>
                <c:pt idx="10">
                  <c:v>13.636363636363635</c:v>
                </c:pt>
                <c:pt idx="11">
                  <c:v>11.515151515151516</c:v>
                </c:pt>
                <c:pt idx="12">
                  <c:v>14.049586776859504</c:v>
                </c:pt>
                <c:pt idx="13">
                  <c:v>15.938303341902312</c:v>
                </c:pt>
                <c:pt idx="15" formatCode="General">
                  <c:v>14.6</c:v>
                </c:pt>
              </c:numCache>
            </c:numRef>
          </c:val>
          <c:extLst>
            <c:ext xmlns:c16="http://schemas.microsoft.com/office/drawing/2014/chart" uri="{C3380CC4-5D6E-409C-BE32-E72D297353CC}">
              <c16:uniqueId val="{0000001A-6B89-43ED-83F2-EA00ACBED89F}"/>
            </c:ext>
          </c:extLst>
        </c:ser>
        <c:ser>
          <c:idx val="2"/>
          <c:order val="2"/>
          <c:tx>
            <c:strRef>
              <c:f>Arkusz1!$D$1</c:f>
              <c:strCache>
                <c:ptCount val="1"/>
                <c:pt idx="0">
                  <c:v>nie wiem</c:v>
                </c:pt>
              </c:strCache>
            </c:strRef>
          </c:tx>
          <c:spPr>
            <a:solidFill>
              <a:srgbClr val="D9D9D9"/>
            </a:solidFill>
            <a:ln>
              <a:noFill/>
            </a:ln>
            <a:effectLst/>
          </c:spPr>
          <c:invertIfNegative val="0"/>
          <c:dLbls>
            <c:dLbl>
              <c:idx val="0"/>
              <c:layout>
                <c:manualLayout>
                  <c:x val="3.5686211423942897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B89-43ED-83F2-EA00ACBED89F}"/>
                </c:ext>
              </c:extLst>
            </c:dLbl>
            <c:dLbl>
              <c:idx val="1"/>
              <c:layout>
                <c:manualLayout>
                  <c:x val="2.2303882139964412E-2"/>
                  <c:y val="-1.101681800907961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B89-43ED-83F2-EA00ACBED89F}"/>
                </c:ext>
              </c:extLst>
            </c:dLbl>
            <c:dLbl>
              <c:idx val="2"/>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F-6B89-43ED-83F2-EA00ACBED89F}"/>
                </c:ext>
              </c:extLst>
            </c:dLbl>
            <c:dLbl>
              <c:idx val="5"/>
              <c:layout>
                <c:manualLayout>
                  <c:x val="1.3382329283978648E-2"/>
                  <c:y val="-3.00462143899127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B89-43ED-83F2-EA00ACBED89F}"/>
                </c:ext>
              </c:extLst>
            </c:dLbl>
            <c:dLbl>
              <c:idx val="6"/>
              <c:layout>
                <c:manualLayout>
                  <c:x val="2.6764658567957129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B89-43ED-83F2-EA00ACBED89F}"/>
                </c:ext>
              </c:extLst>
            </c:dLbl>
            <c:dLbl>
              <c:idx val="7"/>
              <c:layout>
                <c:manualLayout>
                  <c:x val="3.12254349959500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B89-43ED-83F2-EA00ACBED89F}"/>
                </c:ext>
              </c:extLst>
            </c:dLbl>
            <c:dLbl>
              <c:idx val="9"/>
              <c:layout>
                <c:manualLayout>
                  <c:x val="2.67646585679572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B89-43ED-83F2-EA00ACBED89F}"/>
                </c:ext>
              </c:extLst>
            </c:dLbl>
            <c:dLbl>
              <c:idx val="10"/>
              <c:layout>
                <c:manualLayout>
                  <c:x val="3.5686211423942897E-2"/>
                  <c:y val="-5.50840900453980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B89-43ED-83F2-EA00ACBED89F}"/>
                </c:ext>
              </c:extLst>
            </c:dLbl>
            <c:dLbl>
              <c:idx val="11"/>
              <c:layout>
                <c:manualLayout>
                  <c:x val="2.23038821399644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B89-43ED-83F2-EA00ACBED89F}"/>
                </c:ext>
              </c:extLst>
            </c:dLbl>
            <c:dLbl>
              <c:idx val="12"/>
              <c:layout>
                <c:manualLayout>
                  <c:x val="2.6764658567957296E-2"/>
                  <c:y val="-2.75420450226990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B89-43ED-83F2-EA00ACBED89F}"/>
                </c:ext>
              </c:extLst>
            </c:dLbl>
            <c:dLbl>
              <c:idx val="13"/>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6B89-43ED-83F2-EA00ACBED89F}"/>
                </c:ext>
              </c:extLst>
            </c:dLbl>
            <c:dLbl>
              <c:idx val="15"/>
              <c:layout>
                <c:manualLayout>
                  <c:x val="1.87042174696654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B89-43ED-83F2-EA00ACBED8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Arkusz1!$D$2:$D$17</c:f>
              <c:numCache>
                <c:formatCode>0.0</c:formatCode>
                <c:ptCount val="16"/>
                <c:pt idx="0">
                  <c:v>6.8181818181818175</c:v>
                </c:pt>
                <c:pt idx="1">
                  <c:v>10.056925996204933</c:v>
                </c:pt>
                <c:pt idx="2">
                  <c:v>17.803030303030305</c:v>
                </c:pt>
                <c:pt idx="3">
                  <c:v>15.151515151515152</c:v>
                </c:pt>
                <c:pt idx="5">
                  <c:v>13.398692810457517</c:v>
                </c:pt>
                <c:pt idx="6">
                  <c:v>12.179487179487179</c:v>
                </c:pt>
                <c:pt idx="7">
                  <c:v>9.8159509202453989</c:v>
                </c:pt>
                <c:pt idx="9">
                  <c:v>3.4482758620689653</c:v>
                </c:pt>
                <c:pt idx="10">
                  <c:v>6.8181818181818175</c:v>
                </c:pt>
                <c:pt idx="11">
                  <c:v>7.2727272727272725</c:v>
                </c:pt>
                <c:pt idx="12">
                  <c:v>7.4380165289256199</c:v>
                </c:pt>
                <c:pt idx="13">
                  <c:v>19.794344473007712</c:v>
                </c:pt>
                <c:pt idx="15" formatCode="General">
                  <c:v>11.7</c:v>
                </c:pt>
              </c:numCache>
            </c:numRef>
          </c:val>
          <c:extLst>
            <c:ext xmlns:c16="http://schemas.microsoft.com/office/drawing/2014/chart" uri="{C3380CC4-5D6E-409C-BE32-E72D297353CC}">
              <c16:uniqueId val="{0000001B-6B89-43ED-83F2-EA00ACBED89F}"/>
            </c:ext>
          </c:extLst>
        </c:ser>
        <c:dLbls>
          <c:showLegendKey val="0"/>
          <c:showVal val="0"/>
          <c:showCatName val="0"/>
          <c:showSerName val="0"/>
          <c:showPercent val="0"/>
          <c:showBubbleSize val="0"/>
        </c:dLbls>
        <c:gapWidth val="63"/>
        <c:overlap val="100"/>
        <c:axId val="349380520"/>
        <c:axId val="349380912"/>
      </c:barChart>
      <c:catAx>
        <c:axId val="34938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9380912"/>
        <c:crosses val="autoZero"/>
        <c:auto val="1"/>
        <c:lblAlgn val="ctr"/>
        <c:lblOffset val="100"/>
        <c:noMultiLvlLbl val="0"/>
      </c:catAx>
      <c:valAx>
        <c:axId val="349380912"/>
        <c:scaling>
          <c:orientation val="minMax"/>
        </c:scaling>
        <c:delete val="1"/>
        <c:axPos val="b"/>
        <c:numFmt formatCode="0%" sourceLinked="1"/>
        <c:majorTickMark val="out"/>
        <c:minorTickMark val="none"/>
        <c:tickLblPos val="nextTo"/>
        <c:crossAx val="34938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panose="020B0502020202020204" pitchFamily="34" charset="0"/>
        </a:defRPr>
      </a:pPr>
      <a:endParaRPr lang="pl-PL"/>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33671277382397"/>
          <c:y val="3.3050835828904078E-2"/>
          <c:w val="0.44978409958567905"/>
          <c:h val="0.93389832834219189"/>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8609-4DE0-8D77-BE742792B3AA}"/>
              </c:ext>
            </c:extLst>
          </c:dPt>
          <c:dPt>
            <c:idx val="1"/>
            <c:invertIfNegative val="0"/>
            <c:bubble3D val="0"/>
            <c:spPr>
              <a:solidFill>
                <a:srgbClr val="FFD22D"/>
              </a:solidFill>
              <a:ln>
                <a:noFill/>
              </a:ln>
              <a:effectLst/>
            </c:spPr>
            <c:extLst>
              <c:ext xmlns:c16="http://schemas.microsoft.com/office/drawing/2014/chart" uri="{C3380CC4-5D6E-409C-BE32-E72D297353CC}">
                <c16:uniqueId val="{00000003-8609-4DE0-8D77-BE742792B3AA}"/>
              </c:ext>
            </c:extLst>
          </c:dPt>
          <c:dPt>
            <c:idx val="2"/>
            <c:invertIfNegative val="0"/>
            <c:bubble3D val="0"/>
            <c:spPr>
              <a:solidFill>
                <a:srgbClr val="FFD22D"/>
              </a:solidFill>
              <a:ln>
                <a:noFill/>
              </a:ln>
              <a:effectLst/>
            </c:spPr>
            <c:extLst>
              <c:ext xmlns:c16="http://schemas.microsoft.com/office/drawing/2014/chart" uri="{C3380CC4-5D6E-409C-BE32-E72D297353CC}">
                <c16:uniqueId val="{00000005-8609-4DE0-8D77-BE742792B3AA}"/>
              </c:ext>
            </c:extLst>
          </c:dPt>
          <c:dPt>
            <c:idx val="3"/>
            <c:invertIfNegative val="0"/>
            <c:bubble3D val="0"/>
            <c:spPr>
              <a:solidFill>
                <a:srgbClr val="FFD22D"/>
              </a:solidFill>
              <a:ln>
                <a:noFill/>
              </a:ln>
              <a:effectLst/>
            </c:spPr>
            <c:extLst>
              <c:ext xmlns:c16="http://schemas.microsoft.com/office/drawing/2014/chart" uri="{C3380CC4-5D6E-409C-BE32-E72D297353CC}">
                <c16:uniqueId val="{00000007-8609-4DE0-8D77-BE742792B3AA}"/>
              </c:ext>
            </c:extLst>
          </c:dPt>
          <c:dPt>
            <c:idx val="5"/>
            <c:invertIfNegative val="0"/>
            <c:bubble3D val="0"/>
            <c:spPr>
              <a:solidFill>
                <a:srgbClr val="FFD22D"/>
              </a:solidFill>
              <a:ln>
                <a:noFill/>
              </a:ln>
              <a:effectLst/>
            </c:spPr>
            <c:extLst>
              <c:ext xmlns:c16="http://schemas.microsoft.com/office/drawing/2014/chart" uri="{C3380CC4-5D6E-409C-BE32-E72D297353CC}">
                <c16:uniqueId val="{00000009-8609-4DE0-8D77-BE742792B3AA}"/>
              </c:ext>
            </c:extLst>
          </c:dPt>
          <c:dPt>
            <c:idx val="6"/>
            <c:invertIfNegative val="0"/>
            <c:bubble3D val="0"/>
            <c:spPr>
              <a:solidFill>
                <a:srgbClr val="FFD22D"/>
              </a:solidFill>
              <a:ln>
                <a:noFill/>
              </a:ln>
              <a:effectLst/>
            </c:spPr>
            <c:extLst>
              <c:ext xmlns:c16="http://schemas.microsoft.com/office/drawing/2014/chart" uri="{C3380CC4-5D6E-409C-BE32-E72D297353CC}">
                <c16:uniqueId val="{0000000B-8609-4DE0-8D77-BE742792B3AA}"/>
              </c:ext>
            </c:extLst>
          </c:dPt>
          <c:dPt>
            <c:idx val="7"/>
            <c:invertIfNegative val="0"/>
            <c:bubble3D val="0"/>
            <c:spPr>
              <a:solidFill>
                <a:srgbClr val="FFD22D"/>
              </a:solidFill>
              <a:ln>
                <a:noFill/>
              </a:ln>
              <a:effectLst/>
            </c:spPr>
            <c:extLst>
              <c:ext xmlns:c16="http://schemas.microsoft.com/office/drawing/2014/chart" uri="{C3380CC4-5D6E-409C-BE32-E72D297353CC}">
                <c16:uniqueId val="{0000000D-8609-4DE0-8D77-BE742792B3AA}"/>
              </c:ext>
            </c:extLst>
          </c:dPt>
          <c:dPt>
            <c:idx val="9"/>
            <c:invertIfNegative val="0"/>
            <c:bubble3D val="0"/>
            <c:spPr>
              <a:solidFill>
                <a:srgbClr val="FFD22D"/>
              </a:solidFill>
              <a:ln>
                <a:noFill/>
              </a:ln>
              <a:effectLst/>
            </c:spPr>
            <c:extLst>
              <c:ext xmlns:c16="http://schemas.microsoft.com/office/drawing/2014/chart" uri="{C3380CC4-5D6E-409C-BE32-E72D297353CC}">
                <c16:uniqueId val="{0000000F-8609-4DE0-8D77-BE742792B3AA}"/>
              </c:ext>
            </c:extLst>
          </c:dPt>
          <c:dPt>
            <c:idx val="10"/>
            <c:invertIfNegative val="0"/>
            <c:bubble3D val="0"/>
            <c:spPr>
              <a:solidFill>
                <a:srgbClr val="FFD22D"/>
              </a:solidFill>
              <a:ln>
                <a:noFill/>
              </a:ln>
              <a:effectLst/>
            </c:spPr>
            <c:extLst>
              <c:ext xmlns:c16="http://schemas.microsoft.com/office/drawing/2014/chart" uri="{C3380CC4-5D6E-409C-BE32-E72D297353CC}">
                <c16:uniqueId val="{00000011-8609-4DE0-8D77-BE742792B3AA}"/>
              </c:ext>
            </c:extLst>
          </c:dPt>
          <c:dPt>
            <c:idx val="11"/>
            <c:invertIfNegative val="0"/>
            <c:bubble3D val="0"/>
            <c:spPr>
              <a:solidFill>
                <a:srgbClr val="FFD22D"/>
              </a:solidFill>
              <a:ln>
                <a:noFill/>
              </a:ln>
              <a:effectLst/>
            </c:spPr>
            <c:extLst>
              <c:ext xmlns:c16="http://schemas.microsoft.com/office/drawing/2014/chart" uri="{C3380CC4-5D6E-409C-BE32-E72D297353CC}">
                <c16:uniqueId val="{00000013-8609-4DE0-8D77-BE742792B3AA}"/>
              </c:ext>
            </c:extLst>
          </c:dPt>
          <c:dPt>
            <c:idx val="12"/>
            <c:invertIfNegative val="0"/>
            <c:bubble3D val="0"/>
            <c:spPr>
              <a:solidFill>
                <a:srgbClr val="FFD22D"/>
              </a:solidFill>
              <a:ln>
                <a:noFill/>
              </a:ln>
              <a:effectLst/>
            </c:spPr>
            <c:extLst>
              <c:ext xmlns:c16="http://schemas.microsoft.com/office/drawing/2014/chart" uri="{C3380CC4-5D6E-409C-BE32-E72D297353CC}">
                <c16:uniqueId val="{00000015-8609-4DE0-8D77-BE742792B3AA}"/>
              </c:ext>
            </c:extLst>
          </c:dPt>
          <c:dPt>
            <c:idx val="13"/>
            <c:invertIfNegative val="0"/>
            <c:bubble3D val="0"/>
            <c:spPr>
              <a:solidFill>
                <a:srgbClr val="FFD22D"/>
              </a:solidFill>
              <a:ln>
                <a:noFill/>
              </a:ln>
              <a:effectLst/>
            </c:spPr>
            <c:extLst>
              <c:ext xmlns:c16="http://schemas.microsoft.com/office/drawing/2014/chart" uri="{C3380CC4-5D6E-409C-BE32-E72D297353CC}">
                <c16:uniqueId val="{00000017-8609-4DE0-8D77-BE742792B3AA}"/>
              </c:ext>
            </c:extLst>
          </c:dPt>
          <c:dPt>
            <c:idx val="15"/>
            <c:invertIfNegative val="0"/>
            <c:bubble3D val="0"/>
            <c:spPr>
              <a:solidFill>
                <a:srgbClr val="FFD22D"/>
              </a:solidFill>
              <a:ln>
                <a:noFill/>
              </a:ln>
              <a:effectLst/>
            </c:spPr>
            <c:extLst>
              <c:ext xmlns:c16="http://schemas.microsoft.com/office/drawing/2014/chart" uri="{C3380CC4-5D6E-409C-BE32-E72D297353CC}">
                <c16:uniqueId val="{00000019-8609-4DE0-8D77-BE742792B3AA}"/>
              </c:ext>
            </c:extLst>
          </c:dPt>
          <c:dLbls>
            <c:dLbl>
              <c:idx val="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8609-4DE0-8D77-BE742792B3AA}"/>
                </c:ext>
              </c:extLst>
            </c:dLbl>
            <c:dLbl>
              <c:idx val="7"/>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8609-4DE0-8D77-BE742792B3AA}"/>
                </c:ext>
              </c:extLst>
            </c:dLbl>
            <c:dLbl>
              <c:idx val="9"/>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8609-4DE0-8D77-BE742792B3AA}"/>
                </c:ext>
              </c:extLst>
            </c:dLbl>
            <c:dLbl>
              <c:idx val="1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8609-4DE0-8D77-BE742792B3AA}"/>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Arkusz1!$B$2:$B$17</c:f>
              <c:numCache>
                <c:formatCode>0.0</c:formatCode>
                <c:ptCount val="16"/>
                <c:pt idx="0">
                  <c:v>85.227272727272734</c:v>
                </c:pt>
                <c:pt idx="1">
                  <c:v>74.952561669829223</c:v>
                </c:pt>
                <c:pt idx="2">
                  <c:v>60.227272727272727</c:v>
                </c:pt>
                <c:pt idx="3">
                  <c:v>78.787878787878782</c:v>
                </c:pt>
                <c:pt idx="5">
                  <c:v>70.588235294117652</c:v>
                </c:pt>
                <c:pt idx="6">
                  <c:v>72.222222222222214</c:v>
                </c:pt>
                <c:pt idx="7">
                  <c:v>80.981595092024534</c:v>
                </c:pt>
                <c:pt idx="9">
                  <c:v>88.793103448275872</c:v>
                </c:pt>
                <c:pt idx="10">
                  <c:v>84.090909090909093</c:v>
                </c:pt>
                <c:pt idx="11">
                  <c:v>77.575757575757578</c:v>
                </c:pt>
                <c:pt idx="12">
                  <c:v>77.272727272727266</c:v>
                </c:pt>
                <c:pt idx="13">
                  <c:v>61.182519280205661</c:v>
                </c:pt>
                <c:pt idx="15">
                  <c:v>73</c:v>
                </c:pt>
              </c:numCache>
            </c:numRef>
          </c:val>
          <c:extLst>
            <c:ext xmlns:c16="http://schemas.microsoft.com/office/drawing/2014/chart" uri="{C3380CC4-5D6E-409C-BE32-E72D297353CC}">
              <c16:uniqueId val="{0000001A-8609-4DE0-8D77-BE742792B3AA}"/>
            </c:ext>
          </c:extLst>
        </c:ser>
        <c:ser>
          <c:idx val="1"/>
          <c:order val="1"/>
          <c:tx>
            <c:strRef>
              <c:f>Arkusz1!$C$1</c:f>
              <c:strCache>
                <c:ptCount val="1"/>
                <c:pt idx="0">
                  <c:v>nie</c:v>
                </c:pt>
              </c:strCache>
            </c:strRef>
          </c:tx>
          <c:spPr>
            <a:solidFill>
              <a:srgbClr val="6D8F9A"/>
            </a:solidFill>
            <a:ln>
              <a:noFill/>
            </a:ln>
            <a:effectLst/>
          </c:spPr>
          <c:invertIfNegative val="0"/>
          <c:dLbls>
            <c:dLbl>
              <c:idx val="2"/>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BDB5-44A1-9F88-1499351707B9}"/>
                </c:ext>
              </c:extLst>
            </c:dLbl>
            <c:dLbl>
              <c:idx val="9"/>
              <c:layout>
                <c:manualLayout>
                  <c:x val="-2.18498307584368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D3F-4926-B7DB-B268452E077B}"/>
                </c:ext>
              </c:extLst>
            </c:dLbl>
            <c:dLbl>
              <c:idx val="10"/>
              <c:layout>
                <c:manualLayout>
                  <c:x val="-1.7479864606749659E-2"/>
                  <c:y val="-3.0046214389913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DB5-44A1-9F88-1499351707B9}"/>
                </c:ext>
              </c:extLst>
            </c:dLbl>
            <c:dLbl>
              <c:idx val="13"/>
              <c:numFmt formatCode="#,##0.0" sourceLinked="0"/>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C-BDB5-44A1-9F88-1499351707B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Arkusz1!$C$2:$C$17</c:f>
              <c:numCache>
                <c:formatCode>0.0</c:formatCode>
                <c:ptCount val="16"/>
                <c:pt idx="0">
                  <c:v>13.068181818181818</c:v>
                </c:pt>
                <c:pt idx="1">
                  <c:v>20.872865275142317</c:v>
                </c:pt>
                <c:pt idx="2">
                  <c:v>34.469696969696969</c:v>
                </c:pt>
                <c:pt idx="3">
                  <c:v>18.181818181818183</c:v>
                </c:pt>
                <c:pt idx="5">
                  <c:v>23.52941176470588</c:v>
                </c:pt>
                <c:pt idx="6">
                  <c:v>24.786324786324787</c:v>
                </c:pt>
                <c:pt idx="7">
                  <c:v>16.564417177914109</c:v>
                </c:pt>
                <c:pt idx="9">
                  <c:v>8.6206896551724146</c:v>
                </c:pt>
                <c:pt idx="10">
                  <c:v>11.363636363636363</c:v>
                </c:pt>
                <c:pt idx="11">
                  <c:v>17.575757575757574</c:v>
                </c:pt>
                <c:pt idx="12">
                  <c:v>18.595041322314049</c:v>
                </c:pt>
                <c:pt idx="13">
                  <c:v>34.961439588688947</c:v>
                </c:pt>
                <c:pt idx="15" formatCode="General">
                  <c:v>23</c:v>
                </c:pt>
              </c:numCache>
            </c:numRef>
          </c:val>
          <c:extLst>
            <c:ext xmlns:c16="http://schemas.microsoft.com/office/drawing/2014/chart" uri="{C3380CC4-5D6E-409C-BE32-E72D297353CC}">
              <c16:uniqueId val="{0000001A-BDB5-44A1-9F88-1499351707B9}"/>
            </c:ext>
          </c:extLst>
        </c:ser>
        <c:ser>
          <c:idx val="2"/>
          <c:order val="2"/>
          <c:tx>
            <c:strRef>
              <c:f>Arkusz1!$D$1</c:f>
              <c:strCache>
                <c:ptCount val="1"/>
                <c:pt idx="0">
                  <c:v>nie wiem</c:v>
                </c:pt>
              </c:strCache>
            </c:strRef>
          </c:tx>
          <c:spPr>
            <a:solidFill>
              <a:srgbClr val="D9D9D9"/>
            </a:solidFill>
            <a:ln>
              <a:noFill/>
            </a:ln>
            <a:effectLst/>
          </c:spPr>
          <c:invertIfNegative val="0"/>
          <c:dLbls>
            <c:dLbl>
              <c:idx val="0"/>
              <c:layout>
                <c:manualLayout>
                  <c:x val="3.49597292134989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DB5-44A1-9F88-1499351707B9}"/>
                </c:ext>
              </c:extLst>
            </c:dLbl>
            <c:dLbl>
              <c:idx val="1"/>
              <c:layout>
                <c:manualLayout>
                  <c:x val="2.6219796910124247E-2"/>
                  <c:y val="-1.101681800907961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DB5-44A1-9F88-1499351707B9}"/>
                </c:ext>
              </c:extLst>
            </c:dLbl>
            <c:dLbl>
              <c:idx val="3"/>
              <c:layout>
                <c:manualLayout>
                  <c:x val="2.1849830758436873E-2"/>
                  <c:y val="-1.101681800907961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DB5-44A1-9F88-1499351707B9}"/>
                </c:ext>
              </c:extLst>
            </c:dLbl>
            <c:dLbl>
              <c:idx val="5"/>
              <c:layout>
                <c:manualLayout>
                  <c:x val="3.05897630618116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DB5-44A1-9F88-1499351707B9}"/>
                </c:ext>
              </c:extLst>
            </c:dLbl>
            <c:dLbl>
              <c:idx val="6"/>
              <c:layout>
                <c:manualLayout>
                  <c:x val="3.0589763061811624E-2"/>
                  <c:y val="-3.004621438991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DB5-44A1-9F88-1499351707B9}"/>
                </c:ext>
              </c:extLst>
            </c:dLbl>
            <c:dLbl>
              <c:idx val="7"/>
              <c:layout>
                <c:manualLayout>
                  <c:x val="3.49597292134989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DB5-44A1-9F88-1499351707B9}"/>
                </c:ext>
              </c:extLst>
            </c:dLbl>
            <c:dLbl>
              <c:idx val="9"/>
              <c:layout>
                <c:manualLayout>
                  <c:x val="3.4959729213498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DB5-44A1-9F88-1499351707B9}"/>
                </c:ext>
              </c:extLst>
            </c:dLbl>
            <c:dLbl>
              <c:idx val="10"/>
              <c:layout>
                <c:manualLayout>
                  <c:x val="3.4959729213498998E-2"/>
                  <c:y val="-3.0046214389913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DB5-44A1-9F88-1499351707B9}"/>
                </c:ext>
              </c:extLst>
            </c:dLbl>
            <c:dLbl>
              <c:idx val="11"/>
              <c:layout>
                <c:manualLayout>
                  <c:x val="2.6219796910124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DB5-44A1-9F88-1499351707B9}"/>
                </c:ext>
              </c:extLst>
            </c:dLbl>
            <c:dLbl>
              <c:idx val="12"/>
              <c:layout>
                <c:manualLayout>
                  <c:x val="2.6219796910124247E-2"/>
                  <c:y val="-2.75420450226990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DB5-44A1-9F88-1499351707B9}"/>
                </c:ext>
              </c:extLst>
            </c:dLbl>
            <c:dLbl>
              <c:idx val="15"/>
              <c:layout>
                <c:manualLayout>
                  <c:x val="2.6219796910124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DB5-44A1-9F88-1499351707B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wyższe</c:v>
                </c:pt>
                <c:pt idx="1">
                  <c:v>średnie</c:v>
                </c:pt>
                <c:pt idx="2">
                  <c:v>zawodowe</c:v>
                </c:pt>
                <c:pt idx="3">
                  <c:v>podstawowe</c:v>
                </c:pt>
                <c:pt idx="5">
                  <c:v>pow. 2500 PLN</c:v>
                </c:pt>
                <c:pt idx="6">
                  <c:v>1501-2500 PLN</c:v>
                </c:pt>
                <c:pt idx="7">
                  <c:v>do 1500 PLN</c:v>
                </c:pt>
                <c:pt idx="9">
                  <c:v>m.pow. 500 tys.</c:v>
                </c:pt>
                <c:pt idx="10">
                  <c:v>m.200-500 tys.</c:v>
                </c:pt>
                <c:pt idx="11">
                  <c:v>m.50-200 tys.</c:v>
                </c:pt>
                <c:pt idx="12">
                  <c:v>m.do 50 tys.</c:v>
                </c:pt>
                <c:pt idx="13">
                  <c:v>wieś</c:v>
                </c:pt>
                <c:pt idx="15">
                  <c:v>ogółem</c:v>
                </c:pt>
              </c:strCache>
            </c:strRef>
          </c:cat>
          <c:val>
            <c:numRef>
              <c:f>Arkusz1!$D$2:$D$17</c:f>
              <c:numCache>
                <c:formatCode>0.0</c:formatCode>
                <c:ptCount val="16"/>
                <c:pt idx="0">
                  <c:v>1.7045454545454544</c:v>
                </c:pt>
                <c:pt idx="1">
                  <c:v>4.1745730550284632</c:v>
                </c:pt>
                <c:pt idx="2">
                  <c:v>5.3030303030303028</c:v>
                </c:pt>
                <c:pt idx="3">
                  <c:v>3.0303030303030303</c:v>
                </c:pt>
                <c:pt idx="5">
                  <c:v>5.8823529411764701</c:v>
                </c:pt>
                <c:pt idx="6">
                  <c:v>2.9914529914529915</c:v>
                </c:pt>
                <c:pt idx="7">
                  <c:v>2.4539877300613497</c:v>
                </c:pt>
                <c:pt idx="9">
                  <c:v>2.5862068965517242</c:v>
                </c:pt>
                <c:pt idx="10">
                  <c:v>4.5454545454545459</c:v>
                </c:pt>
                <c:pt idx="11">
                  <c:v>4.8484848484848486</c:v>
                </c:pt>
                <c:pt idx="12">
                  <c:v>4.1322314049586781</c:v>
                </c:pt>
                <c:pt idx="13">
                  <c:v>3.8560411311053984</c:v>
                </c:pt>
                <c:pt idx="15" formatCode="General">
                  <c:v>4</c:v>
                </c:pt>
              </c:numCache>
            </c:numRef>
          </c:val>
          <c:extLst>
            <c:ext xmlns:c16="http://schemas.microsoft.com/office/drawing/2014/chart" uri="{C3380CC4-5D6E-409C-BE32-E72D297353CC}">
              <c16:uniqueId val="{0000001B-BDB5-44A1-9F88-1499351707B9}"/>
            </c:ext>
          </c:extLst>
        </c:ser>
        <c:dLbls>
          <c:showLegendKey val="0"/>
          <c:showVal val="0"/>
          <c:showCatName val="0"/>
          <c:showSerName val="0"/>
          <c:showPercent val="0"/>
          <c:showBubbleSize val="0"/>
        </c:dLbls>
        <c:gapWidth val="63"/>
        <c:overlap val="100"/>
        <c:axId val="349380520"/>
        <c:axId val="349380912"/>
      </c:barChart>
      <c:catAx>
        <c:axId val="34938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9380912"/>
        <c:crosses val="autoZero"/>
        <c:auto val="1"/>
        <c:lblAlgn val="ctr"/>
        <c:lblOffset val="100"/>
        <c:noMultiLvlLbl val="0"/>
      </c:catAx>
      <c:valAx>
        <c:axId val="349380912"/>
        <c:scaling>
          <c:orientation val="minMax"/>
        </c:scaling>
        <c:delete val="1"/>
        <c:axPos val="b"/>
        <c:numFmt formatCode="0%" sourceLinked="1"/>
        <c:majorTickMark val="none"/>
        <c:minorTickMark val="none"/>
        <c:tickLblPos val="nextTo"/>
        <c:crossAx val="34938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panose="020B0502020202020204" pitchFamily="34" charset="0"/>
        </a:defRPr>
      </a:pPr>
      <a:endParaRPr lang="pl-PL"/>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4246413288299"/>
          <c:y val="3.3050843648216949E-2"/>
          <c:w val="0.52273978013052069"/>
          <c:h val="0.93389831270356616"/>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Pt>
            <c:idx val="0"/>
            <c:invertIfNegative val="0"/>
            <c:bubble3D val="0"/>
            <c:spPr>
              <a:solidFill>
                <a:srgbClr val="FFD22D"/>
              </a:solidFill>
              <a:ln>
                <a:noFill/>
              </a:ln>
              <a:effectLst/>
            </c:spPr>
            <c:extLst>
              <c:ext xmlns:c16="http://schemas.microsoft.com/office/drawing/2014/chart" uri="{C3380CC4-5D6E-409C-BE32-E72D297353CC}">
                <c16:uniqueId val="{00000001-3B7E-4140-A711-89B9AFA5BA12}"/>
              </c:ext>
            </c:extLst>
          </c:dPt>
          <c:dPt>
            <c:idx val="1"/>
            <c:invertIfNegative val="0"/>
            <c:bubble3D val="0"/>
            <c:spPr>
              <a:solidFill>
                <a:srgbClr val="FFD22D"/>
              </a:solidFill>
              <a:ln>
                <a:noFill/>
              </a:ln>
              <a:effectLst/>
            </c:spPr>
            <c:extLst>
              <c:ext xmlns:c16="http://schemas.microsoft.com/office/drawing/2014/chart" uri="{C3380CC4-5D6E-409C-BE32-E72D297353CC}">
                <c16:uniqueId val="{00000003-3B7E-4140-A711-89B9AFA5BA12}"/>
              </c:ext>
            </c:extLst>
          </c:dPt>
          <c:dPt>
            <c:idx val="2"/>
            <c:invertIfNegative val="0"/>
            <c:bubble3D val="0"/>
            <c:spPr>
              <a:solidFill>
                <a:srgbClr val="FFD22D"/>
              </a:solidFill>
              <a:ln>
                <a:noFill/>
              </a:ln>
              <a:effectLst/>
            </c:spPr>
            <c:extLst>
              <c:ext xmlns:c16="http://schemas.microsoft.com/office/drawing/2014/chart" uri="{C3380CC4-5D6E-409C-BE32-E72D297353CC}">
                <c16:uniqueId val="{00000005-3B7E-4140-A711-89B9AFA5BA12}"/>
              </c:ext>
            </c:extLst>
          </c:dPt>
          <c:dPt>
            <c:idx val="3"/>
            <c:invertIfNegative val="0"/>
            <c:bubble3D val="0"/>
            <c:spPr>
              <a:solidFill>
                <a:srgbClr val="FFD22D"/>
              </a:solidFill>
              <a:ln>
                <a:noFill/>
              </a:ln>
              <a:effectLst/>
            </c:spPr>
            <c:extLst>
              <c:ext xmlns:c16="http://schemas.microsoft.com/office/drawing/2014/chart" uri="{C3380CC4-5D6E-409C-BE32-E72D297353CC}">
                <c16:uniqueId val="{00000007-3B7E-4140-A711-89B9AFA5BA12}"/>
              </c:ext>
            </c:extLst>
          </c:dPt>
          <c:dPt>
            <c:idx val="5"/>
            <c:invertIfNegative val="0"/>
            <c:bubble3D val="0"/>
            <c:spPr>
              <a:solidFill>
                <a:srgbClr val="FFD22D"/>
              </a:solidFill>
              <a:ln>
                <a:noFill/>
              </a:ln>
              <a:effectLst/>
            </c:spPr>
            <c:extLst>
              <c:ext xmlns:c16="http://schemas.microsoft.com/office/drawing/2014/chart" uri="{C3380CC4-5D6E-409C-BE32-E72D297353CC}">
                <c16:uniqueId val="{00000009-3B7E-4140-A711-89B9AFA5BA12}"/>
              </c:ext>
            </c:extLst>
          </c:dPt>
          <c:dPt>
            <c:idx val="6"/>
            <c:invertIfNegative val="0"/>
            <c:bubble3D val="0"/>
            <c:spPr>
              <a:solidFill>
                <a:srgbClr val="FFD22D"/>
              </a:solidFill>
              <a:ln>
                <a:noFill/>
              </a:ln>
              <a:effectLst/>
            </c:spPr>
            <c:extLst>
              <c:ext xmlns:c16="http://schemas.microsoft.com/office/drawing/2014/chart" uri="{C3380CC4-5D6E-409C-BE32-E72D297353CC}">
                <c16:uniqueId val="{0000000B-3B7E-4140-A711-89B9AFA5BA12}"/>
              </c:ext>
            </c:extLst>
          </c:dPt>
          <c:dPt>
            <c:idx val="7"/>
            <c:invertIfNegative val="0"/>
            <c:bubble3D val="0"/>
            <c:spPr>
              <a:solidFill>
                <a:srgbClr val="FFD22D"/>
              </a:solidFill>
              <a:ln>
                <a:noFill/>
              </a:ln>
              <a:effectLst/>
            </c:spPr>
            <c:extLst>
              <c:ext xmlns:c16="http://schemas.microsoft.com/office/drawing/2014/chart" uri="{C3380CC4-5D6E-409C-BE32-E72D297353CC}">
                <c16:uniqueId val="{0000000D-3B7E-4140-A711-89B9AFA5BA12}"/>
              </c:ext>
            </c:extLst>
          </c:dPt>
          <c:dPt>
            <c:idx val="9"/>
            <c:invertIfNegative val="0"/>
            <c:bubble3D val="0"/>
            <c:spPr>
              <a:solidFill>
                <a:srgbClr val="FFD22D"/>
              </a:solidFill>
              <a:ln>
                <a:noFill/>
              </a:ln>
              <a:effectLst/>
            </c:spPr>
            <c:extLst>
              <c:ext xmlns:c16="http://schemas.microsoft.com/office/drawing/2014/chart" uri="{C3380CC4-5D6E-409C-BE32-E72D297353CC}">
                <c16:uniqueId val="{0000000F-3B7E-4140-A711-89B9AFA5BA12}"/>
              </c:ext>
            </c:extLst>
          </c:dPt>
          <c:dPt>
            <c:idx val="10"/>
            <c:invertIfNegative val="0"/>
            <c:bubble3D val="0"/>
            <c:spPr>
              <a:solidFill>
                <a:srgbClr val="FFD22D"/>
              </a:solidFill>
              <a:ln>
                <a:noFill/>
              </a:ln>
              <a:effectLst/>
            </c:spPr>
            <c:extLst>
              <c:ext xmlns:c16="http://schemas.microsoft.com/office/drawing/2014/chart" uri="{C3380CC4-5D6E-409C-BE32-E72D297353CC}">
                <c16:uniqueId val="{00000011-3B7E-4140-A711-89B9AFA5BA12}"/>
              </c:ext>
            </c:extLst>
          </c:dPt>
          <c:dPt>
            <c:idx val="12"/>
            <c:invertIfNegative val="0"/>
            <c:bubble3D val="0"/>
            <c:spPr>
              <a:solidFill>
                <a:srgbClr val="FFD22D"/>
              </a:solidFill>
              <a:ln>
                <a:noFill/>
              </a:ln>
              <a:effectLst/>
            </c:spPr>
            <c:extLst>
              <c:ext xmlns:c16="http://schemas.microsoft.com/office/drawing/2014/chart" uri="{C3380CC4-5D6E-409C-BE32-E72D297353CC}">
                <c16:uniqueId val="{00000015-3B7E-4140-A711-89B9AFA5BA12}"/>
              </c:ext>
            </c:extLst>
          </c:dPt>
          <c:dLbls>
            <c:dLbl>
              <c:idx val="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3B7E-4140-A711-89B9AFA5BA12}"/>
                </c:ext>
              </c:extLst>
            </c:dLbl>
            <c:dLbl>
              <c:idx val="5"/>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3B7E-4140-A711-89B9AFA5BA12}"/>
                </c:ext>
              </c:extLst>
            </c:dLbl>
            <c:dLbl>
              <c:idx val="10"/>
              <c:spPr>
                <a:noFill/>
                <a:ln w="28575">
                  <a:solidFill>
                    <a:srgbClr val="A5A5A5"/>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3B7E-4140-A711-89B9AFA5BA12}"/>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wyższe</c:v>
                </c:pt>
                <c:pt idx="1">
                  <c:v>średnie</c:v>
                </c:pt>
                <c:pt idx="2">
                  <c:v>zawodowe</c:v>
                </c:pt>
                <c:pt idx="3">
                  <c:v>podstawowe</c:v>
                </c:pt>
                <c:pt idx="5">
                  <c:v>pow. 2500 PLN</c:v>
                </c:pt>
                <c:pt idx="6">
                  <c:v>1501-2500 PLN</c:v>
                </c:pt>
                <c:pt idx="7">
                  <c:v>do 1500 PLN</c:v>
                </c:pt>
                <c:pt idx="9">
                  <c:v>mężczyzna</c:v>
                </c:pt>
                <c:pt idx="10">
                  <c:v>kobieta</c:v>
                </c:pt>
                <c:pt idx="12">
                  <c:v>ogółem</c:v>
                </c:pt>
              </c:strCache>
            </c:strRef>
          </c:cat>
          <c:val>
            <c:numRef>
              <c:f>Arkusz1!$B$2:$B$14</c:f>
              <c:numCache>
                <c:formatCode>0.0</c:formatCode>
                <c:ptCount val="13"/>
                <c:pt idx="0">
                  <c:v>85.227272727272734</c:v>
                </c:pt>
                <c:pt idx="1">
                  <c:v>73.244781783681219</c:v>
                </c:pt>
                <c:pt idx="2">
                  <c:v>62.121212121212125</c:v>
                </c:pt>
                <c:pt idx="3">
                  <c:v>51.515151515151516</c:v>
                </c:pt>
                <c:pt idx="5">
                  <c:v>63.725490196078425</c:v>
                </c:pt>
                <c:pt idx="6">
                  <c:v>74.786324786324784</c:v>
                </c:pt>
                <c:pt idx="7">
                  <c:v>79.754601226993856</c:v>
                </c:pt>
                <c:pt idx="9">
                  <c:v>65.89958158995816</c:v>
                </c:pt>
                <c:pt idx="10">
                  <c:v>77.011494252873561</c:v>
                </c:pt>
                <c:pt idx="12">
                  <c:v>71.7</c:v>
                </c:pt>
              </c:numCache>
            </c:numRef>
          </c:val>
          <c:extLst>
            <c:ext xmlns:c16="http://schemas.microsoft.com/office/drawing/2014/chart" uri="{C3380CC4-5D6E-409C-BE32-E72D297353CC}">
              <c16:uniqueId val="{0000001A-3B7E-4140-A711-89B9AFA5BA12}"/>
            </c:ext>
          </c:extLst>
        </c:ser>
        <c:ser>
          <c:idx val="1"/>
          <c:order val="1"/>
          <c:tx>
            <c:strRef>
              <c:f>Arkusz1!$C$1</c:f>
              <c:strCache>
                <c:ptCount val="1"/>
                <c:pt idx="0">
                  <c:v>nie</c:v>
                </c:pt>
              </c:strCache>
            </c:strRef>
          </c:tx>
          <c:spPr>
            <a:solidFill>
              <a:srgbClr val="6D8F9A"/>
            </a:solidFill>
            <a:ln>
              <a:noFill/>
            </a:ln>
            <a:effectLst/>
          </c:spPr>
          <c:invertIfNegative val="0"/>
          <c:dLbls>
            <c:dLbl>
              <c:idx val="0"/>
              <c:layout>
                <c:manualLayout>
                  <c:x val="-4.7319816756804089E-3"/>
                  <c:y val="-3.004622149838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3DF-4752-B13A-49550D2CF46E}"/>
                </c:ext>
              </c:extLst>
            </c:dLbl>
            <c:dLbl>
              <c:idx val="3"/>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33DF-4752-B13A-49550D2CF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wyższe</c:v>
                </c:pt>
                <c:pt idx="1">
                  <c:v>średnie</c:v>
                </c:pt>
                <c:pt idx="2">
                  <c:v>zawodowe</c:v>
                </c:pt>
                <c:pt idx="3">
                  <c:v>podstawowe</c:v>
                </c:pt>
                <c:pt idx="5">
                  <c:v>pow. 2500 PLN</c:v>
                </c:pt>
                <c:pt idx="6">
                  <c:v>1501-2500 PLN</c:v>
                </c:pt>
                <c:pt idx="7">
                  <c:v>do 1500 PLN</c:v>
                </c:pt>
                <c:pt idx="9">
                  <c:v>mężczyzna</c:v>
                </c:pt>
                <c:pt idx="10">
                  <c:v>kobieta</c:v>
                </c:pt>
                <c:pt idx="12">
                  <c:v>ogółem</c:v>
                </c:pt>
              </c:strCache>
            </c:strRef>
          </c:cat>
          <c:val>
            <c:numRef>
              <c:f>Arkusz1!$C$2:$C$14</c:f>
              <c:numCache>
                <c:formatCode>0.0</c:formatCode>
                <c:ptCount val="13"/>
                <c:pt idx="0">
                  <c:v>10.227272727272728</c:v>
                </c:pt>
                <c:pt idx="1">
                  <c:v>18.026565464895636</c:v>
                </c:pt>
                <c:pt idx="2">
                  <c:v>28.030303030303028</c:v>
                </c:pt>
                <c:pt idx="3">
                  <c:v>45.454545454545453</c:v>
                </c:pt>
                <c:pt idx="5">
                  <c:v>24.836601307189543</c:v>
                </c:pt>
                <c:pt idx="6">
                  <c:v>17.735042735042736</c:v>
                </c:pt>
                <c:pt idx="7">
                  <c:v>16.564417177914109</c:v>
                </c:pt>
                <c:pt idx="9">
                  <c:v>23.84937238493724</c:v>
                </c:pt>
                <c:pt idx="10">
                  <c:v>16.85823754789272</c:v>
                </c:pt>
                <c:pt idx="12" formatCode="General">
                  <c:v>20.2</c:v>
                </c:pt>
              </c:numCache>
            </c:numRef>
          </c:val>
          <c:extLst>
            <c:ext xmlns:c16="http://schemas.microsoft.com/office/drawing/2014/chart" uri="{C3380CC4-5D6E-409C-BE32-E72D297353CC}">
              <c16:uniqueId val="{0000001A-33DF-4752-B13A-49550D2CF46E}"/>
            </c:ext>
          </c:extLst>
        </c:ser>
        <c:ser>
          <c:idx val="2"/>
          <c:order val="2"/>
          <c:tx>
            <c:strRef>
              <c:f>Arkusz1!$D$1</c:f>
              <c:strCache>
                <c:ptCount val="1"/>
                <c:pt idx="0">
                  <c:v>nie wiem, trudno powiedzieć</c:v>
                </c:pt>
              </c:strCache>
            </c:strRef>
          </c:tx>
          <c:spPr>
            <a:solidFill>
              <a:srgbClr val="D9D9D9"/>
            </a:solidFill>
            <a:ln>
              <a:noFill/>
            </a:ln>
            <a:effectLst/>
          </c:spPr>
          <c:invertIfNegative val="0"/>
          <c:dLbls>
            <c:dLbl>
              <c:idx val="0"/>
              <c:layout>
                <c:manualLayout>
                  <c:x val="5.2051798432484496E-2"/>
                  <c:y val="-3.004622149838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3DF-4752-B13A-49550D2CF46E}"/>
                </c:ext>
              </c:extLst>
            </c:dLbl>
            <c:dLbl>
              <c:idx val="1"/>
              <c:layout>
                <c:manualLayout>
                  <c:x val="2.36599083784020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3DF-4752-B13A-49550D2CF46E}"/>
                </c:ext>
              </c:extLst>
            </c:dLbl>
            <c:dLbl>
              <c:idx val="5"/>
              <c:layout>
                <c:manualLayout>
                  <c:x val="1.41959450270412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3DF-4752-B13A-49550D2CF46E}"/>
                </c:ext>
              </c:extLst>
            </c:dLbl>
            <c:dLbl>
              <c:idx val="6"/>
              <c:layout>
                <c:manualLayout>
                  <c:x val="2.83918900540824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3DF-4752-B13A-49550D2CF46E}"/>
                </c:ext>
              </c:extLst>
            </c:dLbl>
            <c:dLbl>
              <c:idx val="7"/>
              <c:layout>
                <c:manualLayout>
                  <c:x val="3.3123871729762687E-2"/>
                  <c:y val="3.0046221498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3DF-4752-B13A-49550D2CF46E}"/>
                </c:ext>
              </c:extLst>
            </c:dLbl>
            <c:dLbl>
              <c:idx val="9"/>
              <c:layout>
                <c:manualLayout>
                  <c:x val="1.4195945027041227E-2"/>
                  <c:y val="0"/>
                </c:manualLayout>
              </c:layout>
              <c:spPr>
                <a:noFill/>
                <a:ln w="28575">
                  <a:solidFill>
                    <a:srgbClr val="A5A5A5"/>
                  </a:solid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3DF-4752-B13A-49550D2CF46E}"/>
                </c:ext>
              </c:extLst>
            </c:dLbl>
            <c:dLbl>
              <c:idx val="10"/>
              <c:layout>
                <c:manualLayout>
                  <c:x val="2.8391890054082453E-2"/>
                  <c:y val="-2.75420515387178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3DF-4752-B13A-49550D2CF46E}"/>
                </c:ext>
              </c:extLst>
            </c:dLbl>
            <c:dLbl>
              <c:idx val="12"/>
              <c:layout>
                <c:manualLayout>
                  <c:x val="1.8927926702721462E-2"/>
                  <c:y val="-6.8855128846794563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3DF-4752-B13A-49550D2CF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wyższe</c:v>
                </c:pt>
                <c:pt idx="1">
                  <c:v>średnie</c:v>
                </c:pt>
                <c:pt idx="2">
                  <c:v>zawodowe</c:v>
                </c:pt>
                <c:pt idx="3">
                  <c:v>podstawowe</c:v>
                </c:pt>
                <c:pt idx="5">
                  <c:v>pow. 2500 PLN</c:v>
                </c:pt>
                <c:pt idx="6">
                  <c:v>1501-2500 PLN</c:v>
                </c:pt>
                <c:pt idx="7">
                  <c:v>do 1500 PLN</c:v>
                </c:pt>
                <c:pt idx="9">
                  <c:v>mężczyzna</c:v>
                </c:pt>
                <c:pt idx="10">
                  <c:v>kobieta</c:v>
                </c:pt>
                <c:pt idx="12">
                  <c:v>ogółem</c:v>
                </c:pt>
              </c:strCache>
            </c:strRef>
          </c:cat>
          <c:val>
            <c:numRef>
              <c:f>Arkusz1!$D$2:$D$14</c:f>
              <c:numCache>
                <c:formatCode>0.0</c:formatCode>
                <c:ptCount val="13"/>
                <c:pt idx="0">
                  <c:v>4.5454545454545459</c:v>
                </c:pt>
                <c:pt idx="1">
                  <c:v>8.7286527514231498</c:v>
                </c:pt>
                <c:pt idx="2">
                  <c:v>9.8484848484848477</c:v>
                </c:pt>
                <c:pt idx="3">
                  <c:v>3.0303030303030303</c:v>
                </c:pt>
                <c:pt idx="5">
                  <c:v>11.437908496732026</c:v>
                </c:pt>
                <c:pt idx="6">
                  <c:v>7.4786324786324787</c:v>
                </c:pt>
                <c:pt idx="7">
                  <c:v>3.6809815950920246</c:v>
                </c:pt>
                <c:pt idx="9">
                  <c:v>10.251046025104603</c:v>
                </c:pt>
                <c:pt idx="10">
                  <c:v>6.1302681992337158</c:v>
                </c:pt>
                <c:pt idx="12" formatCode="General">
                  <c:v>8.1</c:v>
                </c:pt>
              </c:numCache>
            </c:numRef>
          </c:val>
          <c:extLst>
            <c:ext xmlns:c16="http://schemas.microsoft.com/office/drawing/2014/chart" uri="{C3380CC4-5D6E-409C-BE32-E72D297353CC}">
              <c16:uniqueId val="{0000001B-33DF-4752-B13A-49550D2CF46E}"/>
            </c:ext>
          </c:extLst>
        </c:ser>
        <c:dLbls>
          <c:showLegendKey val="0"/>
          <c:showVal val="0"/>
          <c:showCatName val="0"/>
          <c:showSerName val="0"/>
          <c:showPercent val="0"/>
          <c:showBubbleSize val="0"/>
        </c:dLbls>
        <c:gapWidth val="63"/>
        <c:overlap val="100"/>
        <c:axId val="349380520"/>
        <c:axId val="349380912"/>
      </c:barChart>
      <c:catAx>
        <c:axId val="34938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9380912"/>
        <c:crosses val="autoZero"/>
        <c:auto val="1"/>
        <c:lblAlgn val="ctr"/>
        <c:lblOffset val="100"/>
        <c:noMultiLvlLbl val="0"/>
      </c:catAx>
      <c:valAx>
        <c:axId val="349380912"/>
        <c:scaling>
          <c:orientation val="minMax"/>
        </c:scaling>
        <c:delete val="1"/>
        <c:axPos val="b"/>
        <c:numFmt formatCode="0%" sourceLinked="1"/>
        <c:majorTickMark val="none"/>
        <c:minorTickMark val="none"/>
        <c:tickLblPos val="nextTo"/>
        <c:crossAx val="349380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entury Gothic" panose="020B0502020202020204" pitchFamily="34" charset="0"/>
        </a:defRPr>
      </a:pPr>
      <a:endParaRPr lang="pl-PL"/>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610920362380056E-2"/>
          <c:y val="0.21641428634497373"/>
          <c:w val="0.95854664600230322"/>
          <c:h val="0.73686224302091163"/>
        </c:manualLayout>
      </c:layout>
      <c:barChart>
        <c:barDir val="bar"/>
        <c:grouping val="percentStacked"/>
        <c:varyColors val="0"/>
        <c:ser>
          <c:idx val="0"/>
          <c:order val="0"/>
          <c:tx>
            <c:strRef>
              <c:f>Arkusz1!$B$1</c:f>
              <c:strCache>
                <c:ptCount val="1"/>
                <c:pt idx="0">
                  <c:v>tak</c:v>
                </c:pt>
              </c:strCache>
            </c:strRef>
          </c:tx>
          <c:spPr>
            <a:solidFill>
              <a:srgbClr val="FFD22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samochodów osobowych i ciężarowych</c:v>
                </c:pt>
              </c:strCache>
            </c:strRef>
          </c:cat>
          <c:val>
            <c:numRef>
              <c:f>Arkusz1!$B$2</c:f>
              <c:numCache>
                <c:formatCode>0.0</c:formatCode>
                <c:ptCount val="1"/>
                <c:pt idx="0">
                  <c:v>73.7</c:v>
                </c:pt>
              </c:numCache>
            </c:numRef>
          </c:val>
          <c:extLst>
            <c:ext xmlns:c16="http://schemas.microsoft.com/office/drawing/2014/chart" uri="{C3380CC4-5D6E-409C-BE32-E72D297353CC}">
              <c16:uniqueId val="{00000000-D853-4D6C-A230-5E8B7AE91C7A}"/>
            </c:ext>
          </c:extLst>
        </c:ser>
        <c:ser>
          <c:idx val="1"/>
          <c:order val="1"/>
          <c:tx>
            <c:strRef>
              <c:f>Arkusz1!$C$1</c:f>
              <c:strCache>
                <c:ptCount val="1"/>
                <c:pt idx="0">
                  <c:v>nie</c:v>
                </c:pt>
              </c:strCache>
            </c:strRef>
          </c:tx>
          <c:spPr>
            <a:solidFill>
              <a:srgbClr val="6D8F9A"/>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53-4D6C-A230-5E8B7AE91C7A}"/>
                </c:ext>
              </c:extLst>
            </c:dLbl>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samochodów osobowych i ciężarowych</c:v>
                </c:pt>
              </c:strCache>
            </c:strRef>
          </c:cat>
          <c:val>
            <c:numRef>
              <c:f>Arkusz1!$C$2</c:f>
              <c:numCache>
                <c:formatCode>0.0</c:formatCode>
                <c:ptCount val="1"/>
                <c:pt idx="0">
                  <c:v>24</c:v>
                </c:pt>
              </c:numCache>
            </c:numRef>
          </c:val>
          <c:extLst>
            <c:ext xmlns:c16="http://schemas.microsoft.com/office/drawing/2014/chart" uri="{C3380CC4-5D6E-409C-BE32-E72D297353CC}">
              <c16:uniqueId val="{00000002-D853-4D6C-A230-5E8B7AE91C7A}"/>
            </c:ext>
          </c:extLst>
        </c:ser>
        <c:ser>
          <c:idx val="2"/>
          <c:order val="2"/>
          <c:tx>
            <c:strRef>
              <c:f>Arkusz1!$D$1</c:f>
              <c:strCache>
                <c:ptCount val="1"/>
                <c:pt idx="0">
                  <c:v>nie wiem/trudno powiedzieć</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pl-PL"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emisje zanieczyszczeń z samochodów osobowych i ciężarowych</c:v>
                </c:pt>
              </c:strCache>
            </c:strRef>
          </c:cat>
          <c:val>
            <c:numRef>
              <c:f>Arkusz1!$D$2</c:f>
              <c:numCache>
                <c:formatCode>0.0</c:formatCode>
                <c:ptCount val="1"/>
                <c:pt idx="0">
                  <c:v>2.2999999999999998</c:v>
                </c:pt>
              </c:numCache>
            </c:numRef>
          </c:val>
          <c:extLst>
            <c:ext xmlns:c16="http://schemas.microsoft.com/office/drawing/2014/chart" uri="{C3380CC4-5D6E-409C-BE32-E72D297353CC}">
              <c16:uniqueId val="{00000003-D853-4D6C-A230-5E8B7AE91C7A}"/>
            </c:ext>
          </c:extLst>
        </c:ser>
        <c:dLbls>
          <c:showLegendKey val="0"/>
          <c:showVal val="0"/>
          <c:showCatName val="0"/>
          <c:showSerName val="0"/>
          <c:showPercent val="0"/>
          <c:showBubbleSize val="0"/>
        </c:dLbls>
        <c:gapWidth val="100"/>
        <c:overlap val="100"/>
        <c:axId val="298681568"/>
        <c:axId val="298681960"/>
      </c:barChart>
      <c:catAx>
        <c:axId val="298681568"/>
        <c:scaling>
          <c:orientation val="minMax"/>
        </c:scaling>
        <c:delete val="1"/>
        <c:axPos val="l"/>
        <c:numFmt formatCode="General" sourceLinked="1"/>
        <c:majorTickMark val="none"/>
        <c:minorTickMark val="none"/>
        <c:tickLblPos val="nextTo"/>
        <c:crossAx val="298681960"/>
        <c:crosses val="autoZero"/>
        <c:auto val="1"/>
        <c:lblAlgn val="ctr"/>
        <c:lblOffset val="100"/>
        <c:noMultiLvlLbl val="0"/>
      </c:catAx>
      <c:valAx>
        <c:axId val="298681960"/>
        <c:scaling>
          <c:orientation val="minMax"/>
        </c:scaling>
        <c:delete val="1"/>
        <c:axPos val="b"/>
        <c:numFmt formatCode="0%" sourceLinked="1"/>
        <c:majorTickMark val="none"/>
        <c:minorTickMark val="none"/>
        <c:tickLblPos val="nextTo"/>
        <c:crossAx val="298681568"/>
        <c:crosses val="autoZero"/>
        <c:crossBetween val="between"/>
      </c:valAx>
      <c:spPr>
        <a:noFill/>
        <a:ln>
          <a:noFill/>
        </a:ln>
        <a:effectLst/>
      </c:spPr>
    </c:plotArea>
    <c:legend>
      <c:legendPos val="t"/>
      <c:layout>
        <c:manualLayout>
          <c:xMode val="edge"/>
          <c:yMode val="edge"/>
          <c:x val="0.12398766428895924"/>
          <c:y val="0.12459592169097268"/>
          <c:w val="0.82551016259981669"/>
          <c:h val="0.13854183528811581"/>
        </c:manualLayout>
      </c:layout>
      <c:overlay val="0"/>
      <c:spPr>
        <a:noFill/>
        <a:ln>
          <a:noFill/>
        </a:ln>
        <a:effectLst/>
      </c:spPr>
      <c:txPr>
        <a:bodyPr rot="0" spcFirstLastPara="1" vertOverflow="ellipsis" vert="horz" wrap="square" anchor="ctr" anchorCtr="1"/>
        <a:lstStyle/>
        <a:p>
          <a:pPr>
            <a:defRPr lang="pl-PL"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0.24278</cdr:x>
      <cdr:y>0.73127</cdr:y>
    </cdr:from>
    <cdr:to>
      <cdr:x>0.34908</cdr:x>
      <cdr:y>0.79803</cdr:y>
    </cdr:to>
    <cdr:sp macro="" textlink="">
      <cdr:nvSpPr>
        <cdr:cNvPr id="2" name="Prostokąt 1">
          <a:extLst xmlns:a="http://schemas.openxmlformats.org/drawingml/2006/main">
            <a:ext uri="{FF2B5EF4-FFF2-40B4-BE49-F238E27FC236}">
              <a16:creationId xmlns:a16="http://schemas.microsoft.com/office/drawing/2014/main" id="{3CFA7B7E-76B3-4946-9968-DC0790AD13AF}"/>
            </a:ext>
          </a:extLst>
        </cdr:cNvPr>
        <cdr:cNvSpPr/>
      </cdr:nvSpPr>
      <cdr:spPr>
        <a:xfrm xmlns:a="http://schemas.openxmlformats.org/drawingml/2006/main">
          <a:off x="659387" y="2603733"/>
          <a:ext cx="288698" cy="2376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pl-PL" sz="1050" i="1" dirty="0">
              <a:solidFill>
                <a:schemeClr val="bg1">
                  <a:lumMod val="65000"/>
                </a:schemeClr>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0.24278</cdr:x>
      <cdr:y>0.73127</cdr:y>
    </cdr:from>
    <cdr:to>
      <cdr:x>0.34908</cdr:x>
      <cdr:y>0.79803</cdr:y>
    </cdr:to>
    <cdr:sp macro="" textlink="">
      <cdr:nvSpPr>
        <cdr:cNvPr id="2" name="Prostokąt 1">
          <a:extLst xmlns:a="http://schemas.openxmlformats.org/drawingml/2006/main">
            <a:ext uri="{FF2B5EF4-FFF2-40B4-BE49-F238E27FC236}">
              <a16:creationId xmlns:a16="http://schemas.microsoft.com/office/drawing/2014/main" id="{3CFA7B7E-76B3-4946-9968-DC0790AD13AF}"/>
            </a:ext>
          </a:extLst>
        </cdr:cNvPr>
        <cdr:cNvSpPr/>
      </cdr:nvSpPr>
      <cdr:spPr>
        <a:xfrm xmlns:a="http://schemas.openxmlformats.org/drawingml/2006/main">
          <a:off x="659387" y="2603733"/>
          <a:ext cx="288698" cy="2376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pl-PL" sz="1050" i="1" dirty="0">
              <a:solidFill>
                <a:schemeClr val="bg1">
                  <a:lumMod val="65000"/>
                </a:schemeClr>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0.24278</cdr:x>
      <cdr:y>0.73127</cdr:y>
    </cdr:from>
    <cdr:to>
      <cdr:x>0.34908</cdr:x>
      <cdr:y>0.79803</cdr:y>
    </cdr:to>
    <cdr:sp macro="" textlink="">
      <cdr:nvSpPr>
        <cdr:cNvPr id="2" name="Prostokąt 1">
          <a:extLst xmlns:a="http://schemas.openxmlformats.org/drawingml/2006/main">
            <a:ext uri="{FF2B5EF4-FFF2-40B4-BE49-F238E27FC236}">
              <a16:creationId xmlns:a16="http://schemas.microsoft.com/office/drawing/2014/main" id="{3CFA7B7E-76B3-4946-9968-DC0790AD13AF}"/>
            </a:ext>
          </a:extLst>
        </cdr:cNvPr>
        <cdr:cNvSpPr/>
      </cdr:nvSpPr>
      <cdr:spPr>
        <a:xfrm xmlns:a="http://schemas.openxmlformats.org/drawingml/2006/main">
          <a:off x="659387" y="2603733"/>
          <a:ext cx="288698" cy="2376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pl-PL" sz="1050" i="1" dirty="0">
              <a:solidFill>
                <a:schemeClr val="bg1">
                  <a:lumMod val="65000"/>
                </a:schemeClr>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4AE7BEE-49B1-4009-BFE5-EAD403AF3B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a:extLst>
              <a:ext uri="{FF2B5EF4-FFF2-40B4-BE49-F238E27FC236}">
                <a16:creationId xmlns:a16="http://schemas.microsoft.com/office/drawing/2014/main" id="{7B90B79E-37A6-4B6F-A658-5BF4A9FAEA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ACA98-299E-4CDC-8585-18D0F0A17D20}" type="datetimeFigureOut">
              <a:rPr lang="pl-PL" smtClean="0"/>
              <a:t>20.11.2019</a:t>
            </a:fld>
            <a:endParaRPr lang="pl-PL" dirty="0"/>
          </a:p>
        </p:txBody>
      </p:sp>
      <p:sp>
        <p:nvSpPr>
          <p:cNvPr id="4" name="Symbol zastępczy stopki 3">
            <a:extLst>
              <a:ext uri="{FF2B5EF4-FFF2-40B4-BE49-F238E27FC236}">
                <a16:creationId xmlns:a16="http://schemas.microsoft.com/office/drawing/2014/main" id="{B75037FA-0B43-419D-98AC-16AA7A7652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a:extLst>
              <a:ext uri="{FF2B5EF4-FFF2-40B4-BE49-F238E27FC236}">
                <a16:creationId xmlns:a16="http://schemas.microsoft.com/office/drawing/2014/main" id="{CDF5012A-FACE-4F64-9069-ADAE8D122A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6363A-BEB2-4FCF-90EB-21A83D41EAEF}" type="slidenum">
              <a:rPr lang="pl-PL" smtClean="0"/>
              <a:t>‹#›</a:t>
            </a:fld>
            <a:endParaRPr lang="pl-PL" dirty="0"/>
          </a:p>
        </p:txBody>
      </p:sp>
    </p:spTree>
    <p:extLst>
      <p:ext uri="{BB962C8B-B14F-4D97-AF65-F5344CB8AC3E}">
        <p14:creationId xmlns:p14="http://schemas.microsoft.com/office/powerpoint/2010/main" val="202365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C7A93-FA39-4AAF-8CA0-3AC107956426}" type="datetimeFigureOut">
              <a:rPr lang="pl-PL" smtClean="0"/>
              <a:t>20.11.2019</a:t>
            </a:fld>
            <a:endParaRPr lang="pl-PL" dirty="0"/>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FF2D5-1546-4DD8-B0F0-5565E0A5010E}" type="slidenum">
              <a:rPr lang="pl-PL" smtClean="0"/>
              <a:t>‹#›</a:t>
            </a:fld>
            <a:endParaRPr lang="pl-PL" dirty="0"/>
          </a:p>
        </p:txBody>
      </p:sp>
    </p:spTree>
    <p:extLst>
      <p:ext uri="{BB962C8B-B14F-4D97-AF65-F5344CB8AC3E}">
        <p14:creationId xmlns:p14="http://schemas.microsoft.com/office/powerpoint/2010/main" val="21141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18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46</a:t>
            </a:fld>
            <a:endParaRPr lang="pl-PL" dirty="0"/>
          </a:p>
        </p:txBody>
      </p:sp>
    </p:spTree>
    <p:extLst>
      <p:ext uri="{BB962C8B-B14F-4D97-AF65-F5344CB8AC3E}">
        <p14:creationId xmlns:p14="http://schemas.microsoft.com/office/powerpoint/2010/main" val="250753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47</a:t>
            </a:fld>
            <a:endParaRPr lang="pl-PL" dirty="0"/>
          </a:p>
        </p:txBody>
      </p:sp>
    </p:spTree>
    <p:extLst>
      <p:ext uri="{BB962C8B-B14F-4D97-AF65-F5344CB8AC3E}">
        <p14:creationId xmlns:p14="http://schemas.microsoft.com/office/powerpoint/2010/main" val="83224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98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71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98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12</a:t>
            </a:fld>
            <a:endParaRPr lang="pl-PL" dirty="0"/>
          </a:p>
        </p:txBody>
      </p:sp>
    </p:spTree>
    <p:extLst>
      <p:ext uri="{BB962C8B-B14F-4D97-AF65-F5344CB8AC3E}">
        <p14:creationId xmlns:p14="http://schemas.microsoft.com/office/powerpoint/2010/main" val="130069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23</a:t>
            </a:fld>
            <a:endParaRPr lang="pl-PL" dirty="0"/>
          </a:p>
        </p:txBody>
      </p:sp>
    </p:spTree>
    <p:extLst>
      <p:ext uri="{BB962C8B-B14F-4D97-AF65-F5344CB8AC3E}">
        <p14:creationId xmlns:p14="http://schemas.microsoft.com/office/powerpoint/2010/main" val="54189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38</a:t>
            </a:fld>
            <a:endParaRPr lang="pl-PL" dirty="0"/>
          </a:p>
        </p:txBody>
      </p:sp>
    </p:spTree>
    <p:extLst>
      <p:ext uri="{BB962C8B-B14F-4D97-AF65-F5344CB8AC3E}">
        <p14:creationId xmlns:p14="http://schemas.microsoft.com/office/powerpoint/2010/main" val="69993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39</a:t>
            </a:fld>
            <a:endParaRPr lang="pl-PL" dirty="0"/>
          </a:p>
        </p:txBody>
      </p:sp>
    </p:spTree>
    <p:extLst>
      <p:ext uri="{BB962C8B-B14F-4D97-AF65-F5344CB8AC3E}">
        <p14:creationId xmlns:p14="http://schemas.microsoft.com/office/powerpoint/2010/main" val="396817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40</a:t>
            </a:fld>
            <a:endParaRPr lang="pl-PL" dirty="0"/>
          </a:p>
        </p:txBody>
      </p:sp>
    </p:spTree>
    <p:extLst>
      <p:ext uri="{BB962C8B-B14F-4D97-AF65-F5344CB8AC3E}">
        <p14:creationId xmlns:p14="http://schemas.microsoft.com/office/powerpoint/2010/main" val="1768849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42</a:t>
            </a:fld>
            <a:endParaRPr lang="pl-PL" dirty="0"/>
          </a:p>
        </p:txBody>
      </p:sp>
    </p:spTree>
    <p:extLst>
      <p:ext uri="{BB962C8B-B14F-4D97-AF65-F5344CB8AC3E}">
        <p14:creationId xmlns:p14="http://schemas.microsoft.com/office/powerpoint/2010/main" val="205395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77766A3-C08D-4BB9-9355-F4221DCBA982}" type="datetime1">
              <a:rPr lang="pl-PL" smtClean="0"/>
              <a:t>20.11.2019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98267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4D5A90-7B60-463C-8A2E-89C8D688805D}" type="datetime1">
              <a:rPr lang="pl-PL" smtClean="0"/>
              <a:t>20.11.2019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397843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919EF2-D399-458B-BC1C-AD8B17B72D9F}" type="datetime1">
              <a:rPr lang="pl-PL" smtClean="0"/>
              <a:t>20.11.2019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432225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główek sekcji">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54C2476-0432-4E30-9808-8473FEB2085A}"/>
              </a:ext>
            </a:extLst>
          </p:cNvPr>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5888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ajd tytułow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C5D5CC9-F941-4278-86AA-527D411665FB}"/>
              </a:ext>
            </a:extLst>
          </p:cNvPr>
          <p:cNvSpPr>
            <a:spLocks noGrp="1"/>
          </p:cNvSpPr>
          <p:nvPr>
            <p:ph type="subTitle" idx="1" hasCustomPrompt="1"/>
          </p:nvPr>
        </p:nvSpPr>
        <p:spPr>
          <a:xfrm>
            <a:off x="577515" y="235573"/>
            <a:ext cx="8317191" cy="456782"/>
          </a:xfrm>
        </p:spPr>
        <p:txBody>
          <a:bodyPr>
            <a:normAutofit/>
          </a:bodyPr>
          <a:lstStyle>
            <a:lvl1pPr marL="0" indent="0" algn="r">
              <a:buNone/>
              <a:defRPr sz="2400">
                <a:solidFill>
                  <a:srgbClr val="ABB2B7"/>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endParaRPr lang="en-US" dirty="0"/>
          </a:p>
        </p:txBody>
      </p:sp>
      <p:cxnSp>
        <p:nvCxnSpPr>
          <p:cNvPr id="11" name="Łącznik prosty 10">
            <a:extLst>
              <a:ext uri="{FF2B5EF4-FFF2-40B4-BE49-F238E27FC236}">
                <a16:creationId xmlns:a16="http://schemas.microsoft.com/office/drawing/2014/main" id="{6431F0CD-3274-4D35-A617-609E1968E86C}"/>
              </a:ext>
            </a:extLst>
          </p:cNvPr>
          <p:cNvCxnSpPr/>
          <p:nvPr userDrawn="1"/>
        </p:nvCxnSpPr>
        <p:spPr>
          <a:xfrm>
            <a:off x="5234609" y="692355"/>
            <a:ext cx="3660098" cy="0"/>
          </a:xfrm>
          <a:prstGeom prst="line">
            <a:avLst/>
          </a:prstGeom>
          <a:ln>
            <a:solidFill>
              <a:srgbClr val="ABB2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5682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74">
          <p15:clr>
            <a:srgbClr val="FBAE40"/>
          </p15:clr>
        </p15:guide>
        <p15:guide id="3" orient="horz" pos="459">
          <p15:clr>
            <a:srgbClr val="FBAE40"/>
          </p15:clr>
        </p15:guide>
        <p15:guide id="4" orient="horz" pos="3067">
          <p15:clr>
            <a:srgbClr val="FBAE40"/>
          </p15:clr>
        </p15:guide>
        <p15:guide id="5" orient="horz" pos="1253">
          <p15:clr>
            <a:srgbClr val="FBAE40"/>
          </p15:clr>
        </p15:guide>
        <p15:guide id="6" pos="2880">
          <p15:clr>
            <a:srgbClr val="FBAE40"/>
          </p15:clr>
        </p15:guide>
        <p15:guide id="7" pos="5602">
          <p15:clr>
            <a:srgbClr val="FBAE40"/>
          </p15:clr>
        </p15:guide>
        <p15:guide id="8" pos="1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ylko tytuł">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010C4CF1-0193-4074-AA6E-1B5AEC83D879}"/>
              </a:ext>
            </a:extLst>
          </p:cNvPr>
          <p:cNvPicPr>
            <a:picLocks noChangeAspect="1"/>
          </p:cNvPicPr>
          <p:nvPr userDrawn="1"/>
        </p:nvPicPr>
        <p:blipFill>
          <a:blip r:embed="rId2"/>
          <a:stretch>
            <a:fillRect/>
          </a:stretch>
        </p:blipFill>
        <p:spPr>
          <a:xfrm rot="16200000">
            <a:off x="4381025" y="-4056591"/>
            <a:ext cx="428040" cy="9190090"/>
          </a:xfrm>
          <a:prstGeom prst="rect">
            <a:avLst/>
          </a:prstGeom>
        </p:spPr>
      </p:pic>
      <p:pic>
        <p:nvPicPr>
          <p:cNvPr id="13" name="Obraz 12">
            <a:extLst>
              <a:ext uri="{FF2B5EF4-FFF2-40B4-BE49-F238E27FC236}">
                <a16:creationId xmlns:a16="http://schemas.microsoft.com/office/drawing/2014/main" id="{11E60561-FCF3-41EA-84B9-89B6729D4E2C}"/>
              </a:ext>
            </a:extLst>
          </p:cNvPr>
          <p:cNvPicPr>
            <a:picLocks noChangeAspect="1"/>
          </p:cNvPicPr>
          <p:nvPr userDrawn="1"/>
        </p:nvPicPr>
        <p:blipFill>
          <a:blip r:embed="rId2"/>
          <a:stretch>
            <a:fillRect/>
          </a:stretch>
        </p:blipFill>
        <p:spPr>
          <a:xfrm rot="16200000">
            <a:off x="4381025" y="1429809"/>
            <a:ext cx="428040" cy="9190090"/>
          </a:xfrm>
          <a:prstGeom prst="rect">
            <a:avLst/>
          </a:prstGeom>
        </p:spPr>
      </p:pic>
    </p:spTree>
    <p:extLst>
      <p:ext uri="{BB962C8B-B14F-4D97-AF65-F5344CB8AC3E}">
        <p14:creationId xmlns:p14="http://schemas.microsoft.com/office/powerpoint/2010/main" val="376886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252A4D9-627E-45EF-BA68-A17143176A41}" type="datetime1">
              <a:rPr lang="pl-PL" smtClean="0"/>
              <a:t>20.11.2019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a:xfrm>
            <a:off x="6805942" y="6356351"/>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1197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021E2C-8DF9-45E1-8AD3-00567ECF8B82}" type="datetime1">
              <a:rPr lang="pl-PL" smtClean="0"/>
              <a:t>20.11.2019</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214129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BA94127-691F-43AC-8269-4C3BD0870807}" type="datetime1">
              <a:rPr lang="pl-PL" smtClean="0"/>
              <a:t>20.11.2019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144961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34BD8A-3155-47AC-AE11-F8337F384798}" type="datetime1">
              <a:rPr lang="pl-PL" smtClean="0"/>
              <a:t>20.11.2019</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327231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CCF6100-0566-4F9A-9483-AD5904E9FFEA}" type="datetime1">
              <a:rPr lang="pl-PL" smtClean="0"/>
              <a:t>20.11.2019</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322579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BB5F-B5AD-42F3-8E00-03CE21720471}" type="datetime1">
              <a:rPr lang="pl-PL" smtClean="0"/>
              <a:t>20.11.2019</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108413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DFB88094-F516-4A4B-984D-216D03D2F45A}" type="datetime1">
              <a:rPr lang="pl-PL" smtClean="0"/>
              <a:t>20.11.2019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86947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ECCC538-DFAB-4764-BBBD-9266BDCFC617}" type="datetime1">
              <a:rPr lang="pl-PL" smtClean="0"/>
              <a:t>20.11.2019</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dirty="0"/>
          </a:p>
        </p:txBody>
      </p:sp>
    </p:spTree>
    <p:extLst>
      <p:ext uri="{BB962C8B-B14F-4D97-AF65-F5344CB8AC3E}">
        <p14:creationId xmlns:p14="http://schemas.microsoft.com/office/powerpoint/2010/main" val="213822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E1888-F5CF-483A-B565-89B7979B336F}" type="datetime1">
              <a:rPr lang="pl-PL" smtClean="0"/>
              <a:t>20.11.2019</a:t>
            </a:fld>
            <a:endParaRPr lang="pl-P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95140-8AF3-44B3-8E8F-973C040A3C95}" type="slidenum">
              <a:rPr lang="pl-PL" smtClean="0"/>
              <a:t>‹#›</a:t>
            </a:fld>
            <a:endParaRPr lang="pl-PL" dirty="0"/>
          </a:p>
        </p:txBody>
      </p:sp>
      <p:pic>
        <p:nvPicPr>
          <p:cNvPr id="8" name="Obraz 7">
            <a:extLst>
              <a:ext uri="{FF2B5EF4-FFF2-40B4-BE49-F238E27FC236}">
                <a16:creationId xmlns:a16="http://schemas.microsoft.com/office/drawing/2014/main" id="{CED5E2CB-6393-4C92-BF27-D80A29F758E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7470" b="12681"/>
          <a:stretch/>
        </p:blipFill>
        <p:spPr>
          <a:xfrm>
            <a:off x="897467" y="6152211"/>
            <a:ext cx="7246833" cy="681325"/>
          </a:xfrm>
          <a:prstGeom prst="rect">
            <a:avLst/>
          </a:prstGeom>
        </p:spPr>
      </p:pic>
      <p:sp>
        <p:nvSpPr>
          <p:cNvPr id="23" name="Prostokąt 22">
            <a:extLst>
              <a:ext uri="{FF2B5EF4-FFF2-40B4-BE49-F238E27FC236}">
                <a16:creationId xmlns:a16="http://schemas.microsoft.com/office/drawing/2014/main" id="{A31F79C8-7A44-445A-A16F-31891D6B6D4C}"/>
              </a:ext>
            </a:extLst>
          </p:cNvPr>
          <p:cNvSpPr/>
          <p:nvPr userDrawn="1"/>
        </p:nvSpPr>
        <p:spPr>
          <a:xfrm>
            <a:off x="-1343115" y="1458513"/>
            <a:ext cx="393107" cy="487110"/>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Prostokąt 23">
            <a:extLst>
              <a:ext uri="{FF2B5EF4-FFF2-40B4-BE49-F238E27FC236}">
                <a16:creationId xmlns:a16="http://schemas.microsoft.com/office/drawing/2014/main" id="{60271330-25D2-4F8E-8D58-56C6C746265A}"/>
              </a:ext>
            </a:extLst>
          </p:cNvPr>
          <p:cNvSpPr/>
          <p:nvPr userDrawn="1"/>
        </p:nvSpPr>
        <p:spPr>
          <a:xfrm>
            <a:off x="-1343115" y="2038218"/>
            <a:ext cx="393107" cy="487110"/>
          </a:xfrm>
          <a:prstGeom prst="rect">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Prostokąt 15">
            <a:extLst>
              <a:ext uri="{FF2B5EF4-FFF2-40B4-BE49-F238E27FC236}">
                <a16:creationId xmlns:a16="http://schemas.microsoft.com/office/drawing/2014/main" id="{D01E8761-5DCA-4A9C-9F70-74727E1FF1CC}"/>
              </a:ext>
            </a:extLst>
          </p:cNvPr>
          <p:cNvSpPr/>
          <p:nvPr userDrawn="1"/>
        </p:nvSpPr>
        <p:spPr>
          <a:xfrm>
            <a:off x="-2066520" y="889451"/>
            <a:ext cx="601904" cy="569062"/>
          </a:xfrm>
          <a:prstGeom prst="rect">
            <a:avLst/>
          </a:prstGeom>
          <a:solidFill>
            <a:srgbClr val="F484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rostokąt 16">
            <a:extLst>
              <a:ext uri="{FF2B5EF4-FFF2-40B4-BE49-F238E27FC236}">
                <a16:creationId xmlns:a16="http://schemas.microsoft.com/office/drawing/2014/main" id="{A59DE514-81CA-46FD-873B-879A23C2B79B}"/>
              </a:ext>
            </a:extLst>
          </p:cNvPr>
          <p:cNvSpPr/>
          <p:nvPr userDrawn="1"/>
        </p:nvSpPr>
        <p:spPr>
          <a:xfrm>
            <a:off x="-2066520" y="1618180"/>
            <a:ext cx="601904" cy="569062"/>
          </a:xfrm>
          <a:prstGeom prst="rect">
            <a:avLst/>
          </a:prstGeom>
          <a:solidFill>
            <a:srgbClr val="FFE2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rostokąt 17">
            <a:extLst>
              <a:ext uri="{FF2B5EF4-FFF2-40B4-BE49-F238E27FC236}">
                <a16:creationId xmlns:a16="http://schemas.microsoft.com/office/drawing/2014/main" id="{38A23A90-4305-44A4-83F5-7E70DFC0CCFD}"/>
              </a:ext>
            </a:extLst>
          </p:cNvPr>
          <p:cNvSpPr/>
          <p:nvPr userDrawn="1"/>
        </p:nvSpPr>
        <p:spPr>
          <a:xfrm>
            <a:off x="-2066520" y="2346909"/>
            <a:ext cx="601904" cy="569062"/>
          </a:xfrm>
          <a:prstGeom prst="rect">
            <a:avLst/>
          </a:prstGeom>
          <a:solidFill>
            <a:srgbClr val="C4D7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Prostokąt 18">
            <a:extLst>
              <a:ext uri="{FF2B5EF4-FFF2-40B4-BE49-F238E27FC236}">
                <a16:creationId xmlns:a16="http://schemas.microsoft.com/office/drawing/2014/main" id="{B6E2D0C4-92D0-4CE4-B010-BA037AF6A863}"/>
              </a:ext>
            </a:extLst>
          </p:cNvPr>
          <p:cNvSpPr/>
          <p:nvPr userDrawn="1"/>
        </p:nvSpPr>
        <p:spPr>
          <a:xfrm>
            <a:off x="-2066520" y="3101689"/>
            <a:ext cx="601904" cy="569062"/>
          </a:xfrm>
          <a:prstGeom prst="rect">
            <a:avLst/>
          </a:prstGeom>
          <a:solidFill>
            <a:srgbClr val="6D8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Prostokąt 19">
            <a:extLst>
              <a:ext uri="{FF2B5EF4-FFF2-40B4-BE49-F238E27FC236}">
                <a16:creationId xmlns:a16="http://schemas.microsoft.com/office/drawing/2014/main" id="{C76DDF8E-1203-46D3-A03D-9354D0B0E3D4}"/>
              </a:ext>
            </a:extLst>
          </p:cNvPr>
          <p:cNvSpPr/>
          <p:nvPr userDrawn="1"/>
        </p:nvSpPr>
        <p:spPr>
          <a:xfrm>
            <a:off x="-2066520" y="3856469"/>
            <a:ext cx="601904" cy="569062"/>
          </a:xfrm>
          <a:prstGeom prst="rect">
            <a:avLst/>
          </a:prstGeom>
          <a:solidFill>
            <a:srgbClr val="4B6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62982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chart" Target="../charts/chart3.xml"/><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notesSlide" Target="../notesSlides/notesSlide4.xml"/><Relationship Id="rId16"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chart" Target="../charts/chart5.xml"/><Relationship Id="rId18" Type="http://schemas.openxmlformats.org/officeDocument/2006/relationships/image" Target="../media/image62.png"/><Relationship Id="rId3" Type="http://schemas.openxmlformats.org/officeDocument/2006/relationships/image" Target="../media/image41.sv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chart" Target="../charts/chart7.xml"/><Relationship Id="rId2" Type="http://schemas.openxmlformats.org/officeDocument/2006/relationships/image" Target="../media/image52.png"/><Relationship Id="rId16" Type="http://schemas.openxmlformats.org/officeDocument/2006/relationships/image" Target="../media/image43.svg"/><Relationship Id="rId1" Type="http://schemas.openxmlformats.org/officeDocument/2006/relationships/slideLayout" Target="../slideLayouts/slideLayout1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1.png"/><Relationship Id="rId10" Type="http://schemas.openxmlformats.org/officeDocument/2006/relationships/image" Target="../media/image58.svg"/><Relationship Id="rId19" Type="http://schemas.openxmlformats.org/officeDocument/2006/relationships/image" Target="../media/image63.svg"/><Relationship Id="rId4" Type="http://schemas.openxmlformats.org/officeDocument/2006/relationships/chart" Target="../charts/chart4.xml"/><Relationship Id="rId9" Type="http://schemas.openxmlformats.org/officeDocument/2006/relationships/image" Target="../media/image57.png"/><Relationship Id="rId14" Type="http://schemas.openxmlformats.org/officeDocument/2006/relationships/chart" Target="../charts/chart6.xml"/></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3.svg"/><Relationship Id="rId3" Type="http://schemas.openxmlformats.org/officeDocument/2006/relationships/image" Target="../media/image59.png"/><Relationship Id="rId7" Type="http://schemas.openxmlformats.org/officeDocument/2006/relationships/chart" Target="../charts/chart11.xml"/><Relationship Id="rId12" Type="http://schemas.openxmlformats.org/officeDocument/2006/relationships/image" Target="../media/image62.png"/><Relationship Id="rId2" Type="http://schemas.openxmlformats.org/officeDocument/2006/relationships/chart" Target="../charts/chart8.xml"/><Relationship Id="rId1" Type="http://schemas.openxmlformats.org/officeDocument/2006/relationships/slideLayout" Target="../slideLayouts/slideLayout12.xml"/><Relationship Id="rId6" Type="http://schemas.openxmlformats.org/officeDocument/2006/relationships/chart" Target="../charts/chart10.xml"/><Relationship Id="rId11" Type="http://schemas.openxmlformats.org/officeDocument/2006/relationships/image" Target="../media/image45.svg"/><Relationship Id="rId5" Type="http://schemas.openxmlformats.org/officeDocument/2006/relationships/chart" Target="../charts/chart9.xml"/><Relationship Id="rId15" Type="http://schemas.openxmlformats.org/officeDocument/2006/relationships/image" Target="../media/image66.svg"/><Relationship Id="rId10" Type="http://schemas.openxmlformats.org/officeDocument/2006/relationships/image" Target="../media/image44.png"/><Relationship Id="rId4" Type="http://schemas.openxmlformats.org/officeDocument/2006/relationships/image" Target="../media/image60.svg"/><Relationship Id="rId9" Type="http://schemas.openxmlformats.org/officeDocument/2006/relationships/image" Target="../media/image39.sv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7.png"/><Relationship Id="rId18" Type="http://schemas.openxmlformats.org/officeDocument/2006/relationships/image" Target="../media/image56.svg"/><Relationship Id="rId3" Type="http://schemas.openxmlformats.org/officeDocument/2006/relationships/image" Target="../media/image59.png"/><Relationship Id="rId7" Type="http://schemas.openxmlformats.org/officeDocument/2006/relationships/chart" Target="../charts/chart15.xml"/><Relationship Id="rId12" Type="http://schemas.openxmlformats.org/officeDocument/2006/relationships/image" Target="../media/image47.svg"/><Relationship Id="rId17" Type="http://schemas.openxmlformats.org/officeDocument/2006/relationships/image" Target="../media/image55.png"/><Relationship Id="rId2" Type="http://schemas.openxmlformats.org/officeDocument/2006/relationships/chart" Target="../charts/chart12.xml"/><Relationship Id="rId16" Type="http://schemas.openxmlformats.org/officeDocument/2006/relationships/image" Target="../media/image54.svg"/><Relationship Id="rId1" Type="http://schemas.openxmlformats.org/officeDocument/2006/relationships/slideLayout" Target="../slideLayouts/slideLayout12.xml"/><Relationship Id="rId6" Type="http://schemas.openxmlformats.org/officeDocument/2006/relationships/chart" Target="../charts/chart14.xml"/><Relationship Id="rId11" Type="http://schemas.openxmlformats.org/officeDocument/2006/relationships/image" Target="../media/image68.png"/><Relationship Id="rId5" Type="http://schemas.openxmlformats.org/officeDocument/2006/relationships/chart" Target="../charts/chart13.xml"/><Relationship Id="rId15" Type="http://schemas.openxmlformats.org/officeDocument/2006/relationships/image" Target="../media/image53.png"/><Relationship Id="rId10" Type="http://schemas.openxmlformats.org/officeDocument/2006/relationships/image" Target="../media/image67.png"/><Relationship Id="rId4" Type="http://schemas.openxmlformats.org/officeDocument/2006/relationships/image" Target="../media/image60.svg"/><Relationship Id="rId9" Type="http://schemas.openxmlformats.org/officeDocument/2006/relationships/image" Target="../media/image45.svg"/><Relationship Id="rId14" Type="http://schemas.openxmlformats.org/officeDocument/2006/relationships/image" Target="../media/image58.sv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8.svg"/><Relationship Id="rId3" Type="http://schemas.openxmlformats.org/officeDocument/2006/relationships/image" Target="../media/image59.png"/><Relationship Id="rId7" Type="http://schemas.openxmlformats.org/officeDocument/2006/relationships/image" Target="../media/image63.svg"/><Relationship Id="rId12" Type="http://schemas.openxmlformats.org/officeDocument/2006/relationships/image" Target="../media/image57.png"/><Relationship Id="rId2" Type="http://schemas.openxmlformats.org/officeDocument/2006/relationships/chart" Target="../charts/chart16.xml"/><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51.svg"/><Relationship Id="rId5" Type="http://schemas.openxmlformats.org/officeDocument/2006/relationships/chart" Target="../charts/chart17.xml"/><Relationship Id="rId10" Type="http://schemas.openxmlformats.org/officeDocument/2006/relationships/image" Target="../media/image70.png"/><Relationship Id="rId4" Type="http://schemas.openxmlformats.org/officeDocument/2006/relationships/image" Target="../media/image60.svg"/><Relationship Id="rId9" Type="http://schemas.openxmlformats.org/officeDocument/2006/relationships/image" Target="../media/image4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hart" Target="../charts/chart22.xml"/><Relationship Id="rId7" Type="http://schemas.openxmlformats.org/officeDocument/2006/relationships/image" Target="../media/image72.png"/><Relationship Id="rId2" Type="http://schemas.openxmlformats.org/officeDocument/2006/relationships/chart" Target="../charts/chart21.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chart" Target="../charts/chart24.xml"/><Relationship Id="rId4" Type="http://schemas.openxmlformats.org/officeDocument/2006/relationships/chart" Target="../charts/chart23.xml"/><Relationship Id="rId9" Type="http://schemas.openxmlformats.org/officeDocument/2006/relationships/image" Target="../media/image7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3" Type="http://schemas.openxmlformats.org/officeDocument/2006/relationships/chart" Target="../charts/chart25.xml"/><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svg"/><Relationship Id="rId15" Type="http://schemas.openxmlformats.org/officeDocument/2006/relationships/image" Target="../media/image86.sv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 Id="rId14"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chart" Target="../charts/chart29.xml"/><Relationship Id="rId18" Type="http://schemas.openxmlformats.org/officeDocument/2006/relationships/image" Target="../media/image44.png"/><Relationship Id="rId3" Type="http://schemas.openxmlformats.org/officeDocument/2006/relationships/image" Target="../media/image87.png"/><Relationship Id="rId21" Type="http://schemas.openxmlformats.org/officeDocument/2006/relationships/image" Target="../media/image58.svg"/><Relationship Id="rId7" Type="http://schemas.openxmlformats.org/officeDocument/2006/relationships/image" Target="../media/image91.png"/><Relationship Id="rId12" Type="http://schemas.openxmlformats.org/officeDocument/2006/relationships/chart" Target="../charts/chart28.xml"/><Relationship Id="rId17" Type="http://schemas.openxmlformats.org/officeDocument/2006/relationships/image" Target="../media/image60.svg"/><Relationship Id="rId2" Type="http://schemas.openxmlformats.org/officeDocument/2006/relationships/chart" Target="../charts/chart26.xml"/><Relationship Id="rId16" Type="http://schemas.openxmlformats.org/officeDocument/2006/relationships/image" Target="../media/image59.png"/><Relationship Id="rId20"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90.svg"/><Relationship Id="rId11" Type="http://schemas.openxmlformats.org/officeDocument/2006/relationships/chart" Target="../charts/chart27.xml"/><Relationship Id="rId5" Type="http://schemas.openxmlformats.org/officeDocument/2006/relationships/image" Target="../media/image89.png"/><Relationship Id="rId15" Type="http://schemas.openxmlformats.org/officeDocument/2006/relationships/chart" Target="../charts/chart31.xml"/><Relationship Id="rId10" Type="http://schemas.openxmlformats.org/officeDocument/2006/relationships/image" Target="../media/image94.svg"/><Relationship Id="rId19" Type="http://schemas.openxmlformats.org/officeDocument/2006/relationships/image" Target="../media/image45.svg"/><Relationship Id="rId4" Type="http://schemas.openxmlformats.org/officeDocument/2006/relationships/image" Target="../media/image88.svg"/><Relationship Id="rId9" Type="http://schemas.openxmlformats.org/officeDocument/2006/relationships/image" Target="../media/image93.png"/><Relationship Id="rId14" Type="http://schemas.openxmlformats.org/officeDocument/2006/relationships/chart" Target="../charts/char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chart" Target="../charts/chart32.xml"/><Relationship Id="rId13" Type="http://schemas.openxmlformats.org/officeDocument/2006/relationships/image" Target="../media/image100.svg"/><Relationship Id="rId3" Type="http://schemas.openxmlformats.org/officeDocument/2006/relationships/image" Target="../media/image58.svg"/><Relationship Id="rId7" Type="http://schemas.openxmlformats.org/officeDocument/2006/relationships/image" Target="../media/image63.svg"/><Relationship Id="rId12" Type="http://schemas.openxmlformats.org/officeDocument/2006/relationships/image" Target="../media/image99.png"/><Relationship Id="rId17" Type="http://schemas.openxmlformats.org/officeDocument/2006/relationships/image" Target="../media/image104.svg"/><Relationship Id="rId2" Type="http://schemas.openxmlformats.org/officeDocument/2006/relationships/image" Target="../media/image57.png"/><Relationship Id="rId16" Type="http://schemas.openxmlformats.org/officeDocument/2006/relationships/image" Target="../media/image103.png"/><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98.svg"/><Relationship Id="rId5" Type="http://schemas.openxmlformats.org/officeDocument/2006/relationships/image" Target="../media/image96.svg"/><Relationship Id="rId15" Type="http://schemas.openxmlformats.org/officeDocument/2006/relationships/image" Target="../media/image102.svg"/><Relationship Id="rId10" Type="http://schemas.openxmlformats.org/officeDocument/2006/relationships/image" Target="../media/image97.png"/><Relationship Id="rId4" Type="http://schemas.openxmlformats.org/officeDocument/2006/relationships/image" Target="../media/image95.png"/><Relationship Id="rId9" Type="http://schemas.openxmlformats.org/officeDocument/2006/relationships/chart" Target="../charts/chart33.xml"/><Relationship Id="rId14" Type="http://schemas.openxmlformats.org/officeDocument/2006/relationships/image" Target="../media/image101.png"/></Relationships>
</file>

<file path=ppt/slides/_rels/slide27.xml.rels><?xml version="1.0" encoding="UTF-8" standalone="yes"?>
<Relationships xmlns="http://schemas.openxmlformats.org/package/2006/relationships"><Relationship Id="rId8" Type="http://schemas.openxmlformats.org/officeDocument/2006/relationships/chart" Target="../charts/chart34.xml"/><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10.svg"/><Relationship Id="rId12" Type="http://schemas.openxmlformats.org/officeDocument/2006/relationships/image" Target="../media/image114.svg"/><Relationship Id="rId2" Type="http://schemas.openxmlformats.org/officeDocument/2006/relationships/image" Target="../media/image105.png"/><Relationship Id="rId16" Type="http://schemas.openxmlformats.org/officeDocument/2006/relationships/image" Target="../media/image118.svg"/><Relationship Id="rId1" Type="http://schemas.openxmlformats.org/officeDocument/2006/relationships/slideLayout" Target="../slideLayouts/slideLayout12.xml"/><Relationship Id="rId6" Type="http://schemas.openxmlformats.org/officeDocument/2006/relationships/image" Target="../media/image109.png"/><Relationship Id="rId11" Type="http://schemas.openxmlformats.org/officeDocument/2006/relationships/image" Target="../media/image113.png"/><Relationship Id="rId5" Type="http://schemas.openxmlformats.org/officeDocument/2006/relationships/image" Target="../media/image108.png"/><Relationship Id="rId15" Type="http://schemas.openxmlformats.org/officeDocument/2006/relationships/image" Target="../media/image117.png"/><Relationship Id="rId10" Type="http://schemas.openxmlformats.org/officeDocument/2006/relationships/image" Target="../media/image112.svg"/><Relationship Id="rId4" Type="http://schemas.openxmlformats.org/officeDocument/2006/relationships/image" Target="../media/image107.png"/><Relationship Id="rId9" Type="http://schemas.openxmlformats.org/officeDocument/2006/relationships/image" Target="../media/image111.png"/><Relationship Id="rId14" Type="http://schemas.openxmlformats.org/officeDocument/2006/relationships/image" Target="../media/image116.sv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18" Type="http://schemas.openxmlformats.org/officeDocument/2006/relationships/image" Target="../media/image110.svg"/><Relationship Id="rId3" Type="http://schemas.openxmlformats.org/officeDocument/2006/relationships/chart" Target="../charts/chart36.xml"/><Relationship Id="rId7" Type="http://schemas.openxmlformats.org/officeDocument/2006/relationships/chart" Target="../charts/chart40.xml"/><Relationship Id="rId12" Type="http://schemas.openxmlformats.org/officeDocument/2006/relationships/image" Target="../media/image57.png"/><Relationship Id="rId17" Type="http://schemas.openxmlformats.org/officeDocument/2006/relationships/image" Target="../media/image109.png"/><Relationship Id="rId2" Type="http://schemas.openxmlformats.org/officeDocument/2006/relationships/chart" Target="../charts/chart35.xml"/><Relationship Id="rId16" Type="http://schemas.openxmlformats.org/officeDocument/2006/relationships/image" Target="../media/image108.png"/><Relationship Id="rId1" Type="http://schemas.openxmlformats.org/officeDocument/2006/relationships/slideLayout" Target="../slideLayouts/slideLayout12.xml"/><Relationship Id="rId6" Type="http://schemas.openxmlformats.org/officeDocument/2006/relationships/chart" Target="../charts/chart39.xml"/><Relationship Id="rId11" Type="http://schemas.openxmlformats.org/officeDocument/2006/relationships/image" Target="../media/image45.svg"/><Relationship Id="rId5" Type="http://schemas.openxmlformats.org/officeDocument/2006/relationships/chart" Target="../charts/chart38.xml"/><Relationship Id="rId15" Type="http://schemas.openxmlformats.org/officeDocument/2006/relationships/image" Target="../media/image107.png"/><Relationship Id="rId10" Type="http://schemas.openxmlformats.org/officeDocument/2006/relationships/image" Target="../media/image44.png"/><Relationship Id="rId19" Type="http://schemas.openxmlformats.org/officeDocument/2006/relationships/image" Target="../media/image106.png"/><Relationship Id="rId4" Type="http://schemas.openxmlformats.org/officeDocument/2006/relationships/chart" Target="../charts/chart37.xml"/><Relationship Id="rId9" Type="http://schemas.openxmlformats.org/officeDocument/2006/relationships/image" Target="../media/image60.svg"/><Relationship Id="rId14" Type="http://schemas.openxmlformats.org/officeDocument/2006/relationships/image" Target="../media/image10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97.png"/><Relationship Id="rId3" Type="http://schemas.openxmlformats.org/officeDocument/2006/relationships/image" Target="../media/image96.svg"/><Relationship Id="rId7" Type="http://schemas.openxmlformats.org/officeDocument/2006/relationships/image" Target="../media/image63.svg"/><Relationship Id="rId12" Type="http://schemas.openxmlformats.org/officeDocument/2006/relationships/chart" Target="../charts/chart41.xml"/><Relationship Id="rId17" Type="http://schemas.openxmlformats.org/officeDocument/2006/relationships/chart" Target="../charts/chart42.xml"/><Relationship Id="rId2" Type="http://schemas.openxmlformats.org/officeDocument/2006/relationships/image" Target="../media/image95.png"/><Relationship Id="rId16" Type="http://schemas.openxmlformats.org/officeDocument/2006/relationships/image" Target="../media/image100.svg"/><Relationship Id="rId1" Type="http://schemas.openxmlformats.org/officeDocument/2006/relationships/slideLayout" Target="../slideLayouts/slideLayout12.xml"/><Relationship Id="rId6" Type="http://schemas.openxmlformats.org/officeDocument/2006/relationships/image" Target="../media/image62.png"/><Relationship Id="rId11" Type="http://schemas.openxmlformats.org/officeDocument/2006/relationships/image" Target="../media/image124.svg"/><Relationship Id="rId5" Type="http://schemas.openxmlformats.org/officeDocument/2006/relationships/image" Target="../media/image120.svg"/><Relationship Id="rId15" Type="http://schemas.openxmlformats.org/officeDocument/2006/relationships/image" Target="../media/image99.png"/><Relationship Id="rId10" Type="http://schemas.openxmlformats.org/officeDocument/2006/relationships/image" Target="../media/image123.png"/><Relationship Id="rId4" Type="http://schemas.openxmlformats.org/officeDocument/2006/relationships/image" Target="../media/image119.png"/><Relationship Id="rId9" Type="http://schemas.openxmlformats.org/officeDocument/2006/relationships/image" Target="../media/image122.svg"/><Relationship Id="rId14" Type="http://schemas.openxmlformats.org/officeDocument/2006/relationships/image" Target="../media/image98.svg"/></Relationships>
</file>

<file path=ppt/slides/_rels/slide3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svg"/><Relationship Id="rId7" Type="http://schemas.openxmlformats.org/officeDocument/2006/relationships/image" Target="../media/image130.svg"/><Relationship Id="rId2" Type="http://schemas.openxmlformats.org/officeDocument/2006/relationships/image" Target="../media/image125.png"/><Relationship Id="rId1" Type="http://schemas.openxmlformats.org/officeDocument/2006/relationships/slideLayout" Target="../slideLayouts/slideLayout1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sv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sv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45.svg"/><Relationship Id="rId3" Type="http://schemas.openxmlformats.org/officeDocument/2006/relationships/image" Target="../media/image57.png"/><Relationship Id="rId7" Type="http://schemas.openxmlformats.org/officeDocument/2006/relationships/chart" Target="../charts/chart46.xml"/><Relationship Id="rId12" Type="http://schemas.openxmlformats.org/officeDocument/2006/relationships/image" Target="../media/image44.png"/><Relationship Id="rId2" Type="http://schemas.openxmlformats.org/officeDocument/2006/relationships/chart" Target="../charts/chart43.xml"/><Relationship Id="rId1" Type="http://schemas.openxmlformats.org/officeDocument/2006/relationships/slideLayout" Target="../slideLayouts/slideLayout12.xml"/><Relationship Id="rId6" Type="http://schemas.openxmlformats.org/officeDocument/2006/relationships/chart" Target="../charts/chart45.xml"/><Relationship Id="rId11" Type="http://schemas.openxmlformats.org/officeDocument/2006/relationships/image" Target="../media/image136.svg"/><Relationship Id="rId5" Type="http://schemas.openxmlformats.org/officeDocument/2006/relationships/chart" Target="../charts/chart44.xml"/><Relationship Id="rId15" Type="http://schemas.openxmlformats.org/officeDocument/2006/relationships/image" Target="../media/image39.svg"/><Relationship Id="rId10" Type="http://schemas.openxmlformats.org/officeDocument/2006/relationships/image" Target="../media/image135.png"/><Relationship Id="rId4" Type="http://schemas.openxmlformats.org/officeDocument/2006/relationships/image" Target="../media/image58.svg"/><Relationship Id="rId9" Type="http://schemas.openxmlformats.org/officeDocument/2006/relationships/image" Target="../media/image63.svg"/><Relationship Id="rId14"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0.svg"/><Relationship Id="rId3" Type="http://schemas.openxmlformats.org/officeDocument/2006/relationships/image" Target="../media/image57.png"/><Relationship Id="rId7" Type="http://schemas.openxmlformats.org/officeDocument/2006/relationships/chart" Target="../charts/chart50.xml"/><Relationship Id="rId12" Type="http://schemas.openxmlformats.org/officeDocument/2006/relationships/image" Target="../media/image59.png"/><Relationship Id="rId2" Type="http://schemas.openxmlformats.org/officeDocument/2006/relationships/chart" Target="../charts/chart47.xml"/><Relationship Id="rId1" Type="http://schemas.openxmlformats.org/officeDocument/2006/relationships/slideLayout" Target="../slideLayouts/slideLayout12.xml"/><Relationship Id="rId6" Type="http://schemas.openxmlformats.org/officeDocument/2006/relationships/chart" Target="../charts/chart49.xml"/><Relationship Id="rId11" Type="http://schemas.openxmlformats.org/officeDocument/2006/relationships/image" Target="../media/image138.png"/><Relationship Id="rId5" Type="http://schemas.openxmlformats.org/officeDocument/2006/relationships/chart" Target="../charts/chart48.xml"/><Relationship Id="rId10" Type="http://schemas.openxmlformats.org/officeDocument/2006/relationships/image" Target="../media/image137.png"/><Relationship Id="rId4" Type="http://schemas.openxmlformats.org/officeDocument/2006/relationships/image" Target="../media/image58.svg"/><Relationship Id="rId9" Type="http://schemas.openxmlformats.org/officeDocument/2006/relationships/image" Target="../media/image63.svg"/></Relationships>
</file>

<file path=ppt/slides/_rels/slide3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21.png"/><Relationship Id="rId7"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2.xml"/><Relationship Id="rId6" Type="http://schemas.openxmlformats.org/officeDocument/2006/relationships/image" Target="../media/image124.svg"/><Relationship Id="rId11" Type="http://schemas.openxmlformats.org/officeDocument/2006/relationships/image" Target="../media/image100.svg"/><Relationship Id="rId5" Type="http://schemas.openxmlformats.org/officeDocument/2006/relationships/image" Target="../media/image123.png"/><Relationship Id="rId10" Type="http://schemas.openxmlformats.org/officeDocument/2006/relationships/image" Target="../media/image99.png"/><Relationship Id="rId4" Type="http://schemas.openxmlformats.org/officeDocument/2006/relationships/image" Target="../media/image122.svg"/><Relationship Id="rId9" Type="http://schemas.openxmlformats.org/officeDocument/2006/relationships/image" Target="../media/image98.svg"/></Relationships>
</file>

<file path=ppt/slides/_rels/slide35.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63.svg"/><Relationship Id="rId3" Type="http://schemas.openxmlformats.org/officeDocument/2006/relationships/chart" Target="../charts/chart54.xml"/><Relationship Id="rId7" Type="http://schemas.openxmlformats.org/officeDocument/2006/relationships/chart" Target="../charts/chart58.xml"/><Relationship Id="rId12" Type="http://schemas.openxmlformats.org/officeDocument/2006/relationships/image" Target="../media/image141.png"/><Relationship Id="rId2" Type="http://schemas.openxmlformats.org/officeDocument/2006/relationships/chart" Target="../charts/chart53.xml"/><Relationship Id="rId1" Type="http://schemas.openxmlformats.org/officeDocument/2006/relationships/slideLayout" Target="../slideLayouts/slideLayout12.xml"/><Relationship Id="rId6" Type="http://schemas.openxmlformats.org/officeDocument/2006/relationships/chart" Target="../charts/chart57.xml"/><Relationship Id="rId11" Type="http://schemas.openxmlformats.org/officeDocument/2006/relationships/image" Target="../media/image58.svg"/><Relationship Id="rId5" Type="http://schemas.openxmlformats.org/officeDocument/2006/relationships/chart" Target="../charts/chart56.xml"/><Relationship Id="rId10" Type="http://schemas.openxmlformats.org/officeDocument/2006/relationships/image" Target="../media/image140.png"/><Relationship Id="rId4" Type="http://schemas.openxmlformats.org/officeDocument/2006/relationships/chart" Target="../charts/chart55.xml"/><Relationship Id="rId9" Type="http://schemas.openxmlformats.org/officeDocument/2006/relationships/image" Target="../media/image4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svg"/><Relationship Id="rId3" Type="http://schemas.openxmlformats.org/officeDocument/2006/relationships/chart" Target="../charts/chart59.xml"/><Relationship Id="rId7" Type="http://schemas.openxmlformats.org/officeDocument/2006/relationships/image" Target="../media/image145.svg"/><Relationship Id="rId12"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4.png"/><Relationship Id="rId11" Type="http://schemas.openxmlformats.org/officeDocument/2006/relationships/image" Target="../media/image149.svg"/><Relationship Id="rId5" Type="http://schemas.openxmlformats.org/officeDocument/2006/relationships/image" Target="../media/image143.svg"/><Relationship Id="rId15" Type="http://schemas.openxmlformats.org/officeDocument/2006/relationships/image" Target="../media/image152.sv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svg"/><Relationship Id="rId1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svg"/><Relationship Id="rId3" Type="http://schemas.openxmlformats.org/officeDocument/2006/relationships/chart" Target="../charts/chart62.xml"/><Relationship Id="rId7" Type="http://schemas.openxmlformats.org/officeDocument/2006/relationships/image" Target="../media/image154.svg"/><Relationship Id="rId12" Type="http://schemas.openxmlformats.org/officeDocument/2006/relationships/image" Target="../media/image159.png"/><Relationship Id="rId17" Type="http://schemas.openxmlformats.org/officeDocument/2006/relationships/image" Target="../media/image164.svg"/><Relationship Id="rId2" Type="http://schemas.openxmlformats.org/officeDocument/2006/relationships/notesSlide" Target="../notesSlides/notesSlide8.xml"/><Relationship Id="rId16" Type="http://schemas.openxmlformats.org/officeDocument/2006/relationships/image" Target="../media/image163.png"/><Relationship Id="rId1" Type="http://schemas.openxmlformats.org/officeDocument/2006/relationships/slideLayout" Target="../slideLayouts/slideLayout12.xml"/><Relationship Id="rId6" Type="http://schemas.openxmlformats.org/officeDocument/2006/relationships/image" Target="../media/image153.png"/><Relationship Id="rId11" Type="http://schemas.openxmlformats.org/officeDocument/2006/relationships/image" Target="../media/image158.svg"/><Relationship Id="rId5" Type="http://schemas.openxmlformats.org/officeDocument/2006/relationships/chart" Target="../charts/chart64.xml"/><Relationship Id="rId15" Type="http://schemas.openxmlformats.org/officeDocument/2006/relationships/image" Target="../media/image162.svg"/><Relationship Id="rId10" Type="http://schemas.openxmlformats.org/officeDocument/2006/relationships/image" Target="../media/image157.png"/><Relationship Id="rId4" Type="http://schemas.openxmlformats.org/officeDocument/2006/relationships/chart" Target="../charts/chart63.xml"/><Relationship Id="rId9" Type="http://schemas.openxmlformats.org/officeDocument/2006/relationships/image" Target="../media/image156.sv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chart" Target="../charts/chart67.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66.xml"/><Relationship Id="rId5" Type="http://schemas.openxmlformats.org/officeDocument/2006/relationships/chart" Target="../charts/chart65.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chart" Target="../charts/chart72.xml"/><Relationship Id="rId13" Type="http://schemas.openxmlformats.org/officeDocument/2006/relationships/chart" Target="../charts/chart77.xml"/><Relationship Id="rId18" Type="http://schemas.openxmlformats.org/officeDocument/2006/relationships/chart" Target="../charts/chart82.xml"/><Relationship Id="rId3" Type="http://schemas.microsoft.com/office/2007/relationships/hdphoto" Target="../media/hdphoto1.wdp"/><Relationship Id="rId7" Type="http://schemas.openxmlformats.org/officeDocument/2006/relationships/chart" Target="../charts/chart71.xml"/><Relationship Id="rId12" Type="http://schemas.openxmlformats.org/officeDocument/2006/relationships/chart" Target="../charts/chart76.xml"/><Relationship Id="rId17" Type="http://schemas.openxmlformats.org/officeDocument/2006/relationships/chart" Target="../charts/chart81.xml"/><Relationship Id="rId2" Type="http://schemas.openxmlformats.org/officeDocument/2006/relationships/image" Target="../media/image165.png"/><Relationship Id="rId16" Type="http://schemas.openxmlformats.org/officeDocument/2006/relationships/chart" Target="../charts/chart80.xml"/><Relationship Id="rId1" Type="http://schemas.openxmlformats.org/officeDocument/2006/relationships/slideLayout" Target="../slideLayouts/slideLayout12.xml"/><Relationship Id="rId6" Type="http://schemas.openxmlformats.org/officeDocument/2006/relationships/chart" Target="../charts/chart70.xml"/><Relationship Id="rId11" Type="http://schemas.openxmlformats.org/officeDocument/2006/relationships/chart" Target="../charts/chart75.xml"/><Relationship Id="rId5" Type="http://schemas.openxmlformats.org/officeDocument/2006/relationships/chart" Target="../charts/chart69.xml"/><Relationship Id="rId15" Type="http://schemas.openxmlformats.org/officeDocument/2006/relationships/chart" Target="../charts/chart79.xml"/><Relationship Id="rId10" Type="http://schemas.openxmlformats.org/officeDocument/2006/relationships/chart" Target="../charts/chart74.xml"/><Relationship Id="rId19" Type="http://schemas.openxmlformats.org/officeDocument/2006/relationships/chart" Target="../charts/chart83.xml"/><Relationship Id="rId4" Type="http://schemas.openxmlformats.org/officeDocument/2006/relationships/chart" Target="../charts/chart68.xml"/><Relationship Id="rId9" Type="http://schemas.openxmlformats.org/officeDocument/2006/relationships/chart" Target="../charts/chart73.xml"/><Relationship Id="rId14" Type="http://schemas.openxmlformats.org/officeDocument/2006/relationships/chart" Target="../charts/chart78.xml"/></Relationships>
</file>

<file path=ppt/slides/_rels/slide44.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12.xml"/><Relationship Id="rId4" Type="http://schemas.openxmlformats.org/officeDocument/2006/relationships/chart" Target="../charts/chart8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67.svg"/><Relationship Id="rId7" Type="http://schemas.openxmlformats.org/officeDocument/2006/relationships/image" Target="../media/image171.svg"/><Relationship Id="rId2" Type="http://schemas.openxmlformats.org/officeDocument/2006/relationships/image" Target="../media/image166.png"/><Relationship Id="rId1" Type="http://schemas.openxmlformats.org/officeDocument/2006/relationships/slideLayout" Target="../slideLayouts/slideLayout12.xml"/><Relationship Id="rId6" Type="http://schemas.openxmlformats.org/officeDocument/2006/relationships/image" Target="../media/image170.png"/><Relationship Id="rId5" Type="http://schemas.openxmlformats.org/officeDocument/2006/relationships/image" Target="../media/image169.svg"/><Relationship Id="rId4" Type="http://schemas.openxmlformats.org/officeDocument/2006/relationships/image" Target="../media/image16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3.svg"/><Relationship Id="rId2" Type="http://schemas.openxmlformats.org/officeDocument/2006/relationships/image" Target="../media/image172.png"/><Relationship Id="rId1" Type="http://schemas.openxmlformats.org/officeDocument/2006/relationships/slideLayout" Target="../slideLayouts/slideLayout12.xml"/><Relationship Id="rId5" Type="http://schemas.openxmlformats.org/officeDocument/2006/relationships/image" Target="../media/image175.svg"/><Relationship Id="rId4" Type="http://schemas.openxmlformats.org/officeDocument/2006/relationships/image" Target="../media/image174.png"/></Relationships>
</file>

<file path=ppt/slides/_rels/slide51.xml.rels><?xml version="1.0" encoding="UTF-8" standalone="yes"?>
<Relationships xmlns="http://schemas.openxmlformats.org/package/2006/relationships"><Relationship Id="rId3" Type="http://schemas.openxmlformats.org/officeDocument/2006/relationships/image" Target="../media/image177.svg"/><Relationship Id="rId2" Type="http://schemas.openxmlformats.org/officeDocument/2006/relationships/image" Target="../media/image17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chart" Target="../charts/chart1.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D3AA5B3B-3F8B-4DAC-B515-9C75782B0878}"/>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 name="Grupa 1">
            <a:extLst>
              <a:ext uri="{FF2B5EF4-FFF2-40B4-BE49-F238E27FC236}">
                <a16:creationId xmlns:a16="http://schemas.microsoft.com/office/drawing/2014/main" id="{4528060E-12E8-4F5A-84B8-A4EBF9B2226C}"/>
              </a:ext>
            </a:extLst>
          </p:cNvPr>
          <p:cNvGrpSpPr/>
          <p:nvPr/>
        </p:nvGrpSpPr>
        <p:grpSpPr>
          <a:xfrm>
            <a:off x="0" y="2577629"/>
            <a:ext cx="9144001" cy="2785378"/>
            <a:chOff x="-1" y="860909"/>
            <a:chExt cx="9144001" cy="2785378"/>
          </a:xfrm>
          <a:noFill/>
        </p:grpSpPr>
        <p:sp>
          <p:nvSpPr>
            <p:cNvPr id="5" name="Prostokąt 4">
              <a:extLst>
                <a:ext uri="{FF2B5EF4-FFF2-40B4-BE49-F238E27FC236}">
                  <a16:creationId xmlns:a16="http://schemas.microsoft.com/office/drawing/2014/main" id="{41CEBE34-3D8A-4277-B50A-C3B1F10F1F50}"/>
                </a:ext>
              </a:extLst>
            </p:cNvPr>
            <p:cNvSpPr/>
            <p:nvPr/>
          </p:nvSpPr>
          <p:spPr>
            <a:xfrm>
              <a:off x="-1" y="1097634"/>
              <a:ext cx="9144001" cy="203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ole tekstowe 5">
              <a:extLst>
                <a:ext uri="{FF2B5EF4-FFF2-40B4-BE49-F238E27FC236}">
                  <a16:creationId xmlns:a16="http://schemas.microsoft.com/office/drawing/2014/main" id="{49FA60B3-5836-4B1B-9327-97605173CAAD}"/>
                </a:ext>
              </a:extLst>
            </p:cNvPr>
            <p:cNvSpPr txBox="1"/>
            <p:nvPr/>
          </p:nvSpPr>
          <p:spPr>
            <a:xfrm flipH="1">
              <a:off x="290945" y="860909"/>
              <a:ext cx="8562108" cy="2785378"/>
            </a:xfrm>
            <a:prstGeom prst="rect">
              <a:avLst/>
            </a:prstGeom>
            <a:grpFill/>
          </p:spPr>
          <p:txBody>
            <a:bodyPr wrap="square" rtlCol="0">
              <a:spAutoFit/>
            </a:bodyPr>
            <a:lstStyle/>
            <a:p>
              <a:pPr algn="ctr"/>
              <a:r>
                <a:rPr lang="pl-PL" sz="2000" b="1" dirty="0">
                  <a:solidFill>
                    <a:schemeClr val="bg1"/>
                  </a:solidFill>
                  <a:latin typeface="Century Gothic" panose="020B0502020202020204" pitchFamily="34" charset="0"/>
                  <a:ea typeface="Tahoma" panose="020B0604030504040204" pitchFamily="34" charset="0"/>
                  <a:cs typeface="Tahoma" panose="020B0604030504040204" pitchFamily="34" charset="0"/>
                </a:rPr>
                <a:t>Jednotematyczne badanie świadomości i zachowań ekologicznych mieszkańców Polski</a:t>
              </a:r>
            </a:p>
            <a:p>
              <a:pPr algn="ctr"/>
              <a:endParaRPr lang="pl-PL" sz="1400" dirty="0">
                <a:solidFill>
                  <a:schemeClr val="tx1">
                    <a:lumMod val="65000"/>
                    <a:lumOff val="35000"/>
                  </a:schemeClr>
                </a:solidFill>
                <a:latin typeface="Century Gothic" panose="020B0502020202020204" pitchFamily="34" charset="0"/>
              </a:endParaRPr>
            </a:p>
            <a:p>
              <a:pPr algn="ctr"/>
              <a:endParaRPr lang="pl-PL" sz="1400" dirty="0">
                <a:solidFill>
                  <a:schemeClr val="bg1"/>
                </a:solidFill>
                <a:latin typeface="Century Gothic" panose="020B0502020202020204" pitchFamily="34" charset="0"/>
              </a:endParaRPr>
            </a:p>
            <a:p>
              <a:pPr algn="ctr"/>
              <a:r>
                <a:rPr lang="pl-PL" sz="3600" b="1" dirty="0">
                  <a:solidFill>
                    <a:schemeClr val="bg1"/>
                  </a:solidFill>
                  <a:latin typeface="Century Gothic" panose="020B0502020202020204" pitchFamily="34" charset="0"/>
                  <a:ea typeface="Tahoma" panose="020B0604030504040204" pitchFamily="34" charset="0"/>
                  <a:cs typeface="Tahoma" panose="020B0604030504040204" pitchFamily="34" charset="0"/>
                </a:rPr>
                <a:t>JAKOŚĆ POWIETRZA</a:t>
              </a:r>
            </a:p>
            <a:p>
              <a:pPr algn="ctr"/>
              <a:r>
                <a:rPr lang="pl-PL" sz="2400" dirty="0">
                  <a:solidFill>
                    <a:schemeClr val="bg1"/>
                  </a:solidFill>
                  <a:latin typeface="Century Gothic" panose="020B0502020202020204" pitchFamily="34" charset="0"/>
                  <a:ea typeface="Tahoma" panose="020B0604030504040204" pitchFamily="34" charset="0"/>
                  <a:cs typeface="Tahoma" panose="020B0604030504040204" pitchFamily="34" charset="0"/>
                </a:rPr>
                <a:t>Raport z badania</a:t>
              </a:r>
            </a:p>
            <a:p>
              <a:pPr algn="ctr"/>
              <a:endParaRPr lang="pl-PL" sz="1000" dirty="0">
                <a:solidFill>
                  <a:schemeClr val="bg1"/>
                </a:solidFill>
                <a:latin typeface="Century Gothic" panose="020B0502020202020204" pitchFamily="34" charset="0"/>
              </a:endParaRPr>
            </a:p>
            <a:p>
              <a:pPr algn="ctr"/>
              <a:endParaRPr lang="pl-PL" sz="1000" dirty="0">
                <a:solidFill>
                  <a:schemeClr val="bg1"/>
                </a:solidFill>
                <a:latin typeface="Century Gothic" panose="020B0502020202020204" pitchFamily="34" charset="0"/>
              </a:endParaRPr>
            </a:p>
            <a:p>
              <a:pPr algn="ctr"/>
              <a:endParaRPr lang="pl-PL" sz="1100" dirty="0">
                <a:solidFill>
                  <a:schemeClr val="bg1"/>
                </a:solidFill>
                <a:latin typeface="Century Gothic" panose="020B0502020202020204" pitchFamily="34" charset="0"/>
              </a:endParaRPr>
            </a:p>
            <a:p>
              <a:pPr algn="ctr"/>
              <a:r>
                <a:rPr lang="pl-PL" sz="1600" dirty="0">
                  <a:solidFill>
                    <a:schemeClr val="bg1"/>
                  </a:solidFill>
                  <a:latin typeface="Century Gothic" panose="020B0502020202020204" pitchFamily="34" charset="0"/>
                  <a:ea typeface="Tahoma" panose="020B0604030504040204" pitchFamily="34" charset="0"/>
                  <a:cs typeface="Tahoma" panose="020B0604030504040204" pitchFamily="34" charset="0"/>
                </a:rPr>
                <a:t>LISTOPAD 2019</a:t>
              </a:r>
            </a:p>
          </p:txBody>
        </p:sp>
      </p:grpSp>
    </p:spTree>
    <p:extLst>
      <p:ext uri="{BB962C8B-B14F-4D97-AF65-F5344CB8AC3E}">
        <p14:creationId xmlns:p14="http://schemas.microsoft.com/office/powerpoint/2010/main" val="109738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A979EF57-66A8-4D24-9204-52CD75A4B367}"/>
              </a:ext>
            </a:extLst>
          </p:cNvPr>
          <p:cNvSpPr txBox="1"/>
          <p:nvPr/>
        </p:nvSpPr>
        <p:spPr>
          <a:xfrm>
            <a:off x="259558" y="875226"/>
            <a:ext cx="7244178" cy="4489242"/>
          </a:xfrm>
          <a:prstGeom prst="rect">
            <a:avLst/>
          </a:prstGeom>
          <a:noFill/>
        </p:spPr>
        <p:txBody>
          <a:bodyPr wrap="square" rtlCol="0">
            <a:spAutoFit/>
          </a:bodyPr>
          <a:lstStyle/>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W badaniu udział wzięło łącznie 1000 respondentów, z czego 52,2% stanowiły kobiety, natomiast 47,8% mężczyźni.</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Najliczniejszą grupę stanowili respondenci w wieku 60 lat i więcej (29,3%) oraz 45-59 lat (23,0%), nieco mniej odnotowano osób w wieku 35-44 lata i 25-34 lata. Najmniej liczną grupę stanowiły osoby młode (15-24 r.ż.: 12,4%).</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Pod względem wykształcenia w badaniu udział wzięło 52,7% respondentów z wykształceniem średnim i pomaturalnym, 26,4% z zasadniczym zawodowym, a także 17,6% z wyższym. Najmniej liczną grupę stanowiły osoby z wykształceniem podstawowym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gimnazjalnym (3,3%). </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Przedstawiciele wsi stanowili 38,9% wszystkich badanych, natomiast miast 61,1%.</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miejsc zamieszkania respondentów wskazała, że najliczniejszą grupę stanowili mieszkańcy województwa mazowieckiego (13,8%), a następnie śląskiego (11,9%).</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wysokości miesięcznych dochodów netto, przypadających na jednego członka gospodarstwa domowego respondenta, wskazała, że najczęściej dochody badanych mieściły się w przedziale 2 001– 2 500 PLN (25,4%). Drugą pod względem częstości wskazania kategorią dochodów były dochody w przedziale 1 501 – 2 000 PLN (21,4%).</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10</a:t>
            </a:fld>
            <a:endParaRPr lang="pl-PL" dirty="0"/>
          </a:p>
        </p:txBody>
      </p:sp>
      <p:grpSp>
        <p:nvGrpSpPr>
          <p:cNvPr id="46" name="Grupa 45">
            <a:extLst>
              <a:ext uri="{FF2B5EF4-FFF2-40B4-BE49-F238E27FC236}">
                <a16:creationId xmlns:a16="http://schemas.microsoft.com/office/drawing/2014/main" id="{CA87EB72-5D7A-491D-8214-928D25EFBD1A}"/>
              </a:ext>
            </a:extLst>
          </p:cNvPr>
          <p:cNvGrpSpPr/>
          <p:nvPr/>
        </p:nvGrpSpPr>
        <p:grpSpPr>
          <a:xfrm>
            <a:off x="7603249" y="2718728"/>
            <a:ext cx="1260093" cy="1141559"/>
            <a:chOff x="7603249" y="2718728"/>
            <a:chExt cx="1260093" cy="1141559"/>
          </a:xfrm>
        </p:grpSpPr>
        <p:grpSp>
          <p:nvGrpSpPr>
            <p:cNvPr id="40" name="Grupa 39">
              <a:extLst>
                <a:ext uri="{FF2B5EF4-FFF2-40B4-BE49-F238E27FC236}">
                  <a16:creationId xmlns:a16="http://schemas.microsoft.com/office/drawing/2014/main" id="{AAC9DBA3-C1BD-49FD-B23E-04313BC0E297}"/>
                </a:ext>
              </a:extLst>
            </p:cNvPr>
            <p:cNvGrpSpPr/>
            <p:nvPr/>
          </p:nvGrpSpPr>
          <p:grpSpPr>
            <a:xfrm rot="5400000">
              <a:off x="7662516" y="2659461"/>
              <a:ext cx="1141559" cy="1260093"/>
              <a:chOff x="1026695" y="1807381"/>
              <a:chExt cx="1395663" cy="1949116"/>
            </a:xfrm>
            <a:solidFill>
              <a:srgbClr val="87CFEE"/>
            </a:solidFill>
          </p:grpSpPr>
          <p:sp>
            <p:nvSpPr>
              <p:cNvPr id="42" name="Prostokąt 41">
                <a:extLst>
                  <a:ext uri="{FF2B5EF4-FFF2-40B4-BE49-F238E27FC236}">
                    <a16:creationId xmlns:a16="http://schemas.microsoft.com/office/drawing/2014/main" id="{B8D6EEE0-7333-4B1A-8A51-0D8C259F5F99}"/>
                  </a:ext>
                </a:extLst>
              </p:cNvPr>
              <p:cNvSpPr/>
              <p:nvPr/>
            </p:nvSpPr>
            <p:spPr>
              <a:xfrm>
                <a:off x="1026695" y="1807381"/>
                <a:ext cx="1395663" cy="1443790"/>
              </a:xfrm>
              <a:prstGeom prst="rect">
                <a:avLst/>
              </a:prstGeom>
              <a:solidFill>
                <a:srgbClr val="6D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p>
            </p:txBody>
          </p:sp>
          <p:sp>
            <p:nvSpPr>
              <p:cNvPr id="43" name="Trójkąt równoramienny 42">
                <a:extLst>
                  <a:ext uri="{FF2B5EF4-FFF2-40B4-BE49-F238E27FC236}">
                    <a16:creationId xmlns:a16="http://schemas.microsoft.com/office/drawing/2014/main" id="{6C997C4D-F87C-422D-A65F-0EC7582FDDD8}"/>
                  </a:ext>
                </a:extLst>
              </p:cNvPr>
              <p:cNvSpPr/>
              <p:nvPr/>
            </p:nvSpPr>
            <p:spPr>
              <a:xfrm rot="10800000">
                <a:off x="1395662" y="3251170"/>
                <a:ext cx="657727" cy="505327"/>
              </a:xfrm>
              <a:prstGeom prst="triangle">
                <a:avLst/>
              </a:prstGeom>
              <a:solidFill>
                <a:srgbClr val="6D8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p>
            </p:txBody>
          </p:sp>
        </p:grpSp>
        <p:pic>
          <p:nvPicPr>
            <p:cNvPr id="45" name="Grafika 44" descr="Użytkownicy">
              <a:extLst>
                <a:ext uri="{FF2B5EF4-FFF2-40B4-BE49-F238E27FC236}">
                  <a16:creationId xmlns:a16="http://schemas.microsoft.com/office/drawing/2014/main" id="{C7955639-1607-4D2F-99AA-EC14D5700E8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4009" y="2903678"/>
              <a:ext cx="865262" cy="865262"/>
            </a:xfrm>
            <a:prstGeom prst="rect">
              <a:avLst/>
            </a:prstGeom>
          </p:spPr>
        </p:pic>
      </p:grpSp>
      <p:sp>
        <p:nvSpPr>
          <p:cNvPr id="9" name="Podtytuł 2">
            <a:extLst>
              <a:ext uri="{FF2B5EF4-FFF2-40B4-BE49-F238E27FC236}">
                <a16:creationId xmlns:a16="http://schemas.microsoft.com/office/drawing/2014/main" id="{710E4046-B34F-421E-A28C-86F922B2D03F}"/>
              </a:ext>
            </a:extLst>
          </p:cNvPr>
          <p:cNvSpPr txBox="1">
            <a:spLocks/>
          </p:cNvSpPr>
          <p:nvPr/>
        </p:nvSpPr>
        <p:spPr>
          <a:xfrm>
            <a:off x="154764" y="81672"/>
            <a:ext cx="8844445" cy="45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400" b="1" dirty="0">
                <a:solidFill>
                  <a:srgbClr val="A5C2CB"/>
                </a:solidFill>
                <a:latin typeface="Century Gothic" panose="020B0502020202020204" pitchFamily="34" charset="0"/>
              </a:rPr>
              <a:t>CHARAKTERYSTYKA PRÓBY</a:t>
            </a:r>
          </a:p>
        </p:txBody>
      </p:sp>
    </p:spTree>
    <p:extLst>
      <p:ext uri="{BB962C8B-B14F-4D97-AF65-F5344CB8AC3E}">
        <p14:creationId xmlns:p14="http://schemas.microsoft.com/office/powerpoint/2010/main" val="135376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83A5BBC8-7572-4575-BA12-B9903EC180BA}"/>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82879" y="3899233"/>
            <a:ext cx="3553097"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3200" b="1" dirty="0">
                <a:solidFill>
                  <a:prstClr val="white"/>
                </a:solidFill>
                <a:latin typeface="Century Gothic" panose="020B0502020202020204" pitchFamily="34" charset="0"/>
              </a:rPr>
              <a:t>WYNIKI BADANIA </a:t>
            </a:r>
            <a:br>
              <a:rPr lang="pl-PL" sz="3200" b="1" dirty="0">
                <a:solidFill>
                  <a:prstClr val="white"/>
                </a:solidFill>
                <a:latin typeface="Century Gothic" panose="020B0502020202020204" pitchFamily="34" charset="0"/>
              </a:rPr>
            </a:br>
            <a:r>
              <a:rPr lang="pl-PL" sz="2000" b="1" dirty="0">
                <a:solidFill>
                  <a:prstClr val="white"/>
                </a:solidFill>
                <a:latin typeface="Century Gothic" panose="020B0502020202020204" pitchFamily="34" charset="0"/>
              </a:rPr>
              <a:t>JAKOŚĆ POWIETRZA</a:t>
            </a:r>
          </a:p>
        </p:txBody>
      </p:sp>
    </p:spTree>
    <p:extLst>
      <p:ext uri="{BB962C8B-B14F-4D97-AF65-F5344CB8AC3E}">
        <p14:creationId xmlns:p14="http://schemas.microsoft.com/office/powerpoint/2010/main" val="24732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ela 39">
            <a:extLst>
              <a:ext uri="{FF2B5EF4-FFF2-40B4-BE49-F238E27FC236}">
                <a16:creationId xmlns:a16="http://schemas.microsoft.com/office/drawing/2014/main" id="{ACCCFE19-5142-41B1-B706-A872AF829503}"/>
              </a:ext>
            </a:extLst>
          </p:cNvPr>
          <p:cNvGraphicFramePr>
            <a:graphicFrameLocks noGrp="1"/>
          </p:cNvGraphicFramePr>
          <p:nvPr>
            <p:extLst>
              <p:ext uri="{D42A27DB-BD31-4B8C-83A1-F6EECF244321}">
                <p14:modId xmlns:p14="http://schemas.microsoft.com/office/powerpoint/2010/main" val="1435831739"/>
              </p:ext>
            </p:extLst>
          </p:nvPr>
        </p:nvGraphicFramePr>
        <p:xfrm>
          <a:off x="829664" y="1088571"/>
          <a:ext cx="2771727" cy="4571217"/>
        </p:xfrm>
        <a:graphic>
          <a:graphicData uri="http://schemas.openxmlformats.org/drawingml/2006/table">
            <a:tbl>
              <a:tblPr firstRow="1" bandRow="1">
                <a:tableStyleId>{2D5ABB26-0587-4C30-8999-92F81FD0307C}</a:tableStyleId>
              </a:tblPr>
              <a:tblGrid>
                <a:gridCol w="2771727">
                  <a:extLst>
                    <a:ext uri="{9D8B030D-6E8A-4147-A177-3AD203B41FA5}">
                      <a16:colId xmlns:a16="http://schemas.microsoft.com/office/drawing/2014/main" val="3925755860"/>
                    </a:ext>
                  </a:extLst>
                </a:gridCol>
              </a:tblGrid>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produkcji energii elektrycznej i ciepła</a:t>
                      </a:r>
                    </a:p>
                  </a:txBody>
                  <a:tcPr anchor="ctr"/>
                </a:tc>
                <a:extLst>
                  <a:ext uri="{0D108BD9-81ED-4DB2-BD59-A6C34878D82A}">
                    <a16:rowId xmlns:a16="http://schemas.microsoft.com/office/drawing/2014/main" val="3148342277"/>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Działalność przemysłu</a:t>
                      </a:r>
                    </a:p>
                  </a:txBody>
                  <a:tcPr anchor="ctr"/>
                </a:tc>
                <a:extLst>
                  <a:ext uri="{0D108BD9-81ED-4DB2-BD59-A6C34878D82A}">
                    <a16:rowId xmlns:a16="http://schemas.microsoft.com/office/drawing/2014/main" val="2579849871"/>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samochodów osobowych i ciężarowych</a:t>
                      </a:r>
                    </a:p>
                  </a:txBody>
                  <a:tcPr anchor="ctr"/>
                </a:tc>
                <a:extLst>
                  <a:ext uri="{0D108BD9-81ED-4DB2-BD59-A6C34878D82A}">
                    <a16:rowId xmlns:a16="http://schemas.microsoft.com/office/drawing/2014/main" val="1839251932"/>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innych krajów/regionów</a:t>
                      </a:r>
                    </a:p>
                  </a:txBody>
                  <a:tcPr anchor="ctr"/>
                </a:tc>
                <a:extLst>
                  <a:ext uri="{0D108BD9-81ED-4DB2-BD59-A6C34878D82A}">
                    <a16:rowId xmlns:a16="http://schemas.microsoft.com/office/drawing/2014/main" val="475378732"/>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gospodarstw domowych</a:t>
                      </a:r>
                    </a:p>
                  </a:txBody>
                  <a:tcPr anchor="ctr"/>
                </a:tc>
                <a:extLst>
                  <a:ext uri="{0D108BD9-81ED-4DB2-BD59-A6C34878D82A}">
                    <a16:rowId xmlns:a16="http://schemas.microsoft.com/office/drawing/2014/main" val="2761304344"/>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Emisje zanieczyszczeń z gospodarstw rolnych</a:t>
                      </a:r>
                    </a:p>
                  </a:txBody>
                  <a:tcPr anchor="ctr"/>
                </a:tc>
                <a:extLst>
                  <a:ext uri="{0D108BD9-81ED-4DB2-BD59-A6C34878D82A}">
                    <a16:rowId xmlns:a16="http://schemas.microsoft.com/office/drawing/2014/main" val="3747717541"/>
                  </a:ext>
                </a:extLst>
              </a:tr>
              <a:tr h="6530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Naturalne zanieczyszczenia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dirty="0">
                          <a:solidFill>
                            <a:srgbClr val="58595B"/>
                          </a:solidFill>
                          <a:latin typeface="Century Gothic" panose="020B0502020202020204" pitchFamily="34" charset="0"/>
                        </a:rPr>
                        <a:t>(np. pożary lasów)</a:t>
                      </a:r>
                    </a:p>
                  </a:txBody>
                  <a:tcPr anchor="ctr"/>
                </a:tc>
                <a:extLst>
                  <a:ext uri="{0D108BD9-81ED-4DB2-BD59-A6C34878D82A}">
                    <a16:rowId xmlns:a16="http://schemas.microsoft.com/office/drawing/2014/main" val="3175452436"/>
                  </a:ext>
                </a:extLst>
              </a:tr>
            </a:tbl>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12</a:t>
            </a:fld>
            <a:endParaRPr lang="pl-PL" dirty="0"/>
          </a:p>
        </p:txBody>
      </p:sp>
      <p:sp>
        <p:nvSpPr>
          <p:cNvPr id="6" name="Prostokąt 5">
            <a:extLst>
              <a:ext uri="{FF2B5EF4-FFF2-40B4-BE49-F238E27FC236}">
                <a16:creationId xmlns:a16="http://schemas.microsoft.com/office/drawing/2014/main" id="{98297972-68DC-4128-8A3A-AD32D8E1C18E}"/>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sp>
        <p:nvSpPr>
          <p:cNvPr id="7" name="pole tekstowe 6">
            <a:extLst>
              <a:ext uri="{FF2B5EF4-FFF2-40B4-BE49-F238E27FC236}">
                <a16:creationId xmlns:a16="http://schemas.microsoft.com/office/drawing/2014/main" id="{A567F463-708A-4FBB-888E-D0487B4D3B89}"/>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7" name="Wykres 16"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działalność przemysłu (tak: 76,6%, nie: 16,2%, nie wiem/trudno powiedzieć: 7,2%); emisje zanieczyszczeń z samochodów osobowych i ciężarowych (tak: 73,7%, nie: 24,0%, nie wiem/trudno powiedzieć 2,3%); emisje zanieczyszczeń z innych krajów/regionów (tak: 65,4%, nie: 22,8%, nie wiem/trudno powiedzieć: 11,8%); emisje zanieczyszczeń z gospodarstw domowych (tak: 61,8%, nie: 30,1%, nie wiem/trudno powiedzieć: 8,1%); emisje zanieczyszczeń z gospodarstw rolnych (tak: 49,6%, nie: 39,8, nie wiem/trudno powiedzieć: 10,6%); naturalne zanieczyszczenia (np. pożary lasów) (tak: 47,8, nie: 44,0%, nie wiem/trudno powiedzieć: 8,2%).">
            <a:extLst>
              <a:ext uri="{FF2B5EF4-FFF2-40B4-BE49-F238E27FC236}">
                <a16:creationId xmlns:a16="http://schemas.microsoft.com/office/drawing/2014/main" id="{D2E283B7-5286-4EE9-B286-C58B0A7C8FD7}"/>
              </a:ext>
            </a:extLst>
          </p:cNvPr>
          <p:cNvGraphicFramePr/>
          <p:nvPr>
            <p:extLst>
              <p:ext uri="{D42A27DB-BD31-4B8C-83A1-F6EECF244321}">
                <p14:modId xmlns:p14="http://schemas.microsoft.com/office/powerpoint/2010/main" val="1789931235"/>
              </p:ext>
            </p:extLst>
          </p:nvPr>
        </p:nvGraphicFramePr>
        <p:xfrm>
          <a:off x="3439489" y="635726"/>
          <a:ext cx="5266746" cy="5024059"/>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fika 2" descr="Kula ziemska — Ameryki">
            <a:extLst>
              <a:ext uri="{FF2B5EF4-FFF2-40B4-BE49-F238E27FC236}">
                <a16:creationId xmlns:a16="http://schemas.microsoft.com/office/drawing/2014/main" id="{A71DF582-C171-432A-99C4-9A28711B1A9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9400" y="3088123"/>
            <a:ext cx="540000" cy="540000"/>
          </a:xfrm>
          <a:prstGeom prst="rect">
            <a:avLst/>
          </a:prstGeom>
        </p:spPr>
      </p:pic>
      <p:pic>
        <p:nvPicPr>
          <p:cNvPr id="18" name="Grafika 17" descr="Samochód">
            <a:extLst>
              <a:ext uri="{FF2B5EF4-FFF2-40B4-BE49-F238E27FC236}">
                <a16:creationId xmlns:a16="http://schemas.microsoft.com/office/drawing/2014/main" id="{99C9DAA6-F6F9-415D-A853-BCBE6918DD9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750" y="2409938"/>
            <a:ext cx="540000" cy="540000"/>
          </a:xfrm>
          <a:prstGeom prst="rect">
            <a:avLst/>
          </a:prstGeom>
        </p:spPr>
      </p:pic>
      <p:pic>
        <p:nvPicPr>
          <p:cNvPr id="20" name="Grafika 19" descr="Żarówka">
            <a:extLst>
              <a:ext uri="{FF2B5EF4-FFF2-40B4-BE49-F238E27FC236}">
                <a16:creationId xmlns:a16="http://schemas.microsoft.com/office/drawing/2014/main" id="{A7EC728D-7FA2-481A-85C8-9B1B1B5C114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9072" y="1163595"/>
            <a:ext cx="540000" cy="540000"/>
          </a:xfrm>
          <a:prstGeom prst="rect">
            <a:avLst/>
          </a:prstGeom>
        </p:spPr>
      </p:pic>
      <p:pic>
        <p:nvPicPr>
          <p:cNvPr id="22" name="Grafika 21" descr="Fabryka">
            <a:extLst>
              <a:ext uri="{FF2B5EF4-FFF2-40B4-BE49-F238E27FC236}">
                <a16:creationId xmlns:a16="http://schemas.microsoft.com/office/drawing/2014/main" id="{64CD5684-BBEE-4F08-8396-EAF05784F47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7976" y="1827650"/>
            <a:ext cx="540000" cy="540000"/>
          </a:xfrm>
          <a:prstGeom prst="rect">
            <a:avLst/>
          </a:prstGeom>
        </p:spPr>
      </p:pic>
      <p:pic>
        <p:nvPicPr>
          <p:cNvPr id="30" name="Grafika 29" descr="Dom">
            <a:extLst>
              <a:ext uri="{FF2B5EF4-FFF2-40B4-BE49-F238E27FC236}">
                <a16:creationId xmlns:a16="http://schemas.microsoft.com/office/drawing/2014/main" id="{961D21C4-9E30-42A8-889F-38C92AE7464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8526" y="3736333"/>
            <a:ext cx="540000" cy="540000"/>
          </a:xfrm>
          <a:prstGeom prst="rect">
            <a:avLst/>
          </a:prstGeom>
        </p:spPr>
      </p:pic>
      <p:pic>
        <p:nvPicPr>
          <p:cNvPr id="32" name="Grafika 31" descr="Scena z farmą">
            <a:extLst>
              <a:ext uri="{FF2B5EF4-FFF2-40B4-BE49-F238E27FC236}">
                <a16:creationId xmlns:a16="http://schemas.microsoft.com/office/drawing/2014/main" id="{1E1CFB2C-C943-4F32-972C-91DDC177297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1040" y="4403086"/>
            <a:ext cx="540000" cy="540000"/>
          </a:xfrm>
          <a:prstGeom prst="rect">
            <a:avLst/>
          </a:prstGeom>
        </p:spPr>
      </p:pic>
      <p:grpSp>
        <p:nvGrpSpPr>
          <p:cNvPr id="38" name="Grupa 37">
            <a:extLst>
              <a:ext uri="{FF2B5EF4-FFF2-40B4-BE49-F238E27FC236}">
                <a16:creationId xmlns:a16="http://schemas.microsoft.com/office/drawing/2014/main" id="{6977ED19-F7A4-459C-B8CC-10EB6842F1DF}"/>
              </a:ext>
            </a:extLst>
          </p:cNvPr>
          <p:cNvGrpSpPr/>
          <p:nvPr/>
        </p:nvGrpSpPr>
        <p:grpSpPr>
          <a:xfrm>
            <a:off x="684898" y="4905231"/>
            <a:ext cx="620710" cy="751203"/>
            <a:chOff x="-1183420" y="3115403"/>
            <a:chExt cx="1129831" cy="1388781"/>
          </a:xfrm>
          <a:solidFill>
            <a:srgbClr val="D9D9D9"/>
          </a:solidFill>
        </p:grpSpPr>
        <p:pic>
          <p:nvPicPr>
            <p:cNvPr id="36" name="Grafika 2" descr="Scena z lasem">
              <a:extLst>
                <a:ext uri="{FF2B5EF4-FFF2-40B4-BE49-F238E27FC236}">
                  <a16:creationId xmlns:a16="http://schemas.microsoft.com/office/drawing/2014/main" id="{4FAC210B-DBD3-4C59-A42C-3FAED90112D0}"/>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7989" y="3589784"/>
              <a:ext cx="914400" cy="914400"/>
            </a:xfrm>
            <a:prstGeom prst="rect">
              <a:avLst/>
            </a:prstGeom>
          </p:spPr>
        </p:pic>
        <p:pic>
          <p:nvPicPr>
            <p:cNvPr id="37" name="Grafika 3" descr="Ognisko">
              <a:extLst>
                <a:ext uri="{FF2B5EF4-FFF2-40B4-BE49-F238E27FC236}">
                  <a16:creationId xmlns:a16="http://schemas.microsoft.com/office/drawing/2014/main" id="{CFEE2282-3BBB-485F-8F0B-228136E5F216}"/>
                </a:ext>
              </a:extLst>
            </p:cNvPr>
            <p:cNvPicPr>
              <a:picLocks noChangeAspect="1"/>
            </p:cNvPicPr>
            <p:nvPr/>
          </p:nvPicPr>
          <p:blipFill rotWithShape="1">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231" t="-28847" r="-231" b="34694"/>
            <a:stretch/>
          </p:blipFill>
          <p:spPr>
            <a:xfrm>
              <a:off x="-1183420" y="3115403"/>
              <a:ext cx="914400" cy="914400"/>
            </a:xfrm>
            <a:prstGeom prst="ellipse">
              <a:avLst/>
            </a:prstGeom>
          </p:spPr>
        </p:pic>
      </p:grpSp>
    </p:spTree>
    <p:extLst>
      <p:ext uri="{BB962C8B-B14F-4D97-AF65-F5344CB8AC3E}">
        <p14:creationId xmlns:p14="http://schemas.microsoft.com/office/powerpoint/2010/main" val="72998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pic>
        <p:nvPicPr>
          <p:cNvPr id="24" name="Grafika 23" descr="Żarówka">
            <a:extLst>
              <a:ext uri="{FF2B5EF4-FFF2-40B4-BE49-F238E27FC236}">
                <a16:creationId xmlns:a16="http://schemas.microsoft.com/office/drawing/2014/main" id="{11542992-D80E-4814-ABF0-084F6684886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51" y="448494"/>
            <a:ext cx="832269" cy="832269"/>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13</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784418" y="620592"/>
            <a:ext cx="2835317"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PRODUKCJI ENERGII ELEKTRYCZNEJ I CIEPŁA</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109109568"/>
              </p:ext>
            </p:extLst>
          </p:nvPr>
        </p:nvGraphicFramePr>
        <p:xfrm>
          <a:off x="38259" y="2507013"/>
          <a:ext cx="4301613" cy="3558339"/>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upa 26">
            <a:extLst>
              <a:ext uri="{FF2B5EF4-FFF2-40B4-BE49-F238E27FC236}">
                <a16:creationId xmlns:a16="http://schemas.microsoft.com/office/drawing/2014/main" id="{92FE2A32-6D79-48ED-A1A0-225EADEBACC4}"/>
              </a:ext>
            </a:extLst>
          </p:cNvPr>
          <p:cNvGrpSpPr/>
          <p:nvPr/>
        </p:nvGrpSpPr>
        <p:grpSpPr>
          <a:xfrm>
            <a:off x="364651" y="2653808"/>
            <a:ext cx="540000" cy="355539"/>
            <a:chOff x="228502" y="3826095"/>
            <a:chExt cx="501690" cy="341665"/>
          </a:xfrm>
          <a:solidFill>
            <a:srgbClr val="D9D9D9"/>
          </a:solidFill>
        </p:grpSpPr>
        <p:pic>
          <p:nvPicPr>
            <p:cNvPr id="28" name="Grafika 27" descr="Kobieta">
              <a:extLst>
                <a:ext uri="{FF2B5EF4-FFF2-40B4-BE49-F238E27FC236}">
                  <a16:creationId xmlns:a16="http://schemas.microsoft.com/office/drawing/2014/main" id="{493D28A5-E147-4B90-B657-EF5EB3CD6E3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267" y="3829835"/>
              <a:ext cx="337925" cy="337925"/>
            </a:xfrm>
            <a:prstGeom prst="rect">
              <a:avLst/>
            </a:prstGeom>
          </p:spPr>
        </p:pic>
        <p:pic>
          <p:nvPicPr>
            <p:cNvPr id="29" name="Grafika 28" descr="Mężczyzna">
              <a:extLst>
                <a:ext uri="{FF2B5EF4-FFF2-40B4-BE49-F238E27FC236}">
                  <a16:creationId xmlns:a16="http://schemas.microsoft.com/office/drawing/2014/main" id="{05A60E16-ED04-4770-8093-3EEDAA5ABB4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502" y="3826095"/>
              <a:ext cx="337925" cy="337925"/>
            </a:xfrm>
            <a:prstGeom prst="rect">
              <a:avLst/>
            </a:prstGeom>
          </p:spPr>
        </p:pic>
      </p:grpSp>
      <p:pic>
        <p:nvPicPr>
          <p:cNvPr id="34" name="Grafika 33" descr="Monety">
            <a:extLst>
              <a:ext uri="{FF2B5EF4-FFF2-40B4-BE49-F238E27FC236}">
                <a16:creationId xmlns:a16="http://schemas.microsoft.com/office/drawing/2014/main" id="{69E7D907-BFA5-4B43-9D92-46E48175EBA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651" y="5083109"/>
            <a:ext cx="540000" cy="540000"/>
          </a:xfrm>
          <a:prstGeom prst="rect">
            <a:avLst/>
          </a:prstGeom>
        </p:spPr>
      </p:pic>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4418" y="3814124"/>
            <a:ext cx="540000" cy="540000"/>
          </a:xfrm>
          <a:prstGeom prst="rect">
            <a:avLst/>
          </a:prstGeom>
        </p:spPr>
      </p:pic>
      <p:graphicFrame>
        <p:nvGraphicFramePr>
          <p:cNvPr id="38" name="Tabela 37">
            <a:extLst>
              <a:ext uri="{FF2B5EF4-FFF2-40B4-BE49-F238E27FC236}">
                <a16:creationId xmlns:a16="http://schemas.microsoft.com/office/drawing/2014/main" id="{4B37B027-A8D2-47E5-A393-103B8158C1FC}"/>
              </a:ext>
            </a:extLst>
          </p:cNvPr>
          <p:cNvGraphicFramePr>
            <a:graphicFrameLocks noGrp="1"/>
          </p:cNvGraphicFramePr>
          <p:nvPr>
            <p:extLst>
              <p:ext uri="{D42A27DB-BD31-4B8C-83A1-F6EECF244321}">
                <p14:modId xmlns:p14="http://schemas.microsoft.com/office/powerpoint/2010/main" val="222844318"/>
              </p:ext>
            </p:extLst>
          </p:nvPr>
        </p:nvGraphicFramePr>
        <p:xfrm>
          <a:off x="740542" y="2696298"/>
          <a:ext cx="794852" cy="3249323"/>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r h="29539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9539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2953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29539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454099419"/>
              </p:ext>
            </p:extLst>
          </p:nvPr>
        </p:nvGraphicFramePr>
        <p:xfrm>
          <a:off x="344697" y="1362905"/>
          <a:ext cx="4040777" cy="110764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2851039267"/>
              </p:ext>
            </p:extLst>
          </p:nvPr>
        </p:nvGraphicFramePr>
        <p:xfrm>
          <a:off x="4805321" y="1357055"/>
          <a:ext cx="4040777" cy="1107644"/>
        </p:xfrm>
        <a:graphic>
          <a:graphicData uri="http://schemas.openxmlformats.org/drawingml/2006/chart">
            <c:chart xmlns:c="http://schemas.openxmlformats.org/drawingml/2006/chart" xmlns:r="http://schemas.openxmlformats.org/officeDocument/2006/relationships" r:id="rId14"/>
          </a:graphicData>
        </a:graphic>
      </p:graphicFrame>
      <p:pic>
        <p:nvPicPr>
          <p:cNvPr id="41" name="Grafika 40" descr="Fabryka">
            <a:extLst>
              <a:ext uri="{FF2B5EF4-FFF2-40B4-BE49-F238E27FC236}">
                <a16:creationId xmlns:a16="http://schemas.microsoft.com/office/drawing/2014/main" id="{99713C88-A50E-40BC-A9EF-CCA24C4C666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6763" y="351330"/>
            <a:ext cx="881447" cy="881447"/>
          </a:xfrm>
          <a:prstGeom prst="rect">
            <a:avLst/>
          </a:prstGeom>
        </p:spPr>
      </p:pic>
      <p:sp>
        <p:nvSpPr>
          <p:cNvPr id="42" name="pole tekstowe 41">
            <a:extLst>
              <a:ext uri="{FF2B5EF4-FFF2-40B4-BE49-F238E27FC236}">
                <a16:creationId xmlns:a16="http://schemas.microsoft.com/office/drawing/2014/main" id="{3C4AB227-08A3-4324-8F8C-C34E5FED13C6}"/>
              </a:ext>
            </a:extLst>
          </p:cNvPr>
          <p:cNvSpPr txBox="1"/>
          <p:nvPr/>
        </p:nvSpPr>
        <p:spPr>
          <a:xfrm>
            <a:off x="5768210" y="610712"/>
            <a:ext cx="2450680" cy="253916"/>
          </a:xfrm>
          <a:prstGeom prst="rect">
            <a:avLst/>
          </a:prstGeom>
          <a:noFill/>
          <a:ln>
            <a:noFill/>
          </a:ln>
        </p:spPr>
        <p:txBody>
          <a:bodyPr wrap="square" rtlCol="0">
            <a:spAutoFit/>
          </a:bodyPr>
          <a:lstStyle/>
          <a:p>
            <a:r>
              <a:rPr lang="pl-PL" sz="1050" b="1" i="1" dirty="0">
                <a:solidFill>
                  <a:srgbClr val="4B656D"/>
                </a:solidFill>
                <a:latin typeface="Century Gothic" panose="020B0502020202020204" pitchFamily="34" charset="0"/>
              </a:rPr>
              <a:t>DZIAŁALNOŚĆ PRZEMYSŁU</a:t>
            </a:r>
          </a:p>
        </p:txBody>
      </p:sp>
      <p:cxnSp>
        <p:nvCxnSpPr>
          <p:cNvPr id="3" name="Łącznik prosty 2">
            <a:extLst>
              <a:ext uri="{FF2B5EF4-FFF2-40B4-BE49-F238E27FC236}">
                <a16:creationId xmlns:a16="http://schemas.microsoft.com/office/drawing/2014/main" id="{B31A4342-61A2-4C65-8847-E2B26FAFFE64}"/>
              </a:ext>
            </a:extLst>
          </p:cNvPr>
          <p:cNvCxnSpPr>
            <a:cxnSpLocks/>
            <a:stCxn id="32" idx="2"/>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2703622730"/>
              </p:ext>
            </p:extLst>
          </p:nvPr>
        </p:nvGraphicFramePr>
        <p:xfrm>
          <a:off x="4674904" y="2507013"/>
          <a:ext cx="4301613" cy="355833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4" name="Tabela 43">
            <a:extLst>
              <a:ext uri="{FF2B5EF4-FFF2-40B4-BE49-F238E27FC236}">
                <a16:creationId xmlns:a16="http://schemas.microsoft.com/office/drawing/2014/main" id="{F4AE6FED-530A-4C59-BE73-843EC40C9212}"/>
              </a:ext>
            </a:extLst>
          </p:cNvPr>
          <p:cNvGraphicFramePr>
            <a:graphicFrameLocks noGrp="1"/>
          </p:cNvGraphicFramePr>
          <p:nvPr>
            <p:extLst>
              <p:ext uri="{D42A27DB-BD31-4B8C-83A1-F6EECF244321}">
                <p14:modId xmlns:p14="http://schemas.microsoft.com/office/powerpoint/2010/main" val="2951201190"/>
              </p:ext>
            </p:extLst>
          </p:nvPr>
        </p:nvGraphicFramePr>
        <p:xfrm>
          <a:off x="5388202" y="2671226"/>
          <a:ext cx="794852" cy="32918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3513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23513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pic>
        <p:nvPicPr>
          <p:cNvPr id="46" name="Grafika 45" descr="Monety">
            <a:extLst>
              <a:ext uri="{FF2B5EF4-FFF2-40B4-BE49-F238E27FC236}">
                <a16:creationId xmlns:a16="http://schemas.microsoft.com/office/drawing/2014/main" id="{6B71CBF5-38E3-43C8-AC84-51741ECB233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02986" y="5160544"/>
            <a:ext cx="540000" cy="540000"/>
          </a:xfrm>
          <a:prstGeom prst="rect">
            <a:avLst/>
          </a:prstGeom>
        </p:spPr>
      </p:pic>
      <p:pic>
        <p:nvPicPr>
          <p:cNvPr id="47" name="Grafika 46" descr="Biret">
            <a:extLst>
              <a:ext uri="{FF2B5EF4-FFF2-40B4-BE49-F238E27FC236}">
                <a16:creationId xmlns:a16="http://schemas.microsoft.com/office/drawing/2014/main" id="{DEE7B184-72AA-4CF9-AD6D-61FF5E63568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44342" y="4257267"/>
            <a:ext cx="540000" cy="540000"/>
          </a:xfrm>
          <a:prstGeom prst="rect">
            <a:avLst/>
          </a:prstGeom>
        </p:spPr>
      </p:pic>
      <p:pic>
        <p:nvPicPr>
          <p:cNvPr id="48" name="Grafika 47" descr="Tort">
            <a:extLst>
              <a:ext uri="{FF2B5EF4-FFF2-40B4-BE49-F238E27FC236}">
                <a16:creationId xmlns:a16="http://schemas.microsoft.com/office/drawing/2014/main" id="{18022AD9-A3FE-4C9F-B3D1-875EE57EE950}"/>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34362" y="2842140"/>
            <a:ext cx="540000" cy="540000"/>
          </a:xfrm>
          <a:prstGeom prst="rect">
            <a:avLst/>
          </a:prstGeom>
        </p:spPr>
      </p:pic>
      <p:sp>
        <p:nvSpPr>
          <p:cNvPr id="49" name="pole tekstowe 48">
            <a:extLst>
              <a:ext uri="{FF2B5EF4-FFF2-40B4-BE49-F238E27FC236}">
                <a16:creationId xmlns:a16="http://schemas.microsoft.com/office/drawing/2014/main" id="{398A70F9-0D4F-4D9E-A942-A847DB170B78}"/>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Tree>
    <p:extLst>
      <p:ext uri="{BB962C8B-B14F-4D97-AF65-F5344CB8AC3E}">
        <p14:creationId xmlns:p14="http://schemas.microsoft.com/office/powerpoint/2010/main" val="56021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14</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784418" y="620592"/>
            <a:ext cx="2995097"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SAMOCHODÓW OSOBOWYCH I CIĘŻAROWYCH</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1382343697"/>
              </p:ext>
            </p:extLst>
          </p:nvPr>
        </p:nvGraphicFramePr>
        <p:xfrm>
          <a:off x="38259" y="2358253"/>
          <a:ext cx="4301613" cy="3707099"/>
        </p:xfrm>
        <a:graphic>
          <a:graphicData uri="http://schemas.openxmlformats.org/drawingml/2006/chart">
            <c:chart xmlns:c="http://schemas.openxmlformats.org/drawingml/2006/chart" xmlns:r="http://schemas.openxmlformats.org/officeDocument/2006/relationships" r:id="rId2"/>
          </a:graphicData>
        </a:graphic>
      </p:graphicFrame>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418" y="3901214"/>
            <a:ext cx="540000" cy="540000"/>
          </a:xfrm>
          <a:prstGeom prst="rect">
            <a:avLst/>
          </a:prstGeom>
        </p:spPr>
      </p:pic>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1495010141"/>
              </p:ext>
            </p:extLst>
          </p:nvPr>
        </p:nvGraphicFramePr>
        <p:xfrm>
          <a:off x="350546" y="1276442"/>
          <a:ext cx="4040777" cy="11076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787686499"/>
              </p:ext>
            </p:extLst>
          </p:nvPr>
        </p:nvGraphicFramePr>
        <p:xfrm>
          <a:off x="4826553" y="1276442"/>
          <a:ext cx="4040777" cy="1107644"/>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689833" y="620592"/>
            <a:ext cx="2450680"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INNYCH KRAJÓW/REGIONÓW</a:t>
            </a:r>
          </a:p>
        </p:txBody>
      </p:sp>
      <p:cxnSp>
        <p:nvCxnSpPr>
          <p:cNvPr id="3" name="Łącznik prosty 2">
            <a:extLst>
              <a:ext uri="{FF2B5EF4-FFF2-40B4-BE49-F238E27FC236}">
                <a16:creationId xmlns:a16="http://schemas.microsoft.com/office/drawing/2014/main" id="{B31A4342-61A2-4C65-8847-E2B26FAFFE64}"/>
              </a:ext>
            </a:extLst>
          </p:cNvPr>
          <p:cNvCxnSpPr>
            <a:cxnSpLocks/>
            <a:stCxn id="32" idx="2"/>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2352850603"/>
              </p:ext>
            </p:extLst>
          </p:nvPr>
        </p:nvGraphicFramePr>
        <p:xfrm>
          <a:off x="4674904" y="2358253"/>
          <a:ext cx="4301613" cy="3707099"/>
        </p:xfrm>
        <a:graphic>
          <a:graphicData uri="http://schemas.openxmlformats.org/drawingml/2006/chart">
            <c:chart xmlns:c="http://schemas.openxmlformats.org/drawingml/2006/chart" xmlns:r="http://schemas.openxmlformats.org/officeDocument/2006/relationships" r:id="rId7"/>
          </a:graphicData>
        </a:graphic>
      </p:graphicFrame>
      <p:pic>
        <p:nvPicPr>
          <p:cNvPr id="26" name="Grafika 25" descr="Samochód">
            <a:extLst>
              <a:ext uri="{FF2B5EF4-FFF2-40B4-BE49-F238E27FC236}">
                <a16:creationId xmlns:a16="http://schemas.microsoft.com/office/drawing/2014/main" id="{9E126226-2DBC-4DE2-9DCA-7126EC6749A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 y="412906"/>
            <a:ext cx="882000" cy="882000"/>
          </a:xfrm>
          <a:prstGeom prst="rect">
            <a:avLst/>
          </a:prstGeom>
        </p:spPr>
      </p:pic>
      <p:graphicFrame>
        <p:nvGraphicFramePr>
          <p:cNvPr id="30" name="Tabela 29">
            <a:extLst>
              <a:ext uri="{FF2B5EF4-FFF2-40B4-BE49-F238E27FC236}">
                <a16:creationId xmlns:a16="http://schemas.microsoft.com/office/drawing/2014/main" id="{2EF72699-DFE2-4639-88DF-D083F47CAE79}"/>
              </a:ext>
            </a:extLst>
          </p:cNvPr>
          <p:cNvGraphicFramePr>
            <a:graphicFrameLocks noGrp="1"/>
          </p:cNvGraphicFramePr>
          <p:nvPr>
            <p:extLst>
              <p:ext uri="{D42A27DB-BD31-4B8C-83A1-F6EECF244321}">
                <p14:modId xmlns:p14="http://schemas.microsoft.com/office/powerpoint/2010/main" val="1863953780"/>
              </p:ext>
            </p:extLst>
          </p:nvPr>
        </p:nvGraphicFramePr>
        <p:xfrm>
          <a:off x="736552" y="2515722"/>
          <a:ext cx="794852" cy="3456032"/>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16002">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pic>
        <p:nvPicPr>
          <p:cNvPr id="31" name="Grafika 30" descr="Dom">
            <a:extLst>
              <a:ext uri="{FF2B5EF4-FFF2-40B4-BE49-F238E27FC236}">
                <a16:creationId xmlns:a16="http://schemas.microsoft.com/office/drawing/2014/main" id="{8D182D48-48D2-47D8-9FB1-3235CFD1762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790" y="5010458"/>
            <a:ext cx="540000" cy="540000"/>
          </a:xfrm>
          <a:prstGeom prst="rect">
            <a:avLst/>
          </a:prstGeom>
        </p:spPr>
      </p:pic>
      <p:pic>
        <p:nvPicPr>
          <p:cNvPr id="37" name="Grafika 36" descr="Tort">
            <a:extLst>
              <a:ext uri="{FF2B5EF4-FFF2-40B4-BE49-F238E27FC236}">
                <a16:creationId xmlns:a16="http://schemas.microsoft.com/office/drawing/2014/main" id="{BFAFAFAA-BC2D-4A09-A0CE-ECD794C426D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8865" y="2675756"/>
            <a:ext cx="540000" cy="540000"/>
          </a:xfrm>
          <a:prstGeom prst="rect">
            <a:avLst/>
          </a:prstGeom>
        </p:spPr>
      </p:pic>
      <p:pic>
        <p:nvPicPr>
          <p:cNvPr id="39" name="Grafika 38" descr="Kula ziemska — Ameryki">
            <a:extLst>
              <a:ext uri="{FF2B5EF4-FFF2-40B4-BE49-F238E27FC236}">
                <a16:creationId xmlns:a16="http://schemas.microsoft.com/office/drawing/2014/main" id="{350D1E89-B412-4A68-A276-241E5B199C75}"/>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86637" y="378034"/>
            <a:ext cx="882000" cy="882000"/>
          </a:xfrm>
          <a:prstGeom prst="rect">
            <a:avLst/>
          </a:prstGeom>
        </p:spPr>
      </p:pic>
      <p:pic>
        <p:nvPicPr>
          <p:cNvPr id="49" name="Grafika 48" descr="Biret">
            <a:extLst>
              <a:ext uri="{FF2B5EF4-FFF2-40B4-BE49-F238E27FC236}">
                <a16:creationId xmlns:a16="http://schemas.microsoft.com/office/drawing/2014/main" id="{1BB8D328-B3BF-433F-B53D-6E8AD6CB77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7907" y="3901214"/>
            <a:ext cx="540000" cy="540000"/>
          </a:xfrm>
          <a:prstGeom prst="rect">
            <a:avLst/>
          </a:prstGeom>
        </p:spPr>
      </p:pic>
      <p:pic>
        <p:nvPicPr>
          <p:cNvPr id="50" name="Grafika 49" descr="Dom">
            <a:extLst>
              <a:ext uri="{FF2B5EF4-FFF2-40B4-BE49-F238E27FC236}">
                <a16:creationId xmlns:a16="http://schemas.microsoft.com/office/drawing/2014/main" id="{FE181F86-2A31-4920-9E20-19FEBD87A74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65279" y="5010458"/>
            <a:ext cx="540000" cy="540000"/>
          </a:xfrm>
          <a:prstGeom prst="rect">
            <a:avLst/>
          </a:prstGeom>
        </p:spPr>
      </p:pic>
      <p:pic>
        <p:nvPicPr>
          <p:cNvPr id="51" name="Grafika 50" descr="Tort">
            <a:extLst>
              <a:ext uri="{FF2B5EF4-FFF2-40B4-BE49-F238E27FC236}">
                <a16:creationId xmlns:a16="http://schemas.microsoft.com/office/drawing/2014/main" id="{26D91EA6-F16A-4A48-BD2E-A7A13691BE6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22354" y="2675756"/>
            <a:ext cx="540000" cy="540000"/>
          </a:xfrm>
          <a:prstGeom prst="rect">
            <a:avLst/>
          </a:prstGeom>
        </p:spPr>
      </p:pic>
      <p:graphicFrame>
        <p:nvGraphicFramePr>
          <p:cNvPr id="52" name="Tabela 51">
            <a:extLst>
              <a:ext uri="{FF2B5EF4-FFF2-40B4-BE49-F238E27FC236}">
                <a16:creationId xmlns:a16="http://schemas.microsoft.com/office/drawing/2014/main" id="{208C0888-9596-4C98-8555-869F52E9F8ED}"/>
              </a:ext>
            </a:extLst>
          </p:cNvPr>
          <p:cNvGraphicFramePr>
            <a:graphicFrameLocks noGrp="1"/>
          </p:cNvGraphicFramePr>
          <p:nvPr>
            <p:extLst>
              <p:ext uri="{D42A27DB-BD31-4B8C-83A1-F6EECF244321}">
                <p14:modId xmlns:p14="http://schemas.microsoft.com/office/powerpoint/2010/main" val="3112124562"/>
              </p:ext>
            </p:extLst>
          </p:nvPr>
        </p:nvGraphicFramePr>
        <p:xfrm>
          <a:off x="5357167" y="2515722"/>
          <a:ext cx="794852" cy="3456032"/>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16002">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1600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1600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sp>
        <p:nvSpPr>
          <p:cNvPr id="53" name="pole tekstowe 52">
            <a:extLst>
              <a:ext uri="{FF2B5EF4-FFF2-40B4-BE49-F238E27FC236}">
                <a16:creationId xmlns:a16="http://schemas.microsoft.com/office/drawing/2014/main" id="{A892976B-5D95-41D3-9A7E-72DC3AC18396}"/>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Tree>
    <p:extLst>
      <p:ext uri="{BB962C8B-B14F-4D97-AF65-F5344CB8AC3E}">
        <p14:creationId xmlns:p14="http://schemas.microsoft.com/office/powerpoint/2010/main" val="38572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15</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784418" y="620592"/>
            <a:ext cx="2995097"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GOSPODARSTW DOMOWYCH</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852936719"/>
              </p:ext>
            </p:extLst>
          </p:nvPr>
        </p:nvGraphicFramePr>
        <p:xfrm>
          <a:off x="38259" y="2358253"/>
          <a:ext cx="4301613" cy="3707099"/>
        </p:xfrm>
        <a:graphic>
          <a:graphicData uri="http://schemas.openxmlformats.org/drawingml/2006/chart">
            <c:chart xmlns:c="http://schemas.openxmlformats.org/drawingml/2006/chart" xmlns:r="http://schemas.openxmlformats.org/officeDocument/2006/relationships" r:id="rId2"/>
          </a:graphicData>
        </a:graphic>
      </p:graphicFrame>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418" y="2653330"/>
            <a:ext cx="540000" cy="540000"/>
          </a:xfrm>
          <a:prstGeom prst="rect">
            <a:avLst/>
          </a:prstGeom>
        </p:spPr>
      </p:pic>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2213367429"/>
              </p:ext>
            </p:extLst>
          </p:nvPr>
        </p:nvGraphicFramePr>
        <p:xfrm>
          <a:off x="358863" y="1237694"/>
          <a:ext cx="4040777" cy="11076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697661513"/>
              </p:ext>
            </p:extLst>
          </p:nvPr>
        </p:nvGraphicFramePr>
        <p:xfrm>
          <a:off x="4805321" y="1236910"/>
          <a:ext cx="4040777" cy="1107644"/>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689833" y="620592"/>
            <a:ext cx="2450680"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EMISJE ZANIECZYSZCZEŃ Z GOSPODARSTW ROLNYCH</a:t>
            </a:r>
          </a:p>
        </p:txBody>
      </p:sp>
      <p:cxnSp>
        <p:nvCxnSpPr>
          <p:cNvPr id="3" name="Łącznik prosty 2">
            <a:extLst>
              <a:ext uri="{FF2B5EF4-FFF2-40B4-BE49-F238E27FC236}">
                <a16:creationId xmlns:a16="http://schemas.microsoft.com/office/drawing/2014/main" id="{B31A4342-61A2-4C65-8847-E2B26FAFFE64}"/>
              </a:ext>
            </a:extLst>
          </p:cNvPr>
          <p:cNvCxnSpPr>
            <a:cxnSpLocks/>
            <a:stCxn id="32" idx="2"/>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4231898044"/>
              </p:ext>
            </p:extLst>
          </p:nvPr>
        </p:nvGraphicFramePr>
        <p:xfrm>
          <a:off x="4674904" y="2358253"/>
          <a:ext cx="4301613" cy="3707099"/>
        </p:xfrm>
        <a:graphic>
          <a:graphicData uri="http://schemas.openxmlformats.org/drawingml/2006/chart">
            <c:chart xmlns:c="http://schemas.openxmlformats.org/drawingml/2006/chart" xmlns:r="http://schemas.openxmlformats.org/officeDocument/2006/relationships" r:id="rId7"/>
          </a:graphicData>
        </a:graphic>
      </p:graphicFrame>
      <p:pic>
        <p:nvPicPr>
          <p:cNvPr id="31" name="Grafika 30" descr="Dom">
            <a:extLst>
              <a:ext uri="{FF2B5EF4-FFF2-40B4-BE49-F238E27FC236}">
                <a16:creationId xmlns:a16="http://schemas.microsoft.com/office/drawing/2014/main" id="{8D182D48-48D2-47D8-9FB1-3235CFD1762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856" y="3895101"/>
            <a:ext cx="540000" cy="540000"/>
          </a:xfrm>
          <a:prstGeom prst="rect">
            <a:avLst/>
          </a:prstGeom>
        </p:spPr>
      </p:pic>
      <p:pic>
        <p:nvPicPr>
          <p:cNvPr id="49" name="Grafika 48" descr="Biret">
            <a:extLst>
              <a:ext uri="{FF2B5EF4-FFF2-40B4-BE49-F238E27FC236}">
                <a16:creationId xmlns:a16="http://schemas.microsoft.com/office/drawing/2014/main" id="{1BB8D328-B3BF-433F-B53D-6E8AD6CB77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7907" y="3901214"/>
            <a:ext cx="540000" cy="540000"/>
          </a:xfrm>
          <a:prstGeom prst="rect">
            <a:avLst/>
          </a:prstGeom>
        </p:spPr>
      </p:pic>
      <p:sp>
        <p:nvSpPr>
          <p:cNvPr id="53" name="pole tekstowe 52">
            <a:extLst>
              <a:ext uri="{FF2B5EF4-FFF2-40B4-BE49-F238E27FC236}">
                <a16:creationId xmlns:a16="http://schemas.microsoft.com/office/drawing/2014/main" id="{A892976B-5D95-41D3-9A7E-72DC3AC18396}"/>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pic>
        <p:nvPicPr>
          <p:cNvPr id="24" name="Grafika 23" descr="Dom">
            <a:extLst>
              <a:ext uri="{FF2B5EF4-FFF2-40B4-BE49-F238E27FC236}">
                <a16:creationId xmlns:a16="http://schemas.microsoft.com/office/drawing/2014/main" id="{1C2A546A-0282-4924-8F95-EBB9F6F92E0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419045"/>
            <a:ext cx="882000" cy="882000"/>
          </a:xfrm>
          <a:prstGeom prst="rect">
            <a:avLst/>
          </a:prstGeom>
        </p:spPr>
      </p:pic>
      <p:pic>
        <p:nvPicPr>
          <p:cNvPr id="27" name="Grafika 26" descr="Scena z farmą">
            <a:extLst>
              <a:ext uri="{FF2B5EF4-FFF2-40B4-BE49-F238E27FC236}">
                <a16:creationId xmlns:a16="http://schemas.microsoft.com/office/drawing/2014/main" id="{60018BDD-7588-4EC3-B473-B8DD4B506BED}"/>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57907" y="419045"/>
            <a:ext cx="882000" cy="882000"/>
          </a:xfrm>
          <a:prstGeom prst="rect">
            <a:avLst/>
          </a:prstGeom>
        </p:spPr>
      </p:pic>
      <p:pic>
        <p:nvPicPr>
          <p:cNvPr id="26" name="Grafika 25" descr="Monety">
            <a:extLst>
              <a:ext uri="{FF2B5EF4-FFF2-40B4-BE49-F238E27FC236}">
                <a16:creationId xmlns:a16="http://schemas.microsoft.com/office/drawing/2014/main" id="{09A9D6A7-55B6-46F0-BD63-33DF4290F44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863" y="5136872"/>
            <a:ext cx="540000" cy="540000"/>
          </a:xfrm>
          <a:prstGeom prst="rect">
            <a:avLst/>
          </a:prstGeom>
        </p:spPr>
      </p:pic>
      <p:graphicFrame>
        <p:nvGraphicFramePr>
          <p:cNvPr id="28" name="Tabela 27">
            <a:extLst>
              <a:ext uri="{FF2B5EF4-FFF2-40B4-BE49-F238E27FC236}">
                <a16:creationId xmlns:a16="http://schemas.microsoft.com/office/drawing/2014/main" id="{A35F3139-0D5A-4B61-B0A5-E35B0DD8C0A8}"/>
              </a:ext>
            </a:extLst>
          </p:cNvPr>
          <p:cNvGraphicFramePr>
            <a:graphicFrameLocks noGrp="1"/>
          </p:cNvGraphicFramePr>
          <p:nvPr>
            <p:extLst>
              <p:ext uri="{D42A27DB-BD31-4B8C-83A1-F6EECF244321}">
                <p14:modId xmlns:p14="http://schemas.microsoft.com/office/powerpoint/2010/main" val="2736649371"/>
              </p:ext>
            </p:extLst>
          </p:nvPr>
        </p:nvGraphicFramePr>
        <p:xfrm>
          <a:off x="731355" y="2547991"/>
          <a:ext cx="794852" cy="3414236"/>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4387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r h="24387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461322052"/>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51909304"/>
                  </a:ext>
                </a:extLst>
              </a:tr>
              <a:tr h="2438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677817719"/>
                  </a:ext>
                </a:extLst>
              </a:tr>
              <a:tr h="24387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676163110"/>
                  </a:ext>
                </a:extLst>
              </a:tr>
            </a:tbl>
          </a:graphicData>
        </a:graphic>
      </p:graphicFrame>
      <p:pic>
        <p:nvPicPr>
          <p:cNvPr id="29" name="Grafika 28" descr="Monety">
            <a:extLst>
              <a:ext uri="{FF2B5EF4-FFF2-40B4-BE49-F238E27FC236}">
                <a16:creationId xmlns:a16="http://schemas.microsoft.com/office/drawing/2014/main" id="{55125233-ED7A-4056-A1A3-5848A39A526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62968" y="5136872"/>
            <a:ext cx="540000" cy="540000"/>
          </a:xfrm>
          <a:prstGeom prst="rect">
            <a:avLst/>
          </a:prstGeom>
        </p:spPr>
      </p:pic>
      <p:grpSp>
        <p:nvGrpSpPr>
          <p:cNvPr id="34" name="Grupa 33">
            <a:extLst>
              <a:ext uri="{FF2B5EF4-FFF2-40B4-BE49-F238E27FC236}">
                <a16:creationId xmlns:a16="http://schemas.microsoft.com/office/drawing/2014/main" id="{4D32E2A2-ED47-4279-976B-15D0A3065B1F}"/>
              </a:ext>
            </a:extLst>
          </p:cNvPr>
          <p:cNvGrpSpPr/>
          <p:nvPr/>
        </p:nvGrpSpPr>
        <p:grpSpPr>
          <a:xfrm>
            <a:off x="4946207" y="2576567"/>
            <a:ext cx="540000" cy="355539"/>
            <a:chOff x="228502" y="3826095"/>
            <a:chExt cx="501690" cy="341665"/>
          </a:xfrm>
          <a:solidFill>
            <a:srgbClr val="D9D9D9"/>
          </a:solidFill>
        </p:grpSpPr>
        <p:pic>
          <p:nvPicPr>
            <p:cNvPr id="36" name="Grafika 35" descr="Kobieta">
              <a:extLst>
                <a:ext uri="{FF2B5EF4-FFF2-40B4-BE49-F238E27FC236}">
                  <a16:creationId xmlns:a16="http://schemas.microsoft.com/office/drawing/2014/main" id="{2783288D-BA9E-4306-A239-4D17AD289E4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2267" y="3829835"/>
              <a:ext cx="337925" cy="337925"/>
            </a:xfrm>
            <a:prstGeom prst="rect">
              <a:avLst/>
            </a:prstGeom>
          </p:spPr>
        </p:pic>
        <p:pic>
          <p:nvPicPr>
            <p:cNvPr id="38" name="Grafika 37" descr="Mężczyzna">
              <a:extLst>
                <a:ext uri="{FF2B5EF4-FFF2-40B4-BE49-F238E27FC236}">
                  <a16:creationId xmlns:a16="http://schemas.microsoft.com/office/drawing/2014/main" id="{954F8CE5-132D-4A48-B81D-7A9E0A7AE12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8502" y="3826095"/>
              <a:ext cx="337925" cy="337925"/>
            </a:xfrm>
            <a:prstGeom prst="rect">
              <a:avLst/>
            </a:prstGeom>
          </p:spPr>
        </p:pic>
      </p:grpSp>
      <p:graphicFrame>
        <p:nvGraphicFramePr>
          <p:cNvPr id="39" name="Tabela 38">
            <a:extLst>
              <a:ext uri="{FF2B5EF4-FFF2-40B4-BE49-F238E27FC236}">
                <a16:creationId xmlns:a16="http://schemas.microsoft.com/office/drawing/2014/main" id="{B86F8C3F-4769-4BD4-A2D9-30AE8CA25A09}"/>
              </a:ext>
            </a:extLst>
          </p:cNvPr>
          <p:cNvGraphicFramePr>
            <a:graphicFrameLocks noGrp="1"/>
          </p:cNvGraphicFramePr>
          <p:nvPr>
            <p:extLst>
              <p:ext uri="{D42A27DB-BD31-4B8C-83A1-F6EECF244321}">
                <p14:modId xmlns:p14="http://schemas.microsoft.com/office/powerpoint/2010/main" val="2041051441"/>
              </p:ext>
            </p:extLst>
          </p:nvPr>
        </p:nvGraphicFramePr>
        <p:xfrm>
          <a:off x="5371982" y="2562808"/>
          <a:ext cx="794852" cy="3399418"/>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r h="30903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30903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3090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309038">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spTree>
    <p:extLst>
      <p:ext uri="{BB962C8B-B14F-4D97-AF65-F5344CB8AC3E}">
        <p14:creationId xmlns:p14="http://schemas.microsoft.com/office/powerpoint/2010/main" val="256237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16</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4218263" y="1325561"/>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3715687" y="661956"/>
            <a:ext cx="2463606"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NATURALNE ZANIECZYSZCZENIA (NP. POŻARY LASÓW)</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4288149854"/>
              </p:ext>
            </p:extLst>
          </p:nvPr>
        </p:nvGraphicFramePr>
        <p:xfrm>
          <a:off x="2227085" y="2324879"/>
          <a:ext cx="4301613" cy="3707099"/>
        </p:xfrm>
        <a:graphic>
          <a:graphicData uri="http://schemas.openxmlformats.org/drawingml/2006/chart">
            <c:chart xmlns:c="http://schemas.openxmlformats.org/drawingml/2006/chart" xmlns:r="http://schemas.openxmlformats.org/officeDocument/2006/relationships" r:id="rId2"/>
          </a:graphicData>
        </a:graphic>
      </p:graphicFrame>
      <p:pic>
        <p:nvPicPr>
          <p:cNvPr id="35" name="Grafika 34" descr="Biret">
            <a:extLst>
              <a:ext uri="{FF2B5EF4-FFF2-40B4-BE49-F238E27FC236}">
                <a16:creationId xmlns:a16="http://schemas.microsoft.com/office/drawing/2014/main" id="{E8F46AED-4D50-4446-B7FF-0D69993EE3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261" y="4094296"/>
            <a:ext cx="540000" cy="540000"/>
          </a:xfrm>
          <a:prstGeom prst="rect">
            <a:avLst/>
          </a:prstGeom>
        </p:spPr>
      </p:pic>
      <p:sp>
        <p:nvSpPr>
          <p:cNvPr id="32" name="Prostokąt 31">
            <a:extLst>
              <a:ext uri="{FF2B5EF4-FFF2-40B4-BE49-F238E27FC236}">
                <a16:creationId xmlns:a16="http://schemas.microsoft.com/office/drawing/2014/main" id="{7FABE10E-32FA-4FC0-923F-97C678657107}"/>
              </a:ext>
            </a:extLst>
          </p:cNvPr>
          <p:cNvSpPr/>
          <p:nvPr/>
        </p:nvSpPr>
        <p:spPr>
          <a:xfrm>
            <a:off x="0" y="1076"/>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 Proszę wskazać które z poniższych czynników są Pana/i zdaniem głównymi zagrożeniami dla jakości powietrza:</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okrotnego wyboru</a:t>
            </a:r>
          </a:p>
        </p:txBody>
      </p:sp>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1866113305"/>
              </p:ext>
            </p:extLst>
          </p:nvPr>
        </p:nvGraphicFramePr>
        <p:xfrm>
          <a:off x="2551611" y="1175125"/>
          <a:ext cx="4040777" cy="1107644"/>
        </p:xfrm>
        <a:graphic>
          <a:graphicData uri="http://schemas.openxmlformats.org/drawingml/2006/chart">
            <c:chart xmlns:c="http://schemas.openxmlformats.org/drawingml/2006/chart" xmlns:r="http://schemas.openxmlformats.org/officeDocument/2006/relationships" r:id="rId5"/>
          </a:graphicData>
        </a:graphic>
      </p:graphicFrame>
      <p:pic>
        <p:nvPicPr>
          <p:cNvPr id="37" name="Grafika 36" descr="Tort">
            <a:extLst>
              <a:ext uri="{FF2B5EF4-FFF2-40B4-BE49-F238E27FC236}">
                <a16:creationId xmlns:a16="http://schemas.microsoft.com/office/drawing/2014/main" id="{BFAFAFAA-BC2D-4A09-A0CE-ECD794C426D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79687" y="2625901"/>
            <a:ext cx="540000" cy="540000"/>
          </a:xfrm>
          <a:prstGeom prst="rect">
            <a:avLst/>
          </a:prstGeom>
        </p:spPr>
      </p:pic>
      <p:sp>
        <p:nvSpPr>
          <p:cNvPr id="53" name="pole tekstowe 52">
            <a:extLst>
              <a:ext uri="{FF2B5EF4-FFF2-40B4-BE49-F238E27FC236}">
                <a16:creationId xmlns:a16="http://schemas.microsoft.com/office/drawing/2014/main" id="{A892976B-5D95-41D3-9A7E-72DC3AC18396}"/>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24" name="Grupa 23">
            <a:extLst>
              <a:ext uri="{FF2B5EF4-FFF2-40B4-BE49-F238E27FC236}">
                <a16:creationId xmlns:a16="http://schemas.microsoft.com/office/drawing/2014/main" id="{6A005BCC-D994-41ED-853C-00E9AEF0C89A}"/>
              </a:ext>
            </a:extLst>
          </p:cNvPr>
          <p:cNvGrpSpPr/>
          <p:nvPr/>
        </p:nvGrpSpPr>
        <p:grpSpPr>
          <a:xfrm>
            <a:off x="2959444" y="291515"/>
            <a:ext cx="720000" cy="900000"/>
            <a:chOff x="-1183420" y="3115403"/>
            <a:chExt cx="1129831" cy="1388781"/>
          </a:xfrm>
          <a:solidFill>
            <a:srgbClr val="D9D9D9"/>
          </a:solidFill>
        </p:grpSpPr>
        <p:pic>
          <p:nvPicPr>
            <p:cNvPr id="27" name="Grafika 2" descr="Scena z lasem">
              <a:extLst>
                <a:ext uri="{FF2B5EF4-FFF2-40B4-BE49-F238E27FC236}">
                  <a16:creationId xmlns:a16="http://schemas.microsoft.com/office/drawing/2014/main" id="{C3797517-9E0B-421C-81BF-0F18D02BD05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7989" y="3589784"/>
              <a:ext cx="914400" cy="914400"/>
            </a:xfrm>
            <a:prstGeom prst="rect">
              <a:avLst/>
            </a:prstGeom>
          </p:spPr>
        </p:pic>
        <p:pic>
          <p:nvPicPr>
            <p:cNvPr id="28" name="Grafika 3" descr="Ognisko">
              <a:extLst>
                <a:ext uri="{FF2B5EF4-FFF2-40B4-BE49-F238E27FC236}">
                  <a16:creationId xmlns:a16="http://schemas.microsoft.com/office/drawing/2014/main" id="{50335E44-7C82-460A-9A62-4FE05CADAD46}"/>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31" t="-28847" r="-231" b="34694"/>
            <a:stretch/>
          </p:blipFill>
          <p:spPr>
            <a:xfrm>
              <a:off x="-1183420" y="3115403"/>
              <a:ext cx="914400" cy="914400"/>
            </a:xfrm>
            <a:prstGeom prst="ellipse">
              <a:avLst/>
            </a:prstGeom>
          </p:spPr>
        </p:pic>
      </p:grpSp>
      <p:graphicFrame>
        <p:nvGraphicFramePr>
          <p:cNvPr id="17" name="Tabela 16">
            <a:extLst>
              <a:ext uri="{FF2B5EF4-FFF2-40B4-BE49-F238E27FC236}">
                <a16:creationId xmlns:a16="http://schemas.microsoft.com/office/drawing/2014/main" id="{C2D5C41B-F636-4079-90A9-AAA841C8BE65}"/>
              </a:ext>
            </a:extLst>
          </p:cNvPr>
          <p:cNvGraphicFramePr>
            <a:graphicFrameLocks noGrp="1"/>
          </p:cNvGraphicFramePr>
          <p:nvPr>
            <p:extLst>
              <p:ext uri="{D42A27DB-BD31-4B8C-83A1-F6EECF244321}">
                <p14:modId xmlns:p14="http://schemas.microsoft.com/office/powerpoint/2010/main" val="3862547678"/>
              </p:ext>
            </p:extLst>
          </p:nvPr>
        </p:nvGraphicFramePr>
        <p:xfrm>
          <a:off x="2920835" y="2515512"/>
          <a:ext cx="794852" cy="33947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4248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4248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4248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731553139"/>
                  </a:ext>
                </a:extLst>
              </a:tr>
              <a:tr h="24248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665605274"/>
                  </a:ext>
                </a:extLst>
              </a:tr>
              <a:tr h="24248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2531493681"/>
                  </a:ext>
                </a:extLst>
              </a:tr>
            </a:tbl>
          </a:graphicData>
        </a:graphic>
      </p:graphicFrame>
      <p:pic>
        <p:nvPicPr>
          <p:cNvPr id="18" name="Grafika 17" descr="Monety">
            <a:extLst>
              <a:ext uri="{FF2B5EF4-FFF2-40B4-BE49-F238E27FC236}">
                <a16:creationId xmlns:a16="http://schemas.microsoft.com/office/drawing/2014/main" id="{10104012-EDF7-4F11-98F5-98BE3CD2F2D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0548" y="5063137"/>
            <a:ext cx="540000" cy="540000"/>
          </a:xfrm>
          <a:prstGeom prst="rect">
            <a:avLst/>
          </a:prstGeom>
        </p:spPr>
      </p:pic>
    </p:spTree>
    <p:extLst>
      <p:ext uri="{BB962C8B-B14F-4D97-AF65-F5344CB8AC3E}">
        <p14:creationId xmlns:p14="http://schemas.microsoft.com/office/powerpoint/2010/main" val="190719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00149" y="328113"/>
            <a:ext cx="8943702" cy="4963887"/>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Zdaniem Polaków czynniki będące </a:t>
            </a:r>
            <a:r>
              <a:rPr lang="pl-PL" sz="1200" b="1" dirty="0">
                <a:solidFill>
                  <a:schemeClr val="tx1">
                    <a:lumMod val="65000"/>
                    <a:lumOff val="35000"/>
                  </a:schemeClr>
                </a:solidFill>
                <a:latin typeface="Century Gothic" panose="020B0502020202020204" pitchFamily="34" charset="0"/>
              </a:rPr>
              <a:t>głównymi zagrożeniami dla jakości powietrza </a:t>
            </a:r>
            <a:r>
              <a:rPr lang="pl-PL" sz="1200" dirty="0">
                <a:solidFill>
                  <a:schemeClr val="tx1">
                    <a:lumMod val="65000"/>
                    <a:lumOff val="35000"/>
                  </a:schemeClr>
                </a:solidFill>
                <a:latin typeface="Century Gothic" panose="020B0502020202020204" pitchFamily="34" charset="0"/>
              </a:rPr>
              <a:t>to przede wszystkim </a:t>
            </a:r>
            <a:r>
              <a:rPr lang="pl-PL" sz="1200" b="1" dirty="0">
                <a:solidFill>
                  <a:schemeClr val="tx1">
                    <a:lumMod val="65000"/>
                    <a:lumOff val="35000"/>
                  </a:schemeClr>
                </a:solidFill>
                <a:latin typeface="Century Gothic" panose="020B0502020202020204" pitchFamily="34" charset="0"/>
              </a:rPr>
              <a:t>emisje zanieczyszczeń z produkcji energii elektrycznej i ciepła </a:t>
            </a:r>
            <a:r>
              <a:rPr lang="pl-PL" sz="1200" dirty="0">
                <a:solidFill>
                  <a:schemeClr val="tx1">
                    <a:lumMod val="65000"/>
                    <a:lumOff val="35000"/>
                  </a:schemeClr>
                </a:solidFill>
                <a:latin typeface="Century Gothic" panose="020B0502020202020204" pitchFamily="34" charset="0"/>
              </a:rPr>
              <a:t>(78,0%), </a:t>
            </a:r>
            <a:r>
              <a:rPr lang="pl-PL" sz="1200" b="1" dirty="0">
                <a:solidFill>
                  <a:schemeClr val="tx1">
                    <a:lumMod val="65000"/>
                    <a:lumOff val="35000"/>
                  </a:schemeClr>
                </a:solidFill>
                <a:latin typeface="Century Gothic" panose="020B0502020202020204" pitchFamily="34" charset="0"/>
              </a:rPr>
              <a:t>działalność przemysłu</a:t>
            </a:r>
            <a:r>
              <a:rPr lang="pl-PL" sz="1200" dirty="0">
                <a:solidFill>
                  <a:schemeClr val="tx1">
                    <a:lumMod val="65000"/>
                    <a:lumOff val="35000"/>
                  </a:schemeClr>
                </a:solidFill>
                <a:latin typeface="Century Gothic" panose="020B0502020202020204" pitchFamily="34" charset="0"/>
              </a:rPr>
              <a:t> (76,6%) oraz </a:t>
            </a:r>
            <a:r>
              <a:rPr lang="pl-PL" sz="1200" b="1" dirty="0">
                <a:solidFill>
                  <a:schemeClr val="tx1">
                    <a:lumMod val="65000"/>
                    <a:lumOff val="35000"/>
                  </a:schemeClr>
                </a:solidFill>
                <a:latin typeface="Century Gothic" panose="020B0502020202020204" pitchFamily="34" charset="0"/>
              </a:rPr>
              <a:t>emisje zanieczyszczeń z samochodów osobowych i ciężarowych </a:t>
            </a:r>
            <a:r>
              <a:rPr lang="pl-PL" sz="1200" dirty="0">
                <a:solidFill>
                  <a:schemeClr val="tx1">
                    <a:lumMod val="65000"/>
                    <a:lumOff val="35000"/>
                  </a:schemeClr>
                </a:solidFill>
                <a:latin typeface="Century Gothic" panose="020B0502020202020204" pitchFamily="34" charset="0"/>
              </a:rPr>
              <a:t>(73,7%). Blisko dwie trzecie badanych wskazało na emisje zanieczyszczeń z innych krajów/regionów oraz emisje zanieczyszczeń z gospodarstw domowych. Ponadto, w opinii połowy respondentów zagrożeniami dla jakości powietrza są także emisje zanieczyszczeń z gospodarstw rolnych oraz naturalne zanieczyszczenia.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emisje zanieczyszczeń z produkcji energii elektrycznej i ciepła </a:t>
            </a:r>
            <a:r>
              <a:rPr lang="pl-PL" sz="1200" dirty="0">
                <a:solidFill>
                  <a:schemeClr val="tx1">
                    <a:lumMod val="65000"/>
                    <a:lumOff val="35000"/>
                  </a:schemeClr>
                </a:solidFill>
                <a:latin typeface="Century Gothic" panose="020B0502020202020204" pitchFamily="34" charset="0"/>
              </a:rPr>
              <a:t>jako główny czynnik zagrażający powietrzu częściej wskazywały kobiety (81,2%), osoby z wykształceniem wyższym (86,4%) oraz z najniższym dochodem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do 1 500 PLN netto na jednego członka gospodarstwa domowego (90,8%). </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Działalność przemysłu </a:t>
            </a:r>
            <a:r>
              <a:rPr lang="pl-PL" sz="1200" dirty="0">
                <a:solidFill>
                  <a:schemeClr val="tx1">
                    <a:lumMod val="65000"/>
                    <a:lumOff val="35000"/>
                  </a:schemeClr>
                </a:solidFill>
                <a:latin typeface="Century Gothic" panose="020B0502020202020204" pitchFamily="34" charset="0"/>
              </a:rPr>
              <a:t>istotnie częściej również była wskazywana przez kobiety (79,1%), jednak pod względem wykształcenia dominowali respondenci posiadający jego najniższy i najwyższy stopień (podstawowe - 87,9%, wyższe - 90,3%) oraz analogicznie jak w przypadku poprzedniego czynnika osoby z najniższym dochodem (88,3%).</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Emisja zanieczyszczeń z samochodów osobowych i ciężarowych </a:t>
            </a:r>
            <a:r>
              <a:rPr lang="pl-PL" sz="1200" dirty="0">
                <a:solidFill>
                  <a:schemeClr val="tx1">
                    <a:lumMod val="65000"/>
                    <a:lumOff val="35000"/>
                  </a:schemeClr>
                </a:solidFill>
                <a:latin typeface="Century Gothic" panose="020B0502020202020204" pitchFamily="34" charset="0"/>
              </a:rPr>
              <a:t>z kolei nieco częściej podkreślana była przez mężczyzn (76,8%) oraz osoby z wykształceniem średnim i wyższym (odpowiednio: 80,6% i 86,4%). Ponadto, odsetek wskazań wzrastał wraz z liczbą ludności miejscowości zamieszkania respondentów (wieś 38,6% vs miasto powyżej</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500 tys. mieszkańców – 88,8%). </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17</a:t>
            </a:fld>
            <a:endParaRPr lang="pl-PL" dirty="0"/>
          </a:p>
        </p:txBody>
      </p:sp>
      <p:sp>
        <p:nvSpPr>
          <p:cNvPr id="18" name="Prostokąt 17">
            <a:extLst>
              <a:ext uri="{FF2B5EF4-FFF2-40B4-BE49-F238E27FC236}">
                <a16:creationId xmlns:a16="http://schemas.microsoft.com/office/drawing/2014/main" id="{A5811F37-69A0-41BB-AAFF-EE0F2C35B7B0}"/>
              </a:ext>
            </a:extLst>
          </p:cNvPr>
          <p:cNvSpPr/>
          <p:nvPr/>
        </p:nvSpPr>
        <p:spPr>
          <a:xfrm>
            <a:off x="140494" y="0"/>
            <a:ext cx="9003506"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98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18</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3152689"/>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emisję zanieczyszczeń z innych krajów/regionów </a:t>
            </a:r>
            <a:r>
              <a:rPr lang="pl-PL" sz="1200" dirty="0">
                <a:solidFill>
                  <a:schemeClr val="tx1">
                    <a:lumMod val="65000"/>
                    <a:lumOff val="35000"/>
                  </a:schemeClr>
                </a:solidFill>
                <a:latin typeface="Century Gothic" panose="020B0502020202020204" pitchFamily="34" charset="0"/>
              </a:rPr>
              <a:t>częściej wskazywały kobiety (70,7%) oraz osoby starsze (pow. 60 r.ż. - 77,1%). Co ciekawe odpowiedź ta również nieco częściej padała wśród respondentów posiadających wykształcenie podstawowe i zawodowe, a także zamieszkujących tereny wiejskie.  </a:t>
            </a:r>
          </a:p>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Tymczasem na </a:t>
            </a:r>
            <a:r>
              <a:rPr lang="pl-PL" sz="1200" b="1" dirty="0">
                <a:solidFill>
                  <a:schemeClr val="tx1">
                    <a:lumMod val="65000"/>
                    <a:lumOff val="35000"/>
                  </a:schemeClr>
                </a:solidFill>
                <a:latin typeface="Century Gothic" panose="020B0502020202020204" pitchFamily="34" charset="0"/>
              </a:rPr>
              <a:t>emisję zanieczyszczeń z gospodarstw domowych </a:t>
            </a:r>
            <a:r>
              <a:rPr lang="pl-PL" sz="1200" dirty="0">
                <a:solidFill>
                  <a:schemeClr val="tx1">
                    <a:lumMod val="65000"/>
                    <a:lumOff val="35000"/>
                  </a:schemeClr>
                </a:solidFill>
                <a:latin typeface="Century Gothic" panose="020B0502020202020204" pitchFamily="34" charset="0"/>
              </a:rPr>
              <a:t>najczęściej wskazywały osoby z wyższym wykształceniem (79,5%).</a:t>
            </a:r>
          </a:p>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Z kolei, na </a:t>
            </a:r>
            <a:r>
              <a:rPr lang="pl-PL" sz="1200" b="1" dirty="0">
                <a:solidFill>
                  <a:schemeClr val="tx1">
                    <a:lumMod val="65000"/>
                    <a:lumOff val="35000"/>
                  </a:schemeClr>
                </a:solidFill>
                <a:latin typeface="Century Gothic" panose="020B0502020202020204" pitchFamily="34" charset="0"/>
              </a:rPr>
              <a:t>emisję zanieczyszczeń z gospodarstw rolnych </a:t>
            </a:r>
            <a:r>
              <a:rPr lang="pl-PL" sz="1200" dirty="0">
                <a:solidFill>
                  <a:schemeClr val="tx1">
                    <a:lumMod val="65000"/>
                    <a:lumOff val="35000"/>
                  </a:schemeClr>
                </a:solidFill>
                <a:latin typeface="Century Gothic" panose="020B0502020202020204" pitchFamily="34" charset="0"/>
              </a:rPr>
              <a:t>częściej twierdząco odpowiadały kobiety (54,8%),</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osoby z wykształceniem podstawowym (60,6%) oraz te z dochodem na jednego członka rodziny do 2 500 PLN (54,6%-54,9%).</a:t>
            </a:r>
          </a:p>
          <a:p>
            <a:pPr>
              <a:lnSpc>
                <a:spcPct val="150000"/>
              </a:lnSpc>
              <a:buClr>
                <a:srgbClr val="FFC000"/>
              </a:buClr>
            </a:pPr>
            <a:r>
              <a:rPr lang="pl-PL" sz="1200" dirty="0">
                <a:solidFill>
                  <a:schemeClr val="tx1">
                    <a:lumMod val="65000"/>
                    <a:lumOff val="35000"/>
                  </a:schemeClr>
                </a:solidFill>
                <a:latin typeface="Century Gothic" panose="020B0502020202020204" pitchFamily="34" charset="0"/>
              </a:rPr>
              <a:t>Zauważyć należy, że wraz ze wzrostem wykształcenia maleje odsetek osób, które uznały </a:t>
            </a:r>
            <a:r>
              <a:rPr lang="pl-PL" sz="1200" b="1" dirty="0">
                <a:solidFill>
                  <a:schemeClr val="tx1">
                    <a:lumMod val="65000"/>
                    <a:lumOff val="35000"/>
                  </a:schemeClr>
                </a:solidFill>
                <a:latin typeface="Century Gothic" panose="020B0502020202020204" pitchFamily="34" charset="0"/>
              </a:rPr>
              <a:t>naturalne zanieczyszczenia </a:t>
            </a:r>
            <a:r>
              <a:rPr lang="pl-PL" sz="1200" dirty="0">
                <a:solidFill>
                  <a:schemeClr val="tx1">
                    <a:lumMod val="65000"/>
                    <a:lumOff val="35000"/>
                  </a:schemeClr>
                </a:solidFill>
                <a:latin typeface="Century Gothic" panose="020B0502020202020204" pitchFamily="34" charset="0"/>
              </a:rPr>
              <a:t>za główny czynnik zagrażający jakości powietrza (podstawowe – 66,7%, wyższe – 43,8%).</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Taką samą tendencję zaobserwowano w przypadku dochodu – wraz ze jego wzrostem maleje odsetek wskazań twierdzących na ten czynnik (do 1 500 PLN – 58,3%; powyżej 2 500 PLN – 35,3%).</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13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19</a:t>
            </a:fld>
            <a:endParaRPr lang="pl-PL" dirty="0"/>
          </a:p>
        </p:txBody>
      </p:sp>
      <p:sp>
        <p:nvSpPr>
          <p:cNvPr id="22" name="Prostokąt 21">
            <a:extLst>
              <a:ext uri="{FF2B5EF4-FFF2-40B4-BE49-F238E27FC236}">
                <a16:creationId xmlns:a16="http://schemas.microsoft.com/office/drawing/2014/main" id="{CE191387-C5D8-438D-ABAB-AFA478E4772A}"/>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P2. Proszę uszeregować zgodnie z własnym przekonaniem poniższe źródła zanieczyszczeń według skali ich oddziaływania na jakość powietrza (od czynników najbardziej zanieczyszczających powietrze do najmniej) </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55" name="pole tekstowe 54">
            <a:extLst>
              <a:ext uri="{FF2B5EF4-FFF2-40B4-BE49-F238E27FC236}">
                <a16:creationId xmlns:a16="http://schemas.microsoft.com/office/drawing/2014/main" id="{81C6A5B8-DB12-42B9-8683-082137ED582F}"/>
              </a:ext>
            </a:extLst>
          </p:cNvPr>
          <p:cNvSpPr txBox="1"/>
          <p:nvPr/>
        </p:nvSpPr>
        <p:spPr>
          <a:xfrm>
            <a:off x="1464441" y="4654086"/>
            <a:ext cx="6681479" cy="1069524"/>
          </a:xfrm>
          <a:prstGeom prst="rect">
            <a:avLst/>
          </a:prstGeom>
          <a:solidFill>
            <a:schemeClr val="bg1">
              <a:lumMod val="95000"/>
              <a:alpha val="60000"/>
            </a:schemeClr>
          </a:solidFill>
          <a:ln>
            <a:solidFill>
              <a:schemeClr val="bg1">
                <a:lumMod val="95000"/>
              </a:schemeClr>
            </a:solidFill>
          </a:ln>
        </p:spPr>
        <p:txBody>
          <a:bodyPr wrap="square" rtlCol="0">
            <a:spAutoFit/>
          </a:bodyPr>
          <a:lstStyle/>
          <a:p>
            <a:pPr algn="ctr">
              <a:lnSpc>
                <a:spcPct val="150000"/>
              </a:lnSpc>
            </a:pPr>
            <a:r>
              <a:rPr lang="pl-PL" sz="1100" i="1" dirty="0">
                <a:solidFill>
                  <a:srgbClr val="58595B"/>
                </a:solidFill>
                <a:latin typeface="Century Gothic" panose="020B0502020202020204" pitchFamily="34" charset="0"/>
              </a:rPr>
              <a:t>Największym źródłem zanieczyszczeń powietrza jest obecnie </a:t>
            </a:r>
            <a:r>
              <a:rPr lang="pl-PL" sz="1100" b="1" i="1" dirty="0">
                <a:solidFill>
                  <a:srgbClr val="58595B"/>
                </a:solidFill>
                <a:latin typeface="Century Gothic" panose="020B0502020202020204" pitchFamily="34" charset="0"/>
              </a:rPr>
              <a:t>ogrzewanie domów </a:t>
            </a:r>
            <a:r>
              <a:rPr lang="pl-PL" sz="1100" i="1" dirty="0">
                <a:solidFill>
                  <a:srgbClr val="58595B"/>
                </a:solidFill>
                <a:latin typeface="Century Gothic" panose="020B0502020202020204" pitchFamily="34" charset="0"/>
              </a:rPr>
              <a:t>(ok 88% wszystkich zanieczyszczeń), następnie </a:t>
            </a:r>
            <a:r>
              <a:rPr lang="pl-PL" sz="1100" b="1" i="1" dirty="0">
                <a:solidFill>
                  <a:srgbClr val="58595B"/>
                </a:solidFill>
                <a:latin typeface="Century Gothic" panose="020B0502020202020204" pitchFamily="34" charset="0"/>
              </a:rPr>
              <a:t>emisje z pojazdów </a:t>
            </a:r>
            <a:r>
              <a:rPr lang="pl-PL" sz="1100" i="1" dirty="0">
                <a:solidFill>
                  <a:srgbClr val="58595B"/>
                </a:solidFill>
                <a:latin typeface="Century Gothic" panose="020B0502020202020204" pitchFamily="34" charset="0"/>
              </a:rPr>
              <a:t>(ok 6%), a na końcu </a:t>
            </a:r>
            <a:r>
              <a:rPr lang="pl-PL" sz="1100" b="1" i="1" dirty="0">
                <a:solidFill>
                  <a:srgbClr val="58595B"/>
                </a:solidFill>
                <a:latin typeface="Century Gothic" panose="020B0502020202020204" pitchFamily="34" charset="0"/>
              </a:rPr>
              <a:t>przemysł</a:t>
            </a:r>
            <a:r>
              <a:rPr lang="pl-PL" sz="1100" i="1" dirty="0">
                <a:solidFill>
                  <a:srgbClr val="58595B"/>
                </a:solidFill>
                <a:latin typeface="Century Gothic" panose="020B0502020202020204" pitchFamily="34" charset="0"/>
              </a:rPr>
              <a:t> (ok 2%).</a:t>
            </a:r>
          </a:p>
          <a:p>
            <a:pPr algn="ctr">
              <a:lnSpc>
                <a:spcPct val="150000"/>
              </a:lnSpc>
            </a:pPr>
            <a:endParaRPr lang="pl-PL" sz="1100" i="1" dirty="0">
              <a:solidFill>
                <a:srgbClr val="58595B"/>
              </a:solidFill>
              <a:latin typeface="Century Gothic" panose="020B0502020202020204" pitchFamily="34" charset="0"/>
            </a:endParaRPr>
          </a:p>
          <a:p>
            <a:pPr algn="ctr"/>
            <a:r>
              <a:rPr lang="pl-PL" sz="1400" b="1" i="1" u="sng" dirty="0">
                <a:solidFill>
                  <a:srgbClr val="37494F"/>
                </a:solidFill>
                <a:latin typeface="Century Gothic" panose="020B0502020202020204" pitchFamily="34" charset="0"/>
              </a:rPr>
              <a:t>47,2% </a:t>
            </a:r>
            <a:r>
              <a:rPr lang="pl-PL" sz="1400" i="1" u="sng" dirty="0">
                <a:solidFill>
                  <a:srgbClr val="37494F"/>
                </a:solidFill>
                <a:latin typeface="Century Gothic" panose="020B0502020202020204" pitchFamily="34" charset="0"/>
              </a:rPr>
              <a:t>respondentów </a:t>
            </a:r>
            <a:r>
              <a:rPr lang="pl-PL" sz="1400" b="1" i="1" u="sng" dirty="0">
                <a:solidFill>
                  <a:srgbClr val="37494F"/>
                </a:solidFill>
                <a:latin typeface="Century Gothic" panose="020B0502020202020204" pitchFamily="34" charset="0"/>
              </a:rPr>
              <a:t>prawidłowo</a:t>
            </a:r>
            <a:r>
              <a:rPr lang="pl-PL" sz="1400" i="1" u="sng" dirty="0">
                <a:solidFill>
                  <a:srgbClr val="37494F"/>
                </a:solidFill>
                <a:latin typeface="Century Gothic" panose="020B0502020202020204" pitchFamily="34" charset="0"/>
              </a:rPr>
              <a:t> uszeregowało źródła zanieczyszczeń</a:t>
            </a:r>
          </a:p>
        </p:txBody>
      </p:sp>
      <p:sp>
        <p:nvSpPr>
          <p:cNvPr id="47" name="pole tekstowe 46">
            <a:extLst>
              <a:ext uri="{FF2B5EF4-FFF2-40B4-BE49-F238E27FC236}">
                <a16:creationId xmlns:a16="http://schemas.microsoft.com/office/drawing/2014/main" id="{F1CDFAF4-C069-4E26-A40B-FD9CB1F9077A}"/>
              </a:ext>
            </a:extLst>
          </p:cNvPr>
          <p:cNvSpPr txBox="1"/>
          <p:nvPr/>
        </p:nvSpPr>
        <p:spPr>
          <a:xfrm>
            <a:off x="249431" y="5850575"/>
            <a:ext cx="5522218"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14" name="Grupa 13">
            <a:extLst>
              <a:ext uri="{FF2B5EF4-FFF2-40B4-BE49-F238E27FC236}">
                <a16:creationId xmlns:a16="http://schemas.microsoft.com/office/drawing/2014/main" id="{404029B1-E15C-4F89-B4D1-39CCF46B709C}"/>
              </a:ext>
            </a:extLst>
          </p:cNvPr>
          <p:cNvGrpSpPr/>
          <p:nvPr/>
        </p:nvGrpSpPr>
        <p:grpSpPr>
          <a:xfrm>
            <a:off x="314740" y="1013003"/>
            <a:ext cx="2695800" cy="3495412"/>
            <a:chOff x="659921" y="1012736"/>
            <a:chExt cx="2695800" cy="3495412"/>
          </a:xfrm>
        </p:grpSpPr>
        <p:sp>
          <p:nvSpPr>
            <p:cNvPr id="48" name="Prostokąt 47">
              <a:extLst>
                <a:ext uri="{FF2B5EF4-FFF2-40B4-BE49-F238E27FC236}">
                  <a16:creationId xmlns:a16="http://schemas.microsoft.com/office/drawing/2014/main" id="{A045B797-F887-4B6A-ACA1-92BF9B44EFBF}"/>
                </a:ext>
              </a:extLst>
            </p:cNvPr>
            <p:cNvSpPr/>
            <p:nvPr/>
          </p:nvSpPr>
          <p:spPr>
            <a:xfrm>
              <a:off x="770829" y="1250995"/>
              <a:ext cx="2584892" cy="3257153"/>
            </a:xfrm>
            <a:prstGeom prst="rect">
              <a:avLst/>
            </a:prstGeom>
            <a:noFill/>
            <a:ln w="19050">
              <a:solidFill>
                <a:schemeClr val="bg1">
                  <a:lumMod val="85000"/>
                </a:schemeClr>
              </a:solidFill>
              <a:prstDash val="dash"/>
              <a:extLst>
                <a:ext uri="{C807C97D-BFC1-408E-A445-0C87EB9F89A2}">
                  <ask:lineSketchStyleProps xmlns:ask="http://schemas.microsoft.com/office/drawing/2018/sketchyshapes" sd="1219033472">
                    <a:custGeom>
                      <a:avLst/>
                      <a:gdLst>
                        <a:gd name="connsiteX0" fmla="*/ 0 w 2584892"/>
                        <a:gd name="connsiteY0" fmla="*/ 0 h 2854352"/>
                        <a:gd name="connsiteX1" fmla="*/ 491129 w 2584892"/>
                        <a:gd name="connsiteY1" fmla="*/ 0 h 2854352"/>
                        <a:gd name="connsiteX2" fmla="*/ 930561 w 2584892"/>
                        <a:gd name="connsiteY2" fmla="*/ 0 h 2854352"/>
                        <a:gd name="connsiteX3" fmla="*/ 1499237 w 2584892"/>
                        <a:gd name="connsiteY3" fmla="*/ 0 h 2854352"/>
                        <a:gd name="connsiteX4" fmla="*/ 1990367 w 2584892"/>
                        <a:gd name="connsiteY4" fmla="*/ 0 h 2854352"/>
                        <a:gd name="connsiteX5" fmla="*/ 2584892 w 2584892"/>
                        <a:gd name="connsiteY5" fmla="*/ 0 h 2854352"/>
                        <a:gd name="connsiteX6" fmla="*/ 2584892 w 2584892"/>
                        <a:gd name="connsiteY6" fmla="*/ 627957 h 2854352"/>
                        <a:gd name="connsiteX7" fmla="*/ 2584892 w 2584892"/>
                        <a:gd name="connsiteY7" fmla="*/ 1198828 h 2854352"/>
                        <a:gd name="connsiteX8" fmla="*/ 2584892 w 2584892"/>
                        <a:gd name="connsiteY8" fmla="*/ 1769698 h 2854352"/>
                        <a:gd name="connsiteX9" fmla="*/ 2584892 w 2584892"/>
                        <a:gd name="connsiteY9" fmla="*/ 2283482 h 2854352"/>
                        <a:gd name="connsiteX10" fmla="*/ 2584892 w 2584892"/>
                        <a:gd name="connsiteY10" fmla="*/ 2854352 h 2854352"/>
                        <a:gd name="connsiteX11" fmla="*/ 2067914 w 2584892"/>
                        <a:gd name="connsiteY11" fmla="*/ 2854352 h 2854352"/>
                        <a:gd name="connsiteX12" fmla="*/ 1576784 w 2584892"/>
                        <a:gd name="connsiteY12" fmla="*/ 2854352 h 2854352"/>
                        <a:gd name="connsiteX13" fmla="*/ 1008108 w 2584892"/>
                        <a:gd name="connsiteY13" fmla="*/ 2854352 h 2854352"/>
                        <a:gd name="connsiteX14" fmla="*/ 439432 w 2584892"/>
                        <a:gd name="connsiteY14" fmla="*/ 2854352 h 2854352"/>
                        <a:gd name="connsiteX15" fmla="*/ 0 w 2584892"/>
                        <a:gd name="connsiteY15" fmla="*/ 2854352 h 2854352"/>
                        <a:gd name="connsiteX16" fmla="*/ 0 w 2584892"/>
                        <a:gd name="connsiteY16" fmla="*/ 2283482 h 2854352"/>
                        <a:gd name="connsiteX17" fmla="*/ 0 w 2584892"/>
                        <a:gd name="connsiteY17" fmla="*/ 1741155 h 2854352"/>
                        <a:gd name="connsiteX18" fmla="*/ 0 w 2584892"/>
                        <a:gd name="connsiteY18" fmla="*/ 1255915 h 2854352"/>
                        <a:gd name="connsiteX19" fmla="*/ 0 w 2584892"/>
                        <a:gd name="connsiteY19" fmla="*/ 742132 h 2854352"/>
                        <a:gd name="connsiteX20" fmla="*/ 0 w 2584892"/>
                        <a:gd name="connsiteY20" fmla="*/ 0 h 285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4892" h="2854352" extrusionOk="0">
                          <a:moveTo>
                            <a:pt x="0" y="0"/>
                          </a:moveTo>
                          <a:cubicBezTo>
                            <a:pt x="174291" y="-57748"/>
                            <a:pt x="359651" y="43037"/>
                            <a:pt x="491129" y="0"/>
                          </a:cubicBezTo>
                          <a:cubicBezTo>
                            <a:pt x="622607" y="-43037"/>
                            <a:pt x="727420" y="13347"/>
                            <a:pt x="930561" y="0"/>
                          </a:cubicBezTo>
                          <a:cubicBezTo>
                            <a:pt x="1133702" y="-13347"/>
                            <a:pt x="1273005" y="32942"/>
                            <a:pt x="1499237" y="0"/>
                          </a:cubicBezTo>
                          <a:cubicBezTo>
                            <a:pt x="1725469" y="-32942"/>
                            <a:pt x="1746843" y="22469"/>
                            <a:pt x="1990367" y="0"/>
                          </a:cubicBezTo>
                          <a:cubicBezTo>
                            <a:pt x="2233891" y="-22469"/>
                            <a:pt x="2384379" y="38572"/>
                            <a:pt x="2584892" y="0"/>
                          </a:cubicBezTo>
                          <a:cubicBezTo>
                            <a:pt x="2640590" y="233210"/>
                            <a:pt x="2576107" y="367545"/>
                            <a:pt x="2584892" y="627957"/>
                          </a:cubicBezTo>
                          <a:cubicBezTo>
                            <a:pt x="2593677" y="888369"/>
                            <a:pt x="2583838" y="975183"/>
                            <a:pt x="2584892" y="1198828"/>
                          </a:cubicBezTo>
                          <a:cubicBezTo>
                            <a:pt x="2585946" y="1422473"/>
                            <a:pt x="2529340" y="1613648"/>
                            <a:pt x="2584892" y="1769698"/>
                          </a:cubicBezTo>
                          <a:cubicBezTo>
                            <a:pt x="2640444" y="1925748"/>
                            <a:pt x="2524868" y="2055262"/>
                            <a:pt x="2584892" y="2283482"/>
                          </a:cubicBezTo>
                          <a:cubicBezTo>
                            <a:pt x="2644916" y="2511702"/>
                            <a:pt x="2584054" y="2660840"/>
                            <a:pt x="2584892" y="2854352"/>
                          </a:cubicBezTo>
                          <a:cubicBezTo>
                            <a:pt x="2409716" y="2876671"/>
                            <a:pt x="2258499" y="2792768"/>
                            <a:pt x="2067914" y="2854352"/>
                          </a:cubicBezTo>
                          <a:cubicBezTo>
                            <a:pt x="1877329" y="2915936"/>
                            <a:pt x="1813391" y="2811288"/>
                            <a:pt x="1576784" y="2854352"/>
                          </a:cubicBezTo>
                          <a:cubicBezTo>
                            <a:pt x="1340177" y="2897416"/>
                            <a:pt x="1166832" y="2851786"/>
                            <a:pt x="1008108" y="2854352"/>
                          </a:cubicBezTo>
                          <a:cubicBezTo>
                            <a:pt x="849384" y="2856918"/>
                            <a:pt x="609838" y="2846787"/>
                            <a:pt x="439432" y="2854352"/>
                          </a:cubicBezTo>
                          <a:cubicBezTo>
                            <a:pt x="269026" y="2861917"/>
                            <a:pt x="143996" y="2843592"/>
                            <a:pt x="0" y="2854352"/>
                          </a:cubicBezTo>
                          <a:cubicBezTo>
                            <a:pt x="-36877" y="2650864"/>
                            <a:pt x="39335" y="2489008"/>
                            <a:pt x="0" y="2283482"/>
                          </a:cubicBezTo>
                          <a:cubicBezTo>
                            <a:pt x="-39335" y="2077956"/>
                            <a:pt x="57895" y="1978193"/>
                            <a:pt x="0" y="1741155"/>
                          </a:cubicBezTo>
                          <a:cubicBezTo>
                            <a:pt x="-57895" y="1504117"/>
                            <a:pt x="1541" y="1353611"/>
                            <a:pt x="0" y="1255915"/>
                          </a:cubicBezTo>
                          <a:cubicBezTo>
                            <a:pt x="-1541" y="1158219"/>
                            <a:pt x="57114" y="900814"/>
                            <a:pt x="0" y="742132"/>
                          </a:cubicBezTo>
                          <a:cubicBezTo>
                            <a:pt x="-57114" y="583450"/>
                            <a:pt x="86142" y="27366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05C5ACA-2DAC-4371-90AF-A64954B575FF}"/>
                </a:ext>
              </a:extLst>
            </p:cNvPr>
            <p:cNvSpPr/>
            <p:nvPr/>
          </p:nvSpPr>
          <p:spPr>
            <a:xfrm>
              <a:off x="659921" y="1012736"/>
              <a:ext cx="544458" cy="1155124"/>
            </a:xfrm>
            <a:prstGeom prst="rect">
              <a:avLst/>
            </a:prstGeom>
          </p:spPr>
          <p:txBody>
            <a:bodyPr wrap="square">
              <a:spAutoFit/>
            </a:bodyPr>
            <a:lstStyle/>
            <a:p>
              <a:pPr>
                <a:lnSpc>
                  <a:spcPct val="115000"/>
                </a:lnSpc>
              </a:pPr>
              <a:r>
                <a:rPr lang="pl-PL" sz="6600" b="1" dirty="0">
                  <a:solidFill>
                    <a:srgbClr val="6D8F9A"/>
                  </a:solidFill>
                  <a:latin typeface="Century Gothic" panose="020B0502020202020204" pitchFamily="34" charset="0"/>
                  <a:cs typeface="Times New Roman" panose="02020603050405020304" pitchFamily="18" charset="0"/>
                </a:rPr>
                <a:t>1</a:t>
              </a:r>
              <a:endParaRPr lang="pl-PL" sz="6600" dirty="0">
                <a:solidFill>
                  <a:srgbClr val="6D8F9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pole tekstowe 2">
              <a:extLst>
                <a:ext uri="{FF2B5EF4-FFF2-40B4-BE49-F238E27FC236}">
                  <a16:creationId xmlns:a16="http://schemas.microsoft.com/office/drawing/2014/main" id="{E2EDED94-AC33-4EF8-82CB-A7F27503A235}"/>
                </a:ext>
              </a:extLst>
            </p:cNvPr>
            <p:cNvSpPr txBox="1"/>
            <p:nvPr/>
          </p:nvSpPr>
          <p:spPr>
            <a:xfrm>
              <a:off x="1068972" y="1263945"/>
              <a:ext cx="2213476" cy="577081"/>
            </a:xfrm>
            <a:prstGeom prst="rect">
              <a:avLst/>
            </a:prstGeom>
            <a:noFill/>
          </p:spPr>
          <p:txBody>
            <a:bodyPr wrap="square" rtlCol="0">
              <a:spAutoFit/>
            </a:bodyPr>
            <a:lstStyle/>
            <a:p>
              <a:r>
                <a:rPr lang="pl-PL" sz="1050" b="1" dirty="0">
                  <a:solidFill>
                    <a:srgbClr val="4B656D"/>
                  </a:solidFill>
                  <a:latin typeface="Century Gothic" panose="020B0502020202020204" pitchFamily="34" charset="0"/>
                </a:rPr>
                <a:t>CZYNNIK W NAJWIĘKSZYM STOPNIU ZANIECZYSZCZAJĄCY POWIETRZE</a:t>
              </a:r>
            </a:p>
          </p:txBody>
        </p:sp>
      </p:grpSp>
      <p:grpSp>
        <p:nvGrpSpPr>
          <p:cNvPr id="15" name="Grupa 14">
            <a:extLst>
              <a:ext uri="{FF2B5EF4-FFF2-40B4-BE49-F238E27FC236}">
                <a16:creationId xmlns:a16="http://schemas.microsoft.com/office/drawing/2014/main" id="{1CD7A382-3CB5-40F7-AAD7-CE421F3BF1ED}"/>
              </a:ext>
            </a:extLst>
          </p:cNvPr>
          <p:cNvGrpSpPr/>
          <p:nvPr/>
        </p:nvGrpSpPr>
        <p:grpSpPr>
          <a:xfrm>
            <a:off x="3308683" y="1012592"/>
            <a:ext cx="2778720" cy="3491557"/>
            <a:chOff x="3461415" y="1012736"/>
            <a:chExt cx="2778720" cy="3491557"/>
          </a:xfrm>
        </p:grpSpPr>
        <p:sp>
          <p:nvSpPr>
            <p:cNvPr id="39" name="Prostokąt 38">
              <a:extLst>
                <a:ext uri="{FF2B5EF4-FFF2-40B4-BE49-F238E27FC236}">
                  <a16:creationId xmlns:a16="http://schemas.microsoft.com/office/drawing/2014/main" id="{F5E70A3B-80AF-4D4C-9943-E7776E110293}"/>
                </a:ext>
              </a:extLst>
            </p:cNvPr>
            <p:cNvSpPr/>
            <p:nvPr/>
          </p:nvSpPr>
          <p:spPr>
            <a:xfrm>
              <a:off x="3538326" y="1247140"/>
              <a:ext cx="2584892" cy="3257153"/>
            </a:xfrm>
            <a:prstGeom prst="rect">
              <a:avLst/>
            </a:prstGeom>
            <a:noFill/>
            <a:ln w="19050">
              <a:solidFill>
                <a:schemeClr val="bg1">
                  <a:lumMod val="85000"/>
                </a:schemeClr>
              </a:solidFill>
              <a:prstDash val="dash"/>
              <a:extLst>
                <a:ext uri="{C807C97D-BFC1-408E-A445-0C87EB9F89A2}">
                  <ask:lineSketchStyleProps xmlns:ask="http://schemas.microsoft.com/office/drawing/2018/sketchyshapes" sd="1219033472">
                    <a:custGeom>
                      <a:avLst/>
                      <a:gdLst>
                        <a:gd name="connsiteX0" fmla="*/ 0 w 2584892"/>
                        <a:gd name="connsiteY0" fmla="*/ 0 h 2854352"/>
                        <a:gd name="connsiteX1" fmla="*/ 491129 w 2584892"/>
                        <a:gd name="connsiteY1" fmla="*/ 0 h 2854352"/>
                        <a:gd name="connsiteX2" fmla="*/ 930561 w 2584892"/>
                        <a:gd name="connsiteY2" fmla="*/ 0 h 2854352"/>
                        <a:gd name="connsiteX3" fmla="*/ 1499237 w 2584892"/>
                        <a:gd name="connsiteY3" fmla="*/ 0 h 2854352"/>
                        <a:gd name="connsiteX4" fmla="*/ 1990367 w 2584892"/>
                        <a:gd name="connsiteY4" fmla="*/ 0 h 2854352"/>
                        <a:gd name="connsiteX5" fmla="*/ 2584892 w 2584892"/>
                        <a:gd name="connsiteY5" fmla="*/ 0 h 2854352"/>
                        <a:gd name="connsiteX6" fmla="*/ 2584892 w 2584892"/>
                        <a:gd name="connsiteY6" fmla="*/ 627957 h 2854352"/>
                        <a:gd name="connsiteX7" fmla="*/ 2584892 w 2584892"/>
                        <a:gd name="connsiteY7" fmla="*/ 1198828 h 2854352"/>
                        <a:gd name="connsiteX8" fmla="*/ 2584892 w 2584892"/>
                        <a:gd name="connsiteY8" fmla="*/ 1769698 h 2854352"/>
                        <a:gd name="connsiteX9" fmla="*/ 2584892 w 2584892"/>
                        <a:gd name="connsiteY9" fmla="*/ 2283482 h 2854352"/>
                        <a:gd name="connsiteX10" fmla="*/ 2584892 w 2584892"/>
                        <a:gd name="connsiteY10" fmla="*/ 2854352 h 2854352"/>
                        <a:gd name="connsiteX11" fmla="*/ 2067914 w 2584892"/>
                        <a:gd name="connsiteY11" fmla="*/ 2854352 h 2854352"/>
                        <a:gd name="connsiteX12" fmla="*/ 1576784 w 2584892"/>
                        <a:gd name="connsiteY12" fmla="*/ 2854352 h 2854352"/>
                        <a:gd name="connsiteX13" fmla="*/ 1008108 w 2584892"/>
                        <a:gd name="connsiteY13" fmla="*/ 2854352 h 2854352"/>
                        <a:gd name="connsiteX14" fmla="*/ 439432 w 2584892"/>
                        <a:gd name="connsiteY14" fmla="*/ 2854352 h 2854352"/>
                        <a:gd name="connsiteX15" fmla="*/ 0 w 2584892"/>
                        <a:gd name="connsiteY15" fmla="*/ 2854352 h 2854352"/>
                        <a:gd name="connsiteX16" fmla="*/ 0 w 2584892"/>
                        <a:gd name="connsiteY16" fmla="*/ 2283482 h 2854352"/>
                        <a:gd name="connsiteX17" fmla="*/ 0 w 2584892"/>
                        <a:gd name="connsiteY17" fmla="*/ 1741155 h 2854352"/>
                        <a:gd name="connsiteX18" fmla="*/ 0 w 2584892"/>
                        <a:gd name="connsiteY18" fmla="*/ 1255915 h 2854352"/>
                        <a:gd name="connsiteX19" fmla="*/ 0 w 2584892"/>
                        <a:gd name="connsiteY19" fmla="*/ 742132 h 2854352"/>
                        <a:gd name="connsiteX20" fmla="*/ 0 w 2584892"/>
                        <a:gd name="connsiteY20" fmla="*/ 0 h 285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4892" h="2854352" extrusionOk="0">
                          <a:moveTo>
                            <a:pt x="0" y="0"/>
                          </a:moveTo>
                          <a:cubicBezTo>
                            <a:pt x="174291" y="-57748"/>
                            <a:pt x="359651" y="43037"/>
                            <a:pt x="491129" y="0"/>
                          </a:cubicBezTo>
                          <a:cubicBezTo>
                            <a:pt x="622607" y="-43037"/>
                            <a:pt x="727420" y="13347"/>
                            <a:pt x="930561" y="0"/>
                          </a:cubicBezTo>
                          <a:cubicBezTo>
                            <a:pt x="1133702" y="-13347"/>
                            <a:pt x="1273005" y="32942"/>
                            <a:pt x="1499237" y="0"/>
                          </a:cubicBezTo>
                          <a:cubicBezTo>
                            <a:pt x="1725469" y="-32942"/>
                            <a:pt x="1746843" y="22469"/>
                            <a:pt x="1990367" y="0"/>
                          </a:cubicBezTo>
                          <a:cubicBezTo>
                            <a:pt x="2233891" y="-22469"/>
                            <a:pt x="2384379" y="38572"/>
                            <a:pt x="2584892" y="0"/>
                          </a:cubicBezTo>
                          <a:cubicBezTo>
                            <a:pt x="2640590" y="233210"/>
                            <a:pt x="2576107" y="367545"/>
                            <a:pt x="2584892" y="627957"/>
                          </a:cubicBezTo>
                          <a:cubicBezTo>
                            <a:pt x="2593677" y="888369"/>
                            <a:pt x="2583838" y="975183"/>
                            <a:pt x="2584892" y="1198828"/>
                          </a:cubicBezTo>
                          <a:cubicBezTo>
                            <a:pt x="2585946" y="1422473"/>
                            <a:pt x="2529340" y="1613648"/>
                            <a:pt x="2584892" y="1769698"/>
                          </a:cubicBezTo>
                          <a:cubicBezTo>
                            <a:pt x="2640444" y="1925748"/>
                            <a:pt x="2524868" y="2055262"/>
                            <a:pt x="2584892" y="2283482"/>
                          </a:cubicBezTo>
                          <a:cubicBezTo>
                            <a:pt x="2644916" y="2511702"/>
                            <a:pt x="2584054" y="2660840"/>
                            <a:pt x="2584892" y="2854352"/>
                          </a:cubicBezTo>
                          <a:cubicBezTo>
                            <a:pt x="2409716" y="2876671"/>
                            <a:pt x="2258499" y="2792768"/>
                            <a:pt x="2067914" y="2854352"/>
                          </a:cubicBezTo>
                          <a:cubicBezTo>
                            <a:pt x="1877329" y="2915936"/>
                            <a:pt x="1813391" y="2811288"/>
                            <a:pt x="1576784" y="2854352"/>
                          </a:cubicBezTo>
                          <a:cubicBezTo>
                            <a:pt x="1340177" y="2897416"/>
                            <a:pt x="1166832" y="2851786"/>
                            <a:pt x="1008108" y="2854352"/>
                          </a:cubicBezTo>
                          <a:cubicBezTo>
                            <a:pt x="849384" y="2856918"/>
                            <a:pt x="609838" y="2846787"/>
                            <a:pt x="439432" y="2854352"/>
                          </a:cubicBezTo>
                          <a:cubicBezTo>
                            <a:pt x="269026" y="2861917"/>
                            <a:pt x="143996" y="2843592"/>
                            <a:pt x="0" y="2854352"/>
                          </a:cubicBezTo>
                          <a:cubicBezTo>
                            <a:pt x="-36877" y="2650864"/>
                            <a:pt x="39335" y="2489008"/>
                            <a:pt x="0" y="2283482"/>
                          </a:cubicBezTo>
                          <a:cubicBezTo>
                            <a:pt x="-39335" y="2077956"/>
                            <a:pt x="57895" y="1978193"/>
                            <a:pt x="0" y="1741155"/>
                          </a:cubicBezTo>
                          <a:cubicBezTo>
                            <a:pt x="-57895" y="1504117"/>
                            <a:pt x="1541" y="1353611"/>
                            <a:pt x="0" y="1255915"/>
                          </a:cubicBezTo>
                          <a:cubicBezTo>
                            <a:pt x="-1541" y="1158219"/>
                            <a:pt x="57114" y="900814"/>
                            <a:pt x="0" y="742132"/>
                          </a:cubicBezTo>
                          <a:cubicBezTo>
                            <a:pt x="-57114" y="583450"/>
                            <a:pt x="86142" y="27366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41">
              <a:extLst>
                <a:ext uri="{FF2B5EF4-FFF2-40B4-BE49-F238E27FC236}">
                  <a16:creationId xmlns:a16="http://schemas.microsoft.com/office/drawing/2014/main" id="{569EC7C5-2CF5-41FD-BD62-34CC26ED5ED6}"/>
                </a:ext>
              </a:extLst>
            </p:cNvPr>
            <p:cNvSpPr/>
            <p:nvPr/>
          </p:nvSpPr>
          <p:spPr>
            <a:xfrm>
              <a:off x="3461415" y="1012736"/>
              <a:ext cx="544458" cy="1155124"/>
            </a:xfrm>
            <a:prstGeom prst="rect">
              <a:avLst/>
            </a:prstGeom>
          </p:spPr>
          <p:txBody>
            <a:bodyPr wrap="square">
              <a:spAutoFit/>
            </a:bodyPr>
            <a:lstStyle/>
            <a:p>
              <a:pPr>
                <a:lnSpc>
                  <a:spcPct val="115000"/>
                </a:lnSpc>
              </a:pPr>
              <a:r>
                <a:rPr lang="pl-PL" sz="6600" b="1" dirty="0">
                  <a:solidFill>
                    <a:schemeClr val="bg1">
                      <a:lumMod val="65000"/>
                    </a:schemeClr>
                  </a:solidFill>
                  <a:latin typeface="Century Gothic" panose="020B0502020202020204" pitchFamily="34" charset="0"/>
                  <a:cs typeface="Times New Roman" panose="02020603050405020304" pitchFamily="18" charset="0"/>
                </a:rPr>
                <a:t>2</a:t>
              </a:r>
              <a:endParaRPr lang="pl-PL" sz="6600" dirty="0">
                <a:solidFill>
                  <a:schemeClr val="bg1">
                    <a:lumMod val="6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6" name="pole tekstowe 35">
              <a:extLst>
                <a:ext uri="{FF2B5EF4-FFF2-40B4-BE49-F238E27FC236}">
                  <a16:creationId xmlns:a16="http://schemas.microsoft.com/office/drawing/2014/main" id="{5BE7DB26-CB1C-426F-B9BB-5FFF358E57B2}"/>
                </a:ext>
              </a:extLst>
            </p:cNvPr>
            <p:cNvSpPr txBox="1"/>
            <p:nvPr/>
          </p:nvSpPr>
          <p:spPr>
            <a:xfrm>
              <a:off x="4026659" y="1301757"/>
              <a:ext cx="2213476" cy="577081"/>
            </a:xfrm>
            <a:prstGeom prst="rect">
              <a:avLst/>
            </a:prstGeom>
            <a:noFill/>
          </p:spPr>
          <p:txBody>
            <a:bodyPr wrap="square" rtlCol="0">
              <a:spAutoFit/>
            </a:bodyPr>
            <a:lstStyle/>
            <a:p>
              <a:r>
                <a:rPr lang="pl-PL" sz="1050" b="1" dirty="0">
                  <a:solidFill>
                    <a:schemeClr val="bg1">
                      <a:lumMod val="65000"/>
                    </a:schemeClr>
                  </a:solidFill>
                  <a:latin typeface="Century Gothic" panose="020B0502020202020204" pitchFamily="34" charset="0"/>
                </a:rPr>
                <a:t>CZYNNIK W ŚREDNIM STOPNIU ZANIECZYSZCZAJĄCY POWIETRZE</a:t>
              </a:r>
            </a:p>
          </p:txBody>
        </p:sp>
      </p:grpSp>
      <p:graphicFrame>
        <p:nvGraphicFramePr>
          <p:cNvPr id="13" name="Wykres 12">
            <a:extLst>
              <a:ext uri="{FF2B5EF4-FFF2-40B4-BE49-F238E27FC236}">
                <a16:creationId xmlns:a16="http://schemas.microsoft.com/office/drawing/2014/main" id="{269358BE-D71C-4177-BBB7-900768B71964}"/>
              </a:ext>
            </a:extLst>
          </p:cNvPr>
          <p:cNvGraphicFramePr/>
          <p:nvPr>
            <p:extLst>
              <p:ext uri="{D42A27DB-BD31-4B8C-83A1-F6EECF244321}">
                <p14:modId xmlns:p14="http://schemas.microsoft.com/office/powerpoint/2010/main" val="2224568894"/>
              </p:ext>
            </p:extLst>
          </p:nvPr>
        </p:nvGraphicFramePr>
        <p:xfrm>
          <a:off x="487748" y="1934310"/>
          <a:ext cx="2533185" cy="26528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Wykres 36">
            <a:extLst>
              <a:ext uri="{FF2B5EF4-FFF2-40B4-BE49-F238E27FC236}">
                <a16:creationId xmlns:a16="http://schemas.microsoft.com/office/drawing/2014/main" id="{40E4093F-4749-4BAA-9F9F-75F388242751}"/>
              </a:ext>
            </a:extLst>
          </p:cNvPr>
          <p:cNvGraphicFramePr/>
          <p:nvPr>
            <p:extLst>
              <p:ext uri="{D42A27DB-BD31-4B8C-83A1-F6EECF244321}">
                <p14:modId xmlns:p14="http://schemas.microsoft.com/office/powerpoint/2010/main" val="1100855175"/>
              </p:ext>
            </p:extLst>
          </p:nvPr>
        </p:nvGraphicFramePr>
        <p:xfrm>
          <a:off x="3538589" y="1934310"/>
          <a:ext cx="2533185" cy="2652844"/>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upa 15">
            <a:extLst>
              <a:ext uri="{FF2B5EF4-FFF2-40B4-BE49-F238E27FC236}">
                <a16:creationId xmlns:a16="http://schemas.microsoft.com/office/drawing/2014/main" id="{4437F81B-0DC4-4C36-9AD4-FF457F98C2E6}"/>
              </a:ext>
            </a:extLst>
          </p:cNvPr>
          <p:cNvGrpSpPr/>
          <p:nvPr/>
        </p:nvGrpSpPr>
        <p:grpSpPr>
          <a:xfrm>
            <a:off x="6240364" y="1012736"/>
            <a:ext cx="2773792" cy="3491413"/>
            <a:chOff x="6240364" y="1012736"/>
            <a:chExt cx="2773792" cy="3491413"/>
          </a:xfrm>
        </p:grpSpPr>
        <p:sp>
          <p:nvSpPr>
            <p:cNvPr id="7" name="Prostokąt 6">
              <a:extLst>
                <a:ext uri="{FF2B5EF4-FFF2-40B4-BE49-F238E27FC236}">
                  <a16:creationId xmlns:a16="http://schemas.microsoft.com/office/drawing/2014/main" id="{CCE0E1F8-12BD-4CEE-ABA1-6F186C36E87C}"/>
                </a:ext>
              </a:extLst>
            </p:cNvPr>
            <p:cNvSpPr/>
            <p:nvPr/>
          </p:nvSpPr>
          <p:spPr>
            <a:xfrm>
              <a:off x="6302185" y="1248582"/>
              <a:ext cx="2584892" cy="3255567"/>
            </a:xfrm>
            <a:prstGeom prst="rect">
              <a:avLst/>
            </a:prstGeom>
            <a:noFill/>
            <a:ln w="19050">
              <a:solidFill>
                <a:schemeClr val="bg1">
                  <a:lumMod val="85000"/>
                </a:schemeClr>
              </a:solidFill>
              <a:prstDash val="dash"/>
              <a:extLst>
                <a:ext uri="{C807C97D-BFC1-408E-A445-0C87EB9F89A2}">
                  <ask:lineSketchStyleProps xmlns:ask="http://schemas.microsoft.com/office/drawing/2018/sketchyshapes" sd="1219033472">
                    <a:custGeom>
                      <a:avLst/>
                      <a:gdLst>
                        <a:gd name="connsiteX0" fmla="*/ 0 w 2584892"/>
                        <a:gd name="connsiteY0" fmla="*/ 0 h 2854352"/>
                        <a:gd name="connsiteX1" fmla="*/ 491129 w 2584892"/>
                        <a:gd name="connsiteY1" fmla="*/ 0 h 2854352"/>
                        <a:gd name="connsiteX2" fmla="*/ 930561 w 2584892"/>
                        <a:gd name="connsiteY2" fmla="*/ 0 h 2854352"/>
                        <a:gd name="connsiteX3" fmla="*/ 1499237 w 2584892"/>
                        <a:gd name="connsiteY3" fmla="*/ 0 h 2854352"/>
                        <a:gd name="connsiteX4" fmla="*/ 1990367 w 2584892"/>
                        <a:gd name="connsiteY4" fmla="*/ 0 h 2854352"/>
                        <a:gd name="connsiteX5" fmla="*/ 2584892 w 2584892"/>
                        <a:gd name="connsiteY5" fmla="*/ 0 h 2854352"/>
                        <a:gd name="connsiteX6" fmla="*/ 2584892 w 2584892"/>
                        <a:gd name="connsiteY6" fmla="*/ 627957 h 2854352"/>
                        <a:gd name="connsiteX7" fmla="*/ 2584892 w 2584892"/>
                        <a:gd name="connsiteY7" fmla="*/ 1198828 h 2854352"/>
                        <a:gd name="connsiteX8" fmla="*/ 2584892 w 2584892"/>
                        <a:gd name="connsiteY8" fmla="*/ 1769698 h 2854352"/>
                        <a:gd name="connsiteX9" fmla="*/ 2584892 w 2584892"/>
                        <a:gd name="connsiteY9" fmla="*/ 2283482 h 2854352"/>
                        <a:gd name="connsiteX10" fmla="*/ 2584892 w 2584892"/>
                        <a:gd name="connsiteY10" fmla="*/ 2854352 h 2854352"/>
                        <a:gd name="connsiteX11" fmla="*/ 2067914 w 2584892"/>
                        <a:gd name="connsiteY11" fmla="*/ 2854352 h 2854352"/>
                        <a:gd name="connsiteX12" fmla="*/ 1576784 w 2584892"/>
                        <a:gd name="connsiteY12" fmla="*/ 2854352 h 2854352"/>
                        <a:gd name="connsiteX13" fmla="*/ 1008108 w 2584892"/>
                        <a:gd name="connsiteY13" fmla="*/ 2854352 h 2854352"/>
                        <a:gd name="connsiteX14" fmla="*/ 439432 w 2584892"/>
                        <a:gd name="connsiteY14" fmla="*/ 2854352 h 2854352"/>
                        <a:gd name="connsiteX15" fmla="*/ 0 w 2584892"/>
                        <a:gd name="connsiteY15" fmla="*/ 2854352 h 2854352"/>
                        <a:gd name="connsiteX16" fmla="*/ 0 w 2584892"/>
                        <a:gd name="connsiteY16" fmla="*/ 2283482 h 2854352"/>
                        <a:gd name="connsiteX17" fmla="*/ 0 w 2584892"/>
                        <a:gd name="connsiteY17" fmla="*/ 1741155 h 2854352"/>
                        <a:gd name="connsiteX18" fmla="*/ 0 w 2584892"/>
                        <a:gd name="connsiteY18" fmla="*/ 1255915 h 2854352"/>
                        <a:gd name="connsiteX19" fmla="*/ 0 w 2584892"/>
                        <a:gd name="connsiteY19" fmla="*/ 742132 h 2854352"/>
                        <a:gd name="connsiteX20" fmla="*/ 0 w 2584892"/>
                        <a:gd name="connsiteY20" fmla="*/ 0 h 285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4892" h="2854352" extrusionOk="0">
                          <a:moveTo>
                            <a:pt x="0" y="0"/>
                          </a:moveTo>
                          <a:cubicBezTo>
                            <a:pt x="174291" y="-57748"/>
                            <a:pt x="359651" y="43037"/>
                            <a:pt x="491129" y="0"/>
                          </a:cubicBezTo>
                          <a:cubicBezTo>
                            <a:pt x="622607" y="-43037"/>
                            <a:pt x="727420" y="13347"/>
                            <a:pt x="930561" y="0"/>
                          </a:cubicBezTo>
                          <a:cubicBezTo>
                            <a:pt x="1133702" y="-13347"/>
                            <a:pt x="1273005" y="32942"/>
                            <a:pt x="1499237" y="0"/>
                          </a:cubicBezTo>
                          <a:cubicBezTo>
                            <a:pt x="1725469" y="-32942"/>
                            <a:pt x="1746843" y="22469"/>
                            <a:pt x="1990367" y="0"/>
                          </a:cubicBezTo>
                          <a:cubicBezTo>
                            <a:pt x="2233891" y="-22469"/>
                            <a:pt x="2384379" y="38572"/>
                            <a:pt x="2584892" y="0"/>
                          </a:cubicBezTo>
                          <a:cubicBezTo>
                            <a:pt x="2640590" y="233210"/>
                            <a:pt x="2576107" y="367545"/>
                            <a:pt x="2584892" y="627957"/>
                          </a:cubicBezTo>
                          <a:cubicBezTo>
                            <a:pt x="2593677" y="888369"/>
                            <a:pt x="2583838" y="975183"/>
                            <a:pt x="2584892" y="1198828"/>
                          </a:cubicBezTo>
                          <a:cubicBezTo>
                            <a:pt x="2585946" y="1422473"/>
                            <a:pt x="2529340" y="1613648"/>
                            <a:pt x="2584892" y="1769698"/>
                          </a:cubicBezTo>
                          <a:cubicBezTo>
                            <a:pt x="2640444" y="1925748"/>
                            <a:pt x="2524868" y="2055262"/>
                            <a:pt x="2584892" y="2283482"/>
                          </a:cubicBezTo>
                          <a:cubicBezTo>
                            <a:pt x="2644916" y="2511702"/>
                            <a:pt x="2584054" y="2660840"/>
                            <a:pt x="2584892" y="2854352"/>
                          </a:cubicBezTo>
                          <a:cubicBezTo>
                            <a:pt x="2409716" y="2876671"/>
                            <a:pt x="2258499" y="2792768"/>
                            <a:pt x="2067914" y="2854352"/>
                          </a:cubicBezTo>
                          <a:cubicBezTo>
                            <a:pt x="1877329" y="2915936"/>
                            <a:pt x="1813391" y="2811288"/>
                            <a:pt x="1576784" y="2854352"/>
                          </a:cubicBezTo>
                          <a:cubicBezTo>
                            <a:pt x="1340177" y="2897416"/>
                            <a:pt x="1166832" y="2851786"/>
                            <a:pt x="1008108" y="2854352"/>
                          </a:cubicBezTo>
                          <a:cubicBezTo>
                            <a:pt x="849384" y="2856918"/>
                            <a:pt x="609838" y="2846787"/>
                            <a:pt x="439432" y="2854352"/>
                          </a:cubicBezTo>
                          <a:cubicBezTo>
                            <a:pt x="269026" y="2861917"/>
                            <a:pt x="143996" y="2843592"/>
                            <a:pt x="0" y="2854352"/>
                          </a:cubicBezTo>
                          <a:cubicBezTo>
                            <a:pt x="-36877" y="2650864"/>
                            <a:pt x="39335" y="2489008"/>
                            <a:pt x="0" y="2283482"/>
                          </a:cubicBezTo>
                          <a:cubicBezTo>
                            <a:pt x="-39335" y="2077956"/>
                            <a:pt x="57895" y="1978193"/>
                            <a:pt x="0" y="1741155"/>
                          </a:cubicBezTo>
                          <a:cubicBezTo>
                            <a:pt x="-57895" y="1504117"/>
                            <a:pt x="1541" y="1353611"/>
                            <a:pt x="0" y="1255915"/>
                          </a:cubicBezTo>
                          <a:cubicBezTo>
                            <a:pt x="-1541" y="1158219"/>
                            <a:pt x="57114" y="900814"/>
                            <a:pt x="0" y="742132"/>
                          </a:cubicBezTo>
                          <a:cubicBezTo>
                            <a:pt x="-57114" y="583450"/>
                            <a:pt x="86142" y="27366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Prostokąt 43">
              <a:extLst>
                <a:ext uri="{FF2B5EF4-FFF2-40B4-BE49-F238E27FC236}">
                  <a16:creationId xmlns:a16="http://schemas.microsoft.com/office/drawing/2014/main" id="{9EA29795-2C2D-40E0-AA1E-F0570A2B7179}"/>
                </a:ext>
              </a:extLst>
            </p:cNvPr>
            <p:cNvSpPr/>
            <p:nvPr/>
          </p:nvSpPr>
          <p:spPr>
            <a:xfrm>
              <a:off x="6240364" y="1012736"/>
              <a:ext cx="544458" cy="1155124"/>
            </a:xfrm>
            <a:prstGeom prst="rect">
              <a:avLst/>
            </a:prstGeom>
          </p:spPr>
          <p:txBody>
            <a:bodyPr wrap="square">
              <a:spAutoFit/>
            </a:bodyPr>
            <a:lstStyle/>
            <a:p>
              <a:pPr>
                <a:lnSpc>
                  <a:spcPct val="115000"/>
                </a:lnSpc>
              </a:pPr>
              <a:r>
                <a:rPr lang="pl-PL" sz="6600" b="1" dirty="0">
                  <a:solidFill>
                    <a:srgbClr val="FFD22D"/>
                  </a:solidFill>
                  <a:latin typeface="Century Gothic" panose="020B0502020202020204" pitchFamily="34" charset="0"/>
                  <a:cs typeface="Times New Roman" panose="02020603050405020304" pitchFamily="18" charset="0"/>
                </a:rPr>
                <a:t>3</a:t>
              </a:r>
              <a:endParaRPr lang="pl-PL" sz="6600" dirty="0">
                <a:solidFill>
                  <a:srgbClr val="FFD22D"/>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8" name="pole tekstowe 37">
              <a:extLst>
                <a:ext uri="{FF2B5EF4-FFF2-40B4-BE49-F238E27FC236}">
                  <a16:creationId xmlns:a16="http://schemas.microsoft.com/office/drawing/2014/main" id="{D5A828E4-A799-4FAF-A088-CA6722805C37}"/>
                </a:ext>
              </a:extLst>
            </p:cNvPr>
            <p:cNvSpPr txBox="1"/>
            <p:nvPr/>
          </p:nvSpPr>
          <p:spPr>
            <a:xfrm>
              <a:off x="6800680" y="1307934"/>
              <a:ext cx="2213476" cy="577081"/>
            </a:xfrm>
            <a:prstGeom prst="rect">
              <a:avLst/>
            </a:prstGeom>
            <a:noFill/>
          </p:spPr>
          <p:txBody>
            <a:bodyPr wrap="square" rtlCol="0">
              <a:spAutoFit/>
            </a:bodyPr>
            <a:lstStyle/>
            <a:p>
              <a:r>
                <a:rPr lang="pl-PL" sz="1050" b="1" dirty="0">
                  <a:solidFill>
                    <a:srgbClr val="FFD22D"/>
                  </a:solidFill>
                  <a:latin typeface="Century Gothic" panose="020B0502020202020204" pitchFamily="34" charset="0"/>
                </a:rPr>
                <a:t>CZYNNIK W NAJMNIEJSZYM STOPNIU ZANIECZYSZCZAJĄCY POWIETRZE</a:t>
              </a:r>
            </a:p>
          </p:txBody>
        </p:sp>
      </p:grpSp>
      <p:graphicFrame>
        <p:nvGraphicFramePr>
          <p:cNvPr id="45" name="Wykres 44">
            <a:extLst>
              <a:ext uri="{FF2B5EF4-FFF2-40B4-BE49-F238E27FC236}">
                <a16:creationId xmlns:a16="http://schemas.microsoft.com/office/drawing/2014/main" id="{C143B817-E212-4921-8919-CB264DFEEE11}"/>
              </a:ext>
            </a:extLst>
          </p:cNvPr>
          <p:cNvGraphicFramePr/>
          <p:nvPr>
            <p:extLst>
              <p:ext uri="{D42A27DB-BD31-4B8C-83A1-F6EECF244321}">
                <p14:modId xmlns:p14="http://schemas.microsoft.com/office/powerpoint/2010/main" val="700447845"/>
              </p:ext>
            </p:extLst>
          </p:nvPr>
        </p:nvGraphicFramePr>
        <p:xfrm>
          <a:off x="6353892" y="1910657"/>
          <a:ext cx="2533185" cy="2652844"/>
        </p:xfrm>
        <a:graphic>
          <a:graphicData uri="http://schemas.openxmlformats.org/drawingml/2006/chart">
            <c:chart xmlns:c="http://schemas.openxmlformats.org/drawingml/2006/chart" xmlns:r="http://schemas.openxmlformats.org/officeDocument/2006/relationships" r:id="rId4"/>
          </a:graphicData>
        </a:graphic>
      </p:graphicFrame>
      <p:sp>
        <p:nvSpPr>
          <p:cNvPr id="21" name="pole tekstowe 20">
            <a:extLst>
              <a:ext uri="{FF2B5EF4-FFF2-40B4-BE49-F238E27FC236}">
                <a16:creationId xmlns:a16="http://schemas.microsoft.com/office/drawing/2014/main" id="{4F98F1E3-7F8E-47D4-BD39-57B2611192EC}"/>
              </a:ext>
            </a:extLst>
          </p:cNvPr>
          <p:cNvSpPr txBox="1"/>
          <p:nvPr/>
        </p:nvSpPr>
        <p:spPr>
          <a:xfrm>
            <a:off x="1464441" y="1561265"/>
            <a:ext cx="338981" cy="253916"/>
          </a:xfrm>
          <a:prstGeom prst="rect">
            <a:avLst/>
          </a:prstGeom>
          <a:noFill/>
        </p:spPr>
        <p:txBody>
          <a:bodyPr wrap="square" rtlCol="0">
            <a:spAutoFit/>
          </a:bodyPr>
          <a:lstStyle/>
          <a:p>
            <a:r>
              <a:rPr lang="pl-PL" sz="1050" i="1" dirty="0">
                <a:solidFill>
                  <a:schemeClr val="bg1">
                    <a:lumMod val="65000"/>
                  </a:schemeClr>
                </a:solidFill>
                <a:latin typeface="Century Gothic" panose="020B0502020202020204" pitchFamily="34" charset="0"/>
              </a:rPr>
              <a:t>*</a:t>
            </a:r>
          </a:p>
        </p:txBody>
      </p:sp>
      <p:sp>
        <p:nvSpPr>
          <p:cNvPr id="23" name="pole tekstowe 22">
            <a:extLst>
              <a:ext uri="{FF2B5EF4-FFF2-40B4-BE49-F238E27FC236}">
                <a16:creationId xmlns:a16="http://schemas.microsoft.com/office/drawing/2014/main" id="{1BB4D3F3-1C44-4112-84F4-5B0DD410441F}"/>
              </a:ext>
            </a:extLst>
          </p:cNvPr>
          <p:cNvSpPr txBox="1"/>
          <p:nvPr/>
        </p:nvSpPr>
        <p:spPr>
          <a:xfrm>
            <a:off x="0" y="679949"/>
            <a:ext cx="5522218" cy="353943"/>
          </a:xfrm>
          <a:prstGeom prst="rect">
            <a:avLst/>
          </a:prstGeom>
          <a:noFill/>
        </p:spPr>
        <p:txBody>
          <a:bodyPr wrap="square" rtlCol="0">
            <a:spAutoFit/>
          </a:bodyPr>
          <a:lstStyle/>
          <a:p>
            <a:r>
              <a:rPr lang="pl-PL" sz="900" i="1" dirty="0">
                <a:solidFill>
                  <a:schemeClr val="bg1">
                    <a:lumMod val="75000"/>
                  </a:schemeClr>
                </a:solidFill>
                <a:latin typeface="Century Gothic" panose="020B0502020202020204" pitchFamily="34" charset="0"/>
              </a:rPr>
              <a:t>*Analiza odpowiedzi respondentów względem stopnia zanieczyszczeń</a:t>
            </a:r>
          </a:p>
          <a:p>
            <a:endParaRPr lang="pl-PL" sz="800" i="1" dirty="0">
              <a:solidFill>
                <a:schemeClr val="bg1">
                  <a:lumMod val="65000"/>
                </a:schemeClr>
              </a:solidFill>
              <a:latin typeface="Century Gothic" panose="020B0502020202020204" pitchFamily="34" charset="0"/>
            </a:endParaRPr>
          </a:p>
        </p:txBody>
      </p:sp>
    </p:spTree>
    <p:extLst>
      <p:ext uri="{BB962C8B-B14F-4D97-AF65-F5344CB8AC3E}">
        <p14:creationId xmlns:p14="http://schemas.microsoft.com/office/powerpoint/2010/main" val="358505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2674C27-6C6D-4B93-AFFD-2828991819A0}"/>
              </a:ext>
            </a:extLst>
          </p:cNvPr>
          <p:cNvSpPr/>
          <p:nvPr/>
        </p:nvSpPr>
        <p:spPr>
          <a:xfrm>
            <a:off x="222526" y="2550874"/>
            <a:ext cx="4349474" cy="878126"/>
          </a:xfrm>
          <a:prstGeom prst="rect">
            <a:avLst/>
          </a:prstGeom>
        </p:spPr>
        <p:txBody>
          <a:bodyPr wrap="square">
            <a:spAutoFit/>
          </a:bodyPr>
          <a:lstStyle/>
          <a:p>
            <a:pPr>
              <a:lnSpc>
                <a:spcPct val="150000"/>
              </a:lnSpc>
            </a:pPr>
            <a:r>
              <a:rPr lang="pl-PL" dirty="0">
                <a:solidFill>
                  <a:schemeClr val="tx1">
                    <a:lumMod val="65000"/>
                    <a:lumOff val="35000"/>
                  </a:schemeClr>
                </a:solidFill>
                <a:latin typeface="Century Gothic" panose="020B0502020202020204" pitchFamily="34" charset="0"/>
              </a:rPr>
              <a:t>Opracowane dla </a:t>
            </a:r>
            <a:r>
              <a:rPr lang="pl-PL" b="1" dirty="0">
                <a:solidFill>
                  <a:schemeClr val="tx1">
                    <a:lumMod val="65000"/>
                    <a:lumOff val="35000"/>
                  </a:schemeClr>
                </a:solidFill>
                <a:latin typeface="Century Gothic" panose="020B0502020202020204" pitchFamily="34" charset="0"/>
              </a:rPr>
              <a:t>Ministerstwa Środowiska </a:t>
            </a:r>
            <a:r>
              <a:rPr lang="pl-PL" dirty="0">
                <a:solidFill>
                  <a:schemeClr val="tx1">
                    <a:lumMod val="65000"/>
                    <a:lumOff val="35000"/>
                  </a:schemeClr>
                </a:solidFill>
                <a:latin typeface="Century Gothic" panose="020B0502020202020204" pitchFamily="34" charset="0"/>
              </a:rPr>
              <a:t>przez </a:t>
            </a:r>
            <a:r>
              <a:rPr lang="pl-PL" b="1" dirty="0">
                <a:solidFill>
                  <a:schemeClr val="tx1">
                    <a:lumMod val="65000"/>
                    <a:lumOff val="35000"/>
                  </a:schemeClr>
                </a:solidFill>
                <a:latin typeface="Century Gothic" panose="020B0502020202020204" pitchFamily="34" charset="0"/>
              </a:rPr>
              <a:t>DANAE sp. z o.o. </a:t>
            </a:r>
            <a:endParaRPr lang="pl-PL" b="1" dirty="0">
              <a:solidFill>
                <a:schemeClr val="tx1">
                  <a:lumMod val="65000"/>
                  <a:lumOff val="35000"/>
                </a:schemeClr>
              </a:solidFill>
            </a:endParaRPr>
          </a:p>
        </p:txBody>
      </p:sp>
      <p:pic>
        <p:nvPicPr>
          <p:cNvPr id="6" name="Obraz 5">
            <a:extLst>
              <a:ext uri="{FF2B5EF4-FFF2-40B4-BE49-F238E27FC236}">
                <a16:creationId xmlns:a16="http://schemas.microsoft.com/office/drawing/2014/main" id="{1619CA5B-3B8C-4D0B-B348-B1C2708DB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482" y="2277462"/>
            <a:ext cx="4240215" cy="1477450"/>
          </a:xfrm>
          <a:prstGeom prst="rect">
            <a:avLst/>
          </a:prstGeom>
        </p:spPr>
      </p:pic>
      <p:sp>
        <p:nvSpPr>
          <p:cNvPr id="2" name="Symbol zastępczy numeru slajdu 1">
            <a:extLst>
              <a:ext uri="{FF2B5EF4-FFF2-40B4-BE49-F238E27FC236}">
                <a16:creationId xmlns:a16="http://schemas.microsoft.com/office/drawing/2014/main" id="{3325EC0B-EA55-496B-B3D9-297EA611280A}"/>
              </a:ext>
            </a:extLst>
          </p:cNvPr>
          <p:cNvSpPr>
            <a:spLocks noGrp="1"/>
          </p:cNvSpPr>
          <p:nvPr>
            <p:ph type="sldNum" sz="quarter" idx="12"/>
          </p:nvPr>
        </p:nvSpPr>
        <p:spPr/>
        <p:txBody>
          <a:bodyPr/>
          <a:lstStyle/>
          <a:p>
            <a:fld id="{63495140-8AF3-44B3-8E8F-973C040A3C95}" type="slidenum">
              <a:rPr lang="pl-PL" smtClean="0"/>
              <a:t>2</a:t>
            </a:fld>
            <a:endParaRPr lang="pl-PL" dirty="0"/>
          </a:p>
        </p:txBody>
      </p:sp>
    </p:spTree>
    <p:extLst>
      <p:ext uri="{BB962C8B-B14F-4D97-AF65-F5344CB8AC3E}">
        <p14:creationId xmlns:p14="http://schemas.microsoft.com/office/powerpoint/2010/main" val="200217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EDE9500A-38D0-4157-B9DE-0BB03A9BEE21}"/>
              </a:ext>
            </a:extLst>
          </p:cNvPr>
          <p:cNvGraphicFramePr/>
          <p:nvPr>
            <p:extLst>
              <p:ext uri="{D42A27DB-BD31-4B8C-83A1-F6EECF244321}">
                <p14:modId xmlns:p14="http://schemas.microsoft.com/office/powerpoint/2010/main" val="1021453759"/>
              </p:ext>
            </p:extLst>
          </p:nvPr>
        </p:nvGraphicFramePr>
        <p:xfrm>
          <a:off x="531443" y="1623742"/>
          <a:ext cx="3128717" cy="4438597"/>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20</a:t>
            </a:fld>
            <a:endParaRPr lang="pl-PL" dirty="0"/>
          </a:p>
        </p:txBody>
      </p:sp>
      <p:graphicFrame>
        <p:nvGraphicFramePr>
          <p:cNvPr id="30" name="Wykres 29">
            <a:extLst>
              <a:ext uri="{FF2B5EF4-FFF2-40B4-BE49-F238E27FC236}">
                <a16:creationId xmlns:a16="http://schemas.microsoft.com/office/drawing/2014/main" id="{75AEA921-9A29-4378-A2C1-48350F77F1A0}"/>
              </a:ext>
            </a:extLst>
          </p:cNvPr>
          <p:cNvGraphicFramePr/>
          <p:nvPr>
            <p:extLst>
              <p:ext uri="{D42A27DB-BD31-4B8C-83A1-F6EECF244321}">
                <p14:modId xmlns:p14="http://schemas.microsoft.com/office/powerpoint/2010/main" val="18522755"/>
              </p:ext>
            </p:extLst>
          </p:nvPr>
        </p:nvGraphicFramePr>
        <p:xfrm>
          <a:off x="3940442" y="1628704"/>
          <a:ext cx="2208723" cy="4403350"/>
        </p:xfrm>
        <a:graphic>
          <a:graphicData uri="http://schemas.openxmlformats.org/drawingml/2006/chart">
            <c:chart xmlns:c="http://schemas.openxmlformats.org/drawingml/2006/chart" xmlns:r="http://schemas.openxmlformats.org/officeDocument/2006/relationships" r:id="rId3"/>
          </a:graphicData>
        </a:graphic>
      </p:graphicFrame>
      <p:sp>
        <p:nvSpPr>
          <p:cNvPr id="22" name="Prostokąt 21">
            <a:extLst>
              <a:ext uri="{FF2B5EF4-FFF2-40B4-BE49-F238E27FC236}">
                <a16:creationId xmlns:a16="http://schemas.microsoft.com/office/drawing/2014/main" id="{DE95BFED-977A-4211-A37C-E36608DBD675}"/>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P2. Proszę uszeregować zgodnie z własnym przekonaniem poniższe źródła zanieczyszczeń według skali ich oddziaływania na jakość powietrza (od czynników najbardziej zanieczyszczających powietrze do najmniej) </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23" name="Wykres 22">
            <a:extLst>
              <a:ext uri="{FF2B5EF4-FFF2-40B4-BE49-F238E27FC236}">
                <a16:creationId xmlns:a16="http://schemas.microsoft.com/office/drawing/2014/main" id="{810183EC-7A76-4AEE-890F-294EAB9718BB}"/>
              </a:ext>
            </a:extLst>
          </p:cNvPr>
          <p:cNvGraphicFramePr/>
          <p:nvPr>
            <p:extLst>
              <p:ext uri="{D42A27DB-BD31-4B8C-83A1-F6EECF244321}">
                <p14:modId xmlns:p14="http://schemas.microsoft.com/office/powerpoint/2010/main" val="3288148241"/>
              </p:ext>
            </p:extLst>
          </p:nvPr>
        </p:nvGraphicFramePr>
        <p:xfrm>
          <a:off x="6436905" y="1628704"/>
          <a:ext cx="2219883" cy="4403350"/>
        </p:xfrm>
        <a:graphic>
          <a:graphicData uri="http://schemas.openxmlformats.org/drawingml/2006/chart">
            <c:chart xmlns:c="http://schemas.openxmlformats.org/drawingml/2006/chart" xmlns:r="http://schemas.openxmlformats.org/officeDocument/2006/relationships" r:id="rId4"/>
          </a:graphicData>
        </a:graphic>
      </p:graphicFrame>
      <p:sp>
        <p:nvSpPr>
          <p:cNvPr id="33" name="pole tekstowe 32">
            <a:extLst>
              <a:ext uri="{FF2B5EF4-FFF2-40B4-BE49-F238E27FC236}">
                <a16:creationId xmlns:a16="http://schemas.microsoft.com/office/drawing/2014/main" id="{C6AA6257-CD56-468D-8121-6D2F236CE8EF}"/>
              </a:ext>
            </a:extLst>
          </p:cNvPr>
          <p:cNvSpPr txBox="1"/>
          <p:nvPr/>
        </p:nvSpPr>
        <p:spPr>
          <a:xfrm>
            <a:off x="235959" y="5972411"/>
            <a:ext cx="476547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cxnSp>
        <p:nvCxnSpPr>
          <p:cNvPr id="35" name="Łącznik prosty 34">
            <a:extLst>
              <a:ext uri="{FF2B5EF4-FFF2-40B4-BE49-F238E27FC236}">
                <a16:creationId xmlns:a16="http://schemas.microsoft.com/office/drawing/2014/main" id="{81AA94BC-4E65-4CAA-B296-305ACA50D35E}"/>
              </a:ext>
            </a:extLst>
          </p:cNvPr>
          <p:cNvCxnSpPr>
            <a:cxnSpLocks/>
          </p:cNvCxnSpPr>
          <p:nvPr/>
        </p:nvCxnSpPr>
        <p:spPr>
          <a:xfrm>
            <a:off x="243291" y="2067089"/>
            <a:ext cx="864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04A93119-8577-412D-AE53-4DF0CF836155}"/>
              </a:ext>
            </a:extLst>
          </p:cNvPr>
          <p:cNvCxnSpPr>
            <a:cxnSpLocks/>
          </p:cNvCxnSpPr>
          <p:nvPr/>
        </p:nvCxnSpPr>
        <p:spPr>
          <a:xfrm>
            <a:off x="243291" y="3483592"/>
            <a:ext cx="864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37" name="Łącznik prosty 36">
            <a:extLst>
              <a:ext uri="{FF2B5EF4-FFF2-40B4-BE49-F238E27FC236}">
                <a16:creationId xmlns:a16="http://schemas.microsoft.com/office/drawing/2014/main" id="{E4F0653A-5736-4894-A993-5963BCE58BB8}"/>
              </a:ext>
            </a:extLst>
          </p:cNvPr>
          <p:cNvCxnSpPr>
            <a:cxnSpLocks/>
          </p:cNvCxnSpPr>
          <p:nvPr/>
        </p:nvCxnSpPr>
        <p:spPr>
          <a:xfrm>
            <a:off x="243291" y="4656562"/>
            <a:ext cx="864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8" name="Wykres 37">
            <a:extLst>
              <a:ext uri="{FF2B5EF4-FFF2-40B4-BE49-F238E27FC236}">
                <a16:creationId xmlns:a16="http://schemas.microsoft.com/office/drawing/2014/main" id="{2BCA0FB3-1546-46C2-A443-EB29ABA2CBC5}"/>
              </a:ext>
            </a:extLst>
          </p:cNvPr>
          <p:cNvGraphicFramePr/>
          <p:nvPr>
            <p:extLst>
              <p:ext uri="{D42A27DB-BD31-4B8C-83A1-F6EECF244321}">
                <p14:modId xmlns:p14="http://schemas.microsoft.com/office/powerpoint/2010/main" val="2702752188"/>
              </p:ext>
            </p:extLst>
          </p:nvPr>
        </p:nvGraphicFramePr>
        <p:xfrm>
          <a:off x="4312525" y="687843"/>
          <a:ext cx="4248760" cy="554231"/>
        </p:xfrm>
        <a:graphic>
          <a:graphicData uri="http://schemas.openxmlformats.org/drawingml/2006/chart">
            <c:chart xmlns:c="http://schemas.openxmlformats.org/drawingml/2006/chart" xmlns:r="http://schemas.openxmlformats.org/officeDocument/2006/relationships" r:id="rId5"/>
          </a:graphicData>
        </a:graphic>
      </p:graphicFrame>
      <p:sp>
        <p:nvSpPr>
          <p:cNvPr id="28" name="pole tekstowe 27">
            <a:extLst>
              <a:ext uri="{FF2B5EF4-FFF2-40B4-BE49-F238E27FC236}">
                <a16:creationId xmlns:a16="http://schemas.microsoft.com/office/drawing/2014/main" id="{260E5984-925B-4B19-A844-4F1BFA3CFC3B}"/>
              </a:ext>
            </a:extLst>
          </p:cNvPr>
          <p:cNvSpPr txBox="1"/>
          <p:nvPr/>
        </p:nvSpPr>
        <p:spPr>
          <a:xfrm>
            <a:off x="1750566" y="1362132"/>
            <a:ext cx="1736263" cy="261610"/>
          </a:xfrm>
          <a:prstGeom prst="rect">
            <a:avLst/>
          </a:prstGeom>
          <a:noFill/>
        </p:spPr>
        <p:txBody>
          <a:bodyPr wrap="square" rtlCol="0">
            <a:spAutoFit/>
          </a:bodyPr>
          <a:lstStyle/>
          <a:p>
            <a:pPr algn="ctr"/>
            <a:r>
              <a:rPr lang="pl-PL" sz="1100" b="1" dirty="0">
                <a:solidFill>
                  <a:schemeClr val="tx1">
                    <a:lumMod val="65000"/>
                    <a:lumOff val="35000"/>
                  </a:schemeClr>
                </a:solidFill>
                <a:latin typeface="Century Gothic" panose="020B0502020202020204" pitchFamily="34" charset="0"/>
              </a:rPr>
              <a:t>OGRZEWANIE DOMÓW</a:t>
            </a:r>
          </a:p>
        </p:txBody>
      </p:sp>
      <p:sp>
        <p:nvSpPr>
          <p:cNvPr id="40" name="pole tekstowe 39">
            <a:extLst>
              <a:ext uri="{FF2B5EF4-FFF2-40B4-BE49-F238E27FC236}">
                <a16:creationId xmlns:a16="http://schemas.microsoft.com/office/drawing/2014/main" id="{3F4CC066-BEBA-45C4-842E-6C00BE85BB9F}"/>
              </a:ext>
            </a:extLst>
          </p:cNvPr>
          <p:cNvSpPr txBox="1"/>
          <p:nvPr/>
        </p:nvSpPr>
        <p:spPr>
          <a:xfrm>
            <a:off x="4390002" y="1361625"/>
            <a:ext cx="1621537" cy="261610"/>
          </a:xfrm>
          <a:prstGeom prst="rect">
            <a:avLst/>
          </a:prstGeom>
          <a:noFill/>
        </p:spPr>
        <p:txBody>
          <a:bodyPr wrap="square" rtlCol="0">
            <a:spAutoFit/>
          </a:bodyPr>
          <a:lstStyle/>
          <a:p>
            <a:pPr algn="ctr"/>
            <a:r>
              <a:rPr lang="pl-PL" sz="1100" b="1" dirty="0">
                <a:solidFill>
                  <a:schemeClr val="tx1">
                    <a:lumMod val="65000"/>
                    <a:lumOff val="35000"/>
                  </a:schemeClr>
                </a:solidFill>
                <a:latin typeface="Century Gothic" panose="020B0502020202020204" pitchFamily="34" charset="0"/>
              </a:rPr>
              <a:t>EMISJE POJAZDÓW</a:t>
            </a:r>
          </a:p>
        </p:txBody>
      </p:sp>
      <p:sp>
        <p:nvSpPr>
          <p:cNvPr id="31" name="pole tekstowe 30">
            <a:extLst>
              <a:ext uri="{FF2B5EF4-FFF2-40B4-BE49-F238E27FC236}">
                <a16:creationId xmlns:a16="http://schemas.microsoft.com/office/drawing/2014/main" id="{E1726A6A-B329-446F-8DF6-2E21CE0C6EB3}"/>
              </a:ext>
            </a:extLst>
          </p:cNvPr>
          <p:cNvSpPr txBox="1"/>
          <p:nvPr/>
        </p:nvSpPr>
        <p:spPr>
          <a:xfrm>
            <a:off x="6809930" y="1344431"/>
            <a:ext cx="1621537" cy="261610"/>
          </a:xfrm>
          <a:prstGeom prst="rect">
            <a:avLst/>
          </a:prstGeom>
          <a:noFill/>
        </p:spPr>
        <p:txBody>
          <a:bodyPr wrap="square" rtlCol="0">
            <a:spAutoFit/>
          </a:bodyPr>
          <a:lstStyle/>
          <a:p>
            <a:pPr algn="ctr"/>
            <a:r>
              <a:rPr lang="pl-PL" sz="1100" b="1" dirty="0">
                <a:solidFill>
                  <a:schemeClr val="tx1">
                    <a:lumMod val="65000"/>
                    <a:lumOff val="35000"/>
                  </a:schemeClr>
                </a:solidFill>
                <a:latin typeface="Century Gothic" panose="020B0502020202020204" pitchFamily="34" charset="0"/>
              </a:rPr>
              <a:t>PRZEMYSŁ</a:t>
            </a:r>
          </a:p>
        </p:txBody>
      </p:sp>
      <p:graphicFrame>
        <p:nvGraphicFramePr>
          <p:cNvPr id="49" name="Tabela 48">
            <a:extLst>
              <a:ext uri="{FF2B5EF4-FFF2-40B4-BE49-F238E27FC236}">
                <a16:creationId xmlns:a16="http://schemas.microsoft.com/office/drawing/2014/main" id="{9891118F-9A00-49AD-93A8-7E97CF212D6B}"/>
              </a:ext>
            </a:extLst>
          </p:cNvPr>
          <p:cNvGraphicFramePr>
            <a:graphicFrameLocks noGrp="1"/>
          </p:cNvGraphicFramePr>
          <p:nvPr>
            <p:extLst>
              <p:ext uri="{D42A27DB-BD31-4B8C-83A1-F6EECF244321}">
                <p14:modId xmlns:p14="http://schemas.microsoft.com/office/powerpoint/2010/main" val="3794970393"/>
              </p:ext>
            </p:extLst>
          </p:nvPr>
        </p:nvGraphicFramePr>
        <p:xfrm>
          <a:off x="705616" y="2292845"/>
          <a:ext cx="794852" cy="3704471"/>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847318531"/>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104179176"/>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2976814356"/>
                  </a:ext>
                </a:extLst>
              </a:tr>
              <a:tr h="18278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310676636"/>
                  </a:ext>
                </a:extLst>
              </a:tr>
              <a:tr h="248848">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1090955000"/>
                  </a:ext>
                </a:extLst>
              </a:tr>
              <a:tr h="23012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3883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1844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69994594"/>
                  </a:ext>
                </a:extLst>
              </a:tr>
              <a:tr h="2322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21620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18019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24884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grpSp>
        <p:nvGrpSpPr>
          <p:cNvPr id="7" name="Grupa 6">
            <a:extLst>
              <a:ext uri="{FF2B5EF4-FFF2-40B4-BE49-F238E27FC236}">
                <a16:creationId xmlns:a16="http://schemas.microsoft.com/office/drawing/2014/main" id="{E86D301A-BE3E-426D-9A7D-DA9D0DEA998A}"/>
              </a:ext>
            </a:extLst>
          </p:cNvPr>
          <p:cNvGrpSpPr/>
          <p:nvPr/>
        </p:nvGrpSpPr>
        <p:grpSpPr>
          <a:xfrm>
            <a:off x="1356503" y="1276865"/>
            <a:ext cx="396927" cy="380230"/>
            <a:chOff x="1636872" y="2092818"/>
            <a:chExt cx="396927" cy="380230"/>
          </a:xfrm>
        </p:grpSpPr>
        <p:sp>
          <p:nvSpPr>
            <p:cNvPr id="25" name="Owal 24">
              <a:extLst>
                <a:ext uri="{FF2B5EF4-FFF2-40B4-BE49-F238E27FC236}">
                  <a16:creationId xmlns:a16="http://schemas.microsoft.com/office/drawing/2014/main" id="{7C34865A-91A0-4780-A870-30911BCEE628}"/>
                </a:ext>
              </a:extLst>
            </p:cNvPr>
            <p:cNvSpPr/>
            <p:nvPr/>
          </p:nvSpPr>
          <p:spPr>
            <a:xfrm>
              <a:off x="1636872" y="2092818"/>
              <a:ext cx="396927" cy="380230"/>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6" name="Obraz 25">
              <a:extLst>
                <a:ext uri="{FF2B5EF4-FFF2-40B4-BE49-F238E27FC236}">
                  <a16:creationId xmlns:a16="http://schemas.microsoft.com/office/drawing/2014/main" id="{FC01FB3C-92E1-4FDC-BD83-2CB0A4D84A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2443" y="2154218"/>
              <a:ext cx="325783" cy="288332"/>
            </a:xfrm>
            <a:prstGeom prst="rect">
              <a:avLst/>
            </a:prstGeom>
          </p:spPr>
        </p:pic>
      </p:grpSp>
      <p:grpSp>
        <p:nvGrpSpPr>
          <p:cNvPr id="8" name="Grupa 7">
            <a:extLst>
              <a:ext uri="{FF2B5EF4-FFF2-40B4-BE49-F238E27FC236}">
                <a16:creationId xmlns:a16="http://schemas.microsoft.com/office/drawing/2014/main" id="{718955A7-C444-4727-939B-8505DA68D24F}"/>
              </a:ext>
            </a:extLst>
          </p:cNvPr>
          <p:cNvGrpSpPr/>
          <p:nvPr/>
        </p:nvGrpSpPr>
        <p:grpSpPr>
          <a:xfrm>
            <a:off x="4044480" y="1296884"/>
            <a:ext cx="396928" cy="336260"/>
            <a:chOff x="289403" y="940605"/>
            <a:chExt cx="396928" cy="336260"/>
          </a:xfrm>
        </p:grpSpPr>
        <p:sp>
          <p:nvSpPr>
            <p:cNvPr id="27" name="Owal 26">
              <a:extLst>
                <a:ext uri="{FF2B5EF4-FFF2-40B4-BE49-F238E27FC236}">
                  <a16:creationId xmlns:a16="http://schemas.microsoft.com/office/drawing/2014/main" id="{F6B263E0-CC40-4577-ABD2-E785A753DE85}"/>
                </a:ext>
              </a:extLst>
            </p:cNvPr>
            <p:cNvSpPr/>
            <p:nvPr/>
          </p:nvSpPr>
          <p:spPr>
            <a:xfrm>
              <a:off x="289403" y="940605"/>
              <a:ext cx="396928" cy="336260"/>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a:extLst>
                <a:ext uri="{FF2B5EF4-FFF2-40B4-BE49-F238E27FC236}">
                  <a16:creationId xmlns:a16="http://schemas.microsoft.com/office/drawing/2014/main" id="{20A8A33D-1E00-4C8F-A9C1-A45150B793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92" y="977424"/>
              <a:ext cx="308666" cy="273235"/>
            </a:xfrm>
            <a:prstGeom prst="rect">
              <a:avLst/>
            </a:prstGeom>
          </p:spPr>
        </p:pic>
      </p:grpSp>
      <p:grpSp>
        <p:nvGrpSpPr>
          <p:cNvPr id="9" name="Grupa 8">
            <a:extLst>
              <a:ext uri="{FF2B5EF4-FFF2-40B4-BE49-F238E27FC236}">
                <a16:creationId xmlns:a16="http://schemas.microsoft.com/office/drawing/2014/main" id="{D463D1C7-06C4-4E70-9507-DE0D3ECC3948}"/>
              </a:ext>
            </a:extLst>
          </p:cNvPr>
          <p:cNvGrpSpPr/>
          <p:nvPr/>
        </p:nvGrpSpPr>
        <p:grpSpPr>
          <a:xfrm>
            <a:off x="6864847" y="1291473"/>
            <a:ext cx="355895" cy="350166"/>
            <a:chOff x="177914" y="848445"/>
            <a:chExt cx="854255" cy="854255"/>
          </a:xfrm>
        </p:grpSpPr>
        <p:sp>
          <p:nvSpPr>
            <p:cNvPr id="32" name="Owal 31">
              <a:extLst>
                <a:ext uri="{FF2B5EF4-FFF2-40B4-BE49-F238E27FC236}">
                  <a16:creationId xmlns:a16="http://schemas.microsoft.com/office/drawing/2014/main" id="{B703F0DA-F995-482B-A9FB-F85C4BCFB5A0}"/>
                </a:ext>
              </a:extLst>
            </p:cNvPr>
            <p:cNvSpPr/>
            <p:nvPr/>
          </p:nvSpPr>
          <p:spPr>
            <a:xfrm>
              <a:off x="177914" y="848445"/>
              <a:ext cx="854255" cy="854255"/>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4" name="Grafika 33" descr="Fabryka">
              <a:extLst>
                <a:ext uri="{FF2B5EF4-FFF2-40B4-BE49-F238E27FC236}">
                  <a16:creationId xmlns:a16="http://schemas.microsoft.com/office/drawing/2014/main" id="{1C351BE9-7F50-4542-9893-5E8D111A392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037" y="896102"/>
              <a:ext cx="720000" cy="720000"/>
            </a:xfrm>
            <a:prstGeom prst="rect">
              <a:avLst/>
            </a:prstGeom>
          </p:spPr>
        </p:pic>
      </p:grpSp>
      <p:sp>
        <p:nvSpPr>
          <p:cNvPr id="39" name="pole tekstowe 38">
            <a:extLst>
              <a:ext uri="{FF2B5EF4-FFF2-40B4-BE49-F238E27FC236}">
                <a16:creationId xmlns:a16="http://schemas.microsoft.com/office/drawing/2014/main" id="{2361777B-0D45-420B-9BD8-8B3436C8BE1B}"/>
              </a:ext>
            </a:extLst>
          </p:cNvPr>
          <p:cNvSpPr txBox="1"/>
          <p:nvPr/>
        </p:nvSpPr>
        <p:spPr>
          <a:xfrm>
            <a:off x="1408975" y="1714376"/>
            <a:ext cx="338981" cy="253916"/>
          </a:xfrm>
          <a:prstGeom prst="rect">
            <a:avLst/>
          </a:prstGeom>
          <a:noFill/>
        </p:spPr>
        <p:txBody>
          <a:bodyPr wrap="square" rtlCol="0">
            <a:spAutoFit/>
          </a:bodyPr>
          <a:lstStyle/>
          <a:p>
            <a:r>
              <a:rPr lang="pl-PL" sz="1050" i="1" dirty="0">
                <a:solidFill>
                  <a:schemeClr val="bg1">
                    <a:lumMod val="65000"/>
                  </a:schemeClr>
                </a:solidFill>
                <a:latin typeface="Century Gothic" panose="020B0502020202020204" pitchFamily="34" charset="0"/>
              </a:rPr>
              <a:t>*</a:t>
            </a:r>
          </a:p>
        </p:txBody>
      </p:sp>
      <p:sp>
        <p:nvSpPr>
          <p:cNvPr id="41" name="pole tekstowe 40">
            <a:extLst>
              <a:ext uri="{FF2B5EF4-FFF2-40B4-BE49-F238E27FC236}">
                <a16:creationId xmlns:a16="http://schemas.microsoft.com/office/drawing/2014/main" id="{00373DEE-9F0D-4127-ADD6-0B8E15166C36}"/>
              </a:ext>
            </a:extLst>
          </p:cNvPr>
          <p:cNvSpPr txBox="1"/>
          <p:nvPr/>
        </p:nvSpPr>
        <p:spPr>
          <a:xfrm>
            <a:off x="0" y="670145"/>
            <a:ext cx="4765475" cy="230832"/>
          </a:xfrm>
          <a:prstGeom prst="rect">
            <a:avLst/>
          </a:prstGeom>
          <a:noFill/>
        </p:spPr>
        <p:txBody>
          <a:bodyPr wrap="square" rtlCol="0">
            <a:spAutoFit/>
          </a:bodyPr>
          <a:lstStyle/>
          <a:p>
            <a:r>
              <a:rPr lang="pl-PL" sz="900" i="1" dirty="0">
                <a:solidFill>
                  <a:schemeClr val="bg1">
                    <a:lumMod val="65000"/>
                  </a:schemeClr>
                </a:solidFill>
                <a:latin typeface="Century Gothic" panose="020B0502020202020204" pitchFamily="34" charset="0"/>
              </a:rPr>
              <a:t>*Analiza odpowiedzi respondentów względem źródeł zanieczyszczeń</a:t>
            </a:r>
          </a:p>
        </p:txBody>
      </p:sp>
    </p:spTree>
    <p:extLst>
      <p:ext uri="{BB962C8B-B14F-4D97-AF65-F5344CB8AC3E}">
        <p14:creationId xmlns:p14="http://schemas.microsoft.com/office/powerpoint/2010/main" val="282123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8046" y="538163"/>
            <a:ext cx="8786948" cy="4669563"/>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przekonaniu respondentów </a:t>
            </a:r>
            <a:r>
              <a:rPr lang="pl-PL" sz="1200" b="1" dirty="0">
                <a:solidFill>
                  <a:schemeClr val="tx1">
                    <a:lumMod val="65000"/>
                    <a:lumOff val="35000"/>
                  </a:schemeClr>
                </a:solidFill>
                <a:latin typeface="Century Gothic" panose="020B0502020202020204" pitchFamily="34" charset="0"/>
              </a:rPr>
              <a:t>największym źródłem zanieczyszczeń powietrza jest ogrzewanie domów</a:t>
            </a:r>
            <a:r>
              <a:rPr lang="pl-PL" sz="1200" dirty="0">
                <a:solidFill>
                  <a:schemeClr val="tx1">
                    <a:lumMod val="65000"/>
                    <a:lumOff val="35000"/>
                  </a:schemeClr>
                </a:solidFill>
                <a:latin typeface="Century Gothic" panose="020B0502020202020204" pitchFamily="34" charset="0"/>
              </a:rPr>
              <a:t>. Ponad połowa badanych uznała ten czynnik za najbardziej zanieczyszczający powietrze. Na drugim miejscu najczęściej pojawiały się </a:t>
            </a:r>
            <a:r>
              <a:rPr lang="pl-PL" sz="1200" b="1" dirty="0">
                <a:solidFill>
                  <a:schemeClr val="tx1">
                    <a:lumMod val="65000"/>
                    <a:lumOff val="35000"/>
                  </a:schemeClr>
                </a:solidFill>
                <a:latin typeface="Century Gothic" panose="020B0502020202020204" pitchFamily="34" charset="0"/>
              </a:rPr>
              <a:t>emisje z pojazdów </a:t>
            </a:r>
            <a:r>
              <a:rPr lang="pl-PL" sz="1200" dirty="0">
                <a:solidFill>
                  <a:schemeClr val="tx1">
                    <a:lumMod val="65000"/>
                    <a:lumOff val="35000"/>
                  </a:schemeClr>
                </a:solidFill>
                <a:latin typeface="Century Gothic" panose="020B0502020202020204" pitchFamily="34" charset="0"/>
              </a:rPr>
              <a:t>(61,2%), zaś na trzecim, jako czynnik w najmniejszym stopniu zanieczyszczający powietrze – </a:t>
            </a:r>
            <a:r>
              <a:rPr lang="pl-PL" sz="1200" b="1" dirty="0">
                <a:solidFill>
                  <a:schemeClr val="tx1">
                    <a:lumMod val="65000"/>
                    <a:lumOff val="35000"/>
                  </a:schemeClr>
                </a:solidFill>
                <a:latin typeface="Century Gothic" panose="020B0502020202020204" pitchFamily="34" charset="0"/>
              </a:rPr>
              <a:t>przemysł </a:t>
            </a:r>
            <a:r>
              <a:rPr lang="pl-PL" sz="1200" dirty="0">
                <a:solidFill>
                  <a:schemeClr val="tx1">
                    <a:lumMod val="65000"/>
                    <a:lumOff val="35000"/>
                  </a:schemeClr>
                </a:solidFill>
                <a:latin typeface="Century Gothic" panose="020B0502020202020204" pitchFamily="34" charset="0"/>
              </a:rPr>
              <a:t>(59,4%).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Niemal połowa respondentów (47,2%) prawidłowo wskazała źródła zanieczyszczeń według skali ich oddziaływania na jakość powietrza. Nieco lepiej wypadły pod tym kątem kobiety niż mężczyźni (51,0% vs 43,1% prawidłowych wskazań). Ze względu na wiek najwięcej prawidłowych wskazań odnotowano w najstarszej grupie respondentów, powyżej 60 roku życia (57,7%), a ze względu na wykształcenie wśród osób z wykształceniem zawodowym (56,4%).  Zaobserwowano również, iż wraz ze wzrostem wielkości miejscowości spadał odsetek prawidłowych wskazań.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Analizując uzyskane wyniki w podziale na cechy społeczno-demograficzne zauważyć można, że na czynnik związany z ogrzewaniem domów jako najbardziej zanieczyszczający powietrze istotnie częściej wskazywały kobiety (57,3% vs 48,7%), ale również osoby powyżej 60 roku życia (65,5%) i te posiadające wykształcenie zawodowe (63,3%). W przypadku emisji pojazdów jako czynnika w nieco mniejszym stopniu wpływającego na stan powietrza nie odnotowano istotnych różnic pod względem cech respondentów. Wyniki różnicują się natomiast w odniesieniu do przemysłu, który uznany został za najmniej zagrażający jakości powietrza. Opinię taką nieco częściej wyrażały osoby starsze (pow.60 r.ż.: 67,2%).</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21</a:t>
            </a:fld>
            <a:endParaRPr lang="pl-PL" dirty="0"/>
          </a:p>
        </p:txBody>
      </p:sp>
      <p:sp>
        <p:nvSpPr>
          <p:cNvPr id="10" name="Prostokąt 9">
            <a:extLst>
              <a:ext uri="{FF2B5EF4-FFF2-40B4-BE49-F238E27FC236}">
                <a16:creationId xmlns:a16="http://schemas.microsoft.com/office/drawing/2014/main" id="{AE2BFDF1-5C16-4E31-9881-36B7849C7CA1}"/>
              </a:ext>
            </a:extLst>
          </p:cNvPr>
          <p:cNvSpPr/>
          <p:nvPr/>
        </p:nvSpPr>
        <p:spPr>
          <a:xfrm>
            <a:off x="148046" y="0"/>
            <a:ext cx="8995954"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32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209006" y="538164"/>
            <a:ext cx="8658324" cy="190894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W 2015 roku na zlecenie Ministerstwa Środowiska zrealizowano badanie techniką CAPI, w którym pojawiło się analogiczne pytanie. Wówczas zadaniem respondentów było dopasowanie odpowiedniego udziału procentowego do źródeł zanieczyszczeń. Jedna trzecia Polaków (35%) prawidłowo zaznaczyła, że ogrzewanie domów odpowiada za 88% zanieczyszczeń powietrza. Nieco więcej osób – 38% poprawnie odpowiedziało,</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emisje samochodów emitują 6% zanieczyszczeń powietrza. Najmniej respondentów potrafiło prawidłowo oszacować, za jaki udział procentowy zanieczyszczeń powietrza jest odpowiedzialny przemysł – niewiele ponad jedna czwarta Polaków (27%). Samych prawidłowych odpowiedzi udzielił co szósty Polak.</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22</a:t>
            </a:fld>
            <a:endParaRPr lang="pl-PL" dirty="0"/>
          </a:p>
        </p:txBody>
      </p:sp>
      <p:sp>
        <p:nvSpPr>
          <p:cNvPr id="10" name="Prostokąt 9">
            <a:extLst>
              <a:ext uri="{FF2B5EF4-FFF2-40B4-BE49-F238E27FC236}">
                <a16:creationId xmlns:a16="http://schemas.microsoft.com/office/drawing/2014/main" id="{AE2BFDF1-5C16-4E31-9881-36B7849C7CA1}"/>
              </a:ext>
            </a:extLst>
          </p:cNvPr>
          <p:cNvSpPr/>
          <p:nvPr/>
        </p:nvSpPr>
        <p:spPr>
          <a:xfrm>
            <a:off x="148046" y="0"/>
            <a:ext cx="8995954"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13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C22445A-112A-4833-8EFC-5EBA4C4C44F9}"/>
              </a:ext>
            </a:extLst>
          </p:cNvPr>
          <p:cNvSpPr/>
          <p:nvPr/>
        </p:nvSpPr>
        <p:spPr>
          <a:xfrm>
            <a:off x="346845" y="2247320"/>
            <a:ext cx="4376031" cy="30800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23" name="Symbol zastępczy zawartości 6" descr="Źródła zanieczyszczenia powietrza, z jakimi jest związane zjawisko smogu.&#10;&#10;Wykres kolumnowy przedstawiający źródła zanieczyszczenia powietrza, z jakimi jest związane zjawisko smogu: samochody w sezonie zimowym (89,5%), gospodarstwa domowe w sezonie zimowym (89,1%), samochody w sezonie letnim (51,4%),  gospodarstwa domowe w sezonie letnim (11,3%), nie wiem, trudno powiedzieć (0,5%).&#10;">
            <a:extLst>
              <a:ext uri="{FF2B5EF4-FFF2-40B4-BE49-F238E27FC236}">
                <a16:creationId xmlns:a16="http://schemas.microsoft.com/office/drawing/2014/main" id="{016AD76A-F50F-4886-A1B3-A85D4144F56E}"/>
              </a:ext>
            </a:extLst>
          </p:cNvPr>
          <p:cNvGraphicFramePr>
            <a:graphicFrameLocks/>
          </p:cNvGraphicFramePr>
          <p:nvPr>
            <p:extLst>
              <p:ext uri="{D42A27DB-BD31-4B8C-83A1-F6EECF244321}">
                <p14:modId xmlns:p14="http://schemas.microsoft.com/office/powerpoint/2010/main" val="2958972165"/>
              </p:ext>
            </p:extLst>
          </p:nvPr>
        </p:nvGraphicFramePr>
        <p:xfrm>
          <a:off x="282455" y="2305721"/>
          <a:ext cx="7399420" cy="3559293"/>
        </p:xfrm>
        <a:graphic>
          <a:graphicData uri="http://schemas.openxmlformats.org/drawingml/2006/chart">
            <c:chart xmlns:c="http://schemas.openxmlformats.org/drawingml/2006/chart" xmlns:r="http://schemas.openxmlformats.org/officeDocument/2006/relationships" r:id="rId3"/>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23</a:t>
            </a:fld>
            <a:endParaRPr lang="pl-PL" dirty="0"/>
          </a:p>
        </p:txBody>
      </p:sp>
      <p:sp>
        <p:nvSpPr>
          <p:cNvPr id="22" name="Prostokąt 21">
            <a:extLst>
              <a:ext uri="{FF2B5EF4-FFF2-40B4-BE49-F238E27FC236}">
                <a16:creationId xmlns:a16="http://schemas.microsoft.com/office/drawing/2014/main" id="{87AA0FF8-6118-44C9-A120-20A4DE4404C3}"/>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P3. Z jakimi źródłami zanieczyszczenia powietrza Pana/i zdaniem jest związane zjawisko smogu?</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4" name="Grupa 3">
            <a:extLst>
              <a:ext uri="{FF2B5EF4-FFF2-40B4-BE49-F238E27FC236}">
                <a16:creationId xmlns:a16="http://schemas.microsoft.com/office/drawing/2014/main" id="{FEB46FFE-4F17-4653-8E30-210838C0ECC8}"/>
              </a:ext>
            </a:extLst>
          </p:cNvPr>
          <p:cNvGrpSpPr/>
          <p:nvPr/>
        </p:nvGrpSpPr>
        <p:grpSpPr>
          <a:xfrm>
            <a:off x="2212784" y="4755312"/>
            <a:ext cx="670443" cy="478310"/>
            <a:chOff x="2702351" y="5066075"/>
            <a:chExt cx="931642" cy="687655"/>
          </a:xfrm>
          <a:solidFill>
            <a:schemeClr val="bg1"/>
          </a:solidFill>
        </p:grpSpPr>
        <p:pic>
          <p:nvPicPr>
            <p:cNvPr id="30" name="Grafika 29" descr="Płatek śniegu">
              <a:extLst>
                <a:ext uri="{FF2B5EF4-FFF2-40B4-BE49-F238E27FC236}">
                  <a16:creationId xmlns:a16="http://schemas.microsoft.com/office/drawing/2014/main" id="{1BF719A8-5EC5-4216-98DA-6115E9697EA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5353" y="5066075"/>
              <a:ext cx="548640" cy="548640"/>
            </a:xfrm>
            <a:prstGeom prst="rect">
              <a:avLst/>
            </a:prstGeom>
          </p:spPr>
        </p:pic>
        <p:pic>
          <p:nvPicPr>
            <p:cNvPr id="31" name="Grafika 30" descr="Dom">
              <a:extLst>
                <a:ext uri="{FF2B5EF4-FFF2-40B4-BE49-F238E27FC236}">
                  <a16:creationId xmlns:a16="http://schemas.microsoft.com/office/drawing/2014/main" id="{7D3DB834-A6BB-45F2-A448-05C4A0FBDCC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2351" y="5205090"/>
              <a:ext cx="548640" cy="548640"/>
            </a:xfrm>
            <a:prstGeom prst="rect">
              <a:avLst/>
            </a:prstGeom>
          </p:spPr>
        </p:pic>
      </p:grpSp>
      <p:grpSp>
        <p:nvGrpSpPr>
          <p:cNvPr id="3" name="Grupa 2">
            <a:extLst>
              <a:ext uri="{FF2B5EF4-FFF2-40B4-BE49-F238E27FC236}">
                <a16:creationId xmlns:a16="http://schemas.microsoft.com/office/drawing/2014/main" id="{1DF2AA5A-A1E8-4D01-B3DF-99128F170F3C}"/>
              </a:ext>
            </a:extLst>
          </p:cNvPr>
          <p:cNvGrpSpPr/>
          <p:nvPr/>
        </p:nvGrpSpPr>
        <p:grpSpPr>
          <a:xfrm>
            <a:off x="747190" y="4755312"/>
            <a:ext cx="670435" cy="537024"/>
            <a:chOff x="1250116" y="5040065"/>
            <a:chExt cx="931631" cy="772066"/>
          </a:xfrm>
          <a:solidFill>
            <a:schemeClr val="bg1"/>
          </a:solidFill>
        </p:grpSpPr>
        <p:pic>
          <p:nvPicPr>
            <p:cNvPr id="32" name="Grafika 31" descr="Samochód">
              <a:extLst>
                <a:ext uri="{FF2B5EF4-FFF2-40B4-BE49-F238E27FC236}">
                  <a16:creationId xmlns:a16="http://schemas.microsoft.com/office/drawing/2014/main" id="{A28A7F87-618F-4CD9-832B-5768827B8E4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0116" y="5263491"/>
              <a:ext cx="548640" cy="548640"/>
            </a:xfrm>
            <a:prstGeom prst="rect">
              <a:avLst/>
            </a:prstGeom>
          </p:spPr>
        </p:pic>
        <p:pic>
          <p:nvPicPr>
            <p:cNvPr id="33" name="Grafika 32" descr="Płatek śniegu">
              <a:extLst>
                <a:ext uri="{FF2B5EF4-FFF2-40B4-BE49-F238E27FC236}">
                  <a16:creationId xmlns:a16="http://schemas.microsoft.com/office/drawing/2014/main" id="{881C26CB-7E22-48C7-9F0B-329CD5920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3107" y="5040065"/>
              <a:ext cx="548640" cy="548640"/>
            </a:xfrm>
            <a:prstGeom prst="rect">
              <a:avLst/>
            </a:prstGeom>
          </p:spPr>
        </p:pic>
      </p:grpSp>
      <p:grpSp>
        <p:nvGrpSpPr>
          <p:cNvPr id="6" name="Grupa 5">
            <a:extLst>
              <a:ext uri="{FF2B5EF4-FFF2-40B4-BE49-F238E27FC236}">
                <a16:creationId xmlns:a16="http://schemas.microsoft.com/office/drawing/2014/main" id="{FEAC3628-1CC2-406B-AD1C-D08FBC1C24E3}"/>
              </a:ext>
            </a:extLst>
          </p:cNvPr>
          <p:cNvGrpSpPr/>
          <p:nvPr/>
        </p:nvGrpSpPr>
        <p:grpSpPr>
          <a:xfrm>
            <a:off x="3678378" y="4806068"/>
            <a:ext cx="668481" cy="496538"/>
            <a:chOff x="4047577" y="5039870"/>
            <a:chExt cx="928916" cy="713860"/>
          </a:xfrm>
          <a:solidFill>
            <a:schemeClr val="bg1"/>
          </a:solidFill>
        </p:grpSpPr>
        <p:pic>
          <p:nvPicPr>
            <p:cNvPr id="34" name="Grafika 33" descr="Samochód">
              <a:extLst>
                <a:ext uri="{FF2B5EF4-FFF2-40B4-BE49-F238E27FC236}">
                  <a16:creationId xmlns:a16="http://schemas.microsoft.com/office/drawing/2014/main" id="{0CE4CCDC-CF2B-4255-8EA7-A7ADA675409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47577" y="5205090"/>
              <a:ext cx="548640" cy="548640"/>
            </a:xfrm>
            <a:prstGeom prst="rect">
              <a:avLst/>
            </a:prstGeom>
          </p:spPr>
        </p:pic>
        <p:pic>
          <p:nvPicPr>
            <p:cNvPr id="35" name="Grafika 34" descr="Słońce">
              <a:extLst>
                <a:ext uri="{FF2B5EF4-FFF2-40B4-BE49-F238E27FC236}">
                  <a16:creationId xmlns:a16="http://schemas.microsoft.com/office/drawing/2014/main" id="{9BB352E9-B8F4-414B-8FA2-83EC894E08A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08493" y="5039870"/>
              <a:ext cx="468000" cy="468000"/>
            </a:xfrm>
            <a:prstGeom prst="rect">
              <a:avLst/>
            </a:prstGeom>
          </p:spPr>
        </p:pic>
      </p:grpSp>
      <p:grpSp>
        <p:nvGrpSpPr>
          <p:cNvPr id="7" name="Grupa 6">
            <a:extLst>
              <a:ext uri="{FF2B5EF4-FFF2-40B4-BE49-F238E27FC236}">
                <a16:creationId xmlns:a16="http://schemas.microsoft.com/office/drawing/2014/main" id="{7A1E3AD6-73DC-4A4C-B437-6C150F870445}"/>
              </a:ext>
            </a:extLst>
          </p:cNvPr>
          <p:cNvGrpSpPr/>
          <p:nvPr/>
        </p:nvGrpSpPr>
        <p:grpSpPr>
          <a:xfrm>
            <a:off x="5136065" y="4852006"/>
            <a:ext cx="657584" cy="431719"/>
            <a:chOff x="5630005" y="5133058"/>
            <a:chExt cx="913773" cy="620672"/>
          </a:xfrm>
          <a:solidFill>
            <a:schemeClr val="bg1"/>
          </a:solidFill>
        </p:grpSpPr>
        <p:pic>
          <p:nvPicPr>
            <p:cNvPr id="36" name="Grafika 35" descr="Dom">
              <a:extLst>
                <a:ext uri="{FF2B5EF4-FFF2-40B4-BE49-F238E27FC236}">
                  <a16:creationId xmlns:a16="http://schemas.microsoft.com/office/drawing/2014/main" id="{F9283A5B-78FE-4261-870A-C3DBE1491DF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0005" y="5205090"/>
              <a:ext cx="548640" cy="548640"/>
            </a:xfrm>
            <a:prstGeom prst="rect">
              <a:avLst/>
            </a:prstGeom>
          </p:spPr>
        </p:pic>
        <p:pic>
          <p:nvPicPr>
            <p:cNvPr id="37" name="Grafika 36" descr="Słońce">
              <a:extLst>
                <a:ext uri="{FF2B5EF4-FFF2-40B4-BE49-F238E27FC236}">
                  <a16:creationId xmlns:a16="http://schemas.microsoft.com/office/drawing/2014/main" id="{BDEEA746-E430-497F-A86D-9E51EC65C77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75778" y="5133058"/>
              <a:ext cx="468000" cy="468000"/>
            </a:xfrm>
            <a:prstGeom prst="rect">
              <a:avLst/>
            </a:prstGeom>
          </p:spPr>
        </p:pic>
      </p:grpSp>
      <p:sp>
        <p:nvSpPr>
          <p:cNvPr id="38" name="pole tekstowe 37">
            <a:extLst>
              <a:ext uri="{FF2B5EF4-FFF2-40B4-BE49-F238E27FC236}">
                <a16:creationId xmlns:a16="http://schemas.microsoft.com/office/drawing/2014/main" id="{9DC6D7D4-B2AC-43D3-88F5-DD472822724D}"/>
              </a:ext>
            </a:extLst>
          </p:cNvPr>
          <p:cNvSpPr txBox="1"/>
          <p:nvPr/>
        </p:nvSpPr>
        <p:spPr>
          <a:xfrm>
            <a:off x="216731" y="585975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19" name="Prostokąt: zaokrąglone rogi 18">
            <a:extLst>
              <a:ext uri="{FF2B5EF4-FFF2-40B4-BE49-F238E27FC236}">
                <a16:creationId xmlns:a16="http://schemas.microsoft.com/office/drawing/2014/main" id="{F535DAB7-F985-4B58-A28E-D53BC41BC6B1}"/>
              </a:ext>
            </a:extLst>
          </p:cNvPr>
          <p:cNvSpPr/>
          <p:nvPr/>
        </p:nvSpPr>
        <p:spPr>
          <a:xfrm>
            <a:off x="5782009" y="597283"/>
            <a:ext cx="3279543" cy="290897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900" i="1" dirty="0">
                <a:solidFill>
                  <a:schemeClr val="tx1">
                    <a:lumMod val="65000"/>
                    <a:lumOff val="35000"/>
                  </a:schemeClr>
                </a:solidFill>
                <a:latin typeface="Century Gothic" panose="020B0502020202020204" pitchFamily="34" charset="0"/>
              </a:rPr>
              <a:t>Analogiczne pytanie pojawiło się w badaniu realizowanym techniką CAPI w 2017 roku na zlecenie Ministerstwa Środowiska. Wówczas także wskazywano, iż zjawisko smogu jest spowodowane głównie przez samochody oraz gospodarstwa domowe w sezonie zimowej (odpowiednio 51,7% i 73,7%). Znacznie rzadziej wymieniano te same czynniki, ale w sezonie letnim. Zdaniem 39,8% ankietowanych do powstawania smogu przyczyniały się samochody</a:t>
            </a:r>
            <a:br>
              <a:rPr lang="pl-PL" sz="900" i="1" dirty="0">
                <a:solidFill>
                  <a:schemeClr val="tx1">
                    <a:lumMod val="65000"/>
                    <a:lumOff val="35000"/>
                  </a:schemeClr>
                </a:solidFill>
                <a:latin typeface="Century Gothic" panose="020B0502020202020204" pitchFamily="34" charset="0"/>
              </a:rPr>
            </a:br>
            <a:r>
              <a:rPr lang="pl-PL" sz="900" i="1" dirty="0">
                <a:solidFill>
                  <a:schemeClr val="tx1">
                    <a:lumMod val="65000"/>
                    <a:lumOff val="35000"/>
                  </a:schemeClr>
                </a:solidFill>
                <a:latin typeface="Century Gothic" panose="020B0502020202020204" pitchFamily="34" charset="0"/>
              </a:rPr>
              <a:t>w sezonie letnim, zaś zdaniem 21,5% - gospodarstwa domowe w sezonie letnim. Ponadto 11,7% respondentów wskazało na odpowiedź nie wiem, trudno powiedzieć. </a:t>
            </a:r>
          </a:p>
        </p:txBody>
      </p:sp>
      <p:pic>
        <p:nvPicPr>
          <p:cNvPr id="9" name="Grafika 8" descr="Cudzysłów otwierający">
            <a:extLst>
              <a:ext uri="{FF2B5EF4-FFF2-40B4-BE49-F238E27FC236}">
                <a16:creationId xmlns:a16="http://schemas.microsoft.com/office/drawing/2014/main" id="{EA8B283A-0B14-49B4-A061-21585AB1590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12249" y="3232722"/>
            <a:ext cx="617280" cy="617280"/>
          </a:xfrm>
          <a:prstGeom prst="rect">
            <a:avLst/>
          </a:prstGeom>
        </p:spPr>
      </p:pic>
      <p:pic>
        <p:nvPicPr>
          <p:cNvPr id="11" name="Grafika 10" descr="Zamknięty cudzysłów">
            <a:extLst>
              <a:ext uri="{FF2B5EF4-FFF2-40B4-BE49-F238E27FC236}">
                <a16:creationId xmlns:a16="http://schemas.microsoft.com/office/drawing/2014/main" id="{BE551658-8085-4CE3-9508-B8B8C5ACF4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27337" y="315159"/>
            <a:ext cx="564247" cy="564247"/>
          </a:xfrm>
          <a:prstGeom prst="rect">
            <a:avLst/>
          </a:prstGeom>
        </p:spPr>
      </p:pic>
    </p:spTree>
    <p:extLst>
      <p:ext uri="{BB962C8B-B14F-4D97-AF65-F5344CB8AC3E}">
        <p14:creationId xmlns:p14="http://schemas.microsoft.com/office/powerpoint/2010/main" val="3724994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ela 39">
            <a:extLst>
              <a:ext uri="{FF2B5EF4-FFF2-40B4-BE49-F238E27FC236}">
                <a16:creationId xmlns:a16="http://schemas.microsoft.com/office/drawing/2014/main" id="{BC9C0446-54A5-48DC-8E9D-6CCB3EB4BFB5}"/>
              </a:ext>
            </a:extLst>
          </p:cNvPr>
          <p:cNvGraphicFramePr>
            <a:graphicFrameLocks noGrp="1"/>
          </p:cNvGraphicFramePr>
          <p:nvPr>
            <p:extLst>
              <p:ext uri="{D42A27DB-BD31-4B8C-83A1-F6EECF244321}">
                <p14:modId xmlns:p14="http://schemas.microsoft.com/office/powerpoint/2010/main" val="2660351538"/>
              </p:ext>
            </p:extLst>
          </p:nvPr>
        </p:nvGraphicFramePr>
        <p:xfrm>
          <a:off x="167824" y="1183579"/>
          <a:ext cx="2040883" cy="4603764"/>
        </p:xfrm>
        <a:graphic>
          <a:graphicData uri="http://schemas.openxmlformats.org/drawingml/2006/table">
            <a:tbl>
              <a:tblPr firstRow="1" bandRow="1">
                <a:tableStyleId>{2D5ABB26-0587-4C30-8999-92F81FD0307C}</a:tableStyleId>
              </a:tblPr>
              <a:tblGrid>
                <a:gridCol w="2040883">
                  <a:extLst>
                    <a:ext uri="{9D8B030D-6E8A-4147-A177-3AD203B41FA5}">
                      <a16:colId xmlns:a16="http://schemas.microsoft.com/office/drawing/2014/main" val="3925755860"/>
                    </a:ext>
                  </a:extLst>
                </a:gridCol>
              </a:tblGrid>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samochody w sezonie zimowym</a:t>
                      </a:r>
                    </a:p>
                  </a:txBody>
                  <a:tcPr marL="9525" marR="9525" marT="9525" marB="0" anchor="ctr"/>
                </a:tc>
                <a:extLst>
                  <a:ext uri="{0D108BD9-81ED-4DB2-BD59-A6C34878D82A}">
                    <a16:rowId xmlns:a16="http://schemas.microsoft.com/office/drawing/2014/main" val="3148342277"/>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gospodarstwa domowe w sezonie zimowym</a:t>
                      </a:r>
                    </a:p>
                  </a:txBody>
                  <a:tcPr marL="9525" marR="9525" marT="9525" marB="0" anchor="ctr"/>
                </a:tc>
                <a:extLst>
                  <a:ext uri="{0D108BD9-81ED-4DB2-BD59-A6C34878D82A}">
                    <a16:rowId xmlns:a16="http://schemas.microsoft.com/office/drawing/2014/main" val="2579849871"/>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samochody w sezonie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letnim</a:t>
                      </a:r>
                    </a:p>
                  </a:txBody>
                  <a:tcPr marL="9525" marR="9525" marT="9525" marB="0" anchor="ctr"/>
                </a:tc>
                <a:extLst>
                  <a:ext uri="{0D108BD9-81ED-4DB2-BD59-A6C34878D82A}">
                    <a16:rowId xmlns:a16="http://schemas.microsoft.com/office/drawing/2014/main" val="1839251932"/>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100" b="1" i="1" kern="1200" dirty="0">
                          <a:solidFill>
                            <a:srgbClr val="58595B"/>
                          </a:solidFill>
                          <a:latin typeface="Century Gothic" panose="020B0502020202020204" pitchFamily="34" charset="0"/>
                          <a:ea typeface="+mn-ea"/>
                          <a:cs typeface="+mn-cs"/>
                        </a:rPr>
                        <a:t>gospodarstwa domowe w sezonie letnim</a:t>
                      </a:r>
                    </a:p>
                  </a:txBody>
                  <a:tcPr marL="9525" marR="9525" marT="9525" marB="0" anchor="ctr"/>
                </a:tc>
                <a:extLst>
                  <a:ext uri="{0D108BD9-81ED-4DB2-BD59-A6C34878D82A}">
                    <a16:rowId xmlns:a16="http://schemas.microsoft.com/office/drawing/2014/main" val="475378732"/>
                  </a:ext>
                </a:extLst>
              </a:tr>
            </a:tbl>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24</a:t>
            </a:fld>
            <a:endParaRPr lang="pl-PL" dirty="0"/>
          </a:p>
        </p:txBody>
      </p:sp>
      <p:sp>
        <p:nvSpPr>
          <p:cNvPr id="19" name="pole tekstowe 18">
            <a:extLst>
              <a:ext uri="{FF2B5EF4-FFF2-40B4-BE49-F238E27FC236}">
                <a16:creationId xmlns:a16="http://schemas.microsoft.com/office/drawing/2014/main" id="{A8D21A23-A8F9-47CD-8400-1FB82BBDD7F0}"/>
              </a:ext>
            </a:extLst>
          </p:cNvPr>
          <p:cNvSpPr txBox="1"/>
          <p:nvPr/>
        </p:nvSpPr>
        <p:spPr>
          <a:xfrm>
            <a:off x="79457" y="587886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0" name="Symbol zastępczy zawartości 6">
            <a:extLst>
              <a:ext uri="{FF2B5EF4-FFF2-40B4-BE49-F238E27FC236}">
                <a16:creationId xmlns:a16="http://schemas.microsoft.com/office/drawing/2014/main" id="{D7173F18-76BE-4F28-81E0-5145A61246FD}"/>
              </a:ext>
            </a:extLst>
          </p:cNvPr>
          <p:cNvGraphicFramePr>
            <a:graphicFrameLocks/>
          </p:cNvGraphicFramePr>
          <p:nvPr>
            <p:extLst>
              <p:ext uri="{D42A27DB-BD31-4B8C-83A1-F6EECF244321}">
                <p14:modId xmlns:p14="http://schemas.microsoft.com/office/powerpoint/2010/main" val="69800563"/>
              </p:ext>
            </p:extLst>
          </p:nvPr>
        </p:nvGraphicFramePr>
        <p:xfrm>
          <a:off x="7284084" y="1421650"/>
          <a:ext cx="1770893" cy="4603765"/>
        </p:xfrm>
        <a:graphic>
          <a:graphicData uri="http://schemas.openxmlformats.org/drawingml/2006/chart">
            <c:chart xmlns:c="http://schemas.openxmlformats.org/drawingml/2006/chart" xmlns:r="http://schemas.openxmlformats.org/officeDocument/2006/relationships" r:id="rId2"/>
          </a:graphicData>
        </a:graphic>
      </p:graphicFrame>
      <p:sp>
        <p:nvSpPr>
          <p:cNvPr id="57" name="Prostokąt 56">
            <a:extLst>
              <a:ext uri="{FF2B5EF4-FFF2-40B4-BE49-F238E27FC236}">
                <a16:creationId xmlns:a16="http://schemas.microsoft.com/office/drawing/2014/main" id="{39CED237-CA42-4CCE-84A9-B877337E38E7}"/>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P3. Z jakimi źródłami zanieczyszczenia powietrza Pana/i zdaniem jest związane zjawisko smogu?</a:t>
            </a:r>
            <a:endParaRPr lang="pl-PL" sz="1200" i="1" dirty="0">
              <a:solidFill>
                <a:schemeClr val="tx1">
                  <a:lumMod val="65000"/>
                  <a:lumOff val="35000"/>
                </a:schemeClr>
              </a:solidFill>
              <a:latin typeface="Century Gothic" panose="020B0502020202020204" pitchFamily="34" charset="0"/>
              <a:cs typeface="Times New Roman" panose="02020603050405020304" pitchFamily="18" charset="0"/>
            </a:endParaRP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58" name="Grupa 57">
            <a:extLst>
              <a:ext uri="{FF2B5EF4-FFF2-40B4-BE49-F238E27FC236}">
                <a16:creationId xmlns:a16="http://schemas.microsoft.com/office/drawing/2014/main" id="{9A96C30F-677F-4CF2-94E7-959570A7BD52}"/>
              </a:ext>
            </a:extLst>
          </p:cNvPr>
          <p:cNvGrpSpPr/>
          <p:nvPr/>
        </p:nvGrpSpPr>
        <p:grpSpPr>
          <a:xfrm>
            <a:off x="458975" y="3145483"/>
            <a:ext cx="742180" cy="561985"/>
            <a:chOff x="2702351" y="5066075"/>
            <a:chExt cx="931642" cy="687655"/>
          </a:xfrm>
        </p:grpSpPr>
        <p:pic>
          <p:nvPicPr>
            <p:cNvPr id="59" name="Grafika 58" descr="Płatek śniegu">
              <a:extLst>
                <a:ext uri="{FF2B5EF4-FFF2-40B4-BE49-F238E27FC236}">
                  <a16:creationId xmlns:a16="http://schemas.microsoft.com/office/drawing/2014/main" id="{801481F8-B690-4A7A-A9F8-6257772B99F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5353" y="5066075"/>
              <a:ext cx="548640" cy="548640"/>
            </a:xfrm>
            <a:prstGeom prst="rect">
              <a:avLst/>
            </a:prstGeom>
          </p:spPr>
        </p:pic>
        <p:pic>
          <p:nvPicPr>
            <p:cNvPr id="60" name="Grafika 59" descr="Dom">
              <a:extLst>
                <a:ext uri="{FF2B5EF4-FFF2-40B4-BE49-F238E27FC236}">
                  <a16:creationId xmlns:a16="http://schemas.microsoft.com/office/drawing/2014/main" id="{4D3567C6-61EF-439F-96AE-73091FE4066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351" y="5205090"/>
              <a:ext cx="548640" cy="548640"/>
            </a:xfrm>
            <a:prstGeom prst="rect">
              <a:avLst/>
            </a:prstGeom>
          </p:spPr>
        </p:pic>
      </p:grpSp>
      <p:grpSp>
        <p:nvGrpSpPr>
          <p:cNvPr id="61" name="Grupa 60">
            <a:extLst>
              <a:ext uri="{FF2B5EF4-FFF2-40B4-BE49-F238E27FC236}">
                <a16:creationId xmlns:a16="http://schemas.microsoft.com/office/drawing/2014/main" id="{9FBE12FD-980D-4426-A78C-8F96CA054D9A}"/>
              </a:ext>
            </a:extLst>
          </p:cNvPr>
          <p:cNvGrpSpPr/>
          <p:nvPr/>
        </p:nvGrpSpPr>
        <p:grpSpPr>
          <a:xfrm>
            <a:off x="479391" y="1929103"/>
            <a:ext cx="853019" cy="686600"/>
            <a:chOff x="1250116" y="5040065"/>
            <a:chExt cx="931631" cy="772066"/>
          </a:xfrm>
        </p:grpSpPr>
        <p:pic>
          <p:nvPicPr>
            <p:cNvPr id="62" name="Grafika 61" descr="Samochód">
              <a:extLst>
                <a:ext uri="{FF2B5EF4-FFF2-40B4-BE49-F238E27FC236}">
                  <a16:creationId xmlns:a16="http://schemas.microsoft.com/office/drawing/2014/main" id="{5F3A1DC3-3CF3-46D8-B80E-DCCFB791759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0116" y="5263491"/>
              <a:ext cx="548640" cy="548640"/>
            </a:xfrm>
            <a:prstGeom prst="rect">
              <a:avLst/>
            </a:prstGeom>
          </p:spPr>
        </p:pic>
        <p:pic>
          <p:nvPicPr>
            <p:cNvPr id="63" name="Grafika 62" descr="Płatek śniegu">
              <a:extLst>
                <a:ext uri="{FF2B5EF4-FFF2-40B4-BE49-F238E27FC236}">
                  <a16:creationId xmlns:a16="http://schemas.microsoft.com/office/drawing/2014/main" id="{C0BA63F2-4CF5-4F10-B784-C7DB19FB884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107" y="5040065"/>
              <a:ext cx="548640" cy="548640"/>
            </a:xfrm>
            <a:prstGeom prst="rect">
              <a:avLst/>
            </a:prstGeom>
          </p:spPr>
        </p:pic>
      </p:grpSp>
      <p:grpSp>
        <p:nvGrpSpPr>
          <p:cNvPr id="64" name="Grupa 63">
            <a:extLst>
              <a:ext uri="{FF2B5EF4-FFF2-40B4-BE49-F238E27FC236}">
                <a16:creationId xmlns:a16="http://schemas.microsoft.com/office/drawing/2014/main" id="{AB816959-08DB-4F67-BBF2-706BFFDA11AE}"/>
              </a:ext>
            </a:extLst>
          </p:cNvPr>
          <p:cNvGrpSpPr/>
          <p:nvPr/>
        </p:nvGrpSpPr>
        <p:grpSpPr>
          <a:xfrm>
            <a:off x="484597" y="4341064"/>
            <a:ext cx="822890" cy="609583"/>
            <a:chOff x="4047577" y="5039870"/>
            <a:chExt cx="928916" cy="713860"/>
          </a:xfrm>
        </p:grpSpPr>
        <p:pic>
          <p:nvPicPr>
            <p:cNvPr id="65" name="Grafika 64" descr="Samochód">
              <a:extLst>
                <a:ext uri="{FF2B5EF4-FFF2-40B4-BE49-F238E27FC236}">
                  <a16:creationId xmlns:a16="http://schemas.microsoft.com/office/drawing/2014/main" id="{F344CD90-ECE1-4E79-B44A-26F0605E52E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7577" y="5205090"/>
              <a:ext cx="548640" cy="548640"/>
            </a:xfrm>
            <a:prstGeom prst="rect">
              <a:avLst/>
            </a:prstGeom>
          </p:spPr>
        </p:pic>
        <p:pic>
          <p:nvPicPr>
            <p:cNvPr id="66" name="Grafika 65" descr="Słońce">
              <a:extLst>
                <a:ext uri="{FF2B5EF4-FFF2-40B4-BE49-F238E27FC236}">
                  <a16:creationId xmlns:a16="http://schemas.microsoft.com/office/drawing/2014/main" id="{6B4ECA5A-BB3E-4018-8E42-CBB7B9305FD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8493" y="5039870"/>
              <a:ext cx="468000" cy="468000"/>
            </a:xfrm>
            <a:prstGeom prst="rect">
              <a:avLst/>
            </a:prstGeom>
          </p:spPr>
        </p:pic>
      </p:grpSp>
      <p:grpSp>
        <p:nvGrpSpPr>
          <p:cNvPr id="67" name="Grupa 66">
            <a:extLst>
              <a:ext uri="{FF2B5EF4-FFF2-40B4-BE49-F238E27FC236}">
                <a16:creationId xmlns:a16="http://schemas.microsoft.com/office/drawing/2014/main" id="{F8A93782-8826-4491-9F55-410379493489}"/>
              </a:ext>
            </a:extLst>
          </p:cNvPr>
          <p:cNvGrpSpPr/>
          <p:nvPr/>
        </p:nvGrpSpPr>
        <p:grpSpPr>
          <a:xfrm>
            <a:off x="458975" y="5411542"/>
            <a:ext cx="827074" cy="536485"/>
            <a:chOff x="5630005" y="5133058"/>
            <a:chExt cx="913773" cy="620672"/>
          </a:xfrm>
        </p:grpSpPr>
        <p:pic>
          <p:nvPicPr>
            <p:cNvPr id="68" name="Grafika 67" descr="Dom">
              <a:extLst>
                <a:ext uri="{FF2B5EF4-FFF2-40B4-BE49-F238E27FC236}">
                  <a16:creationId xmlns:a16="http://schemas.microsoft.com/office/drawing/2014/main" id="{02114BEA-EAFF-4953-8D9E-BF7E83F515F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0005" y="5205090"/>
              <a:ext cx="548640" cy="548640"/>
            </a:xfrm>
            <a:prstGeom prst="rect">
              <a:avLst/>
            </a:prstGeom>
          </p:spPr>
        </p:pic>
        <p:pic>
          <p:nvPicPr>
            <p:cNvPr id="69" name="Grafika 68" descr="Słońce">
              <a:extLst>
                <a:ext uri="{FF2B5EF4-FFF2-40B4-BE49-F238E27FC236}">
                  <a16:creationId xmlns:a16="http://schemas.microsoft.com/office/drawing/2014/main" id="{61B21FD4-CFF9-47F7-A674-D2CCBC70B6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75778" y="5133058"/>
              <a:ext cx="468000" cy="468000"/>
            </a:xfrm>
            <a:prstGeom prst="rect">
              <a:avLst/>
            </a:prstGeom>
          </p:spPr>
        </p:pic>
      </p:grpSp>
      <p:graphicFrame>
        <p:nvGraphicFramePr>
          <p:cNvPr id="70" name="Symbol zastępczy zawartości 6">
            <a:extLst>
              <a:ext uri="{FF2B5EF4-FFF2-40B4-BE49-F238E27FC236}">
                <a16:creationId xmlns:a16="http://schemas.microsoft.com/office/drawing/2014/main" id="{C9C60886-8A09-47EE-B8CF-46E34B5FB7C4}"/>
              </a:ext>
            </a:extLst>
          </p:cNvPr>
          <p:cNvGraphicFramePr>
            <a:graphicFrameLocks/>
          </p:cNvGraphicFramePr>
          <p:nvPr>
            <p:extLst>
              <p:ext uri="{D42A27DB-BD31-4B8C-83A1-F6EECF244321}">
                <p14:modId xmlns:p14="http://schemas.microsoft.com/office/powerpoint/2010/main" val="387438528"/>
              </p:ext>
            </p:extLst>
          </p:nvPr>
        </p:nvGraphicFramePr>
        <p:xfrm>
          <a:off x="7078302" y="522087"/>
          <a:ext cx="2040883" cy="9157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Symbol zastępczy zawartości 6">
            <a:extLst>
              <a:ext uri="{FF2B5EF4-FFF2-40B4-BE49-F238E27FC236}">
                <a16:creationId xmlns:a16="http://schemas.microsoft.com/office/drawing/2014/main" id="{5E62B4B7-2ECD-40B3-A622-CD9BC93E382A}"/>
              </a:ext>
            </a:extLst>
          </p:cNvPr>
          <p:cNvGraphicFramePr>
            <a:graphicFrameLocks/>
          </p:cNvGraphicFramePr>
          <p:nvPr>
            <p:extLst>
              <p:ext uri="{D42A27DB-BD31-4B8C-83A1-F6EECF244321}">
                <p14:modId xmlns:p14="http://schemas.microsoft.com/office/powerpoint/2010/main" val="1819322082"/>
              </p:ext>
            </p:extLst>
          </p:nvPr>
        </p:nvGraphicFramePr>
        <p:xfrm>
          <a:off x="5071358" y="1456111"/>
          <a:ext cx="1770893" cy="4604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2" name="Symbol zastępczy zawartości 6">
            <a:extLst>
              <a:ext uri="{FF2B5EF4-FFF2-40B4-BE49-F238E27FC236}">
                <a16:creationId xmlns:a16="http://schemas.microsoft.com/office/drawing/2014/main" id="{B4E6A1CC-3F74-48FC-B241-DE7D0180ADF6}"/>
              </a:ext>
            </a:extLst>
          </p:cNvPr>
          <p:cNvGraphicFramePr>
            <a:graphicFrameLocks/>
          </p:cNvGraphicFramePr>
          <p:nvPr>
            <p:extLst>
              <p:ext uri="{D42A27DB-BD31-4B8C-83A1-F6EECF244321}">
                <p14:modId xmlns:p14="http://schemas.microsoft.com/office/powerpoint/2010/main" val="3404300950"/>
              </p:ext>
            </p:extLst>
          </p:nvPr>
        </p:nvGraphicFramePr>
        <p:xfrm>
          <a:off x="2822642" y="1456111"/>
          <a:ext cx="1770892" cy="4604400"/>
        </p:xfrm>
        <a:graphic>
          <a:graphicData uri="http://schemas.openxmlformats.org/drawingml/2006/chart">
            <c:chart xmlns:c="http://schemas.openxmlformats.org/drawingml/2006/chart" xmlns:r="http://schemas.openxmlformats.org/officeDocument/2006/relationships" r:id="rId13"/>
          </a:graphicData>
        </a:graphic>
      </p:graphicFrame>
      <p:cxnSp>
        <p:nvCxnSpPr>
          <p:cNvPr id="23" name="Łącznik prosty 22">
            <a:extLst>
              <a:ext uri="{FF2B5EF4-FFF2-40B4-BE49-F238E27FC236}">
                <a16:creationId xmlns:a16="http://schemas.microsoft.com/office/drawing/2014/main" id="{7F6E882A-1B48-4A32-B506-1F6B4A9F9377}"/>
              </a:ext>
            </a:extLst>
          </p:cNvPr>
          <p:cNvCxnSpPr>
            <a:cxnSpLocks/>
          </p:cNvCxnSpPr>
          <p:nvPr/>
        </p:nvCxnSpPr>
        <p:spPr>
          <a:xfrm>
            <a:off x="35436" y="2604054"/>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F58E7B59-129D-4F5B-BD3F-047FCA0731E4}"/>
              </a:ext>
            </a:extLst>
          </p:cNvPr>
          <p:cNvCxnSpPr>
            <a:cxnSpLocks/>
          </p:cNvCxnSpPr>
          <p:nvPr/>
        </p:nvCxnSpPr>
        <p:spPr>
          <a:xfrm>
            <a:off x="35436" y="3743043"/>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EE2BFAB5-27DD-4D27-BD9A-C8D77FAC1C9A}"/>
              </a:ext>
            </a:extLst>
          </p:cNvPr>
          <p:cNvCxnSpPr>
            <a:cxnSpLocks/>
          </p:cNvCxnSpPr>
          <p:nvPr/>
        </p:nvCxnSpPr>
        <p:spPr>
          <a:xfrm>
            <a:off x="71866" y="4898074"/>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Symbol zastępczy zawartości 6">
            <a:extLst>
              <a:ext uri="{FF2B5EF4-FFF2-40B4-BE49-F238E27FC236}">
                <a16:creationId xmlns:a16="http://schemas.microsoft.com/office/drawing/2014/main" id="{D3DCC1D1-603C-4818-B7F8-B54D122095B4}"/>
              </a:ext>
            </a:extLst>
          </p:cNvPr>
          <p:cNvGraphicFramePr>
            <a:graphicFrameLocks/>
          </p:cNvGraphicFramePr>
          <p:nvPr>
            <p:extLst>
              <p:ext uri="{D42A27DB-BD31-4B8C-83A1-F6EECF244321}">
                <p14:modId xmlns:p14="http://schemas.microsoft.com/office/powerpoint/2010/main" val="3127660155"/>
              </p:ext>
            </p:extLst>
          </p:nvPr>
        </p:nvGraphicFramePr>
        <p:xfrm>
          <a:off x="2736967" y="599532"/>
          <a:ext cx="1372237" cy="83828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7" name="Symbol zastępczy zawartości 6">
            <a:extLst>
              <a:ext uri="{FF2B5EF4-FFF2-40B4-BE49-F238E27FC236}">
                <a16:creationId xmlns:a16="http://schemas.microsoft.com/office/drawing/2014/main" id="{D88ABFAC-BF8A-4276-AA74-46AFE2F4E30B}"/>
              </a:ext>
            </a:extLst>
          </p:cNvPr>
          <p:cNvGraphicFramePr>
            <a:graphicFrameLocks/>
          </p:cNvGraphicFramePr>
          <p:nvPr>
            <p:extLst>
              <p:ext uri="{D42A27DB-BD31-4B8C-83A1-F6EECF244321}">
                <p14:modId xmlns:p14="http://schemas.microsoft.com/office/powerpoint/2010/main" val="4240634783"/>
              </p:ext>
            </p:extLst>
          </p:nvPr>
        </p:nvGraphicFramePr>
        <p:xfrm>
          <a:off x="5044290" y="777974"/>
          <a:ext cx="1372237" cy="557071"/>
        </p:xfrm>
        <a:graphic>
          <a:graphicData uri="http://schemas.openxmlformats.org/drawingml/2006/chart">
            <c:chart xmlns:c="http://schemas.openxmlformats.org/drawingml/2006/chart" xmlns:r="http://schemas.openxmlformats.org/officeDocument/2006/relationships" r:id="rId15"/>
          </a:graphicData>
        </a:graphic>
      </p:graphicFrame>
      <p:pic>
        <p:nvPicPr>
          <p:cNvPr id="28" name="Grafika 27" descr="Biret">
            <a:extLst>
              <a:ext uri="{FF2B5EF4-FFF2-40B4-BE49-F238E27FC236}">
                <a16:creationId xmlns:a16="http://schemas.microsoft.com/office/drawing/2014/main" id="{15A5F3F1-C1AE-4635-AD94-CF93C4CF0796}"/>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03497" y="809861"/>
            <a:ext cx="540000" cy="540000"/>
          </a:xfrm>
          <a:prstGeom prst="rect">
            <a:avLst/>
          </a:prstGeom>
        </p:spPr>
      </p:pic>
      <p:pic>
        <p:nvPicPr>
          <p:cNvPr id="29" name="Grafika 28" descr="Dom">
            <a:extLst>
              <a:ext uri="{FF2B5EF4-FFF2-40B4-BE49-F238E27FC236}">
                <a16:creationId xmlns:a16="http://schemas.microsoft.com/office/drawing/2014/main" id="{555A4A6D-EDA0-4B3D-A11D-C1938AFAF268}"/>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578603" y="643579"/>
            <a:ext cx="540000" cy="540000"/>
          </a:xfrm>
          <a:prstGeom prst="rect">
            <a:avLst/>
          </a:prstGeom>
        </p:spPr>
      </p:pic>
      <p:pic>
        <p:nvPicPr>
          <p:cNvPr id="30" name="Grafika 29" descr="Monety">
            <a:extLst>
              <a:ext uri="{FF2B5EF4-FFF2-40B4-BE49-F238E27FC236}">
                <a16:creationId xmlns:a16="http://schemas.microsoft.com/office/drawing/2014/main" id="{4A191352-27F4-442A-9A02-BB8A1EA90CDB}"/>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95175" y="770721"/>
            <a:ext cx="540000" cy="540000"/>
          </a:xfrm>
          <a:prstGeom prst="rect">
            <a:avLst/>
          </a:prstGeom>
        </p:spPr>
      </p:pic>
      <p:graphicFrame>
        <p:nvGraphicFramePr>
          <p:cNvPr id="31" name="Tabela 30">
            <a:extLst>
              <a:ext uri="{FF2B5EF4-FFF2-40B4-BE49-F238E27FC236}">
                <a16:creationId xmlns:a16="http://schemas.microsoft.com/office/drawing/2014/main" id="{EFE54171-1DC7-40E7-B637-128EF56EB52A}"/>
              </a:ext>
            </a:extLst>
          </p:cNvPr>
          <p:cNvGraphicFramePr>
            <a:graphicFrameLocks noGrp="1"/>
          </p:cNvGraphicFramePr>
          <p:nvPr>
            <p:extLst>
              <p:ext uri="{D42A27DB-BD31-4B8C-83A1-F6EECF244321}">
                <p14:modId xmlns:p14="http://schemas.microsoft.com/office/powerpoint/2010/main" val="1333935284"/>
              </p:ext>
            </p:extLst>
          </p:nvPr>
        </p:nvGraphicFramePr>
        <p:xfrm>
          <a:off x="6767737" y="570790"/>
          <a:ext cx="794852" cy="76425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731553139"/>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665605274"/>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531493681"/>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4169198669"/>
                  </a:ext>
                </a:extLst>
              </a:tr>
              <a:tr h="15285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265378953"/>
                  </a:ext>
                </a:extLst>
              </a:tr>
            </a:tbl>
          </a:graphicData>
        </a:graphic>
      </p:graphicFrame>
      <p:graphicFrame>
        <p:nvGraphicFramePr>
          <p:cNvPr id="32" name="Tabela 31">
            <a:extLst>
              <a:ext uri="{FF2B5EF4-FFF2-40B4-BE49-F238E27FC236}">
                <a16:creationId xmlns:a16="http://schemas.microsoft.com/office/drawing/2014/main" id="{3E8B40A7-DA95-496E-8A98-5CBEEEEF176F}"/>
              </a:ext>
            </a:extLst>
          </p:cNvPr>
          <p:cNvGraphicFramePr>
            <a:graphicFrameLocks noGrp="1"/>
          </p:cNvGraphicFramePr>
          <p:nvPr>
            <p:extLst>
              <p:ext uri="{D42A27DB-BD31-4B8C-83A1-F6EECF244321}">
                <p14:modId xmlns:p14="http://schemas.microsoft.com/office/powerpoint/2010/main" val="3077361690"/>
              </p:ext>
            </p:extLst>
          </p:nvPr>
        </p:nvGraphicFramePr>
        <p:xfrm>
          <a:off x="2118249" y="666628"/>
          <a:ext cx="794852" cy="751172"/>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1877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bl>
          </a:graphicData>
        </a:graphic>
      </p:graphicFrame>
      <p:graphicFrame>
        <p:nvGraphicFramePr>
          <p:cNvPr id="33" name="Tabela 32">
            <a:extLst>
              <a:ext uri="{FF2B5EF4-FFF2-40B4-BE49-F238E27FC236}">
                <a16:creationId xmlns:a16="http://schemas.microsoft.com/office/drawing/2014/main" id="{DB25F24E-C775-4A33-8758-B42EDE688AF4}"/>
              </a:ext>
            </a:extLst>
          </p:cNvPr>
          <p:cNvGraphicFramePr>
            <a:graphicFrameLocks noGrp="1"/>
          </p:cNvGraphicFramePr>
          <p:nvPr>
            <p:extLst>
              <p:ext uri="{D42A27DB-BD31-4B8C-83A1-F6EECF244321}">
                <p14:modId xmlns:p14="http://schemas.microsoft.com/office/powerpoint/2010/main" val="2910700197"/>
              </p:ext>
            </p:extLst>
          </p:nvPr>
        </p:nvGraphicFramePr>
        <p:xfrm>
          <a:off x="4293563" y="786046"/>
          <a:ext cx="794852" cy="555066"/>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8502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51909304"/>
                  </a:ext>
                </a:extLst>
              </a:tr>
              <a:tr h="18502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677817719"/>
                  </a:ext>
                </a:extLst>
              </a:tr>
              <a:tr h="185022">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676163110"/>
                  </a:ext>
                </a:extLst>
              </a:tr>
            </a:tbl>
          </a:graphicData>
        </a:graphic>
      </p:graphicFrame>
    </p:spTree>
    <p:extLst>
      <p:ext uri="{BB962C8B-B14F-4D97-AF65-F5344CB8AC3E}">
        <p14:creationId xmlns:p14="http://schemas.microsoft.com/office/powerpoint/2010/main" val="143765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8045" y="478785"/>
            <a:ext cx="8719285" cy="512082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opinii Polaków </a:t>
            </a:r>
            <a:r>
              <a:rPr lang="pl-PL" sz="1200" b="1" dirty="0">
                <a:solidFill>
                  <a:schemeClr val="tx1">
                    <a:lumMod val="65000"/>
                    <a:lumOff val="35000"/>
                  </a:schemeClr>
                </a:solidFill>
                <a:latin typeface="Century Gothic" panose="020B0502020202020204" pitchFamily="34" charset="0"/>
              </a:rPr>
              <a:t>zjawisko smogu jest związane </a:t>
            </a:r>
            <a:r>
              <a:rPr lang="pl-PL" sz="1200" dirty="0">
                <a:solidFill>
                  <a:schemeClr val="tx1">
                    <a:lumMod val="65000"/>
                    <a:lumOff val="35000"/>
                  </a:schemeClr>
                </a:solidFill>
                <a:latin typeface="Century Gothic" panose="020B0502020202020204" pitchFamily="34" charset="0"/>
              </a:rPr>
              <a:t>przede wszystkim </a:t>
            </a:r>
            <a:r>
              <a:rPr lang="pl-PL" sz="1200" b="1" dirty="0">
                <a:solidFill>
                  <a:schemeClr val="tx1">
                    <a:lumMod val="65000"/>
                    <a:lumOff val="35000"/>
                  </a:schemeClr>
                </a:solidFill>
                <a:latin typeface="Century Gothic" panose="020B0502020202020204" pitchFamily="34" charset="0"/>
              </a:rPr>
              <a:t>z zanieczyszczeniem powietrza przez samochody oraz gospodarstwa domowe w sezonie zimowym </a:t>
            </a:r>
            <a:r>
              <a:rPr lang="pl-PL" sz="1200" dirty="0">
                <a:solidFill>
                  <a:schemeClr val="tx1">
                    <a:lumMod val="65000"/>
                    <a:lumOff val="35000"/>
                  </a:schemeClr>
                </a:solidFill>
                <a:latin typeface="Century Gothic" panose="020B0502020202020204" pitchFamily="34" charset="0"/>
              </a:rPr>
              <a:t>(odpowiednio 89,5% i 89,1%). Zdaniem co drugiego respondenta do powstawania smogu przyczyniają się </a:t>
            </a:r>
            <a:r>
              <a:rPr lang="pl-PL" sz="1200" b="1" dirty="0">
                <a:solidFill>
                  <a:schemeClr val="tx1">
                    <a:lumMod val="65000"/>
                    <a:lumOff val="35000"/>
                  </a:schemeClr>
                </a:solidFill>
                <a:latin typeface="Century Gothic" panose="020B0502020202020204" pitchFamily="34" charset="0"/>
              </a:rPr>
              <a:t>samochody w sezonie letnim</a:t>
            </a:r>
            <a:r>
              <a:rPr lang="pl-PL" sz="1200" dirty="0">
                <a:solidFill>
                  <a:schemeClr val="tx1">
                    <a:lumMod val="65000"/>
                    <a:lumOff val="35000"/>
                  </a:schemeClr>
                </a:solidFill>
                <a:latin typeface="Century Gothic" panose="020B0502020202020204" pitchFamily="34" charset="0"/>
              </a:rPr>
              <a:t>. Najmniej, blisko 1 na 10 Polaków jako źródło zanieczyszczenia wskazał </a:t>
            </a:r>
            <a:r>
              <a:rPr lang="pl-PL" sz="1200" b="1" dirty="0">
                <a:solidFill>
                  <a:schemeClr val="tx1">
                    <a:lumMod val="65000"/>
                    <a:lumOff val="35000"/>
                  </a:schemeClr>
                </a:solidFill>
                <a:latin typeface="Century Gothic" panose="020B0502020202020204" pitchFamily="34" charset="0"/>
              </a:rPr>
              <a:t>gospodarstwa domowe w sezonie letnim</a:t>
            </a:r>
            <a:r>
              <a:rPr lang="pl-PL" sz="1200" dirty="0">
                <a:solidFill>
                  <a:schemeClr val="tx1">
                    <a:lumMod val="65000"/>
                    <a:lumOff val="35000"/>
                  </a:schemeClr>
                </a:solidFill>
                <a:latin typeface="Century Gothic" panose="020B0502020202020204" pitchFamily="34" charset="0"/>
              </a:rPr>
              <a:t>.</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samochody w sezonie zimowym </a:t>
            </a:r>
            <a:r>
              <a:rPr lang="pl-PL" sz="1200" dirty="0">
                <a:solidFill>
                  <a:schemeClr val="tx1">
                    <a:lumMod val="65000"/>
                    <a:lumOff val="35000"/>
                  </a:schemeClr>
                </a:solidFill>
                <a:latin typeface="Century Gothic" panose="020B0502020202020204" pitchFamily="34" charset="0"/>
              </a:rPr>
              <a:t>istotnie częściej wskazywały kobiety (93,9%), osoby w wieku 25-34 lata (95,9%) oraz z wykształceniem podstawowym (97,0%). Jednocześnie, co ciekawe, odsetek wskazań na tę odpowiedź mała wraz ze wzrostem dochodu (do 1 500 PLN 99,4% vs pow. 2 500 PLN 82,4%) oraz wielkości miejscowości, którą zamieszkują respondenci (wieś 92,3% vs miasto pow.500 tys. 80,2%). W przypadku </a:t>
            </a:r>
            <a:r>
              <a:rPr lang="pl-PL" sz="1200" b="1" dirty="0">
                <a:solidFill>
                  <a:schemeClr val="tx1">
                    <a:lumMod val="65000"/>
                    <a:lumOff val="35000"/>
                  </a:schemeClr>
                </a:solidFill>
                <a:latin typeface="Century Gothic" panose="020B0502020202020204" pitchFamily="34" charset="0"/>
              </a:rPr>
              <a:t>samochodów w sezonie letnim </a:t>
            </a:r>
            <a:r>
              <a:rPr lang="pl-PL" sz="1200" dirty="0">
                <a:solidFill>
                  <a:schemeClr val="tx1">
                    <a:lumMod val="65000"/>
                    <a:lumOff val="35000"/>
                  </a:schemeClr>
                </a:solidFill>
                <a:latin typeface="Century Gothic" panose="020B0502020202020204" pitchFamily="34" charset="0"/>
              </a:rPr>
              <a:t>większy odsetek wskazań odnotowano wśród respondentów z wykształceniem wyższym (59,1%) oraz w których dochód na jednego członka rodziny nie przekracza 1 500 PLN (68,7%). Ponadto zaobserwowano, iż odsetek wskazań na ten czynnik wzrasta wraz z wielkością miejscowości zamieszkania, przy czym wynik najwyższy odnotowano w dużych miastach (200-500 tys.).</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Powiązanie </a:t>
            </a:r>
            <a:r>
              <a:rPr lang="pl-PL" sz="1200" b="1" dirty="0">
                <a:solidFill>
                  <a:schemeClr val="tx1">
                    <a:lumMod val="65000"/>
                    <a:lumOff val="35000"/>
                  </a:schemeClr>
                </a:solidFill>
                <a:latin typeface="Century Gothic" panose="020B0502020202020204" pitchFamily="34" charset="0"/>
              </a:rPr>
              <a:t>gospodarstw domowych w sezonie letnim </a:t>
            </a:r>
            <a:r>
              <a:rPr lang="pl-PL" sz="1200" dirty="0">
                <a:solidFill>
                  <a:schemeClr val="tx1">
                    <a:lumMod val="65000"/>
                    <a:lumOff val="35000"/>
                  </a:schemeClr>
                </a:solidFill>
                <a:latin typeface="Century Gothic" panose="020B0502020202020204" pitchFamily="34" charset="0"/>
              </a:rPr>
              <a:t>z powstawaniem zjawiska smogu zdecydowanie częściej występuje wśród respondentów z wykształceniem wyższym (21,2%), a także deklarujących najwyższy dochód na członka rodziny (17,6%). Jednocześnie zauważyć należy, że na czynnik ten nieco częściej wskazywali mieszkańcy dużych miast i aglomeracji niż innych wielkości miejscowości. </a:t>
            </a:r>
            <a:r>
              <a:rPr lang="pl-PL" sz="1200" b="1" dirty="0">
                <a:solidFill>
                  <a:schemeClr val="tx1">
                    <a:lumMod val="65000"/>
                    <a:lumOff val="35000"/>
                  </a:schemeClr>
                </a:solidFill>
                <a:latin typeface="Century Gothic" panose="020B0502020202020204" pitchFamily="34" charset="0"/>
              </a:rPr>
              <a:t>Gospodarstwa domowe w sezonie zimowym </a:t>
            </a:r>
            <a:r>
              <a:rPr lang="pl-PL" sz="1200" dirty="0">
                <a:solidFill>
                  <a:schemeClr val="tx1">
                    <a:lumMod val="65000"/>
                    <a:lumOff val="35000"/>
                  </a:schemeClr>
                </a:solidFill>
                <a:latin typeface="Century Gothic" panose="020B0502020202020204" pitchFamily="34" charset="0"/>
              </a:rPr>
              <a:t>to natomiast czynnik w największym stopniu powodujący smog według respondentów z wykształceniem wyższym oraz zamieszkujących małe miasta. Pozostałe cechy nie różnicują wyników. </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25</a:t>
            </a:fld>
            <a:endParaRPr lang="pl-PL" dirty="0"/>
          </a:p>
        </p:txBody>
      </p:sp>
      <p:sp>
        <p:nvSpPr>
          <p:cNvPr id="12" name="Prostokąt 11">
            <a:extLst>
              <a:ext uri="{FF2B5EF4-FFF2-40B4-BE49-F238E27FC236}">
                <a16:creationId xmlns:a16="http://schemas.microsoft.com/office/drawing/2014/main" id="{6BB15657-3A41-4117-BE15-BDD26D6B076F}"/>
              </a:ext>
            </a:extLst>
          </p:cNvPr>
          <p:cNvSpPr/>
          <p:nvPr/>
        </p:nvSpPr>
        <p:spPr>
          <a:xfrm>
            <a:off x="148044" y="0"/>
            <a:ext cx="8995955"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72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ela 27">
            <a:extLst>
              <a:ext uri="{FF2B5EF4-FFF2-40B4-BE49-F238E27FC236}">
                <a16:creationId xmlns:a16="http://schemas.microsoft.com/office/drawing/2014/main" id="{7DFAC8C0-1E66-4788-8135-B3BCD3A4B1E5}"/>
              </a:ext>
            </a:extLst>
          </p:cNvPr>
          <p:cNvGraphicFramePr>
            <a:graphicFrameLocks noGrp="1"/>
          </p:cNvGraphicFramePr>
          <p:nvPr>
            <p:extLst>
              <p:ext uri="{D42A27DB-BD31-4B8C-83A1-F6EECF244321}">
                <p14:modId xmlns:p14="http://schemas.microsoft.com/office/powerpoint/2010/main" val="1104333514"/>
              </p:ext>
            </p:extLst>
          </p:nvPr>
        </p:nvGraphicFramePr>
        <p:xfrm>
          <a:off x="5361422" y="1543768"/>
          <a:ext cx="794852" cy="3964744"/>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340047204"/>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73144140"/>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83196">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8319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8319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30958389"/>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233373751"/>
                  </a:ext>
                </a:extLst>
              </a:tr>
              <a:tr h="28319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333670582"/>
                  </a:ext>
                </a:extLst>
              </a:tr>
              <a:tr h="283196">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1395403737"/>
                  </a:ext>
                </a:extLst>
              </a:tr>
            </a:tbl>
          </a:graphicData>
        </a:graphic>
      </p:graphicFrame>
      <p:pic>
        <p:nvPicPr>
          <p:cNvPr id="52" name="Grafika 51" descr="Monety">
            <a:extLst>
              <a:ext uri="{FF2B5EF4-FFF2-40B4-BE49-F238E27FC236}">
                <a16:creationId xmlns:a16="http://schemas.microsoft.com/office/drawing/2014/main" id="{82EEAF45-576C-4ED3-B1EE-547030F40FA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4698510"/>
            <a:ext cx="540000" cy="540000"/>
          </a:xfrm>
          <a:prstGeom prst="rect">
            <a:avLst/>
          </a:prstGeom>
        </p:spPr>
      </p:pic>
      <p:pic>
        <p:nvPicPr>
          <p:cNvPr id="53" name="Grafika 52" descr="Książki">
            <a:extLst>
              <a:ext uri="{FF2B5EF4-FFF2-40B4-BE49-F238E27FC236}">
                <a16:creationId xmlns:a16="http://schemas.microsoft.com/office/drawing/2014/main" id="{161C7251-1B6E-4CC9-B0BF-A0DA64B53E5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4745" y="3516600"/>
            <a:ext cx="540000" cy="540000"/>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26</a:t>
            </a:fld>
            <a:endParaRPr lang="pl-PL" dirty="0"/>
          </a:p>
        </p:txBody>
      </p:sp>
      <p:sp>
        <p:nvSpPr>
          <p:cNvPr id="36" name="pole tekstowe 35">
            <a:extLst>
              <a:ext uri="{FF2B5EF4-FFF2-40B4-BE49-F238E27FC236}">
                <a16:creationId xmlns:a16="http://schemas.microsoft.com/office/drawing/2014/main" id="{FE3942BD-DD81-41E9-9728-407CD2DA6C08}"/>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37" name="Prostokąt 36">
            <a:extLst>
              <a:ext uri="{FF2B5EF4-FFF2-40B4-BE49-F238E27FC236}">
                <a16:creationId xmlns:a16="http://schemas.microsoft.com/office/drawing/2014/main" id="{926B58C6-82BB-4FA2-96DF-1160A1CE2CF0}"/>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P4. Czy podejmuje Pan/i jakieś działania na rzecz ochrony własnego zdrowia związanego z jakością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pic>
        <p:nvPicPr>
          <p:cNvPr id="30" name="Grafika 29" descr="Tort">
            <a:extLst>
              <a:ext uri="{FF2B5EF4-FFF2-40B4-BE49-F238E27FC236}">
                <a16:creationId xmlns:a16="http://schemas.microsoft.com/office/drawing/2014/main" id="{F99782F8-A56E-4B25-844F-2356B568BAE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3948" y="1806807"/>
            <a:ext cx="540000" cy="540000"/>
          </a:xfrm>
          <a:prstGeom prst="rect">
            <a:avLst/>
          </a:prstGeom>
        </p:spPr>
      </p:pic>
      <p:graphicFrame>
        <p:nvGraphicFramePr>
          <p:cNvPr id="47" name="Wykres 46">
            <a:extLst>
              <a:ext uri="{FF2B5EF4-FFF2-40B4-BE49-F238E27FC236}">
                <a16:creationId xmlns:a16="http://schemas.microsoft.com/office/drawing/2014/main" id="{762F0ECE-A5A1-4552-92B7-40B799AB7793}"/>
              </a:ext>
            </a:extLst>
          </p:cNvPr>
          <p:cNvGraphicFramePr/>
          <p:nvPr>
            <p:extLst>
              <p:ext uri="{D42A27DB-BD31-4B8C-83A1-F6EECF244321}">
                <p14:modId xmlns:p14="http://schemas.microsoft.com/office/powerpoint/2010/main" val="3893859449"/>
              </p:ext>
            </p:extLst>
          </p:nvPr>
        </p:nvGraphicFramePr>
        <p:xfrm>
          <a:off x="5085667" y="898376"/>
          <a:ext cx="3801645" cy="4610131"/>
        </p:xfrm>
        <a:graphic>
          <a:graphicData uri="http://schemas.openxmlformats.org/drawingml/2006/chart">
            <c:chart xmlns:c="http://schemas.openxmlformats.org/drawingml/2006/chart" xmlns:r="http://schemas.openxmlformats.org/officeDocument/2006/relationships" r:id="rId8"/>
          </a:graphicData>
        </a:graphic>
      </p:graphicFrame>
      <p:sp>
        <p:nvSpPr>
          <p:cNvPr id="31" name="pole tekstowe 30">
            <a:extLst>
              <a:ext uri="{FF2B5EF4-FFF2-40B4-BE49-F238E27FC236}">
                <a16:creationId xmlns:a16="http://schemas.microsoft.com/office/drawing/2014/main" id="{589CBCC5-AC2F-402F-86A9-F336D9500C45}"/>
              </a:ext>
            </a:extLst>
          </p:cNvPr>
          <p:cNvSpPr txBox="1"/>
          <p:nvPr/>
        </p:nvSpPr>
        <p:spPr>
          <a:xfrm>
            <a:off x="1005461" y="1121764"/>
            <a:ext cx="2650518" cy="654410"/>
          </a:xfrm>
          <a:prstGeom prst="rect">
            <a:avLst/>
          </a:prstGeom>
          <a:noFill/>
        </p:spPr>
        <p:txBody>
          <a:bodyPr wrap="square" rtlCol="0">
            <a:spAutoFit/>
          </a:bodyPr>
          <a:lstStyle/>
          <a:p>
            <a:pPr>
              <a:lnSpc>
                <a:spcPct val="114000"/>
              </a:lnSpc>
            </a:pPr>
            <a:r>
              <a:rPr lang="pl-PL" sz="1100" b="1" dirty="0">
                <a:solidFill>
                  <a:srgbClr val="5C5C5C"/>
                </a:solidFill>
                <a:latin typeface="Century Gothic" panose="020B0502020202020204" pitchFamily="34" charset="0"/>
              </a:rPr>
              <a:t>28,7% Polaków podejmuje działania </a:t>
            </a:r>
            <a:r>
              <a:rPr lang="pl-PL" sz="1100" dirty="0">
                <a:solidFill>
                  <a:srgbClr val="5C5C5C"/>
                </a:solidFill>
                <a:latin typeface="Century Gothic" panose="020B0502020202020204" pitchFamily="34" charset="0"/>
              </a:rPr>
              <a:t>na rzecz ochrony własnego zdrowia związanego z jakością powietrza</a:t>
            </a:r>
          </a:p>
        </p:txBody>
      </p:sp>
      <p:graphicFrame>
        <p:nvGraphicFramePr>
          <p:cNvPr id="32" name="Wykres 31"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44E49502-61F9-419B-893F-89C48E374A7A}"/>
              </a:ext>
            </a:extLst>
          </p:cNvPr>
          <p:cNvGraphicFramePr/>
          <p:nvPr>
            <p:extLst>
              <p:ext uri="{D42A27DB-BD31-4B8C-83A1-F6EECF244321}">
                <p14:modId xmlns:p14="http://schemas.microsoft.com/office/powerpoint/2010/main" val="2259435399"/>
              </p:ext>
            </p:extLst>
          </p:nvPr>
        </p:nvGraphicFramePr>
        <p:xfrm>
          <a:off x="340352" y="1964485"/>
          <a:ext cx="2588940" cy="2194445"/>
        </p:xfrm>
        <a:graphic>
          <a:graphicData uri="http://schemas.openxmlformats.org/drawingml/2006/chart">
            <c:chart xmlns:c="http://schemas.openxmlformats.org/drawingml/2006/chart" xmlns:r="http://schemas.openxmlformats.org/officeDocument/2006/relationships" r:id="rId9"/>
          </a:graphicData>
        </a:graphic>
      </p:graphicFrame>
      <p:pic>
        <p:nvPicPr>
          <p:cNvPr id="33" name="Grafika 32" descr="Wstecz (od prawej do lewej)">
            <a:extLst>
              <a:ext uri="{FF2B5EF4-FFF2-40B4-BE49-F238E27FC236}">
                <a16:creationId xmlns:a16="http://schemas.microsoft.com/office/drawing/2014/main" id="{AC8E06C0-3CE0-4CD6-8897-D2196D9CB7E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730873">
            <a:off x="2551031" y="1793132"/>
            <a:ext cx="914400" cy="914400"/>
          </a:xfrm>
          <a:prstGeom prst="rect">
            <a:avLst/>
          </a:prstGeom>
        </p:spPr>
      </p:pic>
      <p:pic>
        <p:nvPicPr>
          <p:cNvPr id="34" name="Grafika 33" descr="Wstecz (od prawej do lewej)">
            <a:extLst>
              <a:ext uri="{FF2B5EF4-FFF2-40B4-BE49-F238E27FC236}">
                <a16:creationId xmlns:a16="http://schemas.microsoft.com/office/drawing/2014/main" id="{931615A4-E524-4785-ABA2-07D1945F195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267108">
            <a:off x="-11894" y="3381895"/>
            <a:ext cx="914400" cy="914400"/>
          </a:xfrm>
          <a:prstGeom prst="rect">
            <a:avLst/>
          </a:prstGeom>
        </p:spPr>
      </p:pic>
      <p:sp>
        <p:nvSpPr>
          <p:cNvPr id="51" name="pole tekstowe 50">
            <a:extLst>
              <a:ext uri="{FF2B5EF4-FFF2-40B4-BE49-F238E27FC236}">
                <a16:creationId xmlns:a16="http://schemas.microsoft.com/office/drawing/2014/main" id="{78FC4EB6-800D-4DC2-ADBF-AE1A943CA944}"/>
              </a:ext>
            </a:extLst>
          </p:cNvPr>
          <p:cNvSpPr txBox="1"/>
          <p:nvPr/>
        </p:nvSpPr>
        <p:spPr>
          <a:xfrm>
            <a:off x="968929" y="4314100"/>
            <a:ext cx="2806017" cy="654410"/>
          </a:xfrm>
          <a:prstGeom prst="rect">
            <a:avLst/>
          </a:prstGeom>
          <a:noFill/>
        </p:spPr>
        <p:txBody>
          <a:bodyPr wrap="square" rtlCol="0">
            <a:spAutoFit/>
          </a:bodyPr>
          <a:lstStyle/>
          <a:p>
            <a:pPr>
              <a:lnSpc>
                <a:spcPct val="114000"/>
              </a:lnSpc>
            </a:pPr>
            <a:r>
              <a:rPr lang="pl-PL" sz="1100" b="1" dirty="0">
                <a:solidFill>
                  <a:srgbClr val="5C5C5C"/>
                </a:solidFill>
                <a:latin typeface="Century Gothic" panose="020B0502020202020204" pitchFamily="34" charset="0"/>
              </a:rPr>
              <a:t>67,1% Polaków NIE podejmuje działań </a:t>
            </a:r>
            <a:r>
              <a:rPr lang="pl-PL" sz="1100" dirty="0">
                <a:solidFill>
                  <a:srgbClr val="5C5C5C"/>
                </a:solidFill>
                <a:latin typeface="Century Gothic" panose="020B0502020202020204" pitchFamily="34" charset="0"/>
              </a:rPr>
              <a:t>na rzecz ochrony własnego zdrowia związanego z jakością powietrza</a:t>
            </a:r>
          </a:p>
        </p:txBody>
      </p:sp>
      <p:pic>
        <p:nvPicPr>
          <p:cNvPr id="55" name="Grafika 54" descr="Uniesiony kciuk">
            <a:extLst>
              <a:ext uri="{FF2B5EF4-FFF2-40B4-BE49-F238E27FC236}">
                <a16:creationId xmlns:a16="http://schemas.microsoft.com/office/drawing/2014/main" id="{BC28B5EF-CA90-486D-8F1A-DEC618B1CE07}"/>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2890" y="1062139"/>
            <a:ext cx="662186" cy="662186"/>
          </a:xfrm>
          <a:prstGeom prst="rect">
            <a:avLst/>
          </a:prstGeom>
        </p:spPr>
      </p:pic>
      <p:pic>
        <p:nvPicPr>
          <p:cNvPr id="56" name="Grafika 55" descr="Uniesiony kciuk">
            <a:extLst>
              <a:ext uri="{FF2B5EF4-FFF2-40B4-BE49-F238E27FC236}">
                <a16:creationId xmlns:a16="http://schemas.microsoft.com/office/drawing/2014/main" id="{6E2C6E91-F9C2-4DCA-96A8-08E80C8FF5FA}"/>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392470" y="4327698"/>
            <a:ext cx="662185" cy="662185"/>
          </a:xfrm>
          <a:prstGeom prst="rect">
            <a:avLst/>
          </a:prstGeom>
        </p:spPr>
      </p:pic>
      <p:sp>
        <p:nvSpPr>
          <p:cNvPr id="57" name="pole tekstowe 56">
            <a:extLst>
              <a:ext uri="{FF2B5EF4-FFF2-40B4-BE49-F238E27FC236}">
                <a16:creationId xmlns:a16="http://schemas.microsoft.com/office/drawing/2014/main" id="{EE9BEB39-3E54-419F-BA28-D84ED1D29BED}"/>
              </a:ext>
            </a:extLst>
          </p:cNvPr>
          <p:cNvSpPr txBox="1"/>
          <p:nvPr/>
        </p:nvSpPr>
        <p:spPr>
          <a:xfrm>
            <a:off x="216731" y="5194968"/>
            <a:ext cx="1316544" cy="369332"/>
          </a:xfrm>
          <a:prstGeom prst="rect">
            <a:avLst/>
          </a:prstGeom>
          <a:solidFill>
            <a:srgbClr val="D9D9D9"/>
          </a:solidFill>
          <a:ln w="12700">
            <a:solidFill>
              <a:srgbClr val="D9D9D9"/>
            </a:solidFill>
          </a:ln>
        </p:spPr>
        <p:txBody>
          <a:bodyPr wrap="square" rtlCol="0">
            <a:spAutoFit/>
          </a:bodyPr>
          <a:lstStyle/>
          <a:p>
            <a:pPr algn="ctr"/>
            <a:r>
              <a:rPr lang="pl-PL" sz="900" dirty="0">
                <a:solidFill>
                  <a:schemeClr val="tx1">
                    <a:lumMod val="75000"/>
                    <a:lumOff val="25000"/>
                  </a:schemeClr>
                </a:solidFill>
                <a:latin typeface="Century Gothic" panose="020B0502020202020204" pitchFamily="34" charset="0"/>
              </a:rPr>
              <a:t>Nie wiem/trudno powiedzieć</a:t>
            </a:r>
          </a:p>
        </p:txBody>
      </p:sp>
    </p:spTree>
    <p:extLst>
      <p:ext uri="{BB962C8B-B14F-4D97-AF65-F5344CB8AC3E}">
        <p14:creationId xmlns:p14="http://schemas.microsoft.com/office/powerpoint/2010/main" val="1653823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27</a:t>
            </a:fld>
            <a:endParaRPr lang="pl-PL" dirty="0"/>
          </a:p>
        </p:txBody>
      </p:sp>
      <p:sp>
        <p:nvSpPr>
          <p:cNvPr id="19" name="pole tekstowe 18">
            <a:extLst>
              <a:ext uri="{FF2B5EF4-FFF2-40B4-BE49-F238E27FC236}">
                <a16:creationId xmlns:a16="http://schemas.microsoft.com/office/drawing/2014/main" id="{6169F952-8AE1-41F6-B3D3-6A32419E1A47}"/>
              </a:ext>
            </a:extLst>
          </p:cNvPr>
          <p:cNvSpPr txBox="1"/>
          <p:nvPr/>
        </p:nvSpPr>
        <p:spPr>
          <a:xfrm>
            <a:off x="216731" y="5812131"/>
            <a:ext cx="2584892" cy="338554"/>
          </a:xfrm>
          <a:prstGeom prst="rect">
            <a:avLst/>
          </a:prstGeom>
          <a:noFill/>
        </p:spPr>
        <p:txBody>
          <a:bodyPr wrap="square" rtlCol="0">
            <a:spAutoFit/>
          </a:bodyPr>
          <a:lstStyle/>
          <a:p>
            <a:endParaRPr lang="pl-PL" sz="800" i="1" dirty="0">
              <a:solidFill>
                <a:schemeClr val="bg1">
                  <a:lumMod val="65000"/>
                </a:schemeClr>
              </a:solidFill>
              <a:latin typeface="Century Gothic" panose="020B0502020202020204" pitchFamily="34" charset="0"/>
            </a:endParaRPr>
          </a:p>
          <a:p>
            <a:r>
              <a:rPr lang="pl-PL" sz="800" i="1" dirty="0">
                <a:solidFill>
                  <a:schemeClr val="bg1">
                    <a:lumMod val="65000"/>
                  </a:schemeClr>
                </a:solidFill>
                <a:latin typeface="Century Gothic" panose="020B0502020202020204" pitchFamily="34" charset="0"/>
              </a:rPr>
              <a:t>Podstawa: Polacy w wieku 15+, N=1000</a:t>
            </a:r>
          </a:p>
        </p:txBody>
      </p:sp>
      <p:sp>
        <p:nvSpPr>
          <p:cNvPr id="22" name="Prostokąt 21">
            <a:extLst>
              <a:ext uri="{FF2B5EF4-FFF2-40B4-BE49-F238E27FC236}">
                <a16:creationId xmlns:a16="http://schemas.microsoft.com/office/drawing/2014/main" id="{6B543F9C-1812-41C8-98DA-CE7109D5C8CA}"/>
              </a:ext>
            </a:extLst>
          </p:cNvPr>
          <p:cNvSpPr/>
          <p:nvPr/>
        </p:nvSpPr>
        <p:spPr>
          <a:xfrm>
            <a:off x="0" y="4333"/>
            <a:ext cx="9144000" cy="921919"/>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P4. Czy podejmuje Pan/i jakieś działania na rzecz ochrony własnego zdrowia związanego z jakością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P5. Jakie to działania?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sp>
        <p:nvSpPr>
          <p:cNvPr id="29" name="pole tekstowe 28">
            <a:extLst>
              <a:ext uri="{FF2B5EF4-FFF2-40B4-BE49-F238E27FC236}">
                <a16:creationId xmlns:a16="http://schemas.microsoft.com/office/drawing/2014/main" id="{9E647F0D-16D8-46E6-9301-BF8C3A1A3CF8}"/>
              </a:ext>
            </a:extLst>
          </p:cNvPr>
          <p:cNvSpPr txBox="1"/>
          <p:nvPr/>
        </p:nvSpPr>
        <p:spPr>
          <a:xfrm>
            <a:off x="779376" y="1033124"/>
            <a:ext cx="2403309" cy="600164"/>
          </a:xfrm>
          <a:prstGeom prst="rect">
            <a:avLst/>
          </a:prstGeom>
          <a:noFill/>
        </p:spPr>
        <p:txBody>
          <a:bodyPr wrap="square" rtlCol="0">
            <a:spAutoFit/>
          </a:bodyPr>
          <a:lstStyle/>
          <a:p>
            <a:pPr algn="ctr"/>
            <a:r>
              <a:rPr lang="pl-PL" sz="1100" b="1" dirty="0">
                <a:solidFill>
                  <a:srgbClr val="5C5C5C"/>
                </a:solidFill>
                <a:latin typeface="Century Gothic" panose="020B0502020202020204" pitchFamily="34" charset="0"/>
              </a:rPr>
              <a:t>podejmuje działania </a:t>
            </a:r>
            <a:r>
              <a:rPr lang="pl-PL" sz="1100" dirty="0">
                <a:solidFill>
                  <a:srgbClr val="5C5C5C"/>
                </a:solidFill>
                <a:latin typeface="Century Gothic" panose="020B0502020202020204" pitchFamily="34" charset="0"/>
              </a:rPr>
              <a:t>na rzecz ochrony własnego zdrowia związanego z jakością powietrza</a:t>
            </a:r>
          </a:p>
        </p:txBody>
      </p:sp>
      <p:grpSp>
        <p:nvGrpSpPr>
          <p:cNvPr id="2" name="Grupa 1" descr="Działania podejmowane na rzecz własnego zdrowia związane z jakością powietrza&#10;&#10;Grafika przedstawiająca odsetek osób, które śledzą komunikaty dotyczące jakości powietrza: 70,4%">
            <a:extLst>
              <a:ext uri="{FF2B5EF4-FFF2-40B4-BE49-F238E27FC236}">
                <a16:creationId xmlns:a16="http://schemas.microsoft.com/office/drawing/2014/main" id="{E7986CC5-1CB8-4F27-A04E-BE2D6630C355}"/>
              </a:ext>
            </a:extLst>
          </p:cNvPr>
          <p:cNvGrpSpPr/>
          <p:nvPr/>
        </p:nvGrpSpPr>
        <p:grpSpPr>
          <a:xfrm>
            <a:off x="3516831" y="1410878"/>
            <a:ext cx="2953053" cy="1743656"/>
            <a:chOff x="1407870" y="1364548"/>
            <a:chExt cx="2953053" cy="1743656"/>
          </a:xfrm>
        </p:grpSpPr>
        <p:grpSp>
          <p:nvGrpSpPr>
            <p:cNvPr id="45" name="Grupa 44">
              <a:extLst>
                <a:ext uri="{FF2B5EF4-FFF2-40B4-BE49-F238E27FC236}">
                  <a16:creationId xmlns:a16="http://schemas.microsoft.com/office/drawing/2014/main" id="{C909A9E7-415E-4878-9C04-E8F30CEBD579}"/>
                </a:ext>
              </a:extLst>
            </p:cNvPr>
            <p:cNvGrpSpPr/>
            <p:nvPr/>
          </p:nvGrpSpPr>
          <p:grpSpPr>
            <a:xfrm>
              <a:off x="1407870" y="1569059"/>
              <a:ext cx="2953053" cy="1539145"/>
              <a:chOff x="3617117" y="1555674"/>
              <a:chExt cx="2953053" cy="1539145"/>
            </a:xfrm>
          </p:grpSpPr>
          <p:sp>
            <p:nvSpPr>
              <p:cNvPr id="46" name="Schemat blokowy: łącznik 45">
                <a:extLst>
                  <a:ext uri="{FF2B5EF4-FFF2-40B4-BE49-F238E27FC236}">
                    <a16:creationId xmlns:a16="http://schemas.microsoft.com/office/drawing/2014/main" id="{2FCDB7CB-620C-4F9F-B3D7-9140BCC27353}"/>
                  </a:ext>
                </a:extLst>
              </p:cNvPr>
              <p:cNvSpPr/>
              <p:nvPr/>
            </p:nvSpPr>
            <p:spPr>
              <a:xfrm>
                <a:off x="4586035" y="1555674"/>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ole tekstowe 47">
                <a:extLst>
                  <a:ext uri="{FF2B5EF4-FFF2-40B4-BE49-F238E27FC236}">
                    <a16:creationId xmlns:a16="http://schemas.microsoft.com/office/drawing/2014/main" id="{7DD29FF2-980B-46DA-8C32-3352C2DA62E2}"/>
                  </a:ext>
                </a:extLst>
              </p:cNvPr>
              <p:cNvSpPr txBox="1"/>
              <p:nvPr/>
            </p:nvSpPr>
            <p:spPr>
              <a:xfrm>
                <a:off x="3617117" y="2633154"/>
                <a:ext cx="2953053" cy="461665"/>
              </a:xfrm>
              <a:prstGeom prst="rect">
                <a:avLst/>
              </a:prstGeom>
              <a:noFill/>
            </p:spPr>
            <p:txBody>
              <a:bodyPr wrap="square" rtlCol="0">
                <a:spAutoFit/>
              </a:bodyPr>
              <a:lstStyle/>
              <a:p>
                <a:pPr algn="ctr"/>
                <a:r>
                  <a:rPr lang="pl-PL" sz="1200" dirty="0">
                    <a:solidFill>
                      <a:srgbClr val="5C5C5C"/>
                    </a:solidFill>
                    <a:latin typeface="Century Gothic" panose="020B0502020202020204" pitchFamily="34" charset="0"/>
                  </a:rPr>
                  <a:t>Śledzenie komunikatów </a:t>
                </a:r>
              </a:p>
              <a:p>
                <a:pPr algn="ctr"/>
                <a:r>
                  <a:rPr lang="pl-PL" sz="1200" dirty="0">
                    <a:solidFill>
                      <a:srgbClr val="5C5C5C"/>
                    </a:solidFill>
                    <a:latin typeface="Century Gothic" panose="020B0502020202020204" pitchFamily="34" charset="0"/>
                  </a:rPr>
                  <a:t>dotyczących jakości powietrza </a:t>
                </a:r>
              </a:p>
            </p:txBody>
          </p:sp>
          <p:sp>
            <p:nvSpPr>
              <p:cNvPr id="49" name="pole tekstowe 48">
                <a:extLst>
                  <a:ext uri="{FF2B5EF4-FFF2-40B4-BE49-F238E27FC236}">
                    <a16:creationId xmlns:a16="http://schemas.microsoft.com/office/drawing/2014/main" id="{DF3ABBF1-31C7-4081-9A40-48930D22F708}"/>
                  </a:ext>
                </a:extLst>
              </p:cNvPr>
              <p:cNvSpPr txBox="1"/>
              <p:nvPr/>
            </p:nvSpPr>
            <p:spPr>
              <a:xfrm>
                <a:off x="4913191" y="2146898"/>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70,4%</a:t>
                </a:r>
              </a:p>
            </p:txBody>
          </p:sp>
        </p:grpSp>
        <p:pic>
          <p:nvPicPr>
            <p:cNvPr id="4" name="Obraz 3">
              <a:extLst>
                <a:ext uri="{FF2B5EF4-FFF2-40B4-BE49-F238E27FC236}">
                  <a16:creationId xmlns:a16="http://schemas.microsoft.com/office/drawing/2014/main" id="{CF9515BA-D458-4559-BCEB-E2D3C2832622}"/>
                </a:ext>
              </a:extLst>
            </p:cNvPr>
            <p:cNvPicPr>
              <a:picLocks noChangeAspect="1"/>
            </p:cNvPicPr>
            <p:nvPr/>
          </p:nvPicPr>
          <p:blipFill>
            <a:blip r:embed="rId2" cstate="hq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77614" y="1364548"/>
              <a:ext cx="881341" cy="881341"/>
            </a:xfrm>
            <a:prstGeom prst="rect">
              <a:avLst/>
            </a:prstGeom>
          </p:spPr>
        </p:pic>
      </p:grpSp>
      <p:grpSp>
        <p:nvGrpSpPr>
          <p:cNvPr id="6" name="Grupa 5" descr="Działania podejmowane na rzecz własnego zdrowia związane z jakością powietrza&#10;&#10;Grafika przedstawiająca maseczkę wraz z odsetkiem osób, które noszą maseczki: 11,5%">
            <a:extLst>
              <a:ext uri="{FF2B5EF4-FFF2-40B4-BE49-F238E27FC236}">
                <a16:creationId xmlns:a16="http://schemas.microsoft.com/office/drawing/2014/main" id="{AE59A27F-1978-45AF-8832-73C1BF4B78EE}"/>
              </a:ext>
            </a:extLst>
          </p:cNvPr>
          <p:cNvGrpSpPr/>
          <p:nvPr/>
        </p:nvGrpSpPr>
        <p:grpSpPr>
          <a:xfrm>
            <a:off x="7089467" y="3792551"/>
            <a:ext cx="1717933" cy="1661142"/>
            <a:chOff x="5308000" y="2758193"/>
            <a:chExt cx="1717933" cy="1661142"/>
          </a:xfrm>
        </p:grpSpPr>
        <p:grpSp>
          <p:nvGrpSpPr>
            <p:cNvPr id="52" name="Grupa 51">
              <a:extLst>
                <a:ext uri="{FF2B5EF4-FFF2-40B4-BE49-F238E27FC236}">
                  <a16:creationId xmlns:a16="http://schemas.microsoft.com/office/drawing/2014/main" id="{7E979523-3274-4303-9A72-D2516F56B361}"/>
                </a:ext>
              </a:extLst>
            </p:cNvPr>
            <p:cNvGrpSpPr/>
            <p:nvPr/>
          </p:nvGrpSpPr>
          <p:grpSpPr>
            <a:xfrm>
              <a:off x="5412005" y="2899474"/>
              <a:ext cx="1613928" cy="1519861"/>
              <a:chOff x="5623355" y="1548107"/>
              <a:chExt cx="1613928" cy="1519861"/>
            </a:xfrm>
          </p:grpSpPr>
          <p:sp>
            <p:nvSpPr>
              <p:cNvPr id="56" name="Schemat blokowy: łącznik 55">
                <a:extLst>
                  <a:ext uri="{FF2B5EF4-FFF2-40B4-BE49-F238E27FC236}">
                    <a16:creationId xmlns:a16="http://schemas.microsoft.com/office/drawing/2014/main" id="{B68163FA-480E-4271-BE0A-C6F782073544}"/>
                  </a:ext>
                </a:extLst>
              </p:cNvPr>
              <p:cNvSpPr/>
              <p:nvPr/>
            </p:nvSpPr>
            <p:spPr>
              <a:xfrm>
                <a:off x="5706354" y="1548107"/>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pole tekstowe 53">
                <a:extLst>
                  <a:ext uri="{FF2B5EF4-FFF2-40B4-BE49-F238E27FC236}">
                    <a16:creationId xmlns:a16="http://schemas.microsoft.com/office/drawing/2014/main" id="{6E7734A3-403D-4569-BB09-ACC72333221E}"/>
                  </a:ext>
                </a:extLst>
              </p:cNvPr>
              <p:cNvSpPr txBox="1"/>
              <p:nvPr/>
            </p:nvSpPr>
            <p:spPr>
              <a:xfrm>
                <a:off x="5623355" y="2606303"/>
                <a:ext cx="1062130" cy="461665"/>
              </a:xfrm>
              <a:prstGeom prst="rect">
                <a:avLst/>
              </a:prstGeom>
              <a:noFill/>
            </p:spPr>
            <p:txBody>
              <a:bodyPr wrap="square" rtlCol="0">
                <a:spAutoFit/>
              </a:bodyPr>
              <a:lstStyle/>
              <a:p>
                <a:pPr algn="ctr"/>
                <a:r>
                  <a:rPr lang="pl-PL" sz="1200" dirty="0">
                    <a:solidFill>
                      <a:srgbClr val="5C5C5C"/>
                    </a:solidFill>
                    <a:latin typeface="Century Gothic" panose="020B0502020202020204" pitchFamily="34" charset="0"/>
                  </a:rPr>
                  <a:t>Noszenie maseczki</a:t>
                </a:r>
              </a:p>
            </p:txBody>
          </p:sp>
          <p:sp>
            <p:nvSpPr>
              <p:cNvPr id="55" name="pole tekstowe 54">
                <a:extLst>
                  <a:ext uri="{FF2B5EF4-FFF2-40B4-BE49-F238E27FC236}">
                    <a16:creationId xmlns:a16="http://schemas.microsoft.com/office/drawing/2014/main" id="{956A6625-D5FC-420B-B994-FB98EED3BA73}"/>
                  </a:ext>
                </a:extLst>
              </p:cNvPr>
              <p:cNvSpPr txBox="1"/>
              <p:nvPr/>
            </p:nvSpPr>
            <p:spPr>
              <a:xfrm>
                <a:off x="6041122" y="2158470"/>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11,5%</a:t>
                </a:r>
              </a:p>
            </p:txBody>
          </p:sp>
        </p:grpSp>
        <p:pic>
          <p:nvPicPr>
            <p:cNvPr id="9" name="Obraz 8">
              <a:extLst>
                <a:ext uri="{FF2B5EF4-FFF2-40B4-BE49-F238E27FC236}">
                  <a16:creationId xmlns:a16="http://schemas.microsoft.com/office/drawing/2014/main" id="{A536797D-6B6A-4284-8FBF-A9AAA0AC642D}"/>
                </a:ext>
              </a:extLst>
            </p:cNvPr>
            <p:cNvPicPr>
              <a:picLocks noChangeAspect="1"/>
            </p:cNvPicPr>
            <p:nvPr/>
          </p:nvPicPr>
          <p:blipFill>
            <a:blip r:embed="rId3"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08000" y="2758193"/>
              <a:ext cx="1028321" cy="1028321"/>
            </a:xfrm>
            <a:prstGeom prst="rect">
              <a:avLst/>
            </a:prstGeom>
          </p:spPr>
        </p:pic>
      </p:grpSp>
      <p:grpSp>
        <p:nvGrpSpPr>
          <p:cNvPr id="7" name="Grupa 6" descr="Działania podejmowane na rzecz własnego zdrowia związane z jakością powietrza&#10;&#10;Grafika przedstawiająca drzewa wraz z odsetkiem osób, które ograniczają czas przebywania na powietrzu podczas alarmu smogowego: 43,6%">
            <a:extLst>
              <a:ext uri="{FF2B5EF4-FFF2-40B4-BE49-F238E27FC236}">
                <a16:creationId xmlns:a16="http://schemas.microsoft.com/office/drawing/2014/main" id="{A9E88622-093C-4329-9425-FB372DCE95A1}"/>
              </a:ext>
            </a:extLst>
          </p:cNvPr>
          <p:cNvGrpSpPr/>
          <p:nvPr/>
        </p:nvGrpSpPr>
        <p:grpSpPr>
          <a:xfrm>
            <a:off x="6494776" y="1497752"/>
            <a:ext cx="2561414" cy="1861141"/>
            <a:chOff x="6319805" y="2830674"/>
            <a:chExt cx="2561414" cy="1861141"/>
          </a:xfrm>
        </p:grpSpPr>
        <p:grpSp>
          <p:nvGrpSpPr>
            <p:cNvPr id="58" name="Grupa 57">
              <a:extLst>
                <a:ext uri="{FF2B5EF4-FFF2-40B4-BE49-F238E27FC236}">
                  <a16:creationId xmlns:a16="http://schemas.microsoft.com/office/drawing/2014/main" id="{72B88507-1B3D-4E8C-AB88-4ABF380ACAAA}"/>
                </a:ext>
              </a:extLst>
            </p:cNvPr>
            <p:cNvGrpSpPr/>
            <p:nvPr/>
          </p:nvGrpSpPr>
          <p:grpSpPr>
            <a:xfrm>
              <a:off x="6319805" y="2966210"/>
              <a:ext cx="2561414" cy="1725605"/>
              <a:chOff x="6131263" y="1615590"/>
              <a:chExt cx="2561414" cy="1725605"/>
            </a:xfrm>
          </p:grpSpPr>
          <p:sp>
            <p:nvSpPr>
              <p:cNvPr id="59" name="pole tekstowe 58">
                <a:extLst>
                  <a:ext uri="{FF2B5EF4-FFF2-40B4-BE49-F238E27FC236}">
                    <a16:creationId xmlns:a16="http://schemas.microsoft.com/office/drawing/2014/main" id="{08391551-9D08-4419-9A52-C53424420FFF}"/>
                  </a:ext>
                </a:extLst>
              </p:cNvPr>
              <p:cNvSpPr txBox="1"/>
              <p:nvPr/>
            </p:nvSpPr>
            <p:spPr>
              <a:xfrm>
                <a:off x="6131263" y="2694864"/>
                <a:ext cx="2561414" cy="646331"/>
              </a:xfrm>
              <a:prstGeom prst="rect">
                <a:avLst/>
              </a:prstGeom>
              <a:noFill/>
            </p:spPr>
            <p:txBody>
              <a:bodyPr wrap="square" rtlCol="0">
                <a:spAutoFit/>
              </a:bodyPr>
              <a:lstStyle/>
              <a:p>
                <a:pPr algn="ctr"/>
                <a:r>
                  <a:rPr lang="pl-PL" sz="1200" dirty="0">
                    <a:solidFill>
                      <a:srgbClr val="5C5C5C"/>
                    </a:solidFill>
                    <a:latin typeface="Century Gothic" panose="020B0502020202020204" pitchFamily="34" charset="0"/>
                  </a:rPr>
                  <a:t>Ograniczanie czasu przebywania na powietrzu podczas alarmu smogowego</a:t>
                </a:r>
              </a:p>
            </p:txBody>
          </p:sp>
          <p:grpSp>
            <p:nvGrpSpPr>
              <p:cNvPr id="60" name="Grupa 59">
                <a:extLst>
                  <a:ext uri="{FF2B5EF4-FFF2-40B4-BE49-F238E27FC236}">
                    <a16:creationId xmlns:a16="http://schemas.microsoft.com/office/drawing/2014/main" id="{BC8AB398-C4CB-4788-9F13-3A9AAD040436}"/>
                  </a:ext>
                </a:extLst>
              </p:cNvPr>
              <p:cNvGrpSpPr/>
              <p:nvPr/>
            </p:nvGrpSpPr>
            <p:grpSpPr>
              <a:xfrm>
                <a:off x="6863564" y="1615590"/>
                <a:ext cx="1559988" cy="1101088"/>
                <a:chOff x="6863564" y="1615590"/>
                <a:chExt cx="1559988" cy="1101088"/>
              </a:xfrm>
            </p:grpSpPr>
            <p:sp>
              <p:nvSpPr>
                <p:cNvPr id="63" name="Schemat blokowy: łącznik 62">
                  <a:extLst>
                    <a:ext uri="{FF2B5EF4-FFF2-40B4-BE49-F238E27FC236}">
                      <a16:creationId xmlns:a16="http://schemas.microsoft.com/office/drawing/2014/main" id="{0C19F131-9CA9-49BB-B31D-6526EA7E5A55}"/>
                    </a:ext>
                  </a:extLst>
                </p:cNvPr>
                <p:cNvSpPr/>
                <p:nvPr/>
              </p:nvSpPr>
              <p:spPr>
                <a:xfrm>
                  <a:off x="6863564" y="1615590"/>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ole tekstowe 61">
                  <a:extLst>
                    <a:ext uri="{FF2B5EF4-FFF2-40B4-BE49-F238E27FC236}">
                      <a16:creationId xmlns:a16="http://schemas.microsoft.com/office/drawing/2014/main" id="{75341412-D65F-4233-9088-877996B97EA1}"/>
                    </a:ext>
                  </a:extLst>
                </p:cNvPr>
                <p:cNvSpPr txBox="1"/>
                <p:nvPr/>
              </p:nvSpPr>
              <p:spPr>
                <a:xfrm>
                  <a:off x="7227391" y="2193458"/>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43,6%</a:t>
                  </a:r>
                </a:p>
              </p:txBody>
            </p:sp>
          </p:grpSp>
        </p:grpSp>
        <p:grpSp>
          <p:nvGrpSpPr>
            <p:cNvPr id="74" name="Grupa 73">
              <a:extLst>
                <a:ext uri="{FF2B5EF4-FFF2-40B4-BE49-F238E27FC236}">
                  <a16:creationId xmlns:a16="http://schemas.microsoft.com/office/drawing/2014/main" id="{6C89E6C8-66A4-4D0F-AB3C-D22168A560A6}"/>
                </a:ext>
              </a:extLst>
            </p:cNvPr>
            <p:cNvGrpSpPr/>
            <p:nvPr/>
          </p:nvGrpSpPr>
          <p:grpSpPr>
            <a:xfrm>
              <a:off x="6840791" y="2830674"/>
              <a:ext cx="1011901" cy="825781"/>
              <a:chOff x="6815068" y="2859225"/>
              <a:chExt cx="1011901" cy="825781"/>
            </a:xfrm>
          </p:grpSpPr>
          <p:pic>
            <p:nvPicPr>
              <p:cNvPr id="11" name="Obraz 10">
                <a:extLst>
                  <a:ext uri="{FF2B5EF4-FFF2-40B4-BE49-F238E27FC236}">
                    <a16:creationId xmlns:a16="http://schemas.microsoft.com/office/drawing/2014/main" id="{4E7FBB60-4A06-4AEE-BCC6-A7E6E4201E93}"/>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15068" y="2859225"/>
                <a:ext cx="211315" cy="211315"/>
              </a:xfrm>
              <a:prstGeom prst="rect">
                <a:avLst/>
              </a:prstGeom>
            </p:spPr>
          </p:pic>
          <p:pic>
            <p:nvPicPr>
              <p:cNvPr id="73" name="Obraz 72">
                <a:extLst>
                  <a:ext uri="{FF2B5EF4-FFF2-40B4-BE49-F238E27FC236}">
                    <a16:creationId xmlns:a16="http://schemas.microsoft.com/office/drawing/2014/main" id="{2F453CFD-DC06-443D-A297-61CED15FE302}"/>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01188" y="2859225"/>
                <a:ext cx="825781" cy="825781"/>
              </a:xfrm>
              <a:prstGeom prst="rect">
                <a:avLst/>
              </a:prstGeom>
            </p:spPr>
          </p:pic>
        </p:grpSp>
      </p:grpSp>
      <p:grpSp>
        <p:nvGrpSpPr>
          <p:cNvPr id="3" name="Grupa 2" descr="Działania podejmowane na rzecz własnego zdrowia związane z jakością powietrza&#10;&#10;Grafika przedstawiająca dom wraz z odsetkiem osób, które zamontowały w domu filtr: 25,1%">
            <a:extLst>
              <a:ext uri="{FF2B5EF4-FFF2-40B4-BE49-F238E27FC236}">
                <a16:creationId xmlns:a16="http://schemas.microsoft.com/office/drawing/2014/main" id="{353F4876-D4DA-46D9-A5C5-1B63907FAD15}"/>
              </a:ext>
            </a:extLst>
          </p:cNvPr>
          <p:cNvGrpSpPr/>
          <p:nvPr/>
        </p:nvGrpSpPr>
        <p:grpSpPr>
          <a:xfrm>
            <a:off x="4149837" y="3614595"/>
            <a:ext cx="1839164" cy="1821143"/>
            <a:chOff x="3593529" y="2603963"/>
            <a:chExt cx="1839164" cy="1821143"/>
          </a:xfrm>
        </p:grpSpPr>
        <p:grpSp>
          <p:nvGrpSpPr>
            <p:cNvPr id="30" name="Grupa 29">
              <a:extLst>
                <a:ext uri="{FF2B5EF4-FFF2-40B4-BE49-F238E27FC236}">
                  <a16:creationId xmlns:a16="http://schemas.microsoft.com/office/drawing/2014/main" id="{5A4A48B9-F3A1-4D03-AF38-FFA3ACF30566}"/>
                </a:ext>
              </a:extLst>
            </p:cNvPr>
            <p:cNvGrpSpPr/>
            <p:nvPr/>
          </p:nvGrpSpPr>
          <p:grpSpPr>
            <a:xfrm>
              <a:off x="3743711" y="2894443"/>
              <a:ext cx="1688982" cy="1530663"/>
              <a:chOff x="2162915" y="1564156"/>
              <a:chExt cx="1688982" cy="1530663"/>
            </a:xfrm>
          </p:grpSpPr>
          <p:grpSp>
            <p:nvGrpSpPr>
              <p:cNvPr id="31" name="Grupa 30">
                <a:extLst>
                  <a:ext uri="{FF2B5EF4-FFF2-40B4-BE49-F238E27FC236}">
                    <a16:creationId xmlns:a16="http://schemas.microsoft.com/office/drawing/2014/main" id="{1A9FC596-0184-42C6-81D3-F2AAAD6224B1}"/>
                  </a:ext>
                </a:extLst>
              </p:cNvPr>
              <p:cNvGrpSpPr/>
              <p:nvPr/>
            </p:nvGrpSpPr>
            <p:grpSpPr>
              <a:xfrm>
                <a:off x="2162915" y="1564156"/>
                <a:ext cx="1359668" cy="1530663"/>
                <a:chOff x="2162915" y="1564156"/>
                <a:chExt cx="1359668" cy="1530663"/>
              </a:xfrm>
            </p:grpSpPr>
            <p:sp>
              <p:nvSpPr>
                <p:cNvPr id="35" name="Schemat blokowy: łącznik 34">
                  <a:extLst>
                    <a:ext uri="{FF2B5EF4-FFF2-40B4-BE49-F238E27FC236}">
                      <a16:creationId xmlns:a16="http://schemas.microsoft.com/office/drawing/2014/main" id="{27C591C8-69BB-4D2C-A01C-BF39964960DD}"/>
                    </a:ext>
                  </a:extLst>
                </p:cNvPr>
                <p:cNvSpPr/>
                <p:nvPr/>
              </p:nvSpPr>
              <p:spPr>
                <a:xfrm>
                  <a:off x="2345397" y="1564156"/>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3BE34838-C162-45DD-A75F-AC059126F2D9}"/>
                    </a:ext>
                  </a:extLst>
                </p:cNvPr>
                <p:cNvSpPr txBox="1"/>
                <p:nvPr/>
              </p:nvSpPr>
              <p:spPr>
                <a:xfrm>
                  <a:off x="2162915" y="2633154"/>
                  <a:ext cx="1359668" cy="461665"/>
                </a:xfrm>
                <a:prstGeom prst="rect">
                  <a:avLst/>
                </a:prstGeom>
                <a:noFill/>
              </p:spPr>
              <p:txBody>
                <a:bodyPr wrap="none" rtlCol="0">
                  <a:spAutoFit/>
                </a:bodyPr>
                <a:lstStyle/>
                <a:p>
                  <a:pPr algn="ctr"/>
                  <a:r>
                    <a:rPr lang="pl-PL" sz="1200" dirty="0">
                      <a:solidFill>
                        <a:srgbClr val="5C5C5C"/>
                      </a:solidFill>
                      <a:latin typeface="Century Gothic" panose="020B0502020202020204" pitchFamily="34" charset="0"/>
                    </a:rPr>
                    <a:t>Zamontowanie </a:t>
                  </a:r>
                </a:p>
                <a:p>
                  <a:pPr algn="ctr"/>
                  <a:r>
                    <a:rPr lang="pl-PL" sz="1200" dirty="0">
                      <a:solidFill>
                        <a:srgbClr val="5C5C5C"/>
                      </a:solidFill>
                      <a:latin typeface="Century Gothic" panose="020B0502020202020204" pitchFamily="34" charset="0"/>
                    </a:rPr>
                    <a:t>w domu filtrów</a:t>
                  </a:r>
                </a:p>
              </p:txBody>
            </p:sp>
          </p:grpSp>
          <p:sp>
            <p:nvSpPr>
              <p:cNvPr id="32" name="pole tekstowe 31">
                <a:extLst>
                  <a:ext uri="{FF2B5EF4-FFF2-40B4-BE49-F238E27FC236}">
                    <a16:creationId xmlns:a16="http://schemas.microsoft.com/office/drawing/2014/main" id="{280207A8-71A6-431B-A886-45929ECAFA4A}"/>
                  </a:ext>
                </a:extLst>
              </p:cNvPr>
              <p:cNvSpPr txBox="1"/>
              <p:nvPr/>
            </p:nvSpPr>
            <p:spPr>
              <a:xfrm>
                <a:off x="2655736" y="2120210"/>
                <a:ext cx="1196161" cy="523220"/>
              </a:xfrm>
              <a:prstGeom prst="rect">
                <a:avLst/>
              </a:prstGeom>
              <a:noFill/>
            </p:spPr>
            <p:txBody>
              <a:bodyPr wrap="none" rtlCol="0">
                <a:spAutoFit/>
              </a:bodyPr>
              <a:lstStyle/>
              <a:p>
                <a:r>
                  <a:rPr lang="pl-PL" sz="2800" b="1" dirty="0">
                    <a:solidFill>
                      <a:schemeClr val="tx1">
                        <a:lumMod val="65000"/>
                        <a:lumOff val="35000"/>
                      </a:schemeClr>
                    </a:solidFill>
                    <a:latin typeface="Century Gothic" panose="020B0502020202020204" pitchFamily="34" charset="0"/>
                  </a:rPr>
                  <a:t>25,1%</a:t>
                </a:r>
              </a:p>
            </p:txBody>
          </p:sp>
        </p:grpSp>
        <p:pic>
          <p:nvPicPr>
            <p:cNvPr id="76" name="Grafika 75" descr="Dom">
              <a:extLst>
                <a:ext uri="{FF2B5EF4-FFF2-40B4-BE49-F238E27FC236}">
                  <a16:creationId xmlns:a16="http://schemas.microsoft.com/office/drawing/2014/main" id="{E127032C-E9F4-4CB3-B27E-8FEA83B11E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3529" y="2603963"/>
              <a:ext cx="1090402" cy="1090402"/>
            </a:xfrm>
            <a:prstGeom prst="rect">
              <a:avLst/>
            </a:prstGeom>
          </p:spPr>
        </p:pic>
      </p:grpSp>
      <p:sp>
        <p:nvSpPr>
          <p:cNvPr id="36" name="pole tekstowe 35">
            <a:extLst>
              <a:ext uri="{FF2B5EF4-FFF2-40B4-BE49-F238E27FC236}">
                <a16:creationId xmlns:a16="http://schemas.microsoft.com/office/drawing/2014/main" id="{45E28789-0D4A-448B-BC10-6705DB9507E3}"/>
              </a:ext>
            </a:extLst>
          </p:cNvPr>
          <p:cNvSpPr txBox="1"/>
          <p:nvPr/>
        </p:nvSpPr>
        <p:spPr>
          <a:xfrm>
            <a:off x="4088663" y="5815645"/>
            <a:ext cx="4742658" cy="338554"/>
          </a:xfrm>
          <a:prstGeom prst="rect">
            <a:avLst/>
          </a:prstGeom>
          <a:noFill/>
        </p:spPr>
        <p:txBody>
          <a:bodyPr wrap="square" rtlCol="0">
            <a:spAutoFit/>
          </a:bodyPr>
          <a:lstStyle/>
          <a:p>
            <a:endParaRPr lang="pl-PL" sz="800" i="1" dirty="0">
              <a:solidFill>
                <a:schemeClr val="bg1">
                  <a:lumMod val="65000"/>
                </a:schemeClr>
              </a:solidFill>
              <a:latin typeface="Century Gothic" panose="020B0502020202020204" pitchFamily="34" charset="0"/>
            </a:endParaRPr>
          </a:p>
          <a:p>
            <a:r>
              <a:rPr lang="pl-PL" sz="800" i="1" dirty="0">
                <a:solidFill>
                  <a:schemeClr val="bg1">
                    <a:lumMod val="65000"/>
                  </a:schemeClr>
                </a:solidFill>
                <a:latin typeface="Century Gothic" panose="020B0502020202020204" pitchFamily="34" charset="0"/>
              </a:rPr>
              <a:t>Podstawa: Polacy podejmujący działania na rzecz ochrony zdrowia, N=287</a:t>
            </a:r>
          </a:p>
        </p:txBody>
      </p:sp>
      <p:graphicFrame>
        <p:nvGraphicFramePr>
          <p:cNvPr id="69" name="Wykres 68"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9DF472F7-E703-48E8-9F0D-D76CD43A800B}"/>
              </a:ext>
            </a:extLst>
          </p:cNvPr>
          <p:cNvGraphicFramePr/>
          <p:nvPr>
            <p:extLst>
              <p:ext uri="{D42A27DB-BD31-4B8C-83A1-F6EECF244321}">
                <p14:modId xmlns:p14="http://schemas.microsoft.com/office/powerpoint/2010/main" val="2698628919"/>
              </p:ext>
            </p:extLst>
          </p:nvPr>
        </p:nvGraphicFramePr>
        <p:xfrm>
          <a:off x="368300" y="1884167"/>
          <a:ext cx="2588940" cy="2194445"/>
        </p:xfrm>
        <a:graphic>
          <a:graphicData uri="http://schemas.openxmlformats.org/drawingml/2006/chart">
            <c:chart xmlns:c="http://schemas.openxmlformats.org/drawingml/2006/chart" xmlns:r="http://schemas.openxmlformats.org/officeDocument/2006/relationships" r:id="rId8"/>
          </a:graphicData>
        </a:graphic>
      </p:graphicFrame>
      <p:pic>
        <p:nvPicPr>
          <p:cNvPr id="70" name="Grafika 69" descr="Wstecz (od prawej do lewej)">
            <a:extLst>
              <a:ext uri="{FF2B5EF4-FFF2-40B4-BE49-F238E27FC236}">
                <a16:creationId xmlns:a16="http://schemas.microsoft.com/office/drawing/2014/main" id="{0AE0564F-46CA-40F7-BD4E-8965C2780F2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730873">
            <a:off x="2248536" y="1628039"/>
            <a:ext cx="914400" cy="914400"/>
          </a:xfrm>
          <a:prstGeom prst="rect">
            <a:avLst/>
          </a:prstGeom>
        </p:spPr>
      </p:pic>
      <p:pic>
        <p:nvPicPr>
          <p:cNvPr id="71" name="Grafika 70" descr="Wstecz (od prawej do lewej)">
            <a:extLst>
              <a:ext uri="{FF2B5EF4-FFF2-40B4-BE49-F238E27FC236}">
                <a16:creationId xmlns:a16="http://schemas.microsoft.com/office/drawing/2014/main" id="{07458858-2E0C-422F-BCC7-9804C795A72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8267108">
            <a:off x="-11894" y="3381895"/>
            <a:ext cx="914400" cy="914400"/>
          </a:xfrm>
          <a:prstGeom prst="rect">
            <a:avLst/>
          </a:prstGeom>
        </p:spPr>
      </p:pic>
      <p:sp>
        <p:nvSpPr>
          <p:cNvPr id="72" name="Strzałka: w prawo 71">
            <a:extLst>
              <a:ext uri="{FF2B5EF4-FFF2-40B4-BE49-F238E27FC236}">
                <a16:creationId xmlns:a16="http://schemas.microsoft.com/office/drawing/2014/main" id="{1A79A6DE-836A-4B25-B75F-2BBDA986C9D6}"/>
              </a:ext>
            </a:extLst>
          </p:cNvPr>
          <p:cNvSpPr/>
          <p:nvPr/>
        </p:nvSpPr>
        <p:spPr>
          <a:xfrm>
            <a:off x="2447487" y="2799337"/>
            <a:ext cx="735198" cy="479006"/>
          </a:xfrm>
          <a:prstGeom prst="rightArrow">
            <a:avLst/>
          </a:prstGeom>
          <a:solidFill>
            <a:srgbClr val="FFD22D"/>
          </a:solidFill>
          <a:ln w="28575">
            <a:solidFill>
              <a:srgbClr val="FFD22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5" name="pole tekstowe 74">
            <a:extLst>
              <a:ext uri="{FF2B5EF4-FFF2-40B4-BE49-F238E27FC236}">
                <a16:creationId xmlns:a16="http://schemas.microsoft.com/office/drawing/2014/main" id="{382090CD-046E-4657-9610-1391376D4F68}"/>
              </a:ext>
            </a:extLst>
          </p:cNvPr>
          <p:cNvSpPr txBox="1"/>
          <p:nvPr/>
        </p:nvSpPr>
        <p:spPr>
          <a:xfrm>
            <a:off x="1071901" y="4426543"/>
            <a:ext cx="2403309" cy="600164"/>
          </a:xfrm>
          <a:prstGeom prst="rect">
            <a:avLst/>
          </a:prstGeom>
          <a:noFill/>
        </p:spPr>
        <p:txBody>
          <a:bodyPr wrap="square" rtlCol="0">
            <a:spAutoFit/>
          </a:bodyPr>
          <a:lstStyle/>
          <a:p>
            <a:pPr algn="ctr"/>
            <a:r>
              <a:rPr lang="pl-PL" sz="1100" b="1" dirty="0">
                <a:solidFill>
                  <a:srgbClr val="5C5C5C"/>
                </a:solidFill>
                <a:latin typeface="Century Gothic" panose="020B0502020202020204" pitchFamily="34" charset="0"/>
              </a:rPr>
              <a:t>NIE podejmuje działań </a:t>
            </a:r>
            <a:r>
              <a:rPr lang="pl-PL" sz="1100" dirty="0">
                <a:solidFill>
                  <a:srgbClr val="5C5C5C"/>
                </a:solidFill>
                <a:latin typeface="Century Gothic" panose="020B0502020202020204" pitchFamily="34" charset="0"/>
              </a:rPr>
              <a:t>na rzecz ochrony własnego zdrowia związanego z jakością powietrza</a:t>
            </a:r>
          </a:p>
        </p:txBody>
      </p:sp>
      <p:sp>
        <p:nvSpPr>
          <p:cNvPr id="43" name="pole tekstowe 42">
            <a:extLst>
              <a:ext uri="{FF2B5EF4-FFF2-40B4-BE49-F238E27FC236}">
                <a16:creationId xmlns:a16="http://schemas.microsoft.com/office/drawing/2014/main" id="{3D1254B8-F19D-40D2-908F-25CE6F23F19D}"/>
              </a:ext>
            </a:extLst>
          </p:cNvPr>
          <p:cNvSpPr txBox="1"/>
          <p:nvPr/>
        </p:nvSpPr>
        <p:spPr>
          <a:xfrm>
            <a:off x="336600" y="5337363"/>
            <a:ext cx="1316544" cy="369332"/>
          </a:xfrm>
          <a:prstGeom prst="rect">
            <a:avLst/>
          </a:prstGeom>
          <a:solidFill>
            <a:srgbClr val="D9D9D9"/>
          </a:solidFill>
          <a:ln w="12700">
            <a:solidFill>
              <a:srgbClr val="D9D9D9"/>
            </a:solidFill>
          </a:ln>
        </p:spPr>
        <p:txBody>
          <a:bodyPr wrap="square" rtlCol="0">
            <a:spAutoFit/>
          </a:bodyPr>
          <a:lstStyle/>
          <a:p>
            <a:pPr algn="ctr"/>
            <a:r>
              <a:rPr lang="pl-PL" sz="900" dirty="0">
                <a:solidFill>
                  <a:schemeClr val="tx1">
                    <a:lumMod val="75000"/>
                    <a:lumOff val="25000"/>
                  </a:schemeClr>
                </a:solidFill>
                <a:latin typeface="Century Gothic" panose="020B0502020202020204" pitchFamily="34" charset="0"/>
              </a:rPr>
              <a:t>Nie wiem/trudno powiedzieć</a:t>
            </a:r>
          </a:p>
        </p:txBody>
      </p:sp>
      <p:pic>
        <p:nvPicPr>
          <p:cNvPr id="47" name="Grafika 6" descr="Szeroko uśmiechnięta twarz bez wypełnienia">
            <a:extLst>
              <a:ext uri="{FF2B5EF4-FFF2-40B4-BE49-F238E27FC236}">
                <a16:creationId xmlns:a16="http://schemas.microsoft.com/office/drawing/2014/main" id="{D9CC197A-66EC-47C3-9301-77CF844340C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5118" y="1039647"/>
            <a:ext cx="637747" cy="637748"/>
          </a:xfrm>
          <a:prstGeom prst="rect">
            <a:avLst/>
          </a:prstGeom>
        </p:spPr>
      </p:pic>
      <p:pic>
        <p:nvPicPr>
          <p:cNvPr id="53" name="Grafika 52" descr="Smutna twarz bez wypełnienia">
            <a:extLst>
              <a:ext uri="{FF2B5EF4-FFF2-40B4-BE49-F238E27FC236}">
                <a16:creationId xmlns:a16="http://schemas.microsoft.com/office/drawing/2014/main" id="{C51EB95A-720A-4956-85BD-26D2136B9F2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4980" y="4441691"/>
            <a:ext cx="611225" cy="611225"/>
          </a:xfrm>
          <a:prstGeom prst="rect">
            <a:avLst/>
          </a:prstGeom>
        </p:spPr>
      </p:pic>
      <p:sp>
        <p:nvSpPr>
          <p:cNvPr id="61" name="pole tekstowe 60">
            <a:extLst>
              <a:ext uri="{FF2B5EF4-FFF2-40B4-BE49-F238E27FC236}">
                <a16:creationId xmlns:a16="http://schemas.microsoft.com/office/drawing/2014/main" id="{FA897813-B687-4B04-9CD6-F5AA0887C086}"/>
              </a:ext>
            </a:extLst>
          </p:cNvPr>
          <p:cNvSpPr txBox="1"/>
          <p:nvPr/>
        </p:nvSpPr>
        <p:spPr>
          <a:xfrm>
            <a:off x="4695038" y="5547793"/>
            <a:ext cx="3939000" cy="338554"/>
          </a:xfrm>
          <a:prstGeom prst="rect">
            <a:avLst/>
          </a:prstGeom>
          <a:noFill/>
        </p:spPr>
        <p:txBody>
          <a:bodyPr wrap="square" rtlCol="0">
            <a:spAutoFit/>
          </a:bodyPr>
          <a:lstStyle/>
          <a:p>
            <a:r>
              <a:rPr lang="pl-PL" sz="800" dirty="0">
                <a:solidFill>
                  <a:schemeClr val="tx1">
                    <a:lumMod val="75000"/>
                    <a:lumOff val="25000"/>
                  </a:schemeClr>
                </a:solidFill>
                <a:latin typeface="Century Gothic" panose="020B0502020202020204" pitchFamily="34" charset="0"/>
              </a:rPr>
              <a:t>3,1% Inne – m.in. sadzenie drzew, zmiana sposobu ogrzewania domu, zamontowanie czujnika jakości powietrza</a:t>
            </a:r>
          </a:p>
        </p:txBody>
      </p:sp>
    </p:spTree>
    <p:extLst>
      <p:ext uri="{BB962C8B-B14F-4D97-AF65-F5344CB8AC3E}">
        <p14:creationId xmlns:p14="http://schemas.microsoft.com/office/powerpoint/2010/main" val="352188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Tabela 39">
            <a:extLst>
              <a:ext uri="{FF2B5EF4-FFF2-40B4-BE49-F238E27FC236}">
                <a16:creationId xmlns:a16="http://schemas.microsoft.com/office/drawing/2014/main" id="{BC9C0446-54A5-48DC-8E9D-6CCB3EB4BFB5}"/>
              </a:ext>
            </a:extLst>
          </p:cNvPr>
          <p:cNvGraphicFramePr>
            <a:graphicFrameLocks noGrp="1"/>
          </p:cNvGraphicFramePr>
          <p:nvPr>
            <p:extLst>
              <p:ext uri="{D42A27DB-BD31-4B8C-83A1-F6EECF244321}">
                <p14:modId xmlns:p14="http://schemas.microsoft.com/office/powerpoint/2010/main" val="2043370484"/>
              </p:ext>
            </p:extLst>
          </p:nvPr>
        </p:nvGraphicFramePr>
        <p:xfrm>
          <a:off x="1158723" y="1486059"/>
          <a:ext cx="1305740" cy="4603764"/>
        </p:xfrm>
        <a:graphic>
          <a:graphicData uri="http://schemas.openxmlformats.org/drawingml/2006/table">
            <a:tbl>
              <a:tblPr firstRow="1" bandRow="1">
                <a:tableStyleId>{2D5ABB26-0587-4C30-8999-92F81FD0307C}</a:tableStyleId>
              </a:tblPr>
              <a:tblGrid>
                <a:gridCol w="1305740">
                  <a:extLst>
                    <a:ext uri="{9D8B030D-6E8A-4147-A177-3AD203B41FA5}">
                      <a16:colId xmlns:a16="http://schemas.microsoft.com/office/drawing/2014/main" val="3925755860"/>
                    </a:ext>
                  </a:extLst>
                </a:gridCol>
              </a:tblGrid>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śledzenie komunikatów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dotyczących jakości powietrza </a:t>
                      </a:r>
                    </a:p>
                  </a:txBody>
                  <a:tcPr marL="9525" marR="9525" marT="9525" marB="0" anchor="ctr"/>
                </a:tc>
                <a:extLst>
                  <a:ext uri="{0D108BD9-81ED-4DB2-BD59-A6C34878D82A}">
                    <a16:rowId xmlns:a16="http://schemas.microsoft.com/office/drawing/2014/main" val="3148342277"/>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ograniczanie czasu przebywania na powietrzu podczas alarmu smogowego</a:t>
                      </a:r>
                    </a:p>
                  </a:txBody>
                  <a:tcPr marL="9525" marR="9525" marT="9525" marB="0" anchor="ctr"/>
                </a:tc>
                <a:extLst>
                  <a:ext uri="{0D108BD9-81ED-4DB2-BD59-A6C34878D82A}">
                    <a16:rowId xmlns:a16="http://schemas.microsoft.com/office/drawing/2014/main" val="2579849871"/>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zamontowanie </a:t>
                      </a:r>
                    </a:p>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w domu filtrów</a:t>
                      </a:r>
                    </a:p>
                  </a:txBody>
                  <a:tcPr marL="9525" marR="9525" marT="9525" marB="0" anchor="ctr"/>
                </a:tc>
                <a:extLst>
                  <a:ext uri="{0D108BD9-81ED-4DB2-BD59-A6C34878D82A}">
                    <a16:rowId xmlns:a16="http://schemas.microsoft.com/office/drawing/2014/main" val="1839251932"/>
                  </a:ext>
                </a:extLst>
              </a:tr>
              <a:tr h="1150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noszenie maseczki</a:t>
                      </a:r>
                    </a:p>
                  </a:txBody>
                  <a:tcPr marL="9525" marR="9525" marT="9525" marB="0" anchor="ctr"/>
                </a:tc>
                <a:extLst>
                  <a:ext uri="{0D108BD9-81ED-4DB2-BD59-A6C34878D82A}">
                    <a16:rowId xmlns:a16="http://schemas.microsoft.com/office/drawing/2014/main" val="475378732"/>
                  </a:ext>
                </a:extLst>
              </a:tr>
            </a:tbl>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28</a:t>
            </a:fld>
            <a:endParaRPr lang="pl-PL" dirty="0"/>
          </a:p>
        </p:txBody>
      </p:sp>
      <p:sp>
        <p:nvSpPr>
          <p:cNvPr id="19" name="pole tekstowe 18">
            <a:extLst>
              <a:ext uri="{FF2B5EF4-FFF2-40B4-BE49-F238E27FC236}">
                <a16:creationId xmlns:a16="http://schemas.microsoft.com/office/drawing/2014/main" id="{A8D21A23-A8F9-47CD-8400-1FB82BBDD7F0}"/>
              </a:ext>
            </a:extLst>
          </p:cNvPr>
          <p:cNvSpPr txBox="1"/>
          <p:nvPr/>
        </p:nvSpPr>
        <p:spPr>
          <a:xfrm>
            <a:off x="79456" y="5878862"/>
            <a:ext cx="474385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na rzecz ochrony zdrowia, N=287</a:t>
            </a:r>
          </a:p>
        </p:txBody>
      </p:sp>
      <p:graphicFrame>
        <p:nvGraphicFramePr>
          <p:cNvPr id="10" name="Symbol zastępczy zawartości 6">
            <a:extLst>
              <a:ext uri="{FF2B5EF4-FFF2-40B4-BE49-F238E27FC236}">
                <a16:creationId xmlns:a16="http://schemas.microsoft.com/office/drawing/2014/main" id="{D7173F18-76BE-4F28-81E0-5145A61246FD}"/>
              </a:ext>
            </a:extLst>
          </p:cNvPr>
          <p:cNvGraphicFramePr>
            <a:graphicFrameLocks/>
          </p:cNvGraphicFramePr>
          <p:nvPr>
            <p:extLst>
              <p:ext uri="{D42A27DB-BD31-4B8C-83A1-F6EECF244321}">
                <p14:modId xmlns:p14="http://schemas.microsoft.com/office/powerpoint/2010/main" val="2789857682"/>
              </p:ext>
            </p:extLst>
          </p:nvPr>
        </p:nvGraphicFramePr>
        <p:xfrm>
          <a:off x="3166983" y="1625858"/>
          <a:ext cx="1800000" cy="4253004"/>
        </p:xfrm>
        <a:graphic>
          <a:graphicData uri="http://schemas.openxmlformats.org/drawingml/2006/chart">
            <c:chart xmlns:c="http://schemas.openxmlformats.org/drawingml/2006/chart" xmlns:r="http://schemas.openxmlformats.org/officeDocument/2006/relationships" r:id="rId2"/>
          </a:graphicData>
        </a:graphic>
      </p:graphicFrame>
      <p:sp>
        <p:nvSpPr>
          <p:cNvPr id="57" name="Prostokąt 56">
            <a:extLst>
              <a:ext uri="{FF2B5EF4-FFF2-40B4-BE49-F238E27FC236}">
                <a16:creationId xmlns:a16="http://schemas.microsoft.com/office/drawing/2014/main" id="{39CED237-CA42-4CCE-84A9-B877337E38E7}"/>
              </a:ext>
            </a:extLst>
          </p:cNvPr>
          <p:cNvSpPr/>
          <p:nvPr/>
        </p:nvSpPr>
        <p:spPr>
          <a:xfrm>
            <a:off x="0" y="433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P5. Jakie to działania?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graphicFrame>
        <p:nvGraphicFramePr>
          <p:cNvPr id="70" name="Symbol zastępczy zawartości 6">
            <a:extLst>
              <a:ext uri="{FF2B5EF4-FFF2-40B4-BE49-F238E27FC236}">
                <a16:creationId xmlns:a16="http://schemas.microsoft.com/office/drawing/2014/main" id="{C9C60886-8A09-47EE-B8CF-46E34B5FB7C4}"/>
              </a:ext>
            </a:extLst>
          </p:cNvPr>
          <p:cNvGraphicFramePr>
            <a:graphicFrameLocks/>
          </p:cNvGraphicFramePr>
          <p:nvPr>
            <p:extLst>
              <p:ext uri="{D42A27DB-BD31-4B8C-83A1-F6EECF244321}">
                <p14:modId xmlns:p14="http://schemas.microsoft.com/office/powerpoint/2010/main" val="1608359001"/>
              </p:ext>
            </p:extLst>
          </p:nvPr>
        </p:nvGraphicFramePr>
        <p:xfrm>
          <a:off x="2911962" y="688068"/>
          <a:ext cx="2040883" cy="874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Symbol zastępczy zawartości 6">
            <a:extLst>
              <a:ext uri="{FF2B5EF4-FFF2-40B4-BE49-F238E27FC236}">
                <a16:creationId xmlns:a16="http://schemas.microsoft.com/office/drawing/2014/main" id="{5E62B4B7-2ECD-40B3-A622-CD9BC93E382A}"/>
              </a:ext>
            </a:extLst>
          </p:cNvPr>
          <p:cNvGraphicFramePr>
            <a:graphicFrameLocks/>
          </p:cNvGraphicFramePr>
          <p:nvPr>
            <p:extLst>
              <p:ext uri="{D42A27DB-BD31-4B8C-83A1-F6EECF244321}">
                <p14:modId xmlns:p14="http://schemas.microsoft.com/office/powerpoint/2010/main" val="1711184362"/>
              </p:ext>
            </p:extLst>
          </p:nvPr>
        </p:nvGraphicFramePr>
        <p:xfrm>
          <a:off x="7416359" y="1634562"/>
          <a:ext cx="1800000" cy="42530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Symbol zastępczy zawartości 6">
            <a:extLst>
              <a:ext uri="{FF2B5EF4-FFF2-40B4-BE49-F238E27FC236}">
                <a16:creationId xmlns:a16="http://schemas.microsoft.com/office/drawing/2014/main" id="{B4E6A1CC-3F74-48FC-B241-DE7D0180ADF6}"/>
              </a:ext>
            </a:extLst>
          </p:cNvPr>
          <p:cNvGraphicFramePr>
            <a:graphicFrameLocks/>
          </p:cNvGraphicFramePr>
          <p:nvPr>
            <p:extLst>
              <p:ext uri="{D42A27DB-BD31-4B8C-83A1-F6EECF244321}">
                <p14:modId xmlns:p14="http://schemas.microsoft.com/office/powerpoint/2010/main" val="3250790935"/>
              </p:ext>
            </p:extLst>
          </p:nvPr>
        </p:nvGraphicFramePr>
        <p:xfrm>
          <a:off x="5320939" y="1634562"/>
          <a:ext cx="1800000" cy="4253004"/>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Łącznik prosty 22">
            <a:extLst>
              <a:ext uri="{FF2B5EF4-FFF2-40B4-BE49-F238E27FC236}">
                <a16:creationId xmlns:a16="http://schemas.microsoft.com/office/drawing/2014/main" id="{7F6E882A-1B48-4A32-B506-1F6B4A9F9377}"/>
              </a:ext>
            </a:extLst>
          </p:cNvPr>
          <p:cNvCxnSpPr>
            <a:cxnSpLocks/>
          </p:cNvCxnSpPr>
          <p:nvPr/>
        </p:nvCxnSpPr>
        <p:spPr>
          <a:xfrm>
            <a:off x="71866" y="2708557"/>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F58E7B59-129D-4F5B-BD3F-047FCA0731E4}"/>
              </a:ext>
            </a:extLst>
          </p:cNvPr>
          <p:cNvCxnSpPr>
            <a:cxnSpLocks/>
          </p:cNvCxnSpPr>
          <p:nvPr/>
        </p:nvCxnSpPr>
        <p:spPr>
          <a:xfrm>
            <a:off x="45797" y="3761064"/>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EE2BFAB5-27DD-4D27-BD9A-C8D77FAC1C9A}"/>
              </a:ext>
            </a:extLst>
          </p:cNvPr>
          <p:cNvCxnSpPr>
            <a:cxnSpLocks/>
          </p:cNvCxnSpPr>
          <p:nvPr/>
        </p:nvCxnSpPr>
        <p:spPr>
          <a:xfrm>
            <a:off x="63420" y="4811353"/>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Symbol zastępczy zawartości 6">
            <a:extLst>
              <a:ext uri="{FF2B5EF4-FFF2-40B4-BE49-F238E27FC236}">
                <a16:creationId xmlns:a16="http://schemas.microsoft.com/office/drawing/2014/main" id="{D3DCC1D1-603C-4818-B7F8-B54D122095B4}"/>
              </a:ext>
            </a:extLst>
          </p:cNvPr>
          <p:cNvGraphicFramePr>
            <a:graphicFrameLocks/>
          </p:cNvGraphicFramePr>
          <p:nvPr>
            <p:extLst>
              <p:ext uri="{D42A27DB-BD31-4B8C-83A1-F6EECF244321}">
                <p14:modId xmlns:p14="http://schemas.microsoft.com/office/powerpoint/2010/main" val="1535965845"/>
              </p:ext>
            </p:extLst>
          </p:nvPr>
        </p:nvGraphicFramePr>
        <p:xfrm>
          <a:off x="5250175" y="792600"/>
          <a:ext cx="1372237" cy="7285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Symbol zastępczy zawartości 6">
            <a:extLst>
              <a:ext uri="{FF2B5EF4-FFF2-40B4-BE49-F238E27FC236}">
                <a16:creationId xmlns:a16="http://schemas.microsoft.com/office/drawing/2014/main" id="{D88ABFAC-BF8A-4276-AA74-46AFE2F4E30B}"/>
              </a:ext>
            </a:extLst>
          </p:cNvPr>
          <p:cNvGraphicFramePr>
            <a:graphicFrameLocks/>
          </p:cNvGraphicFramePr>
          <p:nvPr>
            <p:extLst>
              <p:ext uri="{D42A27DB-BD31-4B8C-83A1-F6EECF244321}">
                <p14:modId xmlns:p14="http://schemas.microsoft.com/office/powerpoint/2010/main" val="2380516996"/>
              </p:ext>
            </p:extLst>
          </p:nvPr>
        </p:nvGraphicFramePr>
        <p:xfrm>
          <a:off x="7411899" y="931695"/>
          <a:ext cx="1372237" cy="655677"/>
        </p:xfrm>
        <a:graphic>
          <a:graphicData uri="http://schemas.openxmlformats.org/drawingml/2006/chart">
            <c:chart xmlns:c="http://schemas.openxmlformats.org/drawingml/2006/chart" xmlns:r="http://schemas.openxmlformats.org/officeDocument/2006/relationships" r:id="rId7"/>
          </a:graphicData>
        </a:graphic>
      </p:graphicFrame>
      <p:pic>
        <p:nvPicPr>
          <p:cNvPr id="28" name="Grafika 27" descr="Biret">
            <a:extLst>
              <a:ext uri="{FF2B5EF4-FFF2-40B4-BE49-F238E27FC236}">
                <a16:creationId xmlns:a16="http://schemas.microsoft.com/office/drawing/2014/main" id="{15A5F3F1-C1AE-4635-AD94-CF93C4CF079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35096" y="848225"/>
            <a:ext cx="540000" cy="540000"/>
          </a:xfrm>
          <a:prstGeom prst="rect">
            <a:avLst/>
          </a:prstGeom>
        </p:spPr>
      </p:pic>
      <p:pic>
        <p:nvPicPr>
          <p:cNvPr id="29" name="Grafika 28" descr="Dom">
            <a:extLst>
              <a:ext uri="{FF2B5EF4-FFF2-40B4-BE49-F238E27FC236}">
                <a16:creationId xmlns:a16="http://schemas.microsoft.com/office/drawing/2014/main" id="{555A4A6D-EDA0-4B3D-A11D-C1938AFAF2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75430" y="746341"/>
            <a:ext cx="540000" cy="540000"/>
          </a:xfrm>
          <a:prstGeom prst="rect">
            <a:avLst/>
          </a:prstGeom>
        </p:spPr>
      </p:pic>
      <p:pic>
        <p:nvPicPr>
          <p:cNvPr id="30" name="Grafika 29" descr="Monety">
            <a:extLst>
              <a:ext uri="{FF2B5EF4-FFF2-40B4-BE49-F238E27FC236}">
                <a16:creationId xmlns:a16="http://schemas.microsoft.com/office/drawing/2014/main" id="{4A191352-27F4-442A-9A02-BB8A1EA90CD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47546" y="924362"/>
            <a:ext cx="540000" cy="540000"/>
          </a:xfrm>
          <a:prstGeom prst="rect">
            <a:avLst/>
          </a:prstGeom>
        </p:spPr>
      </p:pic>
      <p:graphicFrame>
        <p:nvGraphicFramePr>
          <p:cNvPr id="38" name="Tabela 37">
            <a:extLst>
              <a:ext uri="{FF2B5EF4-FFF2-40B4-BE49-F238E27FC236}">
                <a16:creationId xmlns:a16="http://schemas.microsoft.com/office/drawing/2014/main" id="{97A7307E-546E-4BD4-9104-0F4313BA2D19}"/>
              </a:ext>
            </a:extLst>
          </p:cNvPr>
          <p:cNvGraphicFramePr>
            <a:graphicFrameLocks noGrp="1"/>
          </p:cNvGraphicFramePr>
          <p:nvPr>
            <p:extLst>
              <p:ext uri="{D42A27DB-BD31-4B8C-83A1-F6EECF244321}">
                <p14:modId xmlns:p14="http://schemas.microsoft.com/office/powerpoint/2010/main" val="4176143044"/>
              </p:ext>
            </p:extLst>
          </p:nvPr>
        </p:nvGraphicFramePr>
        <p:xfrm>
          <a:off x="2547489" y="723027"/>
          <a:ext cx="794852" cy="78803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83</a:t>
                      </a:r>
                    </a:p>
                  </a:txBody>
                  <a:tcPr marL="9525" marR="9525" marT="9525" marB="0" anchor="ctr"/>
                </a:tc>
                <a:extLst>
                  <a:ext uri="{0D108BD9-81ED-4DB2-BD59-A6C34878D82A}">
                    <a16:rowId xmlns:a16="http://schemas.microsoft.com/office/drawing/2014/main" val="3731553139"/>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80</a:t>
                      </a:r>
                    </a:p>
                  </a:txBody>
                  <a:tcPr marL="9525" marR="9525" marT="9525" marB="0" anchor="ctr"/>
                </a:tc>
                <a:extLst>
                  <a:ext uri="{0D108BD9-81ED-4DB2-BD59-A6C34878D82A}">
                    <a16:rowId xmlns:a16="http://schemas.microsoft.com/office/drawing/2014/main" val="665605274"/>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a:t>
                      </a:r>
                    </a:p>
                  </a:txBody>
                  <a:tcPr marL="9525" marR="9525" marT="9525" marB="0" anchor="ctr"/>
                </a:tc>
                <a:extLst>
                  <a:ext uri="{0D108BD9-81ED-4DB2-BD59-A6C34878D82A}">
                    <a16:rowId xmlns:a16="http://schemas.microsoft.com/office/drawing/2014/main" val="2531493681"/>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4169198669"/>
                  </a:ext>
                </a:extLst>
              </a:tr>
              <a:tr h="1576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45</a:t>
                      </a:r>
                    </a:p>
                  </a:txBody>
                  <a:tcPr marL="9525" marR="9525" marT="9525" marB="0" anchor="ctr"/>
                </a:tc>
                <a:extLst>
                  <a:ext uri="{0D108BD9-81ED-4DB2-BD59-A6C34878D82A}">
                    <a16:rowId xmlns:a16="http://schemas.microsoft.com/office/drawing/2014/main" val="265378953"/>
                  </a:ext>
                </a:extLst>
              </a:tr>
            </a:tbl>
          </a:graphicData>
        </a:graphic>
      </p:graphicFrame>
      <p:graphicFrame>
        <p:nvGraphicFramePr>
          <p:cNvPr id="39" name="Tabela 38">
            <a:extLst>
              <a:ext uri="{FF2B5EF4-FFF2-40B4-BE49-F238E27FC236}">
                <a16:creationId xmlns:a16="http://schemas.microsoft.com/office/drawing/2014/main" id="{87A60B07-DE26-4BD5-BDCF-9E5E02DCF6A3}"/>
              </a:ext>
            </a:extLst>
          </p:cNvPr>
          <p:cNvGraphicFramePr>
            <a:graphicFrameLocks noGrp="1"/>
          </p:cNvGraphicFramePr>
          <p:nvPr>
            <p:extLst>
              <p:ext uri="{D42A27DB-BD31-4B8C-83A1-F6EECF244321}">
                <p14:modId xmlns:p14="http://schemas.microsoft.com/office/powerpoint/2010/main" val="241027519"/>
              </p:ext>
            </p:extLst>
          </p:nvPr>
        </p:nvGraphicFramePr>
        <p:xfrm>
          <a:off x="4609205" y="837743"/>
          <a:ext cx="794852" cy="697408"/>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74352">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7</a:t>
                      </a:r>
                    </a:p>
                  </a:txBody>
                  <a:tcPr marL="9525" marR="9525" marT="9525" marB="0" anchor="ctr"/>
                </a:tc>
                <a:extLst>
                  <a:ext uri="{0D108BD9-81ED-4DB2-BD59-A6C34878D82A}">
                    <a16:rowId xmlns:a16="http://schemas.microsoft.com/office/drawing/2014/main" val="969570423"/>
                  </a:ext>
                </a:extLst>
              </a:tr>
              <a:tr h="1743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34</a:t>
                      </a:r>
                    </a:p>
                  </a:txBody>
                  <a:tcPr marL="9525" marR="9525" marT="9525" marB="0" anchor="ctr"/>
                </a:tc>
                <a:extLst>
                  <a:ext uri="{0D108BD9-81ED-4DB2-BD59-A6C34878D82A}">
                    <a16:rowId xmlns:a16="http://schemas.microsoft.com/office/drawing/2014/main" val="4067412734"/>
                  </a:ext>
                </a:extLst>
              </a:tr>
              <a:tr h="1743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161</a:t>
                      </a:r>
                    </a:p>
                  </a:txBody>
                  <a:tcPr marL="9525" marR="9525" marT="9525" marB="0" anchor="ctr"/>
                </a:tc>
                <a:extLst>
                  <a:ext uri="{0D108BD9-81ED-4DB2-BD59-A6C34878D82A}">
                    <a16:rowId xmlns:a16="http://schemas.microsoft.com/office/drawing/2014/main" val="3678849805"/>
                  </a:ext>
                </a:extLst>
              </a:tr>
              <a:tr h="1743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85</a:t>
                      </a:r>
                    </a:p>
                  </a:txBody>
                  <a:tcPr marL="9525" marR="9525" marT="9525" marB="0" anchor="ctr"/>
                </a:tc>
                <a:extLst>
                  <a:ext uri="{0D108BD9-81ED-4DB2-BD59-A6C34878D82A}">
                    <a16:rowId xmlns:a16="http://schemas.microsoft.com/office/drawing/2014/main" val="3171836580"/>
                  </a:ext>
                </a:extLst>
              </a:tr>
            </a:tbl>
          </a:graphicData>
        </a:graphic>
      </p:graphicFrame>
      <p:graphicFrame>
        <p:nvGraphicFramePr>
          <p:cNvPr id="40" name="Tabela 39">
            <a:extLst>
              <a:ext uri="{FF2B5EF4-FFF2-40B4-BE49-F238E27FC236}">
                <a16:creationId xmlns:a16="http://schemas.microsoft.com/office/drawing/2014/main" id="{C33A58F1-63E2-43D6-AE30-2E94C4A00725}"/>
              </a:ext>
            </a:extLst>
          </p:cNvPr>
          <p:cNvGraphicFramePr>
            <a:graphicFrameLocks noGrp="1"/>
          </p:cNvGraphicFramePr>
          <p:nvPr>
            <p:extLst>
              <p:ext uri="{D42A27DB-BD31-4B8C-83A1-F6EECF244321}">
                <p14:modId xmlns:p14="http://schemas.microsoft.com/office/powerpoint/2010/main" val="1459234168"/>
              </p:ext>
            </p:extLst>
          </p:nvPr>
        </p:nvGraphicFramePr>
        <p:xfrm>
          <a:off x="6672256" y="896718"/>
          <a:ext cx="794852" cy="6697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2324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72</a:t>
                      </a:r>
                    </a:p>
                  </a:txBody>
                  <a:tcPr marL="9525" marR="9525" marT="9525" marB="0" anchor="ctr"/>
                </a:tc>
                <a:extLst>
                  <a:ext uri="{0D108BD9-81ED-4DB2-BD59-A6C34878D82A}">
                    <a16:rowId xmlns:a16="http://schemas.microsoft.com/office/drawing/2014/main" val="51909304"/>
                  </a:ext>
                </a:extLst>
              </a:tr>
              <a:tr h="22324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120</a:t>
                      </a:r>
                    </a:p>
                  </a:txBody>
                  <a:tcPr marL="9525" marR="9525" marT="9525" marB="0" anchor="ctr"/>
                </a:tc>
                <a:extLst>
                  <a:ext uri="{0D108BD9-81ED-4DB2-BD59-A6C34878D82A}">
                    <a16:rowId xmlns:a16="http://schemas.microsoft.com/office/drawing/2014/main" val="1677817719"/>
                  </a:ext>
                </a:extLst>
              </a:tr>
              <a:tr h="22324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80</a:t>
                      </a:r>
                    </a:p>
                  </a:txBody>
                  <a:tcPr marL="9525" marR="9525" marT="9525" marB="0" anchor="ctr"/>
                </a:tc>
                <a:extLst>
                  <a:ext uri="{0D108BD9-81ED-4DB2-BD59-A6C34878D82A}">
                    <a16:rowId xmlns:a16="http://schemas.microsoft.com/office/drawing/2014/main" val="676163110"/>
                  </a:ext>
                </a:extLst>
              </a:tr>
            </a:tbl>
          </a:graphicData>
        </a:graphic>
      </p:graphicFrame>
      <p:grpSp>
        <p:nvGrpSpPr>
          <p:cNvPr id="36" name="Grupa 35" descr="Działania podejmowane na rzecz własnego zdrowia związane z jakością powietrza&#10;&#10;Grafika przedstawiająca odsetek osób, które śledzą komunikaty dotyczące jakości powietrza: 70,4%">
            <a:extLst>
              <a:ext uri="{FF2B5EF4-FFF2-40B4-BE49-F238E27FC236}">
                <a16:creationId xmlns:a16="http://schemas.microsoft.com/office/drawing/2014/main" id="{774599BA-8171-4AB2-B4A8-668036DD0771}"/>
              </a:ext>
            </a:extLst>
          </p:cNvPr>
          <p:cNvGrpSpPr/>
          <p:nvPr/>
        </p:nvGrpSpPr>
        <p:grpSpPr>
          <a:xfrm>
            <a:off x="-292438" y="1668523"/>
            <a:ext cx="1634503" cy="770690"/>
            <a:chOff x="1407870" y="1364548"/>
            <a:chExt cx="2953053" cy="1558990"/>
          </a:xfrm>
        </p:grpSpPr>
        <p:grpSp>
          <p:nvGrpSpPr>
            <p:cNvPr id="37" name="Grupa 36">
              <a:extLst>
                <a:ext uri="{FF2B5EF4-FFF2-40B4-BE49-F238E27FC236}">
                  <a16:creationId xmlns:a16="http://schemas.microsoft.com/office/drawing/2014/main" id="{B18BEF86-1B70-4000-9517-89998156E6F8}"/>
                </a:ext>
              </a:extLst>
            </p:cNvPr>
            <p:cNvGrpSpPr/>
            <p:nvPr/>
          </p:nvGrpSpPr>
          <p:grpSpPr>
            <a:xfrm>
              <a:off x="1407870" y="1569059"/>
              <a:ext cx="2953053" cy="1354479"/>
              <a:chOff x="3617117" y="1555674"/>
              <a:chExt cx="2953053" cy="1354479"/>
            </a:xfrm>
          </p:grpSpPr>
          <p:sp>
            <p:nvSpPr>
              <p:cNvPr id="42" name="Schemat blokowy: łącznik 41">
                <a:extLst>
                  <a:ext uri="{FF2B5EF4-FFF2-40B4-BE49-F238E27FC236}">
                    <a16:creationId xmlns:a16="http://schemas.microsoft.com/office/drawing/2014/main" id="{026BDC4C-2664-4303-8453-45020131DED1}"/>
                  </a:ext>
                </a:extLst>
              </p:cNvPr>
              <p:cNvSpPr/>
              <p:nvPr/>
            </p:nvSpPr>
            <p:spPr>
              <a:xfrm>
                <a:off x="4586035" y="1555674"/>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ole tekstowe 42">
                <a:extLst>
                  <a:ext uri="{FF2B5EF4-FFF2-40B4-BE49-F238E27FC236}">
                    <a16:creationId xmlns:a16="http://schemas.microsoft.com/office/drawing/2014/main" id="{70417C63-B5B3-42CB-88EA-26E4E7C88FC7}"/>
                  </a:ext>
                </a:extLst>
              </p:cNvPr>
              <p:cNvSpPr txBox="1"/>
              <p:nvPr/>
            </p:nvSpPr>
            <p:spPr>
              <a:xfrm>
                <a:off x="3617117" y="2633154"/>
                <a:ext cx="2953053" cy="276999"/>
              </a:xfrm>
              <a:prstGeom prst="rect">
                <a:avLst/>
              </a:prstGeom>
              <a:noFill/>
            </p:spPr>
            <p:txBody>
              <a:bodyPr wrap="square" rtlCol="0">
                <a:spAutoFit/>
              </a:bodyPr>
              <a:lstStyle/>
              <a:p>
                <a:pPr algn="ctr"/>
                <a:endParaRPr lang="pl-PL" sz="1200" dirty="0">
                  <a:solidFill>
                    <a:srgbClr val="5C5C5C"/>
                  </a:solidFill>
                  <a:latin typeface="Century Gothic" panose="020B0502020202020204" pitchFamily="34" charset="0"/>
                </a:endParaRPr>
              </a:p>
            </p:txBody>
          </p:sp>
          <p:sp>
            <p:nvSpPr>
              <p:cNvPr id="44" name="pole tekstowe 43">
                <a:extLst>
                  <a:ext uri="{FF2B5EF4-FFF2-40B4-BE49-F238E27FC236}">
                    <a16:creationId xmlns:a16="http://schemas.microsoft.com/office/drawing/2014/main" id="{21B2A330-EC1A-4F87-885C-7487BDE3F385}"/>
                  </a:ext>
                </a:extLst>
              </p:cNvPr>
              <p:cNvSpPr txBox="1"/>
              <p:nvPr/>
            </p:nvSpPr>
            <p:spPr>
              <a:xfrm>
                <a:off x="4913191" y="2146898"/>
                <a:ext cx="1382039" cy="684843"/>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70,4%</a:t>
                </a:r>
              </a:p>
            </p:txBody>
          </p:sp>
        </p:grpSp>
        <p:pic>
          <p:nvPicPr>
            <p:cNvPr id="41" name="Obraz 40">
              <a:extLst>
                <a:ext uri="{FF2B5EF4-FFF2-40B4-BE49-F238E27FC236}">
                  <a16:creationId xmlns:a16="http://schemas.microsoft.com/office/drawing/2014/main" id="{6480D648-39DA-48F2-B6F6-D139885029CA}"/>
                </a:ext>
              </a:extLst>
            </p:cNvPr>
            <p:cNvPicPr>
              <a:picLocks noChangeAspect="1"/>
            </p:cNvPicPr>
            <p:nvPr/>
          </p:nvPicPr>
          <p:blipFill>
            <a:blip r:embed="rId14" cstate="hqprint">
              <a:clrChange>
                <a:clrFrom>
                  <a:srgbClr val="000000">
                    <a:alpha val="0"/>
                  </a:srgbClr>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77614" y="1364548"/>
              <a:ext cx="881341" cy="881341"/>
            </a:xfrm>
            <a:prstGeom prst="rect">
              <a:avLst/>
            </a:prstGeom>
          </p:spPr>
        </p:pic>
      </p:grpSp>
      <p:grpSp>
        <p:nvGrpSpPr>
          <p:cNvPr id="45" name="Grupa 44" descr="Działania podejmowane na rzecz własnego zdrowia związane z jakością powietrza&#10;&#10;Grafika przedstawiająca drzewa wraz z odsetkiem osób, które ograniczają czas przebywania na powietrzu podczas alarmu smogowego: 43,6%">
            <a:extLst>
              <a:ext uri="{FF2B5EF4-FFF2-40B4-BE49-F238E27FC236}">
                <a16:creationId xmlns:a16="http://schemas.microsoft.com/office/drawing/2014/main" id="{4B021D3D-B2E4-4785-A41A-9DD8A6B955C2}"/>
              </a:ext>
            </a:extLst>
          </p:cNvPr>
          <p:cNvGrpSpPr/>
          <p:nvPr/>
        </p:nvGrpSpPr>
        <p:grpSpPr>
          <a:xfrm>
            <a:off x="124260" y="2847294"/>
            <a:ext cx="1100096" cy="695286"/>
            <a:chOff x="6840791" y="2830674"/>
            <a:chExt cx="1887881" cy="1390456"/>
          </a:xfrm>
        </p:grpSpPr>
        <p:grpSp>
          <p:nvGrpSpPr>
            <p:cNvPr id="51" name="Grupa 50">
              <a:extLst>
                <a:ext uri="{FF2B5EF4-FFF2-40B4-BE49-F238E27FC236}">
                  <a16:creationId xmlns:a16="http://schemas.microsoft.com/office/drawing/2014/main" id="{815E630C-E502-4F51-8A4F-0C3D1CFD3E5C}"/>
                </a:ext>
              </a:extLst>
            </p:cNvPr>
            <p:cNvGrpSpPr/>
            <p:nvPr/>
          </p:nvGrpSpPr>
          <p:grpSpPr>
            <a:xfrm>
              <a:off x="7052106" y="2966210"/>
              <a:ext cx="1676566" cy="1254920"/>
              <a:chOff x="6863564" y="1615590"/>
              <a:chExt cx="1676566" cy="1254920"/>
            </a:xfrm>
          </p:grpSpPr>
          <p:sp>
            <p:nvSpPr>
              <p:cNvPr id="52" name="Schemat blokowy: łącznik 51">
                <a:extLst>
                  <a:ext uri="{FF2B5EF4-FFF2-40B4-BE49-F238E27FC236}">
                    <a16:creationId xmlns:a16="http://schemas.microsoft.com/office/drawing/2014/main" id="{CD1DAD38-8DB4-43E7-B39A-B980CA05B827}"/>
                  </a:ext>
                </a:extLst>
              </p:cNvPr>
              <p:cNvSpPr/>
              <p:nvPr/>
            </p:nvSpPr>
            <p:spPr>
              <a:xfrm>
                <a:off x="6863564" y="1615590"/>
                <a:ext cx="938749" cy="1006633"/>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ole tekstowe 52">
                <a:extLst>
                  <a:ext uri="{FF2B5EF4-FFF2-40B4-BE49-F238E27FC236}">
                    <a16:creationId xmlns:a16="http://schemas.microsoft.com/office/drawing/2014/main" id="{2A8BA23D-E798-4329-8B6C-259065BFDAAA}"/>
                  </a:ext>
                </a:extLst>
              </p:cNvPr>
              <p:cNvSpPr txBox="1"/>
              <p:nvPr/>
            </p:nvSpPr>
            <p:spPr>
              <a:xfrm>
                <a:off x="7227390" y="2193458"/>
                <a:ext cx="1312740" cy="677052"/>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43,6%</a:t>
                </a:r>
              </a:p>
            </p:txBody>
          </p:sp>
        </p:grpSp>
        <p:grpSp>
          <p:nvGrpSpPr>
            <p:cNvPr id="47" name="Grupa 46">
              <a:extLst>
                <a:ext uri="{FF2B5EF4-FFF2-40B4-BE49-F238E27FC236}">
                  <a16:creationId xmlns:a16="http://schemas.microsoft.com/office/drawing/2014/main" id="{A31BD996-EEB7-4867-A9F5-133033D93A47}"/>
                </a:ext>
              </a:extLst>
            </p:cNvPr>
            <p:cNvGrpSpPr/>
            <p:nvPr/>
          </p:nvGrpSpPr>
          <p:grpSpPr>
            <a:xfrm>
              <a:off x="6840791" y="2830674"/>
              <a:ext cx="1011901" cy="825781"/>
              <a:chOff x="6815068" y="2859225"/>
              <a:chExt cx="1011901" cy="825781"/>
            </a:xfrm>
          </p:grpSpPr>
          <p:pic>
            <p:nvPicPr>
              <p:cNvPr id="48" name="Obraz 47">
                <a:extLst>
                  <a:ext uri="{FF2B5EF4-FFF2-40B4-BE49-F238E27FC236}">
                    <a16:creationId xmlns:a16="http://schemas.microsoft.com/office/drawing/2014/main" id="{E214D2AA-0DA9-428C-9D6B-7902AAB63092}"/>
                  </a:ext>
                </a:extLst>
              </p:cNvPr>
              <p:cNvPicPr>
                <a:picLocks noChangeAspect="1"/>
              </p:cNvPicPr>
              <p:nvPr/>
            </p:nvPicPr>
            <p:blipFill>
              <a:blip r:embed="rId15"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15068" y="2859225"/>
                <a:ext cx="211315" cy="211315"/>
              </a:xfrm>
              <a:prstGeom prst="rect">
                <a:avLst/>
              </a:prstGeom>
            </p:spPr>
          </p:pic>
          <p:pic>
            <p:nvPicPr>
              <p:cNvPr id="49" name="Obraz 48">
                <a:extLst>
                  <a:ext uri="{FF2B5EF4-FFF2-40B4-BE49-F238E27FC236}">
                    <a16:creationId xmlns:a16="http://schemas.microsoft.com/office/drawing/2014/main" id="{452F9CAD-7731-4768-A7E1-6B8F523B6CA3}"/>
                  </a:ext>
                </a:extLst>
              </p:cNvPr>
              <p:cNvPicPr>
                <a:picLocks noChangeAspect="1"/>
              </p:cNvPicPr>
              <p:nvPr/>
            </p:nvPicPr>
            <p:blipFill>
              <a:blip r:embed="rId16"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01188" y="2859225"/>
                <a:ext cx="825781" cy="825781"/>
              </a:xfrm>
              <a:prstGeom prst="rect">
                <a:avLst/>
              </a:prstGeom>
            </p:spPr>
          </p:pic>
        </p:grpSp>
      </p:grpSp>
      <p:grpSp>
        <p:nvGrpSpPr>
          <p:cNvPr id="54" name="Grupa 53" descr="Działania podejmowane na rzecz własnego zdrowia związane z jakością powietrza&#10;&#10;Grafika przedstawiająca dom wraz z odsetkiem osób, które zamontowały w domu filtr: 25,1%">
            <a:extLst>
              <a:ext uri="{FF2B5EF4-FFF2-40B4-BE49-F238E27FC236}">
                <a16:creationId xmlns:a16="http://schemas.microsoft.com/office/drawing/2014/main" id="{2BDA612F-3EE9-4782-97A6-4EB4B70790B0}"/>
              </a:ext>
            </a:extLst>
          </p:cNvPr>
          <p:cNvGrpSpPr/>
          <p:nvPr/>
        </p:nvGrpSpPr>
        <p:grpSpPr>
          <a:xfrm>
            <a:off x="67484" y="3936483"/>
            <a:ext cx="1100193" cy="795037"/>
            <a:chOff x="3593529" y="2603963"/>
            <a:chExt cx="2110213" cy="1474373"/>
          </a:xfrm>
        </p:grpSpPr>
        <p:grpSp>
          <p:nvGrpSpPr>
            <p:cNvPr id="55" name="Grupa 54">
              <a:extLst>
                <a:ext uri="{FF2B5EF4-FFF2-40B4-BE49-F238E27FC236}">
                  <a16:creationId xmlns:a16="http://schemas.microsoft.com/office/drawing/2014/main" id="{C16E2F6B-D02F-42D5-91CD-F949CBDD59B5}"/>
                </a:ext>
              </a:extLst>
            </p:cNvPr>
            <p:cNvGrpSpPr/>
            <p:nvPr/>
          </p:nvGrpSpPr>
          <p:grpSpPr>
            <a:xfrm>
              <a:off x="3926193" y="2894443"/>
              <a:ext cx="1777549" cy="1183893"/>
              <a:chOff x="2345397" y="1564156"/>
              <a:chExt cx="1777549" cy="1183893"/>
            </a:xfrm>
          </p:grpSpPr>
          <p:sp>
            <p:nvSpPr>
              <p:cNvPr id="60" name="Schemat blokowy: łącznik 59">
                <a:extLst>
                  <a:ext uri="{FF2B5EF4-FFF2-40B4-BE49-F238E27FC236}">
                    <a16:creationId xmlns:a16="http://schemas.microsoft.com/office/drawing/2014/main" id="{5F9350C6-1F54-4EBE-9B76-31EEC11DD2F9}"/>
                  </a:ext>
                </a:extLst>
              </p:cNvPr>
              <p:cNvSpPr/>
              <p:nvPr/>
            </p:nvSpPr>
            <p:spPr>
              <a:xfrm>
                <a:off x="2345397" y="1564156"/>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ole tekstowe 58">
                <a:extLst>
                  <a:ext uri="{FF2B5EF4-FFF2-40B4-BE49-F238E27FC236}">
                    <a16:creationId xmlns:a16="http://schemas.microsoft.com/office/drawing/2014/main" id="{952EB071-B04A-4466-8FF1-DFC79FC5D110}"/>
                  </a:ext>
                </a:extLst>
              </p:cNvPr>
              <p:cNvSpPr txBox="1"/>
              <p:nvPr/>
            </p:nvSpPr>
            <p:spPr>
              <a:xfrm>
                <a:off x="2655736" y="2120210"/>
                <a:ext cx="1467210" cy="627839"/>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25,1%</a:t>
                </a:r>
              </a:p>
            </p:txBody>
          </p:sp>
        </p:grpSp>
        <p:pic>
          <p:nvPicPr>
            <p:cNvPr id="56" name="Grafika 55" descr="Dom">
              <a:extLst>
                <a:ext uri="{FF2B5EF4-FFF2-40B4-BE49-F238E27FC236}">
                  <a16:creationId xmlns:a16="http://schemas.microsoft.com/office/drawing/2014/main" id="{63E4D8EA-B0B5-421F-8C3D-FACBD65508C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93529" y="2603963"/>
              <a:ext cx="1090402" cy="1090402"/>
            </a:xfrm>
            <a:prstGeom prst="rect">
              <a:avLst/>
            </a:prstGeom>
          </p:spPr>
        </p:pic>
      </p:grpSp>
      <p:grpSp>
        <p:nvGrpSpPr>
          <p:cNvPr id="62" name="Grupa 61" descr="Działania podejmowane na rzecz własnego zdrowia związane z jakością powietrza&#10;&#10;Grafika przedstawiająca maseczkę wraz z odsetkiem osób, które noszą maseczki: 11,5%">
            <a:extLst>
              <a:ext uri="{FF2B5EF4-FFF2-40B4-BE49-F238E27FC236}">
                <a16:creationId xmlns:a16="http://schemas.microsoft.com/office/drawing/2014/main" id="{91766557-A07A-406F-A0EF-DF0436694E31}"/>
              </a:ext>
            </a:extLst>
          </p:cNvPr>
          <p:cNvGrpSpPr/>
          <p:nvPr/>
        </p:nvGrpSpPr>
        <p:grpSpPr>
          <a:xfrm>
            <a:off x="141573" y="5028605"/>
            <a:ext cx="755125" cy="640455"/>
            <a:chOff x="5308000" y="2758193"/>
            <a:chExt cx="1286725" cy="1147913"/>
          </a:xfrm>
        </p:grpSpPr>
        <p:grpSp>
          <p:nvGrpSpPr>
            <p:cNvPr id="63" name="Grupa 62">
              <a:extLst>
                <a:ext uri="{FF2B5EF4-FFF2-40B4-BE49-F238E27FC236}">
                  <a16:creationId xmlns:a16="http://schemas.microsoft.com/office/drawing/2014/main" id="{45C904DB-0DAF-4783-9AEF-B0B496B5FD0E}"/>
                </a:ext>
              </a:extLst>
            </p:cNvPr>
            <p:cNvGrpSpPr/>
            <p:nvPr/>
          </p:nvGrpSpPr>
          <p:grpSpPr>
            <a:xfrm>
              <a:off x="5495004" y="2899474"/>
              <a:ext cx="1099721" cy="1006632"/>
              <a:chOff x="5706354" y="1548107"/>
              <a:chExt cx="1099721" cy="1006632"/>
            </a:xfrm>
          </p:grpSpPr>
          <p:sp>
            <p:nvSpPr>
              <p:cNvPr id="65" name="Schemat blokowy: łącznik 64">
                <a:extLst>
                  <a:ext uri="{FF2B5EF4-FFF2-40B4-BE49-F238E27FC236}">
                    <a16:creationId xmlns:a16="http://schemas.microsoft.com/office/drawing/2014/main" id="{FBF189AF-9144-46E9-934E-6F1FD52A5903}"/>
                  </a:ext>
                </a:extLst>
              </p:cNvPr>
              <p:cNvSpPr/>
              <p:nvPr/>
            </p:nvSpPr>
            <p:spPr>
              <a:xfrm>
                <a:off x="5706354" y="1548107"/>
                <a:ext cx="994704" cy="1006632"/>
              </a:xfrm>
              <a:prstGeom prst="flowChartConnector">
                <a:avLst/>
              </a:prstGeom>
              <a:solidFill>
                <a:srgbClr val="FFD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ole tekstowe 66">
                <a:extLst>
                  <a:ext uri="{FF2B5EF4-FFF2-40B4-BE49-F238E27FC236}">
                    <a16:creationId xmlns:a16="http://schemas.microsoft.com/office/drawing/2014/main" id="{607320BB-F28B-40DF-9686-C0189A3AF608}"/>
                  </a:ext>
                </a:extLst>
              </p:cNvPr>
              <p:cNvSpPr txBox="1"/>
              <p:nvPr/>
            </p:nvSpPr>
            <p:spPr>
              <a:xfrm>
                <a:off x="6041122" y="2158470"/>
                <a:ext cx="764953" cy="338554"/>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rPr>
                  <a:t>11,5%</a:t>
                </a:r>
              </a:p>
            </p:txBody>
          </p:sp>
        </p:grpSp>
        <p:pic>
          <p:nvPicPr>
            <p:cNvPr id="64" name="Obraz 63">
              <a:extLst>
                <a:ext uri="{FF2B5EF4-FFF2-40B4-BE49-F238E27FC236}">
                  <a16:creationId xmlns:a16="http://schemas.microsoft.com/office/drawing/2014/main" id="{DDE526FB-2BD7-4C0C-82E5-1F27D554F4D6}"/>
                </a:ext>
              </a:extLst>
            </p:cNvPr>
            <p:cNvPicPr>
              <a:picLocks noChangeAspect="1"/>
            </p:cNvPicPr>
            <p:nvPr/>
          </p:nvPicPr>
          <p:blipFill>
            <a:blip r:embed="rId19" cstate="hq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08000" y="2758193"/>
              <a:ext cx="1028321" cy="1028321"/>
            </a:xfrm>
            <a:prstGeom prst="rect">
              <a:avLst/>
            </a:prstGeom>
          </p:spPr>
        </p:pic>
      </p:grpSp>
    </p:spTree>
    <p:extLst>
      <p:ext uri="{BB962C8B-B14F-4D97-AF65-F5344CB8AC3E}">
        <p14:creationId xmlns:p14="http://schemas.microsoft.com/office/powerpoint/2010/main" val="434785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4462" y="461181"/>
            <a:ext cx="8719284" cy="395546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Blisko </a:t>
            </a:r>
            <a:r>
              <a:rPr lang="pl-PL" sz="1200" b="1" dirty="0">
                <a:solidFill>
                  <a:schemeClr val="tx1">
                    <a:lumMod val="65000"/>
                    <a:lumOff val="35000"/>
                  </a:schemeClr>
                </a:solidFill>
                <a:latin typeface="Century Gothic" panose="020B0502020202020204" pitchFamily="34" charset="0"/>
              </a:rPr>
              <a:t>3 na 10 Polaków podejmuje działania na rzecz ochrony własnego zdrowia związane z jakością powietrza</a:t>
            </a:r>
            <a:r>
              <a:rPr lang="pl-PL" sz="1200" dirty="0">
                <a:solidFill>
                  <a:schemeClr val="tx1">
                    <a:lumMod val="65000"/>
                    <a:lumOff val="35000"/>
                  </a:schemeClr>
                </a:solidFill>
                <a:latin typeface="Century Gothic" panose="020B0502020202020204" pitchFamily="34" charset="0"/>
              </a:rPr>
              <a:t>. Takie deklaracje częściej padały wśród osoby w średnim wieku - pomiędzy 35 a 59 r.ż. (34,8%-36,1%) oraz z wykształceniem wyższym (48,3%). Działania tego typu częściej podejmują również mieszkańcy dużych miast, powyżej 200 tys. mieszkańców.</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Najczęściej podejmowanym działaniem </a:t>
            </a:r>
            <a:r>
              <a:rPr lang="pl-PL" sz="1200" dirty="0">
                <a:solidFill>
                  <a:schemeClr val="tx1">
                    <a:lumMod val="65000"/>
                    <a:lumOff val="35000"/>
                  </a:schemeClr>
                </a:solidFill>
                <a:latin typeface="Century Gothic" panose="020B0502020202020204" pitchFamily="34" charset="0"/>
              </a:rPr>
              <a:t>na rzecz ochrony własnego zdrowia związanym z jakością powietrza jest </a:t>
            </a:r>
            <a:r>
              <a:rPr lang="pl-PL" sz="1200" b="1" dirty="0">
                <a:solidFill>
                  <a:schemeClr val="tx1">
                    <a:lumMod val="65000"/>
                    <a:lumOff val="35000"/>
                  </a:schemeClr>
                </a:solidFill>
                <a:latin typeface="Century Gothic" panose="020B0502020202020204" pitchFamily="34" charset="0"/>
              </a:rPr>
              <a:t>śledzenie komunikatów dotyczących jego stanu </a:t>
            </a:r>
            <a:r>
              <a:rPr lang="pl-PL" sz="1200" dirty="0">
                <a:solidFill>
                  <a:schemeClr val="tx1">
                    <a:lumMod val="65000"/>
                    <a:lumOff val="35000"/>
                  </a:schemeClr>
                </a:solidFill>
                <a:latin typeface="Century Gothic" panose="020B0502020202020204" pitchFamily="34" charset="0"/>
              </a:rPr>
              <a:t>(70,4%). Działanie to częściej podejmują kobiety oraz osoby powyżej 60 r.ż., a także mieszkańcy dużych aglomeracji. Dość częstą praktyką jest także </a:t>
            </a:r>
            <a:r>
              <a:rPr lang="pl-PL" sz="1200" b="1" dirty="0">
                <a:solidFill>
                  <a:schemeClr val="tx1">
                    <a:lumMod val="65000"/>
                    <a:lumOff val="35000"/>
                  </a:schemeClr>
                </a:solidFill>
                <a:latin typeface="Century Gothic" panose="020B0502020202020204" pitchFamily="34" charset="0"/>
              </a:rPr>
              <a:t>ograniczanie czasu przebywania na powietrzu podczas alarmu smogowego</a:t>
            </a:r>
            <a:r>
              <a:rPr lang="pl-PL" sz="1200" dirty="0">
                <a:solidFill>
                  <a:schemeClr val="tx1">
                    <a:lumMod val="65000"/>
                    <a:lumOff val="35000"/>
                  </a:schemeClr>
                </a:solidFill>
                <a:latin typeface="Century Gothic" panose="020B0502020202020204" pitchFamily="34" charset="0"/>
              </a:rPr>
              <a:t> (43,6%). W tym przypadku większy odsetek wskazań zaobserwowano wśród kobiet, w grupie osób w średnim wieku (25-59 lat) oraz mieszkańców aglomeracji. Ponadto, odsetek wskazań wzrastał wraz ze wzrostem poziomu wykształcenia (podstawowe14,3% vs wyższe 55,3%). Co czwarta osoba w celu ochrony własnego </a:t>
            </a:r>
            <a:r>
              <a:rPr lang="pl-PL" sz="1200" b="1" dirty="0">
                <a:solidFill>
                  <a:schemeClr val="tx1">
                    <a:lumMod val="65000"/>
                    <a:lumOff val="35000"/>
                  </a:schemeClr>
                </a:solidFill>
                <a:latin typeface="Century Gothic" panose="020B0502020202020204" pitchFamily="34" charset="0"/>
              </a:rPr>
              <a:t>zdrowia zamontowała w domu filtr oczyszczający powietrze</a:t>
            </a:r>
            <a:r>
              <a:rPr lang="pl-PL" sz="1200" dirty="0">
                <a:solidFill>
                  <a:schemeClr val="tx1">
                    <a:lumMod val="65000"/>
                    <a:lumOff val="35000"/>
                  </a:schemeClr>
                </a:solidFill>
                <a:latin typeface="Century Gothic" panose="020B0502020202020204" pitchFamily="34" charset="0"/>
              </a:rPr>
              <a:t>, a blisko co dziesiąta deklaruje </a:t>
            </a:r>
            <a:r>
              <a:rPr lang="pl-PL" sz="1200" b="1" dirty="0">
                <a:solidFill>
                  <a:schemeClr val="tx1">
                    <a:lumMod val="65000"/>
                    <a:lumOff val="35000"/>
                  </a:schemeClr>
                </a:solidFill>
                <a:latin typeface="Century Gothic" panose="020B0502020202020204" pitchFamily="34" charset="0"/>
              </a:rPr>
              <a:t>noszenie maseczki antysmogowej</a:t>
            </a:r>
            <a:r>
              <a:rPr lang="pl-PL" sz="1200" dirty="0">
                <a:solidFill>
                  <a:schemeClr val="tx1">
                    <a:lumMod val="65000"/>
                    <a:lumOff val="35000"/>
                  </a:schemeClr>
                </a:solidFill>
                <a:latin typeface="Century Gothic" panose="020B0502020202020204" pitchFamily="34" charset="0"/>
              </a:rPr>
              <a:t>. Zamontowanie w domu filtrów oczyszczających powietrze deklarują w szczególności mężczyźni oraz mieszkańcy średnich miast od 50 do 200 tys. mieszkańców. Wśród zwolenników noszenia maseczek również dominują mężczyźni, ale także osoby starsze.</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29</a:t>
            </a:fld>
            <a:endParaRPr lang="pl-PL" dirty="0"/>
          </a:p>
        </p:txBody>
      </p:sp>
      <p:sp>
        <p:nvSpPr>
          <p:cNvPr id="17" name="Podtytuł 2">
            <a:extLst>
              <a:ext uri="{FF2B5EF4-FFF2-40B4-BE49-F238E27FC236}">
                <a16:creationId xmlns:a16="http://schemas.microsoft.com/office/drawing/2014/main" id="{ADDC12B0-30F3-44F2-8076-F960F3DC98E2}"/>
              </a:ext>
            </a:extLst>
          </p:cNvPr>
          <p:cNvSpPr>
            <a:spLocks noGrp="1"/>
          </p:cNvSpPr>
          <p:nvPr>
            <p:ph type="subTitle" idx="4294967295"/>
          </p:nvPr>
        </p:nvSpPr>
        <p:spPr>
          <a:xfrm>
            <a:off x="682625" y="80963"/>
            <a:ext cx="8316913" cy="457200"/>
          </a:xfrm>
        </p:spPr>
        <p:txBody>
          <a:bodyPr>
            <a:normAutofit lnSpcReduction="10000"/>
          </a:bodyPr>
          <a:lstStyle/>
          <a:p>
            <a:r>
              <a:rPr lang="pl-PL" b="1" dirty="0">
                <a:solidFill>
                  <a:schemeClr val="bg1"/>
                </a:solidFill>
              </a:rPr>
              <a:t>WYNIKI BADANIA – JAKOŚĆ POWIETRZA</a:t>
            </a:r>
          </a:p>
        </p:txBody>
      </p:sp>
      <p:sp>
        <p:nvSpPr>
          <p:cNvPr id="18" name="Prostokąt 17">
            <a:extLst>
              <a:ext uri="{FF2B5EF4-FFF2-40B4-BE49-F238E27FC236}">
                <a16:creationId xmlns:a16="http://schemas.microsoft.com/office/drawing/2014/main" id="{8D69A6FC-8A57-4E61-9768-6BEEB0CA7ABE}"/>
              </a:ext>
            </a:extLst>
          </p:cNvPr>
          <p:cNvSpPr/>
          <p:nvPr/>
        </p:nvSpPr>
        <p:spPr>
          <a:xfrm>
            <a:off x="144462" y="0"/>
            <a:ext cx="8999538"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9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CD5A35FA-FFEC-4C53-8AC9-AB847BE2F295}"/>
              </a:ext>
            </a:extLst>
          </p:cNvPr>
          <p:cNvSpPr>
            <a:spLocks noGrp="1"/>
          </p:cNvSpPr>
          <p:nvPr>
            <p:ph type="sldNum" sz="quarter" idx="12"/>
          </p:nvPr>
        </p:nvSpPr>
        <p:spPr/>
        <p:txBody>
          <a:bodyPr/>
          <a:lstStyle/>
          <a:p>
            <a:fld id="{63495140-8AF3-44B3-8E8F-973C040A3C95}" type="slidenum">
              <a:rPr lang="pl-PL" b="0" smtClean="0">
                <a:solidFill>
                  <a:schemeClr val="tx1">
                    <a:lumMod val="65000"/>
                    <a:lumOff val="35000"/>
                  </a:schemeClr>
                </a:solidFill>
              </a:rPr>
              <a:t>3</a:t>
            </a:fld>
            <a:endParaRPr lang="pl-PL" b="0" dirty="0">
              <a:solidFill>
                <a:schemeClr val="tx1">
                  <a:lumMod val="65000"/>
                  <a:lumOff val="35000"/>
                </a:schemeClr>
              </a:solidFill>
            </a:endParaRPr>
          </a:p>
        </p:txBody>
      </p:sp>
      <p:sp>
        <p:nvSpPr>
          <p:cNvPr id="3" name="pole tekstowe 2">
            <a:extLst>
              <a:ext uri="{FF2B5EF4-FFF2-40B4-BE49-F238E27FC236}">
                <a16:creationId xmlns:a16="http://schemas.microsoft.com/office/drawing/2014/main" id="{B52B6C1D-BCC0-4773-B99A-81906298D37A}"/>
              </a:ext>
            </a:extLst>
          </p:cNvPr>
          <p:cNvSpPr txBox="1"/>
          <p:nvPr/>
        </p:nvSpPr>
        <p:spPr>
          <a:xfrm>
            <a:off x="3099182" y="1937016"/>
            <a:ext cx="3555782"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POSTAWOWE INFORMACJE</a:t>
            </a:r>
          </a:p>
        </p:txBody>
      </p:sp>
      <p:sp>
        <p:nvSpPr>
          <p:cNvPr id="29" name="pole tekstowe 28">
            <a:extLst>
              <a:ext uri="{FF2B5EF4-FFF2-40B4-BE49-F238E27FC236}">
                <a16:creationId xmlns:a16="http://schemas.microsoft.com/office/drawing/2014/main" id="{B2EE75AD-B951-4BA8-981B-4970144BF401}"/>
              </a:ext>
            </a:extLst>
          </p:cNvPr>
          <p:cNvSpPr txBox="1"/>
          <p:nvPr/>
        </p:nvSpPr>
        <p:spPr>
          <a:xfrm>
            <a:off x="3096291" y="2859275"/>
            <a:ext cx="3440365"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CHARAKTERYSTYKA PRÓBY</a:t>
            </a:r>
          </a:p>
        </p:txBody>
      </p:sp>
      <p:sp>
        <p:nvSpPr>
          <p:cNvPr id="31" name="pole tekstowe 30">
            <a:extLst>
              <a:ext uri="{FF2B5EF4-FFF2-40B4-BE49-F238E27FC236}">
                <a16:creationId xmlns:a16="http://schemas.microsoft.com/office/drawing/2014/main" id="{3EF99AD6-69F8-47EF-BAEE-BB44BA132E5B}"/>
              </a:ext>
            </a:extLst>
          </p:cNvPr>
          <p:cNvSpPr txBox="1"/>
          <p:nvPr/>
        </p:nvSpPr>
        <p:spPr>
          <a:xfrm>
            <a:off x="3096291" y="3807389"/>
            <a:ext cx="2263761"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WYNIKI BADANIA</a:t>
            </a:r>
          </a:p>
        </p:txBody>
      </p:sp>
      <p:grpSp>
        <p:nvGrpSpPr>
          <p:cNvPr id="61" name="Grupa 60">
            <a:extLst>
              <a:ext uri="{FF2B5EF4-FFF2-40B4-BE49-F238E27FC236}">
                <a16:creationId xmlns:a16="http://schemas.microsoft.com/office/drawing/2014/main" id="{32CF3DC8-6F9E-46F1-A972-F879D74FC9CE}"/>
              </a:ext>
            </a:extLst>
          </p:cNvPr>
          <p:cNvGrpSpPr/>
          <p:nvPr/>
        </p:nvGrpSpPr>
        <p:grpSpPr>
          <a:xfrm>
            <a:off x="1692086" y="3624525"/>
            <a:ext cx="1023355" cy="735006"/>
            <a:chOff x="1395994" y="4034768"/>
            <a:chExt cx="1023355" cy="735006"/>
          </a:xfrm>
          <a:solidFill>
            <a:srgbClr val="6D8F9A"/>
          </a:solidFill>
        </p:grpSpPr>
        <p:grpSp>
          <p:nvGrpSpPr>
            <p:cNvPr id="62" name="Grupa 61">
              <a:extLst>
                <a:ext uri="{FF2B5EF4-FFF2-40B4-BE49-F238E27FC236}">
                  <a16:creationId xmlns:a16="http://schemas.microsoft.com/office/drawing/2014/main" id="{C26950DF-0797-4025-A369-F11817BB7188}"/>
                </a:ext>
              </a:extLst>
            </p:cNvPr>
            <p:cNvGrpSpPr/>
            <p:nvPr/>
          </p:nvGrpSpPr>
          <p:grpSpPr>
            <a:xfrm rot="16200000">
              <a:off x="1540169" y="3890593"/>
              <a:ext cx="735006" cy="1023355"/>
              <a:chOff x="1026695" y="1807381"/>
              <a:chExt cx="1395663" cy="1949116"/>
            </a:xfrm>
            <a:grpFill/>
          </p:grpSpPr>
          <p:sp>
            <p:nvSpPr>
              <p:cNvPr id="64" name="Prostokąt 63">
                <a:extLst>
                  <a:ext uri="{FF2B5EF4-FFF2-40B4-BE49-F238E27FC236}">
                    <a16:creationId xmlns:a16="http://schemas.microsoft.com/office/drawing/2014/main" id="{2C18D069-87E7-471A-95F9-A7EA4C26A81D}"/>
                  </a:ext>
                </a:extLst>
              </p:cNvPr>
              <p:cNvSpPr/>
              <p:nvPr/>
            </p:nvSpPr>
            <p:spPr>
              <a:xfrm>
                <a:off x="1026695" y="1807381"/>
                <a:ext cx="1395663" cy="144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sp>
            <p:nvSpPr>
              <p:cNvPr id="65" name="Trójkąt równoramienny 64">
                <a:extLst>
                  <a:ext uri="{FF2B5EF4-FFF2-40B4-BE49-F238E27FC236}">
                    <a16:creationId xmlns:a16="http://schemas.microsoft.com/office/drawing/2014/main" id="{C1780C86-1656-4F6D-908B-D4A534162CC9}"/>
                  </a:ext>
                </a:extLst>
              </p:cNvPr>
              <p:cNvSpPr/>
              <p:nvPr/>
            </p:nvSpPr>
            <p:spPr>
              <a:xfrm rot="10800000">
                <a:off x="1395662" y="3251170"/>
                <a:ext cx="657727" cy="5053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grpSp>
        <p:sp>
          <p:nvSpPr>
            <p:cNvPr id="63" name="pole tekstowe 62">
              <a:extLst>
                <a:ext uri="{FF2B5EF4-FFF2-40B4-BE49-F238E27FC236}">
                  <a16:creationId xmlns:a16="http://schemas.microsoft.com/office/drawing/2014/main" id="{366EA384-89A4-4CFC-8E55-309A2372D9E3}"/>
                </a:ext>
              </a:extLst>
            </p:cNvPr>
            <p:cNvSpPr txBox="1"/>
            <p:nvPr/>
          </p:nvSpPr>
          <p:spPr>
            <a:xfrm>
              <a:off x="1525360" y="4177622"/>
              <a:ext cx="530915" cy="461665"/>
            </a:xfrm>
            <a:prstGeom prst="rect">
              <a:avLst/>
            </a:prstGeom>
            <a:grpFill/>
          </p:spPr>
          <p:txBody>
            <a:bodyPr wrap="none" rtlCol="0">
              <a:spAutoFit/>
            </a:bodyPr>
            <a:lstStyle/>
            <a:p>
              <a:r>
                <a:rPr lang="pl-PL" sz="2400" b="1" dirty="0">
                  <a:solidFill>
                    <a:schemeClr val="bg1"/>
                  </a:solidFill>
                  <a:latin typeface="Century Gothic" panose="020B0502020202020204" pitchFamily="34" charset="0"/>
                </a:rPr>
                <a:t>11</a:t>
              </a:r>
            </a:p>
          </p:txBody>
        </p:sp>
      </p:grpSp>
      <p:grpSp>
        <p:nvGrpSpPr>
          <p:cNvPr id="66" name="Grupa 65">
            <a:extLst>
              <a:ext uri="{FF2B5EF4-FFF2-40B4-BE49-F238E27FC236}">
                <a16:creationId xmlns:a16="http://schemas.microsoft.com/office/drawing/2014/main" id="{5283CD0B-055A-4282-941E-52405C836B12}"/>
              </a:ext>
            </a:extLst>
          </p:cNvPr>
          <p:cNvGrpSpPr/>
          <p:nvPr/>
        </p:nvGrpSpPr>
        <p:grpSpPr>
          <a:xfrm>
            <a:off x="1692086" y="2665642"/>
            <a:ext cx="1023355" cy="735006"/>
            <a:chOff x="1395994" y="4034768"/>
            <a:chExt cx="1023355" cy="735006"/>
          </a:xfrm>
          <a:solidFill>
            <a:srgbClr val="A0BEC8"/>
          </a:solidFill>
        </p:grpSpPr>
        <p:grpSp>
          <p:nvGrpSpPr>
            <p:cNvPr id="67" name="Grupa 66">
              <a:extLst>
                <a:ext uri="{FF2B5EF4-FFF2-40B4-BE49-F238E27FC236}">
                  <a16:creationId xmlns:a16="http://schemas.microsoft.com/office/drawing/2014/main" id="{AADC2783-BE20-46E7-9DF2-A26C22C54750}"/>
                </a:ext>
              </a:extLst>
            </p:cNvPr>
            <p:cNvGrpSpPr/>
            <p:nvPr/>
          </p:nvGrpSpPr>
          <p:grpSpPr>
            <a:xfrm rot="16200000">
              <a:off x="1540169" y="3890593"/>
              <a:ext cx="735006" cy="1023355"/>
              <a:chOff x="1026695" y="1807381"/>
              <a:chExt cx="1395663" cy="1949116"/>
            </a:xfrm>
            <a:grpFill/>
          </p:grpSpPr>
          <p:sp>
            <p:nvSpPr>
              <p:cNvPr id="69" name="Prostokąt 68">
                <a:extLst>
                  <a:ext uri="{FF2B5EF4-FFF2-40B4-BE49-F238E27FC236}">
                    <a16:creationId xmlns:a16="http://schemas.microsoft.com/office/drawing/2014/main" id="{E2A26814-A09B-4A98-90A2-D6C37EE3CD5E}"/>
                  </a:ext>
                </a:extLst>
              </p:cNvPr>
              <p:cNvSpPr/>
              <p:nvPr/>
            </p:nvSpPr>
            <p:spPr>
              <a:xfrm>
                <a:off x="1026695" y="1807381"/>
                <a:ext cx="1395663" cy="144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sp>
            <p:nvSpPr>
              <p:cNvPr id="70" name="Trójkąt równoramienny 69">
                <a:extLst>
                  <a:ext uri="{FF2B5EF4-FFF2-40B4-BE49-F238E27FC236}">
                    <a16:creationId xmlns:a16="http://schemas.microsoft.com/office/drawing/2014/main" id="{CF7EF979-E1E9-46D7-9F49-52958E5E13FD}"/>
                  </a:ext>
                </a:extLst>
              </p:cNvPr>
              <p:cNvSpPr/>
              <p:nvPr/>
            </p:nvSpPr>
            <p:spPr>
              <a:xfrm rot="10800000">
                <a:off x="1395662" y="3251170"/>
                <a:ext cx="657727" cy="5053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grpSp>
        <p:sp>
          <p:nvSpPr>
            <p:cNvPr id="68" name="pole tekstowe 67">
              <a:extLst>
                <a:ext uri="{FF2B5EF4-FFF2-40B4-BE49-F238E27FC236}">
                  <a16:creationId xmlns:a16="http://schemas.microsoft.com/office/drawing/2014/main" id="{231CD607-A756-4C48-8682-00C972AB2E79}"/>
                </a:ext>
              </a:extLst>
            </p:cNvPr>
            <p:cNvSpPr txBox="1"/>
            <p:nvPr/>
          </p:nvSpPr>
          <p:spPr>
            <a:xfrm>
              <a:off x="1594291" y="4180218"/>
              <a:ext cx="357790" cy="461665"/>
            </a:xfrm>
            <a:prstGeom prst="rect">
              <a:avLst/>
            </a:prstGeom>
            <a:grpFill/>
          </p:spPr>
          <p:txBody>
            <a:bodyPr wrap="none" rtlCol="0">
              <a:spAutoFit/>
            </a:bodyPr>
            <a:lstStyle/>
            <a:p>
              <a:r>
                <a:rPr lang="pl-PL" sz="2400" b="1" dirty="0">
                  <a:solidFill>
                    <a:schemeClr val="bg1"/>
                  </a:solidFill>
                  <a:latin typeface="Century Gothic" panose="020B0502020202020204" pitchFamily="34" charset="0"/>
                </a:rPr>
                <a:t>7</a:t>
              </a:r>
            </a:p>
          </p:txBody>
        </p:sp>
      </p:grpSp>
      <p:grpSp>
        <p:nvGrpSpPr>
          <p:cNvPr id="71" name="Grupa 70">
            <a:extLst>
              <a:ext uri="{FF2B5EF4-FFF2-40B4-BE49-F238E27FC236}">
                <a16:creationId xmlns:a16="http://schemas.microsoft.com/office/drawing/2014/main" id="{F0A58623-298E-4492-8A9F-E0355F9AEBB0}"/>
              </a:ext>
            </a:extLst>
          </p:cNvPr>
          <p:cNvGrpSpPr/>
          <p:nvPr/>
        </p:nvGrpSpPr>
        <p:grpSpPr>
          <a:xfrm>
            <a:off x="1692085" y="1736324"/>
            <a:ext cx="1023355" cy="735006"/>
            <a:chOff x="1395994" y="4034768"/>
            <a:chExt cx="1023355" cy="735006"/>
          </a:xfrm>
          <a:solidFill>
            <a:srgbClr val="C4D7DD"/>
          </a:solidFill>
        </p:grpSpPr>
        <p:grpSp>
          <p:nvGrpSpPr>
            <p:cNvPr id="72" name="Grupa 71">
              <a:extLst>
                <a:ext uri="{FF2B5EF4-FFF2-40B4-BE49-F238E27FC236}">
                  <a16:creationId xmlns:a16="http://schemas.microsoft.com/office/drawing/2014/main" id="{23215BE8-0067-4054-B942-494E276AF893}"/>
                </a:ext>
              </a:extLst>
            </p:cNvPr>
            <p:cNvGrpSpPr/>
            <p:nvPr/>
          </p:nvGrpSpPr>
          <p:grpSpPr>
            <a:xfrm rot="16200000">
              <a:off x="1540169" y="3890593"/>
              <a:ext cx="735006" cy="1023355"/>
              <a:chOff x="1026695" y="1807381"/>
              <a:chExt cx="1395663" cy="1949116"/>
            </a:xfrm>
            <a:grpFill/>
          </p:grpSpPr>
          <p:sp>
            <p:nvSpPr>
              <p:cNvPr id="74" name="Prostokąt 73">
                <a:extLst>
                  <a:ext uri="{FF2B5EF4-FFF2-40B4-BE49-F238E27FC236}">
                    <a16:creationId xmlns:a16="http://schemas.microsoft.com/office/drawing/2014/main" id="{37A0CDF5-C54C-4C83-A76D-315F8D15D114}"/>
                  </a:ext>
                </a:extLst>
              </p:cNvPr>
              <p:cNvSpPr/>
              <p:nvPr/>
            </p:nvSpPr>
            <p:spPr>
              <a:xfrm>
                <a:off x="1026695" y="1807381"/>
                <a:ext cx="1395663" cy="144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sp>
            <p:nvSpPr>
              <p:cNvPr id="75" name="Trójkąt równoramienny 74">
                <a:extLst>
                  <a:ext uri="{FF2B5EF4-FFF2-40B4-BE49-F238E27FC236}">
                    <a16:creationId xmlns:a16="http://schemas.microsoft.com/office/drawing/2014/main" id="{061AD79A-8A02-45AA-88A6-18E181F1794C}"/>
                  </a:ext>
                </a:extLst>
              </p:cNvPr>
              <p:cNvSpPr/>
              <p:nvPr/>
            </p:nvSpPr>
            <p:spPr>
              <a:xfrm rot="10800000">
                <a:off x="1395662" y="3251170"/>
                <a:ext cx="657727" cy="5053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latin typeface="Century Gothic" panose="020B0502020202020204" pitchFamily="34" charset="0"/>
                </a:endParaRPr>
              </a:p>
            </p:txBody>
          </p:sp>
        </p:grpSp>
        <p:sp>
          <p:nvSpPr>
            <p:cNvPr id="73" name="pole tekstowe 72">
              <a:extLst>
                <a:ext uri="{FF2B5EF4-FFF2-40B4-BE49-F238E27FC236}">
                  <a16:creationId xmlns:a16="http://schemas.microsoft.com/office/drawing/2014/main" id="{3027E6EA-9EC1-4606-BB3C-8DC26A5D7EA0}"/>
                </a:ext>
              </a:extLst>
            </p:cNvPr>
            <p:cNvSpPr txBox="1"/>
            <p:nvPr/>
          </p:nvSpPr>
          <p:spPr>
            <a:xfrm>
              <a:off x="1600215" y="4200160"/>
              <a:ext cx="357790" cy="461665"/>
            </a:xfrm>
            <a:prstGeom prst="rect">
              <a:avLst/>
            </a:prstGeom>
            <a:grpFill/>
          </p:spPr>
          <p:txBody>
            <a:bodyPr wrap="none" rtlCol="0">
              <a:spAutoFit/>
            </a:bodyPr>
            <a:lstStyle/>
            <a:p>
              <a:r>
                <a:rPr lang="pl-PL" sz="2400" b="1" dirty="0">
                  <a:solidFill>
                    <a:schemeClr val="bg1"/>
                  </a:solidFill>
                  <a:latin typeface="Century Gothic" panose="020B0502020202020204" pitchFamily="34" charset="0"/>
                </a:rPr>
                <a:t>4</a:t>
              </a:r>
            </a:p>
          </p:txBody>
        </p:sp>
      </p:grpSp>
    </p:spTree>
    <p:extLst>
      <p:ext uri="{BB962C8B-B14F-4D97-AF65-F5344CB8AC3E}">
        <p14:creationId xmlns:p14="http://schemas.microsoft.com/office/powerpoint/2010/main" val="422501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a 21" descr="Książki">
            <a:extLst>
              <a:ext uri="{FF2B5EF4-FFF2-40B4-BE49-F238E27FC236}">
                <a16:creationId xmlns:a16="http://schemas.microsoft.com/office/drawing/2014/main" id="{3999EF4F-E9DC-4CC0-8FA3-7F8FAD459B6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4557" y="3538612"/>
            <a:ext cx="540000" cy="540000"/>
          </a:xfrm>
          <a:prstGeom prst="rect">
            <a:avLst/>
          </a:prstGeom>
        </p:spPr>
      </p:pic>
      <p:pic>
        <p:nvPicPr>
          <p:cNvPr id="24" name="Grafika 23" descr="Dom">
            <a:extLst>
              <a:ext uri="{FF2B5EF4-FFF2-40B4-BE49-F238E27FC236}">
                <a16:creationId xmlns:a16="http://schemas.microsoft.com/office/drawing/2014/main" id="{657B6A19-EA1C-4578-9DAE-C7F333944D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9915" y="4860880"/>
            <a:ext cx="540000" cy="540000"/>
          </a:xfrm>
          <a:prstGeom prst="rect">
            <a:avLst/>
          </a:prstGeom>
        </p:spPr>
      </p:pic>
      <p:pic>
        <p:nvPicPr>
          <p:cNvPr id="36" name="Grafika 35" descr="Tort">
            <a:extLst>
              <a:ext uri="{FF2B5EF4-FFF2-40B4-BE49-F238E27FC236}">
                <a16:creationId xmlns:a16="http://schemas.microsoft.com/office/drawing/2014/main" id="{77AF5146-910E-4B4F-BD87-1E3925865A8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4557" y="1808321"/>
            <a:ext cx="540000" cy="540000"/>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30</a:t>
            </a:fld>
            <a:endParaRPr lang="pl-PL" dirty="0"/>
          </a:p>
        </p:txBody>
      </p:sp>
      <p:grpSp>
        <p:nvGrpSpPr>
          <p:cNvPr id="23" name="Grupa 22">
            <a:extLst>
              <a:ext uri="{FF2B5EF4-FFF2-40B4-BE49-F238E27FC236}">
                <a16:creationId xmlns:a16="http://schemas.microsoft.com/office/drawing/2014/main" id="{1069814D-9B50-4F08-9B12-4F71AD0D3C02}"/>
              </a:ext>
            </a:extLst>
          </p:cNvPr>
          <p:cNvGrpSpPr/>
          <p:nvPr/>
        </p:nvGrpSpPr>
        <p:grpSpPr>
          <a:xfrm>
            <a:off x="877085" y="1170998"/>
            <a:ext cx="2639835" cy="738664"/>
            <a:chOff x="2174479" y="1308049"/>
            <a:chExt cx="2639835" cy="738664"/>
          </a:xfrm>
        </p:grpSpPr>
        <p:pic>
          <p:nvPicPr>
            <p:cNvPr id="27" name="Grafika 6" descr="Szeroko uśmiechnięta twarz bez wypełnienia">
              <a:extLst>
                <a:ext uri="{FF2B5EF4-FFF2-40B4-BE49-F238E27FC236}">
                  <a16:creationId xmlns:a16="http://schemas.microsoft.com/office/drawing/2014/main" id="{D3FBDB35-5546-46C1-B68D-9BA490E824C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74479" y="1350393"/>
              <a:ext cx="637747" cy="637748"/>
            </a:xfrm>
            <a:prstGeom prst="rect">
              <a:avLst/>
            </a:prstGeom>
          </p:spPr>
        </p:pic>
        <p:sp>
          <p:nvSpPr>
            <p:cNvPr id="28" name="pole tekstowe 27">
              <a:extLst>
                <a:ext uri="{FF2B5EF4-FFF2-40B4-BE49-F238E27FC236}">
                  <a16:creationId xmlns:a16="http://schemas.microsoft.com/office/drawing/2014/main" id="{48F51432-A6C7-441A-A7A5-A5CEA786CC21}"/>
                </a:ext>
              </a:extLst>
            </p:cNvPr>
            <p:cNvSpPr txBox="1"/>
            <p:nvPr/>
          </p:nvSpPr>
          <p:spPr>
            <a:xfrm>
              <a:off x="2807748" y="1308049"/>
              <a:ext cx="2006566" cy="738664"/>
            </a:xfrm>
            <a:prstGeom prst="rect">
              <a:avLst/>
            </a:prstGeom>
            <a:noFill/>
          </p:spPr>
          <p:txBody>
            <a:bodyPr wrap="square" rtlCol="0">
              <a:spAutoFit/>
            </a:bodyPr>
            <a:lstStyle/>
            <a:p>
              <a:r>
                <a:rPr lang="pl-PL" sz="1400" b="1" dirty="0">
                  <a:solidFill>
                    <a:srgbClr val="58595B"/>
                  </a:solidFill>
                </a:rPr>
                <a:t>Podjął działania mające na celu zmniejszenie emisji zanieczyszczeń  </a:t>
              </a:r>
            </a:p>
          </p:txBody>
        </p:sp>
      </p:grpSp>
      <p:grpSp>
        <p:nvGrpSpPr>
          <p:cNvPr id="30" name="Grupa 29">
            <a:extLst>
              <a:ext uri="{FF2B5EF4-FFF2-40B4-BE49-F238E27FC236}">
                <a16:creationId xmlns:a16="http://schemas.microsoft.com/office/drawing/2014/main" id="{953F6CB1-2B90-4D35-A982-AEF7F763457E}"/>
              </a:ext>
            </a:extLst>
          </p:cNvPr>
          <p:cNvGrpSpPr/>
          <p:nvPr/>
        </p:nvGrpSpPr>
        <p:grpSpPr>
          <a:xfrm>
            <a:off x="892148" y="4253449"/>
            <a:ext cx="3033166" cy="817789"/>
            <a:chOff x="4838117" y="1376173"/>
            <a:chExt cx="3033166" cy="817789"/>
          </a:xfrm>
        </p:grpSpPr>
        <p:pic>
          <p:nvPicPr>
            <p:cNvPr id="32" name="Grafika 31" descr="Smutna twarz bez wypełnienia">
              <a:extLst>
                <a:ext uri="{FF2B5EF4-FFF2-40B4-BE49-F238E27FC236}">
                  <a16:creationId xmlns:a16="http://schemas.microsoft.com/office/drawing/2014/main" id="{F6AF1B0F-04CF-48F2-9F8B-C30B34EAA8C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38117" y="1376173"/>
              <a:ext cx="611225" cy="611225"/>
            </a:xfrm>
            <a:prstGeom prst="rect">
              <a:avLst/>
            </a:prstGeom>
          </p:spPr>
        </p:pic>
        <p:sp>
          <p:nvSpPr>
            <p:cNvPr id="33" name="pole tekstowe 32">
              <a:extLst>
                <a:ext uri="{FF2B5EF4-FFF2-40B4-BE49-F238E27FC236}">
                  <a16:creationId xmlns:a16="http://schemas.microsoft.com/office/drawing/2014/main" id="{764A945C-0E6E-45E9-866A-6CAD1E467BE5}"/>
                </a:ext>
              </a:extLst>
            </p:cNvPr>
            <p:cNvSpPr txBox="1"/>
            <p:nvPr/>
          </p:nvSpPr>
          <p:spPr>
            <a:xfrm>
              <a:off x="5449342" y="1455298"/>
              <a:ext cx="2421941" cy="738664"/>
            </a:xfrm>
            <a:prstGeom prst="rect">
              <a:avLst/>
            </a:prstGeom>
            <a:noFill/>
          </p:spPr>
          <p:txBody>
            <a:bodyPr wrap="square" rtlCol="0">
              <a:spAutoFit/>
            </a:bodyPr>
            <a:lstStyle/>
            <a:p>
              <a:r>
                <a:rPr lang="pl-PL" sz="1400" b="1" dirty="0">
                  <a:solidFill>
                    <a:srgbClr val="58595B"/>
                  </a:solidFill>
                </a:rPr>
                <a:t>Nie podjął działania mającego na celu zmniejszenia emisji zanieczyszczeń</a:t>
              </a:r>
            </a:p>
          </p:txBody>
        </p:sp>
      </p:grpSp>
      <p:graphicFrame>
        <p:nvGraphicFramePr>
          <p:cNvPr id="38" name="Wykres 37"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92BAD92B-2C5E-4D71-94C1-DC17129892B3}"/>
              </a:ext>
            </a:extLst>
          </p:cNvPr>
          <p:cNvGraphicFramePr/>
          <p:nvPr>
            <p:extLst>
              <p:ext uri="{D42A27DB-BD31-4B8C-83A1-F6EECF244321}">
                <p14:modId xmlns:p14="http://schemas.microsoft.com/office/powerpoint/2010/main" val="3138537523"/>
              </p:ext>
            </p:extLst>
          </p:nvPr>
        </p:nvGraphicFramePr>
        <p:xfrm>
          <a:off x="682625" y="1884167"/>
          <a:ext cx="2588940" cy="2194445"/>
        </p:xfrm>
        <a:graphic>
          <a:graphicData uri="http://schemas.openxmlformats.org/drawingml/2006/chart">
            <c:chart xmlns:c="http://schemas.openxmlformats.org/drawingml/2006/chart" xmlns:r="http://schemas.openxmlformats.org/officeDocument/2006/relationships" r:id="rId12"/>
          </a:graphicData>
        </a:graphic>
      </p:graphicFrame>
      <p:sp>
        <p:nvSpPr>
          <p:cNvPr id="40" name="Prostokąt 39">
            <a:extLst>
              <a:ext uri="{FF2B5EF4-FFF2-40B4-BE49-F238E27FC236}">
                <a16:creationId xmlns:a16="http://schemas.microsoft.com/office/drawing/2014/main" id="{222C4B36-EC4B-47CA-94E9-BAACBBDB1120}"/>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P6. Proszę powiedzieć, czy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osobiście jakieś działania mające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31" name="Tabela 30">
            <a:extLst>
              <a:ext uri="{FF2B5EF4-FFF2-40B4-BE49-F238E27FC236}">
                <a16:creationId xmlns:a16="http://schemas.microsoft.com/office/drawing/2014/main" id="{89680D37-1D51-458D-845C-6187E9F35D21}"/>
              </a:ext>
            </a:extLst>
          </p:cNvPr>
          <p:cNvGraphicFramePr>
            <a:graphicFrameLocks noGrp="1"/>
          </p:cNvGraphicFramePr>
          <p:nvPr>
            <p:extLst>
              <p:ext uri="{D42A27DB-BD31-4B8C-83A1-F6EECF244321}">
                <p14:modId xmlns:p14="http://schemas.microsoft.com/office/powerpoint/2010/main" val="228462241"/>
              </p:ext>
            </p:extLst>
          </p:nvPr>
        </p:nvGraphicFramePr>
        <p:xfrm>
          <a:off x="5488372" y="1505003"/>
          <a:ext cx="794852" cy="423784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2340047204"/>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73144140"/>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6486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6486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26486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461876389"/>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075727461"/>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3509050164"/>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907457598"/>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1835221907"/>
                  </a:ext>
                </a:extLst>
              </a:tr>
              <a:tr h="26486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670818302"/>
                  </a:ext>
                </a:extLst>
              </a:tr>
            </a:tbl>
          </a:graphicData>
        </a:graphic>
      </p:graphicFrame>
      <p:pic>
        <p:nvPicPr>
          <p:cNvPr id="6" name="Grafika 5" descr="Wstecz (od prawej do lewej)">
            <a:extLst>
              <a:ext uri="{FF2B5EF4-FFF2-40B4-BE49-F238E27FC236}">
                <a16:creationId xmlns:a16="http://schemas.microsoft.com/office/drawing/2014/main" id="{F7D07474-FCE1-46AA-88EC-86BC685E575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7730873">
            <a:off x="2865356" y="1793132"/>
            <a:ext cx="914400" cy="914400"/>
          </a:xfrm>
          <a:prstGeom prst="rect">
            <a:avLst/>
          </a:prstGeom>
        </p:spPr>
      </p:pic>
      <p:pic>
        <p:nvPicPr>
          <p:cNvPr id="25" name="Grafika 24" descr="Wstecz (od prawej do lewej)">
            <a:extLst>
              <a:ext uri="{FF2B5EF4-FFF2-40B4-BE49-F238E27FC236}">
                <a16:creationId xmlns:a16="http://schemas.microsoft.com/office/drawing/2014/main" id="{6AB13F86-DBD8-41A8-BB9C-55376174EC4D}"/>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267108">
            <a:off x="302431" y="3381895"/>
            <a:ext cx="914400" cy="914400"/>
          </a:xfrm>
          <a:prstGeom prst="rect">
            <a:avLst/>
          </a:prstGeom>
        </p:spPr>
      </p:pic>
      <p:sp>
        <p:nvSpPr>
          <p:cNvPr id="39" name="pole tekstowe 38">
            <a:extLst>
              <a:ext uri="{FF2B5EF4-FFF2-40B4-BE49-F238E27FC236}">
                <a16:creationId xmlns:a16="http://schemas.microsoft.com/office/drawing/2014/main" id="{65DE809D-1E43-4ABB-A401-10D0800A2C0A}"/>
              </a:ext>
            </a:extLst>
          </p:cNvPr>
          <p:cNvSpPr txBox="1"/>
          <p:nvPr/>
        </p:nvSpPr>
        <p:spPr>
          <a:xfrm>
            <a:off x="143354" y="5336478"/>
            <a:ext cx="1316544" cy="415498"/>
          </a:xfrm>
          <a:prstGeom prst="rect">
            <a:avLst/>
          </a:prstGeom>
          <a:solidFill>
            <a:srgbClr val="D9D9D9"/>
          </a:solidFill>
          <a:ln w="12700">
            <a:solidFill>
              <a:srgbClr val="D9D9D9"/>
            </a:solidFill>
          </a:ln>
        </p:spPr>
        <p:txBody>
          <a:bodyPr wrap="square" rtlCol="0">
            <a:spAutoFit/>
          </a:bodyPr>
          <a:lstStyle/>
          <a:p>
            <a:pPr algn="ctr"/>
            <a:r>
              <a:rPr lang="pl-PL" sz="1050" dirty="0">
                <a:solidFill>
                  <a:schemeClr val="tx1">
                    <a:lumMod val="75000"/>
                    <a:lumOff val="25000"/>
                  </a:schemeClr>
                </a:solidFill>
                <a:latin typeface="Century Gothic" panose="020B0502020202020204" pitchFamily="34" charset="0"/>
              </a:rPr>
              <a:t>Nie wiem/trudno powiedzieć</a:t>
            </a:r>
          </a:p>
        </p:txBody>
      </p:sp>
      <p:sp>
        <p:nvSpPr>
          <p:cNvPr id="21" name="Strzałka: w prawo 20">
            <a:extLst>
              <a:ext uri="{FF2B5EF4-FFF2-40B4-BE49-F238E27FC236}">
                <a16:creationId xmlns:a16="http://schemas.microsoft.com/office/drawing/2014/main" id="{7CF47A9D-BB95-474B-90B2-C0CF189F5306}"/>
              </a:ext>
            </a:extLst>
          </p:cNvPr>
          <p:cNvSpPr/>
          <p:nvPr/>
        </p:nvSpPr>
        <p:spPr>
          <a:xfrm>
            <a:off x="2801623" y="2870043"/>
            <a:ext cx="735198" cy="479006"/>
          </a:xfrm>
          <a:prstGeom prst="rightArrow">
            <a:avLst/>
          </a:prstGeom>
          <a:solidFill>
            <a:srgbClr val="FFD22D"/>
          </a:solidFill>
          <a:ln w="28575">
            <a:solidFill>
              <a:srgbClr val="FFD22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aphicFrame>
        <p:nvGraphicFramePr>
          <p:cNvPr id="18" name="Wykres 17">
            <a:extLst>
              <a:ext uri="{FF2B5EF4-FFF2-40B4-BE49-F238E27FC236}">
                <a16:creationId xmlns:a16="http://schemas.microsoft.com/office/drawing/2014/main" id="{61DECBD7-72A4-426E-AD45-DA1778AC69CB}"/>
              </a:ext>
            </a:extLst>
          </p:cNvPr>
          <p:cNvGraphicFramePr/>
          <p:nvPr>
            <p:extLst>
              <p:ext uri="{D42A27DB-BD31-4B8C-83A1-F6EECF244321}">
                <p14:modId xmlns:p14="http://schemas.microsoft.com/office/powerpoint/2010/main" val="2148501258"/>
              </p:ext>
            </p:extLst>
          </p:nvPr>
        </p:nvGraphicFramePr>
        <p:xfrm>
          <a:off x="4681789" y="1246843"/>
          <a:ext cx="4128901" cy="4496005"/>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28361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31</a:t>
            </a:fld>
            <a:endParaRPr lang="pl-PL" dirty="0"/>
          </a:p>
        </p:txBody>
      </p:sp>
      <p:sp>
        <p:nvSpPr>
          <p:cNvPr id="40" name="Prostokąt 39">
            <a:extLst>
              <a:ext uri="{FF2B5EF4-FFF2-40B4-BE49-F238E27FC236}">
                <a16:creationId xmlns:a16="http://schemas.microsoft.com/office/drawing/2014/main" id="{222C4B36-EC4B-47CA-94E9-BAACBBDB1120}"/>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P7. Proszę wskazać jakie działania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w celu zmniejszenia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sp>
        <p:nvSpPr>
          <p:cNvPr id="20" name="pole tekstowe 19">
            <a:extLst>
              <a:ext uri="{FF2B5EF4-FFF2-40B4-BE49-F238E27FC236}">
                <a16:creationId xmlns:a16="http://schemas.microsoft.com/office/drawing/2014/main" id="{1B58DBAC-07B1-4D53-8BC8-97720CCD00BE}"/>
              </a:ext>
            </a:extLst>
          </p:cNvPr>
          <p:cNvSpPr txBox="1"/>
          <p:nvPr/>
        </p:nvSpPr>
        <p:spPr>
          <a:xfrm>
            <a:off x="272965" y="5849460"/>
            <a:ext cx="738049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w celu zmniejszenia emisji zanieczyszczeń, N=353</a:t>
            </a:r>
          </a:p>
        </p:txBody>
      </p:sp>
      <p:grpSp>
        <p:nvGrpSpPr>
          <p:cNvPr id="65" name="Grupa 64" descr="Działania podejmowane w celu zmniejszenia emisji zanieczyszczeń szkodliwych dla powietrza&#10;&#10;Grafika przedstawiająca autobus wraz z opisem &quot;staram się korzystać z komunikacji publicznej/chodzić pieszo/jeździć rowerem&quot;: 71,7%.&#10;">
            <a:extLst>
              <a:ext uri="{FF2B5EF4-FFF2-40B4-BE49-F238E27FC236}">
                <a16:creationId xmlns:a16="http://schemas.microsoft.com/office/drawing/2014/main" id="{7C552250-2DD7-40E2-B703-5B413C3BB425}"/>
              </a:ext>
            </a:extLst>
          </p:cNvPr>
          <p:cNvGrpSpPr/>
          <p:nvPr/>
        </p:nvGrpSpPr>
        <p:grpSpPr>
          <a:xfrm>
            <a:off x="1215353" y="1398590"/>
            <a:ext cx="3268913" cy="1620287"/>
            <a:chOff x="1319888" y="1647543"/>
            <a:chExt cx="3268913" cy="1620287"/>
          </a:xfrm>
        </p:grpSpPr>
        <p:grpSp>
          <p:nvGrpSpPr>
            <p:cNvPr id="25" name="Grupa 24">
              <a:extLst>
                <a:ext uri="{FF2B5EF4-FFF2-40B4-BE49-F238E27FC236}">
                  <a16:creationId xmlns:a16="http://schemas.microsoft.com/office/drawing/2014/main" id="{9906208B-2445-4615-A360-DED584F0F175}"/>
                </a:ext>
              </a:extLst>
            </p:cNvPr>
            <p:cNvGrpSpPr/>
            <p:nvPr/>
          </p:nvGrpSpPr>
          <p:grpSpPr>
            <a:xfrm>
              <a:off x="1319888" y="1647543"/>
              <a:ext cx="2923247" cy="1183045"/>
              <a:chOff x="746389" y="1263302"/>
              <a:chExt cx="2488517" cy="950850"/>
            </a:xfrm>
          </p:grpSpPr>
          <p:sp>
            <p:nvSpPr>
              <p:cNvPr id="27" name="Prostokąt zaokrąglony 62">
                <a:extLst>
                  <a:ext uri="{FF2B5EF4-FFF2-40B4-BE49-F238E27FC236}">
                    <a16:creationId xmlns:a16="http://schemas.microsoft.com/office/drawing/2014/main" id="{9A83CBA7-C532-4FA6-A0AE-EC98C72BF25F}"/>
                  </a:ext>
                </a:extLst>
              </p:cNvPr>
              <p:cNvSpPr/>
              <p:nvPr/>
            </p:nvSpPr>
            <p:spPr>
              <a:xfrm>
                <a:off x="746389" y="1560238"/>
                <a:ext cx="2488517" cy="653914"/>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sd="4048441576">
                      <a:custGeom>
                        <a:avLst/>
                        <a:gdLst>
                          <a:gd name="connsiteX0" fmla="*/ 0 w 2488517"/>
                          <a:gd name="connsiteY0" fmla="*/ 39026 h 653914"/>
                          <a:gd name="connsiteX1" fmla="*/ 39026 w 2488517"/>
                          <a:gd name="connsiteY1" fmla="*/ 0 h 653914"/>
                          <a:gd name="connsiteX2" fmla="*/ 2449491 w 2488517"/>
                          <a:gd name="connsiteY2" fmla="*/ 0 h 653914"/>
                          <a:gd name="connsiteX3" fmla="*/ 2488517 w 2488517"/>
                          <a:gd name="connsiteY3" fmla="*/ 39026 h 653914"/>
                          <a:gd name="connsiteX4" fmla="*/ 2488517 w 2488517"/>
                          <a:gd name="connsiteY4" fmla="*/ 614888 h 653914"/>
                          <a:gd name="connsiteX5" fmla="*/ 2449491 w 2488517"/>
                          <a:gd name="connsiteY5" fmla="*/ 653914 h 653914"/>
                          <a:gd name="connsiteX6" fmla="*/ 39026 w 2488517"/>
                          <a:gd name="connsiteY6" fmla="*/ 653914 h 653914"/>
                          <a:gd name="connsiteX7" fmla="*/ 0 w 2488517"/>
                          <a:gd name="connsiteY7" fmla="*/ 614888 h 653914"/>
                          <a:gd name="connsiteX8" fmla="*/ 0 w 2488517"/>
                          <a:gd name="connsiteY8" fmla="*/ 39026 h 6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53914" extrusionOk="0">
                            <a:moveTo>
                              <a:pt x="0" y="39026"/>
                            </a:moveTo>
                            <a:cubicBezTo>
                              <a:pt x="3307" y="17976"/>
                              <a:pt x="17703" y="-930"/>
                              <a:pt x="39026" y="0"/>
                            </a:cubicBezTo>
                            <a:cubicBezTo>
                              <a:pt x="303583" y="106789"/>
                              <a:pt x="1622027" y="-169564"/>
                              <a:pt x="2449491" y="0"/>
                            </a:cubicBezTo>
                            <a:cubicBezTo>
                              <a:pt x="2472785" y="-1899"/>
                              <a:pt x="2487594" y="16362"/>
                              <a:pt x="2488517" y="39026"/>
                            </a:cubicBezTo>
                            <a:cubicBezTo>
                              <a:pt x="2462281" y="290952"/>
                              <a:pt x="2529323" y="374124"/>
                              <a:pt x="2488517" y="614888"/>
                            </a:cubicBezTo>
                            <a:cubicBezTo>
                              <a:pt x="2489039" y="636370"/>
                              <a:pt x="2468790" y="654211"/>
                              <a:pt x="2449491" y="653914"/>
                            </a:cubicBezTo>
                            <a:cubicBezTo>
                              <a:pt x="1789213" y="674057"/>
                              <a:pt x="792538" y="635504"/>
                              <a:pt x="39026" y="653914"/>
                            </a:cubicBezTo>
                            <a:cubicBezTo>
                              <a:pt x="18218" y="654502"/>
                              <a:pt x="538" y="635841"/>
                              <a:pt x="0" y="614888"/>
                            </a:cubicBezTo>
                            <a:cubicBezTo>
                              <a:pt x="-30863" y="438757"/>
                              <a:pt x="-2591" y="284036"/>
                              <a:pt x="0" y="390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28" name="pole tekstowe 27">
                <a:extLst>
                  <a:ext uri="{FF2B5EF4-FFF2-40B4-BE49-F238E27FC236}">
                    <a16:creationId xmlns:a16="http://schemas.microsoft.com/office/drawing/2014/main" id="{C53C7DED-3F15-434F-BE95-233C960A6BB4}"/>
                  </a:ext>
                </a:extLst>
              </p:cNvPr>
              <p:cNvSpPr txBox="1"/>
              <p:nvPr/>
            </p:nvSpPr>
            <p:spPr>
              <a:xfrm>
                <a:off x="865387" y="1263302"/>
                <a:ext cx="2166445" cy="445265"/>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staram się korzystać z komunikacji publicznej/chodzić pieszo/jeździć rowerem</a:t>
                </a:r>
              </a:p>
            </p:txBody>
          </p:sp>
          <p:sp>
            <p:nvSpPr>
              <p:cNvPr id="29" name="pole tekstowe 28">
                <a:extLst>
                  <a:ext uri="{FF2B5EF4-FFF2-40B4-BE49-F238E27FC236}">
                    <a16:creationId xmlns:a16="http://schemas.microsoft.com/office/drawing/2014/main" id="{A8C5ECC5-7D7F-481B-8975-44CDACE6B6CD}"/>
                  </a:ext>
                </a:extLst>
              </p:cNvPr>
              <p:cNvSpPr txBox="1"/>
              <p:nvPr/>
            </p:nvSpPr>
            <p:spPr>
              <a:xfrm>
                <a:off x="1179499" y="1667085"/>
                <a:ext cx="1130360" cy="470002"/>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71,7%</a:t>
                </a:r>
              </a:p>
            </p:txBody>
          </p:sp>
        </p:grpSp>
        <p:pic>
          <p:nvPicPr>
            <p:cNvPr id="3" name="Grafika 2" descr="Autobus">
              <a:extLst>
                <a:ext uri="{FF2B5EF4-FFF2-40B4-BE49-F238E27FC236}">
                  <a16:creationId xmlns:a16="http://schemas.microsoft.com/office/drawing/2014/main" id="{4D5A1976-0696-40E2-BE2E-8C2B301E7A0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6695" y="2225724"/>
              <a:ext cx="1042106" cy="1042106"/>
            </a:xfrm>
            <a:prstGeom prst="rect">
              <a:avLst/>
            </a:prstGeom>
          </p:spPr>
        </p:pic>
      </p:grpSp>
      <p:grpSp>
        <p:nvGrpSpPr>
          <p:cNvPr id="68" name="Grupa 67" descr="Działania podejmowane w celu zmniejszenia emisji zanieczyszczeń szkodliwych dla powietrza&#10;&#10;Grafika przedstawiające samochód elektryczny wraz z opisem &quot;kupno samochodu niskoemisyjnego&quot;: 52,7%.">
            <a:extLst>
              <a:ext uri="{FF2B5EF4-FFF2-40B4-BE49-F238E27FC236}">
                <a16:creationId xmlns:a16="http://schemas.microsoft.com/office/drawing/2014/main" id="{801CDC09-83C2-4BA2-A3FE-8D5B3E6659AB}"/>
              </a:ext>
            </a:extLst>
          </p:cNvPr>
          <p:cNvGrpSpPr/>
          <p:nvPr/>
        </p:nvGrpSpPr>
        <p:grpSpPr>
          <a:xfrm>
            <a:off x="5279168" y="4560352"/>
            <a:ext cx="3227713" cy="1350480"/>
            <a:chOff x="5332784" y="4722323"/>
            <a:chExt cx="3227713" cy="1350480"/>
          </a:xfrm>
        </p:grpSpPr>
        <p:grpSp>
          <p:nvGrpSpPr>
            <p:cNvPr id="16" name="Grupa 15">
              <a:extLst>
                <a:ext uri="{FF2B5EF4-FFF2-40B4-BE49-F238E27FC236}">
                  <a16:creationId xmlns:a16="http://schemas.microsoft.com/office/drawing/2014/main" id="{C5EECB82-EE3B-44AB-8CD0-EEC0C4A05AD7}"/>
                </a:ext>
              </a:extLst>
            </p:cNvPr>
            <p:cNvGrpSpPr/>
            <p:nvPr/>
          </p:nvGrpSpPr>
          <p:grpSpPr>
            <a:xfrm>
              <a:off x="5332784" y="4722323"/>
              <a:ext cx="2817699" cy="964789"/>
              <a:chOff x="746389" y="1417702"/>
              <a:chExt cx="2488517" cy="807598"/>
            </a:xfrm>
          </p:grpSpPr>
          <p:sp>
            <p:nvSpPr>
              <p:cNvPr id="21" name="Prostokąt zaokrąglony 62">
                <a:extLst>
                  <a:ext uri="{FF2B5EF4-FFF2-40B4-BE49-F238E27FC236}">
                    <a16:creationId xmlns:a16="http://schemas.microsoft.com/office/drawing/2014/main" id="{A3A3C24F-FBF6-478C-B780-7C47B3863C43}"/>
                  </a:ext>
                </a:extLst>
              </p:cNvPr>
              <p:cNvSpPr/>
              <p:nvPr/>
            </p:nvSpPr>
            <p:spPr>
              <a:xfrm>
                <a:off x="746389" y="1560238"/>
                <a:ext cx="2488517" cy="665062"/>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sd="2775107201">
                      <a:custGeom>
                        <a:avLst/>
                        <a:gdLst>
                          <a:gd name="connsiteX0" fmla="*/ 0 w 2488517"/>
                          <a:gd name="connsiteY0" fmla="*/ 39691 h 665062"/>
                          <a:gd name="connsiteX1" fmla="*/ 39691 w 2488517"/>
                          <a:gd name="connsiteY1" fmla="*/ 0 h 665062"/>
                          <a:gd name="connsiteX2" fmla="*/ 2448826 w 2488517"/>
                          <a:gd name="connsiteY2" fmla="*/ 0 h 665062"/>
                          <a:gd name="connsiteX3" fmla="*/ 2488517 w 2488517"/>
                          <a:gd name="connsiteY3" fmla="*/ 39691 h 665062"/>
                          <a:gd name="connsiteX4" fmla="*/ 2488517 w 2488517"/>
                          <a:gd name="connsiteY4" fmla="*/ 625371 h 665062"/>
                          <a:gd name="connsiteX5" fmla="*/ 2448826 w 2488517"/>
                          <a:gd name="connsiteY5" fmla="*/ 665062 h 665062"/>
                          <a:gd name="connsiteX6" fmla="*/ 39691 w 2488517"/>
                          <a:gd name="connsiteY6" fmla="*/ 665062 h 665062"/>
                          <a:gd name="connsiteX7" fmla="*/ 0 w 2488517"/>
                          <a:gd name="connsiteY7" fmla="*/ 625371 h 665062"/>
                          <a:gd name="connsiteX8" fmla="*/ 0 w 2488517"/>
                          <a:gd name="connsiteY8" fmla="*/ 39691 h 6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65062" extrusionOk="0">
                            <a:moveTo>
                              <a:pt x="0" y="39691"/>
                            </a:moveTo>
                            <a:cubicBezTo>
                              <a:pt x="2607" y="14919"/>
                              <a:pt x="20978" y="521"/>
                              <a:pt x="39691" y="0"/>
                            </a:cubicBezTo>
                            <a:cubicBezTo>
                              <a:pt x="384280" y="2328"/>
                              <a:pt x="2150140" y="-162051"/>
                              <a:pt x="2448826" y="0"/>
                            </a:cubicBezTo>
                            <a:cubicBezTo>
                              <a:pt x="2469502" y="-3376"/>
                              <a:pt x="2485747" y="15733"/>
                              <a:pt x="2488517" y="39691"/>
                            </a:cubicBezTo>
                            <a:cubicBezTo>
                              <a:pt x="2442348" y="120305"/>
                              <a:pt x="2482796" y="496799"/>
                              <a:pt x="2488517" y="625371"/>
                            </a:cubicBezTo>
                            <a:cubicBezTo>
                              <a:pt x="2488653" y="649908"/>
                              <a:pt x="2468867" y="667592"/>
                              <a:pt x="2448826" y="665062"/>
                            </a:cubicBezTo>
                            <a:cubicBezTo>
                              <a:pt x="1578415" y="834995"/>
                              <a:pt x="923296" y="663299"/>
                              <a:pt x="39691" y="665062"/>
                            </a:cubicBezTo>
                            <a:cubicBezTo>
                              <a:pt x="18762" y="663316"/>
                              <a:pt x="-266" y="647676"/>
                              <a:pt x="0" y="625371"/>
                            </a:cubicBezTo>
                            <a:cubicBezTo>
                              <a:pt x="18632" y="499865"/>
                              <a:pt x="-14587" y="275071"/>
                              <a:pt x="0" y="3969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22" name="pole tekstowe 21">
                <a:extLst>
                  <a:ext uri="{FF2B5EF4-FFF2-40B4-BE49-F238E27FC236}">
                    <a16:creationId xmlns:a16="http://schemas.microsoft.com/office/drawing/2014/main" id="{665B15B4-CF03-4524-AE32-560D1CBD4064}"/>
                  </a:ext>
                </a:extLst>
              </p:cNvPr>
              <p:cNvSpPr txBox="1"/>
              <p:nvPr/>
            </p:nvSpPr>
            <p:spPr>
              <a:xfrm>
                <a:off x="831341" y="1417702"/>
                <a:ext cx="2115324" cy="206105"/>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kupno samochodu niskoemisyjnego</a:t>
                </a:r>
              </a:p>
            </p:txBody>
          </p:sp>
          <p:sp>
            <p:nvSpPr>
              <p:cNvPr id="23" name="pole tekstowe 22">
                <a:extLst>
                  <a:ext uri="{FF2B5EF4-FFF2-40B4-BE49-F238E27FC236}">
                    <a16:creationId xmlns:a16="http://schemas.microsoft.com/office/drawing/2014/main" id="{43442818-8E15-4A87-A78F-30043E2D60FB}"/>
                  </a:ext>
                </a:extLst>
              </p:cNvPr>
              <p:cNvSpPr txBox="1"/>
              <p:nvPr/>
            </p:nvSpPr>
            <p:spPr>
              <a:xfrm>
                <a:off x="1125835" y="1685903"/>
                <a:ext cx="1377517" cy="489499"/>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24,6%</a:t>
                </a:r>
              </a:p>
            </p:txBody>
          </p:sp>
        </p:grpSp>
        <p:pic>
          <p:nvPicPr>
            <p:cNvPr id="6" name="Grafika 5" descr="Samochód elektryczny">
              <a:extLst>
                <a:ext uri="{FF2B5EF4-FFF2-40B4-BE49-F238E27FC236}">
                  <a16:creationId xmlns:a16="http://schemas.microsoft.com/office/drawing/2014/main" id="{13EC420B-D3FC-4EE6-8B28-D7357D1186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9805" y="4942111"/>
              <a:ext cx="1130692" cy="1130692"/>
            </a:xfrm>
            <a:prstGeom prst="rect">
              <a:avLst/>
            </a:prstGeom>
          </p:spPr>
        </p:pic>
      </p:grpSp>
      <p:grpSp>
        <p:nvGrpSpPr>
          <p:cNvPr id="66" name="Grupa 65" descr="Działania podejmowane w celu zmniejszenia emisji zanieczyszczeń szkodliwych dla powietrza&#10;&#10;Grafika przedstawiająca samochód wraz z opisem &quot;staram się nie używać samochodu podczas poruszania się po mieście&quot;: 57,2%.">
            <a:extLst>
              <a:ext uri="{FF2B5EF4-FFF2-40B4-BE49-F238E27FC236}">
                <a16:creationId xmlns:a16="http://schemas.microsoft.com/office/drawing/2014/main" id="{656DF722-BACE-4AC7-8B9A-E223CAE2B789}"/>
              </a:ext>
            </a:extLst>
          </p:cNvPr>
          <p:cNvGrpSpPr/>
          <p:nvPr/>
        </p:nvGrpSpPr>
        <p:grpSpPr>
          <a:xfrm>
            <a:off x="1209537" y="2947060"/>
            <a:ext cx="3207660" cy="1468110"/>
            <a:chOff x="1331948" y="3165316"/>
            <a:chExt cx="3207660" cy="1468110"/>
          </a:xfrm>
        </p:grpSpPr>
        <p:grpSp>
          <p:nvGrpSpPr>
            <p:cNvPr id="10" name="Grupa 9">
              <a:extLst>
                <a:ext uri="{FF2B5EF4-FFF2-40B4-BE49-F238E27FC236}">
                  <a16:creationId xmlns:a16="http://schemas.microsoft.com/office/drawing/2014/main" id="{864BA0FE-641E-4D86-AAA8-4D00ABDE72CF}"/>
                </a:ext>
              </a:extLst>
            </p:cNvPr>
            <p:cNvGrpSpPr/>
            <p:nvPr/>
          </p:nvGrpSpPr>
          <p:grpSpPr>
            <a:xfrm>
              <a:off x="1331948" y="3165316"/>
              <a:ext cx="2921427" cy="1071586"/>
              <a:chOff x="746389" y="1372299"/>
              <a:chExt cx="2488517" cy="841853"/>
            </a:xfrm>
          </p:grpSpPr>
          <p:sp>
            <p:nvSpPr>
              <p:cNvPr id="12" name="Prostokąt zaokrąglony 62">
                <a:extLst>
                  <a:ext uri="{FF2B5EF4-FFF2-40B4-BE49-F238E27FC236}">
                    <a16:creationId xmlns:a16="http://schemas.microsoft.com/office/drawing/2014/main" id="{B3948561-72FF-42E9-AD14-D91FFE54E314}"/>
                  </a:ext>
                </a:extLst>
              </p:cNvPr>
              <p:cNvSpPr/>
              <p:nvPr/>
            </p:nvSpPr>
            <p:spPr>
              <a:xfrm>
                <a:off x="746389" y="1560238"/>
                <a:ext cx="2488517" cy="653914"/>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sd="352832262">
                      <a:custGeom>
                        <a:avLst/>
                        <a:gdLst>
                          <a:gd name="connsiteX0" fmla="*/ 0 w 2488517"/>
                          <a:gd name="connsiteY0" fmla="*/ 39026 h 653914"/>
                          <a:gd name="connsiteX1" fmla="*/ 39026 w 2488517"/>
                          <a:gd name="connsiteY1" fmla="*/ 0 h 653914"/>
                          <a:gd name="connsiteX2" fmla="*/ 2449491 w 2488517"/>
                          <a:gd name="connsiteY2" fmla="*/ 0 h 653914"/>
                          <a:gd name="connsiteX3" fmla="*/ 2488517 w 2488517"/>
                          <a:gd name="connsiteY3" fmla="*/ 39026 h 653914"/>
                          <a:gd name="connsiteX4" fmla="*/ 2488517 w 2488517"/>
                          <a:gd name="connsiteY4" fmla="*/ 614888 h 653914"/>
                          <a:gd name="connsiteX5" fmla="*/ 2449491 w 2488517"/>
                          <a:gd name="connsiteY5" fmla="*/ 653914 h 653914"/>
                          <a:gd name="connsiteX6" fmla="*/ 39026 w 2488517"/>
                          <a:gd name="connsiteY6" fmla="*/ 653914 h 653914"/>
                          <a:gd name="connsiteX7" fmla="*/ 0 w 2488517"/>
                          <a:gd name="connsiteY7" fmla="*/ 614888 h 653914"/>
                          <a:gd name="connsiteX8" fmla="*/ 0 w 2488517"/>
                          <a:gd name="connsiteY8" fmla="*/ 39026 h 6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53914" extrusionOk="0">
                            <a:moveTo>
                              <a:pt x="0" y="39026"/>
                            </a:moveTo>
                            <a:cubicBezTo>
                              <a:pt x="1293" y="17511"/>
                              <a:pt x="17662" y="2372"/>
                              <a:pt x="39026" y="0"/>
                            </a:cubicBezTo>
                            <a:cubicBezTo>
                              <a:pt x="571859" y="-89673"/>
                              <a:pt x="2141053" y="42850"/>
                              <a:pt x="2449491" y="0"/>
                            </a:cubicBezTo>
                            <a:cubicBezTo>
                              <a:pt x="2468323" y="-2699"/>
                              <a:pt x="2485877" y="18470"/>
                              <a:pt x="2488517" y="39026"/>
                            </a:cubicBezTo>
                            <a:cubicBezTo>
                              <a:pt x="2477020" y="220568"/>
                              <a:pt x="2478935" y="527581"/>
                              <a:pt x="2488517" y="614888"/>
                            </a:cubicBezTo>
                            <a:cubicBezTo>
                              <a:pt x="2487699" y="636380"/>
                              <a:pt x="2470021" y="653125"/>
                              <a:pt x="2449491" y="653914"/>
                            </a:cubicBezTo>
                            <a:cubicBezTo>
                              <a:pt x="1888944" y="795836"/>
                              <a:pt x="573001" y="762847"/>
                              <a:pt x="39026" y="653914"/>
                            </a:cubicBezTo>
                            <a:cubicBezTo>
                              <a:pt x="16121" y="654847"/>
                              <a:pt x="-549" y="639951"/>
                              <a:pt x="0" y="614888"/>
                            </a:cubicBezTo>
                            <a:cubicBezTo>
                              <a:pt x="11528" y="496901"/>
                              <a:pt x="-41747" y="321195"/>
                              <a:pt x="0" y="390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13" name="pole tekstowe 12">
                <a:extLst>
                  <a:ext uri="{FF2B5EF4-FFF2-40B4-BE49-F238E27FC236}">
                    <a16:creationId xmlns:a16="http://schemas.microsoft.com/office/drawing/2014/main" id="{7881B041-4A20-4DD9-B772-0650218B6CB4}"/>
                  </a:ext>
                </a:extLst>
              </p:cNvPr>
              <p:cNvSpPr txBox="1"/>
              <p:nvPr/>
            </p:nvSpPr>
            <p:spPr>
              <a:xfrm>
                <a:off x="857022" y="1372299"/>
                <a:ext cx="2238917" cy="314332"/>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staram się nie używać samochodu podczas poruszania się po mieście</a:t>
                </a:r>
              </a:p>
            </p:txBody>
          </p:sp>
          <p:sp>
            <p:nvSpPr>
              <p:cNvPr id="14" name="pole tekstowe 13">
                <a:extLst>
                  <a:ext uri="{FF2B5EF4-FFF2-40B4-BE49-F238E27FC236}">
                    <a16:creationId xmlns:a16="http://schemas.microsoft.com/office/drawing/2014/main" id="{145D8DBC-484C-46D8-B4DC-85DCEFA2E07D}"/>
                  </a:ext>
                </a:extLst>
              </p:cNvPr>
              <p:cNvSpPr txBox="1"/>
              <p:nvPr/>
            </p:nvSpPr>
            <p:spPr>
              <a:xfrm>
                <a:off x="1174243" y="1726002"/>
                <a:ext cx="1375166" cy="459407"/>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57,2%</a:t>
                </a:r>
              </a:p>
            </p:txBody>
          </p:sp>
        </p:grpSp>
        <p:pic>
          <p:nvPicPr>
            <p:cNvPr id="60" name="Grafika 59" descr="Samochód">
              <a:extLst>
                <a:ext uri="{FF2B5EF4-FFF2-40B4-BE49-F238E27FC236}">
                  <a16:creationId xmlns:a16="http://schemas.microsoft.com/office/drawing/2014/main" id="{B2763479-0DF7-4F60-90EF-FCB77F46C60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4148" y="3677966"/>
              <a:ext cx="955460" cy="955460"/>
            </a:xfrm>
            <a:prstGeom prst="rect">
              <a:avLst/>
            </a:prstGeom>
          </p:spPr>
        </p:pic>
      </p:grpSp>
      <p:grpSp>
        <p:nvGrpSpPr>
          <p:cNvPr id="67" name="Grupa 66" descr="Działania podejmowane w celu zmniejszenia emisji zanieczyszczeń szkodliwych dla powietrza&#10;&#10;Grafika przedstawiająca dom wraz z opisem &quot;ocieplenie budynku&quot;: 38,0%.">
            <a:extLst>
              <a:ext uri="{FF2B5EF4-FFF2-40B4-BE49-F238E27FC236}">
                <a16:creationId xmlns:a16="http://schemas.microsoft.com/office/drawing/2014/main" id="{E01B3DAB-2FEE-4DE1-A734-974871B8C367}"/>
              </a:ext>
            </a:extLst>
          </p:cNvPr>
          <p:cNvGrpSpPr/>
          <p:nvPr/>
        </p:nvGrpSpPr>
        <p:grpSpPr>
          <a:xfrm>
            <a:off x="5266329" y="3068944"/>
            <a:ext cx="3247328" cy="1187435"/>
            <a:chOff x="5313169" y="1871346"/>
            <a:chExt cx="3247328" cy="1187435"/>
          </a:xfrm>
        </p:grpSpPr>
        <p:grpSp>
          <p:nvGrpSpPr>
            <p:cNvPr id="31" name="Grupa 30">
              <a:extLst>
                <a:ext uri="{FF2B5EF4-FFF2-40B4-BE49-F238E27FC236}">
                  <a16:creationId xmlns:a16="http://schemas.microsoft.com/office/drawing/2014/main" id="{62EB8A23-DF65-4DC6-9690-BCF7620DAFAF}"/>
                </a:ext>
              </a:extLst>
            </p:cNvPr>
            <p:cNvGrpSpPr/>
            <p:nvPr/>
          </p:nvGrpSpPr>
          <p:grpSpPr>
            <a:xfrm>
              <a:off x="5313169" y="1871346"/>
              <a:ext cx="2829087" cy="946072"/>
              <a:chOff x="746389" y="1445552"/>
              <a:chExt cx="2488517" cy="783964"/>
            </a:xfrm>
          </p:grpSpPr>
          <p:sp>
            <p:nvSpPr>
              <p:cNvPr id="33" name="Prostokąt zaokrąglony 62">
                <a:extLst>
                  <a:ext uri="{FF2B5EF4-FFF2-40B4-BE49-F238E27FC236}">
                    <a16:creationId xmlns:a16="http://schemas.microsoft.com/office/drawing/2014/main" id="{22AF43C6-00AB-4858-902F-169EEC720BE5}"/>
                  </a:ext>
                </a:extLst>
              </p:cNvPr>
              <p:cNvSpPr/>
              <p:nvPr/>
            </p:nvSpPr>
            <p:spPr>
              <a:xfrm>
                <a:off x="746389" y="1560238"/>
                <a:ext cx="2488517" cy="669278"/>
              </a:xfrm>
              <a:prstGeom prst="roundRect">
                <a:avLst>
                  <a:gd name="adj" fmla="val 0"/>
                </a:avLst>
              </a:prstGeom>
              <a:noFill/>
              <a:ln w="9525">
                <a:solidFill>
                  <a:srgbClr val="FFD22D"/>
                </a:solidFill>
                <a:prstDash val="dash"/>
                <a:extLst>
                  <a:ext uri="{C807C97D-BFC1-408E-A445-0C87EB9F89A2}">
                    <ask:lineSketchStyleProps xmlns:ask="http://schemas.microsoft.com/office/drawing/2018/sketchyshapes" sd="1969201048">
                      <a:custGeom>
                        <a:avLst/>
                        <a:gdLst>
                          <a:gd name="connsiteX0" fmla="*/ 0 w 2488517"/>
                          <a:gd name="connsiteY0" fmla="*/ 0 h 673716"/>
                          <a:gd name="connsiteX1" fmla="*/ 0 w 2488517"/>
                          <a:gd name="connsiteY1" fmla="*/ 0 h 673716"/>
                          <a:gd name="connsiteX2" fmla="*/ 2488517 w 2488517"/>
                          <a:gd name="connsiteY2" fmla="*/ 0 h 673716"/>
                          <a:gd name="connsiteX3" fmla="*/ 2488517 w 2488517"/>
                          <a:gd name="connsiteY3" fmla="*/ 0 h 673716"/>
                          <a:gd name="connsiteX4" fmla="*/ 2488517 w 2488517"/>
                          <a:gd name="connsiteY4" fmla="*/ 673716 h 673716"/>
                          <a:gd name="connsiteX5" fmla="*/ 2488517 w 2488517"/>
                          <a:gd name="connsiteY5" fmla="*/ 673716 h 673716"/>
                          <a:gd name="connsiteX6" fmla="*/ 0 w 2488517"/>
                          <a:gd name="connsiteY6" fmla="*/ 673716 h 673716"/>
                          <a:gd name="connsiteX7" fmla="*/ 0 w 2488517"/>
                          <a:gd name="connsiteY7" fmla="*/ 673716 h 673716"/>
                          <a:gd name="connsiteX8" fmla="*/ 0 w 2488517"/>
                          <a:gd name="connsiteY8" fmla="*/ 0 h 67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73716" extrusionOk="0">
                            <a:moveTo>
                              <a:pt x="0" y="0"/>
                            </a:moveTo>
                            <a:lnTo>
                              <a:pt x="0" y="0"/>
                            </a:lnTo>
                            <a:cubicBezTo>
                              <a:pt x="1167067" y="-28725"/>
                              <a:pt x="2203502" y="-100615"/>
                              <a:pt x="2488517" y="0"/>
                            </a:cubicBezTo>
                            <a:lnTo>
                              <a:pt x="2488517" y="0"/>
                            </a:lnTo>
                            <a:cubicBezTo>
                              <a:pt x="2459682" y="75738"/>
                              <a:pt x="2509885" y="432386"/>
                              <a:pt x="2488517" y="673716"/>
                            </a:cubicBezTo>
                            <a:lnTo>
                              <a:pt x="2488517" y="673716"/>
                            </a:lnTo>
                            <a:cubicBezTo>
                              <a:pt x="1404718" y="571593"/>
                              <a:pt x="1134114" y="842514"/>
                              <a:pt x="0" y="673716"/>
                            </a:cubicBezTo>
                            <a:lnTo>
                              <a:pt x="0" y="673716"/>
                            </a:lnTo>
                            <a:cubicBezTo>
                              <a:pt x="26455" y="590898"/>
                              <a:pt x="1593" y="8370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34" name="pole tekstowe 33">
                <a:extLst>
                  <a:ext uri="{FF2B5EF4-FFF2-40B4-BE49-F238E27FC236}">
                    <a16:creationId xmlns:a16="http://schemas.microsoft.com/office/drawing/2014/main" id="{F5A7C071-12B7-4E48-B910-AC02BDFE8EEF}"/>
                  </a:ext>
                </a:extLst>
              </p:cNvPr>
              <p:cNvSpPr txBox="1"/>
              <p:nvPr/>
            </p:nvSpPr>
            <p:spPr>
              <a:xfrm>
                <a:off x="844224" y="1445552"/>
                <a:ext cx="2110838" cy="204031"/>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ocieplenie budynku</a:t>
                </a:r>
              </a:p>
            </p:txBody>
          </p:sp>
          <p:sp>
            <p:nvSpPr>
              <p:cNvPr id="35" name="pole tekstowe 34">
                <a:extLst>
                  <a:ext uri="{FF2B5EF4-FFF2-40B4-BE49-F238E27FC236}">
                    <a16:creationId xmlns:a16="http://schemas.microsoft.com/office/drawing/2014/main" id="{8661D8E8-0F62-48FA-879C-9D8F08DC7781}"/>
                  </a:ext>
                </a:extLst>
              </p:cNvPr>
              <p:cNvSpPr txBox="1"/>
              <p:nvPr/>
            </p:nvSpPr>
            <p:spPr>
              <a:xfrm>
                <a:off x="1141561" y="1647646"/>
                <a:ext cx="1366753" cy="484575"/>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38,0%</a:t>
                </a:r>
              </a:p>
            </p:txBody>
          </p:sp>
        </p:grpSp>
        <p:pic>
          <p:nvPicPr>
            <p:cNvPr id="62" name="Grafika 61" descr="Dom">
              <a:extLst>
                <a:ext uri="{FF2B5EF4-FFF2-40B4-BE49-F238E27FC236}">
                  <a16:creationId xmlns:a16="http://schemas.microsoft.com/office/drawing/2014/main" id="{47C3E729-E104-4D06-8BD2-99A3A959CB8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57787" y="2056071"/>
              <a:ext cx="1002710" cy="1002710"/>
            </a:xfrm>
            <a:prstGeom prst="rect">
              <a:avLst/>
            </a:prstGeom>
          </p:spPr>
        </p:pic>
      </p:grpSp>
      <p:grpSp>
        <p:nvGrpSpPr>
          <p:cNvPr id="37" name="Grupa 36">
            <a:extLst>
              <a:ext uri="{FF2B5EF4-FFF2-40B4-BE49-F238E27FC236}">
                <a16:creationId xmlns:a16="http://schemas.microsoft.com/office/drawing/2014/main" id="{544EAFA5-29FF-4216-92AC-40822B51FBEA}"/>
              </a:ext>
            </a:extLst>
          </p:cNvPr>
          <p:cNvGrpSpPr/>
          <p:nvPr/>
        </p:nvGrpSpPr>
        <p:grpSpPr>
          <a:xfrm>
            <a:off x="5264049" y="1569531"/>
            <a:ext cx="2894303" cy="1019653"/>
            <a:chOff x="746389" y="1341317"/>
            <a:chExt cx="2488517" cy="828301"/>
          </a:xfrm>
        </p:grpSpPr>
        <p:sp>
          <p:nvSpPr>
            <p:cNvPr id="39" name="Prostokąt zaokrąglony 62">
              <a:extLst>
                <a:ext uri="{FF2B5EF4-FFF2-40B4-BE49-F238E27FC236}">
                  <a16:creationId xmlns:a16="http://schemas.microsoft.com/office/drawing/2014/main" id="{D3DB79FE-E3D0-4D73-A9E2-2B480CD6FB7D}"/>
                </a:ext>
              </a:extLst>
            </p:cNvPr>
            <p:cNvSpPr/>
            <p:nvPr/>
          </p:nvSpPr>
          <p:spPr>
            <a:xfrm>
              <a:off x="746389" y="1490060"/>
              <a:ext cx="2488517" cy="679558"/>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sd="4245234271">
                    <a:custGeom>
                      <a:avLst/>
                      <a:gdLst>
                        <a:gd name="connsiteX0" fmla="*/ 0 w 2488517"/>
                        <a:gd name="connsiteY0" fmla="*/ 39026 h 653914"/>
                        <a:gd name="connsiteX1" fmla="*/ 39026 w 2488517"/>
                        <a:gd name="connsiteY1" fmla="*/ 0 h 653914"/>
                        <a:gd name="connsiteX2" fmla="*/ 2449491 w 2488517"/>
                        <a:gd name="connsiteY2" fmla="*/ 0 h 653914"/>
                        <a:gd name="connsiteX3" fmla="*/ 2488517 w 2488517"/>
                        <a:gd name="connsiteY3" fmla="*/ 39026 h 653914"/>
                        <a:gd name="connsiteX4" fmla="*/ 2488517 w 2488517"/>
                        <a:gd name="connsiteY4" fmla="*/ 614888 h 653914"/>
                        <a:gd name="connsiteX5" fmla="*/ 2449491 w 2488517"/>
                        <a:gd name="connsiteY5" fmla="*/ 653914 h 653914"/>
                        <a:gd name="connsiteX6" fmla="*/ 39026 w 2488517"/>
                        <a:gd name="connsiteY6" fmla="*/ 653914 h 653914"/>
                        <a:gd name="connsiteX7" fmla="*/ 0 w 2488517"/>
                        <a:gd name="connsiteY7" fmla="*/ 614888 h 653914"/>
                        <a:gd name="connsiteX8" fmla="*/ 0 w 2488517"/>
                        <a:gd name="connsiteY8" fmla="*/ 39026 h 6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53914" extrusionOk="0">
                          <a:moveTo>
                            <a:pt x="0" y="39026"/>
                          </a:moveTo>
                          <a:cubicBezTo>
                            <a:pt x="-181" y="16777"/>
                            <a:pt x="15315" y="2446"/>
                            <a:pt x="39026" y="0"/>
                          </a:cubicBezTo>
                          <a:cubicBezTo>
                            <a:pt x="1114069" y="40641"/>
                            <a:pt x="1912295" y="135413"/>
                            <a:pt x="2449491" y="0"/>
                          </a:cubicBezTo>
                          <a:cubicBezTo>
                            <a:pt x="2470803" y="-544"/>
                            <a:pt x="2487653" y="14880"/>
                            <a:pt x="2488517" y="39026"/>
                          </a:cubicBezTo>
                          <a:cubicBezTo>
                            <a:pt x="2529286" y="185116"/>
                            <a:pt x="2437311" y="404204"/>
                            <a:pt x="2488517" y="614888"/>
                          </a:cubicBezTo>
                          <a:cubicBezTo>
                            <a:pt x="2484700" y="638106"/>
                            <a:pt x="2471832" y="657157"/>
                            <a:pt x="2449491" y="653914"/>
                          </a:cubicBezTo>
                          <a:cubicBezTo>
                            <a:pt x="1728126" y="553989"/>
                            <a:pt x="368264" y="666288"/>
                            <a:pt x="39026" y="653914"/>
                          </a:cubicBezTo>
                          <a:cubicBezTo>
                            <a:pt x="17709" y="650201"/>
                            <a:pt x="2885" y="639312"/>
                            <a:pt x="0" y="614888"/>
                          </a:cubicBezTo>
                          <a:cubicBezTo>
                            <a:pt x="9720" y="362274"/>
                            <a:pt x="15034" y="290850"/>
                            <a:pt x="0" y="390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41" name="pole tekstowe 40">
              <a:extLst>
                <a:ext uri="{FF2B5EF4-FFF2-40B4-BE49-F238E27FC236}">
                  <a16:creationId xmlns:a16="http://schemas.microsoft.com/office/drawing/2014/main" id="{58E73CD4-2A12-4754-A020-B72F3DB80C20}"/>
                </a:ext>
              </a:extLst>
            </p:cNvPr>
            <p:cNvSpPr txBox="1"/>
            <p:nvPr/>
          </p:nvSpPr>
          <p:spPr>
            <a:xfrm>
              <a:off x="805401" y="1341317"/>
              <a:ext cx="2238917" cy="325024"/>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wymiana domowego sprzętu AGD/RTV na energooszczędny</a:t>
              </a:r>
            </a:p>
          </p:txBody>
        </p:sp>
        <p:sp>
          <p:nvSpPr>
            <p:cNvPr id="42" name="pole tekstowe 41">
              <a:extLst>
                <a:ext uri="{FF2B5EF4-FFF2-40B4-BE49-F238E27FC236}">
                  <a16:creationId xmlns:a16="http://schemas.microsoft.com/office/drawing/2014/main" id="{1EC600EE-D44B-40F5-8F7C-9CFFF1AD752E}"/>
                </a:ext>
              </a:extLst>
            </p:cNvPr>
            <p:cNvSpPr txBox="1"/>
            <p:nvPr/>
          </p:nvSpPr>
          <p:spPr>
            <a:xfrm>
              <a:off x="1167598" y="1671601"/>
              <a:ext cx="1307568" cy="475034"/>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52,7%</a:t>
              </a:r>
            </a:p>
          </p:txBody>
        </p:sp>
      </p:grpSp>
      <p:grpSp>
        <p:nvGrpSpPr>
          <p:cNvPr id="44" name="Grupa 43">
            <a:extLst>
              <a:ext uri="{FF2B5EF4-FFF2-40B4-BE49-F238E27FC236}">
                <a16:creationId xmlns:a16="http://schemas.microsoft.com/office/drawing/2014/main" id="{B2E0129F-1643-4923-9D9C-86FC2E56E852}"/>
              </a:ext>
            </a:extLst>
          </p:cNvPr>
          <p:cNvGrpSpPr/>
          <p:nvPr/>
        </p:nvGrpSpPr>
        <p:grpSpPr>
          <a:xfrm>
            <a:off x="1207919" y="4478224"/>
            <a:ext cx="2858313" cy="1056335"/>
            <a:chOff x="746389" y="1378987"/>
            <a:chExt cx="2488517" cy="849437"/>
          </a:xfrm>
        </p:grpSpPr>
        <p:sp>
          <p:nvSpPr>
            <p:cNvPr id="46" name="Prostokąt zaokrąglony 62">
              <a:extLst>
                <a:ext uri="{FF2B5EF4-FFF2-40B4-BE49-F238E27FC236}">
                  <a16:creationId xmlns:a16="http://schemas.microsoft.com/office/drawing/2014/main" id="{96213A1E-642E-449E-A2B2-275DA9172C3D}"/>
                </a:ext>
              </a:extLst>
            </p:cNvPr>
            <p:cNvSpPr/>
            <p:nvPr/>
          </p:nvSpPr>
          <p:spPr>
            <a:xfrm>
              <a:off x="746389" y="1559094"/>
              <a:ext cx="2488517" cy="669330"/>
            </a:xfrm>
            <a:prstGeom prst="roundRect">
              <a:avLst>
                <a:gd name="adj" fmla="val 5968"/>
              </a:avLst>
            </a:prstGeom>
            <a:noFill/>
            <a:ln w="9525">
              <a:solidFill>
                <a:srgbClr val="FFD22D"/>
              </a:solidFill>
              <a:prstDash val="dash"/>
              <a:extLst>
                <a:ext uri="{C807C97D-BFC1-408E-A445-0C87EB9F89A2}">
                  <ask:lineSketchStyleProps xmlns:ask="http://schemas.microsoft.com/office/drawing/2018/sketchyshapes" sd="191188844">
                    <a:custGeom>
                      <a:avLst/>
                      <a:gdLst>
                        <a:gd name="connsiteX0" fmla="*/ 0 w 2488517"/>
                        <a:gd name="connsiteY0" fmla="*/ 39877 h 668186"/>
                        <a:gd name="connsiteX1" fmla="*/ 39877 w 2488517"/>
                        <a:gd name="connsiteY1" fmla="*/ 0 h 668186"/>
                        <a:gd name="connsiteX2" fmla="*/ 2448640 w 2488517"/>
                        <a:gd name="connsiteY2" fmla="*/ 0 h 668186"/>
                        <a:gd name="connsiteX3" fmla="*/ 2488517 w 2488517"/>
                        <a:gd name="connsiteY3" fmla="*/ 39877 h 668186"/>
                        <a:gd name="connsiteX4" fmla="*/ 2488517 w 2488517"/>
                        <a:gd name="connsiteY4" fmla="*/ 628309 h 668186"/>
                        <a:gd name="connsiteX5" fmla="*/ 2448640 w 2488517"/>
                        <a:gd name="connsiteY5" fmla="*/ 668186 h 668186"/>
                        <a:gd name="connsiteX6" fmla="*/ 39877 w 2488517"/>
                        <a:gd name="connsiteY6" fmla="*/ 668186 h 668186"/>
                        <a:gd name="connsiteX7" fmla="*/ 0 w 2488517"/>
                        <a:gd name="connsiteY7" fmla="*/ 628309 h 668186"/>
                        <a:gd name="connsiteX8" fmla="*/ 0 w 2488517"/>
                        <a:gd name="connsiteY8" fmla="*/ 39877 h 66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17" h="668186" extrusionOk="0">
                          <a:moveTo>
                            <a:pt x="0" y="39877"/>
                          </a:moveTo>
                          <a:cubicBezTo>
                            <a:pt x="-1657" y="18776"/>
                            <a:pt x="18138" y="363"/>
                            <a:pt x="39877" y="0"/>
                          </a:cubicBezTo>
                          <a:cubicBezTo>
                            <a:pt x="746755" y="-83085"/>
                            <a:pt x="1526092" y="133720"/>
                            <a:pt x="2448640" y="0"/>
                          </a:cubicBezTo>
                          <a:cubicBezTo>
                            <a:pt x="2472094" y="-1333"/>
                            <a:pt x="2487286" y="14260"/>
                            <a:pt x="2488517" y="39877"/>
                          </a:cubicBezTo>
                          <a:cubicBezTo>
                            <a:pt x="2441423" y="244554"/>
                            <a:pt x="2442124" y="377748"/>
                            <a:pt x="2488517" y="628309"/>
                          </a:cubicBezTo>
                          <a:cubicBezTo>
                            <a:pt x="2488894" y="647451"/>
                            <a:pt x="2471983" y="669845"/>
                            <a:pt x="2448640" y="668186"/>
                          </a:cubicBezTo>
                          <a:cubicBezTo>
                            <a:pt x="1634129" y="804688"/>
                            <a:pt x="1234919" y="734760"/>
                            <a:pt x="39877" y="668186"/>
                          </a:cubicBezTo>
                          <a:cubicBezTo>
                            <a:pt x="13929" y="666843"/>
                            <a:pt x="765" y="648635"/>
                            <a:pt x="0" y="628309"/>
                          </a:cubicBezTo>
                          <a:cubicBezTo>
                            <a:pt x="46695" y="476471"/>
                            <a:pt x="21483" y="296748"/>
                            <a:pt x="0" y="3987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000" dirty="0">
                <a:solidFill>
                  <a:prstClr val="white"/>
                </a:solidFill>
                <a:latin typeface="Century Gothic" panose="020B0502020202020204" pitchFamily="34" charset="0"/>
              </a:endParaRPr>
            </a:p>
          </p:txBody>
        </p:sp>
        <p:sp>
          <p:nvSpPr>
            <p:cNvPr id="47" name="pole tekstowe 46">
              <a:extLst>
                <a:ext uri="{FF2B5EF4-FFF2-40B4-BE49-F238E27FC236}">
                  <a16:creationId xmlns:a16="http://schemas.microsoft.com/office/drawing/2014/main" id="{A4331B7E-6479-4C6B-AD5B-1A49E10059B3}"/>
                </a:ext>
              </a:extLst>
            </p:cNvPr>
            <p:cNvSpPr txBox="1"/>
            <p:nvPr/>
          </p:nvSpPr>
          <p:spPr>
            <a:xfrm>
              <a:off x="846573" y="1378987"/>
              <a:ext cx="2143474" cy="321743"/>
            </a:xfrm>
            <a:prstGeom prst="rect">
              <a:avLst/>
            </a:prstGeom>
            <a:solidFill>
              <a:schemeClr val="bg1"/>
            </a:solidFill>
          </p:spPr>
          <p:txBody>
            <a:bodyPr wrap="square" rtlCol="0">
              <a:spAutoFit/>
            </a:bodyPr>
            <a:lstStyle/>
            <a:p>
              <a:r>
                <a:rPr lang="pl-PL" sz="1000" dirty="0">
                  <a:solidFill>
                    <a:srgbClr val="4B656D"/>
                  </a:solidFill>
                  <a:latin typeface="Century Gothic" panose="020B0502020202020204" pitchFamily="34" charset="0"/>
                </a:rPr>
                <a:t>zmiana systemu ogrzewania domu/ mieszkania</a:t>
              </a:r>
            </a:p>
          </p:txBody>
        </p:sp>
        <p:sp>
          <p:nvSpPr>
            <p:cNvPr id="48" name="pole tekstowe 47">
              <a:extLst>
                <a:ext uri="{FF2B5EF4-FFF2-40B4-BE49-F238E27FC236}">
                  <a16:creationId xmlns:a16="http://schemas.microsoft.com/office/drawing/2014/main" id="{3FF0B3EE-BE9B-4B96-B8E1-122795232D6F}"/>
                </a:ext>
              </a:extLst>
            </p:cNvPr>
            <p:cNvSpPr txBox="1"/>
            <p:nvPr/>
          </p:nvSpPr>
          <p:spPr>
            <a:xfrm>
              <a:off x="1137521" y="1742531"/>
              <a:ext cx="1501565" cy="470238"/>
            </a:xfrm>
            <a:prstGeom prst="rect">
              <a:avLst/>
            </a:prstGeom>
            <a:solidFill>
              <a:schemeClr val="bg1"/>
            </a:solidFill>
          </p:spPr>
          <p:txBody>
            <a:bodyPr wrap="square" rtlCol="0">
              <a:spAutoFit/>
            </a:bodyPr>
            <a:lstStyle>
              <a:defPPr>
                <a:defRPr lang="en-US"/>
              </a:defPPr>
              <a:lvl1pPr>
                <a:defRPr sz="1400">
                  <a:solidFill>
                    <a:schemeClr val="bg1">
                      <a:lumMod val="50000"/>
                    </a:schemeClr>
                  </a:solidFill>
                  <a:latin typeface="Century Gothic" panose="020B0502020202020204" pitchFamily="34" charset="0"/>
                </a:defRPr>
              </a:lvl1pPr>
            </a:lstStyle>
            <a:p>
              <a:r>
                <a:rPr lang="pl-PL" sz="3200" b="1" dirty="0">
                  <a:solidFill>
                    <a:srgbClr val="4B656D"/>
                  </a:solidFill>
                </a:rPr>
                <a:t>54,1%</a:t>
              </a:r>
            </a:p>
          </p:txBody>
        </p:sp>
      </p:grpSp>
      <p:pic>
        <p:nvPicPr>
          <p:cNvPr id="7" name="Obraz 6">
            <a:extLst>
              <a:ext uri="{FF2B5EF4-FFF2-40B4-BE49-F238E27FC236}">
                <a16:creationId xmlns:a16="http://schemas.microsoft.com/office/drawing/2014/main" id="{F45FB027-0954-4383-A361-5BF28E003F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6572" y="5008500"/>
            <a:ext cx="713280" cy="713280"/>
          </a:xfrm>
          <a:prstGeom prst="rect">
            <a:avLst/>
          </a:prstGeom>
        </p:spPr>
      </p:pic>
      <p:pic>
        <p:nvPicPr>
          <p:cNvPr id="9" name="Obraz 8">
            <a:extLst>
              <a:ext uri="{FF2B5EF4-FFF2-40B4-BE49-F238E27FC236}">
                <a16:creationId xmlns:a16="http://schemas.microsoft.com/office/drawing/2014/main" id="{94D9F4E5-4C5B-4291-A68C-D7577F6B90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7860" y="2093654"/>
            <a:ext cx="614870" cy="614870"/>
          </a:xfrm>
          <a:prstGeom prst="rect">
            <a:avLst/>
          </a:prstGeom>
        </p:spPr>
      </p:pic>
      <p:sp>
        <p:nvSpPr>
          <p:cNvPr id="4" name="Prostokąt: zaokrąglone rogi 3">
            <a:extLst>
              <a:ext uri="{FF2B5EF4-FFF2-40B4-BE49-F238E27FC236}">
                <a16:creationId xmlns:a16="http://schemas.microsoft.com/office/drawing/2014/main" id="{13667389-03DB-4FBC-8C8A-BF7694FB09D9}"/>
              </a:ext>
            </a:extLst>
          </p:cNvPr>
          <p:cNvSpPr/>
          <p:nvPr/>
        </p:nvSpPr>
        <p:spPr>
          <a:xfrm>
            <a:off x="879566" y="1136220"/>
            <a:ext cx="3945615" cy="4713239"/>
          </a:xfrm>
          <a:prstGeom prst="roundRect">
            <a:avLst>
              <a:gd name="adj" fmla="val 7838"/>
            </a:avLst>
          </a:prstGeom>
          <a:noFill/>
          <a:ln w="28575">
            <a:solidFill>
              <a:srgbClr val="E0E0E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51" name="Grupa 50">
            <a:extLst>
              <a:ext uri="{FF2B5EF4-FFF2-40B4-BE49-F238E27FC236}">
                <a16:creationId xmlns:a16="http://schemas.microsoft.com/office/drawing/2014/main" id="{36E531F4-C46E-4C4D-904C-71801B420893}"/>
              </a:ext>
            </a:extLst>
          </p:cNvPr>
          <p:cNvGrpSpPr/>
          <p:nvPr/>
        </p:nvGrpSpPr>
        <p:grpSpPr>
          <a:xfrm rot="5400000">
            <a:off x="2602033" y="450951"/>
            <a:ext cx="461665" cy="1343913"/>
            <a:chOff x="220675" y="1981607"/>
            <a:chExt cx="607082" cy="578569"/>
          </a:xfrm>
        </p:grpSpPr>
        <p:sp>
          <p:nvSpPr>
            <p:cNvPr id="52" name="Prostokąt: zaokrąglone rogi 51">
              <a:extLst>
                <a:ext uri="{FF2B5EF4-FFF2-40B4-BE49-F238E27FC236}">
                  <a16:creationId xmlns:a16="http://schemas.microsoft.com/office/drawing/2014/main" id="{776EF7B8-666E-4A5D-8D21-3A531ED9C3D9}"/>
                </a:ext>
              </a:extLst>
            </p:cNvPr>
            <p:cNvSpPr/>
            <p:nvPr/>
          </p:nvSpPr>
          <p:spPr>
            <a:xfrm>
              <a:off x="282336" y="1981607"/>
              <a:ext cx="468512" cy="578569"/>
            </a:xfrm>
            <a:prstGeom prst="roundRect">
              <a:avLst/>
            </a:prstGeom>
            <a:solidFill>
              <a:srgbClr val="E0E0E0"/>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ole tekstowe 52">
              <a:extLst>
                <a:ext uri="{FF2B5EF4-FFF2-40B4-BE49-F238E27FC236}">
                  <a16:creationId xmlns:a16="http://schemas.microsoft.com/office/drawing/2014/main" id="{68AFA9DF-07F0-400B-B32B-C926C1753C60}"/>
                </a:ext>
              </a:extLst>
            </p:cNvPr>
            <p:cNvSpPr txBox="1"/>
            <p:nvPr/>
          </p:nvSpPr>
          <p:spPr>
            <a:xfrm>
              <a:off x="220675" y="2044021"/>
              <a:ext cx="607082" cy="343164"/>
            </a:xfrm>
            <a:prstGeom prst="rect">
              <a:avLst/>
            </a:prstGeom>
            <a:noFill/>
          </p:spPr>
          <p:txBody>
            <a:bodyPr vert="vert270" wrap="square" rtlCol="0">
              <a:spAutoFit/>
            </a:bodyPr>
            <a:lstStyle/>
            <a:p>
              <a:r>
                <a:rPr lang="pl-PL" b="1" dirty="0">
                  <a:solidFill>
                    <a:schemeClr val="tx1">
                      <a:lumMod val="75000"/>
                      <a:lumOff val="25000"/>
                    </a:schemeClr>
                  </a:solidFill>
                  <a:latin typeface="Century Gothic" panose="020B0502020202020204" pitchFamily="34" charset="0"/>
                </a:rPr>
                <a:t>TOP 3</a:t>
              </a:r>
            </a:p>
          </p:txBody>
        </p:sp>
      </p:grpSp>
    </p:spTree>
    <p:extLst>
      <p:ext uri="{BB962C8B-B14F-4D97-AF65-F5344CB8AC3E}">
        <p14:creationId xmlns:p14="http://schemas.microsoft.com/office/powerpoint/2010/main" val="1997333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32</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1074543" y="937417"/>
            <a:ext cx="3132488"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staram się korzystać z komunikacji publicznej/chodzić pieszo/jeździć rowerem</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4182706960"/>
              </p:ext>
            </p:extLst>
          </p:nvPr>
        </p:nvGraphicFramePr>
        <p:xfrm>
          <a:off x="38259" y="2507013"/>
          <a:ext cx="4301613" cy="3558339"/>
        </p:xfrm>
        <a:graphic>
          <a:graphicData uri="http://schemas.openxmlformats.org/drawingml/2006/chart">
            <c:chart xmlns:c="http://schemas.openxmlformats.org/drawingml/2006/chart" xmlns:r="http://schemas.openxmlformats.org/officeDocument/2006/relationships" r:id="rId2"/>
          </a:graphicData>
        </a:graphic>
      </p:graphicFrame>
      <p:pic>
        <p:nvPicPr>
          <p:cNvPr id="34" name="Grafika 33" descr="Monety">
            <a:extLst>
              <a:ext uri="{FF2B5EF4-FFF2-40B4-BE49-F238E27FC236}">
                <a16:creationId xmlns:a16="http://schemas.microsoft.com/office/drawing/2014/main" id="{69E7D907-BFA5-4B43-9D92-46E48175EBA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51" y="5083109"/>
            <a:ext cx="540000" cy="540000"/>
          </a:xfrm>
          <a:prstGeom prst="rect">
            <a:avLst/>
          </a:prstGeom>
        </p:spPr>
      </p:pic>
      <p:graphicFrame>
        <p:nvGraphicFramePr>
          <p:cNvPr id="38" name="Tabela 37">
            <a:extLst>
              <a:ext uri="{FF2B5EF4-FFF2-40B4-BE49-F238E27FC236}">
                <a16:creationId xmlns:a16="http://schemas.microsoft.com/office/drawing/2014/main" id="{4B37B027-A8D2-47E5-A393-103B8158C1FC}"/>
              </a:ext>
            </a:extLst>
          </p:cNvPr>
          <p:cNvGraphicFramePr>
            <a:graphicFrameLocks noGrp="1"/>
          </p:cNvGraphicFramePr>
          <p:nvPr>
            <p:extLst>
              <p:ext uri="{D42A27DB-BD31-4B8C-83A1-F6EECF244321}">
                <p14:modId xmlns:p14="http://schemas.microsoft.com/office/powerpoint/2010/main" val="3034367837"/>
              </p:ext>
            </p:extLst>
          </p:nvPr>
        </p:nvGraphicFramePr>
        <p:xfrm>
          <a:off x="755269" y="2671227"/>
          <a:ext cx="794852" cy="329182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1945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92</a:t>
                      </a:r>
                    </a:p>
                  </a:txBody>
                  <a:tcPr marL="9525" marR="9525" marT="9525" marB="0" anchor="ctr"/>
                </a:tc>
                <a:extLst>
                  <a:ext uri="{0D108BD9-81ED-4DB2-BD59-A6C34878D82A}">
                    <a16:rowId xmlns:a16="http://schemas.microsoft.com/office/drawing/2014/main" val="4676001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93</a:t>
                      </a:r>
                    </a:p>
                  </a:txBody>
                  <a:tcPr marL="9525" marR="9525" marT="9525" marB="0" anchor="ctr"/>
                </a:tc>
                <a:extLst>
                  <a:ext uri="{0D108BD9-81ED-4DB2-BD59-A6C34878D82A}">
                    <a16:rowId xmlns:a16="http://schemas.microsoft.com/office/drawing/2014/main" val="317183658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68</a:t>
                      </a:r>
                    </a:p>
                  </a:txBody>
                  <a:tcPr marL="9525" marR="9525" marT="9525" marB="0" anchor="ctr"/>
                </a:tc>
                <a:extLst>
                  <a:ext uri="{0D108BD9-81ED-4DB2-BD59-A6C34878D82A}">
                    <a16:rowId xmlns:a16="http://schemas.microsoft.com/office/drawing/2014/main" val="1169994594"/>
                  </a:ext>
                </a:extLst>
              </a:tr>
              <a:tr h="219455">
                <a:tc>
                  <a:txBody>
                    <a:bodyPr/>
                    <a:lstStyle/>
                    <a:p>
                      <a:pPr algn="r" fontAlgn="t"/>
                      <a:r>
                        <a:rPr lang="pl-PL" sz="700" b="0" i="1" dirty="0">
                          <a:solidFill>
                            <a:schemeClr val="bg1">
                              <a:lumMod val="65000"/>
                            </a:schemeClr>
                          </a:solidFill>
                          <a:latin typeface="Century Gothic" panose="020B0502020202020204" pitchFamily="34" charset="0"/>
                        </a:rPr>
                        <a:t>N=41</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59</a:t>
                      </a:r>
                    </a:p>
                  </a:txBody>
                  <a:tcPr marL="9525" marR="9525" marT="9525" marB="0" anchor="ctr"/>
                </a:tc>
                <a:extLst>
                  <a:ext uri="{0D108BD9-81ED-4DB2-BD59-A6C34878D82A}">
                    <a16:rowId xmlns:a16="http://schemas.microsoft.com/office/drawing/2014/main" val="3403322412"/>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194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2113696999"/>
              </p:ext>
            </p:extLst>
          </p:nvPr>
        </p:nvGraphicFramePr>
        <p:xfrm>
          <a:off x="414562" y="1549464"/>
          <a:ext cx="4040777" cy="9077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2846442152"/>
              </p:ext>
            </p:extLst>
          </p:nvPr>
        </p:nvGraphicFramePr>
        <p:xfrm>
          <a:off x="4885300" y="1508367"/>
          <a:ext cx="4040777" cy="984551"/>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971697" y="951862"/>
            <a:ext cx="2450680" cy="415498"/>
          </a:xfrm>
          <a:prstGeom prst="rect">
            <a:avLst/>
          </a:prstGeom>
          <a:noFill/>
          <a:ln>
            <a:noFill/>
          </a:ln>
        </p:spPr>
        <p:txBody>
          <a:bodyPr wrap="square" rtlCol="0">
            <a:spAutoFit/>
          </a:bodyPr>
          <a:lstStyle/>
          <a:p>
            <a:r>
              <a:rPr lang="pl-PL" sz="1050" b="1" i="1" dirty="0">
                <a:solidFill>
                  <a:srgbClr val="4B656D"/>
                </a:solidFill>
                <a:latin typeface="Century Gothic" panose="020B0502020202020204" pitchFamily="34" charset="0"/>
              </a:rPr>
              <a:t>staram się nie używać samochodu podczas poruszania się po mieście</a:t>
            </a:r>
          </a:p>
        </p:txBody>
      </p:sp>
      <p:cxnSp>
        <p:nvCxnSpPr>
          <p:cNvPr id="3" name="Łącznik prosty 2">
            <a:extLst>
              <a:ext uri="{FF2B5EF4-FFF2-40B4-BE49-F238E27FC236}">
                <a16:creationId xmlns:a16="http://schemas.microsoft.com/office/drawing/2014/main" id="{B31A4342-61A2-4C65-8847-E2B26FAFFE64}"/>
              </a:ext>
            </a:extLst>
          </p:cNvPr>
          <p:cNvCxnSpPr>
            <a:cxnSpLocks/>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2404036451"/>
              </p:ext>
            </p:extLst>
          </p:nvPr>
        </p:nvGraphicFramePr>
        <p:xfrm>
          <a:off x="4674904" y="2507013"/>
          <a:ext cx="4301613" cy="3558339"/>
        </p:xfrm>
        <a:graphic>
          <a:graphicData uri="http://schemas.openxmlformats.org/drawingml/2006/chart">
            <c:chart xmlns:c="http://schemas.openxmlformats.org/drawingml/2006/chart" xmlns:r="http://schemas.openxmlformats.org/officeDocument/2006/relationships" r:id="rId7"/>
          </a:graphicData>
        </a:graphic>
      </p:graphicFrame>
      <p:pic>
        <p:nvPicPr>
          <p:cNvPr id="48" name="Grafika 47" descr="Tort">
            <a:extLst>
              <a:ext uri="{FF2B5EF4-FFF2-40B4-BE49-F238E27FC236}">
                <a16:creationId xmlns:a16="http://schemas.microsoft.com/office/drawing/2014/main" id="{18022AD9-A3FE-4C9F-B3D1-875EE57EE95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362" y="2883168"/>
            <a:ext cx="540000" cy="540000"/>
          </a:xfrm>
          <a:prstGeom prst="rect">
            <a:avLst/>
          </a:prstGeom>
        </p:spPr>
      </p:pic>
      <p:pic>
        <p:nvPicPr>
          <p:cNvPr id="26" name="Grafika 25" descr="Autobus">
            <a:extLst>
              <a:ext uri="{FF2B5EF4-FFF2-40B4-BE49-F238E27FC236}">
                <a16:creationId xmlns:a16="http://schemas.microsoft.com/office/drawing/2014/main" id="{6EAA711F-38A5-4995-9149-476256BB4BD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7923" y="726703"/>
            <a:ext cx="864000" cy="864000"/>
          </a:xfrm>
          <a:prstGeom prst="rect">
            <a:avLst/>
          </a:prstGeom>
        </p:spPr>
      </p:pic>
      <p:sp>
        <p:nvSpPr>
          <p:cNvPr id="30" name="Prostokąt 29">
            <a:extLst>
              <a:ext uri="{FF2B5EF4-FFF2-40B4-BE49-F238E27FC236}">
                <a16:creationId xmlns:a16="http://schemas.microsoft.com/office/drawing/2014/main" id="{05D344EF-1777-42D5-B6D7-0EC597686B50}"/>
              </a:ext>
            </a:extLst>
          </p:cNvPr>
          <p:cNvSpPr/>
          <p:nvPr/>
        </p:nvSpPr>
        <p:spPr>
          <a:xfrm>
            <a:off x="-1" y="4333"/>
            <a:ext cx="9239531"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P7. Proszę wskazać jakie działania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w celu zmniejszenia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pic>
        <p:nvPicPr>
          <p:cNvPr id="31" name="Grafika 30" descr="Dom">
            <a:extLst>
              <a:ext uri="{FF2B5EF4-FFF2-40B4-BE49-F238E27FC236}">
                <a16:creationId xmlns:a16="http://schemas.microsoft.com/office/drawing/2014/main" id="{0F7561C0-092A-448F-AF62-7693F54EC5C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053" y="4016182"/>
            <a:ext cx="540000" cy="540000"/>
          </a:xfrm>
          <a:prstGeom prst="rect">
            <a:avLst/>
          </a:prstGeom>
        </p:spPr>
      </p:pic>
      <p:pic>
        <p:nvPicPr>
          <p:cNvPr id="36" name="Grafika 35" descr="Samochód">
            <a:extLst>
              <a:ext uri="{FF2B5EF4-FFF2-40B4-BE49-F238E27FC236}">
                <a16:creationId xmlns:a16="http://schemas.microsoft.com/office/drawing/2014/main" id="{880F7FF8-3F48-497A-ACF5-B12CBAE5137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55829" y="748244"/>
            <a:ext cx="864000" cy="864000"/>
          </a:xfrm>
          <a:prstGeom prst="rect">
            <a:avLst/>
          </a:prstGeom>
        </p:spPr>
      </p:pic>
      <p:pic>
        <p:nvPicPr>
          <p:cNvPr id="37" name="Grafika 36" descr="Monety">
            <a:extLst>
              <a:ext uri="{FF2B5EF4-FFF2-40B4-BE49-F238E27FC236}">
                <a16:creationId xmlns:a16="http://schemas.microsoft.com/office/drawing/2014/main" id="{F543E1C3-0B8E-4BCE-AB7B-2AB3BFE73A6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0166" y="5083109"/>
            <a:ext cx="540000" cy="540000"/>
          </a:xfrm>
          <a:prstGeom prst="rect">
            <a:avLst/>
          </a:prstGeom>
        </p:spPr>
      </p:pic>
      <p:graphicFrame>
        <p:nvGraphicFramePr>
          <p:cNvPr id="39" name="Tabela 38">
            <a:extLst>
              <a:ext uri="{FF2B5EF4-FFF2-40B4-BE49-F238E27FC236}">
                <a16:creationId xmlns:a16="http://schemas.microsoft.com/office/drawing/2014/main" id="{76EF4E1B-2C32-4C78-95D3-9A548018F990}"/>
              </a:ext>
            </a:extLst>
          </p:cNvPr>
          <p:cNvGraphicFramePr>
            <a:graphicFrameLocks noGrp="1"/>
          </p:cNvGraphicFramePr>
          <p:nvPr>
            <p:extLst>
              <p:ext uri="{D42A27DB-BD31-4B8C-83A1-F6EECF244321}">
                <p14:modId xmlns:p14="http://schemas.microsoft.com/office/powerpoint/2010/main" val="1999096747"/>
              </p:ext>
            </p:extLst>
          </p:nvPr>
        </p:nvGraphicFramePr>
        <p:xfrm>
          <a:off x="5370784" y="2671227"/>
          <a:ext cx="794852" cy="329182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1945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92</a:t>
                      </a:r>
                    </a:p>
                  </a:txBody>
                  <a:tcPr marL="9525" marR="9525" marT="9525" marB="0" anchor="ctr"/>
                </a:tc>
                <a:extLst>
                  <a:ext uri="{0D108BD9-81ED-4DB2-BD59-A6C34878D82A}">
                    <a16:rowId xmlns:a16="http://schemas.microsoft.com/office/drawing/2014/main" val="467600136"/>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93</a:t>
                      </a:r>
                    </a:p>
                  </a:txBody>
                  <a:tcPr marL="9525" marR="9525" marT="9525" marB="0" anchor="ctr"/>
                </a:tc>
                <a:extLst>
                  <a:ext uri="{0D108BD9-81ED-4DB2-BD59-A6C34878D82A}">
                    <a16:rowId xmlns:a16="http://schemas.microsoft.com/office/drawing/2014/main" val="317183658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68</a:t>
                      </a:r>
                    </a:p>
                  </a:txBody>
                  <a:tcPr marL="9525" marR="9525" marT="9525" marB="0" anchor="ctr"/>
                </a:tc>
                <a:extLst>
                  <a:ext uri="{0D108BD9-81ED-4DB2-BD59-A6C34878D82A}">
                    <a16:rowId xmlns:a16="http://schemas.microsoft.com/office/drawing/2014/main" val="1169994594"/>
                  </a:ext>
                </a:extLst>
              </a:tr>
              <a:tr h="219455">
                <a:tc>
                  <a:txBody>
                    <a:bodyPr/>
                    <a:lstStyle/>
                    <a:p>
                      <a:pPr algn="r" fontAlgn="t"/>
                      <a:r>
                        <a:rPr lang="pl-PL" sz="700" b="0" i="1" dirty="0">
                          <a:solidFill>
                            <a:schemeClr val="bg1">
                              <a:lumMod val="65000"/>
                            </a:schemeClr>
                          </a:solidFill>
                          <a:latin typeface="Century Gothic" panose="020B0502020202020204" pitchFamily="34" charset="0"/>
                        </a:rPr>
                        <a:t>N=41</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59</a:t>
                      </a:r>
                    </a:p>
                  </a:txBody>
                  <a:tcPr marL="9525" marR="9525" marT="9525" marB="0" anchor="ctr"/>
                </a:tc>
                <a:extLst>
                  <a:ext uri="{0D108BD9-81ED-4DB2-BD59-A6C34878D82A}">
                    <a16:rowId xmlns:a16="http://schemas.microsoft.com/office/drawing/2014/main" val="3403322412"/>
                  </a:ext>
                </a:extLst>
              </a:tr>
              <a:tr h="2194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194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194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pic>
        <p:nvPicPr>
          <p:cNvPr id="50" name="Grafika 49" descr="Tort">
            <a:extLst>
              <a:ext uri="{FF2B5EF4-FFF2-40B4-BE49-F238E27FC236}">
                <a16:creationId xmlns:a16="http://schemas.microsoft.com/office/drawing/2014/main" id="{D466C3F7-F195-4660-9B60-BCDE75153AB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9877" y="2883168"/>
            <a:ext cx="540000" cy="540000"/>
          </a:xfrm>
          <a:prstGeom prst="rect">
            <a:avLst/>
          </a:prstGeom>
        </p:spPr>
      </p:pic>
      <p:pic>
        <p:nvPicPr>
          <p:cNvPr id="51" name="Grafika 50" descr="Dom">
            <a:extLst>
              <a:ext uri="{FF2B5EF4-FFF2-40B4-BE49-F238E27FC236}">
                <a16:creationId xmlns:a16="http://schemas.microsoft.com/office/drawing/2014/main" id="{065EDB6E-4269-4607-91BE-04674B2FF98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97462" y="4016182"/>
            <a:ext cx="540000" cy="540000"/>
          </a:xfrm>
          <a:prstGeom prst="rect">
            <a:avLst/>
          </a:prstGeom>
        </p:spPr>
      </p:pic>
      <p:sp>
        <p:nvSpPr>
          <p:cNvPr id="52" name="pole tekstowe 51">
            <a:extLst>
              <a:ext uri="{FF2B5EF4-FFF2-40B4-BE49-F238E27FC236}">
                <a16:creationId xmlns:a16="http://schemas.microsoft.com/office/drawing/2014/main" id="{D769FAC0-DB7E-4B95-8F42-1BAE3B02DB20}"/>
              </a:ext>
            </a:extLst>
          </p:cNvPr>
          <p:cNvSpPr txBox="1"/>
          <p:nvPr/>
        </p:nvSpPr>
        <p:spPr>
          <a:xfrm>
            <a:off x="272965" y="5849460"/>
            <a:ext cx="738049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w celu zmniejszenia emisji zanieczyszczeń, N=353</a:t>
            </a:r>
          </a:p>
        </p:txBody>
      </p:sp>
    </p:spTree>
    <p:extLst>
      <p:ext uri="{BB962C8B-B14F-4D97-AF65-F5344CB8AC3E}">
        <p14:creationId xmlns:p14="http://schemas.microsoft.com/office/powerpoint/2010/main" val="191582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załka: w prawo 44">
            <a:extLst>
              <a:ext uri="{FF2B5EF4-FFF2-40B4-BE49-F238E27FC236}">
                <a16:creationId xmlns:a16="http://schemas.microsoft.com/office/drawing/2014/main" id="{1680B4D7-2223-40AC-BFCD-70D105A5BA06}"/>
              </a:ext>
            </a:extLst>
          </p:cNvPr>
          <p:cNvSpPr/>
          <p:nvPr/>
        </p:nvSpPr>
        <p:spPr>
          <a:xfrm rot="5400000">
            <a:off x="638612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33</a:t>
            </a:fld>
            <a:endParaRPr lang="pl-PL" dirty="0"/>
          </a:p>
        </p:txBody>
      </p:sp>
      <p:sp>
        <p:nvSpPr>
          <p:cNvPr id="6" name="Strzałka: w prawo 5">
            <a:extLst>
              <a:ext uri="{FF2B5EF4-FFF2-40B4-BE49-F238E27FC236}">
                <a16:creationId xmlns:a16="http://schemas.microsoft.com/office/drawing/2014/main" id="{2228D28C-6663-4067-A5B5-F63D4A8879E5}"/>
              </a:ext>
            </a:extLst>
          </p:cNvPr>
          <p:cNvSpPr/>
          <p:nvPr/>
        </p:nvSpPr>
        <p:spPr>
          <a:xfrm rot="5400000">
            <a:off x="2037970" y="1226372"/>
            <a:ext cx="847619" cy="1852770"/>
          </a:xfrm>
          <a:prstGeom prst="rightArrow">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95000"/>
                </a:schemeClr>
              </a:solidFill>
            </a:endParaRPr>
          </a:p>
        </p:txBody>
      </p:sp>
      <p:sp>
        <p:nvSpPr>
          <p:cNvPr id="23" name="pole tekstowe 22">
            <a:extLst>
              <a:ext uri="{FF2B5EF4-FFF2-40B4-BE49-F238E27FC236}">
                <a16:creationId xmlns:a16="http://schemas.microsoft.com/office/drawing/2014/main" id="{9FB7AAF9-FF5F-440E-85D1-E20F4CF658D8}"/>
              </a:ext>
            </a:extLst>
          </p:cNvPr>
          <p:cNvSpPr txBox="1"/>
          <p:nvPr/>
        </p:nvSpPr>
        <p:spPr>
          <a:xfrm>
            <a:off x="829199" y="950323"/>
            <a:ext cx="3132488" cy="443711"/>
          </a:xfrm>
          <a:prstGeom prst="rect">
            <a:avLst/>
          </a:prstGeom>
          <a:noFill/>
          <a:ln>
            <a:noFill/>
          </a:ln>
        </p:spPr>
        <p:txBody>
          <a:bodyPr wrap="square" rtlCol="0">
            <a:spAutoFit/>
          </a:bodyPr>
          <a:lstStyle/>
          <a:p>
            <a:pPr>
              <a:lnSpc>
                <a:spcPct val="114000"/>
              </a:lnSpc>
            </a:pPr>
            <a:r>
              <a:rPr lang="pl-PL" sz="1050" b="1" i="1" dirty="0">
                <a:solidFill>
                  <a:srgbClr val="4B656D"/>
                </a:solidFill>
                <a:latin typeface="Century Gothic" panose="020B0502020202020204" pitchFamily="34" charset="0"/>
              </a:rPr>
              <a:t>zmiana systemu ogrzewania domu/ mieszkania</a:t>
            </a:r>
          </a:p>
        </p:txBody>
      </p:sp>
      <p:graphicFrame>
        <p:nvGraphicFramePr>
          <p:cNvPr id="25" name="Wykres 24">
            <a:extLst>
              <a:ext uri="{FF2B5EF4-FFF2-40B4-BE49-F238E27FC236}">
                <a16:creationId xmlns:a16="http://schemas.microsoft.com/office/drawing/2014/main" id="{B3FB812C-3C2A-4473-930D-3D0862B0DA40}"/>
              </a:ext>
            </a:extLst>
          </p:cNvPr>
          <p:cNvGraphicFramePr/>
          <p:nvPr>
            <p:extLst>
              <p:ext uri="{D42A27DB-BD31-4B8C-83A1-F6EECF244321}">
                <p14:modId xmlns:p14="http://schemas.microsoft.com/office/powerpoint/2010/main" val="441330660"/>
              </p:ext>
            </p:extLst>
          </p:nvPr>
        </p:nvGraphicFramePr>
        <p:xfrm>
          <a:off x="38259" y="2507013"/>
          <a:ext cx="4301613" cy="3558339"/>
        </p:xfrm>
        <a:graphic>
          <a:graphicData uri="http://schemas.openxmlformats.org/drawingml/2006/chart">
            <c:chart xmlns:c="http://schemas.openxmlformats.org/drawingml/2006/chart" xmlns:r="http://schemas.openxmlformats.org/officeDocument/2006/relationships" r:id="rId2"/>
          </a:graphicData>
        </a:graphic>
      </p:graphicFrame>
      <p:pic>
        <p:nvPicPr>
          <p:cNvPr id="34" name="Grafika 33" descr="Monety">
            <a:extLst>
              <a:ext uri="{FF2B5EF4-FFF2-40B4-BE49-F238E27FC236}">
                <a16:creationId xmlns:a16="http://schemas.microsoft.com/office/drawing/2014/main" id="{69E7D907-BFA5-4B43-9D92-46E48175EBA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51" y="5083109"/>
            <a:ext cx="540000" cy="540000"/>
          </a:xfrm>
          <a:prstGeom prst="rect">
            <a:avLst/>
          </a:prstGeom>
        </p:spPr>
      </p:pic>
      <p:graphicFrame>
        <p:nvGraphicFramePr>
          <p:cNvPr id="33" name="Wykres 32"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A8C79240-367A-43AA-951C-BAB84A3F5278}"/>
              </a:ext>
            </a:extLst>
          </p:cNvPr>
          <p:cNvGraphicFramePr/>
          <p:nvPr>
            <p:extLst>
              <p:ext uri="{D42A27DB-BD31-4B8C-83A1-F6EECF244321}">
                <p14:modId xmlns:p14="http://schemas.microsoft.com/office/powerpoint/2010/main" val="1844205281"/>
              </p:ext>
            </p:extLst>
          </p:nvPr>
        </p:nvGraphicFramePr>
        <p:xfrm>
          <a:off x="388510" y="1551281"/>
          <a:ext cx="4040777" cy="974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Wykres 39" descr="Czynniki, które są głównymi zagrożeniami dla jakości powietrza.&#10;&#10;Wykres słupkowy skumulowany do 100% prezentuje odpowiedzi respondentów dotyczące czynników, które są głównymi zagrożeniami dla jakości powietrza: emisje zanieczyszczeń z produkcji energii elektrycznej i ciepła (tak: 78,0%, nie: 17,4%, nie wiem/trudno powiedzieć: 4,6%).">
            <a:extLst>
              <a:ext uri="{FF2B5EF4-FFF2-40B4-BE49-F238E27FC236}">
                <a16:creationId xmlns:a16="http://schemas.microsoft.com/office/drawing/2014/main" id="{F7BD3BF1-3A64-4655-B417-F83A9352E69B}"/>
              </a:ext>
            </a:extLst>
          </p:cNvPr>
          <p:cNvGraphicFramePr/>
          <p:nvPr>
            <p:extLst>
              <p:ext uri="{D42A27DB-BD31-4B8C-83A1-F6EECF244321}">
                <p14:modId xmlns:p14="http://schemas.microsoft.com/office/powerpoint/2010/main" val="1534066075"/>
              </p:ext>
            </p:extLst>
          </p:nvPr>
        </p:nvGraphicFramePr>
        <p:xfrm>
          <a:off x="4834970" y="1551281"/>
          <a:ext cx="4040777" cy="974446"/>
        </p:xfrm>
        <a:graphic>
          <a:graphicData uri="http://schemas.openxmlformats.org/drawingml/2006/chart">
            <c:chart xmlns:c="http://schemas.openxmlformats.org/drawingml/2006/chart" xmlns:r="http://schemas.openxmlformats.org/officeDocument/2006/relationships" r:id="rId6"/>
          </a:graphicData>
        </a:graphic>
      </p:graphicFrame>
      <p:sp>
        <p:nvSpPr>
          <p:cNvPr id="42" name="pole tekstowe 41">
            <a:extLst>
              <a:ext uri="{FF2B5EF4-FFF2-40B4-BE49-F238E27FC236}">
                <a16:creationId xmlns:a16="http://schemas.microsoft.com/office/drawing/2014/main" id="{3C4AB227-08A3-4324-8F8C-C34E5FED13C6}"/>
              </a:ext>
            </a:extLst>
          </p:cNvPr>
          <p:cNvSpPr txBox="1"/>
          <p:nvPr/>
        </p:nvSpPr>
        <p:spPr>
          <a:xfrm>
            <a:off x="5810287" y="890310"/>
            <a:ext cx="2450680" cy="415498"/>
          </a:xfrm>
          <a:prstGeom prst="rect">
            <a:avLst/>
          </a:prstGeom>
          <a:noFill/>
          <a:ln>
            <a:noFill/>
          </a:ln>
        </p:spPr>
        <p:txBody>
          <a:bodyPr wrap="square" rtlCol="0">
            <a:spAutoFit/>
          </a:bodyPr>
          <a:lstStyle/>
          <a:p>
            <a:r>
              <a:rPr lang="pl-PL" sz="1050" b="1" i="1" dirty="0">
                <a:solidFill>
                  <a:srgbClr val="4B656D"/>
                </a:solidFill>
                <a:latin typeface="Century Gothic" panose="020B0502020202020204" pitchFamily="34" charset="0"/>
              </a:rPr>
              <a:t>wymiana domowego sprzętu AGD/RTV na energooszczędny</a:t>
            </a:r>
          </a:p>
        </p:txBody>
      </p:sp>
      <p:cxnSp>
        <p:nvCxnSpPr>
          <p:cNvPr id="3" name="Łącznik prosty 2">
            <a:extLst>
              <a:ext uri="{FF2B5EF4-FFF2-40B4-BE49-F238E27FC236}">
                <a16:creationId xmlns:a16="http://schemas.microsoft.com/office/drawing/2014/main" id="{B31A4342-61A2-4C65-8847-E2B26FAFFE64}"/>
              </a:ext>
            </a:extLst>
          </p:cNvPr>
          <p:cNvCxnSpPr>
            <a:cxnSpLocks/>
          </p:cNvCxnSpPr>
          <p:nvPr/>
        </p:nvCxnSpPr>
        <p:spPr>
          <a:xfrm>
            <a:off x="4572000" y="499226"/>
            <a:ext cx="0" cy="5566126"/>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3" name="Wykres 42">
            <a:extLst>
              <a:ext uri="{FF2B5EF4-FFF2-40B4-BE49-F238E27FC236}">
                <a16:creationId xmlns:a16="http://schemas.microsoft.com/office/drawing/2014/main" id="{140F2AE8-496E-4BCD-BC75-219E8BC7AA17}"/>
              </a:ext>
            </a:extLst>
          </p:cNvPr>
          <p:cNvGraphicFramePr/>
          <p:nvPr>
            <p:extLst>
              <p:ext uri="{D42A27DB-BD31-4B8C-83A1-F6EECF244321}">
                <p14:modId xmlns:p14="http://schemas.microsoft.com/office/powerpoint/2010/main" val="3561380719"/>
              </p:ext>
            </p:extLst>
          </p:nvPr>
        </p:nvGraphicFramePr>
        <p:xfrm>
          <a:off x="4674904" y="2507013"/>
          <a:ext cx="4301613" cy="3558339"/>
        </p:xfrm>
        <a:graphic>
          <a:graphicData uri="http://schemas.openxmlformats.org/drawingml/2006/chart">
            <c:chart xmlns:c="http://schemas.openxmlformats.org/drawingml/2006/chart" xmlns:r="http://schemas.openxmlformats.org/officeDocument/2006/relationships" r:id="rId7"/>
          </a:graphicData>
        </a:graphic>
      </p:graphicFrame>
      <p:pic>
        <p:nvPicPr>
          <p:cNvPr id="48" name="Grafika 47" descr="Tort">
            <a:extLst>
              <a:ext uri="{FF2B5EF4-FFF2-40B4-BE49-F238E27FC236}">
                <a16:creationId xmlns:a16="http://schemas.microsoft.com/office/drawing/2014/main" id="{18022AD9-A3FE-4C9F-B3D1-875EE57EE95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362" y="2883168"/>
            <a:ext cx="540000" cy="540000"/>
          </a:xfrm>
          <a:prstGeom prst="rect">
            <a:avLst/>
          </a:prstGeom>
        </p:spPr>
      </p:pic>
      <p:sp>
        <p:nvSpPr>
          <p:cNvPr id="30" name="Prostokąt 29">
            <a:extLst>
              <a:ext uri="{FF2B5EF4-FFF2-40B4-BE49-F238E27FC236}">
                <a16:creationId xmlns:a16="http://schemas.microsoft.com/office/drawing/2014/main" id="{05D344EF-1777-42D5-B6D7-0EC597686B50}"/>
              </a:ext>
            </a:extLst>
          </p:cNvPr>
          <p:cNvSpPr/>
          <p:nvPr/>
        </p:nvSpPr>
        <p:spPr>
          <a:xfrm>
            <a:off x="-1" y="4333"/>
            <a:ext cx="9239531"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P7. Proszę wskazać jakie działania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w celu zmniejszenia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pic>
        <p:nvPicPr>
          <p:cNvPr id="37" name="Grafika 36" descr="Monety">
            <a:extLst>
              <a:ext uri="{FF2B5EF4-FFF2-40B4-BE49-F238E27FC236}">
                <a16:creationId xmlns:a16="http://schemas.microsoft.com/office/drawing/2014/main" id="{F543E1C3-0B8E-4BCE-AB7B-2AB3BFE73A6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0166" y="5083109"/>
            <a:ext cx="540000" cy="540000"/>
          </a:xfrm>
          <a:prstGeom prst="rect">
            <a:avLst/>
          </a:prstGeom>
        </p:spPr>
      </p:pic>
      <p:graphicFrame>
        <p:nvGraphicFramePr>
          <p:cNvPr id="39" name="Tabela 38">
            <a:extLst>
              <a:ext uri="{FF2B5EF4-FFF2-40B4-BE49-F238E27FC236}">
                <a16:creationId xmlns:a16="http://schemas.microsoft.com/office/drawing/2014/main" id="{76EF4E1B-2C32-4C78-95D3-9A548018F990}"/>
              </a:ext>
            </a:extLst>
          </p:cNvPr>
          <p:cNvGraphicFramePr>
            <a:graphicFrameLocks noGrp="1"/>
          </p:cNvGraphicFramePr>
          <p:nvPr>
            <p:extLst>
              <p:ext uri="{D42A27DB-BD31-4B8C-83A1-F6EECF244321}">
                <p14:modId xmlns:p14="http://schemas.microsoft.com/office/powerpoint/2010/main" val="4015554024"/>
              </p:ext>
            </p:extLst>
          </p:nvPr>
        </p:nvGraphicFramePr>
        <p:xfrm>
          <a:off x="5370784" y="2671226"/>
          <a:ext cx="794852" cy="32918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3513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3513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5</a:t>
                      </a:r>
                    </a:p>
                  </a:txBody>
                  <a:tcPr marL="9525" marR="9525" marT="9525" marB="0" anchor="ctr"/>
                </a:tc>
                <a:extLst>
                  <a:ext uri="{0D108BD9-81ED-4DB2-BD59-A6C34878D82A}">
                    <a16:rowId xmlns:a16="http://schemas.microsoft.com/office/drawing/2014/main" val="4676001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a:t>
                      </a:r>
                    </a:p>
                  </a:txBody>
                  <a:tcPr marL="9525" marR="9525" marT="9525" marB="0" anchor="ctr"/>
                </a:tc>
                <a:extLst>
                  <a:ext uri="{0D108BD9-81ED-4DB2-BD59-A6C34878D82A}">
                    <a16:rowId xmlns:a16="http://schemas.microsoft.com/office/drawing/2014/main" val="317183658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207</a:t>
                      </a:r>
                    </a:p>
                  </a:txBody>
                  <a:tcPr marL="9525" marR="9525" marT="9525" marB="0" anchor="ctr"/>
                </a:tc>
                <a:extLst>
                  <a:ext uri="{0D108BD9-81ED-4DB2-BD59-A6C34878D82A}">
                    <a16:rowId xmlns:a16="http://schemas.microsoft.com/office/drawing/2014/main" val="1169994594"/>
                  </a:ext>
                </a:extLst>
              </a:tr>
              <a:tr h="235130">
                <a:tc>
                  <a:txBody>
                    <a:bodyPr/>
                    <a:lstStyle/>
                    <a:p>
                      <a:pPr algn="r" fontAlgn="t"/>
                      <a:r>
                        <a:rPr lang="pl-PL" sz="700" b="0" i="1" dirty="0">
                          <a:solidFill>
                            <a:schemeClr val="bg1">
                              <a:lumMod val="65000"/>
                            </a:schemeClr>
                          </a:solidFill>
                          <a:latin typeface="Century Gothic" panose="020B0502020202020204" pitchFamily="34" charset="0"/>
                        </a:rPr>
                        <a:t>N=103</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3513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pic>
        <p:nvPicPr>
          <p:cNvPr id="50" name="Grafika 49" descr="Tort">
            <a:extLst>
              <a:ext uri="{FF2B5EF4-FFF2-40B4-BE49-F238E27FC236}">
                <a16:creationId xmlns:a16="http://schemas.microsoft.com/office/drawing/2014/main" id="{D466C3F7-F195-4660-9B60-BCDE75153AB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9877" y="2883168"/>
            <a:ext cx="540000" cy="540000"/>
          </a:xfrm>
          <a:prstGeom prst="rect">
            <a:avLst/>
          </a:prstGeom>
        </p:spPr>
      </p:pic>
      <p:pic>
        <p:nvPicPr>
          <p:cNvPr id="24" name="Obraz 23" descr="Obraz zawierający zegar, znak&#10;&#10;Opis wygenerowany automatycznie">
            <a:extLst>
              <a:ext uri="{FF2B5EF4-FFF2-40B4-BE49-F238E27FC236}">
                <a16:creationId xmlns:a16="http://schemas.microsoft.com/office/drawing/2014/main" id="{5605133C-9411-43ED-AD5A-A29CD1D8A56C}"/>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174105" y="778258"/>
            <a:ext cx="708929" cy="708929"/>
          </a:xfrm>
          <a:prstGeom prst="rect">
            <a:avLst/>
          </a:prstGeom>
        </p:spPr>
      </p:pic>
      <p:pic>
        <p:nvPicPr>
          <p:cNvPr id="27" name="Obraz 26" descr="Obraz zawierający rysunek&#10;&#10;Opis wygenerowany automatycznie">
            <a:extLst>
              <a:ext uri="{FF2B5EF4-FFF2-40B4-BE49-F238E27FC236}">
                <a16:creationId xmlns:a16="http://schemas.microsoft.com/office/drawing/2014/main" id="{541E85AB-22E9-4CEC-8A58-A17406AA0470}"/>
              </a:ext>
            </a:extLst>
          </p:cNvPr>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5179611" y="779743"/>
            <a:ext cx="657311" cy="657311"/>
          </a:xfrm>
          <a:prstGeom prst="rect">
            <a:avLst/>
          </a:prstGeom>
        </p:spPr>
      </p:pic>
      <p:sp>
        <p:nvSpPr>
          <p:cNvPr id="28" name="pole tekstowe 27">
            <a:extLst>
              <a:ext uri="{FF2B5EF4-FFF2-40B4-BE49-F238E27FC236}">
                <a16:creationId xmlns:a16="http://schemas.microsoft.com/office/drawing/2014/main" id="{E1538CC5-8F50-4941-86AE-A5866988E90A}"/>
              </a:ext>
            </a:extLst>
          </p:cNvPr>
          <p:cNvSpPr txBox="1"/>
          <p:nvPr/>
        </p:nvSpPr>
        <p:spPr>
          <a:xfrm>
            <a:off x="272965" y="5849460"/>
            <a:ext cx="7380495"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podejmujący działania w celu zmniejszenia emisji zanieczyszczeń, N=353</a:t>
            </a:r>
          </a:p>
        </p:txBody>
      </p:sp>
      <p:pic>
        <p:nvPicPr>
          <p:cNvPr id="29" name="Grafika 28" descr="Biret">
            <a:extLst>
              <a:ext uri="{FF2B5EF4-FFF2-40B4-BE49-F238E27FC236}">
                <a16:creationId xmlns:a16="http://schemas.microsoft.com/office/drawing/2014/main" id="{7462A643-5A94-4C5C-AD58-BF887283661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44342" y="4257267"/>
            <a:ext cx="540000" cy="540000"/>
          </a:xfrm>
          <a:prstGeom prst="rect">
            <a:avLst/>
          </a:prstGeom>
        </p:spPr>
      </p:pic>
      <p:pic>
        <p:nvPicPr>
          <p:cNvPr id="32" name="Grafika 31" descr="Biret">
            <a:extLst>
              <a:ext uri="{FF2B5EF4-FFF2-40B4-BE49-F238E27FC236}">
                <a16:creationId xmlns:a16="http://schemas.microsoft.com/office/drawing/2014/main" id="{70ED6D3F-2096-44F3-8392-AD89F843E21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2048" y="4257267"/>
            <a:ext cx="540000" cy="540000"/>
          </a:xfrm>
          <a:prstGeom prst="rect">
            <a:avLst/>
          </a:prstGeom>
        </p:spPr>
      </p:pic>
      <p:graphicFrame>
        <p:nvGraphicFramePr>
          <p:cNvPr id="35" name="Tabela 34">
            <a:extLst>
              <a:ext uri="{FF2B5EF4-FFF2-40B4-BE49-F238E27FC236}">
                <a16:creationId xmlns:a16="http://schemas.microsoft.com/office/drawing/2014/main" id="{25FBB240-9E7F-42D0-AD9F-3102904167CB}"/>
              </a:ext>
            </a:extLst>
          </p:cNvPr>
          <p:cNvGraphicFramePr>
            <a:graphicFrameLocks noGrp="1"/>
          </p:cNvGraphicFramePr>
          <p:nvPr>
            <p:extLst>
              <p:ext uri="{D42A27DB-BD31-4B8C-83A1-F6EECF244321}">
                <p14:modId xmlns:p14="http://schemas.microsoft.com/office/powerpoint/2010/main" val="3236203734"/>
              </p:ext>
            </p:extLst>
          </p:nvPr>
        </p:nvGraphicFramePr>
        <p:xfrm>
          <a:off x="735529" y="2689780"/>
          <a:ext cx="794852" cy="329182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a:t>
                      </a:r>
                    </a:p>
                  </a:txBody>
                  <a:tcPr marL="9525" marR="9525" marT="9525" marB="0" anchor="ctr"/>
                </a:tc>
                <a:extLst>
                  <a:ext uri="{0D108BD9-81ED-4DB2-BD59-A6C34878D82A}">
                    <a16:rowId xmlns:a16="http://schemas.microsoft.com/office/drawing/2014/main" val="3106766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a:t>
                      </a:r>
                    </a:p>
                  </a:txBody>
                  <a:tcPr marL="9525" marR="9525" marT="9525" marB="0" anchor="ctr"/>
                </a:tc>
                <a:extLst>
                  <a:ext uri="{0D108BD9-81ED-4DB2-BD59-A6C34878D82A}">
                    <a16:rowId xmlns:a16="http://schemas.microsoft.com/office/drawing/2014/main" val="109095500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79</a:t>
                      </a:r>
                    </a:p>
                  </a:txBody>
                  <a:tcPr marL="9525" marR="9525" marT="9525" marB="0" anchor="ctr"/>
                </a:tc>
                <a:extLst>
                  <a:ext uri="{0D108BD9-81ED-4DB2-BD59-A6C34878D82A}">
                    <a16:rowId xmlns:a16="http://schemas.microsoft.com/office/drawing/2014/main" val="316242769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117</a:t>
                      </a:r>
                    </a:p>
                  </a:txBody>
                  <a:tcPr marL="9525" marR="9525" marT="9525" marB="0" anchor="ctr"/>
                </a:tc>
                <a:extLst>
                  <a:ext uri="{0D108BD9-81ED-4DB2-BD59-A6C34878D82A}">
                    <a16:rowId xmlns:a16="http://schemas.microsoft.com/office/drawing/2014/main" val="969570423"/>
                  </a:ext>
                </a:extLst>
              </a:tr>
              <a:tr h="23513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N=72</a:t>
                      </a:r>
                    </a:p>
                  </a:txBody>
                  <a:tcPr marL="9525" marR="9525" marT="9525" marB="0" anchor="ctr"/>
                </a:tc>
                <a:extLst>
                  <a:ext uri="{0D108BD9-81ED-4DB2-BD59-A6C34878D82A}">
                    <a16:rowId xmlns:a16="http://schemas.microsoft.com/office/drawing/2014/main" val="4067412734"/>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678849805"/>
                  </a:ext>
                </a:extLst>
              </a:tr>
              <a:tr h="23513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5</a:t>
                      </a:r>
                    </a:p>
                  </a:txBody>
                  <a:tcPr marL="9525" marR="9525" marT="9525" marB="0" anchor="ctr"/>
                </a:tc>
                <a:extLst>
                  <a:ext uri="{0D108BD9-81ED-4DB2-BD59-A6C34878D82A}">
                    <a16:rowId xmlns:a16="http://schemas.microsoft.com/office/drawing/2014/main" val="467600136"/>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a:t>
                      </a:r>
                    </a:p>
                  </a:txBody>
                  <a:tcPr marL="9525" marR="9525" marT="9525" marB="0" anchor="ctr"/>
                </a:tc>
                <a:extLst>
                  <a:ext uri="{0D108BD9-81ED-4DB2-BD59-A6C34878D82A}">
                    <a16:rowId xmlns:a16="http://schemas.microsoft.com/office/drawing/2014/main" val="317183658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207</a:t>
                      </a:r>
                    </a:p>
                  </a:txBody>
                  <a:tcPr marL="9525" marR="9525" marT="9525" marB="0" anchor="ctr"/>
                </a:tc>
                <a:extLst>
                  <a:ext uri="{0D108BD9-81ED-4DB2-BD59-A6C34878D82A}">
                    <a16:rowId xmlns:a16="http://schemas.microsoft.com/office/drawing/2014/main" val="1169994594"/>
                  </a:ext>
                </a:extLst>
              </a:tr>
              <a:tr h="235130">
                <a:tc>
                  <a:txBody>
                    <a:bodyPr/>
                    <a:lstStyle/>
                    <a:p>
                      <a:pPr algn="r" fontAlgn="t"/>
                      <a:r>
                        <a:rPr lang="pl-PL" sz="700" b="0" i="1" dirty="0">
                          <a:solidFill>
                            <a:schemeClr val="bg1">
                              <a:lumMod val="65000"/>
                            </a:schemeClr>
                          </a:solidFill>
                          <a:latin typeface="Century Gothic" panose="020B0502020202020204" pitchFamily="34" charset="0"/>
                        </a:rPr>
                        <a:t>N=103</a:t>
                      </a: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129269872"/>
                  </a:ext>
                </a:extLst>
              </a:tr>
              <a:tr h="2351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87574240"/>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75</a:t>
                      </a:r>
                    </a:p>
                  </a:txBody>
                  <a:tcPr marL="9525" marR="9525" marT="9525" marB="0" anchor="ctr"/>
                </a:tc>
                <a:extLst>
                  <a:ext uri="{0D108BD9-81ED-4DB2-BD59-A6C34878D82A}">
                    <a16:rowId xmlns:a16="http://schemas.microsoft.com/office/drawing/2014/main" val="3731553139"/>
                  </a:ext>
                </a:extLst>
              </a:tr>
              <a:tr h="2351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134</a:t>
                      </a:r>
                    </a:p>
                  </a:txBody>
                  <a:tcPr marL="9525" marR="9525" marT="9525" marB="0" anchor="ctr"/>
                </a:tc>
                <a:extLst>
                  <a:ext uri="{0D108BD9-81ED-4DB2-BD59-A6C34878D82A}">
                    <a16:rowId xmlns:a16="http://schemas.microsoft.com/office/drawing/2014/main" val="665605274"/>
                  </a:ext>
                </a:extLst>
              </a:tr>
              <a:tr h="23513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121</a:t>
                      </a:r>
                    </a:p>
                  </a:txBody>
                  <a:tcPr marL="9525" marR="9525" marT="9525" marB="0" anchor="ctr"/>
                </a:tc>
                <a:extLst>
                  <a:ext uri="{0D108BD9-81ED-4DB2-BD59-A6C34878D82A}">
                    <a16:rowId xmlns:a16="http://schemas.microsoft.com/office/drawing/2014/main" val="2531493681"/>
                  </a:ext>
                </a:extLst>
              </a:tr>
            </a:tbl>
          </a:graphicData>
        </a:graphic>
      </p:graphicFrame>
    </p:spTree>
    <p:extLst>
      <p:ext uri="{BB962C8B-B14F-4D97-AF65-F5344CB8AC3E}">
        <p14:creationId xmlns:p14="http://schemas.microsoft.com/office/powerpoint/2010/main" val="3191254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Strzałka: w prawo 41">
            <a:extLst>
              <a:ext uri="{FF2B5EF4-FFF2-40B4-BE49-F238E27FC236}">
                <a16:creationId xmlns:a16="http://schemas.microsoft.com/office/drawing/2014/main" id="{88C15C1A-893B-43DF-B538-D0EF5F857975}"/>
              </a:ext>
            </a:extLst>
          </p:cNvPr>
          <p:cNvSpPr/>
          <p:nvPr/>
        </p:nvSpPr>
        <p:spPr>
          <a:xfrm>
            <a:off x="2911809" y="2981151"/>
            <a:ext cx="721323" cy="541879"/>
          </a:xfrm>
          <a:prstGeom prst="rightArrow">
            <a:avLst/>
          </a:prstGeom>
          <a:solidFill>
            <a:srgbClr val="6D8F9A"/>
          </a:solidFill>
          <a:ln w="28575">
            <a:solidFill>
              <a:srgbClr val="6D8F9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34</a:t>
            </a:fld>
            <a:endParaRPr lang="pl-PL" dirty="0"/>
          </a:p>
        </p:txBody>
      </p:sp>
      <p:graphicFrame>
        <p:nvGraphicFramePr>
          <p:cNvPr id="37" name="Symbol zastępczy zawartości 6" descr="Powody niepodjęcia działań mających na celu zmniejszenie emisji zanieczyszczeń szkodliwych dla powietrza&#10;&#10;Wykres słupkowy przedstawiający powody niepodejmowania przez respondentów  działań mających na celu zmniejszenie emisji zanieczyszczeń szkodliwych dla powietrza: „To rząd albo samorząd powinien podejmować działania” (47,5%); „Nie wierzę w to, że mogę przyczynić się do zmniejszenia emisji zanieczyszczeń” (25,1%); „Nie zanieczyszczam powietrza, więc nie muszę podejmować żadnych działań” (12,0%); „Nie mam czasu” (9,8%); „Inne powody” (0,2%); „Nie wiem co mogłabym/mógłbym zrobić” (21,3%).">
            <a:extLst>
              <a:ext uri="{FF2B5EF4-FFF2-40B4-BE49-F238E27FC236}">
                <a16:creationId xmlns:a16="http://schemas.microsoft.com/office/drawing/2014/main" id="{B4D5A71F-C51E-4012-B0A9-766C4DFDAB78}"/>
              </a:ext>
            </a:extLst>
          </p:cNvPr>
          <p:cNvGraphicFramePr>
            <a:graphicFrameLocks/>
          </p:cNvGraphicFramePr>
          <p:nvPr>
            <p:extLst>
              <p:ext uri="{D42A27DB-BD31-4B8C-83A1-F6EECF244321}">
                <p14:modId xmlns:p14="http://schemas.microsoft.com/office/powerpoint/2010/main" val="2044139327"/>
              </p:ext>
            </p:extLst>
          </p:nvPr>
        </p:nvGraphicFramePr>
        <p:xfrm>
          <a:off x="3878487" y="1238691"/>
          <a:ext cx="5265513" cy="4662833"/>
        </p:xfrm>
        <a:graphic>
          <a:graphicData uri="http://schemas.openxmlformats.org/drawingml/2006/chart">
            <c:chart xmlns:c="http://schemas.openxmlformats.org/drawingml/2006/chart" xmlns:r="http://schemas.openxmlformats.org/officeDocument/2006/relationships" r:id="rId2"/>
          </a:graphicData>
        </a:graphic>
      </p:graphicFrame>
      <p:sp>
        <p:nvSpPr>
          <p:cNvPr id="40" name="Prostokąt 39">
            <a:extLst>
              <a:ext uri="{FF2B5EF4-FFF2-40B4-BE49-F238E27FC236}">
                <a16:creationId xmlns:a16="http://schemas.microsoft.com/office/drawing/2014/main" id="{222C4B36-EC4B-47CA-94E9-BAACBBDB1120}"/>
              </a:ext>
            </a:extLst>
          </p:cNvPr>
          <p:cNvSpPr/>
          <p:nvPr/>
        </p:nvSpPr>
        <p:spPr>
          <a:xfrm>
            <a:off x="0" y="4333"/>
            <a:ext cx="9144000" cy="1347613"/>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P6. Proszę powiedzieć, czy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osobiście jakieś działania mające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P8. Dlaczego nie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żadnych działań mających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502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20" name="pole tekstowe 19">
            <a:extLst>
              <a:ext uri="{FF2B5EF4-FFF2-40B4-BE49-F238E27FC236}">
                <a16:creationId xmlns:a16="http://schemas.microsoft.com/office/drawing/2014/main" id="{44234B9A-6189-4E4B-BFFF-7DF95F6FBB1B}"/>
              </a:ext>
            </a:extLst>
          </p:cNvPr>
          <p:cNvSpPr txBox="1"/>
          <p:nvPr/>
        </p:nvSpPr>
        <p:spPr>
          <a:xfrm>
            <a:off x="4138815" y="5901524"/>
            <a:ext cx="4788454"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nie podejmujący działań w celu zmniejszenia emisji zanieczyszczeń, N=569</a:t>
            </a:r>
          </a:p>
        </p:txBody>
      </p:sp>
      <p:grpSp>
        <p:nvGrpSpPr>
          <p:cNvPr id="21" name="Grupa 20">
            <a:extLst>
              <a:ext uri="{FF2B5EF4-FFF2-40B4-BE49-F238E27FC236}">
                <a16:creationId xmlns:a16="http://schemas.microsoft.com/office/drawing/2014/main" id="{5676CDE3-8292-4B8B-9A17-E0678B55A866}"/>
              </a:ext>
            </a:extLst>
          </p:cNvPr>
          <p:cNvGrpSpPr/>
          <p:nvPr/>
        </p:nvGrpSpPr>
        <p:grpSpPr>
          <a:xfrm>
            <a:off x="877085" y="1409123"/>
            <a:ext cx="2639835" cy="738664"/>
            <a:chOff x="2174479" y="1308049"/>
            <a:chExt cx="2639835" cy="738664"/>
          </a:xfrm>
        </p:grpSpPr>
        <p:pic>
          <p:nvPicPr>
            <p:cNvPr id="22" name="Grafika 6" descr="Szeroko uśmiechnięta twarz bez wypełnienia">
              <a:extLst>
                <a:ext uri="{FF2B5EF4-FFF2-40B4-BE49-F238E27FC236}">
                  <a16:creationId xmlns:a16="http://schemas.microsoft.com/office/drawing/2014/main" id="{07EBECA9-8BD9-487E-A4E9-F3E0EAE275B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4479" y="1350393"/>
              <a:ext cx="637747" cy="637748"/>
            </a:xfrm>
            <a:prstGeom prst="rect">
              <a:avLst/>
            </a:prstGeom>
          </p:spPr>
        </p:pic>
        <p:sp>
          <p:nvSpPr>
            <p:cNvPr id="25" name="pole tekstowe 24">
              <a:extLst>
                <a:ext uri="{FF2B5EF4-FFF2-40B4-BE49-F238E27FC236}">
                  <a16:creationId xmlns:a16="http://schemas.microsoft.com/office/drawing/2014/main" id="{CDF0AE28-F7EA-467F-9A69-876ACC563FE3}"/>
                </a:ext>
              </a:extLst>
            </p:cNvPr>
            <p:cNvSpPr txBox="1"/>
            <p:nvPr/>
          </p:nvSpPr>
          <p:spPr>
            <a:xfrm>
              <a:off x="2807748" y="1308049"/>
              <a:ext cx="2006566" cy="738664"/>
            </a:xfrm>
            <a:prstGeom prst="rect">
              <a:avLst/>
            </a:prstGeom>
            <a:noFill/>
          </p:spPr>
          <p:txBody>
            <a:bodyPr wrap="square" rtlCol="0">
              <a:spAutoFit/>
            </a:bodyPr>
            <a:lstStyle/>
            <a:p>
              <a:r>
                <a:rPr lang="pl-PL" sz="1400" b="1" dirty="0">
                  <a:solidFill>
                    <a:srgbClr val="58595B"/>
                  </a:solidFill>
                </a:rPr>
                <a:t>Podjął działania mające na celu zmniejszenie emisji zanieczyszczeń  </a:t>
              </a:r>
            </a:p>
          </p:txBody>
        </p:sp>
      </p:grpSp>
      <p:grpSp>
        <p:nvGrpSpPr>
          <p:cNvPr id="29" name="Grupa 28">
            <a:extLst>
              <a:ext uri="{FF2B5EF4-FFF2-40B4-BE49-F238E27FC236}">
                <a16:creationId xmlns:a16="http://schemas.microsoft.com/office/drawing/2014/main" id="{B5FACB0D-1871-4272-830F-8C7B87501424}"/>
              </a:ext>
            </a:extLst>
          </p:cNvPr>
          <p:cNvGrpSpPr/>
          <p:nvPr/>
        </p:nvGrpSpPr>
        <p:grpSpPr>
          <a:xfrm>
            <a:off x="798549" y="4542771"/>
            <a:ext cx="3033166" cy="817789"/>
            <a:chOff x="4838117" y="1376173"/>
            <a:chExt cx="3033166" cy="817789"/>
          </a:xfrm>
        </p:grpSpPr>
        <p:pic>
          <p:nvPicPr>
            <p:cNvPr id="31" name="Grafika 30" descr="Smutna twarz bez wypełnienia">
              <a:extLst>
                <a:ext uri="{FF2B5EF4-FFF2-40B4-BE49-F238E27FC236}">
                  <a16:creationId xmlns:a16="http://schemas.microsoft.com/office/drawing/2014/main" id="{DC679EF8-5CC9-4465-B3F1-788D807E216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8117" y="1376173"/>
              <a:ext cx="611225" cy="611225"/>
            </a:xfrm>
            <a:prstGeom prst="rect">
              <a:avLst/>
            </a:prstGeom>
          </p:spPr>
        </p:pic>
        <p:sp>
          <p:nvSpPr>
            <p:cNvPr id="34" name="pole tekstowe 33">
              <a:extLst>
                <a:ext uri="{FF2B5EF4-FFF2-40B4-BE49-F238E27FC236}">
                  <a16:creationId xmlns:a16="http://schemas.microsoft.com/office/drawing/2014/main" id="{971EE4CC-B1D7-4A03-A717-50565802B9F4}"/>
                </a:ext>
              </a:extLst>
            </p:cNvPr>
            <p:cNvSpPr txBox="1"/>
            <p:nvPr/>
          </p:nvSpPr>
          <p:spPr>
            <a:xfrm>
              <a:off x="5449342" y="1455298"/>
              <a:ext cx="2421941" cy="738664"/>
            </a:xfrm>
            <a:prstGeom prst="rect">
              <a:avLst/>
            </a:prstGeom>
            <a:noFill/>
          </p:spPr>
          <p:txBody>
            <a:bodyPr wrap="square" rtlCol="0">
              <a:spAutoFit/>
            </a:bodyPr>
            <a:lstStyle/>
            <a:p>
              <a:r>
                <a:rPr lang="pl-PL" sz="1400" b="1" dirty="0">
                  <a:solidFill>
                    <a:srgbClr val="58595B"/>
                  </a:solidFill>
                </a:rPr>
                <a:t>Nie podjął działania mającego na celu zmniejszenia emisji zanieczyszczeń</a:t>
              </a:r>
            </a:p>
          </p:txBody>
        </p:sp>
      </p:grpSp>
      <p:graphicFrame>
        <p:nvGraphicFramePr>
          <p:cNvPr id="36" name="Wykres 35" descr="Podejmowanie działań mających na celu zmniejszenie emisji zanieczyszczeń szkodliwych dla powietrza&#10;&#10;Wykres kołowy prezentuje odpowiedzi respondentów dotyczące podejmowania działań mających na celu zmniejszenie emisji zanieczyszczeń szkodliwych dla powietrza: tak (35,3%), nie (56,9%), nie wiem, trudno powiedzieć (7,8%).">
            <a:extLst>
              <a:ext uri="{FF2B5EF4-FFF2-40B4-BE49-F238E27FC236}">
                <a16:creationId xmlns:a16="http://schemas.microsoft.com/office/drawing/2014/main" id="{A02F4DF3-0513-47E1-B676-7DC531BEF22E}"/>
              </a:ext>
            </a:extLst>
          </p:cNvPr>
          <p:cNvGraphicFramePr/>
          <p:nvPr>
            <p:extLst>
              <p:ext uri="{D42A27DB-BD31-4B8C-83A1-F6EECF244321}">
                <p14:modId xmlns:p14="http://schemas.microsoft.com/office/powerpoint/2010/main" val="2026737976"/>
              </p:ext>
            </p:extLst>
          </p:nvPr>
        </p:nvGraphicFramePr>
        <p:xfrm>
          <a:off x="682625" y="2122292"/>
          <a:ext cx="2588940" cy="2194445"/>
        </p:xfrm>
        <a:graphic>
          <a:graphicData uri="http://schemas.openxmlformats.org/drawingml/2006/chart">
            <c:chart xmlns:c="http://schemas.openxmlformats.org/drawingml/2006/chart" xmlns:r="http://schemas.openxmlformats.org/officeDocument/2006/relationships" r:id="rId7"/>
          </a:graphicData>
        </a:graphic>
      </p:graphicFrame>
      <p:pic>
        <p:nvPicPr>
          <p:cNvPr id="38" name="Grafika 37" descr="Wstecz (od prawej do lewej)">
            <a:extLst>
              <a:ext uri="{FF2B5EF4-FFF2-40B4-BE49-F238E27FC236}">
                <a16:creationId xmlns:a16="http://schemas.microsoft.com/office/drawing/2014/main" id="{0F995765-579F-4D60-A893-FB291790059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278821" flipH="1">
            <a:off x="402182" y="2132258"/>
            <a:ext cx="914400" cy="914400"/>
          </a:xfrm>
          <a:prstGeom prst="rect">
            <a:avLst/>
          </a:prstGeom>
        </p:spPr>
      </p:pic>
      <p:pic>
        <p:nvPicPr>
          <p:cNvPr id="39" name="Grafika 38" descr="Wstecz (od prawej do lewej)">
            <a:extLst>
              <a:ext uri="{FF2B5EF4-FFF2-40B4-BE49-F238E27FC236}">
                <a16:creationId xmlns:a16="http://schemas.microsoft.com/office/drawing/2014/main" id="{0B8176A5-3629-49C3-8952-6072087EA73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3332892" flipH="1">
            <a:off x="2762250" y="3770337"/>
            <a:ext cx="914400" cy="914400"/>
          </a:xfrm>
          <a:prstGeom prst="rect">
            <a:avLst/>
          </a:prstGeom>
        </p:spPr>
      </p:pic>
      <p:sp>
        <p:nvSpPr>
          <p:cNvPr id="43" name="pole tekstowe 42">
            <a:extLst>
              <a:ext uri="{FF2B5EF4-FFF2-40B4-BE49-F238E27FC236}">
                <a16:creationId xmlns:a16="http://schemas.microsoft.com/office/drawing/2014/main" id="{06D4912F-4F59-4688-B11E-CA9004F23D81}"/>
              </a:ext>
            </a:extLst>
          </p:cNvPr>
          <p:cNvSpPr txBox="1"/>
          <p:nvPr/>
        </p:nvSpPr>
        <p:spPr>
          <a:xfrm>
            <a:off x="143354" y="5336478"/>
            <a:ext cx="1316544" cy="415498"/>
          </a:xfrm>
          <a:prstGeom prst="rect">
            <a:avLst/>
          </a:prstGeom>
          <a:solidFill>
            <a:srgbClr val="D9D9D9"/>
          </a:solidFill>
          <a:ln w="12700">
            <a:solidFill>
              <a:srgbClr val="D9D9D9"/>
            </a:solidFill>
          </a:ln>
        </p:spPr>
        <p:txBody>
          <a:bodyPr wrap="square" rtlCol="0">
            <a:spAutoFit/>
          </a:bodyPr>
          <a:lstStyle/>
          <a:p>
            <a:pPr algn="ctr"/>
            <a:r>
              <a:rPr lang="pl-PL" sz="1050" dirty="0">
                <a:solidFill>
                  <a:schemeClr val="tx1">
                    <a:lumMod val="75000"/>
                    <a:lumOff val="25000"/>
                  </a:schemeClr>
                </a:solidFill>
                <a:latin typeface="Century Gothic" panose="020B0502020202020204" pitchFamily="34" charset="0"/>
              </a:rPr>
              <a:t>Nie wiem/trudno powiedzieć</a:t>
            </a:r>
          </a:p>
        </p:txBody>
      </p:sp>
      <p:sp>
        <p:nvSpPr>
          <p:cNvPr id="2" name="Prostokąt 1">
            <a:extLst>
              <a:ext uri="{FF2B5EF4-FFF2-40B4-BE49-F238E27FC236}">
                <a16:creationId xmlns:a16="http://schemas.microsoft.com/office/drawing/2014/main" id="{FA500856-A03C-4641-969A-8667841F8E9B}"/>
              </a:ext>
            </a:extLst>
          </p:cNvPr>
          <p:cNvSpPr/>
          <p:nvPr/>
        </p:nvSpPr>
        <p:spPr>
          <a:xfrm>
            <a:off x="4176885" y="5153996"/>
            <a:ext cx="3826292" cy="696235"/>
          </a:xfrm>
          <a:prstGeom prst="rect">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0298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35</a:t>
            </a:fld>
            <a:endParaRPr lang="pl-PL" dirty="0"/>
          </a:p>
        </p:txBody>
      </p:sp>
      <p:sp>
        <p:nvSpPr>
          <p:cNvPr id="19" name="pole tekstowe 18">
            <a:extLst>
              <a:ext uri="{FF2B5EF4-FFF2-40B4-BE49-F238E27FC236}">
                <a16:creationId xmlns:a16="http://schemas.microsoft.com/office/drawing/2014/main" id="{A8D21A23-A8F9-47CD-8400-1FB82BBDD7F0}"/>
              </a:ext>
            </a:extLst>
          </p:cNvPr>
          <p:cNvSpPr txBox="1"/>
          <p:nvPr/>
        </p:nvSpPr>
        <p:spPr>
          <a:xfrm>
            <a:off x="79457" y="587886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0" name="Symbol zastępczy zawartości 6">
            <a:extLst>
              <a:ext uri="{FF2B5EF4-FFF2-40B4-BE49-F238E27FC236}">
                <a16:creationId xmlns:a16="http://schemas.microsoft.com/office/drawing/2014/main" id="{D7173F18-76BE-4F28-81E0-5145A61246FD}"/>
              </a:ext>
            </a:extLst>
          </p:cNvPr>
          <p:cNvGraphicFramePr>
            <a:graphicFrameLocks/>
          </p:cNvGraphicFramePr>
          <p:nvPr>
            <p:extLst>
              <p:ext uri="{D42A27DB-BD31-4B8C-83A1-F6EECF244321}">
                <p14:modId xmlns:p14="http://schemas.microsoft.com/office/powerpoint/2010/main" val="3291678305"/>
              </p:ext>
            </p:extLst>
          </p:nvPr>
        </p:nvGraphicFramePr>
        <p:xfrm>
          <a:off x="3444703" y="1822926"/>
          <a:ext cx="2057400" cy="4128266"/>
        </p:xfrm>
        <a:graphic>
          <a:graphicData uri="http://schemas.openxmlformats.org/drawingml/2006/chart">
            <c:chart xmlns:c="http://schemas.openxmlformats.org/drawingml/2006/chart" xmlns:r="http://schemas.openxmlformats.org/officeDocument/2006/relationships" r:id="rId2"/>
          </a:graphicData>
        </a:graphic>
      </p:graphicFrame>
      <p:sp>
        <p:nvSpPr>
          <p:cNvPr id="57" name="Prostokąt 56">
            <a:extLst>
              <a:ext uri="{FF2B5EF4-FFF2-40B4-BE49-F238E27FC236}">
                <a16:creationId xmlns:a16="http://schemas.microsoft.com/office/drawing/2014/main" id="{39CED237-CA42-4CCE-84A9-B877337E38E7}"/>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P8. Dlaczego nie podjął/</a:t>
            </a:r>
            <a:r>
              <a:rPr lang="pl-PL" sz="1200" b="1" i="1" dirty="0" err="1">
                <a:solidFill>
                  <a:schemeClr val="tx1">
                    <a:lumMod val="65000"/>
                    <a:lumOff val="35000"/>
                  </a:schemeClr>
                </a:solidFill>
                <a:latin typeface="Century Gothic" panose="020B0502020202020204" pitchFamily="34" charset="0"/>
                <a:cs typeface="Times New Roman" panose="02020603050405020304" pitchFamily="18" charset="0"/>
              </a:rPr>
              <a:t>ęła</a:t>
            </a: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 Pan/i żadnych działań mających na celu zmniejszenie emisji zanieczyszczeń szkodliwych dla powietrza?</a:t>
            </a:r>
          </a:p>
          <a:p>
            <a:pPr>
              <a:lnSpc>
                <a:spcPct val="115000"/>
              </a:lnSpc>
            </a:pPr>
            <a:r>
              <a:rPr lang="pl-PL" sz="1200" i="1" dirty="0">
                <a:solidFill>
                  <a:schemeClr val="bg1">
                    <a:lumMod val="75000"/>
                  </a:schemeClr>
                </a:solidFill>
                <a:latin typeface="Century Gothic" panose="020B0502020202020204" pitchFamily="34" charset="0"/>
                <a:cs typeface="Times New Roman" panose="02020603050405020304" pitchFamily="18" charset="0"/>
              </a:rPr>
              <a:t>Pytanie wielokrotnego wyboru</a:t>
            </a:r>
          </a:p>
        </p:txBody>
      </p:sp>
      <p:graphicFrame>
        <p:nvGraphicFramePr>
          <p:cNvPr id="70" name="Symbol zastępczy zawartości 6">
            <a:extLst>
              <a:ext uri="{FF2B5EF4-FFF2-40B4-BE49-F238E27FC236}">
                <a16:creationId xmlns:a16="http://schemas.microsoft.com/office/drawing/2014/main" id="{C9C60886-8A09-47EE-B8CF-46E34B5FB7C4}"/>
              </a:ext>
            </a:extLst>
          </p:cNvPr>
          <p:cNvGraphicFramePr>
            <a:graphicFrameLocks/>
          </p:cNvGraphicFramePr>
          <p:nvPr>
            <p:extLst>
              <p:ext uri="{D42A27DB-BD31-4B8C-83A1-F6EECF244321}">
                <p14:modId xmlns:p14="http://schemas.microsoft.com/office/powerpoint/2010/main" val="1800332399"/>
              </p:ext>
            </p:extLst>
          </p:nvPr>
        </p:nvGraphicFramePr>
        <p:xfrm>
          <a:off x="3210802" y="905355"/>
          <a:ext cx="2040883" cy="824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ela 39">
            <a:extLst>
              <a:ext uri="{FF2B5EF4-FFF2-40B4-BE49-F238E27FC236}">
                <a16:creationId xmlns:a16="http://schemas.microsoft.com/office/drawing/2014/main" id="{BC9C0446-54A5-48DC-8E9D-6CCB3EB4BFB5}"/>
              </a:ext>
            </a:extLst>
          </p:cNvPr>
          <p:cNvGraphicFramePr>
            <a:graphicFrameLocks noGrp="1"/>
          </p:cNvGraphicFramePr>
          <p:nvPr>
            <p:extLst>
              <p:ext uri="{D42A27DB-BD31-4B8C-83A1-F6EECF244321}">
                <p14:modId xmlns:p14="http://schemas.microsoft.com/office/powerpoint/2010/main" val="2989735355"/>
              </p:ext>
            </p:extLst>
          </p:nvPr>
        </p:nvGraphicFramePr>
        <p:xfrm>
          <a:off x="574766" y="1815874"/>
          <a:ext cx="2169536" cy="4142370"/>
        </p:xfrm>
        <a:graphic>
          <a:graphicData uri="http://schemas.openxmlformats.org/drawingml/2006/table">
            <a:tbl>
              <a:tblPr firstRow="1" bandRow="1">
                <a:tableStyleId>{2D5ABB26-0587-4C30-8999-92F81FD0307C}</a:tableStyleId>
              </a:tblPr>
              <a:tblGrid>
                <a:gridCol w="2169536">
                  <a:extLst>
                    <a:ext uri="{9D8B030D-6E8A-4147-A177-3AD203B41FA5}">
                      <a16:colId xmlns:a16="http://schemas.microsoft.com/office/drawing/2014/main" val="3925755860"/>
                    </a:ext>
                  </a:extLst>
                </a:gridCol>
              </a:tblGrid>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to rząd albo samorząd powinien podejmować działania</a:t>
                      </a:r>
                    </a:p>
                  </a:txBody>
                  <a:tcPr marL="9525" marR="9525" marT="9525" marB="0" anchor="ctr"/>
                </a:tc>
                <a:extLst>
                  <a:ext uri="{0D108BD9-81ED-4DB2-BD59-A6C34878D82A}">
                    <a16:rowId xmlns:a16="http://schemas.microsoft.com/office/drawing/2014/main" val="3148342277"/>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wierzę w to, że mogę przyczynić się do zmniejszenia emisji zanieczyszczeń</a:t>
                      </a:r>
                    </a:p>
                  </a:txBody>
                  <a:tcPr marL="9525" marR="9525" marT="9525" marB="0" anchor="ctr"/>
                </a:tc>
                <a:extLst>
                  <a:ext uri="{0D108BD9-81ED-4DB2-BD59-A6C34878D82A}">
                    <a16:rowId xmlns:a16="http://schemas.microsoft.com/office/drawing/2014/main" val="3661160889"/>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zanieczyszczam powietrza, więc nie muszę podejmować żadnych działań</a:t>
                      </a:r>
                    </a:p>
                  </a:txBody>
                  <a:tcPr marL="9525" marR="9525" marT="9525" marB="0" anchor="ctr"/>
                </a:tc>
                <a:extLst>
                  <a:ext uri="{0D108BD9-81ED-4DB2-BD59-A6C34878D82A}">
                    <a16:rowId xmlns:a16="http://schemas.microsoft.com/office/drawing/2014/main" val="2579849871"/>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mam czasu</a:t>
                      </a:r>
                    </a:p>
                  </a:txBody>
                  <a:tcPr marL="9525" marR="9525" marT="9525" marB="0" anchor="ctr"/>
                </a:tc>
                <a:extLst>
                  <a:ext uri="{0D108BD9-81ED-4DB2-BD59-A6C34878D82A}">
                    <a16:rowId xmlns:a16="http://schemas.microsoft.com/office/drawing/2014/main" val="1839251932"/>
                  </a:ext>
                </a:extLst>
              </a:tr>
              <a:tr h="828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1050" b="1" i="1" kern="1200" dirty="0">
                          <a:solidFill>
                            <a:srgbClr val="58595B"/>
                          </a:solidFill>
                          <a:latin typeface="Century Gothic" panose="020B0502020202020204" pitchFamily="34" charset="0"/>
                          <a:ea typeface="+mn-ea"/>
                          <a:cs typeface="+mn-cs"/>
                        </a:rPr>
                        <a:t>nie wiem co mogłabym/mógłbym zrobić</a:t>
                      </a:r>
                    </a:p>
                  </a:txBody>
                  <a:tcPr marL="9525" marR="9525" marT="9525" marB="0" anchor="ctr"/>
                </a:tc>
                <a:extLst>
                  <a:ext uri="{0D108BD9-81ED-4DB2-BD59-A6C34878D82A}">
                    <a16:rowId xmlns:a16="http://schemas.microsoft.com/office/drawing/2014/main" val="475378732"/>
                  </a:ext>
                </a:extLst>
              </a:tr>
            </a:tbl>
          </a:graphicData>
        </a:graphic>
      </p:graphicFrame>
      <p:graphicFrame>
        <p:nvGraphicFramePr>
          <p:cNvPr id="21" name="Symbol zastępczy zawartości 6">
            <a:extLst>
              <a:ext uri="{FF2B5EF4-FFF2-40B4-BE49-F238E27FC236}">
                <a16:creationId xmlns:a16="http://schemas.microsoft.com/office/drawing/2014/main" id="{5E62B4B7-2ECD-40B3-A622-CD9BC93E382A}"/>
              </a:ext>
            </a:extLst>
          </p:cNvPr>
          <p:cNvGraphicFramePr>
            <a:graphicFrameLocks/>
          </p:cNvGraphicFramePr>
          <p:nvPr>
            <p:extLst>
              <p:ext uri="{D42A27DB-BD31-4B8C-83A1-F6EECF244321}">
                <p14:modId xmlns:p14="http://schemas.microsoft.com/office/powerpoint/2010/main" val="3015734258"/>
              </p:ext>
            </p:extLst>
          </p:nvPr>
        </p:nvGraphicFramePr>
        <p:xfrm>
          <a:off x="5431964" y="1822926"/>
          <a:ext cx="2160000" cy="4153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Symbol zastępczy zawartości 6">
            <a:extLst>
              <a:ext uri="{FF2B5EF4-FFF2-40B4-BE49-F238E27FC236}">
                <a16:creationId xmlns:a16="http://schemas.microsoft.com/office/drawing/2014/main" id="{B4E6A1CC-3F74-48FC-B241-DE7D0180ADF6}"/>
              </a:ext>
            </a:extLst>
          </p:cNvPr>
          <p:cNvGraphicFramePr>
            <a:graphicFrameLocks/>
          </p:cNvGraphicFramePr>
          <p:nvPr>
            <p:extLst>
              <p:ext uri="{D42A27DB-BD31-4B8C-83A1-F6EECF244321}">
                <p14:modId xmlns:p14="http://schemas.microsoft.com/office/powerpoint/2010/main" val="2355489961"/>
              </p:ext>
            </p:extLst>
          </p:nvPr>
        </p:nvGraphicFramePr>
        <p:xfrm>
          <a:off x="7248436" y="1822926"/>
          <a:ext cx="2160000" cy="4163017"/>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Łącznik prosty 22">
            <a:extLst>
              <a:ext uri="{FF2B5EF4-FFF2-40B4-BE49-F238E27FC236}">
                <a16:creationId xmlns:a16="http://schemas.microsoft.com/office/drawing/2014/main" id="{7F6E882A-1B48-4A32-B506-1F6B4A9F9377}"/>
              </a:ext>
            </a:extLst>
          </p:cNvPr>
          <p:cNvCxnSpPr>
            <a:cxnSpLocks/>
          </p:cNvCxnSpPr>
          <p:nvPr/>
        </p:nvCxnSpPr>
        <p:spPr>
          <a:xfrm>
            <a:off x="72000" y="2658950"/>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4" name="Łącznik prosty 23">
            <a:extLst>
              <a:ext uri="{FF2B5EF4-FFF2-40B4-BE49-F238E27FC236}">
                <a16:creationId xmlns:a16="http://schemas.microsoft.com/office/drawing/2014/main" id="{F58E7B59-129D-4F5B-BD3F-047FCA0731E4}"/>
              </a:ext>
            </a:extLst>
          </p:cNvPr>
          <p:cNvCxnSpPr>
            <a:cxnSpLocks/>
          </p:cNvCxnSpPr>
          <p:nvPr/>
        </p:nvCxnSpPr>
        <p:spPr>
          <a:xfrm>
            <a:off x="47802" y="3519231"/>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EE2BFAB5-27DD-4D27-BD9A-C8D77FAC1C9A}"/>
              </a:ext>
            </a:extLst>
          </p:cNvPr>
          <p:cNvCxnSpPr>
            <a:cxnSpLocks/>
          </p:cNvCxnSpPr>
          <p:nvPr/>
        </p:nvCxnSpPr>
        <p:spPr>
          <a:xfrm>
            <a:off x="47802" y="5153312"/>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Symbol zastępczy zawartości 6">
            <a:extLst>
              <a:ext uri="{FF2B5EF4-FFF2-40B4-BE49-F238E27FC236}">
                <a16:creationId xmlns:a16="http://schemas.microsoft.com/office/drawing/2014/main" id="{D3DCC1D1-603C-4818-B7F8-B54D122095B4}"/>
              </a:ext>
            </a:extLst>
          </p:cNvPr>
          <p:cNvGraphicFramePr>
            <a:graphicFrameLocks/>
          </p:cNvGraphicFramePr>
          <p:nvPr>
            <p:extLst>
              <p:ext uri="{D42A27DB-BD31-4B8C-83A1-F6EECF244321}">
                <p14:modId xmlns:p14="http://schemas.microsoft.com/office/powerpoint/2010/main" val="2212117622"/>
              </p:ext>
            </p:extLst>
          </p:nvPr>
        </p:nvGraphicFramePr>
        <p:xfrm>
          <a:off x="7150927" y="981946"/>
          <a:ext cx="1372237" cy="7956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Symbol zastępczy zawartości 6">
            <a:extLst>
              <a:ext uri="{FF2B5EF4-FFF2-40B4-BE49-F238E27FC236}">
                <a16:creationId xmlns:a16="http://schemas.microsoft.com/office/drawing/2014/main" id="{D88ABFAC-BF8A-4276-AA74-46AFE2F4E30B}"/>
              </a:ext>
            </a:extLst>
          </p:cNvPr>
          <p:cNvGraphicFramePr>
            <a:graphicFrameLocks/>
          </p:cNvGraphicFramePr>
          <p:nvPr>
            <p:extLst>
              <p:ext uri="{D42A27DB-BD31-4B8C-83A1-F6EECF244321}">
                <p14:modId xmlns:p14="http://schemas.microsoft.com/office/powerpoint/2010/main" val="4017797708"/>
              </p:ext>
            </p:extLst>
          </p:nvPr>
        </p:nvGraphicFramePr>
        <p:xfrm>
          <a:off x="5431964" y="1112937"/>
          <a:ext cx="1372237" cy="541899"/>
        </p:xfrm>
        <a:graphic>
          <a:graphicData uri="http://schemas.openxmlformats.org/drawingml/2006/chart">
            <c:chart xmlns:c="http://schemas.openxmlformats.org/drawingml/2006/chart" xmlns:r="http://schemas.openxmlformats.org/officeDocument/2006/relationships" r:id="rId7"/>
          </a:graphicData>
        </a:graphic>
      </p:graphicFrame>
      <p:pic>
        <p:nvPicPr>
          <p:cNvPr id="29" name="Grafika 28" descr="Dom">
            <a:extLst>
              <a:ext uri="{FF2B5EF4-FFF2-40B4-BE49-F238E27FC236}">
                <a16:creationId xmlns:a16="http://schemas.microsoft.com/office/drawing/2014/main" id="{555A4A6D-EDA0-4B3D-A11D-C1938AFAF26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84643" y="934315"/>
            <a:ext cx="397400" cy="397400"/>
          </a:xfrm>
          <a:prstGeom prst="rect">
            <a:avLst/>
          </a:prstGeom>
        </p:spPr>
      </p:pic>
      <p:pic>
        <p:nvPicPr>
          <p:cNvPr id="30" name="Grafika 29" descr="Monety">
            <a:extLst>
              <a:ext uri="{FF2B5EF4-FFF2-40B4-BE49-F238E27FC236}">
                <a16:creationId xmlns:a16="http://schemas.microsoft.com/office/drawing/2014/main" id="{4A191352-27F4-442A-9A02-BB8A1EA90CD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0814" y="1021837"/>
            <a:ext cx="417435" cy="417435"/>
          </a:xfrm>
          <a:prstGeom prst="rect">
            <a:avLst/>
          </a:prstGeom>
        </p:spPr>
      </p:pic>
      <p:cxnSp>
        <p:nvCxnSpPr>
          <p:cNvPr id="32" name="Łącznik prosty 31">
            <a:extLst>
              <a:ext uri="{FF2B5EF4-FFF2-40B4-BE49-F238E27FC236}">
                <a16:creationId xmlns:a16="http://schemas.microsoft.com/office/drawing/2014/main" id="{7154582E-4587-44A2-B9B9-2652A33097D9}"/>
              </a:ext>
            </a:extLst>
          </p:cNvPr>
          <p:cNvCxnSpPr>
            <a:cxnSpLocks/>
          </p:cNvCxnSpPr>
          <p:nvPr/>
        </p:nvCxnSpPr>
        <p:spPr>
          <a:xfrm>
            <a:off x="72000" y="4303611"/>
            <a:ext cx="9000000" cy="0"/>
          </a:xfrm>
          <a:prstGeom prst="line">
            <a:avLst/>
          </a:prstGeom>
          <a:ln w="19050">
            <a:solidFill>
              <a:srgbClr val="D9D9D9"/>
            </a:solidFill>
            <a:prstDash val="dash"/>
          </a:ln>
        </p:spPr>
        <p:style>
          <a:lnRef idx="1">
            <a:schemeClr val="accent1"/>
          </a:lnRef>
          <a:fillRef idx="0">
            <a:schemeClr val="accent1"/>
          </a:fillRef>
          <a:effectRef idx="0">
            <a:schemeClr val="accent1"/>
          </a:effectRef>
          <a:fontRef idx="minor">
            <a:schemeClr val="tx1"/>
          </a:fontRef>
        </p:style>
      </p:cxnSp>
      <p:pic>
        <p:nvPicPr>
          <p:cNvPr id="33" name="Grafika 32" descr="Tort">
            <a:extLst>
              <a:ext uri="{FF2B5EF4-FFF2-40B4-BE49-F238E27FC236}">
                <a16:creationId xmlns:a16="http://schemas.microsoft.com/office/drawing/2014/main" id="{CE598D50-B37D-419D-8CBC-6A4AEA8189D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83970" y="1089613"/>
            <a:ext cx="412730" cy="412730"/>
          </a:xfrm>
          <a:prstGeom prst="rect">
            <a:avLst/>
          </a:prstGeom>
        </p:spPr>
      </p:pic>
      <p:graphicFrame>
        <p:nvGraphicFramePr>
          <p:cNvPr id="31" name="Tabela 30">
            <a:extLst>
              <a:ext uri="{FF2B5EF4-FFF2-40B4-BE49-F238E27FC236}">
                <a16:creationId xmlns:a16="http://schemas.microsoft.com/office/drawing/2014/main" id="{A682D31B-F45D-40DD-9742-EE64DC78C3A0}"/>
              </a:ext>
            </a:extLst>
          </p:cNvPr>
          <p:cNvGraphicFramePr>
            <a:graphicFrameLocks noGrp="1"/>
          </p:cNvGraphicFramePr>
          <p:nvPr>
            <p:extLst>
              <p:ext uri="{D42A27DB-BD31-4B8C-83A1-F6EECF244321}">
                <p14:modId xmlns:p14="http://schemas.microsoft.com/office/powerpoint/2010/main" val="3406904735"/>
              </p:ext>
            </p:extLst>
          </p:nvPr>
        </p:nvGraphicFramePr>
        <p:xfrm>
          <a:off x="2901492" y="924335"/>
          <a:ext cx="794852" cy="76287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263</a:t>
                      </a:r>
                    </a:p>
                  </a:txBody>
                  <a:tcPr marL="9525" marR="9525" marT="9525" marB="0" anchor="ctr"/>
                </a:tc>
                <a:extLst>
                  <a:ext uri="{0D108BD9-81ED-4DB2-BD59-A6C34878D82A}">
                    <a16:rowId xmlns:a16="http://schemas.microsoft.com/office/drawing/2014/main" val="3731553139"/>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136</a:t>
                      </a:r>
                    </a:p>
                  </a:txBody>
                  <a:tcPr marL="9525" marR="9525" marT="9525" marB="0" anchor="ctr"/>
                </a:tc>
                <a:extLst>
                  <a:ext uri="{0D108BD9-81ED-4DB2-BD59-A6C34878D82A}">
                    <a16:rowId xmlns:a16="http://schemas.microsoft.com/office/drawing/2014/main" val="665605274"/>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82</a:t>
                      </a:r>
                    </a:p>
                  </a:txBody>
                  <a:tcPr marL="9525" marR="9525" marT="9525" marB="0" anchor="ctr"/>
                </a:tc>
                <a:extLst>
                  <a:ext uri="{0D108BD9-81ED-4DB2-BD59-A6C34878D82A}">
                    <a16:rowId xmlns:a16="http://schemas.microsoft.com/office/drawing/2014/main" val="2531493681"/>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39</a:t>
                      </a:r>
                    </a:p>
                  </a:txBody>
                  <a:tcPr marL="9525" marR="9525" marT="9525" marB="0" anchor="ctr"/>
                </a:tc>
                <a:extLst>
                  <a:ext uri="{0D108BD9-81ED-4DB2-BD59-A6C34878D82A}">
                    <a16:rowId xmlns:a16="http://schemas.microsoft.com/office/drawing/2014/main" val="4169198669"/>
                  </a:ext>
                </a:extLst>
              </a:tr>
              <a:tr h="15257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49</a:t>
                      </a:r>
                    </a:p>
                  </a:txBody>
                  <a:tcPr marL="9525" marR="9525" marT="9525" marB="0" anchor="ctr"/>
                </a:tc>
                <a:extLst>
                  <a:ext uri="{0D108BD9-81ED-4DB2-BD59-A6C34878D82A}">
                    <a16:rowId xmlns:a16="http://schemas.microsoft.com/office/drawing/2014/main" val="265378953"/>
                  </a:ext>
                </a:extLst>
              </a:tr>
            </a:tbl>
          </a:graphicData>
        </a:graphic>
      </p:graphicFrame>
      <p:graphicFrame>
        <p:nvGraphicFramePr>
          <p:cNvPr id="34" name="Tabela 33">
            <a:extLst>
              <a:ext uri="{FF2B5EF4-FFF2-40B4-BE49-F238E27FC236}">
                <a16:creationId xmlns:a16="http://schemas.microsoft.com/office/drawing/2014/main" id="{E2DB6B3A-FF49-4515-AA21-B02FC1FCBE8A}"/>
              </a:ext>
            </a:extLst>
          </p:cNvPr>
          <p:cNvGraphicFramePr>
            <a:graphicFrameLocks noGrp="1"/>
          </p:cNvGraphicFramePr>
          <p:nvPr>
            <p:extLst>
              <p:ext uri="{D42A27DB-BD31-4B8C-83A1-F6EECF244321}">
                <p14:modId xmlns:p14="http://schemas.microsoft.com/office/powerpoint/2010/main" val="3555688646"/>
              </p:ext>
            </p:extLst>
          </p:nvPr>
        </p:nvGraphicFramePr>
        <p:xfrm>
          <a:off x="4698996" y="1115028"/>
          <a:ext cx="794852" cy="541899"/>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806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78</a:t>
                      </a:r>
                    </a:p>
                  </a:txBody>
                  <a:tcPr marL="9525" marR="9525" marT="9525" marB="0" anchor="ctr"/>
                </a:tc>
                <a:extLst>
                  <a:ext uri="{0D108BD9-81ED-4DB2-BD59-A6C34878D82A}">
                    <a16:rowId xmlns:a16="http://schemas.microsoft.com/office/drawing/2014/main" val="969570423"/>
                  </a:ext>
                </a:extLst>
              </a:tr>
              <a:tr h="1806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300</a:t>
                      </a:r>
                    </a:p>
                  </a:txBody>
                  <a:tcPr marL="9525" marR="9525" marT="9525" marB="0" anchor="ctr"/>
                </a:tc>
                <a:extLst>
                  <a:ext uri="{0D108BD9-81ED-4DB2-BD59-A6C34878D82A}">
                    <a16:rowId xmlns:a16="http://schemas.microsoft.com/office/drawing/2014/main" val="4067412734"/>
                  </a:ext>
                </a:extLst>
              </a:tr>
              <a:tr h="1806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158</a:t>
                      </a:r>
                    </a:p>
                  </a:txBody>
                  <a:tcPr marL="9525" marR="9525" marT="9525" marB="0" anchor="ctr"/>
                </a:tc>
                <a:extLst>
                  <a:ext uri="{0D108BD9-81ED-4DB2-BD59-A6C34878D82A}">
                    <a16:rowId xmlns:a16="http://schemas.microsoft.com/office/drawing/2014/main" val="3678849805"/>
                  </a:ext>
                </a:extLst>
              </a:tr>
            </a:tbl>
          </a:graphicData>
        </a:graphic>
      </p:graphicFrame>
      <p:graphicFrame>
        <p:nvGraphicFramePr>
          <p:cNvPr id="36" name="Tabela 35">
            <a:extLst>
              <a:ext uri="{FF2B5EF4-FFF2-40B4-BE49-F238E27FC236}">
                <a16:creationId xmlns:a16="http://schemas.microsoft.com/office/drawing/2014/main" id="{B5F91527-5E08-475E-A3A4-8D918C6DEE28}"/>
              </a:ext>
            </a:extLst>
          </p:cNvPr>
          <p:cNvGraphicFramePr>
            <a:graphicFrameLocks noGrp="1"/>
          </p:cNvGraphicFramePr>
          <p:nvPr>
            <p:extLst>
              <p:ext uri="{D42A27DB-BD31-4B8C-83A1-F6EECF244321}">
                <p14:modId xmlns:p14="http://schemas.microsoft.com/office/powerpoint/2010/main" val="317138282"/>
              </p:ext>
            </p:extLst>
          </p:nvPr>
        </p:nvGraphicFramePr>
        <p:xfrm>
          <a:off x="6692080" y="962679"/>
          <a:ext cx="794852" cy="73740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82</a:t>
                      </a:r>
                    </a:p>
                  </a:txBody>
                  <a:tcPr marL="9525" marR="9525" marT="9525" marB="0" anchor="ctr"/>
                </a:tc>
                <a:extLst>
                  <a:ext uri="{0D108BD9-81ED-4DB2-BD59-A6C34878D82A}">
                    <a16:rowId xmlns:a16="http://schemas.microsoft.com/office/drawing/2014/main" val="3731553139"/>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104</a:t>
                      </a:r>
                    </a:p>
                  </a:txBody>
                  <a:tcPr marL="9525" marR="9525" marT="9525" marB="0" anchor="ctr"/>
                </a:tc>
                <a:extLst>
                  <a:ext uri="{0D108BD9-81ED-4DB2-BD59-A6C34878D82A}">
                    <a16:rowId xmlns:a16="http://schemas.microsoft.com/office/drawing/2014/main" val="665605274"/>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87</a:t>
                      </a:r>
                    </a:p>
                  </a:txBody>
                  <a:tcPr marL="9525" marR="9525" marT="9525" marB="0" anchor="ctr"/>
                </a:tc>
                <a:extLst>
                  <a:ext uri="{0D108BD9-81ED-4DB2-BD59-A6C34878D82A}">
                    <a16:rowId xmlns:a16="http://schemas.microsoft.com/office/drawing/2014/main" val="2531493681"/>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91</a:t>
                      </a:r>
                    </a:p>
                  </a:txBody>
                  <a:tcPr marL="9525" marR="9525" marT="9525" marB="0" anchor="ctr"/>
                </a:tc>
                <a:extLst>
                  <a:ext uri="{0D108BD9-81ED-4DB2-BD59-A6C34878D82A}">
                    <a16:rowId xmlns:a16="http://schemas.microsoft.com/office/drawing/2014/main" val="4169198669"/>
                  </a:ext>
                </a:extLst>
              </a:tr>
              <a:tr h="1474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205</a:t>
                      </a:r>
                    </a:p>
                  </a:txBody>
                  <a:tcPr marL="9525" marR="9525" marT="9525" marB="0" anchor="ctr"/>
                </a:tc>
                <a:extLst>
                  <a:ext uri="{0D108BD9-81ED-4DB2-BD59-A6C34878D82A}">
                    <a16:rowId xmlns:a16="http://schemas.microsoft.com/office/drawing/2014/main" val="265378953"/>
                  </a:ext>
                </a:extLst>
              </a:tr>
            </a:tbl>
          </a:graphicData>
        </a:graphic>
      </p:graphicFrame>
      <p:grpSp>
        <p:nvGrpSpPr>
          <p:cNvPr id="4" name="Grupa 3">
            <a:extLst>
              <a:ext uri="{FF2B5EF4-FFF2-40B4-BE49-F238E27FC236}">
                <a16:creationId xmlns:a16="http://schemas.microsoft.com/office/drawing/2014/main" id="{B1138DAC-EC8C-4FF1-B64A-D3576C5372A8}"/>
              </a:ext>
            </a:extLst>
          </p:cNvPr>
          <p:cNvGrpSpPr/>
          <p:nvPr/>
        </p:nvGrpSpPr>
        <p:grpSpPr>
          <a:xfrm>
            <a:off x="7650" y="1992142"/>
            <a:ext cx="631466" cy="464698"/>
            <a:chOff x="114885" y="1454550"/>
            <a:chExt cx="631466" cy="464698"/>
          </a:xfrm>
        </p:grpSpPr>
        <p:sp>
          <p:nvSpPr>
            <p:cNvPr id="3" name="Schemat blokowy: łącznik 2">
              <a:extLst>
                <a:ext uri="{FF2B5EF4-FFF2-40B4-BE49-F238E27FC236}">
                  <a16:creationId xmlns:a16="http://schemas.microsoft.com/office/drawing/2014/main" id="{CD6EBFB5-F547-464E-9882-F83141E7DFD2}"/>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ole tekstowe 1">
              <a:extLst>
                <a:ext uri="{FF2B5EF4-FFF2-40B4-BE49-F238E27FC236}">
                  <a16:creationId xmlns:a16="http://schemas.microsoft.com/office/drawing/2014/main" id="{2B2673E6-BC91-453B-8A70-61CFF9FBA57B}"/>
                </a:ext>
              </a:extLst>
            </p:cNvPr>
            <p:cNvSpPr txBox="1"/>
            <p:nvPr/>
          </p:nvSpPr>
          <p:spPr>
            <a:xfrm>
              <a:off x="114885" y="1553757"/>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47,5%</a:t>
              </a:r>
            </a:p>
          </p:txBody>
        </p:sp>
      </p:grpSp>
      <p:grpSp>
        <p:nvGrpSpPr>
          <p:cNvPr id="35" name="Grupa 34">
            <a:extLst>
              <a:ext uri="{FF2B5EF4-FFF2-40B4-BE49-F238E27FC236}">
                <a16:creationId xmlns:a16="http://schemas.microsoft.com/office/drawing/2014/main" id="{8667B55F-0473-48A5-AB99-8D2D255ED62C}"/>
              </a:ext>
            </a:extLst>
          </p:cNvPr>
          <p:cNvGrpSpPr/>
          <p:nvPr/>
        </p:nvGrpSpPr>
        <p:grpSpPr>
          <a:xfrm>
            <a:off x="7650" y="2856742"/>
            <a:ext cx="631466" cy="464698"/>
            <a:chOff x="114885" y="1454550"/>
            <a:chExt cx="631466" cy="464698"/>
          </a:xfrm>
        </p:grpSpPr>
        <p:sp>
          <p:nvSpPr>
            <p:cNvPr id="37" name="Schemat blokowy: łącznik 36">
              <a:extLst>
                <a:ext uri="{FF2B5EF4-FFF2-40B4-BE49-F238E27FC236}">
                  <a16:creationId xmlns:a16="http://schemas.microsoft.com/office/drawing/2014/main" id="{C0C18E59-B959-442F-AF92-FF1645F9B21C}"/>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ole tekstowe 37">
              <a:extLst>
                <a:ext uri="{FF2B5EF4-FFF2-40B4-BE49-F238E27FC236}">
                  <a16:creationId xmlns:a16="http://schemas.microsoft.com/office/drawing/2014/main" id="{69FC1ACC-8146-417A-B0BE-30DF33D6734E}"/>
                </a:ext>
              </a:extLst>
            </p:cNvPr>
            <p:cNvSpPr txBox="1"/>
            <p:nvPr/>
          </p:nvSpPr>
          <p:spPr>
            <a:xfrm>
              <a:off x="114885" y="1553757"/>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25,3%</a:t>
              </a:r>
            </a:p>
          </p:txBody>
        </p:sp>
      </p:grpSp>
      <p:grpSp>
        <p:nvGrpSpPr>
          <p:cNvPr id="39" name="Grupa 38">
            <a:extLst>
              <a:ext uri="{FF2B5EF4-FFF2-40B4-BE49-F238E27FC236}">
                <a16:creationId xmlns:a16="http://schemas.microsoft.com/office/drawing/2014/main" id="{496AEA85-AB87-47A6-BC4A-E7AE9F8A88E3}"/>
              </a:ext>
            </a:extLst>
          </p:cNvPr>
          <p:cNvGrpSpPr/>
          <p:nvPr/>
        </p:nvGrpSpPr>
        <p:grpSpPr>
          <a:xfrm>
            <a:off x="7650" y="3636389"/>
            <a:ext cx="631466" cy="464698"/>
            <a:chOff x="114885" y="1454550"/>
            <a:chExt cx="631466" cy="464698"/>
          </a:xfrm>
        </p:grpSpPr>
        <p:sp>
          <p:nvSpPr>
            <p:cNvPr id="40" name="Schemat blokowy: łącznik 39">
              <a:extLst>
                <a:ext uri="{FF2B5EF4-FFF2-40B4-BE49-F238E27FC236}">
                  <a16:creationId xmlns:a16="http://schemas.microsoft.com/office/drawing/2014/main" id="{BE83B10C-5CF7-44D3-BBC9-B30029340ADA}"/>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a:extLst>
                <a:ext uri="{FF2B5EF4-FFF2-40B4-BE49-F238E27FC236}">
                  <a16:creationId xmlns:a16="http://schemas.microsoft.com/office/drawing/2014/main" id="{7EF01189-19CB-4C65-8788-7B4137AC5BEE}"/>
                </a:ext>
              </a:extLst>
            </p:cNvPr>
            <p:cNvSpPr txBox="1"/>
            <p:nvPr/>
          </p:nvSpPr>
          <p:spPr>
            <a:xfrm>
              <a:off x="114885" y="1553757"/>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12,0%</a:t>
              </a:r>
            </a:p>
          </p:txBody>
        </p:sp>
      </p:grpSp>
      <p:grpSp>
        <p:nvGrpSpPr>
          <p:cNvPr id="42" name="Grupa 41">
            <a:extLst>
              <a:ext uri="{FF2B5EF4-FFF2-40B4-BE49-F238E27FC236}">
                <a16:creationId xmlns:a16="http://schemas.microsoft.com/office/drawing/2014/main" id="{414674AE-4E62-4E16-945A-E6276E6C7895}"/>
              </a:ext>
            </a:extLst>
          </p:cNvPr>
          <p:cNvGrpSpPr/>
          <p:nvPr/>
        </p:nvGrpSpPr>
        <p:grpSpPr>
          <a:xfrm>
            <a:off x="87603" y="4513706"/>
            <a:ext cx="631466" cy="464698"/>
            <a:chOff x="154686" y="1454550"/>
            <a:chExt cx="631466" cy="464698"/>
          </a:xfrm>
        </p:grpSpPr>
        <p:sp>
          <p:nvSpPr>
            <p:cNvPr id="43" name="Schemat blokowy: łącznik 42">
              <a:extLst>
                <a:ext uri="{FF2B5EF4-FFF2-40B4-BE49-F238E27FC236}">
                  <a16:creationId xmlns:a16="http://schemas.microsoft.com/office/drawing/2014/main" id="{DCE67BB3-059C-4B9D-8521-EAB49B0DD70A}"/>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pole tekstowe 43">
              <a:extLst>
                <a:ext uri="{FF2B5EF4-FFF2-40B4-BE49-F238E27FC236}">
                  <a16:creationId xmlns:a16="http://schemas.microsoft.com/office/drawing/2014/main" id="{CBE73C61-9370-4D7C-9789-B9437ED2B6EF}"/>
                </a:ext>
              </a:extLst>
            </p:cNvPr>
            <p:cNvSpPr txBox="1"/>
            <p:nvPr/>
          </p:nvSpPr>
          <p:spPr>
            <a:xfrm>
              <a:off x="154686" y="1568975"/>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9,7%</a:t>
              </a:r>
            </a:p>
          </p:txBody>
        </p:sp>
      </p:grpSp>
      <p:grpSp>
        <p:nvGrpSpPr>
          <p:cNvPr id="45" name="Grupa 44">
            <a:extLst>
              <a:ext uri="{FF2B5EF4-FFF2-40B4-BE49-F238E27FC236}">
                <a16:creationId xmlns:a16="http://schemas.microsoft.com/office/drawing/2014/main" id="{2A41ED59-0B1A-41C6-A707-E51A3A3DC7BF}"/>
              </a:ext>
            </a:extLst>
          </p:cNvPr>
          <p:cNvGrpSpPr/>
          <p:nvPr/>
        </p:nvGrpSpPr>
        <p:grpSpPr>
          <a:xfrm>
            <a:off x="72000" y="5336099"/>
            <a:ext cx="631466" cy="464698"/>
            <a:chOff x="154686" y="1454550"/>
            <a:chExt cx="631466" cy="464698"/>
          </a:xfrm>
        </p:grpSpPr>
        <p:sp>
          <p:nvSpPr>
            <p:cNvPr id="46" name="Schemat blokowy: łącznik 45">
              <a:extLst>
                <a:ext uri="{FF2B5EF4-FFF2-40B4-BE49-F238E27FC236}">
                  <a16:creationId xmlns:a16="http://schemas.microsoft.com/office/drawing/2014/main" id="{8B5CE1CE-45CA-4B61-A361-9E588F403141}"/>
                </a:ext>
              </a:extLst>
            </p:cNvPr>
            <p:cNvSpPr/>
            <p:nvPr/>
          </p:nvSpPr>
          <p:spPr>
            <a:xfrm>
              <a:off x="194838" y="1454550"/>
              <a:ext cx="468335" cy="464698"/>
            </a:xfrm>
            <a:prstGeom prst="flowChartConnector">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ole tekstowe 46">
              <a:extLst>
                <a:ext uri="{FF2B5EF4-FFF2-40B4-BE49-F238E27FC236}">
                  <a16:creationId xmlns:a16="http://schemas.microsoft.com/office/drawing/2014/main" id="{65CF5FB5-88A8-47FB-8557-58B00AEFDB76}"/>
                </a:ext>
              </a:extLst>
            </p:cNvPr>
            <p:cNvSpPr txBox="1"/>
            <p:nvPr/>
          </p:nvSpPr>
          <p:spPr>
            <a:xfrm>
              <a:off x="154686" y="1568975"/>
              <a:ext cx="631466" cy="276999"/>
            </a:xfrm>
            <a:prstGeom prst="rect">
              <a:avLst/>
            </a:prstGeom>
            <a:noFill/>
            <a:ln w="28575">
              <a:noFill/>
            </a:ln>
          </p:spPr>
          <p:txBody>
            <a:bodyPr wrap="square" rtlCol="0">
              <a:spAutoFit/>
            </a:bodyPr>
            <a:lstStyle/>
            <a:p>
              <a:r>
                <a:rPr lang="pl-PL" sz="1200" b="1" dirty="0">
                  <a:solidFill>
                    <a:schemeClr val="bg1"/>
                  </a:solidFill>
                  <a:latin typeface="Century Gothic" panose="020B0502020202020204" pitchFamily="34" charset="0"/>
                </a:rPr>
                <a:t>21,3%</a:t>
              </a:r>
            </a:p>
          </p:txBody>
        </p:sp>
      </p:grpSp>
    </p:spTree>
    <p:extLst>
      <p:ext uri="{BB962C8B-B14F-4D97-AF65-F5344CB8AC3E}">
        <p14:creationId xmlns:p14="http://schemas.microsoft.com/office/powerpoint/2010/main" val="104883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4462" y="478784"/>
            <a:ext cx="8722868" cy="5617215"/>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Co trzeci Polak podjął osobiście działania mające na celu zmniejszenie emisji zanieczyszczeń</a:t>
            </a:r>
            <a:r>
              <a:rPr lang="pl-PL" sz="1200" dirty="0">
                <a:solidFill>
                  <a:schemeClr val="tx1">
                    <a:lumMod val="65000"/>
                    <a:lumOff val="35000"/>
                  </a:schemeClr>
                </a:solidFill>
                <a:latin typeface="Century Gothic" panose="020B0502020202020204" pitchFamily="34" charset="0"/>
              </a:rPr>
              <a:t>. Okazuje się, że działania tego typu znacznie częściej podejmują mieszkańcy aglomeracji niż mniejszych miejscowości (wieś 23,7% vs miasto pow. 500 tys. mieszkańców 50,9%) oraz osoby w średnim wieku niż młodsze (15-25 lat 25,8% vs 45-59 lat 50,9%). Różnice zaobserwowano także ze względu na wykształcenie – najczęściej takie działania podejmują osoby z wyższym, a następnie średnim wykształceniem.</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W celu zmniejszenia emisji zanieczyszczeń Polacy przede wszystkim starają się korzystać z komunikacji publicznej, chodzić pieszo lub jeździć rowerem </a:t>
            </a:r>
            <a:r>
              <a:rPr lang="pl-PL" sz="1200" dirty="0">
                <a:solidFill>
                  <a:schemeClr val="tx1">
                    <a:lumMod val="65000"/>
                    <a:lumOff val="35000"/>
                  </a:schemeClr>
                </a:solidFill>
                <a:latin typeface="Century Gothic" panose="020B0502020202020204" pitchFamily="34" charset="0"/>
              </a:rPr>
              <a:t>(71,7%). Dość często praktykowanymi działaniami są także: </a:t>
            </a:r>
            <a:r>
              <a:rPr lang="pl-PL" sz="1200" b="1" dirty="0">
                <a:solidFill>
                  <a:schemeClr val="tx1">
                    <a:lumMod val="65000"/>
                    <a:lumOff val="35000"/>
                  </a:schemeClr>
                </a:solidFill>
                <a:latin typeface="Century Gothic" panose="020B0502020202020204" pitchFamily="34" charset="0"/>
              </a:rPr>
              <a:t>ograniczenie używania samochodu </a:t>
            </a:r>
            <a:r>
              <a:rPr lang="pl-PL" sz="1200" dirty="0">
                <a:solidFill>
                  <a:schemeClr val="tx1">
                    <a:lumMod val="65000"/>
                    <a:lumOff val="35000"/>
                  </a:schemeClr>
                </a:solidFill>
                <a:latin typeface="Century Gothic" panose="020B0502020202020204" pitchFamily="34" charset="0"/>
              </a:rPr>
              <a:t>podczas poruszania się po mieście (57,2%), </a:t>
            </a:r>
            <a:r>
              <a:rPr lang="pl-PL" sz="1200" b="1" dirty="0">
                <a:solidFill>
                  <a:schemeClr val="tx1">
                    <a:lumMod val="65000"/>
                    <a:lumOff val="35000"/>
                  </a:schemeClr>
                </a:solidFill>
                <a:latin typeface="Century Gothic" panose="020B0502020202020204" pitchFamily="34" charset="0"/>
              </a:rPr>
              <a:t>zmiana systemu ogrzewania </a:t>
            </a:r>
            <a:r>
              <a:rPr lang="pl-PL" sz="1200" dirty="0">
                <a:solidFill>
                  <a:schemeClr val="tx1">
                    <a:lumMod val="65000"/>
                    <a:lumOff val="35000"/>
                  </a:schemeClr>
                </a:solidFill>
                <a:latin typeface="Century Gothic" panose="020B0502020202020204" pitchFamily="34" charset="0"/>
              </a:rPr>
              <a:t>domu/mieszkania (54,1%) oraz </a:t>
            </a:r>
            <a:r>
              <a:rPr lang="pl-PL" sz="1200" b="1" dirty="0">
                <a:solidFill>
                  <a:schemeClr val="tx1">
                    <a:lumMod val="65000"/>
                    <a:lumOff val="35000"/>
                  </a:schemeClr>
                </a:solidFill>
                <a:latin typeface="Century Gothic" panose="020B0502020202020204" pitchFamily="34" charset="0"/>
              </a:rPr>
              <a:t>wymiana domowego sprzętu AGD/RTV </a:t>
            </a:r>
            <a:r>
              <a:rPr lang="pl-PL" sz="1200" dirty="0">
                <a:solidFill>
                  <a:schemeClr val="tx1">
                    <a:lumMod val="65000"/>
                    <a:lumOff val="35000"/>
                  </a:schemeClr>
                </a:solidFill>
                <a:latin typeface="Century Gothic" panose="020B0502020202020204" pitchFamily="34" charset="0"/>
              </a:rPr>
              <a:t>na energooszczędny. Warto zaznaczyć,</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4 na 10 osób zdecydowało się na ocieplenie budynku, a co 4 osoba – na kupno samochodu niskoemisyjnego.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Działania podejmowane w celu zmniejszenia emisji zanieczyszczeń różnicują się w największym stopniu ze względu na wiek, dochód oraz miejsce zamieszkania respondentów. Zaobserwowano, iż ze wzrostem wieku oraz dochodu maleje odsetek osób, które zastępują samochód innymi środkami komunikacji. Działanie to częściej podejmowane jest również przez mieszkańców małych (do 50 tys.) i dużych miast (200-500 tys.). Ograniczenie</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korzystania samochodu podczas poruszania się po mieście znacznie częściej deklarują natomiast osoby młode (15-25 lat), mieszkańcy dużych miast (pow.200 tys.), ale również ci, których dochód na członka gospodarstwa domowego przekracza 2500 zł. Co ciekawe na zmianę systemu ogrzewania domu/mieszkania częściej decydują się ludzie młodzi (15-25 lat) i w średnim wieku (45-59 lat). Znaczenie w tym kontekście ma również wykształcenie – im wyższe tym większy odsetek deklaracji. Analogiczne zależności odnotowano w przypadku wymiany domowego sprzętu AGD/RTV na energooszczędny. </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36</a:t>
            </a:fld>
            <a:endParaRPr lang="pl-PL" dirty="0"/>
          </a:p>
        </p:txBody>
      </p:sp>
      <p:sp>
        <p:nvSpPr>
          <p:cNvPr id="17" name="Podtytuł 2">
            <a:extLst>
              <a:ext uri="{FF2B5EF4-FFF2-40B4-BE49-F238E27FC236}">
                <a16:creationId xmlns:a16="http://schemas.microsoft.com/office/drawing/2014/main" id="{ADDC12B0-30F3-44F2-8076-F960F3DC98E2}"/>
              </a:ext>
            </a:extLst>
          </p:cNvPr>
          <p:cNvSpPr>
            <a:spLocks noGrp="1"/>
          </p:cNvSpPr>
          <p:nvPr>
            <p:ph type="subTitle" idx="4294967295"/>
          </p:nvPr>
        </p:nvSpPr>
        <p:spPr>
          <a:xfrm>
            <a:off x="682625" y="80963"/>
            <a:ext cx="8316913" cy="457200"/>
          </a:xfrm>
        </p:spPr>
        <p:txBody>
          <a:bodyPr>
            <a:normAutofit lnSpcReduction="10000"/>
          </a:bodyPr>
          <a:lstStyle/>
          <a:p>
            <a:r>
              <a:rPr lang="pl-PL" b="1" dirty="0">
                <a:solidFill>
                  <a:schemeClr val="bg1"/>
                </a:solidFill>
              </a:rPr>
              <a:t>WYNIKI BADANIA</a:t>
            </a:r>
          </a:p>
        </p:txBody>
      </p:sp>
      <p:sp>
        <p:nvSpPr>
          <p:cNvPr id="18" name="Prostokąt 17">
            <a:extLst>
              <a:ext uri="{FF2B5EF4-FFF2-40B4-BE49-F238E27FC236}">
                <a16:creationId xmlns:a16="http://schemas.microsoft.com/office/drawing/2014/main" id="{39C9A077-C5F6-4A2D-A688-B49020CE1985}"/>
              </a:ext>
            </a:extLst>
          </p:cNvPr>
          <p:cNvSpPr/>
          <p:nvPr/>
        </p:nvSpPr>
        <p:spPr>
          <a:xfrm>
            <a:off x="144462" y="0"/>
            <a:ext cx="8999538"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1518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4462" y="1421248"/>
            <a:ext cx="8855076" cy="464862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Powodem niepodjęcia działań </a:t>
            </a:r>
            <a:r>
              <a:rPr lang="pl-PL" sz="1200" dirty="0">
                <a:solidFill>
                  <a:schemeClr val="tx1">
                    <a:lumMod val="65000"/>
                    <a:lumOff val="35000"/>
                  </a:schemeClr>
                </a:solidFill>
                <a:latin typeface="Century Gothic" panose="020B0502020202020204" pitchFamily="34" charset="0"/>
              </a:rPr>
              <a:t>mających na celu zmniejszenie emisji zanieczyszczeń szkodliwych dla powietrza jest przede wszystkim </a:t>
            </a:r>
            <a:r>
              <a:rPr lang="pl-PL" sz="1200" b="1" dirty="0">
                <a:solidFill>
                  <a:schemeClr val="tx1">
                    <a:lumMod val="65000"/>
                    <a:lumOff val="35000"/>
                  </a:schemeClr>
                </a:solidFill>
                <a:latin typeface="Century Gothic" panose="020B0502020202020204" pitchFamily="34" charset="0"/>
              </a:rPr>
              <a:t>przekonanie, że to rząd lub samorząd powinien podejmować takie działania</a:t>
            </a:r>
            <a:r>
              <a:rPr lang="pl-PL" sz="1200" dirty="0">
                <a:solidFill>
                  <a:schemeClr val="tx1">
                    <a:lumMod val="65000"/>
                    <a:lumOff val="35000"/>
                  </a:schemeClr>
                </a:solidFill>
                <a:latin typeface="Century Gothic" panose="020B0502020202020204" pitchFamily="34" charset="0"/>
              </a:rPr>
              <a:t> (47,5%). Co czwarta osoba </a:t>
            </a:r>
            <a:r>
              <a:rPr lang="pl-PL" sz="1200" b="1" dirty="0">
                <a:solidFill>
                  <a:schemeClr val="tx1">
                    <a:lumMod val="65000"/>
                    <a:lumOff val="35000"/>
                  </a:schemeClr>
                </a:solidFill>
                <a:latin typeface="Century Gothic" panose="020B0502020202020204" pitchFamily="34" charset="0"/>
              </a:rPr>
              <a:t>nie wierzy</a:t>
            </a:r>
            <a:r>
              <a:rPr lang="pl-PL" sz="1200" dirty="0">
                <a:solidFill>
                  <a:schemeClr val="tx1">
                    <a:lumMod val="65000"/>
                    <a:lumOff val="35000"/>
                  </a:schemeClr>
                </a:solidFill>
                <a:latin typeface="Century Gothic" panose="020B0502020202020204" pitchFamily="34" charset="0"/>
              </a:rPr>
              <a:t>, że może przyczynić się do zmniejszenia emisji zanieczyszczeń. Na odpowiedź </a:t>
            </a:r>
            <a:r>
              <a:rPr lang="pl-PL" sz="1200" b="1" dirty="0">
                <a:solidFill>
                  <a:schemeClr val="tx1">
                    <a:lumMod val="65000"/>
                    <a:lumOff val="35000"/>
                  </a:schemeClr>
                </a:solidFill>
                <a:latin typeface="Century Gothic" panose="020B0502020202020204" pitchFamily="34" charset="0"/>
              </a:rPr>
              <a:t>„nie zanieczyszczam powietrza”</a:t>
            </a:r>
            <a:r>
              <a:rPr lang="pl-PL" sz="1200" dirty="0">
                <a:solidFill>
                  <a:schemeClr val="tx1">
                    <a:lumMod val="65000"/>
                    <a:lumOff val="35000"/>
                  </a:schemeClr>
                </a:solidFill>
                <a:latin typeface="Century Gothic" panose="020B0502020202020204" pitchFamily="34" charset="0"/>
              </a:rPr>
              <a:t> wskazało 12,0% odpowiadających, a na </a:t>
            </a:r>
            <a:r>
              <a:rPr lang="pl-PL" sz="1200" b="1" dirty="0">
                <a:solidFill>
                  <a:schemeClr val="tx1">
                    <a:lumMod val="65000"/>
                    <a:lumOff val="35000"/>
                  </a:schemeClr>
                </a:solidFill>
                <a:latin typeface="Century Gothic" panose="020B0502020202020204" pitchFamily="34" charset="0"/>
              </a:rPr>
              <a:t>brak czasu </a:t>
            </a:r>
            <a:r>
              <a:rPr lang="pl-PL" sz="1200" dirty="0">
                <a:solidFill>
                  <a:schemeClr val="tx1">
                    <a:lumMod val="65000"/>
                    <a:lumOff val="35000"/>
                  </a:schemeClr>
                </a:solidFill>
                <a:latin typeface="Century Gothic" panose="020B0502020202020204" pitchFamily="34" charset="0"/>
              </a:rPr>
              <a:t>– 9,8%, Ponadto, co piąta osoba przyznała,</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nie wie co mogłaby zrobić w tym celu.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Przekonanie dotyczące tego, iż to rząd lub samorząd powinien podejmować działania mające na celu zmniejszenie emisji zanieczyszczeń szkodliwych dla powietrza deklarowane było głównie przez osoby pomiędzy</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26 a 34 r.ż., ale także mieszkańców średnich miast (50-200 tys.). Brak wiary w możliwość przyczynienia się do zmniejszania emisji towarzyszy natomiast istotnie częściej osobom młodym (15-25 lat) oraz osiągającym wysoki dochodów na jednego członka rodziny (pow.2500 zł). Znacznie częściej deklaracje tego typu pojawiały się również wśród mieszkańców średnich miast i aglomeracji. Przekonanie o niezanieczyszczaniu powietrza towarzyszy z kolei głównie osobom w średnim wieku i starszym (pow.45 r.ż.), ale także mieszkańcom dużych miast (200-500 tys.). Ostatnia wskazana grupa znacznie częściej deklarowała również brak czasu w zakresie podejmowania działań na rzecz zmniejszenia emisji zanieczyszczeń, analogicznie jak mieszkańcy aglomeracji. Brak wiedzy na temat tego jakie działania można podjąć celem ochrony powietrza w największym stopniu dotyczy osób w średnim wieku (45-59 lat) oraz mieszkańców średniej wielkości miast (50-200 tys.).</a:t>
            </a:r>
          </a:p>
          <a:p>
            <a:pPr>
              <a:lnSpc>
                <a:spcPct val="150000"/>
              </a:lnSpc>
              <a:buClr>
                <a:srgbClr val="3A4877"/>
              </a:buClr>
            </a:pPr>
            <a:endParaRPr lang="pl-PL" sz="1200" dirty="0">
              <a:solidFill>
                <a:schemeClr val="tx1">
                  <a:lumMod val="65000"/>
                  <a:lumOff val="35000"/>
                </a:schemeClr>
              </a:solidFill>
              <a:latin typeface="Century Gothic" panose="020B0502020202020204" pitchFamily="34" charset="0"/>
            </a:endParaRP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37</a:t>
            </a:fld>
            <a:endParaRPr lang="pl-PL" dirty="0"/>
          </a:p>
        </p:txBody>
      </p:sp>
      <p:sp>
        <p:nvSpPr>
          <p:cNvPr id="17" name="Podtytuł 2">
            <a:extLst>
              <a:ext uri="{FF2B5EF4-FFF2-40B4-BE49-F238E27FC236}">
                <a16:creationId xmlns:a16="http://schemas.microsoft.com/office/drawing/2014/main" id="{ADDC12B0-30F3-44F2-8076-F960F3DC98E2}"/>
              </a:ext>
            </a:extLst>
          </p:cNvPr>
          <p:cNvSpPr>
            <a:spLocks noGrp="1"/>
          </p:cNvSpPr>
          <p:nvPr>
            <p:ph type="subTitle" idx="4294967295"/>
          </p:nvPr>
        </p:nvSpPr>
        <p:spPr>
          <a:xfrm>
            <a:off x="682625" y="80963"/>
            <a:ext cx="8316913" cy="457200"/>
          </a:xfrm>
        </p:spPr>
        <p:txBody>
          <a:bodyPr>
            <a:normAutofit lnSpcReduction="10000"/>
          </a:bodyPr>
          <a:lstStyle/>
          <a:p>
            <a:r>
              <a:rPr lang="pl-PL" b="1" dirty="0">
                <a:solidFill>
                  <a:schemeClr val="bg1"/>
                </a:solidFill>
              </a:rPr>
              <a:t>WYNIKI BADANIA</a:t>
            </a:r>
          </a:p>
        </p:txBody>
      </p:sp>
      <p:sp>
        <p:nvSpPr>
          <p:cNvPr id="18" name="Prostokąt 17">
            <a:extLst>
              <a:ext uri="{FF2B5EF4-FFF2-40B4-BE49-F238E27FC236}">
                <a16:creationId xmlns:a16="http://schemas.microsoft.com/office/drawing/2014/main" id="{1F41E866-75D9-48FF-AEF7-CA8844387CDE}"/>
              </a:ext>
            </a:extLst>
          </p:cNvPr>
          <p:cNvSpPr/>
          <p:nvPr/>
        </p:nvSpPr>
        <p:spPr>
          <a:xfrm>
            <a:off x="144462" y="0"/>
            <a:ext cx="8999538"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Prostokąt: zaokrąglone rogi 5">
            <a:extLst>
              <a:ext uri="{FF2B5EF4-FFF2-40B4-BE49-F238E27FC236}">
                <a16:creationId xmlns:a16="http://schemas.microsoft.com/office/drawing/2014/main" id="{09F8BF70-3F3E-40E5-9732-63E9900A2E86}"/>
              </a:ext>
            </a:extLst>
          </p:cNvPr>
          <p:cNvSpPr/>
          <p:nvPr/>
        </p:nvSpPr>
        <p:spPr>
          <a:xfrm>
            <a:off x="144462" y="409116"/>
            <a:ext cx="8722868" cy="1012131"/>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przypadku ocieplenia domu oraz zakupu samochodu niskoemisyjnego zmiennymi w największym stopniu różnicującymi odpowiedzi są dochód (czym wyższy tym większy odsetek wskazań) oraz wykształcenie (czym wyższe tym większy odsetek wskazań). </a:t>
            </a:r>
          </a:p>
        </p:txBody>
      </p:sp>
    </p:spTree>
    <p:extLst>
      <p:ext uri="{BB962C8B-B14F-4D97-AF65-F5344CB8AC3E}">
        <p14:creationId xmlns:p14="http://schemas.microsoft.com/office/powerpoint/2010/main" val="1941621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38</a:t>
            </a:fld>
            <a:endParaRPr lang="pl-PL" dirty="0"/>
          </a:p>
        </p:txBody>
      </p:sp>
      <p:sp>
        <p:nvSpPr>
          <p:cNvPr id="23" name="Prostokąt 22">
            <a:extLst>
              <a:ext uri="{FF2B5EF4-FFF2-40B4-BE49-F238E27FC236}">
                <a16:creationId xmlns:a16="http://schemas.microsoft.com/office/drawing/2014/main" id="{25093ECB-4FA3-48FB-887B-D8C125D3D2FF}"/>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P9. Proszę wybrać rozwiązania, które był(a)by Pan(i) skłonny(a) zrealizować/zaakceptować w celu ograniczenia emisji zanieczyszczeń do powietrza:</a:t>
            </a:r>
          </a:p>
          <a:p>
            <a:pPr>
              <a:lnSpc>
                <a:spcPct val="115000"/>
              </a:lnSpc>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jednokrotnego</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 wyboru w każdym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itemie</a:t>
            </a:r>
            <a:endPar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pole tekstowe 8">
            <a:extLst>
              <a:ext uri="{FF2B5EF4-FFF2-40B4-BE49-F238E27FC236}">
                <a16:creationId xmlns:a16="http://schemas.microsoft.com/office/drawing/2014/main" id="{0EB08D8C-4CC5-4200-A93F-E3A3DF98ECBA}"/>
              </a:ext>
            </a:extLst>
          </p:cNvPr>
          <p:cNvSpPr txBox="1"/>
          <p:nvPr/>
        </p:nvSpPr>
        <p:spPr>
          <a:xfrm>
            <a:off x="215148" y="5988031"/>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56" name="Prostokąt: zaokrąglone rogi 55">
            <a:extLst>
              <a:ext uri="{FF2B5EF4-FFF2-40B4-BE49-F238E27FC236}">
                <a16:creationId xmlns:a16="http://schemas.microsoft.com/office/drawing/2014/main" id="{8C7AB9C7-F515-4BA6-8347-D006EB86E971}"/>
              </a:ext>
            </a:extLst>
          </p:cNvPr>
          <p:cNvSpPr/>
          <p:nvPr/>
        </p:nvSpPr>
        <p:spPr>
          <a:xfrm>
            <a:off x="1513175" y="1661320"/>
            <a:ext cx="6026312" cy="3956553"/>
          </a:xfrm>
          <a:prstGeom prst="roundRect">
            <a:avLst>
              <a:gd name="adj" fmla="val 9734"/>
            </a:avLst>
          </a:prstGeom>
          <a:noFill/>
          <a:ln w="19050">
            <a:solidFill>
              <a:srgbClr val="C4D7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e rogi 59">
            <a:extLst>
              <a:ext uri="{FF2B5EF4-FFF2-40B4-BE49-F238E27FC236}">
                <a16:creationId xmlns:a16="http://schemas.microsoft.com/office/drawing/2014/main" id="{92A47FF9-0582-4A3B-B3CF-2EBC215C24A9}"/>
              </a:ext>
            </a:extLst>
          </p:cNvPr>
          <p:cNvSpPr/>
          <p:nvPr/>
        </p:nvSpPr>
        <p:spPr>
          <a:xfrm>
            <a:off x="3796025" y="1430680"/>
            <a:ext cx="1513533" cy="467451"/>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lumMod val="75000"/>
                    <a:lumOff val="25000"/>
                  </a:schemeClr>
                </a:solidFill>
              </a:rPr>
              <a:t>TOP 3</a:t>
            </a:r>
          </a:p>
        </p:txBody>
      </p:sp>
      <p:graphicFrame>
        <p:nvGraphicFramePr>
          <p:cNvPr id="62" name="Wykres 61" descr="Rozwiązania, które respondenci byliby skłonni zaakceptować w celu ograniczenia emisji zanieczyszczeń do powietrza (TOP 3)&#10;&#10;Wykres kolumnowy przedstawia trzy najczęściej wskazywane rozwiązania, które respondenci byliby skłonni zaakceptować w celu ograniczenia emisji zanieczyszczeń do powietrza: częstsze korzystanie z transportu publicznego, jazda na rowerze lub poruszanie się pieszo w mieście (tak: 63,7%); ograniczenie ruchu samochodów w centrum miasta (tak: 57,5%); %); zmiana systemu ogrzewania własnego domu/mieszkania (tak: 54,9%).">
            <a:extLst>
              <a:ext uri="{FF2B5EF4-FFF2-40B4-BE49-F238E27FC236}">
                <a16:creationId xmlns:a16="http://schemas.microsoft.com/office/drawing/2014/main" id="{3EBA2C6A-CB1E-4BB0-B0BB-B9877C3E94C8}"/>
              </a:ext>
            </a:extLst>
          </p:cNvPr>
          <p:cNvGraphicFramePr/>
          <p:nvPr>
            <p:extLst>
              <p:ext uri="{D42A27DB-BD31-4B8C-83A1-F6EECF244321}">
                <p14:modId xmlns:p14="http://schemas.microsoft.com/office/powerpoint/2010/main" val="2580579194"/>
              </p:ext>
            </p:extLst>
          </p:nvPr>
        </p:nvGraphicFramePr>
        <p:xfrm>
          <a:off x="1795235" y="2146040"/>
          <a:ext cx="5553530" cy="3515131"/>
        </p:xfrm>
        <a:graphic>
          <a:graphicData uri="http://schemas.openxmlformats.org/drawingml/2006/chart">
            <c:chart xmlns:c="http://schemas.openxmlformats.org/drawingml/2006/chart" xmlns:r="http://schemas.openxmlformats.org/officeDocument/2006/relationships" r:id="rId3"/>
          </a:graphicData>
        </a:graphic>
      </p:graphicFrame>
      <p:grpSp>
        <p:nvGrpSpPr>
          <p:cNvPr id="52" name="Grupa 51">
            <a:extLst>
              <a:ext uri="{FF2B5EF4-FFF2-40B4-BE49-F238E27FC236}">
                <a16:creationId xmlns:a16="http://schemas.microsoft.com/office/drawing/2014/main" id="{6A81F864-7FCC-44CC-9D79-31DC6D238925}"/>
              </a:ext>
            </a:extLst>
          </p:cNvPr>
          <p:cNvGrpSpPr/>
          <p:nvPr/>
        </p:nvGrpSpPr>
        <p:grpSpPr>
          <a:xfrm>
            <a:off x="2467999" y="3903605"/>
            <a:ext cx="667248" cy="744103"/>
            <a:chOff x="4480613" y="1349591"/>
            <a:chExt cx="667248" cy="744103"/>
          </a:xfrm>
          <a:solidFill>
            <a:schemeClr val="bg1"/>
          </a:solidFill>
        </p:grpSpPr>
        <p:pic>
          <p:nvPicPr>
            <p:cNvPr id="8" name="Grafika 7" descr="Odciski butów">
              <a:extLst>
                <a:ext uri="{FF2B5EF4-FFF2-40B4-BE49-F238E27FC236}">
                  <a16:creationId xmlns:a16="http://schemas.microsoft.com/office/drawing/2014/main" id="{85C24597-986B-4923-9E18-E90A26C2EE3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7861" y="1349591"/>
              <a:ext cx="360000" cy="360000"/>
            </a:xfrm>
            <a:prstGeom prst="rect">
              <a:avLst/>
            </a:prstGeom>
          </p:spPr>
        </p:pic>
        <p:pic>
          <p:nvPicPr>
            <p:cNvPr id="49" name="Grafika 48" descr="Kolarstwo">
              <a:extLst>
                <a:ext uri="{FF2B5EF4-FFF2-40B4-BE49-F238E27FC236}">
                  <a16:creationId xmlns:a16="http://schemas.microsoft.com/office/drawing/2014/main" id="{6D0BD91A-419C-4F28-996C-0828FCE0EA6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0454" y="1733694"/>
              <a:ext cx="360000" cy="360000"/>
            </a:xfrm>
            <a:prstGeom prst="rect">
              <a:avLst/>
            </a:prstGeom>
          </p:spPr>
        </p:pic>
        <p:pic>
          <p:nvPicPr>
            <p:cNvPr id="51" name="Grafika 50" descr="Tramwaj">
              <a:extLst>
                <a:ext uri="{FF2B5EF4-FFF2-40B4-BE49-F238E27FC236}">
                  <a16:creationId xmlns:a16="http://schemas.microsoft.com/office/drawing/2014/main" id="{012827C1-ED4F-419C-9F06-70895A17D85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0613" y="1426112"/>
              <a:ext cx="360000" cy="360000"/>
            </a:xfrm>
            <a:prstGeom prst="rect">
              <a:avLst/>
            </a:prstGeom>
          </p:spPr>
        </p:pic>
      </p:grpSp>
      <p:grpSp>
        <p:nvGrpSpPr>
          <p:cNvPr id="58" name="Grupa 57">
            <a:extLst>
              <a:ext uri="{FF2B5EF4-FFF2-40B4-BE49-F238E27FC236}">
                <a16:creationId xmlns:a16="http://schemas.microsoft.com/office/drawing/2014/main" id="{4698AB78-96E5-4BC8-BD05-D600D8FF4E01}"/>
              </a:ext>
            </a:extLst>
          </p:cNvPr>
          <p:cNvGrpSpPr/>
          <p:nvPr/>
        </p:nvGrpSpPr>
        <p:grpSpPr>
          <a:xfrm>
            <a:off x="4235378" y="3948590"/>
            <a:ext cx="673244" cy="775492"/>
            <a:chOff x="73266" y="3006517"/>
            <a:chExt cx="673244" cy="775492"/>
          </a:xfrm>
        </p:grpSpPr>
        <p:pic>
          <p:nvPicPr>
            <p:cNvPr id="57" name="Grafika 56" descr="Miasto">
              <a:extLst>
                <a:ext uri="{FF2B5EF4-FFF2-40B4-BE49-F238E27FC236}">
                  <a16:creationId xmlns:a16="http://schemas.microsoft.com/office/drawing/2014/main" id="{ABF00D20-16C7-47D8-B04B-A6FDA85FA94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266" y="3006517"/>
              <a:ext cx="648000" cy="648000"/>
            </a:xfrm>
            <a:prstGeom prst="rect">
              <a:avLst/>
            </a:prstGeom>
          </p:spPr>
        </p:pic>
        <p:pic>
          <p:nvPicPr>
            <p:cNvPr id="45" name="Grafika 44" descr="Samochód">
              <a:extLst>
                <a:ext uri="{FF2B5EF4-FFF2-40B4-BE49-F238E27FC236}">
                  <a16:creationId xmlns:a16="http://schemas.microsoft.com/office/drawing/2014/main" id="{27E94873-F601-48D1-8DF8-B6BCD84C114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0070" y="3365569"/>
              <a:ext cx="416440" cy="416440"/>
            </a:xfrm>
            <a:prstGeom prst="rect">
              <a:avLst/>
            </a:prstGeom>
          </p:spPr>
        </p:pic>
      </p:grpSp>
      <p:pic>
        <p:nvPicPr>
          <p:cNvPr id="5" name="Grafika 4" descr="Dom">
            <a:extLst>
              <a:ext uri="{FF2B5EF4-FFF2-40B4-BE49-F238E27FC236}">
                <a16:creationId xmlns:a16="http://schemas.microsoft.com/office/drawing/2014/main" id="{2DBCE52E-7EF1-4172-95F6-847A0953A00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34627" y="4066602"/>
            <a:ext cx="596882" cy="596882"/>
          </a:xfrm>
          <a:prstGeom prst="rect">
            <a:avLst/>
          </a:prstGeom>
        </p:spPr>
      </p:pic>
      <p:sp>
        <p:nvSpPr>
          <p:cNvPr id="24" name="pole tekstowe 23">
            <a:extLst>
              <a:ext uri="{FF2B5EF4-FFF2-40B4-BE49-F238E27FC236}">
                <a16:creationId xmlns:a16="http://schemas.microsoft.com/office/drawing/2014/main" id="{5E9102EE-DE67-4F7E-AC82-A7DC6F6BE669}"/>
              </a:ext>
            </a:extLst>
          </p:cNvPr>
          <p:cNvSpPr txBox="1"/>
          <p:nvPr/>
        </p:nvSpPr>
        <p:spPr>
          <a:xfrm>
            <a:off x="2625378" y="5707240"/>
            <a:ext cx="1019737"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N=747</a:t>
            </a:r>
          </a:p>
        </p:txBody>
      </p:sp>
      <p:sp>
        <p:nvSpPr>
          <p:cNvPr id="25" name="pole tekstowe 24">
            <a:extLst>
              <a:ext uri="{FF2B5EF4-FFF2-40B4-BE49-F238E27FC236}">
                <a16:creationId xmlns:a16="http://schemas.microsoft.com/office/drawing/2014/main" id="{722D6EEE-BBAD-4081-B217-D025479D967B}"/>
              </a:ext>
            </a:extLst>
          </p:cNvPr>
          <p:cNvSpPr txBox="1"/>
          <p:nvPr/>
        </p:nvSpPr>
        <p:spPr>
          <a:xfrm>
            <a:off x="4289821" y="5698699"/>
            <a:ext cx="1019737"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N=1000</a:t>
            </a:r>
          </a:p>
        </p:txBody>
      </p:sp>
      <p:sp>
        <p:nvSpPr>
          <p:cNvPr id="26" name="pole tekstowe 25">
            <a:extLst>
              <a:ext uri="{FF2B5EF4-FFF2-40B4-BE49-F238E27FC236}">
                <a16:creationId xmlns:a16="http://schemas.microsoft.com/office/drawing/2014/main" id="{9C101DAF-271C-47C7-9285-E1505563BD0B}"/>
              </a:ext>
            </a:extLst>
          </p:cNvPr>
          <p:cNvSpPr txBox="1"/>
          <p:nvPr/>
        </p:nvSpPr>
        <p:spPr>
          <a:xfrm>
            <a:off x="6121640" y="5708387"/>
            <a:ext cx="1019737"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N=809</a:t>
            </a:r>
          </a:p>
        </p:txBody>
      </p:sp>
    </p:spTree>
    <p:extLst>
      <p:ext uri="{BB962C8B-B14F-4D97-AF65-F5344CB8AC3E}">
        <p14:creationId xmlns:p14="http://schemas.microsoft.com/office/powerpoint/2010/main" val="60729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39</a:t>
            </a:fld>
            <a:endParaRPr lang="pl-PL" dirty="0"/>
          </a:p>
        </p:txBody>
      </p:sp>
      <p:sp>
        <p:nvSpPr>
          <p:cNvPr id="9" name="pole tekstowe 8">
            <a:extLst>
              <a:ext uri="{FF2B5EF4-FFF2-40B4-BE49-F238E27FC236}">
                <a16:creationId xmlns:a16="http://schemas.microsoft.com/office/drawing/2014/main" id="{0EB08D8C-4CC5-4200-A93F-E3A3DF98ECBA}"/>
              </a:ext>
            </a:extLst>
          </p:cNvPr>
          <p:cNvSpPr txBox="1"/>
          <p:nvPr/>
        </p:nvSpPr>
        <p:spPr>
          <a:xfrm>
            <a:off x="250829" y="5863276"/>
            <a:ext cx="8839137"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*mniejsza podstawa oprocentowania wynika z tego, że czynnik był pomijany w przypadku osób, które w pytaniu P7 zadeklarowały, że podjęły już takie działania</a:t>
            </a:r>
          </a:p>
        </p:txBody>
      </p:sp>
      <p:graphicFrame>
        <p:nvGraphicFramePr>
          <p:cNvPr id="56" name="Wykres 55" descr="Rozwiązania, które respondenci byliby skłonni zaakceptować w celu ograniczenia emisji zanieczyszczeń do powietrza&#10;&#10;Wykres słupkowy skumulowany do 100% prezentuje rozwiązania, które respondenci byliby skłonni zaakceptować w celu ograniczenia emisji zanieczyszczeń do powietrza: częstsze korzystanie z transportu publicznego, jazda na rowerze lub poruszanie się pieszo w mieście (tak: 63,7%, nie: 26,2%, nie wiem/trudno powiedzieć: 10,0%); ograniczenie ruchu samochodów w centrum miasta (tak: 57,5%, nie: 31,9%, nie wiem/trudno powiedzieć: 10,6%); ograniczanie liczby miejsc parkingowych w centrum (tak: 51,7%, nie: 39,6%, nie wiem/trudno powiedzieć: 8,7%); zmiana systemu ogrzewania własnego domu/mieszkania (tak: 54,9%, nie: 33,4%, nie wiem/trudno powiedzieć: 11,7%); zmniejszenie zużywania prądu w gospodarstwie domowym (tak: 51,4%, nie: 43,8%, nie wiem/trudno powiedzieć: 4,8%); zakaz wjazdu do centrum samochodów określonego typu (tak: 50,3%, nie: 39,2%, nie wiem/trudno powiedzieć: 10,5%); zrezygnowanie z używania samochodu w poruszaniu się po mieście (tak: 46,4%, nie: 45,5%, nie wiem/trudno powiedzieć: 8,1%); podnoszenie opłat za parkowanie samochodu w mieście (tak: 45,1%, nie: 44,6%, nie wiem/trudno powiedzieć: 10,3%); dodatkowe opłaty za wjazd samochodem do centrum miasta (tak: 43,9%, nie: 49,1%, nie wiem/trudno powiedzieć: 7,0%); wymiana samochodu na nowszy z niższą emisją zanieczyszczeń (tak: 41,6%, nie: 45,8%, nie wiem/trudno powiedzieć: 12,6%); wzrost cen energii elektrycznej spowodowany produkowaniem jej z odnawialnych źródeł (tak: 32,6%, nie: 58,5, nie wiem, trudno powiedzieć: 8,9%).">
            <a:extLst>
              <a:ext uri="{FF2B5EF4-FFF2-40B4-BE49-F238E27FC236}">
                <a16:creationId xmlns:a16="http://schemas.microsoft.com/office/drawing/2014/main" id="{77031DF8-5575-453F-9CC7-8A8D0D481BE2}"/>
              </a:ext>
            </a:extLst>
          </p:cNvPr>
          <p:cNvGraphicFramePr/>
          <p:nvPr>
            <p:extLst>
              <p:ext uri="{D42A27DB-BD31-4B8C-83A1-F6EECF244321}">
                <p14:modId xmlns:p14="http://schemas.microsoft.com/office/powerpoint/2010/main" val="1248890567"/>
              </p:ext>
            </p:extLst>
          </p:nvPr>
        </p:nvGraphicFramePr>
        <p:xfrm>
          <a:off x="155275" y="714849"/>
          <a:ext cx="8712055" cy="5332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Wykres 59" descr="Wykres słupkowy skumulowany do 100% prezentuje opinie na temat realizacji poszczególnych działań w okolicy zamieszkania respondentów: budowa fontann, kurtyn wodnych, zraszaczy, uliczne zdroje wody pitnej (tak 26,7%, nie 62,4%, nie wiem 10,9%), wzmocnienie służb ratowniczych (tak 31,5%, nie 47,8%, nie wiem 20,7%), zwiększenie pasów wolnej przestrzeni i zazielenianie gminy, np. budowa zielonych ścian, parków (tak 31,8%, nie 57,8%, nie wiem 10,4%), usprawnienie i rozszerzenie systemu ostrzegania mieszkańców przed zagrożeniami klimatycznymi (tak 36,7%, nie 49,4%, nie wiem 13,9%), poprawa efektywności energetycznej obiektów użyteczności publicznej i prywatnej (tak 38,0%, nie 48,7%, nie wiem 13,3%). " title="Działania realizowane w okolicy zamieszkania wpływające na minimalizację zmian klimatycznych">
            <a:extLst>
              <a:ext uri="{FF2B5EF4-FFF2-40B4-BE49-F238E27FC236}">
                <a16:creationId xmlns:a16="http://schemas.microsoft.com/office/drawing/2014/main" id="{5097FC9D-CDE7-42C1-89C6-87688B168340}"/>
              </a:ext>
            </a:extLst>
          </p:cNvPr>
          <p:cNvGraphicFramePr/>
          <p:nvPr>
            <p:extLst>
              <p:ext uri="{D42A27DB-BD31-4B8C-83A1-F6EECF244321}">
                <p14:modId xmlns:p14="http://schemas.microsoft.com/office/powerpoint/2010/main" val="681900050"/>
              </p:ext>
            </p:extLst>
          </p:nvPr>
        </p:nvGraphicFramePr>
        <p:xfrm>
          <a:off x="4373847" y="605501"/>
          <a:ext cx="4093420" cy="291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ela 7">
            <a:extLst>
              <a:ext uri="{FF2B5EF4-FFF2-40B4-BE49-F238E27FC236}">
                <a16:creationId xmlns:a16="http://schemas.microsoft.com/office/drawing/2014/main" id="{0C72DA90-31BE-4CE5-B608-43C2D6AA9130}"/>
              </a:ext>
            </a:extLst>
          </p:cNvPr>
          <p:cNvGraphicFramePr>
            <a:graphicFrameLocks noGrp="1"/>
          </p:cNvGraphicFramePr>
          <p:nvPr>
            <p:extLst>
              <p:ext uri="{D42A27DB-BD31-4B8C-83A1-F6EECF244321}">
                <p14:modId xmlns:p14="http://schemas.microsoft.com/office/powerpoint/2010/main" val="1739201533"/>
              </p:ext>
            </p:extLst>
          </p:nvPr>
        </p:nvGraphicFramePr>
        <p:xfrm>
          <a:off x="8549201" y="1023889"/>
          <a:ext cx="594800" cy="4910532"/>
        </p:xfrm>
        <a:graphic>
          <a:graphicData uri="http://schemas.openxmlformats.org/drawingml/2006/table">
            <a:tbl>
              <a:tblPr firstRow="1" bandRow="1">
                <a:tableStyleId>{2D5ABB26-0587-4C30-8999-92F81FD0307C}</a:tableStyleId>
              </a:tblPr>
              <a:tblGrid>
                <a:gridCol w="594800">
                  <a:extLst>
                    <a:ext uri="{9D8B030D-6E8A-4147-A177-3AD203B41FA5}">
                      <a16:colId xmlns:a16="http://schemas.microsoft.com/office/drawing/2014/main" val="3520356639"/>
                    </a:ext>
                  </a:extLst>
                </a:gridCol>
              </a:tblGrid>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N=747*</a:t>
                      </a:r>
                    </a:p>
                  </a:txBody>
                  <a:tcPr marL="9525" marR="9525" marT="9525" marB="0" anchor="ctr"/>
                </a:tc>
                <a:extLst>
                  <a:ext uri="{0D108BD9-81ED-4DB2-BD59-A6C34878D82A}">
                    <a16:rowId xmlns:a16="http://schemas.microsoft.com/office/drawing/2014/main" val="3429842548"/>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821419832"/>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N=809*</a:t>
                      </a:r>
                    </a:p>
                  </a:txBody>
                  <a:tcPr marL="9525" marR="9525" marT="9525" marB="0" anchor="ctr"/>
                </a:tc>
                <a:extLst>
                  <a:ext uri="{0D108BD9-81ED-4DB2-BD59-A6C34878D82A}">
                    <a16:rowId xmlns:a16="http://schemas.microsoft.com/office/drawing/2014/main" val="310676636"/>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1090955000"/>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162427696"/>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969570423"/>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N=798*</a:t>
                      </a:r>
                    </a:p>
                  </a:txBody>
                  <a:tcPr marL="9525" marR="9525" marT="9525" marB="0" anchor="ctr"/>
                </a:tc>
                <a:extLst>
                  <a:ext uri="{0D108BD9-81ED-4DB2-BD59-A6C34878D82A}">
                    <a16:rowId xmlns:a16="http://schemas.microsoft.com/office/drawing/2014/main" val="4067412734"/>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678849805"/>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171836580"/>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N=913*</a:t>
                      </a:r>
                    </a:p>
                  </a:txBody>
                  <a:tcPr marL="9525" marR="9525" marT="9525" marB="0" anchor="ctr"/>
                </a:tc>
                <a:extLst>
                  <a:ext uri="{0D108BD9-81ED-4DB2-BD59-A6C34878D82A}">
                    <a16:rowId xmlns:a16="http://schemas.microsoft.com/office/drawing/2014/main" val="1530163063"/>
                  </a:ext>
                </a:extLst>
              </a:tr>
              <a:tr h="446412">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476102642"/>
                  </a:ext>
                </a:extLst>
              </a:tr>
            </a:tbl>
          </a:graphicData>
        </a:graphic>
      </p:graphicFrame>
      <p:sp>
        <p:nvSpPr>
          <p:cNvPr id="10" name="Prostokąt 9">
            <a:extLst>
              <a:ext uri="{FF2B5EF4-FFF2-40B4-BE49-F238E27FC236}">
                <a16:creationId xmlns:a16="http://schemas.microsoft.com/office/drawing/2014/main" id="{987851C5-7AAB-4A53-A97A-4CC2DB37EFF4}"/>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P9. Proszę wybrać rozwiązania, które był(a)by Pan(i) skłonny(a) zrealizować/zaakceptować w celu ograniczenia emisji zanieczyszczeń do powietrza:</a:t>
            </a:r>
          </a:p>
          <a:p>
            <a:pPr>
              <a:lnSpc>
                <a:spcPct val="115000"/>
              </a:lnSpc>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jednokrotnego wyboru w każdym </a:t>
            </a:r>
            <a:r>
              <a:rPr lang="pl-PL" sz="1200" i="1" dirty="0" err="1">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itemie</a:t>
            </a:r>
            <a:endPar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55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BDBBC679-981F-4617-8FE2-6EC92B354C90}"/>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 y="3880379"/>
            <a:ext cx="5869576"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PODSTAWOWE INFORMACJE</a:t>
            </a:r>
          </a:p>
        </p:txBody>
      </p:sp>
    </p:spTree>
    <p:extLst>
      <p:ext uri="{BB962C8B-B14F-4D97-AF65-F5344CB8AC3E}">
        <p14:creationId xmlns:p14="http://schemas.microsoft.com/office/powerpoint/2010/main" val="761272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40</a:t>
            </a:fld>
            <a:endParaRPr lang="pl-PL" dirty="0"/>
          </a:p>
        </p:txBody>
      </p:sp>
      <p:sp>
        <p:nvSpPr>
          <p:cNvPr id="12" name="Prostokąt: zaokrąglone rogi 11">
            <a:extLst>
              <a:ext uri="{FF2B5EF4-FFF2-40B4-BE49-F238E27FC236}">
                <a16:creationId xmlns:a16="http://schemas.microsoft.com/office/drawing/2014/main" id="{308DDEBE-9B4B-4F87-B003-4D7F16DFD87D}"/>
              </a:ext>
            </a:extLst>
          </p:cNvPr>
          <p:cNvSpPr/>
          <p:nvPr/>
        </p:nvSpPr>
        <p:spPr>
          <a:xfrm>
            <a:off x="790864" y="1111385"/>
            <a:ext cx="2080170" cy="52253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częstsze korzystanie z transportu publicznego, jazda na rowerze lub poruszanie się pieszo w mieście</a:t>
            </a:r>
          </a:p>
        </p:txBody>
      </p:sp>
      <p:sp>
        <p:nvSpPr>
          <p:cNvPr id="15" name="Prostokąt: zaokrąglone rogi 14">
            <a:extLst>
              <a:ext uri="{FF2B5EF4-FFF2-40B4-BE49-F238E27FC236}">
                <a16:creationId xmlns:a16="http://schemas.microsoft.com/office/drawing/2014/main" id="{B92F2C33-8AE1-4BDC-AEBC-13AD9A5BB4EA}"/>
              </a:ext>
            </a:extLst>
          </p:cNvPr>
          <p:cNvSpPr/>
          <p:nvPr/>
        </p:nvSpPr>
        <p:spPr>
          <a:xfrm>
            <a:off x="3992130" y="1112862"/>
            <a:ext cx="1928907"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ograniczenie ruchu samochodów w centrum miasta</a:t>
            </a:r>
          </a:p>
        </p:txBody>
      </p:sp>
      <p:sp>
        <p:nvSpPr>
          <p:cNvPr id="16" name="Prostokąt: zaokrąglone rogi 15">
            <a:extLst>
              <a:ext uri="{FF2B5EF4-FFF2-40B4-BE49-F238E27FC236}">
                <a16:creationId xmlns:a16="http://schemas.microsoft.com/office/drawing/2014/main" id="{2E2F2F99-3708-4F21-ADB8-52ABF06F7218}"/>
              </a:ext>
            </a:extLst>
          </p:cNvPr>
          <p:cNvSpPr/>
          <p:nvPr/>
        </p:nvSpPr>
        <p:spPr>
          <a:xfrm>
            <a:off x="7187183" y="1124479"/>
            <a:ext cx="1846802"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zmiana systemu ogrzewania własnego domu/mieszkania</a:t>
            </a:r>
          </a:p>
        </p:txBody>
      </p:sp>
      <p:sp>
        <p:nvSpPr>
          <p:cNvPr id="20" name="pole tekstowe 19">
            <a:extLst>
              <a:ext uri="{FF2B5EF4-FFF2-40B4-BE49-F238E27FC236}">
                <a16:creationId xmlns:a16="http://schemas.microsoft.com/office/drawing/2014/main" id="{0B8FC02E-978C-44FC-8AE5-453452D3D966}"/>
              </a:ext>
            </a:extLst>
          </p:cNvPr>
          <p:cNvSpPr txBox="1"/>
          <p:nvPr/>
        </p:nvSpPr>
        <p:spPr>
          <a:xfrm>
            <a:off x="207207" y="5982336"/>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7" name="Prostokąt 16">
            <a:extLst>
              <a:ext uri="{FF2B5EF4-FFF2-40B4-BE49-F238E27FC236}">
                <a16:creationId xmlns:a16="http://schemas.microsoft.com/office/drawing/2014/main" id="{257B89DA-6399-4B18-B13E-4CCED2D89098}"/>
              </a:ext>
            </a:extLst>
          </p:cNvPr>
          <p:cNvSpPr/>
          <p:nvPr/>
        </p:nvSpPr>
        <p:spPr>
          <a:xfrm>
            <a:off x="0" y="4333"/>
            <a:ext cx="9144000" cy="710516"/>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P9. Proszę wybrać rozwiązania, które był(a)by Pan(i) skłonny(a) zrealizować/zaakceptować w celu ograniczenia emisji zanieczyszczeń do powietrza:</a:t>
            </a:r>
          </a:p>
          <a:p>
            <a:pPr>
              <a:lnSpc>
                <a:spcPct val="115000"/>
              </a:lnSpc>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jednokrotnego wyboru w każdym </a:t>
            </a:r>
            <a:r>
              <a:rPr lang="pl-PL" sz="1200" i="1" dirty="0" err="1">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itemie</a:t>
            </a:r>
            <a:endPar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2" name="Wykres 21">
            <a:extLst>
              <a:ext uri="{FF2B5EF4-FFF2-40B4-BE49-F238E27FC236}">
                <a16:creationId xmlns:a16="http://schemas.microsoft.com/office/drawing/2014/main" id="{476E291A-9863-46D1-8C87-A5088DD8693F}"/>
              </a:ext>
            </a:extLst>
          </p:cNvPr>
          <p:cNvGraphicFramePr/>
          <p:nvPr>
            <p:extLst>
              <p:ext uri="{D42A27DB-BD31-4B8C-83A1-F6EECF244321}">
                <p14:modId xmlns:p14="http://schemas.microsoft.com/office/powerpoint/2010/main" val="1083021081"/>
              </p:ext>
            </p:extLst>
          </p:nvPr>
        </p:nvGraphicFramePr>
        <p:xfrm>
          <a:off x="-88609" y="1759131"/>
          <a:ext cx="3054896" cy="4427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Wykres 28">
            <a:extLst>
              <a:ext uri="{FF2B5EF4-FFF2-40B4-BE49-F238E27FC236}">
                <a16:creationId xmlns:a16="http://schemas.microsoft.com/office/drawing/2014/main" id="{8177DAF2-47E1-456A-884A-96B883F5E856}"/>
              </a:ext>
            </a:extLst>
          </p:cNvPr>
          <p:cNvGraphicFramePr/>
          <p:nvPr>
            <p:extLst>
              <p:ext uri="{D42A27DB-BD31-4B8C-83A1-F6EECF244321}">
                <p14:modId xmlns:p14="http://schemas.microsoft.com/office/powerpoint/2010/main" val="543237876"/>
              </p:ext>
            </p:extLst>
          </p:nvPr>
        </p:nvGraphicFramePr>
        <p:xfrm>
          <a:off x="2944488" y="1759131"/>
          <a:ext cx="3056400" cy="4427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Wykres 29">
            <a:extLst>
              <a:ext uri="{FF2B5EF4-FFF2-40B4-BE49-F238E27FC236}">
                <a16:creationId xmlns:a16="http://schemas.microsoft.com/office/drawing/2014/main" id="{DF064EBE-CB36-48B2-9778-58AF916E6D37}"/>
              </a:ext>
            </a:extLst>
          </p:cNvPr>
          <p:cNvGraphicFramePr/>
          <p:nvPr>
            <p:extLst>
              <p:ext uri="{D42A27DB-BD31-4B8C-83A1-F6EECF244321}">
                <p14:modId xmlns:p14="http://schemas.microsoft.com/office/powerpoint/2010/main" val="3494978474"/>
              </p:ext>
            </p:extLst>
          </p:nvPr>
        </p:nvGraphicFramePr>
        <p:xfrm>
          <a:off x="5977585" y="1759131"/>
          <a:ext cx="3056400" cy="44371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ela 30">
            <a:extLst>
              <a:ext uri="{FF2B5EF4-FFF2-40B4-BE49-F238E27FC236}">
                <a16:creationId xmlns:a16="http://schemas.microsoft.com/office/drawing/2014/main" id="{0A9840F7-78B7-4A3D-8FF9-221CA5B3E2F0}"/>
              </a:ext>
            </a:extLst>
          </p:cNvPr>
          <p:cNvGraphicFramePr>
            <a:graphicFrameLocks noGrp="1"/>
          </p:cNvGraphicFramePr>
          <p:nvPr>
            <p:extLst>
              <p:ext uri="{D42A27DB-BD31-4B8C-83A1-F6EECF244321}">
                <p14:modId xmlns:p14="http://schemas.microsoft.com/office/powerpoint/2010/main" val="161712574"/>
              </p:ext>
            </p:extLst>
          </p:nvPr>
        </p:nvGraphicFramePr>
        <p:xfrm>
          <a:off x="417514" y="2011679"/>
          <a:ext cx="624289" cy="4011700"/>
        </p:xfrm>
        <a:graphic>
          <a:graphicData uri="http://schemas.openxmlformats.org/drawingml/2006/table">
            <a:tbl>
              <a:tblPr firstRow="1" bandRow="1">
                <a:tableStyleId>{2D5ABB26-0587-4C30-8999-92F81FD0307C}</a:tableStyleId>
              </a:tblPr>
              <a:tblGrid>
                <a:gridCol w="624289">
                  <a:extLst>
                    <a:ext uri="{9D8B030D-6E8A-4147-A177-3AD203B41FA5}">
                      <a16:colId xmlns:a16="http://schemas.microsoft.com/office/drawing/2014/main" val="3520356639"/>
                    </a:ext>
                  </a:extLst>
                </a:gridCol>
              </a:tblGrid>
              <a:tr h="28655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N=747</a:t>
                      </a:r>
                    </a:p>
                  </a:txBody>
                  <a:tcPr marL="9525" marR="9525" marT="9525" marB="0" anchor="ctr"/>
                </a:tc>
                <a:extLst>
                  <a:ext uri="{0D108BD9-81ED-4DB2-BD59-A6C34878D82A}">
                    <a16:rowId xmlns:a16="http://schemas.microsoft.com/office/drawing/2014/main" val="3429842548"/>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398</a:t>
                      </a:r>
                    </a:p>
                  </a:txBody>
                  <a:tcPr marL="9525" marR="9525" marT="9525" marB="0" anchor="ctr"/>
                </a:tc>
                <a:extLst>
                  <a:ext uri="{0D108BD9-81ED-4DB2-BD59-A6C34878D82A}">
                    <a16:rowId xmlns:a16="http://schemas.microsoft.com/office/drawing/2014/main" val="310676636"/>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349</a:t>
                      </a:r>
                    </a:p>
                  </a:txBody>
                  <a:tcPr marL="9525" marR="9525" marT="9525" marB="0" anchor="ctr"/>
                </a:tc>
                <a:extLst>
                  <a:ext uri="{0D108BD9-81ED-4DB2-BD59-A6C34878D82A}">
                    <a16:rowId xmlns:a16="http://schemas.microsoft.com/office/drawing/2014/main" val="1090955000"/>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329</a:t>
                      </a:r>
                    </a:p>
                  </a:txBody>
                  <a:tcPr marL="9525" marR="9525" marT="9525" marB="0" anchor="ctr"/>
                </a:tc>
                <a:extLst>
                  <a:ext uri="{0D108BD9-81ED-4DB2-BD59-A6C34878D82A}">
                    <a16:rowId xmlns:a16="http://schemas.microsoft.com/office/drawing/2014/main" val="23799079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1556318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115</a:t>
                      </a:r>
                    </a:p>
                  </a:txBody>
                  <a:tcPr marL="9525" marR="9525" marT="9525" marB="0" anchor="ctr"/>
                </a:tc>
                <a:extLst>
                  <a:ext uri="{0D108BD9-81ED-4DB2-BD59-A6C34878D82A}">
                    <a16:rowId xmlns:a16="http://schemas.microsoft.com/office/drawing/2014/main" val="2060460798"/>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54</a:t>
                      </a:r>
                    </a:p>
                  </a:txBody>
                  <a:tcPr marL="9525" marR="9525" marT="9525" marB="0" anchor="ctr"/>
                </a:tc>
                <a:extLst>
                  <a:ext uri="{0D108BD9-81ED-4DB2-BD59-A6C34878D82A}">
                    <a16:rowId xmlns:a16="http://schemas.microsoft.com/office/drawing/2014/main" val="302733488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80</a:t>
                      </a:r>
                    </a:p>
                  </a:txBody>
                  <a:tcPr marL="9525" marR="9525" marT="9525" marB="0" anchor="ctr"/>
                </a:tc>
                <a:extLst>
                  <a:ext uri="{0D108BD9-81ED-4DB2-BD59-A6C34878D82A}">
                    <a16:rowId xmlns:a16="http://schemas.microsoft.com/office/drawing/2014/main" val="1877395073"/>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45534736"/>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99</a:t>
                      </a:r>
                    </a:p>
                  </a:txBody>
                  <a:tcPr marL="9525" marR="9525" marT="9525" marB="0" anchor="ctr"/>
                </a:tc>
                <a:extLst>
                  <a:ext uri="{0D108BD9-81ED-4DB2-BD59-A6C34878D82A}">
                    <a16:rowId xmlns:a16="http://schemas.microsoft.com/office/drawing/2014/main" val="2271638782"/>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374</a:t>
                      </a:r>
                    </a:p>
                  </a:txBody>
                  <a:tcPr marL="9525" marR="9525" marT="9525" marB="0" anchor="ctr"/>
                </a:tc>
                <a:extLst>
                  <a:ext uri="{0D108BD9-81ED-4DB2-BD59-A6C34878D82A}">
                    <a16:rowId xmlns:a16="http://schemas.microsoft.com/office/drawing/2014/main" val="3356424197"/>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229</a:t>
                      </a:r>
                    </a:p>
                  </a:txBody>
                  <a:tcPr marL="9525" marR="9525" marT="9525" marB="0" anchor="ctr"/>
                </a:tc>
                <a:extLst>
                  <a:ext uri="{0D108BD9-81ED-4DB2-BD59-A6C34878D82A}">
                    <a16:rowId xmlns:a16="http://schemas.microsoft.com/office/drawing/2014/main" val="798293548"/>
                  </a:ext>
                </a:extLst>
              </a:tr>
            </a:tbl>
          </a:graphicData>
        </a:graphic>
      </p:graphicFrame>
      <p:graphicFrame>
        <p:nvGraphicFramePr>
          <p:cNvPr id="32" name="Tabela 31">
            <a:extLst>
              <a:ext uri="{FF2B5EF4-FFF2-40B4-BE49-F238E27FC236}">
                <a16:creationId xmlns:a16="http://schemas.microsoft.com/office/drawing/2014/main" id="{A7A2804A-B4EC-4D5C-816C-B9D3687F0754}"/>
              </a:ext>
            </a:extLst>
          </p:cNvPr>
          <p:cNvGraphicFramePr>
            <a:graphicFrameLocks noGrp="1"/>
          </p:cNvGraphicFramePr>
          <p:nvPr>
            <p:extLst>
              <p:ext uri="{D42A27DB-BD31-4B8C-83A1-F6EECF244321}">
                <p14:modId xmlns:p14="http://schemas.microsoft.com/office/powerpoint/2010/main" val="4278740088"/>
              </p:ext>
            </p:extLst>
          </p:nvPr>
        </p:nvGraphicFramePr>
        <p:xfrm>
          <a:off x="3286710" y="2011679"/>
          <a:ext cx="794852" cy="397065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05435">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30543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r h="30543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4067412734"/>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678849805"/>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3171836580"/>
                  </a:ext>
                </a:extLst>
              </a:tr>
              <a:tr h="30543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30163063"/>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476102642"/>
                  </a:ext>
                </a:extLst>
              </a:tr>
              <a:tr h="30543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4232889814"/>
                  </a:ext>
                </a:extLst>
              </a:tr>
              <a:tr h="30543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196846936"/>
                  </a:ext>
                </a:extLst>
              </a:tr>
            </a:tbl>
          </a:graphicData>
        </a:graphic>
      </p:graphicFrame>
      <p:graphicFrame>
        <p:nvGraphicFramePr>
          <p:cNvPr id="34" name="Tabela 33">
            <a:extLst>
              <a:ext uri="{FF2B5EF4-FFF2-40B4-BE49-F238E27FC236}">
                <a16:creationId xmlns:a16="http://schemas.microsoft.com/office/drawing/2014/main" id="{22F7E2EC-DD53-4058-B886-93213A0B72E9}"/>
              </a:ext>
            </a:extLst>
          </p:cNvPr>
          <p:cNvGraphicFramePr>
            <a:graphicFrameLocks noGrp="1"/>
          </p:cNvGraphicFramePr>
          <p:nvPr>
            <p:extLst>
              <p:ext uri="{D42A27DB-BD31-4B8C-83A1-F6EECF244321}">
                <p14:modId xmlns:p14="http://schemas.microsoft.com/office/powerpoint/2010/main" val="1829574200"/>
              </p:ext>
            </p:extLst>
          </p:nvPr>
        </p:nvGraphicFramePr>
        <p:xfrm>
          <a:off x="6327383" y="2011679"/>
          <a:ext cx="794852" cy="4011700"/>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8655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N=809</a:t>
                      </a:r>
                    </a:p>
                  </a:txBody>
                  <a:tcPr marL="9525" marR="9525" marT="9525" marB="0" anchor="ctr"/>
                </a:tc>
                <a:extLst>
                  <a:ext uri="{0D108BD9-81ED-4DB2-BD59-A6C34878D82A}">
                    <a16:rowId xmlns:a16="http://schemas.microsoft.com/office/drawing/2014/main" val="3429842548"/>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422</a:t>
                      </a:r>
                    </a:p>
                  </a:txBody>
                  <a:tcPr marL="9525" marR="9525" marT="9525" marB="0" anchor="ctr"/>
                </a:tc>
                <a:extLst>
                  <a:ext uri="{0D108BD9-81ED-4DB2-BD59-A6C34878D82A}">
                    <a16:rowId xmlns:a16="http://schemas.microsoft.com/office/drawing/2014/main" val="310676636"/>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387</a:t>
                      </a:r>
                    </a:p>
                  </a:txBody>
                  <a:tcPr marL="9525" marR="9525" marT="9525" marB="0" anchor="ctr"/>
                </a:tc>
                <a:extLst>
                  <a:ext uri="{0D108BD9-81ED-4DB2-BD59-A6C34878D82A}">
                    <a16:rowId xmlns:a16="http://schemas.microsoft.com/office/drawing/2014/main" val="1090955000"/>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341</a:t>
                      </a:r>
                    </a:p>
                  </a:txBody>
                  <a:tcPr marL="9525" marR="9525" marT="9525" marB="0" anchor="ctr"/>
                </a:tc>
                <a:extLst>
                  <a:ext uri="{0D108BD9-81ED-4DB2-BD59-A6C34878D82A}">
                    <a16:rowId xmlns:a16="http://schemas.microsoft.com/office/drawing/2014/main" val="23799079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186</a:t>
                      </a:r>
                    </a:p>
                  </a:txBody>
                  <a:tcPr marL="9525" marR="9525" marT="9525" marB="0" anchor="ctr"/>
                </a:tc>
                <a:extLst>
                  <a:ext uri="{0D108BD9-81ED-4DB2-BD59-A6C34878D82A}">
                    <a16:rowId xmlns:a16="http://schemas.microsoft.com/office/drawing/2014/main" val="115563189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126</a:t>
                      </a:r>
                    </a:p>
                  </a:txBody>
                  <a:tcPr marL="9525" marR="9525" marT="9525" marB="0" anchor="ctr"/>
                </a:tc>
                <a:extLst>
                  <a:ext uri="{0D108BD9-81ED-4DB2-BD59-A6C34878D82A}">
                    <a16:rowId xmlns:a16="http://schemas.microsoft.com/office/drawing/2014/main" val="2060460798"/>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65</a:t>
                      </a:r>
                    </a:p>
                  </a:txBody>
                  <a:tcPr marL="9525" marR="9525" marT="9525" marB="0" anchor="ctr"/>
                </a:tc>
                <a:extLst>
                  <a:ext uri="{0D108BD9-81ED-4DB2-BD59-A6C34878D82A}">
                    <a16:rowId xmlns:a16="http://schemas.microsoft.com/office/drawing/2014/main" val="302733488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91</a:t>
                      </a:r>
                    </a:p>
                  </a:txBody>
                  <a:tcPr marL="9525" marR="9525" marT="9525" marB="0" anchor="ctr"/>
                </a:tc>
                <a:extLst>
                  <a:ext uri="{0D108BD9-81ED-4DB2-BD59-A6C34878D82A}">
                    <a16:rowId xmlns:a16="http://schemas.microsoft.com/office/drawing/2014/main" val="1877395073"/>
                  </a:ext>
                </a:extLst>
              </a:tr>
              <a:tr h="28655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778969237"/>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120</a:t>
                      </a:r>
                    </a:p>
                  </a:txBody>
                  <a:tcPr marL="9525" marR="9525" marT="9525" marB="0" anchor="ctr"/>
                </a:tc>
                <a:extLst>
                  <a:ext uri="{0D108BD9-81ED-4DB2-BD59-A6C34878D82A}">
                    <a16:rowId xmlns:a16="http://schemas.microsoft.com/office/drawing/2014/main" val="2092242580"/>
                  </a:ext>
                </a:extLst>
              </a:tr>
              <a:tr h="28655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413</a:t>
                      </a:r>
                    </a:p>
                  </a:txBody>
                  <a:tcPr marL="9525" marR="9525" marT="9525" marB="0" anchor="ctr"/>
                </a:tc>
                <a:extLst>
                  <a:ext uri="{0D108BD9-81ED-4DB2-BD59-A6C34878D82A}">
                    <a16:rowId xmlns:a16="http://schemas.microsoft.com/office/drawing/2014/main" val="4115984084"/>
                  </a:ext>
                </a:extLst>
              </a:tr>
              <a:tr h="28655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234</a:t>
                      </a:r>
                    </a:p>
                  </a:txBody>
                  <a:tcPr marL="9525" marR="9525" marT="9525" marB="0" anchor="ctr"/>
                </a:tc>
                <a:extLst>
                  <a:ext uri="{0D108BD9-81ED-4DB2-BD59-A6C34878D82A}">
                    <a16:rowId xmlns:a16="http://schemas.microsoft.com/office/drawing/2014/main" val="2142012146"/>
                  </a:ext>
                </a:extLst>
              </a:tr>
            </a:tbl>
          </a:graphicData>
        </a:graphic>
      </p:graphicFrame>
      <p:grpSp>
        <p:nvGrpSpPr>
          <p:cNvPr id="21" name="Grupa 20">
            <a:extLst>
              <a:ext uri="{FF2B5EF4-FFF2-40B4-BE49-F238E27FC236}">
                <a16:creationId xmlns:a16="http://schemas.microsoft.com/office/drawing/2014/main" id="{D7B58651-EA77-45AD-8110-84565BB73B82}"/>
              </a:ext>
            </a:extLst>
          </p:cNvPr>
          <p:cNvGrpSpPr/>
          <p:nvPr/>
        </p:nvGrpSpPr>
        <p:grpSpPr>
          <a:xfrm>
            <a:off x="259315" y="967397"/>
            <a:ext cx="601507" cy="628396"/>
            <a:chOff x="4480613" y="1349591"/>
            <a:chExt cx="667248" cy="744103"/>
          </a:xfrm>
          <a:solidFill>
            <a:schemeClr val="bg1"/>
          </a:solidFill>
        </p:grpSpPr>
        <p:pic>
          <p:nvPicPr>
            <p:cNvPr id="23" name="Grafika 22" descr="Odciski butów">
              <a:extLst>
                <a:ext uri="{FF2B5EF4-FFF2-40B4-BE49-F238E27FC236}">
                  <a16:creationId xmlns:a16="http://schemas.microsoft.com/office/drawing/2014/main" id="{6F0D9A09-6D97-4AF4-9484-37CB7B3CFB1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7861" y="1349591"/>
              <a:ext cx="360000" cy="360000"/>
            </a:xfrm>
            <a:prstGeom prst="rect">
              <a:avLst/>
            </a:prstGeom>
          </p:spPr>
        </p:pic>
        <p:pic>
          <p:nvPicPr>
            <p:cNvPr id="24" name="Grafika 23" descr="Kolarstwo">
              <a:extLst>
                <a:ext uri="{FF2B5EF4-FFF2-40B4-BE49-F238E27FC236}">
                  <a16:creationId xmlns:a16="http://schemas.microsoft.com/office/drawing/2014/main" id="{13A939D1-BD9A-4573-8468-910F9DD056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0454" y="1733694"/>
              <a:ext cx="360000" cy="360000"/>
            </a:xfrm>
            <a:prstGeom prst="rect">
              <a:avLst/>
            </a:prstGeom>
          </p:spPr>
        </p:pic>
        <p:pic>
          <p:nvPicPr>
            <p:cNvPr id="25" name="Grafika 24" descr="Tramwaj">
              <a:extLst>
                <a:ext uri="{FF2B5EF4-FFF2-40B4-BE49-F238E27FC236}">
                  <a16:creationId xmlns:a16="http://schemas.microsoft.com/office/drawing/2014/main" id="{59327CB4-DA3D-4D04-A5E6-531B120EA639}"/>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80613" y="1426112"/>
              <a:ext cx="360000" cy="360000"/>
            </a:xfrm>
            <a:prstGeom prst="rect">
              <a:avLst/>
            </a:prstGeom>
          </p:spPr>
        </p:pic>
      </p:grpSp>
      <p:grpSp>
        <p:nvGrpSpPr>
          <p:cNvPr id="26" name="Grupa 25">
            <a:extLst>
              <a:ext uri="{FF2B5EF4-FFF2-40B4-BE49-F238E27FC236}">
                <a16:creationId xmlns:a16="http://schemas.microsoft.com/office/drawing/2014/main" id="{9A3A2226-AA8F-4B2B-986E-A8F501C5A48B}"/>
              </a:ext>
            </a:extLst>
          </p:cNvPr>
          <p:cNvGrpSpPr/>
          <p:nvPr/>
        </p:nvGrpSpPr>
        <p:grpSpPr>
          <a:xfrm>
            <a:off x="3475056" y="967397"/>
            <a:ext cx="599985" cy="679082"/>
            <a:chOff x="73266" y="3006517"/>
            <a:chExt cx="673244" cy="775492"/>
          </a:xfrm>
        </p:grpSpPr>
        <p:pic>
          <p:nvPicPr>
            <p:cNvPr id="27" name="Grafika 26" descr="Miasto">
              <a:extLst>
                <a:ext uri="{FF2B5EF4-FFF2-40B4-BE49-F238E27FC236}">
                  <a16:creationId xmlns:a16="http://schemas.microsoft.com/office/drawing/2014/main" id="{AA7394BF-3173-4D37-BB73-55E85DD0A2F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266" y="3006517"/>
              <a:ext cx="648000" cy="648000"/>
            </a:xfrm>
            <a:prstGeom prst="rect">
              <a:avLst/>
            </a:prstGeom>
          </p:spPr>
        </p:pic>
        <p:pic>
          <p:nvPicPr>
            <p:cNvPr id="28" name="Grafika 27" descr="Samochód">
              <a:extLst>
                <a:ext uri="{FF2B5EF4-FFF2-40B4-BE49-F238E27FC236}">
                  <a16:creationId xmlns:a16="http://schemas.microsoft.com/office/drawing/2014/main" id="{4A31C916-8AA9-4040-AE29-D1EA8D7CAD4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0070" y="3365569"/>
              <a:ext cx="416440" cy="416440"/>
            </a:xfrm>
            <a:prstGeom prst="rect">
              <a:avLst/>
            </a:prstGeom>
          </p:spPr>
        </p:pic>
      </p:grpSp>
      <p:pic>
        <p:nvPicPr>
          <p:cNvPr id="33" name="Grafika 32" descr="Dom">
            <a:extLst>
              <a:ext uri="{FF2B5EF4-FFF2-40B4-BE49-F238E27FC236}">
                <a16:creationId xmlns:a16="http://schemas.microsoft.com/office/drawing/2014/main" id="{65BE3AA0-6C52-4611-AC9D-13126CF154B2}"/>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85596" y="1073793"/>
            <a:ext cx="522000" cy="522000"/>
          </a:xfrm>
          <a:prstGeom prst="rect">
            <a:avLst/>
          </a:prstGeom>
        </p:spPr>
      </p:pic>
    </p:spTree>
    <p:extLst>
      <p:ext uri="{BB962C8B-B14F-4D97-AF65-F5344CB8AC3E}">
        <p14:creationId xmlns:p14="http://schemas.microsoft.com/office/powerpoint/2010/main" val="1516199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e rogi 2">
            <a:extLst>
              <a:ext uri="{FF2B5EF4-FFF2-40B4-BE49-F238E27FC236}">
                <a16:creationId xmlns:a16="http://schemas.microsoft.com/office/drawing/2014/main" id="{93DB7162-942F-4594-98D6-63571D287FA5}"/>
              </a:ext>
            </a:extLst>
          </p:cNvPr>
          <p:cNvSpPr/>
          <p:nvPr/>
        </p:nvSpPr>
        <p:spPr>
          <a:xfrm>
            <a:off x="148046" y="478785"/>
            <a:ext cx="8719284" cy="4972781"/>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Rozwiązania, które badani byliby skłonni zrealizować bądź zaakceptować </a:t>
            </a:r>
            <a:r>
              <a:rPr lang="pl-PL" sz="1200" dirty="0">
                <a:solidFill>
                  <a:schemeClr val="tx1">
                    <a:lumMod val="65000"/>
                    <a:lumOff val="35000"/>
                  </a:schemeClr>
                </a:solidFill>
                <a:latin typeface="Century Gothic" panose="020B0502020202020204" pitchFamily="34" charset="0"/>
              </a:rPr>
              <a:t>w celu ograniczenia emisji zanieczyszczeń powietrza to w szczególności </a:t>
            </a:r>
            <a:r>
              <a:rPr lang="pl-PL" sz="1200" b="1" dirty="0">
                <a:solidFill>
                  <a:schemeClr val="tx1">
                    <a:lumMod val="65000"/>
                    <a:lumOff val="35000"/>
                  </a:schemeClr>
                </a:solidFill>
                <a:latin typeface="Century Gothic" panose="020B0502020202020204" pitchFamily="34" charset="0"/>
              </a:rPr>
              <a:t>częstsze korzystanie z transportu publicznego, jazda na rowerze lub poruszanie się pieszo po mieście </a:t>
            </a:r>
            <a:r>
              <a:rPr lang="pl-PL" sz="1200" dirty="0">
                <a:solidFill>
                  <a:schemeClr val="tx1">
                    <a:lumMod val="65000"/>
                    <a:lumOff val="35000"/>
                  </a:schemeClr>
                </a:solidFill>
                <a:latin typeface="Century Gothic" panose="020B0502020202020204" pitchFamily="34" charset="0"/>
              </a:rPr>
              <a:t>(63,7%), </a:t>
            </a:r>
            <a:r>
              <a:rPr lang="pl-PL" sz="1200" b="1" dirty="0">
                <a:solidFill>
                  <a:schemeClr val="tx1">
                    <a:lumMod val="65000"/>
                    <a:lumOff val="35000"/>
                  </a:schemeClr>
                </a:solidFill>
                <a:latin typeface="Century Gothic" panose="020B0502020202020204" pitchFamily="34" charset="0"/>
              </a:rPr>
              <a:t>ograniczenie ruchu samochodów w centrum miasta </a:t>
            </a:r>
            <a:r>
              <a:rPr lang="pl-PL" sz="1200" dirty="0">
                <a:solidFill>
                  <a:schemeClr val="tx1">
                    <a:lumMod val="65000"/>
                    <a:lumOff val="35000"/>
                  </a:schemeClr>
                </a:solidFill>
                <a:latin typeface="Century Gothic" panose="020B0502020202020204" pitchFamily="34" charset="0"/>
              </a:rPr>
              <a:t>(57,5%) oraz</a:t>
            </a:r>
            <a:r>
              <a:rPr lang="pl-PL" sz="1200" b="1" dirty="0">
                <a:solidFill>
                  <a:schemeClr val="tx1">
                    <a:lumMod val="65000"/>
                    <a:lumOff val="35000"/>
                  </a:schemeClr>
                </a:solidFill>
                <a:latin typeface="Century Gothic" panose="020B0502020202020204" pitchFamily="34" charset="0"/>
              </a:rPr>
              <a:t> zmiana systemu ogrzewania własnego domu/mieszkania </a:t>
            </a:r>
            <a:r>
              <a:rPr lang="pl-PL" sz="1200" dirty="0">
                <a:solidFill>
                  <a:schemeClr val="tx1">
                    <a:lumMod val="65000"/>
                    <a:lumOff val="35000"/>
                  </a:schemeClr>
                </a:solidFill>
                <a:latin typeface="Century Gothic" panose="020B0502020202020204" pitchFamily="34" charset="0"/>
              </a:rPr>
              <a:t>(54,9%). Spośród wybranych rozwiązań, najmniej osób byłoby skłonnych zaakceptować wzrost cen energii elektrycznej spowodowany produkowaniem jej z odnawialnych źródeł. W przypadku pozostałych rozwiązań odsetek osób, które wyrażały skłonność do ich zrealizowania czy zaakceptowania wynosił od 41,7% do 51,7%.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Korzystanie z transportu publicznego, jazdę na rowerze lub poruszanie się pieszo po mieście częściej byłyby skłonne zrealizować kobiety, osoby powyżej 60 roku życia oraz badani z wykształceniem zawodowym. Dodatkowo zaobserwowano, iż odsetek wskazań pozytywnych maleje wraz ze wzrostem zamożności respondentów (do 1 500 PLN 82,8% vs powyżej 2 500 PLN 56,3%) oraz wielkością zamieszkiwanego miejsca</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(wieś 66,0% vs miasto pow.500 tys. 57,5%). Okazuje się jednocześnie, że ograniczenie ruchu samochodów w centrum miasta częściej byłyby skłonne zaakceptować kobiety niż mężczyźni oraz osoby z wykształceniem podstawowym. Większy odsetek wskazań na rozwiązanie dotyczące zmiany systemu ogrzewania własnego domu/mieszkania również zaobserwowano wśród kobiet, a także osób z wykształceniem podstawowym i zawodowym oraz wśród osób starszych (powyżej 60 roku życia). Poza tym, odsetek wskazań malał wraz ze wzrostem liczby mieszkańców miejscowości zamieszkania (wieś – 61,3% vs miasto pow. 500 tys. mieszkańców – 42,9%).</a:t>
            </a:r>
          </a:p>
        </p:txBody>
      </p:sp>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41</a:t>
            </a:fld>
            <a:endParaRPr lang="pl-PL" dirty="0"/>
          </a:p>
        </p:txBody>
      </p:sp>
      <p:sp>
        <p:nvSpPr>
          <p:cNvPr id="18" name="Prostokąt 17">
            <a:extLst>
              <a:ext uri="{FF2B5EF4-FFF2-40B4-BE49-F238E27FC236}">
                <a16:creationId xmlns:a16="http://schemas.microsoft.com/office/drawing/2014/main" id="{F8B9E8C4-E7A4-457D-A49B-C2DAD8390B15}"/>
              </a:ext>
            </a:extLst>
          </p:cNvPr>
          <p:cNvSpPr/>
          <p:nvPr/>
        </p:nvSpPr>
        <p:spPr>
          <a:xfrm>
            <a:off x="148046" y="0"/>
            <a:ext cx="8995954"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45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2485DFF3-C8CA-4A94-8163-8EE2AD1E783B}"/>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2718554" y="2039556"/>
            <a:ext cx="2807002" cy="2807002"/>
          </a:xfrm>
          <a:prstGeom prst="rect">
            <a:avLst/>
          </a:prstGeom>
        </p:spPr>
      </p:pic>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42</a:t>
            </a:fld>
            <a:endParaRPr lang="pl-PL" dirty="0"/>
          </a:p>
        </p:txBody>
      </p:sp>
      <p:sp>
        <p:nvSpPr>
          <p:cNvPr id="19" name="Prostokąt 18">
            <a:extLst>
              <a:ext uri="{FF2B5EF4-FFF2-40B4-BE49-F238E27FC236}">
                <a16:creationId xmlns:a16="http://schemas.microsoft.com/office/drawing/2014/main" id="{D7359795-4A00-4E69-878D-FC096A7A1E1B}"/>
              </a:ext>
            </a:extLst>
          </p:cNvPr>
          <p:cNvSpPr/>
          <p:nvPr/>
        </p:nvSpPr>
        <p:spPr>
          <a:xfrm>
            <a:off x="0" y="1678"/>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P10. Czy uważa Pan/i, że w ciągu następnych 10 lat jakość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22" name="pole tekstowe 21">
            <a:extLst>
              <a:ext uri="{FF2B5EF4-FFF2-40B4-BE49-F238E27FC236}">
                <a16:creationId xmlns:a16="http://schemas.microsoft.com/office/drawing/2014/main" id="{BFD07BF7-545B-445C-9612-D468A6A3E553}"/>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23" name="Wykres 22" descr="Opinia na temat jakości powietrza w następnych 10 latach&#10;&#10;Wykres słupkowy skumulowany do 100% prezentuje odpowiedzi respondentów dotyczące zmian w jakości powietrza w Polsce w następnych 10 latach: zdecydowanie się polepszy (3,1%), raczej się polepszy (22,6%), nie zmieni się (24,7%), raczej się pogorszy (29,7%), zdecydowanie się pogorszy (12,4%), nie wiem/trudno powiedzieć (7,5%).">
            <a:extLst>
              <a:ext uri="{FF2B5EF4-FFF2-40B4-BE49-F238E27FC236}">
                <a16:creationId xmlns:a16="http://schemas.microsoft.com/office/drawing/2014/main" id="{A66C4D29-3D46-47ED-8384-5FC61A84ABA4}"/>
              </a:ext>
            </a:extLst>
          </p:cNvPr>
          <p:cNvGraphicFramePr/>
          <p:nvPr/>
        </p:nvGraphicFramePr>
        <p:xfrm>
          <a:off x="1399567" y="1203930"/>
          <a:ext cx="1754575" cy="45257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Wykres 24">
            <a:extLst>
              <a:ext uri="{FF2B5EF4-FFF2-40B4-BE49-F238E27FC236}">
                <a16:creationId xmlns:a16="http://schemas.microsoft.com/office/drawing/2014/main" id="{0FA5F1A7-CDF2-468F-A4A3-B57D40C0931F}"/>
              </a:ext>
            </a:extLst>
          </p:cNvPr>
          <p:cNvGraphicFramePr/>
          <p:nvPr>
            <p:extLst>
              <p:ext uri="{D42A27DB-BD31-4B8C-83A1-F6EECF244321}">
                <p14:modId xmlns:p14="http://schemas.microsoft.com/office/powerpoint/2010/main" val="839681670"/>
              </p:ext>
            </p:extLst>
          </p:nvPr>
        </p:nvGraphicFramePr>
        <p:xfrm>
          <a:off x="4463436" y="1651728"/>
          <a:ext cx="4166647" cy="3764094"/>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Grupa 5">
            <a:extLst>
              <a:ext uri="{FF2B5EF4-FFF2-40B4-BE49-F238E27FC236}">
                <a16:creationId xmlns:a16="http://schemas.microsoft.com/office/drawing/2014/main" id="{D7228724-5646-4087-BA56-9D2752A4BFC6}"/>
              </a:ext>
            </a:extLst>
          </p:cNvPr>
          <p:cNvGrpSpPr/>
          <p:nvPr/>
        </p:nvGrpSpPr>
        <p:grpSpPr>
          <a:xfrm>
            <a:off x="1935995" y="1354580"/>
            <a:ext cx="1544505" cy="1115570"/>
            <a:chOff x="1487627" y="1536699"/>
            <a:chExt cx="1544505" cy="1115570"/>
          </a:xfrm>
        </p:grpSpPr>
        <p:sp>
          <p:nvSpPr>
            <p:cNvPr id="3" name="Prostokąt 2">
              <a:extLst>
                <a:ext uri="{FF2B5EF4-FFF2-40B4-BE49-F238E27FC236}">
                  <a16:creationId xmlns:a16="http://schemas.microsoft.com/office/drawing/2014/main" id="{B41E7EEE-9043-4CFA-ABFF-B88ABB259749}"/>
                </a:ext>
              </a:extLst>
            </p:cNvPr>
            <p:cNvSpPr/>
            <p:nvPr/>
          </p:nvSpPr>
          <p:spPr>
            <a:xfrm>
              <a:off x="1487627" y="1536699"/>
              <a:ext cx="1115060" cy="1115570"/>
            </a:xfrm>
            <a:prstGeom prst="rect">
              <a:avLst/>
            </a:prstGeom>
            <a:noFill/>
            <a:ln>
              <a:solidFill>
                <a:srgbClr val="FFCB06"/>
              </a:solidFill>
              <a:prstDash val="dash"/>
              <a:extLst>
                <a:ext uri="{C807C97D-BFC1-408E-A445-0C87EB9F89A2}">
                  <ask:lineSketchStyleProps xmlns:ask="http://schemas.microsoft.com/office/drawing/2018/sketchyshapes" sd="2145466236">
                    <a:custGeom>
                      <a:avLst/>
                      <a:gdLst>
                        <a:gd name="connsiteX0" fmla="*/ 0 w 1115060"/>
                        <a:gd name="connsiteY0" fmla="*/ 0 h 1089369"/>
                        <a:gd name="connsiteX1" fmla="*/ 579831 w 1115060"/>
                        <a:gd name="connsiteY1" fmla="*/ 0 h 1089369"/>
                        <a:gd name="connsiteX2" fmla="*/ 1115060 w 1115060"/>
                        <a:gd name="connsiteY2" fmla="*/ 0 h 1089369"/>
                        <a:gd name="connsiteX3" fmla="*/ 1115060 w 1115060"/>
                        <a:gd name="connsiteY3" fmla="*/ 555578 h 1089369"/>
                        <a:gd name="connsiteX4" fmla="*/ 1115060 w 1115060"/>
                        <a:gd name="connsiteY4" fmla="*/ 1089369 h 1089369"/>
                        <a:gd name="connsiteX5" fmla="*/ 535229 w 1115060"/>
                        <a:gd name="connsiteY5" fmla="*/ 1089369 h 1089369"/>
                        <a:gd name="connsiteX6" fmla="*/ 0 w 1115060"/>
                        <a:gd name="connsiteY6" fmla="*/ 1089369 h 1089369"/>
                        <a:gd name="connsiteX7" fmla="*/ 0 w 1115060"/>
                        <a:gd name="connsiteY7" fmla="*/ 577366 h 1089369"/>
                        <a:gd name="connsiteX8" fmla="*/ 0 w 1115060"/>
                        <a:gd name="connsiteY8" fmla="*/ 0 h 108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060" h="1089369" extrusionOk="0">
                          <a:moveTo>
                            <a:pt x="0" y="0"/>
                          </a:moveTo>
                          <a:cubicBezTo>
                            <a:pt x="260785" y="-10134"/>
                            <a:pt x="353748" y="-4832"/>
                            <a:pt x="579831" y="0"/>
                          </a:cubicBezTo>
                          <a:cubicBezTo>
                            <a:pt x="805914" y="4832"/>
                            <a:pt x="849964" y="-15270"/>
                            <a:pt x="1115060" y="0"/>
                          </a:cubicBezTo>
                          <a:cubicBezTo>
                            <a:pt x="1113842" y="185134"/>
                            <a:pt x="1119093" y="311190"/>
                            <a:pt x="1115060" y="555578"/>
                          </a:cubicBezTo>
                          <a:cubicBezTo>
                            <a:pt x="1111027" y="799966"/>
                            <a:pt x="1099792" y="898045"/>
                            <a:pt x="1115060" y="1089369"/>
                          </a:cubicBezTo>
                          <a:cubicBezTo>
                            <a:pt x="971570" y="1072414"/>
                            <a:pt x="760004" y="1072634"/>
                            <a:pt x="535229" y="1089369"/>
                          </a:cubicBezTo>
                          <a:cubicBezTo>
                            <a:pt x="310454" y="1106104"/>
                            <a:pt x="168066" y="1069040"/>
                            <a:pt x="0" y="1089369"/>
                          </a:cubicBezTo>
                          <a:cubicBezTo>
                            <a:pt x="21128" y="949136"/>
                            <a:pt x="-17102" y="792690"/>
                            <a:pt x="0" y="577366"/>
                          </a:cubicBezTo>
                          <a:cubicBezTo>
                            <a:pt x="17102" y="362042"/>
                            <a:pt x="-8702" y="26965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48D905D9-4A67-4351-8EB0-264991B2FF53}"/>
                </a:ext>
              </a:extLst>
            </p:cNvPr>
            <p:cNvSpPr txBox="1"/>
            <p:nvPr/>
          </p:nvSpPr>
          <p:spPr>
            <a:xfrm>
              <a:off x="2340917" y="1964922"/>
              <a:ext cx="691215" cy="307777"/>
            </a:xfrm>
            <a:prstGeom prst="rect">
              <a:avLst/>
            </a:prstGeom>
            <a:solidFill>
              <a:srgbClr val="FFCB06"/>
            </a:solidFill>
          </p:spPr>
          <p:txBody>
            <a:bodyPr wrap="none" rtlCol="0">
              <a:spAutoFit/>
            </a:bodyPr>
            <a:lstStyle/>
            <a:p>
              <a:r>
                <a:rPr lang="pl-PL" sz="1400" b="1" dirty="0">
                  <a:solidFill>
                    <a:schemeClr val="tx1">
                      <a:lumMod val="75000"/>
                      <a:lumOff val="25000"/>
                    </a:schemeClr>
                  </a:solidFill>
                  <a:latin typeface="Century Gothic" panose="020B0502020202020204" pitchFamily="34" charset="0"/>
                </a:rPr>
                <a:t>25,7%</a:t>
              </a:r>
            </a:p>
          </p:txBody>
        </p:sp>
      </p:grpSp>
      <p:grpSp>
        <p:nvGrpSpPr>
          <p:cNvPr id="7" name="Grupa 6">
            <a:extLst>
              <a:ext uri="{FF2B5EF4-FFF2-40B4-BE49-F238E27FC236}">
                <a16:creationId xmlns:a16="http://schemas.microsoft.com/office/drawing/2014/main" id="{02FDFC89-69D1-408F-BEB4-30B1518168C6}"/>
              </a:ext>
            </a:extLst>
          </p:cNvPr>
          <p:cNvGrpSpPr/>
          <p:nvPr/>
        </p:nvGrpSpPr>
        <p:grpSpPr>
          <a:xfrm>
            <a:off x="1935995" y="3533775"/>
            <a:ext cx="1547155" cy="1848698"/>
            <a:chOff x="1559294" y="3517714"/>
            <a:chExt cx="1476245" cy="1848698"/>
          </a:xfrm>
        </p:grpSpPr>
        <p:sp>
          <p:nvSpPr>
            <p:cNvPr id="27" name="Prostokąt 26">
              <a:extLst>
                <a:ext uri="{FF2B5EF4-FFF2-40B4-BE49-F238E27FC236}">
                  <a16:creationId xmlns:a16="http://schemas.microsoft.com/office/drawing/2014/main" id="{1B334F25-B275-4859-977E-F405D86A0105}"/>
                </a:ext>
              </a:extLst>
            </p:cNvPr>
            <p:cNvSpPr/>
            <p:nvPr/>
          </p:nvSpPr>
          <p:spPr>
            <a:xfrm>
              <a:off x="1559294" y="3517714"/>
              <a:ext cx="1043392" cy="1848698"/>
            </a:xfrm>
            <a:prstGeom prst="rect">
              <a:avLst/>
            </a:prstGeom>
            <a:noFill/>
            <a:ln>
              <a:solidFill>
                <a:srgbClr val="4B656D"/>
              </a:solidFill>
              <a:prstDash val="dash"/>
              <a:extLst>
                <a:ext uri="{C807C97D-BFC1-408E-A445-0C87EB9F89A2}">
                  <ask:lineSketchStyleProps xmlns:ask="http://schemas.microsoft.com/office/drawing/2018/sketchyshapes" sd="2145466236">
                    <a:custGeom>
                      <a:avLst/>
                      <a:gdLst>
                        <a:gd name="connsiteX0" fmla="*/ 0 w 1093510"/>
                        <a:gd name="connsiteY0" fmla="*/ 0 h 1724159"/>
                        <a:gd name="connsiteX1" fmla="*/ 568625 w 1093510"/>
                        <a:gd name="connsiteY1" fmla="*/ 0 h 1724159"/>
                        <a:gd name="connsiteX2" fmla="*/ 1093510 w 1093510"/>
                        <a:gd name="connsiteY2" fmla="*/ 0 h 1724159"/>
                        <a:gd name="connsiteX3" fmla="*/ 1093510 w 1093510"/>
                        <a:gd name="connsiteY3" fmla="*/ 591961 h 1724159"/>
                        <a:gd name="connsiteX4" fmla="*/ 1093510 w 1093510"/>
                        <a:gd name="connsiteY4" fmla="*/ 1183923 h 1724159"/>
                        <a:gd name="connsiteX5" fmla="*/ 1093510 w 1093510"/>
                        <a:gd name="connsiteY5" fmla="*/ 1724159 h 1724159"/>
                        <a:gd name="connsiteX6" fmla="*/ 557690 w 1093510"/>
                        <a:gd name="connsiteY6" fmla="*/ 1724159 h 1724159"/>
                        <a:gd name="connsiteX7" fmla="*/ 0 w 1093510"/>
                        <a:gd name="connsiteY7" fmla="*/ 1724159 h 1724159"/>
                        <a:gd name="connsiteX8" fmla="*/ 0 w 1093510"/>
                        <a:gd name="connsiteY8" fmla="*/ 1201164 h 1724159"/>
                        <a:gd name="connsiteX9" fmla="*/ 0 w 1093510"/>
                        <a:gd name="connsiteY9" fmla="*/ 660928 h 1724159"/>
                        <a:gd name="connsiteX10" fmla="*/ 0 w 1093510"/>
                        <a:gd name="connsiteY10" fmla="*/ 0 h 17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510" h="1724159" extrusionOk="0">
                          <a:moveTo>
                            <a:pt x="0" y="0"/>
                          </a:moveTo>
                          <a:cubicBezTo>
                            <a:pt x="114168" y="24958"/>
                            <a:pt x="433611" y="-27649"/>
                            <a:pt x="568625" y="0"/>
                          </a:cubicBezTo>
                          <a:cubicBezTo>
                            <a:pt x="703639" y="27649"/>
                            <a:pt x="832308" y="17709"/>
                            <a:pt x="1093510" y="0"/>
                          </a:cubicBezTo>
                          <a:cubicBezTo>
                            <a:pt x="1073276" y="242932"/>
                            <a:pt x="1112172" y="436218"/>
                            <a:pt x="1093510" y="591961"/>
                          </a:cubicBezTo>
                          <a:cubicBezTo>
                            <a:pt x="1074848" y="747704"/>
                            <a:pt x="1087632" y="979621"/>
                            <a:pt x="1093510" y="1183923"/>
                          </a:cubicBezTo>
                          <a:cubicBezTo>
                            <a:pt x="1099388" y="1388225"/>
                            <a:pt x="1119457" y="1476406"/>
                            <a:pt x="1093510" y="1724159"/>
                          </a:cubicBezTo>
                          <a:cubicBezTo>
                            <a:pt x="865031" y="1701206"/>
                            <a:pt x="821937" y="1708901"/>
                            <a:pt x="557690" y="1724159"/>
                          </a:cubicBezTo>
                          <a:cubicBezTo>
                            <a:pt x="293443" y="1739417"/>
                            <a:pt x="278411" y="1750733"/>
                            <a:pt x="0" y="1724159"/>
                          </a:cubicBezTo>
                          <a:cubicBezTo>
                            <a:pt x="12095" y="1536765"/>
                            <a:pt x="-19353" y="1461193"/>
                            <a:pt x="0" y="1201164"/>
                          </a:cubicBezTo>
                          <a:cubicBezTo>
                            <a:pt x="19353" y="941135"/>
                            <a:pt x="4071" y="929353"/>
                            <a:pt x="0" y="660928"/>
                          </a:cubicBezTo>
                          <a:cubicBezTo>
                            <a:pt x="-4071" y="392503"/>
                            <a:pt x="306" y="14806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F6D6A1FA-6400-432C-8853-B6D2B2347096}"/>
                </a:ext>
              </a:extLst>
            </p:cNvPr>
            <p:cNvSpPr txBox="1"/>
            <p:nvPr/>
          </p:nvSpPr>
          <p:spPr>
            <a:xfrm>
              <a:off x="2376004" y="4217901"/>
              <a:ext cx="659535" cy="307777"/>
            </a:xfrm>
            <a:prstGeom prst="rect">
              <a:avLst/>
            </a:prstGeom>
            <a:solidFill>
              <a:srgbClr val="4B656D"/>
            </a:solidFill>
          </p:spPr>
          <p:txBody>
            <a:bodyPr wrap="none" rtlCol="0">
              <a:spAutoFit/>
            </a:bodyPr>
            <a:lstStyle/>
            <a:p>
              <a:r>
                <a:rPr lang="pl-PL" sz="1400" b="1" dirty="0">
                  <a:solidFill>
                    <a:schemeClr val="bg1"/>
                  </a:solidFill>
                  <a:latin typeface="Century Gothic" panose="020B0502020202020204" pitchFamily="34" charset="0"/>
                </a:rPr>
                <a:t>42,1%</a:t>
              </a:r>
            </a:p>
          </p:txBody>
        </p:sp>
      </p:grpSp>
      <p:sp>
        <p:nvSpPr>
          <p:cNvPr id="9" name="pole tekstowe 8">
            <a:extLst>
              <a:ext uri="{FF2B5EF4-FFF2-40B4-BE49-F238E27FC236}">
                <a16:creationId xmlns:a16="http://schemas.microsoft.com/office/drawing/2014/main" id="{731E96A3-114F-48E0-A66A-D4D8DCAE31DD}"/>
              </a:ext>
            </a:extLst>
          </p:cNvPr>
          <p:cNvSpPr txBox="1"/>
          <p:nvPr/>
        </p:nvSpPr>
        <p:spPr>
          <a:xfrm>
            <a:off x="501088" y="1267920"/>
            <a:ext cx="1434907" cy="430887"/>
          </a:xfrm>
          <a:prstGeom prst="rect">
            <a:avLst/>
          </a:prstGeom>
          <a:noFill/>
        </p:spPr>
        <p:txBody>
          <a:bodyPr wrap="square" rtlCol="0">
            <a:spAutoFit/>
          </a:bodyPr>
          <a:lstStyle/>
          <a:p>
            <a:r>
              <a:rPr lang="pl-PL" sz="1050" b="1" dirty="0">
                <a:solidFill>
                  <a:srgbClr val="FFCB06"/>
                </a:solidFill>
                <a:latin typeface="Century Gothic" panose="020B0502020202020204" pitchFamily="34" charset="0"/>
              </a:rPr>
              <a:t>Zdecydowanie się polepszy</a:t>
            </a:r>
          </a:p>
        </p:txBody>
      </p:sp>
      <p:sp>
        <p:nvSpPr>
          <p:cNvPr id="31" name="pole tekstowe 30">
            <a:extLst>
              <a:ext uri="{FF2B5EF4-FFF2-40B4-BE49-F238E27FC236}">
                <a16:creationId xmlns:a16="http://schemas.microsoft.com/office/drawing/2014/main" id="{7FDBA053-A5A7-451F-9FDE-C307C9E7F2CC}"/>
              </a:ext>
            </a:extLst>
          </p:cNvPr>
          <p:cNvSpPr txBox="1"/>
          <p:nvPr/>
        </p:nvSpPr>
        <p:spPr>
          <a:xfrm>
            <a:off x="500429" y="1842256"/>
            <a:ext cx="1434907" cy="430887"/>
          </a:xfrm>
          <a:prstGeom prst="rect">
            <a:avLst/>
          </a:prstGeom>
          <a:noFill/>
        </p:spPr>
        <p:txBody>
          <a:bodyPr wrap="square" rtlCol="0">
            <a:spAutoFit/>
          </a:bodyPr>
          <a:lstStyle/>
          <a:p>
            <a:r>
              <a:rPr lang="pl-PL" sz="1050" b="1" dirty="0">
                <a:solidFill>
                  <a:srgbClr val="FFE279"/>
                </a:solidFill>
                <a:latin typeface="Century Gothic" panose="020B0502020202020204" pitchFamily="34" charset="0"/>
              </a:rPr>
              <a:t>Raczej się polepszy</a:t>
            </a:r>
          </a:p>
        </p:txBody>
      </p:sp>
      <p:sp>
        <p:nvSpPr>
          <p:cNvPr id="32" name="pole tekstowe 31">
            <a:extLst>
              <a:ext uri="{FF2B5EF4-FFF2-40B4-BE49-F238E27FC236}">
                <a16:creationId xmlns:a16="http://schemas.microsoft.com/office/drawing/2014/main" id="{B565347C-B9D6-4ADB-8506-4B51671E43D5}"/>
              </a:ext>
            </a:extLst>
          </p:cNvPr>
          <p:cNvSpPr txBox="1"/>
          <p:nvPr/>
        </p:nvSpPr>
        <p:spPr>
          <a:xfrm>
            <a:off x="513917" y="2802008"/>
            <a:ext cx="1434907" cy="261610"/>
          </a:xfrm>
          <a:prstGeom prst="rect">
            <a:avLst/>
          </a:prstGeom>
          <a:noFill/>
        </p:spPr>
        <p:txBody>
          <a:bodyPr wrap="square" rtlCol="0">
            <a:spAutoFit/>
          </a:bodyPr>
          <a:lstStyle/>
          <a:p>
            <a:r>
              <a:rPr lang="pl-PL" sz="1050" b="1" dirty="0">
                <a:solidFill>
                  <a:srgbClr val="B5CDD5"/>
                </a:solidFill>
                <a:latin typeface="Century Gothic" panose="020B0502020202020204" pitchFamily="34" charset="0"/>
              </a:rPr>
              <a:t>Nie zmieni się</a:t>
            </a:r>
          </a:p>
        </p:txBody>
      </p:sp>
      <p:sp>
        <p:nvSpPr>
          <p:cNvPr id="33" name="pole tekstowe 32">
            <a:extLst>
              <a:ext uri="{FF2B5EF4-FFF2-40B4-BE49-F238E27FC236}">
                <a16:creationId xmlns:a16="http://schemas.microsoft.com/office/drawing/2014/main" id="{E2B86413-95E1-464C-8A1F-2EAFA0717602}"/>
              </a:ext>
            </a:extLst>
          </p:cNvPr>
          <p:cNvSpPr txBox="1"/>
          <p:nvPr/>
        </p:nvSpPr>
        <p:spPr>
          <a:xfrm>
            <a:off x="500428" y="3865386"/>
            <a:ext cx="1434907" cy="430887"/>
          </a:xfrm>
          <a:prstGeom prst="rect">
            <a:avLst/>
          </a:prstGeom>
          <a:noFill/>
        </p:spPr>
        <p:txBody>
          <a:bodyPr wrap="square" rtlCol="0">
            <a:spAutoFit/>
          </a:bodyPr>
          <a:lstStyle/>
          <a:p>
            <a:r>
              <a:rPr lang="pl-PL" sz="1050" b="1" dirty="0">
                <a:solidFill>
                  <a:srgbClr val="6D8F9A"/>
                </a:solidFill>
                <a:latin typeface="Century Gothic" panose="020B0502020202020204" pitchFamily="34" charset="0"/>
              </a:rPr>
              <a:t>Raczej się pogorszy</a:t>
            </a:r>
          </a:p>
        </p:txBody>
      </p:sp>
      <p:sp>
        <p:nvSpPr>
          <p:cNvPr id="34" name="pole tekstowe 33">
            <a:extLst>
              <a:ext uri="{FF2B5EF4-FFF2-40B4-BE49-F238E27FC236}">
                <a16:creationId xmlns:a16="http://schemas.microsoft.com/office/drawing/2014/main" id="{16D27C49-B55E-47D3-A7E7-4055481B7BBC}"/>
              </a:ext>
            </a:extLst>
          </p:cNvPr>
          <p:cNvSpPr txBox="1"/>
          <p:nvPr/>
        </p:nvSpPr>
        <p:spPr>
          <a:xfrm>
            <a:off x="500427" y="4805757"/>
            <a:ext cx="1434907" cy="430887"/>
          </a:xfrm>
          <a:prstGeom prst="rect">
            <a:avLst/>
          </a:prstGeom>
          <a:noFill/>
        </p:spPr>
        <p:txBody>
          <a:bodyPr wrap="square" rtlCol="0">
            <a:spAutoFit/>
          </a:bodyPr>
          <a:lstStyle/>
          <a:p>
            <a:r>
              <a:rPr lang="pl-PL" sz="1050" b="1" dirty="0">
                <a:solidFill>
                  <a:srgbClr val="4B656D"/>
                </a:solidFill>
                <a:latin typeface="Century Gothic" panose="020B0502020202020204" pitchFamily="34" charset="0"/>
              </a:rPr>
              <a:t>Zdecydowanie się pogorszy</a:t>
            </a:r>
          </a:p>
        </p:txBody>
      </p:sp>
      <p:sp>
        <p:nvSpPr>
          <p:cNvPr id="35" name="pole tekstowe 34">
            <a:extLst>
              <a:ext uri="{FF2B5EF4-FFF2-40B4-BE49-F238E27FC236}">
                <a16:creationId xmlns:a16="http://schemas.microsoft.com/office/drawing/2014/main" id="{9A2395FE-F504-43E1-B622-50343073FA11}"/>
              </a:ext>
            </a:extLst>
          </p:cNvPr>
          <p:cNvSpPr txBox="1"/>
          <p:nvPr/>
        </p:nvSpPr>
        <p:spPr>
          <a:xfrm>
            <a:off x="507709" y="5314213"/>
            <a:ext cx="1434907" cy="415498"/>
          </a:xfrm>
          <a:prstGeom prst="rect">
            <a:avLst/>
          </a:prstGeom>
          <a:noFill/>
        </p:spPr>
        <p:txBody>
          <a:bodyPr wrap="square" rtlCol="0">
            <a:spAutoFit/>
          </a:bodyPr>
          <a:lstStyle/>
          <a:p>
            <a:r>
              <a:rPr lang="pl-PL" sz="1000" b="1" dirty="0">
                <a:solidFill>
                  <a:schemeClr val="tx1">
                    <a:lumMod val="50000"/>
                    <a:lumOff val="50000"/>
                  </a:schemeClr>
                </a:solidFill>
                <a:latin typeface="Century Gothic" panose="020B0502020202020204" pitchFamily="34" charset="0"/>
              </a:rPr>
              <a:t>Nie wiem, trudno powiedzieć</a:t>
            </a:r>
          </a:p>
        </p:txBody>
      </p:sp>
      <p:graphicFrame>
        <p:nvGraphicFramePr>
          <p:cNvPr id="24" name="Tabela 23">
            <a:extLst>
              <a:ext uri="{FF2B5EF4-FFF2-40B4-BE49-F238E27FC236}">
                <a16:creationId xmlns:a16="http://schemas.microsoft.com/office/drawing/2014/main" id="{8ECEC88E-B73E-4CA4-8DEF-E166EF479123}"/>
              </a:ext>
            </a:extLst>
          </p:cNvPr>
          <p:cNvGraphicFramePr>
            <a:graphicFrameLocks noGrp="1"/>
          </p:cNvGraphicFramePr>
          <p:nvPr/>
        </p:nvGraphicFramePr>
        <p:xfrm>
          <a:off x="8630083" y="1704863"/>
          <a:ext cx="369455" cy="1290885"/>
        </p:xfrm>
        <a:graphic>
          <a:graphicData uri="http://schemas.openxmlformats.org/drawingml/2006/table">
            <a:tbl>
              <a:tblPr firstRow="1" bandRow="1">
                <a:tableStyleId>{2D5ABB26-0587-4C30-8999-92F81FD0307C}</a:tableStyleId>
              </a:tblPr>
              <a:tblGrid>
                <a:gridCol w="369455">
                  <a:extLst>
                    <a:ext uri="{9D8B030D-6E8A-4147-A177-3AD203B41FA5}">
                      <a16:colId xmlns:a16="http://schemas.microsoft.com/office/drawing/2014/main" val="3520356639"/>
                    </a:ext>
                  </a:extLst>
                </a:gridCol>
              </a:tblGrid>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124</a:t>
                      </a:r>
                    </a:p>
                  </a:txBody>
                  <a:tcPr marL="9525" marR="9525" marT="9525" marB="0" anchor="ctr"/>
                </a:tc>
                <a:extLst>
                  <a:ext uri="{0D108BD9-81ED-4DB2-BD59-A6C34878D82A}">
                    <a16:rowId xmlns:a16="http://schemas.microsoft.com/office/drawing/2014/main" val="310676636"/>
                  </a:ext>
                </a:extLst>
              </a:tr>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090955000"/>
                  </a:ext>
                </a:extLst>
              </a:tr>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3130812274"/>
                  </a:ext>
                </a:extLst>
              </a:tr>
              <a:tr h="2581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340047204"/>
                  </a:ext>
                </a:extLst>
              </a:tr>
              <a:tr h="258177">
                <a:tc>
                  <a:txBody>
                    <a:bodyPr/>
                    <a:lstStyle/>
                    <a:p>
                      <a:pPr algn="l" fontAlgn="t"/>
                      <a:r>
                        <a:rPr lang="pl-PL" sz="700" b="0" i="1" u="none" strike="noStrike" dirty="0">
                          <a:solidFill>
                            <a:schemeClr val="bg1">
                              <a:lumMod val="65000"/>
                            </a:schemeClr>
                          </a:solidFill>
                          <a:effectLst/>
                          <a:latin typeface="Century Gothic" panose="020B0502020202020204" pitchFamily="34" charset="0"/>
                        </a:rPr>
                        <a:t>N=293</a:t>
                      </a:r>
                    </a:p>
                  </a:txBody>
                  <a:tcPr marL="9525" marR="9525" marT="9525" marB="0" anchor="ctr"/>
                </a:tc>
                <a:extLst>
                  <a:ext uri="{0D108BD9-81ED-4DB2-BD59-A6C34878D82A}">
                    <a16:rowId xmlns:a16="http://schemas.microsoft.com/office/drawing/2014/main" val="2207661276"/>
                  </a:ext>
                </a:extLst>
              </a:tr>
            </a:tbl>
          </a:graphicData>
        </a:graphic>
      </p:graphicFrame>
      <p:graphicFrame>
        <p:nvGraphicFramePr>
          <p:cNvPr id="26" name="Tabela 25">
            <a:extLst>
              <a:ext uri="{FF2B5EF4-FFF2-40B4-BE49-F238E27FC236}">
                <a16:creationId xmlns:a16="http://schemas.microsoft.com/office/drawing/2014/main" id="{89C51E0F-0238-40F5-A0B8-DB67D2872490}"/>
              </a:ext>
            </a:extLst>
          </p:cNvPr>
          <p:cNvGraphicFramePr>
            <a:graphicFrameLocks noGrp="1"/>
          </p:cNvGraphicFramePr>
          <p:nvPr/>
        </p:nvGraphicFramePr>
        <p:xfrm>
          <a:off x="8630083" y="3250416"/>
          <a:ext cx="342788" cy="1082260"/>
        </p:xfrm>
        <a:graphic>
          <a:graphicData uri="http://schemas.openxmlformats.org/drawingml/2006/table">
            <a:tbl>
              <a:tblPr firstRow="1" bandRow="1">
                <a:tableStyleId>{2D5ABB26-0587-4C30-8999-92F81FD0307C}</a:tableStyleId>
              </a:tblPr>
              <a:tblGrid>
                <a:gridCol w="342788">
                  <a:extLst>
                    <a:ext uri="{9D8B030D-6E8A-4147-A177-3AD203B41FA5}">
                      <a16:colId xmlns:a16="http://schemas.microsoft.com/office/drawing/2014/main" val="3520356639"/>
                    </a:ext>
                  </a:extLst>
                </a:gridCol>
              </a:tblGrid>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7056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28" name="Tabela 27">
            <a:extLst>
              <a:ext uri="{FF2B5EF4-FFF2-40B4-BE49-F238E27FC236}">
                <a16:creationId xmlns:a16="http://schemas.microsoft.com/office/drawing/2014/main" id="{162B1134-0772-401C-80B2-D043CDD5838C}"/>
              </a:ext>
            </a:extLst>
          </p:cNvPr>
          <p:cNvGraphicFramePr>
            <a:graphicFrameLocks noGrp="1"/>
          </p:cNvGraphicFramePr>
          <p:nvPr/>
        </p:nvGraphicFramePr>
        <p:xfrm>
          <a:off x="8630083" y="4616306"/>
          <a:ext cx="369455" cy="766167"/>
        </p:xfrm>
        <a:graphic>
          <a:graphicData uri="http://schemas.openxmlformats.org/drawingml/2006/table">
            <a:tbl>
              <a:tblPr firstRow="1" bandRow="1">
                <a:tableStyleId>{2D5ABB26-0587-4C30-8999-92F81FD0307C}</a:tableStyleId>
              </a:tblPr>
              <a:tblGrid>
                <a:gridCol w="369455">
                  <a:extLst>
                    <a:ext uri="{9D8B030D-6E8A-4147-A177-3AD203B41FA5}">
                      <a16:colId xmlns:a16="http://schemas.microsoft.com/office/drawing/2014/main" val="3520356639"/>
                    </a:ext>
                  </a:extLst>
                </a:gridCol>
              </a:tblGrid>
              <a:tr h="2553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N=163</a:t>
                      </a:r>
                    </a:p>
                  </a:txBody>
                  <a:tcPr marL="9525" marR="9525" marT="9525" marB="0" anchor="ctr"/>
                </a:tc>
                <a:extLst>
                  <a:ext uri="{0D108BD9-81ED-4DB2-BD59-A6C34878D82A}">
                    <a16:rowId xmlns:a16="http://schemas.microsoft.com/office/drawing/2014/main" val="310676636"/>
                  </a:ext>
                </a:extLst>
              </a:tr>
              <a:tr h="2553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N=468</a:t>
                      </a:r>
                    </a:p>
                  </a:txBody>
                  <a:tcPr marL="9525" marR="9525" marT="9525" marB="0" anchor="ctr"/>
                </a:tc>
                <a:extLst>
                  <a:ext uri="{0D108BD9-81ED-4DB2-BD59-A6C34878D82A}">
                    <a16:rowId xmlns:a16="http://schemas.microsoft.com/office/drawing/2014/main" val="1090955000"/>
                  </a:ext>
                </a:extLst>
              </a:tr>
              <a:tr h="2553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N=306</a:t>
                      </a:r>
                    </a:p>
                  </a:txBody>
                  <a:tcPr marL="9525" marR="9525" marT="9525" marB="0" anchor="ctr"/>
                </a:tc>
                <a:extLst>
                  <a:ext uri="{0D108BD9-81ED-4DB2-BD59-A6C34878D82A}">
                    <a16:rowId xmlns:a16="http://schemas.microsoft.com/office/drawing/2014/main" val="2060303850"/>
                  </a:ext>
                </a:extLst>
              </a:tr>
            </a:tbl>
          </a:graphicData>
        </a:graphic>
      </p:graphicFrame>
      <p:graphicFrame>
        <p:nvGraphicFramePr>
          <p:cNvPr id="30" name="Wykres 29">
            <a:extLst>
              <a:ext uri="{FF2B5EF4-FFF2-40B4-BE49-F238E27FC236}">
                <a16:creationId xmlns:a16="http://schemas.microsoft.com/office/drawing/2014/main" id="{6707508F-A4C6-486D-9EAC-2A06B0F26194}"/>
              </a:ext>
            </a:extLst>
          </p:cNvPr>
          <p:cNvGraphicFramePr/>
          <p:nvPr/>
        </p:nvGraphicFramePr>
        <p:xfrm>
          <a:off x="5187616" y="903903"/>
          <a:ext cx="4040777" cy="627826"/>
        </p:xfrm>
        <a:graphic>
          <a:graphicData uri="http://schemas.openxmlformats.org/drawingml/2006/chart">
            <c:chart xmlns:c="http://schemas.openxmlformats.org/drawingml/2006/chart" xmlns:r="http://schemas.openxmlformats.org/officeDocument/2006/relationships" r:id="rId7"/>
          </a:graphicData>
        </a:graphic>
      </p:graphicFrame>
      <p:sp>
        <p:nvSpPr>
          <p:cNvPr id="36" name="pole tekstowe 35">
            <a:extLst>
              <a:ext uri="{FF2B5EF4-FFF2-40B4-BE49-F238E27FC236}">
                <a16:creationId xmlns:a16="http://schemas.microsoft.com/office/drawing/2014/main" id="{B7846F27-A93D-4271-9561-E82CA6B2652B}"/>
              </a:ext>
            </a:extLst>
          </p:cNvPr>
          <p:cNvSpPr txBox="1"/>
          <p:nvPr/>
        </p:nvSpPr>
        <p:spPr>
          <a:xfrm>
            <a:off x="3025879" y="1501153"/>
            <a:ext cx="1434907" cy="276999"/>
          </a:xfrm>
          <a:prstGeom prst="rect">
            <a:avLst/>
          </a:prstGeom>
          <a:noFill/>
        </p:spPr>
        <p:txBody>
          <a:bodyPr wrap="square" rtlCol="0">
            <a:spAutoFit/>
          </a:bodyPr>
          <a:lstStyle/>
          <a:p>
            <a:r>
              <a:rPr lang="pl-PL" sz="1200" b="1" dirty="0">
                <a:solidFill>
                  <a:srgbClr val="FFCB06"/>
                </a:solidFill>
                <a:latin typeface="Century Gothic" panose="020B0502020202020204" pitchFamily="34" charset="0"/>
              </a:rPr>
              <a:t>POLEPSZY SIĘ</a:t>
            </a:r>
          </a:p>
        </p:txBody>
      </p:sp>
      <p:sp>
        <p:nvSpPr>
          <p:cNvPr id="37" name="pole tekstowe 36">
            <a:extLst>
              <a:ext uri="{FF2B5EF4-FFF2-40B4-BE49-F238E27FC236}">
                <a16:creationId xmlns:a16="http://schemas.microsoft.com/office/drawing/2014/main" id="{844EF929-2FD2-49BB-B262-0336F89CF1F6}"/>
              </a:ext>
            </a:extLst>
          </p:cNvPr>
          <p:cNvSpPr txBox="1"/>
          <p:nvPr/>
        </p:nvSpPr>
        <p:spPr>
          <a:xfrm>
            <a:off x="3028529" y="4551041"/>
            <a:ext cx="1434907" cy="276999"/>
          </a:xfrm>
          <a:prstGeom prst="rect">
            <a:avLst/>
          </a:prstGeom>
          <a:noFill/>
        </p:spPr>
        <p:txBody>
          <a:bodyPr wrap="square" rtlCol="0">
            <a:spAutoFit/>
          </a:bodyPr>
          <a:lstStyle/>
          <a:p>
            <a:r>
              <a:rPr lang="pl-PL" sz="1200" b="1" dirty="0">
                <a:solidFill>
                  <a:srgbClr val="4B656D"/>
                </a:solidFill>
                <a:latin typeface="Century Gothic" panose="020B0502020202020204" pitchFamily="34" charset="0"/>
              </a:rPr>
              <a:t>POGORSZY SIĘ</a:t>
            </a:r>
          </a:p>
        </p:txBody>
      </p:sp>
    </p:spTree>
    <p:extLst>
      <p:ext uri="{BB962C8B-B14F-4D97-AF65-F5344CB8AC3E}">
        <p14:creationId xmlns:p14="http://schemas.microsoft.com/office/powerpoint/2010/main" val="247562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Obraz 125">
            <a:extLst>
              <a:ext uri="{FF2B5EF4-FFF2-40B4-BE49-F238E27FC236}">
                <a16:creationId xmlns:a16="http://schemas.microsoft.com/office/drawing/2014/main" id="{C966CFC5-4507-42D2-9A2D-3C3BC05A1F5F}"/>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42509" y="2122261"/>
            <a:ext cx="2554075" cy="2554075"/>
          </a:xfrm>
          <a:prstGeom prst="rect">
            <a:avLst/>
          </a:prstGeom>
        </p:spPr>
      </p:pic>
      <p:sp>
        <p:nvSpPr>
          <p:cNvPr id="128" name="pole tekstowe 127">
            <a:extLst>
              <a:ext uri="{FF2B5EF4-FFF2-40B4-BE49-F238E27FC236}">
                <a16:creationId xmlns:a16="http://schemas.microsoft.com/office/drawing/2014/main" id="{F8487D0B-7594-40EF-B7BE-35E5089A3526}"/>
              </a:ext>
            </a:extLst>
          </p:cNvPr>
          <p:cNvSpPr txBox="1"/>
          <p:nvPr/>
        </p:nvSpPr>
        <p:spPr>
          <a:xfrm>
            <a:off x="1720853" y="5017502"/>
            <a:ext cx="2584892" cy="1200329"/>
          </a:xfrm>
          <a:prstGeom prst="rect">
            <a:avLst/>
          </a:prstGeom>
          <a:noFill/>
        </p:spPr>
        <p:txBody>
          <a:bodyPr wrap="square" rtlCol="0">
            <a:spAutoFit/>
          </a:bodyPr>
          <a:lstStyle/>
          <a:p>
            <a:r>
              <a:rPr lang="pl-PL" sz="900" i="1" dirty="0">
                <a:solidFill>
                  <a:schemeClr val="bg1">
                    <a:lumMod val="50000"/>
                  </a:schemeClr>
                </a:solidFill>
                <a:latin typeface="Century Gothic" panose="020B0502020202020204" pitchFamily="34" charset="0"/>
              </a:rPr>
              <a:t>Podkarpackie, N=56</a:t>
            </a:r>
          </a:p>
          <a:p>
            <a:r>
              <a:rPr lang="pl-PL" sz="900" i="1" dirty="0">
                <a:solidFill>
                  <a:schemeClr val="bg1">
                    <a:lumMod val="50000"/>
                  </a:schemeClr>
                </a:solidFill>
                <a:latin typeface="Century Gothic" panose="020B0502020202020204" pitchFamily="34" charset="0"/>
              </a:rPr>
              <a:t>Podlaskie, N=32</a:t>
            </a:r>
          </a:p>
          <a:p>
            <a:r>
              <a:rPr lang="pl-PL" sz="900" i="1" dirty="0">
                <a:solidFill>
                  <a:schemeClr val="bg1">
                    <a:lumMod val="50000"/>
                  </a:schemeClr>
                </a:solidFill>
                <a:latin typeface="Century Gothic" panose="020B0502020202020204" pitchFamily="34" charset="0"/>
              </a:rPr>
              <a:t>Pomorskie, N=59</a:t>
            </a:r>
          </a:p>
          <a:p>
            <a:r>
              <a:rPr lang="pl-PL" sz="900" i="1" dirty="0">
                <a:solidFill>
                  <a:schemeClr val="bg1">
                    <a:lumMod val="50000"/>
                  </a:schemeClr>
                </a:solidFill>
                <a:latin typeface="Century Gothic" panose="020B0502020202020204" pitchFamily="34" charset="0"/>
              </a:rPr>
              <a:t>Śląskie, N=119</a:t>
            </a:r>
          </a:p>
          <a:p>
            <a:r>
              <a:rPr lang="pl-PL" sz="900" i="1" dirty="0">
                <a:solidFill>
                  <a:schemeClr val="bg1">
                    <a:lumMod val="50000"/>
                  </a:schemeClr>
                </a:solidFill>
                <a:latin typeface="Century Gothic" panose="020B0502020202020204" pitchFamily="34" charset="0"/>
              </a:rPr>
              <a:t>Świętokrzyskie, N=33</a:t>
            </a:r>
          </a:p>
          <a:p>
            <a:r>
              <a:rPr lang="pl-PL" sz="900" i="1" dirty="0">
                <a:solidFill>
                  <a:schemeClr val="bg1">
                    <a:lumMod val="50000"/>
                  </a:schemeClr>
                </a:solidFill>
                <a:latin typeface="Century Gothic" panose="020B0502020202020204" pitchFamily="34" charset="0"/>
              </a:rPr>
              <a:t>Warmińsko-mazurskie, N=36</a:t>
            </a:r>
          </a:p>
          <a:p>
            <a:r>
              <a:rPr lang="pl-PL" sz="900" i="1" dirty="0">
                <a:solidFill>
                  <a:schemeClr val="bg1">
                    <a:lumMod val="50000"/>
                  </a:schemeClr>
                </a:solidFill>
                <a:latin typeface="Century Gothic" panose="020B0502020202020204" pitchFamily="34" charset="0"/>
              </a:rPr>
              <a:t>Wielkopolskie, N=89</a:t>
            </a:r>
          </a:p>
          <a:p>
            <a:r>
              <a:rPr lang="pl-PL" sz="900" i="1" dirty="0">
                <a:solidFill>
                  <a:schemeClr val="bg1">
                    <a:lumMod val="50000"/>
                  </a:schemeClr>
                </a:solidFill>
                <a:latin typeface="Century Gothic" panose="020B0502020202020204" pitchFamily="34" charset="0"/>
              </a:rPr>
              <a:t>Zachodniopomorskie, N=46</a:t>
            </a:r>
          </a:p>
        </p:txBody>
      </p:sp>
      <p:sp>
        <p:nvSpPr>
          <p:cNvPr id="127" name="pole tekstowe 126">
            <a:extLst>
              <a:ext uri="{FF2B5EF4-FFF2-40B4-BE49-F238E27FC236}">
                <a16:creationId xmlns:a16="http://schemas.microsoft.com/office/drawing/2014/main" id="{FCA7D77B-2058-4147-8193-74770D24716B}"/>
              </a:ext>
            </a:extLst>
          </p:cNvPr>
          <p:cNvSpPr txBox="1"/>
          <p:nvPr/>
        </p:nvSpPr>
        <p:spPr>
          <a:xfrm>
            <a:off x="147026" y="4890616"/>
            <a:ext cx="2584892" cy="1338828"/>
          </a:xfrm>
          <a:prstGeom prst="rect">
            <a:avLst/>
          </a:prstGeom>
          <a:noFill/>
        </p:spPr>
        <p:txBody>
          <a:bodyPr wrap="square" rtlCol="0">
            <a:spAutoFit/>
          </a:bodyPr>
          <a:lstStyle/>
          <a:p>
            <a:r>
              <a:rPr lang="pl-PL" sz="900" i="1" dirty="0">
                <a:solidFill>
                  <a:schemeClr val="bg1">
                    <a:lumMod val="50000"/>
                  </a:schemeClr>
                </a:solidFill>
                <a:latin typeface="Century Gothic" panose="020B0502020202020204" pitchFamily="34" charset="0"/>
              </a:rPr>
              <a:t>dane w %</a:t>
            </a:r>
          </a:p>
          <a:p>
            <a:r>
              <a:rPr lang="pl-PL" sz="900" i="1" dirty="0">
                <a:solidFill>
                  <a:schemeClr val="bg1">
                    <a:lumMod val="50000"/>
                  </a:schemeClr>
                </a:solidFill>
                <a:latin typeface="Century Gothic" panose="020B0502020202020204" pitchFamily="34" charset="0"/>
              </a:rPr>
              <a:t>Dolnośląskie, N=76</a:t>
            </a:r>
          </a:p>
          <a:p>
            <a:r>
              <a:rPr lang="pl-PL" sz="900" i="1" dirty="0">
                <a:solidFill>
                  <a:schemeClr val="bg1">
                    <a:lumMod val="50000"/>
                  </a:schemeClr>
                </a:solidFill>
                <a:latin typeface="Century Gothic" panose="020B0502020202020204" pitchFamily="34" charset="0"/>
              </a:rPr>
              <a:t>Kujawsko-pomorskie, N=54</a:t>
            </a:r>
          </a:p>
          <a:p>
            <a:r>
              <a:rPr lang="pl-PL" sz="900" i="1" dirty="0">
                <a:solidFill>
                  <a:schemeClr val="bg1">
                    <a:lumMod val="50000"/>
                  </a:schemeClr>
                </a:solidFill>
                <a:latin typeface="Century Gothic" panose="020B0502020202020204" pitchFamily="34" charset="0"/>
              </a:rPr>
              <a:t>Lubelskie, N=56</a:t>
            </a:r>
          </a:p>
          <a:p>
            <a:r>
              <a:rPr lang="pl-PL" sz="900" i="1" dirty="0">
                <a:solidFill>
                  <a:schemeClr val="bg1">
                    <a:lumMod val="50000"/>
                  </a:schemeClr>
                </a:solidFill>
                <a:latin typeface="Century Gothic" panose="020B0502020202020204" pitchFamily="34" charset="0"/>
              </a:rPr>
              <a:t>Lubuskie, N=27</a:t>
            </a:r>
          </a:p>
          <a:p>
            <a:r>
              <a:rPr lang="pl-PL" sz="900" i="1" dirty="0">
                <a:solidFill>
                  <a:schemeClr val="bg1">
                    <a:lumMod val="50000"/>
                  </a:schemeClr>
                </a:solidFill>
                <a:latin typeface="Century Gothic" panose="020B0502020202020204" pitchFamily="34" charset="0"/>
              </a:rPr>
              <a:t>Łódzkie, N=65</a:t>
            </a:r>
          </a:p>
          <a:p>
            <a:r>
              <a:rPr lang="pl-PL" sz="900" i="1" dirty="0">
                <a:solidFill>
                  <a:schemeClr val="bg1">
                    <a:lumMod val="50000"/>
                  </a:schemeClr>
                </a:solidFill>
                <a:latin typeface="Century Gothic" panose="020B0502020202020204" pitchFamily="34" charset="0"/>
              </a:rPr>
              <a:t>Małopolskie, N=87</a:t>
            </a:r>
          </a:p>
          <a:p>
            <a:r>
              <a:rPr lang="pl-PL" sz="900" i="1" dirty="0">
                <a:solidFill>
                  <a:schemeClr val="bg1">
                    <a:lumMod val="50000"/>
                  </a:schemeClr>
                </a:solidFill>
                <a:latin typeface="Century Gothic" panose="020B0502020202020204" pitchFamily="34" charset="0"/>
              </a:rPr>
              <a:t>Mazowieckie, N=138</a:t>
            </a:r>
          </a:p>
          <a:p>
            <a:r>
              <a:rPr lang="pl-PL" sz="900" i="1" dirty="0">
                <a:solidFill>
                  <a:schemeClr val="bg1">
                    <a:lumMod val="50000"/>
                  </a:schemeClr>
                </a:solidFill>
                <a:latin typeface="Century Gothic" panose="020B0502020202020204" pitchFamily="34" charset="0"/>
              </a:rPr>
              <a:t>Opolskie, N=27</a:t>
            </a:r>
          </a:p>
        </p:txBody>
      </p:sp>
      <p:sp>
        <p:nvSpPr>
          <p:cNvPr id="74" name="Prostokąt 73">
            <a:extLst>
              <a:ext uri="{FF2B5EF4-FFF2-40B4-BE49-F238E27FC236}">
                <a16:creationId xmlns:a16="http://schemas.microsoft.com/office/drawing/2014/main" id="{1C909459-BA2E-4ED8-AF53-575BEEF41C53}"/>
              </a:ext>
            </a:extLst>
          </p:cNvPr>
          <p:cNvSpPr/>
          <p:nvPr/>
        </p:nvSpPr>
        <p:spPr>
          <a:xfrm>
            <a:off x="0" y="1678"/>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P10. Czy uważa Pan/i, że w ciągu następnych 10 lat jakość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pSp>
        <p:nvGrpSpPr>
          <p:cNvPr id="3" name="Grupa 2">
            <a:extLst>
              <a:ext uri="{FF2B5EF4-FFF2-40B4-BE49-F238E27FC236}">
                <a16:creationId xmlns:a16="http://schemas.microsoft.com/office/drawing/2014/main" id="{AF3BF5E4-7CAA-44F6-92DB-62BE483118BB}"/>
              </a:ext>
            </a:extLst>
          </p:cNvPr>
          <p:cNvGrpSpPr/>
          <p:nvPr/>
        </p:nvGrpSpPr>
        <p:grpSpPr>
          <a:xfrm>
            <a:off x="2344448" y="769511"/>
            <a:ext cx="4788557" cy="296913"/>
            <a:chOff x="2344448" y="935079"/>
            <a:chExt cx="4788557" cy="296913"/>
          </a:xfrm>
        </p:grpSpPr>
        <p:sp>
          <p:nvSpPr>
            <p:cNvPr id="73" name="Prostokąt: zaokrąglone rogi 72">
              <a:extLst>
                <a:ext uri="{FF2B5EF4-FFF2-40B4-BE49-F238E27FC236}">
                  <a16:creationId xmlns:a16="http://schemas.microsoft.com/office/drawing/2014/main" id="{86BB8252-79D8-4959-88A4-DC67E1B0C37C}"/>
                </a:ext>
              </a:extLst>
            </p:cNvPr>
            <p:cNvSpPr/>
            <p:nvPr/>
          </p:nvSpPr>
          <p:spPr>
            <a:xfrm>
              <a:off x="2344449" y="935079"/>
              <a:ext cx="4788556" cy="296913"/>
            </a:xfrm>
            <a:prstGeom prst="round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Odsetek wskazań pozytywnych (zdecydowanie i raczej się polepszy)</a:t>
              </a:r>
            </a:p>
          </p:txBody>
        </p:sp>
        <p:sp>
          <p:nvSpPr>
            <p:cNvPr id="2" name="Prostokąt 1">
              <a:extLst>
                <a:ext uri="{FF2B5EF4-FFF2-40B4-BE49-F238E27FC236}">
                  <a16:creationId xmlns:a16="http://schemas.microsoft.com/office/drawing/2014/main" id="{3DF09FE5-98D3-4608-B4D8-53768364D469}"/>
                </a:ext>
              </a:extLst>
            </p:cNvPr>
            <p:cNvSpPr/>
            <p:nvPr/>
          </p:nvSpPr>
          <p:spPr>
            <a:xfrm>
              <a:off x="2344448" y="978051"/>
              <a:ext cx="181037" cy="197035"/>
            </a:xfrm>
            <a:prstGeom prst="rect">
              <a:avLst/>
            </a:prstGeom>
            <a:solidFill>
              <a:srgbClr val="FFD22D"/>
            </a:solidFill>
            <a:ln>
              <a:solidFill>
                <a:srgbClr val="FFD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3" name="Grupa 22">
            <a:extLst>
              <a:ext uri="{FF2B5EF4-FFF2-40B4-BE49-F238E27FC236}">
                <a16:creationId xmlns:a16="http://schemas.microsoft.com/office/drawing/2014/main" id="{49F2C449-84A5-4114-81E1-7C8DB1D3191D}"/>
              </a:ext>
            </a:extLst>
          </p:cNvPr>
          <p:cNvGrpSpPr/>
          <p:nvPr/>
        </p:nvGrpSpPr>
        <p:grpSpPr>
          <a:xfrm>
            <a:off x="2344448" y="1112234"/>
            <a:ext cx="4789431" cy="296913"/>
            <a:chOff x="2344447" y="1260165"/>
            <a:chExt cx="4789431" cy="296913"/>
          </a:xfrm>
        </p:grpSpPr>
        <p:sp>
          <p:nvSpPr>
            <p:cNvPr id="124" name="Prostokąt: zaokrąglone rogi 123">
              <a:extLst>
                <a:ext uri="{FF2B5EF4-FFF2-40B4-BE49-F238E27FC236}">
                  <a16:creationId xmlns:a16="http://schemas.microsoft.com/office/drawing/2014/main" id="{9C24EF96-0C2A-4B4D-AA79-8A5FB20BFB6C}"/>
                </a:ext>
              </a:extLst>
            </p:cNvPr>
            <p:cNvSpPr/>
            <p:nvPr/>
          </p:nvSpPr>
          <p:spPr>
            <a:xfrm>
              <a:off x="2345322" y="1260165"/>
              <a:ext cx="4788556" cy="296913"/>
            </a:xfrm>
            <a:prstGeom prst="roundRect">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Odsetek wskazań negatywnych (zdecydowanie i raczej się pogorszy)</a:t>
              </a:r>
            </a:p>
          </p:txBody>
        </p:sp>
        <p:sp>
          <p:nvSpPr>
            <p:cNvPr id="75" name="Prostokąt 74">
              <a:extLst>
                <a:ext uri="{FF2B5EF4-FFF2-40B4-BE49-F238E27FC236}">
                  <a16:creationId xmlns:a16="http://schemas.microsoft.com/office/drawing/2014/main" id="{99934B9D-5CA7-4AAA-B75A-D11FD2E7935F}"/>
                </a:ext>
              </a:extLst>
            </p:cNvPr>
            <p:cNvSpPr/>
            <p:nvPr/>
          </p:nvSpPr>
          <p:spPr>
            <a:xfrm>
              <a:off x="2344447" y="1294738"/>
              <a:ext cx="181037" cy="197035"/>
            </a:xfrm>
            <a:prstGeom prst="rect">
              <a:avLst/>
            </a:prstGeom>
            <a:solidFill>
              <a:srgbClr val="6D8F9A"/>
            </a:solidFill>
            <a:ln>
              <a:solidFill>
                <a:srgbClr val="6D8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aphicFrame>
        <p:nvGraphicFramePr>
          <p:cNvPr id="139" name="Wykres 138">
            <a:extLst>
              <a:ext uri="{FF2B5EF4-FFF2-40B4-BE49-F238E27FC236}">
                <a16:creationId xmlns:a16="http://schemas.microsoft.com/office/drawing/2014/main" id="{B1A70938-F99E-4616-B5F9-2FC59CDED858}"/>
              </a:ext>
            </a:extLst>
          </p:cNvPr>
          <p:cNvGraphicFramePr/>
          <p:nvPr/>
        </p:nvGraphicFramePr>
        <p:xfrm>
          <a:off x="4715137" y="4753556"/>
          <a:ext cx="720000" cy="7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Wykres 139">
            <a:extLst>
              <a:ext uri="{FF2B5EF4-FFF2-40B4-BE49-F238E27FC236}">
                <a16:creationId xmlns:a16="http://schemas.microsoft.com/office/drawing/2014/main" id="{BCF913F7-6923-4443-8A49-AB1ED5986733}"/>
              </a:ext>
            </a:extLst>
          </p:cNvPr>
          <p:cNvGraphicFramePr/>
          <p:nvPr/>
        </p:nvGraphicFramePr>
        <p:xfrm>
          <a:off x="4121622" y="4234392"/>
          <a:ext cx="720000" cy="7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Wykres 140">
            <a:extLst>
              <a:ext uri="{FF2B5EF4-FFF2-40B4-BE49-F238E27FC236}">
                <a16:creationId xmlns:a16="http://schemas.microsoft.com/office/drawing/2014/main" id="{0182326C-6EA7-4C02-A416-3F30494BE805}"/>
              </a:ext>
            </a:extLst>
          </p:cNvPr>
          <p:cNvGraphicFramePr/>
          <p:nvPr/>
        </p:nvGraphicFramePr>
        <p:xfrm>
          <a:off x="4524767" y="2378619"/>
          <a:ext cx="720000" cy="7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Wykres 141">
            <a:extLst>
              <a:ext uri="{FF2B5EF4-FFF2-40B4-BE49-F238E27FC236}">
                <a16:creationId xmlns:a16="http://schemas.microsoft.com/office/drawing/2014/main" id="{1DDA8921-8A09-4D07-9724-B45F4813902B}"/>
              </a:ext>
            </a:extLst>
          </p:cNvPr>
          <p:cNvGraphicFramePr/>
          <p:nvPr/>
        </p:nvGraphicFramePr>
        <p:xfrm>
          <a:off x="3781243" y="2978657"/>
          <a:ext cx="720000" cy="7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3" name="Wykres 142">
            <a:extLst>
              <a:ext uri="{FF2B5EF4-FFF2-40B4-BE49-F238E27FC236}">
                <a16:creationId xmlns:a16="http://schemas.microsoft.com/office/drawing/2014/main" id="{5A4F6F75-25B4-44FE-B440-F548D4F78F68}"/>
              </a:ext>
            </a:extLst>
          </p:cNvPr>
          <p:cNvGraphicFramePr/>
          <p:nvPr/>
        </p:nvGraphicFramePr>
        <p:xfrm>
          <a:off x="4997098" y="3512305"/>
          <a:ext cx="720000" cy="7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4" name="Wykres 143">
            <a:extLst>
              <a:ext uri="{FF2B5EF4-FFF2-40B4-BE49-F238E27FC236}">
                <a16:creationId xmlns:a16="http://schemas.microsoft.com/office/drawing/2014/main" id="{E51FDFA0-0890-44F4-B784-0C0F3BFB73C3}"/>
              </a:ext>
            </a:extLst>
          </p:cNvPr>
          <p:cNvGraphicFramePr/>
          <p:nvPr/>
        </p:nvGraphicFramePr>
        <p:xfrm>
          <a:off x="3333346" y="3874392"/>
          <a:ext cx="720000" cy="7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5" name="Wykres 144">
            <a:extLst>
              <a:ext uri="{FF2B5EF4-FFF2-40B4-BE49-F238E27FC236}">
                <a16:creationId xmlns:a16="http://schemas.microsoft.com/office/drawing/2014/main" id="{489B98B9-1F13-49D3-A3AD-CFA36E0B1E98}"/>
              </a:ext>
            </a:extLst>
          </p:cNvPr>
          <p:cNvGraphicFramePr/>
          <p:nvPr/>
        </p:nvGraphicFramePr>
        <p:xfrm>
          <a:off x="2809487" y="3074903"/>
          <a:ext cx="720000" cy="72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6" name="Wykres 145">
            <a:extLst>
              <a:ext uri="{FF2B5EF4-FFF2-40B4-BE49-F238E27FC236}">
                <a16:creationId xmlns:a16="http://schemas.microsoft.com/office/drawing/2014/main" id="{AA4BA076-14C7-4DE5-BD1C-E21C86B5955C}"/>
              </a:ext>
            </a:extLst>
          </p:cNvPr>
          <p:cNvGraphicFramePr/>
          <p:nvPr/>
        </p:nvGraphicFramePr>
        <p:xfrm>
          <a:off x="2951633" y="1878057"/>
          <a:ext cx="720000" cy="720000"/>
        </p:xfrm>
        <a:graphic>
          <a:graphicData uri="http://schemas.openxmlformats.org/drawingml/2006/chart">
            <c:chart xmlns:c="http://schemas.openxmlformats.org/drawingml/2006/chart" xmlns:r="http://schemas.openxmlformats.org/officeDocument/2006/relationships" r:id="rId11"/>
          </a:graphicData>
        </a:graphic>
      </p:graphicFrame>
      <p:grpSp>
        <p:nvGrpSpPr>
          <p:cNvPr id="21" name="Grupa 20">
            <a:extLst>
              <a:ext uri="{FF2B5EF4-FFF2-40B4-BE49-F238E27FC236}">
                <a16:creationId xmlns:a16="http://schemas.microsoft.com/office/drawing/2014/main" id="{71612C24-627C-42AC-86C8-B0BE16065D7E}"/>
              </a:ext>
            </a:extLst>
          </p:cNvPr>
          <p:cNvGrpSpPr/>
          <p:nvPr/>
        </p:nvGrpSpPr>
        <p:grpSpPr>
          <a:xfrm>
            <a:off x="2696584" y="1409147"/>
            <a:ext cx="5464739" cy="4501326"/>
            <a:chOff x="3207635" y="1792663"/>
            <a:chExt cx="4957034" cy="4117810"/>
          </a:xfrm>
        </p:grpSpPr>
        <p:grpSp>
          <p:nvGrpSpPr>
            <p:cNvPr id="22" name="Grupa 21">
              <a:extLst>
                <a:ext uri="{FF2B5EF4-FFF2-40B4-BE49-F238E27FC236}">
                  <a16:creationId xmlns:a16="http://schemas.microsoft.com/office/drawing/2014/main" id="{4E9AE041-1ACC-4678-95FE-37C116C84A2C}"/>
                </a:ext>
              </a:extLst>
            </p:cNvPr>
            <p:cNvGrpSpPr/>
            <p:nvPr/>
          </p:nvGrpSpPr>
          <p:grpSpPr>
            <a:xfrm>
              <a:off x="3207635" y="1792663"/>
              <a:ext cx="4791100" cy="4117810"/>
              <a:chOff x="327654" y="1443880"/>
              <a:chExt cx="4791100" cy="4117810"/>
            </a:xfrm>
          </p:grpSpPr>
          <p:grpSp>
            <p:nvGrpSpPr>
              <p:cNvPr id="4" name="Grupa 3" descr="Grafika przedstawiająca rozkład respondentów na poszczególne województwa: mazowieckie 13,9%, śląskie 11,9%, wielkopolskie 9,4%, małopolskie 8,9%, łódzkie 6,9%, dolnośląskie 7,4%, pomorskie 5,9%, lubelskie 5,4%, kujawsko-pomorskie 5,4%, podkarpackie 5,0%, zachodniopomorskie 4,5%, warmińsko-mazurskie 3,5%, lubuskie 2,5%, podlaskie 3,5%, opolskie 2,5%, świętokrzyskie 3,5%." title="Odsetek respondentów w podziale na województwa">
                <a:extLst>
                  <a:ext uri="{FF2B5EF4-FFF2-40B4-BE49-F238E27FC236}">
                    <a16:creationId xmlns:a16="http://schemas.microsoft.com/office/drawing/2014/main" id="{2DC35ACA-2E1B-4E4B-960B-11CB8998C81D}"/>
                  </a:ext>
                </a:extLst>
              </p:cNvPr>
              <p:cNvGrpSpPr/>
              <p:nvPr/>
            </p:nvGrpSpPr>
            <p:grpSpPr>
              <a:xfrm>
                <a:off x="327654" y="1443880"/>
                <a:ext cx="4791100" cy="4117810"/>
                <a:chOff x="881063" y="0"/>
                <a:chExt cx="7381876" cy="6858000"/>
              </a:xfrm>
              <a:noFill/>
            </p:grpSpPr>
            <p:sp>
              <p:nvSpPr>
                <p:cNvPr id="5" name="Freeform 5">
                  <a:extLst>
                    <a:ext uri="{FF2B5EF4-FFF2-40B4-BE49-F238E27FC236}">
                      <a16:creationId xmlns:a16="http://schemas.microsoft.com/office/drawing/2014/main" id="{ABB9344C-83FC-46B1-B083-C35C7B9E68F8}"/>
                    </a:ext>
                  </a:extLst>
                </p:cNvPr>
                <p:cNvSpPr>
                  <a:spLocks/>
                </p:cNvSpPr>
                <p:nvPr/>
              </p:nvSpPr>
              <p:spPr bwMode="auto">
                <a:xfrm>
                  <a:off x="4624388" y="1638300"/>
                  <a:ext cx="2779713" cy="2833688"/>
                </a:xfrm>
                <a:custGeom>
                  <a:avLst/>
                  <a:gdLst>
                    <a:gd name="T0" fmla="*/ 1622 w 1751"/>
                    <a:gd name="T1" fmla="*/ 809 h 1785"/>
                    <a:gd name="T2" fmla="*/ 1459 w 1751"/>
                    <a:gd name="T3" fmla="*/ 719 h 1785"/>
                    <a:gd name="T4" fmla="*/ 1429 w 1751"/>
                    <a:gd name="T5" fmla="*/ 640 h 1785"/>
                    <a:gd name="T6" fmla="*/ 1447 w 1751"/>
                    <a:gd name="T7" fmla="*/ 552 h 1785"/>
                    <a:gd name="T8" fmla="*/ 1381 w 1751"/>
                    <a:gd name="T9" fmla="*/ 503 h 1785"/>
                    <a:gd name="T10" fmla="*/ 1322 w 1751"/>
                    <a:gd name="T11" fmla="*/ 463 h 1785"/>
                    <a:gd name="T12" fmla="*/ 1185 w 1751"/>
                    <a:gd name="T13" fmla="*/ 395 h 1785"/>
                    <a:gd name="T14" fmla="*/ 1099 w 1751"/>
                    <a:gd name="T15" fmla="*/ 262 h 1785"/>
                    <a:gd name="T16" fmla="*/ 1049 w 1751"/>
                    <a:gd name="T17" fmla="*/ 207 h 1785"/>
                    <a:gd name="T18" fmla="*/ 1016 w 1751"/>
                    <a:gd name="T19" fmla="*/ 42 h 1785"/>
                    <a:gd name="T20" fmla="*/ 831 w 1751"/>
                    <a:gd name="T21" fmla="*/ 59 h 1785"/>
                    <a:gd name="T22" fmla="*/ 666 w 1751"/>
                    <a:gd name="T23" fmla="*/ 113 h 1785"/>
                    <a:gd name="T24" fmla="*/ 618 w 1751"/>
                    <a:gd name="T25" fmla="*/ 157 h 1785"/>
                    <a:gd name="T26" fmla="*/ 560 w 1751"/>
                    <a:gd name="T27" fmla="*/ 163 h 1785"/>
                    <a:gd name="T28" fmla="*/ 513 w 1751"/>
                    <a:gd name="T29" fmla="*/ 183 h 1785"/>
                    <a:gd name="T30" fmla="*/ 463 w 1751"/>
                    <a:gd name="T31" fmla="*/ 246 h 1785"/>
                    <a:gd name="T32" fmla="*/ 298 w 1751"/>
                    <a:gd name="T33" fmla="*/ 242 h 1785"/>
                    <a:gd name="T34" fmla="*/ 213 w 1751"/>
                    <a:gd name="T35" fmla="*/ 236 h 1785"/>
                    <a:gd name="T36" fmla="*/ 181 w 1751"/>
                    <a:gd name="T37" fmla="*/ 278 h 1785"/>
                    <a:gd name="T38" fmla="*/ 185 w 1751"/>
                    <a:gd name="T39" fmla="*/ 342 h 1785"/>
                    <a:gd name="T40" fmla="*/ 81 w 1751"/>
                    <a:gd name="T41" fmla="*/ 433 h 1785"/>
                    <a:gd name="T42" fmla="*/ 83 w 1751"/>
                    <a:gd name="T43" fmla="*/ 489 h 1785"/>
                    <a:gd name="T44" fmla="*/ 101 w 1751"/>
                    <a:gd name="T45" fmla="*/ 543 h 1785"/>
                    <a:gd name="T46" fmla="*/ 34 w 1751"/>
                    <a:gd name="T47" fmla="*/ 620 h 1785"/>
                    <a:gd name="T48" fmla="*/ 44 w 1751"/>
                    <a:gd name="T49" fmla="*/ 702 h 1785"/>
                    <a:gd name="T50" fmla="*/ 0 w 1751"/>
                    <a:gd name="T51" fmla="*/ 801 h 1785"/>
                    <a:gd name="T52" fmla="*/ 40 w 1751"/>
                    <a:gd name="T53" fmla="*/ 827 h 1785"/>
                    <a:gd name="T54" fmla="*/ 141 w 1751"/>
                    <a:gd name="T55" fmla="*/ 853 h 1785"/>
                    <a:gd name="T56" fmla="*/ 280 w 1751"/>
                    <a:gd name="T57" fmla="*/ 843 h 1785"/>
                    <a:gd name="T58" fmla="*/ 362 w 1751"/>
                    <a:gd name="T59" fmla="*/ 896 h 1785"/>
                    <a:gd name="T60" fmla="*/ 421 w 1751"/>
                    <a:gd name="T61" fmla="*/ 972 h 1785"/>
                    <a:gd name="T62" fmla="*/ 461 w 1751"/>
                    <a:gd name="T63" fmla="*/ 1091 h 1785"/>
                    <a:gd name="T64" fmla="*/ 483 w 1751"/>
                    <a:gd name="T65" fmla="*/ 1111 h 1785"/>
                    <a:gd name="T66" fmla="*/ 586 w 1751"/>
                    <a:gd name="T67" fmla="*/ 1115 h 1785"/>
                    <a:gd name="T68" fmla="*/ 630 w 1751"/>
                    <a:gd name="T69" fmla="*/ 1133 h 1785"/>
                    <a:gd name="T70" fmla="*/ 670 w 1751"/>
                    <a:gd name="T71" fmla="*/ 1195 h 1785"/>
                    <a:gd name="T72" fmla="*/ 684 w 1751"/>
                    <a:gd name="T73" fmla="*/ 1286 h 1785"/>
                    <a:gd name="T74" fmla="*/ 636 w 1751"/>
                    <a:gd name="T75" fmla="*/ 1342 h 1785"/>
                    <a:gd name="T76" fmla="*/ 574 w 1751"/>
                    <a:gd name="T77" fmla="*/ 1374 h 1785"/>
                    <a:gd name="T78" fmla="*/ 618 w 1751"/>
                    <a:gd name="T79" fmla="*/ 1471 h 1785"/>
                    <a:gd name="T80" fmla="*/ 594 w 1751"/>
                    <a:gd name="T81" fmla="*/ 1537 h 1785"/>
                    <a:gd name="T82" fmla="*/ 620 w 1751"/>
                    <a:gd name="T83" fmla="*/ 1598 h 1785"/>
                    <a:gd name="T84" fmla="*/ 753 w 1751"/>
                    <a:gd name="T85" fmla="*/ 1692 h 1785"/>
                    <a:gd name="T86" fmla="*/ 825 w 1751"/>
                    <a:gd name="T87" fmla="*/ 1692 h 1785"/>
                    <a:gd name="T88" fmla="*/ 914 w 1751"/>
                    <a:gd name="T89" fmla="*/ 1733 h 1785"/>
                    <a:gd name="T90" fmla="*/ 1034 w 1751"/>
                    <a:gd name="T91" fmla="*/ 1781 h 1785"/>
                    <a:gd name="T92" fmla="*/ 1125 w 1751"/>
                    <a:gd name="T93" fmla="*/ 1751 h 1785"/>
                    <a:gd name="T94" fmla="*/ 1167 w 1751"/>
                    <a:gd name="T95" fmla="*/ 1684 h 1785"/>
                    <a:gd name="T96" fmla="*/ 1177 w 1751"/>
                    <a:gd name="T97" fmla="*/ 1562 h 1785"/>
                    <a:gd name="T98" fmla="*/ 1105 w 1751"/>
                    <a:gd name="T99" fmla="*/ 1405 h 1785"/>
                    <a:gd name="T100" fmla="*/ 1089 w 1751"/>
                    <a:gd name="T101" fmla="*/ 1368 h 1785"/>
                    <a:gd name="T102" fmla="*/ 1105 w 1751"/>
                    <a:gd name="T103" fmla="*/ 1332 h 1785"/>
                    <a:gd name="T104" fmla="*/ 1167 w 1751"/>
                    <a:gd name="T105" fmla="*/ 1302 h 1785"/>
                    <a:gd name="T106" fmla="*/ 1189 w 1751"/>
                    <a:gd name="T107" fmla="*/ 1214 h 1785"/>
                    <a:gd name="T108" fmla="*/ 1209 w 1751"/>
                    <a:gd name="T109" fmla="*/ 1103 h 1785"/>
                    <a:gd name="T110" fmla="*/ 1205 w 1751"/>
                    <a:gd name="T111" fmla="*/ 1053 h 1785"/>
                    <a:gd name="T112" fmla="*/ 1387 w 1751"/>
                    <a:gd name="T113" fmla="*/ 1006 h 1785"/>
                    <a:gd name="T114" fmla="*/ 1519 w 1751"/>
                    <a:gd name="T115" fmla="*/ 978 h 1785"/>
                    <a:gd name="T116" fmla="*/ 1550 w 1751"/>
                    <a:gd name="T117" fmla="*/ 942 h 1785"/>
                    <a:gd name="T118" fmla="*/ 1594 w 1751"/>
                    <a:gd name="T119" fmla="*/ 942 h 1785"/>
                    <a:gd name="T120" fmla="*/ 1656 w 1751"/>
                    <a:gd name="T121" fmla="*/ 948 h 1785"/>
                    <a:gd name="T122" fmla="*/ 1741 w 1751"/>
                    <a:gd name="T123" fmla="*/ 841 h 1785"/>
                    <a:gd name="T124" fmla="*/ 1698 w 1751"/>
                    <a:gd name="T125" fmla="*/ 81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1" h="1785">
                      <a:moveTo>
                        <a:pt x="1698" y="817"/>
                      </a:moveTo>
                      <a:lnTo>
                        <a:pt x="1698" y="817"/>
                      </a:lnTo>
                      <a:lnTo>
                        <a:pt x="1698" y="817"/>
                      </a:lnTo>
                      <a:lnTo>
                        <a:pt x="1690" y="817"/>
                      </a:lnTo>
                      <a:lnTo>
                        <a:pt x="1690" y="817"/>
                      </a:lnTo>
                      <a:lnTo>
                        <a:pt x="1654" y="815"/>
                      </a:lnTo>
                      <a:lnTo>
                        <a:pt x="1622" y="809"/>
                      </a:lnTo>
                      <a:lnTo>
                        <a:pt x="1590" y="799"/>
                      </a:lnTo>
                      <a:lnTo>
                        <a:pt x="1562" y="787"/>
                      </a:lnTo>
                      <a:lnTo>
                        <a:pt x="1535" y="773"/>
                      </a:lnTo>
                      <a:lnTo>
                        <a:pt x="1509" y="755"/>
                      </a:lnTo>
                      <a:lnTo>
                        <a:pt x="1483" y="737"/>
                      </a:lnTo>
                      <a:lnTo>
                        <a:pt x="1459" y="719"/>
                      </a:lnTo>
                      <a:lnTo>
                        <a:pt x="1459" y="719"/>
                      </a:lnTo>
                      <a:lnTo>
                        <a:pt x="1449" y="708"/>
                      </a:lnTo>
                      <a:lnTo>
                        <a:pt x="1439" y="698"/>
                      </a:lnTo>
                      <a:lnTo>
                        <a:pt x="1433" y="686"/>
                      </a:lnTo>
                      <a:lnTo>
                        <a:pt x="1429" y="676"/>
                      </a:lnTo>
                      <a:lnTo>
                        <a:pt x="1427" y="666"/>
                      </a:lnTo>
                      <a:lnTo>
                        <a:pt x="1427" y="656"/>
                      </a:lnTo>
                      <a:lnTo>
                        <a:pt x="1429" y="640"/>
                      </a:lnTo>
                      <a:lnTo>
                        <a:pt x="1429" y="640"/>
                      </a:lnTo>
                      <a:lnTo>
                        <a:pt x="1433" y="626"/>
                      </a:lnTo>
                      <a:lnTo>
                        <a:pt x="1439" y="614"/>
                      </a:lnTo>
                      <a:lnTo>
                        <a:pt x="1451" y="592"/>
                      </a:lnTo>
                      <a:lnTo>
                        <a:pt x="1451" y="592"/>
                      </a:lnTo>
                      <a:lnTo>
                        <a:pt x="1447" y="552"/>
                      </a:lnTo>
                      <a:lnTo>
                        <a:pt x="1447" y="552"/>
                      </a:lnTo>
                      <a:lnTo>
                        <a:pt x="1429" y="519"/>
                      </a:lnTo>
                      <a:lnTo>
                        <a:pt x="1429" y="519"/>
                      </a:lnTo>
                      <a:lnTo>
                        <a:pt x="1423" y="509"/>
                      </a:lnTo>
                      <a:lnTo>
                        <a:pt x="1423" y="509"/>
                      </a:lnTo>
                      <a:lnTo>
                        <a:pt x="1403" y="507"/>
                      </a:lnTo>
                      <a:lnTo>
                        <a:pt x="1393" y="505"/>
                      </a:lnTo>
                      <a:lnTo>
                        <a:pt x="1381" y="503"/>
                      </a:lnTo>
                      <a:lnTo>
                        <a:pt x="1370" y="497"/>
                      </a:lnTo>
                      <a:lnTo>
                        <a:pt x="1358" y="491"/>
                      </a:lnTo>
                      <a:lnTo>
                        <a:pt x="1348" y="483"/>
                      </a:lnTo>
                      <a:lnTo>
                        <a:pt x="1338" y="471"/>
                      </a:lnTo>
                      <a:lnTo>
                        <a:pt x="1338" y="471"/>
                      </a:lnTo>
                      <a:lnTo>
                        <a:pt x="1322" y="463"/>
                      </a:lnTo>
                      <a:lnTo>
                        <a:pt x="1322" y="463"/>
                      </a:lnTo>
                      <a:lnTo>
                        <a:pt x="1302" y="461"/>
                      </a:lnTo>
                      <a:lnTo>
                        <a:pt x="1302" y="461"/>
                      </a:lnTo>
                      <a:lnTo>
                        <a:pt x="1274" y="455"/>
                      </a:lnTo>
                      <a:lnTo>
                        <a:pt x="1250" y="445"/>
                      </a:lnTo>
                      <a:lnTo>
                        <a:pt x="1226" y="431"/>
                      </a:lnTo>
                      <a:lnTo>
                        <a:pt x="1205" y="415"/>
                      </a:lnTo>
                      <a:lnTo>
                        <a:pt x="1185" y="395"/>
                      </a:lnTo>
                      <a:lnTo>
                        <a:pt x="1167" y="372"/>
                      </a:lnTo>
                      <a:lnTo>
                        <a:pt x="1151" y="346"/>
                      </a:lnTo>
                      <a:lnTo>
                        <a:pt x="1139" y="316"/>
                      </a:lnTo>
                      <a:lnTo>
                        <a:pt x="1139" y="316"/>
                      </a:lnTo>
                      <a:lnTo>
                        <a:pt x="1133" y="304"/>
                      </a:lnTo>
                      <a:lnTo>
                        <a:pt x="1123" y="290"/>
                      </a:lnTo>
                      <a:lnTo>
                        <a:pt x="1099" y="262"/>
                      </a:lnTo>
                      <a:lnTo>
                        <a:pt x="1099" y="262"/>
                      </a:lnTo>
                      <a:lnTo>
                        <a:pt x="1083" y="246"/>
                      </a:lnTo>
                      <a:lnTo>
                        <a:pt x="1069" y="228"/>
                      </a:lnTo>
                      <a:lnTo>
                        <a:pt x="1069" y="228"/>
                      </a:lnTo>
                      <a:lnTo>
                        <a:pt x="1059" y="218"/>
                      </a:lnTo>
                      <a:lnTo>
                        <a:pt x="1059" y="218"/>
                      </a:lnTo>
                      <a:lnTo>
                        <a:pt x="1049" y="207"/>
                      </a:lnTo>
                      <a:lnTo>
                        <a:pt x="1040" y="195"/>
                      </a:lnTo>
                      <a:lnTo>
                        <a:pt x="1032" y="179"/>
                      </a:lnTo>
                      <a:lnTo>
                        <a:pt x="1028" y="161"/>
                      </a:lnTo>
                      <a:lnTo>
                        <a:pt x="1028" y="161"/>
                      </a:lnTo>
                      <a:lnTo>
                        <a:pt x="1022" y="123"/>
                      </a:lnTo>
                      <a:lnTo>
                        <a:pt x="1018" y="83"/>
                      </a:lnTo>
                      <a:lnTo>
                        <a:pt x="1016" y="42"/>
                      </a:lnTo>
                      <a:lnTo>
                        <a:pt x="1016" y="0"/>
                      </a:lnTo>
                      <a:lnTo>
                        <a:pt x="1016" y="0"/>
                      </a:lnTo>
                      <a:lnTo>
                        <a:pt x="942" y="20"/>
                      </a:lnTo>
                      <a:lnTo>
                        <a:pt x="942" y="20"/>
                      </a:lnTo>
                      <a:lnTo>
                        <a:pt x="886" y="40"/>
                      </a:lnTo>
                      <a:lnTo>
                        <a:pt x="831" y="59"/>
                      </a:lnTo>
                      <a:lnTo>
                        <a:pt x="831" y="59"/>
                      </a:lnTo>
                      <a:lnTo>
                        <a:pt x="777" y="77"/>
                      </a:lnTo>
                      <a:lnTo>
                        <a:pt x="721" y="95"/>
                      </a:lnTo>
                      <a:lnTo>
                        <a:pt x="721" y="95"/>
                      </a:lnTo>
                      <a:lnTo>
                        <a:pt x="706" y="99"/>
                      </a:lnTo>
                      <a:lnTo>
                        <a:pt x="706" y="99"/>
                      </a:lnTo>
                      <a:lnTo>
                        <a:pt x="684" y="107"/>
                      </a:lnTo>
                      <a:lnTo>
                        <a:pt x="666" y="113"/>
                      </a:lnTo>
                      <a:lnTo>
                        <a:pt x="652" y="123"/>
                      </a:lnTo>
                      <a:lnTo>
                        <a:pt x="646" y="129"/>
                      </a:lnTo>
                      <a:lnTo>
                        <a:pt x="642" y="137"/>
                      </a:lnTo>
                      <a:lnTo>
                        <a:pt x="642" y="137"/>
                      </a:lnTo>
                      <a:lnTo>
                        <a:pt x="634" y="145"/>
                      </a:lnTo>
                      <a:lnTo>
                        <a:pt x="626" y="151"/>
                      </a:lnTo>
                      <a:lnTo>
                        <a:pt x="618" y="157"/>
                      </a:lnTo>
                      <a:lnTo>
                        <a:pt x="608" y="159"/>
                      </a:lnTo>
                      <a:lnTo>
                        <a:pt x="590" y="163"/>
                      </a:lnTo>
                      <a:lnTo>
                        <a:pt x="574" y="163"/>
                      </a:lnTo>
                      <a:lnTo>
                        <a:pt x="574" y="163"/>
                      </a:lnTo>
                      <a:lnTo>
                        <a:pt x="566" y="163"/>
                      </a:lnTo>
                      <a:lnTo>
                        <a:pt x="566" y="163"/>
                      </a:lnTo>
                      <a:lnTo>
                        <a:pt x="560" y="163"/>
                      </a:lnTo>
                      <a:lnTo>
                        <a:pt x="560" y="163"/>
                      </a:lnTo>
                      <a:lnTo>
                        <a:pt x="547" y="163"/>
                      </a:lnTo>
                      <a:lnTo>
                        <a:pt x="537" y="165"/>
                      </a:lnTo>
                      <a:lnTo>
                        <a:pt x="527" y="169"/>
                      </a:lnTo>
                      <a:lnTo>
                        <a:pt x="521" y="173"/>
                      </a:lnTo>
                      <a:lnTo>
                        <a:pt x="515" y="177"/>
                      </a:lnTo>
                      <a:lnTo>
                        <a:pt x="513" y="183"/>
                      </a:lnTo>
                      <a:lnTo>
                        <a:pt x="507" y="195"/>
                      </a:lnTo>
                      <a:lnTo>
                        <a:pt x="507" y="195"/>
                      </a:lnTo>
                      <a:lnTo>
                        <a:pt x="501" y="209"/>
                      </a:lnTo>
                      <a:lnTo>
                        <a:pt x="493" y="220"/>
                      </a:lnTo>
                      <a:lnTo>
                        <a:pt x="485" y="230"/>
                      </a:lnTo>
                      <a:lnTo>
                        <a:pt x="475" y="240"/>
                      </a:lnTo>
                      <a:lnTo>
                        <a:pt x="463" y="246"/>
                      </a:lnTo>
                      <a:lnTo>
                        <a:pt x="451" y="252"/>
                      </a:lnTo>
                      <a:lnTo>
                        <a:pt x="435" y="254"/>
                      </a:lnTo>
                      <a:lnTo>
                        <a:pt x="421" y="256"/>
                      </a:lnTo>
                      <a:lnTo>
                        <a:pt x="421" y="256"/>
                      </a:lnTo>
                      <a:lnTo>
                        <a:pt x="397" y="254"/>
                      </a:lnTo>
                      <a:lnTo>
                        <a:pt x="397" y="254"/>
                      </a:lnTo>
                      <a:lnTo>
                        <a:pt x="298" y="242"/>
                      </a:lnTo>
                      <a:lnTo>
                        <a:pt x="298" y="242"/>
                      </a:lnTo>
                      <a:lnTo>
                        <a:pt x="256" y="236"/>
                      </a:lnTo>
                      <a:lnTo>
                        <a:pt x="256" y="236"/>
                      </a:lnTo>
                      <a:lnTo>
                        <a:pt x="238" y="232"/>
                      </a:lnTo>
                      <a:lnTo>
                        <a:pt x="220" y="228"/>
                      </a:lnTo>
                      <a:lnTo>
                        <a:pt x="220" y="228"/>
                      </a:lnTo>
                      <a:lnTo>
                        <a:pt x="213" y="236"/>
                      </a:lnTo>
                      <a:lnTo>
                        <a:pt x="213" y="236"/>
                      </a:lnTo>
                      <a:lnTo>
                        <a:pt x="197" y="248"/>
                      </a:lnTo>
                      <a:lnTo>
                        <a:pt x="187" y="258"/>
                      </a:lnTo>
                      <a:lnTo>
                        <a:pt x="183" y="268"/>
                      </a:lnTo>
                      <a:lnTo>
                        <a:pt x="181" y="278"/>
                      </a:lnTo>
                      <a:lnTo>
                        <a:pt x="181" y="278"/>
                      </a:lnTo>
                      <a:lnTo>
                        <a:pt x="181" y="278"/>
                      </a:lnTo>
                      <a:lnTo>
                        <a:pt x="181" y="278"/>
                      </a:lnTo>
                      <a:lnTo>
                        <a:pt x="183" y="290"/>
                      </a:lnTo>
                      <a:lnTo>
                        <a:pt x="189" y="306"/>
                      </a:lnTo>
                      <a:lnTo>
                        <a:pt x="189" y="306"/>
                      </a:lnTo>
                      <a:lnTo>
                        <a:pt x="191" y="318"/>
                      </a:lnTo>
                      <a:lnTo>
                        <a:pt x="189" y="330"/>
                      </a:lnTo>
                      <a:lnTo>
                        <a:pt x="185" y="342"/>
                      </a:lnTo>
                      <a:lnTo>
                        <a:pt x="177" y="350"/>
                      </a:lnTo>
                      <a:lnTo>
                        <a:pt x="177" y="350"/>
                      </a:lnTo>
                      <a:lnTo>
                        <a:pt x="143" y="378"/>
                      </a:lnTo>
                      <a:lnTo>
                        <a:pt x="143" y="378"/>
                      </a:lnTo>
                      <a:lnTo>
                        <a:pt x="111" y="405"/>
                      </a:lnTo>
                      <a:lnTo>
                        <a:pt x="95" y="419"/>
                      </a:lnTo>
                      <a:lnTo>
                        <a:pt x="81" y="433"/>
                      </a:lnTo>
                      <a:lnTo>
                        <a:pt x="81" y="433"/>
                      </a:lnTo>
                      <a:lnTo>
                        <a:pt x="73" y="441"/>
                      </a:lnTo>
                      <a:lnTo>
                        <a:pt x="71" y="447"/>
                      </a:lnTo>
                      <a:lnTo>
                        <a:pt x="71" y="455"/>
                      </a:lnTo>
                      <a:lnTo>
                        <a:pt x="73" y="463"/>
                      </a:lnTo>
                      <a:lnTo>
                        <a:pt x="77" y="475"/>
                      </a:lnTo>
                      <a:lnTo>
                        <a:pt x="83" y="489"/>
                      </a:lnTo>
                      <a:lnTo>
                        <a:pt x="95" y="505"/>
                      </a:lnTo>
                      <a:lnTo>
                        <a:pt x="95" y="505"/>
                      </a:lnTo>
                      <a:lnTo>
                        <a:pt x="99" y="513"/>
                      </a:lnTo>
                      <a:lnTo>
                        <a:pt x="101" y="521"/>
                      </a:lnTo>
                      <a:lnTo>
                        <a:pt x="103" y="527"/>
                      </a:lnTo>
                      <a:lnTo>
                        <a:pt x="103" y="535"/>
                      </a:lnTo>
                      <a:lnTo>
                        <a:pt x="101" y="543"/>
                      </a:lnTo>
                      <a:lnTo>
                        <a:pt x="97" y="548"/>
                      </a:lnTo>
                      <a:lnTo>
                        <a:pt x="93" y="556"/>
                      </a:lnTo>
                      <a:lnTo>
                        <a:pt x="87" y="560"/>
                      </a:lnTo>
                      <a:lnTo>
                        <a:pt x="87" y="560"/>
                      </a:lnTo>
                      <a:lnTo>
                        <a:pt x="63" y="582"/>
                      </a:lnTo>
                      <a:lnTo>
                        <a:pt x="46" y="602"/>
                      </a:lnTo>
                      <a:lnTo>
                        <a:pt x="34" y="620"/>
                      </a:lnTo>
                      <a:lnTo>
                        <a:pt x="28" y="638"/>
                      </a:lnTo>
                      <a:lnTo>
                        <a:pt x="26" y="652"/>
                      </a:lnTo>
                      <a:lnTo>
                        <a:pt x="28" y="666"/>
                      </a:lnTo>
                      <a:lnTo>
                        <a:pt x="32" y="680"/>
                      </a:lnTo>
                      <a:lnTo>
                        <a:pt x="40" y="692"/>
                      </a:lnTo>
                      <a:lnTo>
                        <a:pt x="40" y="692"/>
                      </a:lnTo>
                      <a:lnTo>
                        <a:pt x="44" y="702"/>
                      </a:lnTo>
                      <a:lnTo>
                        <a:pt x="44" y="713"/>
                      </a:lnTo>
                      <a:lnTo>
                        <a:pt x="44" y="723"/>
                      </a:lnTo>
                      <a:lnTo>
                        <a:pt x="40" y="733"/>
                      </a:lnTo>
                      <a:lnTo>
                        <a:pt x="40" y="733"/>
                      </a:lnTo>
                      <a:lnTo>
                        <a:pt x="22" y="761"/>
                      </a:lnTo>
                      <a:lnTo>
                        <a:pt x="22" y="761"/>
                      </a:lnTo>
                      <a:lnTo>
                        <a:pt x="0" y="801"/>
                      </a:lnTo>
                      <a:lnTo>
                        <a:pt x="0" y="801"/>
                      </a:lnTo>
                      <a:lnTo>
                        <a:pt x="0" y="803"/>
                      </a:lnTo>
                      <a:lnTo>
                        <a:pt x="0" y="803"/>
                      </a:lnTo>
                      <a:lnTo>
                        <a:pt x="14" y="809"/>
                      </a:lnTo>
                      <a:lnTo>
                        <a:pt x="28" y="817"/>
                      </a:lnTo>
                      <a:lnTo>
                        <a:pt x="28" y="817"/>
                      </a:lnTo>
                      <a:lnTo>
                        <a:pt x="40" y="827"/>
                      </a:lnTo>
                      <a:lnTo>
                        <a:pt x="51" y="833"/>
                      </a:lnTo>
                      <a:lnTo>
                        <a:pt x="63" y="839"/>
                      </a:lnTo>
                      <a:lnTo>
                        <a:pt x="77" y="845"/>
                      </a:lnTo>
                      <a:lnTo>
                        <a:pt x="91" y="849"/>
                      </a:lnTo>
                      <a:lnTo>
                        <a:pt x="107" y="851"/>
                      </a:lnTo>
                      <a:lnTo>
                        <a:pt x="141" y="853"/>
                      </a:lnTo>
                      <a:lnTo>
                        <a:pt x="141" y="853"/>
                      </a:lnTo>
                      <a:lnTo>
                        <a:pt x="179" y="851"/>
                      </a:lnTo>
                      <a:lnTo>
                        <a:pt x="218" y="847"/>
                      </a:lnTo>
                      <a:lnTo>
                        <a:pt x="230" y="847"/>
                      </a:lnTo>
                      <a:lnTo>
                        <a:pt x="232" y="845"/>
                      </a:lnTo>
                      <a:lnTo>
                        <a:pt x="232" y="845"/>
                      </a:lnTo>
                      <a:lnTo>
                        <a:pt x="258" y="843"/>
                      </a:lnTo>
                      <a:lnTo>
                        <a:pt x="280" y="843"/>
                      </a:lnTo>
                      <a:lnTo>
                        <a:pt x="280" y="843"/>
                      </a:lnTo>
                      <a:lnTo>
                        <a:pt x="300" y="843"/>
                      </a:lnTo>
                      <a:lnTo>
                        <a:pt x="318" y="849"/>
                      </a:lnTo>
                      <a:lnTo>
                        <a:pt x="332" y="857"/>
                      </a:lnTo>
                      <a:lnTo>
                        <a:pt x="344" y="867"/>
                      </a:lnTo>
                      <a:lnTo>
                        <a:pt x="352" y="880"/>
                      </a:lnTo>
                      <a:lnTo>
                        <a:pt x="362" y="896"/>
                      </a:lnTo>
                      <a:lnTo>
                        <a:pt x="378" y="932"/>
                      </a:lnTo>
                      <a:lnTo>
                        <a:pt x="378" y="934"/>
                      </a:lnTo>
                      <a:lnTo>
                        <a:pt x="378" y="934"/>
                      </a:lnTo>
                      <a:lnTo>
                        <a:pt x="385" y="948"/>
                      </a:lnTo>
                      <a:lnTo>
                        <a:pt x="385" y="948"/>
                      </a:lnTo>
                      <a:lnTo>
                        <a:pt x="405" y="960"/>
                      </a:lnTo>
                      <a:lnTo>
                        <a:pt x="421" y="972"/>
                      </a:lnTo>
                      <a:lnTo>
                        <a:pt x="435" y="988"/>
                      </a:lnTo>
                      <a:lnTo>
                        <a:pt x="445" y="1004"/>
                      </a:lnTo>
                      <a:lnTo>
                        <a:pt x="453" y="1024"/>
                      </a:lnTo>
                      <a:lnTo>
                        <a:pt x="459" y="1044"/>
                      </a:lnTo>
                      <a:lnTo>
                        <a:pt x="461" y="1067"/>
                      </a:lnTo>
                      <a:lnTo>
                        <a:pt x="461" y="1091"/>
                      </a:lnTo>
                      <a:lnTo>
                        <a:pt x="461" y="1091"/>
                      </a:lnTo>
                      <a:lnTo>
                        <a:pt x="461" y="1103"/>
                      </a:lnTo>
                      <a:lnTo>
                        <a:pt x="463" y="1107"/>
                      </a:lnTo>
                      <a:lnTo>
                        <a:pt x="463" y="1107"/>
                      </a:lnTo>
                      <a:lnTo>
                        <a:pt x="469" y="1109"/>
                      </a:lnTo>
                      <a:lnTo>
                        <a:pt x="481" y="1111"/>
                      </a:lnTo>
                      <a:lnTo>
                        <a:pt x="481" y="1111"/>
                      </a:lnTo>
                      <a:lnTo>
                        <a:pt x="483" y="1111"/>
                      </a:lnTo>
                      <a:lnTo>
                        <a:pt x="483" y="1111"/>
                      </a:lnTo>
                      <a:lnTo>
                        <a:pt x="509" y="1111"/>
                      </a:lnTo>
                      <a:lnTo>
                        <a:pt x="509" y="1111"/>
                      </a:lnTo>
                      <a:lnTo>
                        <a:pt x="525" y="1111"/>
                      </a:lnTo>
                      <a:lnTo>
                        <a:pt x="525" y="1111"/>
                      </a:lnTo>
                      <a:lnTo>
                        <a:pt x="558" y="1113"/>
                      </a:lnTo>
                      <a:lnTo>
                        <a:pt x="586" y="1115"/>
                      </a:lnTo>
                      <a:lnTo>
                        <a:pt x="598" y="1117"/>
                      </a:lnTo>
                      <a:lnTo>
                        <a:pt x="608" y="1121"/>
                      </a:lnTo>
                      <a:lnTo>
                        <a:pt x="620" y="1125"/>
                      </a:lnTo>
                      <a:lnTo>
                        <a:pt x="628" y="1131"/>
                      </a:lnTo>
                      <a:lnTo>
                        <a:pt x="628" y="1131"/>
                      </a:lnTo>
                      <a:lnTo>
                        <a:pt x="630" y="1133"/>
                      </a:lnTo>
                      <a:lnTo>
                        <a:pt x="630" y="1133"/>
                      </a:lnTo>
                      <a:lnTo>
                        <a:pt x="636" y="1133"/>
                      </a:lnTo>
                      <a:lnTo>
                        <a:pt x="636" y="1133"/>
                      </a:lnTo>
                      <a:lnTo>
                        <a:pt x="638" y="1139"/>
                      </a:lnTo>
                      <a:lnTo>
                        <a:pt x="638" y="1139"/>
                      </a:lnTo>
                      <a:lnTo>
                        <a:pt x="650" y="1153"/>
                      </a:lnTo>
                      <a:lnTo>
                        <a:pt x="660" y="1173"/>
                      </a:lnTo>
                      <a:lnTo>
                        <a:pt x="670" y="1195"/>
                      </a:lnTo>
                      <a:lnTo>
                        <a:pt x="680" y="1222"/>
                      </a:lnTo>
                      <a:lnTo>
                        <a:pt x="680" y="1222"/>
                      </a:lnTo>
                      <a:lnTo>
                        <a:pt x="684" y="1238"/>
                      </a:lnTo>
                      <a:lnTo>
                        <a:pt x="686" y="1252"/>
                      </a:lnTo>
                      <a:lnTo>
                        <a:pt x="688" y="1264"/>
                      </a:lnTo>
                      <a:lnTo>
                        <a:pt x="686" y="1276"/>
                      </a:lnTo>
                      <a:lnTo>
                        <a:pt x="684" y="1286"/>
                      </a:lnTo>
                      <a:lnTo>
                        <a:pt x="682" y="1296"/>
                      </a:lnTo>
                      <a:lnTo>
                        <a:pt x="674" y="1310"/>
                      </a:lnTo>
                      <a:lnTo>
                        <a:pt x="674" y="1310"/>
                      </a:lnTo>
                      <a:lnTo>
                        <a:pt x="664" y="1324"/>
                      </a:lnTo>
                      <a:lnTo>
                        <a:pt x="656" y="1330"/>
                      </a:lnTo>
                      <a:lnTo>
                        <a:pt x="646" y="1338"/>
                      </a:lnTo>
                      <a:lnTo>
                        <a:pt x="636" y="1342"/>
                      </a:lnTo>
                      <a:lnTo>
                        <a:pt x="622" y="1348"/>
                      </a:lnTo>
                      <a:lnTo>
                        <a:pt x="608" y="1352"/>
                      </a:lnTo>
                      <a:lnTo>
                        <a:pt x="590" y="1354"/>
                      </a:lnTo>
                      <a:lnTo>
                        <a:pt x="590" y="1354"/>
                      </a:lnTo>
                      <a:lnTo>
                        <a:pt x="566" y="1358"/>
                      </a:lnTo>
                      <a:lnTo>
                        <a:pt x="566" y="1358"/>
                      </a:lnTo>
                      <a:lnTo>
                        <a:pt x="574" y="1374"/>
                      </a:lnTo>
                      <a:lnTo>
                        <a:pt x="574" y="1374"/>
                      </a:lnTo>
                      <a:lnTo>
                        <a:pt x="580" y="1387"/>
                      </a:lnTo>
                      <a:lnTo>
                        <a:pt x="580" y="1387"/>
                      </a:lnTo>
                      <a:lnTo>
                        <a:pt x="594" y="1417"/>
                      </a:lnTo>
                      <a:lnTo>
                        <a:pt x="608" y="1447"/>
                      </a:lnTo>
                      <a:lnTo>
                        <a:pt x="608" y="1447"/>
                      </a:lnTo>
                      <a:lnTo>
                        <a:pt x="618" y="1471"/>
                      </a:lnTo>
                      <a:lnTo>
                        <a:pt x="618" y="1471"/>
                      </a:lnTo>
                      <a:lnTo>
                        <a:pt x="622" y="1481"/>
                      </a:lnTo>
                      <a:lnTo>
                        <a:pt x="622" y="1493"/>
                      </a:lnTo>
                      <a:lnTo>
                        <a:pt x="620" y="1503"/>
                      </a:lnTo>
                      <a:lnTo>
                        <a:pt x="614" y="1513"/>
                      </a:lnTo>
                      <a:lnTo>
                        <a:pt x="614" y="1513"/>
                      </a:lnTo>
                      <a:lnTo>
                        <a:pt x="594" y="1537"/>
                      </a:lnTo>
                      <a:lnTo>
                        <a:pt x="594" y="1537"/>
                      </a:lnTo>
                      <a:lnTo>
                        <a:pt x="572" y="1566"/>
                      </a:lnTo>
                      <a:lnTo>
                        <a:pt x="572" y="1566"/>
                      </a:lnTo>
                      <a:lnTo>
                        <a:pt x="588" y="1572"/>
                      </a:lnTo>
                      <a:lnTo>
                        <a:pt x="602" y="1582"/>
                      </a:lnTo>
                      <a:lnTo>
                        <a:pt x="614" y="1590"/>
                      </a:lnTo>
                      <a:lnTo>
                        <a:pt x="620" y="1598"/>
                      </a:lnTo>
                      <a:lnTo>
                        <a:pt x="620" y="1598"/>
                      </a:lnTo>
                      <a:lnTo>
                        <a:pt x="660" y="1636"/>
                      </a:lnTo>
                      <a:lnTo>
                        <a:pt x="678" y="1654"/>
                      </a:lnTo>
                      <a:lnTo>
                        <a:pt x="696" y="1666"/>
                      </a:lnTo>
                      <a:lnTo>
                        <a:pt x="714" y="1678"/>
                      </a:lnTo>
                      <a:lnTo>
                        <a:pt x="733" y="1686"/>
                      </a:lnTo>
                      <a:lnTo>
                        <a:pt x="753" y="1692"/>
                      </a:lnTo>
                      <a:lnTo>
                        <a:pt x="773" y="1692"/>
                      </a:lnTo>
                      <a:lnTo>
                        <a:pt x="773" y="1692"/>
                      </a:lnTo>
                      <a:lnTo>
                        <a:pt x="797" y="1692"/>
                      </a:lnTo>
                      <a:lnTo>
                        <a:pt x="797" y="1692"/>
                      </a:lnTo>
                      <a:lnTo>
                        <a:pt x="809" y="1690"/>
                      </a:lnTo>
                      <a:lnTo>
                        <a:pt x="809" y="1690"/>
                      </a:lnTo>
                      <a:lnTo>
                        <a:pt x="825" y="1692"/>
                      </a:lnTo>
                      <a:lnTo>
                        <a:pt x="839" y="1696"/>
                      </a:lnTo>
                      <a:lnTo>
                        <a:pt x="839" y="1696"/>
                      </a:lnTo>
                      <a:lnTo>
                        <a:pt x="855" y="1698"/>
                      </a:lnTo>
                      <a:lnTo>
                        <a:pt x="869" y="1704"/>
                      </a:lnTo>
                      <a:lnTo>
                        <a:pt x="869" y="1704"/>
                      </a:lnTo>
                      <a:lnTo>
                        <a:pt x="914" y="1733"/>
                      </a:lnTo>
                      <a:lnTo>
                        <a:pt x="914" y="1733"/>
                      </a:lnTo>
                      <a:lnTo>
                        <a:pt x="932" y="1741"/>
                      </a:lnTo>
                      <a:lnTo>
                        <a:pt x="932" y="1741"/>
                      </a:lnTo>
                      <a:lnTo>
                        <a:pt x="976" y="1765"/>
                      </a:lnTo>
                      <a:lnTo>
                        <a:pt x="1000" y="1775"/>
                      </a:lnTo>
                      <a:lnTo>
                        <a:pt x="1022" y="1785"/>
                      </a:lnTo>
                      <a:lnTo>
                        <a:pt x="1022" y="1785"/>
                      </a:lnTo>
                      <a:lnTo>
                        <a:pt x="1034" y="1781"/>
                      </a:lnTo>
                      <a:lnTo>
                        <a:pt x="1057" y="1771"/>
                      </a:lnTo>
                      <a:lnTo>
                        <a:pt x="1057" y="1771"/>
                      </a:lnTo>
                      <a:lnTo>
                        <a:pt x="1077" y="1761"/>
                      </a:lnTo>
                      <a:lnTo>
                        <a:pt x="1093" y="1755"/>
                      </a:lnTo>
                      <a:lnTo>
                        <a:pt x="1109" y="1753"/>
                      </a:lnTo>
                      <a:lnTo>
                        <a:pt x="1125" y="1751"/>
                      </a:lnTo>
                      <a:lnTo>
                        <a:pt x="1125" y="1751"/>
                      </a:lnTo>
                      <a:lnTo>
                        <a:pt x="1141" y="1753"/>
                      </a:lnTo>
                      <a:lnTo>
                        <a:pt x="1157" y="1757"/>
                      </a:lnTo>
                      <a:lnTo>
                        <a:pt x="1157" y="1757"/>
                      </a:lnTo>
                      <a:lnTo>
                        <a:pt x="1161" y="1753"/>
                      </a:lnTo>
                      <a:lnTo>
                        <a:pt x="1161" y="1753"/>
                      </a:lnTo>
                      <a:lnTo>
                        <a:pt x="1163" y="1717"/>
                      </a:lnTo>
                      <a:lnTo>
                        <a:pt x="1167" y="1684"/>
                      </a:lnTo>
                      <a:lnTo>
                        <a:pt x="1173" y="1648"/>
                      </a:lnTo>
                      <a:lnTo>
                        <a:pt x="1183" y="1614"/>
                      </a:lnTo>
                      <a:lnTo>
                        <a:pt x="1183" y="1614"/>
                      </a:lnTo>
                      <a:lnTo>
                        <a:pt x="1183" y="1592"/>
                      </a:lnTo>
                      <a:lnTo>
                        <a:pt x="1183" y="1592"/>
                      </a:lnTo>
                      <a:lnTo>
                        <a:pt x="1177" y="1562"/>
                      </a:lnTo>
                      <a:lnTo>
                        <a:pt x="1177" y="1562"/>
                      </a:lnTo>
                      <a:lnTo>
                        <a:pt x="1167" y="1515"/>
                      </a:lnTo>
                      <a:lnTo>
                        <a:pt x="1163" y="1493"/>
                      </a:lnTo>
                      <a:lnTo>
                        <a:pt x="1155" y="1471"/>
                      </a:lnTo>
                      <a:lnTo>
                        <a:pt x="1147" y="1453"/>
                      </a:lnTo>
                      <a:lnTo>
                        <a:pt x="1135" y="1435"/>
                      </a:lnTo>
                      <a:lnTo>
                        <a:pt x="1123" y="1419"/>
                      </a:lnTo>
                      <a:lnTo>
                        <a:pt x="1105" y="1405"/>
                      </a:lnTo>
                      <a:lnTo>
                        <a:pt x="1105" y="1405"/>
                      </a:lnTo>
                      <a:lnTo>
                        <a:pt x="1101" y="1401"/>
                      </a:lnTo>
                      <a:lnTo>
                        <a:pt x="1095" y="1395"/>
                      </a:lnTo>
                      <a:lnTo>
                        <a:pt x="1091" y="1389"/>
                      </a:lnTo>
                      <a:lnTo>
                        <a:pt x="1089" y="1381"/>
                      </a:lnTo>
                      <a:lnTo>
                        <a:pt x="1089" y="1376"/>
                      </a:lnTo>
                      <a:lnTo>
                        <a:pt x="1089" y="1368"/>
                      </a:lnTo>
                      <a:lnTo>
                        <a:pt x="1089" y="1362"/>
                      </a:lnTo>
                      <a:lnTo>
                        <a:pt x="1093" y="1354"/>
                      </a:lnTo>
                      <a:lnTo>
                        <a:pt x="1093" y="1354"/>
                      </a:lnTo>
                      <a:lnTo>
                        <a:pt x="1095" y="1348"/>
                      </a:lnTo>
                      <a:lnTo>
                        <a:pt x="1095" y="1348"/>
                      </a:lnTo>
                      <a:lnTo>
                        <a:pt x="1099" y="1340"/>
                      </a:lnTo>
                      <a:lnTo>
                        <a:pt x="1105" y="1332"/>
                      </a:lnTo>
                      <a:lnTo>
                        <a:pt x="1115" y="1322"/>
                      </a:lnTo>
                      <a:lnTo>
                        <a:pt x="1121" y="1320"/>
                      </a:lnTo>
                      <a:lnTo>
                        <a:pt x="1129" y="1318"/>
                      </a:lnTo>
                      <a:lnTo>
                        <a:pt x="1129" y="1318"/>
                      </a:lnTo>
                      <a:lnTo>
                        <a:pt x="1145" y="1314"/>
                      </a:lnTo>
                      <a:lnTo>
                        <a:pt x="1157" y="1310"/>
                      </a:lnTo>
                      <a:lnTo>
                        <a:pt x="1167" y="1302"/>
                      </a:lnTo>
                      <a:lnTo>
                        <a:pt x="1177" y="1294"/>
                      </a:lnTo>
                      <a:lnTo>
                        <a:pt x="1183" y="1282"/>
                      </a:lnTo>
                      <a:lnTo>
                        <a:pt x="1187" y="1268"/>
                      </a:lnTo>
                      <a:lnTo>
                        <a:pt x="1189" y="1248"/>
                      </a:lnTo>
                      <a:lnTo>
                        <a:pt x="1189" y="1226"/>
                      </a:lnTo>
                      <a:lnTo>
                        <a:pt x="1189" y="1226"/>
                      </a:lnTo>
                      <a:lnTo>
                        <a:pt x="1189" y="1214"/>
                      </a:lnTo>
                      <a:lnTo>
                        <a:pt x="1189" y="1205"/>
                      </a:lnTo>
                      <a:lnTo>
                        <a:pt x="1193" y="1187"/>
                      </a:lnTo>
                      <a:lnTo>
                        <a:pt x="1193" y="1187"/>
                      </a:lnTo>
                      <a:lnTo>
                        <a:pt x="1197" y="1179"/>
                      </a:lnTo>
                      <a:lnTo>
                        <a:pt x="1197" y="1179"/>
                      </a:lnTo>
                      <a:lnTo>
                        <a:pt x="1209" y="1109"/>
                      </a:lnTo>
                      <a:lnTo>
                        <a:pt x="1209" y="1103"/>
                      </a:lnTo>
                      <a:lnTo>
                        <a:pt x="1209" y="1103"/>
                      </a:lnTo>
                      <a:lnTo>
                        <a:pt x="1203" y="1095"/>
                      </a:lnTo>
                      <a:lnTo>
                        <a:pt x="1201" y="1085"/>
                      </a:lnTo>
                      <a:lnTo>
                        <a:pt x="1199" y="1075"/>
                      </a:lnTo>
                      <a:lnTo>
                        <a:pt x="1201" y="1063"/>
                      </a:lnTo>
                      <a:lnTo>
                        <a:pt x="1201" y="1063"/>
                      </a:lnTo>
                      <a:lnTo>
                        <a:pt x="1205" y="1053"/>
                      </a:lnTo>
                      <a:lnTo>
                        <a:pt x="1213" y="1045"/>
                      </a:lnTo>
                      <a:lnTo>
                        <a:pt x="1220" y="1040"/>
                      </a:lnTo>
                      <a:lnTo>
                        <a:pt x="1232" y="1036"/>
                      </a:lnTo>
                      <a:lnTo>
                        <a:pt x="1280" y="1028"/>
                      </a:lnTo>
                      <a:lnTo>
                        <a:pt x="1280" y="1028"/>
                      </a:lnTo>
                      <a:lnTo>
                        <a:pt x="1387" y="1006"/>
                      </a:lnTo>
                      <a:lnTo>
                        <a:pt x="1387" y="1006"/>
                      </a:lnTo>
                      <a:lnTo>
                        <a:pt x="1429" y="998"/>
                      </a:lnTo>
                      <a:lnTo>
                        <a:pt x="1429" y="998"/>
                      </a:lnTo>
                      <a:lnTo>
                        <a:pt x="1473" y="990"/>
                      </a:lnTo>
                      <a:lnTo>
                        <a:pt x="1515" y="982"/>
                      </a:lnTo>
                      <a:lnTo>
                        <a:pt x="1515" y="982"/>
                      </a:lnTo>
                      <a:lnTo>
                        <a:pt x="1519" y="978"/>
                      </a:lnTo>
                      <a:lnTo>
                        <a:pt x="1519" y="978"/>
                      </a:lnTo>
                      <a:lnTo>
                        <a:pt x="1519" y="978"/>
                      </a:lnTo>
                      <a:lnTo>
                        <a:pt x="1519" y="978"/>
                      </a:lnTo>
                      <a:lnTo>
                        <a:pt x="1529" y="958"/>
                      </a:lnTo>
                      <a:lnTo>
                        <a:pt x="1529" y="958"/>
                      </a:lnTo>
                      <a:lnTo>
                        <a:pt x="1535" y="952"/>
                      </a:lnTo>
                      <a:lnTo>
                        <a:pt x="1543" y="946"/>
                      </a:lnTo>
                      <a:lnTo>
                        <a:pt x="1550" y="942"/>
                      </a:lnTo>
                      <a:lnTo>
                        <a:pt x="1558" y="940"/>
                      </a:lnTo>
                      <a:lnTo>
                        <a:pt x="1558" y="940"/>
                      </a:lnTo>
                      <a:lnTo>
                        <a:pt x="1558" y="940"/>
                      </a:lnTo>
                      <a:lnTo>
                        <a:pt x="1574" y="938"/>
                      </a:lnTo>
                      <a:lnTo>
                        <a:pt x="1574" y="938"/>
                      </a:lnTo>
                      <a:lnTo>
                        <a:pt x="1584" y="938"/>
                      </a:lnTo>
                      <a:lnTo>
                        <a:pt x="1594" y="942"/>
                      </a:lnTo>
                      <a:lnTo>
                        <a:pt x="1594" y="942"/>
                      </a:lnTo>
                      <a:lnTo>
                        <a:pt x="1620" y="950"/>
                      </a:lnTo>
                      <a:lnTo>
                        <a:pt x="1632" y="954"/>
                      </a:lnTo>
                      <a:lnTo>
                        <a:pt x="1642" y="954"/>
                      </a:lnTo>
                      <a:lnTo>
                        <a:pt x="1642" y="954"/>
                      </a:lnTo>
                      <a:lnTo>
                        <a:pt x="1648" y="954"/>
                      </a:lnTo>
                      <a:lnTo>
                        <a:pt x="1656" y="948"/>
                      </a:lnTo>
                      <a:lnTo>
                        <a:pt x="1668" y="934"/>
                      </a:lnTo>
                      <a:lnTo>
                        <a:pt x="1684" y="910"/>
                      </a:lnTo>
                      <a:lnTo>
                        <a:pt x="1684" y="910"/>
                      </a:lnTo>
                      <a:lnTo>
                        <a:pt x="1698" y="888"/>
                      </a:lnTo>
                      <a:lnTo>
                        <a:pt x="1713" y="867"/>
                      </a:lnTo>
                      <a:lnTo>
                        <a:pt x="1731" y="849"/>
                      </a:lnTo>
                      <a:lnTo>
                        <a:pt x="1741" y="841"/>
                      </a:lnTo>
                      <a:lnTo>
                        <a:pt x="1751" y="833"/>
                      </a:lnTo>
                      <a:lnTo>
                        <a:pt x="1751" y="833"/>
                      </a:lnTo>
                      <a:lnTo>
                        <a:pt x="1735" y="829"/>
                      </a:lnTo>
                      <a:lnTo>
                        <a:pt x="1721" y="825"/>
                      </a:lnTo>
                      <a:lnTo>
                        <a:pt x="1721" y="825"/>
                      </a:lnTo>
                      <a:lnTo>
                        <a:pt x="1708" y="819"/>
                      </a:lnTo>
                      <a:lnTo>
                        <a:pt x="1698" y="817"/>
                      </a:lnTo>
                      <a:lnTo>
                        <a:pt x="1698" y="817"/>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6" name="Freeform 6">
                  <a:extLst>
                    <a:ext uri="{FF2B5EF4-FFF2-40B4-BE49-F238E27FC236}">
                      <a16:creationId xmlns:a16="http://schemas.microsoft.com/office/drawing/2014/main" id="{AA4D7251-1F6E-48B6-9BA7-C20523B0DADF}"/>
                    </a:ext>
                  </a:extLst>
                </p:cNvPr>
                <p:cNvSpPr>
                  <a:spLocks/>
                </p:cNvSpPr>
                <p:nvPr/>
              </p:nvSpPr>
              <p:spPr bwMode="auto">
                <a:xfrm>
                  <a:off x="2073276" y="1446213"/>
                  <a:ext cx="2333625" cy="2914650"/>
                </a:xfrm>
                <a:custGeom>
                  <a:avLst/>
                  <a:gdLst>
                    <a:gd name="T0" fmla="*/ 1014 w 1470"/>
                    <a:gd name="T1" fmla="*/ 1669 h 1836"/>
                    <a:gd name="T2" fmla="*/ 1050 w 1470"/>
                    <a:gd name="T3" fmla="*/ 1636 h 1836"/>
                    <a:gd name="T4" fmla="*/ 1096 w 1470"/>
                    <a:gd name="T5" fmla="*/ 1620 h 1836"/>
                    <a:gd name="T6" fmla="*/ 1126 w 1470"/>
                    <a:gd name="T7" fmla="*/ 1618 h 1836"/>
                    <a:gd name="T8" fmla="*/ 1136 w 1470"/>
                    <a:gd name="T9" fmla="*/ 1500 h 1836"/>
                    <a:gd name="T10" fmla="*/ 1173 w 1470"/>
                    <a:gd name="T11" fmla="*/ 1343 h 1836"/>
                    <a:gd name="T12" fmla="*/ 1233 w 1470"/>
                    <a:gd name="T13" fmla="*/ 1318 h 1836"/>
                    <a:gd name="T14" fmla="*/ 1307 w 1470"/>
                    <a:gd name="T15" fmla="*/ 1300 h 1836"/>
                    <a:gd name="T16" fmla="*/ 1305 w 1470"/>
                    <a:gd name="T17" fmla="*/ 1220 h 1836"/>
                    <a:gd name="T18" fmla="*/ 1326 w 1470"/>
                    <a:gd name="T19" fmla="*/ 1161 h 1836"/>
                    <a:gd name="T20" fmla="*/ 1390 w 1470"/>
                    <a:gd name="T21" fmla="*/ 1127 h 1836"/>
                    <a:gd name="T22" fmla="*/ 1466 w 1470"/>
                    <a:gd name="T23" fmla="*/ 996 h 1836"/>
                    <a:gd name="T24" fmla="*/ 1424 w 1470"/>
                    <a:gd name="T25" fmla="*/ 970 h 1836"/>
                    <a:gd name="T26" fmla="*/ 1354 w 1470"/>
                    <a:gd name="T27" fmla="*/ 962 h 1836"/>
                    <a:gd name="T28" fmla="*/ 1283 w 1470"/>
                    <a:gd name="T29" fmla="*/ 894 h 1836"/>
                    <a:gd name="T30" fmla="*/ 1201 w 1470"/>
                    <a:gd name="T31" fmla="*/ 852 h 1836"/>
                    <a:gd name="T32" fmla="*/ 1159 w 1470"/>
                    <a:gd name="T33" fmla="*/ 840 h 1836"/>
                    <a:gd name="T34" fmla="*/ 1106 w 1470"/>
                    <a:gd name="T35" fmla="*/ 866 h 1836"/>
                    <a:gd name="T36" fmla="*/ 1050 w 1470"/>
                    <a:gd name="T37" fmla="*/ 844 h 1836"/>
                    <a:gd name="T38" fmla="*/ 935 w 1470"/>
                    <a:gd name="T39" fmla="*/ 771 h 1836"/>
                    <a:gd name="T40" fmla="*/ 889 w 1470"/>
                    <a:gd name="T41" fmla="*/ 739 h 1836"/>
                    <a:gd name="T42" fmla="*/ 855 w 1470"/>
                    <a:gd name="T43" fmla="*/ 747 h 1836"/>
                    <a:gd name="T44" fmla="*/ 818 w 1470"/>
                    <a:gd name="T45" fmla="*/ 703 h 1836"/>
                    <a:gd name="T46" fmla="*/ 734 w 1470"/>
                    <a:gd name="T47" fmla="*/ 687 h 1836"/>
                    <a:gd name="T48" fmla="*/ 712 w 1470"/>
                    <a:gd name="T49" fmla="*/ 626 h 1836"/>
                    <a:gd name="T50" fmla="*/ 764 w 1470"/>
                    <a:gd name="T51" fmla="*/ 546 h 1836"/>
                    <a:gd name="T52" fmla="*/ 728 w 1470"/>
                    <a:gd name="T53" fmla="*/ 506 h 1836"/>
                    <a:gd name="T54" fmla="*/ 670 w 1470"/>
                    <a:gd name="T55" fmla="*/ 415 h 1836"/>
                    <a:gd name="T56" fmla="*/ 674 w 1470"/>
                    <a:gd name="T57" fmla="*/ 320 h 1836"/>
                    <a:gd name="T58" fmla="*/ 728 w 1470"/>
                    <a:gd name="T59" fmla="*/ 242 h 1836"/>
                    <a:gd name="T60" fmla="*/ 676 w 1470"/>
                    <a:gd name="T61" fmla="*/ 169 h 1836"/>
                    <a:gd name="T62" fmla="*/ 698 w 1470"/>
                    <a:gd name="T63" fmla="*/ 89 h 1836"/>
                    <a:gd name="T64" fmla="*/ 597 w 1470"/>
                    <a:gd name="T65" fmla="*/ 75 h 1836"/>
                    <a:gd name="T66" fmla="*/ 490 w 1470"/>
                    <a:gd name="T67" fmla="*/ 5 h 1836"/>
                    <a:gd name="T68" fmla="*/ 418 w 1470"/>
                    <a:gd name="T69" fmla="*/ 105 h 1836"/>
                    <a:gd name="T70" fmla="*/ 440 w 1470"/>
                    <a:gd name="T71" fmla="*/ 178 h 1836"/>
                    <a:gd name="T72" fmla="*/ 428 w 1470"/>
                    <a:gd name="T73" fmla="*/ 228 h 1836"/>
                    <a:gd name="T74" fmla="*/ 297 w 1470"/>
                    <a:gd name="T75" fmla="*/ 337 h 1836"/>
                    <a:gd name="T76" fmla="*/ 183 w 1470"/>
                    <a:gd name="T77" fmla="*/ 419 h 1836"/>
                    <a:gd name="T78" fmla="*/ 112 w 1470"/>
                    <a:gd name="T79" fmla="*/ 485 h 1836"/>
                    <a:gd name="T80" fmla="*/ 42 w 1470"/>
                    <a:gd name="T81" fmla="*/ 592 h 1836"/>
                    <a:gd name="T82" fmla="*/ 2 w 1470"/>
                    <a:gd name="T83" fmla="*/ 685 h 1836"/>
                    <a:gd name="T84" fmla="*/ 20 w 1470"/>
                    <a:gd name="T85" fmla="*/ 769 h 1836"/>
                    <a:gd name="T86" fmla="*/ 28 w 1470"/>
                    <a:gd name="T87" fmla="*/ 834 h 1836"/>
                    <a:gd name="T88" fmla="*/ 50 w 1470"/>
                    <a:gd name="T89" fmla="*/ 948 h 1836"/>
                    <a:gd name="T90" fmla="*/ 36 w 1470"/>
                    <a:gd name="T91" fmla="*/ 1055 h 1836"/>
                    <a:gd name="T92" fmla="*/ 84 w 1470"/>
                    <a:gd name="T93" fmla="*/ 1121 h 1836"/>
                    <a:gd name="T94" fmla="*/ 152 w 1470"/>
                    <a:gd name="T95" fmla="*/ 1200 h 1836"/>
                    <a:gd name="T96" fmla="*/ 203 w 1470"/>
                    <a:gd name="T97" fmla="*/ 1206 h 1836"/>
                    <a:gd name="T98" fmla="*/ 247 w 1470"/>
                    <a:gd name="T99" fmla="*/ 1230 h 1836"/>
                    <a:gd name="T100" fmla="*/ 297 w 1470"/>
                    <a:gd name="T101" fmla="*/ 1296 h 1836"/>
                    <a:gd name="T102" fmla="*/ 392 w 1470"/>
                    <a:gd name="T103" fmla="*/ 1415 h 1836"/>
                    <a:gd name="T104" fmla="*/ 557 w 1470"/>
                    <a:gd name="T105" fmla="*/ 1520 h 1836"/>
                    <a:gd name="T106" fmla="*/ 661 w 1470"/>
                    <a:gd name="T107" fmla="*/ 1506 h 1836"/>
                    <a:gd name="T108" fmla="*/ 754 w 1470"/>
                    <a:gd name="T109" fmla="*/ 1493 h 1836"/>
                    <a:gd name="T110" fmla="*/ 804 w 1470"/>
                    <a:gd name="T111" fmla="*/ 1568 h 1836"/>
                    <a:gd name="T112" fmla="*/ 833 w 1470"/>
                    <a:gd name="T113" fmla="*/ 1612 h 1836"/>
                    <a:gd name="T114" fmla="*/ 895 w 1470"/>
                    <a:gd name="T115" fmla="*/ 1679 h 1836"/>
                    <a:gd name="T116" fmla="*/ 909 w 1470"/>
                    <a:gd name="T117" fmla="*/ 1785 h 1836"/>
                    <a:gd name="T118" fmla="*/ 921 w 1470"/>
                    <a:gd name="T119" fmla="*/ 1823 h 1836"/>
                    <a:gd name="T120" fmla="*/ 979 w 1470"/>
                    <a:gd name="T121" fmla="*/ 1834 h 1836"/>
                    <a:gd name="T122" fmla="*/ 1024 w 1470"/>
                    <a:gd name="T123" fmla="*/ 178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836">
                      <a:moveTo>
                        <a:pt x="1004" y="1733"/>
                      </a:moveTo>
                      <a:lnTo>
                        <a:pt x="1004" y="1733"/>
                      </a:lnTo>
                      <a:lnTo>
                        <a:pt x="979" y="1689"/>
                      </a:lnTo>
                      <a:lnTo>
                        <a:pt x="979" y="1689"/>
                      </a:lnTo>
                      <a:lnTo>
                        <a:pt x="989" y="1685"/>
                      </a:lnTo>
                      <a:lnTo>
                        <a:pt x="996" y="1681"/>
                      </a:lnTo>
                      <a:lnTo>
                        <a:pt x="1014" y="1669"/>
                      </a:lnTo>
                      <a:lnTo>
                        <a:pt x="1014" y="1669"/>
                      </a:lnTo>
                      <a:lnTo>
                        <a:pt x="1014" y="1667"/>
                      </a:lnTo>
                      <a:lnTo>
                        <a:pt x="1014" y="1667"/>
                      </a:lnTo>
                      <a:lnTo>
                        <a:pt x="1022" y="1658"/>
                      </a:lnTo>
                      <a:lnTo>
                        <a:pt x="1030" y="1650"/>
                      </a:lnTo>
                      <a:lnTo>
                        <a:pt x="1040" y="1642"/>
                      </a:lnTo>
                      <a:lnTo>
                        <a:pt x="1050" y="1636"/>
                      </a:lnTo>
                      <a:lnTo>
                        <a:pt x="1050" y="1636"/>
                      </a:lnTo>
                      <a:lnTo>
                        <a:pt x="1060" y="1630"/>
                      </a:lnTo>
                      <a:lnTo>
                        <a:pt x="1070" y="1624"/>
                      </a:lnTo>
                      <a:lnTo>
                        <a:pt x="1080" y="1620"/>
                      </a:lnTo>
                      <a:lnTo>
                        <a:pt x="1092" y="1620"/>
                      </a:lnTo>
                      <a:lnTo>
                        <a:pt x="1092" y="1620"/>
                      </a:lnTo>
                      <a:lnTo>
                        <a:pt x="1096" y="1620"/>
                      </a:lnTo>
                      <a:lnTo>
                        <a:pt x="1096" y="1620"/>
                      </a:lnTo>
                      <a:lnTo>
                        <a:pt x="1112" y="1618"/>
                      </a:lnTo>
                      <a:lnTo>
                        <a:pt x="1112" y="1618"/>
                      </a:lnTo>
                      <a:lnTo>
                        <a:pt x="1112" y="1618"/>
                      </a:lnTo>
                      <a:lnTo>
                        <a:pt x="1114" y="1618"/>
                      </a:lnTo>
                      <a:lnTo>
                        <a:pt x="1114" y="1618"/>
                      </a:lnTo>
                      <a:lnTo>
                        <a:pt x="1126" y="1618"/>
                      </a:lnTo>
                      <a:lnTo>
                        <a:pt x="1130" y="1616"/>
                      </a:lnTo>
                      <a:lnTo>
                        <a:pt x="1130" y="1616"/>
                      </a:lnTo>
                      <a:lnTo>
                        <a:pt x="1132" y="1610"/>
                      </a:lnTo>
                      <a:lnTo>
                        <a:pt x="1132" y="1596"/>
                      </a:lnTo>
                      <a:lnTo>
                        <a:pt x="1132" y="1596"/>
                      </a:lnTo>
                      <a:lnTo>
                        <a:pt x="1136" y="1500"/>
                      </a:lnTo>
                      <a:lnTo>
                        <a:pt x="1136" y="1500"/>
                      </a:lnTo>
                      <a:lnTo>
                        <a:pt x="1140" y="1429"/>
                      </a:lnTo>
                      <a:lnTo>
                        <a:pt x="1140" y="1429"/>
                      </a:lnTo>
                      <a:lnTo>
                        <a:pt x="1144" y="1403"/>
                      </a:lnTo>
                      <a:lnTo>
                        <a:pt x="1150" y="1379"/>
                      </a:lnTo>
                      <a:lnTo>
                        <a:pt x="1159" y="1359"/>
                      </a:lnTo>
                      <a:lnTo>
                        <a:pt x="1165" y="1351"/>
                      </a:lnTo>
                      <a:lnTo>
                        <a:pt x="1173" y="1343"/>
                      </a:lnTo>
                      <a:lnTo>
                        <a:pt x="1173" y="1343"/>
                      </a:lnTo>
                      <a:lnTo>
                        <a:pt x="1181" y="1337"/>
                      </a:lnTo>
                      <a:lnTo>
                        <a:pt x="1189" y="1332"/>
                      </a:lnTo>
                      <a:lnTo>
                        <a:pt x="1189" y="1332"/>
                      </a:lnTo>
                      <a:lnTo>
                        <a:pt x="1203" y="1326"/>
                      </a:lnTo>
                      <a:lnTo>
                        <a:pt x="1217" y="1322"/>
                      </a:lnTo>
                      <a:lnTo>
                        <a:pt x="1233" y="1318"/>
                      </a:lnTo>
                      <a:lnTo>
                        <a:pt x="1249" y="1318"/>
                      </a:lnTo>
                      <a:lnTo>
                        <a:pt x="1249" y="1318"/>
                      </a:lnTo>
                      <a:lnTo>
                        <a:pt x="1263" y="1316"/>
                      </a:lnTo>
                      <a:lnTo>
                        <a:pt x="1277" y="1312"/>
                      </a:lnTo>
                      <a:lnTo>
                        <a:pt x="1291" y="1308"/>
                      </a:lnTo>
                      <a:lnTo>
                        <a:pt x="1307" y="1300"/>
                      </a:lnTo>
                      <a:lnTo>
                        <a:pt x="1307" y="1300"/>
                      </a:lnTo>
                      <a:lnTo>
                        <a:pt x="1311" y="1298"/>
                      </a:lnTo>
                      <a:lnTo>
                        <a:pt x="1313" y="1294"/>
                      </a:lnTo>
                      <a:lnTo>
                        <a:pt x="1315" y="1284"/>
                      </a:lnTo>
                      <a:lnTo>
                        <a:pt x="1313" y="1268"/>
                      </a:lnTo>
                      <a:lnTo>
                        <a:pt x="1313" y="1268"/>
                      </a:lnTo>
                      <a:lnTo>
                        <a:pt x="1307" y="1244"/>
                      </a:lnTo>
                      <a:lnTo>
                        <a:pt x="1305" y="1220"/>
                      </a:lnTo>
                      <a:lnTo>
                        <a:pt x="1305" y="1210"/>
                      </a:lnTo>
                      <a:lnTo>
                        <a:pt x="1307" y="1198"/>
                      </a:lnTo>
                      <a:lnTo>
                        <a:pt x="1309" y="1188"/>
                      </a:lnTo>
                      <a:lnTo>
                        <a:pt x="1313" y="1178"/>
                      </a:lnTo>
                      <a:lnTo>
                        <a:pt x="1313" y="1178"/>
                      </a:lnTo>
                      <a:lnTo>
                        <a:pt x="1321" y="1168"/>
                      </a:lnTo>
                      <a:lnTo>
                        <a:pt x="1326" y="1161"/>
                      </a:lnTo>
                      <a:lnTo>
                        <a:pt x="1334" y="1153"/>
                      </a:lnTo>
                      <a:lnTo>
                        <a:pt x="1344" y="1147"/>
                      </a:lnTo>
                      <a:lnTo>
                        <a:pt x="1364" y="1137"/>
                      </a:lnTo>
                      <a:lnTo>
                        <a:pt x="1388" y="1129"/>
                      </a:lnTo>
                      <a:lnTo>
                        <a:pt x="1388" y="1129"/>
                      </a:lnTo>
                      <a:lnTo>
                        <a:pt x="1390" y="1127"/>
                      </a:lnTo>
                      <a:lnTo>
                        <a:pt x="1390" y="1127"/>
                      </a:lnTo>
                      <a:lnTo>
                        <a:pt x="1406" y="1103"/>
                      </a:lnTo>
                      <a:lnTo>
                        <a:pt x="1406" y="1103"/>
                      </a:lnTo>
                      <a:lnTo>
                        <a:pt x="1436" y="1057"/>
                      </a:lnTo>
                      <a:lnTo>
                        <a:pt x="1448" y="1033"/>
                      </a:lnTo>
                      <a:lnTo>
                        <a:pt x="1458" y="1011"/>
                      </a:lnTo>
                      <a:lnTo>
                        <a:pt x="1458" y="1011"/>
                      </a:lnTo>
                      <a:lnTo>
                        <a:pt x="1466" y="996"/>
                      </a:lnTo>
                      <a:lnTo>
                        <a:pt x="1466" y="996"/>
                      </a:lnTo>
                      <a:lnTo>
                        <a:pt x="1470" y="972"/>
                      </a:lnTo>
                      <a:lnTo>
                        <a:pt x="1470" y="972"/>
                      </a:lnTo>
                      <a:lnTo>
                        <a:pt x="1462" y="970"/>
                      </a:lnTo>
                      <a:lnTo>
                        <a:pt x="1448" y="970"/>
                      </a:lnTo>
                      <a:lnTo>
                        <a:pt x="1448" y="970"/>
                      </a:lnTo>
                      <a:lnTo>
                        <a:pt x="1424" y="970"/>
                      </a:lnTo>
                      <a:lnTo>
                        <a:pt x="1416" y="970"/>
                      </a:lnTo>
                      <a:lnTo>
                        <a:pt x="1416" y="970"/>
                      </a:lnTo>
                      <a:lnTo>
                        <a:pt x="1406" y="972"/>
                      </a:lnTo>
                      <a:lnTo>
                        <a:pt x="1406" y="972"/>
                      </a:lnTo>
                      <a:lnTo>
                        <a:pt x="1388" y="970"/>
                      </a:lnTo>
                      <a:lnTo>
                        <a:pt x="1370" y="966"/>
                      </a:lnTo>
                      <a:lnTo>
                        <a:pt x="1354" y="962"/>
                      </a:lnTo>
                      <a:lnTo>
                        <a:pt x="1338" y="954"/>
                      </a:lnTo>
                      <a:lnTo>
                        <a:pt x="1326" y="944"/>
                      </a:lnTo>
                      <a:lnTo>
                        <a:pt x="1313" y="932"/>
                      </a:lnTo>
                      <a:lnTo>
                        <a:pt x="1303" y="918"/>
                      </a:lnTo>
                      <a:lnTo>
                        <a:pt x="1293" y="902"/>
                      </a:lnTo>
                      <a:lnTo>
                        <a:pt x="1293" y="902"/>
                      </a:lnTo>
                      <a:lnTo>
                        <a:pt x="1283" y="894"/>
                      </a:lnTo>
                      <a:lnTo>
                        <a:pt x="1269" y="886"/>
                      </a:lnTo>
                      <a:lnTo>
                        <a:pt x="1269" y="886"/>
                      </a:lnTo>
                      <a:lnTo>
                        <a:pt x="1257" y="880"/>
                      </a:lnTo>
                      <a:lnTo>
                        <a:pt x="1257" y="880"/>
                      </a:lnTo>
                      <a:lnTo>
                        <a:pt x="1229" y="866"/>
                      </a:lnTo>
                      <a:lnTo>
                        <a:pt x="1229" y="866"/>
                      </a:lnTo>
                      <a:lnTo>
                        <a:pt x="1201" y="852"/>
                      </a:lnTo>
                      <a:lnTo>
                        <a:pt x="1201" y="852"/>
                      </a:lnTo>
                      <a:lnTo>
                        <a:pt x="1181" y="842"/>
                      </a:lnTo>
                      <a:lnTo>
                        <a:pt x="1173" y="838"/>
                      </a:lnTo>
                      <a:lnTo>
                        <a:pt x="1165" y="836"/>
                      </a:lnTo>
                      <a:lnTo>
                        <a:pt x="1165" y="836"/>
                      </a:lnTo>
                      <a:lnTo>
                        <a:pt x="1163" y="838"/>
                      </a:lnTo>
                      <a:lnTo>
                        <a:pt x="1159" y="840"/>
                      </a:lnTo>
                      <a:lnTo>
                        <a:pt x="1156" y="846"/>
                      </a:lnTo>
                      <a:lnTo>
                        <a:pt x="1156" y="846"/>
                      </a:lnTo>
                      <a:lnTo>
                        <a:pt x="1150" y="852"/>
                      </a:lnTo>
                      <a:lnTo>
                        <a:pt x="1144" y="856"/>
                      </a:lnTo>
                      <a:lnTo>
                        <a:pt x="1132" y="862"/>
                      </a:lnTo>
                      <a:lnTo>
                        <a:pt x="1118" y="866"/>
                      </a:lnTo>
                      <a:lnTo>
                        <a:pt x="1106" y="866"/>
                      </a:lnTo>
                      <a:lnTo>
                        <a:pt x="1106" y="866"/>
                      </a:lnTo>
                      <a:lnTo>
                        <a:pt x="1094" y="866"/>
                      </a:lnTo>
                      <a:lnTo>
                        <a:pt x="1084" y="864"/>
                      </a:lnTo>
                      <a:lnTo>
                        <a:pt x="1072" y="860"/>
                      </a:lnTo>
                      <a:lnTo>
                        <a:pt x="1062" y="852"/>
                      </a:lnTo>
                      <a:lnTo>
                        <a:pt x="1062" y="852"/>
                      </a:lnTo>
                      <a:lnTo>
                        <a:pt x="1050" y="844"/>
                      </a:lnTo>
                      <a:lnTo>
                        <a:pt x="1040" y="838"/>
                      </a:lnTo>
                      <a:lnTo>
                        <a:pt x="1014" y="825"/>
                      </a:lnTo>
                      <a:lnTo>
                        <a:pt x="1014" y="825"/>
                      </a:lnTo>
                      <a:lnTo>
                        <a:pt x="989" y="811"/>
                      </a:lnTo>
                      <a:lnTo>
                        <a:pt x="961" y="795"/>
                      </a:lnTo>
                      <a:lnTo>
                        <a:pt x="947" y="783"/>
                      </a:lnTo>
                      <a:lnTo>
                        <a:pt x="935" y="771"/>
                      </a:lnTo>
                      <a:lnTo>
                        <a:pt x="923" y="757"/>
                      </a:lnTo>
                      <a:lnTo>
                        <a:pt x="913" y="741"/>
                      </a:lnTo>
                      <a:lnTo>
                        <a:pt x="913" y="741"/>
                      </a:lnTo>
                      <a:lnTo>
                        <a:pt x="891" y="739"/>
                      </a:lnTo>
                      <a:lnTo>
                        <a:pt x="891" y="739"/>
                      </a:lnTo>
                      <a:lnTo>
                        <a:pt x="889" y="739"/>
                      </a:lnTo>
                      <a:lnTo>
                        <a:pt x="889" y="739"/>
                      </a:lnTo>
                      <a:lnTo>
                        <a:pt x="879" y="743"/>
                      </a:lnTo>
                      <a:lnTo>
                        <a:pt x="869" y="745"/>
                      </a:lnTo>
                      <a:lnTo>
                        <a:pt x="869" y="745"/>
                      </a:lnTo>
                      <a:lnTo>
                        <a:pt x="861" y="747"/>
                      </a:lnTo>
                      <a:lnTo>
                        <a:pt x="861" y="747"/>
                      </a:lnTo>
                      <a:lnTo>
                        <a:pt x="855" y="747"/>
                      </a:lnTo>
                      <a:lnTo>
                        <a:pt x="855" y="747"/>
                      </a:lnTo>
                      <a:lnTo>
                        <a:pt x="843" y="743"/>
                      </a:lnTo>
                      <a:lnTo>
                        <a:pt x="833" y="737"/>
                      </a:lnTo>
                      <a:lnTo>
                        <a:pt x="826" y="727"/>
                      </a:lnTo>
                      <a:lnTo>
                        <a:pt x="822" y="717"/>
                      </a:lnTo>
                      <a:lnTo>
                        <a:pt x="818" y="705"/>
                      </a:lnTo>
                      <a:lnTo>
                        <a:pt x="818" y="703"/>
                      </a:lnTo>
                      <a:lnTo>
                        <a:pt x="818" y="703"/>
                      </a:lnTo>
                      <a:lnTo>
                        <a:pt x="794" y="703"/>
                      </a:lnTo>
                      <a:lnTo>
                        <a:pt x="794" y="703"/>
                      </a:lnTo>
                      <a:lnTo>
                        <a:pt x="778" y="703"/>
                      </a:lnTo>
                      <a:lnTo>
                        <a:pt x="778" y="703"/>
                      </a:lnTo>
                      <a:lnTo>
                        <a:pt x="762" y="701"/>
                      </a:lnTo>
                      <a:lnTo>
                        <a:pt x="744" y="693"/>
                      </a:lnTo>
                      <a:lnTo>
                        <a:pt x="734" y="687"/>
                      </a:lnTo>
                      <a:lnTo>
                        <a:pt x="724" y="681"/>
                      </a:lnTo>
                      <a:lnTo>
                        <a:pt x="718" y="673"/>
                      </a:lnTo>
                      <a:lnTo>
                        <a:pt x="712" y="662"/>
                      </a:lnTo>
                      <a:lnTo>
                        <a:pt x="712" y="662"/>
                      </a:lnTo>
                      <a:lnTo>
                        <a:pt x="708" y="650"/>
                      </a:lnTo>
                      <a:lnTo>
                        <a:pt x="708" y="638"/>
                      </a:lnTo>
                      <a:lnTo>
                        <a:pt x="712" y="626"/>
                      </a:lnTo>
                      <a:lnTo>
                        <a:pt x="716" y="614"/>
                      </a:lnTo>
                      <a:lnTo>
                        <a:pt x="726" y="598"/>
                      </a:lnTo>
                      <a:lnTo>
                        <a:pt x="734" y="588"/>
                      </a:lnTo>
                      <a:lnTo>
                        <a:pt x="734" y="588"/>
                      </a:lnTo>
                      <a:lnTo>
                        <a:pt x="750" y="568"/>
                      </a:lnTo>
                      <a:lnTo>
                        <a:pt x="760" y="554"/>
                      </a:lnTo>
                      <a:lnTo>
                        <a:pt x="764" y="546"/>
                      </a:lnTo>
                      <a:lnTo>
                        <a:pt x="764" y="544"/>
                      </a:lnTo>
                      <a:lnTo>
                        <a:pt x="764" y="544"/>
                      </a:lnTo>
                      <a:lnTo>
                        <a:pt x="762" y="540"/>
                      </a:lnTo>
                      <a:lnTo>
                        <a:pt x="758" y="534"/>
                      </a:lnTo>
                      <a:lnTo>
                        <a:pt x="746" y="522"/>
                      </a:lnTo>
                      <a:lnTo>
                        <a:pt x="728" y="506"/>
                      </a:lnTo>
                      <a:lnTo>
                        <a:pt x="728" y="506"/>
                      </a:lnTo>
                      <a:lnTo>
                        <a:pt x="716" y="497"/>
                      </a:lnTo>
                      <a:lnTo>
                        <a:pt x="704" y="487"/>
                      </a:lnTo>
                      <a:lnTo>
                        <a:pt x="694" y="473"/>
                      </a:lnTo>
                      <a:lnTo>
                        <a:pt x="686" y="461"/>
                      </a:lnTo>
                      <a:lnTo>
                        <a:pt x="680" y="445"/>
                      </a:lnTo>
                      <a:lnTo>
                        <a:pt x="674" y="431"/>
                      </a:lnTo>
                      <a:lnTo>
                        <a:pt x="670" y="415"/>
                      </a:lnTo>
                      <a:lnTo>
                        <a:pt x="666" y="397"/>
                      </a:lnTo>
                      <a:lnTo>
                        <a:pt x="666" y="397"/>
                      </a:lnTo>
                      <a:lnTo>
                        <a:pt x="664" y="381"/>
                      </a:lnTo>
                      <a:lnTo>
                        <a:pt x="666" y="365"/>
                      </a:lnTo>
                      <a:lnTo>
                        <a:pt x="666" y="349"/>
                      </a:lnTo>
                      <a:lnTo>
                        <a:pt x="670" y="334"/>
                      </a:lnTo>
                      <a:lnTo>
                        <a:pt x="674" y="320"/>
                      </a:lnTo>
                      <a:lnTo>
                        <a:pt x="680" y="306"/>
                      </a:lnTo>
                      <a:lnTo>
                        <a:pt x="688" y="292"/>
                      </a:lnTo>
                      <a:lnTo>
                        <a:pt x="698" y="280"/>
                      </a:lnTo>
                      <a:lnTo>
                        <a:pt x="698" y="280"/>
                      </a:lnTo>
                      <a:lnTo>
                        <a:pt x="714" y="258"/>
                      </a:lnTo>
                      <a:lnTo>
                        <a:pt x="728" y="242"/>
                      </a:lnTo>
                      <a:lnTo>
                        <a:pt x="728" y="242"/>
                      </a:lnTo>
                      <a:lnTo>
                        <a:pt x="716" y="226"/>
                      </a:lnTo>
                      <a:lnTo>
                        <a:pt x="698" y="206"/>
                      </a:lnTo>
                      <a:lnTo>
                        <a:pt x="696" y="206"/>
                      </a:lnTo>
                      <a:lnTo>
                        <a:pt x="696" y="206"/>
                      </a:lnTo>
                      <a:lnTo>
                        <a:pt x="684" y="190"/>
                      </a:lnTo>
                      <a:lnTo>
                        <a:pt x="680" y="180"/>
                      </a:lnTo>
                      <a:lnTo>
                        <a:pt x="676" y="169"/>
                      </a:lnTo>
                      <a:lnTo>
                        <a:pt x="674" y="159"/>
                      </a:lnTo>
                      <a:lnTo>
                        <a:pt x="672" y="147"/>
                      </a:lnTo>
                      <a:lnTo>
                        <a:pt x="674" y="135"/>
                      </a:lnTo>
                      <a:lnTo>
                        <a:pt x="678" y="125"/>
                      </a:lnTo>
                      <a:lnTo>
                        <a:pt x="678" y="125"/>
                      </a:lnTo>
                      <a:lnTo>
                        <a:pt x="698" y="89"/>
                      </a:lnTo>
                      <a:lnTo>
                        <a:pt x="698" y="89"/>
                      </a:lnTo>
                      <a:lnTo>
                        <a:pt x="678" y="89"/>
                      </a:lnTo>
                      <a:lnTo>
                        <a:pt x="678" y="89"/>
                      </a:lnTo>
                      <a:lnTo>
                        <a:pt x="655" y="89"/>
                      </a:lnTo>
                      <a:lnTo>
                        <a:pt x="635" y="87"/>
                      </a:lnTo>
                      <a:lnTo>
                        <a:pt x="635" y="87"/>
                      </a:lnTo>
                      <a:lnTo>
                        <a:pt x="615" y="83"/>
                      </a:lnTo>
                      <a:lnTo>
                        <a:pt x="597" y="75"/>
                      </a:lnTo>
                      <a:lnTo>
                        <a:pt x="579" y="67"/>
                      </a:lnTo>
                      <a:lnTo>
                        <a:pt x="563" y="57"/>
                      </a:lnTo>
                      <a:lnTo>
                        <a:pt x="531" y="33"/>
                      </a:lnTo>
                      <a:lnTo>
                        <a:pt x="501" y="7"/>
                      </a:lnTo>
                      <a:lnTo>
                        <a:pt x="501" y="7"/>
                      </a:lnTo>
                      <a:lnTo>
                        <a:pt x="492" y="0"/>
                      </a:lnTo>
                      <a:lnTo>
                        <a:pt x="490" y="5"/>
                      </a:lnTo>
                      <a:lnTo>
                        <a:pt x="490" y="5"/>
                      </a:lnTo>
                      <a:lnTo>
                        <a:pt x="484" y="29"/>
                      </a:lnTo>
                      <a:lnTo>
                        <a:pt x="474" y="49"/>
                      </a:lnTo>
                      <a:lnTo>
                        <a:pt x="464" y="67"/>
                      </a:lnTo>
                      <a:lnTo>
                        <a:pt x="450" y="81"/>
                      </a:lnTo>
                      <a:lnTo>
                        <a:pt x="436" y="95"/>
                      </a:lnTo>
                      <a:lnTo>
                        <a:pt x="418" y="105"/>
                      </a:lnTo>
                      <a:lnTo>
                        <a:pt x="398" y="113"/>
                      </a:lnTo>
                      <a:lnTo>
                        <a:pt x="376" y="119"/>
                      </a:lnTo>
                      <a:lnTo>
                        <a:pt x="384" y="125"/>
                      </a:lnTo>
                      <a:lnTo>
                        <a:pt x="430" y="165"/>
                      </a:lnTo>
                      <a:lnTo>
                        <a:pt x="430" y="165"/>
                      </a:lnTo>
                      <a:lnTo>
                        <a:pt x="436" y="170"/>
                      </a:lnTo>
                      <a:lnTo>
                        <a:pt x="440" y="178"/>
                      </a:lnTo>
                      <a:lnTo>
                        <a:pt x="444" y="188"/>
                      </a:lnTo>
                      <a:lnTo>
                        <a:pt x="444" y="196"/>
                      </a:lnTo>
                      <a:lnTo>
                        <a:pt x="444" y="196"/>
                      </a:lnTo>
                      <a:lnTo>
                        <a:pt x="442" y="206"/>
                      </a:lnTo>
                      <a:lnTo>
                        <a:pt x="440" y="214"/>
                      </a:lnTo>
                      <a:lnTo>
                        <a:pt x="434" y="222"/>
                      </a:lnTo>
                      <a:lnTo>
                        <a:pt x="428" y="228"/>
                      </a:lnTo>
                      <a:lnTo>
                        <a:pt x="428" y="228"/>
                      </a:lnTo>
                      <a:lnTo>
                        <a:pt x="396" y="252"/>
                      </a:lnTo>
                      <a:lnTo>
                        <a:pt x="396" y="252"/>
                      </a:lnTo>
                      <a:lnTo>
                        <a:pt x="323" y="310"/>
                      </a:lnTo>
                      <a:lnTo>
                        <a:pt x="323" y="310"/>
                      </a:lnTo>
                      <a:lnTo>
                        <a:pt x="309" y="322"/>
                      </a:lnTo>
                      <a:lnTo>
                        <a:pt x="297" y="337"/>
                      </a:lnTo>
                      <a:lnTo>
                        <a:pt x="297" y="337"/>
                      </a:lnTo>
                      <a:lnTo>
                        <a:pt x="281" y="357"/>
                      </a:lnTo>
                      <a:lnTo>
                        <a:pt x="263" y="375"/>
                      </a:lnTo>
                      <a:lnTo>
                        <a:pt x="245" y="389"/>
                      </a:lnTo>
                      <a:lnTo>
                        <a:pt x="225" y="401"/>
                      </a:lnTo>
                      <a:lnTo>
                        <a:pt x="203" y="413"/>
                      </a:lnTo>
                      <a:lnTo>
                        <a:pt x="183" y="419"/>
                      </a:lnTo>
                      <a:lnTo>
                        <a:pt x="162" y="425"/>
                      </a:lnTo>
                      <a:lnTo>
                        <a:pt x="140" y="425"/>
                      </a:lnTo>
                      <a:lnTo>
                        <a:pt x="140" y="425"/>
                      </a:lnTo>
                      <a:lnTo>
                        <a:pt x="122" y="425"/>
                      </a:lnTo>
                      <a:lnTo>
                        <a:pt x="122" y="425"/>
                      </a:lnTo>
                      <a:lnTo>
                        <a:pt x="116" y="465"/>
                      </a:lnTo>
                      <a:lnTo>
                        <a:pt x="112" y="485"/>
                      </a:lnTo>
                      <a:lnTo>
                        <a:pt x="106" y="504"/>
                      </a:lnTo>
                      <a:lnTo>
                        <a:pt x="96" y="524"/>
                      </a:lnTo>
                      <a:lnTo>
                        <a:pt x="86" y="542"/>
                      </a:lnTo>
                      <a:lnTo>
                        <a:pt x="70" y="562"/>
                      </a:lnTo>
                      <a:lnTo>
                        <a:pt x="54" y="580"/>
                      </a:lnTo>
                      <a:lnTo>
                        <a:pt x="54" y="580"/>
                      </a:lnTo>
                      <a:lnTo>
                        <a:pt x="42" y="592"/>
                      </a:lnTo>
                      <a:lnTo>
                        <a:pt x="32" y="608"/>
                      </a:lnTo>
                      <a:lnTo>
                        <a:pt x="14" y="648"/>
                      </a:lnTo>
                      <a:lnTo>
                        <a:pt x="14" y="648"/>
                      </a:lnTo>
                      <a:lnTo>
                        <a:pt x="0" y="677"/>
                      </a:lnTo>
                      <a:lnTo>
                        <a:pt x="0" y="677"/>
                      </a:lnTo>
                      <a:lnTo>
                        <a:pt x="2" y="681"/>
                      </a:lnTo>
                      <a:lnTo>
                        <a:pt x="2" y="685"/>
                      </a:lnTo>
                      <a:lnTo>
                        <a:pt x="2" y="685"/>
                      </a:lnTo>
                      <a:lnTo>
                        <a:pt x="16" y="759"/>
                      </a:lnTo>
                      <a:lnTo>
                        <a:pt x="16" y="759"/>
                      </a:lnTo>
                      <a:lnTo>
                        <a:pt x="16" y="759"/>
                      </a:lnTo>
                      <a:lnTo>
                        <a:pt x="16" y="759"/>
                      </a:lnTo>
                      <a:lnTo>
                        <a:pt x="20" y="769"/>
                      </a:lnTo>
                      <a:lnTo>
                        <a:pt x="20" y="769"/>
                      </a:lnTo>
                      <a:lnTo>
                        <a:pt x="22" y="775"/>
                      </a:lnTo>
                      <a:lnTo>
                        <a:pt x="22" y="781"/>
                      </a:lnTo>
                      <a:lnTo>
                        <a:pt x="22" y="797"/>
                      </a:lnTo>
                      <a:lnTo>
                        <a:pt x="22" y="797"/>
                      </a:lnTo>
                      <a:lnTo>
                        <a:pt x="28" y="825"/>
                      </a:lnTo>
                      <a:lnTo>
                        <a:pt x="28" y="825"/>
                      </a:lnTo>
                      <a:lnTo>
                        <a:pt x="28" y="834"/>
                      </a:lnTo>
                      <a:lnTo>
                        <a:pt x="28" y="840"/>
                      </a:lnTo>
                      <a:lnTo>
                        <a:pt x="28" y="840"/>
                      </a:lnTo>
                      <a:lnTo>
                        <a:pt x="38" y="862"/>
                      </a:lnTo>
                      <a:lnTo>
                        <a:pt x="46" y="884"/>
                      </a:lnTo>
                      <a:lnTo>
                        <a:pt x="48" y="906"/>
                      </a:lnTo>
                      <a:lnTo>
                        <a:pt x="50" y="928"/>
                      </a:lnTo>
                      <a:lnTo>
                        <a:pt x="50" y="948"/>
                      </a:lnTo>
                      <a:lnTo>
                        <a:pt x="48" y="970"/>
                      </a:lnTo>
                      <a:lnTo>
                        <a:pt x="40" y="1009"/>
                      </a:lnTo>
                      <a:lnTo>
                        <a:pt x="40" y="1009"/>
                      </a:lnTo>
                      <a:lnTo>
                        <a:pt x="38" y="1023"/>
                      </a:lnTo>
                      <a:lnTo>
                        <a:pt x="38" y="1023"/>
                      </a:lnTo>
                      <a:lnTo>
                        <a:pt x="36" y="1041"/>
                      </a:lnTo>
                      <a:lnTo>
                        <a:pt x="36" y="1055"/>
                      </a:lnTo>
                      <a:lnTo>
                        <a:pt x="40" y="1069"/>
                      </a:lnTo>
                      <a:lnTo>
                        <a:pt x="44" y="1079"/>
                      </a:lnTo>
                      <a:lnTo>
                        <a:pt x="48" y="1089"/>
                      </a:lnTo>
                      <a:lnTo>
                        <a:pt x="56" y="1097"/>
                      </a:lnTo>
                      <a:lnTo>
                        <a:pt x="70" y="1109"/>
                      </a:lnTo>
                      <a:lnTo>
                        <a:pt x="70" y="1109"/>
                      </a:lnTo>
                      <a:lnTo>
                        <a:pt x="84" y="1121"/>
                      </a:lnTo>
                      <a:lnTo>
                        <a:pt x="98" y="1133"/>
                      </a:lnTo>
                      <a:lnTo>
                        <a:pt x="110" y="1145"/>
                      </a:lnTo>
                      <a:lnTo>
                        <a:pt x="118" y="1159"/>
                      </a:lnTo>
                      <a:lnTo>
                        <a:pt x="118" y="1159"/>
                      </a:lnTo>
                      <a:lnTo>
                        <a:pt x="136" y="1184"/>
                      </a:lnTo>
                      <a:lnTo>
                        <a:pt x="144" y="1192"/>
                      </a:lnTo>
                      <a:lnTo>
                        <a:pt x="152" y="1200"/>
                      </a:lnTo>
                      <a:lnTo>
                        <a:pt x="160" y="1204"/>
                      </a:lnTo>
                      <a:lnTo>
                        <a:pt x="165" y="1206"/>
                      </a:lnTo>
                      <a:lnTo>
                        <a:pt x="181" y="1208"/>
                      </a:lnTo>
                      <a:lnTo>
                        <a:pt x="181" y="1208"/>
                      </a:lnTo>
                      <a:lnTo>
                        <a:pt x="195" y="1208"/>
                      </a:lnTo>
                      <a:lnTo>
                        <a:pt x="195" y="1208"/>
                      </a:lnTo>
                      <a:lnTo>
                        <a:pt x="203" y="1206"/>
                      </a:lnTo>
                      <a:lnTo>
                        <a:pt x="203" y="1206"/>
                      </a:lnTo>
                      <a:lnTo>
                        <a:pt x="211" y="1208"/>
                      </a:lnTo>
                      <a:lnTo>
                        <a:pt x="219" y="1210"/>
                      </a:lnTo>
                      <a:lnTo>
                        <a:pt x="233" y="1216"/>
                      </a:lnTo>
                      <a:lnTo>
                        <a:pt x="241" y="1224"/>
                      </a:lnTo>
                      <a:lnTo>
                        <a:pt x="247" y="1230"/>
                      </a:lnTo>
                      <a:lnTo>
                        <a:pt x="247" y="1230"/>
                      </a:lnTo>
                      <a:lnTo>
                        <a:pt x="255" y="1240"/>
                      </a:lnTo>
                      <a:lnTo>
                        <a:pt x="265" y="1256"/>
                      </a:lnTo>
                      <a:lnTo>
                        <a:pt x="265" y="1256"/>
                      </a:lnTo>
                      <a:lnTo>
                        <a:pt x="281" y="1284"/>
                      </a:lnTo>
                      <a:lnTo>
                        <a:pt x="281" y="1284"/>
                      </a:lnTo>
                      <a:lnTo>
                        <a:pt x="289" y="1288"/>
                      </a:lnTo>
                      <a:lnTo>
                        <a:pt x="297" y="1296"/>
                      </a:lnTo>
                      <a:lnTo>
                        <a:pt x="297" y="1296"/>
                      </a:lnTo>
                      <a:lnTo>
                        <a:pt x="327" y="1328"/>
                      </a:lnTo>
                      <a:lnTo>
                        <a:pt x="327" y="1328"/>
                      </a:lnTo>
                      <a:lnTo>
                        <a:pt x="362" y="1369"/>
                      </a:lnTo>
                      <a:lnTo>
                        <a:pt x="378" y="1391"/>
                      </a:lnTo>
                      <a:lnTo>
                        <a:pt x="392" y="1415"/>
                      </a:lnTo>
                      <a:lnTo>
                        <a:pt x="392" y="1415"/>
                      </a:lnTo>
                      <a:lnTo>
                        <a:pt x="406" y="1437"/>
                      </a:lnTo>
                      <a:lnTo>
                        <a:pt x="426" y="1457"/>
                      </a:lnTo>
                      <a:lnTo>
                        <a:pt x="448" y="1477"/>
                      </a:lnTo>
                      <a:lnTo>
                        <a:pt x="472" y="1491"/>
                      </a:lnTo>
                      <a:lnTo>
                        <a:pt x="499" y="1504"/>
                      </a:lnTo>
                      <a:lnTo>
                        <a:pt x="527" y="1514"/>
                      </a:lnTo>
                      <a:lnTo>
                        <a:pt x="557" y="1520"/>
                      </a:lnTo>
                      <a:lnTo>
                        <a:pt x="587" y="1522"/>
                      </a:lnTo>
                      <a:lnTo>
                        <a:pt x="587" y="1522"/>
                      </a:lnTo>
                      <a:lnTo>
                        <a:pt x="607" y="1520"/>
                      </a:lnTo>
                      <a:lnTo>
                        <a:pt x="627" y="1518"/>
                      </a:lnTo>
                      <a:lnTo>
                        <a:pt x="645" y="1512"/>
                      </a:lnTo>
                      <a:lnTo>
                        <a:pt x="661" y="1506"/>
                      </a:lnTo>
                      <a:lnTo>
                        <a:pt x="661" y="1506"/>
                      </a:lnTo>
                      <a:lnTo>
                        <a:pt x="694" y="1491"/>
                      </a:lnTo>
                      <a:lnTo>
                        <a:pt x="708" y="1487"/>
                      </a:lnTo>
                      <a:lnTo>
                        <a:pt x="722" y="1485"/>
                      </a:lnTo>
                      <a:lnTo>
                        <a:pt x="722" y="1485"/>
                      </a:lnTo>
                      <a:lnTo>
                        <a:pt x="734" y="1487"/>
                      </a:lnTo>
                      <a:lnTo>
                        <a:pt x="744" y="1489"/>
                      </a:lnTo>
                      <a:lnTo>
                        <a:pt x="754" y="1493"/>
                      </a:lnTo>
                      <a:lnTo>
                        <a:pt x="762" y="1498"/>
                      </a:lnTo>
                      <a:lnTo>
                        <a:pt x="778" y="1514"/>
                      </a:lnTo>
                      <a:lnTo>
                        <a:pt x="796" y="1534"/>
                      </a:lnTo>
                      <a:lnTo>
                        <a:pt x="796" y="1534"/>
                      </a:lnTo>
                      <a:lnTo>
                        <a:pt x="802" y="1544"/>
                      </a:lnTo>
                      <a:lnTo>
                        <a:pt x="804" y="1556"/>
                      </a:lnTo>
                      <a:lnTo>
                        <a:pt x="804" y="1568"/>
                      </a:lnTo>
                      <a:lnTo>
                        <a:pt x="800" y="1578"/>
                      </a:lnTo>
                      <a:lnTo>
                        <a:pt x="800" y="1578"/>
                      </a:lnTo>
                      <a:lnTo>
                        <a:pt x="790" y="1600"/>
                      </a:lnTo>
                      <a:lnTo>
                        <a:pt x="790" y="1600"/>
                      </a:lnTo>
                      <a:lnTo>
                        <a:pt x="810" y="1606"/>
                      </a:lnTo>
                      <a:lnTo>
                        <a:pt x="810" y="1606"/>
                      </a:lnTo>
                      <a:lnTo>
                        <a:pt x="833" y="1612"/>
                      </a:lnTo>
                      <a:lnTo>
                        <a:pt x="847" y="1618"/>
                      </a:lnTo>
                      <a:lnTo>
                        <a:pt x="861" y="1628"/>
                      </a:lnTo>
                      <a:lnTo>
                        <a:pt x="875" y="1640"/>
                      </a:lnTo>
                      <a:lnTo>
                        <a:pt x="881" y="1648"/>
                      </a:lnTo>
                      <a:lnTo>
                        <a:pt x="887" y="1658"/>
                      </a:lnTo>
                      <a:lnTo>
                        <a:pt x="891" y="1667"/>
                      </a:lnTo>
                      <a:lnTo>
                        <a:pt x="895" y="1679"/>
                      </a:lnTo>
                      <a:lnTo>
                        <a:pt x="897" y="1693"/>
                      </a:lnTo>
                      <a:lnTo>
                        <a:pt x="899" y="1707"/>
                      </a:lnTo>
                      <a:lnTo>
                        <a:pt x="899" y="1707"/>
                      </a:lnTo>
                      <a:lnTo>
                        <a:pt x="901" y="1735"/>
                      </a:lnTo>
                      <a:lnTo>
                        <a:pt x="905" y="1761"/>
                      </a:lnTo>
                      <a:lnTo>
                        <a:pt x="905" y="1761"/>
                      </a:lnTo>
                      <a:lnTo>
                        <a:pt x="909" y="1785"/>
                      </a:lnTo>
                      <a:lnTo>
                        <a:pt x="909" y="1785"/>
                      </a:lnTo>
                      <a:lnTo>
                        <a:pt x="909" y="1795"/>
                      </a:lnTo>
                      <a:lnTo>
                        <a:pt x="907" y="1805"/>
                      </a:lnTo>
                      <a:lnTo>
                        <a:pt x="907" y="1805"/>
                      </a:lnTo>
                      <a:lnTo>
                        <a:pt x="907" y="1811"/>
                      </a:lnTo>
                      <a:lnTo>
                        <a:pt x="907" y="1811"/>
                      </a:lnTo>
                      <a:lnTo>
                        <a:pt x="921" y="1823"/>
                      </a:lnTo>
                      <a:lnTo>
                        <a:pt x="931" y="1834"/>
                      </a:lnTo>
                      <a:lnTo>
                        <a:pt x="931" y="1834"/>
                      </a:lnTo>
                      <a:lnTo>
                        <a:pt x="939" y="1836"/>
                      </a:lnTo>
                      <a:lnTo>
                        <a:pt x="953" y="1836"/>
                      </a:lnTo>
                      <a:lnTo>
                        <a:pt x="953" y="1836"/>
                      </a:lnTo>
                      <a:lnTo>
                        <a:pt x="967" y="1836"/>
                      </a:lnTo>
                      <a:lnTo>
                        <a:pt x="979" y="1834"/>
                      </a:lnTo>
                      <a:lnTo>
                        <a:pt x="989" y="1832"/>
                      </a:lnTo>
                      <a:lnTo>
                        <a:pt x="996" y="1831"/>
                      </a:lnTo>
                      <a:lnTo>
                        <a:pt x="996" y="1831"/>
                      </a:lnTo>
                      <a:lnTo>
                        <a:pt x="1018" y="1819"/>
                      </a:lnTo>
                      <a:lnTo>
                        <a:pt x="1040" y="1813"/>
                      </a:lnTo>
                      <a:lnTo>
                        <a:pt x="1040" y="1813"/>
                      </a:lnTo>
                      <a:lnTo>
                        <a:pt x="1024" y="1787"/>
                      </a:lnTo>
                      <a:lnTo>
                        <a:pt x="1012" y="1763"/>
                      </a:lnTo>
                      <a:lnTo>
                        <a:pt x="1012" y="1763"/>
                      </a:lnTo>
                      <a:lnTo>
                        <a:pt x="1006" y="1747"/>
                      </a:lnTo>
                      <a:lnTo>
                        <a:pt x="1004" y="1733"/>
                      </a:lnTo>
                      <a:lnTo>
                        <a:pt x="1004" y="1733"/>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7" name="Freeform 7">
                  <a:extLst>
                    <a:ext uri="{FF2B5EF4-FFF2-40B4-BE49-F238E27FC236}">
                      <a16:creationId xmlns:a16="http://schemas.microsoft.com/office/drawing/2014/main" id="{5D287367-193C-40D1-A4DB-DCE187190446}"/>
                    </a:ext>
                  </a:extLst>
                </p:cNvPr>
                <p:cNvSpPr>
                  <a:spLocks/>
                </p:cNvSpPr>
                <p:nvPr/>
              </p:nvSpPr>
              <p:spPr bwMode="auto">
                <a:xfrm>
                  <a:off x="6416676" y="3008313"/>
                  <a:ext cx="1846263" cy="2328863"/>
                </a:xfrm>
                <a:custGeom>
                  <a:avLst/>
                  <a:gdLst>
                    <a:gd name="T0" fmla="*/ 117 w 1163"/>
                    <a:gd name="T1" fmla="*/ 1063 h 1467"/>
                    <a:gd name="T2" fmla="*/ 169 w 1163"/>
                    <a:gd name="T3" fmla="*/ 1091 h 1467"/>
                    <a:gd name="T4" fmla="*/ 213 w 1163"/>
                    <a:gd name="T5" fmla="*/ 1077 h 1467"/>
                    <a:gd name="T6" fmla="*/ 231 w 1163"/>
                    <a:gd name="T7" fmla="*/ 1077 h 1467"/>
                    <a:gd name="T8" fmla="*/ 268 w 1163"/>
                    <a:gd name="T9" fmla="*/ 1093 h 1467"/>
                    <a:gd name="T10" fmla="*/ 284 w 1163"/>
                    <a:gd name="T11" fmla="*/ 1121 h 1467"/>
                    <a:gd name="T12" fmla="*/ 296 w 1163"/>
                    <a:gd name="T13" fmla="*/ 1177 h 1467"/>
                    <a:gd name="T14" fmla="*/ 320 w 1163"/>
                    <a:gd name="T15" fmla="*/ 1204 h 1467"/>
                    <a:gd name="T16" fmla="*/ 386 w 1163"/>
                    <a:gd name="T17" fmla="*/ 1226 h 1467"/>
                    <a:gd name="T18" fmla="*/ 445 w 1163"/>
                    <a:gd name="T19" fmla="*/ 1262 h 1467"/>
                    <a:gd name="T20" fmla="*/ 457 w 1163"/>
                    <a:gd name="T21" fmla="*/ 1310 h 1467"/>
                    <a:gd name="T22" fmla="*/ 437 w 1163"/>
                    <a:gd name="T23" fmla="*/ 1342 h 1467"/>
                    <a:gd name="T24" fmla="*/ 386 w 1163"/>
                    <a:gd name="T25" fmla="*/ 1373 h 1467"/>
                    <a:gd name="T26" fmla="*/ 372 w 1163"/>
                    <a:gd name="T27" fmla="*/ 1411 h 1467"/>
                    <a:gd name="T28" fmla="*/ 461 w 1163"/>
                    <a:gd name="T29" fmla="*/ 1433 h 1467"/>
                    <a:gd name="T30" fmla="*/ 612 w 1163"/>
                    <a:gd name="T31" fmla="*/ 1455 h 1467"/>
                    <a:gd name="T32" fmla="*/ 670 w 1163"/>
                    <a:gd name="T33" fmla="*/ 1443 h 1467"/>
                    <a:gd name="T34" fmla="*/ 710 w 1163"/>
                    <a:gd name="T35" fmla="*/ 1407 h 1467"/>
                    <a:gd name="T36" fmla="*/ 791 w 1163"/>
                    <a:gd name="T37" fmla="*/ 1399 h 1467"/>
                    <a:gd name="T38" fmla="*/ 869 w 1163"/>
                    <a:gd name="T39" fmla="*/ 1433 h 1467"/>
                    <a:gd name="T40" fmla="*/ 911 w 1163"/>
                    <a:gd name="T41" fmla="*/ 1467 h 1467"/>
                    <a:gd name="T42" fmla="*/ 944 w 1163"/>
                    <a:gd name="T43" fmla="*/ 1441 h 1467"/>
                    <a:gd name="T44" fmla="*/ 1074 w 1163"/>
                    <a:gd name="T45" fmla="*/ 1338 h 1467"/>
                    <a:gd name="T46" fmla="*/ 1129 w 1163"/>
                    <a:gd name="T47" fmla="*/ 1296 h 1467"/>
                    <a:gd name="T48" fmla="*/ 1161 w 1163"/>
                    <a:gd name="T49" fmla="*/ 1222 h 1467"/>
                    <a:gd name="T50" fmla="*/ 1129 w 1163"/>
                    <a:gd name="T51" fmla="*/ 1113 h 1467"/>
                    <a:gd name="T52" fmla="*/ 1105 w 1163"/>
                    <a:gd name="T53" fmla="*/ 1065 h 1467"/>
                    <a:gd name="T54" fmla="*/ 1127 w 1163"/>
                    <a:gd name="T55" fmla="*/ 1027 h 1467"/>
                    <a:gd name="T56" fmla="*/ 1129 w 1163"/>
                    <a:gd name="T57" fmla="*/ 988 h 1467"/>
                    <a:gd name="T58" fmla="*/ 1068 w 1163"/>
                    <a:gd name="T59" fmla="*/ 898 h 1467"/>
                    <a:gd name="T60" fmla="*/ 934 w 1163"/>
                    <a:gd name="T61" fmla="*/ 681 h 1467"/>
                    <a:gd name="T62" fmla="*/ 918 w 1163"/>
                    <a:gd name="T63" fmla="*/ 606 h 1467"/>
                    <a:gd name="T64" fmla="*/ 895 w 1163"/>
                    <a:gd name="T65" fmla="*/ 513 h 1467"/>
                    <a:gd name="T66" fmla="*/ 863 w 1163"/>
                    <a:gd name="T67" fmla="*/ 483 h 1467"/>
                    <a:gd name="T68" fmla="*/ 869 w 1163"/>
                    <a:gd name="T69" fmla="*/ 389 h 1467"/>
                    <a:gd name="T70" fmla="*/ 887 w 1163"/>
                    <a:gd name="T71" fmla="*/ 292 h 1467"/>
                    <a:gd name="T72" fmla="*/ 879 w 1163"/>
                    <a:gd name="T73" fmla="*/ 155 h 1467"/>
                    <a:gd name="T74" fmla="*/ 861 w 1163"/>
                    <a:gd name="T75" fmla="*/ 85 h 1467"/>
                    <a:gd name="T76" fmla="*/ 789 w 1163"/>
                    <a:gd name="T77" fmla="*/ 47 h 1467"/>
                    <a:gd name="T78" fmla="*/ 680 w 1163"/>
                    <a:gd name="T79" fmla="*/ 2 h 1467"/>
                    <a:gd name="T80" fmla="*/ 636 w 1163"/>
                    <a:gd name="T81" fmla="*/ 10 h 1467"/>
                    <a:gd name="T82" fmla="*/ 588 w 1163"/>
                    <a:gd name="T83" fmla="*/ 69 h 1467"/>
                    <a:gd name="T84" fmla="*/ 533 w 1163"/>
                    <a:gd name="T85" fmla="*/ 129 h 1467"/>
                    <a:gd name="T86" fmla="*/ 485 w 1163"/>
                    <a:gd name="T87" fmla="*/ 129 h 1467"/>
                    <a:gd name="T88" fmla="*/ 435 w 1163"/>
                    <a:gd name="T89" fmla="*/ 117 h 1467"/>
                    <a:gd name="T90" fmla="*/ 410 w 1163"/>
                    <a:gd name="T91" fmla="*/ 155 h 1467"/>
                    <a:gd name="T92" fmla="*/ 266 w 1163"/>
                    <a:gd name="T93" fmla="*/ 182 h 1467"/>
                    <a:gd name="T94" fmla="*/ 107 w 1163"/>
                    <a:gd name="T95" fmla="*/ 322 h 1467"/>
                    <a:gd name="T96" fmla="*/ 99 w 1163"/>
                    <a:gd name="T97" fmla="*/ 359 h 1467"/>
                    <a:gd name="T98" fmla="*/ 80 w 1163"/>
                    <a:gd name="T99" fmla="*/ 457 h 1467"/>
                    <a:gd name="T100" fmla="*/ 34 w 1163"/>
                    <a:gd name="T101" fmla="*/ 489 h 1467"/>
                    <a:gd name="T102" fmla="*/ 0 w 1163"/>
                    <a:gd name="T103" fmla="*/ 509 h 1467"/>
                    <a:gd name="T104" fmla="*/ 58 w 1163"/>
                    <a:gd name="T105" fmla="*/ 578 h 1467"/>
                    <a:gd name="T106" fmla="*/ 93 w 1163"/>
                    <a:gd name="T107" fmla="*/ 721 h 1467"/>
                    <a:gd name="T108" fmla="*/ 85 w 1163"/>
                    <a:gd name="T109" fmla="*/ 785 h 1467"/>
                    <a:gd name="T110" fmla="*/ 76 w 1163"/>
                    <a:gd name="T111" fmla="*/ 938 h 1467"/>
                    <a:gd name="T112" fmla="*/ 101 w 1163"/>
                    <a:gd name="T113" fmla="*/ 1012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3" h="1467">
                      <a:moveTo>
                        <a:pt x="101" y="1012"/>
                      </a:moveTo>
                      <a:lnTo>
                        <a:pt x="101" y="1012"/>
                      </a:lnTo>
                      <a:lnTo>
                        <a:pt x="109" y="1037"/>
                      </a:lnTo>
                      <a:lnTo>
                        <a:pt x="117" y="1063"/>
                      </a:lnTo>
                      <a:lnTo>
                        <a:pt x="117" y="1063"/>
                      </a:lnTo>
                      <a:lnTo>
                        <a:pt x="123" y="1083"/>
                      </a:lnTo>
                      <a:lnTo>
                        <a:pt x="127" y="1103"/>
                      </a:lnTo>
                      <a:lnTo>
                        <a:pt x="127" y="1103"/>
                      </a:lnTo>
                      <a:lnTo>
                        <a:pt x="149" y="1097"/>
                      </a:lnTo>
                      <a:lnTo>
                        <a:pt x="169" y="1091"/>
                      </a:lnTo>
                      <a:lnTo>
                        <a:pt x="169" y="1091"/>
                      </a:lnTo>
                      <a:lnTo>
                        <a:pt x="189" y="1085"/>
                      </a:lnTo>
                      <a:lnTo>
                        <a:pt x="205" y="1079"/>
                      </a:lnTo>
                      <a:lnTo>
                        <a:pt x="205" y="1079"/>
                      </a:lnTo>
                      <a:lnTo>
                        <a:pt x="213" y="1077"/>
                      </a:lnTo>
                      <a:lnTo>
                        <a:pt x="221" y="1077"/>
                      </a:lnTo>
                      <a:lnTo>
                        <a:pt x="221" y="1077"/>
                      </a:lnTo>
                      <a:lnTo>
                        <a:pt x="221" y="1077"/>
                      </a:lnTo>
                      <a:lnTo>
                        <a:pt x="221" y="1077"/>
                      </a:lnTo>
                      <a:lnTo>
                        <a:pt x="231" y="1077"/>
                      </a:lnTo>
                      <a:lnTo>
                        <a:pt x="241" y="1081"/>
                      </a:lnTo>
                      <a:lnTo>
                        <a:pt x="252" y="1087"/>
                      </a:lnTo>
                      <a:lnTo>
                        <a:pt x="260" y="1093"/>
                      </a:lnTo>
                      <a:lnTo>
                        <a:pt x="260" y="1093"/>
                      </a:lnTo>
                      <a:lnTo>
                        <a:pt x="268" y="1093"/>
                      </a:lnTo>
                      <a:lnTo>
                        <a:pt x="268" y="1093"/>
                      </a:lnTo>
                      <a:lnTo>
                        <a:pt x="270" y="1101"/>
                      </a:lnTo>
                      <a:lnTo>
                        <a:pt x="270" y="1101"/>
                      </a:lnTo>
                      <a:lnTo>
                        <a:pt x="278" y="1111"/>
                      </a:lnTo>
                      <a:lnTo>
                        <a:pt x="284" y="1121"/>
                      </a:lnTo>
                      <a:lnTo>
                        <a:pt x="288" y="1131"/>
                      </a:lnTo>
                      <a:lnTo>
                        <a:pt x="290" y="1141"/>
                      </a:lnTo>
                      <a:lnTo>
                        <a:pt x="290" y="1141"/>
                      </a:lnTo>
                      <a:lnTo>
                        <a:pt x="290" y="1141"/>
                      </a:lnTo>
                      <a:lnTo>
                        <a:pt x="296" y="1177"/>
                      </a:lnTo>
                      <a:lnTo>
                        <a:pt x="298" y="1190"/>
                      </a:lnTo>
                      <a:lnTo>
                        <a:pt x="302" y="1198"/>
                      </a:lnTo>
                      <a:lnTo>
                        <a:pt x="302" y="1198"/>
                      </a:lnTo>
                      <a:lnTo>
                        <a:pt x="308" y="1200"/>
                      </a:lnTo>
                      <a:lnTo>
                        <a:pt x="320" y="1204"/>
                      </a:lnTo>
                      <a:lnTo>
                        <a:pt x="350" y="1212"/>
                      </a:lnTo>
                      <a:lnTo>
                        <a:pt x="354" y="1214"/>
                      </a:lnTo>
                      <a:lnTo>
                        <a:pt x="354" y="1214"/>
                      </a:lnTo>
                      <a:lnTo>
                        <a:pt x="370" y="1218"/>
                      </a:lnTo>
                      <a:lnTo>
                        <a:pt x="386" y="1226"/>
                      </a:lnTo>
                      <a:lnTo>
                        <a:pt x="416" y="1242"/>
                      </a:lnTo>
                      <a:lnTo>
                        <a:pt x="416" y="1242"/>
                      </a:lnTo>
                      <a:lnTo>
                        <a:pt x="435" y="1254"/>
                      </a:lnTo>
                      <a:lnTo>
                        <a:pt x="435" y="1254"/>
                      </a:lnTo>
                      <a:lnTo>
                        <a:pt x="445" y="1262"/>
                      </a:lnTo>
                      <a:lnTo>
                        <a:pt x="451" y="1270"/>
                      </a:lnTo>
                      <a:lnTo>
                        <a:pt x="457" y="1282"/>
                      </a:lnTo>
                      <a:lnTo>
                        <a:pt x="457" y="1294"/>
                      </a:lnTo>
                      <a:lnTo>
                        <a:pt x="457" y="1310"/>
                      </a:lnTo>
                      <a:lnTo>
                        <a:pt x="457" y="1310"/>
                      </a:lnTo>
                      <a:lnTo>
                        <a:pt x="455" y="1320"/>
                      </a:lnTo>
                      <a:lnTo>
                        <a:pt x="451" y="1328"/>
                      </a:lnTo>
                      <a:lnTo>
                        <a:pt x="445" y="1336"/>
                      </a:lnTo>
                      <a:lnTo>
                        <a:pt x="437" y="1342"/>
                      </a:lnTo>
                      <a:lnTo>
                        <a:pt x="437" y="1342"/>
                      </a:lnTo>
                      <a:lnTo>
                        <a:pt x="416" y="1355"/>
                      </a:lnTo>
                      <a:lnTo>
                        <a:pt x="416" y="1355"/>
                      </a:lnTo>
                      <a:lnTo>
                        <a:pt x="398" y="1365"/>
                      </a:lnTo>
                      <a:lnTo>
                        <a:pt x="392" y="1369"/>
                      </a:lnTo>
                      <a:lnTo>
                        <a:pt x="386" y="1373"/>
                      </a:lnTo>
                      <a:lnTo>
                        <a:pt x="386" y="1373"/>
                      </a:lnTo>
                      <a:lnTo>
                        <a:pt x="382" y="1383"/>
                      </a:lnTo>
                      <a:lnTo>
                        <a:pt x="376" y="1391"/>
                      </a:lnTo>
                      <a:lnTo>
                        <a:pt x="374" y="1401"/>
                      </a:lnTo>
                      <a:lnTo>
                        <a:pt x="372" y="1411"/>
                      </a:lnTo>
                      <a:lnTo>
                        <a:pt x="372" y="1411"/>
                      </a:lnTo>
                      <a:lnTo>
                        <a:pt x="380" y="1417"/>
                      </a:lnTo>
                      <a:lnTo>
                        <a:pt x="386" y="1419"/>
                      </a:lnTo>
                      <a:lnTo>
                        <a:pt x="386" y="1419"/>
                      </a:lnTo>
                      <a:lnTo>
                        <a:pt x="461" y="1433"/>
                      </a:lnTo>
                      <a:lnTo>
                        <a:pt x="535" y="1445"/>
                      </a:lnTo>
                      <a:lnTo>
                        <a:pt x="535" y="1445"/>
                      </a:lnTo>
                      <a:lnTo>
                        <a:pt x="596" y="1453"/>
                      </a:lnTo>
                      <a:lnTo>
                        <a:pt x="596" y="1453"/>
                      </a:lnTo>
                      <a:lnTo>
                        <a:pt x="612" y="1455"/>
                      </a:lnTo>
                      <a:lnTo>
                        <a:pt x="630" y="1457"/>
                      </a:lnTo>
                      <a:lnTo>
                        <a:pt x="630" y="1457"/>
                      </a:lnTo>
                      <a:lnTo>
                        <a:pt x="644" y="1455"/>
                      </a:lnTo>
                      <a:lnTo>
                        <a:pt x="658" y="1451"/>
                      </a:lnTo>
                      <a:lnTo>
                        <a:pt x="670" y="1443"/>
                      </a:lnTo>
                      <a:lnTo>
                        <a:pt x="682" y="1429"/>
                      </a:lnTo>
                      <a:lnTo>
                        <a:pt x="682" y="1429"/>
                      </a:lnTo>
                      <a:lnTo>
                        <a:pt x="690" y="1419"/>
                      </a:lnTo>
                      <a:lnTo>
                        <a:pt x="700" y="1413"/>
                      </a:lnTo>
                      <a:lnTo>
                        <a:pt x="710" y="1407"/>
                      </a:lnTo>
                      <a:lnTo>
                        <a:pt x="722" y="1403"/>
                      </a:lnTo>
                      <a:lnTo>
                        <a:pt x="744" y="1397"/>
                      </a:lnTo>
                      <a:lnTo>
                        <a:pt x="765" y="1397"/>
                      </a:lnTo>
                      <a:lnTo>
                        <a:pt x="765" y="1397"/>
                      </a:lnTo>
                      <a:lnTo>
                        <a:pt x="791" y="1399"/>
                      </a:lnTo>
                      <a:lnTo>
                        <a:pt x="813" y="1403"/>
                      </a:lnTo>
                      <a:lnTo>
                        <a:pt x="813" y="1403"/>
                      </a:lnTo>
                      <a:lnTo>
                        <a:pt x="833" y="1411"/>
                      </a:lnTo>
                      <a:lnTo>
                        <a:pt x="851" y="1421"/>
                      </a:lnTo>
                      <a:lnTo>
                        <a:pt x="869" y="1433"/>
                      </a:lnTo>
                      <a:lnTo>
                        <a:pt x="885" y="1445"/>
                      </a:lnTo>
                      <a:lnTo>
                        <a:pt x="885" y="1445"/>
                      </a:lnTo>
                      <a:lnTo>
                        <a:pt x="907" y="1463"/>
                      </a:lnTo>
                      <a:lnTo>
                        <a:pt x="907" y="1463"/>
                      </a:lnTo>
                      <a:lnTo>
                        <a:pt x="911" y="1467"/>
                      </a:lnTo>
                      <a:lnTo>
                        <a:pt x="911" y="1467"/>
                      </a:lnTo>
                      <a:lnTo>
                        <a:pt x="918" y="1463"/>
                      </a:lnTo>
                      <a:lnTo>
                        <a:pt x="926" y="1459"/>
                      </a:lnTo>
                      <a:lnTo>
                        <a:pt x="934" y="1451"/>
                      </a:lnTo>
                      <a:lnTo>
                        <a:pt x="944" y="1441"/>
                      </a:lnTo>
                      <a:lnTo>
                        <a:pt x="944" y="1441"/>
                      </a:lnTo>
                      <a:lnTo>
                        <a:pt x="958" y="1427"/>
                      </a:lnTo>
                      <a:lnTo>
                        <a:pt x="974" y="1413"/>
                      </a:lnTo>
                      <a:lnTo>
                        <a:pt x="1006" y="1387"/>
                      </a:lnTo>
                      <a:lnTo>
                        <a:pt x="1074" y="1338"/>
                      </a:lnTo>
                      <a:lnTo>
                        <a:pt x="1074" y="1338"/>
                      </a:lnTo>
                      <a:lnTo>
                        <a:pt x="1089" y="1326"/>
                      </a:lnTo>
                      <a:lnTo>
                        <a:pt x="1107" y="1314"/>
                      </a:lnTo>
                      <a:lnTo>
                        <a:pt x="1121" y="1302"/>
                      </a:lnTo>
                      <a:lnTo>
                        <a:pt x="1129" y="1296"/>
                      </a:lnTo>
                      <a:lnTo>
                        <a:pt x="1133" y="1288"/>
                      </a:lnTo>
                      <a:lnTo>
                        <a:pt x="1133" y="1288"/>
                      </a:lnTo>
                      <a:lnTo>
                        <a:pt x="1147" y="1266"/>
                      </a:lnTo>
                      <a:lnTo>
                        <a:pt x="1155" y="1244"/>
                      </a:lnTo>
                      <a:lnTo>
                        <a:pt x="1161" y="1222"/>
                      </a:lnTo>
                      <a:lnTo>
                        <a:pt x="1163" y="1200"/>
                      </a:lnTo>
                      <a:lnTo>
                        <a:pt x="1161" y="1179"/>
                      </a:lnTo>
                      <a:lnTo>
                        <a:pt x="1155" y="1157"/>
                      </a:lnTo>
                      <a:lnTo>
                        <a:pt x="1145" y="1135"/>
                      </a:lnTo>
                      <a:lnTo>
                        <a:pt x="1129" y="1113"/>
                      </a:lnTo>
                      <a:lnTo>
                        <a:pt x="1129" y="1113"/>
                      </a:lnTo>
                      <a:lnTo>
                        <a:pt x="1115" y="1095"/>
                      </a:lnTo>
                      <a:lnTo>
                        <a:pt x="1111" y="1085"/>
                      </a:lnTo>
                      <a:lnTo>
                        <a:pt x="1107" y="1075"/>
                      </a:lnTo>
                      <a:lnTo>
                        <a:pt x="1105" y="1065"/>
                      </a:lnTo>
                      <a:lnTo>
                        <a:pt x="1107" y="1055"/>
                      </a:lnTo>
                      <a:lnTo>
                        <a:pt x="1111" y="1045"/>
                      </a:lnTo>
                      <a:lnTo>
                        <a:pt x="1119" y="1035"/>
                      </a:lnTo>
                      <a:lnTo>
                        <a:pt x="1119" y="1035"/>
                      </a:lnTo>
                      <a:lnTo>
                        <a:pt x="1127" y="1027"/>
                      </a:lnTo>
                      <a:lnTo>
                        <a:pt x="1131" y="1019"/>
                      </a:lnTo>
                      <a:lnTo>
                        <a:pt x="1133" y="1012"/>
                      </a:lnTo>
                      <a:lnTo>
                        <a:pt x="1133" y="1002"/>
                      </a:lnTo>
                      <a:lnTo>
                        <a:pt x="1131" y="996"/>
                      </a:lnTo>
                      <a:lnTo>
                        <a:pt x="1129" y="988"/>
                      </a:lnTo>
                      <a:lnTo>
                        <a:pt x="1119" y="972"/>
                      </a:lnTo>
                      <a:lnTo>
                        <a:pt x="1119" y="972"/>
                      </a:lnTo>
                      <a:lnTo>
                        <a:pt x="1093" y="934"/>
                      </a:lnTo>
                      <a:lnTo>
                        <a:pt x="1068" y="898"/>
                      </a:lnTo>
                      <a:lnTo>
                        <a:pt x="1068" y="898"/>
                      </a:lnTo>
                      <a:lnTo>
                        <a:pt x="1008" y="807"/>
                      </a:lnTo>
                      <a:lnTo>
                        <a:pt x="950" y="713"/>
                      </a:lnTo>
                      <a:lnTo>
                        <a:pt x="950" y="713"/>
                      </a:lnTo>
                      <a:lnTo>
                        <a:pt x="942" y="697"/>
                      </a:lnTo>
                      <a:lnTo>
                        <a:pt x="934" y="681"/>
                      </a:lnTo>
                      <a:lnTo>
                        <a:pt x="928" y="666"/>
                      </a:lnTo>
                      <a:lnTo>
                        <a:pt x="924" y="650"/>
                      </a:lnTo>
                      <a:lnTo>
                        <a:pt x="924" y="650"/>
                      </a:lnTo>
                      <a:lnTo>
                        <a:pt x="920" y="628"/>
                      </a:lnTo>
                      <a:lnTo>
                        <a:pt x="918" y="606"/>
                      </a:lnTo>
                      <a:lnTo>
                        <a:pt x="916" y="584"/>
                      </a:lnTo>
                      <a:lnTo>
                        <a:pt x="913" y="562"/>
                      </a:lnTo>
                      <a:lnTo>
                        <a:pt x="909" y="542"/>
                      </a:lnTo>
                      <a:lnTo>
                        <a:pt x="901" y="522"/>
                      </a:lnTo>
                      <a:lnTo>
                        <a:pt x="895" y="513"/>
                      </a:lnTo>
                      <a:lnTo>
                        <a:pt x="887" y="505"/>
                      </a:lnTo>
                      <a:lnTo>
                        <a:pt x="879" y="497"/>
                      </a:lnTo>
                      <a:lnTo>
                        <a:pt x="869" y="489"/>
                      </a:lnTo>
                      <a:lnTo>
                        <a:pt x="869" y="489"/>
                      </a:lnTo>
                      <a:lnTo>
                        <a:pt x="863" y="483"/>
                      </a:lnTo>
                      <a:lnTo>
                        <a:pt x="861" y="475"/>
                      </a:lnTo>
                      <a:lnTo>
                        <a:pt x="859" y="465"/>
                      </a:lnTo>
                      <a:lnTo>
                        <a:pt x="859" y="457"/>
                      </a:lnTo>
                      <a:lnTo>
                        <a:pt x="859" y="457"/>
                      </a:lnTo>
                      <a:lnTo>
                        <a:pt x="869" y="389"/>
                      </a:lnTo>
                      <a:lnTo>
                        <a:pt x="879" y="324"/>
                      </a:lnTo>
                      <a:lnTo>
                        <a:pt x="879" y="324"/>
                      </a:lnTo>
                      <a:lnTo>
                        <a:pt x="883" y="308"/>
                      </a:lnTo>
                      <a:lnTo>
                        <a:pt x="885" y="300"/>
                      </a:lnTo>
                      <a:lnTo>
                        <a:pt x="887" y="292"/>
                      </a:lnTo>
                      <a:lnTo>
                        <a:pt x="887" y="292"/>
                      </a:lnTo>
                      <a:lnTo>
                        <a:pt x="881" y="222"/>
                      </a:lnTo>
                      <a:lnTo>
                        <a:pt x="879" y="188"/>
                      </a:lnTo>
                      <a:lnTo>
                        <a:pt x="879" y="155"/>
                      </a:lnTo>
                      <a:lnTo>
                        <a:pt x="879" y="155"/>
                      </a:lnTo>
                      <a:lnTo>
                        <a:pt x="879" y="127"/>
                      </a:lnTo>
                      <a:lnTo>
                        <a:pt x="877" y="115"/>
                      </a:lnTo>
                      <a:lnTo>
                        <a:pt x="875" y="105"/>
                      </a:lnTo>
                      <a:lnTo>
                        <a:pt x="869" y="93"/>
                      </a:lnTo>
                      <a:lnTo>
                        <a:pt x="861" y="85"/>
                      </a:lnTo>
                      <a:lnTo>
                        <a:pt x="851" y="77"/>
                      </a:lnTo>
                      <a:lnTo>
                        <a:pt x="837" y="69"/>
                      </a:lnTo>
                      <a:lnTo>
                        <a:pt x="837" y="69"/>
                      </a:lnTo>
                      <a:lnTo>
                        <a:pt x="813" y="59"/>
                      </a:lnTo>
                      <a:lnTo>
                        <a:pt x="789" y="47"/>
                      </a:lnTo>
                      <a:lnTo>
                        <a:pt x="740" y="23"/>
                      </a:lnTo>
                      <a:lnTo>
                        <a:pt x="740" y="23"/>
                      </a:lnTo>
                      <a:lnTo>
                        <a:pt x="716" y="14"/>
                      </a:lnTo>
                      <a:lnTo>
                        <a:pt x="696" y="6"/>
                      </a:lnTo>
                      <a:lnTo>
                        <a:pt x="680" y="2"/>
                      </a:lnTo>
                      <a:lnTo>
                        <a:pt x="666" y="0"/>
                      </a:lnTo>
                      <a:lnTo>
                        <a:pt x="666" y="0"/>
                      </a:lnTo>
                      <a:lnTo>
                        <a:pt x="656" y="2"/>
                      </a:lnTo>
                      <a:lnTo>
                        <a:pt x="646" y="4"/>
                      </a:lnTo>
                      <a:lnTo>
                        <a:pt x="636" y="10"/>
                      </a:lnTo>
                      <a:lnTo>
                        <a:pt x="628" y="16"/>
                      </a:lnTo>
                      <a:lnTo>
                        <a:pt x="620" y="25"/>
                      </a:lnTo>
                      <a:lnTo>
                        <a:pt x="610" y="37"/>
                      </a:lnTo>
                      <a:lnTo>
                        <a:pt x="588" y="69"/>
                      </a:lnTo>
                      <a:lnTo>
                        <a:pt x="588" y="69"/>
                      </a:lnTo>
                      <a:lnTo>
                        <a:pt x="569" y="97"/>
                      </a:lnTo>
                      <a:lnTo>
                        <a:pt x="561" y="109"/>
                      </a:lnTo>
                      <a:lnTo>
                        <a:pt x="551" y="117"/>
                      </a:lnTo>
                      <a:lnTo>
                        <a:pt x="543" y="125"/>
                      </a:lnTo>
                      <a:lnTo>
                        <a:pt x="533" y="129"/>
                      </a:lnTo>
                      <a:lnTo>
                        <a:pt x="523" y="133"/>
                      </a:lnTo>
                      <a:lnTo>
                        <a:pt x="513" y="133"/>
                      </a:lnTo>
                      <a:lnTo>
                        <a:pt x="513" y="133"/>
                      </a:lnTo>
                      <a:lnTo>
                        <a:pt x="501" y="133"/>
                      </a:lnTo>
                      <a:lnTo>
                        <a:pt x="485" y="129"/>
                      </a:lnTo>
                      <a:lnTo>
                        <a:pt x="449" y="117"/>
                      </a:lnTo>
                      <a:lnTo>
                        <a:pt x="449" y="117"/>
                      </a:lnTo>
                      <a:lnTo>
                        <a:pt x="445" y="117"/>
                      </a:lnTo>
                      <a:lnTo>
                        <a:pt x="445" y="117"/>
                      </a:lnTo>
                      <a:lnTo>
                        <a:pt x="435" y="117"/>
                      </a:lnTo>
                      <a:lnTo>
                        <a:pt x="435" y="117"/>
                      </a:lnTo>
                      <a:lnTo>
                        <a:pt x="423" y="141"/>
                      </a:lnTo>
                      <a:lnTo>
                        <a:pt x="417" y="151"/>
                      </a:lnTo>
                      <a:lnTo>
                        <a:pt x="414" y="153"/>
                      </a:lnTo>
                      <a:lnTo>
                        <a:pt x="410" y="155"/>
                      </a:lnTo>
                      <a:lnTo>
                        <a:pt x="410" y="155"/>
                      </a:lnTo>
                      <a:lnTo>
                        <a:pt x="374" y="163"/>
                      </a:lnTo>
                      <a:lnTo>
                        <a:pt x="338" y="171"/>
                      </a:lnTo>
                      <a:lnTo>
                        <a:pt x="266" y="182"/>
                      </a:lnTo>
                      <a:lnTo>
                        <a:pt x="266" y="182"/>
                      </a:lnTo>
                      <a:lnTo>
                        <a:pt x="111" y="212"/>
                      </a:lnTo>
                      <a:lnTo>
                        <a:pt x="111" y="212"/>
                      </a:lnTo>
                      <a:lnTo>
                        <a:pt x="123" y="226"/>
                      </a:lnTo>
                      <a:lnTo>
                        <a:pt x="123" y="226"/>
                      </a:lnTo>
                      <a:lnTo>
                        <a:pt x="107" y="322"/>
                      </a:lnTo>
                      <a:lnTo>
                        <a:pt x="107" y="322"/>
                      </a:lnTo>
                      <a:lnTo>
                        <a:pt x="101" y="342"/>
                      </a:lnTo>
                      <a:lnTo>
                        <a:pt x="99" y="349"/>
                      </a:lnTo>
                      <a:lnTo>
                        <a:pt x="99" y="359"/>
                      </a:lnTo>
                      <a:lnTo>
                        <a:pt x="99" y="359"/>
                      </a:lnTo>
                      <a:lnTo>
                        <a:pt x="101" y="385"/>
                      </a:lnTo>
                      <a:lnTo>
                        <a:pt x="99" y="409"/>
                      </a:lnTo>
                      <a:lnTo>
                        <a:pt x="93" y="429"/>
                      </a:lnTo>
                      <a:lnTo>
                        <a:pt x="85" y="449"/>
                      </a:lnTo>
                      <a:lnTo>
                        <a:pt x="80" y="457"/>
                      </a:lnTo>
                      <a:lnTo>
                        <a:pt x="72" y="465"/>
                      </a:lnTo>
                      <a:lnTo>
                        <a:pt x="66" y="471"/>
                      </a:lnTo>
                      <a:lnTo>
                        <a:pt x="56" y="477"/>
                      </a:lnTo>
                      <a:lnTo>
                        <a:pt x="46" y="483"/>
                      </a:lnTo>
                      <a:lnTo>
                        <a:pt x="34" y="489"/>
                      </a:lnTo>
                      <a:lnTo>
                        <a:pt x="8" y="495"/>
                      </a:lnTo>
                      <a:lnTo>
                        <a:pt x="8" y="495"/>
                      </a:lnTo>
                      <a:lnTo>
                        <a:pt x="6" y="499"/>
                      </a:lnTo>
                      <a:lnTo>
                        <a:pt x="0" y="509"/>
                      </a:lnTo>
                      <a:lnTo>
                        <a:pt x="0" y="509"/>
                      </a:lnTo>
                      <a:lnTo>
                        <a:pt x="14" y="518"/>
                      </a:lnTo>
                      <a:lnTo>
                        <a:pt x="24" y="528"/>
                      </a:lnTo>
                      <a:lnTo>
                        <a:pt x="34" y="540"/>
                      </a:lnTo>
                      <a:lnTo>
                        <a:pt x="44" y="552"/>
                      </a:lnTo>
                      <a:lnTo>
                        <a:pt x="58" y="578"/>
                      </a:lnTo>
                      <a:lnTo>
                        <a:pt x="68" y="604"/>
                      </a:lnTo>
                      <a:lnTo>
                        <a:pt x="76" y="634"/>
                      </a:lnTo>
                      <a:lnTo>
                        <a:pt x="82" y="662"/>
                      </a:lnTo>
                      <a:lnTo>
                        <a:pt x="93" y="721"/>
                      </a:lnTo>
                      <a:lnTo>
                        <a:pt x="93" y="721"/>
                      </a:lnTo>
                      <a:lnTo>
                        <a:pt x="95" y="743"/>
                      </a:lnTo>
                      <a:lnTo>
                        <a:pt x="93" y="753"/>
                      </a:lnTo>
                      <a:lnTo>
                        <a:pt x="91" y="763"/>
                      </a:lnTo>
                      <a:lnTo>
                        <a:pt x="91" y="763"/>
                      </a:lnTo>
                      <a:lnTo>
                        <a:pt x="85" y="785"/>
                      </a:lnTo>
                      <a:lnTo>
                        <a:pt x="82" y="807"/>
                      </a:lnTo>
                      <a:lnTo>
                        <a:pt x="74" y="850"/>
                      </a:lnTo>
                      <a:lnTo>
                        <a:pt x="72" y="894"/>
                      </a:lnTo>
                      <a:lnTo>
                        <a:pt x="76" y="938"/>
                      </a:lnTo>
                      <a:lnTo>
                        <a:pt x="76" y="938"/>
                      </a:lnTo>
                      <a:lnTo>
                        <a:pt x="84" y="954"/>
                      </a:lnTo>
                      <a:lnTo>
                        <a:pt x="89" y="974"/>
                      </a:lnTo>
                      <a:lnTo>
                        <a:pt x="89" y="974"/>
                      </a:lnTo>
                      <a:lnTo>
                        <a:pt x="101" y="1012"/>
                      </a:lnTo>
                      <a:lnTo>
                        <a:pt x="101" y="1012"/>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8" name="Freeform 8">
                  <a:extLst>
                    <a:ext uri="{FF2B5EF4-FFF2-40B4-BE49-F238E27FC236}">
                      <a16:creationId xmlns:a16="http://schemas.microsoft.com/office/drawing/2014/main" id="{2CEBCD4D-199B-44FB-BA63-908C24CE6997}"/>
                    </a:ext>
                  </a:extLst>
                </p:cNvPr>
                <p:cNvSpPr>
                  <a:spLocks/>
                </p:cNvSpPr>
                <p:nvPr/>
              </p:nvSpPr>
              <p:spPr bwMode="auto">
                <a:xfrm>
                  <a:off x="4500563" y="460375"/>
                  <a:ext cx="2509838" cy="1517650"/>
                </a:xfrm>
                <a:custGeom>
                  <a:avLst/>
                  <a:gdLst>
                    <a:gd name="T0" fmla="*/ 70 w 1581"/>
                    <a:gd name="T1" fmla="*/ 710 h 956"/>
                    <a:gd name="T2" fmla="*/ 106 w 1581"/>
                    <a:gd name="T3" fmla="*/ 744 h 956"/>
                    <a:gd name="T4" fmla="*/ 175 w 1581"/>
                    <a:gd name="T5" fmla="*/ 780 h 956"/>
                    <a:gd name="T6" fmla="*/ 237 w 1581"/>
                    <a:gd name="T7" fmla="*/ 811 h 956"/>
                    <a:gd name="T8" fmla="*/ 279 w 1581"/>
                    <a:gd name="T9" fmla="*/ 867 h 956"/>
                    <a:gd name="T10" fmla="*/ 283 w 1581"/>
                    <a:gd name="T11" fmla="*/ 905 h 956"/>
                    <a:gd name="T12" fmla="*/ 298 w 1581"/>
                    <a:gd name="T13" fmla="*/ 923 h 956"/>
                    <a:gd name="T14" fmla="*/ 340 w 1581"/>
                    <a:gd name="T15" fmla="*/ 939 h 956"/>
                    <a:gd name="T16" fmla="*/ 499 w 1581"/>
                    <a:gd name="T17" fmla="*/ 956 h 956"/>
                    <a:gd name="T18" fmla="*/ 527 w 1581"/>
                    <a:gd name="T19" fmla="*/ 951 h 956"/>
                    <a:gd name="T20" fmla="*/ 547 w 1581"/>
                    <a:gd name="T21" fmla="*/ 923 h 956"/>
                    <a:gd name="T22" fmla="*/ 571 w 1581"/>
                    <a:gd name="T23" fmla="*/ 885 h 956"/>
                    <a:gd name="T24" fmla="*/ 623 w 1581"/>
                    <a:gd name="T25" fmla="*/ 865 h 956"/>
                    <a:gd name="T26" fmla="*/ 640 w 1581"/>
                    <a:gd name="T27" fmla="*/ 863 h 956"/>
                    <a:gd name="T28" fmla="*/ 680 w 1581"/>
                    <a:gd name="T29" fmla="*/ 861 h 956"/>
                    <a:gd name="T30" fmla="*/ 706 w 1581"/>
                    <a:gd name="T31" fmla="*/ 833 h 956"/>
                    <a:gd name="T32" fmla="*/ 788 w 1581"/>
                    <a:gd name="T33" fmla="*/ 797 h 956"/>
                    <a:gd name="T34" fmla="*/ 953 w 1581"/>
                    <a:gd name="T35" fmla="*/ 742 h 956"/>
                    <a:gd name="T36" fmla="*/ 1112 w 1581"/>
                    <a:gd name="T37" fmla="*/ 696 h 956"/>
                    <a:gd name="T38" fmla="*/ 1141 w 1581"/>
                    <a:gd name="T39" fmla="*/ 670 h 956"/>
                    <a:gd name="T40" fmla="*/ 1279 w 1581"/>
                    <a:gd name="T41" fmla="*/ 632 h 956"/>
                    <a:gd name="T42" fmla="*/ 1332 w 1581"/>
                    <a:gd name="T43" fmla="*/ 619 h 956"/>
                    <a:gd name="T44" fmla="*/ 1473 w 1581"/>
                    <a:gd name="T45" fmla="*/ 487 h 956"/>
                    <a:gd name="T46" fmla="*/ 1575 w 1581"/>
                    <a:gd name="T47" fmla="*/ 382 h 956"/>
                    <a:gd name="T48" fmla="*/ 1581 w 1581"/>
                    <a:gd name="T49" fmla="*/ 340 h 956"/>
                    <a:gd name="T50" fmla="*/ 1549 w 1581"/>
                    <a:gd name="T51" fmla="*/ 306 h 956"/>
                    <a:gd name="T52" fmla="*/ 1525 w 1581"/>
                    <a:gd name="T53" fmla="*/ 245 h 956"/>
                    <a:gd name="T54" fmla="*/ 1509 w 1581"/>
                    <a:gd name="T55" fmla="*/ 207 h 956"/>
                    <a:gd name="T56" fmla="*/ 1473 w 1581"/>
                    <a:gd name="T57" fmla="*/ 141 h 956"/>
                    <a:gd name="T58" fmla="*/ 1479 w 1581"/>
                    <a:gd name="T59" fmla="*/ 94 h 956"/>
                    <a:gd name="T60" fmla="*/ 1549 w 1581"/>
                    <a:gd name="T61" fmla="*/ 20 h 956"/>
                    <a:gd name="T62" fmla="*/ 1364 w 1581"/>
                    <a:gd name="T63" fmla="*/ 38 h 956"/>
                    <a:gd name="T64" fmla="*/ 799 w 1581"/>
                    <a:gd name="T65" fmla="*/ 56 h 956"/>
                    <a:gd name="T66" fmla="*/ 766 w 1581"/>
                    <a:gd name="T67" fmla="*/ 56 h 956"/>
                    <a:gd name="T68" fmla="*/ 567 w 1581"/>
                    <a:gd name="T69" fmla="*/ 32 h 956"/>
                    <a:gd name="T70" fmla="*/ 277 w 1581"/>
                    <a:gd name="T71" fmla="*/ 0 h 956"/>
                    <a:gd name="T72" fmla="*/ 253 w 1581"/>
                    <a:gd name="T73" fmla="*/ 4 h 956"/>
                    <a:gd name="T74" fmla="*/ 229 w 1581"/>
                    <a:gd name="T75" fmla="*/ 30 h 956"/>
                    <a:gd name="T76" fmla="*/ 177 w 1581"/>
                    <a:gd name="T77" fmla="*/ 66 h 956"/>
                    <a:gd name="T78" fmla="*/ 110 w 1581"/>
                    <a:gd name="T79" fmla="*/ 80 h 956"/>
                    <a:gd name="T80" fmla="*/ 108 w 1581"/>
                    <a:gd name="T81" fmla="*/ 125 h 956"/>
                    <a:gd name="T82" fmla="*/ 90 w 1581"/>
                    <a:gd name="T83" fmla="*/ 171 h 956"/>
                    <a:gd name="T84" fmla="*/ 78 w 1581"/>
                    <a:gd name="T85" fmla="*/ 217 h 956"/>
                    <a:gd name="T86" fmla="*/ 114 w 1581"/>
                    <a:gd name="T87" fmla="*/ 281 h 956"/>
                    <a:gd name="T88" fmla="*/ 159 w 1581"/>
                    <a:gd name="T89" fmla="*/ 316 h 956"/>
                    <a:gd name="T90" fmla="*/ 193 w 1581"/>
                    <a:gd name="T91" fmla="*/ 320 h 956"/>
                    <a:gd name="T92" fmla="*/ 207 w 1581"/>
                    <a:gd name="T93" fmla="*/ 322 h 956"/>
                    <a:gd name="T94" fmla="*/ 241 w 1581"/>
                    <a:gd name="T95" fmla="*/ 366 h 956"/>
                    <a:gd name="T96" fmla="*/ 247 w 1581"/>
                    <a:gd name="T97" fmla="*/ 386 h 956"/>
                    <a:gd name="T98" fmla="*/ 237 w 1581"/>
                    <a:gd name="T99" fmla="*/ 414 h 956"/>
                    <a:gd name="T100" fmla="*/ 209 w 1581"/>
                    <a:gd name="T101" fmla="*/ 434 h 956"/>
                    <a:gd name="T102" fmla="*/ 165 w 1581"/>
                    <a:gd name="T103" fmla="*/ 456 h 956"/>
                    <a:gd name="T104" fmla="*/ 102 w 1581"/>
                    <a:gd name="T105" fmla="*/ 499 h 956"/>
                    <a:gd name="T106" fmla="*/ 34 w 1581"/>
                    <a:gd name="T107" fmla="*/ 569 h 956"/>
                    <a:gd name="T108" fmla="*/ 4 w 1581"/>
                    <a:gd name="T109" fmla="*/ 601 h 956"/>
                    <a:gd name="T110" fmla="*/ 18 w 1581"/>
                    <a:gd name="T111" fmla="*/ 617 h 956"/>
                    <a:gd name="T112" fmla="*/ 46 w 1581"/>
                    <a:gd name="T113" fmla="*/ 632 h 956"/>
                    <a:gd name="T114" fmla="*/ 66 w 1581"/>
                    <a:gd name="T115" fmla="*/ 6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1" h="956">
                      <a:moveTo>
                        <a:pt x="68" y="688"/>
                      </a:moveTo>
                      <a:lnTo>
                        <a:pt x="68" y="688"/>
                      </a:lnTo>
                      <a:lnTo>
                        <a:pt x="68" y="702"/>
                      </a:lnTo>
                      <a:lnTo>
                        <a:pt x="70" y="710"/>
                      </a:lnTo>
                      <a:lnTo>
                        <a:pt x="74" y="716"/>
                      </a:lnTo>
                      <a:lnTo>
                        <a:pt x="78" y="722"/>
                      </a:lnTo>
                      <a:lnTo>
                        <a:pt x="86" y="730"/>
                      </a:lnTo>
                      <a:lnTo>
                        <a:pt x="106" y="744"/>
                      </a:lnTo>
                      <a:lnTo>
                        <a:pt x="106" y="744"/>
                      </a:lnTo>
                      <a:lnTo>
                        <a:pt x="143" y="764"/>
                      </a:lnTo>
                      <a:lnTo>
                        <a:pt x="175" y="780"/>
                      </a:lnTo>
                      <a:lnTo>
                        <a:pt x="175" y="780"/>
                      </a:lnTo>
                      <a:lnTo>
                        <a:pt x="189" y="786"/>
                      </a:lnTo>
                      <a:lnTo>
                        <a:pt x="189" y="786"/>
                      </a:lnTo>
                      <a:lnTo>
                        <a:pt x="221" y="801"/>
                      </a:lnTo>
                      <a:lnTo>
                        <a:pt x="237" y="811"/>
                      </a:lnTo>
                      <a:lnTo>
                        <a:pt x="251" y="823"/>
                      </a:lnTo>
                      <a:lnTo>
                        <a:pt x="263" y="839"/>
                      </a:lnTo>
                      <a:lnTo>
                        <a:pt x="275" y="857"/>
                      </a:lnTo>
                      <a:lnTo>
                        <a:pt x="279" y="867"/>
                      </a:lnTo>
                      <a:lnTo>
                        <a:pt x="281" y="879"/>
                      </a:lnTo>
                      <a:lnTo>
                        <a:pt x="283" y="891"/>
                      </a:lnTo>
                      <a:lnTo>
                        <a:pt x="283" y="905"/>
                      </a:lnTo>
                      <a:lnTo>
                        <a:pt x="283" y="905"/>
                      </a:lnTo>
                      <a:lnTo>
                        <a:pt x="287" y="907"/>
                      </a:lnTo>
                      <a:lnTo>
                        <a:pt x="287" y="907"/>
                      </a:lnTo>
                      <a:lnTo>
                        <a:pt x="298" y="923"/>
                      </a:lnTo>
                      <a:lnTo>
                        <a:pt x="298" y="923"/>
                      </a:lnTo>
                      <a:lnTo>
                        <a:pt x="302" y="929"/>
                      </a:lnTo>
                      <a:lnTo>
                        <a:pt x="302" y="929"/>
                      </a:lnTo>
                      <a:lnTo>
                        <a:pt x="320" y="935"/>
                      </a:lnTo>
                      <a:lnTo>
                        <a:pt x="340" y="939"/>
                      </a:lnTo>
                      <a:lnTo>
                        <a:pt x="340" y="939"/>
                      </a:lnTo>
                      <a:lnTo>
                        <a:pt x="481" y="956"/>
                      </a:lnTo>
                      <a:lnTo>
                        <a:pt x="481" y="956"/>
                      </a:lnTo>
                      <a:lnTo>
                        <a:pt x="499" y="956"/>
                      </a:lnTo>
                      <a:lnTo>
                        <a:pt x="499" y="956"/>
                      </a:lnTo>
                      <a:lnTo>
                        <a:pt x="513" y="956"/>
                      </a:lnTo>
                      <a:lnTo>
                        <a:pt x="521" y="953"/>
                      </a:lnTo>
                      <a:lnTo>
                        <a:pt x="527" y="951"/>
                      </a:lnTo>
                      <a:lnTo>
                        <a:pt x="533" y="945"/>
                      </a:lnTo>
                      <a:lnTo>
                        <a:pt x="537" y="939"/>
                      </a:lnTo>
                      <a:lnTo>
                        <a:pt x="543" y="933"/>
                      </a:lnTo>
                      <a:lnTo>
                        <a:pt x="547" y="923"/>
                      </a:lnTo>
                      <a:lnTo>
                        <a:pt x="547" y="923"/>
                      </a:lnTo>
                      <a:lnTo>
                        <a:pt x="553" y="907"/>
                      </a:lnTo>
                      <a:lnTo>
                        <a:pt x="561" y="895"/>
                      </a:lnTo>
                      <a:lnTo>
                        <a:pt x="571" y="885"/>
                      </a:lnTo>
                      <a:lnTo>
                        <a:pt x="581" y="877"/>
                      </a:lnTo>
                      <a:lnTo>
                        <a:pt x="595" y="871"/>
                      </a:lnTo>
                      <a:lnTo>
                        <a:pt x="609" y="867"/>
                      </a:lnTo>
                      <a:lnTo>
                        <a:pt x="623" y="865"/>
                      </a:lnTo>
                      <a:lnTo>
                        <a:pt x="638" y="863"/>
                      </a:lnTo>
                      <a:lnTo>
                        <a:pt x="638" y="863"/>
                      </a:lnTo>
                      <a:lnTo>
                        <a:pt x="640" y="863"/>
                      </a:lnTo>
                      <a:lnTo>
                        <a:pt x="640" y="863"/>
                      </a:lnTo>
                      <a:lnTo>
                        <a:pt x="652" y="863"/>
                      </a:lnTo>
                      <a:lnTo>
                        <a:pt x="652" y="863"/>
                      </a:lnTo>
                      <a:lnTo>
                        <a:pt x="672" y="863"/>
                      </a:lnTo>
                      <a:lnTo>
                        <a:pt x="680" y="861"/>
                      </a:lnTo>
                      <a:lnTo>
                        <a:pt x="684" y="857"/>
                      </a:lnTo>
                      <a:lnTo>
                        <a:pt x="684" y="857"/>
                      </a:lnTo>
                      <a:lnTo>
                        <a:pt x="694" y="843"/>
                      </a:lnTo>
                      <a:lnTo>
                        <a:pt x="706" y="833"/>
                      </a:lnTo>
                      <a:lnTo>
                        <a:pt x="718" y="823"/>
                      </a:lnTo>
                      <a:lnTo>
                        <a:pt x="730" y="817"/>
                      </a:lnTo>
                      <a:lnTo>
                        <a:pt x="758" y="807"/>
                      </a:lnTo>
                      <a:lnTo>
                        <a:pt x="788" y="797"/>
                      </a:lnTo>
                      <a:lnTo>
                        <a:pt x="788" y="797"/>
                      </a:lnTo>
                      <a:lnTo>
                        <a:pt x="843" y="780"/>
                      </a:lnTo>
                      <a:lnTo>
                        <a:pt x="899" y="762"/>
                      </a:lnTo>
                      <a:lnTo>
                        <a:pt x="953" y="742"/>
                      </a:lnTo>
                      <a:lnTo>
                        <a:pt x="1008" y="724"/>
                      </a:lnTo>
                      <a:lnTo>
                        <a:pt x="1008" y="724"/>
                      </a:lnTo>
                      <a:lnTo>
                        <a:pt x="1060" y="708"/>
                      </a:lnTo>
                      <a:lnTo>
                        <a:pt x="1112" y="696"/>
                      </a:lnTo>
                      <a:lnTo>
                        <a:pt x="1112" y="696"/>
                      </a:lnTo>
                      <a:lnTo>
                        <a:pt x="1122" y="684"/>
                      </a:lnTo>
                      <a:lnTo>
                        <a:pt x="1131" y="676"/>
                      </a:lnTo>
                      <a:lnTo>
                        <a:pt x="1141" y="670"/>
                      </a:lnTo>
                      <a:lnTo>
                        <a:pt x="1153" y="664"/>
                      </a:lnTo>
                      <a:lnTo>
                        <a:pt x="1153" y="664"/>
                      </a:lnTo>
                      <a:lnTo>
                        <a:pt x="1215" y="648"/>
                      </a:lnTo>
                      <a:lnTo>
                        <a:pt x="1279" y="632"/>
                      </a:lnTo>
                      <a:lnTo>
                        <a:pt x="1279" y="632"/>
                      </a:lnTo>
                      <a:lnTo>
                        <a:pt x="1330" y="621"/>
                      </a:lnTo>
                      <a:lnTo>
                        <a:pt x="1330" y="621"/>
                      </a:lnTo>
                      <a:lnTo>
                        <a:pt x="1332" y="619"/>
                      </a:lnTo>
                      <a:lnTo>
                        <a:pt x="1332" y="619"/>
                      </a:lnTo>
                      <a:lnTo>
                        <a:pt x="1376" y="577"/>
                      </a:lnTo>
                      <a:lnTo>
                        <a:pt x="1376" y="577"/>
                      </a:lnTo>
                      <a:lnTo>
                        <a:pt x="1473" y="487"/>
                      </a:lnTo>
                      <a:lnTo>
                        <a:pt x="1569" y="394"/>
                      </a:lnTo>
                      <a:lnTo>
                        <a:pt x="1569" y="394"/>
                      </a:lnTo>
                      <a:lnTo>
                        <a:pt x="1571" y="390"/>
                      </a:lnTo>
                      <a:lnTo>
                        <a:pt x="1575" y="382"/>
                      </a:lnTo>
                      <a:lnTo>
                        <a:pt x="1577" y="370"/>
                      </a:lnTo>
                      <a:lnTo>
                        <a:pt x="1581" y="350"/>
                      </a:lnTo>
                      <a:lnTo>
                        <a:pt x="1581" y="350"/>
                      </a:lnTo>
                      <a:lnTo>
                        <a:pt x="1581" y="340"/>
                      </a:lnTo>
                      <a:lnTo>
                        <a:pt x="1581" y="340"/>
                      </a:lnTo>
                      <a:lnTo>
                        <a:pt x="1569" y="330"/>
                      </a:lnTo>
                      <a:lnTo>
                        <a:pt x="1557" y="318"/>
                      </a:lnTo>
                      <a:lnTo>
                        <a:pt x="1549" y="306"/>
                      </a:lnTo>
                      <a:lnTo>
                        <a:pt x="1543" y="294"/>
                      </a:lnTo>
                      <a:lnTo>
                        <a:pt x="1533" y="271"/>
                      </a:lnTo>
                      <a:lnTo>
                        <a:pt x="1525" y="245"/>
                      </a:lnTo>
                      <a:lnTo>
                        <a:pt x="1525" y="245"/>
                      </a:lnTo>
                      <a:lnTo>
                        <a:pt x="1523" y="237"/>
                      </a:lnTo>
                      <a:lnTo>
                        <a:pt x="1523" y="237"/>
                      </a:lnTo>
                      <a:lnTo>
                        <a:pt x="1517" y="223"/>
                      </a:lnTo>
                      <a:lnTo>
                        <a:pt x="1509" y="207"/>
                      </a:lnTo>
                      <a:lnTo>
                        <a:pt x="1491" y="175"/>
                      </a:lnTo>
                      <a:lnTo>
                        <a:pt x="1491" y="175"/>
                      </a:lnTo>
                      <a:lnTo>
                        <a:pt x="1473" y="141"/>
                      </a:lnTo>
                      <a:lnTo>
                        <a:pt x="1473" y="141"/>
                      </a:lnTo>
                      <a:lnTo>
                        <a:pt x="1469" y="129"/>
                      </a:lnTo>
                      <a:lnTo>
                        <a:pt x="1469" y="118"/>
                      </a:lnTo>
                      <a:lnTo>
                        <a:pt x="1473" y="106"/>
                      </a:lnTo>
                      <a:lnTo>
                        <a:pt x="1479" y="94"/>
                      </a:lnTo>
                      <a:lnTo>
                        <a:pt x="1479" y="94"/>
                      </a:lnTo>
                      <a:lnTo>
                        <a:pt x="1507" y="64"/>
                      </a:lnTo>
                      <a:lnTo>
                        <a:pt x="1507" y="64"/>
                      </a:lnTo>
                      <a:lnTo>
                        <a:pt x="1549" y="20"/>
                      </a:lnTo>
                      <a:lnTo>
                        <a:pt x="1549" y="20"/>
                      </a:lnTo>
                      <a:lnTo>
                        <a:pt x="1456" y="30"/>
                      </a:lnTo>
                      <a:lnTo>
                        <a:pt x="1410" y="34"/>
                      </a:lnTo>
                      <a:lnTo>
                        <a:pt x="1364" y="38"/>
                      </a:lnTo>
                      <a:lnTo>
                        <a:pt x="1364" y="38"/>
                      </a:lnTo>
                      <a:lnTo>
                        <a:pt x="1082" y="50"/>
                      </a:lnTo>
                      <a:lnTo>
                        <a:pt x="941" y="54"/>
                      </a:lnTo>
                      <a:lnTo>
                        <a:pt x="799" y="56"/>
                      </a:lnTo>
                      <a:lnTo>
                        <a:pt x="799" y="56"/>
                      </a:lnTo>
                      <a:lnTo>
                        <a:pt x="793" y="56"/>
                      </a:lnTo>
                      <a:lnTo>
                        <a:pt x="793" y="56"/>
                      </a:lnTo>
                      <a:lnTo>
                        <a:pt x="766" y="56"/>
                      </a:lnTo>
                      <a:lnTo>
                        <a:pt x="736" y="54"/>
                      </a:lnTo>
                      <a:lnTo>
                        <a:pt x="680" y="48"/>
                      </a:lnTo>
                      <a:lnTo>
                        <a:pt x="623" y="40"/>
                      </a:lnTo>
                      <a:lnTo>
                        <a:pt x="567" y="32"/>
                      </a:lnTo>
                      <a:lnTo>
                        <a:pt x="567" y="32"/>
                      </a:lnTo>
                      <a:lnTo>
                        <a:pt x="422" y="16"/>
                      </a:lnTo>
                      <a:lnTo>
                        <a:pt x="277" y="0"/>
                      </a:lnTo>
                      <a:lnTo>
                        <a:pt x="277" y="0"/>
                      </a:lnTo>
                      <a:lnTo>
                        <a:pt x="275" y="0"/>
                      </a:lnTo>
                      <a:lnTo>
                        <a:pt x="275" y="0"/>
                      </a:lnTo>
                      <a:lnTo>
                        <a:pt x="265" y="2"/>
                      </a:lnTo>
                      <a:lnTo>
                        <a:pt x="253" y="4"/>
                      </a:lnTo>
                      <a:lnTo>
                        <a:pt x="245" y="10"/>
                      </a:lnTo>
                      <a:lnTo>
                        <a:pt x="239" y="16"/>
                      </a:lnTo>
                      <a:lnTo>
                        <a:pt x="239" y="16"/>
                      </a:lnTo>
                      <a:lnTo>
                        <a:pt x="229" y="30"/>
                      </a:lnTo>
                      <a:lnTo>
                        <a:pt x="217" y="42"/>
                      </a:lnTo>
                      <a:lnTo>
                        <a:pt x="205" y="52"/>
                      </a:lnTo>
                      <a:lnTo>
                        <a:pt x="191" y="60"/>
                      </a:lnTo>
                      <a:lnTo>
                        <a:pt x="177" y="66"/>
                      </a:lnTo>
                      <a:lnTo>
                        <a:pt x="163" y="70"/>
                      </a:lnTo>
                      <a:lnTo>
                        <a:pt x="131" y="78"/>
                      </a:lnTo>
                      <a:lnTo>
                        <a:pt x="131" y="78"/>
                      </a:lnTo>
                      <a:lnTo>
                        <a:pt x="110" y="80"/>
                      </a:lnTo>
                      <a:lnTo>
                        <a:pt x="110" y="80"/>
                      </a:lnTo>
                      <a:lnTo>
                        <a:pt x="112" y="96"/>
                      </a:lnTo>
                      <a:lnTo>
                        <a:pt x="112" y="110"/>
                      </a:lnTo>
                      <a:lnTo>
                        <a:pt x="108" y="125"/>
                      </a:lnTo>
                      <a:lnTo>
                        <a:pt x="104" y="141"/>
                      </a:lnTo>
                      <a:lnTo>
                        <a:pt x="104" y="141"/>
                      </a:lnTo>
                      <a:lnTo>
                        <a:pt x="90" y="171"/>
                      </a:lnTo>
                      <a:lnTo>
                        <a:pt x="90" y="171"/>
                      </a:lnTo>
                      <a:lnTo>
                        <a:pt x="80" y="193"/>
                      </a:lnTo>
                      <a:lnTo>
                        <a:pt x="80" y="193"/>
                      </a:lnTo>
                      <a:lnTo>
                        <a:pt x="78" y="205"/>
                      </a:lnTo>
                      <a:lnTo>
                        <a:pt x="78" y="217"/>
                      </a:lnTo>
                      <a:lnTo>
                        <a:pt x="82" y="229"/>
                      </a:lnTo>
                      <a:lnTo>
                        <a:pt x="90" y="247"/>
                      </a:lnTo>
                      <a:lnTo>
                        <a:pt x="90" y="247"/>
                      </a:lnTo>
                      <a:lnTo>
                        <a:pt x="114" y="281"/>
                      </a:lnTo>
                      <a:lnTo>
                        <a:pt x="124" y="292"/>
                      </a:lnTo>
                      <a:lnTo>
                        <a:pt x="135" y="302"/>
                      </a:lnTo>
                      <a:lnTo>
                        <a:pt x="147" y="310"/>
                      </a:lnTo>
                      <a:lnTo>
                        <a:pt x="159" y="316"/>
                      </a:lnTo>
                      <a:lnTo>
                        <a:pt x="173" y="320"/>
                      </a:lnTo>
                      <a:lnTo>
                        <a:pt x="189" y="320"/>
                      </a:lnTo>
                      <a:lnTo>
                        <a:pt x="189" y="320"/>
                      </a:lnTo>
                      <a:lnTo>
                        <a:pt x="193" y="320"/>
                      </a:lnTo>
                      <a:lnTo>
                        <a:pt x="193" y="320"/>
                      </a:lnTo>
                      <a:lnTo>
                        <a:pt x="195" y="320"/>
                      </a:lnTo>
                      <a:lnTo>
                        <a:pt x="195" y="320"/>
                      </a:lnTo>
                      <a:lnTo>
                        <a:pt x="207" y="322"/>
                      </a:lnTo>
                      <a:lnTo>
                        <a:pt x="217" y="328"/>
                      </a:lnTo>
                      <a:lnTo>
                        <a:pt x="225" y="336"/>
                      </a:lnTo>
                      <a:lnTo>
                        <a:pt x="233" y="346"/>
                      </a:lnTo>
                      <a:lnTo>
                        <a:pt x="241" y="366"/>
                      </a:lnTo>
                      <a:lnTo>
                        <a:pt x="243" y="372"/>
                      </a:lnTo>
                      <a:lnTo>
                        <a:pt x="243" y="372"/>
                      </a:lnTo>
                      <a:lnTo>
                        <a:pt x="245" y="380"/>
                      </a:lnTo>
                      <a:lnTo>
                        <a:pt x="247" y="386"/>
                      </a:lnTo>
                      <a:lnTo>
                        <a:pt x="245" y="394"/>
                      </a:lnTo>
                      <a:lnTo>
                        <a:pt x="243" y="402"/>
                      </a:lnTo>
                      <a:lnTo>
                        <a:pt x="241" y="408"/>
                      </a:lnTo>
                      <a:lnTo>
                        <a:pt x="237" y="414"/>
                      </a:lnTo>
                      <a:lnTo>
                        <a:pt x="231" y="420"/>
                      </a:lnTo>
                      <a:lnTo>
                        <a:pt x="225" y="424"/>
                      </a:lnTo>
                      <a:lnTo>
                        <a:pt x="225" y="424"/>
                      </a:lnTo>
                      <a:lnTo>
                        <a:pt x="209" y="434"/>
                      </a:lnTo>
                      <a:lnTo>
                        <a:pt x="209" y="434"/>
                      </a:lnTo>
                      <a:lnTo>
                        <a:pt x="187" y="446"/>
                      </a:lnTo>
                      <a:lnTo>
                        <a:pt x="165" y="456"/>
                      </a:lnTo>
                      <a:lnTo>
                        <a:pt x="165" y="456"/>
                      </a:lnTo>
                      <a:lnTo>
                        <a:pt x="153" y="461"/>
                      </a:lnTo>
                      <a:lnTo>
                        <a:pt x="141" y="467"/>
                      </a:lnTo>
                      <a:lnTo>
                        <a:pt x="122" y="481"/>
                      </a:lnTo>
                      <a:lnTo>
                        <a:pt x="102" y="499"/>
                      </a:lnTo>
                      <a:lnTo>
                        <a:pt x="84" y="519"/>
                      </a:lnTo>
                      <a:lnTo>
                        <a:pt x="84" y="519"/>
                      </a:lnTo>
                      <a:lnTo>
                        <a:pt x="52" y="553"/>
                      </a:lnTo>
                      <a:lnTo>
                        <a:pt x="34" y="569"/>
                      </a:lnTo>
                      <a:lnTo>
                        <a:pt x="14" y="583"/>
                      </a:lnTo>
                      <a:lnTo>
                        <a:pt x="14" y="583"/>
                      </a:lnTo>
                      <a:lnTo>
                        <a:pt x="8" y="589"/>
                      </a:lnTo>
                      <a:lnTo>
                        <a:pt x="4" y="601"/>
                      </a:lnTo>
                      <a:lnTo>
                        <a:pt x="4" y="601"/>
                      </a:lnTo>
                      <a:lnTo>
                        <a:pt x="0" y="613"/>
                      </a:lnTo>
                      <a:lnTo>
                        <a:pt x="0" y="613"/>
                      </a:lnTo>
                      <a:lnTo>
                        <a:pt x="18" y="617"/>
                      </a:lnTo>
                      <a:lnTo>
                        <a:pt x="26" y="621"/>
                      </a:lnTo>
                      <a:lnTo>
                        <a:pt x="36" y="624"/>
                      </a:lnTo>
                      <a:lnTo>
                        <a:pt x="36" y="624"/>
                      </a:lnTo>
                      <a:lnTo>
                        <a:pt x="46" y="632"/>
                      </a:lnTo>
                      <a:lnTo>
                        <a:pt x="56" y="644"/>
                      </a:lnTo>
                      <a:lnTo>
                        <a:pt x="62" y="654"/>
                      </a:lnTo>
                      <a:lnTo>
                        <a:pt x="64" y="664"/>
                      </a:lnTo>
                      <a:lnTo>
                        <a:pt x="66" y="676"/>
                      </a:lnTo>
                      <a:lnTo>
                        <a:pt x="68" y="688"/>
                      </a:lnTo>
                      <a:lnTo>
                        <a:pt x="68" y="688"/>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9" name="Freeform 9">
                  <a:extLst>
                    <a:ext uri="{FF2B5EF4-FFF2-40B4-BE49-F238E27FC236}">
                      <a16:creationId xmlns:a16="http://schemas.microsoft.com/office/drawing/2014/main" id="{E75BBACC-91C7-4A30-9BA9-187F96A9F2E8}"/>
                    </a:ext>
                  </a:extLst>
                </p:cNvPr>
                <p:cNvSpPr>
                  <a:spLocks/>
                </p:cNvSpPr>
                <p:nvPr/>
              </p:nvSpPr>
              <p:spPr bwMode="auto">
                <a:xfrm>
                  <a:off x="881063" y="306388"/>
                  <a:ext cx="1993900" cy="2146300"/>
                </a:xfrm>
                <a:custGeom>
                  <a:avLst/>
                  <a:gdLst>
                    <a:gd name="T0" fmla="*/ 1048 w 1256"/>
                    <a:gd name="T1" fmla="*/ 996 h 1352"/>
                    <a:gd name="T2" fmla="*/ 1153 w 1256"/>
                    <a:gd name="T3" fmla="*/ 914 h 1352"/>
                    <a:gd name="T4" fmla="*/ 1056 w 1256"/>
                    <a:gd name="T5" fmla="*/ 807 h 1352"/>
                    <a:gd name="T6" fmla="*/ 1125 w 1256"/>
                    <a:gd name="T7" fmla="*/ 795 h 1352"/>
                    <a:gd name="T8" fmla="*/ 1179 w 1256"/>
                    <a:gd name="T9" fmla="*/ 763 h 1352"/>
                    <a:gd name="T10" fmla="*/ 1201 w 1256"/>
                    <a:gd name="T11" fmla="*/ 714 h 1352"/>
                    <a:gd name="T12" fmla="*/ 1215 w 1256"/>
                    <a:gd name="T13" fmla="*/ 616 h 1352"/>
                    <a:gd name="T14" fmla="*/ 1233 w 1256"/>
                    <a:gd name="T15" fmla="*/ 539 h 1352"/>
                    <a:gd name="T16" fmla="*/ 1252 w 1256"/>
                    <a:gd name="T17" fmla="*/ 507 h 1352"/>
                    <a:gd name="T18" fmla="*/ 1256 w 1256"/>
                    <a:gd name="T19" fmla="*/ 475 h 1352"/>
                    <a:gd name="T20" fmla="*/ 1245 w 1256"/>
                    <a:gd name="T21" fmla="*/ 453 h 1352"/>
                    <a:gd name="T22" fmla="*/ 1213 w 1256"/>
                    <a:gd name="T23" fmla="*/ 401 h 1352"/>
                    <a:gd name="T24" fmla="*/ 1211 w 1256"/>
                    <a:gd name="T25" fmla="*/ 372 h 1352"/>
                    <a:gd name="T26" fmla="*/ 1209 w 1256"/>
                    <a:gd name="T27" fmla="*/ 326 h 1352"/>
                    <a:gd name="T28" fmla="*/ 1181 w 1256"/>
                    <a:gd name="T29" fmla="*/ 286 h 1352"/>
                    <a:gd name="T30" fmla="*/ 1177 w 1256"/>
                    <a:gd name="T31" fmla="*/ 240 h 1352"/>
                    <a:gd name="T32" fmla="*/ 1181 w 1256"/>
                    <a:gd name="T33" fmla="*/ 232 h 1352"/>
                    <a:gd name="T34" fmla="*/ 1207 w 1256"/>
                    <a:gd name="T35" fmla="*/ 209 h 1352"/>
                    <a:gd name="T36" fmla="*/ 1227 w 1256"/>
                    <a:gd name="T37" fmla="*/ 191 h 1352"/>
                    <a:gd name="T38" fmla="*/ 1225 w 1256"/>
                    <a:gd name="T39" fmla="*/ 139 h 1352"/>
                    <a:gd name="T40" fmla="*/ 1199 w 1256"/>
                    <a:gd name="T41" fmla="*/ 2 h 1352"/>
                    <a:gd name="T42" fmla="*/ 1189 w 1256"/>
                    <a:gd name="T43" fmla="*/ 0 h 1352"/>
                    <a:gd name="T44" fmla="*/ 1139 w 1256"/>
                    <a:gd name="T45" fmla="*/ 26 h 1352"/>
                    <a:gd name="T46" fmla="*/ 1078 w 1256"/>
                    <a:gd name="T47" fmla="*/ 81 h 1352"/>
                    <a:gd name="T48" fmla="*/ 1012 w 1256"/>
                    <a:gd name="T49" fmla="*/ 151 h 1352"/>
                    <a:gd name="T50" fmla="*/ 901 w 1256"/>
                    <a:gd name="T51" fmla="*/ 205 h 1352"/>
                    <a:gd name="T52" fmla="*/ 793 w 1256"/>
                    <a:gd name="T53" fmla="*/ 224 h 1352"/>
                    <a:gd name="T54" fmla="*/ 714 w 1256"/>
                    <a:gd name="T55" fmla="*/ 250 h 1352"/>
                    <a:gd name="T56" fmla="*/ 602 w 1256"/>
                    <a:gd name="T57" fmla="*/ 286 h 1352"/>
                    <a:gd name="T58" fmla="*/ 423 w 1256"/>
                    <a:gd name="T59" fmla="*/ 334 h 1352"/>
                    <a:gd name="T60" fmla="*/ 127 w 1256"/>
                    <a:gd name="T61" fmla="*/ 433 h 1352"/>
                    <a:gd name="T62" fmla="*/ 87 w 1256"/>
                    <a:gd name="T63" fmla="*/ 471 h 1352"/>
                    <a:gd name="T64" fmla="*/ 83 w 1256"/>
                    <a:gd name="T65" fmla="*/ 533 h 1352"/>
                    <a:gd name="T66" fmla="*/ 153 w 1256"/>
                    <a:gd name="T67" fmla="*/ 863 h 1352"/>
                    <a:gd name="T68" fmla="*/ 153 w 1256"/>
                    <a:gd name="T69" fmla="*/ 916 h 1352"/>
                    <a:gd name="T70" fmla="*/ 101 w 1256"/>
                    <a:gd name="T71" fmla="*/ 1032 h 1352"/>
                    <a:gd name="T72" fmla="*/ 32 w 1256"/>
                    <a:gd name="T73" fmla="*/ 1121 h 1352"/>
                    <a:gd name="T74" fmla="*/ 8 w 1256"/>
                    <a:gd name="T75" fmla="*/ 1147 h 1352"/>
                    <a:gd name="T76" fmla="*/ 0 w 1256"/>
                    <a:gd name="T77" fmla="*/ 1183 h 1352"/>
                    <a:gd name="T78" fmla="*/ 6 w 1256"/>
                    <a:gd name="T79" fmla="*/ 1203 h 1352"/>
                    <a:gd name="T80" fmla="*/ 183 w 1256"/>
                    <a:gd name="T81" fmla="*/ 1352 h 1352"/>
                    <a:gd name="T82" fmla="*/ 221 w 1256"/>
                    <a:gd name="T83" fmla="*/ 1336 h 1352"/>
                    <a:gd name="T84" fmla="*/ 249 w 1256"/>
                    <a:gd name="T85" fmla="*/ 1324 h 1352"/>
                    <a:gd name="T86" fmla="*/ 270 w 1256"/>
                    <a:gd name="T87" fmla="*/ 1280 h 1352"/>
                    <a:gd name="T88" fmla="*/ 318 w 1256"/>
                    <a:gd name="T89" fmla="*/ 1211 h 1352"/>
                    <a:gd name="T90" fmla="*/ 340 w 1256"/>
                    <a:gd name="T91" fmla="*/ 1187 h 1352"/>
                    <a:gd name="T92" fmla="*/ 382 w 1256"/>
                    <a:gd name="T93" fmla="*/ 1173 h 1352"/>
                    <a:gd name="T94" fmla="*/ 421 w 1256"/>
                    <a:gd name="T95" fmla="*/ 1187 h 1352"/>
                    <a:gd name="T96" fmla="*/ 451 w 1256"/>
                    <a:gd name="T97" fmla="*/ 1187 h 1352"/>
                    <a:gd name="T98" fmla="*/ 507 w 1256"/>
                    <a:gd name="T99" fmla="*/ 1153 h 1352"/>
                    <a:gd name="T100" fmla="*/ 584 w 1256"/>
                    <a:gd name="T101" fmla="*/ 1105 h 1352"/>
                    <a:gd name="T102" fmla="*/ 716 w 1256"/>
                    <a:gd name="T103" fmla="*/ 1061 h 1352"/>
                    <a:gd name="T104" fmla="*/ 763 w 1256"/>
                    <a:gd name="T105" fmla="*/ 1057 h 1352"/>
                    <a:gd name="T106" fmla="*/ 777 w 1256"/>
                    <a:gd name="T107" fmla="*/ 1022 h 1352"/>
                    <a:gd name="T108" fmla="*/ 795 w 1256"/>
                    <a:gd name="T109" fmla="*/ 1002 h 1352"/>
                    <a:gd name="T110" fmla="*/ 817 w 1256"/>
                    <a:gd name="T111" fmla="*/ 988 h 1352"/>
                    <a:gd name="T112" fmla="*/ 829 w 1256"/>
                    <a:gd name="T113" fmla="*/ 988 h 1352"/>
                    <a:gd name="T114" fmla="*/ 861 w 1256"/>
                    <a:gd name="T115" fmla="*/ 1008 h 1352"/>
                    <a:gd name="T116" fmla="*/ 871 w 1256"/>
                    <a:gd name="T117" fmla="*/ 1020 h 1352"/>
                    <a:gd name="T118" fmla="*/ 883 w 1256"/>
                    <a:gd name="T119" fmla="*/ 1061 h 1352"/>
                    <a:gd name="T120" fmla="*/ 891 w 1256"/>
                    <a:gd name="T121" fmla="*/ 1103 h 1352"/>
                    <a:gd name="T122" fmla="*/ 940 w 1256"/>
                    <a:gd name="T123" fmla="*/ 1091 h 1352"/>
                    <a:gd name="T124" fmla="*/ 1002 w 1256"/>
                    <a:gd name="T125" fmla="*/ 1048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1352">
                      <a:moveTo>
                        <a:pt x="1014" y="1034"/>
                      </a:moveTo>
                      <a:lnTo>
                        <a:pt x="1014" y="1034"/>
                      </a:lnTo>
                      <a:lnTo>
                        <a:pt x="1030" y="1012"/>
                      </a:lnTo>
                      <a:lnTo>
                        <a:pt x="1048" y="996"/>
                      </a:lnTo>
                      <a:lnTo>
                        <a:pt x="1048" y="996"/>
                      </a:lnTo>
                      <a:lnTo>
                        <a:pt x="1099" y="954"/>
                      </a:lnTo>
                      <a:lnTo>
                        <a:pt x="1153" y="914"/>
                      </a:lnTo>
                      <a:lnTo>
                        <a:pt x="1153" y="914"/>
                      </a:lnTo>
                      <a:lnTo>
                        <a:pt x="1050" y="825"/>
                      </a:lnTo>
                      <a:lnTo>
                        <a:pt x="1050" y="825"/>
                      </a:lnTo>
                      <a:lnTo>
                        <a:pt x="1056" y="807"/>
                      </a:lnTo>
                      <a:lnTo>
                        <a:pt x="1056" y="807"/>
                      </a:lnTo>
                      <a:lnTo>
                        <a:pt x="1081" y="801"/>
                      </a:lnTo>
                      <a:lnTo>
                        <a:pt x="1105" y="797"/>
                      </a:lnTo>
                      <a:lnTo>
                        <a:pt x="1105" y="797"/>
                      </a:lnTo>
                      <a:lnTo>
                        <a:pt x="1125" y="795"/>
                      </a:lnTo>
                      <a:lnTo>
                        <a:pt x="1141" y="789"/>
                      </a:lnTo>
                      <a:lnTo>
                        <a:pt x="1157" y="783"/>
                      </a:lnTo>
                      <a:lnTo>
                        <a:pt x="1169" y="773"/>
                      </a:lnTo>
                      <a:lnTo>
                        <a:pt x="1179" y="763"/>
                      </a:lnTo>
                      <a:lnTo>
                        <a:pt x="1189" y="749"/>
                      </a:lnTo>
                      <a:lnTo>
                        <a:pt x="1195" y="733"/>
                      </a:lnTo>
                      <a:lnTo>
                        <a:pt x="1201" y="714"/>
                      </a:lnTo>
                      <a:lnTo>
                        <a:pt x="1201" y="714"/>
                      </a:lnTo>
                      <a:lnTo>
                        <a:pt x="1217" y="656"/>
                      </a:lnTo>
                      <a:lnTo>
                        <a:pt x="1217" y="656"/>
                      </a:lnTo>
                      <a:lnTo>
                        <a:pt x="1215" y="636"/>
                      </a:lnTo>
                      <a:lnTo>
                        <a:pt x="1215" y="616"/>
                      </a:lnTo>
                      <a:lnTo>
                        <a:pt x="1217" y="594"/>
                      </a:lnTo>
                      <a:lnTo>
                        <a:pt x="1221" y="574"/>
                      </a:lnTo>
                      <a:lnTo>
                        <a:pt x="1227" y="555"/>
                      </a:lnTo>
                      <a:lnTo>
                        <a:pt x="1233" y="539"/>
                      </a:lnTo>
                      <a:lnTo>
                        <a:pt x="1241" y="523"/>
                      </a:lnTo>
                      <a:lnTo>
                        <a:pt x="1248" y="513"/>
                      </a:lnTo>
                      <a:lnTo>
                        <a:pt x="1248" y="513"/>
                      </a:lnTo>
                      <a:lnTo>
                        <a:pt x="1252" y="507"/>
                      </a:lnTo>
                      <a:lnTo>
                        <a:pt x="1256" y="499"/>
                      </a:lnTo>
                      <a:lnTo>
                        <a:pt x="1256" y="491"/>
                      </a:lnTo>
                      <a:lnTo>
                        <a:pt x="1256" y="483"/>
                      </a:lnTo>
                      <a:lnTo>
                        <a:pt x="1256" y="475"/>
                      </a:lnTo>
                      <a:lnTo>
                        <a:pt x="1254" y="467"/>
                      </a:lnTo>
                      <a:lnTo>
                        <a:pt x="1250" y="461"/>
                      </a:lnTo>
                      <a:lnTo>
                        <a:pt x="1245" y="453"/>
                      </a:lnTo>
                      <a:lnTo>
                        <a:pt x="1245" y="453"/>
                      </a:lnTo>
                      <a:lnTo>
                        <a:pt x="1233" y="439"/>
                      </a:lnTo>
                      <a:lnTo>
                        <a:pt x="1221" y="421"/>
                      </a:lnTo>
                      <a:lnTo>
                        <a:pt x="1217" y="411"/>
                      </a:lnTo>
                      <a:lnTo>
                        <a:pt x="1213" y="401"/>
                      </a:lnTo>
                      <a:lnTo>
                        <a:pt x="1211" y="389"/>
                      </a:lnTo>
                      <a:lnTo>
                        <a:pt x="1211" y="378"/>
                      </a:lnTo>
                      <a:lnTo>
                        <a:pt x="1211" y="372"/>
                      </a:lnTo>
                      <a:lnTo>
                        <a:pt x="1211" y="372"/>
                      </a:lnTo>
                      <a:lnTo>
                        <a:pt x="1211" y="342"/>
                      </a:lnTo>
                      <a:lnTo>
                        <a:pt x="1211" y="332"/>
                      </a:lnTo>
                      <a:lnTo>
                        <a:pt x="1209" y="326"/>
                      </a:lnTo>
                      <a:lnTo>
                        <a:pt x="1209" y="326"/>
                      </a:lnTo>
                      <a:lnTo>
                        <a:pt x="1205" y="320"/>
                      </a:lnTo>
                      <a:lnTo>
                        <a:pt x="1199" y="310"/>
                      </a:lnTo>
                      <a:lnTo>
                        <a:pt x="1181" y="286"/>
                      </a:lnTo>
                      <a:lnTo>
                        <a:pt x="1181" y="286"/>
                      </a:lnTo>
                      <a:lnTo>
                        <a:pt x="1173" y="276"/>
                      </a:lnTo>
                      <a:lnTo>
                        <a:pt x="1171" y="264"/>
                      </a:lnTo>
                      <a:lnTo>
                        <a:pt x="1171" y="252"/>
                      </a:lnTo>
                      <a:lnTo>
                        <a:pt x="1177" y="240"/>
                      </a:lnTo>
                      <a:lnTo>
                        <a:pt x="1177" y="240"/>
                      </a:lnTo>
                      <a:lnTo>
                        <a:pt x="1177" y="238"/>
                      </a:lnTo>
                      <a:lnTo>
                        <a:pt x="1177" y="238"/>
                      </a:lnTo>
                      <a:lnTo>
                        <a:pt x="1181" y="232"/>
                      </a:lnTo>
                      <a:lnTo>
                        <a:pt x="1185" y="222"/>
                      </a:lnTo>
                      <a:lnTo>
                        <a:pt x="1195" y="215"/>
                      </a:lnTo>
                      <a:lnTo>
                        <a:pt x="1207" y="209"/>
                      </a:lnTo>
                      <a:lnTo>
                        <a:pt x="1207" y="209"/>
                      </a:lnTo>
                      <a:lnTo>
                        <a:pt x="1215" y="205"/>
                      </a:lnTo>
                      <a:lnTo>
                        <a:pt x="1221" y="201"/>
                      </a:lnTo>
                      <a:lnTo>
                        <a:pt x="1225" y="197"/>
                      </a:lnTo>
                      <a:lnTo>
                        <a:pt x="1227" y="191"/>
                      </a:lnTo>
                      <a:lnTo>
                        <a:pt x="1229" y="181"/>
                      </a:lnTo>
                      <a:lnTo>
                        <a:pt x="1229" y="171"/>
                      </a:lnTo>
                      <a:lnTo>
                        <a:pt x="1225" y="139"/>
                      </a:lnTo>
                      <a:lnTo>
                        <a:pt x="1225" y="139"/>
                      </a:lnTo>
                      <a:lnTo>
                        <a:pt x="1205" y="38"/>
                      </a:lnTo>
                      <a:lnTo>
                        <a:pt x="1205" y="38"/>
                      </a:lnTo>
                      <a:lnTo>
                        <a:pt x="1199" y="2"/>
                      </a:lnTo>
                      <a:lnTo>
                        <a:pt x="1199" y="2"/>
                      </a:lnTo>
                      <a:lnTo>
                        <a:pt x="1199" y="2"/>
                      </a:lnTo>
                      <a:lnTo>
                        <a:pt x="1199" y="2"/>
                      </a:lnTo>
                      <a:lnTo>
                        <a:pt x="1189" y="0"/>
                      </a:lnTo>
                      <a:lnTo>
                        <a:pt x="1189" y="0"/>
                      </a:lnTo>
                      <a:lnTo>
                        <a:pt x="1177" y="2"/>
                      </a:lnTo>
                      <a:lnTo>
                        <a:pt x="1163" y="10"/>
                      </a:lnTo>
                      <a:lnTo>
                        <a:pt x="1163" y="10"/>
                      </a:lnTo>
                      <a:lnTo>
                        <a:pt x="1139" y="26"/>
                      </a:lnTo>
                      <a:lnTo>
                        <a:pt x="1117" y="42"/>
                      </a:lnTo>
                      <a:lnTo>
                        <a:pt x="1095" y="59"/>
                      </a:lnTo>
                      <a:lnTo>
                        <a:pt x="1085" y="69"/>
                      </a:lnTo>
                      <a:lnTo>
                        <a:pt x="1078" y="81"/>
                      </a:lnTo>
                      <a:lnTo>
                        <a:pt x="1078" y="81"/>
                      </a:lnTo>
                      <a:lnTo>
                        <a:pt x="1058" y="107"/>
                      </a:lnTo>
                      <a:lnTo>
                        <a:pt x="1036" y="131"/>
                      </a:lnTo>
                      <a:lnTo>
                        <a:pt x="1012" y="151"/>
                      </a:lnTo>
                      <a:lnTo>
                        <a:pt x="986" y="169"/>
                      </a:lnTo>
                      <a:lnTo>
                        <a:pt x="960" y="183"/>
                      </a:lnTo>
                      <a:lnTo>
                        <a:pt x="932" y="195"/>
                      </a:lnTo>
                      <a:lnTo>
                        <a:pt x="901" y="205"/>
                      </a:lnTo>
                      <a:lnTo>
                        <a:pt x="869" y="213"/>
                      </a:lnTo>
                      <a:lnTo>
                        <a:pt x="869" y="213"/>
                      </a:lnTo>
                      <a:lnTo>
                        <a:pt x="819" y="221"/>
                      </a:lnTo>
                      <a:lnTo>
                        <a:pt x="793" y="224"/>
                      </a:lnTo>
                      <a:lnTo>
                        <a:pt x="767" y="230"/>
                      </a:lnTo>
                      <a:lnTo>
                        <a:pt x="767" y="230"/>
                      </a:lnTo>
                      <a:lnTo>
                        <a:pt x="742" y="240"/>
                      </a:lnTo>
                      <a:lnTo>
                        <a:pt x="714" y="250"/>
                      </a:lnTo>
                      <a:lnTo>
                        <a:pt x="688" y="260"/>
                      </a:lnTo>
                      <a:lnTo>
                        <a:pt x="662" y="270"/>
                      </a:lnTo>
                      <a:lnTo>
                        <a:pt x="662" y="270"/>
                      </a:lnTo>
                      <a:lnTo>
                        <a:pt x="602" y="286"/>
                      </a:lnTo>
                      <a:lnTo>
                        <a:pt x="543" y="302"/>
                      </a:lnTo>
                      <a:lnTo>
                        <a:pt x="483" y="318"/>
                      </a:lnTo>
                      <a:lnTo>
                        <a:pt x="423" y="334"/>
                      </a:lnTo>
                      <a:lnTo>
                        <a:pt x="423" y="334"/>
                      </a:lnTo>
                      <a:lnTo>
                        <a:pt x="348" y="358"/>
                      </a:lnTo>
                      <a:lnTo>
                        <a:pt x="274" y="382"/>
                      </a:lnTo>
                      <a:lnTo>
                        <a:pt x="127" y="433"/>
                      </a:lnTo>
                      <a:lnTo>
                        <a:pt x="127" y="433"/>
                      </a:lnTo>
                      <a:lnTo>
                        <a:pt x="115" y="441"/>
                      </a:lnTo>
                      <a:lnTo>
                        <a:pt x="103" y="449"/>
                      </a:lnTo>
                      <a:lnTo>
                        <a:pt x="93" y="459"/>
                      </a:lnTo>
                      <a:lnTo>
                        <a:pt x="87" y="471"/>
                      </a:lnTo>
                      <a:lnTo>
                        <a:pt x="87" y="471"/>
                      </a:lnTo>
                      <a:lnTo>
                        <a:pt x="85" y="491"/>
                      </a:lnTo>
                      <a:lnTo>
                        <a:pt x="83" y="511"/>
                      </a:lnTo>
                      <a:lnTo>
                        <a:pt x="83" y="533"/>
                      </a:lnTo>
                      <a:lnTo>
                        <a:pt x="87" y="553"/>
                      </a:lnTo>
                      <a:lnTo>
                        <a:pt x="87" y="553"/>
                      </a:lnTo>
                      <a:lnTo>
                        <a:pt x="119" y="708"/>
                      </a:lnTo>
                      <a:lnTo>
                        <a:pt x="153" y="863"/>
                      </a:lnTo>
                      <a:lnTo>
                        <a:pt x="153" y="863"/>
                      </a:lnTo>
                      <a:lnTo>
                        <a:pt x="155" y="881"/>
                      </a:lnTo>
                      <a:lnTo>
                        <a:pt x="155" y="898"/>
                      </a:lnTo>
                      <a:lnTo>
                        <a:pt x="153" y="916"/>
                      </a:lnTo>
                      <a:lnTo>
                        <a:pt x="149" y="932"/>
                      </a:lnTo>
                      <a:lnTo>
                        <a:pt x="149" y="932"/>
                      </a:lnTo>
                      <a:lnTo>
                        <a:pt x="125" y="982"/>
                      </a:lnTo>
                      <a:lnTo>
                        <a:pt x="101" y="1032"/>
                      </a:lnTo>
                      <a:lnTo>
                        <a:pt x="87" y="1055"/>
                      </a:lnTo>
                      <a:lnTo>
                        <a:pt x="72" y="1079"/>
                      </a:lnTo>
                      <a:lnTo>
                        <a:pt x="54" y="1101"/>
                      </a:lnTo>
                      <a:lnTo>
                        <a:pt x="32" y="1121"/>
                      </a:lnTo>
                      <a:lnTo>
                        <a:pt x="32" y="1121"/>
                      </a:lnTo>
                      <a:lnTo>
                        <a:pt x="24" y="1129"/>
                      </a:lnTo>
                      <a:lnTo>
                        <a:pt x="16" y="1137"/>
                      </a:lnTo>
                      <a:lnTo>
                        <a:pt x="8" y="1147"/>
                      </a:lnTo>
                      <a:lnTo>
                        <a:pt x="4" y="1157"/>
                      </a:lnTo>
                      <a:lnTo>
                        <a:pt x="4" y="1157"/>
                      </a:lnTo>
                      <a:lnTo>
                        <a:pt x="2" y="1169"/>
                      </a:lnTo>
                      <a:lnTo>
                        <a:pt x="0" y="1183"/>
                      </a:lnTo>
                      <a:lnTo>
                        <a:pt x="2" y="1195"/>
                      </a:lnTo>
                      <a:lnTo>
                        <a:pt x="4" y="1199"/>
                      </a:lnTo>
                      <a:lnTo>
                        <a:pt x="6" y="1203"/>
                      </a:lnTo>
                      <a:lnTo>
                        <a:pt x="6" y="1203"/>
                      </a:lnTo>
                      <a:lnTo>
                        <a:pt x="91" y="1274"/>
                      </a:lnTo>
                      <a:lnTo>
                        <a:pt x="183" y="1352"/>
                      </a:lnTo>
                      <a:lnTo>
                        <a:pt x="183" y="1352"/>
                      </a:lnTo>
                      <a:lnTo>
                        <a:pt x="183" y="1352"/>
                      </a:lnTo>
                      <a:lnTo>
                        <a:pt x="183" y="1352"/>
                      </a:lnTo>
                      <a:lnTo>
                        <a:pt x="201" y="1342"/>
                      </a:lnTo>
                      <a:lnTo>
                        <a:pt x="209" y="1340"/>
                      </a:lnTo>
                      <a:lnTo>
                        <a:pt x="221" y="1336"/>
                      </a:lnTo>
                      <a:lnTo>
                        <a:pt x="221" y="1336"/>
                      </a:lnTo>
                      <a:lnTo>
                        <a:pt x="237" y="1332"/>
                      </a:lnTo>
                      <a:lnTo>
                        <a:pt x="243" y="1328"/>
                      </a:lnTo>
                      <a:lnTo>
                        <a:pt x="249" y="1324"/>
                      </a:lnTo>
                      <a:lnTo>
                        <a:pt x="254" y="1316"/>
                      </a:lnTo>
                      <a:lnTo>
                        <a:pt x="260" y="1306"/>
                      </a:lnTo>
                      <a:lnTo>
                        <a:pt x="270" y="1280"/>
                      </a:lnTo>
                      <a:lnTo>
                        <a:pt x="270" y="1280"/>
                      </a:lnTo>
                      <a:lnTo>
                        <a:pt x="280" y="1260"/>
                      </a:lnTo>
                      <a:lnTo>
                        <a:pt x="292" y="1242"/>
                      </a:lnTo>
                      <a:lnTo>
                        <a:pt x="304" y="1224"/>
                      </a:lnTo>
                      <a:lnTo>
                        <a:pt x="318" y="1211"/>
                      </a:lnTo>
                      <a:lnTo>
                        <a:pt x="318" y="1211"/>
                      </a:lnTo>
                      <a:lnTo>
                        <a:pt x="328" y="1197"/>
                      </a:lnTo>
                      <a:lnTo>
                        <a:pt x="328" y="1197"/>
                      </a:lnTo>
                      <a:lnTo>
                        <a:pt x="340" y="1187"/>
                      </a:lnTo>
                      <a:lnTo>
                        <a:pt x="354" y="1179"/>
                      </a:lnTo>
                      <a:lnTo>
                        <a:pt x="368" y="1175"/>
                      </a:lnTo>
                      <a:lnTo>
                        <a:pt x="382" y="1173"/>
                      </a:lnTo>
                      <a:lnTo>
                        <a:pt x="382" y="1173"/>
                      </a:lnTo>
                      <a:lnTo>
                        <a:pt x="396" y="1175"/>
                      </a:lnTo>
                      <a:lnTo>
                        <a:pt x="408" y="1181"/>
                      </a:lnTo>
                      <a:lnTo>
                        <a:pt x="408" y="1181"/>
                      </a:lnTo>
                      <a:lnTo>
                        <a:pt x="421" y="1187"/>
                      </a:lnTo>
                      <a:lnTo>
                        <a:pt x="435" y="1189"/>
                      </a:lnTo>
                      <a:lnTo>
                        <a:pt x="435" y="1189"/>
                      </a:lnTo>
                      <a:lnTo>
                        <a:pt x="443" y="1189"/>
                      </a:lnTo>
                      <a:lnTo>
                        <a:pt x="451" y="1187"/>
                      </a:lnTo>
                      <a:lnTo>
                        <a:pt x="467" y="1179"/>
                      </a:lnTo>
                      <a:lnTo>
                        <a:pt x="485" y="1169"/>
                      </a:lnTo>
                      <a:lnTo>
                        <a:pt x="503" y="1157"/>
                      </a:lnTo>
                      <a:lnTo>
                        <a:pt x="507" y="1153"/>
                      </a:lnTo>
                      <a:lnTo>
                        <a:pt x="507" y="1153"/>
                      </a:lnTo>
                      <a:lnTo>
                        <a:pt x="531" y="1137"/>
                      </a:lnTo>
                      <a:lnTo>
                        <a:pt x="557" y="1121"/>
                      </a:lnTo>
                      <a:lnTo>
                        <a:pt x="584" y="1105"/>
                      </a:lnTo>
                      <a:lnTo>
                        <a:pt x="614" y="1091"/>
                      </a:lnTo>
                      <a:lnTo>
                        <a:pt x="646" y="1079"/>
                      </a:lnTo>
                      <a:lnTo>
                        <a:pt x="680" y="1069"/>
                      </a:lnTo>
                      <a:lnTo>
                        <a:pt x="716" y="1061"/>
                      </a:lnTo>
                      <a:lnTo>
                        <a:pt x="753" y="1057"/>
                      </a:lnTo>
                      <a:lnTo>
                        <a:pt x="753" y="1057"/>
                      </a:lnTo>
                      <a:lnTo>
                        <a:pt x="763" y="1057"/>
                      </a:lnTo>
                      <a:lnTo>
                        <a:pt x="763" y="1057"/>
                      </a:lnTo>
                      <a:lnTo>
                        <a:pt x="767" y="1046"/>
                      </a:lnTo>
                      <a:lnTo>
                        <a:pt x="767" y="1046"/>
                      </a:lnTo>
                      <a:lnTo>
                        <a:pt x="771" y="1034"/>
                      </a:lnTo>
                      <a:lnTo>
                        <a:pt x="777" y="1022"/>
                      </a:lnTo>
                      <a:lnTo>
                        <a:pt x="785" y="1014"/>
                      </a:lnTo>
                      <a:lnTo>
                        <a:pt x="791" y="1008"/>
                      </a:lnTo>
                      <a:lnTo>
                        <a:pt x="791" y="1008"/>
                      </a:lnTo>
                      <a:lnTo>
                        <a:pt x="795" y="1002"/>
                      </a:lnTo>
                      <a:lnTo>
                        <a:pt x="795" y="1002"/>
                      </a:lnTo>
                      <a:lnTo>
                        <a:pt x="801" y="996"/>
                      </a:lnTo>
                      <a:lnTo>
                        <a:pt x="809" y="992"/>
                      </a:lnTo>
                      <a:lnTo>
                        <a:pt x="817" y="988"/>
                      </a:lnTo>
                      <a:lnTo>
                        <a:pt x="827" y="988"/>
                      </a:lnTo>
                      <a:lnTo>
                        <a:pt x="827" y="988"/>
                      </a:lnTo>
                      <a:lnTo>
                        <a:pt x="829" y="988"/>
                      </a:lnTo>
                      <a:lnTo>
                        <a:pt x="829" y="988"/>
                      </a:lnTo>
                      <a:lnTo>
                        <a:pt x="839" y="990"/>
                      </a:lnTo>
                      <a:lnTo>
                        <a:pt x="847" y="994"/>
                      </a:lnTo>
                      <a:lnTo>
                        <a:pt x="855" y="1000"/>
                      </a:lnTo>
                      <a:lnTo>
                        <a:pt x="861" y="1008"/>
                      </a:lnTo>
                      <a:lnTo>
                        <a:pt x="861" y="1008"/>
                      </a:lnTo>
                      <a:lnTo>
                        <a:pt x="865" y="1012"/>
                      </a:lnTo>
                      <a:lnTo>
                        <a:pt x="865" y="1012"/>
                      </a:lnTo>
                      <a:lnTo>
                        <a:pt x="871" y="1020"/>
                      </a:lnTo>
                      <a:lnTo>
                        <a:pt x="879" y="1032"/>
                      </a:lnTo>
                      <a:lnTo>
                        <a:pt x="883" y="1046"/>
                      </a:lnTo>
                      <a:lnTo>
                        <a:pt x="883" y="1053"/>
                      </a:lnTo>
                      <a:lnTo>
                        <a:pt x="883" y="1061"/>
                      </a:lnTo>
                      <a:lnTo>
                        <a:pt x="883" y="1061"/>
                      </a:lnTo>
                      <a:lnTo>
                        <a:pt x="877" y="1103"/>
                      </a:lnTo>
                      <a:lnTo>
                        <a:pt x="877" y="1103"/>
                      </a:lnTo>
                      <a:lnTo>
                        <a:pt x="891" y="1103"/>
                      </a:lnTo>
                      <a:lnTo>
                        <a:pt x="891" y="1103"/>
                      </a:lnTo>
                      <a:lnTo>
                        <a:pt x="907" y="1101"/>
                      </a:lnTo>
                      <a:lnTo>
                        <a:pt x="924" y="1097"/>
                      </a:lnTo>
                      <a:lnTo>
                        <a:pt x="940" y="1091"/>
                      </a:lnTo>
                      <a:lnTo>
                        <a:pt x="956" y="1083"/>
                      </a:lnTo>
                      <a:lnTo>
                        <a:pt x="972" y="1073"/>
                      </a:lnTo>
                      <a:lnTo>
                        <a:pt x="988" y="1061"/>
                      </a:lnTo>
                      <a:lnTo>
                        <a:pt x="1002" y="1048"/>
                      </a:lnTo>
                      <a:lnTo>
                        <a:pt x="1014" y="1034"/>
                      </a:lnTo>
                      <a:lnTo>
                        <a:pt x="1014" y="1034"/>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0" name="Freeform 10">
                  <a:extLst>
                    <a:ext uri="{FF2B5EF4-FFF2-40B4-BE49-F238E27FC236}">
                      <a16:creationId xmlns:a16="http://schemas.microsoft.com/office/drawing/2014/main" id="{3376B2B2-E62F-414D-A189-7693A9D67B8C}"/>
                    </a:ext>
                  </a:extLst>
                </p:cNvPr>
                <p:cNvSpPr>
                  <a:spLocks/>
                </p:cNvSpPr>
                <p:nvPr/>
              </p:nvSpPr>
              <p:spPr bwMode="auto">
                <a:xfrm>
                  <a:off x="6299201" y="454025"/>
                  <a:ext cx="1670050" cy="2446338"/>
                </a:xfrm>
                <a:custGeom>
                  <a:avLst/>
                  <a:gdLst>
                    <a:gd name="T0" fmla="*/ 420 w 1052"/>
                    <a:gd name="T1" fmla="*/ 203 h 1541"/>
                    <a:gd name="T2" fmla="*/ 444 w 1052"/>
                    <a:gd name="T3" fmla="*/ 277 h 1541"/>
                    <a:gd name="T4" fmla="*/ 476 w 1052"/>
                    <a:gd name="T5" fmla="*/ 314 h 1541"/>
                    <a:gd name="T6" fmla="*/ 488 w 1052"/>
                    <a:gd name="T7" fmla="*/ 334 h 1541"/>
                    <a:gd name="T8" fmla="*/ 486 w 1052"/>
                    <a:gd name="T9" fmla="*/ 380 h 1541"/>
                    <a:gd name="T10" fmla="*/ 464 w 1052"/>
                    <a:gd name="T11" fmla="*/ 428 h 1541"/>
                    <a:gd name="T12" fmla="*/ 223 w 1052"/>
                    <a:gd name="T13" fmla="*/ 656 h 1541"/>
                    <a:gd name="T14" fmla="*/ 207 w 1052"/>
                    <a:gd name="T15" fmla="*/ 664 h 1541"/>
                    <a:gd name="T16" fmla="*/ 32 w 1052"/>
                    <a:gd name="T17" fmla="*/ 708 h 1541"/>
                    <a:gd name="T18" fmla="*/ 2 w 1052"/>
                    <a:gd name="T19" fmla="*/ 740 h 1541"/>
                    <a:gd name="T20" fmla="*/ 4 w 1052"/>
                    <a:gd name="T21" fmla="*/ 823 h 1541"/>
                    <a:gd name="T22" fmla="*/ 14 w 1052"/>
                    <a:gd name="T23" fmla="*/ 909 h 1541"/>
                    <a:gd name="T24" fmla="*/ 46 w 1052"/>
                    <a:gd name="T25" fmla="*/ 949 h 1541"/>
                    <a:gd name="T26" fmla="*/ 116 w 1052"/>
                    <a:gd name="T27" fmla="*/ 1034 h 1541"/>
                    <a:gd name="T28" fmla="*/ 144 w 1052"/>
                    <a:gd name="T29" fmla="*/ 1092 h 1541"/>
                    <a:gd name="T30" fmla="*/ 207 w 1052"/>
                    <a:gd name="T31" fmla="*/ 1153 h 1541"/>
                    <a:gd name="T32" fmla="*/ 285 w 1052"/>
                    <a:gd name="T33" fmla="*/ 1169 h 1541"/>
                    <a:gd name="T34" fmla="*/ 307 w 1052"/>
                    <a:gd name="T35" fmla="*/ 1177 h 1541"/>
                    <a:gd name="T36" fmla="*/ 346 w 1052"/>
                    <a:gd name="T37" fmla="*/ 1211 h 1541"/>
                    <a:gd name="T38" fmla="*/ 394 w 1052"/>
                    <a:gd name="T39" fmla="*/ 1217 h 1541"/>
                    <a:gd name="T40" fmla="*/ 442 w 1052"/>
                    <a:gd name="T41" fmla="*/ 1312 h 1541"/>
                    <a:gd name="T42" fmla="*/ 436 w 1052"/>
                    <a:gd name="T43" fmla="*/ 1354 h 1541"/>
                    <a:gd name="T44" fmla="*/ 414 w 1052"/>
                    <a:gd name="T45" fmla="*/ 1394 h 1541"/>
                    <a:gd name="T46" fmla="*/ 430 w 1052"/>
                    <a:gd name="T47" fmla="*/ 1434 h 1541"/>
                    <a:gd name="T48" fmla="*/ 499 w 1052"/>
                    <a:gd name="T49" fmla="*/ 1483 h 1541"/>
                    <a:gd name="T50" fmla="*/ 605 w 1052"/>
                    <a:gd name="T51" fmla="*/ 1521 h 1541"/>
                    <a:gd name="T52" fmla="*/ 641 w 1052"/>
                    <a:gd name="T53" fmla="*/ 1523 h 1541"/>
                    <a:gd name="T54" fmla="*/ 674 w 1052"/>
                    <a:gd name="T55" fmla="*/ 1531 h 1541"/>
                    <a:gd name="T56" fmla="*/ 726 w 1052"/>
                    <a:gd name="T57" fmla="*/ 1541 h 1541"/>
                    <a:gd name="T58" fmla="*/ 752 w 1052"/>
                    <a:gd name="T59" fmla="*/ 1535 h 1541"/>
                    <a:gd name="T60" fmla="*/ 794 w 1052"/>
                    <a:gd name="T61" fmla="*/ 1481 h 1541"/>
                    <a:gd name="T62" fmla="*/ 816 w 1052"/>
                    <a:gd name="T63" fmla="*/ 1432 h 1541"/>
                    <a:gd name="T64" fmla="*/ 889 w 1052"/>
                    <a:gd name="T65" fmla="*/ 1340 h 1541"/>
                    <a:gd name="T66" fmla="*/ 969 w 1052"/>
                    <a:gd name="T67" fmla="*/ 1296 h 1541"/>
                    <a:gd name="T68" fmla="*/ 1040 w 1052"/>
                    <a:gd name="T69" fmla="*/ 1235 h 1541"/>
                    <a:gd name="T70" fmla="*/ 1052 w 1052"/>
                    <a:gd name="T71" fmla="*/ 1145 h 1541"/>
                    <a:gd name="T72" fmla="*/ 1036 w 1052"/>
                    <a:gd name="T73" fmla="*/ 1032 h 1541"/>
                    <a:gd name="T74" fmla="*/ 967 w 1052"/>
                    <a:gd name="T75" fmla="*/ 811 h 1541"/>
                    <a:gd name="T76" fmla="*/ 867 w 1052"/>
                    <a:gd name="T77" fmla="*/ 563 h 1541"/>
                    <a:gd name="T78" fmla="*/ 833 w 1052"/>
                    <a:gd name="T79" fmla="*/ 410 h 1541"/>
                    <a:gd name="T80" fmla="*/ 820 w 1052"/>
                    <a:gd name="T81" fmla="*/ 330 h 1541"/>
                    <a:gd name="T82" fmla="*/ 786 w 1052"/>
                    <a:gd name="T83" fmla="*/ 193 h 1541"/>
                    <a:gd name="T84" fmla="*/ 772 w 1052"/>
                    <a:gd name="T85" fmla="*/ 155 h 1541"/>
                    <a:gd name="T86" fmla="*/ 724 w 1052"/>
                    <a:gd name="T87" fmla="*/ 102 h 1541"/>
                    <a:gd name="T88" fmla="*/ 561 w 1052"/>
                    <a:gd name="T89" fmla="*/ 8 h 1541"/>
                    <a:gd name="T90" fmla="*/ 521 w 1052"/>
                    <a:gd name="T91" fmla="*/ 0 h 1541"/>
                    <a:gd name="T92" fmla="*/ 493 w 1052"/>
                    <a:gd name="T93" fmla="*/ 6 h 1541"/>
                    <a:gd name="T94" fmla="*/ 376 w 1052"/>
                    <a:gd name="T95" fmla="*/ 12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2" h="1541">
                      <a:moveTo>
                        <a:pt x="376" y="128"/>
                      </a:moveTo>
                      <a:lnTo>
                        <a:pt x="376" y="128"/>
                      </a:lnTo>
                      <a:lnTo>
                        <a:pt x="406" y="179"/>
                      </a:lnTo>
                      <a:lnTo>
                        <a:pt x="420" y="203"/>
                      </a:lnTo>
                      <a:lnTo>
                        <a:pt x="430" y="231"/>
                      </a:lnTo>
                      <a:lnTo>
                        <a:pt x="430" y="231"/>
                      </a:lnTo>
                      <a:lnTo>
                        <a:pt x="436" y="255"/>
                      </a:lnTo>
                      <a:lnTo>
                        <a:pt x="444" y="277"/>
                      </a:lnTo>
                      <a:lnTo>
                        <a:pt x="450" y="287"/>
                      </a:lnTo>
                      <a:lnTo>
                        <a:pt x="458" y="296"/>
                      </a:lnTo>
                      <a:lnTo>
                        <a:pt x="466" y="306"/>
                      </a:lnTo>
                      <a:lnTo>
                        <a:pt x="476" y="314"/>
                      </a:lnTo>
                      <a:lnTo>
                        <a:pt x="476" y="314"/>
                      </a:lnTo>
                      <a:lnTo>
                        <a:pt x="480" y="318"/>
                      </a:lnTo>
                      <a:lnTo>
                        <a:pt x="484" y="322"/>
                      </a:lnTo>
                      <a:lnTo>
                        <a:pt x="488" y="334"/>
                      </a:lnTo>
                      <a:lnTo>
                        <a:pt x="490" y="348"/>
                      </a:lnTo>
                      <a:lnTo>
                        <a:pt x="490" y="362"/>
                      </a:lnTo>
                      <a:lnTo>
                        <a:pt x="490" y="362"/>
                      </a:lnTo>
                      <a:lnTo>
                        <a:pt x="486" y="380"/>
                      </a:lnTo>
                      <a:lnTo>
                        <a:pt x="482" y="398"/>
                      </a:lnTo>
                      <a:lnTo>
                        <a:pt x="474" y="414"/>
                      </a:lnTo>
                      <a:lnTo>
                        <a:pt x="470" y="420"/>
                      </a:lnTo>
                      <a:lnTo>
                        <a:pt x="464" y="428"/>
                      </a:lnTo>
                      <a:lnTo>
                        <a:pt x="464" y="428"/>
                      </a:lnTo>
                      <a:lnTo>
                        <a:pt x="404" y="485"/>
                      </a:lnTo>
                      <a:lnTo>
                        <a:pt x="344" y="543"/>
                      </a:lnTo>
                      <a:lnTo>
                        <a:pt x="223" y="656"/>
                      </a:lnTo>
                      <a:lnTo>
                        <a:pt x="223" y="656"/>
                      </a:lnTo>
                      <a:lnTo>
                        <a:pt x="215" y="660"/>
                      </a:lnTo>
                      <a:lnTo>
                        <a:pt x="207" y="664"/>
                      </a:lnTo>
                      <a:lnTo>
                        <a:pt x="207" y="664"/>
                      </a:lnTo>
                      <a:lnTo>
                        <a:pt x="120" y="684"/>
                      </a:lnTo>
                      <a:lnTo>
                        <a:pt x="76" y="696"/>
                      </a:lnTo>
                      <a:lnTo>
                        <a:pt x="32" y="708"/>
                      </a:lnTo>
                      <a:lnTo>
                        <a:pt x="32" y="708"/>
                      </a:lnTo>
                      <a:lnTo>
                        <a:pt x="22" y="714"/>
                      </a:lnTo>
                      <a:lnTo>
                        <a:pt x="12" y="724"/>
                      </a:lnTo>
                      <a:lnTo>
                        <a:pt x="4" y="734"/>
                      </a:lnTo>
                      <a:lnTo>
                        <a:pt x="2" y="740"/>
                      </a:lnTo>
                      <a:lnTo>
                        <a:pt x="0" y="744"/>
                      </a:lnTo>
                      <a:lnTo>
                        <a:pt x="0" y="744"/>
                      </a:lnTo>
                      <a:lnTo>
                        <a:pt x="2" y="784"/>
                      </a:lnTo>
                      <a:lnTo>
                        <a:pt x="4" y="823"/>
                      </a:lnTo>
                      <a:lnTo>
                        <a:pt x="8" y="863"/>
                      </a:lnTo>
                      <a:lnTo>
                        <a:pt x="12" y="901"/>
                      </a:lnTo>
                      <a:lnTo>
                        <a:pt x="12" y="901"/>
                      </a:lnTo>
                      <a:lnTo>
                        <a:pt x="14" y="909"/>
                      </a:lnTo>
                      <a:lnTo>
                        <a:pt x="16" y="915"/>
                      </a:lnTo>
                      <a:lnTo>
                        <a:pt x="26" y="927"/>
                      </a:lnTo>
                      <a:lnTo>
                        <a:pt x="46" y="949"/>
                      </a:lnTo>
                      <a:lnTo>
                        <a:pt x="46" y="949"/>
                      </a:lnTo>
                      <a:lnTo>
                        <a:pt x="68" y="972"/>
                      </a:lnTo>
                      <a:lnTo>
                        <a:pt x="90" y="996"/>
                      </a:lnTo>
                      <a:lnTo>
                        <a:pt x="108" y="1022"/>
                      </a:lnTo>
                      <a:lnTo>
                        <a:pt x="116" y="1034"/>
                      </a:lnTo>
                      <a:lnTo>
                        <a:pt x="122" y="1048"/>
                      </a:lnTo>
                      <a:lnTo>
                        <a:pt x="122" y="1048"/>
                      </a:lnTo>
                      <a:lnTo>
                        <a:pt x="132" y="1070"/>
                      </a:lnTo>
                      <a:lnTo>
                        <a:pt x="144" y="1092"/>
                      </a:lnTo>
                      <a:lnTo>
                        <a:pt x="156" y="1110"/>
                      </a:lnTo>
                      <a:lnTo>
                        <a:pt x="171" y="1127"/>
                      </a:lnTo>
                      <a:lnTo>
                        <a:pt x="189" y="1141"/>
                      </a:lnTo>
                      <a:lnTo>
                        <a:pt x="207" y="1153"/>
                      </a:lnTo>
                      <a:lnTo>
                        <a:pt x="229" y="1161"/>
                      </a:lnTo>
                      <a:lnTo>
                        <a:pt x="253" y="1167"/>
                      </a:lnTo>
                      <a:lnTo>
                        <a:pt x="253" y="1167"/>
                      </a:lnTo>
                      <a:lnTo>
                        <a:pt x="285" y="1169"/>
                      </a:lnTo>
                      <a:lnTo>
                        <a:pt x="299" y="1171"/>
                      </a:lnTo>
                      <a:lnTo>
                        <a:pt x="305" y="1173"/>
                      </a:lnTo>
                      <a:lnTo>
                        <a:pt x="307" y="1177"/>
                      </a:lnTo>
                      <a:lnTo>
                        <a:pt x="307" y="1177"/>
                      </a:lnTo>
                      <a:lnTo>
                        <a:pt x="315" y="1191"/>
                      </a:lnTo>
                      <a:lnTo>
                        <a:pt x="324" y="1201"/>
                      </a:lnTo>
                      <a:lnTo>
                        <a:pt x="334" y="1209"/>
                      </a:lnTo>
                      <a:lnTo>
                        <a:pt x="346" y="1211"/>
                      </a:lnTo>
                      <a:lnTo>
                        <a:pt x="358" y="1213"/>
                      </a:lnTo>
                      <a:lnTo>
                        <a:pt x="370" y="1215"/>
                      </a:lnTo>
                      <a:lnTo>
                        <a:pt x="394" y="1217"/>
                      </a:lnTo>
                      <a:lnTo>
                        <a:pt x="394" y="1217"/>
                      </a:lnTo>
                      <a:lnTo>
                        <a:pt x="420" y="1265"/>
                      </a:lnTo>
                      <a:lnTo>
                        <a:pt x="432" y="1289"/>
                      </a:lnTo>
                      <a:lnTo>
                        <a:pt x="442" y="1312"/>
                      </a:lnTo>
                      <a:lnTo>
                        <a:pt x="442" y="1312"/>
                      </a:lnTo>
                      <a:lnTo>
                        <a:pt x="444" y="1322"/>
                      </a:lnTo>
                      <a:lnTo>
                        <a:pt x="444" y="1334"/>
                      </a:lnTo>
                      <a:lnTo>
                        <a:pt x="440" y="1344"/>
                      </a:lnTo>
                      <a:lnTo>
                        <a:pt x="436" y="1354"/>
                      </a:lnTo>
                      <a:lnTo>
                        <a:pt x="436" y="1354"/>
                      </a:lnTo>
                      <a:lnTo>
                        <a:pt x="422" y="1374"/>
                      </a:lnTo>
                      <a:lnTo>
                        <a:pt x="418" y="1384"/>
                      </a:lnTo>
                      <a:lnTo>
                        <a:pt x="414" y="1394"/>
                      </a:lnTo>
                      <a:lnTo>
                        <a:pt x="414" y="1404"/>
                      </a:lnTo>
                      <a:lnTo>
                        <a:pt x="416" y="1414"/>
                      </a:lnTo>
                      <a:lnTo>
                        <a:pt x="420" y="1424"/>
                      </a:lnTo>
                      <a:lnTo>
                        <a:pt x="430" y="1434"/>
                      </a:lnTo>
                      <a:lnTo>
                        <a:pt x="430" y="1434"/>
                      </a:lnTo>
                      <a:lnTo>
                        <a:pt x="454" y="1452"/>
                      </a:lnTo>
                      <a:lnTo>
                        <a:pt x="476" y="1467"/>
                      </a:lnTo>
                      <a:lnTo>
                        <a:pt x="499" y="1483"/>
                      </a:lnTo>
                      <a:lnTo>
                        <a:pt x="523" y="1497"/>
                      </a:lnTo>
                      <a:lnTo>
                        <a:pt x="549" y="1507"/>
                      </a:lnTo>
                      <a:lnTo>
                        <a:pt x="577" y="1515"/>
                      </a:lnTo>
                      <a:lnTo>
                        <a:pt x="605" y="1521"/>
                      </a:lnTo>
                      <a:lnTo>
                        <a:pt x="635" y="1523"/>
                      </a:lnTo>
                      <a:lnTo>
                        <a:pt x="635" y="1523"/>
                      </a:lnTo>
                      <a:lnTo>
                        <a:pt x="641" y="1523"/>
                      </a:lnTo>
                      <a:lnTo>
                        <a:pt x="641" y="1523"/>
                      </a:lnTo>
                      <a:lnTo>
                        <a:pt x="643" y="1523"/>
                      </a:lnTo>
                      <a:lnTo>
                        <a:pt x="643" y="1523"/>
                      </a:lnTo>
                      <a:lnTo>
                        <a:pt x="658" y="1525"/>
                      </a:lnTo>
                      <a:lnTo>
                        <a:pt x="674" y="1531"/>
                      </a:lnTo>
                      <a:lnTo>
                        <a:pt x="692" y="1537"/>
                      </a:lnTo>
                      <a:lnTo>
                        <a:pt x="708" y="1541"/>
                      </a:lnTo>
                      <a:lnTo>
                        <a:pt x="708" y="1541"/>
                      </a:lnTo>
                      <a:lnTo>
                        <a:pt x="726" y="1541"/>
                      </a:lnTo>
                      <a:lnTo>
                        <a:pt x="726" y="1541"/>
                      </a:lnTo>
                      <a:lnTo>
                        <a:pt x="740" y="1541"/>
                      </a:lnTo>
                      <a:lnTo>
                        <a:pt x="746" y="1539"/>
                      </a:lnTo>
                      <a:lnTo>
                        <a:pt x="752" y="1535"/>
                      </a:lnTo>
                      <a:lnTo>
                        <a:pt x="752" y="1535"/>
                      </a:lnTo>
                      <a:lnTo>
                        <a:pt x="768" y="1519"/>
                      </a:lnTo>
                      <a:lnTo>
                        <a:pt x="782" y="1501"/>
                      </a:lnTo>
                      <a:lnTo>
                        <a:pt x="794" y="1481"/>
                      </a:lnTo>
                      <a:lnTo>
                        <a:pt x="800" y="1473"/>
                      </a:lnTo>
                      <a:lnTo>
                        <a:pt x="804" y="1463"/>
                      </a:lnTo>
                      <a:lnTo>
                        <a:pt x="804" y="1463"/>
                      </a:lnTo>
                      <a:lnTo>
                        <a:pt x="816" y="1432"/>
                      </a:lnTo>
                      <a:lnTo>
                        <a:pt x="829" y="1404"/>
                      </a:lnTo>
                      <a:lnTo>
                        <a:pt x="847" y="1380"/>
                      </a:lnTo>
                      <a:lnTo>
                        <a:pt x="867" y="1358"/>
                      </a:lnTo>
                      <a:lnTo>
                        <a:pt x="889" y="1340"/>
                      </a:lnTo>
                      <a:lnTo>
                        <a:pt x="915" y="1324"/>
                      </a:lnTo>
                      <a:lnTo>
                        <a:pt x="941" y="1308"/>
                      </a:lnTo>
                      <a:lnTo>
                        <a:pt x="969" y="1296"/>
                      </a:lnTo>
                      <a:lnTo>
                        <a:pt x="969" y="1296"/>
                      </a:lnTo>
                      <a:lnTo>
                        <a:pt x="994" y="1285"/>
                      </a:lnTo>
                      <a:lnTo>
                        <a:pt x="1014" y="1269"/>
                      </a:lnTo>
                      <a:lnTo>
                        <a:pt x="1028" y="1253"/>
                      </a:lnTo>
                      <a:lnTo>
                        <a:pt x="1040" y="1235"/>
                      </a:lnTo>
                      <a:lnTo>
                        <a:pt x="1048" y="1215"/>
                      </a:lnTo>
                      <a:lnTo>
                        <a:pt x="1052" y="1193"/>
                      </a:lnTo>
                      <a:lnTo>
                        <a:pt x="1052" y="1171"/>
                      </a:lnTo>
                      <a:lnTo>
                        <a:pt x="1052" y="1145"/>
                      </a:lnTo>
                      <a:lnTo>
                        <a:pt x="1052" y="1145"/>
                      </a:lnTo>
                      <a:lnTo>
                        <a:pt x="1050" y="1118"/>
                      </a:lnTo>
                      <a:lnTo>
                        <a:pt x="1046" y="1088"/>
                      </a:lnTo>
                      <a:lnTo>
                        <a:pt x="1036" y="1032"/>
                      </a:lnTo>
                      <a:lnTo>
                        <a:pt x="1022" y="976"/>
                      </a:lnTo>
                      <a:lnTo>
                        <a:pt x="1006" y="921"/>
                      </a:lnTo>
                      <a:lnTo>
                        <a:pt x="987" y="865"/>
                      </a:lnTo>
                      <a:lnTo>
                        <a:pt x="967" y="811"/>
                      </a:lnTo>
                      <a:lnTo>
                        <a:pt x="925" y="704"/>
                      </a:lnTo>
                      <a:lnTo>
                        <a:pt x="925" y="704"/>
                      </a:lnTo>
                      <a:lnTo>
                        <a:pt x="895" y="632"/>
                      </a:lnTo>
                      <a:lnTo>
                        <a:pt x="867" y="563"/>
                      </a:lnTo>
                      <a:lnTo>
                        <a:pt x="853" y="525"/>
                      </a:lnTo>
                      <a:lnTo>
                        <a:pt x="843" y="489"/>
                      </a:lnTo>
                      <a:lnTo>
                        <a:pt x="837" y="450"/>
                      </a:lnTo>
                      <a:lnTo>
                        <a:pt x="833" y="410"/>
                      </a:lnTo>
                      <a:lnTo>
                        <a:pt x="833" y="410"/>
                      </a:lnTo>
                      <a:lnTo>
                        <a:pt x="831" y="384"/>
                      </a:lnTo>
                      <a:lnTo>
                        <a:pt x="827" y="356"/>
                      </a:lnTo>
                      <a:lnTo>
                        <a:pt x="820" y="330"/>
                      </a:lnTo>
                      <a:lnTo>
                        <a:pt x="814" y="302"/>
                      </a:lnTo>
                      <a:lnTo>
                        <a:pt x="798" y="249"/>
                      </a:lnTo>
                      <a:lnTo>
                        <a:pt x="790" y="221"/>
                      </a:lnTo>
                      <a:lnTo>
                        <a:pt x="786" y="193"/>
                      </a:lnTo>
                      <a:lnTo>
                        <a:pt x="786" y="193"/>
                      </a:lnTo>
                      <a:lnTo>
                        <a:pt x="784" y="181"/>
                      </a:lnTo>
                      <a:lnTo>
                        <a:pt x="778" y="169"/>
                      </a:lnTo>
                      <a:lnTo>
                        <a:pt x="772" y="155"/>
                      </a:lnTo>
                      <a:lnTo>
                        <a:pt x="764" y="143"/>
                      </a:lnTo>
                      <a:lnTo>
                        <a:pt x="746" y="122"/>
                      </a:lnTo>
                      <a:lnTo>
                        <a:pt x="724" y="102"/>
                      </a:lnTo>
                      <a:lnTo>
                        <a:pt x="724" y="102"/>
                      </a:lnTo>
                      <a:lnTo>
                        <a:pt x="686" y="76"/>
                      </a:lnTo>
                      <a:lnTo>
                        <a:pt x="645" y="52"/>
                      </a:lnTo>
                      <a:lnTo>
                        <a:pt x="603" y="28"/>
                      </a:lnTo>
                      <a:lnTo>
                        <a:pt x="561" y="8"/>
                      </a:lnTo>
                      <a:lnTo>
                        <a:pt x="561" y="8"/>
                      </a:lnTo>
                      <a:lnTo>
                        <a:pt x="543" y="2"/>
                      </a:lnTo>
                      <a:lnTo>
                        <a:pt x="521" y="0"/>
                      </a:lnTo>
                      <a:lnTo>
                        <a:pt x="521" y="0"/>
                      </a:lnTo>
                      <a:lnTo>
                        <a:pt x="505" y="2"/>
                      </a:lnTo>
                      <a:lnTo>
                        <a:pt x="497" y="4"/>
                      </a:lnTo>
                      <a:lnTo>
                        <a:pt x="493" y="6"/>
                      </a:lnTo>
                      <a:lnTo>
                        <a:pt x="493" y="6"/>
                      </a:lnTo>
                      <a:lnTo>
                        <a:pt x="462" y="36"/>
                      </a:lnTo>
                      <a:lnTo>
                        <a:pt x="430" y="68"/>
                      </a:lnTo>
                      <a:lnTo>
                        <a:pt x="376" y="128"/>
                      </a:lnTo>
                      <a:lnTo>
                        <a:pt x="376" y="128"/>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1" name="Freeform 11">
                  <a:extLst>
                    <a:ext uri="{FF2B5EF4-FFF2-40B4-BE49-F238E27FC236}">
                      <a16:creationId xmlns:a16="http://schemas.microsoft.com/office/drawing/2014/main" id="{23E913F2-935A-400B-A7A0-398219480B38}"/>
                    </a:ext>
                  </a:extLst>
                </p:cNvPr>
                <p:cNvSpPr>
                  <a:spLocks/>
                </p:cNvSpPr>
                <p:nvPr/>
              </p:nvSpPr>
              <p:spPr bwMode="auto">
                <a:xfrm>
                  <a:off x="1254126" y="3548063"/>
                  <a:ext cx="2195513" cy="2047875"/>
                </a:xfrm>
                <a:custGeom>
                  <a:avLst/>
                  <a:gdLst>
                    <a:gd name="T0" fmla="*/ 1359 w 1383"/>
                    <a:gd name="T1" fmla="*/ 341 h 1290"/>
                    <a:gd name="T2" fmla="*/ 1296 w 1383"/>
                    <a:gd name="T3" fmla="*/ 316 h 1290"/>
                    <a:gd name="T4" fmla="*/ 1270 w 1383"/>
                    <a:gd name="T5" fmla="*/ 256 h 1290"/>
                    <a:gd name="T6" fmla="*/ 1238 w 1383"/>
                    <a:gd name="T7" fmla="*/ 202 h 1290"/>
                    <a:gd name="T8" fmla="*/ 1173 w 1383"/>
                    <a:gd name="T9" fmla="*/ 228 h 1290"/>
                    <a:gd name="T10" fmla="*/ 1033 w 1383"/>
                    <a:gd name="T11" fmla="*/ 230 h 1290"/>
                    <a:gd name="T12" fmla="*/ 890 w 1383"/>
                    <a:gd name="T13" fmla="*/ 139 h 1290"/>
                    <a:gd name="T14" fmla="*/ 833 w 1383"/>
                    <a:gd name="T15" fmla="*/ 53 h 1290"/>
                    <a:gd name="T16" fmla="*/ 751 w 1383"/>
                    <a:gd name="T17" fmla="*/ 79 h 1290"/>
                    <a:gd name="T18" fmla="*/ 715 w 1383"/>
                    <a:gd name="T19" fmla="*/ 103 h 1290"/>
                    <a:gd name="T20" fmla="*/ 709 w 1383"/>
                    <a:gd name="T21" fmla="*/ 105 h 1290"/>
                    <a:gd name="T22" fmla="*/ 678 w 1383"/>
                    <a:gd name="T23" fmla="*/ 85 h 1290"/>
                    <a:gd name="T24" fmla="*/ 656 w 1383"/>
                    <a:gd name="T25" fmla="*/ 47 h 1290"/>
                    <a:gd name="T26" fmla="*/ 580 w 1383"/>
                    <a:gd name="T27" fmla="*/ 41 h 1290"/>
                    <a:gd name="T28" fmla="*/ 516 w 1383"/>
                    <a:gd name="T29" fmla="*/ 117 h 1290"/>
                    <a:gd name="T30" fmla="*/ 463 w 1383"/>
                    <a:gd name="T31" fmla="*/ 204 h 1290"/>
                    <a:gd name="T32" fmla="*/ 405 w 1383"/>
                    <a:gd name="T33" fmla="*/ 262 h 1290"/>
                    <a:gd name="T34" fmla="*/ 330 w 1383"/>
                    <a:gd name="T35" fmla="*/ 250 h 1290"/>
                    <a:gd name="T36" fmla="*/ 302 w 1383"/>
                    <a:gd name="T37" fmla="*/ 234 h 1290"/>
                    <a:gd name="T38" fmla="*/ 254 w 1383"/>
                    <a:gd name="T39" fmla="*/ 302 h 1290"/>
                    <a:gd name="T40" fmla="*/ 182 w 1383"/>
                    <a:gd name="T41" fmla="*/ 306 h 1290"/>
                    <a:gd name="T42" fmla="*/ 119 w 1383"/>
                    <a:gd name="T43" fmla="*/ 306 h 1290"/>
                    <a:gd name="T44" fmla="*/ 121 w 1383"/>
                    <a:gd name="T45" fmla="*/ 355 h 1290"/>
                    <a:gd name="T46" fmla="*/ 103 w 1383"/>
                    <a:gd name="T47" fmla="*/ 447 h 1290"/>
                    <a:gd name="T48" fmla="*/ 23 w 1383"/>
                    <a:gd name="T49" fmla="*/ 681 h 1290"/>
                    <a:gd name="T50" fmla="*/ 53 w 1383"/>
                    <a:gd name="T51" fmla="*/ 660 h 1290"/>
                    <a:gd name="T52" fmla="*/ 69 w 1383"/>
                    <a:gd name="T53" fmla="*/ 602 h 1290"/>
                    <a:gd name="T54" fmla="*/ 107 w 1383"/>
                    <a:gd name="T55" fmla="*/ 582 h 1290"/>
                    <a:gd name="T56" fmla="*/ 188 w 1383"/>
                    <a:gd name="T57" fmla="*/ 604 h 1290"/>
                    <a:gd name="T58" fmla="*/ 204 w 1383"/>
                    <a:gd name="T59" fmla="*/ 606 h 1290"/>
                    <a:gd name="T60" fmla="*/ 236 w 1383"/>
                    <a:gd name="T61" fmla="*/ 660 h 1290"/>
                    <a:gd name="T62" fmla="*/ 298 w 1383"/>
                    <a:gd name="T63" fmla="*/ 739 h 1290"/>
                    <a:gd name="T64" fmla="*/ 427 w 1383"/>
                    <a:gd name="T65" fmla="*/ 787 h 1290"/>
                    <a:gd name="T66" fmla="*/ 487 w 1383"/>
                    <a:gd name="T67" fmla="*/ 829 h 1290"/>
                    <a:gd name="T68" fmla="*/ 570 w 1383"/>
                    <a:gd name="T69" fmla="*/ 864 h 1290"/>
                    <a:gd name="T70" fmla="*/ 630 w 1383"/>
                    <a:gd name="T71" fmla="*/ 856 h 1290"/>
                    <a:gd name="T72" fmla="*/ 676 w 1383"/>
                    <a:gd name="T73" fmla="*/ 852 h 1290"/>
                    <a:gd name="T74" fmla="*/ 721 w 1383"/>
                    <a:gd name="T75" fmla="*/ 890 h 1290"/>
                    <a:gd name="T76" fmla="*/ 727 w 1383"/>
                    <a:gd name="T77" fmla="*/ 962 h 1290"/>
                    <a:gd name="T78" fmla="*/ 672 w 1383"/>
                    <a:gd name="T79" fmla="*/ 1013 h 1290"/>
                    <a:gd name="T80" fmla="*/ 691 w 1383"/>
                    <a:gd name="T81" fmla="*/ 1081 h 1290"/>
                    <a:gd name="T82" fmla="*/ 785 w 1383"/>
                    <a:gd name="T83" fmla="*/ 1196 h 1290"/>
                    <a:gd name="T84" fmla="*/ 819 w 1383"/>
                    <a:gd name="T85" fmla="*/ 1270 h 1290"/>
                    <a:gd name="T86" fmla="*/ 980 w 1383"/>
                    <a:gd name="T87" fmla="*/ 1149 h 1290"/>
                    <a:gd name="T88" fmla="*/ 936 w 1383"/>
                    <a:gd name="T89" fmla="*/ 1069 h 1290"/>
                    <a:gd name="T90" fmla="*/ 970 w 1383"/>
                    <a:gd name="T91" fmla="*/ 1002 h 1290"/>
                    <a:gd name="T92" fmla="*/ 1109 w 1383"/>
                    <a:gd name="T93" fmla="*/ 840 h 1290"/>
                    <a:gd name="T94" fmla="*/ 1151 w 1383"/>
                    <a:gd name="T95" fmla="*/ 735 h 1290"/>
                    <a:gd name="T96" fmla="*/ 1224 w 1383"/>
                    <a:gd name="T97" fmla="*/ 644 h 1290"/>
                    <a:gd name="T98" fmla="*/ 1286 w 1383"/>
                    <a:gd name="T99" fmla="*/ 554 h 1290"/>
                    <a:gd name="T100" fmla="*/ 1284 w 1383"/>
                    <a:gd name="T101" fmla="*/ 516 h 1290"/>
                    <a:gd name="T102" fmla="*/ 1322 w 1383"/>
                    <a:gd name="T103" fmla="*/ 483 h 1290"/>
                    <a:gd name="T104" fmla="*/ 1381 w 1383"/>
                    <a:gd name="T105" fmla="*/ 467 h 1290"/>
                    <a:gd name="T106" fmla="*/ 1375 w 1383"/>
                    <a:gd name="T107" fmla="*/ 385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3" h="1290">
                      <a:moveTo>
                        <a:pt x="1375" y="385"/>
                      </a:moveTo>
                      <a:lnTo>
                        <a:pt x="1375" y="385"/>
                      </a:lnTo>
                      <a:lnTo>
                        <a:pt x="1373" y="371"/>
                      </a:lnTo>
                      <a:lnTo>
                        <a:pt x="1369" y="359"/>
                      </a:lnTo>
                      <a:lnTo>
                        <a:pt x="1365" y="349"/>
                      </a:lnTo>
                      <a:lnTo>
                        <a:pt x="1359" y="341"/>
                      </a:lnTo>
                      <a:lnTo>
                        <a:pt x="1351" y="336"/>
                      </a:lnTo>
                      <a:lnTo>
                        <a:pt x="1342" y="330"/>
                      </a:lnTo>
                      <a:lnTo>
                        <a:pt x="1330" y="326"/>
                      </a:lnTo>
                      <a:lnTo>
                        <a:pt x="1318" y="322"/>
                      </a:lnTo>
                      <a:lnTo>
                        <a:pt x="1318" y="322"/>
                      </a:lnTo>
                      <a:lnTo>
                        <a:pt x="1296" y="316"/>
                      </a:lnTo>
                      <a:lnTo>
                        <a:pt x="1282" y="310"/>
                      </a:lnTo>
                      <a:lnTo>
                        <a:pt x="1270" y="304"/>
                      </a:lnTo>
                      <a:lnTo>
                        <a:pt x="1264" y="296"/>
                      </a:lnTo>
                      <a:lnTo>
                        <a:pt x="1262" y="284"/>
                      </a:lnTo>
                      <a:lnTo>
                        <a:pt x="1264" y="272"/>
                      </a:lnTo>
                      <a:lnTo>
                        <a:pt x="1270" y="256"/>
                      </a:lnTo>
                      <a:lnTo>
                        <a:pt x="1280" y="236"/>
                      </a:lnTo>
                      <a:lnTo>
                        <a:pt x="1280" y="236"/>
                      </a:lnTo>
                      <a:lnTo>
                        <a:pt x="1266" y="220"/>
                      </a:lnTo>
                      <a:lnTo>
                        <a:pt x="1256" y="210"/>
                      </a:lnTo>
                      <a:lnTo>
                        <a:pt x="1248" y="204"/>
                      </a:lnTo>
                      <a:lnTo>
                        <a:pt x="1238" y="202"/>
                      </a:lnTo>
                      <a:lnTo>
                        <a:pt x="1238" y="202"/>
                      </a:lnTo>
                      <a:lnTo>
                        <a:pt x="1230" y="202"/>
                      </a:lnTo>
                      <a:lnTo>
                        <a:pt x="1222" y="206"/>
                      </a:lnTo>
                      <a:lnTo>
                        <a:pt x="1194" y="218"/>
                      </a:lnTo>
                      <a:lnTo>
                        <a:pt x="1194" y="218"/>
                      </a:lnTo>
                      <a:lnTo>
                        <a:pt x="1173" y="228"/>
                      </a:lnTo>
                      <a:lnTo>
                        <a:pt x="1151" y="234"/>
                      </a:lnTo>
                      <a:lnTo>
                        <a:pt x="1127" y="238"/>
                      </a:lnTo>
                      <a:lnTo>
                        <a:pt x="1103" y="238"/>
                      </a:lnTo>
                      <a:lnTo>
                        <a:pt x="1103" y="238"/>
                      </a:lnTo>
                      <a:lnTo>
                        <a:pt x="1067" y="236"/>
                      </a:lnTo>
                      <a:lnTo>
                        <a:pt x="1033" y="230"/>
                      </a:lnTo>
                      <a:lnTo>
                        <a:pt x="1000" y="218"/>
                      </a:lnTo>
                      <a:lnTo>
                        <a:pt x="970" y="204"/>
                      </a:lnTo>
                      <a:lnTo>
                        <a:pt x="940" y="184"/>
                      </a:lnTo>
                      <a:lnTo>
                        <a:pt x="912" y="163"/>
                      </a:lnTo>
                      <a:lnTo>
                        <a:pt x="902" y="151"/>
                      </a:lnTo>
                      <a:lnTo>
                        <a:pt x="890" y="139"/>
                      </a:lnTo>
                      <a:lnTo>
                        <a:pt x="880" y="125"/>
                      </a:lnTo>
                      <a:lnTo>
                        <a:pt x="872" y="111"/>
                      </a:lnTo>
                      <a:lnTo>
                        <a:pt x="872" y="111"/>
                      </a:lnTo>
                      <a:lnTo>
                        <a:pt x="862" y="95"/>
                      </a:lnTo>
                      <a:lnTo>
                        <a:pt x="854" y="81"/>
                      </a:lnTo>
                      <a:lnTo>
                        <a:pt x="833" y="53"/>
                      </a:lnTo>
                      <a:lnTo>
                        <a:pt x="785" y="0"/>
                      </a:lnTo>
                      <a:lnTo>
                        <a:pt x="785" y="0"/>
                      </a:lnTo>
                      <a:lnTo>
                        <a:pt x="775" y="23"/>
                      </a:lnTo>
                      <a:lnTo>
                        <a:pt x="765" y="47"/>
                      </a:lnTo>
                      <a:lnTo>
                        <a:pt x="765" y="47"/>
                      </a:lnTo>
                      <a:lnTo>
                        <a:pt x="751" y="79"/>
                      </a:lnTo>
                      <a:lnTo>
                        <a:pt x="751" y="79"/>
                      </a:lnTo>
                      <a:lnTo>
                        <a:pt x="745" y="89"/>
                      </a:lnTo>
                      <a:lnTo>
                        <a:pt x="737" y="95"/>
                      </a:lnTo>
                      <a:lnTo>
                        <a:pt x="727" y="101"/>
                      </a:lnTo>
                      <a:lnTo>
                        <a:pt x="715" y="103"/>
                      </a:lnTo>
                      <a:lnTo>
                        <a:pt x="715" y="103"/>
                      </a:lnTo>
                      <a:lnTo>
                        <a:pt x="713" y="103"/>
                      </a:lnTo>
                      <a:lnTo>
                        <a:pt x="713" y="103"/>
                      </a:lnTo>
                      <a:lnTo>
                        <a:pt x="711" y="103"/>
                      </a:lnTo>
                      <a:lnTo>
                        <a:pt x="711" y="103"/>
                      </a:lnTo>
                      <a:lnTo>
                        <a:pt x="709" y="105"/>
                      </a:lnTo>
                      <a:lnTo>
                        <a:pt x="709" y="105"/>
                      </a:lnTo>
                      <a:lnTo>
                        <a:pt x="693" y="101"/>
                      </a:lnTo>
                      <a:lnTo>
                        <a:pt x="693" y="101"/>
                      </a:lnTo>
                      <a:lnTo>
                        <a:pt x="693" y="99"/>
                      </a:lnTo>
                      <a:lnTo>
                        <a:pt x="693" y="99"/>
                      </a:lnTo>
                      <a:lnTo>
                        <a:pt x="685" y="93"/>
                      </a:lnTo>
                      <a:lnTo>
                        <a:pt x="678" y="85"/>
                      </a:lnTo>
                      <a:lnTo>
                        <a:pt x="678" y="85"/>
                      </a:lnTo>
                      <a:lnTo>
                        <a:pt x="668" y="69"/>
                      </a:lnTo>
                      <a:lnTo>
                        <a:pt x="668" y="69"/>
                      </a:lnTo>
                      <a:lnTo>
                        <a:pt x="662" y="57"/>
                      </a:lnTo>
                      <a:lnTo>
                        <a:pt x="656" y="47"/>
                      </a:lnTo>
                      <a:lnTo>
                        <a:pt x="656" y="47"/>
                      </a:lnTo>
                      <a:lnTo>
                        <a:pt x="646" y="17"/>
                      </a:lnTo>
                      <a:lnTo>
                        <a:pt x="646" y="17"/>
                      </a:lnTo>
                      <a:lnTo>
                        <a:pt x="620" y="27"/>
                      </a:lnTo>
                      <a:lnTo>
                        <a:pt x="620" y="27"/>
                      </a:lnTo>
                      <a:lnTo>
                        <a:pt x="598" y="33"/>
                      </a:lnTo>
                      <a:lnTo>
                        <a:pt x="580" y="41"/>
                      </a:lnTo>
                      <a:lnTo>
                        <a:pt x="564" y="51"/>
                      </a:lnTo>
                      <a:lnTo>
                        <a:pt x="552" y="59"/>
                      </a:lnTo>
                      <a:lnTo>
                        <a:pt x="540" y="71"/>
                      </a:lnTo>
                      <a:lnTo>
                        <a:pt x="530" y="83"/>
                      </a:lnTo>
                      <a:lnTo>
                        <a:pt x="522" y="99"/>
                      </a:lnTo>
                      <a:lnTo>
                        <a:pt x="516" y="117"/>
                      </a:lnTo>
                      <a:lnTo>
                        <a:pt x="516" y="117"/>
                      </a:lnTo>
                      <a:lnTo>
                        <a:pt x="511" y="133"/>
                      </a:lnTo>
                      <a:lnTo>
                        <a:pt x="505" y="149"/>
                      </a:lnTo>
                      <a:lnTo>
                        <a:pt x="495" y="165"/>
                      </a:lnTo>
                      <a:lnTo>
                        <a:pt x="485" y="178"/>
                      </a:lnTo>
                      <a:lnTo>
                        <a:pt x="463" y="204"/>
                      </a:lnTo>
                      <a:lnTo>
                        <a:pt x="441" y="228"/>
                      </a:lnTo>
                      <a:lnTo>
                        <a:pt x="441" y="228"/>
                      </a:lnTo>
                      <a:lnTo>
                        <a:pt x="419" y="252"/>
                      </a:lnTo>
                      <a:lnTo>
                        <a:pt x="419" y="252"/>
                      </a:lnTo>
                      <a:lnTo>
                        <a:pt x="413" y="256"/>
                      </a:lnTo>
                      <a:lnTo>
                        <a:pt x="405" y="262"/>
                      </a:lnTo>
                      <a:lnTo>
                        <a:pt x="395" y="266"/>
                      </a:lnTo>
                      <a:lnTo>
                        <a:pt x="383" y="266"/>
                      </a:lnTo>
                      <a:lnTo>
                        <a:pt x="383" y="266"/>
                      </a:lnTo>
                      <a:lnTo>
                        <a:pt x="367" y="266"/>
                      </a:lnTo>
                      <a:lnTo>
                        <a:pt x="347" y="260"/>
                      </a:lnTo>
                      <a:lnTo>
                        <a:pt x="330" y="250"/>
                      </a:lnTo>
                      <a:lnTo>
                        <a:pt x="320" y="244"/>
                      </a:lnTo>
                      <a:lnTo>
                        <a:pt x="312" y="238"/>
                      </a:lnTo>
                      <a:lnTo>
                        <a:pt x="312" y="238"/>
                      </a:lnTo>
                      <a:lnTo>
                        <a:pt x="306" y="230"/>
                      </a:lnTo>
                      <a:lnTo>
                        <a:pt x="306" y="230"/>
                      </a:lnTo>
                      <a:lnTo>
                        <a:pt x="302" y="234"/>
                      </a:lnTo>
                      <a:lnTo>
                        <a:pt x="302" y="234"/>
                      </a:lnTo>
                      <a:lnTo>
                        <a:pt x="292" y="260"/>
                      </a:lnTo>
                      <a:lnTo>
                        <a:pt x="286" y="272"/>
                      </a:lnTo>
                      <a:lnTo>
                        <a:pt x="276" y="284"/>
                      </a:lnTo>
                      <a:lnTo>
                        <a:pt x="266" y="294"/>
                      </a:lnTo>
                      <a:lnTo>
                        <a:pt x="254" y="302"/>
                      </a:lnTo>
                      <a:lnTo>
                        <a:pt x="238" y="306"/>
                      </a:lnTo>
                      <a:lnTo>
                        <a:pt x="220" y="308"/>
                      </a:lnTo>
                      <a:lnTo>
                        <a:pt x="220" y="308"/>
                      </a:lnTo>
                      <a:lnTo>
                        <a:pt x="202" y="308"/>
                      </a:lnTo>
                      <a:lnTo>
                        <a:pt x="182" y="306"/>
                      </a:lnTo>
                      <a:lnTo>
                        <a:pt x="182" y="306"/>
                      </a:lnTo>
                      <a:lnTo>
                        <a:pt x="173" y="304"/>
                      </a:lnTo>
                      <a:lnTo>
                        <a:pt x="173" y="304"/>
                      </a:lnTo>
                      <a:lnTo>
                        <a:pt x="149" y="300"/>
                      </a:lnTo>
                      <a:lnTo>
                        <a:pt x="125" y="294"/>
                      </a:lnTo>
                      <a:lnTo>
                        <a:pt x="125" y="294"/>
                      </a:lnTo>
                      <a:lnTo>
                        <a:pt x="119" y="306"/>
                      </a:lnTo>
                      <a:lnTo>
                        <a:pt x="113" y="320"/>
                      </a:lnTo>
                      <a:lnTo>
                        <a:pt x="111" y="332"/>
                      </a:lnTo>
                      <a:lnTo>
                        <a:pt x="111" y="336"/>
                      </a:lnTo>
                      <a:lnTo>
                        <a:pt x="111" y="340"/>
                      </a:lnTo>
                      <a:lnTo>
                        <a:pt x="111" y="340"/>
                      </a:lnTo>
                      <a:lnTo>
                        <a:pt x="121" y="355"/>
                      </a:lnTo>
                      <a:lnTo>
                        <a:pt x="125" y="369"/>
                      </a:lnTo>
                      <a:lnTo>
                        <a:pt x="125" y="383"/>
                      </a:lnTo>
                      <a:lnTo>
                        <a:pt x="125" y="395"/>
                      </a:lnTo>
                      <a:lnTo>
                        <a:pt x="121" y="409"/>
                      </a:lnTo>
                      <a:lnTo>
                        <a:pt x="115" y="421"/>
                      </a:lnTo>
                      <a:lnTo>
                        <a:pt x="103" y="447"/>
                      </a:lnTo>
                      <a:lnTo>
                        <a:pt x="103" y="447"/>
                      </a:lnTo>
                      <a:lnTo>
                        <a:pt x="0" y="677"/>
                      </a:lnTo>
                      <a:lnTo>
                        <a:pt x="0" y="677"/>
                      </a:lnTo>
                      <a:lnTo>
                        <a:pt x="12" y="681"/>
                      </a:lnTo>
                      <a:lnTo>
                        <a:pt x="23" y="681"/>
                      </a:lnTo>
                      <a:lnTo>
                        <a:pt x="23" y="681"/>
                      </a:lnTo>
                      <a:lnTo>
                        <a:pt x="31" y="681"/>
                      </a:lnTo>
                      <a:lnTo>
                        <a:pt x="37" y="679"/>
                      </a:lnTo>
                      <a:lnTo>
                        <a:pt x="41" y="677"/>
                      </a:lnTo>
                      <a:lnTo>
                        <a:pt x="47" y="673"/>
                      </a:lnTo>
                      <a:lnTo>
                        <a:pt x="49" y="668"/>
                      </a:lnTo>
                      <a:lnTo>
                        <a:pt x="53" y="660"/>
                      </a:lnTo>
                      <a:lnTo>
                        <a:pt x="57" y="642"/>
                      </a:lnTo>
                      <a:lnTo>
                        <a:pt x="57" y="642"/>
                      </a:lnTo>
                      <a:lnTo>
                        <a:pt x="57" y="632"/>
                      </a:lnTo>
                      <a:lnTo>
                        <a:pt x="61" y="620"/>
                      </a:lnTo>
                      <a:lnTo>
                        <a:pt x="63" y="610"/>
                      </a:lnTo>
                      <a:lnTo>
                        <a:pt x="69" y="602"/>
                      </a:lnTo>
                      <a:lnTo>
                        <a:pt x="69" y="602"/>
                      </a:lnTo>
                      <a:lnTo>
                        <a:pt x="79" y="592"/>
                      </a:lnTo>
                      <a:lnTo>
                        <a:pt x="89" y="586"/>
                      </a:lnTo>
                      <a:lnTo>
                        <a:pt x="97" y="582"/>
                      </a:lnTo>
                      <a:lnTo>
                        <a:pt x="107" y="582"/>
                      </a:lnTo>
                      <a:lnTo>
                        <a:pt x="107" y="582"/>
                      </a:lnTo>
                      <a:lnTo>
                        <a:pt x="117" y="582"/>
                      </a:lnTo>
                      <a:lnTo>
                        <a:pt x="127" y="586"/>
                      </a:lnTo>
                      <a:lnTo>
                        <a:pt x="149" y="594"/>
                      </a:lnTo>
                      <a:lnTo>
                        <a:pt x="169" y="600"/>
                      </a:lnTo>
                      <a:lnTo>
                        <a:pt x="179" y="604"/>
                      </a:lnTo>
                      <a:lnTo>
                        <a:pt x="188" y="604"/>
                      </a:lnTo>
                      <a:lnTo>
                        <a:pt x="188" y="604"/>
                      </a:lnTo>
                      <a:lnTo>
                        <a:pt x="194" y="604"/>
                      </a:lnTo>
                      <a:lnTo>
                        <a:pt x="194" y="604"/>
                      </a:lnTo>
                      <a:lnTo>
                        <a:pt x="194" y="604"/>
                      </a:lnTo>
                      <a:lnTo>
                        <a:pt x="194" y="604"/>
                      </a:lnTo>
                      <a:lnTo>
                        <a:pt x="204" y="606"/>
                      </a:lnTo>
                      <a:lnTo>
                        <a:pt x="212" y="610"/>
                      </a:lnTo>
                      <a:lnTo>
                        <a:pt x="220" y="616"/>
                      </a:lnTo>
                      <a:lnTo>
                        <a:pt x="224" y="624"/>
                      </a:lnTo>
                      <a:lnTo>
                        <a:pt x="224" y="624"/>
                      </a:lnTo>
                      <a:lnTo>
                        <a:pt x="230" y="642"/>
                      </a:lnTo>
                      <a:lnTo>
                        <a:pt x="236" y="660"/>
                      </a:lnTo>
                      <a:lnTo>
                        <a:pt x="244" y="675"/>
                      </a:lnTo>
                      <a:lnTo>
                        <a:pt x="254" y="691"/>
                      </a:lnTo>
                      <a:lnTo>
                        <a:pt x="264" y="705"/>
                      </a:lnTo>
                      <a:lnTo>
                        <a:pt x="274" y="717"/>
                      </a:lnTo>
                      <a:lnTo>
                        <a:pt x="286" y="729"/>
                      </a:lnTo>
                      <a:lnTo>
                        <a:pt x="298" y="739"/>
                      </a:lnTo>
                      <a:lnTo>
                        <a:pt x="312" y="747"/>
                      </a:lnTo>
                      <a:lnTo>
                        <a:pt x="326" y="755"/>
                      </a:lnTo>
                      <a:lnTo>
                        <a:pt x="357" y="769"/>
                      </a:lnTo>
                      <a:lnTo>
                        <a:pt x="391" y="779"/>
                      </a:lnTo>
                      <a:lnTo>
                        <a:pt x="427" y="787"/>
                      </a:lnTo>
                      <a:lnTo>
                        <a:pt x="427" y="787"/>
                      </a:lnTo>
                      <a:lnTo>
                        <a:pt x="441" y="793"/>
                      </a:lnTo>
                      <a:lnTo>
                        <a:pt x="455" y="799"/>
                      </a:lnTo>
                      <a:lnTo>
                        <a:pt x="467" y="809"/>
                      </a:lnTo>
                      <a:lnTo>
                        <a:pt x="479" y="819"/>
                      </a:lnTo>
                      <a:lnTo>
                        <a:pt x="479" y="819"/>
                      </a:lnTo>
                      <a:lnTo>
                        <a:pt x="487" y="829"/>
                      </a:lnTo>
                      <a:lnTo>
                        <a:pt x="499" y="839"/>
                      </a:lnTo>
                      <a:lnTo>
                        <a:pt x="512" y="846"/>
                      </a:lnTo>
                      <a:lnTo>
                        <a:pt x="526" y="852"/>
                      </a:lnTo>
                      <a:lnTo>
                        <a:pt x="540" y="858"/>
                      </a:lnTo>
                      <a:lnTo>
                        <a:pt x="554" y="862"/>
                      </a:lnTo>
                      <a:lnTo>
                        <a:pt x="570" y="864"/>
                      </a:lnTo>
                      <a:lnTo>
                        <a:pt x="586" y="866"/>
                      </a:lnTo>
                      <a:lnTo>
                        <a:pt x="586" y="866"/>
                      </a:lnTo>
                      <a:lnTo>
                        <a:pt x="596" y="864"/>
                      </a:lnTo>
                      <a:lnTo>
                        <a:pt x="608" y="862"/>
                      </a:lnTo>
                      <a:lnTo>
                        <a:pt x="620" y="860"/>
                      </a:lnTo>
                      <a:lnTo>
                        <a:pt x="630" y="856"/>
                      </a:lnTo>
                      <a:lnTo>
                        <a:pt x="630" y="856"/>
                      </a:lnTo>
                      <a:lnTo>
                        <a:pt x="642" y="850"/>
                      </a:lnTo>
                      <a:lnTo>
                        <a:pt x="658" y="850"/>
                      </a:lnTo>
                      <a:lnTo>
                        <a:pt x="658" y="850"/>
                      </a:lnTo>
                      <a:lnTo>
                        <a:pt x="666" y="850"/>
                      </a:lnTo>
                      <a:lnTo>
                        <a:pt x="676" y="852"/>
                      </a:lnTo>
                      <a:lnTo>
                        <a:pt x="683" y="856"/>
                      </a:lnTo>
                      <a:lnTo>
                        <a:pt x="693" y="860"/>
                      </a:lnTo>
                      <a:lnTo>
                        <a:pt x="701" y="866"/>
                      </a:lnTo>
                      <a:lnTo>
                        <a:pt x="709" y="874"/>
                      </a:lnTo>
                      <a:lnTo>
                        <a:pt x="715" y="882"/>
                      </a:lnTo>
                      <a:lnTo>
                        <a:pt x="721" y="890"/>
                      </a:lnTo>
                      <a:lnTo>
                        <a:pt x="721" y="890"/>
                      </a:lnTo>
                      <a:lnTo>
                        <a:pt x="727" y="906"/>
                      </a:lnTo>
                      <a:lnTo>
                        <a:pt x="731" y="920"/>
                      </a:lnTo>
                      <a:lnTo>
                        <a:pt x="733" y="936"/>
                      </a:lnTo>
                      <a:lnTo>
                        <a:pt x="731" y="950"/>
                      </a:lnTo>
                      <a:lnTo>
                        <a:pt x="727" y="962"/>
                      </a:lnTo>
                      <a:lnTo>
                        <a:pt x="721" y="976"/>
                      </a:lnTo>
                      <a:lnTo>
                        <a:pt x="713" y="986"/>
                      </a:lnTo>
                      <a:lnTo>
                        <a:pt x="703" y="994"/>
                      </a:lnTo>
                      <a:lnTo>
                        <a:pt x="703" y="994"/>
                      </a:lnTo>
                      <a:lnTo>
                        <a:pt x="685" y="1005"/>
                      </a:lnTo>
                      <a:lnTo>
                        <a:pt x="672" y="1013"/>
                      </a:lnTo>
                      <a:lnTo>
                        <a:pt x="664" y="1023"/>
                      </a:lnTo>
                      <a:lnTo>
                        <a:pt x="660" y="1031"/>
                      </a:lnTo>
                      <a:lnTo>
                        <a:pt x="662" y="1041"/>
                      </a:lnTo>
                      <a:lnTo>
                        <a:pt x="666" y="1051"/>
                      </a:lnTo>
                      <a:lnTo>
                        <a:pt x="676" y="1065"/>
                      </a:lnTo>
                      <a:lnTo>
                        <a:pt x="691" y="1081"/>
                      </a:lnTo>
                      <a:lnTo>
                        <a:pt x="691" y="1081"/>
                      </a:lnTo>
                      <a:lnTo>
                        <a:pt x="725" y="1117"/>
                      </a:lnTo>
                      <a:lnTo>
                        <a:pt x="741" y="1135"/>
                      </a:lnTo>
                      <a:lnTo>
                        <a:pt x="757" y="1155"/>
                      </a:lnTo>
                      <a:lnTo>
                        <a:pt x="771" y="1174"/>
                      </a:lnTo>
                      <a:lnTo>
                        <a:pt x="785" y="1196"/>
                      </a:lnTo>
                      <a:lnTo>
                        <a:pt x="795" y="1220"/>
                      </a:lnTo>
                      <a:lnTo>
                        <a:pt x="803" y="1244"/>
                      </a:lnTo>
                      <a:lnTo>
                        <a:pt x="803" y="1244"/>
                      </a:lnTo>
                      <a:lnTo>
                        <a:pt x="805" y="1252"/>
                      </a:lnTo>
                      <a:lnTo>
                        <a:pt x="809" y="1258"/>
                      </a:lnTo>
                      <a:lnTo>
                        <a:pt x="819" y="1270"/>
                      </a:lnTo>
                      <a:lnTo>
                        <a:pt x="837" y="1290"/>
                      </a:lnTo>
                      <a:lnTo>
                        <a:pt x="837" y="1290"/>
                      </a:lnTo>
                      <a:lnTo>
                        <a:pt x="1013" y="1188"/>
                      </a:lnTo>
                      <a:lnTo>
                        <a:pt x="1013" y="1188"/>
                      </a:lnTo>
                      <a:lnTo>
                        <a:pt x="998" y="1169"/>
                      </a:lnTo>
                      <a:lnTo>
                        <a:pt x="980" y="1149"/>
                      </a:lnTo>
                      <a:lnTo>
                        <a:pt x="980" y="1149"/>
                      </a:lnTo>
                      <a:lnTo>
                        <a:pt x="964" y="1133"/>
                      </a:lnTo>
                      <a:lnTo>
                        <a:pt x="952" y="1117"/>
                      </a:lnTo>
                      <a:lnTo>
                        <a:pt x="942" y="1101"/>
                      </a:lnTo>
                      <a:lnTo>
                        <a:pt x="938" y="1085"/>
                      </a:lnTo>
                      <a:lnTo>
                        <a:pt x="936" y="1069"/>
                      </a:lnTo>
                      <a:lnTo>
                        <a:pt x="940" y="1055"/>
                      </a:lnTo>
                      <a:lnTo>
                        <a:pt x="946" y="1039"/>
                      </a:lnTo>
                      <a:lnTo>
                        <a:pt x="956" y="1025"/>
                      </a:lnTo>
                      <a:lnTo>
                        <a:pt x="956" y="1025"/>
                      </a:lnTo>
                      <a:lnTo>
                        <a:pt x="960" y="1011"/>
                      </a:lnTo>
                      <a:lnTo>
                        <a:pt x="970" y="1002"/>
                      </a:lnTo>
                      <a:lnTo>
                        <a:pt x="970" y="1002"/>
                      </a:lnTo>
                      <a:lnTo>
                        <a:pt x="1023" y="950"/>
                      </a:lnTo>
                      <a:lnTo>
                        <a:pt x="1049" y="924"/>
                      </a:lnTo>
                      <a:lnTo>
                        <a:pt x="1071" y="898"/>
                      </a:lnTo>
                      <a:lnTo>
                        <a:pt x="1091" y="870"/>
                      </a:lnTo>
                      <a:lnTo>
                        <a:pt x="1109" y="840"/>
                      </a:lnTo>
                      <a:lnTo>
                        <a:pt x="1123" y="809"/>
                      </a:lnTo>
                      <a:lnTo>
                        <a:pt x="1133" y="773"/>
                      </a:lnTo>
                      <a:lnTo>
                        <a:pt x="1133" y="773"/>
                      </a:lnTo>
                      <a:lnTo>
                        <a:pt x="1135" y="763"/>
                      </a:lnTo>
                      <a:lnTo>
                        <a:pt x="1139" y="753"/>
                      </a:lnTo>
                      <a:lnTo>
                        <a:pt x="1151" y="735"/>
                      </a:lnTo>
                      <a:lnTo>
                        <a:pt x="1163" y="719"/>
                      </a:lnTo>
                      <a:lnTo>
                        <a:pt x="1177" y="703"/>
                      </a:lnTo>
                      <a:lnTo>
                        <a:pt x="1177" y="703"/>
                      </a:lnTo>
                      <a:lnTo>
                        <a:pt x="1192" y="685"/>
                      </a:lnTo>
                      <a:lnTo>
                        <a:pt x="1192" y="685"/>
                      </a:lnTo>
                      <a:lnTo>
                        <a:pt x="1224" y="644"/>
                      </a:lnTo>
                      <a:lnTo>
                        <a:pt x="1224" y="644"/>
                      </a:lnTo>
                      <a:lnTo>
                        <a:pt x="1262" y="594"/>
                      </a:lnTo>
                      <a:lnTo>
                        <a:pt x="1262" y="594"/>
                      </a:lnTo>
                      <a:lnTo>
                        <a:pt x="1288" y="558"/>
                      </a:lnTo>
                      <a:lnTo>
                        <a:pt x="1288" y="558"/>
                      </a:lnTo>
                      <a:lnTo>
                        <a:pt x="1286" y="554"/>
                      </a:lnTo>
                      <a:lnTo>
                        <a:pt x="1286" y="554"/>
                      </a:lnTo>
                      <a:lnTo>
                        <a:pt x="1284" y="540"/>
                      </a:lnTo>
                      <a:lnTo>
                        <a:pt x="1284" y="540"/>
                      </a:lnTo>
                      <a:lnTo>
                        <a:pt x="1282" y="530"/>
                      </a:lnTo>
                      <a:lnTo>
                        <a:pt x="1282" y="530"/>
                      </a:lnTo>
                      <a:lnTo>
                        <a:pt x="1284" y="516"/>
                      </a:lnTo>
                      <a:lnTo>
                        <a:pt x="1288" y="505"/>
                      </a:lnTo>
                      <a:lnTo>
                        <a:pt x="1296" y="495"/>
                      </a:lnTo>
                      <a:lnTo>
                        <a:pt x="1308" y="489"/>
                      </a:lnTo>
                      <a:lnTo>
                        <a:pt x="1308" y="489"/>
                      </a:lnTo>
                      <a:lnTo>
                        <a:pt x="1322" y="483"/>
                      </a:lnTo>
                      <a:lnTo>
                        <a:pt x="1322" y="483"/>
                      </a:lnTo>
                      <a:lnTo>
                        <a:pt x="1343" y="473"/>
                      </a:lnTo>
                      <a:lnTo>
                        <a:pt x="1357" y="469"/>
                      </a:lnTo>
                      <a:lnTo>
                        <a:pt x="1373" y="467"/>
                      </a:lnTo>
                      <a:lnTo>
                        <a:pt x="1373" y="467"/>
                      </a:lnTo>
                      <a:lnTo>
                        <a:pt x="1381" y="467"/>
                      </a:lnTo>
                      <a:lnTo>
                        <a:pt x="1381" y="467"/>
                      </a:lnTo>
                      <a:lnTo>
                        <a:pt x="1383" y="467"/>
                      </a:lnTo>
                      <a:lnTo>
                        <a:pt x="1383" y="467"/>
                      </a:lnTo>
                      <a:lnTo>
                        <a:pt x="1379" y="427"/>
                      </a:lnTo>
                      <a:lnTo>
                        <a:pt x="1375" y="405"/>
                      </a:lnTo>
                      <a:lnTo>
                        <a:pt x="1375" y="385"/>
                      </a:lnTo>
                      <a:lnTo>
                        <a:pt x="1375" y="385"/>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2" name="Freeform 12">
                  <a:extLst>
                    <a:ext uri="{FF2B5EF4-FFF2-40B4-BE49-F238E27FC236}">
                      <a16:creationId xmlns:a16="http://schemas.microsoft.com/office/drawing/2014/main" id="{839930F1-6F73-4B12-A150-8CFB37FAF392}"/>
                    </a:ext>
                  </a:extLst>
                </p:cNvPr>
                <p:cNvSpPr>
                  <a:spLocks/>
                </p:cNvSpPr>
                <p:nvPr/>
              </p:nvSpPr>
              <p:spPr bwMode="auto">
                <a:xfrm>
                  <a:off x="2803526" y="0"/>
                  <a:ext cx="2022475" cy="1524000"/>
                </a:xfrm>
                <a:custGeom>
                  <a:avLst/>
                  <a:gdLst>
                    <a:gd name="T0" fmla="*/ 302 w 1274"/>
                    <a:gd name="T1" fmla="*/ 891 h 960"/>
                    <a:gd name="T2" fmla="*/ 346 w 1274"/>
                    <a:gd name="T3" fmla="*/ 863 h 960"/>
                    <a:gd name="T4" fmla="*/ 387 w 1274"/>
                    <a:gd name="T5" fmla="*/ 863 h 960"/>
                    <a:gd name="T6" fmla="*/ 423 w 1274"/>
                    <a:gd name="T7" fmla="*/ 873 h 960"/>
                    <a:gd name="T8" fmla="*/ 437 w 1274"/>
                    <a:gd name="T9" fmla="*/ 863 h 960"/>
                    <a:gd name="T10" fmla="*/ 459 w 1274"/>
                    <a:gd name="T11" fmla="*/ 833 h 960"/>
                    <a:gd name="T12" fmla="*/ 558 w 1274"/>
                    <a:gd name="T13" fmla="*/ 779 h 960"/>
                    <a:gd name="T14" fmla="*/ 628 w 1274"/>
                    <a:gd name="T15" fmla="*/ 763 h 960"/>
                    <a:gd name="T16" fmla="*/ 660 w 1274"/>
                    <a:gd name="T17" fmla="*/ 769 h 960"/>
                    <a:gd name="T18" fmla="*/ 698 w 1274"/>
                    <a:gd name="T19" fmla="*/ 791 h 960"/>
                    <a:gd name="T20" fmla="*/ 793 w 1274"/>
                    <a:gd name="T21" fmla="*/ 815 h 960"/>
                    <a:gd name="T22" fmla="*/ 865 w 1274"/>
                    <a:gd name="T23" fmla="*/ 827 h 960"/>
                    <a:gd name="T24" fmla="*/ 908 w 1274"/>
                    <a:gd name="T25" fmla="*/ 853 h 960"/>
                    <a:gd name="T26" fmla="*/ 962 w 1274"/>
                    <a:gd name="T27" fmla="*/ 887 h 960"/>
                    <a:gd name="T28" fmla="*/ 1026 w 1274"/>
                    <a:gd name="T29" fmla="*/ 899 h 960"/>
                    <a:gd name="T30" fmla="*/ 1037 w 1274"/>
                    <a:gd name="T31" fmla="*/ 869 h 960"/>
                    <a:gd name="T32" fmla="*/ 1059 w 1274"/>
                    <a:gd name="T33" fmla="*/ 839 h 960"/>
                    <a:gd name="T34" fmla="*/ 1155 w 1274"/>
                    <a:gd name="T35" fmla="*/ 749 h 960"/>
                    <a:gd name="T36" fmla="*/ 1218 w 1274"/>
                    <a:gd name="T37" fmla="*/ 708 h 960"/>
                    <a:gd name="T38" fmla="*/ 1274 w 1274"/>
                    <a:gd name="T39" fmla="*/ 678 h 960"/>
                    <a:gd name="T40" fmla="*/ 1258 w 1274"/>
                    <a:gd name="T41" fmla="*/ 652 h 960"/>
                    <a:gd name="T42" fmla="*/ 1179 w 1274"/>
                    <a:gd name="T43" fmla="*/ 624 h 960"/>
                    <a:gd name="T44" fmla="*/ 1125 w 1274"/>
                    <a:gd name="T45" fmla="*/ 559 h 960"/>
                    <a:gd name="T46" fmla="*/ 1107 w 1274"/>
                    <a:gd name="T47" fmla="*/ 513 h 960"/>
                    <a:gd name="T48" fmla="*/ 1111 w 1274"/>
                    <a:gd name="T49" fmla="*/ 469 h 960"/>
                    <a:gd name="T50" fmla="*/ 1133 w 1274"/>
                    <a:gd name="T51" fmla="*/ 417 h 960"/>
                    <a:gd name="T52" fmla="*/ 1133 w 1274"/>
                    <a:gd name="T53" fmla="*/ 364 h 960"/>
                    <a:gd name="T54" fmla="*/ 1087 w 1274"/>
                    <a:gd name="T55" fmla="*/ 340 h 960"/>
                    <a:gd name="T56" fmla="*/ 1018 w 1274"/>
                    <a:gd name="T57" fmla="*/ 336 h 960"/>
                    <a:gd name="T58" fmla="*/ 918 w 1274"/>
                    <a:gd name="T59" fmla="*/ 342 h 960"/>
                    <a:gd name="T60" fmla="*/ 865 w 1274"/>
                    <a:gd name="T61" fmla="*/ 330 h 960"/>
                    <a:gd name="T62" fmla="*/ 829 w 1274"/>
                    <a:gd name="T63" fmla="*/ 272 h 960"/>
                    <a:gd name="T64" fmla="*/ 823 w 1274"/>
                    <a:gd name="T65" fmla="*/ 217 h 960"/>
                    <a:gd name="T66" fmla="*/ 799 w 1274"/>
                    <a:gd name="T67" fmla="*/ 161 h 960"/>
                    <a:gd name="T68" fmla="*/ 765 w 1274"/>
                    <a:gd name="T69" fmla="*/ 105 h 960"/>
                    <a:gd name="T70" fmla="*/ 765 w 1274"/>
                    <a:gd name="T71" fmla="*/ 66 h 960"/>
                    <a:gd name="T72" fmla="*/ 952 w 1274"/>
                    <a:gd name="T73" fmla="*/ 205 h 960"/>
                    <a:gd name="T74" fmla="*/ 940 w 1274"/>
                    <a:gd name="T75" fmla="*/ 137 h 960"/>
                    <a:gd name="T76" fmla="*/ 894 w 1274"/>
                    <a:gd name="T77" fmla="*/ 82 h 960"/>
                    <a:gd name="T78" fmla="*/ 793 w 1274"/>
                    <a:gd name="T79" fmla="*/ 16 h 960"/>
                    <a:gd name="T80" fmla="*/ 688 w 1274"/>
                    <a:gd name="T81" fmla="*/ 2 h 960"/>
                    <a:gd name="T82" fmla="*/ 523 w 1274"/>
                    <a:gd name="T83" fmla="*/ 4 h 960"/>
                    <a:gd name="T84" fmla="*/ 358 w 1274"/>
                    <a:gd name="T85" fmla="*/ 16 h 960"/>
                    <a:gd name="T86" fmla="*/ 322 w 1274"/>
                    <a:gd name="T87" fmla="*/ 36 h 960"/>
                    <a:gd name="T88" fmla="*/ 296 w 1274"/>
                    <a:gd name="T89" fmla="*/ 60 h 960"/>
                    <a:gd name="T90" fmla="*/ 244 w 1274"/>
                    <a:gd name="T91" fmla="*/ 76 h 960"/>
                    <a:gd name="T92" fmla="*/ 26 w 1274"/>
                    <a:gd name="T93" fmla="*/ 173 h 960"/>
                    <a:gd name="T94" fmla="*/ 26 w 1274"/>
                    <a:gd name="T95" fmla="*/ 175 h 960"/>
                    <a:gd name="T96" fmla="*/ 59 w 1274"/>
                    <a:gd name="T97" fmla="*/ 376 h 960"/>
                    <a:gd name="T98" fmla="*/ 30 w 1274"/>
                    <a:gd name="T99" fmla="*/ 429 h 960"/>
                    <a:gd name="T100" fmla="*/ 4 w 1274"/>
                    <a:gd name="T101" fmla="*/ 445 h 960"/>
                    <a:gd name="T102" fmla="*/ 32 w 1274"/>
                    <a:gd name="T103" fmla="*/ 495 h 960"/>
                    <a:gd name="T104" fmla="*/ 41 w 1274"/>
                    <a:gd name="T105" fmla="*/ 573 h 960"/>
                    <a:gd name="T106" fmla="*/ 55 w 1274"/>
                    <a:gd name="T107" fmla="*/ 608 h 960"/>
                    <a:gd name="T108" fmla="*/ 81 w 1274"/>
                    <a:gd name="T109" fmla="*/ 646 h 960"/>
                    <a:gd name="T110" fmla="*/ 83 w 1274"/>
                    <a:gd name="T111" fmla="*/ 706 h 960"/>
                    <a:gd name="T112" fmla="*/ 59 w 1274"/>
                    <a:gd name="T113" fmla="*/ 746 h 960"/>
                    <a:gd name="T114" fmla="*/ 45 w 1274"/>
                    <a:gd name="T115" fmla="*/ 829 h 960"/>
                    <a:gd name="T116" fmla="*/ 59 w 1274"/>
                    <a:gd name="T117" fmla="*/ 879 h 960"/>
                    <a:gd name="T118" fmla="*/ 133 w 1274"/>
                    <a:gd name="T119" fmla="*/ 938 h 960"/>
                    <a:gd name="T120" fmla="*/ 179 w 1274"/>
                    <a:gd name="T121" fmla="*/ 956 h 960"/>
                    <a:gd name="T122" fmla="*/ 242 w 1274"/>
                    <a:gd name="T123" fmla="*/ 958 h 960"/>
                    <a:gd name="T124" fmla="*/ 282 w 1274"/>
                    <a:gd name="T125" fmla="*/ 92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4" h="960">
                      <a:moveTo>
                        <a:pt x="282" y="920"/>
                      </a:moveTo>
                      <a:lnTo>
                        <a:pt x="282" y="920"/>
                      </a:lnTo>
                      <a:lnTo>
                        <a:pt x="292" y="905"/>
                      </a:lnTo>
                      <a:lnTo>
                        <a:pt x="302" y="891"/>
                      </a:lnTo>
                      <a:lnTo>
                        <a:pt x="314" y="881"/>
                      </a:lnTo>
                      <a:lnTo>
                        <a:pt x="324" y="873"/>
                      </a:lnTo>
                      <a:lnTo>
                        <a:pt x="336" y="867"/>
                      </a:lnTo>
                      <a:lnTo>
                        <a:pt x="346" y="863"/>
                      </a:lnTo>
                      <a:lnTo>
                        <a:pt x="358" y="861"/>
                      </a:lnTo>
                      <a:lnTo>
                        <a:pt x="367" y="861"/>
                      </a:lnTo>
                      <a:lnTo>
                        <a:pt x="367" y="861"/>
                      </a:lnTo>
                      <a:lnTo>
                        <a:pt x="387" y="863"/>
                      </a:lnTo>
                      <a:lnTo>
                        <a:pt x="407" y="869"/>
                      </a:lnTo>
                      <a:lnTo>
                        <a:pt x="407" y="869"/>
                      </a:lnTo>
                      <a:lnTo>
                        <a:pt x="417" y="873"/>
                      </a:lnTo>
                      <a:lnTo>
                        <a:pt x="423" y="873"/>
                      </a:lnTo>
                      <a:lnTo>
                        <a:pt x="423" y="873"/>
                      </a:lnTo>
                      <a:lnTo>
                        <a:pt x="425" y="873"/>
                      </a:lnTo>
                      <a:lnTo>
                        <a:pt x="431" y="871"/>
                      </a:lnTo>
                      <a:lnTo>
                        <a:pt x="437" y="863"/>
                      </a:lnTo>
                      <a:lnTo>
                        <a:pt x="445" y="849"/>
                      </a:lnTo>
                      <a:lnTo>
                        <a:pt x="445" y="849"/>
                      </a:lnTo>
                      <a:lnTo>
                        <a:pt x="451" y="841"/>
                      </a:lnTo>
                      <a:lnTo>
                        <a:pt x="459" y="833"/>
                      </a:lnTo>
                      <a:lnTo>
                        <a:pt x="477" y="817"/>
                      </a:lnTo>
                      <a:lnTo>
                        <a:pt x="503" y="803"/>
                      </a:lnTo>
                      <a:lnTo>
                        <a:pt x="529" y="789"/>
                      </a:lnTo>
                      <a:lnTo>
                        <a:pt x="558" y="779"/>
                      </a:lnTo>
                      <a:lnTo>
                        <a:pt x="584" y="771"/>
                      </a:lnTo>
                      <a:lnTo>
                        <a:pt x="608" y="765"/>
                      </a:lnTo>
                      <a:lnTo>
                        <a:pt x="628" y="763"/>
                      </a:lnTo>
                      <a:lnTo>
                        <a:pt x="628" y="763"/>
                      </a:lnTo>
                      <a:lnTo>
                        <a:pt x="628" y="763"/>
                      </a:lnTo>
                      <a:lnTo>
                        <a:pt x="640" y="763"/>
                      </a:lnTo>
                      <a:lnTo>
                        <a:pt x="652" y="767"/>
                      </a:lnTo>
                      <a:lnTo>
                        <a:pt x="660" y="769"/>
                      </a:lnTo>
                      <a:lnTo>
                        <a:pt x="670" y="775"/>
                      </a:lnTo>
                      <a:lnTo>
                        <a:pt x="670" y="775"/>
                      </a:lnTo>
                      <a:lnTo>
                        <a:pt x="682" y="785"/>
                      </a:lnTo>
                      <a:lnTo>
                        <a:pt x="698" y="791"/>
                      </a:lnTo>
                      <a:lnTo>
                        <a:pt x="711" y="797"/>
                      </a:lnTo>
                      <a:lnTo>
                        <a:pt x="727" y="803"/>
                      </a:lnTo>
                      <a:lnTo>
                        <a:pt x="759" y="809"/>
                      </a:lnTo>
                      <a:lnTo>
                        <a:pt x="793" y="815"/>
                      </a:lnTo>
                      <a:lnTo>
                        <a:pt x="793" y="815"/>
                      </a:lnTo>
                      <a:lnTo>
                        <a:pt x="849" y="823"/>
                      </a:lnTo>
                      <a:lnTo>
                        <a:pt x="849" y="823"/>
                      </a:lnTo>
                      <a:lnTo>
                        <a:pt x="865" y="827"/>
                      </a:lnTo>
                      <a:lnTo>
                        <a:pt x="880" y="833"/>
                      </a:lnTo>
                      <a:lnTo>
                        <a:pt x="896" y="841"/>
                      </a:lnTo>
                      <a:lnTo>
                        <a:pt x="908" y="853"/>
                      </a:lnTo>
                      <a:lnTo>
                        <a:pt x="908" y="853"/>
                      </a:lnTo>
                      <a:lnTo>
                        <a:pt x="920" y="865"/>
                      </a:lnTo>
                      <a:lnTo>
                        <a:pt x="934" y="873"/>
                      </a:lnTo>
                      <a:lnTo>
                        <a:pt x="946" y="881"/>
                      </a:lnTo>
                      <a:lnTo>
                        <a:pt x="962" y="887"/>
                      </a:lnTo>
                      <a:lnTo>
                        <a:pt x="976" y="891"/>
                      </a:lnTo>
                      <a:lnTo>
                        <a:pt x="992" y="895"/>
                      </a:lnTo>
                      <a:lnTo>
                        <a:pt x="1026" y="899"/>
                      </a:lnTo>
                      <a:lnTo>
                        <a:pt x="1026" y="899"/>
                      </a:lnTo>
                      <a:lnTo>
                        <a:pt x="1030" y="891"/>
                      </a:lnTo>
                      <a:lnTo>
                        <a:pt x="1033" y="881"/>
                      </a:lnTo>
                      <a:lnTo>
                        <a:pt x="1033" y="881"/>
                      </a:lnTo>
                      <a:lnTo>
                        <a:pt x="1037" y="869"/>
                      </a:lnTo>
                      <a:lnTo>
                        <a:pt x="1043" y="857"/>
                      </a:lnTo>
                      <a:lnTo>
                        <a:pt x="1051" y="847"/>
                      </a:lnTo>
                      <a:lnTo>
                        <a:pt x="1059" y="839"/>
                      </a:lnTo>
                      <a:lnTo>
                        <a:pt x="1059" y="839"/>
                      </a:lnTo>
                      <a:lnTo>
                        <a:pt x="1081" y="823"/>
                      </a:lnTo>
                      <a:lnTo>
                        <a:pt x="1099" y="805"/>
                      </a:lnTo>
                      <a:lnTo>
                        <a:pt x="1135" y="767"/>
                      </a:lnTo>
                      <a:lnTo>
                        <a:pt x="1155" y="749"/>
                      </a:lnTo>
                      <a:lnTo>
                        <a:pt x="1173" y="734"/>
                      </a:lnTo>
                      <a:lnTo>
                        <a:pt x="1195" y="720"/>
                      </a:lnTo>
                      <a:lnTo>
                        <a:pt x="1218" y="708"/>
                      </a:lnTo>
                      <a:lnTo>
                        <a:pt x="1218" y="708"/>
                      </a:lnTo>
                      <a:lnTo>
                        <a:pt x="1232" y="702"/>
                      </a:lnTo>
                      <a:lnTo>
                        <a:pt x="1246" y="694"/>
                      </a:lnTo>
                      <a:lnTo>
                        <a:pt x="1274" y="678"/>
                      </a:lnTo>
                      <a:lnTo>
                        <a:pt x="1274" y="678"/>
                      </a:lnTo>
                      <a:lnTo>
                        <a:pt x="1264" y="652"/>
                      </a:lnTo>
                      <a:lnTo>
                        <a:pt x="1264" y="652"/>
                      </a:lnTo>
                      <a:lnTo>
                        <a:pt x="1258" y="652"/>
                      </a:lnTo>
                      <a:lnTo>
                        <a:pt x="1258" y="652"/>
                      </a:lnTo>
                      <a:lnTo>
                        <a:pt x="1234" y="650"/>
                      </a:lnTo>
                      <a:lnTo>
                        <a:pt x="1212" y="644"/>
                      </a:lnTo>
                      <a:lnTo>
                        <a:pt x="1195" y="636"/>
                      </a:lnTo>
                      <a:lnTo>
                        <a:pt x="1179" y="624"/>
                      </a:lnTo>
                      <a:lnTo>
                        <a:pt x="1163" y="610"/>
                      </a:lnTo>
                      <a:lnTo>
                        <a:pt x="1149" y="594"/>
                      </a:lnTo>
                      <a:lnTo>
                        <a:pt x="1137" y="577"/>
                      </a:lnTo>
                      <a:lnTo>
                        <a:pt x="1125" y="559"/>
                      </a:lnTo>
                      <a:lnTo>
                        <a:pt x="1125" y="559"/>
                      </a:lnTo>
                      <a:lnTo>
                        <a:pt x="1113" y="535"/>
                      </a:lnTo>
                      <a:lnTo>
                        <a:pt x="1109" y="525"/>
                      </a:lnTo>
                      <a:lnTo>
                        <a:pt x="1107" y="513"/>
                      </a:lnTo>
                      <a:lnTo>
                        <a:pt x="1105" y="503"/>
                      </a:lnTo>
                      <a:lnTo>
                        <a:pt x="1105" y="493"/>
                      </a:lnTo>
                      <a:lnTo>
                        <a:pt x="1107" y="481"/>
                      </a:lnTo>
                      <a:lnTo>
                        <a:pt x="1111" y="469"/>
                      </a:lnTo>
                      <a:lnTo>
                        <a:pt x="1111" y="469"/>
                      </a:lnTo>
                      <a:lnTo>
                        <a:pt x="1123" y="443"/>
                      </a:lnTo>
                      <a:lnTo>
                        <a:pt x="1133" y="417"/>
                      </a:lnTo>
                      <a:lnTo>
                        <a:pt x="1133" y="417"/>
                      </a:lnTo>
                      <a:lnTo>
                        <a:pt x="1139" y="402"/>
                      </a:lnTo>
                      <a:lnTo>
                        <a:pt x="1139" y="388"/>
                      </a:lnTo>
                      <a:lnTo>
                        <a:pt x="1139" y="376"/>
                      </a:lnTo>
                      <a:lnTo>
                        <a:pt x="1133" y="364"/>
                      </a:lnTo>
                      <a:lnTo>
                        <a:pt x="1127" y="354"/>
                      </a:lnTo>
                      <a:lnTo>
                        <a:pt x="1117" y="348"/>
                      </a:lnTo>
                      <a:lnTo>
                        <a:pt x="1103" y="342"/>
                      </a:lnTo>
                      <a:lnTo>
                        <a:pt x="1087" y="340"/>
                      </a:lnTo>
                      <a:lnTo>
                        <a:pt x="1087" y="340"/>
                      </a:lnTo>
                      <a:lnTo>
                        <a:pt x="1053" y="338"/>
                      </a:lnTo>
                      <a:lnTo>
                        <a:pt x="1018" y="336"/>
                      </a:lnTo>
                      <a:lnTo>
                        <a:pt x="1018" y="336"/>
                      </a:lnTo>
                      <a:lnTo>
                        <a:pt x="980" y="338"/>
                      </a:lnTo>
                      <a:lnTo>
                        <a:pt x="944" y="340"/>
                      </a:lnTo>
                      <a:lnTo>
                        <a:pt x="944" y="340"/>
                      </a:lnTo>
                      <a:lnTo>
                        <a:pt x="918" y="342"/>
                      </a:lnTo>
                      <a:lnTo>
                        <a:pt x="918" y="342"/>
                      </a:lnTo>
                      <a:lnTo>
                        <a:pt x="898" y="342"/>
                      </a:lnTo>
                      <a:lnTo>
                        <a:pt x="880" y="338"/>
                      </a:lnTo>
                      <a:lnTo>
                        <a:pt x="865" y="330"/>
                      </a:lnTo>
                      <a:lnTo>
                        <a:pt x="853" y="320"/>
                      </a:lnTo>
                      <a:lnTo>
                        <a:pt x="841" y="308"/>
                      </a:lnTo>
                      <a:lnTo>
                        <a:pt x="835" y="292"/>
                      </a:lnTo>
                      <a:lnTo>
                        <a:pt x="829" y="272"/>
                      </a:lnTo>
                      <a:lnTo>
                        <a:pt x="827" y="250"/>
                      </a:lnTo>
                      <a:lnTo>
                        <a:pt x="827" y="250"/>
                      </a:lnTo>
                      <a:lnTo>
                        <a:pt x="827" y="233"/>
                      </a:lnTo>
                      <a:lnTo>
                        <a:pt x="823" y="217"/>
                      </a:lnTo>
                      <a:lnTo>
                        <a:pt x="819" y="203"/>
                      </a:lnTo>
                      <a:lnTo>
                        <a:pt x="815" y="187"/>
                      </a:lnTo>
                      <a:lnTo>
                        <a:pt x="807" y="173"/>
                      </a:lnTo>
                      <a:lnTo>
                        <a:pt x="799" y="161"/>
                      </a:lnTo>
                      <a:lnTo>
                        <a:pt x="781" y="133"/>
                      </a:lnTo>
                      <a:lnTo>
                        <a:pt x="781" y="133"/>
                      </a:lnTo>
                      <a:lnTo>
                        <a:pt x="771" y="121"/>
                      </a:lnTo>
                      <a:lnTo>
                        <a:pt x="765" y="105"/>
                      </a:lnTo>
                      <a:lnTo>
                        <a:pt x="749" y="78"/>
                      </a:lnTo>
                      <a:lnTo>
                        <a:pt x="749" y="78"/>
                      </a:lnTo>
                      <a:lnTo>
                        <a:pt x="765" y="66"/>
                      </a:lnTo>
                      <a:lnTo>
                        <a:pt x="765" y="66"/>
                      </a:lnTo>
                      <a:lnTo>
                        <a:pt x="930" y="215"/>
                      </a:lnTo>
                      <a:lnTo>
                        <a:pt x="930" y="215"/>
                      </a:lnTo>
                      <a:lnTo>
                        <a:pt x="952" y="205"/>
                      </a:lnTo>
                      <a:lnTo>
                        <a:pt x="952" y="205"/>
                      </a:lnTo>
                      <a:lnTo>
                        <a:pt x="950" y="185"/>
                      </a:lnTo>
                      <a:lnTo>
                        <a:pt x="948" y="163"/>
                      </a:lnTo>
                      <a:lnTo>
                        <a:pt x="942" y="145"/>
                      </a:lnTo>
                      <a:lnTo>
                        <a:pt x="940" y="137"/>
                      </a:lnTo>
                      <a:lnTo>
                        <a:pt x="934" y="129"/>
                      </a:lnTo>
                      <a:lnTo>
                        <a:pt x="934" y="129"/>
                      </a:lnTo>
                      <a:lnTo>
                        <a:pt x="914" y="105"/>
                      </a:lnTo>
                      <a:lnTo>
                        <a:pt x="894" y="82"/>
                      </a:lnTo>
                      <a:lnTo>
                        <a:pt x="870" y="62"/>
                      </a:lnTo>
                      <a:lnTo>
                        <a:pt x="847" y="44"/>
                      </a:lnTo>
                      <a:lnTo>
                        <a:pt x="821" y="28"/>
                      </a:lnTo>
                      <a:lnTo>
                        <a:pt x="793" y="16"/>
                      </a:lnTo>
                      <a:lnTo>
                        <a:pt x="765" y="8"/>
                      </a:lnTo>
                      <a:lnTo>
                        <a:pt x="733" y="4"/>
                      </a:lnTo>
                      <a:lnTo>
                        <a:pt x="733" y="4"/>
                      </a:lnTo>
                      <a:lnTo>
                        <a:pt x="688" y="2"/>
                      </a:lnTo>
                      <a:lnTo>
                        <a:pt x="642" y="0"/>
                      </a:lnTo>
                      <a:lnTo>
                        <a:pt x="642" y="0"/>
                      </a:lnTo>
                      <a:lnTo>
                        <a:pt x="582" y="2"/>
                      </a:lnTo>
                      <a:lnTo>
                        <a:pt x="523" y="4"/>
                      </a:lnTo>
                      <a:lnTo>
                        <a:pt x="405" y="10"/>
                      </a:lnTo>
                      <a:lnTo>
                        <a:pt x="405" y="10"/>
                      </a:lnTo>
                      <a:lnTo>
                        <a:pt x="381" y="12"/>
                      </a:lnTo>
                      <a:lnTo>
                        <a:pt x="358" y="16"/>
                      </a:lnTo>
                      <a:lnTo>
                        <a:pt x="346" y="20"/>
                      </a:lnTo>
                      <a:lnTo>
                        <a:pt x="336" y="24"/>
                      </a:lnTo>
                      <a:lnTo>
                        <a:pt x="328" y="28"/>
                      </a:lnTo>
                      <a:lnTo>
                        <a:pt x="322" y="36"/>
                      </a:lnTo>
                      <a:lnTo>
                        <a:pt x="322" y="36"/>
                      </a:lnTo>
                      <a:lnTo>
                        <a:pt x="314" y="46"/>
                      </a:lnTo>
                      <a:lnTo>
                        <a:pt x="306" y="54"/>
                      </a:lnTo>
                      <a:lnTo>
                        <a:pt x="296" y="60"/>
                      </a:lnTo>
                      <a:lnTo>
                        <a:pt x="286" y="64"/>
                      </a:lnTo>
                      <a:lnTo>
                        <a:pt x="264" y="70"/>
                      </a:lnTo>
                      <a:lnTo>
                        <a:pt x="254" y="72"/>
                      </a:lnTo>
                      <a:lnTo>
                        <a:pt x="244" y="76"/>
                      </a:lnTo>
                      <a:lnTo>
                        <a:pt x="244" y="76"/>
                      </a:lnTo>
                      <a:lnTo>
                        <a:pt x="135" y="123"/>
                      </a:lnTo>
                      <a:lnTo>
                        <a:pt x="26" y="173"/>
                      </a:lnTo>
                      <a:lnTo>
                        <a:pt x="26" y="173"/>
                      </a:lnTo>
                      <a:lnTo>
                        <a:pt x="24" y="177"/>
                      </a:lnTo>
                      <a:lnTo>
                        <a:pt x="24" y="177"/>
                      </a:lnTo>
                      <a:lnTo>
                        <a:pt x="26" y="175"/>
                      </a:lnTo>
                      <a:lnTo>
                        <a:pt x="26" y="175"/>
                      </a:lnTo>
                      <a:lnTo>
                        <a:pt x="53" y="324"/>
                      </a:lnTo>
                      <a:lnTo>
                        <a:pt x="53" y="324"/>
                      </a:lnTo>
                      <a:lnTo>
                        <a:pt x="57" y="360"/>
                      </a:lnTo>
                      <a:lnTo>
                        <a:pt x="59" y="376"/>
                      </a:lnTo>
                      <a:lnTo>
                        <a:pt x="57" y="392"/>
                      </a:lnTo>
                      <a:lnTo>
                        <a:pt x="51" y="406"/>
                      </a:lnTo>
                      <a:lnTo>
                        <a:pt x="41" y="419"/>
                      </a:lnTo>
                      <a:lnTo>
                        <a:pt x="30" y="429"/>
                      </a:lnTo>
                      <a:lnTo>
                        <a:pt x="10" y="439"/>
                      </a:lnTo>
                      <a:lnTo>
                        <a:pt x="10" y="439"/>
                      </a:lnTo>
                      <a:lnTo>
                        <a:pt x="6" y="441"/>
                      </a:lnTo>
                      <a:lnTo>
                        <a:pt x="4" y="445"/>
                      </a:lnTo>
                      <a:lnTo>
                        <a:pt x="0" y="453"/>
                      </a:lnTo>
                      <a:lnTo>
                        <a:pt x="0" y="453"/>
                      </a:lnTo>
                      <a:lnTo>
                        <a:pt x="26" y="485"/>
                      </a:lnTo>
                      <a:lnTo>
                        <a:pt x="32" y="495"/>
                      </a:lnTo>
                      <a:lnTo>
                        <a:pt x="37" y="507"/>
                      </a:lnTo>
                      <a:lnTo>
                        <a:pt x="39" y="519"/>
                      </a:lnTo>
                      <a:lnTo>
                        <a:pt x="41" y="533"/>
                      </a:lnTo>
                      <a:lnTo>
                        <a:pt x="41" y="573"/>
                      </a:lnTo>
                      <a:lnTo>
                        <a:pt x="41" y="573"/>
                      </a:lnTo>
                      <a:lnTo>
                        <a:pt x="43" y="584"/>
                      </a:lnTo>
                      <a:lnTo>
                        <a:pt x="47" y="596"/>
                      </a:lnTo>
                      <a:lnTo>
                        <a:pt x="55" y="608"/>
                      </a:lnTo>
                      <a:lnTo>
                        <a:pt x="63" y="620"/>
                      </a:lnTo>
                      <a:lnTo>
                        <a:pt x="63" y="620"/>
                      </a:lnTo>
                      <a:lnTo>
                        <a:pt x="73" y="632"/>
                      </a:lnTo>
                      <a:lnTo>
                        <a:pt x="81" y="646"/>
                      </a:lnTo>
                      <a:lnTo>
                        <a:pt x="85" y="660"/>
                      </a:lnTo>
                      <a:lnTo>
                        <a:pt x="87" y="676"/>
                      </a:lnTo>
                      <a:lnTo>
                        <a:pt x="87" y="692"/>
                      </a:lnTo>
                      <a:lnTo>
                        <a:pt x="83" y="706"/>
                      </a:lnTo>
                      <a:lnTo>
                        <a:pt x="77" y="720"/>
                      </a:lnTo>
                      <a:lnTo>
                        <a:pt x="69" y="732"/>
                      </a:lnTo>
                      <a:lnTo>
                        <a:pt x="69" y="732"/>
                      </a:lnTo>
                      <a:lnTo>
                        <a:pt x="59" y="746"/>
                      </a:lnTo>
                      <a:lnTo>
                        <a:pt x="53" y="763"/>
                      </a:lnTo>
                      <a:lnTo>
                        <a:pt x="47" y="785"/>
                      </a:lnTo>
                      <a:lnTo>
                        <a:pt x="45" y="807"/>
                      </a:lnTo>
                      <a:lnTo>
                        <a:pt x="45" y="829"/>
                      </a:lnTo>
                      <a:lnTo>
                        <a:pt x="45" y="851"/>
                      </a:lnTo>
                      <a:lnTo>
                        <a:pt x="51" y="867"/>
                      </a:lnTo>
                      <a:lnTo>
                        <a:pt x="55" y="875"/>
                      </a:lnTo>
                      <a:lnTo>
                        <a:pt x="59" y="879"/>
                      </a:lnTo>
                      <a:lnTo>
                        <a:pt x="59" y="879"/>
                      </a:lnTo>
                      <a:lnTo>
                        <a:pt x="87" y="905"/>
                      </a:lnTo>
                      <a:lnTo>
                        <a:pt x="117" y="928"/>
                      </a:lnTo>
                      <a:lnTo>
                        <a:pt x="133" y="938"/>
                      </a:lnTo>
                      <a:lnTo>
                        <a:pt x="147" y="946"/>
                      </a:lnTo>
                      <a:lnTo>
                        <a:pt x="163" y="952"/>
                      </a:lnTo>
                      <a:lnTo>
                        <a:pt x="179" y="956"/>
                      </a:lnTo>
                      <a:lnTo>
                        <a:pt x="179" y="956"/>
                      </a:lnTo>
                      <a:lnTo>
                        <a:pt x="199" y="958"/>
                      </a:lnTo>
                      <a:lnTo>
                        <a:pt x="218" y="960"/>
                      </a:lnTo>
                      <a:lnTo>
                        <a:pt x="218" y="960"/>
                      </a:lnTo>
                      <a:lnTo>
                        <a:pt x="242" y="958"/>
                      </a:lnTo>
                      <a:lnTo>
                        <a:pt x="254" y="954"/>
                      </a:lnTo>
                      <a:lnTo>
                        <a:pt x="266" y="952"/>
                      </a:lnTo>
                      <a:lnTo>
                        <a:pt x="266" y="952"/>
                      </a:lnTo>
                      <a:lnTo>
                        <a:pt x="282" y="920"/>
                      </a:lnTo>
                      <a:lnTo>
                        <a:pt x="282" y="920"/>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3" name="Freeform 13">
                  <a:extLst>
                    <a:ext uri="{FF2B5EF4-FFF2-40B4-BE49-F238E27FC236}">
                      <a16:creationId xmlns:a16="http://schemas.microsoft.com/office/drawing/2014/main" id="{A0A15AFF-2921-46F2-ABAC-F18CB789B9B4}"/>
                    </a:ext>
                  </a:extLst>
                </p:cNvPr>
                <p:cNvSpPr>
                  <a:spLocks/>
                </p:cNvSpPr>
                <p:nvPr/>
              </p:nvSpPr>
              <p:spPr bwMode="auto">
                <a:xfrm>
                  <a:off x="3727451" y="2970213"/>
                  <a:ext cx="1922463" cy="1754188"/>
                </a:xfrm>
                <a:custGeom>
                  <a:avLst/>
                  <a:gdLst>
                    <a:gd name="T0" fmla="*/ 813 w 1211"/>
                    <a:gd name="T1" fmla="*/ 1000 h 1105"/>
                    <a:gd name="T2" fmla="*/ 843 w 1211"/>
                    <a:gd name="T3" fmla="*/ 972 h 1105"/>
                    <a:gd name="T4" fmla="*/ 887 w 1211"/>
                    <a:gd name="T5" fmla="*/ 964 h 1105"/>
                    <a:gd name="T6" fmla="*/ 867 w 1211"/>
                    <a:gd name="T7" fmla="*/ 912 h 1105"/>
                    <a:gd name="T8" fmla="*/ 877 w 1211"/>
                    <a:gd name="T9" fmla="*/ 874 h 1105"/>
                    <a:gd name="T10" fmla="*/ 923 w 1211"/>
                    <a:gd name="T11" fmla="*/ 849 h 1105"/>
                    <a:gd name="T12" fmla="*/ 964 w 1211"/>
                    <a:gd name="T13" fmla="*/ 845 h 1105"/>
                    <a:gd name="T14" fmla="*/ 990 w 1211"/>
                    <a:gd name="T15" fmla="*/ 843 h 1105"/>
                    <a:gd name="T16" fmla="*/ 1040 w 1211"/>
                    <a:gd name="T17" fmla="*/ 789 h 1105"/>
                    <a:gd name="T18" fmla="*/ 1078 w 1211"/>
                    <a:gd name="T19" fmla="*/ 739 h 1105"/>
                    <a:gd name="T20" fmla="*/ 1147 w 1211"/>
                    <a:gd name="T21" fmla="*/ 650 h 1105"/>
                    <a:gd name="T22" fmla="*/ 1088 w 1211"/>
                    <a:gd name="T23" fmla="*/ 513 h 1105"/>
                    <a:gd name="T24" fmla="*/ 1098 w 1211"/>
                    <a:gd name="T25" fmla="*/ 487 h 1105"/>
                    <a:gd name="T26" fmla="*/ 1169 w 1211"/>
                    <a:gd name="T27" fmla="*/ 471 h 1105"/>
                    <a:gd name="T28" fmla="*/ 1211 w 1211"/>
                    <a:gd name="T29" fmla="*/ 427 h 1105"/>
                    <a:gd name="T30" fmla="*/ 1187 w 1211"/>
                    <a:gd name="T31" fmla="*/ 350 h 1105"/>
                    <a:gd name="T32" fmla="*/ 1117 w 1211"/>
                    <a:gd name="T33" fmla="*/ 314 h 1105"/>
                    <a:gd name="T34" fmla="*/ 1046 w 1211"/>
                    <a:gd name="T35" fmla="*/ 312 h 1105"/>
                    <a:gd name="T36" fmla="*/ 1018 w 1211"/>
                    <a:gd name="T37" fmla="*/ 308 h 1105"/>
                    <a:gd name="T38" fmla="*/ 986 w 1211"/>
                    <a:gd name="T39" fmla="*/ 264 h 1105"/>
                    <a:gd name="T40" fmla="*/ 982 w 1211"/>
                    <a:gd name="T41" fmla="*/ 201 h 1105"/>
                    <a:gd name="T42" fmla="*/ 931 w 1211"/>
                    <a:gd name="T43" fmla="*/ 145 h 1105"/>
                    <a:gd name="T44" fmla="*/ 905 w 1211"/>
                    <a:gd name="T45" fmla="*/ 111 h 1105"/>
                    <a:gd name="T46" fmla="*/ 865 w 1211"/>
                    <a:gd name="T47" fmla="*/ 47 h 1105"/>
                    <a:gd name="T48" fmla="*/ 801 w 1211"/>
                    <a:gd name="T49" fmla="*/ 47 h 1105"/>
                    <a:gd name="T50" fmla="*/ 706 w 1211"/>
                    <a:gd name="T51" fmla="*/ 55 h 1105"/>
                    <a:gd name="T52" fmla="*/ 601 w 1211"/>
                    <a:gd name="T53" fmla="*/ 32 h 1105"/>
                    <a:gd name="T54" fmla="*/ 553 w 1211"/>
                    <a:gd name="T55" fmla="*/ 4 h 1105"/>
                    <a:gd name="T56" fmla="*/ 499 w 1211"/>
                    <a:gd name="T57" fmla="*/ 24 h 1105"/>
                    <a:gd name="T58" fmla="*/ 459 w 1211"/>
                    <a:gd name="T59" fmla="*/ 55 h 1105"/>
                    <a:gd name="T60" fmla="*/ 376 w 1211"/>
                    <a:gd name="T61" fmla="*/ 201 h 1105"/>
                    <a:gd name="T62" fmla="*/ 358 w 1211"/>
                    <a:gd name="T63" fmla="*/ 206 h 1105"/>
                    <a:gd name="T64" fmla="*/ 304 w 1211"/>
                    <a:gd name="T65" fmla="*/ 248 h 1105"/>
                    <a:gd name="T66" fmla="*/ 312 w 1211"/>
                    <a:gd name="T67" fmla="*/ 312 h 1105"/>
                    <a:gd name="T68" fmla="*/ 300 w 1211"/>
                    <a:gd name="T69" fmla="*/ 364 h 1105"/>
                    <a:gd name="T70" fmla="*/ 247 w 1211"/>
                    <a:gd name="T71" fmla="*/ 391 h 1105"/>
                    <a:gd name="T72" fmla="*/ 177 w 1211"/>
                    <a:gd name="T73" fmla="*/ 403 h 1105"/>
                    <a:gd name="T74" fmla="*/ 139 w 1211"/>
                    <a:gd name="T75" fmla="*/ 455 h 1105"/>
                    <a:gd name="T76" fmla="*/ 129 w 1211"/>
                    <a:gd name="T77" fmla="*/ 652 h 1105"/>
                    <a:gd name="T78" fmla="*/ 100 w 1211"/>
                    <a:gd name="T79" fmla="*/ 696 h 1105"/>
                    <a:gd name="T80" fmla="*/ 70 w 1211"/>
                    <a:gd name="T81" fmla="*/ 700 h 1105"/>
                    <a:gd name="T82" fmla="*/ 18 w 1211"/>
                    <a:gd name="T83" fmla="*/ 717 h 1105"/>
                    <a:gd name="T84" fmla="*/ 0 w 1211"/>
                    <a:gd name="T85" fmla="*/ 757 h 1105"/>
                    <a:gd name="T86" fmla="*/ 38 w 1211"/>
                    <a:gd name="T87" fmla="*/ 835 h 1105"/>
                    <a:gd name="T88" fmla="*/ 137 w 1211"/>
                    <a:gd name="T89" fmla="*/ 863 h 1105"/>
                    <a:gd name="T90" fmla="*/ 211 w 1211"/>
                    <a:gd name="T91" fmla="*/ 888 h 1105"/>
                    <a:gd name="T92" fmla="*/ 265 w 1211"/>
                    <a:gd name="T93" fmla="*/ 922 h 1105"/>
                    <a:gd name="T94" fmla="*/ 314 w 1211"/>
                    <a:gd name="T95" fmla="*/ 910 h 1105"/>
                    <a:gd name="T96" fmla="*/ 390 w 1211"/>
                    <a:gd name="T97" fmla="*/ 916 h 1105"/>
                    <a:gd name="T98" fmla="*/ 461 w 1211"/>
                    <a:gd name="T99" fmla="*/ 952 h 1105"/>
                    <a:gd name="T100" fmla="*/ 537 w 1211"/>
                    <a:gd name="T101" fmla="*/ 960 h 1105"/>
                    <a:gd name="T102" fmla="*/ 618 w 1211"/>
                    <a:gd name="T103" fmla="*/ 988 h 1105"/>
                    <a:gd name="T104" fmla="*/ 662 w 1211"/>
                    <a:gd name="T105" fmla="*/ 1049 h 1105"/>
                    <a:gd name="T106" fmla="*/ 724 w 1211"/>
                    <a:gd name="T107" fmla="*/ 1073 h 1105"/>
                    <a:gd name="T108" fmla="*/ 758 w 1211"/>
                    <a:gd name="T109" fmla="*/ 1105 h 1105"/>
                    <a:gd name="T110" fmla="*/ 795 w 1211"/>
                    <a:gd name="T111" fmla="*/ 103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105">
                      <a:moveTo>
                        <a:pt x="795" y="1037"/>
                      </a:moveTo>
                      <a:lnTo>
                        <a:pt x="795" y="1037"/>
                      </a:lnTo>
                      <a:lnTo>
                        <a:pt x="809" y="1008"/>
                      </a:lnTo>
                      <a:lnTo>
                        <a:pt x="809" y="1008"/>
                      </a:lnTo>
                      <a:lnTo>
                        <a:pt x="813" y="1000"/>
                      </a:lnTo>
                      <a:lnTo>
                        <a:pt x="819" y="994"/>
                      </a:lnTo>
                      <a:lnTo>
                        <a:pt x="827" y="988"/>
                      </a:lnTo>
                      <a:lnTo>
                        <a:pt x="835" y="984"/>
                      </a:lnTo>
                      <a:lnTo>
                        <a:pt x="835" y="984"/>
                      </a:lnTo>
                      <a:lnTo>
                        <a:pt x="843" y="972"/>
                      </a:lnTo>
                      <a:lnTo>
                        <a:pt x="843" y="972"/>
                      </a:lnTo>
                      <a:lnTo>
                        <a:pt x="857" y="984"/>
                      </a:lnTo>
                      <a:lnTo>
                        <a:pt x="891" y="984"/>
                      </a:lnTo>
                      <a:lnTo>
                        <a:pt x="891" y="984"/>
                      </a:lnTo>
                      <a:lnTo>
                        <a:pt x="887" y="964"/>
                      </a:lnTo>
                      <a:lnTo>
                        <a:pt x="879" y="948"/>
                      </a:lnTo>
                      <a:lnTo>
                        <a:pt x="879" y="948"/>
                      </a:lnTo>
                      <a:lnTo>
                        <a:pt x="875" y="936"/>
                      </a:lnTo>
                      <a:lnTo>
                        <a:pt x="869" y="922"/>
                      </a:lnTo>
                      <a:lnTo>
                        <a:pt x="867" y="912"/>
                      </a:lnTo>
                      <a:lnTo>
                        <a:pt x="867" y="902"/>
                      </a:lnTo>
                      <a:lnTo>
                        <a:pt x="869" y="894"/>
                      </a:lnTo>
                      <a:lnTo>
                        <a:pt x="873" y="882"/>
                      </a:lnTo>
                      <a:lnTo>
                        <a:pt x="873" y="882"/>
                      </a:lnTo>
                      <a:lnTo>
                        <a:pt x="877" y="874"/>
                      </a:lnTo>
                      <a:lnTo>
                        <a:pt x="885" y="867"/>
                      </a:lnTo>
                      <a:lnTo>
                        <a:pt x="891" y="861"/>
                      </a:lnTo>
                      <a:lnTo>
                        <a:pt x="899" y="857"/>
                      </a:lnTo>
                      <a:lnTo>
                        <a:pt x="913" y="851"/>
                      </a:lnTo>
                      <a:lnTo>
                        <a:pt x="923" y="849"/>
                      </a:lnTo>
                      <a:lnTo>
                        <a:pt x="923" y="849"/>
                      </a:lnTo>
                      <a:lnTo>
                        <a:pt x="937" y="847"/>
                      </a:lnTo>
                      <a:lnTo>
                        <a:pt x="954" y="845"/>
                      </a:lnTo>
                      <a:lnTo>
                        <a:pt x="954" y="845"/>
                      </a:lnTo>
                      <a:lnTo>
                        <a:pt x="964" y="845"/>
                      </a:lnTo>
                      <a:lnTo>
                        <a:pt x="964" y="845"/>
                      </a:lnTo>
                      <a:lnTo>
                        <a:pt x="972" y="845"/>
                      </a:lnTo>
                      <a:lnTo>
                        <a:pt x="972" y="845"/>
                      </a:lnTo>
                      <a:lnTo>
                        <a:pt x="982" y="845"/>
                      </a:lnTo>
                      <a:lnTo>
                        <a:pt x="990" y="843"/>
                      </a:lnTo>
                      <a:lnTo>
                        <a:pt x="998" y="839"/>
                      </a:lnTo>
                      <a:lnTo>
                        <a:pt x="1006" y="833"/>
                      </a:lnTo>
                      <a:lnTo>
                        <a:pt x="1022" y="815"/>
                      </a:lnTo>
                      <a:lnTo>
                        <a:pt x="1040" y="789"/>
                      </a:lnTo>
                      <a:lnTo>
                        <a:pt x="1040" y="789"/>
                      </a:lnTo>
                      <a:lnTo>
                        <a:pt x="1050" y="771"/>
                      </a:lnTo>
                      <a:lnTo>
                        <a:pt x="1050" y="771"/>
                      </a:lnTo>
                      <a:lnTo>
                        <a:pt x="1062" y="755"/>
                      </a:lnTo>
                      <a:lnTo>
                        <a:pt x="1078" y="739"/>
                      </a:lnTo>
                      <a:lnTo>
                        <a:pt x="1078" y="739"/>
                      </a:lnTo>
                      <a:lnTo>
                        <a:pt x="1100" y="709"/>
                      </a:lnTo>
                      <a:lnTo>
                        <a:pt x="1100" y="709"/>
                      </a:lnTo>
                      <a:lnTo>
                        <a:pt x="1119" y="682"/>
                      </a:lnTo>
                      <a:lnTo>
                        <a:pt x="1147" y="650"/>
                      </a:lnTo>
                      <a:lnTo>
                        <a:pt x="1147" y="650"/>
                      </a:lnTo>
                      <a:lnTo>
                        <a:pt x="1127" y="608"/>
                      </a:lnTo>
                      <a:lnTo>
                        <a:pt x="1108" y="564"/>
                      </a:lnTo>
                      <a:lnTo>
                        <a:pt x="1108" y="564"/>
                      </a:lnTo>
                      <a:lnTo>
                        <a:pt x="1092" y="529"/>
                      </a:lnTo>
                      <a:lnTo>
                        <a:pt x="1088" y="513"/>
                      </a:lnTo>
                      <a:lnTo>
                        <a:pt x="1088" y="505"/>
                      </a:lnTo>
                      <a:lnTo>
                        <a:pt x="1090" y="497"/>
                      </a:lnTo>
                      <a:lnTo>
                        <a:pt x="1090" y="497"/>
                      </a:lnTo>
                      <a:lnTo>
                        <a:pt x="1094" y="493"/>
                      </a:lnTo>
                      <a:lnTo>
                        <a:pt x="1098" y="487"/>
                      </a:lnTo>
                      <a:lnTo>
                        <a:pt x="1115" y="481"/>
                      </a:lnTo>
                      <a:lnTo>
                        <a:pt x="1133" y="475"/>
                      </a:lnTo>
                      <a:lnTo>
                        <a:pt x="1151" y="473"/>
                      </a:lnTo>
                      <a:lnTo>
                        <a:pt x="1151" y="473"/>
                      </a:lnTo>
                      <a:lnTo>
                        <a:pt x="1169" y="471"/>
                      </a:lnTo>
                      <a:lnTo>
                        <a:pt x="1183" y="467"/>
                      </a:lnTo>
                      <a:lnTo>
                        <a:pt x="1195" y="459"/>
                      </a:lnTo>
                      <a:lnTo>
                        <a:pt x="1203" y="451"/>
                      </a:lnTo>
                      <a:lnTo>
                        <a:pt x="1209" y="441"/>
                      </a:lnTo>
                      <a:lnTo>
                        <a:pt x="1211" y="427"/>
                      </a:lnTo>
                      <a:lnTo>
                        <a:pt x="1211" y="413"/>
                      </a:lnTo>
                      <a:lnTo>
                        <a:pt x="1205" y="397"/>
                      </a:lnTo>
                      <a:lnTo>
                        <a:pt x="1205" y="397"/>
                      </a:lnTo>
                      <a:lnTo>
                        <a:pt x="1197" y="370"/>
                      </a:lnTo>
                      <a:lnTo>
                        <a:pt x="1187" y="350"/>
                      </a:lnTo>
                      <a:lnTo>
                        <a:pt x="1179" y="336"/>
                      </a:lnTo>
                      <a:lnTo>
                        <a:pt x="1169" y="326"/>
                      </a:lnTo>
                      <a:lnTo>
                        <a:pt x="1157" y="320"/>
                      </a:lnTo>
                      <a:lnTo>
                        <a:pt x="1141" y="316"/>
                      </a:lnTo>
                      <a:lnTo>
                        <a:pt x="1117" y="314"/>
                      </a:lnTo>
                      <a:lnTo>
                        <a:pt x="1090" y="314"/>
                      </a:lnTo>
                      <a:lnTo>
                        <a:pt x="1090" y="314"/>
                      </a:lnTo>
                      <a:lnTo>
                        <a:pt x="1048" y="312"/>
                      </a:lnTo>
                      <a:lnTo>
                        <a:pt x="1048" y="312"/>
                      </a:lnTo>
                      <a:lnTo>
                        <a:pt x="1046" y="312"/>
                      </a:lnTo>
                      <a:lnTo>
                        <a:pt x="1046" y="312"/>
                      </a:lnTo>
                      <a:lnTo>
                        <a:pt x="1046" y="312"/>
                      </a:lnTo>
                      <a:lnTo>
                        <a:pt x="1046" y="312"/>
                      </a:lnTo>
                      <a:lnTo>
                        <a:pt x="1030" y="312"/>
                      </a:lnTo>
                      <a:lnTo>
                        <a:pt x="1018" y="308"/>
                      </a:lnTo>
                      <a:lnTo>
                        <a:pt x="1008" y="304"/>
                      </a:lnTo>
                      <a:lnTo>
                        <a:pt x="998" y="296"/>
                      </a:lnTo>
                      <a:lnTo>
                        <a:pt x="992" y="288"/>
                      </a:lnTo>
                      <a:lnTo>
                        <a:pt x="988" y="276"/>
                      </a:lnTo>
                      <a:lnTo>
                        <a:pt x="986" y="264"/>
                      </a:lnTo>
                      <a:lnTo>
                        <a:pt x="986" y="250"/>
                      </a:lnTo>
                      <a:lnTo>
                        <a:pt x="986" y="250"/>
                      </a:lnTo>
                      <a:lnTo>
                        <a:pt x="986" y="232"/>
                      </a:lnTo>
                      <a:lnTo>
                        <a:pt x="984" y="216"/>
                      </a:lnTo>
                      <a:lnTo>
                        <a:pt x="982" y="201"/>
                      </a:lnTo>
                      <a:lnTo>
                        <a:pt x="976" y="187"/>
                      </a:lnTo>
                      <a:lnTo>
                        <a:pt x="968" y="175"/>
                      </a:lnTo>
                      <a:lnTo>
                        <a:pt x="958" y="163"/>
                      </a:lnTo>
                      <a:lnTo>
                        <a:pt x="945" y="153"/>
                      </a:lnTo>
                      <a:lnTo>
                        <a:pt x="931" y="145"/>
                      </a:lnTo>
                      <a:lnTo>
                        <a:pt x="931" y="145"/>
                      </a:lnTo>
                      <a:lnTo>
                        <a:pt x="923" y="139"/>
                      </a:lnTo>
                      <a:lnTo>
                        <a:pt x="915" y="131"/>
                      </a:lnTo>
                      <a:lnTo>
                        <a:pt x="905" y="111"/>
                      </a:lnTo>
                      <a:lnTo>
                        <a:pt x="905" y="111"/>
                      </a:lnTo>
                      <a:lnTo>
                        <a:pt x="891" y="77"/>
                      </a:lnTo>
                      <a:lnTo>
                        <a:pt x="885" y="65"/>
                      </a:lnTo>
                      <a:lnTo>
                        <a:pt x="879" y="57"/>
                      </a:lnTo>
                      <a:lnTo>
                        <a:pt x="873" y="51"/>
                      </a:lnTo>
                      <a:lnTo>
                        <a:pt x="865" y="47"/>
                      </a:lnTo>
                      <a:lnTo>
                        <a:pt x="857" y="45"/>
                      </a:lnTo>
                      <a:lnTo>
                        <a:pt x="845" y="43"/>
                      </a:lnTo>
                      <a:lnTo>
                        <a:pt x="845" y="43"/>
                      </a:lnTo>
                      <a:lnTo>
                        <a:pt x="825" y="45"/>
                      </a:lnTo>
                      <a:lnTo>
                        <a:pt x="801" y="47"/>
                      </a:lnTo>
                      <a:lnTo>
                        <a:pt x="801" y="47"/>
                      </a:lnTo>
                      <a:lnTo>
                        <a:pt x="752" y="51"/>
                      </a:lnTo>
                      <a:lnTo>
                        <a:pt x="730" y="53"/>
                      </a:lnTo>
                      <a:lnTo>
                        <a:pt x="706" y="55"/>
                      </a:lnTo>
                      <a:lnTo>
                        <a:pt x="706" y="55"/>
                      </a:lnTo>
                      <a:lnTo>
                        <a:pt x="670" y="53"/>
                      </a:lnTo>
                      <a:lnTo>
                        <a:pt x="652" y="49"/>
                      </a:lnTo>
                      <a:lnTo>
                        <a:pt x="634" y="45"/>
                      </a:lnTo>
                      <a:lnTo>
                        <a:pt x="616" y="40"/>
                      </a:lnTo>
                      <a:lnTo>
                        <a:pt x="601" y="32"/>
                      </a:lnTo>
                      <a:lnTo>
                        <a:pt x="583" y="22"/>
                      </a:lnTo>
                      <a:lnTo>
                        <a:pt x="567" y="10"/>
                      </a:lnTo>
                      <a:lnTo>
                        <a:pt x="567" y="10"/>
                      </a:lnTo>
                      <a:lnTo>
                        <a:pt x="561" y="6"/>
                      </a:lnTo>
                      <a:lnTo>
                        <a:pt x="553" y="4"/>
                      </a:lnTo>
                      <a:lnTo>
                        <a:pt x="539" y="0"/>
                      </a:lnTo>
                      <a:lnTo>
                        <a:pt x="539" y="0"/>
                      </a:lnTo>
                      <a:lnTo>
                        <a:pt x="529" y="10"/>
                      </a:lnTo>
                      <a:lnTo>
                        <a:pt x="515" y="18"/>
                      </a:lnTo>
                      <a:lnTo>
                        <a:pt x="499" y="24"/>
                      </a:lnTo>
                      <a:lnTo>
                        <a:pt x="481" y="26"/>
                      </a:lnTo>
                      <a:lnTo>
                        <a:pt x="481" y="26"/>
                      </a:lnTo>
                      <a:lnTo>
                        <a:pt x="473" y="36"/>
                      </a:lnTo>
                      <a:lnTo>
                        <a:pt x="465" y="45"/>
                      </a:lnTo>
                      <a:lnTo>
                        <a:pt x="459" y="55"/>
                      </a:lnTo>
                      <a:lnTo>
                        <a:pt x="453" y="65"/>
                      </a:lnTo>
                      <a:lnTo>
                        <a:pt x="453" y="65"/>
                      </a:lnTo>
                      <a:lnTo>
                        <a:pt x="438" y="101"/>
                      </a:lnTo>
                      <a:lnTo>
                        <a:pt x="418" y="135"/>
                      </a:lnTo>
                      <a:lnTo>
                        <a:pt x="376" y="201"/>
                      </a:lnTo>
                      <a:lnTo>
                        <a:pt x="376" y="201"/>
                      </a:lnTo>
                      <a:lnTo>
                        <a:pt x="372" y="203"/>
                      </a:lnTo>
                      <a:lnTo>
                        <a:pt x="368" y="205"/>
                      </a:lnTo>
                      <a:lnTo>
                        <a:pt x="358" y="206"/>
                      </a:lnTo>
                      <a:lnTo>
                        <a:pt x="358" y="206"/>
                      </a:lnTo>
                      <a:lnTo>
                        <a:pt x="340" y="214"/>
                      </a:lnTo>
                      <a:lnTo>
                        <a:pt x="324" y="220"/>
                      </a:lnTo>
                      <a:lnTo>
                        <a:pt x="314" y="228"/>
                      </a:lnTo>
                      <a:lnTo>
                        <a:pt x="308" y="236"/>
                      </a:lnTo>
                      <a:lnTo>
                        <a:pt x="304" y="248"/>
                      </a:lnTo>
                      <a:lnTo>
                        <a:pt x="302" y="262"/>
                      </a:lnTo>
                      <a:lnTo>
                        <a:pt x="304" y="278"/>
                      </a:lnTo>
                      <a:lnTo>
                        <a:pt x="310" y="300"/>
                      </a:lnTo>
                      <a:lnTo>
                        <a:pt x="310" y="300"/>
                      </a:lnTo>
                      <a:lnTo>
                        <a:pt x="312" y="312"/>
                      </a:lnTo>
                      <a:lnTo>
                        <a:pt x="312" y="324"/>
                      </a:lnTo>
                      <a:lnTo>
                        <a:pt x="312" y="334"/>
                      </a:lnTo>
                      <a:lnTo>
                        <a:pt x="310" y="344"/>
                      </a:lnTo>
                      <a:lnTo>
                        <a:pt x="306" y="354"/>
                      </a:lnTo>
                      <a:lnTo>
                        <a:pt x="300" y="364"/>
                      </a:lnTo>
                      <a:lnTo>
                        <a:pt x="292" y="372"/>
                      </a:lnTo>
                      <a:lnTo>
                        <a:pt x="283" y="377"/>
                      </a:lnTo>
                      <a:lnTo>
                        <a:pt x="283" y="377"/>
                      </a:lnTo>
                      <a:lnTo>
                        <a:pt x="265" y="385"/>
                      </a:lnTo>
                      <a:lnTo>
                        <a:pt x="247" y="391"/>
                      </a:lnTo>
                      <a:lnTo>
                        <a:pt x="227" y="395"/>
                      </a:lnTo>
                      <a:lnTo>
                        <a:pt x="209" y="397"/>
                      </a:lnTo>
                      <a:lnTo>
                        <a:pt x="209" y="397"/>
                      </a:lnTo>
                      <a:lnTo>
                        <a:pt x="191" y="399"/>
                      </a:lnTo>
                      <a:lnTo>
                        <a:pt x="177" y="403"/>
                      </a:lnTo>
                      <a:lnTo>
                        <a:pt x="165" y="409"/>
                      </a:lnTo>
                      <a:lnTo>
                        <a:pt x="155" y="417"/>
                      </a:lnTo>
                      <a:lnTo>
                        <a:pt x="149" y="427"/>
                      </a:lnTo>
                      <a:lnTo>
                        <a:pt x="143" y="439"/>
                      </a:lnTo>
                      <a:lnTo>
                        <a:pt x="139" y="455"/>
                      </a:lnTo>
                      <a:lnTo>
                        <a:pt x="139" y="471"/>
                      </a:lnTo>
                      <a:lnTo>
                        <a:pt x="139" y="471"/>
                      </a:lnTo>
                      <a:lnTo>
                        <a:pt x="131" y="638"/>
                      </a:lnTo>
                      <a:lnTo>
                        <a:pt x="131" y="638"/>
                      </a:lnTo>
                      <a:lnTo>
                        <a:pt x="129" y="652"/>
                      </a:lnTo>
                      <a:lnTo>
                        <a:pt x="127" y="664"/>
                      </a:lnTo>
                      <a:lnTo>
                        <a:pt x="123" y="676"/>
                      </a:lnTo>
                      <a:lnTo>
                        <a:pt x="117" y="684"/>
                      </a:lnTo>
                      <a:lnTo>
                        <a:pt x="110" y="690"/>
                      </a:lnTo>
                      <a:lnTo>
                        <a:pt x="100" y="696"/>
                      </a:lnTo>
                      <a:lnTo>
                        <a:pt x="86" y="698"/>
                      </a:lnTo>
                      <a:lnTo>
                        <a:pt x="72" y="700"/>
                      </a:lnTo>
                      <a:lnTo>
                        <a:pt x="72" y="700"/>
                      </a:lnTo>
                      <a:lnTo>
                        <a:pt x="70" y="700"/>
                      </a:lnTo>
                      <a:lnTo>
                        <a:pt x="70" y="700"/>
                      </a:lnTo>
                      <a:lnTo>
                        <a:pt x="70" y="700"/>
                      </a:lnTo>
                      <a:lnTo>
                        <a:pt x="70" y="700"/>
                      </a:lnTo>
                      <a:lnTo>
                        <a:pt x="52" y="702"/>
                      </a:lnTo>
                      <a:lnTo>
                        <a:pt x="34" y="707"/>
                      </a:lnTo>
                      <a:lnTo>
                        <a:pt x="18" y="717"/>
                      </a:lnTo>
                      <a:lnTo>
                        <a:pt x="12" y="723"/>
                      </a:lnTo>
                      <a:lnTo>
                        <a:pt x="6" y="729"/>
                      </a:lnTo>
                      <a:lnTo>
                        <a:pt x="6" y="729"/>
                      </a:lnTo>
                      <a:lnTo>
                        <a:pt x="2" y="743"/>
                      </a:lnTo>
                      <a:lnTo>
                        <a:pt x="0" y="757"/>
                      </a:lnTo>
                      <a:lnTo>
                        <a:pt x="2" y="773"/>
                      </a:lnTo>
                      <a:lnTo>
                        <a:pt x="8" y="789"/>
                      </a:lnTo>
                      <a:lnTo>
                        <a:pt x="16" y="805"/>
                      </a:lnTo>
                      <a:lnTo>
                        <a:pt x="26" y="821"/>
                      </a:lnTo>
                      <a:lnTo>
                        <a:pt x="38" y="835"/>
                      </a:lnTo>
                      <a:lnTo>
                        <a:pt x="50" y="847"/>
                      </a:lnTo>
                      <a:lnTo>
                        <a:pt x="50" y="847"/>
                      </a:lnTo>
                      <a:lnTo>
                        <a:pt x="80" y="849"/>
                      </a:lnTo>
                      <a:lnTo>
                        <a:pt x="110" y="855"/>
                      </a:lnTo>
                      <a:lnTo>
                        <a:pt x="137" y="863"/>
                      </a:lnTo>
                      <a:lnTo>
                        <a:pt x="163" y="872"/>
                      </a:lnTo>
                      <a:lnTo>
                        <a:pt x="163" y="872"/>
                      </a:lnTo>
                      <a:lnTo>
                        <a:pt x="201" y="884"/>
                      </a:lnTo>
                      <a:lnTo>
                        <a:pt x="201" y="884"/>
                      </a:lnTo>
                      <a:lnTo>
                        <a:pt x="211" y="888"/>
                      </a:lnTo>
                      <a:lnTo>
                        <a:pt x="221" y="894"/>
                      </a:lnTo>
                      <a:lnTo>
                        <a:pt x="233" y="904"/>
                      </a:lnTo>
                      <a:lnTo>
                        <a:pt x="243" y="916"/>
                      </a:lnTo>
                      <a:lnTo>
                        <a:pt x="243" y="916"/>
                      </a:lnTo>
                      <a:lnTo>
                        <a:pt x="265" y="922"/>
                      </a:lnTo>
                      <a:lnTo>
                        <a:pt x="265" y="922"/>
                      </a:lnTo>
                      <a:lnTo>
                        <a:pt x="275" y="916"/>
                      </a:lnTo>
                      <a:lnTo>
                        <a:pt x="284" y="914"/>
                      </a:lnTo>
                      <a:lnTo>
                        <a:pt x="284" y="914"/>
                      </a:lnTo>
                      <a:lnTo>
                        <a:pt x="314" y="910"/>
                      </a:lnTo>
                      <a:lnTo>
                        <a:pt x="340" y="910"/>
                      </a:lnTo>
                      <a:lnTo>
                        <a:pt x="340" y="910"/>
                      </a:lnTo>
                      <a:lnTo>
                        <a:pt x="340" y="910"/>
                      </a:lnTo>
                      <a:lnTo>
                        <a:pt x="366" y="910"/>
                      </a:lnTo>
                      <a:lnTo>
                        <a:pt x="390" y="916"/>
                      </a:lnTo>
                      <a:lnTo>
                        <a:pt x="410" y="922"/>
                      </a:lnTo>
                      <a:lnTo>
                        <a:pt x="426" y="932"/>
                      </a:lnTo>
                      <a:lnTo>
                        <a:pt x="426" y="932"/>
                      </a:lnTo>
                      <a:lnTo>
                        <a:pt x="444" y="944"/>
                      </a:lnTo>
                      <a:lnTo>
                        <a:pt x="461" y="952"/>
                      </a:lnTo>
                      <a:lnTo>
                        <a:pt x="477" y="956"/>
                      </a:lnTo>
                      <a:lnTo>
                        <a:pt x="497" y="958"/>
                      </a:lnTo>
                      <a:lnTo>
                        <a:pt x="497" y="958"/>
                      </a:lnTo>
                      <a:lnTo>
                        <a:pt x="515" y="958"/>
                      </a:lnTo>
                      <a:lnTo>
                        <a:pt x="537" y="960"/>
                      </a:lnTo>
                      <a:lnTo>
                        <a:pt x="561" y="964"/>
                      </a:lnTo>
                      <a:lnTo>
                        <a:pt x="585" y="970"/>
                      </a:lnTo>
                      <a:lnTo>
                        <a:pt x="597" y="974"/>
                      </a:lnTo>
                      <a:lnTo>
                        <a:pt x="609" y="982"/>
                      </a:lnTo>
                      <a:lnTo>
                        <a:pt x="618" y="988"/>
                      </a:lnTo>
                      <a:lnTo>
                        <a:pt x="630" y="998"/>
                      </a:lnTo>
                      <a:lnTo>
                        <a:pt x="638" y="1008"/>
                      </a:lnTo>
                      <a:lnTo>
                        <a:pt x="648" y="1020"/>
                      </a:lnTo>
                      <a:lnTo>
                        <a:pt x="656" y="1034"/>
                      </a:lnTo>
                      <a:lnTo>
                        <a:pt x="662" y="1049"/>
                      </a:lnTo>
                      <a:lnTo>
                        <a:pt x="662" y="1049"/>
                      </a:lnTo>
                      <a:lnTo>
                        <a:pt x="670" y="1053"/>
                      </a:lnTo>
                      <a:lnTo>
                        <a:pt x="670" y="1053"/>
                      </a:lnTo>
                      <a:lnTo>
                        <a:pt x="700" y="1061"/>
                      </a:lnTo>
                      <a:lnTo>
                        <a:pt x="724" y="1073"/>
                      </a:lnTo>
                      <a:lnTo>
                        <a:pt x="734" y="1079"/>
                      </a:lnTo>
                      <a:lnTo>
                        <a:pt x="742" y="1087"/>
                      </a:lnTo>
                      <a:lnTo>
                        <a:pt x="752" y="1097"/>
                      </a:lnTo>
                      <a:lnTo>
                        <a:pt x="758" y="1105"/>
                      </a:lnTo>
                      <a:lnTo>
                        <a:pt x="758" y="1105"/>
                      </a:lnTo>
                      <a:lnTo>
                        <a:pt x="774" y="1085"/>
                      </a:lnTo>
                      <a:lnTo>
                        <a:pt x="774" y="1085"/>
                      </a:lnTo>
                      <a:lnTo>
                        <a:pt x="780" y="1075"/>
                      </a:lnTo>
                      <a:lnTo>
                        <a:pt x="785" y="1063"/>
                      </a:lnTo>
                      <a:lnTo>
                        <a:pt x="795" y="1037"/>
                      </a:lnTo>
                      <a:lnTo>
                        <a:pt x="795" y="1037"/>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4" name="Freeform 14">
                  <a:extLst>
                    <a:ext uri="{FF2B5EF4-FFF2-40B4-BE49-F238E27FC236}">
                      <a16:creationId xmlns:a16="http://schemas.microsoft.com/office/drawing/2014/main" id="{287E4DDA-4212-44E8-B67D-FD50C7C675EC}"/>
                    </a:ext>
                  </a:extLst>
                </p:cNvPr>
                <p:cNvSpPr>
                  <a:spLocks/>
                </p:cNvSpPr>
                <p:nvPr/>
              </p:nvSpPr>
              <p:spPr bwMode="auto">
                <a:xfrm>
                  <a:off x="3194051" y="1277938"/>
                  <a:ext cx="1730375" cy="1670050"/>
                </a:xfrm>
                <a:custGeom>
                  <a:avLst/>
                  <a:gdLst>
                    <a:gd name="T0" fmla="*/ 24 w 1090"/>
                    <a:gd name="T1" fmla="*/ 219 h 1052"/>
                    <a:gd name="T2" fmla="*/ 14 w 1090"/>
                    <a:gd name="T3" fmla="*/ 276 h 1052"/>
                    <a:gd name="T4" fmla="*/ 62 w 1090"/>
                    <a:gd name="T5" fmla="*/ 334 h 1052"/>
                    <a:gd name="T6" fmla="*/ 54 w 1090"/>
                    <a:gd name="T7" fmla="*/ 372 h 1052"/>
                    <a:gd name="T8" fmla="*/ 10 w 1090"/>
                    <a:gd name="T9" fmla="*/ 432 h 1052"/>
                    <a:gd name="T10" fmla="*/ 6 w 1090"/>
                    <a:gd name="T11" fmla="*/ 523 h 1052"/>
                    <a:gd name="T12" fmla="*/ 46 w 1090"/>
                    <a:gd name="T13" fmla="*/ 579 h 1052"/>
                    <a:gd name="T14" fmla="*/ 94 w 1090"/>
                    <a:gd name="T15" fmla="*/ 630 h 1052"/>
                    <a:gd name="T16" fmla="*/ 94 w 1090"/>
                    <a:gd name="T17" fmla="*/ 672 h 1052"/>
                    <a:gd name="T18" fmla="*/ 52 w 1090"/>
                    <a:gd name="T19" fmla="*/ 730 h 1052"/>
                    <a:gd name="T20" fmla="*/ 48 w 1090"/>
                    <a:gd name="T21" fmla="*/ 760 h 1052"/>
                    <a:gd name="T22" fmla="*/ 88 w 1090"/>
                    <a:gd name="T23" fmla="*/ 770 h 1052"/>
                    <a:gd name="T24" fmla="*/ 155 w 1090"/>
                    <a:gd name="T25" fmla="*/ 811 h 1052"/>
                    <a:gd name="T26" fmla="*/ 207 w 1090"/>
                    <a:gd name="T27" fmla="*/ 805 h 1052"/>
                    <a:gd name="T28" fmla="*/ 239 w 1090"/>
                    <a:gd name="T29" fmla="*/ 819 h 1052"/>
                    <a:gd name="T30" fmla="*/ 304 w 1090"/>
                    <a:gd name="T31" fmla="*/ 883 h 1052"/>
                    <a:gd name="T32" fmla="*/ 390 w 1090"/>
                    <a:gd name="T33" fmla="*/ 931 h 1052"/>
                    <a:gd name="T34" fmla="*/ 418 w 1090"/>
                    <a:gd name="T35" fmla="*/ 927 h 1052"/>
                    <a:gd name="T36" fmla="*/ 459 w 1090"/>
                    <a:gd name="T37" fmla="*/ 903 h 1052"/>
                    <a:gd name="T38" fmla="*/ 515 w 1090"/>
                    <a:gd name="T39" fmla="*/ 923 h 1052"/>
                    <a:gd name="T40" fmla="*/ 613 w 1090"/>
                    <a:gd name="T41" fmla="*/ 978 h 1052"/>
                    <a:gd name="T42" fmla="*/ 636 w 1090"/>
                    <a:gd name="T43" fmla="*/ 1010 h 1052"/>
                    <a:gd name="T44" fmla="*/ 688 w 1090"/>
                    <a:gd name="T45" fmla="*/ 1036 h 1052"/>
                    <a:gd name="T46" fmla="*/ 742 w 1090"/>
                    <a:gd name="T47" fmla="*/ 1034 h 1052"/>
                    <a:gd name="T48" fmla="*/ 787 w 1090"/>
                    <a:gd name="T49" fmla="*/ 1042 h 1052"/>
                    <a:gd name="T50" fmla="*/ 831 w 1090"/>
                    <a:gd name="T51" fmla="*/ 1048 h 1052"/>
                    <a:gd name="T52" fmla="*/ 861 w 1090"/>
                    <a:gd name="T53" fmla="*/ 1014 h 1052"/>
                    <a:gd name="T54" fmla="*/ 889 w 1090"/>
                    <a:gd name="T55" fmla="*/ 901 h 1052"/>
                    <a:gd name="T56" fmla="*/ 895 w 1090"/>
                    <a:gd name="T57" fmla="*/ 839 h 1052"/>
                    <a:gd name="T58" fmla="*/ 962 w 1090"/>
                    <a:gd name="T59" fmla="*/ 756 h 1052"/>
                    <a:gd name="T60" fmla="*/ 931 w 1090"/>
                    <a:gd name="T61" fmla="*/ 678 h 1052"/>
                    <a:gd name="T62" fmla="*/ 974 w 1090"/>
                    <a:gd name="T63" fmla="*/ 608 h 1052"/>
                    <a:gd name="T64" fmla="*/ 1042 w 1090"/>
                    <a:gd name="T65" fmla="*/ 509 h 1052"/>
                    <a:gd name="T66" fmla="*/ 1072 w 1090"/>
                    <a:gd name="T67" fmla="*/ 443 h 1052"/>
                    <a:gd name="T68" fmla="*/ 1066 w 1090"/>
                    <a:gd name="T69" fmla="*/ 402 h 1052"/>
                    <a:gd name="T70" fmla="*/ 1060 w 1090"/>
                    <a:gd name="T71" fmla="*/ 358 h 1052"/>
                    <a:gd name="T72" fmla="*/ 980 w 1090"/>
                    <a:gd name="T73" fmla="*/ 300 h 1052"/>
                    <a:gd name="T74" fmla="*/ 895 w 1090"/>
                    <a:gd name="T75" fmla="*/ 255 h 1052"/>
                    <a:gd name="T76" fmla="*/ 853 w 1090"/>
                    <a:gd name="T77" fmla="*/ 203 h 1052"/>
                    <a:gd name="T78" fmla="*/ 847 w 1090"/>
                    <a:gd name="T79" fmla="*/ 155 h 1052"/>
                    <a:gd name="T80" fmla="*/ 809 w 1090"/>
                    <a:gd name="T81" fmla="*/ 137 h 1052"/>
                    <a:gd name="T82" fmla="*/ 692 w 1090"/>
                    <a:gd name="T83" fmla="*/ 117 h 1052"/>
                    <a:gd name="T84" fmla="*/ 624 w 1090"/>
                    <a:gd name="T85" fmla="*/ 70 h 1052"/>
                    <a:gd name="T86" fmla="*/ 493 w 1090"/>
                    <a:gd name="T87" fmla="*/ 42 h 1052"/>
                    <a:gd name="T88" fmla="*/ 398 w 1090"/>
                    <a:gd name="T89" fmla="*/ 2 h 1052"/>
                    <a:gd name="T90" fmla="*/ 344 w 1090"/>
                    <a:gd name="T91" fmla="*/ 6 h 1052"/>
                    <a:gd name="T92" fmla="*/ 245 w 1090"/>
                    <a:gd name="T93" fmla="*/ 54 h 1052"/>
                    <a:gd name="T94" fmla="*/ 211 w 1090"/>
                    <a:gd name="T95" fmla="*/ 96 h 1052"/>
                    <a:gd name="T96" fmla="*/ 177 w 1090"/>
                    <a:gd name="T97" fmla="*/ 109 h 1052"/>
                    <a:gd name="T98" fmla="*/ 121 w 1090"/>
                    <a:gd name="T99" fmla="*/ 98 h 1052"/>
                    <a:gd name="T100" fmla="*/ 94 w 1090"/>
                    <a:gd name="T101" fmla="*/ 10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52">
                      <a:moveTo>
                        <a:pt x="74" y="133"/>
                      </a:moveTo>
                      <a:lnTo>
                        <a:pt x="74" y="133"/>
                      </a:lnTo>
                      <a:lnTo>
                        <a:pt x="58" y="163"/>
                      </a:lnTo>
                      <a:lnTo>
                        <a:pt x="42" y="191"/>
                      </a:lnTo>
                      <a:lnTo>
                        <a:pt x="24" y="219"/>
                      </a:lnTo>
                      <a:lnTo>
                        <a:pt x="10" y="249"/>
                      </a:lnTo>
                      <a:lnTo>
                        <a:pt x="10" y="249"/>
                      </a:lnTo>
                      <a:lnTo>
                        <a:pt x="8" y="257"/>
                      </a:lnTo>
                      <a:lnTo>
                        <a:pt x="10" y="267"/>
                      </a:lnTo>
                      <a:lnTo>
                        <a:pt x="14" y="276"/>
                      </a:lnTo>
                      <a:lnTo>
                        <a:pt x="20" y="284"/>
                      </a:lnTo>
                      <a:lnTo>
                        <a:pt x="20" y="284"/>
                      </a:lnTo>
                      <a:lnTo>
                        <a:pt x="40" y="304"/>
                      </a:lnTo>
                      <a:lnTo>
                        <a:pt x="52" y="320"/>
                      </a:lnTo>
                      <a:lnTo>
                        <a:pt x="62" y="334"/>
                      </a:lnTo>
                      <a:lnTo>
                        <a:pt x="64" y="340"/>
                      </a:lnTo>
                      <a:lnTo>
                        <a:pt x="64" y="346"/>
                      </a:lnTo>
                      <a:lnTo>
                        <a:pt x="64" y="352"/>
                      </a:lnTo>
                      <a:lnTo>
                        <a:pt x="62" y="358"/>
                      </a:lnTo>
                      <a:lnTo>
                        <a:pt x="54" y="372"/>
                      </a:lnTo>
                      <a:lnTo>
                        <a:pt x="42" y="390"/>
                      </a:lnTo>
                      <a:lnTo>
                        <a:pt x="22" y="412"/>
                      </a:lnTo>
                      <a:lnTo>
                        <a:pt x="22" y="412"/>
                      </a:lnTo>
                      <a:lnTo>
                        <a:pt x="16" y="422"/>
                      </a:lnTo>
                      <a:lnTo>
                        <a:pt x="10" y="432"/>
                      </a:lnTo>
                      <a:lnTo>
                        <a:pt x="6" y="441"/>
                      </a:lnTo>
                      <a:lnTo>
                        <a:pt x="4" y="453"/>
                      </a:lnTo>
                      <a:lnTo>
                        <a:pt x="0" y="475"/>
                      </a:lnTo>
                      <a:lnTo>
                        <a:pt x="2" y="499"/>
                      </a:lnTo>
                      <a:lnTo>
                        <a:pt x="6" y="523"/>
                      </a:lnTo>
                      <a:lnTo>
                        <a:pt x="16" y="545"/>
                      </a:lnTo>
                      <a:lnTo>
                        <a:pt x="22" y="555"/>
                      </a:lnTo>
                      <a:lnTo>
                        <a:pt x="28" y="565"/>
                      </a:lnTo>
                      <a:lnTo>
                        <a:pt x="36" y="573"/>
                      </a:lnTo>
                      <a:lnTo>
                        <a:pt x="46" y="579"/>
                      </a:lnTo>
                      <a:lnTo>
                        <a:pt x="46" y="579"/>
                      </a:lnTo>
                      <a:lnTo>
                        <a:pt x="68" y="597"/>
                      </a:lnTo>
                      <a:lnTo>
                        <a:pt x="84" y="614"/>
                      </a:lnTo>
                      <a:lnTo>
                        <a:pt x="90" y="622"/>
                      </a:lnTo>
                      <a:lnTo>
                        <a:pt x="94" y="630"/>
                      </a:lnTo>
                      <a:lnTo>
                        <a:pt x="96" y="638"/>
                      </a:lnTo>
                      <a:lnTo>
                        <a:pt x="98" y="646"/>
                      </a:lnTo>
                      <a:lnTo>
                        <a:pt x="98" y="654"/>
                      </a:lnTo>
                      <a:lnTo>
                        <a:pt x="96" y="662"/>
                      </a:lnTo>
                      <a:lnTo>
                        <a:pt x="94" y="672"/>
                      </a:lnTo>
                      <a:lnTo>
                        <a:pt x="90" y="680"/>
                      </a:lnTo>
                      <a:lnTo>
                        <a:pt x="76" y="700"/>
                      </a:lnTo>
                      <a:lnTo>
                        <a:pt x="58" y="722"/>
                      </a:lnTo>
                      <a:lnTo>
                        <a:pt x="58" y="722"/>
                      </a:lnTo>
                      <a:lnTo>
                        <a:pt x="52" y="730"/>
                      </a:lnTo>
                      <a:lnTo>
                        <a:pt x="46" y="738"/>
                      </a:lnTo>
                      <a:lnTo>
                        <a:pt x="44" y="746"/>
                      </a:lnTo>
                      <a:lnTo>
                        <a:pt x="44" y="754"/>
                      </a:lnTo>
                      <a:lnTo>
                        <a:pt x="44" y="754"/>
                      </a:lnTo>
                      <a:lnTo>
                        <a:pt x="48" y="760"/>
                      </a:lnTo>
                      <a:lnTo>
                        <a:pt x="56" y="764"/>
                      </a:lnTo>
                      <a:lnTo>
                        <a:pt x="66" y="768"/>
                      </a:lnTo>
                      <a:lnTo>
                        <a:pt x="76" y="770"/>
                      </a:lnTo>
                      <a:lnTo>
                        <a:pt x="76" y="770"/>
                      </a:lnTo>
                      <a:lnTo>
                        <a:pt x="88" y="770"/>
                      </a:lnTo>
                      <a:lnTo>
                        <a:pt x="88" y="770"/>
                      </a:lnTo>
                      <a:lnTo>
                        <a:pt x="114" y="768"/>
                      </a:lnTo>
                      <a:lnTo>
                        <a:pt x="143" y="766"/>
                      </a:lnTo>
                      <a:lnTo>
                        <a:pt x="143" y="766"/>
                      </a:lnTo>
                      <a:lnTo>
                        <a:pt x="155" y="811"/>
                      </a:lnTo>
                      <a:lnTo>
                        <a:pt x="155" y="811"/>
                      </a:lnTo>
                      <a:lnTo>
                        <a:pt x="161" y="799"/>
                      </a:lnTo>
                      <a:lnTo>
                        <a:pt x="161" y="799"/>
                      </a:lnTo>
                      <a:lnTo>
                        <a:pt x="183" y="803"/>
                      </a:lnTo>
                      <a:lnTo>
                        <a:pt x="207" y="805"/>
                      </a:lnTo>
                      <a:lnTo>
                        <a:pt x="219" y="807"/>
                      </a:lnTo>
                      <a:lnTo>
                        <a:pt x="227" y="811"/>
                      </a:lnTo>
                      <a:lnTo>
                        <a:pt x="235" y="815"/>
                      </a:lnTo>
                      <a:lnTo>
                        <a:pt x="239" y="819"/>
                      </a:lnTo>
                      <a:lnTo>
                        <a:pt x="239" y="819"/>
                      </a:lnTo>
                      <a:lnTo>
                        <a:pt x="245" y="831"/>
                      </a:lnTo>
                      <a:lnTo>
                        <a:pt x="251" y="841"/>
                      </a:lnTo>
                      <a:lnTo>
                        <a:pt x="267" y="857"/>
                      </a:lnTo>
                      <a:lnTo>
                        <a:pt x="285" y="871"/>
                      </a:lnTo>
                      <a:lnTo>
                        <a:pt x="304" y="883"/>
                      </a:lnTo>
                      <a:lnTo>
                        <a:pt x="344" y="903"/>
                      </a:lnTo>
                      <a:lnTo>
                        <a:pt x="364" y="915"/>
                      </a:lnTo>
                      <a:lnTo>
                        <a:pt x="382" y="927"/>
                      </a:lnTo>
                      <a:lnTo>
                        <a:pt x="382" y="927"/>
                      </a:lnTo>
                      <a:lnTo>
                        <a:pt x="390" y="931"/>
                      </a:lnTo>
                      <a:lnTo>
                        <a:pt x="400" y="931"/>
                      </a:lnTo>
                      <a:lnTo>
                        <a:pt x="400" y="931"/>
                      </a:lnTo>
                      <a:lnTo>
                        <a:pt x="410" y="931"/>
                      </a:lnTo>
                      <a:lnTo>
                        <a:pt x="414" y="929"/>
                      </a:lnTo>
                      <a:lnTo>
                        <a:pt x="418" y="927"/>
                      </a:lnTo>
                      <a:lnTo>
                        <a:pt x="418" y="927"/>
                      </a:lnTo>
                      <a:lnTo>
                        <a:pt x="428" y="915"/>
                      </a:lnTo>
                      <a:lnTo>
                        <a:pt x="440" y="909"/>
                      </a:lnTo>
                      <a:lnTo>
                        <a:pt x="450" y="903"/>
                      </a:lnTo>
                      <a:lnTo>
                        <a:pt x="459" y="903"/>
                      </a:lnTo>
                      <a:lnTo>
                        <a:pt x="459" y="903"/>
                      </a:lnTo>
                      <a:lnTo>
                        <a:pt x="473" y="905"/>
                      </a:lnTo>
                      <a:lnTo>
                        <a:pt x="487" y="909"/>
                      </a:lnTo>
                      <a:lnTo>
                        <a:pt x="515" y="923"/>
                      </a:lnTo>
                      <a:lnTo>
                        <a:pt x="515" y="923"/>
                      </a:lnTo>
                      <a:lnTo>
                        <a:pt x="543" y="937"/>
                      </a:lnTo>
                      <a:lnTo>
                        <a:pt x="573" y="950"/>
                      </a:lnTo>
                      <a:lnTo>
                        <a:pt x="573" y="950"/>
                      </a:lnTo>
                      <a:lnTo>
                        <a:pt x="601" y="968"/>
                      </a:lnTo>
                      <a:lnTo>
                        <a:pt x="613" y="978"/>
                      </a:lnTo>
                      <a:lnTo>
                        <a:pt x="619" y="982"/>
                      </a:lnTo>
                      <a:lnTo>
                        <a:pt x="622" y="988"/>
                      </a:lnTo>
                      <a:lnTo>
                        <a:pt x="622" y="988"/>
                      </a:lnTo>
                      <a:lnTo>
                        <a:pt x="628" y="1000"/>
                      </a:lnTo>
                      <a:lnTo>
                        <a:pt x="636" y="1010"/>
                      </a:lnTo>
                      <a:lnTo>
                        <a:pt x="646" y="1018"/>
                      </a:lnTo>
                      <a:lnTo>
                        <a:pt x="654" y="1024"/>
                      </a:lnTo>
                      <a:lnTo>
                        <a:pt x="664" y="1030"/>
                      </a:lnTo>
                      <a:lnTo>
                        <a:pt x="676" y="1034"/>
                      </a:lnTo>
                      <a:lnTo>
                        <a:pt x="688" y="1036"/>
                      </a:lnTo>
                      <a:lnTo>
                        <a:pt x="700" y="1036"/>
                      </a:lnTo>
                      <a:lnTo>
                        <a:pt x="700" y="1036"/>
                      </a:lnTo>
                      <a:lnTo>
                        <a:pt x="708" y="1036"/>
                      </a:lnTo>
                      <a:lnTo>
                        <a:pt x="708" y="1036"/>
                      </a:lnTo>
                      <a:lnTo>
                        <a:pt x="742" y="1034"/>
                      </a:lnTo>
                      <a:lnTo>
                        <a:pt x="742" y="1034"/>
                      </a:lnTo>
                      <a:lnTo>
                        <a:pt x="766" y="1036"/>
                      </a:lnTo>
                      <a:lnTo>
                        <a:pt x="778" y="1038"/>
                      </a:lnTo>
                      <a:lnTo>
                        <a:pt x="787" y="1042"/>
                      </a:lnTo>
                      <a:lnTo>
                        <a:pt x="787" y="1042"/>
                      </a:lnTo>
                      <a:lnTo>
                        <a:pt x="803" y="1050"/>
                      </a:lnTo>
                      <a:lnTo>
                        <a:pt x="817" y="1052"/>
                      </a:lnTo>
                      <a:lnTo>
                        <a:pt x="817" y="1052"/>
                      </a:lnTo>
                      <a:lnTo>
                        <a:pt x="825" y="1050"/>
                      </a:lnTo>
                      <a:lnTo>
                        <a:pt x="831" y="1048"/>
                      </a:lnTo>
                      <a:lnTo>
                        <a:pt x="837" y="1046"/>
                      </a:lnTo>
                      <a:lnTo>
                        <a:pt x="843" y="1040"/>
                      </a:lnTo>
                      <a:lnTo>
                        <a:pt x="853" y="1028"/>
                      </a:lnTo>
                      <a:lnTo>
                        <a:pt x="861" y="1014"/>
                      </a:lnTo>
                      <a:lnTo>
                        <a:pt x="861" y="1014"/>
                      </a:lnTo>
                      <a:lnTo>
                        <a:pt x="905" y="940"/>
                      </a:lnTo>
                      <a:lnTo>
                        <a:pt x="905" y="940"/>
                      </a:lnTo>
                      <a:lnTo>
                        <a:pt x="897" y="927"/>
                      </a:lnTo>
                      <a:lnTo>
                        <a:pt x="893" y="913"/>
                      </a:lnTo>
                      <a:lnTo>
                        <a:pt x="889" y="901"/>
                      </a:lnTo>
                      <a:lnTo>
                        <a:pt x="887" y="887"/>
                      </a:lnTo>
                      <a:lnTo>
                        <a:pt x="887" y="875"/>
                      </a:lnTo>
                      <a:lnTo>
                        <a:pt x="887" y="863"/>
                      </a:lnTo>
                      <a:lnTo>
                        <a:pt x="891" y="851"/>
                      </a:lnTo>
                      <a:lnTo>
                        <a:pt x="895" y="839"/>
                      </a:lnTo>
                      <a:lnTo>
                        <a:pt x="905" y="817"/>
                      </a:lnTo>
                      <a:lnTo>
                        <a:pt x="921" y="795"/>
                      </a:lnTo>
                      <a:lnTo>
                        <a:pt x="941" y="775"/>
                      </a:lnTo>
                      <a:lnTo>
                        <a:pt x="962" y="756"/>
                      </a:lnTo>
                      <a:lnTo>
                        <a:pt x="962" y="756"/>
                      </a:lnTo>
                      <a:lnTo>
                        <a:pt x="952" y="742"/>
                      </a:lnTo>
                      <a:lnTo>
                        <a:pt x="943" y="726"/>
                      </a:lnTo>
                      <a:lnTo>
                        <a:pt x="937" y="710"/>
                      </a:lnTo>
                      <a:lnTo>
                        <a:pt x="933" y="694"/>
                      </a:lnTo>
                      <a:lnTo>
                        <a:pt x="931" y="678"/>
                      </a:lnTo>
                      <a:lnTo>
                        <a:pt x="935" y="662"/>
                      </a:lnTo>
                      <a:lnTo>
                        <a:pt x="941" y="646"/>
                      </a:lnTo>
                      <a:lnTo>
                        <a:pt x="952" y="632"/>
                      </a:lnTo>
                      <a:lnTo>
                        <a:pt x="952" y="632"/>
                      </a:lnTo>
                      <a:lnTo>
                        <a:pt x="974" y="608"/>
                      </a:lnTo>
                      <a:lnTo>
                        <a:pt x="1000" y="589"/>
                      </a:lnTo>
                      <a:lnTo>
                        <a:pt x="1050" y="547"/>
                      </a:lnTo>
                      <a:lnTo>
                        <a:pt x="1050" y="547"/>
                      </a:lnTo>
                      <a:lnTo>
                        <a:pt x="1044" y="527"/>
                      </a:lnTo>
                      <a:lnTo>
                        <a:pt x="1042" y="509"/>
                      </a:lnTo>
                      <a:lnTo>
                        <a:pt x="1042" y="495"/>
                      </a:lnTo>
                      <a:lnTo>
                        <a:pt x="1044" y="481"/>
                      </a:lnTo>
                      <a:lnTo>
                        <a:pt x="1050" y="469"/>
                      </a:lnTo>
                      <a:lnTo>
                        <a:pt x="1060" y="457"/>
                      </a:lnTo>
                      <a:lnTo>
                        <a:pt x="1072" y="443"/>
                      </a:lnTo>
                      <a:lnTo>
                        <a:pt x="1090" y="432"/>
                      </a:lnTo>
                      <a:lnTo>
                        <a:pt x="1090" y="432"/>
                      </a:lnTo>
                      <a:lnTo>
                        <a:pt x="1074" y="414"/>
                      </a:lnTo>
                      <a:lnTo>
                        <a:pt x="1068" y="406"/>
                      </a:lnTo>
                      <a:lnTo>
                        <a:pt x="1066" y="402"/>
                      </a:lnTo>
                      <a:lnTo>
                        <a:pt x="1066" y="398"/>
                      </a:lnTo>
                      <a:lnTo>
                        <a:pt x="1066" y="398"/>
                      </a:lnTo>
                      <a:lnTo>
                        <a:pt x="1064" y="376"/>
                      </a:lnTo>
                      <a:lnTo>
                        <a:pt x="1062" y="366"/>
                      </a:lnTo>
                      <a:lnTo>
                        <a:pt x="1060" y="358"/>
                      </a:lnTo>
                      <a:lnTo>
                        <a:pt x="1052" y="344"/>
                      </a:lnTo>
                      <a:lnTo>
                        <a:pt x="1040" y="334"/>
                      </a:lnTo>
                      <a:lnTo>
                        <a:pt x="1026" y="324"/>
                      </a:lnTo>
                      <a:lnTo>
                        <a:pt x="1012" y="316"/>
                      </a:lnTo>
                      <a:lnTo>
                        <a:pt x="980" y="300"/>
                      </a:lnTo>
                      <a:lnTo>
                        <a:pt x="980" y="300"/>
                      </a:lnTo>
                      <a:lnTo>
                        <a:pt x="945" y="282"/>
                      </a:lnTo>
                      <a:lnTo>
                        <a:pt x="909" y="263"/>
                      </a:lnTo>
                      <a:lnTo>
                        <a:pt x="909" y="263"/>
                      </a:lnTo>
                      <a:lnTo>
                        <a:pt x="895" y="255"/>
                      </a:lnTo>
                      <a:lnTo>
                        <a:pt x="885" y="247"/>
                      </a:lnTo>
                      <a:lnTo>
                        <a:pt x="873" y="237"/>
                      </a:lnTo>
                      <a:lnTo>
                        <a:pt x="865" y="227"/>
                      </a:lnTo>
                      <a:lnTo>
                        <a:pt x="857" y="215"/>
                      </a:lnTo>
                      <a:lnTo>
                        <a:pt x="853" y="203"/>
                      </a:lnTo>
                      <a:lnTo>
                        <a:pt x="849" y="187"/>
                      </a:lnTo>
                      <a:lnTo>
                        <a:pt x="849" y="171"/>
                      </a:lnTo>
                      <a:lnTo>
                        <a:pt x="849" y="171"/>
                      </a:lnTo>
                      <a:lnTo>
                        <a:pt x="849" y="161"/>
                      </a:lnTo>
                      <a:lnTo>
                        <a:pt x="847" y="155"/>
                      </a:lnTo>
                      <a:lnTo>
                        <a:pt x="843" y="149"/>
                      </a:lnTo>
                      <a:lnTo>
                        <a:pt x="837" y="145"/>
                      </a:lnTo>
                      <a:lnTo>
                        <a:pt x="831" y="141"/>
                      </a:lnTo>
                      <a:lnTo>
                        <a:pt x="825" y="139"/>
                      </a:lnTo>
                      <a:lnTo>
                        <a:pt x="809" y="137"/>
                      </a:lnTo>
                      <a:lnTo>
                        <a:pt x="809" y="137"/>
                      </a:lnTo>
                      <a:lnTo>
                        <a:pt x="762" y="133"/>
                      </a:lnTo>
                      <a:lnTo>
                        <a:pt x="738" y="129"/>
                      </a:lnTo>
                      <a:lnTo>
                        <a:pt x="714" y="123"/>
                      </a:lnTo>
                      <a:lnTo>
                        <a:pt x="692" y="117"/>
                      </a:lnTo>
                      <a:lnTo>
                        <a:pt x="672" y="106"/>
                      </a:lnTo>
                      <a:lnTo>
                        <a:pt x="650" y="94"/>
                      </a:lnTo>
                      <a:lnTo>
                        <a:pt x="632" y="76"/>
                      </a:lnTo>
                      <a:lnTo>
                        <a:pt x="632" y="76"/>
                      </a:lnTo>
                      <a:lnTo>
                        <a:pt x="624" y="70"/>
                      </a:lnTo>
                      <a:lnTo>
                        <a:pt x="615" y="64"/>
                      </a:lnTo>
                      <a:lnTo>
                        <a:pt x="593" y="58"/>
                      </a:lnTo>
                      <a:lnTo>
                        <a:pt x="593" y="58"/>
                      </a:lnTo>
                      <a:lnTo>
                        <a:pt x="543" y="50"/>
                      </a:lnTo>
                      <a:lnTo>
                        <a:pt x="493" y="42"/>
                      </a:lnTo>
                      <a:lnTo>
                        <a:pt x="469" y="36"/>
                      </a:lnTo>
                      <a:lnTo>
                        <a:pt x="446" y="28"/>
                      </a:lnTo>
                      <a:lnTo>
                        <a:pt x="422" y="18"/>
                      </a:lnTo>
                      <a:lnTo>
                        <a:pt x="398" y="2"/>
                      </a:lnTo>
                      <a:lnTo>
                        <a:pt x="398" y="2"/>
                      </a:lnTo>
                      <a:lnTo>
                        <a:pt x="392" y="0"/>
                      </a:lnTo>
                      <a:lnTo>
                        <a:pt x="382" y="0"/>
                      </a:lnTo>
                      <a:lnTo>
                        <a:pt x="382" y="0"/>
                      </a:lnTo>
                      <a:lnTo>
                        <a:pt x="366" y="2"/>
                      </a:lnTo>
                      <a:lnTo>
                        <a:pt x="344" y="6"/>
                      </a:lnTo>
                      <a:lnTo>
                        <a:pt x="320" y="14"/>
                      </a:lnTo>
                      <a:lnTo>
                        <a:pt x="298" y="22"/>
                      </a:lnTo>
                      <a:lnTo>
                        <a:pt x="277" y="32"/>
                      </a:lnTo>
                      <a:lnTo>
                        <a:pt x="259" y="44"/>
                      </a:lnTo>
                      <a:lnTo>
                        <a:pt x="245" y="54"/>
                      </a:lnTo>
                      <a:lnTo>
                        <a:pt x="235" y="64"/>
                      </a:lnTo>
                      <a:lnTo>
                        <a:pt x="235" y="64"/>
                      </a:lnTo>
                      <a:lnTo>
                        <a:pt x="225" y="82"/>
                      </a:lnTo>
                      <a:lnTo>
                        <a:pt x="217" y="90"/>
                      </a:lnTo>
                      <a:lnTo>
                        <a:pt x="211" y="96"/>
                      </a:lnTo>
                      <a:lnTo>
                        <a:pt x="203" y="102"/>
                      </a:lnTo>
                      <a:lnTo>
                        <a:pt x="195" y="106"/>
                      </a:lnTo>
                      <a:lnTo>
                        <a:pt x="185" y="108"/>
                      </a:lnTo>
                      <a:lnTo>
                        <a:pt x="177" y="109"/>
                      </a:lnTo>
                      <a:lnTo>
                        <a:pt x="177" y="109"/>
                      </a:lnTo>
                      <a:lnTo>
                        <a:pt x="163" y="108"/>
                      </a:lnTo>
                      <a:lnTo>
                        <a:pt x="147" y="102"/>
                      </a:lnTo>
                      <a:lnTo>
                        <a:pt x="147" y="102"/>
                      </a:lnTo>
                      <a:lnTo>
                        <a:pt x="133" y="98"/>
                      </a:lnTo>
                      <a:lnTo>
                        <a:pt x="121" y="98"/>
                      </a:lnTo>
                      <a:lnTo>
                        <a:pt x="121" y="98"/>
                      </a:lnTo>
                      <a:lnTo>
                        <a:pt x="114" y="98"/>
                      </a:lnTo>
                      <a:lnTo>
                        <a:pt x="106" y="100"/>
                      </a:lnTo>
                      <a:lnTo>
                        <a:pt x="100" y="102"/>
                      </a:lnTo>
                      <a:lnTo>
                        <a:pt x="94" y="106"/>
                      </a:lnTo>
                      <a:lnTo>
                        <a:pt x="82" y="117"/>
                      </a:lnTo>
                      <a:lnTo>
                        <a:pt x="74" y="133"/>
                      </a:lnTo>
                      <a:lnTo>
                        <a:pt x="74" y="133"/>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5" name="Freeform 15">
                  <a:extLst>
                    <a:ext uri="{FF2B5EF4-FFF2-40B4-BE49-F238E27FC236}">
                      <a16:creationId xmlns:a16="http://schemas.microsoft.com/office/drawing/2014/main" id="{4ADF8E60-A8DE-4EBF-B90E-09D13647307F}"/>
                    </a:ext>
                  </a:extLst>
                </p:cNvPr>
                <p:cNvSpPr>
                  <a:spLocks/>
                </p:cNvSpPr>
                <p:nvPr/>
              </p:nvSpPr>
              <p:spPr bwMode="auto">
                <a:xfrm>
                  <a:off x="6088063" y="4781550"/>
                  <a:ext cx="1730375" cy="2076450"/>
                </a:xfrm>
                <a:custGeom>
                  <a:avLst/>
                  <a:gdLst>
                    <a:gd name="T0" fmla="*/ 249 w 1090"/>
                    <a:gd name="T1" fmla="*/ 151 h 1308"/>
                    <a:gd name="T2" fmla="*/ 161 w 1090"/>
                    <a:gd name="T3" fmla="*/ 248 h 1308"/>
                    <a:gd name="T4" fmla="*/ 96 w 1090"/>
                    <a:gd name="T5" fmla="*/ 296 h 1308"/>
                    <a:gd name="T6" fmla="*/ 50 w 1090"/>
                    <a:gd name="T7" fmla="*/ 338 h 1308"/>
                    <a:gd name="T8" fmla="*/ 0 w 1090"/>
                    <a:gd name="T9" fmla="*/ 386 h 1308"/>
                    <a:gd name="T10" fmla="*/ 8 w 1090"/>
                    <a:gd name="T11" fmla="*/ 405 h 1308"/>
                    <a:gd name="T12" fmla="*/ 22 w 1090"/>
                    <a:gd name="T13" fmla="*/ 501 h 1308"/>
                    <a:gd name="T14" fmla="*/ 34 w 1090"/>
                    <a:gd name="T15" fmla="*/ 586 h 1308"/>
                    <a:gd name="T16" fmla="*/ 42 w 1090"/>
                    <a:gd name="T17" fmla="*/ 654 h 1308"/>
                    <a:gd name="T18" fmla="*/ 44 w 1090"/>
                    <a:gd name="T19" fmla="*/ 670 h 1308"/>
                    <a:gd name="T20" fmla="*/ 48 w 1090"/>
                    <a:gd name="T21" fmla="*/ 722 h 1308"/>
                    <a:gd name="T22" fmla="*/ 96 w 1090"/>
                    <a:gd name="T23" fmla="*/ 847 h 1308"/>
                    <a:gd name="T24" fmla="*/ 141 w 1090"/>
                    <a:gd name="T25" fmla="*/ 966 h 1308"/>
                    <a:gd name="T26" fmla="*/ 151 w 1090"/>
                    <a:gd name="T27" fmla="*/ 1020 h 1308"/>
                    <a:gd name="T28" fmla="*/ 187 w 1090"/>
                    <a:gd name="T29" fmla="*/ 1034 h 1308"/>
                    <a:gd name="T30" fmla="*/ 283 w 1090"/>
                    <a:gd name="T31" fmla="*/ 1042 h 1308"/>
                    <a:gd name="T32" fmla="*/ 402 w 1090"/>
                    <a:gd name="T33" fmla="*/ 1083 h 1308"/>
                    <a:gd name="T34" fmla="*/ 461 w 1090"/>
                    <a:gd name="T35" fmla="*/ 1141 h 1308"/>
                    <a:gd name="T36" fmla="*/ 487 w 1090"/>
                    <a:gd name="T37" fmla="*/ 1177 h 1308"/>
                    <a:gd name="T38" fmla="*/ 654 w 1090"/>
                    <a:gd name="T39" fmla="*/ 1250 h 1308"/>
                    <a:gd name="T40" fmla="*/ 813 w 1090"/>
                    <a:gd name="T41" fmla="*/ 1308 h 1308"/>
                    <a:gd name="T42" fmla="*/ 845 w 1090"/>
                    <a:gd name="T43" fmla="*/ 1300 h 1308"/>
                    <a:gd name="T44" fmla="*/ 853 w 1090"/>
                    <a:gd name="T45" fmla="*/ 1278 h 1308"/>
                    <a:gd name="T46" fmla="*/ 843 w 1090"/>
                    <a:gd name="T47" fmla="*/ 1244 h 1308"/>
                    <a:gd name="T48" fmla="*/ 805 w 1090"/>
                    <a:gd name="T49" fmla="*/ 1225 h 1308"/>
                    <a:gd name="T50" fmla="*/ 764 w 1090"/>
                    <a:gd name="T51" fmla="*/ 1171 h 1308"/>
                    <a:gd name="T52" fmla="*/ 762 w 1090"/>
                    <a:gd name="T53" fmla="*/ 1117 h 1308"/>
                    <a:gd name="T54" fmla="*/ 762 w 1090"/>
                    <a:gd name="T55" fmla="*/ 1032 h 1308"/>
                    <a:gd name="T56" fmla="*/ 740 w 1090"/>
                    <a:gd name="T57" fmla="*/ 950 h 1308"/>
                    <a:gd name="T58" fmla="*/ 744 w 1090"/>
                    <a:gd name="T59" fmla="*/ 889 h 1308"/>
                    <a:gd name="T60" fmla="*/ 885 w 1090"/>
                    <a:gd name="T61" fmla="*/ 664 h 1308"/>
                    <a:gd name="T62" fmla="*/ 1090 w 1090"/>
                    <a:gd name="T63" fmla="*/ 380 h 1308"/>
                    <a:gd name="T64" fmla="*/ 1030 w 1090"/>
                    <a:gd name="T65" fmla="*/ 334 h 1308"/>
                    <a:gd name="T66" fmla="*/ 992 w 1090"/>
                    <a:gd name="T67" fmla="*/ 322 h 1308"/>
                    <a:gd name="T68" fmla="*/ 943 w 1090"/>
                    <a:gd name="T69" fmla="*/ 324 h 1308"/>
                    <a:gd name="T70" fmla="*/ 923 w 1090"/>
                    <a:gd name="T71" fmla="*/ 336 h 1308"/>
                    <a:gd name="T72" fmla="*/ 883 w 1090"/>
                    <a:gd name="T73" fmla="*/ 372 h 1308"/>
                    <a:gd name="T74" fmla="*/ 837 w 1090"/>
                    <a:gd name="T75" fmla="*/ 380 h 1308"/>
                    <a:gd name="T76" fmla="*/ 690 w 1090"/>
                    <a:gd name="T77" fmla="*/ 362 h 1308"/>
                    <a:gd name="T78" fmla="*/ 571 w 1090"/>
                    <a:gd name="T79" fmla="*/ 338 h 1308"/>
                    <a:gd name="T80" fmla="*/ 539 w 1090"/>
                    <a:gd name="T81" fmla="*/ 304 h 1308"/>
                    <a:gd name="T82" fmla="*/ 551 w 1090"/>
                    <a:gd name="T83" fmla="*/ 248 h 1308"/>
                    <a:gd name="T84" fmla="*/ 573 w 1090"/>
                    <a:gd name="T85" fmla="*/ 221 h 1308"/>
                    <a:gd name="T86" fmla="*/ 624 w 1090"/>
                    <a:gd name="T87" fmla="*/ 173 h 1308"/>
                    <a:gd name="T88" fmla="*/ 551 w 1090"/>
                    <a:gd name="T89" fmla="*/ 137 h 1308"/>
                    <a:gd name="T90" fmla="*/ 487 w 1090"/>
                    <a:gd name="T91" fmla="*/ 117 h 1308"/>
                    <a:gd name="T92" fmla="*/ 461 w 1090"/>
                    <a:gd name="T93" fmla="*/ 58 h 1308"/>
                    <a:gd name="T94" fmla="*/ 446 w 1090"/>
                    <a:gd name="T95" fmla="*/ 10 h 1308"/>
                    <a:gd name="T96" fmla="*/ 428 w 1090"/>
                    <a:gd name="T97" fmla="*/ 0 h 1308"/>
                    <a:gd name="T98" fmla="*/ 354 w 1090"/>
                    <a:gd name="T99" fmla="*/ 22 h 1308"/>
                    <a:gd name="T100" fmla="*/ 318 w 1090"/>
                    <a:gd name="T101" fmla="*/ 65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308">
                      <a:moveTo>
                        <a:pt x="296" y="95"/>
                      </a:moveTo>
                      <a:lnTo>
                        <a:pt x="296" y="95"/>
                      </a:lnTo>
                      <a:lnTo>
                        <a:pt x="273" y="123"/>
                      </a:lnTo>
                      <a:lnTo>
                        <a:pt x="249" y="151"/>
                      </a:lnTo>
                      <a:lnTo>
                        <a:pt x="249" y="151"/>
                      </a:lnTo>
                      <a:lnTo>
                        <a:pt x="217" y="191"/>
                      </a:lnTo>
                      <a:lnTo>
                        <a:pt x="181" y="228"/>
                      </a:lnTo>
                      <a:lnTo>
                        <a:pt x="161" y="248"/>
                      </a:lnTo>
                      <a:lnTo>
                        <a:pt x="141" y="264"/>
                      </a:lnTo>
                      <a:lnTo>
                        <a:pt x="120" y="280"/>
                      </a:lnTo>
                      <a:lnTo>
                        <a:pt x="96" y="296"/>
                      </a:lnTo>
                      <a:lnTo>
                        <a:pt x="96" y="296"/>
                      </a:lnTo>
                      <a:lnTo>
                        <a:pt x="84" y="304"/>
                      </a:lnTo>
                      <a:lnTo>
                        <a:pt x="74" y="314"/>
                      </a:lnTo>
                      <a:lnTo>
                        <a:pt x="50" y="338"/>
                      </a:lnTo>
                      <a:lnTo>
                        <a:pt x="50" y="338"/>
                      </a:lnTo>
                      <a:lnTo>
                        <a:pt x="36" y="356"/>
                      </a:lnTo>
                      <a:lnTo>
                        <a:pt x="18" y="374"/>
                      </a:lnTo>
                      <a:lnTo>
                        <a:pt x="18" y="374"/>
                      </a:lnTo>
                      <a:lnTo>
                        <a:pt x="0" y="386"/>
                      </a:lnTo>
                      <a:lnTo>
                        <a:pt x="0" y="386"/>
                      </a:lnTo>
                      <a:lnTo>
                        <a:pt x="0" y="388"/>
                      </a:lnTo>
                      <a:lnTo>
                        <a:pt x="0" y="388"/>
                      </a:lnTo>
                      <a:lnTo>
                        <a:pt x="8" y="405"/>
                      </a:lnTo>
                      <a:lnTo>
                        <a:pt x="14" y="429"/>
                      </a:lnTo>
                      <a:lnTo>
                        <a:pt x="14" y="429"/>
                      </a:lnTo>
                      <a:lnTo>
                        <a:pt x="18" y="465"/>
                      </a:lnTo>
                      <a:lnTo>
                        <a:pt x="22" y="501"/>
                      </a:lnTo>
                      <a:lnTo>
                        <a:pt x="22" y="501"/>
                      </a:lnTo>
                      <a:lnTo>
                        <a:pt x="28" y="557"/>
                      </a:lnTo>
                      <a:lnTo>
                        <a:pt x="28" y="557"/>
                      </a:lnTo>
                      <a:lnTo>
                        <a:pt x="34" y="586"/>
                      </a:lnTo>
                      <a:lnTo>
                        <a:pt x="34" y="586"/>
                      </a:lnTo>
                      <a:lnTo>
                        <a:pt x="40" y="618"/>
                      </a:lnTo>
                      <a:lnTo>
                        <a:pt x="42" y="636"/>
                      </a:lnTo>
                      <a:lnTo>
                        <a:pt x="42" y="654"/>
                      </a:lnTo>
                      <a:lnTo>
                        <a:pt x="42" y="654"/>
                      </a:lnTo>
                      <a:lnTo>
                        <a:pt x="42" y="662"/>
                      </a:lnTo>
                      <a:lnTo>
                        <a:pt x="42" y="662"/>
                      </a:lnTo>
                      <a:lnTo>
                        <a:pt x="44" y="670"/>
                      </a:lnTo>
                      <a:lnTo>
                        <a:pt x="42" y="678"/>
                      </a:lnTo>
                      <a:lnTo>
                        <a:pt x="42" y="678"/>
                      </a:lnTo>
                      <a:lnTo>
                        <a:pt x="44" y="700"/>
                      </a:lnTo>
                      <a:lnTo>
                        <a:pt x="48" y="722"/>
                      </a:lnTo>
                      <a:lnTo>
                        <a:pt x="54" y="741"/>
                      </a:lnTo>
                      <a:lnTo>
                        <a:pt x="60" y="763"/>
                      </a:lnTo>
                      <a:lnTo>
                        <a:pt x="76" y="805"/>
                      </a:lnTo>
                      <a:lnTo>
                        <a:pt x="96" y="847"/>
                      </a:lnTo>
                      <a:lnTo>
                        <a:pt x="96" y="847"/>
                      </a:lnTo>
                      <a:lnTo>
                        <a:pt x="112" y="885"/>
                      </a:lnTo>
                      <a:lnTo>
                        <a:pt x="127" y="924"/>
                      </a:lnTo>
                      <a:lnTo>
                        <a:pt x="141" y="966"/>
                      </a:lnTo>
                      <a:lnTo>
                        <a:pt x="147" y="986"/>
                      </a:lnTo>
                      <a:lnTo>
                        <a:pt x="151" y="1008"/>
                      </a:lnTo>
                      <a:lnTo>
                        <a:pt x="151" y="1008"/>
                      </a:lnTo>
                      <a:lnTo>
                        <a:pt x="151" y="1020"/>
                      </a:lnTo>
                      <a:lnTo>
                        <a:pt x="151" y="1020"/>
                      </a:lnTo>
                      <a:lnTo>
                        <a:pt x="157" y="1024"/>
                      </a:lnTo>
                      <a:lnTo>
                        <a:pt x="165" y="1028"/>
                      </a:lnTo>
                      <a:lnTo>
                        <a:pt x="187" y="1034"/>
                      </a:lnTo>
                      <a:lnTo>
                        <a:pt x="213" y="1036"/>
                      </a:lnTo>
                      <a:lnTo>
                        <a:pt x="251" y="1038"/>
                      </a:lnTo>
                      <a:lnTo>
                        <a:pt x="251" y="1038"/>
                      </a:lnTo>
                      <a:lnTo>
                        <a:pt x="283" y="1042"/>
                      </a:lnTo>
                      <a:lnTo>
                        <a:pt x="314" y="1048"/>
                      </a:lnTo>
                      <a:lnTo>
                        <a:pt x="346" y="1056"/>
                      </a:lnTo>
                      <a:lnTo>
                        <a:pt x="376" y="1067"/>
                      </a:lnTo>
                      <a:lnTo>
                        <a:pt x="402" y="1083"/>
                      </a:lnTo>
                      <a:lnTo>
                        <a:pt x="428" y="1103"/>
                      </a:lnTo>
                      <a:lnTo>
                        <a:pt x="440" y="1115"/>
                      </a:lnTo>
                      <a:lnTo>
                        <a:pt x="452" y="1127"/>
                      </a:lnTo>
                      <a:lnTo>
                        <a:pt x="461" y="1141"/>
                      </a:lnTo>
                      <a:lnTo>
                        <a:pt x="471" y="1157"/>
                      </a:lnTo>
                      <a:lnTo>
                        <a:pt x="471" y="1157"/>
                      </a:lnTo>
                      <a:lnTo>
                        <a:pt x="479" y="1167"/>
                      </a:lnTo>
                      <a:lnTo>
                        <a:pt x="487" y="1177"/>
                      </a:lnTo>
                      <a:lnTo>
                        <a:pt x="497" y="1185"/>
                      </a:lnTo>
                      <a:lnTo>
                        <a:pt x="509" y="1191"/>
                      </a:lnTo>
                      <a:lnTo>
                        <a:pt x="509" y="1191"/>
                      </a:lnTo>
                      <a:lnTo>
                        <a:pt x="654" y="1250"/>
                      </a:lnTo>
                      <a:lnTo>
                        <a:pt x="801" y="1306"/>
                      </a:lnTo>
                      <a:lnTo>
                        <a:pt x="801" y="1306"/>
                      </a:lnTo>
                      <a:lnTo>
                        <a:pt x="807" y="1306"/>
                      </a:lnTo>
                      <a:lnTo>
                        <a:pt x="813" y="1308"/>
                      </a:lnTo>
                      <a:lnTo>
                        <a:pt x="813" y="1308"/>
                      </a:lnTo>
                      <a:lnTo>
                        <a:pt x="825" y="1306"/>
                      </a:lnTo>
                      <a:lnTo>
                        <a:pt x="837" y="1304"/>
                      </a:lnTo>
                      <a:lnTo>
                        <a:pt x="845" y="1300"/>
                      </a:lnTo>
                      <a:lnTo>
                        <a:pt x="849" y="1296"/>
                      </a:lnTo>
                      <a:lnTo>
                        <a:pt x="849" y="1296"/>
                      </a:lnTo>
                      <a:lnTo>
                        <a:pt x="853" y="1286"/>
                      </a:lnTo>
                      <a:lnTo>
                        <a:pt x="853" y="1278"/>
                      </a:lnTo>
                      <a:lnTo>
                        <a:pt x="855" y="1268"/>
                      </a:lnTo>
                      <a:lnTo>
                        <a:pt x="853" y="1260"/>
                      </a:lnTo>
                      <a:lnTo>
                        <a:pt x="849" y="1252"/>
                      </a:lnTo>
                      <a:lnTo>
                        <a:pt x="843" y="1244"/>
                      </a:lnTo>
                      <a:lnTo>
                        <a:pt x="835" y="1238"/>
                      </a:lnTo>
                      <a:lnTo>
                        <a:pt x="823" y="1234"/>
                      </a:lnTo>
                      <a:lnTo>
                        <a:pt x="823" y="1234"/>
                      </a:lnTo>
                      <a:lnTo>
                        <a:pt x="805" y="1225"/>
                      </a:lnTo>
                      <a:lnTo>
                        <a:pt x="789" y="1215"/>
                      </a:lnTo>
                      <a:lnTo>
                        <a:pt x="780" y="1201"/>
                      </a:lnTo>
                      <a:lnTo>
                        <a:pt x="770" y="1187"/>
                      </a:lnTo>
                      <a:lnTo>
                        <a:pt x="764" y="1171"/>
                      </a:lnTo>
                      <a:lnTo>
                        <a:pt x="762" y="1153"/>
                      </a:lnTo>
                      <a:lnTo>
                        <a:pt x="760" y="1135"/>
                      </a:lnTo>
                      <a:lnTo>
                        <a:pt x="762" y="1117"/>
                      </a:lnTo>
                      <a:lnTo>
                        <a:pt x="762" y="1117"/>
                      </a:lnTo>
                      <a:lnTo>
                        <a:pt x="764" y="1095"/>
                      </a:lnTo>
                      <a:lnTo>
                        <a:pt x="764" y="1073"/>
                      </a:lnTo>
                      <a:lnTo>
                        <a:pt x="764" y="1054"/>
                      </a:lnTo>
                      <a:lnTo>
                        <a:pt x="762" y="1032"/>
                      </a:lnTo>
                      <a:lnTo>
                        <a:pt x="758" y="1012"/>
                      </a:lnTo>
                      <a:lnTo>
                        <a:pt x="754" y="990"/>
                      </a:lnTo>
                      <a:lnTo>
                        <a:pt x="740" y="950"/>
                      </a:lnTo>
                      <a:lnTo>
                        <a:pt x="740" y="950"/>
                      </a:lnTo>
                      <a:lnTo>
                        <a:pt x="736" y="934"/>
                      </a:lnTo>
                      <a:lnTo>
                        <a:pt x="736" y="918"/>
                      </a:lnTo>
                      <a:lnTo>
                        <a:pt x="740" y="902"/>
                      </a:lnTo>
                      <a:lnTo>
                        <a:pt x="744" y="889"/>
                      </a:lnTo>
                      <a:lnTo>
                        <a:pt x="744" y="889"/>
                      </a:lnTo>
                      <a:lnTo>
                        <a:pt x="813" y="775"/>
                      </a:lnTo>
                      <a:lnTo>
                        <a:pt x="849" y="720"/>
                      </a:lnTo>
                      <a:lnTo>
                        <a:pt x="885" y="664"/>
                      </a:lnTo>
                      <a:lnTo>
                        <a:pt x="885" y="664"/>
                      </a:lnTo>
                      <a:lnTo>
                        <a:pt x="935" y="592"/>
                      </a:lnTo>
                      <a:lnTo>
                        <a:pt x="984" y="523"/>
                      </a:lnTo>
                      <a:lnTo>
                        <a:pt x="1090" y="380"/>
                      </a:lnTo>
                      <a:lnTo>
                        <a:pt x="1090" y="380"/>
                      </a:lnTo>
                      <a:lnTo>
                        <a:pt x="1070" y="364"/>
                      </a:lnTo>
                      <a:lnTo>
                        <a:pt x="1050" y="348"/>
                      </a:lnTo>
                      <a:lnTo>
                        <a:pt x="1030" y="334"/>
                      </a:lnTo>
                      <a:lnTo>
                        <a:pt x="1020" y="330"/>
                      </a:lnTo>
                      <a:lnTo>
                        <a:pt x="1008" y="326"/>
                      </a:lnTo>
                      <a:lnTo>
                        <a:pt x="1008" y="326"/>
                      </a:lnTo>
                      <a:lnTo>
                        <a:pt x="992" y="322"/>
                      </a:lnTo>
                      <a:lnTo>
                        <a:pt x="972" y="320"/>
                      </a:lnTo>
                      <a:lnTo>
                        <a:pt x="972" y="320"/>
                      </a:lnTo>
                      <a:lnTo>
                        <a:pt x="956" y="322"/>
                      </a:lnTo>
                      <a:lnTo>
                        <a:pt x="943" y="324"/>
                      </a:lnTo>
                      <a:lnTo>
                        <a:pt x="931" y="330"/>
                      </a:lnTo>
                      <a:lnTo>
                        <a:pt x="927" y="332"/>
                      </a:lnTo>
                      <a:lnTo>
                        <a:pt x="923" y="336"/>
                      </a:lnTo>
                      <a:lnTo>
                        <a:pt x="923" y="336"/>
                      </a:lnTo>
                      <a:lnTo>
                        <a:pt x="913" y="348"/>
                      </a:lnTo>
                      <a:lnTo>
                        <a:pt x="903" y="358"/>
                      </a:lnTo>
                      <a:lnTo>
                        <a:pt x="893" y="366"/>
                      </a:lnTo>
                      <a:lnTo>
                        <a:pt x="883" y="372"/>
                      </a:lnTo>
                      <a:lnTo>
                        <a:pt x="871" y="376"/>
                      </a:lnTo>
                      <a:lnTo>
                        <a:pt x="861" y="378"/>
                      </a:lnTo>
                      <a:lnTo>
                        <a:pt x="837" y="380"/>
                      </a:lnTo>
                      <a:lnTo>
                        <a:pt x="837" y="380"/>
                      </a:lnTo>
                      <a:lnTo>
                        <a:pt x="817" y="380"/>
                      </a:lnTo>
                      <a:lnTo>
                        <a:pt x="795" y="376"/>
                      </a:lnTo>
                      <a:lnTo>
                        <a:pt x="795" y="376"/>
                      </a:lnTo>
                      <a:lnTo>
                        <a:pt x="690" y="362"/>
                      </a:lnTo>
                      <a:lnTo>
                        <a:pt x="638" y="354"/>
                      </a:lnTo>
                      <a:lnTo>
                        <a:pt x="585" y="344"/>
                      </a:lnTo>
                      <a:lnTo>
                        <a:pt x="585" y="344"/>
                      </a:lnTo>
                      <a:lnTo>
                        <a:pt x="571" y="338"/>
                      </a:lnTo>
                      <a:lnTo>
                        <a:pt x="555" y="328"/>
                      </a:lnTo>
                      <a:lnTo>
                        <a:pt x="545" y="316"/>
                      </a:lnTo>
                      <a:lnTo>
                        <a:pt x="541" y="310"/>
                      </a:lnTo>
                      <a:lnTo>
                        <a:pt x="539" y="304"/>
                      </a:lnTo>
                      <a:lnTo>
                        <a:pt x="539" y="304"/>
                      </a:lnTo>
                      <a:lnTo>
                        <a:pt x="539" y="286"/>
                      </a:lnTo>
                      <a:lnTo>
                        <a:pt x="543" y="266"/>
                      </a:lnTo>
                      <a:lnTo>
                        <a:pt x="551" y="248"/>
                      </a:lnTo>
                      <a:lnTo>
                        <a:pt x="561" y="232"/>
                      </a:lnTo>
                      <a:lnTo>
                        <a:pt x="561" y="232"/>
                      </a:lnTo>
                      <a:lnTo>
                        <a:pt x="567" y="227"/>
                      </a:lnTo>
                      <a:lnTo>
                        <a:pt x="573" y="221"/>
                      </a:lnTo>
                      <a:lnTo>
                        <a:pt x="589" y="209"/>
                      </a:lnTo>
                      <a:lnTo>
                        <a:pt x="623" y="191"/>
                      </a:lnTo>
                      <a:lnTo>
                        <a:pt x="623" y="191"/>
                      </a:lnTo>
                      <a:lnTo>
                        <a:pt x="624" y="173"/>
                      </a:lnTo>
                      <a:lnTo>
                        <a:pt x="624" y="173"/>
                      </a:lnTo>
                      <a:lnTo>
                        <a:pt x="587" y="153"/>
                      </a:lnTo>
                      <a:lnTo>
                        <a:pt x="569" y="143"/>
                      </a:lnTo>
                      <a:lnTo>
                        <a:pt x="551" y="137"/>
                      </a:lnTo>
                      <a:lnTo>
                        <a:pt x="551" y="137"/>
                      </a:lnTo>
                      <a:lnTo>
                        <a:pt x="523" y="129"/>
                      </a:lnTo>
                      <a:lnTo>
                        <a:pt x="503" y="123"/>
                      </a:lnTo>
                      <a:lnTo>
                        <a:pt x="487" y="117"/>
                      </a:lnTo>
                      <a:lnTo>
                        <a:pt x="477" y="107"/>
                      </a:lnTo>
                      <a:lnTo>
                        <a:pt x="471" y="95"/>
                      </a:lnTo>
                      <a:lnTo>
                        <a:pt x="465" y="79"/>
                      </a:lnTo>
                      <a:lnTo>
                        <a:pt x="461" y="58"/>
                      </a:lnTo>
                      <a:lnTo>
                        <a:pt x="457" y="30"/>
                      </a:lnTo>
                      <a:lnTo>
                        <a:pt x="457" y="30"/>
                      </a:lnTo>
                      <a:lnTo>
                        <a:pt x="454" y="20"/>
                      </a:lnTo>
                      <a:lnTo>
                        <a:pt x="446" y="10"/>
                      </a:lnTo>
                      <a:lnTo>
                        <a:pt x="436" y="4"/>
                      </a:lnTo>
                      <a:lnTo>
                        <a:pt x="428" y="0"/>
                      </a:lnTo>
                      <a:lnTo>
                        <a:pt x="428" y="0"/>
                      </a:lnTo>
                      <a:lnTo>
                        <a:pt x="428" y="0"/>
                      </a:lnTo>
                      <a:lnTo>
                        <a:pt x="428" y="0"/>
                      </a:lnTo>
                      <a:lnTo>
                        <a:pt x="404" y="8"/>
                      </a:lnTo>
                      <a:lnTo>
                        <a:pt x="378" y="16"/>
                      </a:lnTo>
                      <a:lnTo>
                        <a:pt x="354" y="22"/>
                      </a:lnTo>
                      <a:lnTo>
                        <a:pt x="330" y="32"/>
                      </a:lnTo>
                      <a:lnTo>
                        <a:pt x="330" y="32"/>
                      </a:lnTo>
                      <a:lnTo>
                        <a:pt x="326" y="50"/>
                      </a:lnTo>
                      <a:lnTo>
                        <a:pt x="318" y="65"/>
                      </a:lnTo>
                      <a:lnTo>
                        <a:pt x="308" y="79"/>
                      </a:lnTo>
                      <a:lnTo>
                        <a:pt x="296" y="95"/>
                      </a:lnTo>
                      <a:lnTo>
                        <a:pt x="296" y="95"/>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6" name="Freeform 16">
                  <a:extLst>
                    <a:ext uri="{FF2B5EF4-FFF2-40B4-BE49-F238E27FC236}">
                      <a16:creationId xmlns:a16="http://schemas.microsoft.com/office/drawing/2014/main" id="{4EBE6BA9-77E6-4055-8728-DB147392663E}"/>
                    </a:ext>
                  </a:extLst>
                </p:cNvPr>
                <p:cNvSpPr>
                  <a:spLocks/>
                </p:cNvSpPr>
                <p:nvPr/>
              </p:nvSpPr>
              <p:spPr bwMode="auto">
                <a:xfrm>
                  <a:off x="4513263" y="5203825"/>
                  <a:ext cx="1749425" cy="1533525"/>
                </a:xfrm>
                <a:custGeom>
                  <a:avLst/>
                  <a:gdLst>
                    <a:gd name="T0" fmla="*/ 698 w 1102"/>
                    <a:gd name="T1" fmla="*/ 217 h 966"/>
                    <a:gd name="T2" fmla="*/ 636 w 1102"/>
                    <a:gd name="T3" fmla="*/ 225 h 966"/>
                    <a:gd name="T4" fmla="*/ 583 w 1102"/>
                    <a:gd name="T5" fmla="*/ 203 h 966"/>
                    <a:gd name="T6" fmla="*/ 547 w 1102"/>
                    <a:gd name="T7" fmla="*/ 151 h 966"/>
                    <a:gd name="T8" fmla="*/ 523 w 1102"/>
                    <a:gd name="T9" fmla="*/ 42 h 966"/>
                    <a:gd name="T10" fmla="*/ 517 w 1102"/>
                    <a:gd name="T11" fmla="*/ 4 h 966"/>
                    <a:gd name="T12" fmla="*/ 479 w 1102"/>
                    <a:gd name="T13" fmla="*/ 0 h 966"/>
                    <a:gd name="T14" fmla="*/ 394 w 1102"/>
                    <a:gd name="T15" fmla="*/ 4 h 966"/>
                    <a:gd name="T16" fmla="*/ 358 w 1102"/>
                    <a:gd name="T17" fmla="*/ 0 h 966"/>
                    <a:gd name="T18" fmla="*/ 350 w 1102"/>
                    <a:gd name="T19" fmla="*/ 12 h 966"/>
                    <a:gd name="T20" fmla="*/ 302 w 1102"/>
                    <a:gd name="T21" fmla="*/ 56 h 966"/>
                    <a:gd name="T22" fmla="*/ 225 w 1102"/>
                    <a:gd name="T23" fmla="*/ 72 h 966"/>
                    <a:gd name="T24" fmla="*/ 213 w 1102"/>
                    <a:gd name="T25" fmla="*/ 72 h 966"/>
                    <a:gd name="T26" fmla="*/ 153 w 1102"/>
                    <a:gd name="T27" fmla="*/ 96 h 966"/>
                    <a:gd name="T28" fmla="*/ 135 w 1102"/>
                    <a:gd name="T29" fmla="*/ 128 h 966"/>
                    <a:gd name="T30" fmla="*/ 131 w 1102"/>
                    <a:gd name="T31" fmla="*/ 175 h 966"/>
                    <a:gd name="T32" fmla="*/ 98 w 1102"/>
                    <a:gd name="T33" fmla="*/ 247 h 966"/>
                    <a:gd name="T34" fmla="*/ 52 w 1102"/>
                    <a:gd name="T35" fmla="*/ 298 h 966"/>
                    <a:gd name="T36" fmla="*/ 0 w 1102"/>
                    <a:gd name="T37" fmla="*/ 358 h 966"/>
                    <a:gd name="T38" fmla="*/ 20 w 1102"/>
                    <a:gd name="T39" fmla="*/ 372 h 966"/>
                    <a:gd name="T40" fmla="*/ 58 w 1102"/>
                    <a:gd name="T41" fmla="*/ 436 h 966"/>
                    <a:gd name="T42" fmla="*/ 66 w 1102"/>
                    <a:gd name="T43" fmla="*/ 489 h 966"/>
                    <a:gd name="T44" fmla="*/ 88 w 1102"/>
                    <a:gd name="T45" fmla="*/ 507 h 966"/>
                    <a:gd name="T46" fmla="*/ 139 w 1102"/>
                    <a:gd name="T47" fmla="*/ 549 h 966"/>
                    <a:gd name="T48" fmla="*/ 167 w 1102"/>
                    <a:gd name="T49" fmla="*/ 589 h 966"/>
                    <a:gd name="T50" fmla="*/ 181 w 1102"/>
                    <a:gd name="T51" fmla="*/ 642 h 966"/>
                    <a:gd name="T52" fmla="*/ 207 w 1102"/>
                    <a:gd name="T53" fmla="*/ 716 h 966"/>
                    <a:gd name="T54" fmla="*/ 271 w 1102"/>
                    <a:gd name="T55" fmla="*/ 790 h 966"/>
                    <a:gd name="T56" fmla="*/ 348 w 1102"/>
                    <a:gd name="T57" fmla="*/ 811 h 966"/>
                    <a:gd name="T58" fmla="*/ 366 w 1102"/>
                    <a:gd name="T59" fmla="*/ 933 h 966"/>
                    <a:gd name="T60" fmla="*/ 400 w 1102"/>
                    <a:gd name="T61" fmla="*/ 929 h 966"/>
                    <a:gd name="T62" fmla="*/ 453 w 1102"/>
                    <a:gd name="T63" fmla="*/ 966 h 966"/>
                    <a:gd name="T64" fmla="*/ 475 w 1102"/>
                    <a:gd name="T65" fmla="*/ 937 h 966"/>
                    <a:gd name="T66" fmla="*/ 563 w 1102"/>
                    <a:gd name="T67" fmla="*/ 833 h 966"/>
                    <a:gd name="T68" fmla="*/ 620 w 1102"/>
                    <a:gd name="T69" fmla="*/ 805 h 966"/>
                    <a:gd name="T70" fmla="*/ 688 w 1102"/>
                    <a:gd name="T71" fmla="*/ 795 h 966"/>
                    <a:gd name="T72" fmla="*/ 726 w 1102"/>
                    <a:gd name="T73" fmla="*/ 797 h 966"/>
                    <a:gd name="T74" fmla="*/ 752 w 1102"/>
                    <a:gd name="T75" fmla="*/ 797 h 966"/>
                    <a:gd name="T76" fmla="*/ 807 w 1102"/>
                    <a:gd name="T77" fmla="*/ 817 h 966"/>
                    <a:gd name="T78" fmla="*/ 845 w 1102"/>
                    <a:gd name="T79" fmla="*/ 843 h 966"/>
                    <a:gd name="T80" fmla="*/ 881 w 1102"/>
                    <a:gd name="T81" fmla="*/ 847 h 966"/>
                    <a:gd name="T82" fmla="*/ 915 w 1102"/>
                    <a:gd name="T83" fmla="*/ 829 h 966"/>
                    <a:gd name="T84" fmla="*/ 933 w 1102"/>
                    <a:gd name="T85" fmla="*/ 799 h 966"/>
                    <a:gd name="T86" fmla="*/ 1098 w 1102"/>
                    <a:gd name="T87" fmla="*/ 760 h 966"/>
                    <a:gd name="T88" fmla="*/ 1092 w 1102"/>
                    <a:gd name="T89" fmla="*/ 702 h 966"/>
                    <a:gd name="T90" fmla="*/ 1020 w 1102"/>
                    <a:gd name="T91" fmla="*/ 525 h 966"/>
                    <a:gd name="T92" fmla="*/ 996 w 1102"/>
                    <a:gd name="T93" fmla="*/ 434 h 966"/>
                    <a:gd name="T94" fmla="*/ 992 w 1102"/>
                    <a:gd name="T95" fmla="*/ 362 h 966"/>
                    <a:gd name="T96" fmla="*/ 978 w 1102"/>
                    <a:gd name="T97" fmla="*/ 296 h 966"/>
                    <a:gd name="T98" fmla="*/ 962 w 1102"/>
                    <a:gd name="T99" fmla="*/ 151 h 966"/>
                    <a:gd name="T100" fmla="*/ 791 w 1102"/>
                    <a:gd name="T101" fmla="*/ 18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2" h="966">
                      <a:moveTo>
                        <a:pt x="791" y="189"/>
                      </a:moveTo>
                      <a:lnTo>
                        <a:pt x="791" y="189"/>
                      </a:lnTo>
                      <a:lnTo>
                        <a:pt x="698" y="217"/>
                      </a:lnTo>
                      <a:lnTo>
                        <a:pt x="698" y="217"/>
                      </a:lnTo>
                      <a:lnTo>
                        <a:pt x="672" y="225"/>
                      </a:lnTo>
                      <a:lnTo>
                        <a:pt x="650" y="227"/>
                      </a:lnTo>
                      <a:lnTo>
                        <a:pt x="650" y="227"/>
                      </a:lnTo>
                      <a:lnTo>
                        <a:pt x="636" y="225"/>
                      </a:lnTo>
                      <a:lnTo>
                        <a:pt x="622" y="223"/>
                      </a:lnTo>
                      <a:lnTo>
                        <a:pt x="611" y="219"/>
                      </a:lnTo>
                      <a:lnTo>
                        <a:pt x="597" y="211"/>
                      </a:lnTo>
                      <a:lnTo>
                        <a:pt x="583" y="203"/>
                      </a:lnTo>
                      <a:lnTo>
                        <a:pt x="569" y="189"/>
                      </a:lnTo>
                      <a:lnTo>
                        <a:pt x="559" y="173"/>
                      </a:lnTo>
                      <a:lnTo>
                        <a:pt x="547" y="151"/>
                      </a:lnTo>
                      <a:lnTo>
                        <a:pt x="547" y="151"/>
                      </a:lnTo>
                      <a:lnTo>
                        <a:pt x="537" y="124"/>
                      </a:lnTo>
                      <a:lnTo>
                        <a:pt x="531" y="96"/>
                      </a:lnTo>
                      <a:lnTo>
                        <a:pt x="527" y="68"/>
                      </a:lnTo>
                      <a:lnTo>
                        <a:pt x="523" y="42"/>
                      </a:lnTo>
                      <a:lnTo>
                        <a:pt x="523" y="42"/>
                      </a:lnTo>
                      <a:lnTo>
                        <a:pt x="519" y="14"/>
                      </a:lnTo>
                      <a:lnTo>
                        <a:pt x="517" y="4"/>
                      </a:lnTo>
                      <a:lnTo>
                        <a:pt x="517" y="4"/>
                      </a:lnTo>
                      <a:lnTo>
                        <a:pt x="507" y="2"/>
                      </a:lnTo>
                      <a:lnTo>
                        <a:pt x="483" y="0"/>
                      </a:lnTo>
                      <a:lnTo>
                        <a:pt x="479" y="0"/>
                      </a:lnTo>
                      <a:lnTo>
                        <a:pt x="479" y="0"/>
                      </a:lnTo>
                      <a:lnTo>
                        <a:pt x="440" y="2"/>
                      </a:lnTo>
                      <a:lnTo>
                        <a:pt x="440" y="2"/>
                      </a:lnTo>
                      <a:lnTo>
                        <a:pt x="394" y="4"/>
                      </a:lnTo>
                      <a:lnTo>
                        <a:pt x="394" y="4"/>
                      </a:lnTo>
                      <a:lnTo>
                        <a:pt x="382" y="2"/>
                      </a:lnTo>
                      <a:lnTo>
                        <a:pt x="382" y="2"/>
                      </a:lnTo>
                      <a:lnTo>
                        <a:pt x="358" y="0"/>
                      </a:lnTo>
                      <a:lnTo>
                        <a:pt x="358" y="0"/>
                      </a:lnTo>
                      <a:lnTo>
                        <a:pt x="354" y="2"/>
                      </a:lnTo>
                      <a:lnTo>
                        <a:pt x="354" y="2"/>
                      </a:lnTo>
                      <a:lnTo>
                        <a:pt x="350" y="12"/>
                      </a:lnTo>
                      <a:lnTo>
                        <a:pt x="350" y="12"/>
                      </a:lnTo>
                      <a:lnTo>
                        <a:pt x="342" y="22"/>
                      </a:lnTo>
                      <a:lnTo>
                        <a:pt x="336" y="32"/>
                      </a:lnTo>
                      <a:lnTo>
                        <a:pt x="318" y="46"/>
                      </a:lnTo>
                      <a:lnTo>
                        <a:pt x="302" y="56"/>
                      </a:lnTo>
                      <a:lnTo>
                        <a:pt x="285" y="64"/>
                      </a:lnTo>
                      <a:lnTo>
                        <a:pt x="267" y="68"/>
                      </a:lnTo>
                      <a:lnTo>
                        <a:pt x="251" y="70"/>
                      </a:lnTo>
                      <a:lnTo>
                        <a:pt x="225" y="72"/>
                      </a:lnTo>
                      <a:lnTo>
                        <a:pt x="225" y="72"/>
                      </a:lnTo>
                      <a:lnTo>
                        <a:pt x="215" y="72"/>
                      </a:lnTo>
                      <a:lnTo>
                        <a:pt x="213" y="72"/>
                      </a:lnTo>
                      <a:lnTo>
                        <a:pt x="213" y="72"/>
                      </a:lnTo>
                      <a:lnTo>
                        <a:pt x="213" y="72"/>
                      </a:lnTo>
                      <a:lnTo>
                        <a:pt x="213" y="72"/>
                      </a:lnTo>
                      <a:lnTo>
                        <a:pt x="153" y="96"/>
                      </a:lnTo>
                      <a:lnTo>
                        <a:pt x="153" y="96"/>
                      </a:lnTo>
                      <a:lnTo>
                        <a:pt x="153" y="98"/>
                      </a:lnTo>
                      <a:lnTo>
                        <a:pt x="153" y="98"/>
                      </a:lnTo>
                      <a:lnTo>
                        <a:pt x="141" y="112"/>
                      </a:lnTo>
                      <a:lnTo>
                        <a:pt x="135" y="128"/>
                      </a:lnTo>
                      <a:lnTo>
                        <a:pt x="131" y="145"/>
                      </a:lnTo>
                      <a:lnTo>
                        <a:pt x="131" y="165"/>
                      </a:lnTo>
                      <a:lnTo>
                        <a:pt x="131" y="165"/>
                      </a:lnTo>
                      <a:lnTo>
                        <a:pt x="131" y="175"/>
                      </a:lnTo>
                      <a:lnTo>
                        <a:pt x="131" y="185"/>
                      </a:lnTo>
                      <a:lnTo>
                        <a:pt x="125" y="203"/>
                      </a:lnTo>
                      <a:lnTo>
                        <a:pt x="116" y="225"/>
                      </a:lnTo>
                      <a:lnTo>
                        <a:pt x="98" y="247"/>
                      </a:lnTo>
                      <a:lnTo>
                        <a:pt x="98" y="247"/>
                      </a:lnTo>
                      <a:lnTo>
                        <a:pt x="76" y="273"/>
                      </a:lnTo>
                      <a:lnTo>
                        <a:pt x="52" y="298"/>
                      </a:lnTo>
                      <a:lnTo>
                        <a:pt x="52" y="298"/>
                      </a:lnTo>
                      <a:lnTo>
                        <a:pt x="28" y="324"/>
                      </a:lnTo>
                      <a:lnTo>
                        <a:pt x="4" y="352"/>
                      </a:lnTo>
                      <a:lnTo>
                        <a:pt x="4" y="352"/>
                      </a:lnTo>
                      <a:lnTo>
                        <a:pt x="0" y="358"/>
                      </a:lnTo>
                      <a:lnTo>
                        <a:pt x="0" y="358"/>
                      </a:lnTo>
                      <a:lnTo>
                        <a:pt x="2" y="360"/>
                      </a:lnTo>
                      <a:lnTo>
                        <a:pt x="2" y="360"/>
                      </a:lnTo>
                      <a:lnTo>
                        <a:pt x="20" y="372"/>
                      </a:lnTo>
                      <a:lnTo>
                        <a:pt x="34" y="388"/>
                      </a:lnTo>
                      <a:lnTo>
                        <a:pt x="44" y="402"/>
                      </a:lnTo>
                      <a:lnTo>
                        <a:pt x="52" y="418"/>
                      </a:lnTo>
                      <a:lnTo>
                        <a:pt x="58" y="436"/>
                      </a:lnTo>
                      <a:lnTo>
                        <a:pt x="62" y="452"/>
                      </a:lnTo>
                      <a:lnTo>
                        <a:pt x="66" y="483"/>
                      </a:lnTo>
                      <a:lnTo>
                        <a:pt x="66" y="483"/>
                      </a:lnTo>
                      <a:lnTo>
                        <a:pt x="66" y="489"/>
                      </a:lnTo>
                      <a:lnTo>
                        <a:pt x="70" y="493"/>
                      </a:lnTo>
                      <a:lnTo>
                        <a:pt x="76" y="499"/>
                      </a:lnTo>
                      <a:lnTo>
                        <a:pt x="88" y="507"/>
                      </a:lnTo>
                      <a:lnTo>
                        <a:pt x="88" y="507"/>
                      </a:lnTo>
                      <a:lnTo>
                        <a:pt x="112" y="523"/>
                      </a:lnTo>
                      <a:lnTo>
                        <a:pt x="133" y="543"/>
                      </a:lnTo>
                      <a:lnTo>
                        <a:pt x="133" y="543"/>
                      </a:lnTo>
                      <a:lnTo>
                        <a:pt x="139" y="549"/>
                      </a:lnTo>
                      <a:lnTo>
                        <a:pt x="139" y="549"/>
                      </a:lnTo>
                      <a:lnTo>
                        <a:pt x="153" y="569"/>
                      </a:lnTo>
                      <a:lnTo>
                        <a:pt x="167" y="589"/>
                      </a:lnTo>
                      <a:lnTo>
                        <a:pt x="167" y="589"/>
                      </a:lnTo>
                      <a:lnTo>
                        <a:pt x="173" y="601"/>
                      </a:lnTo>
                      <a:lnTo>
                        <a:pt x="179" y="613"/>
                      </a:lnTo>
                      <a:lnTo>
                        <a:pt x="181" y="627"/>
                      </a:lnTo>
                      <a:lnTo>
                        <a:pt x="181" y="642"/>
                      </a:lnTo>
                      <a:lnTo>
                        <a:pt x="181" y="642"/>
                      </a:lnTo>
                      <a:lnTo>
                        <a:pt x="195" y="688"/>
                      </a:lnTo>
                      <a:lnTo>
                        <a:pt x="195" y="688"/>
                      </a:lnTo>
                      <a:lnTo>
                        <a:pt x="207" y="716"/>
                      </a:lnTo>
                      <a:lnTo>
                        <a:pt x="219" y="740"/>
                      </a:lnTo>
                      <a:lnTo>
                        <a:pt x="235" y="760"/>
                      </a:lnTo>
                      <a:lnTo>
                        <a:pt x="251" y="778"/>
                      </a:lnTo>
                      <a:lnTo>
                        <a:pt x="271" y="790"/>
                      </a:lnTo>
                      <a:lnTo>
                        <a:pt x="292" y="801"/>
                      </a:lnTo>
                      <a:lnTo>
                        <a:pt x="318" y="807"/>
                      </a:lnTo>
                      <a:lnTo>
                        <a:pt x="348" y="811"/>
                      </a:lnTo>
                      <a:lnTo>
                        <a:pt x="348" y="811"/>
                      </a:lnTo>
                      <a:lnTo>
                        <a:pt x="342" y="945"/>
                      </a:lnTo>
                      <a:lnTo>
                        <a:pt x="342" y="945"/>
                      </a:lnTo>
                      <a:lnTo>
                        <a:pt x="354" y="939"/>
                      </a:lnTo>
                      <a:lnTo>
                        <a:pt x="366" y="933"/>
                      </a:lnTo>
                      <a:lnTo>
                        <a:pt x="378" y="929"/>
                      </a:lnTo>
                      <a:lnTo>
                        <a:pt x="390" y="929"/>
                      </a:lnTo>
                      <a:lnTo>
                        <a:pt x="390" y="929"/>
                      </a:lnTo>
                      <a:lnTo>
                        <a:pt x="400" y="929"/>
                      </a:lnTo>
                      <a:lnTo>
                        <a:pt x="408" y="931"/>
                      </a:lnTo>
                      <a:lnTo>
                        <a:pt x="424" y="937"/>
                      </a:lnTo>
                      <a:lnTo>
                        <a:pt x="440" y="949"/>
                      </a:lnTo>
                      <a:lnTo>
                        <a:pt x="453" y="966"/>
                      </a:lnTo>
                      <a:lnTo>
                        <a:pt x="453" y="966"/>
                      </a:lnTo>
                      <a:lnTo>
                        <a:pt x="465" y="949"/>
                      </a:lnTo>
                      <a:lnTo>
                        <a:pt x="475" y="937"/>
                      </a:lnTo>
                      <a:lnTo>
                        <a:pt x="475" y="937"/>
                      </a:lnTo>
                      <a:lnTo>
                        <a:pt x="493" y="905"/>
                      </a:lnTo>
                      <a:lnTo>
                        <a:pt x="515" y="879"/>
                      </a:lnTo>
                      <a:lnTo>
                        <a:pt x="537" y="853"/>
                      </a:lnTo>
                      <a:lnTo>
                        <a:pt x="563" y="833"/>
                      </a:lnTo>
                      <a:lnTo>
                        <a:pt x="577" y="825"/>
                      </a:lnTo>
                      <a:lnTo>
                        <a:pt x="591" y="817"/>
                      </a:lnTo>
                      <a:lnTo>
                        <a:pt x="605" y="811"/>
                      </a:lnTo>
                      <a:lnTo>
                        <a:pt x="620" y="805"/>
                      </a:lnTo>
                      <a:lnTo>
                        <a:pt x="636" y="801"/>
                      </a:lnTo>
                      <a:lnTo>
                        <a:pt x="652" y="797"/>
                      </a:lnTo>
                      <a:lnTo>
                        <a:pt x="670" y="795"/>
                      </a:lnTo>
                      <a:lnTo>
                        <a:pt x="688" y="795"/>
                      </a:lnTo>
                      <a:lnTo>
                        <a:pt x="688" y="795"/>
                      </a:lnTo>
                      <a:lnTo>
                        <a:pt x="706" y="795"/>
                      </a:lnTo>
                      <a:lnTo>
                        <a:pt x="726" y="797"/>
                      </a:lnTo>
                      <a:lnTo>
                        <a:pt x="726" y="797"/>
                      </a:lnTo>
                      <a:lnTo>
                        <a:pt x="732" y="799"/>
                      </a:lnTo>
                      <a:lnTo>
                        <a:pt x="732" y="799"/>
                      </a:lnTo>
                      <a:lnTo>
                        <a:pt x="752" y="797"/>
                      </a:lnTo>
                      <a:lnTo>
                        <a:pt x="752" y="797"/>
                      </a:lnTo>
                      <a:lnTo>
                        <a:pt x="764" y="799"/>
                      </a:lnTo>
                      <a:lnTo>
                        <a:pt x="764" y="799"/>
                      </a:lnTo>
                      <a:lnTo>
                        <a:pt x="793" y="809"/>
                      </a:lnTo>
                      <a:lnTo>
                        <a:pt x="807" y="817"/>
                      </a:lnTo>
                      <a:lnTo>
                        <a:pt x="819" y="825"/>
                      </a:lnTo>
                      <a:lnTo>
                        <a:pt x="819" y="825"/>
                      </a:lnTo>
                      <a:lnTo>
                        <a:pt x="831" y="835"/>
                      </a:lnTo>
                      <a:lnTo>
                        <a:pt x="845" y="843"/>
                      </a:lnTo>
                      <a:lnTo>
                        <a:pt x="859" y="847"/>
                      </a:lnTo>
                      <a:lnTo>
                        <a:pt x="871" y="849"/>
                      </a:lnTo>
                      <a:lnTo>
                        <a:pt x="871" y="849"/>
                      </a:lnTo>
                      <a:lnTo>
                        <a:pt x="881" y="847"/>
                      </a:lnTo>
                      <a:lnTo>
                        <a:pt x="891" y="845"/>
                      </a:lnTo>
                      <a:lnTo>
                        <a:pt x="899" y="841"/>
                      </a:lnTo>
                      <a:lnTo>
                        <a:pt x="909" y="835"/>
                      </a:lnTo>
                      <a:lnTo>
                        <a:pt x="915" y="829"/>
                      </a:lnTo>
                      <a:lnTo>
                        <a:pt x="923" y="819"/>
                      </a:lnTo>
                      <a:lnTo>
                        <a:pt x="927" y="809"/>
                      </a:lnTo>
                      <a:lnTo>
                        <a:pt x="933" y="799"/>
                      </a:lnTo>
                      <a:lnTo>
                        <a:pt x="933" y="799"/>
                      </a:lnTo>
                      <a:lnTo>
                        <a:pt x="945" y="760"/>
                      </a:lnTo>
                      <a:lnTo>
                        <a:pt x="945" y="760"/>
                      </a:lnTo>
                      <a:lnTo>
                        <a:pt x="1098" y="760"/>
                      </a:lnTo>
                      <a:lnTo>
                        <a:pt x="1098" y="760"/>
                      </a:lnTo>
                      <a:lnTo>
                        <a:pt x="1102" y="748"/>
                      </a:lnTo>
                      <a:lnTo>
                        <a:pt x="1102" y="748"/>
                      </a:lnTo>
                      <a:lnTo>
                        <a:pt x="1098" y="726"/>
                      </a:lnTo>
                      <a:lnTo>
                        <a:pt x="1092" y="702"/>
                      </a:lnTo>
                      <a:lnTo>
                        <a:pt x="1076" y="658"/>
                      </a:lnTo>
                      <a:lnTo>
                        <a:pt x="1058" y="615"/>
                      </a:lnTo>
                      <a:lnTo>
                        <a:pt x="1038" y="571"/>
                      </a:lnTo>
                      <a:lnTo>
                        <a:pt x="1020" y="525"/>
                      </a:lnTo>
                      <a:lnTo>
                        <a:pt x="1012" y="503"/>
                      </a:lnTo>
                      <a:lnTo>
                        <a:pt x="1004" y="481"/>
                      </a:lnTo>
                      <a:lnTo>
                        <a:pt x="1000" y="458"/>
                      </a:lnTo>
                      <a:lnTo>
                        <a:pt x="996" y="434"/>
                      </a:lnTo>
                      <a:lnTo>
                        <a:pt x="994" y="410"/>
                      </a:lnTo>
                      <a:lnTo>
                        <a:pt x="994" y="386"/>
                      </a:lnTo>
                      <a:lnTo>
                        <a:pt x="994" y="386"/>
                      </a:lnTo>
                      <a:lnTo>
                        <a:pt x="992" y="362"/>
                      </a:lnTo>
                      <a:lnTo>
                        <a:pt x="988" y="340"/>
                      </a:lnTo>
                      <a:lnTo>
                        <a:pt x="982" y="318"/>
                      </a:lnTo>
                      <a:lnTo>
                        <a:pt x="978" y="296"/>
                      </a:lnTo>
                      <a:lnTo>
                        <a:pt x="978" y="296"/>
                      </a:lnTo>
                      <a:lnTo>
                        <a:pt x="972" y="233"/>
                      </a:lnTo>
                      <a:lnTo>
                        <a:pt x="964" y="167"/>
                      </a:lnTo>
                      <a:lnTo>
                        <a:pt x="964" y="167"/>
                      </a:lnTo>
                      <a:lnTo>
                        <a:pt x="962" y="151"/>
                      </a:lnTo>
                      <a:lnTo>
                        <a:pt x="954" y="139"/>
                      </a:lnTo>
                      <a:lnTo>
                        <a:pt x="954" y="139"/>
                      </a:lnTo>
                      <a:lnTo>
                        <a:pt x="791" y="189"/>
                      </a:lnTo>
                      <a:lnTo>
                        <a:pt x="791" y="189"/>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7" name="Freeform 17">
                  <a:extLst>
                    <a:ext uri="{FF2B5EF4-FFF2-40B4-BE49-F238E27FC236}">
                      <a16:creationId xmlns:a16="http://schemas.microsoft.com/office/drawing/2014/main" id="{D8C43C1A-5052-4BC8-AE9B-CA794E0E82F6}"/>
                    </a:ext>
                  </a:extLst>
                </p:cNvPr>
                <p:cNvSpPr>
                  <a:spLocks/>
                </p:cNvSpPr>
                <p:nvPr/>
              </p:nvSpPr>
              <p:spPr bwMode="auto">
                <a:xfrm>
                  <a:off x="1127126" y="1938338"/>
                  <a:ext cx="1319213" cy="2035175"/>
                </a:xfrm>
                <a:custGeom>
                  <a:avLst/>
                  <a:gdLst>
                    <a:gd name="T0" fmla="*/ 300 w 831"/>
                    <a:gd name="T1" fmla="*/ 1282 h 1282"/>
                    <a:gd name="T2" fmla="*/ 320 w 831"/>
                    <a:gd name="T3" fmla="*/ 1276 h 1282"/>
                    <a:gd name="T4" fmla="*/ 344 w 831"/>
                    <a:gd name="T5" fmla="*/ 1234 h 1282"/>
                    <a:gd name="T6" fmla="*/ 374 w 831"/>
                    <a:gd name="T7" fmla="*/ 1192 h 1282"/>
                    <a:gd name="T8" fmla="*/ 398 w 831"/>
                    <a:gd name="T9" fmla="*/ 1200 h 1282"/>
                    <a:gd name="T10" fmla="*/ 431 w 831"/>
                    <a:gd name="T11" fmla="*/ 1230 h 1282"/>
                    <a:gd name="T12" fmla="*/ 463 w 831"/>
                    <a:gd name="T13" fmla="*/ 1240 h 1282"/>
                    <a:gd name="T14" fmla="*/ 495 w 831"/>
                    <a:gd name="T15" fmla="*/ 1210 h 1282"/>
                    <a:gd name="T16" fmla="*/ 551 w 831"/>
                    <a:gd name="T17" fmla="*/ 1137 h 1282"/>
                    <a:gd name="T18" fmla="*/ 577 w 831"/>
                    <a:gd name="T19" fmla="*/ 1073 h 1282"/>
                    <a:gd name="T20" fmla="*/ 644 w 831"/>
                    <a:gd name="T21" fmla="*/ 1020 h 1282"/>
                    <a:gd name="T22" fmla="*/ 714 w 831"/>
                    <a:gd name="T23" fmla="*/ 994 h 1282"/>
                    <a:gd name="T24" fmla="*/ 742 w 831"/>
                    <a:gd name="T25" fmla="*/ 990 h 1282"/>
                    <a:gd name="T26" fmla="*/ 765 w 831"/>
                    <a:gd name="T27" fmla="*/ 1022 h 1282"/>
                    <a:gd name="T28" fmla="*/ 793 w 831"/>
                    <a:gd name="T29" fmla="*/ 1077 h 1282"/>
                    <a:gd name="T30" fmla="*/ 831 w 831"/>
                    <a:gd name="T31" fmla="*/ 984 h 1282"/>
                    <a:gd name="T32" fmla="*/ 819 w 831"/>
                    <a:gd name="T33" fmla="*/ 956 h 1282"/>
                    <a:gd name="T34" fmla="*/ 799 w 831"/>
                    <a:gd name="T35" fmla="*/ 938 h 1282"/>
                    <a:gd name="T36" fmla="*/ 777 w 831"/>
                    <a:gd name="T37" fmla="*/ 940 h 1282"/>
                    <a:gd name="T38" fmla="*/ 720 w 831"/>
                    <a:gd name="T39" fmla="*/ 920 h 1282"/>
                    <a:gd name="T40" fmla="*/ 680 w 831"/>
                    <a:gd name="T41" fmla="*/ 868 h 1282"/>
                    <a:gd name="T42" fmla="*/ 642 w 831"/>
                    <a:gd name="T43" fmla="*/ 833 h 1282"/>
                    <a:gd name="T44" fmla="*/ 598 w 831"/>
                    <a:gd name="T45" fmla="*/ 775 h 1282"/>
                    <a:gd name="T46" fmla="*/ 594 w 831"/>
                    <a:gd name="T47" fmla="*/ 705 h 1282"/>
                    <a:gd name="T48" fmla="*/ 606 w 831"/>
                    <a:gd name="T49" fmla="*/ 624 h 1282"/>
                    <a:gd name="T50" fmla="*/ 585 w 831"/>
                    <a:gd name="T51" fmla="*/ 544 h 1282"/>
                    <a:gd name="T52" fmla="*/ 585 w 831"/>
                    <a:gd name="T53" fmla="*/ 521 h 1282"/>
                    <a:gd name="T54" fmla="*/ 557 w 831"/>
                    <a:gd name="T55" fmla="*/ 367 h 1282"/>
                    <a:gd name="T56" fmla="*/ 573 w 831"/>
                    <a:gd name="T57" fmla="*/ 324 h 1282"/>
                    <a:gd name="T58" fmla="*/ 610 w 831"/>
                    <a:gd name="T59" fmla="*/ 250 h 1282"/>
                    <a:gd name="T60" fmla="*/ 642 w 831"/>
                    <a:gd name="T61" fmla="*/ 216 h 1282"/>
                    <a:gd name="T62" fmla="*/ 674 w 831"/>
                    <a:gd name="T63" fmla="*/ 137 h 1282"/>
                    <a:gd name="T64" fmla="*/ 688 w 831"/>
                    <a:gd name="T65" fmla="*/ 27 h 1282"/>
                    <a:gd name="T66" fmla="*/ 672 w 831"/>
                    <a:gd name="T67" fmla="*/ 0 h 1282"/>
                    <a:gd name="T68" fmla="*/ 652 w 831"/>
                    <a:gd name="T69" fmla="*/ 25 h 1282"/>
                    <a:gd name="T70" fmla="*/ 636 w 831"/>
                    <a:gd name="T71" fmla="*/ 59 h 1282"/>
                    <a:gd name="T72" fmla="*/ 600 w 831"/>
                    <a:gd name="T73" fmla="*/ 71 h 1282"/>
                    <a:gd name="T74" fmla="*/ 511 w 831"/>
                    <a:gd name="T75" fmla="*/ 87 h 1282"/>
                    <a:gd name="T76" fmla="*/ 402 w 831"/>
                    <a:gd name="T77" fmla="*/ 143 h 1282"/>
                    <a:gd name="T78" fmla="*/ 330 w 831"/>
                    <a:gd name="T79" fmla="*/ 189 h 1282"/>
                    <a:gd name="T80" fmla="*/ 280 w 831"/>
                    <a:gd name="T81" fmla="*/ 202 h 1282"/>
                    <a:gd name="T82" fmla="*/ 245 w 831"/>
                    <a:gd name="T83" fmla="*/ 192 h 1282"/>
                    <a:gd name="T84" fmla="*/ 227 w 831"/>
                    <a:gd name="T85" fmla="*/ 185 h 1282"/>
                    <a:gd name="T86" fmla="*/ 205 w 831"/>
                    <a:gd name="T87" fmla="*/ 194 h 1282"/>
                    <a:gd name="T88" fmla="*/ 155 w 831"/>
                    <a:gd name="T89" fmla="*/ 266 h 1282"/>
                    <a:gd name="T90" fmla="*/ 125 w 831"/>
                    <a:gd name="T91" fmla="*/ 320 h 1282"/>
                    <a:gd name="T92" fmla="*/ 72 w 831"/>
                    <a:gd name="T93" fmla="*/ 350 h 1282"/>
                    <a:gd name="T94" fmla="*/ 32 w 831"/>
                    <a:gd name="T95" fmla="*/ 367 h 1282"/>
                    <a:gd name="T96" fmla="*/ 56 w 831"/>
                    <a:gd name="T97" fmla="*/ 427 h 1282"/>
                    <a:gd name="T98" fmla="*/ 38 w 831"/>
                    <a:gd name="T99" fmla="*/ 503 h 1282"/>
                    <a:gd name="T100" fmla="*/ 18 w 831"/>
                    <a:gd name="T101" fmla="*/ 536 h 1282"/>
                    <a:gd name="T102" fmla="*/ 34 w 831"/>
                    <a:gd name="T103" fmla="*/ 636 h 1282"/>
                    <a:gd name="T104" fmla="*/ 68 w 831"/>
                    <a:gd name="T105" fmla="*/ 805 h 1282"/>
                    <a:gd name="T106" fmla="*/ 58 w 831"/>
                    <a:gd name="T107" fmla="*/ 886 h 1282"/>
                    <a:gd name="T108" fmla="*/ 22 w 831"/>
                    <a:gd name="T109" fmla="*/ 938 h 1282"/>
                    <a:gd name="T110" fmla="*/ 2 w 831"/>
                    <a:gd name="T111" fmla="*/ 972 h 1282"/>
                    <a:gd name="T112" fmla="*/ 16 w 831"/>
                    <a:gd name="T113" fmla="*/ 1016 h 1282"/>
                    <a:gd name="T114" fmla="*/ 52 w 831"/>
                    <a:gd name="T115" fmla="*/ 1051 h 1282"/>
                    <a:gd name="T116" fmla="*/ 68 w 831"/>
                    <a:gd name="T117" fmla="*/ 1111 h 1282"/>
                    <a:gd name="T118" fmla="*/ 56 w 831"/>
                    <a:gd name="T119" fmla="*/ 1165 h 1282"/>
                    <a:gd name="T120" fmla="*/ 64 w 831"/>
                    <a:gd name="T121" fmla="*/ 1210 h 1282"/>
                    <a:gd name="T122" fmla="*/ 105 w 831"/>
                    <a:gd name="T123" fmla="*/ 1232 h 1282"/>
                    <a:gd name="T124" fmla="*/ 259 w 831"/>
                    <a:gd name="T125" fmla="*/ 127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1282">
                      <a:moveTo>
                        <a:pt x="259" y="1276"/>
                      </a:moveTo>
                      <a:lnTo>
                        <a:pt x="259" y="1276"/>
                      </a:lnTo>
                      <a:lnTo>
                        <a:pt x="282" y="1280"/>
                      </a:lnTo>
                      <a:lnTo>
                        <a:pt x="300" y="1282"/>
                      </a:lnTo>
                      <a:lnTo>
                        <a:pt x="300" y="1282"/>
                      </a:lnTo>
                      <a:lnTo>
                        <a:pt x="308" y="1280"/>
                      </a:lnTo>
                      <a:lnTo>
                        <a:pt x="314" y="1280"/>
                      </a:lnTo>
                      <a:lnTo>
                        <a:pt x="320" y="1276"/>
                      </a:lnTo>
                      <a:lnTo>
                        <a:pt x="324" y="1272"/>
                      </a:lnTo>
                      <a:lnTo>
                        <a:pt x="334" y="1258"/>
                      </a:lnTo>
                      <a:lnTo>
                        <a:pt x="344" y="1234"/>
                      </a:lnTo>
                      <a:lnTo>
                        <a:pt x="344" y="1234"/>
                      </a:lnTo>
                      <a:lnTo>
                        <a:pt x="352" y="1216"/>
                      </a:lnTo>
                      <a:lnTo>
                        <a:pt x="360" y="1202"/>
                      </a:lnTo>
                      <a:lnTo>
                        <a:pt x="370" y="1194"/>
                      </a:lnTo>
                      <a:lnTo>
                        <a:pt x="374" y="1192"/>
                      </a:lnTo>
                      <a:lnTo>
                        <a:pt x="378" y="1192"/>
                      </a:lnTo>
                      <a:lnTo>
                        <a:pt x="378" y="1192"/>
                      </a:lnTo>
                      <a:lnTo>
                        <a:pt x="388" y="1194"/>
                      </a:lnTo>
                      <a:lnTo>
                        <a:pt x="398" y="1200"/>
                      </a:lnTo>
                      <a:lnTo>
                        <a:pt x="410" y="1210"/>
                      </a:lnTo>
                      <a:lnTo>
                        <a:pt x="424" y="1224"/>
                      </a:lnTo>
                      <a:lnTo>
                        <a:pt x="424" y="1224"/>
                      </a:lnTo>
                      <a:lnTo>
                        <a:pt x="431" y="1230"/>
                      </a:lnTo>
                      <a:lnTo>
                        <a:pt x="441" y="1234"/>
                      </a:lnTo>
                      <a:lnTo>
                        <a:pt x="453" y="1238"/>
                      </a:lnTo>
                      <a:lnTo>
                        <a:pt x="463" y="1240"/>
                      </a:lnTo>
                      <a:lnTo>
                        <a:pt x="463" y="1240"/>
                      </a:lnTo>
                      <a:lnTo>
                        <a:pt x="467" y="1240"/>
                      </a:lnTo>
                      <a:lnTo>
                        <a:pt x="469" y="1238"/>
                      </a:lnTo>
                      <a:lnTo>
                        <a:pt x="469" y="1238"/>
                      </a:lnTo>
                      <a:lnTo>
                        <a:pt x="495" y="1210"/>
                      </a:lnTo>
                      <a:lnTo>
                        <a:pt x="521" y="1183"/>
                      </a:lnTo>
                      <a:lnTo>
                        <a:pt x="533" y="1167"/>
                      </a:lnTo>
                      <a:lnTo>
                        <a:pt x="543" y="1153"/>
                      </a:lnTo>
                      <a:lnTo>
                        <a:pt x="551" y="1137"/>
                      </a:lnTo>
                      <a:lnTo>
                        <a:pt x="557" y="1121"/>
                      </a:lnTo>
                      <a:lnTo>
                        <a:pt x="557" y="1121"/>
                      </a:lnTo>
                      <a:lnTo>
                        <a:pt x="567" y="1095"/>
                      </a:lnTo>
                      <a:lnTo>
                        <a:pt x="577" y="1073"/>
                      </a:lnTo>
                      <a:lnTo>
                        <a:pt x="591" y="1055"/>
                      </a:lnTo>
                      <a:lnTo>
                        <a:pt x="606" y="1041"/>
                      </a:lnTo>
                      <a:lnTo>
                        <a:pt x="624" y="1029"/>
                      </a:lnTo>
                      <a:lnTo>
                        <a:pt x="644" y="1020"/>
                      </a:lnTo>
                      <a:lnTo>
                        <a:pt x="664" y="1010"/>
                      </a:lnTo>
                      <a:lnTo>
                        <a:pt x="686" y="1002"/>
                      </a:lnTo>
                      <a:lnTo>
                        <a:pt x="686" y="1002"/>
                      </a:lnTo>
                      <a:lnTo>
                        <a:pt x="714" y="994"/>
                      </a:lnTo>
                      <a:lnTo>
                        <a:pt x="726" y="990"/>
                      </a:lnTo>
                      <a:lnTo>
                        <a:pt x="734" y="990"/>
                      </a:lnTo>
                      <a:lnTo>
                        <a:pt x="734" y="990"/>
                      </a:lnTo>
                      <a:lnTo>
                        <a:pt x="742" y="990"/>
                      </a:lnTo>
                      <a:lnTo>
                        <a:pt x="748" y="994"/>
                      </a:lnTo>
                      <a:lnTo>
                        <a:pt x="752" y="998"/>
                      </a:lnTo>
                      <a:lnTo>
                        <a:pt x="756" y="1004"/>
                      </a:lnTo>
                      <a:lnTo>
                        <a:pt x="765" y="1022"/>
                      </a:lnTo>
                      <a:lnTo>
                        <a:pt x="775" y="1047"/>
                      </a:lnTo>
                      <a:lnTo>
                        <a:pt x="775" y="1047"/>
                      </a:lnTo>
                      <a:lnTo>
                        <a:pt x="779" y="1057"/>
                      </a:lnTo>
                      <a:lnTo>
                        <a:pt x="793" y="1077"/>
                      </a:lnTo>
                      <a:lnTo>
                        <a:pt x="793" y="1077"/>
                      </a:lnTo>
                      <a:lnTo>
                        <a:pt x="817" y="1025"/>
                      </a:lnTo>
                      <a:lnTo>
                        <a:pt x="825" y="1004"/>
                      </a:lnTo>
                      <a:lnTo>
                        <a:pt x="831" y="984"/>
                      </a:lnTo>
                      <a:lnTo>
                        <a:pt x="831" y="984"/>
                      </a:lnTo>
                      <a:lnTo>
                        <a:pt x="829" y="978"/>
                      </a:lnTo>
                      <a:lnTo>
                        <a:pt x="827" y="970"/>
                      </a:lnTo>
                      <a:lnTo>
                        <a:pt x="819" y="956"/>
                      </a:lnTo>
                      <a:lnTo>
                        <a:pt x="809" y="942"/>
                      </a:lnTo>
                      <a:lnTo>
                        <a:pt x="803" y="940"/>
                      </a:lnTo>
                      <a:lnTo>
                        <a:pt x="799" y="938"/>
                      </a:lnTo>
                      <a:lnTo>
                        <a:pt x="799" y="938"/>
                      </a:lnTo>
                      <a:lnTo>
                        <a:pt x="799" y="938"/>
                      </a:lnTo>
                      <a:lnTo>
                        <a:pt x="799" y="938"/>
                      </a:lnTo>
                      <a:lnTo>
                        <a:pt x="777" y="940"/>
                      </a:lnTo>
                      <a:lnTo>
                        <a:pt x="777" y="940"/>
                      </a:lnTo>
                      <a:lnTo>
                        <a:pt x="759" y="938"/>
                      </a:lnTo>
                      <a:lnTo>
                        <a:pt x="746" y="934"/>
                      </a:lnTo>
                      <a:lnTo>
                        <a:pt x="732" y="928"/>
                      </a:lnTo>
                      <a:lnTo>
                        <a:pt x="720" y="920"/>
                      </a:lnTo>
                      <a:lnTo>
                        <a:pt x="708" y="908"/>
                      </a:lnTo>
                      <a:lnTo>
                        <a:pt x="698" y="896"/>
                      </a:lnTo>
                      <a:lnTo>
                        <a:pt x="680" y="868"/>
                      </a:lnTo>
                      <a:lnTo>
                        <a:pt x="680" y="868"/>
                      </a:lnTo>
                      <a:lnTo>
                        <a:pt x="672" y="858"/>
                      </a:lnTo>
                      <a:lnTo>
                        <a:pt x="662" y="849"/>
                      </a:lnTo>
                      <a:lnTo>
                        <a:pt x="642" y="833"/>
                      </a:lnTo>
                      <a:lnTo>
                        <a:pt x="642" y="833"/>
                      </a:lnTo>
                      <a:lnTo>
                        <a:pt x="626" y="819"/>
                      </a:lnTo>
                      <a:lnTo>
                        <a:pt x="614" y="807"/>
                      </a:lnTo>
                      <a:lnTo>
                        <a:pt x="604" y="791"/>
                      </a:lnTo>
                      <a:lnTo>
                        <a:pt x="598" y="775"/>
                      </a:lnTo>
                      <a:lnTo>
                        <a:pt x="594" y="759"/>
                      </a:lnTo>
                      <a:lnTo>
                        <a:pt x="592" y="741"/>
                      </a:lnTo>
                      <a:lnTo>
                        <a:pt x="592" y="723"/>
                      </a:lnTo>
                      <a:lnTo>
                        <a:pt x="594" y="705"/>
                      </a:lnTo>
                      <a:lnTo>
                        <a:pt x="594" y="705"/>
                      </a:lnTo>
                      <a:lnTo>
                        <a:pt x="602" y="666"/>
                      </a:lnTo>
                      <a:lnTo>
                        <a:pt x="604" y="644"/>
                      </a:lnTo>
                      <a:lnTo>
                        <a:pt x="606" y="624"/>
                      </a:lnTo>
                      <a:lnTo>
                        <a:pt x="604" y="604"/>
                      </a:lnTo>
                      <a:lnTo>
                        <a:pt x="602" y="584"/>
                      </a:lnTo>
                      <a:lnTo>
                        <a:pt x="594" y="564"/>
                      </a:lnTo>
                      <a:lnTo>
                        <a:pt x="585" y="544"/>
                      </a:lnTo>
                      <a:lnTo>
                        <a:pt x="585" y="544"/>
                      </a:lnTo>
                      <a:lnTo>
                        <a:pt x="585" y="540"/>
                      </a:lnTo>
                      <a:lnTo>
                        <a:pt x="585" y="534"/>
                      </a:lnTo>
                      <a:lnTo>
                        <a:pt x="585" y="521"/>
                      </a:lnTo>
                      <a:lnTo>
                        <a:pt x="585" y="521"/>
                      </a:lnTo>
                      <a:lnTo>
                        <a:pt x="559" y="383"/>
                      </a:lnTo>
                      <a:lnTo>
                        <a:pt x="559" y="383"/>
                      </a:lnTo>
                      <a:lnTo>
                        <a:pt x="557" y="367"/>
                      </a:lnTo>
                      <a:lnTo>
                        <a:pt x="557" y="361"/>
                      </a:lnTo>
                      <a:lnTo>
                        <a:pt x="559" y="356"/>
                      </a:lnTo>
                      <a:lnTo>
                        <a:pt x="559" y="356"/>
                      </a:lnTo>
                      <a:lnTo>
                        <a:pt x="573" y="324"/>
                      </a:lnTo>
                      <a:lnTo>
                        <a:pt x="587" y="292"/>
                      </a:lnTo>
                      <a:lnTo>
                        <a:pt x="592" y="278"/>
                      </a:lnTo>
                      <a:lnTo>
                        <a:pt x="602" y="264"/>
                      </a:lnTo>
                      <a:lnTo>
                        <a:pt x="610" y="250"/>
                      </a:lnTo>
                      <a:lnTo>
                        <a:pt x="622" y="240"/>
                      </a:lnTo>
                      <a:lnTo>
                        <a:pt x="622" y="240"/>
                      </a:lnTo>
                      <a:lnTo>
                        <a:pt x="634" y="228"/>
                      </a:lnTo>
                      <a:lnTo>
                        <a:pt x="642" y="216"/>
                      </a:lnTo>
                      <a:lnTo>
                        <a:pt x="652" y="204"/>
                      </a:lnTo>
                      <a:lnTo>
                        <a:pt x="658" y="191"/>
                      </a:lnTo>
                      <a:lnTo>
                        <a:pt x="668" y="165"/>
                      </a:lnTo>
                      <a:lnTo>
                        <a:pt x="674" y="137"/>
                      </a:lnTo>
                      <a:lnTo>
                        <a:pt x="678" y="111"/>
                      </a:lnTo>
                      <a:lnTo>
                        <a:pt x="680" y="81"/>
                      </a:lnTo>
                      <a:lnTo>
                        <a:pt x="684" y="53"/>
                      </a:lnTo>
                      <a:lnTo>
                        <a:pt x="688" y="27"/>
                      </a:lnTo>
                      <a:lnTo>
                        <a:pt x="688" y="27"/>
                      </a:lnTo>
                      <a:lnTo>
                        <a:pt x="686" y="22"/>
                      </a:lnTo>
                      <a:lnTo>
                        <a:pt x="682" y="14"/>
                      </a:lnTo>
                      <a:lnTo>
                        <a:pt x="672" y="0"/>
                      </a:lnTo>
                      <a:lnTo>
                        <a:pt x="672" y="0"/>
                      </a:lnTo>
                      <a:lnTo>
                        <a:pt x="660" y="14"/>
                      </a:lnTo>
                      <a:lnTo>
                        <a:pt x="654" y="20"/>
                      </a:lnTo>
                      <a:lnTo>
                        <a:pt x="652" y="25"/>
                      </a:lnTo>
                      <a:lnTo>
                        <a:pt x="652" y="25"/>
                      </a:lnTo>
                      <a:lnTo>
                        <a:pt x="646" y="45"/>
                      </a:lnTo>
                      <a:lnTo>
                        <a:pt x="642" y="51"/>
                      </a:lnTo>
                      <a:lnTo>
                        <a:pt x="636" y="59"/>
                      </a:lnTo>
                      <a:lnTo>
                        <a:pt x="630" y="63"/>
                      </a:lnTo>
                      <a:lnTo>
                        <a:pt x="622" y="67"/>
                      </a:lnTo>
                      <a:lnTo>
                        <a:pt x="612" y="69"/>
                      </a:lnTo>
                      <a:lnTo>
                        <a:pt x="600" y="71"/>
                      </a:lnTo>
                      <a:lnTo>
                        <a:pt x="600" y="71"/>
                      </a:lnTo>
                      <a:lnTo>
                        <a:pt x="571" y="73"/>
                      </a:lnTo>
                      <a:lnTo>
                        <a:pt x="539" y="79"/>
                      </a:lnTo>
                      <a:lnTo>
                        <a:pt x="511" y="87"/>
                      </a:lnTo>
                      <a:lnTo>
                        <a:pt x="481" y="99"/>
                      </a:lnTo>
                      <a:lnTo>
                        <a:pt x="455" y="111"/>
                      </a:lnTo>
                      <a:lnTo>
                        <a:pt x="427" y="127"/>
                      </a:lnTo>
                      <a:lnTo>
                        <a:pt x="402" y="143"/>
                      </a:lnTo>
                      <a:lnTo>
                        <a:pt x="376" y="159"/>
                      </a:lnTo>
                      <a:lnTo>
                        <a:pt x="376" y="159"/>
                      </a:lnTo>
                      <a:lnTo>
                        <a:pt x="352" y="175"/>
                      </a:lnTo>
                      <a:lnTo>
                        <a:pt x="330" y="189"/>
                      </a:lnTo>
                      <a:lnTo>
                        <a:pt x="318" y="194"/>
                      </a:lnTo>
                      <a:lnTo>
                        <a:pt x="306" y="198"/>
                      </a:lnTo>
                      <a:lnTo>
                        <a:pt x="292" y="200"/>
                      </a:lnTo>
                      <a:lnTo>
                        <a:pt x="280" y="202"/>
                      </a:lnTo>
                      <a:lnTo>
                        <a:pt x="280" y="202"/>
                      </a:lnTo>
                      <a:lnTo>
                        <a:pt x="268" y="200"/>
                      </a:lnTo>
                      <a:lnTo>
                        <a:pt x="257" y="198"/>
                      </a:lnTo>
                      <a:lnTo>
                        <a:pt x="245" y="192"/>
                      </a:lnTo>
                      <a:lnTo>
                        <a:pt x="231" y="187"/>
                      </a:lnTo>
                      <a:lnTo>
                        <a:pt x="231" y="187"/>
                      </a:lnTo>
                      <a:lnTo>
                        <a:pt x="227" y="185"/>
                      </a:lnTo>
                      <a:lnTo>
                        <a:pt x="227" y="185"/>
                      </a:lnTo>
                      <a:lnTo>
                        <a:pt x="215" y="189"/>
                      </a:lnTo>
                      <a:lnTo>
                        <a:pt x="209" y="191"/>
                      </a:lnTo>
                      <a:lnTo>
                        <a:pt x="205" y="194"/>
                      </a:lnTo>
                      <a:lnTo>
                        <a:pt x="205" y="194"/>
                      </a:lnTo>
                      <a:lnTo>
                        <a:pt x="177" y="228"/>
                      </a:lnTo>
                      <a:lnTo>
                        <a:pt x="163" y="248"/>
                      </a:lnTo>
                      <a:lnTo>
                        <a:pt x="155" y="266"/>
                      </a:lnTo>
                      <a:lnTo>
                        <a:pt x="155" y="266"/>
                      </a:lnTo>
                      <a:lnTo>
                        <a:pt x="149" y="282"/>
                      </a:lnTo>
                      <a:lnTo>
                        <a:pt x="141" y="296"/>
                      </a:lnTo>
                      <a:lnTo>
                        <a:pt x="135" y="310"/>
                      </a:lnTo>
                      <a:lnTo>
                        <a:pt x="125" y="320"/>
                      </a:lnTo>
                      <a:lnTo>
                        <a:pt x="115" y="330"/>
                      </a:lnTo>
                      <a:lnTo>
                        <a:pt x="103" y="338"/>
                      </a:lnTo>
                      <a:lnTo>
                        <a:pt x="90" y="344"/>
                      </a:lnTo>
                      <a:lnTo>
                        <a:pt x="72" y="350"/>
                      </a:lnTo>
                      <a:lnTo>
                        <a:pt x="72" y="350"/>
                      </a:lnTo>
                      <a:lnTo>
                        <a:pt x="64" y="352"/>
                      </a:lnTo>
                      <a:lnTo>
                        <a:pt x="54" y="356"/>
                      </a:lnTo>
                      <a:lnTo>
                        <a:pt x="32" y="367"/>
                      </a:lnTo>
                      <a:lnTo>
                        <a:pt x="32" y="367"/>
                      </a:lnTo>
                      <a:lnTo>
                        <a:pt x="44" y="387"/>
                      </a:lnTo>
                      <a:lnTo>
                        <a:pt x="52" y="407"/>
                      </a:lnTo>
                      <a:lnTo>
                        <a:pt x="56" y="427"/>
                      </a:lnTo>
                      <a:lnTo>
                        <a:pt x="56" y="447"/>
                      </a:lnTo>
                      <a:lnTo>
                        <a:pt x="52" y="465"/>
                      </a:lnTo>
                      <a:lnTo>
                        <a:pt x="46" y="485"/>
                      </a:lnTo>
                      <a:lnTo>
                        <a:pt x="38" y="503"/>
                      </a:lnTo>
                      <a:lnTo>
                        <a:pt x="26" y="521"/>
                      </a:lnTo>
                      <a:lnTo>
                        <a:pt x="26" y="521"/>
                      </a:lnTo>
                      <a:lnTo>
                        <a:pt x="22" y="528"/>
                      </a:lnTo>
                      <a:lnTo>
                        <a:pt x="18" y="536"/>
                      </a:lnTo>
                      <a:lnTo>
                        <a:pt x="18" y="544"/>
                      </a:lnTo>
                      <a:lnTo>
                        <a:pt x="18" y="552"/>
                      </a:lnTo>
                      <a:lnTo>
                        <a:pt x="18" y="552"/>
                      </a:lnTo>
                      <a:lnTo>
                        <a:pt x="34" y="636"/>
                      </a:lnTo>
                      <a:lnTo>
                        <a:pt x="52" y="721"/>
                      </a:lnTo>
                      <a:lnTo>
                        <a:pt x="52" y="721"/>
                      </a:lnTo>
                      <a:lnTo>
                        <a:pt x="64" y="777"/>
                      </a:lnTo>
                      <a:lnTo>
                        <a:pt x="68" y="805"/>
                      </a:lnTo>
                      <a:lnTo>
                        <a:pt x="70" y="833"/>
                      </a:lnTo>
                      <a:lnTo>
                        <a:pt x="66" y="860"/>
                      </a:lnTo>
                      <a:lnTo>
                        <a:pt x="62" y="874"/>
                      </a:lnTo>
                      <a:lnTo>
                        <a:pt x="58" y="886"/>
                      </a:lnTo>
                      <a:lnTo>
                        <a:pt x="52" y="900"/>
                      </a:lnTo>
                      <a:lnTo>
                        <a:pt x="44" y="912"/>
                      </a:lnTo>
                      <a:lnTo>
                        <a:pt x="34" y="926"/>
                      </a:lnTo>
                      <a:lnTo>
                        <a:pt x="22" y="938"/>
                      </a:lnTo>
                      <a:lnTo>
                        <a:pt x="22" y="938"/>
                      </a:lnTo>
                      <a:lnTo>
                        <a:pt x="12" y="948"/>
                      </a:lnTo>
                      <a:lnTo>
                        <a:pt x="6" y="960"/>
                      </a:lnTo>
                      <a:lnTo>
                        <a:pt x="2" y="972"/>
                      </a:lnTo>
                      <a:lnTo>
                        <a:pt x="0" y="982"/>
                      </a:lnTo>
                      <a:lnTo>
                        <a:pt x="2" y="994"/>
                      </a:lnTo>
                      <a:lnTo>
                        <a:pt x="8" y="1004"/>
                      </a:lnTo>
                      <a:lnTo>
                        <a:pt x="16" y="1016"/>
                      </a:lnTo>
                      <a:lnTo>
                        <a:pt x="28" y="1025"/>
                      </a:lnTo>
                      <a:lnTo>
                        <a:pt x="28" y="1025"/>
                      </a:lnTo>
                      <a:lnTo>
                        <a:pt x="42" y="1037"/>
                      </a:lnTo>
                      <a:lnTo>
                        <a:pt x="52" y="1051"/>
                      </a:lnTo>
                      <a:lnTo>
                        <a:pt x="60" y="1065"/>
                      </a:lnTo>
                      <a:lnTo>
                        <a:pt x="64" y="1079"/>
                      </a:lnTo>
                      <a:lnTo>
                        <a:pt x="68" y="1095"/>
                      </a:lnTo>
                      <a:lnTo>
                        <a:pt x="68" y="1111"/>
                      </a:lnTo>
                      <a:lnTo>
                        <a:pt x="66" y="1129"/>
                      </a:lnTo>
                      <a:lnTo>
                        <a:pt x="62" y="1147"/>
                      </a:lnTo>
                      <a:lnTo>
                        <a:pt x="62" y="1147"/>
                      </a:lnTo>
                      <a:lnTo>
                        <a:pt x="56" y="1165"/>
                      </a:lnTo>
                      <a:lnTo>
                        <a:pt x="54" y="1179"/>
                      </a:lnTo>
                      <a:lnTo>
                        <a:pt x="54" y="1190"/>
                      </a:lnTo>
                      <a:lnTo>
                        <a:pt x="58" y="1200"/>
                      </a:lnTo>
                      <a:lnTo>
                        <a:pt x="64" y="1210"/>
                      </a:lnTo>
                      <a:lnTo>
                        <a:pt x="74" y="1216"/>
                      </a:lnTo>
                      <a:lnTo>
                        <a:pt x="88" y="1224"/>
                      </a:lnTo>
                      <a:lnTo>
                        <a:pt x="105" y="1232"/>
                      </a:lnTo>
                      <a:lnTo>
                        <a:pt x="105" y="1232"/>
                      </a:lnTo>
                      <a:lnTo>
                        <a:pt x="143" y="1246"/>
                      </a:lnTo>
                      <a:lnTo>
                        <a:pt x="179" y="1258"/>
                      </a:lnTo>
                      <a:lnTo>
                        <a:pt x="219" y="1270"/>
                      </a:lnTo>
                      <a:lnTo>
                        <a:pt x="259" y="1276"/>
                      </a:lnTo>
                      <a:lnTo>
                        <a:pt x="259" y="1276"/>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8" name="Freeform 18">
                  <a:extLst>
                    <a:ext uri="{FF2B5EF4-FFF2-40B4-BE49-F238E27FC236}">
                      <a16:creationId xmlns:a16="http://schemas.microsoft.com/office/drawing/2014/main" id="{DE87CB99-D8A9-4348-B27C-F0AF5C94B08F}"/>
                    </a:ext>
                  </a:extLst>
                </p:cNvPr>
                <p:cNvSpPr>
                  <a:spLocks/>
                </p:cNvSpPr>
                <p:nvPr/>
              </p:nvSpPr>
              <p:spPr bwMode="auto">
                <a:xfrm>
                  <a:off x="4962526" y="4184650"/>
                  <a:ext cx="1592263" cy="1312863"/>
                </a:xfrm>
                <a:custGeom>
                  <a:avLst/>
                  <a:gdLst>
                    <a:gd name="T0" fmla="*/ 111 w 1003"/>
                    <a:gd name="T1" fmla="*/ 604 h 827"/>
                    <a:gd name="T2" fmla="*/ 194 w 1003"/>
                    <a:gd name="T3" fmla="*/ 603 h 827"/>
                    <a:gd name="T4" fmla="*/ 222 w 1003"/>
                    <a:gd name="T5" fmla="*/ 603 h 827"/>
                    <a:gd name="T6" fmla="*/ 262 w 1003"/>
                    <a:gd name="T7" fmla="*/ 616 h 827"/>
                    <a:gd name="T8" fmla="*/ 278 w 1003"/>
                    <a:gd name="T9" fmla="*/ 658 h 827"/>
                    <a:gd name="T10" fmla="*/ 284 w 1003"/>
                    <a:gd name="T11" fmla="*/ 706 h 827"/>
                    <a:gd name="T12" fmla="*/ 302 w 1003"/>
                    <a:gd name="T13" fmla="*/ 777 h 827"/>
                    <a:gd name="T14" fmla="*/ 314 w 1003"/>
                    <a:gd name="T15" fmla="*/ 799 h 827"/>
                    <a:gd name="T16" fmla="*/ 337 w 1003"/>
                    <a:gd name="T17" fmla="*/ 821 h 827"/>
                    <a:gd name="T18" fmla="*/ 367 w 1003"/>
                    <a:gd name="T19" fmla="*/ 827 h 827"/>
                    <a:gd name="T20" fmla="*/ 403 w 1003"/>
                    <a:gd name="T21" fmla="*/ 821 h 827"/>
                    <a:gd name="T22" fmla="*/ 660 w 1003"/>
                    <a:gd name="T23" fmla="*/ 742 h 827"/>
                    <a:gd name="T24" fmla="*/ 681 w 1003"/>
                    <a:gd name="T25" fmla="*/ 734 h 827"/>
                    <a:gd name="T26" fmla="*/ 719 w 1003"/>
                    <a:gd name="T27" fmla="*/ 698 h 827"/>
                    <a:gd name="T28" fmla="*/ 773 w 1003"/>
                    <a:gd name="T29" fmla="*/ 644 h 827"/>
                    <a:gd name="T30" fmla="*/ 815 w 1003"/>
                    <a:gd name="T31" fmla="*/ 616 h 827"/>
                    <a:gd name="T32" fmla="*/ 888 w 1003"/>
                    <a:gd name="T33" fmla="*/ 547 h 827"/>
                    <a:gd name="T34" fmla="*/ 976 w 1003"/>
                    <a:gd name="T35" fmla="*/ 443 h 827"/>
                    <a:gd name="T36" fmla="*/ 992 w 1003"/>
                    <a:gd name="T37" fmla="*/ 420 h 827"/>
                    <a:gd name="T38" fmla="*/ 1003 w 1003"/>
                    <a:gd name="T39" fmla="*/ 380 h 827"/>
                    <a:gd name="T40" fmla="*/ 996 w 1003"/>
                    <a:gd name="T41" fmla="*/ 336 h 827"/>
                    <a:gd name="T42" fmla="*/ 982 w 1003"/>
                    <a:gd name="T43" fmla="*/ 290 h 827"/>
                    <a:gd name="T44" fmla="*/ 958 w 1003"/>
                    <a:gd name="T45" fmla="*/ 221 h 827"/>
                    <a:gd name="T46" fmla="*/ 938 w 1003"/>
                    <a:gd name="T47" fmla="*/ 197 h 827"/>
                    <a:gd name="T48" fmla="*/ 912 w 1003"/>
                    <a:gd name="T49" fmla="*/ 189 h 827"/>
                    <a:gd name="T50" fmla="*/ 890 w 1003"/>
                    <a:gd name="T51" fmla="*/ 193 h 827"/>
                    <a:gd name="T52" fmla="*/ 862 w 1003"/>
                    <a:gd name="T53" fmla="*/ 203 h 827"/>
                    <a:gd name="T54" fmla="*/ 809 w 1003"/>
                    <a:gd name="T55" fmla="*/ 221 h 827"/>
                    <a:gd name="T56" fmla="*/ 797 w 1003"/>
                    <a:gd name="T57" fmla="*/ 219 h 827"/>
                    <a:gd name="T58" fmla="*/ 652 w 1003"/>
                    <a:gd name="T59" fmla="*/ 149 h 827"/>
                    <a:gd name="T60" fmla="*/ 610 w 1003"/>
                    <a:gd name="T61" fmla="*/ 129 h 827"/>
                    <a:gd name="T62" fmla="*/ 590 w 1003"/>
                    <a:gd name="T63" fmla="*/ 127 h 827"/>
                    <a:gd name="T64" fmla="*/ 560 w 1003"/>
                    <a:gd name="T65" fmla="*/ 129 h 827"/>
                    <a:gd name="T66" fmla="*/ 506 w 1003"/>
                    <a:gd name="T67" fmla="*/ 119 h 827"/>
                    <a:gd name="T68" fmla="*/ 437 w 1003"/>
                    <a:gd name="T69" fmla="*/ 80 h 827"/>
                    <a:gd name="T70" fmla="*/ 377 w 1003"/>
                    <a:gd name="T71" fmla="*/ 22 h 827"/>
                    <a:gd name="T72" fmla="*/ 351 w 1003"/>
                    <a:gd name="T73" fmla="*/ 2 h 827"/>
                    <a:gd name="T74" fmla="*/ 339 w 1003"/>
                    <a:gd name="T75" fmla="*/ 0 h 827"/>
                    <a:gd name="T76" fmla="*/ 322 w 1003"/>
                    <a:gd name="T77" fmla="*/ 10 h 827"/>
                    <a:gd name="T78" fmla="*/ 306 w 1003"/>
                    <a:gd name="T79" fmla="*/ 30 h 827"/>
                    <a:gd name="T80" fmla="*/ 262 w 1003"/>
                    <a:gd name="T81" fmla="*/ 92 h 827"/>
                    <a:gd name="T82" fmla="*/ 216 w 1003"/>
                    <a:gd name="T83" fmla="*/ 119 h 827"/>
                    <a:gd name="T84" fmla="*/ 182 w 1003"/>
                    <a:gd name="T85" fmla="*/ 121 h 827"/>
                    <a:gd name="T86" fmla="*/ 176 w 1003"/>
                    <a:gd name="T87" fmla="*/ 119 h 827"/>
                    <a:gd name="T88" fmla="*/ 153 w 1003"/>
                    <a:gd name="T89" fmla="*/ 123 h 827"/>
                    <a:gd name="T90" fmla="*/ 131 w 1003"/>
                    <a:gd name="T91" fmla="*/ 135 h 827"/>
                    <a:gd name="T92" fmla="*/ 139 w 1003"/>
                    <a:gd name="T93" fmla="*/ 163 h 827"/>
                    <a:gd name="T94" fmla="*/ 153 w 1003"/>
                    <a:gd name="T95" fmla="*/ 209 h 827"/>
                    <a:gd name="T96" fmla="*/ 69 w 1003"/>
                    <a:gd name="T97" fmla="*/ 259 h 827"/>
                    <a:gd name="T98" fmla="*/ 41 w 1003"/>
                    <a:gd name="T99" fmla="*/ 324 h 827"/>
                    <a:gd name="T100" fmla="*/ 11 w 1003"/>
                    <a:gd name="T101" fmla="*/ 366 h 827"/>
                    <a:gd name="T102" fmla="*/ 5 w 1003"/>
                    <a:gd name="T103" fmla="*/ 416 h 827"/>
                    <a:gd name="T104" fmla="*/ 11 w 1003"/>
                    <a:gd name="T105" fmla="*/ 430 h 827"/>
                    <a:gd name="T106" fmla="*/ 33 w 1003"/>
                    <a:gd name="T107" fmla="*/ 467 h 827"/>
                    <a:gd name="T108" fmla="*/ 57 w 1003"/>
                    <a:gd name="T109" fmla="*/ 509 h 827"/>
                    <a:gd name="T110" fmla="*/ 65 w 1003"/>
                    <a:gd name="T111" fmla="*/ 523 h 827"/>
                    <a:gd name="T112" fmla="*/ 73 w 1003"/>
                    <a:gd name="T113" fmla="*/ 535 h 827"/>
                    <a:gd name="T114" fmla="*/ 73 w 1003"/>
                    <a:gd name="T115" fmla="*/ 557 h 827"/>
                    <a:gd name="T116" fmla="*/ 63 w 1003"/>
                    <a:gd name="T117" fmla="*/ 577 h 827"/>
                    <a:gd name="T118" fmla="*/ 55 w 1003"/>
                    <a:gd name="T119" fmla="*/ 583 h 827"/>
                    <a:gd name="T120" fmla="*/ 45 w 1003"/>
                    <a:gd name="T121" fmla="*/ 587 h 827"/>
                    <a:gd name="T122" fmla="*/ 57 w 1003"/>
                    <a:gd name="T123" fmla="*/ 599 h 827"/>
                    <a:gd name="T124" fmla="*/ 99 w 1003"/>
                    <a:gd name="T125" fmla="*/ 6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3" h="827">
                      <a:moveTo>
                        <a:pt x="99" y="604"/>
                      </a:moveTo>
                      <a:lnTo>
                        <a:pt x="99" y="604"/>
                      </a:lnTo>
                      <a:lnTo>
                        <a:pt x="111" y="604"/>
                      </a:lnTo>
                      <a:lnTo>
                        <a:pt x="111" y="604"/>
                      </a:lnTo>
                      <a:lnTo>
                        <a:pt x="194" y="603"/>
                      </a:lnTo>
                      <a:lnTo>
                        <a:pt x="194" y="603"/>
                      </a:lnTo>
                      <a:lnTo>
                        <a:pt x="200" y="603"/>
                      </a:lnTo>
                      <a:lnTo>
                        <a:pt x="200" y="603"/>
                      </a:lnTo>
                      <a:lnTo>
                        <a:pt x="222" y="603"/>
                      </a:lnTo>
                      <a:lnTo>
                        <a:pt x="240" y="604"/>
                      </a:lnTo>
                      <a:lnTo>
                        <a:pt x="252" y="608"/>
                      </a:lnTo>
                      <a:lnTo>
                        <a:pt x="262" y="616"/>
                      </a:lnTo>
                      <a:lnTo>
                        <a:pt x="270" y="626"/>
                      </a:lnTo>
                      <a:lnTo>
                        <a:pt x="276" y="640"/>
                      </a:lnTo>
                      <a:lnTo>
                        <a:pt x="278" y="658"/>
                      </a:lnTo>
                      <a:lnTo>
                        <a:pt x="282" y="680"/>
                      </a:lnTo>
                      <a:lnTo>
                        <a:pt x="282" y="680"/>
                      </a:lnTo>
                      <a:lnTo>
                        <a:pt x="284" y="706"/>
                      </a:lnTo>
                      <a:lnTo>
                        <a:pt x="288" y="730"/>
                      </a:lnTo>
                      <a:lnTo>
                        <a:pt x="294" y="754"/>
                      </a:lnTo>
                      <a:lnTo>
                        <a:pt x="302" y="777"/>
                      </a:lnTo>
                      <a:lnTo>
                        <a:pt x="302" y="777"/>
                      </a:lnTo>
                      <a:lnTo>
                        <a:pt x="308" y="789"/>
                      </a:lnTo>
                      <a:lnTo>
                        <a:pt x="314" y="799"/>
                      </a:lnTo>
                      <a:lnTo>
                        <a:pt x="322" y="809"/>
                      </a:lnTo>
                      <a:lnTo>
                        <a:pt x="330" y="815"/>
                      </a:lnTo>
                      <a:lnTo>
                        <a:pt x="337" y="821"/>
                      </a:lnTo>
                      <a:lnTo>
                        <a:pt x="345" y="825"/>
                      </a:lnTo>
                      <a:lnTo>
                        <a:pt x="355" y="827"/>
                      </a:lnTo>
                      <a:lnTo>
                        <a:pt x="367" y="827"/>
                      </a:lnTo>
                      <a:lnTo>
                        <a:pt x="367" y="827"/>
                      </a:lnTo>
                      <a:lnTo>
                        <a:pt x="383" y="825"/>
                      </a:lnTo>
                      <a:lnTo>
                        <a:pt x="403" y="821"/>
                      </a:lnTo>
                      <a:lnTo>
                        <a:pt x="403" y="821"/>
                      </a:lnTo>
                      <a:lnTo>
                        <a:pt x="532" y="781"/>
                      </a:lnTo>
                      <a:lnTo>
                        <a:pt x="660" y="742"/>
                      </a:lnTo>
                      <a:lnTo>
                        <a:pt x="660" y="742"/>
                      </a:lnTo>
                      <a:lnTo>
                        <a:pt x="671" y="738"/>
                      </a:lnTo>
                      <a:lnTo>
                        <a:pt x="681" y="734"/>
                      </a:lnTo>
                      <a:lnTo>
                        <a:pt x="699" y="720"/>
                      </a:lnTo>
                      <a:lnTo>
                        <a:pt x="699" y="720"/>
                      </a:lnTo>
                      <a:lnTo>
                        <a:pt x="719" y="698"/>
                      </a:lnTo>
                      <a:lnTo>
                        <a:pt x="741" y="674"/>
                      </a:lnTo>
                      <a:lnTo>
                        <a:pt x="761" y="652"/>
                      </a:lnTo>
                      <a:lnTo>
                        <a:pt x="773" y="644"/>
                      </a:lnTo>
                      <a:lnTo>
                        <a:pt x="785" y="636"/>
                      </a:lnTo>
                      <a:lnTo>
                        <a:pt x="785" y="636"/>
                      </a:lnTo>
                      <a:lnTo>
                        <a:pt x="815" y="616"/>
                      </a:lnTo>
                      <a:lnTo>
                        <a:pt x="840" y="597"/>
                      </a:lnTo>
                      <a:lnTo>
                        <a:pt x="864" y="573"/>
                      </a:lnTo>
                      <a:lnTo>
                        <a:pt x="888" y="547"/>
                      </a:lnTo>
                      <a:lnTo>
                        <a:pt x="932" y="495"/>
                      </a:lnTo>
                      <a:lnTo>
                        <a:pt x="954" y="469"/>
                      </a:lnTo>
                      <a:lnTo>
                        <a:pt x="976" y="443"/>
                      </a:lnTo>
                      <a:lnTo>
                        <a:pt x="976" y="443"/>
                      </a:lnTo>
                      <a:lnTo>
                        <a:pt x="986" y="432"/>
                      </a:lnTo>
                      <a:lnTo>
                        <a:pt x="992" y="420"/>
                      </a:lnTo>
                      <a:lnTo>
                        <a:pt x="998" y="408"/>
                      </a:lnTo>
                      <a:lnTo>
                        <a:pt x="1001" y="394"/>
                      </a:lnTo>
                      <a:lnTo>
                        <a:pt x="1003" y="380"/>
                      </a:lnTo>
                      <a:lnTo>
                        <a:pt x="1003" y="366"/>
                      </a:lnTo>
                      <a:lnTo>
                        <a:pt x="1000" y="352"/>
                      </a:lnTo>
                      <a:lnTo>
                        <a:pt x="996" y="336"/>
                      </a:lnTo>
                      <a:lnTo>
                        <a:pt x="996" y="336"/>
                      </a:lnTo>
                      <a:lnTo>
                        <a:pt x="988" y="314"/>
                      </a:lnTo>
                      <a:lnTo>
                        <a:pt x="982" y="290"/>
                      </a:lnTo>
                      <a:lnTo>
                        <a:pt x="968" y="245"/>
                      </a:lnTo>
                      <a:lnTo>
                        <a:pt x="968" y="245"/>
                      </a:lnTo>
                      <a:lnTo>
                        <a:pt x="958" y="221"/>
                      </a:lnTo>
                      <a:lnTo>
                        <a:pt x="952" y="211"/>
                      </a:lnTo>
                      <a:lnTo>
                        <a:pt x="946" y="203"/>
                      </a:lnTo>
                      <a:lnTo>
                        <a:pt x="938" y="197"/>
                      </a:lnTo>
                      <a:lnTo>
                        <a:pt x="930" y="191"/>
                      </a:lnTo>
                      <a:lnTo>
                        <a:pt x="922" y="189"/>
                      </a:lnTo>
                      <a:lnTo>
                        <a:pt x="912" y="189"/>
                      </a:lnTo>
                      <a:lnTo>
                        <a:pt x="912" y="189"/>
                      </a:lnTo>
                      <a:lnTo>
                        <a:pt x="902" y="189"/>
                      </a:lnTo>
                      <a:lnTo>
                        <a:pt x="890" y="193"/>
                      </a:lnTo>
                      <a:lnTo>
                        <a:pt x="876" y="197"/>
                      </a:lnTo>
                      <a:lnTo>
                        <a:pt x="862" y="203"/>
                      </a:lnTo>
                      <a:lnTo>
                        <a:pt x="862" y="203"/>
                      </a:lnTo>
                      <a:lnTo>
                        <a:pt x="836" y="215"/>
                      </a:lnTo>
                      <a:lnTo>
                        <a:pt x="821" y="219"/>
                      </a:lnTo>
                      <a:lnTo>
                        <a:pt x="809" y="221"/>
                      </a:lnTo>
                      <a:lnTo>
                        <a:pt x="809" y="221"/>
                      </a:lnTo>
                      <a:lnTo>
                        <a:pt x="797" y="219"/>
                      </a:lnTo>
                      <a:lnTo>
                        <a:pt x="797" y="219"/>
                      </a:lnTo>
                      <a:lnTo>
                        <a:pt x="759" y="205"/>
                      </a:lnTo>
                      <a:lnTo>
                        <a:pt x="723" y="187"/>
                      </a:lnTo>
                      <a:lnTo>
                        <a:pt x="652" y="149"/>
                      </a:lnTo>
                      <a:lnTo>
                        <a:pt x="652" y="149"/>
                      </a:lnTo>
                      <a:lnTo>
                        <a:pt x="624" y="135"/>
                      </a:lnTo>
                      <a:lnTo>
                        <a:pt x="610" y="129"/>
                      </a:lnTo>
                      <a:lnTo>
                        <a:pt x="596" y="127"/>
                      </a:lnTo>
                      <a:lnTo>
                        <a:pt x="596" y="127"/>
                      </a:lnTo>
                      <a:lnTo>
                        <a:pt x="590" y="127"/>
                      </a:lnTo>
                      <a:lnTo>
                        <a:pt x="590" y="127"/>
                      </a:lnTo>
                      <a:lnTo>
                        <a:pt x="560" y="129"/>
                      </a:lnTo>
                      <a:lnTo>
                        <a:pt x="560" y="129"/>
                      </a:lnTo>
                      <a:lnTo>
                        <a:pt x="546" y="129"/>
                      </a:lnTo>
                      <a:lnTo>
                        <a:pt x="532" y="127"/>
                      </a:lnTo>
                      <a:lnTo>
                        <a:pt x="506" y="119"/>
                      </a:lnTo>
                      <a:lnTo>
                        <a:pt x="483" y="109"/>
                      </a:lnTo>
                      <a:lnTo>
                        <a:pt x="459" y="96"/>
                      </a:lnTo>
                      <a:lnTo>
                        <a:pt x="437" y="80"/>
                      </a:lnTo>
                      <a:lnTo>
                        <a:pt x="417" y="62"/>
                      </a:lnTo>
                      <a:lnTo>
                        <a:pt x="377" y="22"/>
                      </a:lnTo>
                      <a:lnTo>
                        <a:pt x="377" y="22"/>
                      </a:lnTo>
                      <a:lnTo>
                        <a:pt x="369" y="14"/>
                      </a:lnTo>
                      <a:lnTo>
                        <a:pt x="361" y="8"/>
                      </a:lnTo>
                      <a:lnTo>
                        <a:pt x="351" y="2"/>
                      </a:lnTo>
                      <a:lnTo>
                        <a:pt x="341" y="0"/>
                      </a:lnTo>
                      <a:lnTo>
                        <a:pt x="341" y="0"/>
                      </a:lnTo>
                      <a:lnTo>
                        <a:pt x="339" y="0"/>
                      </a:lnTo>
                      <a:lnTo>
                        <a:pt x="339" y="0"/>
                      </a:lnTo>
                      <a:lnTo>
                        <a:pt x="330" y="4"/>
                      </a:lnTo>
                      <a:lnTo>
                        <a:pt x="322" y="10"/>
                      </a:lnTo>
                      <a:lnTo>
                        <a:pt x="314" y="20"/>
                      </a:lnTo>
                      <a:lnTo>
                        <a:pt x="306" y="30"/>
                      </a:lnTo>
                      <a:lnTo>
                        <a:pt x="306" y="30"/>
                      </a:lnTo>
                      <a:lnTo>
                        <a:pt x="286" y="62"/>
                      </a:lnTo>
                      <a:lnTo>
                        <a:pt x="274" y="78"/>
                      </a:lnTo>
                      <a:lnTo>
                        <a:pt x="262" y="92"/>
                      </a:lnTo>
                      <a:lnTo>
                        <a:pt x="250" y="104"/>
                      </a:lnTo>
                      <a:lnTo>
                        <a:pt x="234" y="113"/>
                      </a:lnTo>
                      <a:lnTo>
                        <a:pt x="216" y="119"/>
                      </a:lnTo>
                      <a:lnTo>
                        <a:pt x="194" y="121"/>
                      </a:lnTo>
                      <a:lnTo>
                        <a:pt x="194" y="121"/>
                      </a:lnTo>
                      <a:lnTo>
                        <a:pt x="182" y="121"/>
                      </a:lnTo>
                      <a:lnTo>
                        <a:pt x="182" y="121"/>
                      </a:lnTo>
                      <a:lnTo>
                        <a:pt x="176" y="119"/>
                      </a:lnTo>
                      <a:lnTo>
                        <a:pt x="176" y="119"/>
                      </a:lnTo>
                      <a:lnTo>
                        <a:pt x="165" y="121"/>
                      </a:lnTo>
                      <a:lnTo>
                        <a:pt x="153" y="123"/>
                      </a:lnTo>
                      <a:lnTo>
                        <a:pt x="153" y="123"/>
                      </a:lnTo>
                      <a:lnTo>
                        <a:pt x="139" y="129"/>
                      </a:lnTo>
                      <a:lnTo>
                        <a:pt x="135" y="131"/>
                      </a:lnTo>
                      <a:lnTo>
                        <a:pt x="131" y="135"/>
                      </a:lnTo>
                      <a:lnTo>
                        <a:pt x="131" y="141"/>
                      </a:lnTo>
                      <a:lnTo>
                        <a:pt x="131" y="147"/>
                      </a:lnTo>
                      <a:lnTo>
                        <a:pt x="139" y="163"/>
                      </a:lnTo>
                      <a:lnTo>
                        <a:pt x="139" y="163"/>
                      </a:lnTo>
                      <a:lnTo>
                        <a:pt x="147" y="185"/>
                      </a:lnTo>
                      <a:lnTo>
                        <a:pt x="153" y="209"/>
                      </a:lnTo>
                      <a:lnTo>
                        <a:pt x="163" y="259"/>
                      </a:lnTo>
                      <a:lnTo>
                        <a:pt x="163" y="259"/>
                      </a:lnTo>
                      <a:lnTo>
                        <a:pt x="69" y="259"/>
                      </a:lnTo>
                      <a:lnTo>
                        <a:pt x="69" y="259"/>
                      </a:lnTo>
                      <a:lnTo>
                        <a:pt x="49" y="304"/>
                      </a:lnTo>
                      <a:lnTo>
                        <a:pt x="41" y="324"/>
                      </a:lnTo>
                      <a:lnTo>
                        <a:pt x="29" y="344"/>
                      </a:lnTo>
                      <a:lnTo>
                        <a:pt x="29" y="344"/>
                      </a:lnTo>
                      <a:lnTo>
                        <a:pt x="11" y="366"/>
                      </a:lnTo>
                      <a:lnTo>
                        <a:pt x="0" y="386"/>
                      </a:lnTo>
                      <a:lnTo>
                        <a:pt x="0" y="386"/>
                      </a:lnTo>
                      <a:lnTo>
                        <a:pt x="5" y="416"/>
                      </a:lnTo>
                      <a:lnTo>
                        <a:pt x="5" y="416"/>
                      </a:lnTo>
                      <a:lnTo>
                        <a:pt x="7" y="424"/>
                      </a:lnTo>
                      <a:lnTo>
                        <a:pt x="11" y="430"/>
                      </a:lnTo>
                      <a:lnTo>
                        <a:pt x="21" y="447"/>
                      </a:lnTo>
                      <a:lnTo>
                        <a:pt x="21" y="447"/>
                      </a:lnTo>
                      <a:lnTo>
                        <a:pt x="33" y="467"/>
                      </a:lnTo>
                      <a:lnTo>
                        <a:pt x="33" y="467"/>
                      </a:lnTo>
                      <a:lnTo>
                        <a:pt x="57" y="509"/>
                      </a:lnTo>
                      <a:lnTo>
                        <a:pt x="57" y="509"/>
                      </a:lnTo>
                      <a:lnTo>
                        <a:pt x="61" y="517"/>
                      </a:lnTo>
                      <a:lnTo>
                        <a:pt x="61" y="517"/>
                      </a:lnTo>
                      <a:lnTo>
                        <a:pt x="65" y="523"/>
                      </a:lnTo>
                      <a:lnTo>
                        <a:pt x="65" y="523"/>
                      </a:lnTo>
                      <a:lnTo>
                        <a:pt x="69" y="529"/>
                      </a:lnTo>
                      <a:lnTo>
                        <a:pt x="73" y="535"/>
                      </a:lnTo>
                      <a:lnTo>
                        <a:pt x="73" y="543"/>
                      </a:lnTo>
                      <a:lnTo>
                        <a:pt x="73" y="551"/>
                      </a:lnTo>
                      <a:lnTo>
                        <a:pt x="73" y="557"/>
                      </a:lnTo>
                      <a:lnTo>
                        <a:pt x="71" y="565"/>
                      </a:lnTo>
                      <a:lnTo>
                        <a:pt x="67" y="571"/>
                      </a:lnTo>
                      <a:lnTo>
                        <a:pt x="63" y="577"/>
                      </a:lnTo>
                      <a:lnTo>
                        <a:pt x="61" y="577"/>
                      </a:lnTo>
                      <a:lnTo>
                        <a:pt x="61" y="577"/>
                      </a:lnTo>
                      <a:lnTo>
                        <a:pt x="55" y="583"/>
                      </a:lnTo>
                      <a:lnTo>
                        <a:pt x="45" y="587"/>
                      </a:lnTo>
                      <a:lnTo>
                        <a:pt x="45" y="587"/>
                      </a:lnTo>
                      <a:lnTo>
                        <a:pt x="45" y="587"/>
                      </a:lnTo>
                      <a:lnTo>
                        <a:pt x="45" y="587"/>
                      </a:lnTo>
                      <a:lnTo>
                        <a:pt x="57" y="599"/>
                      </a:lnTo>
                      <a:lnTo>
                        <a:pt x="57" y="599"/>
                      </a:lnTo>
                      <a:lnTo>
                        <a:pt x="77" y="603"/>
                      </a:lnTo>
                      <a:lnTo>
                        <a:pt x="99" y="604"/>
                      </a:lnTo>
                      <a:lnTo>
                        <a:pt x="99" y="604"/>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9" name="Freeform 19">
                  <a:extLst>
                    <a:ext uri="{FF2B5EF4-FFF2-40B4-BE49-F238E27FC236}">
                      <a16:creationId xmlns:a16="http://schemas.microsoft.com/office/drawing/2014/main" id="{2D7B86CE-25C7-4AD2-B5DD-E9E3850A599E}"/>
                    </a:ext>
                  </a:extLst>
                </p:cNvPr>
                <p:cNvSpPr>
                  <a:spLocks/>
                </p:cNvSpPr>
                <p:nvPr/>
              </p:nvSpPr>
              <p:spPr bwMode="auto">
                <a:xfrm>
                  <a:off x="3695701" y="4478338"/>
                  <a:ext cx="1319213" cy="1997075"/>
                </a:xfrm>
                <a:custGeom>
                  <a:avLst/>
                  <a:gdLst>
                    <a:gd name="T0" fmla="*/ 211 w 831"/>
                    <a:gd name="T1" fmla="*/ 288 h 1258"/>
                    <a:gd name="T2" fmla="*/ 243 w 831"/>
                    <a:gd name="T3" fmla="*/ 336 h 1258"/>
                    <a:gd name="T4" fmla="*/ 263 w 831"/>
                    <a:gd name="T5" fmla="*/ 368 h 1258"/>
                    <a:gd name="T6" fmla="*/ 265 w 831"/>
                    <a:gd name="T7" fmla="*/ 386 h 1258"/>
                    <a:gd name="T8" fmla="*/ 255 w 831"/>
                    <a:gd name="T9" fmla="*/ 406 h 1258"/>
                    <a:gd name="T10" fmla="*/ 193 w 831"/>
                    <a:gd name="T11" fmla="*/ 461 h 1258"/>
                    <a:gd name="T12" fmla="*/ 177 w 831"/>
                    <a:gd name="T13" fmla="*/ 555 h 1258"/>
                    <a:gd name="T14" fmla="*/ 179 w 831"/>
                    <a:gd name="T15" fmla="*/ 626 h 1258"/>
                    <a:gd name="T16" fmla="*/ 149 w 831"/>
                    <a:gd name="T17" fmla="*/ 670 h 1258"/>
                    <a:gd name="T18" fmla="*/ 52 w 831"/>
                    <a:gd name="T19" fmla="*/ 706 h 1258"/>
                    <a:gd name="T20" fmla="*/ 2 w 831"/>
                    <a:gd name="T21" fmla="*/ 722 h 1258"/>
                    <a:gd name="T22" fmla="*/ 18 w 831"/>
                    <a:gd name="T23" fmla="*/ 765 h 1258"/>
                    <a:gd name="T24" fmla="*/ 98 w 831"/>
                    <a:gd name="T25" fmla="*/ 831 h 1258"/>
                    <a:gd name="T26" fmla="*/ 193 w 831"/>
                    <a:gd name="T27" fmla="*/ 861 h 1258"/>
                    <a:gd name="T28" fmla="*/ 243 w 831"/>
                    <a:gd name="T29" fmla="*/ 893 h 1258"/>
                    <a:gd name="T30" fmla="*/ 245 w 831"/>
                    <a:gd name="T31" fmla="*/ 946 h 1258"/>
                    <a:gd name="T32" fmla="*/ 279 w 831"/>
                    <a:gd name="T33" fmla="*/ 1012 h 1258"/>
                    <a:gd name="T34" fmla="*/ 338 w 831"/>
                    <a:gd name="T35" fmla="*/ 1046 h 1258"/>
                    <a:gd name="T36" fmla="*/ 354 w 831"/>
                    <a:gd name="T37" fmla="*/ 1084 h 1258"/>
                    <a:gd name="T38" fmla="*/ 402 w 831"/>
                    <a:gd name="T39" fmla="*/ 1183 h 1258"/>
                    <a:gd name="T40" fmla="*/ 473 w 831"/>
                    <a:gd name="T41" fmla="*/ 1252 h 1258"/>
                    <a:gd name="T42" fmla="*/ 511 w 831"/>
                    <a:gd name="T43" fmla="*/ 1252 h 1258"/>
                    <a:gd name="T44" fmla="*/ 575 w 831"/>
                    <a:gd name="T45" fmla="*/ 1185 h 1258"/>
                    <a:gd name="T46" fmla="*/ 648 w 831"/>
                    <a:gd name="T47" fmla="*/ 1117 h 1258"/>
                    <a:gd name="T48" fmla="*/ 648 w 831"/>
                    <a:gd name="T49" fmla="*/ 1068 h 1258"/>
                    <a:gd name="T50" fmla="*/ 583 w 831"/>
                    <a:gd name="T51" fmla="*/ 1000 h 1258"/>
                    <a:gd name="T52" fmla="*/ 543 w 831"/>
                    <a:gd name="T53" fmla="*/ 962 h 1258"/>
                    <a:gd name="T54" fmla="*/ 535 w 831"/>
                    <a:gd name="T55" fmla="*/ 905 h 1258"/>
                    <a:gd name="T56" fmla="*/ 495 w 831"/>
                    <a:gd name="T57" fmla="*/ 851 h 1258"/>
                    <a:gd name="T58" fmla="*/ 475 w 831"/>
                    <a:gd name="T59" fmla="*/ 819 h 1258"/>
                    <a:gd name="T60" fmla="*/ 487 w 831"/>
                    <a:gd name="T61" fmla="*/ 785 h 1258"/>
                    <a:gd name="T62" fmla="*/ 583 w 831"/>
                    <a:gd name="T63" fmla="*/ 678 h 1258"/>
                    <a:gd name="T64" fmla="*/ 607 w 831"/>
                    <a:gd name="T65" fmla="*/ 626 h 1258"/>
                    <a:gd name="T66" fmla="*/ 611 w 831"/>
                    <a:gd name="T67" fmla="*/ 573 h 1258"/>
                    <a:gd name="T68" fmla="*/ 644 w 831"/>
                    <a:gd name="T69" fmla="*/ 519 h 1258"/>
                    <a:gd name="T70" fmla="*/ 700 w 831"/>
                    <a:gd name="T71" fmla="*/ 489 h 1258"/>
                    <a:gd name="T72" fmla="*/ 730 w 831"/>
                    <a:gd name="T73" fmla="*/ 487 h 1258"/>
                    <a:gd name="T74" fmla="*/ 790 w 831"/>
                    <a:gd name="T75" fmla="*/ 481 h 1258"/>
                    <a:gd name="T76" fmla="*/ 831 w 831"/>
                    <a:gd name="T77" fmla="*/ 447 h 1258"/>
                    <a:gd name="T78" fmla="*/ 798 w 831"/>
                    <a:gd name="T79" fmla="*/ 390 h 1258"/>
                    <a:gd name="T80" fmla="*/ 796 w 831"/>
                    <a:gd name="T81" fmla="*/ 302 h 1258"/>
                    <a:gd name="T82" fmla="*/ 764 w 831"/>
                    <a:gd name="T83" fmla="*/ 237 h 1258"/>
                    <a:gd name="T84" fmla="*/ 730 w 831"/>
                    <a:gd name="T85" fmla="*/ 163 h 1258"/>
                    <a:gd name="T86" fmla="*/ 670 w 831"/>
                    <a:gd name="T87" fmla="*/ 139 h 1258"/>
                    <a:gd name="T88" fmla="*/ 642 w 831"/>
                    <a:gd name="T89" fmla="*/ 109 h 1258"/>
                    <a:gd name="T90" fmla="*/ 595 w 831"/>
                    <a:gd name="T91" fmla="*/ 60 h 1258"/>
                    <a:gd name="T92" fmla="*/ 517 w 831"/>
                    <a:gd name="T93" fmla="*/ 50 h 1258"/>
                    <a:gd name="T94" fmla="*/ 422 w 831"/>
                    <a:gd name="T95" fmla="*/ 16 h 1258"/>
                    <a:gd name="T96" fmla="*/ 360 w 831"/>
                    <a:gd name="T97" fmla="*/ 0 h 1258"/>
                    <a:gd name="T98" fmla="*/ 304 w 831"/>
                    <a:gd name="T99" fmla="*/ 10 h 1258"/>
                    <a:gd name="T100" fmla="*/ 289 w 831"/>
                    <a:gd name="T101" fmla="*/ 1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258">
                      <a:moveTo>
                        <a:pt x="275" y="143"/>
                      </a:moveTo>
                      <a:lnTo>
                        <a:pt x="275" y="143"/>
                      </a:lnTo>
                      <a:lnTo>
                        <a:pt x="257" y="179"/>
                      </a:lnTo>
                      <a:lnTo>
                        <a:pt x="241" y="215"/>
                      </a:lnTo>
                      <a:lnTo>
                        <a:pt x="211" y="288"/>
                      </a:lnTo>
                      <a:lnTo>
                        <a:pt x="211" y="288"/>
                      </a:lnTo>
                      <a:lnTo>
                        <a:pt x="219" y="302"/>
                      </a:lnTo>
                      <a:lnTo>
                        <a:pt x="219" y="302"/>
                      </a:lnTo>
                      <a:lnTo>
                        <a:pt x="229" y="318"/>
                      </a:lnTo>
                      <a:lnTo>
                        <a:pt x="243" y="336"/>
                      </a:lnTo>
                      <a:lnTo>
                        <a:pt x="243" y="336"/>
                      </a:lnTo>
                      <a:lnTo>
                        <a:pt x="257" y="354"/>
                      </a:lnTo>
                      <a:lnTo>
                        <a:pt x="257" y="354"/>
                      </a:lnTo>
                      <a:lnTo>
                        <a:pt x="261" y="360"/>
                      </a:lnTo>
                      <a:lnTo>
                        <a:pt x="263" y="368"/>
                      </a:lnTo>
                      <a:lnTo>
                        <a:pt x="265" y="376"/>
                      </a:lnTo>
                      <a:lnTo>
                        <a:pt x="265" y="384"/>
                      </a:lnTo>
                      <a:lnTo>
                        <a:pt x="265" y="384"/>
                      </a:lnTo>
                      <a:lnTo>
                        <a:pt x="265" y="386"/>
                      </a:lnTo>
                      <a:lnTo>
                        <a:pt x="265" y="386"/>
                      </a:lnTo>
                      <a:lnTo>
                        <a:pt x="269" y="394"/>
                      </a:lnTo>
                      <a:lnTo>
                        <a:pt x="269" y="394"/>
                      </a:lnTo>
                      <a:lnTo>
                        <a:pt x="259" y="398"/>
                      </a:lnTo>
                      <a:lnTo>
                        <a:pt x="259" y="398"/>
                      </a:lnTo>
                      <a:lnTo>
                        <a:pt x="255" y="406"/>
                      </a:lnTo>
                      <a:lnTo>
                        <a:pt x="247" y="412"/>
                      </a:lnTo>
                      <a:lnTo>
                        <a:pt x="247" y="412"/>
                      </a:lnTo>
                      <a:lnTo>
                        <a:pt x="225" y="429"/>
                      </a:lnTo>
                      <a:lnTo>
                        <a:pt x="207" y="445"/>
                      </a:lnTo>
                      <a:lnTo>
                        <a:pt x="193" y="461"/>
                      </a:lnTo>
                      <a:lnTo>
                        <a:pt x="183" y="479"/>
                      </a:lnTo>
                      <a:lnTo>
                        <a:pt x="175" y="497"/>
                      </a:lnTo>
                      <a:lnTo>
                        <a:pt x="173" y="515"/>
                      </a:lnTo>
                      <a:lnTo>
                        <a:pt x="173" y="535"/>
                      </a:lnTo>
                      <a:lnTo>
                        <a:pt x="177" y="555"/>
                      </a:lnTo>
                      <a:lnTo>
                        <a:pt x="177" y="555"/>
                      </a:lnTo>
                      <a:lnTo>
                        <a:pt x="181" y="588"/>
                      </a:lnTo>
                      <a:lnTo>
                        <a:pt x="181" y="602"/>
                      </a:lnTo>
                      <a:lnTo>
                        <a:pt x="181" y="616"/>
                      </a:lnTo>
                      <a:lnTo>
                        <a:pt x="179" y="626"/>
                      </a:lnTo>
                      <a:lnTo>
                        <a:pt x="175" y="638"/>
                      </a:lnTo>
                      <a:lnTo>
                        <a:pt x="171" y="648"/>
                      </a:lnTo>
                      <a:lnTo>
                        <a:pt x="165" y="656"/>
                      </a:lnTo>
                      <a:lnTo>
                        <a:pt x="157" y="664"/>
                      </a:lnTo>
                      <a:lnTo>
                        <a:pt x="149" y="670"/>
                      </a:lnTo>
                      <a:lnTo>
                        <a:pt x="130" y="682"/>
                      </a:lnTo>
                      <a:lnTo>
                        <a:pt x="108" y="692"/>
                      </a:lnTo>
                      <a:lnTo>
                        <a:pt x="80" y="698"/>
                      </a:lnTo>
                      <a:lnTo>
                        <a:pt x="80" y="698"/>
                      </a:lnTo>
                      <a:lnTo>
                        <a:pt x="52" y="706"/>
                      </a:lnTo>
                      <a:lnTo>
                        <a:pt x="52" y="706"/>
                      </a:lnTo>
                      <a:lnTo>
                        <a:pt x="20" y="714"/>
                      </a:lnTo>
                      <a:lnTo>
                        <a:pt x="20" y="714"/>
                      </a:lnTo>
                      <a:lnTo>
                        <a:pt x="10" y="718"/>
                      </a:lnTo>
                      <a:lnTo>
                        <a:pt x="2" y="722"/>
                      </a:lnTo>
                      <a:lnTo>
                        <a:pt x="0" y="728"/>
                      </a:lnTo>
                      <a:lnTo>
                        <a:pt x="0" y="738"/>
                      </a:lnTo>
                      <a:lnTo>
                        <a:pt x="0" y="738"/>
                      </a:lnTo>
                      <a:lnTo>
                        <a:pt x="8" y="751"/>
                      </a:lnTo>
                      <a:lnTo>
                        <a:pt x="18" y="765"/>
                      </a:lnTo>
                      <a:lnTo>
                        <a:pt x="18" y="765"/>
                      </a:lnTo>
                      <a:lnTo>
                        <a:pt x="34" y="787"/>
                      </a:lnTo>
                      <a:lnTo>
                        <a:pt x="54" y="803"/>
                      </a:lnTo>
                      <a:lnTo>
                        <a:pt x="74" y="819"/>
                      </a:lnTo>
                      <a:lnTo>
                        <a:pt x="98" y="831"/>
                      </a:lnTo>
                      <a:lnTo>
                        <a:pt x="120" y="841"/>
                      </a:lnTo>
                      <a:lnTo>
                        <a:pt x="143" y="849"/>
                      </a:lnTo>
                      <a:lnTo>
                        <a:pt x="169" y="857"/>
                      </a:lnTo>
                      <a:lnTo>
                        <a:pt x="193" y="861"/>
                      </a:lnTo>
                      <a:lnTo>
                        <a:pt x="193" y="861"/>
                      </a:lnTo>
                      <a:lnTo>
                        <a:pt x="209" y="865"/>
                      </a:lnTo>
                      <a:lnTo>
                        <a:pt x="221" y="871"/>
                      </a:lnTo>
                      <a:lnTo>
                        <a:pt x="231" y="877"/>
                      </a:lnTo>
                      <a:lnTo>
                        <a:pt x="239" y="883"/>
                      </a:lnTo>
                      <a:lnTo>
                        <a:pt x="243" y="893"/>
                      </a:lnTo>
                      <a:lnTo>
                        <a:pt x="247" y="903"/>
                      </a:lnTo>
                      <a:lnTo>
                        <a:pt x="247" y="915"/>
                      </a:lnTo>
                      <a:lnTo>
                        <a:pt x="247" y="928"/>
                      </a:lnTo>
                      <a:lnTo>
                        <a:pt x="247" y="928"/>
                      </a:lnTo>
                      <a:lnTo>
                        <a:pt x="245" y="946"/>
                      </a:lnTo>
                      <a:lnTo>
                        <a:pt x="247" y="964"/>
                      </a:lnTo>
                      <a:lnTo>
                        <a:pt x="251" y="978"/>
                      </a:lnTo>
                      <a:lnTo>
                        <a:pt x="257" y="990"/>
                      </a:lnTo>
                      <a:lnTo>
                        <a:pt x="267" y="1002"/>
                      </a:lnTo>
                      <a:lnTo>
                        <a:pt x="279" y="1012"/>
                      </a:lnTo>
                      <a:lnTo>
                        <a:pt x="293" y="1020"/>
                      </a:lnTo>
                      <a:lnTo>
                        <a:pt x="310" y="1028"/>
                      </a:lnTo>
                      <a:lnTo>
                        <a:pt x="310" y="1028"/>
                      </a:lnTo>
                      <a:lnTo>
                        <a:pt x="324" y="1036"/>
                      </a:lnTo>
                      <a:lnTo>
                        <a:pt x="338" y="1046"/>
                      </a:lnTo>
                      <a:lnTo>
                        <a:pt x="350" y="1058"/>
                      </a:lnTo>
                      <a:lnTo>
                        <a:pt x="352" y="1064"/>
                      </a:lnTo>
                      <a:lnTo>
                        <a:pt x="354" y="1070"/>
                      </a:lnTo>
                      <a:lnTo>
                        <a:pt x="354" y="1070"/>
                      </a:lnTo>
                      <a:lnTo>
                        <a:pt x="354" y="1084"/>
                      </a:lnTo>
                      <a:lnTo>
                        <a:pt x="356" y="1097"/>
                      </a:lnTo>
                      <a:lnTo>
                        <a:pt x="364" y="1121"/>
                      </a:lnTo>
                      <a:lnTo>
                        <a:pt x="374" y="1143"/>
                      </a:lnTo>
                      <a:lnTo>
                        <a:pt x="388" y="1165"/>
                      </a:lnTo>
                      <a:lnTo>
                        <a:pt x="402" y="1183"/>
                      </a:lnTo>
                      <a:lnTo>
                        <a:pt x="420" y="1203"/>
                      </a:lnTo>
                      <a:lnTo>
                        <a:pt x="454" y="1237"/>
                      </a:lnTo>
                      <a:lnTo>
                        <a:pt x="454" y="1237"/>
                      </a:lnTo>
                      <a:lnTo>
                        <a:pt x="464" y="1247"/>
                      </a:lnTo>
                      <a:lnTo>
                        <a:pt x="473" y="1252"/>
                      </a:lnTo>
                      <a:lnTo>
                        <a:pt x="483" y="1256"/>
                      </a:lnTo>
                      <a:lnTo>
                        <a:pt x="491" y="1258"/>
                      </a:lnTo>
                      <a:lnTo>
                        <a:pt x="491" y="1258"/>
                      </a:lnTo>
                      <a:lnTo>
                        <a:pt x="501" y="1256"/>
                      </a:lnTo>
                      <a:lnTo>
                        <a:pt x="511" y="1252"/>
                      </a:lnTo>
                      <a:lnTo>
                        <a:pt x="521" y="1243"/>
                      </a:lnTo>
                      <a:lnTo>
                        <a:pt x="531" y="1233"/>
                      </a:lnTo>
                      <a:lnTo>
                        <a:pt x="531" y="1233"/>
                      </a:lnTo>
                      <a:lnTo>
                        <a:pt x="553" y="1209"/>
                      </a:lnTo>
                      <a:lnTo>
                        <a:pt x="575" y="1185"/>
                      </a:lnTo>
                      <a:lnTo>
                        <a:pt x="597" y="1163"/>
                      </a:lnTo>
                      <a:lnTo>
                        <a:pt x="623" y="1143"/>
                      </a:lnTo>
                      <a:lnTo>
                        <a:pt x="623" y="1143"/>
                      </a:lnTo>
                      <a:lnTo>
                        <a:pt x="640" y="1127"/>
                      </a:lnTo>
                      <a:lnTo>
                        <a:pt x="648" y="1117"/>
                      </a:lnTo>
                      <a:lnTo>
                        <a:pt x="652" y="1109"/>
                      </a:lnTo>
                      <a:lnTo>
                        <a:pt x="656" y="1099"/>
                      </a:lnTo>
                      <a:lnTo>
                        <a:pt x="656" y="1089"/>
                      </a:lnTo>
                      <a:lnTo>
                        <a:pt x="654" y="1080"/>
                      </a:lnTo>
                      <a:lnTo>
                        <a:pt x="648" y="1068"/>
                      </a:lnTo>
                      <a:lnTo>
                        <a:pt x="648" y="1068"/>
                      </a:lnTo>
                      <a:lnTo>
                        <a:pt x="635" y="1048"/>
                      </a:lnTo>
                      <a:lnTo>
                        <a:pt x="619" y="1030"/>
                      </a:lnTo>
                      <a:lnTo>
                        <a:pt x="601" y="1012"/>
                      </a:lnTo>
                      <a:lnTo>
                        <a:pt x="583" y="1000"/>
                      </a:lnTo>
                      <a:lnTo>
                        <a:pt x="583" y="1000"/>
                      </a:lnTo>
                      <a:lnTo>
                        <a:pt x="565" y="988"/>
                      </a:lnTo>
                      <a:lnTo>
                        <a:pt x="553" y="976"/>
                      </a:lnTo>
                      <a:lnTo>
                        <a:pt x="547" y="970"/>
                      </a:lnTo>
                      <a:lnTo>
                        <a:pt x="543" y="962"/>
                      </a:lnTo>
                      <a:lnTo>
                        <a:pt x="541" y="952"/>
                      </a:lnTo>
                      <a:lnTo>
                        <a:pt x="539" y="942"/>
                      </a:lnTo>
                      <a:lnTo>
                        <a:pt x="539" y="942"/>
                      </a:lnTo>
                      <a:lnTo>
                        <a:pt x="537" y="917"/>
                      </a:lnTo>
                      <a:lnTo>
                        <a:pt x="535" y="905"/>
                      </a:lnTo>
                      <a:lnTo>
                        <a:pt x="529" y="893"/>
                      </a:lnTo>
                      <a:lnTo>
                        <a:pt x="525" y="881"/>
                      </a:lnTo>
                      <a:lnTo>
                        <a:pt x="517" y="871"/>
                      </a:lnTo>
                      <a:lnTo>
                        <a:pt x="507" y="861"/>
                      </a:lnTo>
                      <a:lnTo>
                        <a:pt x="495" y="851"/>
                      </a:lnTo>
                      <a:lnTo>
                        <a:pt x="495" y="851"/>
                      </a:lnTo>
                      <a:lnTo>
                        <a:pt x="487" y="845"/>
                      </a:lnTo>
                      <a:lnTo>
                        <a:pt x="481" y="837"/>
                      </a:lnTo>
                      <a:lnTo>
                        <a:pt x="477" y="829"/>
                      </a:lnTo>
                      <a:lnTo>
                        <a:pt x="475" y="819"/>
                      </a:lnTo>
                      <a:lnTo>
                        <a:pt x="475" y="811"/>
                      </a:lnTo>
                      <a:lnTo>
                        <a:pt x="477" y="801"/>
                      </a:lnTo>
                      <a:lnTo>
                        <a:pt x="481" y="793"/>
                      </a:lnTo>
                      <a:lnTo>
                        <a:pt x="487" y="785"/>
                      </a:lnTo>
                      <a:lnTo>
                        <a:pt x="487" y="785"/>
                      </a:lnTo>
                      <a:lnTo>
                        <a:pt x="511" y="757"/>
                      </a:lnTo>
                      <a:lnTo>
                        <a:pt x="535" y="732"/>
                      </a:lnTo>
                      <a:lnTo>
                        <a:pt x="559" y="704"/>
                      </a:lnTo>
                      <a:lnTo>
                        <a:pt x="583" y="678"/>
                      </a:lnTo>
                      <a:lnTo>
                        <a:pt x="583" y="678"/>
                      </a:lnTo>
                      <a:lnTo>
                        <a:pt x="591" y="666"/>
                      </a:lnTo>
                      <a:lnTo>
                        <a:pt x="599" y="652"/>
                      </a:lnTo>
                      <a:lnTo>
                        <a:pt x="605" y="640"/>
                      </a:lnTo>
                      <a:lnTo>
                        <a:pt x="607" y="634"/>
                      </a:lnTo>
                      <a:lnTo>
                        <a:pt x="607" y="626"/>
                      </a:lnTo>
                      <a:lnTo>
                        <a:pt x="607" y="626"/>
                      </a:lnTo>
                      <a:lnTo>
                        <a:pt x="605" y="612"/>
                      </a:lnTo>
                      <a:lnTo>
                        <a:pt x="607" y="598"/>
                      </a:lnTo>
                      <a:lnTo>
                        <a:pt x="609" y="586"/>
                      </a:lnTo>
                      <a:lnTo>
                        <a:pt x="611" y="573"/>
                      </a:lnTo>
                      <a:lnTo>
                        <a:pt x="615" y="561"/>
                      </a:lnTo>
                      <a:lnTo>
                        <a:pt x="621" y="549"/>
                      </a:lnTo>
                      <a:lnTo>
                        <a:pt x="629" y="539"/>
                      </a:lnTo>
                      <a:lnTo>
                        <a:pt x="635" y="529"/>
                      </a:lnTo>
                      <a:lnTo>
                        <a:pt x="644" y="519"/>
                      </a:lnTo>
                      <a:lnTo>
                        <a:pt x="654" y="511"/>
                      </a:lnTo>
                      <a:lnTo>
                        <a:pt x="664" y="505"/>
                      </a:lnTo>
                      <a:lnTo>
                        <a:pt x="676" y="499"/>
                      </a:lnTo>
                      <a:lnTo>
                        <a:pt x="688" y="493"/>
                      </a:lnTo>
                      <a:lnTo>
                        <a:pt x="700" y="489"/>
                      </a:lnTo>
                      <a:lnTo>
                        <a:pt x="714" y="487"/>
                      </a:lnTo>
                      <a:lnTo>
                        <a:pt x="728" y="487"/>
                      </a:lnTo>
                      <a:lnTo>
                        <a:pt x="728" y="487"/>
                      </a:lnTo>
                      <a:lnTo>
                        <a:pt x="730" y="487"/>
                      </a:lnTo>
                      <a:lnTo>
                        <a:pt x="730" y="487"/>
                      </a:lnTo>
                      <a:lnTo>
                        <a:pt x="740" y="487"/>
                      </a:lnTo>
                      <a:lnTo>
                        <a:pt x="740" y="487"/>
                      </a:lnTo>
                      <a:lnTo>
                        <a:pt x="766" y="485"/>
                      </a:lnTo>
                      <a:lnTo>
                        <a:pt x="778" y="483"/>
                      </a:lnTo>
                      <a:lnTo>
                        <a:pt x="790" y="481"/>
                      </a:lnTo>
                      <a:lnTo>
                        <a:pt x="801" y="475"/>
                      </a:lnTo>
                      <a:lnTo>
                        <a:pt x="811" y="469"/>
                      </a:lnTo>
                      <a:lnTo>
                        <a:pt x="821" y="459"/>
                      </a:lnTo>
                      <a:lnTo>
                        <a:pt x="831" y="447"/>
                      </a:lnTo>
                      <a:lnTo>
                        <a:pt x="831" y="447"/>
                      </a:lnTo>
                      <a:lnTo>
                        <a:pt x="815" y="431"/>
                      </a:lnTo>
                      <a:lnTo>
                        <a:pt x="805" y="419"/>
                      </a:lnTo>
                      <a:lnTo>
                        <a:pt x="798" y="408"/>
                      </a:lnTo>
                      <a:lnTo>
                        <a:pt x="796" y="398"/>
                      </a:lnTo>
                      <a:lnTo>
                        <a:pt x="798" y="390"/>
                      </a:lnTo>
                      <a:lnTo>
                        <a:pt x="803" y="380"/>
                      </a:lnTo>
                      <a:lnTo>
                        <a:pt x="815" y="372"/>
                      </a:lnTo>
                      <a:lnTo>
                        <a:pt x="829" y="364"/>
                      </a:lnTo>
                      <a:lnTo>
                        <a:pt x="829" y="364"/>
                      </a:lnTo>
                      <a:lnTo>
                        <a:pt x="796" y="302"/>
                      </a:lnTo>
                      <a:lnTo>
                        <a:pt x="796" y="302"/>
                      </a:lnTo>
                      <a:lnTo>
                        <a:pt x="776" y="268"/>
                      </a:lnTo>
                      <a:lnTo>
                        <a:pt x="768" y="253"/>
                      </a:lnTo>
                      <a:lnTo>
                        <a:pt x="764" y="237"/>
                      </a:lnTo>
                      <a:lnTo>
                        <a:pt x="764" y="237"/>
                      </a:lnTo>
                      <a:lnTo>
                        <a:pt x="760" y="217"/>
                      </a:lnTo>
                      <a:lnTo>
                        <a:pt x="756" y="201"/>
                      </a:lnTo>
                      <a:lnTo>
                        <a:pt x="750" y="187"/>
                      </a:lnTo>
                      <a:lnTo>
                        <a:pt x="742" y="173"/>
                      </a:lnTo>
                      <a:lnTo>
                        <a:pt x="730" y="163"/>
                      </a:lnTo>
                      <a:lnTo>
                        <a:pt x="716" y="155"/>
                      </a:lnTo>
                      <a:lnTo>
                        <a:pt x="700" y="147"/>
                      </a:lnTo>
                      <a:lnTo>
                        <a:pt x="680" y="143"/>
                      </a:lnTo>
                      <a:lnTo>
                        <a:pt x="680" y="143"/>
                      </a:lnTo>
                      <a:lnTo>
                        <a:pt x="670" y="139"/>
                      </a:lnTo>
                      <a:lnTo>
                        <a:pt x="660" y="135"/>
                      </a:lnTo>
                      <a:lnTo>
                        <a:pt x="652" y="129"/>
                      </a:lnTo>
                      <a:lnTo>
                        <a:pt x="646" y="121"/>
                      </a:lnTo>
                      <a:lnTo>
                        <a:pt x="646" y="121"/>
                      </a:lnTo>
                      <a:lnTo>
                        <a:pt x="642" y="109"/>
                      </a:lnTo>
                      <a:lnTo>
                        <a:pt x="638" y="99"/>
                      </a:lnTo>
                      <a:lnTo>
                        <a:pt x="633" y="89"/>
                      </a:lnTo>
                      <a:lnTo>
                        <a:pt x="627" y="82"/>
                      </a:lnTo>
                      <a:lnTo>
                        <a:pt x="611" y="70"/>
                      </a:lnTo>
                      <a:lnTo>
                        <a:pt x="595" y="60"/>
                      </a:lnTo>
                      <a:lnTo>
                        <a:pt x="577" y="54"/>
                      </a:lnTo>
                      <a:lnTo>
                        <a:pt x="557" y="52"/>
                      </a:lnTo>
                      <a:lnTo>
                        <a:pt x="537" y="50"/>
                      </a:lnTo>
                      <a:lnTo>
                        <a:pt x="517" y="50"/>
                      </a:lnTo>
                      <a:lnTo>
                        <a:pt x="517" y="50"/>
                      </a:lnTo>
                      <a:lnTo>
                        <a:pt x="491" y="48"/>
                      </a:lnTo>
                      <a:lnTo>
                        <a:pt x="468" y="42"/>
                      </a:lnTo>
                      <a:lnTo>
                        <a:pt x="446" y="30"/>
                      </a:lnTo>
                      <a:lnTo>
                        <a:pt x="422" y="16"/>
                      </a:lnTo>
                      <a:lnTo>
                        <a:pt x="422" y="16"/>
                      </a:lnTo>
                      <a:lnTo>
                        <a:pt x="410" y="8"/>
                      </a:lnTo>
                      <a:lnTo>
                        <a:pt x="394" y="4"/>
                      </a:lnTo>
                      <a:lnTo>
                        <a:pt x="378" y="2"/>
                      </a:lnTo>
                      <a:lnTo>
                        <a:pt x="360" y="0"/>
                      </a:lnTo>
                      <a:lnTo>
                        <a:pt x="360" y="0"/>
                      </a:lnTo>
                      <a:lnTo>
                        <a:pt x="334" y="2"/>
                      </a:lnTo>
                      <a:lnTo>
                        <a:pt x="310" y="4"/>
                      </a:lnTo>
                      <a:lnTo>
                        <a:pt x="310" y="4"/>
                      </a:lnTo>
                      <a:lnTo>
                        <a:pt x="306" y="6"/>
                      </a:lnTo>
                      <a:lnTo>
                        <a:pt x="304" y="10"/>
                      </a:lnTo>
                      <a:lnTo>
                        <a:pt x="301" y="20"/>
                      </a:lnTo>
                      <a:lnTo>
                        <a:pt x="291" y="54"/>
                      </a:lnTo>
                      <a:lnTo>
                        <a:pt x="291" y="54"/>
                      </a:lnTo>
                      <a:lnTo>
                        <a:pt x="291" y="78"/>
                      </a:lnTo>
                      <a:lnTo>
                        <a:pt x="289" y="101"/>
                      </a:lnTo>
                      <a:lnTo>
                        <a:pt x="283" y="125"/>
                      </a:lnTo>
                      <a:lnTo>
                        <a:pt x="275" y="143"/>
                      </a:lnTo>
                      <a:lnTo>
                        <a:pt x="275" y="143"/>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20" name="Freeform 20">
                  <a:extLst>
                    <a:ext uri="{FF2B5EF4-FFF2-40B4-BE49-F238E27FC236}">
                      <a16:creationId xmlns:a16="http://schemas.microsoft.com/office/drawing/2014/main" id="{70BE64A4-4125-414E-85BA-21875F7DF78B}"/>
                    </a:ext>
                  </a:extLst>
                </p:cNvPr>
                <p:cNvSpPr>
                  <a:spLocks/>
                </p:cNvSpPr>
                <p:nvPr/>
              </p:nvSpPr>
              <p:spPr bwMode="auto">
                <a:xfrm>
                  <a:off x="2835276" y="4354513"/>
                  <a:ext cx="1258888" cy="1411288"/>
                </a:xfrm>
                <a:custGeom>
                  <a:avLst/>
                  <a:gdLst>
                    <a:gd name="T0" fmla="*/ 501 w 793"/>
                    <a:gd name="T1" fmla="*/ 810 h 889"/>
                    <a:gd name="T2" fmla="*/ 511 w 793"/>
                    <a:gd name="T3" fmla="*/ 776 h 889"/>
                    <a:gd name="T4" fmla="*/ 538 w 793"/>
                    <a:gd name="T5" fmla="*/ 756 h 889"/>
                    <a:gd name="T6" fmla="*/ 612 w 793"/>
                    <a:gd name="T7" fmla="*/ 736 h 889"/>
                    <a:gd name="T8" fmla="*/ 652 w 793"/>
                    <a:gd name="T9" fmla="*/ 724 h 889"/>
                    <a:gd name="T10" fmla="*/ 681 w 793"/>
                    <a:gd name="T11" fmla="*/ 696 h 889"/>
                    <a:gd name="T12" fmla="*/ 679 w 793"/>
                    <a:gd name="T13" fmla="*/ 643 h 889"/>
                    <a:gd name="T14" fmla="*/ 674 w 793"/>
                    <a:gd name="T15" fmla="*/ 599 h 889"/>
                    <a:gd name="T16" fmla="*/ 679 w 793"/>
                    <a:gd name="T17" fmla="*/ 559 h 889"/>
                    <a:gd name="T18" fmla="*/ 719 w 793"/>
                    <a:gd name="T19" fmla="*/ 496 h 889"/>
                    <a:gd name="T20" fmla="*/ 765 w 793"/>
                    <a:gd name="T21" fmla="*/ 456 h 889"/>
                    <a:gd name="T22" fmla="*/ 725 w 793"/>
                    <a:gd name="T23" fmla="*/ 400 h 889"/>
                    <a:gd name="T24" fmla="*/ 711 w 793"/>
                    <a:gd name="T25" fmla="*/ 368 h 889"/>
                    <a:gd name="T26" fmla="*/ 713 w 793"/>
                    <a:gd name="T27" fmla="*/ 360 h 889"/>
                    <a:gd name="T28" fmla="*/ 781 w 793"/>
                    <a:gd name="T29" fmla="*/ 203 h 889"/>
                    <a:gd name="T30" fmla="*/ 791 w 793"/>
                    <a:gd name="T31" fmla="*/ 164 h 889"/>
                    <a:gd name="T32" fmla="*/ 785 w 793"/>
                    <a:gd name="T33" fmla="*/ 94 h 889"/>
                    <a:gd name="T34" fmla="*/ 765 w 793"/>
                    <a:gd name="T35" fmla="*/ 60 h 889"/>
                    <a:gd name="T36" fmla="*/ 749 w 793"/>
                    <a:gd name="T37" fmla="*/ 52 h 889"/>
                    <a:gd name="T38" fmla="*/ 664 w 793"/>
                    <a:gd name="T39" fmla="*/ 22 h 889"/>
                    <a:gd name="T40" fmla="*/ 608 w 793"/>
                    <a:gd name="T41" fmla="*/ 14 h 889"/>
                    <a:gd name="T42" fmla="*/ 572 w 793"/>
                    <a:gd name="T43" fmla="*/ 18 h 889"/>
                    <a:gd name="T44" fmla="*/ 536 w 793"/>
                    <a:gd name="T45" fmla="*/ 34 h 889"/>
                    <a:gd name="T46" fmla="*/ 491 w 793"/>
                    <a:gd name="T47" fmla="*/ 46 h 889"/>
                    <a:gd name="T48" fmla="*/ 455 w 793"/>
                    <a:gd name="T49" fmla="*/ 46 h 889"/>
                    <a:gd name="T50" fmla="*/ 425 w 793"/>
                    <a:gd name="T51" fmla="*/ 36 h 889"/>
                    <a:gd name="T52" fmla="*/ 409 w 793"/>
                    <a:gd name="T53" fmla="*/ 16 h 889"/>
                    <a:gd name="T54" fmla="*/ 377 w 793"/>
                    <a:gd name="T55" fmla="*/ 0 h 889"/>
                    <a:gd name="T56" fmla="*/ 351 w 793"/>
                    <a:gd name="T57" fmla="*/ 6 h 889"/>
                    <a:gd name="T58" fmla="*/ 332 w 793"/>
                    <a:gd name="T59" fmla="*/ 46 h 889"/>
                    <a:gd name="T60" fmla="*/ 332 w 793"/>
                    <a:gd name="T61" fmla="*/ 66 h 889"/>
                    <a:gd name="T62" fmla="*/ 280 w 793"/>
                    <a:gd name="T63" fmla="*/ 134 h 889"/>
                    <a:gd name="T64" fmla="*/ 214 w 793"/>
                    <a:gd name="T65" fmla="*/ 219 h 889"/>
                    <a:gd name="T66" fmla="*/ 181 w 793"/>
                    <a:gd name="T67" fmla="*/ 265 h 889"/>
                    <a:gd name="T68" fmla="*/ 171 w 793"/>
                    <a:gd name="T69" fmla="*/ 295 h 889"/>
                    <a:gd name="T70" fmla="*/ 131 w 793"/>
                    <a:gd name="T71" fmla="*/ 382 h 889"/>
                    <a:gd name="T72" fmla="*/ 57 w 793"/>
                    <a:gd name="T73" fmla="*/ 472 h 889"/>
                    <a:gd name="T74" fmla="*/ 0 w 793"/>
                    <a:gd name="T75" fmla="*/ 523 h 889"/>
                    <a:gd name="T76" fmla="*/ 75 w 793"/>
                    <a:gd name="T77" fmla="*/ 553 h 889"/>
                    <a:gd name="T78" fmla="*/ 95 w 793"/>
                    <a:gd name="T79" fmla="*/ 567 h 889"/>
                    <a:gd name="T80" fmla="*/ 177 w 793"/>
                    <a:gd name="T81" fmla="*/ 629 h 889"/>
                    <a:gd name="T82" fmla="*/ 264 w 793"/>
                    <a:gd name="T83" fmla="*/ 670 h 889"/>
                    <a:gd name="T84" fmla="*/ 330 w 793"/>
                    <a:gd name="T85" fmla="*/ 678 h 889"/>
                    <a:gd name="T86" fmla="*/ 381 w 793"/>
                    <a:gd name="T87" fmla="*/ 674 h 889"/>
                    <a:gd name="T88" fmla="*/ 383 w 793"/>
                    <a:gd name="T89" fmla="*/ 728 h 889"/>
                    <a:gd name="T90" fmla="*/ 346 w 793"/>
                    <a:gd name="T91" fmla="*/ 780 h 889"/>
                    <a:gd name="T92" fmla="*/ 391 w 793"/>
                    <a:gd name="T93" fmla="*/ 841 h 889"/>
                    <a:gd name="T94" fmla="*/ 421 w 793"/>
                    <a:gd name="T95" fmla="*/ 871 h 889"/>
                    <a:gd name="T96" fmla="*/ 459 w 793"/>
                    <a:gd name="T97" fmla="*/ 889 h 889"/>
                    <a:gd name="T98" fmla="*/ 461 w 793"/>
                    <a:gd name="T99" fmla="*/ 889 h 889"/>
                    <a:gd name="T100" fmla="*/ 495 w 793"/>
                    <a:gd name="T101" fmla="*/ 849 h 889"/>
                    <a:gd name="T102" fmla="*/ 501 w 793"/>
                    <a:gd name="T103" fmla="*/ 82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889">
                      <a:moveTo>
                        <a:pt x="501" y="826"/>
                      </a:moveTo>
                      <a:lnTo>
                        <a:pt x="501" y="826"/>
                      </a:lnTo>
                      <a:lnTo>
                        <a:pt x="501" y="810"/>
                      </a:lnTo>
                      <a:lnTo>
                        <a:pt x="503" y="796"/>
                      </a:lnTo>
                      <a:lnTo>
                        <a:pt x="507" y="786"/>
                      </a:lnTo>
                      <a:lnTo>
                        <a:pt x="511" y="776"/>
                      </a:lnTo>
                      <a:lnTo>
                        <a:pt x="518" y="768"/>
                      </a:lnTo>
                      <a:lnTo>
                        <a:pt x="526" y="762"/>
                      </a:lnTo>
                      <a:lnTo>
                        <a:pt x="538" y="756"/>
                      </a:lnTo>
                      <a:lnTo>
                        <a:pt x="552" y="752"/>
                      </a:lnTo>
                      <a:lnTo>
                        <a:pt x="552" y="752"/>
                      </a:lnTo>
                      <a:lnTo>
                        <a:pt x="612" y="736"/>
                      </a:lnTo>
                      <a:lnTo>
                        <a:pt x="612" y="736"/>
                      </a:lnTo>
                      <a:lnTo>
                        <a:pt x="634" y="730"/>
                      </a:lnTo>
                      <a:lnTo>
                        <a:pt x="652" y="724"/>
                      </a:lnTo>
                      <a:lnTo>
                        <a:pt x="666" y="718"/>
                      </a:lnTo>
                      <a:lnTo>
                        <a:pt x="676" y="708"/>
                      </a:lnTo>
                      <a:lnTo>
                        <a:pt x="681" y="696"/>
                      </a:lnTo>
                      <a:lnTo>
                        <a:pt x="683" y="682"/>
                      </a:lnTo>
                      <a:lnTo>
                        <a:pt x="683" y="664"/>
                      </a:lnTo>
                      <a:lnTo>
                        <a:pt x="679" y="643"/>
                      </a:lnTo>
                      <a:lnTo>
                        <a:pt x="679" y="643"/>
                      </a:lnTo>
                      <a:lnTo>
                        <a:pt x="674" y="613"/>
                      </a:lnTo>
                      <a:lnTo>
                        <a:pt x="674" y="599"/>
                      </a:lnTo>
                      <a:lnTo>
                        <a:pt x="676" y="585"/>
                      </a:lnTo>
                      <a:lnTo>
                        <a:pt x="678" y="573"/>
                      </a:lnTo>
                      <a:lnTo>
                        <a:pt x="679" y="559"/>
                      </a:lnTo>
                      <a:lnTo>
                        <a:pt x="689" y="537"/>
                      </a:lnTo>
                      <a:lnTo>
                        <a:pt x="703" y="515"/>
                      </a:lnTo>
                      <a:lnTo>
                        <a:pt x="719" y="496"/>
                      </a:lnTo>
                      <a:lnTo>
                        <a:pt x="741" y="476"/>
                      </a:lnTo>
                      <a:lnTo>
                        <a:pt x="765" y="456"/>
                      </a:lnTo>
                      <a:lnTo>
                        <a:pt x="765" y="456"/>
                      </a:lnTo>
                      <a:lnTo>
                        <a:pt x="745" y="428"/>
                      </a:lnTo>
                      <a:lnTo>
                        <a:pt x="725" y="400"/>
                      </a:lnTo>
                      <a:lnTo>
                        <a:pt x="725" y="400"/>
                      </a:lnTo>
                      <a:lnTo>
                        <a:pt x="719" y="390"/>
                      </a:lnTo>
                      <a:lnTo>
                        <a:pt x="715" y="380"/>
                      </a:lnTo>
                      <a:lnTo>
                        <a:pt x="711" y="368"/>
                      </a:lnTo>
                      <a:lnTo>
                        <a:pt x="711" y="364"/>
                      </a:lnTo>
                      <a:lnTo>
                        <a:pt x="713" y="360"/>
                      </a:lnTo>
                      <a:lnTo>
                        <a:pt x="713" y="360"/>
                      </a:lnTo>
                      <a:lnTo>
                        <a:pt x="743" y="281"/>
                      </a:lnTo>
                      <a:lnTo>
                        <a:pt x="761" y="241"/>
                      </a:lnTo>
                      <a:lnTo>
                        <a:pt x="781" y="203"/>
                      </a:lnTo>
                      <a:lnTo>
                        <a:pt x="781" y="203"/>
                      </a:lnTo>
                      <a:lnTo>
                        <a:pt x="787" y="183"/>
                      </a:lnTo>
                      <a:lnTo>
                        <a:pt x="791" y="164"/>
                      </a:lnTo>
                      <a:lnTo>
                        <a:pt x="793" y="140"/>
                      </a:lnTo>
                      <a:lnTo>
                        <a:pt x="791" y="116"/>
                      </a:lnTo>
                      <a:lnTo>
                        <a:pt x="785" y="94"/>
                      </a:lnTo>
                      <a:lnTo>
                        <a:pt x="777" y="76"/>
                      </a:lnTo>
                      <a:lnTo>
                        <a:pt x="771" y="68"/>
                      </a:lnTo>
                      <a:lnTo>
                        <a:pt x="765" y="60"/>
                      </a:lnTo>
                      <a:lnTo>
                        <a:pt x="759" y="56"/>
                      </a:lnTo>
                      <a:lnTo>
                        <a:pt x="749" y="52"/>
                      </a:lnTo>
                      <a:lnTo>
                        <a:pt x="749" y="52"/>
                      </a:lnTo>
                      <a:lnTo>
                        <a:pt x="715" y="40"/>
                      </a:lnTo>
                      <a:lnTo>
                        <a:pt x="679" y="28"/>
                      </a:lnTo>
                      <a:lnTo>
                        <a:pt x="664" y="22"/>
                      </a:lnTo>
                      <a:lnTo>
                        <a:pt x="646" y="18"/>
                      </a:lnTo>
                      <a:lnTo>
                        <a:pt x="626" y="16"/>
                      </a:lnTo>
                      <a:lnTo>
                        <a:pt x="608" y="14"/>
                      </a:lnTo>
                      <a:lnTo>
                        <a:pt x="608" y="14"/>
                      </a:lnTo>
                      <a:lnTo>
                        <a:pt x="590" y="16"/>
                      </a:lnTo>
                      <a:lnTo>
                        <a:pt x="572" y="18"/>
                      </a:lnTo>
                      <a:lnTo>
                        <a:pt x="554" y="24"/>
                      </a:lnTo>
                      <a:lnTo>
                        <a:pt x="536" y="34"/>
                      </a:lnTo>
                      <a:lnTo>
                        <a:pt x="536" y="34"/>
                      </a:lnTo>
                      <a:lnTo>
                        <a:pt x="522" y="38"/>
                      </a:lnTo>
                      <a:lnTo>
                        <a:pt x="507" y="42"/>
                      </a:lnTo>
                      <a:lnTo>
                        <a:pt x="491" y="46"/>
                      </a:lnTo>
                      <a:lnTo>
                        <a:pt x="473" y="46"/>
                      </a:lnTo>
                      <a:lnTo>
                        <a:pt x="473" y="46"/>
                      </a:lnTo>
                      <a:lnTo>
                        <a:pt x="455" y="46"/>
                      </a:lnTo>
                      <a:lnTo>
                        <a:pt x="441" y="42"/>
                      </a:lnTo>
                      <a:lnTo>
                        <a:pt x="429" y="38"/>
                      </a:lnTo>
                      <a:lnTo>
                        <a:pt x="425" y="36"/>
                      </a:lnTo>
                      <a:lnTo>
                        <a:pt x="421" y="32"/>
                      </a:lnTo>
                      <a:lnTo>
                        <a:pt x="421" y="32"/>
                      </a:lnTo>
                      <a:lnTo>
                        <a:pt x="409" y="16"/>
                      </a:lnTo>
                      <a:lnTo>
                        <a:pt x="399" y="6"/>
                      </a:lnTo>
                      <a:lnTo>
                        <a:pt x="387" y="2"/>
                      </a:lnTo>
                      <a:lnTo>
                        <a:pt x="377" y="0"/>
                      </a:lnTo>
                      <a:lnTo>
                        <a:pt x="377" y="0"/>
                      </a:lnTo>
                      <a:lnTo>
                        <a:pt x="363" y="2"/>
                      </a:lnTo>
                      <a:lnTo>
                        <a:pt x="351" y="6"/>
                      </a:lnTo>
                      <a:lnTo>
                        <a:pt x="328" y="18"/>
                      </a:lnTo>
                      <a:lnTo>
                        <a:pt x="328" y="18"/>
                      </a:lnTo>
                      <a:lnTo>
                        <a:pt x="332" y="46"/>
                      </a:lnTo>
                      <a:lnTo>
                        <a:pt x="334" y="58"/>
                      </a:lnTo>
                      <a:lnTo>
                        <a:pt x="332" y="62"/>
                      </a:lnTo>
                      <a:lnTo>
                        <a:pt x="332" y="66"/>
                      </a:lnTo>
                      <a:lnTo>
                        <a:pt x="332" y="66"/>
                      </a:lnTo>
                      <a:lnTo>
                        <a:pt x="306" y="100"/>
                      </a:lnTo>
                      <a:lnTo>
                        <a:pt x="280" y="134"/>
                      </a:lnTo>
                      <a:lnTo>
                        <a:pt x="228" y="201"/>
                      </a:lnTo>
                      <a:lnTo>
                        <a:pt x="228" y="201"/>
                      </a:lnTo>
                      <a:lnTo>
                        <a:pt x="214" y="219"/>
                      </a:lnTo>
                      <a:lnTo>
                        <a:pt x="198" y="237"/>
                      </a:lnTo>
                      <a:lnTo>
                        <a:pt x="184" y="255"/>
                      </a:lnTo>
                      <a:lnTo>
                        <a:pt x="181" y="265"/>
                      </a:lnTo>
                      <a:lnTo>
                        <a:pt x="177" y="275"/>
                      </a:lnTo>
                      <a:lnTo>
                        <a:pt x="177" y="275"/>
                      </a:lnTo>
                      <a:lnTo>
                        <a:pt x="171" y="295"/>
                      </a:lnTo>
                      <a:lnTo>
                        <a:pt x="165" y="315"/>
                      </a:lnTo>
                      <a:lnTo>
                        <a:pt x="149" y="350"/>
                      </a:lnTo>
                      <a:lnTo>
                        <a:pt x="131" y="382"/>
                      </a:lnTo>
                      <a:lnTo>
                        <a:pt x="109" y="414"/>
                      </a:lnTo>
                      <a:lnTo>
                        <a:pt x="83" y="444"/>
                      </a:lnTo>
                      <a:lnTo>
                        <a:pt x="57" y="472"/>
                      </a:lnTo>
                      <a:lnTo>
                        <a:pt x="29" y="497"/>
                      </a:lnTo>
                      <a:lnTo>
                        <a:pt x="0" y="523"/>
                      </a:lnTo>
                      <a:lnTo>
                        <a:pt x="0" y="523"/>
                      </a:lnTo>
                      <a:lnTo>
                        <a:pt x="25" y="533"/>
                      </a:lnTo>
                      <a:lnTo>
                        <a:pt x="51" y="543"/>
                      </a:lnTo>
                      <a:lnTo>
                        <a:pt x="75" y="553"/>
                      </a:lnTo>
                      <a:lnTo>
                        <a:pt x="85" y="559"/>
                      </a:lnTo>
                      <a:lnTo>
                        <a:pt x="95" y="567"/>
                      </a:lnTo>
                      <a:lnTo>
                        <a:pt x="95" y="567"/>
                      </a:lnTo>
                      <a:lnTo>
                        <a:pt x="123" y="589"/>
                      </a:lnTo>
                      <a:lnTo>
                        <a:pt x="149" y="611"/>
                      </a:lnTo>
                      <a:lnTo>
                        <a:pt x="177" y="629"/>
                      </a:lnTo>
                      <a:lnTo>
                        <a:pt x="204" y="647"/>
                      </a:lnTo>
                      <a:lnTo>
                        <a:pt x="234" y="659"/>
                      </a:lnTo>
                      <a:lnTo>
                        <a:pt x="264" y="670"/>
                      </a:lnTo>
                      <a:lnTo>
                        <a:pt x="296" y="676"/>
                      </a:lnTo>
                      <a:lnTo>
                        <a:pt x="330" y="678"/>
                      </a:lnTo>
                      <a:lnTo>
                        <a:pt x="330" y="678"/>
                      </a:lnTo>
                      <a:lnTo>
                        <a:pt x="355" y="678"/>
                      </a:lnTo>
                      <a:lnTo>
                        <a:pt x="381" y="674"/>
                      </a:lnTo>
                      <a:lnTo>
                        <a:pt x="381" y="674"/>
                      </a:lnTo>
                      <a:lnTo>
                        <a:pt x="387" y="706"/>
                      </a:lnTo>
                      <a:lnTo>
                        <a:pt x="385" y="718"/>
                      </a:lnTo>
                      <a:lnTo>
                        <a:pt x="383" y="728"/>
                      </a:lnTo>
                      <a:lnTo>
                        <a:pt x="379" y="738"/>
                      </a:lnTo>
                      <a:lnTo>
                        <a:pt x="371" y="750"/>
                      </a:lnTo>
                      <a:lnTo>
                        <a:pt x="346" y="780"/>
                      </a:lnTo>
                      <a:lnTo>
                        <a:pt x="346" y="780"/>
                      </a:lnTo>
                      <a:lnTo>
                        <a:pt x="375" y="822"/>
                      </a:lnTo>
                      <a:lnTo>
                        <a:pt x="391" y="841"/>
                      </a:lnTo>
                      <a:lnTo>
                        <a:pt x="409" y="859"/>
                      </a:lnTo>
                      <a:lnTo>
                        <a:pt x="409" y="859"/>
                      </a:lnTo>
                      <a:lnTo>
                        <a:pt x="421" y="871"/>
                      </a:lnTo>
                      <a:lnTo>
                        <a:pt x="435" y="879"/>
                      </a:lnTo>
                      <a:lnTo>
                        <a:pt x="449" y="887"/>
                      </a:lnTo>
                      <a:lnTo>
                        <a:pt x="459" y="889"/>
                      </a:lnTo>
                      <a:lnTo>
                        <a:pt x="459" y="889"/>
                      </a:lnTo>
                      <a:lnTo>
                        <a:pt x="461" y="889"/>
                      </a:lnTo>
                      <a:lnTo>
                        <a:pt x="461" y="889"/>
                      </a:lnTo>
                      <a:lnTo>
                        <a:pt x="475" y="875"/>
                      </a:lnTo>
                      <a:lnTo>
                        <a:pt x="489" y="859"/>
                      </a:lnTo>
                      <a:lnTo>
                        <a:pt x="495" y="849"/>
                      </a:lnTo>
                      <a:lnTo>
                        <a:pt x="499" y="841"/>
                      </a:lnTo>
                      <a:lnTo>
                        <a:pt x="501" y="833"/>
                      </a:lnTo>
                      <a:lnTo>
                        <a:pt x="501" y="826"/>
                      </a:lnTo>
                      <a:lnTo>
                        <a:pt x="501" y="826"/>
                      </a:lnTo>
                      <a:close/>
                    </a:path>
                  </a:pathLst>
                </a:custGeom>
                <a:grpFill/>
                <a:ln w="12700">
                  <a:solidFill>
                    <a:srgbClr val="6D8F9A"/>
                  </a:solidFill>
                  <a:prstDash val="dash"/>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grpSp>
          <p:graphicFrame>
            <p:nvGraphicFramePr>
              <p:cNvPr id="59" name="Wykres 58">
                <a:extLst>
                  <a:ext uri="{FF2B5EF4-FFF2-40B4-BE49-F238E27FC236}">
                    <a16:creationId xmlns:a16="http://schemas.microsoft.com/office/drawing/2014/main" id="{48727AD9-E822-4703-85C7-ADD3E3794CE9}"/>
                  </a:ext>
                </a:extLst>
              </p:cNvPr>
              <p:cNvGraphicFramePr/>
              <p:nvPr/>
            </p:nvGraphicFramePr>
            <p:xfrm>
              <a:off x="1634085" y="1482212"/>
              <a:ext cx="720000" cy="720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6" name="Wykres 85">
                <a:extLst>
                  <a:ext uri="{FF2B5EF4-FFF2-40B4-BE49-F238E27FC236}">
                    <a16:creationId xmlns:a16="http://schemas.microsoft.com/office/drawing/2014/main" id="{9D1AA174-69FC-4B49-82DA-36EC3E6B3501}"/>
                  </a:ext>
                </a:extLst>
              </p:cNvPr>
              <p:cNvGraphicFramePr/>
              <p:nvPr/>
            </p:nvGraphicFramePr>
            <p:xfrm>
              <a:off x="2917237" y="1751774"/>
              <a:ext cx="720000" cy="720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89" name="Wykres 88">
                <a:extLst>
                  <a:ext uri="{FF2B5EF4-FFF2-40B4-BE49-F238E27FC236}">
                    <a16:creationId xmlns:a16="http://schemas.microsoft.com/office/drawing/2014/main" id="{258E111A-449A-46B0-A546-653E3A95BCFC}"/>
                  </a:ext>
                </a:extLst>
              </p:cNvPr>
              <p:cNvGraphicFramePr/>
              <p:nvPr/>
            </p:nvGraphicFramePr>
            <p:xfrm>
              <a:off x="4001370" y="2178749"/>
              <a:ext cx="720000" cy="72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5" name="Wykres 94">
                <a:extLst>
                  <a:ext uri="{FF2B5EF4-FFF2-40B4-BE49-F238E27FC236}">
                    <a16:creationId xmlns:a16="http://schemas.microsoft.com/office/drawing/2014/main" id="{69782D09-164D-453E-8CEC-C57FCF477F3C}"/>
                  </a:ext>
                </a:extLst>
              </p:cNvPr>
              <p:cNvGraphicFramePr/>
              <p:nvPr/>
            </p:nvGraphicFramePr>
            <p:xfrm>
              <a:off x="3238039" y="2825410"/>
              <a:ext cx="720000" cy="720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10" name="Wykres 109">
                <a:extLst>
                  <a:ext uri="{FF2B5EF4-FFF2-40B4-BE49-F238E27FC236}">
                    <a16:creationId xmlns:a16="http://schemas.microsoft.com/office/drawing/2014/main" id="{7CF0593A-095D-47B9-A315-2FA917358151}"/>
                  </a:ext>
                </a:extLst>
              </p:cNvPr>
              <p:cNvGraphicFramePr/>
              <p:nvPr/>
            </p:nvGraphicFramePr>
            <p:xfrm>
              <a:off x="2870140" y="4678799"/>
              <a:ext cx="720000" cy="720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13" name="Wykres 112">
                <a:extLst>
                  <a:ext uri="{FF2B5EF4-FFF2-40B4-BE49-F238E27FC236}">
                    <a16:creationId xmlns:a16="http://schemas.microsoft.com/office/drawing/2014/main" id="{7EEA24A7-BAAF-4959-B528-364D0E9118E0}"/>
                  </a:ext>
                </a:extLst>
              </p:cNvPr>
              <p:cNvGraphicFramePr/>
              <p:nvPr/>
            </p:nvGraphicFramePr>
            <p:xfrm>
              <a:off x="3059300" y="3990572"/>
              <a:ext cx="720000" cy="720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16" name="Wykres 115">
                <a:extLst>
                  <a:ext uri="{FF2B5EF4-FFF2-40B4-BE49-F238E27FC236}">
                    <a16:creationId xmlns:a16="http://schemas.microsoft.com/office/drawing/2014/main" id="{7997FD9A-9B29-4896-A8ED-AA3F22AFB1A6}"/>
                  </a:ext>
                </a:extLst>
              </p:cNvPr>
              <p:cNvGraphicFramePr/>
              <p:nvPr/>
            </p:nvGraphicFramePr>
            <p:xfrm>
              <a:off x="4132880" y="3661427"/>
              <a:ext cx="720000" cy="7200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19" name="Wykres 118">
                <a:extLst>
                  <a:ext uri="{FF2B5EF4-FFF2-40B4-BE49-F238E27FC236}">
                    <a16:creationId xmlns:a16="http://schemas.microsoft.com/office/drawing/2014/main" id="{0F6C98D2-AD6C-4EA2-A416-FB7F3C5BBFB6}"/>
                  </a:ext>
                </a:extLst>
              </p:cNvPr>
              <p:cNvGraphicFramePr/>
              <p:nvPr/>
            </p:nvGraphicFramePr>
            <p:xfrm>
              <a:off x="3800852" y="4620811"/>
              <a:ext cx="720000" cy="720000"/>
            </p:xfrm>
            <a:graphic>
              <a:graphicData uri="http://schemas.openxmlformats.org/drawingml/2006/chart">
                <c:chart xmlns:c="http://schemas.openxmlformats.org/drawingml/2006/chart" xmlns:r="http://schemas.openxmlformats.org/officeDocument/2006/relationships" r:id="rId19"/>
              </a:graphicData>
            </a:graphic>
          </p:graphicFrame>
        </p:grpSp>
        <p:sp>
          <p:nvSpPr>
            <p:cNvPr id="121" name="pole tekstowe 120">
              <a:extLst>
                <a:ext uri="{FF2B5EF4-FFF2-40B4-BE49-F238E27FC236}">
                  <a16:creationId xmlns:a16="http://schemas.microsoft.com/office/drawing/2014/main" id="{23E391E1-6B31-4D41-BF95-E4F9AA61FFC2}"/>
                </a:ext>
              </a:extLst>
            </p:cNvPr>
            <p:cNvSpPr txBox="1"/>
            <p:nvPr/>
          </p:nvSpPr>
          <p:spPr>
            <a:xfrm>
              <a:off x="4874126" y="1875535"/>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18,6</a:t>
              </a:r>
            </a:p>
          </p:txBody>
        </p:sp>
        <p:sp>
          <p:nvSpPr>
            <p:cNvPr id="122" name="pole tekstowe 121">
              <a:extLst>
                <a:ext uri="{FF2B5EF4-FFF2-40B4-BE49-F238E27FC236}">
                  <a16:creationId xmlns:a16="http://schemas.microsoft.com/office/drawing/2014/main" id="{91641581-B470-4C5F-87CF-93D3923DDC70}"/>
                </a:ext>
              </a:extLst>
            </p:cNvPr>
            <p:cNvSpPr txBox="1"/>
            <p:nvPr/>
          </p:nvSpPr>
          <p:spPr>
            <a:xfrm>
              <a:off x="5057358" y="228964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44,1</a:t>
              </a:r>
            </a:p>
          </p:txBody>
        </p:sp>
        <p:sp>
          <p:nvSpPr>
            <p:cNvPr id="123" name="pole tekstowe 122">
              <a:extLst>
                <a:ext uri="{FF2B5EF4-FFF2-40B4-BE49-F238E27FC236}">
                  <a16:creationId xmlns:a16="http://schemas.microsoft.com/office/drawing/2014/main" id="{FBC5D645-E2EA-4282-A4F4-CAB68E8E2EAF}"/>
                </a:ext>
              </a:extLst>
            </p:cNvPr>
            <p:cNvSpPr txBox="1"/>
            <p:nvPr/>
          </p:nvSpPr>
          <p:spPr>
            <a:xfrm>
              <a:off x="6260034" y="220728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30,6</a:t>
              </a:r>
            </a:p>
          </p:txBody>
        </p:sp>
        <p:sp>
          <p:nvSpPr>
            <p:cNvPr id="125" name="pole tekstowe 124">
              <a:extLst>
                <a:ext uri="{FF2B5EF4-FFF2-40B4-BE49-F238E27FC236}">
                  <a16:creationId xmlns:a16="http://schemas.microsoft.com/office/drawing/2014/main" id="{A3C3DDD0-5674-49F1-976D-E6204B76A8A9}"/>
                </a:ext>
              </a:extLst>
            </p:cNvPr>
            <p:cNvSpPr txBox="1"/>
            <p:nvPr/>
          </p:nvSpPr>
          <p:spPr>
            <a:xfrm>
              <a:off x="6241095" y="262595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44,4</a:t>
              </a:r>
            </a:p>
          </p:txBody>
        </p:sp>
        <p:sp>
          <p:nvSpPr>
            <p:cNvPr id="85" name="pole tekstowe 84">
              <a:extLst>
                <a:ext uri="{FF2B5EF4-FFF2-40B4-BE49-F238E27FC236}">
                  <a16:creationId xmlns:a16="http://schemas.microsoft.com/office/drawing/2014/main" id="{336072AA-64A8-489D-963A-2B00768DBCF7}"/>
                </a:ext>
              </a:extLst>
            </p:cNvPr>
            <p:cNvSpPr txBox="1"/>
            <p:nvPr/>
          </p:nvSpPr>
          <p:spPr>
            <a:xfrm>
              <a:off x="7255282" y="2590489"/>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18,8</a:t>
              </a:r>
            </a:p>
          </p:txBody>
        </p:sp>
        <p:sp>
          <p:nvSpPr>
            <p:cNvPr id="87" name="pole tekstowe 86">
              <a:extLst>
                <a:ext uri="{FF2B5EF4-FFF2-40B4-BE49-F238E27FC236}">
                  <a16:creationId xmlns:a16="http://schemas.microsoft.com/office/drawing/2014/main" id="{BC92D461-EB71-4AD8-9299-DCF509BC8575}"/>
                </a:ext>
              </a:extLst>
            </p:cNvPr>
            <p:cNvSpPr txBox="1"/>
            <p:nvPr/>
          </p:nvSpPr>
          <p:spPr>
            <a:xfrm>
              <a:off x="7372861" y="3047721"/>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68,8</a:t>
              </a:r>
            </a:p>
          </p:txBody>
        </p:sp>
        <p:sp>
          <p:nvSpPr>
            <p:cNvPr id="129" name="pole tekstowe 128">
              <a:extLst>
                <a:ext uri="{FF2B5EF4-FFF2-40B4-BE49-F238E27FC236}">
                  <a16:creationId xmlns:a16="http://schemas.microsoft.com/office/drawing/2014/main" id="{00638ECC-FDD8-45FE-9CC2-5EFDA55A28A6}"/>
                </a:ext>
              </a:extLst>
            </p:cNvPr>
            <p:cNvSpPr txBox="1"/>
            <p:nvPr/>
          </p:nvSpPr>
          <p:spPr>
            <a:xfrm>
              <a:off x="7457873" y="411663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25,0</a:t>
              </a:r>
            </a:p>
          </p:txBody>
        </p:sp>
        <p:sp>
          <p:nvSpPr>
            <p:cNvPr id="130" name="pole tekstowe 129">
              <a:extLst>
                <a:ext uri="{FF2B5EF4-FFF2-40B4-BE49-F238E27FC236}">
                  <a16:creationId xmlns:a16="http://schemas.microsoft.com/office/drawing/2014/main" id="{A466B3FB-DC26-4DC2-9E1F-4A06B556B4B4}"/>
                </a:ext>
              </a:extLst>
            </p:cNvPr>
            <p:cNvSpPr txBox="1"/>
            <p:nvPr/>
          </p:nvSpPr>
          <p:spPr>
            <a:xfrm>
              <a:off x="7472533" y="4555704"/>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42,9</a:t>
              </a:r>
            </a:p>
          </p:txBody>
        </p:sp>
        <p:sp>
          <p:nvSpPr>
            <p:cNvPr id="131" name="pole tekstowe 130">
              <a:extLst>
                <a:ext uri="{FF2B5EF4-FFF2-40B4-BE49-F238E27FC236}">
                  <a16:creationId xmlns:a16="http://schemas.microsoft.com/office/drawing/2014/main" id="{E51F81F8-7E03-423D-8DAE-8BB85C34C4EA}"/>
                </a:ext>
              </a:extLst>
            </p:cNvPr>
            <p:cNvSpPr txBox="1"/>
            <p:nvPr/>
          </p:nvSpPr>
          <p:spPr>
            <a:xfrm>
              <a:off x="6587163" y="327423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28,3</a:t>
              </a:r>
            </a:p>
          </p:txBody>
        </p:sp>
        <p:sp>
          <p:nvSpPr>
            <p:cNvPr id="132" name="pole tekstowe 131">
              <a:extLst>
                <a:ext uri="{FF2B5EF4-FFF2-40B4-BE49-F238E27FC236}">
                  <a16:creationId xmlns:a16="http://schemas.microsoft.com/office/drawing/2014/main" id="{D6727F8A-6CE9-4D27-87F2-61975ABA8752}"/>
                </a:ext>
              </a:extLst>
            </p:cNvPr>
            <p:cNvSpPr txBox="1"/>
            <p:nvPr/>
          </p:nvSpPr>
          <p:spPr>
            <a:xfrm>
              <a:off x="6406019" y="371354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40,6</a:t>
              </a:r>
            </a:p>
          </p:txBody>
        </p:sp>
        <p:sp>
          <p:nvSpPr>
            <p:cNvPr id="133" name="pole tekstowe 132">
              <a:extLst>
                <a:ext uri="{FF2B5EF4-FFF2-40B4-BE49-F238E27FC236}">
                  <a16:creationId xmlns:a16="http://schemas.microsoft.com/office/drawing/2014/main" id="{C994E91B-2F58-433F-870F-BE53ECFF2F3C}"/>
                </a:ext>
              </a:extLst>
            </p:cNvPr>
            <p:cNvSpPr txBox="1"/>
            <p:nvPr/>
          </p:nvSpPr>
          <p:spPr>
            <a:xfrm>
              <a:off x="6354272" y="4421568"/>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27,3</a:t>
              </a:r>
            </a:p>
          </p:txBody>
        </p:sp>
        <p:sp>
          <p:nvSpPr>
            <p:cNvPr id="134" name="pole tekstowe 133">
              <a:extLst>
                <a:ext uri="{FF2B5EF4-FFF2-40B4-BE49-F238E27FC236}">
                  <a16:creationId xmlns:a16="http://schemas.microsoft.com/office/drawing/2014/main" id="{4731210D-299C-4C92-A96B-3A45BE8E5D11}"/>
                </a:ext>
              </a:extLst>
            </p:cNvPr>
            <p:cNvSpPr txBox="1"/>
            <p:nvPr/>
          </p:nvSpPr>
          <p:spPr>
            <a:xfrm>
              <a:off x="6414947" y="4827229"/>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36,4</a:t>
              </a:r>
            </a:p>
          </p:txBody>
        </p:sp>
        <p:sp>
          <p:nvSpPr>
            <p:cNvPr id="135" name="pole tekstowe 134">
              <a:extLst>
                <a:ext uri="{FF2B5EF4-FFF2-40B4-BE49-F238E27FC236}">
                  <a16:creationId xmlns:a16="http://schemas.microsoft.com/office/drawing/2014/main" id="{28CD3F3A-3084-494B-B8F6-E326545281A2}"/>
                </a:ext>
              </a:extLst>
            </p:cNvPr>
            <p:cNvSpPr txBox="1"/>
            <p:nvPr/>
          </p:nvSpPr>
          <p:spPr>
            <a:xfrm>
              <a:off x="7012265" y="5033019"/>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16,1</a:t>
              </a:r>
            </a:p>
          </p:txBody>
        </p:sp>
        <p:sp>
          <p:nvSpPr>
            <p:cNvPr id="136" name="pole tekstowe 135">
              <a:extLst>
                <a:ext uri="{FF2B5EF4-FFF2-40B4-BE49-F238E27FC236}">
                  <a16:creationId xmlns:a16="http://schemas.microsoft.com/office/drawing/2014/main" id="{E4C99FD7-1D2F-4F00-9D1B-FA8F9B639F24}"/>
                </a:ext>
              </a:extLst>
            </p:cNvPr>
            <p:cNvSpPr txBox="1"/>
            <p:nvPr/>
          </p:nvSpPr>
          <p:spPr>
            <a:xfrm>
              <a:off x="7236309" y="539644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42,9</a:t>
              </a:r>
            </a:p>
          </p:txBody>
        </p:sp>
        <p:sp>
          <p:nvSpPr>
            <p:cNvPr id="137" name="pole tekstowe 136">
              <a:extLst>
                <a:ext uri="{FF2B5EF4-FFF2-40B4-BE49-F238E27FC236}">
                  <a16:creationId xmlns:a16="http://schemas.microsoft.com/office/drawing/2014/main" id="{21406AA9-E886-4E4A-9A7E-BB77DF9109A9}"/>
                </a:ext>
              </a:extLst>
            </p:cNvPr>
            <p:cNvSpPr txBox="1"/>
            <p:nvPr/>
          </p:nvSpPr>
          <p:spPr>
            <a:xfrm>
              <a:off x="6156209" y="507556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20,7</a:t>
              </a:r>
            </a:p>
          </p:txBody>
        </p:sp>
        <p:sp>
          <p:nvSpPr>
            <p:cNvPr id="138" name="pole tekstowe 137">
              <a:extLst>
                <a:ext uri="{FF2B5EF4-FFF2-40B4-BE49-F238E27FC236}">
                  <a16:creationId xmlns:a16="http://schemas.microsoft.com/office/drawing/2014/main" id="{FF88726B-63CC-431F-ACB9-B5CF3A85010A}"/>
                </a:ext>
              </a:extLst>
            </p:cNvPr>
            <p:cNvSpPr txBox="1"/>
            <p:nvPr/>
          </p:nvSpPr>
          <p:spPr>
            <a:xfrm>
              <a:off x="6241095" y="548033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43,7</a:t>
              </a:r>
            </a:p>
          </p:txBody>
        </p:sp>
        <p:sp>
          <p:nvSpPr>
            <p:cNvPr id="147" name="pole tekstowe 146">
              <a:extLst>
                <a:ext uri="{FF2B5EF4-FFF2-40B4-BE49-F238E27FC236}">
                  <a16:creationId xmlns:a16="http://schemas.microsoft.com/office/drawing/2014/main" id="{A3D469FF-ED56-44CE-9D8F-A2C641DF8842}"/>
                </a:ext>
              </a:extLst>
            </p:cNvPr>
            <p:cNvSpPr txBox="1"/>
            <p:nvPr/>
          </p:nvSpPr>
          <p:spPr>
            <a:xfrm>
              <a:off x="5715021" y="3893863"/>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49,2</a:t>
              </a:r>
            </a:p>
          </p:txBody>
        </p:sp>
        <p:sp>
          <p:nvSpPr>
            <p:cNvPr id="148" name="pole tekstowe 147">
              <a:extLst>
                <a:ext uri="{FF2B5EF4-FFF2-40B4-BE49-F238E27FC236}">
                  <a16:creationId xmlns:a16="http://schemas.microsoft.com/office/drawing/2014/main" id="{E691E358-A005-49C4-9AA9-466128CEBB49}"/>
                </a:ext>
              </a:extLst>
            </p:cNvPr>
            <p:cNvSpPr txBox="1"/>
            <p:nvPr/>
          </p:nvSpPr>
          <p:spPr>
            <a:xfrm>
              <a:off x="5154066" y="406189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30,8</a:t>
              </a:r>
            </a:p>
          </p:txBody>
        </p:sp>
        <p:sp>
          <p:nvSpPr>
            <p:cNvPr id="149" name="pole tekstowe 148">
              <a:extLst>
                <a:ext uri="{FF2B5EF4-FFF2-40B4-BE49-F238E27FC236}">
                  <a16:creationId xmlns:a16="http://schemas.microsoft.com/office/drawing/2014/main" id="{82549C55-EC94-4B0A-9E9C-B77D74891B58}"/>
                </a:ext>
              </a:extLst>
            </p:cNvPr>
            <p:cNvSpPr txBox="1"/>
            <p:nvPr/>
          </p:nvSpPr>
          <p:spPr>
            <a:xfrm>
              <a:off x="5389801" y="488802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19,3</a:t>
              </a:r>
            </a:p>
          </p:txBody>
        </p:sp>
        <p:sp>
          <p:nvSpPr>
            <p:cNvPr id="150" name="pole tekstowe 149">
              <a:extLst>
                <a:ext uri="{FF2B5EF4-FFF2-40B4-BE49-F238E27FC236}">
                  <a16:creationId xmlns:a16="http://schemas.microsoft.com/office/drawing/2014/main" id="{5EB73C9B-D721-4F31-9027-607835C86669}"/>
                </a:ext>
              </a:extLst>
            </p:cNvPr>
            <p:cNvSpPr txBox="1"/>
            <p:nvPr/>
          </p:nvSpPr>
          <p:spPr>
            <a:xfrm>
              <a:off x="5274333" y="5328278"/>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47,9</a:t>
              </a:r>
            </a:p>
          </p:txBody>
        </p:sp>
        <p:sp>
          <p:nvSpPr>
            <p:cNvPr id="151" name="pole tekstowe 150">
              <a:extLst>
                <a:ext uri="{FF2B5EF4-FFF2-40B4-BE49-F238E27FC236}">
                  <a16:creationId xmlns:a16="http://schemas.microsoft.com/office/drawing/2014/main" id="{EB6A9586-118C-42D0-A502-C62DD08ADF44}"/>
                </a:ext>
              </a:extLst>
            </p:cNvPr>
            <p:cNvSpPr txBox="1"/>
            <p:nvPr/>
          </p:nvSpPr>
          <p:spPr>
            <a:xfrm>
              <a:off x="4784317" y="4355786"/>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7,4</a:t>
              </a:r>
            </a:p>
          </p:txBody>
        </p:sp>
        <p:sp>
          <p:nvSpPr>
            <p:cNvPr id="152" name="pole tekstowe 151">
              <a:extLst>
                <a:ext uri="{FF2B5EF4-FFF2-40B4-BE49-F238E27FC236}">
                  <a16:creationId xmlns:a16="http://schemas.microsoft.com/office/drawing/2014/main" id="{8A4347F1-0ADC-44E6-A207-70405E2B8F8C}"/>
                </a:ext>
              </a:extLst>
            </p:cNvPr>
            <p:cNvSpPr txBox="1"/>
            <p:nvPr/>
          </p:nvSpPr>
          <p:spPr>
            <a:xfrm>
              <a:off x="5059773" y="451273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44,4</a:t>
              </a:r>
            </a:p>
          </p:txBody>
        </p:sp>
        <p:sp>
          <p:nvSpPr>
            <p:cNvPr id="153" name="pole tekstowe 152">
              <a:extLst>
                <a:ext uri="{FF2B5EF4-FFF2-40B4-BE49-F238E27FC236}">
                  <a16:creationId xmlns:a16="http://schemas.microsoft.com/office/drawing/2014/main" id="{556FFCB9-2DE9-415C-A0A5-588416DA594B}"/>
                </a:ext>
              </a:extLst>
            </p:cNvPr>
            <p:cNvSpPr txBox="1"/>
            <p:nvPr/>
          </p:nvSpPr>
          <p:spPr>
            <a:xfrm>
              <a:off x="4060194" y="4045958"/>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9,2</a:t>
              </a:r>
            </a:p>
          </p:txBody>
        </p:sp>
        <p:sp>
          <p:nvSpPr>
            <p:cNvPr id="154" name="pole tekstowe 153">
              <a:extLst>
                <a:ext uri="{FF2B5EF4-FFF2-40B4-BE49-F238E27FC236}">
                  <a16:creationId xmlns:a16="http://schemas.microsoft.com/office/drawing/2014/main" id="{CA58CF5E-2A2D-4EFA-AAFF-8F53E7D8C0AB}"/>
                </a:ext>
              </a:extLst>
            </p:cNvPr>
            <p:cNvSpPr txBox="1"/>
            <p:nvPr/>
          </p:nvSpPr>
          <p:spPr>
            <a:xfrm>
              <a:off x="3931098" y="4555704"/>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64,5</a:t>
              </a:r>
            </a:p>
          </p:txBody>
        </p:sp>
        <p:sp>
          <p:nvSpPr>
            <p:cNvPr id="155" name="pole tekstowe 154">
              <a:extLst>
                <a:ext uri="{FF2B5EF4-FFF2-40B4-BE49-F238E27FC236}">
                  <a16:creationId xmlns:a16="http://schemas.microsoft.com/office/drawing/2014/main" id="{F82AC5E4-F571-492A-87AB-47D698C9F0D1}"/>
                </a:ext>
              </a:extLst>
            </p:cNvPr>
            <p:cNvSpPr txBox="1"/>
            <p:nvPr/>
          </p:nvSpPr>
          <p:spPr>
            <a:xfrm>
              <a:off x="5267548" y="2791208"/>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40,7</a:t>
              </a:r>
            </a:p>
          </p:txBody>
        </p:sp>
        <p:sp>
          <p:nvSpPr>
            <p:cNvPr id="156" name="pole tekstowe 155">
              <a:extLst>
                <a:ext uri="{FF2B5EF4-FFF2-40B4-BE49-F238E27FC236}">
                  <a16:creationId xmlns:a16="http://schemas.microsoft.com/office/drawing/2014/main" id="{17C80597-6244-4A44-BEDF-AEB7B60DAA5D}"/>
                </a:ext>
              </a:extLst>
            </p:cNvPr>
            <p:cNvSpPr txBox="1"/>
            <p:nvPr/>
          </p:nvSpPr>
          <p:spPr>
            <a:xfrm>
              <a:off x="4984605" y="317483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42,6</a:t>
              </a:r>
            </a:p>
          </p:txBody>
        </p:sp>
        <p:sp>
          <p:nvSpPr>
            <p:cNvPr id="157" name="pole tekstowe 156">
              <a:extLst>
                <a:ext uri="{FF2B5EF4-FFF2-40B4-BE49-F238E27FC236}">
                  <a16:creationId xmlns:a16="http://schemas.microsoft.com/office/drawing/2014/main" id="{A2FB4174-C43D-48E8-B8C2-A192C7182335}"/>
                </a:ext>
              </a:extLst>
            </p:cNvPr>
            <p:cNvSpPr txBox="1"/>
            <p:nvPr/>
          </p:nvSpPr>
          <p:spPr>
            <a:xfrm>
              <a:off x="4548951" y="3362645"/>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34,8</a:t>
              </a:r>
            </a:p>
          </p:txBody>
        </p:sp>
        <p:sp>
          <p:nvSpPr>
            <p:cNvPr id="158" name="pole tekstowe 157">
              <a:extLst>
                <a:ext uri="{FF2B5EF4-FFF2-40B4-BE49-F238E27FC236}">
                  <a16:creationId xmlns:a16="http://schemas.microsoft.com/office/drawing/2014/main" id="{7735379C-3474-48CD-9F16-6FE4315C61AB}"/>
                </a:ext>
              </a:extLst>
            </p:cNvPr>
            <p:cNvSpPr txBox="1"/>
            <p:nvPr/>
          </p:nvSpPr>
          <p:spPr>
            <a:xfrm>
              <a:off x="4503280" y="371472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24,7</a:t>
              </a:r>
            </a:p>
          </p:txBody>
        </p:sp>
        <p:sp>
          <p:nvSpPr>
            <p:cNvPr id="159" name="pole tekstowe 158">
              <a:extLst>
                <a:ext uri="{FF2B5EF4-FFF2-40B4-BE49-F238E27FC236}">
                  <a16:creationId xmlns:a16="http://schemas.microsoft.com/office/drawing/2014/main" id="{092DE020-D7B6-4D9D-B2CF-7C7FED69666F}"/>
                </a:ext>
              </a:extLst>
            </p:cNvPr>
            <p:cNvSpPr txBox="1"/>
            <p:nvPr/>
          </p:nvSpPr>
          <p:spPr>
            <a:xfrm>
              <a:off x="3647593" y="337302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22,2</a:t>
              </a:r>
            </a:p>
          </p:txBody>
        </p:sp>
        <p:sp>
          <p:nvSpPr>
            <p:cNvPr id="160" name="pole tekstowe 159">
              <a:extLst>
                <a:ext uri="{FF2B5EF4-FFF2-40B4-BE49-F238E27FC236}">
                  <a16:creationId xmlns:a16="http://schemas.microsoft.com/office/drawing/2014/main" id="{B67B4FD9-F12C-4F42-953B-EFE00A775C6E}"/>
                </a:ext>
              </a:extLst>
            </p:cNvPr>
            <p:cNvSpPr txBox="1"/>
            <p:nvPr/>
          </p:nvSpPr>
          <p:spPr>
            <a:xfrm>
              <a:off x="3548306" y="3800280"/>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44,4</a:t>
              </a:r>
            </a:p>
          </p:txBody>
        </p:sp>
        <p:sp>
          <p:nvSpPr>
            <p:cNvPr id="161" name="pole tekstowe 160">
              <a:extLst>
                <a:ext uri="{FF2B5EF4-FFF2-40B4-BE49-F238E27FC236}">
                  <a16:creationId xmlns:a16="http://schemas.microsoft.com/office/drawing/2014/main" id="{E215F4FD-96BF-453A-A0CA-6CB85EBEA7DF}"/>
                </a:ext>
              </a:extLst>
            </p:cNvPr>
            <p:cNvSpPr txBox="1"/>
            <p:nvPr/>
          </p:nvSpPr>
          <p:spPr>
            <a:xfrm>
              <a:off x="3854111" y="2362991"/>
              <a:ext cx="692136" cy="239321"/>
            </a:xfrm>
            <a:prstGeom prst="rect">
              <a:avLst/>
            </a:prstGeom>
            <a:noFill/>
          </p:spPr>
          <p:txBody>
            <a:bodyPr wrap="square" rtlCol="0">
              <a:spAutoFit/>
            </a:bodyPr>
            <a:lstStyle/>
            <a:p>
              <a:r>
                <a:rPr lang="pl-PL" sz="1100" b="1" u="sng" dirty="0">
                  <a:solidFill>
                    <a:schemeClr val="tx1">
                      <a:lumMod val="65000"/>
                      <a:lumOff val="35000"/>
                    </a:schemeClr>
                  </a:solidFill>
                  <a:latin typeface="Century Gothic" panose="020B0502020202020204" pitchFamily="34" charset="0"/>
                </a:rPr>
                <a:t>39,1</a:t>
              </a:r>
            </a:p>
          </p:txBody>
        </p:sp>
        <p:sp>
          <p:nvSpPr>
            <p:cNvPr id="162" name="pole tekstowe 161">
              <a:extLst>
                <a:ext uri="{FF2B5EF4-FFF2-40B4-BE49-F238E27FC236}">
                  <a16:creationId xmlns:a16="http://schemas.microsoft.com/office/drawing/2014/main" id="{72CB3321-D417-4B47-B326-2AD3CFACA945}"/>
                </a:ext>
              </a:extLst>
            </p:cNvPr>
            <p:cNvSpPr txBox="1"/>
            <p:nvPr/>
          </p:nvSpPr>
          <p:spPr>
            <a:xfrm>
              <a:off x="3680143" y="2713801"/>
              <a:ext cx="692136" cy="261610"/>
            </a:xfrm>
            <a:prstGeom prst="rect">
              <a:avLst/>
            </a:prstGeom>
            <a:noFill/>
          </p:spPr>
          <p:txBody>
            <a:bodyPr wrap="square" rtlCol="0">
              <a:spAutoFit/>
            </a:bodyPr>
            <a:lstStyle/>
            <a:p>
              <a:r>
                <a:rPr lang="pl-PL" sz="1100" b="1" dirty="0">
                  <a:solidFill>
                    <a:schemeClr val="tx1">
                      <a:lumMod val="65000"/>
                      <a:lumOff val="35000"/>
                    </a:schemeClr>
                  </a:solidFill>
                  <a:latin typeface="Century Gothic" panose="020B0502020202020204" pitchFamily="34" charset="0"/>
                </a:rPr>
                <a:t>15,2</a:t>
              </a:r>
            </a:p>
          </p:txBody>
        </p:sp>
      </p:grpSp>
    </p:spTree>
    <p:extLst>
      <p:ext uri="{BB962C8B-B14F-4D97-AF65-F5344CB8AC3E}">
        <p14:creationId xmlns:p14="http://schemas.microsoft.com/office/powerpoint/2010/main" val="537598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Symbol zastępczy zawartości 6" descr="Działania wymagane w celu poprawy jakości powietrza w Polsce&#10;&#10;Wykres słupkowy grupowany prezentuje zestawienie działań, które powinny być stosowane w celu poprawy jakości powietrza w Polsce wraz z odsetkiem wskazań: zwiększenie kontroli, czym pali się w piecach przydomowych - 71,7%; zwiększenie kontroli emisji spalin w samochodach osobowych i ciężarowych-73,0%; wymiana starych pieców węglowych na piece niskoemisyjne-73,6%; termomodernizacja budynków - 63,9%; nakładanie dodatkowych opłat za zanieczyszczanie powietrza - 56,3%; bardziej restrykcyjne nakładanie kar/mandatów za zanieczyszczanie powietrza - 56,3%; wydzielenie bus-pasów - 46,5%; wprowadzenie stref ograniczonego ruchu pojazdów samochodowych w centrach miast albo wprowadzenie opłaty za wjazd - 54,9%;  wprowadzenie systemów rowerowych (wypożyczalnia rowerów) - 64,5%; stosowanie odnawialnych źródeł energii - 64,6%;  podłączenia indywidualnych gospodarstw do sieci ciepłowniczej - 65,7%; inne, jakie- 1,4%&#10;">
            <a:extLst>
              <a:ext uri="{FF2B5EF4-FFF2-40B4-BE49-F238E27FC236}">
                <a16:creationId xmlns:a16="http://schemas.microsoft.com/office/drawing/2014/main" id="{B4D5A71F-C51E-4012-B0A9-766C4DFDAB78}"/>
              </a:ext>
            </a:extLst>
          </p:cNvPr>
          <p:cNvGraphicFramePr>
            <a:graphicFrameLocks/>
          </p:cNvGraphicFramePr>
          <p:nvPr>
            <p:extLst>
              <p:ext uri="{D42A27DB-BD31-4B8C-83A1-F6EECF244321}">
                <p14:modId xmlns:p14="http://schemas.microsoft.com/office/powerpoint/2010/main" val="4247752438"/>
              </p:ext>
            </p:extLst>
          </p:nvPr>
        </p:nvGraphicFramePr>
        <p:xfrm>
          <a:off x="-119341" y="734787"/>
          <a:ext cx="8986671" cy="5189774"/>
        </p:xfrm>
        <a:graphic>
          <a:graphicData uri="http://schemas.openxmlformats.org/drawingml/2006/chart">
            <c:chart xmlns:c="http://schemas.openxmlformats.org/drawingml/2006/chart" xmlns:r="http://schemas.openxmlformats.org/officeDocument/2006/relationships" r:id="rId2"/>
          </a:graphicData>
        </a:graphic>
      </p:graphicFrame>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44</a:t>
            </a:fld>
            <a:endParaRPr lang="pl-PL" dirty="0"/>
          </a:p>
        </p:txBody>
      </p:sp>
      <p:sp>
        <p:nvSpPr>
          <p:cNvPr id="40" name="Prostokąt 39">
            <a:extLst>
              <a:ext uri="{FF2B5EF4-FFF2-40B4-BE49-F238E27FC236}">
                <a16:creationId xmlns:a16="http://schemas.microsoft.com/office/drawing/2014/main" id="{222C4B36-EC4B-47CA-94E9-BAACBBDB1120}"/>
              </a:ext>
            </a:extLst>
          </p:cNvPr>
          <p:cNvSpPr/>
          <p:nvPr/>
        </p:nvSpPr>
        <p:spPr>
          <a:xfrm>
            <a:off x="0" y="167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P11. Jakie Pana(i) zdaniem powinno stosować się działania w celu poprawy jakości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2" name="Grupa 1">
            <a:extLst>
              <a:ext uri="{FF2B5EF4-FFF2-40B4-BE49-F238E27FC236}">
                <a16:creationId xmlns:a16="http://schemas.microsoft.com/office/drawing/2014/main" id="{3E8C5011-3140-4A71-A35D-AACE210FF26A}"/>
              </a:ext>
            </a:extLst>
          </p:cNvPr>
          <p:cNvGrpSpPr/>
          <p:nvPr/>
        </p:nvGrpSpPr>
        <p:grpSpPr>
          <a:xfrm>
            <a:off x="570411" y="437602"/>
            <a:ext cx="8003178" cy="1608912"/>
            <a:chOff x="227356" y="1091286"/>
            <a:chExt cx="8003178" cy="1332938"/>
          </a:xfrm>
        </p:grpSpPr>
        <p:sp>
          <p:nvSpPr>
            <p:cNvPr id="20" name="Prostokąt 19">
              <a:extLst>
                <a:ext uri="{FF2B5EF4-FFF2-40B4-BE49-F238E27FC236}">
                  <a16:creationId xmlns:a16="http://schemas.microsoft.com/office/drawing/2014/main" id="{D52BBEFD-D2E9-4462-AB62-6ACC8052967F}"/>
                </a:ext>
              </a:extLst>
            </p:cNvPr>
            <p:cNvSpPr/>
            <p:nvPr/>
          </p:nvSpPr>
          <p:spPr>
            <a:xfrm>
              <a:off x="227356" y="1265548"/>
              <a:ext cx="8003178" cy="1158676"/>
            </a:xfrm>
            <a:prstGeom prst="flowChartAlternateProcess">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1" name="Prostokąt: zaokrąglone rogi 20">
              <a:extLst>
                <a:ext uri="{FF2B5EF4-FFF2-40B4-BE49-F238E27FC236}">
                  <a16:creationId xmlns:a16="http://schemas.microsoft.com/office/drawing/2014/main" id="{B591DCC3-435F-4B54-B057-24BB0BB74B41}"/>
                </a:ext>
              </a:extLst>
            </p:cNvPr>
            <p:cNvSpPr/>
            <p:nvPr/>
          </p:nvSpPr>
          <p:spPr>
            <a:xfrm>
              <a:off x="1600960" y="1091286"/>
              <a:ext cx="825934" cy="259047"/>
            </a:xfrm>
            <a:prstGeom prst="flowChartAlternateProcess">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lumMod val="75000"/>
                      <a:lumOff val="25000"/>
                    </a:schemeClr>
                  </a:solidFill>
                  <a:latin typeface="Century Gothic" panose="020B0502020202020204" pitchFamily="34" charset="0"/>
                </a:rPr>
                <a:t>TOP 3</a:t>
              </a:r>
            </a:p>
          </p:txBody>
        </p:sp>
      </p:grpSp>
      <p:sp>
        <p:nvSpPr>
          <p:cNvPr id="3" name="pole tekstowe 2">
            <a:extLst>
              <a:ext uri="{FF2B5EF4-FFF2-40B4-BE49-F238E27FC236}">
                <a16:creationId xmlns:a16="http://schemas.microsoft.com/office/drawing/2014/main" id="{BE34FB52-F739-4AB5-99F5-DC804FF307C9}"/>
              </a:ext>
            </a:extLst>
          </p:cNvPr>
          <p:cNvSpPr txBox="1"/>
          <p:nvPr/>
        </p:nvSpPr>
        <p:spPr>
          <a:xfrm>
            <a:off x="3761118" y="5820971"/>
            <a:ext cx="5382882" cy="338554"/>
          </a:xfrm>
          <a:prstGeom prst="rect">
            <a:avLst/>
          </a:prstGeom>
          <a:noFill/>
        </p:spPr>
        <p:txBody>
          <a:bodyPr wrap="square" rtlCol="0">
            <a:spAutoFit/>
          </a:bodyPr>
          <a:lstStyle/>
          <a:p>
            <a:r>
              <a:rPr lang="pl-PL" sz="800" dirty="0">
                <a:solidFill>
                  <a:schemeClr val="tx1">
                    <a:lumMod val="75000"/>
                    <a:lumOff val="25000"/>
                  </a:schemeClr>
                </a:solidFill>
                <a:latin typeface="Century Gothic" panose="020B0502020202020204" pitchFamily="34" charset="0"/>
              </a:rPr>
              <a:t>m.in. zadbanie o zieleń w miastach, zwiększenie nasadzeń drzew, dofinansowania do wymiany pieców i termomodernizacji budynków</a:t>
            </a:r>
          </a:p>
        </p:txBody>
      </p:sp>
    </p:spTree>
    <p:extLst>
      <p:ext uri="{BB962C8B-B14F-4D97-AF65-F5344CB8AC3E}">
        <p14:creationId xmlns:p14="http://schemas.microsoft.com/office/powerpoint/2010/main" val="644700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45</a:t>
            </a:fld>
            <a:endParaRPr lang="pl-PL" dirty="0"/>
          </a:p>
        </p:txBody>
      </p:sp>
      <p:sp>
        <p:nvSpPr>
          <p:cNvPr id="41" name="pole tekstowe 40">
            <a:extLst>
              <a:ext uri="{FF2B5EF4-FFF2-40B4-BE49-F238E27FC236}">
                <a16:creationId xmlns:a16="http://schemas.microsoft.com/office/drawing/2014/main" id="{7BF76FA9-3DFF-43D9-9D66-3EB863D4268A}"/>
              </a:ext>
            </a:extLst>
          </p:cNvPr>
          <p:cNvSpPr txBox="1"/>
          <p:nvPr/>
        </p:nvSpPr>
        <p:spPr>
          <a:xfrm>
            <a:off x="216731" y="5812131"/>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graphicFrame>
        <p:nvGraphicFramePr>
          <p:cNvPr id="9" name="Wykres 8">
            <a:extLst>
              <a:ext uri="{FF2B5EF4-FFF2-40B4-BE49-F238E27FC236}">
                <a16:creationId xmlns:a16="http://schemas.microsoft.com/office/drawing/2014/main" id="{3A11B4C7-2C2B-46DE-A731-093AE918DDE6}"/>
              </a:ext>
            </a:extLst>
          </p:cNvPr>
          <p:cNvGraphicFramePr/>
          <p:nvPr>
            <p:extLst>
              <p:ext uri="{D42A27DB-BD31-4B8C-83A1-F6EECF244321}">
                <p14:modId xmlns:p14="http://schemas.microsoft.com/office/powerpoint/2010/main" val="3822615204"/>
              </p:ext>
            </p:extLst>
          </p:nvPr>
        </p:nvGraphicFramePr>
        <p:xfrm>
          <a:off x="18854" y="1800752"/>
          <a:ext cx="2847038" cy="4226822"/>
        </p:xfrm>
        <a:graphic>
          <a:graphicData uri="http://schemas.openxmlformats.org/drawingml/2006/chart">
            <c:chart xmlns:c="http://schemas.openxmlformats.org/drawingml/2006/chart" xmlns:r="http://schemas.openxmlformats.org/officeDocument/2006/relationships" r:id="rId2"/>
          </a:graphicData>
        </a:graphic>
      </p:graphicFrame>
      <p:sp>
        <p:nvSpPr>
          <p:cNvPr id="10" name="Prostokąt: zaokrąglone rogi 9">
            <a:extLst>
              <a:ext uri="{FF2B5EF4-FFF2-40B4-BE49-F238E27FC236}">
                <a16:creationId xmlns:a16="http://schemas.microsoft.com/office/drawing/2014/main" id="{7EDD67CD-E391-4DD8-B92A-220CBFE5F887}"/>
              </a:ext>
            </a:extLst>
          </p:cNvPr>
          <p:cNvSpPr/>
          <p:nvPr/>
        </p:nvSpPr>
        <p:spPr>
          <a:xfrm>
            <a:off x="914206" y="1069934"/>
            <a:ext cx="1811023" cy="54064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wymiana starych pieców węglowych na piece niskoemisyjne</a:t>
            </a:r>
          </a:p>
        </p:txBody>
      </p:sp>
      <p:graphicFrame>
        <p:nvGraphicFramePr>
          <p:cNvPr id="11" name="Wykres 10">
            <a:extLst>
              <a:ext uri="{FF2B5EF4-FFF2-40B4-BE49-F238E27FC236}">
                <a16:creationId xmlns:a16="http://schemas.microsoft.com/office/drawing/2014/main" id="{7597982F-56FA-44B5-AD99-12724771B0BA}"/>
              </a:ext>
            </a:extLst>
          </p:cNvPr>
          <p:cNvGraphicFramePr/>
          <p:nvPr>
            <p:extLst>
              <p:ext uri="{D42A27DB-BD31-4B8C-83A1-F6EECF244321}">
                <p14:modId xmlns:p14="http://schemas.microsoft.com/office/powerpoint/2010/main" val="3647746198"/>
              </p:ext>
            </p:extLst>
          </p:nvPr>
        </p:nvGraphicFramePr>
        <p:xfrm>
          <a:off x="2865892" y="1800753"/>
          <a:ext cx="2906201" cy="4226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Wykres 11">
            <a:extLst>
              <a:ext uri="{FF2B5EF4-FFF2-40B4-BE49-F238E27FC236}">
                <a16:creationId xmlns:a16="http://schemas.microsoft.com/office/drawing/2014/main" id="{02424A81-1226-43EA-B2C2-D03FD6EF89D1}"/>
              </a:ext>
            </a:extLst>
          </p:cNvPr>
          <p:cNvGraphicFramePr/>
          <p:nvPr>
            <p:extLst>
              <p:ext uri="{D42A27DB-BD31-4B8C-83A1-F6EECF244321}">
                <p14:modId xmlns:p14="http://schemas.microsoft.com/office/powerpoint/2010/main" val="108595260"/>
              </p:ext>
            </p:extLst>
          </p:nvPr>
        </p:nvGraphicFramePr>
        <p:xfrm>
          <a:off x="5868464" y="1800753"/>
          <a:ext cx="2683865" cy="4226821"/>
        </p:xfrm>
        <a:graphic>
          <a:graphicData uri="http://schemas.openxmlformats.org/drawingml/2006/chart">
            <c:chart xmlns:c="http://schemas.openxmlformats.org/drawingml/2006/chart" xmlns:r="http://schemas.openxmlformats.org/officeDocument/2006/relationships" r:id="rId4"/>
          </a:graphicData>
        </a:graphic>
      </p:graphicFrame>
      <p:sp>
        <p:nvSpPr>
          <p:cNvPr id="13" name="Prostokąt: zaokrąglone rogi 12">
            <a:extLst>
              <a:ext uri="{FF2B5EF4-FFF2-40B4-BE49-F238E27FC236}">
                <a16:creationId xmlns:a16="http://schemas.microsoft.com/office/drawing/2014/main" id="{BCB70D37-90DF-47A7-A8C3-4273831DC5A4}"/>
              </a:ext>
            </a:extLst>
          </p:cNvPr>
          <p:cNvSpPr/>
          <p:nvPr/>
        </p:nvSpPr>
        <p:spPr>
          <a:xfrm>
            <a:off x="3733606" y="1069933"/>
            <a:ext cx="1902930" cy="54064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zwiększenie kontroli emisji spalin w samochodach osobowych i ciężarowych </a:t>
            </a:r>
          </a:p>
        </p:txBody>
      </p:sp>
      <p:sp>
        <p:nvSpPr>
          <p:cNvPr id="14" name="Prostokąt: zaokrąglone rogi 13">
            <a:extLst>
              <a:ext uri="{FF2B5EF4-FFF2-40B4-BE49-F238E27FC236}">
                <a16:creationId xmlns:a16="http://schemas.microsoft.com/office/drawing/2014/main" id="{780609A4-9324-4533-A507-94A4A8188624}"/>
              </a:ext>
            </a:extLst>
          </p:cNvPr>
          <p:cNvSpPr/>
          <p:nvPr/>
        </p:nvSpPr>
        <p:spPr>
          <a:xfrm>
            <a:off x="6644913" y="1069932"/>
            <a:ext cx="1811023" cy="54064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zwiększenie kontroli czym pali się w piecach przydomowych </a:t>
            </a:r>
          </a:p>
        </p:txBody>
      </p:sp>
      <p:sp>
        <p:nvSpPr>
          <p:cNvPr id="15" name="Prostokąt: zaokrąglone rogi 20">
            <a:extLst>
              <a:ext uri="{FF2B5EF4-FFF2-40B4-BE49-F238E27FC236}">
                <a16:creationId xmlns:a16="http://schemas.microsoft.com/office/drawing/2014/main" id="{7DD3A9EB-766E-4C89-A4BD-B0CF26EC4D55}"/>
              </a:ext>
            </a:extLst>
          </p:cNvPr>
          <p:cNvSpPr/>
          <p:nvPr/>
        </p:nvSpPr>
        <p:spPr>
          <a:xfrm>
            <a:off x="164666" y="620620"/>
            <a:ext cx="825934" cy="259047"/>
          </a:xfrm>
          <a:prstGeom prst="flowChartAlternateProcess">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lumMod val="75000"/>
                    <a:lumOff val="25000"/>
                  </a:schemeClr>
                </a:solidFill>
                <a:latin typeface="Century Gothic" panose="020B0502020202020204" pitchFamily="34" charset="0"/>
              </a:rPr>
              <a:t>TOP 3</a:t>
            </a:r>
          </a:p>
        </p:txBody>
      </p:sp>
      <p:graphicFrame>
        <p:nvGraphicFramePr>
          <p:cNvPr id="16" name="Tabela 15">
            <a:extLst>
              <a:ext uri="{FF2B5EF4-FFF2-40B4-BE49-F238E27FC236}">
                <a16:creationId xmlns:a16="http://schemas.microsoft.com/office/drawing/2014/main" id="{17285A30-87F9-410F-A74D-DAAC36130286}"/>
              </a:ext>
            </a:extLst>
          </p:cNvPr>
          <p:cNvGraphicFramePr>
            <a:graphicFrameLocks noGrp="1"/>
          </p:cNvGraphicFramePr>
          <p:nvPr/>
        </p:nvGraphicFramePr>
        <p:xfrm>
          <a:off x="3789397" y="2560630"/>
          <a:ext cx="323178" cy="1198805"/>
        </p:xfrm>
        <a:graphic>
          <a:graphicData uri="http://schemas.openxmlformats.org/drawingml/2006/table">
            <a:tbl>
              <a:tblPr firstRow="1" bandRow="1">
                <a:tableStyleId>{2D5ABB26-0587-4C30-8999-92F81FD0307C}</a:tableStyleId>
              </a:tblPr>
              <a:tblGrid>
                <a:gridCol w="323178">
                  <a:extLst>
                    <a:ext uri="{9D8B030D-6E8A-4147-A177-3AD203B41FA5}">
                      <a16:colId xmlns:a16="http://schemas.microsoft.com/office/drawing/2014/main" val="3520356639"/>
                    </a:ext>
                  </a:extLst>
                </a:gridCol>
              </a:tblGrid>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10676636"/>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1090955000"/>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239761">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2207661276"/>
                  </a:ext>
                </a:extLst>
              </a:tr>
            </a:tbl>
          </a:graphicData>
        </a:graphic>
      </p:graphicFrame>
      <p:graphicFrame>
        <p:nvGraphicFramePr>
          <p:cNvPr id="18" name="Tabela 17">
            <a:extLst>
              <a:ext uri="{FF2B5EF4-FFF2-40B4-BE49-F238E27FC236}">
                <a16:creationId xmlns:a16="http://schemas.microsoft.com/office/drawing/2014/main" id="{3AACE262-E9F4-402E-B782-2E9810D0784F}"/>
              </a:ext>
            </a:extLst>
          </p:cNvPr>
          <p:cNvGraphicFramePr>
            <a:graphicFrameLocks noGrp="1"/>
          </p:cNvGraphicFramePr>
          <p:nvPr/>
        </p:nvGraphicFramePr>
        <p:xfrm>
          <a:off x="3793137" y="5014268"/>
          <a:ext cx="378969" cy="975508"/>
        </p:xfrm>
        <a:graphic>
          <a:graphicData uri="http://schemas.openxmlformats.org/drawingml/2006/table">
            <a:tbl>
              <a:tblPr firstRow="1" bandRow="1">
                <a:tableStyleId>{2D5ABB26-0587-4C30-8999-92F81FD0307C}</a:tableStyleId>
              </a:tblPr>
              <a:tblGrid>
                <a:gridCol w="378969">
                  <a:extLst>
                    <a:ext uri="{9D8B030D-6E8A-4147-A177-3AD203B41FA5}">
                      <a16:colId xmlns:a16="http://schemas.microsoft.com/office/drawing/2014/main" val="3520356639"/>
                    </a:ext>
                  </a:extLst>
                </a:gridCol>
              </a:tblGrid>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43877">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19" name="Tabela 18">
            <a:extLst>
              <a:ext uri="{FF2B5EF4-FFF2-40B4-BE49-F238E27FC236}">
                <a16:creationId xmlns:a16="http://schemas.microsoft.com/office/drawing/2014/main" id="{E7CB1D27-AB77-42F1-8E05-6ED71DAF381A}"/>
              </a:ext>
            </a:extLst>
          </p:cNvPr>
          <p:cNvGraphicFramePr>
            <a:graphicFrameLocks noGrp="1"/>
          </p:cNvGraphicFramePr>
          <p:nvPr/>
        </p:nvGraphicFramePr>
        <p:xfrm>
          <a:off x="3772231" y="4018822"/>
          <a:ext cx="420783" cy="736059"/>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10676636"/>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090955000"/>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3130812274"/>
                  </a:ext>
                </a:extLst>
              </a:tr>
            </a:tbl>
          </a:graphicData>
        </a:graphic>
      </p:graphicFrame>
      <p:graphicFrame>
        <p:nvGraphicFramePr>
          <p:cNvPr id="20" name="Tabela 19">
            <a:extLst>
              <a:ext uri="{FF2B5EF4-FFF2-40B4-BE49-F238E27FC236}">
                <a16:creationId xmlns:a16="http://schemas.microsoft.com/office/drawing/2014/main" id="{00837781-0BF4-45B8-9348-1BE77F77985B}"/>
              </a:ext>
            </a:extLst>
          </p:cNvPr>
          <p:cNvGraphicFramePr>
            <a:graphicFrameLocks noGrp="1"/>
          </p:cNvGraphicFramePr>
          <p:nvPr/>
        </p:nvGraphicFramePr>
        <p:xfrm>
          <a:off x="3733606" y="2081124"/>
          <a:ext cx="378970" cy="199136"/>
        </p:xfrm>
        <a:graphic>
          <a:graphicData uri="http://schemas.openxmlformats.org/drawingml/2006/table">
            <a:tbl>
              <a:tblPr firstRow="1" bandRow="1">
                <a:tableStyleId>{2D5ABB26-0587-4C30-8999-92F81FD0307C}</a:tableStyleId>
              </a:tblPr>
              <a:tblGrid>
                <a:gridCol w="378970">
                  <a:extLst>
                    <a:ext uri="{9D8B030D-6E8A-4147-A177-3AD203B41FA5}">
                      <a16:colId xmlns:a16="http://schemas.microsoft.com/office/drawing/2014/main" val="3520356639"/>
                    </a:ext>
                  </a:extLst>
                </a:gridCol>
              </a:tblGrid>
              <a:tr h="19913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bl>
          </a:graphicData>
        </a:graphic>
      </p:graphicFrame>
      <p:sp>
        <p:nvSpPr>
          <p:cNvPr id="17" name="Prostokąt 16">
            <a:extLst>
              <a:ext uri="{FF2B5EF4-FFF2-40B4-BE49-F238E27FC236}">
                <a16:creationId xmlns:a16="http://schemas.microsoft.com/office/drawing/2014/main" id="{3F2CFFB2-0A69-405B-9898-CEE82BA0DDEE}"/>
              </a:ext>
            </a:extLst>
          </p:cNvPr>
          <p:cNvSpPr/>
          <p:nvPr/>
        </p:nvSpPr>
        <p:spPr>
          <a:xfrm>
            <a:off x="0" y="1673"/>
            <a:ext cx="9144000" cy="498150"/>
          </a:xfrm>
          <a:prstGeom prst="rect">
            <a:avLst/>
          </a:prstGeom>
        </p:spPr>
        <p:txBody>
          <a:bodyPr wrap="square">
            <a:spAutoFit/>
          </a:bodyPr>
          <a:lstStyle/>
          <a:p>
            <a:pPr>
              <a:lnSpc>
                <a:spcPct val="115000"/>
              </a:lnSpc>
            </a:pPr>
            <a:r>
              <a:rPr lang="pl-PL" sz="1200" b="1" i="1" dirty="0">
                <a:solidFill>
                  <a:schemeClr val="tx1">
                    <a:lumMod val="65000"/>
                    <a:lumOff val="35000"/>
                  </a:schemeClr>
                </a:solidFill>
                <a:latin typeface="Century Gothic" panose="020B0502020202020204" pitchFamily="34" charset="0"/>
                <a:cs typeface="Times New Roman" panose="02020603050405020304" pitchFamily="18" charset="0"/>
              </a:rPr>
              <a:t>P11. Jakie Pana(i) zdaniem powinno stosować się działania w celu poprawy jakości powietrza w Polsce?</a:t>
            </a:r>
          </a:p>
          <a:p>
            <a:pPr>
              <a:lnSpc>
                <a:spcPct val="115000"/>
              </a:lnSpc>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aphicFrame>
        <p:nvGraphicFramePr>
          <p:cNvPr id="22" name="Tabela 21">
            <a:extLst>
              <a:ext uri="{FF2B5EF4-FFF2-40B4-BE49-F238E27FC236}">
                <a16:creationId xmlns:a16="http://schemas.microsoft.com/office/drawing/2014/main" id="{69A43CBD-5A07-4662-8EA0-6B8F485D9EB6}"/>
              </a:ext>
            </a:extLst>
          </p:cNvPr>
          <p:cNvGraphicFramePr>
            <a:graphicFrameLocks noGrp="1"/>
          </p:cNvGraphicFramePr>
          <p:nvPr/>
        </p:nvGraphicFramePr>
        <p:xfrm>
          <a:off x="6439857" y="2081124"/>
          <a:ext cx="378970" cy="199136"/>
        </p:xfrm>
        <a:graphic>
          <a:graphicData uri="http://schemas.openxmlformats.org/drawingml/2006/table">
            <a:tbl>
              <a:tblPr firstRow="1" bandRow="1">
                <a:tableStyleId>{2D5ABB26-0587-4C30-8999-92F81FD0307C}</a:tableStyleId>
              </a:tblPr>
              <a:tblGrid>
                <a:gridCol w="378970">
                  <a:extLst>
                    <a:ext uri="{9D8B030D-6E8A-4147-A177-3AD203B41FA5}">
                      <a16:colId xmlns:a16="http://schemas.microsoft.com/office/drawing/2014/main" val="3520356639"/>
                    </a:ext>
                  </a:extLst>
                </a:gridCol>
              </a:tblGrid>
              <a:tr h="19913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bl>
          </a:graphicData>
        </a:graphic>
      </p:graphicFrame>
      <p:graphicFrame>
        <p:nvGraphicFramePr>
          <p:cNvPr id="23" name="Tabela 22">
            <a:extLst>
              <a:ext uri="{FF2B5EF4-FFF2-40B4-BE49-F238E27FC236}">
                <a16:creationId xmlns:a16="http://schemas.microsoft.com/office/drawing/2014/main" id="{66853AAA-1651-4DA9-8A08-BB0D50E86AA7}"/>
              </a:ext>
            </a:extLst>
          </p:cNvPr>
          <p:cNvGraphicFramePr>
            <a:graphicFrameLocks noGrp="1"/>
          </p:cNvGraphicFramePr>
          <p:nvPr/>
        </p:nvGraphicFramePr>
        <p:xfrm>
          <a:off x="6434521" y="3576784"/>
          <a:ext cx="420783" cy="884076"/>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10676636"/>
                  </a:ext>
                </a:extLst>
              </a:tr>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090955000"/>
                  </a:ext>
                </a:extLst>
              </a:tr>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3130812274"/>
                  </a:ext>
                </a:extLst>
              </a:tr>
            </a:tbl>
          </a:graphicData>
        </a:graphic>
      </p:graphicFrame>
      <p:graphicFrame>
        <p:nvGraphicFramePr>
          <p:cNvPr id="24" name="Tabela 23">
            <a:extLst>
              <a:ext uri="{FF2B5EF4-FFF2-40B4-BE49-F238E27FC236}">
                <a16:creationId xmlns:a16="http://schemas.microsoft.com/office/drawing/2014/main" id="{FB024536-CF69-487E-A715-5EE6F0965496}"/>
              </a:ext>
            </a:extLst>
          </p:cNvPr>
          <p:cNvGraphicFramePr>
            <a:graphicFrameLocks noGrp="1"/>
          </p:cNvGraphicFramePr>
          <p:nvPr/>
        </p:nvGraphicFramePr>
        <p:xfrm>
          <a:off x="6476335" y="4794042"/>
          <a:ext cx="378969" cy="1195736"/>
        </p:xfrm>
        <a:graphic>
          <a:graphicData uri="http://schemas.openxmlformats.org/drawingml/2006/table">
            <a:tbl>
              <a:tblPr firstRow="1" bandRow="1">
                <a:tableStyleId>{2D5ABB26-0587-4C30-8999-92F81FD0307C}</a:tableStyleId>
              </a:tblPr>
              <a:tblGrid>
                <a:gridCol w="378969">
                  <a:extLst>
                    <a:ext uri="{9D8B030D-6E8A-4147-A177-3AD203B41FA5}">
                      <a16:colId xmlns:a16="http://schemas.microsoft.com/office/drawing/2014/main" val="3520356639"/>
                    </a:ext>
                  </a:extLst>
                </a:gridCol>
              </a:tblGrid>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98934">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25" name="Tabela 24">
            <a:extLst>
              <a:ext uri="{FF2B5EF4-FFF2-40B4-BE49-F238E27FC236}">
                <a16:creationId xmlns:a16="http://schemas.microsoft.com/office/drawing/2014/main" id="{84B502D5-F0AA-443F-A97E-3B1A48E107CF}"/>
              </a:ext>
            </a:extLst>
          </p:cNvPr>
          <p:cNvGraphicFramePr>
            <a:graphicFrameLocks noGrp="1"/>
          </p:cNvGraphicFramePr>
          <p:nvPr/>
        </p:nvGraphicFramePr>
        <p:xfrm>
          <a:off x="6455427" y="2692708"/>
          <a:ext cx="420783" cy="589384"/>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522</a:t>
                      </a:r>
                    </a:p>
                  </a:txBody>
                  <a:tcPr marL="9525" marR="9525" marT="9525" marB="0" anchor="ctr"/>
                </a:tc>
                <a:extLst>
                  <a:ext uri="{0D108BD9-81ED-4DB2-BD59-A6C34878D82A}">
                    <a16:rowId xmlns:a16="http://schemas.microsoft.com/office/drawing/2014/main" val="310676636"/>
                  </a:ext>
                </a:extLst>
              </a:tr>
              <a:tr h="294692">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478</a:t>
                      </a:r>
                    </a:p>
                  </a:txBody>
                  <a:tcPr marL="9525" marR="9525" marT="9525" marB="0" anchor="ctr"/>
                </a:tc>
                <a:extLst>
                  <a:ext uri="{0D108BD9-81ED-4DB2-BD59-A6C34878D82A}">
                    <a16:rowId xmlns:a16="http://schemas.microsoft.com/office/drawing/2014/main" val="1090955000"/>
                  </a:ext>
                </a:extLst>
              </a:tr>
            </a:tbl>
          </a:graphicData>
        </a:graphic>
      </p:graphicFrame>
      <p:graphicFrame>
        <p:nvGraphicFramePr>
          <p:cNvPr id="26" name="Tabela 25">
            <a:extLst>
              <a:ext uri="{FF2B5EF4-FFF2-40B4-BE49-F238E27FC236}">
                <a16:creationId xmlns:a16="http://schemas.microsoft.com/office/drawing/2014/main" id="{5655C580-9CA8-4C9B-B8CF-64FE2951CBC3}"/>
              </a:ext>
            </a:extLst>
          </p:cNvPr>
          <p:cNvGraphicFramePr>
            <a:graphicFrameLocks noGrp="1"/>
          </p:cNvGraphicFramePr>
          <p:nvPr/>
        </p:nvGraphicFramePr>
        <p:xfrm>
          <a:off x="914206" y="2560630"/>
          <a:ext cx="323178" cy="1198805"/>
        </p:xfrm>
        <a:graphic>
          <a:graphicData uri="http://schemas.openxmlformats.org/drawingml/2006/table">
            <a:tbl>
              <a:tblPr firstRow="1" bandRow="1">
                <a:tableStyleId>{2D5ABB26-0587-4C30-8999-92F81FD0307C}</a:tableStyleId>
              </a:tblPr>
              <a:tblGrid>
                <a:gridCol w="323178">
                  <a:extLst>
                    <a:ext uri="{9D8B030D-6E8A-4147-A177-3AD203B41FA5}">
                      <a16:colId xmlns:a16="http://schemas.microsoft.com/office/drawing/2014/main" val="3520356639"/>
                    </a:ext>
                  </a:extLst>
                </a:gridCol>
              </a:tblGrid>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389</a:t>
                      </a:r>
                    </a:p>
                  </a:txBody>
                  <a:tcPr marL="9525" marR="9525" marT="9525" marB="0" anchor="ctr"/>
                </a:tc>
                <a:extLst>
                  <a:ext uri="{0D108BD9-81ED-4DB2-BD59-A6C34878D82A}">
                    <a16:rowId xmlns:a16="http://schemas.microsoft.com/office/drawing/2014/main" val="310676636"/>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242</a:t>
                      </a:r>
                    </a:p>
                  </a:txBody>
                  <a:tcPr marL="9525" marR="9525" marT="9525" marB="0" anchor="ctr"/>
                </a:tc>
                <a:extLst>
                  <a:ext uri="{0D108BD9-81ED-4DB2-BD59-A6C34878D82A}">
                    <a16:rowId xmlns:a16="http://schemas.microsoft.com/office/drawing/2014/main" val="1090955000"/>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239761">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239761">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2207661276"/>
                  </a:ext>
                </a:extLst>
              </a:tr>
            </a:tbl>
          </a:graphicData>
        </a:graphic>
      </p:graphicFrame>
      <p:graphicFrame>
        <p:nvGraphicFramePr>
          <p:cNvPr id="27" name="Tabela 26">
            <a:extLst>
              <a:ext uri="{FF2B5EF4-FFF2-40B4-BE49-F238E27FC236}">
                <a16:creationId xmlns:a16="http://schemas.microsoft.com/office/drawing/2014/main" id="{A27B0C5B-FC28-4F04-BD9F-55FCB8D619B0}"/>
              </a:ext>
            </a:extLst>
          </p:cNvPr>
          <p:cNvGraphicFramePr>
            <a:graphicFrameLocks noGrp="1"/>
          </p:cNvGraphicFramePr>
          <p:nvPr/>
        </p:nvGraphicFramePr>
        <p:xfrm>
          <a:off x="967375" y="4985306"/>
          <a:ext cx="378969" cy="1041544"/>
        </p:xfrm>
        <a:graphic>
          <a:graphicData uri="http://schemas.openxmlformats.org/drawingml/2006/table">
            <a:tbl>
              <a:tblPr firstRow="1" bandRow="1">
                <a:tableStyleId>{2D5ABB26-0587-4C30-8999-92F81FD0307C}</a:tableStyleId>
              </a:tblPr>
              <a:tblGrid>
                <a:gridCol w="378969">
                  <a:extLst>
                    <a:ext uri="{9D8B030D-6E8A-4147-A177-3AD203B41FA5}">
                      <a16:colId xmlns:a16="http://schemas.microsoft.com/office/drawing/2014/main" val="3520356639"/>
                    </a:ext>
                  </a:extLst>
                </a:gridCol>
              </a:tblGrid>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310676636"/>
                  </a:ext>
                </a:extLst>
              </a:tr>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264</a:t>
                      </a:r>
                    </a:p>
                  </a:txBody>
                  <a:tcPr marL="9525" marR="9525" marT="9525" marB="0" anchor="ctr"/>
                </a:tc>
                <a:extLst>
                  <a:ext uri="{0D108BD9-81ED-4DB2-BD59-A6C34878D82A}">
                    <a16:rowId xmlns:a16="http://schemas.microsoft.com/office/drawing/2014/main" val="1090955000"/>
                  </a:ext>
                </a:extLst>
              </a:tr>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527</a:t>
                      </a:r>
                    </a:p>
                  </a:txBody>
                  <a:tcPr marL="9525" marR="9525" marT="9525" marB="0" anchor="ctr"/>
                </a:tc>
                <a:extLst>
                  <a:ext uri="{0D108BD9-81ED-4DB2-BD59-A6C34878D82A}">
                    <a16:rowId xmlns:a16="http://schemas.microsoft.com/office/drawing/2014/main" val="3130812274"/>
                  </a:ext>
                </a:extLst>
              </a:tr>
              <a:tr h="26038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176</a:t>
                      </a:r>
                    </a:p>
                  </a:txBody>
                  <a:tcPr marL="9525" marR="9525" marT="9525" marB="0" anchor="ctr"/>
                </a:tc>
                <a:extLst>
                  <a:ext uri="{0D108BD9-81ED-4DB2-BD59-A6C34878D82A}">
                    <a16:rowId xmlns:a16="http://schemas.microsoft.com/office/drawing/2014/main" val="2340047204"/>
                  </a:ext>
                </a:extLst>
              </a:tr>
            </a:tbl>
          </a:graphicData>
        </a:graphic>
      </p:graphicFrame>
      <p:graphicFrame>
        <p:nvGraphicFramePr>
          <p:cNvPr id="28" name="Tabela 27">
            <a:extLst>
              <a:ext uri="{FF2B5EF4-FFF2-40B4-BE49-F238E27FC236}">
                <a16:creationId xmlns:a16="http://schemas.microsoft.com/office/drawing/2014/main" id="{B08EAC91-DCF9-4D99-B96B-0E0C395910DD}"/>
              </a:ext>
            </a:extLst>
          </p:cNvPr>
          <p:cNvGraphicFramePr>
            <a:graphicFrameLocks noGrp="1"/>
          </p:cNvGraphicFramePr>
          <p:nvPr/>
        </p:nvGraphicFramePr>
        <p:xfrm>
          <a:off x="925561" y="3989860"/>
          <a:ext cx="420783" cy="736059"/>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163</a:t>
                      </a:r>
                    </a:p>
                  </a:txBody>
                  <a:tcPr marL="9525" marR="9525" marT="9525" marB="0" anchor="ctr"/>
                </a:tc>
                <a:extLst>
                  <a:ext uri="{0D108BD9-81ED-4DB2-BD59-A6C34878D82A}">
                    <a16:rowId xmlns:a16="http://schemas.microsoft.com/office/drawing/2014/main" val="310676636"/>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468</a:t>
                      </a:r>
                    </a:p>
                  </a:txBody>
                  <a:tcPr marL="9525" marR="9525" marT="9525" marB="0" anchor="ctr"/>
                </a:tc>
                <a:extLst>
                  <a:ext uri="{0D108BD9-81ED-4DB2-BD59-A6C34878D82A}">
                    <a16:rowId xmlns:a16="http://schemas.microsoft.com/office/drawing/2014/main" val="1090955000"/>
                  </a:ext>
                </a:extLst>
              </a:tr>
              <a:tr h="245353">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306</a:t>
                      </a:r>
                    </a:p>
                  </a:txBody>
                  <a:tcPr marL="9525" marR="9525" marT="9525" marB="0" anchor="ctr"/>
                </a:tc>
                <a:extLst>
                  <a:ext uri="{0D108BD9-81ED-4DB2-BD59-A6C34878D82A}">
                    <a16:rowId xmlns:a16="http://schemas.microsoft.com/office/drawing/2014/main" val="3130812274"/>
                  </a:ext>
                </a:extLst>
              </a:tr>
            </a:tbl>
          </a:graphicData>
        </a:graphic>
      </p:graphicFrame>
      <p:graphicFrame>
        <p:nvGraphicFramePr>
          <p:cNvPr id="29" name="Tabela 28">
            <a:extLst>
              <a:ext uri="{FF2B5EF4-FFF2-40B4-BE49-F238E27FC236}">
                <a16:creationId xmlns:a16="http://schemas.microsoft.com/office/drawing/2014/main" id="{A0B63CF5-A011-4320-ADA4-8A804EC9C289}"/>
              </a:ext>
            </a:extLst>
          </p:cNvPr>
          <p:cNvGraphicFramePr>
            <a:graphicFrameLocks noGrp="1"/>
          </p:cNvGraphicFramePr>
          <p:nvPr/>
        </p:nvGraphicFramePr>
        <p:xfrm>
          <a:off x="886936" y="2052162"/>
          <a:ext cx="378970" cy="199136"/>
        </p:xfrm>
        <a:graphic>
          <a:graphicData uri="http://schemas.openxmlformats.org/drawingml/2006/table">
            <a:tbl>
              <a:tblPr firstRow="1" bandRow="1">
                <a:tableStyleId>{2D5ABB26-0587-4C30-8999-92F81FD0307C}</a:tableStyleId>
              </a:tblPr>
              <a:tblGrid>
                <a:gridCol w="378970">
                  <a:extLst>
                    <a:ext uri="{9D8B030D-6E8A-4147-A177-3AD203B41FA5}">
                      <a16:colId xmlns:a16="http://schemas.microsoft.com/office/drawing/2014/main" val="3520356639"/>
                    </a:ext>
                  </a:extLst>
                </a:gridCol>
              </a:tblGrid>
              <a:tr h="199136">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bl>
          </a:graphicData>
        </a:graphic>
      </p:graphicFrame>
    </p:spTree>
    <p:extLst>
      <p:ext uri="{BB962C8B-B14F-4D97-AF65-F5344CB8AC3E}">
        <p14:creationId xmlns:p14="http://schemas.microsoft.com/office/powerpoint/2010/main" val="2206668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46</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130629" y="478785"/>
            <a:ext cx="8736702" cy="5085992"/>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Polacy są </a:t>
            </a:r>
            <a:r>
              <a:rPr lang="pl-PL" sz="1200" b="1" dirty="0">
                <a:solidFill>
                  <a:schemeClr val="tx1">
                    <a:lumMod val="65000"/>
                    <a:lumOff val="35000"/>
                  </a:schemeClr>
                </a:solidFill>
                <a:latin typeface="Century Gothic" panose="020B0502020202020204" pitchFamily="34" charset="0"/>
              </a:rPr>
              <a:t>raczej sceptycznie </a:t>
            </a:r>
            <a:r>
              <a:rPr lang="pl-PL" sz="1200" dirty="0">
                <a:solidFill>
                  <a:schemeClr val="tx1">
                    <a:lumMod val="65000"/>
                    <a:lumOff val="35000"/>
                  </a:schemeClr>
                </a:solidFill>
                <a:latin typeface="Century Gothic" panose="020B0502020202020204" pitchFamily="34" charset="0"/>
              </a:rPr>
              <a:t>nastawieni do kwestii </a:t>
            </a:r>
            <a:r>
              <a:rPr lang="pl-PL" sz="1200" b="1" dirty="0">
                <a:solidFill>
                  <a:schemeClr val="tx1">
                    <a:lumMod val="65000"/>
                    <a:lumOff val="35000"/>
                  </a:schemeClr>
                </a:solidFill>
                <a:latin typeface="Century Gothic" panose="020B0502020202020204" pitchFamily="34" charset="0"/>
              </a:rPr>
              <a:t>poprawy jakości powietrza </a:t>
            </a:r>
            <a:r>
              <a:rPr lang="pl-PL" sz="1200" dirty="0">
                <a:solidFill>
                  <a:schemeClr val="tx1">
                    <a:lumMod val="65000"/>
                    <a:lumOff val="35000"/>
                  </a:schemeClr>
                </a:solidFill>
                <a:latin typeface="Century Gothic" panose="020B0502020202020204" pitchFamily="34" charset="0"/>
              </a:rPr>
              <a:t>w najbliższych 10 latach – ponad 40% badanych podziela opinię, że stan ten będzie ulegał pogorszeniu. Na poprawę lub zachowanie aktualnego stanu wskazało po 25% z nich.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Analizując wyniki pod względem cech społeczno-demograficznych respondentów zauważyć należy, że osoby młode (15-25 lat) i w średnim wieku (45-59 lat) nieco częściej niż pozostałe grupy wiekowe podchodzą do tej kwestii optymistycznie i mają nadzieję na poprawę. Analogiczną zależność zaobserwowano w przypadku respondentów z wykształceniem podstawowym i wyższym. Jednocześnie grupami najbardziej pesymistycznymi pod tym względem są osoby starsze (60 lat i więcej) oraz posiadające wykształcenie zawodowe. Wyniki przeanalizowano również pod kątem województwa zamieszkania respondentów – okazuje się, że przekonanie dotyczące poprawy jakości powietrza w najbliższych latach zdecydowanie częściej towarzyszy mieszkańcom województw: </a:t>
            </a:r>
            <a:r>
              <a:rPr lang="pl-PL" sz="1200" b="1" dirty="0">
                <a:solidFill>
                  <a:schemeClr val="tx1">
                    <a:lumMod val="65000"/>
                    <a:lumOff val="35000"/>
                  </a:schemeClr>
                </a:solidFill>
                <a:latin typeface="Century Gothic" panose="020B0502020202020204" pitchFamily="34" charset="0"/>
              </a:rPr>
              <a:t>kujawsko-pomorskiego, łódzkiego, zachodniopomorskiego i wielkopolskiego,</a:t>
            </a:r>
            <a:r>
              <a:rPr lang="pl-PL" sz="1200" dirty="0">
                <a:solidFill>
                  <a:schemeClr val="tx1">
                    <a:lumMod val="65000"/>
                    <a:lumOff val="35000"/>
                  </a:schemeClr>
                </a:solidFill>
                <a:latin typeface="Century Gothic" panose="020B0502020202020204" pitchFamily="34" charset="0"/>
              </a:rPr>
              <a:t> niż pozostałej części kraju. Postawa negatywna w największym stopniu towarzyszy natomiast mieszkańcom województwa </a:t>
            </a:r>
            <a:r>
              <a:rPr lang="pl-PL" sz="1200" b="1" dirty="0">
                <a:solidFill>
                  <a:schemeClr val="tx1">
                    <a:lumMod val="65000"/>
                    <a:lumOff val="35000"/>
                  </a:schemeClr>
                </a:solidFill>
                <a:latin typeface="Century Gothic" panose="020B0502020202020204" pitchFamily="34" charset="0"/>
              </a:rPr>
              <a:t>podlaskiego</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a:t>
            </a:r>
            <a:r>
              <a:rPr lang="pl-PL" sz="1200" b="1" dirty="0">
                <a:solidFill>
                  <a:schemeClr val="tx1">
                    <a:lumMod val="65000"/>
                    <a:lumOff val="35000"/>
                  </a:schemeClr>
                </a:solidFill>
                <a:latin typeface="Century Gothic" panose="020B0502020202020204" pitchFamily="34" charset="0"/>
              </a:rPr>
              <a:t>dolnośląskiego</a:t>
            </a:r>
            <a:r>
              <a:rPr lang="pl-PL" sz="1200" dirty="0">
                <a:solidFill>
                  <a:schemeClr val="tx1">
                    <a:lumMod val="65000"/>
                    <a:lumOff val="35000"/>
                  </a:schemeClr>
                </a:solidFill>
                <a:latin typeface="Century Gothic" panose="020B0502020202020204" pitchFamily="34" charset="0"/>
              </a:rPr>
              <a:t>.</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Zdaniem badanych najważniejszymi działaniami, które powinny być stosowane w celu poprawy jakości powietrza są: </a:t>
            </a:r>
            <a:r>
              <a:rPr lang="pl-PL" sz="1200" b="1" dirty="0">
                <a:solidFill>
                  <a:schemeClr val="tx1">
                    <a:lumMod val="65000"/>
                    <a:lumOff val="35000"/>
                  </a:schemeClr>
                </a:solidFill>
                <a:latin typeface="Century Gothic" panose="020B0502020202020204" pitchFamily="34" charset="0"/>
              </a:rPr>
              <a:t>wymiana starych pieców na niskoemisyjne </a:t>
            </a:r>
            <a:r>
              <a:rPr lang="pl-PL" sz="1200" dirty="0">
                <a:solidFill>
                  <a:schemeClr val="tx1">
                    <a:lumMod val="65000"/>
                    <a:lumOff val="35000"/>
                  </a:schemeClr>
                </a:solidFill>
                <a:latin typeface="Century Gothic" panose="020B0502020202020204" pitchFamily="34" charset="0"/>
              </a:rPr>
              <a:t>(73,7% wskazań pozytywnych), </a:t>
            </a:r>
            <a:r>
              <a:rPr lang="pl-PL" sz="1200" b="1" dirty="0">
                <a:solidFill>
                  <a:schemeClr val="tx1">
                    <a:lumMod val="65000"/>
                    <a:lumOff val="35000"/>
                  </a:schemeClr>
                </a:solidFill>
                <a:latin typeface="Century Gothic" panose="020B0502020202020204" pitchFamily="34" charset="0"/>
              </a:rPr>
              <a:t>zwiększenie kontroli emisji spalin</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w samochodach </a:t>
            </a:r>
            <a:r>
              <a:rPr lang="pl-PL" sz="1200" dirty="0">
                <a:solidFill>
                  <a:schemeClr val="tx1">
                    <a:lumMod val="65000"/>
                    <a:lumOff val="35000"/>
                  </a:schemeClr>
                </a:solidFill>
                <a:latin typeface="Century Gothic" panose="020B0502020202020204" pitchFamily="34" charset="0"/>
              </a:rPr>
              <a:t>(73,0%) i </a:t>
            </a:r>
            <a:r>
              <a:rPr lang="pl-PL" sz="1200" b="1" dirty="0">
                <a:solidFill>
                  <a:schemeClr val="tx1">
                    <a:lumMod val="65000"/>
                    <a:lumOff val="35000"/>
                  </a:schemeClr>
                </a:solidFill>
                <a:latin typeface="Century Gothic" panose="020B0502020202020204" pitchFamily="34" charset="0"/>
              </a:rPr>
              <a:t>zwiększenie kontroli nad tym, co jest palone w piecach </a:t>
            </a:r>
            <a:r>
              <a:rPr lang="pl-PL" sz="1200" dirty="0">
                <a:solidFill>
                  <a:schemeClr val="tx1">
                    <a:lumMod val="65000"/>
                    <a:lumOff val="35000"/>
                  </a:schemeClr>
                </a:solidFill>
                <a:latin typeface="Century Gothic" panose="020B0502020202020204" pitchFamily="34" charset="0"/>
              </a:rPr>
              <a:t>(71,7%). Zaznaczyć jednocześnie należy, że prawie wszystkie zaproponowane działania uzyskały ponad połowę pozytywnych wskazań (wyjątkiem jest wydzielanie </a:t>
            </a:r>
            <a:r>
              <a:rPr lang="pl-PL" sz="1200" dirty="0" err="1">
                <a:solidFill>
                  <a:schemeClr val="tx1">
                    <a:lumMod val="65000"/>
                    <a:lumOff val="35000"/>
                  </a:schemeClr>
                </a:solidFill>
                <a:latin typeface="Century Gothic" panose="020B0502020202020204" pitchFamily="34" charset="0"/>
              </a:rPr>
              <a:t>bus</a:t>
            </a:r>
            <a:r>
              <a:rPr lang="pl-PL" sz="1200" dirty="0">
                <a:solidFill>
                  <a:schemeClr val="tx1">
                    <a:lumMod val="65000"/>
                    <a:lumOff val="35000"/>
                  </a:schemeClr>
                </a:solidFill>
                <a:latin typeface="Century Gothic" panose="020B0502020202020204" pitchFamily="34" charset="0"/>
              </a:rPr>
              <a:t>-pasów - 46,6% pozytywnych odpowiedzi). </a:t>
            </a:r>
          </a:p>
        </p:txBody>
      </p:sp>
      <p:sp>
        <p:nvSpPr>
          <p:cNvPr id="17" name="Prostokąt 16">
            <a:extLst>
              <a:ext uri="{FF2B5EF4-FFF2-40B4-BE49-F238E27FC236}">
                <a16:creationId xmlns:a16="http://schemas.microsoft.com/office/drawing/2014/main" id="{DCEC2FD2-E12C-4167-AB50-6C152949318C}"/>
              </a:ext>
            </a:extLst>
          </p:cNvPr>
          <p:cNvSpPr/>
          <p:nvPr/>
        </p:nvSpPr>
        <p:spPr>
          <a:xfrm>
            <a:off x="130628" y="0"/>
            <a:ext cx="9013371"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7794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47</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174171" y="478785"/>
            <a:ext cx="8693160" cy="221742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 przypadku 3 najczęstszych wskazań, odsetek odpowiedzi pozytywnych wzrastał wraz z wykształceniem respondentów, natomiast malał w odniesieniu do ich dochodu. Warto dodać, że wymianę starych pieców węglowych na niskoemisyjne częściej niż inni badani wskazywały osoby zamieszkujące miasta średnie (50-200 tys.)</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duże aglomeracje (pow.500 tys.), analogicznie jak w przypadku zwiększenia kontroli czym pali się w piecach.</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drugim przypadku różnice istotne statystycznie uzyskano również w odniesieniu do płci. Okazuje się, że kobiety nieco częściej postulowały za zwiększeniem kontroli czym pali się w piecach niż mężczyźni. Za zwiększeniem kontroli emisji spalin w samochodach osobowych i ciężarowych zdecydowanie najczęściej wypowiadali się natomiast mieszkańcy dużych miast (pow.200 tys.).</a:t>
            </a:r>
          </a:p>
        </p:txBody>
      </p:sp>
      <p:sp>
        <p:nvSpPr>
          <p:cNvPr id="17" name="Prostokąt 16">
            <a:extLst>
              <a:ext uri="{FF2B5EF4-FFF2-40B4-BE49-F238E27FC236}">
                <a16:creationId xmlns:a16="http://schemas.microsoft.com/office/drawing/2014/main" id="{DCEC2FD2-E12C-4167-AB50-6C152949318C}"/>
              </a:ext>
            </a:extLst>
          </p:cNvPr>
          <p:cNvSpPr/>
          <p:nvPr/>
        </p:nvSpPr>
        <p:spPr>
          <a:xfrm>
            <a:off x="174170" y="0"/>
            <a:ext cx="8969829" cy="478785"/>
          </a:xfrm>
          <a:prstGeom prst="rect">
            <a:avLst/>
          </a:prstGeom>
        </p:spPr>
        <p:txBody>
          <a:bodyPr wrap="square">
            <a:spAutoFit/>
          </a:bodyPr>
          <a:lstStyle/>
          <a:p>
            <a:pPr>
              <a:lnSpc>
                <a:spcPct val="115000"/>
              </a:lnSpc>
            </a:pPr>
            <a:r>
              <a:rPr lang="pl-PL" sz="2400" b="1" dirty="0">
                <a:solidFill>
                  <a:srgbClr val="A5C2CB"/>
                </a:solidFill>
                <a:latin typeface="Century Gothic" panose="020B0502020202020204" pitchFamily="34" charset="0"/>
                <a:cs typeface="Times New Roman" panose="02020603050405020304" pitchFamily="18" charset="0"/>
              </a:rPr>
              <a:t>OPIS WYNIKÓW</a:t>
            </a:r>
            <a:endParaRPr lang="pl-PL" sz="2400" dirty="0">
              <a:solidFill>
                <a:srgbClr val="A5C2CB"/>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829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C4A54117-B6F4-4A23-A13D-020716E81B31}"/>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74171" y="3880379"/>
            <a:ext cx="3579223"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3200" b="1" dirty="0">
                <a:solidFill>
                  <a:prstClr val="white"/>
                </a:solidFill>
                <a:latin typeface="Century Gothic" panose="020B0502020202020204" pitchFamily="34" charset="0"/>
              </a:rPr>
              <a:t>PODSUMOWANIE</a:t>
            </a:r>
            <a:br>
              <a:rPr lang="pl-PL" sz="3200" b="1" dirty="0">
                <a:solidFill>
                  <a:prstClr val="white"/>
                </a:solidFill>
                <a:latin typeface="Century Gothic" panose="020B0502020202020204" pitchFamily="34" charset="0"/>
              </a:rPr>
            </a:br>
            <a:r>
              <a:rPr lang="pl-PL" sz="2000" b="1" dirty="0">
                <a:solidFill>
                  <a:prstClr val="white"/>
                </a:solidFill>
                <a:latin typeface="Century Gothic" panose="020B0502020202020204" pitchFamily="34" charset="0"/>
              </a:rPr>
              <a:t>JAKOŚĆ POWIETRZA</a:t>
            </a:r>
          </a:p>
        </p:txBody>
      </p:sp>
    </p:spTree>
    <p:extLst>
      <p:ext uri="{BB962C8B-B14F-4D97-AF65-F5344CB8AC3E}">
        <p14:creationId xmlns:p14="http://schemas.microsoft.com/office/powerpoint/2010/main" val="2365354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rostokąt: zaokrąglone rogi 29">
            <a:extLst>
              <a:ext uri="{FF2B5EF4-FFF2-40B4-BE49-F238E27FC236}">
                <a16:creationId xmlns:a16="http://schemas.microsoft.com/office/drawing/2014/main" id="{E824DA30-8651-4873-ADDC-66FD4D31DBF6}"/>
              </a:ext>
            </a:extLst>
          </p:cNvPr>
          <p:cNvSpPr/>
          <p:nvPr/>
        </p:nvSpPr>
        <p:spPr>
          <a:xfrm>
            <a:off x="1156983" y="563884"/>
            <a:ext cx="7863825" cy="1453951"/>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Polacy </a:t>
            </a:r>
            <a:r>
              <a:rPr lang="pl-PL" sz="1200" b="1" dirty="0">
                <a:solidFill>
                  <a:schemeClr val="tx1">
                    <a:lumMod val="65000"/>
                    <a:lumOff val="35000"/>
                  </a:schemeClr>
                </a:solidFill>
                <a:latin typeface="Century Gothic" panose="020B0502020202020204" pitchFamily="34" charset="0"/>
              </a:rPr>
              <a:t>największych zagrożeń dla jakości powietrza </a:t>
            </a:r>
            <a:r>
              <a:rPr lang="pl-PL" sz="1200" dirty="0">
                <a:solidFill>
                  <a:schemeClr val="tx1">
                    <a:lumMod val="65000"/>
                    <a:lumOff val="35000"/>
                  </a:schemeClr>
                </a:solidFill>
                <a:latin typeface="Century Gothic" panose="020B0502020202020204" pitchFamily="34" charset="0"/>
              </a:rPr>
              <a:t>upatrują w </a:t>
            </a:r>
            <a:r>
              <a:rPr lang="pl-PL" sz="1200" b="1" dirty="0">
                <a:solidFill>
                  <a:schemeClr val="tx1">
                    <a:lumMod val="65000"/>
                    <a:lumOff val="35000"/>
                  </a:schemeClr>
                </a:solidFill>
                <a:latin typeface="Century Gothic" panose="020B0502020202020204" pitchFamily="34" charset="0"/>
              </a:rPr>
              <a:t>emisji zanieczyszczeń z produkcji energii elektrycznej i ciepła</a:t>
            </a: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działalności przemysłu</a:t>
            </a:r>
            <a:r>
              <a:rPr lang="pl-PL" sz="1200" dirty="0">
                <a:solidFill>
                  <a:schemeClr val="tx1">
                    <a:lumMod val="65000"/>
                    <a:lumOff val="35000"/>
                  </a:schemeClr>
                </a:solidFill>
                <a:latin typeface="Century Gothic" panose="020B0502020202020204" pitchFamily="34" charset="0"/>
              </a:rPr>
              <a:t> oraz </a:t>
            </a:r>
            <a:r>
              <a:rPr lang="pl-PL" sz="1200" b="1" dirty="0">
                <a:solidFill>
                  <a:schemeClr val="tx1">
                    <a:lumMod val="65000"/>
                    <a:lumOff val="35000"/>
                  </a:schemeClr>
                </a:solidFill>
                <a:latin typeface="Century Gothic" panose="020B0502020202020204" pitchFamily="34" charset="0"/>
              </a:rPr>
              <a:t>emisji zanieczyszczeń z samochodów </a:t>
            </a:r>
            <a:r>
              <a:rPr lang="pl-PL" sz="1200" dirty="0">
                <a:solidFill>
                  <a:schemeClr val="tx1">
                    <a:lumMod val="65000"/>
                    <a:lumOff val="35000"/>
                  </a:schemeClr>
                </a:solidFill>
                <a:latin typeface="Century Gothic" panose="020B0502020202020204" pitchFamily="34" charset="0"/>
              </a:rPr>
              <a:t>(zarówno osobowych jak i ciężarowych). Nie bez znaczenia są również emisje zanieczyszczeń z innych krajów czy gospodarstw domowych. W przypadku skali oddziaływania różnych źródeł zanieczyszczeń na jakość powietrza na pierwszym miejscu w opinii badanych jest ogrzewanie domów, następnie emisja pojazdów i przemysł. </a:t>
            </a:r>
          </a:p>
        </p:txBody>
      </p:sp>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49</a:t>
            </a:fld>
            <a:endParaRPr lang="pl-PL" dirty="0"/>
          </a:p>
        </p:txBody>
      </p:sp>
      <p:sp>
        <p:nvSpPr>
          <p:cNvPr id="32" name="Prostokąt: zaokrąglone rogi 31">
            <a:extLst>
              <a:ext uri="{FF2B5EF4-FFF2-40B4-BE49-F238E27FC236}">
                <a16:creationId xmlns:a16="http://schemas.microsoft.com/office/drawing/2014/main" id="{91F186ED-1E3E-4707-A10F-1DFEBDADE2D8}"/>
              </a:ext>
            </a:extLst>
          </p:cNvPr>
          <p:cNvSpPr/>
          <p:nvPr/>
        </p:nvSpPr>
        <p:spPr>
          <a:xfrm>
            <a:off x="142020" y="2208401"/>
            <a:ext cx="8136268" cy="1037705"/>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Jak wynika z przeprowadzonych badań w opinii Polaków </a:t>
            </a:r>
            <a:r>
              <a:rPr lang="pl-PL" sz="1200" b="1" dirty="0">
                <a:solidFill>
                  <a:schemeClr val="tx1">
                    <a:lumMod val="65000"/>
                    <a:lumOff val="35000"/>
                  </a:schemeClr>
                </a:solidFill>
                <a:latin typeface="Century Gothic" panose="020B0502020202020204" pitchFamily="34" charset="0"/>
              </a:rPr>
              <a:t>występowanie smogu zależne jest przede wszystkim od sezonu </a:t>
            </a:r>
            <a:r>
              <a:rPr lang="pl-PL" sz="1200" dirty="0">
                <a:solidFill>
                  <a:schemeClr val="tx1">
                    <a:lumMod val="65000"/>
                    <a:lumOff val="35000"/>
                  </a:schemeClr>
                </a:solidFill>
                <a:latin typeface="Century Gothic" panose="020B0502020202020204" pitchFamily="34" charset="0"/>
              </a:rPr>
              <a:t>- zjawisko to powodują głównie samochody oraz gospodarstwa domowe w porze zimowej. Znacznie rzadziej w tym zakresie wskazywano na te same czynniki, ale w sezonie letnim.</a:t>
            </a:r>
          </a:p>
        </p:txBody>
      </p:sp>
      <p:sp>
        <p:nvSpPr>
          <p:cNvPr id="43" name="Prostokąt: zaokrąglone rogi 42">
            <a:extLst>
              <a:ext uri="{FF2B5EF4-FFF2-40B4-BE49-F238E27FC236}">
                <a16:creationId xmlns:a16="http://schemas.microsoft.com/office/drawing/2014/main" id="{8FE039B4-6C45-4A40-AA6E-290F4573A2A3}"/>
              </a:ext>
            </a:extLst>
          </p:cNvPr>
          <p:cNvSpPr/>
          <p:nvPr/>
        </p:nvSpPr>
        <p:spPr>
          <a:xfrm>
            <a:off x="1314450" y="3348881"/>
            <a:ext cx="7548892" cy="1747405"/>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b="1" dirty="0">
                <a:solidFill>
                  <a:schemeClr val="tx1">
                    <a:lumMod val="65000"/>
                    <a:lumOff val="35000"/>
                  </a:schemeClr>
                </a:solidFill>
                <a:latin typeface="Century Gothic" panose="020B0502020202020204" pitchFamily="34" charset="0"/>
              </a:rPr>
              <a:t>Jedynie 1/3 Polaków podejmuje działania na rzecz ochrony własnego zdrowia związane z jakością powietrza </a:t>
            </a:r>
            <a:r>
              <a:rPr lang="pl-PL" sz="1200" dirty="0">
                <a:solidFill>
                  <a:schemeClr val="tx1">
                    <a:lumMod val="65000"/>
                    <a:lumOff val="35000"/>
                  </a:schemeClr>
                </a:solidFill>
                <a:latin typeface="Century Gothic" panose="020B0502020202020204" pitchFamily="34" charset="0"/>
              </a:rPr>
              <a:t>w miejscu ich zamieszkania. Zauważyć jednak należy, że są to głównie mieszkańcy dużych miast. Czynnością podejmowaną zdecydowanie najczęściej jest śledzenie komunikatów dotyczących stanu powietrza. Stosunkowo popularnym działaniem jest również ograniczanie czasu przebywania na powietrzu podczas alarmu smogowego, natomiast znacznie rzadziej Polacy decydują się na zamontowanie w domu filtrów czy noszenie maseczki. </a:t>
            </a:r>
          </a:p>
        </p:txBody>
      </p:sp>
      <p:pic>
        <p:nvPicPr>
          <p:cNvPr id="4" name="Grafika 3" descr="Płatek śniegu">
            <a:extLst>
              <a:ext uri="{FF2B5EF4-FFF2-40B4-BE49-F238E27FC236}">
                <a16:creationId xmlns:a16="http://schemas.microsoft.com/office/drawing/2014/main" id="{EAD52DC9-41F1-41C9-A4CC-E6C500BDE8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1574" y="2058401"/>
            <a:ext cx="1240168" cy="1240168"/>
          </a:xfrm>
          <a:prstGeom prst="rect">
            <a:avLst/>
          </a:prstGeom>
        </p:spPr>
      </p:pic>
      <p:pic>
        <p:nvPicPr>
          <p:cNvPr id="11" name="Grafika 10" descr="Fabryka">
            <a:extLst>
              <a:ext uri="{FF2B5EF4-FFF2-40B4-BE49-F238E27FC236}">
                <a16:creationId xmlns:a16="http://schemas.microsoft.com/office/drawing/2014/main" id="{29049344-4A5C-4098-98DC-94E0A0D70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68" y="922394"/>
            <a:ext cx="1082024" cy="1082024"/>
          </a:xfrm>
          <a:prstGeom prst="rect">
            <a:avLst/>
          </a:prstGeom>
        </p:spPr>
      </p:pic>
      <p:pic>
        <p:nvPicPr>
          <p:cNvPr id="14" name="Grafika 13" descr="Oko">
            <a:extLst>
              <a:ext uri="{FF2B5EF4-FFF2-40B4-BE49-F238E27FC236}">
                <a16:creationId xmlns:a16="http://schemas.microsoft.com/office/drawing/2014/main" id="{FBB130BC-1BAC-46EA-8030-BEC1D68982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2020" y="3636368"/>
            <a:ext cx="1172430" cy="1172430"/>
          </a:xfrm>
          <a:prstGeom prst="rect">
            <a:avLst/>
          </a:prstGeom>
        </p:spPr>
      </p:pic>
    </p:spTree>
    <p:extLst>
      <p:ext uri="{BB962C8B-B14F-4D97-AF65-F5344CB8AC3E}">
        <p14:creationId xmlns:p14="http://schemas.microsoft.com/office/powerpoint/2010/main" val="395208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C050C50E-AC00-48D0-914D-7039E4C92DD0}"/>
              </a:ext>
            </a:extLst>
          </p:cNvPr>
          <p:cNvSpPr/>
          <p:nvPr/>
        </p:nvSpPr>
        <p:spPr>
          <a:xfrm>
            <a:off x="0" y="0"/>
            <a:ext cx="9144000" cy="6190454"/>
          </a:xfrm>
          <a:prstGeom prst="rect">
            <a:avLst/>
          </a:prstGeom>
          <a:solidFill>
            <a:srgbClr val="F7F7F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5</a:t>
            </a:fld>
            <a:endParaRPr lang="pl-PL" dirty="0"/>
          </a:p>
        </p:txBody>
      </p:sp>
      <p:graphicFrame>
        <p:nvGraphicFramePr>
          <p:cNvPr id="10" name="Tabela 9">
            <a:extLst>
              <a:ext uri="{FF2B5EF4-FFF2-40B4-BE49-F238E27FC236}">
                <a16:creationId xmlns:a16="http://schemas.microsoft.com/office/drawing/2014/main" id="{39104C24-0D49-4FCF-9453-F273A8AEA32D}"/>
              </a:ext>
            </a:extLst>
          </p:cNvPr>
          <p:cNvGraphicFramePr>
            <a:graphicFrameLocks noGrp="1"/>
          </p:cNvGraphicFramePr>
          <p:nvPr>
            <p:extLst>
              <p:ext uri="{D42A27DB-BD31-4B8C-83A1-F6EECF244321}">
                <p14:modId xmlns:p14="http://schemas.microsoft.com/office/powerpoint/2010/main" val="2152835122"/>
              </p:ext>
            </p:extLst>
          </p:nvPr>
        </p:nvGraphicFramePr>
        <p:xfrm>
          <a:off x="565609" y="1215523"/>
          <a:ext cx="5355655" cy="4077165"/>
        </p:xfrm>
        <a:graphic>
          <a:graphicData uri="http://schemas.openxmlformats.org/drawingml/2006/table">
            <a:tbl>
              <a:tblPr firstRow="1" bandRow="1">
                <a:tableStyleId>{2D5ABB26-0587-4C30-8999-92F81FD0307C}</a:tableStyleId>
              </a:tblPr>
              <a:tblGrid>
                <a:gridCol w="1894711">
                  <a:extLst>
                    <a:ext uri="{9D8B030D-6E8A-4147-A177-3AD203B41FA5}">
                      <a16:colId xmlns:a16="http://schemas.microsoft.com/office/drawing/2014/main" val="20000"/>
                    </a:ext>
                  </a:extLst>
                </a:gridCol>
                <a:gridCol w="3460944">
                  <a:extLst>
                    <a:ext uri="{9D8B030D-6E8A-4147-A177-3AD203B41FA5}">
                      <a16:colId xmlns:a16="http://schemas.microsoft.com/office/drawing/2014/main" val="20001"/>
                    </a:ext>
                  </a:extLst>
                </a:gridCol>
              </a:tblGrid>
              <a:tr h="826977">
                <a:tc>
                  <a:txBody>
                    <a:bodyPr/>
                    <a:lstStyle/>
                    <a:p>
                      <a:pPr algn="l"/>
                      <a:r>
                        <a:rPr lang="pl-PL" sz="1200" b="1" dirty="0">
                          <a:solidFill>
                            <a:schemeClr val="bg1">
                              <a:lumMod val="50000"/>
                            </a:schemeClr>
                          </a:solidFill>
                          <a:latin typeface="Century Gothic" panose="020B0502020202020204" pitchFamily="34" charset="0"/>
                        </a:rPr>
                        <a:t>CEL BADANIA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dirty="0">
                          <a:solidFill>
                            <a:schemeClr val="bg1">
                              <a:lumMod val="50000"/>
                            </a:schemeClr>
                          </a:solidFill>
                          <a:latin typeface="Century Gothic" panose="020B0502020202020204" pitchFamily="34" charset="0"/>
                        </a:rPr>
                        <a:t>Poznanie stanu wiedzy, poziomu świadomości i postaw mieszkańców Polski względem jakości powietrza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1698">
                <a:tc>
                  <a:txBody>
                    <a:bodyPr/>
                    <a:lstStyle/>
                    <a:p>
                      <a:pPr algn="l"/>
                      <a:r>
                        <a:rPr lang="pl-PL" sz="1200" b="1" dirty="0">
                          <a:solidFill>
                            <a:schemeClr val="bg1">
                              <a:lumMod val="50000"/>
                            </a:schemeClr>
                          </a:solidFill>
                          <a:latin typeface="Century Gothic" panose="020B0502020202020204" pitchFamily="34" charset="0"/>
                        </a:rPr>
                        <a:t>ZAMAWIAJĄCY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Ministerstwo Środowiska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4835"/>
                  </a:ext>
                </a:extLst>
              </a:tr>
              <a:tr h="541698">
                <a:tc>
                  <a:txBody>
                    <a:bodyPr/>
                    <a:lstStyle/>
                    <a:p>
                      <a:pPr algn="l"/>
                      <a:r>
                        <a:rPr lang="pl-PL" sz="1200" b="1" dirty="0">
                          <a:solidFill>
                            <a:schemeClr val="bg1">
                              <a:lumMod val="50000"/>
                            </a:schemeClr>
                          </a:solidFill>
                          <a:latin typeface="Century Gothic" panose="020B0502020202020204" pitchFamily="34" charset="0"/>
                        </a:rPr>
                        <a:t>WYKONAWCA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DANAE Sp. z o.o.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396921"/>
                  </a:ext>
                </a:extLst>
              </a:tr>
              <a:tr h="541698">
                <a:tc>
                  <a:txBody>
                    <a:bodyPr/>
                    <a:lstStyle/>
                    <a:p>
                      <a:pPr algn="l"/>
                      <a:r>
                        <a:rPr lang="pl-PL" sz="1200" b="1" dirty="0">
                          <a:solidFill>
                            <a:schemeClr val="bg1">
                              <a:lumMod val="50000"/>
                            </a:schemeClr>
                          </a:solidFill>
                          <a:latin typeface="Century Gothic" panose="020B0502020202020204" pitchFamily="34" charset="0"/>
                        </a:rPr>
                        <a:t>TERMIN REALIZACJI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październik-listopad 2019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356314"/>
                  </a:ext>
                </a:extLst>
              </a:tr>
              <a:tr h="541698">
                <a:tc>
                  <a:txBody>
                    <a:bodyPr/>
                    <a:lstStyle/>
                    <a:p>
                      <a:pPr algn="l"/>
                      <a:r>
                        <a:rPr lang="pl-PL" sz="1200" b="1" dirty="0">
                          <a:solidFill>
                            <a:schemeClr val="bg1">
                              <a:lumMod val="50000"/>
                            </a:schemeClr>
                          </a:solidFill>
                          <a:latin typeface="Century Gothic" panose="020B0502020202020204" pitchFamily="34" charset="0"/>
                        </a:rPr>
                        <a:t>TECHNIKA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CATI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2112102"/>
                  </a:ext>
                </a:extLst>
              </a:tr>
              <a:tr h="541698">
                <a:tc>
                  <a:txBody>
                    <a:bodyPr/>
                    <a:lstStyle/>
                    <a:p>
                      <a:pPr algn="l"/>
                      <a:r>
                        <a:rPr lang="pl-PL" sz="1200" b="1" dirty="0">
                          <a:solidFill>
                            <a:schemeClr val="bg1">
                              <a:lumMod val="50000"/>
                            </a:schemeClr>
                          </a:solidFill>
                          <a:latin typeface="Century Gothic" panose="020B0502020202020204" pitchFamily="34" charset="0"/>
                        </a:rPr>
                        <a:t>PRÓBA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N=1 000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9758429"/>
                  </a:ext>
                </a:extLst>
              </a:tr>
              <a:tr h="541698">
                <a:tc>
                  <a:txBody>
                    <a:bodyPr/>
                    <a:lstStyle/>
                    <a:p>
                      <a:pPr algn="l"/>
                      <a:r>
                        <a:rPr lang="pl-PL" sz="1200" b="1" dirty="0">
                          <a:solidFill>
                            <a:schemeClr val="bg1">
                              <a:lumMod val="50000"/>
                            </a:schemeClr>
                          </a:solidFill>
                          <a:latin typeface="Century Gothic" panose="020B0502020202020204" pitchFamily="34" charset="0"/>
                        </a:rPr>
                        <a:t>LOKALIZACJA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badanie ogólnopolskie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033450"/>
                  </a:ext>
                </a:extLst>
              </a:tr>
            </a:tbl>
          </a:graphicData>
        </a:graphic>
      </p:graphicFrame>
      <p:sp>
        <p:nvSpPr>
          <p:cNvPr id="11" name="Prostokąt 10">
            <a:extLst>
              <a:ext uri="{FF2B5EF4-FFF2-40B4-BE49-F238E27FC236}">
                <a16:creationId xmlns:a16="http://schemas.microsoft.com/office/drawing/2014/main" id="{773CF989-35FC-48CA-9652-3F97D48E73F9}"/>
              </a:ext>
            </a:extLst>
          </p:cNvPr>
          <p:cNvSpPr/>
          <p:nvPr/>
        </p:nvSpPr>
        <p:spPr>
          <a:xfrm rot="5400000">
            <a:off x="783231" y="504444"/>
            <a:ext cx="4816715" cy="54593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dirty="0"/>
          </a:p>
        </p:txBody>
      </p:sp>
      <p:pic>
        <p:nvPicPr>
          <p:cNvPr id="7" name="Grafika 6" descr="Chmura">
            <a:extLst>
              <a:ext uri="{FF2B5EF4-FFF2-40B4-BE49-F238E27FC236}">
                <a16:creationId xmlns:a16="http://schemas.microsoft.com/office/drawing/2014/main" id="{F95AC208-E4F8-4BAA-B246-4365F265B8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9965" y="1947818"/>
            <a:ext cx="2484153" cy="2484153"/>
          </a:xfrm>
          <a:prstGeom prst="rect">
            <a:avLst/>
          </a:prstGeom>
        </p:spPr>
      </p:pic>
      <p:pic>
        <p:nvPicPr>
          <p:cNvPr id="6" name="Grafika 5" descr="Chmura">
            <a:extLst>
              <a:ext uri="{FF2B5EF4-FFF2-40B4-BE49-F238E27FC236}">
                <a16:creationId xmlns:a16="http://schemas.microsoft.com/office/drawing/2014/main" id="{C9318232-68F8-4B66-A853-7E7FAA07DA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9965" y="1736841"/>
            <a:ext cx="2695130" cy="2695130"/>
          </a:xfrm>
          <a:prstGeom prst="rect">
            <a:avLst/>
          </a:prstGeom>
        </p:spPr>
      </p:pic>
    </p:spTree>
    <p:extLst>
      <p:ext uri="{BB962C8B-B14F-4D97-AF65-F5344CB8AC3E}">
        <p14:creationId xmlns:p14="http://schemas.microsoft.com/office/powerpoint/2010/main" val="1961694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rostokąt: zaokrąglone rogi 29">
            <a:extLst>
              <a:ext uri="{FF2B5EF4-FFF2-40B4-BE49-F238E27FC236}">
                <a16:creationId xmlns:a16="http://schemas.microsoft.com/office/drawing/2014/main" id="{E824DA30-8651-4873-ADDC-66FD4D31DBF6}"/>
              </a:ext>
            </a:extLst>
          </p:cNvPr>
          <p:cNvSpPr/>
          <p:nvPr/>
        </p:nvSpPr>
        <p:spPr>
          <a:xfrm>
            <a:off x="910185" y="445990"/>
            <a:ext cx="8045303" cy="3331639"/>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Jak wynika z przeprowadzonego badania Polacy </a:t>
            </a:r>
            <a:r>
              <a:rPr lang="pl-PL" sz="1200" b="1" dirty="0">
                <a:solidFill>
                  <a:schemeClr val="tx1">
                    <a:lumMod val="65000"/>
                    <a:lumOff val="35000"/>
                  </a:schemeClr>
                </a:solidFill>
                <a:latin typeface="Century Gothic" panose="020B0502020202020204" pitchFamily="34" charset="0"/>
              </a:rPr>
              <a:t>raczej rzadko podejmują działania mające na celu zmniejszenie zanieczyszczeń szkodliwych dla powietrza</a:t>
            </a:r>
            <a:r>
              <a:rPr lang="pl-PL" sz="1200" dirty="0">
                <a:solidFill>
                  <a:schemeClr val="tx1">
                    <a:lumMod val="65000"/>
                    <a:lumOff val="35000"/>
                  </a:schemeClr>
                </a:solidFill>
                <a:latin typeface="Century Gothic" panose="020B0502020202020204" pitchFamily="34" charset="0"/>
              </a:rPr>
              <a:t>, a jeśli deklarują ich realizację to najczęściej</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zakresie działań </a:t>
            </a:r>
            <a:r>
              <a:rPr lang="pl-PL" sz="1200" dirty="0" err="1">
                <a:solidFill>
                  <a:schemeClr val="tx1">
                    <a:lumMod val="65000"/>
                    <a:lumOff val="35000"/>
                  </a:schemeClr>
                </a:solidFill>
                <a:latin typeface="Century Gothic" panose="020B0502020202020204" pitchFamily="34" charset="0"/>
              </a:rPr>
              <a:t>niskokosztowych</a:t>
            </a:r>
            <a:r>
              <a:rPr lang="pl-PL" sz="1200" dirty="0">
                <a:solidFill>
                  <a:schemeClr val="tx1">
                    <a:lumMod val="65000"/>
                    <a:lumOff val="35000"/>
                  </a:schemeClr>
                </a:solidFill>
                <a:latin typeface="Century Gothic" panose="020B0502020202020204" pitchFamily="34" charset="0"/>
              </a:rPr>
              <a:t>. Najbardziej popularną formą okazuje się być </a:t>
            </a:r>
            <a:r>
              <a:rPr lang="pl-PL" sz="1200" b="1" dirty="0">
                <a:solidFill>
                  <a:schemeClr val="tx1">
                    <a:lumMod val="65000"/>
                    <a:lumOff val="35000"/>
                  </a:schemeClr>
                </a:solidFill>
                <a:latin typeface="Century Gothic" panose="020B0502020202020204" pitchFamily="34" charset="0"/>
              </a:rPr>
              <a:t>rezygnacja z poruszania się samochodem</a:t>
            </a:r>
            <a:r>
              <a:rPr lang="pl-PL" sz="1200" dirty="0">
                <a:solidFill>
                  <a:schemeClr val="tx1">
                    <a:lumMod val="65000"/>
                    <a:lumOff val="35000"/>
                  </a:schemeClr>
                </a:solidFill>
                <a:latin typeface="Century Gothic" panose="020B0502020202020204" pitchFamily="34" charset="0"/>
              </a:rPr>
              <a:t> na rzecz komunikacji miejskiej/jazdy rowerem lub chodzenia pieszo. Ponad połowa badanych, którzy zadeklarowali, iż podejmują działania na rzecz zmniejszenia emisji wskazała również na </a:t>
            </a:r>
            <a:r>
              <a:rPr lang="pl-PL" sz="1200" b="1" dirty="0">
                <a:solidFill>
                  <a:schemeClr val="tx1">
                    <a:lumMod val="65000"/>
                    <a:lumOff val="35000"/>
                  </a:schemeClr>
                </a:solidFill>
                <a:latin typeface="Century Gothic" panose="020B0502020202020204" pitchFamily="34" charset="0"/>
              </a:rPr>
              <a:t>zmianę systemu ogrzewania domu/mieszkania </a:t>
            </a: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wymianę sprzętu AGD/RTV</a:t>
            </a:r>
            <a:r>
              <a:rPr lang="pl-PL" sz="1200" dirty="0">
                <a:solidFill>
                  <a:schemeClr val="tx1">
                    <a:lumMod val="65000"/>
                    <a:lumOff val="35000"/>
                  </a:schemeClr>
                </a:solidFill>
                <a:latin typeface="Century Gothic" panose="020B0502020202020204" pitchFamily="34" charset="0"/>
              </a:rPr>
              <a:t> na energooszczędny. Znacznie mniej popularnymi czynnościami są te wymagające ponoszenia stosunkowo wysokich kosztów, jak np. ocieplenie domu czy kupno samochodu niskoemisyjnego. Zaznaczyć należy,</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najczęstszym argumentem przeciwko podejmowaniu jakichkolwiek działań na rzecz ochrony powietrza jest opinia, iż to władze centralne lub samorządowe powinny głównie działać w tym zakresie, a nie obywatele. Niemniej jednak utrzymuje się również duży brak wiary w to, że każdy może się przyczynić do poprawy stanu powietrza w Polsce. </a:t>
            </a:r>
          </a:p>
        </p:txBody>
      </p:sp>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50</a:t>
            </a:fld>
            <a:endParaRPr lang="pl-PL" dirty="0"/>
          </a:p>
        </p:txBody>
      </p:sp>
      <p:sp>
        <p:nvSpPr>
          <p:cNvPr id="43" name="Prostokąt: zaokrąglone rogi 42">
            <a:extLst>
              <a:ext uri="{FF2B5EF4-FFF2-40B4-BE49-F238E27FC236}">
                <a16:creationId xmlns:a16="http://schemas.microsoft.com/office/drawing/2014/main" id="{8FE039B4-6C45-4A40-AA6E-290F4573A2A3}"/>
              </a:ext>
            </a:extLst>
          </p:cNvPr>
          <p:cNvSpPr/>
          <p:nvPr/>
        </p:nvSpPr>
        <p:spPr>
          <a:xfrm>
            <a:off x="156904" y="3690156"/>
            <a:ext cx="7682171" cy="229250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dirty="0">
                <a:solidFill>
                  <a:schemeClr val="tx1">
                    <a:lumMod val="65000"/>
                    <a:lumOff val="35000"/>
                  </a:schemeClr>
                </a:solidFill>
                <a:latin typeface="Century Gothic" panose="020B0502020202020204" pitchFamily="34" charset="0"/>
              </a:rPr>
              <a:t>Polacy najbardziej przychylnie w zakresie możliwych do podjęcia działań na rzecz poprawy stanu jakości powietrza wypowiadają się o </a:t>
            </a:r>
            <a:r>
              <a:rPr lang="pl-PL" sz="1200" b="1" dirty="0">
                <a:solidFill>
                  <a:schemeClr val="tx1">
                    <a:lumMod val="65000"/>
                    <a:lumOff val="35000"/>
                  </a:schemeClr>
                </a:solidFill>
                <a:latin typeface="Century Gothic" panose="020B0502020202020204" pitchFamily="34" charset="0"/>
              </a:rPr>
              <a:t>częstszym korzystaniu z transportu publicznego/jazdy na rowerze/chodzeniu pieszo</a:t>
            </a:r>
            <a:r>
              <a:rPr lang="pl-PL" sz="1200" dirty="0">
                <a:solidFill>
                  <a:schemeClr val="tx1">
                    <a:lumMod val="65000"/>
                    <a:lumOff val="35000"/>
                  </a:schemeClr>
                </a:solidFill>
                <a:latin typeface="Century Gothic" panose="020B0502020202020204" pitchFamily="34" charset="0"/>
              </a:rPr>
              <a:t>, ale także </a:t>
            </a:r>
            <a:r>
              <a:rPr lang="pl-PL" sz="1200" b="1" dirty="0">
                <a:solidFill>
                  <a:schemeClr val="tx1">
                    <a:lumMod val="65000"/>
                    <a:lumOff val="35000"/>
                  </a:schemeClr>
                </a:solidFill>
                <a:latin typeface="Century Gothic" panose="020B0502020202020204" pitchFamily="34" charset="0"/>
              </a:rPr>
              <a:t>ograniczeniu ruchu samochodów w centrum miasta </a:t>
            </a:r>
            <a:r>
              <a:rPr lang="pl-PL" sz="1200" dirty="0">
                <a:solidFill>
                  <a:schemeClr val="tx1">
                    <a:lumMod val="65000"/>
                    <a:lumOff val="35000"/>
                  </a:schemeClr>
                </a:solidFill>
                <a:latin typeface="Century Gothic" panose="020B0502020202020204" pitchFamily="34" charset="0"/>
              </a:rPr>
              <a:t>lub nawet </a:t>
            </a:r>
            <a:r>
              <a:rPr lang="pl-PL" sz="1200" b="1" dirty="0">
                <a:solidFill>
                  <a:schemeClr val="tx1">
                    <a:lumMod val="65000"/>
                    <a:lumOff val="35000"/>
                  </a:schemeClr>
                </a:solidFill>
                <a:latin typeface="Century Gothic" panose="020B0502020202020204" pitchFamily="34" charset="0"/>
              </a:rPr>
              <a:t>wprowadzenia zakazu wjazdu na ten teren pojazdów o określonym typie </a:t>
            </a:r>
            <a:r>
              <a:rPr lang="pl-PL" sz="1200" dirty="0">
                <a:solidFill>
                  <a:schemeClr val="tx1">
                    <a:lumMod val="65000"/>
                    <a:lumOff val="35000"/>
                  </a:schemeClr>
                </a:solidFill>
                <a:latin typeface="Century Gothic" panose="020B0502020202020204" pitchFamily="34" charset="0"/>
              </a:rPr>
              <a:t>(np. powyżej konkretnego rocznika). Stosunkowo często deklarowano również skłonność do działań takich jak ograniczanie liczby miejsc parkingowych w centrach miast, zmniejszenia zużywania energii elektrycznej</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gospodarstwach domowych czy zmiana systemu ogrzewania własnego domu/mieszkania.</a:t>
            </a:r>
          </a:p>
        </p:txBody>
      </p:sp>
      <p:pic>
        <p:nvPicPr>
          <p:cNvPr id="4" name="Grafika 3" descr="Chodzić">
            <a:extLst>
              <a:ext uri="{FF2B5EF4-FFF2-40B4-BE49-F238E27FC236}">
                <a16:creationId xmlns:a16="http://schemas.microsoft.com/office/drawing/2014/main" id="{F05BEB35-530D-4E53-A885-E2766F971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837" y="1334359"/>
            <a:ext cx="1192517" cy="1192517"/>
          </a:xfrm>
          <a:prstGeom prst="rect">
            <a:avLst/>
          </a:prstGeom>
        </p:spPr>
      </p:pic>
      <p:pic>
        <p:nvPicPr>
          <p:cNvPr id="11" name="Grafika 10" descr="Samochód">
            <a:extLst>
              <a:ext uri="{FF2B5EF4-FFF2-40B4-BE49-F238E27FC236}">
                <a16:creationId xmlns:a16="http://schemas.microsoft.com/office/drawing/2014/main" id="{6D5A6050-1B2B-4196-B21E-74CC9212F8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9075" y="4250629"/>
            <a:ext cx="1116413" cy="1116413"/>
          </a:xfrm>
          <a:prstGeom prst="rect">
            <a:avLst/>
          </a:prstGeom>
        </p:spPr>
      </p:pic>
    </p:spTree>
    <p:extLst>
      <p:ext uri="{BB962C8B-B14F-4D97-AF65-F5344CB8AC3E}">
        <p14:creationId xmlns:p14="http://schemas.microsoft.com/office/powerpoint/2010/main" val="472234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51</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1089773" y="863177"/>
            <a:ext cx="7501679" cy="92502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endParaRPr lang="pl-PL" sz="1200" dirty="0">
              <a:solidFill>
                <a:schemeClr val="tx1">
                  <a:lumMod val="65000"/>
                  <a:lumOff val="35000"/>
                </a:schemeClr>
              </a:solidFill>
              <a:latin typeface="Century Gothic" panose="020B0502020202020204" pitchFamily="34" charset="0"/>
            </a:endParaRPr>
          </a:p>
        </p:txBody>
      </p:sp>
      <p:sp>
        <p:nvSpPr>
          <p:cNvPr id="28" name="Prostokąt: zaokrąglone rogi 27">
            <a:extLst>
              <a:ext uri="{FF2B5EF4-FFF2-40B4-BE49-F238E27FC236}">
                <a16:creationId xmlns:a16="http://schemas.microsoft.com/office/drawing/2014/main" id="{9202924F-8929-4474-80CF-C5CD94CB8B57}"/>
              </a:ext>
            </a:extLst>
          </p:cNvPr>
          <p:cNvSpPr/>
          <p:nvPr/>
        </p:nvSpPr>
        <p:spPr>
          <a:xfrm>
            <a:off x="1362075" y="685127"/>
            <a:ext cx="7637134" cy="2743867"/>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3A4877"/>
              </a:buClr>
            </a:pPr>
            <a:r>
              <a:rPr lang="pl-PL" sz="1200" b="1" dirty="0">
                <a:solidFill>
                  <a:schemeClr val="tx1">
                    <a:lumMod val="65000"/>
                    <a:lumOff val="35000"/>
                  </a:schemeClr>
                </a:solidFill>
                <a:latin typeface="Century Gothic" panose="020B0502020202020204" pitchFamily="34" charset="0"/>
              </a:rPr>
              <a:t>Polacy nie mają jednoznacznej opinii na temat zmian jakości powietrza </a:t>
            </a:r>
            <a:r>
              <a:rPr lang="pl-PL" sz="1200" dirty="0">
                <a:solidFill>
                  <a:schemeClr val="tx1">
                    <a:lumMod val="65000"/>
                    <a:lumOff val="35000"/>
                  </a:schemeClr>
                </a:solidFill>
                <a:latin typeface="Century Gothic" panose="020B0502020202020204" pitchFamily="34" charset="0"/>
              </a:rPr>
              <a:t>w najbliższych 10 latach. Niewiele ponad połowa z nich uważa, że obecny stan ulegnie poprawie lub pozostanie bez zmian, natomiast 40% wskazuje na pogorszenie sytuacji. Zauważyć należy, że działaniami, które powinny być w największym stopniu stosowane w celu poprawy jakości powietrza są te związane z emisją zanieczyszczeń spowodowanych </a:t>
            </a:r>
            <a:r>
              <a:rPr lang="pl-PL" sz="1200" b="1" dirty="0">
                <a:solidFill>
                  <a:schemeClr val="tx1">
                    <a:lumMod val="65000"/>
                    <a:lumOff val="35000"/>
                  </a:schemeClr>
                </a:solidFill>
                <a:latin typeface="Century Gothic" panose="020B0502020202020204" pitchFamily="34" charset="0"/>
              </a:rPr>
              <a:t>użytkowaniem samochodów </a:t>
            </a: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nieodpowiednim ogrzewaniem domów</a:t>
            </a:r>
            <a:r>
              <a:rPr lang="pl-PL" sz="1200" dirty="0">
                <a:solidFill>
                  <a:schemeClr val="tx1">
                    <a:lumMod val="65000"/>
                    <a:lumOff val="35000"/>
                  </a:schemeClr>
                </a:solidFill>
                <a:latin typeface="Century Gothic" panose="020B0502020202020204" pitchFamily="34" charset="0"/>
              </a:rPr>
              <a:t>. W tym zakresie badani najczęściej wskazywali na takie rozwiązania tych problemów jak: wymiana starych pieców, zwiększenie kontroli emisji spalin w samochodach oraz tego, czym pali się w piecach. Istotny odsetek wskazań dotyczył również podłączania indywidualnych gospodarstw</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do sieci ciepłowniczej, termomodernizacji budynków, stosowanie OZE czy wprowadzania systemów rowerów miejskich. </a:t>
            </a:r>
          </a:p>
        </p:txBody>
      </p:sp>
      <p:pic>
        <p:nvPicPr>
          <p:cNvPr id="44" name="Grafika 43" descr="Chmura">
            <a:extLst>
              <a:ext uri="{FF2B5EF4-FFF2-40B4-BE49-F238E27FC236}">
                <a16:creationId xmlns:a16="http://schemas.microsoft.com/office/drawing/2014/main" id="{7BCC046A-5B2B-4063-824A-78D4229A4A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27" y="1151679"/>
            <a:ext cx="1273048" cy="1273048"/>
          </a:xfrm>
          <a:prstGeom prst="rect">
            <a:avLst/>
          </a:prstGeom>
        </p:spPr>
      </p:pic>
    </p:spTree>
    <p:extLst>
      <p:ext uri="{BB962C8B-B14F-4D97-AF65-F5344CB8AC3E}">
        <p14:creationId xmlns:p14="http://schemas.microsoft.com/office/powerpoint/2010/main" val="1605250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F82AA7BF-B4ED-49BA-BDFB-64FE8F59C168}"/>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8CDC09CB-0AAC-4DF1-AB93-4788B3E941E8}"/>
              </a:ext>
            </a:extLst>
          </p:cNvPr>
          <p:cNvSpPr/>
          <p:nvPr/>
        </p:nvSpPr>
        <p:spPr>
          <a:xfrm>
            <a:off x="443197" y="724154"/>
            <a:ext cx="8389717" cy="47716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ole tekstowe 6">
            <a:extLst>
              <a:ext uri="{FF2B5EF4-FFF2-40B4-BE49-F238E27FC236}">
                <a16:creationId xmlns:a16="http://schemas.microsoft.com/office/drawing/2014/main" id="{D1B653FD-B72C-4136-95D9-337AF30D5306}"/>
              </a:ext>
            </a:extLst>
          </p:cNvPr>
          <p:cNvSpPr txBox="1"/>
          <p:nvPr/>
        </p:nvSpPr>
        <p:spPr>
          <a:xfrm>
            <a:off x="759733" y="1476007"/>
            <a:ext cx="7756643" cy="923330"/>
          </a:xfrm>
          <a:prstGeom prst="rect">
            <a:avLst/>
          </a:prstGeom>
          <a:noFill/>
        </p:spPr>
        <p:txBody>
          <a:bodyPr wrap="square" rtlCol="0">
            <a:spAutoFit/>
          </a:bodyPr>
          <a:lstStyle/>
          <a:p>
            <a:pPr algn="ctr"/>
            <a:r>
              <a:rPr lang="pl-PL" sz="5400" b="1" dirty="0">
                <a:solidFill>
                  <a:schemeClr val="bg1"/>
                </a:solidFill>
                <a:latin typeface="Tahoma" panose="020B0604030504040204" pitchFamily="34" charset="0"/>
                <a:ea typeface="Tahoma" panose="020B0604030504040204" pitchFamily="34" charset="0"/>
                <a:cs typeface="Tahoma" panose="020B0604030504040204" pitchFamily="34" charset="0"/>
              </a:rPr>
              <a:t>Dziękujemy za uwagę</a:t>
            </a:r>
          </a:p>
        </p:txBody>
      </p:sp>
      <p:sp>
        <p:nvSpPr>
          <p:cNvPr id="4" name="Prostokąt 3">
            <a:extLst>
              <a:ext uri="{FF2B5EF4-FFF2-40B4-BE49-F238E27FC236}">
                <a16:creationId xmlns:a16="http://schemas.microsoft.com/office/drawing/2014/main" id="{820A3878-9741-4D81-A422-42941DDFEDF4}"/>
              </a:ext>
            </a:extLst>
          </p:cNvPr>
          <p:cNvSpPr/>
          <p:nvPr/>
        </p:nvSpPr>
        <p:spPr>
          <a:xfrm>
            <a:off x="526627" y="3444193"/>
            <a:ext cx="4572000" cy="1938992"/>
          </a:xfrm>
          <a:prstGeom prst="rect">
            <a:avLst/>
          </a:prstGeom>
        </p:spPr>
        <p:txBody>
          <a:bodyPr>
            <a:spAutoFit/>
          </a:bodyPr>
          <a:lstStyle/>
          <a:p>
            <a:endPar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rPr>
              <a:t>Autorki raportu:</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Anna Szatanowska</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Kamila Kotlewska</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Krzysztofa Samociuk</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Małgorzata Licznerska</a:t>
            </a:r>
          </a:p>
          <a:p>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Redakcja raportu: Tamara Walczak-Kozłowska</a:t>
            </a:r>
          </a:p>
        </p:txBody>
      </p:sp>
      <p:sp>
        <p:nvSpPr>
          <p:cNvPr id="5" name="Prostokąt 4">
            <a:extLst>
              <a:ext uri="{FF2B5EF4-FFF2-40B4-BE49-F238E27FC236}">
                <a16:creationId xmlns:a16="http://schemas.microsoft.com/office/drawing/2014/main" id="{49393744-2397-4720-82ED-F7F06F00C6BD}"/>
              </a:ext>
            </a:extLst>
          </p:cNvPr>
          <p:cNvSpPr/>
          <p:nvPr/>
        </p:nvSpPr>
        <p:spPr>
          <a:xfrm>
            <a:off x="4153143" y="4112714"/>
            <a:ext cx="4572000" cy="954107"/>
          </a:xfrm>
          <a:prstGeom prst="rect">
            <a:avLst/>
          </a:prstGeom>
        </p:spPr>
        <p:txBody>
          <a:bodyPr>
            <a:spAutoFit/>
          </a:bodyPr>
          <a:lstStyle/>
          <a:p>
            <a:pPr algn="ctr"/>
            <a:endParaRPr lang="pl-PL" sz="2000" b="1" dirty="0">
              <a:solidFill>
                <a:srgbClr val="BCD8EA"/>
              </a:solidFill>
              <a:latin typeface="Century Gothic" panose="020B0502020202020204" pitchFamily="34" charset="0"/>
            </a:endParaRP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tel. +48 22 185 59 00</a:t>
            </a: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e-mail: biuro@danae.com.pl</a:t>
            </a:r>
            <a:endParaRPr lang="pl-P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Obraz 8">
            <a:extLst>
              <a:ext uri="{FF2B5EF4-FFF2-40B4-BE49-F238E27FC236}">
                <a16:creationId xmlns:a16="http://schemas.microsoft.com/office/drawing/2014/main" id="{BDE5CB12-2DBF-483C-AF5D-24EAAC5F78DA}"/>
              </a:ext>
            </a:extLst>
          </p:cNvPr>
          <p:cNvPicPr/>
          <p:nvPr/>
        </p:nvPicPr>
        <p:blipFill rotWithShape="1">
          <a:blip r:embed="rId2" cstate="print">
            <a:extLst>
              <a:ext uri="{28A0092B-C50C-407E-A947-70E740481C1C}">
                <a14:useLocalDpi xmlns:a14="http://schemas.microsoft.com/office/drawing/2010/main" val="0"/>
              </a:ext>
            </a:extLst>
          </a:blip>
          <a:srcRect b="63474"/>
          <a:stretch/>
        </p:blipFill>
        <p:spPr bwMode="auto">
          <a:xfrm>
            <a:off x="5098627" y="3591099"/>
            <a:ext cx="2812386" cy="779833"/>
          </a:xfrm>
          <a:prstGeom prst="rect">
            <a:avLst/>
          </a:prstGeom>
          <a:ln>
            <a:noFill/>
          </a:ln>
          <a:extLst>
            <a:ext uri="{53640926-AAD7-44D8-BBD7-CCE9431645EC}">
              <a14:shadowObscured xmlns:a14="http://schemas.microsoft.com/office/drawing/2010/main"/>
            </a:ext>
          </a:extLst>
        </p:spPr>
      </p:pic>
      <p:sp>
        <p:nvSpPr>
          <p:cNvPr id="2" name="pole tekstowe 1">
            <a:extLst>
              <a:ext uri="{FF2B5EF4-FFF2-40B4-BE49-F238E27FC236}">
                <a16:creationId xmlns:a16="http://schemas.microsoft.com/office/drawing/2014/main" id="{18AAEED7-49D2-4314-B924-D39C8669D099}"/>
              </a:ext>
            </a:extLst>
          </p:cNvPr>
          <p:cNvSpPr txBox="1"/>
          <p:nvPr/>
        </p:nvSpPr>
        <p:spPr>
          <a:xfrm>
            <a:off x="-72180" y="5974501"/>
            <a:ext cx="3518912" cy="200055"/>
          </a:xfrm>
          <a:prstGeom prst="rect">
            <a:avLst/>
          </a:prstGeom>
          <a:noFill/>
        </p:spPr>
        <p:txBody>
          <a:bodyPr wrap="none" rtlCol="0">
            <a:spAutoFit/>
          </a:bodyPr>
          <a:lstStyle/>
          <a:p>
            <a:r>
              <a:rPr lang="pl-PL" sz="700" i="1" dirty="0">
                <a:solidFill>
                  <a:srgbClr val="D9D9D9"/>
                </a:solidFill>
                <a:latin typeface="+mj-lt"/>
              </a:rPr>
              <a:t>Grafika użyta w raporcie pochodzi ze stron www.flaticon.com, pixabay.com.pl i unsplash.com </a:t>
            </a:r>
          </a:p>
        </p:txBody>
      </p:sp>
    </p:spTree>
    <p:extLst>
      <p:ext uri="{BB962C8B-B14F-4D97-AF65-F5344CB8AC3E}">
        <p14:creationId xmlns:p14="http://schemas.microsoft.com/office/powerpoint/2010/main" val="98822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6</a:t>
            </a:fld>
            <a:endParaRPr lang="pl-PL" dirty="0"/>
          </a:p>
        </p:txBody>
      </p:sp>
      <p:graphicFrame>
        <p:nvGraphicFramePr>
          <p:cNvPr id="9" name="Symbol zastępczy zawartości 4">
            <a:extLst>
              <a:ext uri="{FF2B5EF4-FFF2-40B4-BE49-F238E27FC236}">
                <a16:creationId xmlns:a16="http://schemas.microsoft.com/office/drawing/2014/main" id="{E3F896B0-9CD2-4CE3-9DDA-30866A0B53C7}"/>
              </a:ext>
            </a:extLst>
          </p:cNvPr>
          <p:cNvGraphicFramePr>
            <a:graphicFrameLocks/>
          </p:cNvGraphicFramePr>
          <p:nvPr>
            <p:extLst>
              <p:ext uri="{D42A27DB-BD31-4B8C-83A1-F6EECF244321}">
                <p14:modId xmlns:p14="http://schemas.microsoft.com/office/powerpoint/2010/main" val="1937975480"/>
              </p:ext>
            </p:extLst>
          </p:nvPr>
        </p:nvGraphicFramePr>
        <p:xfrm>
          <a:off x="169192" y="538454"/>
          <a:ext cx="8603379" cy="1594654"/>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594654">
                <a:tc>
                  <a:txBody>
                    <a:bodyPr/>
                    <a:lstStyle/>
                    <a:p>
                      <a:pPr marL="84138" indent="0" algn="l" defTabSz="914400" rtl="0" eaLnBrk="1" latinLnBrk="0" hangingPunct="1">
                        <a:lnSpc>
                          <a:spcPct val="150000"/>
                        </a:lnSpc>
                        <a:spcAft>
                          <a:spcPts val="0"/>
                        </a:spcAft>
                        <a:buFont typeface="Wingdings" panose="05000000000000000000" pitchFamily="2" charset="2"/>
                        <a:buNone/>
                      </a:pPr>
                      <a:r>
                        <a:rPr lang="pl-PL" sz="1200" b="0" kern="1200" dirty="0">
                          <a:solidFill>
                            <a:schemeClr val="tx1">
                              <a:lumMod val="65000"/>
                              <a:lumOff val="35000"/>
                            </a:schemeClr>
                          </a:solidFill>
                          <a:latin typeface="Century Gothic" panose="020B0502020202020204" pitchFamily="34" charset="0"/>
                          <a:ea typeface="+mn-ea"/>
                          <a:cs typeface="+mn-cs"/>
                        </a:rPr>
                        <a:t>Badanie zrealizowano techniką CATI, która jest metodą zbierania danych, polegającą na przeprowadzeniu wywiadu z respondentem przy użyciu urządzeń mobilnych (tj. laptop, palmtop), na których zapisywane są udzielone odpowiedzi. Przebadana próba jest reprezentatywna ze względu na zmienne demograficzne: </a:t>
                      </a:r>
                      <a:r>
                        <a:rPr lang="pl-PL" sz="1200" b="1" kern="1200" dirty="0">
                          <a:solidFill>
                            <a:schemeClr val="tx1">
                              <a:lumMod val="65000"/>
                              <a:lumOff val="35000"/>
                            </a:schemeClr>
                          </a:solidFill>
                          <a:latin typeface="Century Gothic" panose="020B0502020202020204" pitchFamily="34" charset="0"/>
                          <a:ea typeface="+mn-ea"/>
                          <a:cs typeface="+mn-cs"/>
                        </a:rPr>
                        <a:t>płeć, wiek </a:t>
                      </a:r>
                      <a:r>
                        <a:rPr lang="pl-PL" sz="1200" b="0" kern="1200" dirty="0">
                          <a:solidFill>
                            <a:schemeClr val="tx1">
                              <a:lumMod val="65000"/>
                              <a:lumOff val="35000"/>
                            </a:schemeClr>
                          </a:solidFill>
                          <a:latin typeface="Century Gothic" panose="020B0502020202020204" pitchFamily="34" charset="0"/>
                          <a:ea typeface="+mn-ea"/>
                          <a:cs typeface="+mn-cs"/>
                        </a:rPr>
                        <a:t>i </a:t>
                      </a:r>
                      <a:r>
                        <a:rPr lang="pl-PL" sz="1200" b="1" kern="1200" dirty="0">
                          <a:solidFill>
                            <a:schemeClr val="tx1">
                              <a:lumMod val="65000"/>
                              <a:lumOff val="35000"/>
                            </a:schemeClr>
                          </a:solidFill>
                          <a:latin typeface="Century Gothic" panose="020B0502020202020204" pitchFamily="34" charset="0"/>
                          <a:ea typeface="+mn-ea"/>
                          <a:cs typeface="+mn-cs"/>
                        </a:rPr>
                        <a:t>miejsce zamieszkania </a:t>
                      </a:r>
                      <a:r>
                        <a:rPr lang="pl-PL" sz="1200" b="0" kern="1200" dirty="0">
                          <a:solidFill>
                            <a:schemeClr val="tx1">
                              <a:lumMod val="65000"/>
                              <a:lumOff val="35000"/>
                            </a:schemeClr>
                          </a:solidFill>
                          <a:latin typeface="Century Gothic" panose="020B0502020202020204" pitchFamily="34" charset="0"/>
                          <a:ea typeface="+mn-ea"/>
                          <a:cs typeface="+mn-cs"/>
                        </a:rPr>
                        <a:t>(wielkość miejscowości i województwo). Maksymalny błąd szacowania dla próby losowej liczącej 1000 osób wynosi +/- 4%. </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graphicFrame>
        <p:nvGraphicFramePr>
          <p:cNvPr id="12" name="Symbol zastępczy zawartości 4">
            <a:extLst>
              <a:ext uri="{FF2B5EF4-FFF2-40B4-BE49-F238E27FC236}">
                <a16:creationId xmlns:a16="http://schemas.microsoft.com/office/drawing/2014/main" id="{3697A494-BCA8-4E4B-AAB9-E879FF43E03D}"/>
              </a:ext>
            </a:extLst>
          </p:cNvPr>
          <p:cNvGraphicFramePr>
            <a:graphicFrameLocks/>
          </p:cNvGraphicFramePr>
          <p:nvPr>
            <p:extLst>
              <p:ext uri="{D42A27DB-BD31-4B8C-83A1-F6EECF244321}">
                <p14:modId xmlns:p14="http://schemas.microsoft.com/office/powerpoint/2010/main" val="732625863"/>
              </p:ext>
            </p:extLst>
          </p:nvPr>
        </p:nvGraphicFramePr>
        <p:xfrm>
          <a:off x="169192" y="2180041"/>
          <a:ext cx="8603379" cy="3325686"/>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687159">
                <a:tc>
                  <a:txBody>
                    <a:bodyPr/>
                    <a:lstStyle/>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Podstawą procentowania jest liczba osób odpowiadających na dane pytanie – informacje zawarte są w dolnej części slajdu (N).</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celu utrzymania maksymalnej przejrzystości i czytelności na slajdach zastosowano wartości procentowe zaokrąglone do jednego miejsca po przecinku, stąd też w pewnych sytuacjach odsetki poszczególnych odpowiedzi nie sumują się do 100,0%, a do 99,9% czy 101,0%.</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górnej części slajdów, pod pytaniami, znajdują się adnotacje na temat możliwej do wyboru przez respondentów liczby odpowiedzi (pytanie wielokrotnego wyboru/pytanie jednokrotnego wyboru). W niektórych pytaniach liczba możliwych do wybrania odpowiedzi była określona, wówczas taka informacja znajduje się w treści pytania.</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przypadku przełamań dotyczących dochodu nie przedstawiono odpowiedzi „odmowa odpowiedzi”.</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raporcie przedstawiono najbardziej istotne przełamania pytań przez cechy społeczno-demograficzne respondentów. Na wykresach różnice istotne statystycznie zakreślono ramką i pogrubiono.</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sp>
        <p:nvSpPr>
          <p:cNvPr id="6" name="Podtytuł 2">
            <a:extLst>
              <a:ext uri="{FF2B5EF4-FFF2-40B4-BE49-F238E27FC236}">
                <a16:creationId xmlns:a16="http://schemas.microsoft.com/office/drawing/2014/main" id="{EAF13A82-B562-40EB-967A-235794F5797F}"/>
              </a:ext>
            </a:extLst>
          </p:cNvPr>
          <p:cNvSpPr txBox="1">
            <a:spLocks/>
          </p:cNvSpPr>
          <p:nvPr/>
        </p:nvSpPr>
        <p:spPr>
          <a:xfrm>
            <a:off x="154764" y="81672"/>
            <a:ext cx="8844445" cy="45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400" b="1" dirty="0">
                <a:solidFill>
                  <a:srgbClr val="A5C2CB"/>
                </a:solidFill>
                <a:latin typeface="Century Gothic" panose="020B0502020202020204" pitchFamily="34" charset="0"/>
              </a:rPr>
              <a:t>PODSTAWOWE INFORMACJE METODOLOGICZNE</a:t>
            </a:r>
          </a:p>
        </p:txBody>
      </p:sp>
    </p:spTree>
    <p:extLst>
      <p:ext uri="{BB962C8B-B14F-4D97-AF65-F5344CB8AC3E}">
        <p14:creationId xmlns:p14="http://schemas.microsoft.com/office/powerpoint/2010/main" val="253060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077199B7-75BF-4832-843B-243C42A87541}"/>
              </a:ext>
            </a:extLst>
          </p:cNvPr>
          <p:cNvSpPr/>
          <p:nvPr/>
        </p:nvSpPr>
        <p:spPr>
          <a:xfrm>
            <a:off x="0" y="0"/>
            <a:ext cx="9144000" cy="6200503"/>
          </a:xfrm>
          <a:prstGeom prst="rect">
            <a:avLst/>
          </a:prstGeom>
          <a:solidFill>
            <a:srgbClr val="AFC9D1"/>
          </a:solidFill>
          <a:ln>
            <a:solidFill>
              <a:srgbClr val="AFC9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 y="3880379"/>
            <a:ext cx="5495108" cy="104943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CHARAKTERYSTYKA PRÓBY</a:t>
            </a:r>
          </a:p>
        </p:txBody>
      </p:sp>
    </p:spTree>
    <p:extLst>
      <p:ext uri="{BB962C8B-B14F-4D97-AF65-F5344CB8AC3E}">
        <p14:creationId xmlns:p14="http://schemas.microsoft.com/office/powerpoint/2010/main" val="64130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8</a:t>
            </a:fld>
            <a:endParaRPr lang="pl-PL" dirty="0"/>
          </a:p>
        </p:txBody>
      </p:sp>
      <p:grpSp>
        <p:nvGrpSpPr>
          <p:cNvPr id="10" name="Grupa 9">
            <a:extLst>
              <a:ext uri="{FF2B5EF4-FFF2-40B4-BE49-F238E27FC236}">
                <a16:creationId xmlns:a16="http://schemas.microsoft.com/office/drawing/2014/main" id="{03D86715-5C8C-4083-9B4B-FC614CF1E7D0}"/>
              </a:ext>
            </a:extLst>
          </p:cNvPr>
          <p:cNvGrpSpPr/>
          <p:nvPr/>
        </p:nvGrpSpPr>
        <p:grpSpPr>
          <a:xfrm>
            <a:off x="4326279" y="662297"/>
            <a:ext cx="2422203" cy="1275046"/>
            <a:chOff x="380499" y="1021917"/>
            <a:chExt cx="2422203" cy="1275046"/>
          </a:xfrm>
        </p:grpSpPr>
        <p:sp>
          <p:nvSpPr>
            <p:cNvPr id="11" name="pole tekstowe 10">
              <a:extLst>
                <a:ext uri="{FF2B5EF4-FFF2-40B4-BE49-F238E27FC236}">
                  <a16:creationId xmlns:a16="http://schemas.microsoft.com/office/drawing/2014/main" id="{B48C8F91-FBEF-4D81-8867-9659B8779B68}"/>
                </a:ext>
              </a:extLst>
            </p:cNvPr>
            <p:cNvSpPr txBox="1"/>
            <p:nvPr/>
          </p:nvSpPr>
          <p:spPr>
            <a:xfrm>
              <a:off x="615421" y="1021917"/>
              <a:ext cx="2187281"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WYKSZTAŁCENIE</a:t>
              </a:r>
            </a:p>
          </p:txBody>
        </p:sp>
        <p:cxnSp>
          <p:nvCxnSpPr>
            <p:cNvPr id="12" name="Łącznik: łamany 11">
              <a:extLst>
                <a:ext uri="{FF2B5EF4-FFF2-40B4-BE49-F238E27FC236}">
                  <a16:creationId xmlns:a16="http://schemas.microsoft.com/office/drawing/2014/main" id="{1052880A-E361-40A2-BFAF-1DDFA196A359}"/>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6" name="Wykres 15" descr="Wiek respondentów&#10;&#10;Wykres kołowy przedstawiający wiek respondentów w podziale na osie: 15-24 lata (12,4%), 25-34 lata (16,9%), 35-44 lata (18,4%), 45-59 lat (23,0%) oraz 60 i więcej (29,3%).">
            <a:extLst>
              <a:ext uri="{FF2B5EF4-FFF2-40B4-BE49-F238E27FC236}">
                <a16:creationId xmlns:a16="http://schemas.microsoft.com/office/drawing/2014/main" id="{526E9928-4822-4D1C-8714-BD78761C26AA}"/>
              </a:ext>
            </a:extLst>
          </p:cNvPr>
          <p:cNvGraphicFramePr/>
          <p:nvPr/>
        </p:nvGraphicFramePr>
        <p:xfrm>
          <a:off x="418694" y="3337460"/>
          <a:ext cx="3511985" cy="2315885"/>
        </p:xfrm>
        <a:graphic>
          <a:graphicData uri="http://schemas.openxmlformats.org/drawingml/2006/chart">
            <c:chart xmlns:c="http://schemas.openxmlformats.org/drawingml/2006/chart" xmlns:r="http://schemas.openxmlformats.org/officeDocument/2006/relationships" r:id="rId2"/>
          </a:graphicData>
        </a:graphic>
      </p:graphicFrame>
      <p:pic>
        <p:nvPicPr>
          <p:cNvPr id="17" name="Grafika 16" descr="Tort">
            <a:extLst>
              <a:ext uri="{FF2B5EF4-FFF2-40B4-BE49-F238E27FC236}">
                <a16:creationId xmlns:a16="http://schemas.microsoft.com/office/drawing/2014/main" id="{BD07FE04-8AEC-4C4F-BD79-4093A9E2A4B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6458" y="4098551"/>
            <a:ext cx="534080" cy="534080"/>
          </a:xfrm>
          <a:prstGeom prst="rect">
            <a:avLst/>
          </a:prstGeom>
        </p:spPr>
      </p:pic>
      <p:grpSp>
        <p:nvGrpSpPr>
          <p:cNvPr id="25" name="Grupa 24">
            <a:extLst>
              <a:ext uri="{FF2B5EF4-FFF2-40B4-BE49-F238E27FC236}">
                <a16:creationId xmlns:a16="http://schemas.microsoft.com/office/drawing/2014/main" id="{E331BEF8-325B-448A-95B7-99748CC580C8}"/>
              </a:ext>
            </a:extLst>
          </p:cNvPr>
          <p:cNvGrpSpPr/>
          <p:nvPr/>
        </p:nvGrpSpPr>
        <p:grpSpPr>
          <a:xfrm>
            <a:off x="383548" y="662297"/>
            <a:ext cx="1072637" cy="1275046"/>
            <a:chOff x="380499" y="1021917"/>
            <a:chExt cx="1072637" cy="1275046"/>
          </a:xfrm>
        </p:grpSpPr>
        <p:sp>
          <p:nvSpPr>
            <p:cNvPr id="27" name="pole tekstowe 26">
              <a:extLst>
                <a:ext uri="{FF2B5EF4-FFF2-40B4-BE49-F238E27FC236}">
                  <a16:creationId xmlns:a16="http://schemas.microsoft.com/office/drawing/2014/main" id="{287995D8-192D-4C9E-AB0E-2FD37BEE4DEA}"/>
                </a:ext>
              </a:extLst>
            </p:cNvPr>
            <p:cNvSpPr txBox="1"/>
            <p:nvPr/>
          </p:nvSpPr>
          <p:spPr>
            <a:xfrm>
              <a:off x="615422" y="1021917"/>
              <a:ext cx="837714"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PŁEĆ</a:t>
              </a:r>
            </a:p>
          </p:txBody>
        </p:sp>
        <p:cxnSp>
          <p:nvCxnSpPr>
            <p:cNvPr id="28" name="Łącznik: łamany 27">
              <a:extLst>
                <a:ext uri="{FF2B5EF4-FFF2-40B4-BE49-F238E27FC236}">
                  <a16:creationId xmlns:a16="http://schemas.microsoft.com/office/drawing/2014/main" id="{0482755C-B0C8-460C-9BC9-1BA6238215BA}"/>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a 28">
            <a:extLst>
              <a:ext uri="{FF2B5EF4-FFF2-40B4-BE49-F238E27FC236}">
                <a16:creationId xmlns:a16="http://schemas.microsoft.com/office/drawing/2014/main" id="{5541492F-85B8-414A-934A-90C783E398ED}"/>
              </a:ext>
            </a:extLst>
          </p:cNvPr>
          <p:cNvGrpSpPr/>
          <p:nvPr/>
        </p:nvGrpSpPr>
        <p:grpSpPr>
          <a:xfrm>
            <a:off x="360116" y="2983856"/>
            <a:ext cx="1081941" cy="1275046"/>
            <a:chOff x="380499" y="1021917"/>
            <a:chExt cx="1081941" cy="1275046"/>
          </a:xfrm>
        </p:grpSpPr>
        <p:sp>
          <p:nvSpPr>
            <p:cNvPr id="30" name="pole tekstowe 29">
              <a:extLst>
                <a:ext uri="{FF2B5EF4-FFF2-40B4-BE49-F238E27FC236}">
                  <a16:creationId xmlns:a16="http://schemas.microsoft.com/office/drawing/2014/main" id="{09F2FA06-3B0D-44CA-8416-F010CC01B7D9}"/>
                </a:ext>
              </a:extLst>
            </p:cNvPr>
            <p:cNvSpPr txBox="1"/>
            <p:nvPr/>
          </p:nvSpPr>
          <p:spPr>
            <a:xfrm>
              <a:off x="615421" y="1021917"/>
              <a:ext cx="847019"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WIEK</a:t>
              </a:r>
            </a:p>
          </p:txBody>
        </p:sp>
        <p:cxnSp>
          <p:nvCxnSpPr>
            <p:cNvPr id="31" name="Łącznik: łamany 30">
              <a:extLst>
                <a:ext uri="{FF2B5EF4-FFF2-40B4-BE49-F238E27FC236}">
                  <a16:creationId xmlns:a16="http://schemas.microsoft.com/office/drawing/2014/main" id="{E015519E-1E7B-4D86-97DA-6D6AAA394393}"/>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pole tekstowe 34">
            <a:extLst>
              <a:ext uri="{FF2B5EF4-FFF2-40B4-BE49-F238E27FC236}">
                <a16:creationId xmlns:a16="http://schemas.microsoft.com/office/drawing/2014/main" id="{02086D3E-5A56-402B-A536-433DCB423AFE}"/>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44" name="Grupa 43">
            <a:extLst>
              <a:ext uri="{FF2B5EF4-FFF2-40B4-BE49-F238E27FC236}">
                <a16:creationId xmlns:a16="http://schemas.microsoft.com/office/drawing/2014/main" id="{31C6F95E-76DA-4944-A172-2A77EB4219AA}"/>
              </a:ext>
            </a:extLst>
          </p:cNvPr>
          <p:cNvGrpSpPr/>
          <p:nvPr/>
        </p:nvGrpSpPr>
        <p:grpSpPr>
          <a:xfrm>
            <a:off x="4069147" y="3291633"/>
            <a:ext cx="4656159" cy="1275046"/>
            <a:chOff x="380499" y="1021917"/>
            <a:chExt cx="4656159" cy="1275046"/>
          </a:xfrm>
        </p:grpSpPr>
        <p:sp>
          <p:nvSpPr>
            <p:cNvPr id="45" name="pole tekstowe 44">
              <a:extLst>
                <a:ext uri="{FF2B5EF4-FFF2-40B4-BE49-F238E27FC236}">
                  <a16:creationId xmlns:a16="http://schemas.microsoft.com/office/drawing/2014/main" id="{D38AF205-3F87-4C38-BC6E-340E00DBFBBA}"/>
                </a:ext>
              </a:extLst>
            </p:cNvPr>
            <p:cNvSpPr txBox="1"/>
            <p:nvPr/>
          </p:nvSpPr>
          <p:spPr>
            <a:xfrm>
              <a:off x="615421" y="1021917"/>
              <a:ext cx="4421237" cy="307777"/>
            </a:xfrm>
            <a:prstGeom prst="rect">
              <a:avLst/>
            </a:prstGeom>
            <a:no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WIELKOŚĆ MIEJSCOWOŚCI ZAMIESZKANIA</a:t>
              </a:r>
            </a:p>
          </p:txBody>
        </p:sp>
        <p:cxnSp>
          <p:nvCxnSpPr>
            <p:cNvPr id="46" name="Łącznik: łamany 45">
              <a:extLst>
                <a:ext uri="{FF2B5EF4-FFF2-40B4-BE49-F238E27FC236}">
                  <a16:creationId xmlns:a16="http://schemas.microsoft.com/office/drawing/2014/main" id="{F52B981F-B1CB-4FC6-B750-5246EAF08732}"/>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29">
            <a:extLst>
              <a:ext uri="{FF2B5EF4-FFF2-40B4-BE49-F238E27FC236}">
                <a16:creationId xmlns:a16="http://schemas.microsoft.com/office/drawing/2014/main" id="{67AAFD82-30FA-4D34-8169-85463D3A359A}"/>
              </a:ext>
            </a:extLst>
          </p:cNvPr>
          <p:cNvSpPr txBox="1"/>
          <p:nvPr/>
        </p:nvSpPr>
        <p:spPr>
          <a:xfrm>
            <a:off x="544298" y="1424885"/>
            <a:ext cx="1743195" cy="523177"/>
          </a:xfrm>
          <a:prstGeom prst="rect">
            <a:avLst/>
          </a:prstGeom>
          <a:noFill/>
        </p:spPr>
        <p:txBody>
          <a:bodyPr wrap="square" lIns="182839" tIns="91419" rIns="182839" bIns="91419" rtlCol="0">
            <a:spAutoFit/>
          </a:bodyPr>
          <a:lstStyle/>
          <a:p>
            <a:pPr algn="ctr">
              <a:defRPr/>
            </a:pPr>
            <a:r>
              <a:rPr lang="pl-PL" sz="2200" b="1" kern="0" dirty="0">
                <a:solidFill>
                  <a:srgbClr val="6D8F9A"/>
                </a:solidFill>
                <a:latin typeface="Century Gothic" panose="020B0502020202020204" pitchFamily="34" charset="0"/>
              </a:rPr>
              <a:t>47,8%</a:t>
            </a:r>
            <a:endParaRPr lang="en-US" sz="2200" b="1" kern="0" dirty="0">
              <a:solidFill>
                <a:srgbClr val="6D8F9A"/>
              </a:solidFill>
              <a:latin typeface="Century Gothic" panose="020B0502020202020204" pitchFamily="34" charset="0"/>
            </a:endParaRPr>
          </a:p>
        </p:txBody>
      </p:sp>
      <p:sp>
        <p:nvSpPr>
          <p:cNvPr id="33" name="TextBox 30">
            <a:extLst>
              <a:ext uri="{FF2B5EF4-FFF2-40B4-BE49-F238E27FC236}">
                <a16:creationId xmlns:a16="http://schemas.microsoft.com/office/drawing/2014/main" id="{B0102606-644E-4688-8000-D4DDD23CE61B}"/>
              </a:ext>
            </a:extLst>
          </p:cNvPr>
          <p:cNvSpPr txBox="1"/>
          <p:nvPr/>
        </p:nvSpPr>
        <p:spPr>
          <a:xfrm>
            <a:off x="2363676" y="1400132"/>
            <a:ext cx="1213423" cy="523178"/>
          </a:xfrm>
          <a:prstGeom prst="rect">
            <a:avLst/>
          </a:prstGeom>
          <a:noFill/>
        </p:spPr>
        <p:txBody>
          <a:bodyPr wrap="square" lIns="182839" tIns="91419" rIns="182839" bIns="91419" rtlCol="0">
            <a:spAutoFit/>
          </a:bodyPr>
          <a:lstStyle/>
          <a:p>
            <a:pPr algn="ctr">
              <a:defRPr/>
            </a:pPr>
            <a:r>
              <a:rPr lang="pl-PL" sz="2200" b="1" kern="0" dirty="0">
                <a:solidFill>
                  <a:srgbClr val="FFCB06"/>
                </a:solidFill>
                <a:latin typeface="Century Gothic" panose="020B0502020202020204" pitchFamily="34" charset="0"/>
              </a:rPr>
              <a:t>52,2%</a:t>
            </a:r>
            <a:endParaRPr lang="en-US" sz="2200" b="1" kern="0" dirty="0">
              <a:solidFill>
                <a:srgbClr val="FFCB06"/>
              </a:solidFill>
              <a:latin typeface="Century Gothic" panose="020B0502020202020204" pitchFamily="34" charset="0"/>
            </a:endParaRPr>
          </a:p>
        </p:txBody>
      </p:sp>
      <p:pic>
        <p:nvPicPr>
          <p:cNvPr id="34" name="Grafika 33" descr="Odsetek mężczyzn biorących udział w badaniu&#10;&#10;Grafika przedstawiająca odsetek mężczyzn biorących udział w badaniu: 47,8%">
            <a:extLst>
              <a:ext uri="{FF2B5EF4-FFF2-40B4-BE49-F238E27FC236}">
                <a16:creationId xmlns:a16="http://schemas.microsoft.com/office/drawing/2014/main" id="{58744CAE-A80F-420F-B9B7-8365D1773A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530513" y="955182"/>
            <a:ext cx="900000" cy="900000"/>
          </a:xfrm>
          <a:prstGeom prst="rect">
            <a:avLst/>
          </a:prstGeom>
        </p:spPr>
      </p:pic>
      <p:pic>
        <p:nvPicPr>
          <p:cNvPr id="36" name="Grafika 35" descr="Odsetek kobiet biorących udział w badaniu&#10;&#10;Grafika przedstawiająca odsetek kobiet biorących udział w badaniu: 52,2%">
            <a:extLst>
              <a:ext uri="{FF2B5EF4-FFF2-40B4-BE49-F238E27FC236}">
                <a16:creationId xmlns:a16="http://schemas.microsoft.com/office/drawing/2014/main" id="{17D9D4D0-3688-477C-82A8-7E281C32BF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951254" y="955182"/>
            <a:ext cx="900000" cy="900000"/>
          </a:xfrm>
          <a:prstGeom prst="rect">
            <a:avLst/>
          </a:prstGeom>
        </p:spPr>
      </p:pic>
      <p:pic>
        <p:nvPicPr>
          <p:cNvPr id="37" name="Grafika 36" descr="Wykształcenie respondentów&#10;&#10;Grafika przedstawiająca wykształcenie respondentów: podstawowe i gimnazjalne 3,3%">
            <a:extLst>
              <a:ext uri="{FF2B5EF4-FFF2-40B4-BE49-F238E27FC236}">
                <a16:creationId xmlns:a16="http://schemas.microsoft.com/office/drawing/2014/main" id="{71F566EC-9E9E-4756-8680-59F9CB0CBB8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77060" y="1525698"/>
            <a:ext cx="416635" cy="416635"/>
          </a:xfrm>
          <a:prstGeom prst="rect">
            <a:avLst/>
          </a:prstGeom>
        </p:spPr>
      </p:pic>
      <p:pic>
        <p:nvPicPr>
          <p:cNvPr id="38" name="Grafika 37" descr="Wykształcenie respondentów&#10;&#10;Grafika przedstawiająca wykształcenie respondentów: zasadnicze zawodowe 26,4%">
            <a:extLst>
              <a:ext uri="{FF2B5EF4-FFF2-40B4-BE49-F238E27FC236}">
                <a16:creationId xmlns:a16="http://schemas.microsoft.com/office/drawing/2014/main" id="{E5E5C66E-E975-4E23-9571-3EB5D6F60F9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64646" y="1525698"/>
            <a:ext cx="416635" cy="416635"/>
          </a:xfrm>
          <a:prstGeom prst="rect">
            <a:avLst/>
          </a:prstGeom>
        </p:spPr>
      </p:pic>
      <p:pic>
        <p:nvPicPr>
          <p:cNvPr id="39" name="Grafika 38" descr="Wykształcenie respondentów&#10;&#10;Grafika przedstawiająca wykształcenie respondentów: średnie i pomaturalne 52,7%">
            <a:extLst>
              <a:ext uri="{FF2B5EF4-FFF2-40B4-BE49-F238E27FC236}">
                <a16:creationId xmlns:a16="http://schemas.microsoft.com/office/drawing/2014/main" id="{538E322C-E394-487F-BB83-10371BA4115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52232" y="1525698"/>
            <a:ext cx="416635" cy="416635"/>
          </a:xfrm>
          <a:prstGeom prst="rect">
            <a:avLst/>
          </a:prstGeom>
        </p:spPr>
      </p:pic>
      <p:graphicFrame>
        <p:nvGraphicFramePr>
          <p:cNvPr id="40" name="Tabela 39">
            <a:extLst>
              <a:ext uri="{FF2B5EF4-FFF2-40B4-BE49-F238E27FC236}">
                <a16:creationId xmlns:a16="http://schemas.microsoft.com/office/drawing/2014/main" id="{B41E6A73-2774-4B24-A720-F0A79F33714D}"/>
              </a:ext>
            </a:extLst>
          </p:cNvPr>
          <p:cNvGraphicFramePr>
            <a:graphicFrameLocks noGrp="1"/>
          </p:cNvGraphicFramePr>
          <p:nvPr/>
        </p:nvGraphicFramePr>
        <p:xfrm>
          <a:off x="4467378" y="1989901"/>
          <a:ext cx="4320000" cy="59436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226568998"/>
                    </a:ext>
                  </a:extLst>
                </a:gridCol>
                <a:gridCol w="1080000">
                  <a:extLst>
                    <a:ext uri="{9D8B030D-6E8A-4147-A177-3AD203B41FA5}">
                      <a16:colId xmlns:a16="http://schemas.microsoft.com/office/drawing/2014/main" val="185570372"/>
                    </a:ext>
                  </a:extLst>
                </a:gridCol>
                <a:gridCol w="1214965">
                  <a:extLst>
                    <a:ext uri="{9D8B030D-6E8A-4147-A177-3AD203B41FA5}">
                      <a16:colId xmlns:a16="http://schemas.microsoft.com/office/drawing/2014/main" val="597871840"/>
                    </a:ext>
                  </a:extLst>
                </a:gridCol>
                <a:gridCol w="945035">
                  <a:extLst>
                    <a:ext uri="{9D8B030D-6E8A-4147-A177-3AD203B41FA5}">
                      <a16:colId xmlns:a16="http://schemas.microsoft.com/office/drawing/2014/main" val="1205454040"/>
                    </a:ext>
                  </a:extLst>
                </a:gridCol>
              </a:tblGrid>
              <a:tr h="548640">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podstawowe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gimnazjalne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zasadnicze zawodowe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średnie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pomaturalne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wyższe (licencjat, magister)</a:t>
                      </a:r>
                    </a:p>
                  </a:txBody>
                  <a:tcPr>
                    <a:noFill/>
                  </a:tcPr>
                </a:tc>
                <a:extLst>
                  <a:ext uri="{0D108BD9-81ED-4DB2-BD59-A6C34878D82A}">
                    <a16:rowId xmlns:a16="http://schemas.microsoft.com/office/drawing/2014/main" val="1329463518"/>
                  </a:ext>
                </a:extLst>
              </a:tr>
            </a:tbl>
          </a:graphicData>
        </a:graphic>
      </p:graphicFrame>
      <p:graphicFrame>
        <p:nvGraphicFramePr>
          <p:cNvPr id="41" name="Tabela 40">
            <a:extLst>
              <a:ext uri="{FF2B5EF4-FFF2-40B4-BE49-F238E27FC236}">
                <a16:creationId xmlns:a16="http://schemas.microsoft.com/office/drawing/2014/main" id="{182108C3-F928-4BCB-B814-BEE0BB0733EB}"/>
              </a:ext>
            </a:extLst>
          </p:cNvPr>
          <p:cNvGraphicFramePr>
            <a:graphicFrameLocks noGrp="1"/>
          </p:cNvGraphicFramePr>
          <p:nvPr/>
        </p:nvGraphicFramePr>
        <p:xfrm>
          <a:off x="4414079" y="1070881"/>
          <a:ext cx="4373300" cy="378017"/>
        </p:xfrm>
        <a:graphic>
          <a:graphicData uri="http://schemas.openxmlformats.org/drawingml/2006/table">
            <a:tbl>
              <a:tblPr firstRow="1" bandRow="1">
                <a:tableStyleId>{5C22544A-7EE6-4342-B048-85BDC9FD1C3A}</a:tableStyleId>
              </a:tblPr>
              <a:tblGrid>
                <a:gridCol w="1222028">
                  <a:extLst>
                    <a:ext uri="{9D8B030D-6E8A-4147-A177-3AD203B41FA5}">
                      <a16:colId xmlns:a16="http://schemas.microsoft.com/office/drawing/2014/main" val="1226568998"/>
                    </a:ext>
                  </a:extLst>
                </a:gridCol>
                <a:gridCol w="998152">
                  <a:extLst>
                    <a:ext uri="{9D8B030D-6E8A-4147-A177-3AD203B41FA5}">
                      <a16:colId xmlns:a16="http://schemas.microsoft.com/office/drawing/2014/main" val="185570372"/>
                    </a:ext>
                  </a:extLst>
                </a:gridCol>
                <a:gridCol w="1076560">
                  <a:extLst>
                    <a:ext uri="{9D8B030D-6E8A-4147-A177-3AD203B41FA5}">
                      <a16:colId xmlns:a16="http://schemas.microsoft.com/office/drawing/2014/main" val="597871840"/>
                    </a:ext>
                  </a:extLst>
                </a:gridCol>
                <a:gridCol w="1076560">
                  <a:extLst>
                    <a:ext uri="{9D8B030D-6E8A-4147-A177-3AD203B41FA5}">
                      <a16:colId xmlns:a16="http://schemas.microsoft.com/office/drawing/2014/main" val="3924464928"/>
                    </a:ext>
                  </a:extLst>
                </a:gridCol>
              </a:tblGrid>
              <a:tr h="378017">
                <a:tc>
                  <a:txBody>
                    <a:bodyPr/>
                    <a:lstStyle/>
                    <a:p>
                      <a:pPr marL="0" algn="ctr" defTabSz="914400" rtl="0" eaLnBrk="1" latinLnBrk="0" hangingPunct="1"/>
                      <a:r>
                        <a:rPr lang="pl-PL" sz="1600" b="1" kern="1200" dirty="0">
                          <a:solidFill>
                            <a:srgbClr val="58595B"/>
                          </a:solidFill>
                          <a:latin typeface="Century Gothic" panose="020B0502020202020204" pitchFamily="34" charset="0"/>
                          <a:ea typeface="+mn-ea"/>
                          <a:cs typeface="+mn-cs"/>
                        </a:rPr>
                        <a:t>3,3%</a:t>
                      </a:r>
                    </a:p>
                  </a:txBody>
                  <a:tcPr anchor="ctr">
                    <a:noFill/>
                  </a:tcPr>
                </a:tc>
                <a:tc>
                  <a:txBody>
                    <a:bodyPr/>
                    <a:lstStyle/>
                    <a:p>
                      <a:pPr marL="0" algn="ctr" defTabSz="914400" rtl="0" eaLnBrk="1" latinLnBrk="0" hangingPunct="1"/>
                      <a:r>
                        <a:rPr lang="pl-PL" sz="1600" b="1" kern="1200" dirty="0">
                          <a:solidFill>
                            <a:srgbClr val="58595B"/>
                          </a:solidFill>
                          <a:latin typeface="Century Gothic" panose="020B0502020202020204" pitchFamily="34" charset="0"/>
                          <a:ea typeface="+mn-ea"/>
                          <a:cs typeface="+mn-cs"/>
                        </a:rPr>
                        <a:t>26,4%</a:t>
                      </a:r>
                    </a:p>
                  </a:txBody>
                  <a:tcPr anchor="ctr">
                    <a:noFill/>
                  </a:tcPr>
                </a:tc>
                <a:tc>
                  <a:txBody>
                    <a:bodyPr/>
                    <a:lstStyle/>
                    <a:p>
                      <a:pPr marL="0" algn="ctr" defTabSz="914400" rtl="0" eaLnBrk="1" latinLnBrk="0" hangingPunct="1"/>
                      <a:r>
                        <a:rPr lang="pl-PL" sz="1600" b="1" kern="1200" dirty="0">
                          <a:solidFill>
                            <a:srgbClr val="58595B"/>
                          </a:solidFill>
                          <a:latin typeface="Century Gothic" panose="020B0502020202020204" pitchFamily="34" charset="0"/>
                          <a:ea typeface="+mn-ea"/>
                          <a:cs typeface="+mn-cs"/>
                        </a:rPr>
                        <a:t>52,7%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a:solidFill>
                            <a:srgbClr val="58595B"/>
                          </a:solidFill>
                          <a:latin typeface="Century Gothic" panose="020B0502020202020204" pitchFamily="34" charset="0"/>
                          <a:ea typeface="+mn-ea"/>
                          <a:cs typeface="+mn-cs"/>
                        </a:rPr>
                        <a:t>17,6%</a:t>
                      </a:r>
                    </a:p>
                  </a:txBody>
                  <a:tcPr anchor="ctr">
                    <a:noFill/>
                  </a:tcPr>
                </a:tc>
                <a:extLst>
                  <a:ext uri="{0D108BD9-81ED-4DB2-BD59-A6C34878D82A}">
                    <a16:rowId xmlns:a16="http://schemas.microsoft.com/office/drawing/2014/main" val="1329463518"/>
                  </a:ext>
                </a:extLst>
              </a:tr>
            </a:tbl>
          </a:graphicData>
        </a:graphic>
      </p:graphicFrame>
      <p:pic>
        <p:nvPicPr>
          <p:cNvPr id="42" name="Grafika 41" descr="Wykształcenie respondentów&#10;&#10;Grafika przedstawiająca wykształcenie respondentów: wyższe 17,6%">
            <a:extLst>
              <a:ext uri="{FF2B5EF4-FFF2-40B4-BE49-F238E27FC236}">
                <a16:creationId xmlns:a16="http://schemas.microsoft.com/office/drawing/2014/main" id="{0295EC6E-F4C7-48D0-AD6C-98ACB2E9590B}"/>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39819" y="1511082"/>
            <a:ext cx="416635" cy="416635"/>
          </a:xfrm>
          <a:prstGeom prst="rect">
            <a:avLst/>
          </a:prstGeom>
        </p:spPr>
      </p:pic>
      <p:pic>
        <p:nvPicPr>
          <p:cNvPr id="43" name="Grafika 42" descr="Miejsce zamieszkania respondentów&#10;&#10;Grafika przedstawiająca odsetek respondentów zamieszkujących w miastach powyżej 500 tys. mieszkańców 11,6%">
            <a:extLst>
              <a:ext uri="{FF2B5EF4-FFF2-40B4-BE49-F238E27FC236}">
                <a16:creationId xmlns:a16="http://schemas.microsoft.com/office/drawing/2014/main" id="{FF3B564F-47DC-4A8E-A252-06E146A5E56E}"/>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53787" y="3758303"/>
            <a:ext cx="754537" cy="754537"/>
          </a:xfrm>
          <a:prstGeom prst="rect">
            <a:avLst/>
          </a:prstGeom>
        </p:spPr>
      </p:pic>
      <p:pic>
        <p:nvPicPr>
          <p:cNvPr id="47" name="Grafika 46" descr="Miejsce zamieszkania respondentów&#10;&#10;Grafika przedstawiająca odsetek respondentów zamieszkujących w  miastach 200-500 tys. mieszkańców 8,8%">
            <a:extLst>
              <a:ext uri="{FF2B5EF4-FFF2-40B4-BE49-F238E27FC236}">
                <a16:creationId xmlns:a16="http://schemas.microsoft.com/office/drawing/2014/main" id="{6FAC557B-907F-4EC8-B373-8CF977BA1AF0}"/>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78854" y="3929156"/>
            <a:ext cx="540000" cy="540000"/>
          </a:xfrm>
          <a:prstGeom prst="rect">
            <a:avLst/>
          </a:prstGeom>
        </p:spPr>
      </p:pic>
      <p:pic>
        <p:nvPicPr>
          <p:cNvPr id="48" name="Grafika 47" descr="Miejsce zamieszkania respondentów&#10;&#10;Grafika przedstawiająca odsetek respondentów zamieszkujących na wsi: 38,9%">
            <a:extLst>
              <a:ext uri="{FF2B5EF4-FFF2-40B4-BE49-F238E27FC236}">
                <a16:creationId xmlns:a16="http://schemas.microsoft.com/office/drawing/2014/main" id="{2EFF606D-B418-4102-9BF0-CD0F9BF8DCF4}"/>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23777" y="3955093"/>
            <a:ext cx="488125" cy="488125"/>
          </a:xfrm>
          <a:prstGeom prst="rect">
            <a:avLst/>
          </a:prstGeom>
        </p:spPr>
      </p:pic>
      <p:graphicFrame>
        <p:nvGraphicFramePr>
          <p:cNvPr id="49" name="Tabela 48">
            <a:extLst>
              <a:ext uri="{FF2B5EF4-FFF2-40B4-BE49-F238E27FC236}">
                <a16:creationId xmlns:a16="http://schemas.microsoft.com/office/drawing/2014/main" id="{3BB5F111-939D-4F68-BA0B-02E092308CC8}"/>
              </a:ext>
            </a:extLst>
          </p:cNvPr>
          <p:cNvGraphicFramePr>
            <a:graphicFrameLocks noGrp="1"/>
          </p:cNvGraphicFramePr>
          <p:nvPr/>
        </p:nvGraphicFramePr>
        <p:xfrm>
          <a:off x="4365985" y="4535304"/>
          <a:ext cx="4737465" cy="1066880"/>
        </p:xfrm>
        <a:graphic>
          <a:graphicData uri="http://schemas.openxmlformats.org/drawingml/2006/table">
            <a:tbl>
              <a:tblPr firstRow="1" bandRow="1">
                <a:tableStyleId>{5C22544A-7EE6-4342-B048-85BDC9FD1C3A}</a:tableStyleId>
              </a:tblPr>
              <a:tblGrid>
                <a:gridCol w="947493">
                  <a:extLst>
                    <a:ext uri="{9D8B030D-6E8A-4147-A177-3AD203B41FA5}">
                      <a16:colId xmlns:a16="http://schemas.microsoft.com/office/drawing/2014/main" val="1048003616"/>
                    </a:ext>
                  </a:extLst>
                </a:gridCol>
                <a:gridCol w="947493">
                  <a:extLst>
                    <a:ext uri="{9D8B030D-6E8A-4147-A177-3AD203B41FA5}">
                      <a16:colId xmlns:a16="http://schemas.microsoft.com/office/drawing/2014/main" val="1664568185"/>
                    </a:ext>
                  </a:extLst>
                </a:gridCol>
                <a:gridCol w="947493">
                  <a:extLst>
                    <a:ext uri="{9D8B030D-6E8A-4147-A177-3AD203B41FA5}">
                      <a16:colId xmlns:a16="http://schemas.microsoft.com/office/drawing/2014/main" val="1390387930"/>
                    </a:ext>
                  </a:extLst>
                </a:gridCol>
                <a:gridCol w="947493">
                  <a:extLst>
                    <a:ext uri="{9D8B030D-6E8A-4147-A177-3AD203B41FA5}">
                      <a16:colId xmlns:a16="http://schemas.microsoft.com/office/drawing/2014/main" val="745068828"/>
                    </a:ext>
                  </a:extLst>
                </a:gridCol>
                <a:gridCol w="947493">
                  <a:extLst>
                    <a:ext uri="{9D8B030D-6E8A-4147-A177-3AD203B41FA5}">
                      <a16:colId xmlns:a16="http://schemas.microsoft.com/office/drawing/2014/main" val="2532700217"/>
                    </a:ext>
                  </a:extLst>
                </a:gridCol>
              </a:tblGrid>
              <a:tr h="349945">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38,9%</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24,2%</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16,5%</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8,8%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11,6%</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13339"/>
                  </a:ext>
                </a:extLst>
              </a:tr>
              <a:tr h="716935">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wieś</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do 50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50-200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200-500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pow. 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888646"/>
                  </a:ext>
                </a:extLst>
              </a:tr>
            </a:tbl>
          </a:graphicData>
        </a:graphic>
      </p:graphicFrame>
      <p:pic>
        <p:nvPicPr>
          <p:cNvPr id="50" name="Grafika 49" descr="Miejsce zamieszkania respondentów&#10;&#10;Grafika przedstawiająca odsetek respondentów zamieszkujących w małych miastach do 50 tys. mieszkańców: 24,2%">
            <a:extLst>
              <a:ext uri="{FF2B5EF4-FFF2-40B4-BE49-F238E27FC236}">
                <a16:creationId xmlns:a16="http://schemas.microsoft.com/office/drawing/2014/main" id="{5E48D2A0-4319-4B86-ACD2-A85D2403CD8E}"/>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341649" y="3929156"/>
            <a:ext cx="540000" cy="540000"/>
          </a:xfrm>
          <a:prstGeom prst="rect">
            <a:avLst/>
          </a:prstGeom>
        </p:spPr>
      </p:pic>
      <p:grpSp>
        <p:nvGrpSpPr>
          <p:cNvPr id="51" name="Grupa 50" descr="Miejsce zamieszkania respondentów&#10;&#10;Grafika przedstawiająca odsetek respondentów zamieszkujących w miastach 50-200 tys. mieszkańców: 16,5%">
            <a:extLst>
              <a:ext uri="{FF2B5EF4-FFF2-40B4-BE49-F238E27FC236}">
                <a16:creationId xmlns:a16="http://schemas.microsoft.com/office/drawing/2014/main" id="{4CA96E0C-4ECE-4CEC-90FF-3B459F4BA92E}"/>
              </a:ext>
            </a:extLst>
          </p:cNvPr>
          <p:cNvGrpSpPr/>
          <p:nvPr/>
        </p:nvGrpSpPr>
        <p:grpSpPr>
          <a:xfrm>
            <a:off x="6046790" y="3939587"/>
            <a:ext cx="954207" cy="540000"/>
            <a:chOff x="6244525" y="4205629"/>
            <a:chExt cx="954207" cy="540000"/>
          </a:xfrm>
        </p:grpSpPr>
        <p:pic>
          <p:nvPicPr>
            <p:cNvPr id="52" name="Grafika 51" descr="Dom">
              <a:extLst>
                <a:ext uri="{FF2B5EF4-FFF2-40B4-BE49-F238E27FC236}">
                  <a16:creationId xmlns:a16="http://schemas.microsoft.com/office/drawing/2014/main" id="{C4F8E9E8-43CB-4798-B914-BA3E1F532D8E}"/>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44525" y="4205629"/>
              <a:ext cx="540000" cy="540000"/>
            </a:xfrm>
            <a:prstGeom prst="rect">
              <a:avLst/>
            </a:prstGeom>
          </p:spPr>
        </p:pic>
        <p:pic>
          <p:nvPicPr>
            <p:cNvPr id="53" name="Grafika 52" descr="Dom">
              <a:extLst>
                <a:ext uri="{FF2B5EF4-FFF2-40B4-BE49-F238E27FC236}">
                  <a16:creationId xmlns:a16="http://schemas.microsoft.com/office/drawing/2014/main" id="{CDAF6728-788C-4BE3-8B72-3AC9545546A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658732" y="4205629"/>
              <a:ext cx="540000" cy="540000"/>
            </a:xfrm>
            <a:prstGeom prst="rect">
              <a:avLst/>
            </a:prstGeom>
          </p:spPr>
        </p:pic>
      </p:grpSp>
    </p:spTree>
    <p:extLst>
      <p:ext uri="{BB962C8B-B14F-4D97-AF65-F5344CB8AC3E}">
        <p14:creationId xmlns:p14="http://schemas.microsoft.com/office/powerpoint/2010/main" val="363122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1ADA73F-6310-425B-93E5-A6F62FCCE679}"/>
              </a:ext>
            </a:extLst>
          </p:cNvPr>
          <p:cNvSpPr>
            <a:spLocks noGrp="1"/>
          </p:cNvSpPr>
          <p:nvPr>
            <p:ph type="sldNum" sz="quarter" idx="12"/>
          </p:nvPr>
        </p:nvSpPr>
        <p:spPr>
          <a:xfrm>
            <a:off x="6809930" y="6356350"/>
            <a:ext cx="2057400" cy="365125"/>
          </a:xfrm>
        </p:spPr>
        <p:txBody>
          <a:bodyPr/>
          <a:lstStyle/>
          <a:p>
            <a:fld id="{63495140-8AF3-44B3-8E8F-973C040A3C95}" type="slidenum">
              <a:rPr lang="pl-PL" smtClean="0"/>
              <a:pPr/>
              <a:t>9</a:t>
            </a:fld>
            <a:endParaRPr lang="pl-PL" dirty="0"/>
          </a:p>
        </p:txBody>
      </p:sp>
      <p:grpSp>
        <p:nvGrpSpPr>
          <p:cNvPr id="4" name="Grupa 3" descr="Odsetek respondentów w podziale na województwa&#10;&#10;Grafika przedstawiająca rozkład respondentów na poszczególne województwa: mazowieckie 13,9%, śląskie 11,9%, wielkopolskie 8,9%, małopolskie 8,7%, łódzkie 6,5%, dolnośląskie 7,6%, pomorskie 5,9%, lubelskie 5,6%, kujawsko-pomorskie 5,4%, podkarpackie 5,6%, zachodniopomorskie 4,6%, warmińsko-mazurskie 3,6%, lubuskie 2,7%, podlaskie 3,2%, opolskie 2,7%, świętokrzyskie 3,3%.">
            <a:extLst>
              <a:ext uri="{FF2B5EF4-FFF2-40B4-BE49-F238E27FC236}">
                <a16:creationId xmlns:a16="http://schemas.microsoft.com/office/drawing/2014/main" id="{2DC35ACA-2E1B-4E4B-960B-11CB8998C81D}"/>
              </a:ext>
            </a:extLst>
          </p:cNvPr>
          <p:cNvGrpSpPr/>
          <p:nvPr/>
        </p:nvGrpSpPr>
        <p:grpSpPr>
          <a:xfrm>
            <a:off x="338708" y="1146596"/>
            <a:ext cx="4297078" cy="3992122"/>
            <a:chOff x="881063" y="0"/>
            <a:chExt cx="7381876" cy="6858000"/>
          </a:xfrm>
          <a:solidFill>
            <a:srgbClr val="D9D9D9"/>
          </a:solidFill>
        </p:grpSpPr>
        <p:sp>
          <p:nvSpPr>
            <p:cNvPr id="5" name="Freeform 5">
              <a:extLst>
                <a:ext uri="{FF2B5EF4-FFF2-40B4-BE49-F238E27FC236}">
                  <a16:creationId xmlns:a16="http://schemas.microsoft.com/office/drawing/2014/main" id="{ABB9344C-83FC-46B1-B083-C35C7B9E68F8}"/>
                </a:ext>
              </a:extLst>
            </p:cNvPr>
            <p:cNvSpPr>
              <a:spLocks/>
            </p:cNvSpPr>
            <p:nvPr/>
          </p:nvSpPr>
          <p:spPr bwMode="auto">
            <a:xfrm>
              <a:off x="4624388" y="1638300"/>
              <a:ext cx="2779713" cy="2833688"/>
            </a:xfrm>
            <a:custGeom>
              <a:avLst/>
              <a:gdLst>
                <a:gd name="T0" fmla="*/ 1622 w 1751"/>
                <a:gd name="T1" fmla="*/ 809 h 1785"/>
                <a:gd name="T2" fmla="*/ 1459 w 1751"/>
                <a:gd name="T3" fmla="*/ 719 h 1785"/>
                <a:gd name="T4" fmla="*/ 1429 w 1751"/>
                <a:gd name="T5" fmla="*/ 640 h 1785"/>
                <a:gd name="T6" fmla="*/ 1447 w 1751"/>
                <a:gd name="T7" fmla="*/ 552 h 1785"/>
                <a:gd name="T8" fmla="*/ 1381 w 1751"/>
                <a:gd name="T9" fmla="*/ 503 h 1785"/>
                <a:gd name="T10" fmla="*/ 1322 w 1751"/>
                <a:gd name="T11" fmla="*/ 463 h 1785"/>
                <a:gd name="T12" fmla="*/ 1185 w 1751"/>
                <a:gd name="T13" fmla="*/ 395 h 1785"/>
                <a:gd name="T14" fmla="*/ 1099 w 1751"/>
                <a:gd name="T15" fmla="*/ 262 h 1785"/>
                <a:gd name="T16" fmla="*/ 1049 w 1751"/>
                <a:gd name="T17" fmla="*/ 207 h 1785"/>
                <a:gd name="T18" fmla="*/ 1016 w 1751"/>
                <a:gd name="T19" fmla="*/ 42 h 1785"/>
                <a:gd name="T20" fmla="*/ 831 w 1751"/>
                <a:gd name="T21" fmla="*/ 59 h 1785"/>
                <a:gd name="T22" fmla="*/ 666 w 1751"/>
                <a:gd name="T23" fmla="*/ 113 h 1785"/>
                <a:gd name="T24" fmla="*/ 618 w 1751"/>
                <a:gd name="T25" fmla="*/ 157 h 1785"/>
                <a:gd name="T26" fmla="*/ 560 w 1751"/>
                <a:gd name="T27" fmla="*/ 163 h 1785"/>
                <a:gd name="T28" fmla="*/ 513 w 1751"/>
                <a:gd name="T29" fmla="*/ 183 h 1785"/>
                <a:gd name="T30" fmla="*/ 463 w 1751"/>
                <a:gd name="T31" fmla="*/ 246 h 1785"/>
                <a:gd name="T32" fmla="*/ 298 w 1751"/>
                <a:gd name="T33" fmla="*/ 242 h 1785"/>
                <a:gd name="T34" fmla="*/ 213 w 1751"/>
                <a:gd name="T35" fmla="*/ 236 h 1785"/>
                <a:gd name="T36" fmla="*/ 181 w 1751"/>
                <a:gd name="T37" fmla="*/ 278 h 1785"/>
                <a:gd name="T38" fmla="*/ 185 w 1751"/>
                <a:gd name="T39" fmla="*/ 342 h 1785"/>
                <a:gd name="T40" fmla="*/ 81 w 1751"/>
                <a:gd name="T41" fmla="*/ 433 h 1785"/>
                <a:gd name="T42" fmla="*/ 83 w 1751"/>
                <a:gd name="T43" fmla="*/ 489 h 1785"/>
                <a:gd name="T44" fmla="*/ 101 w 1751"/>
                <a:gd name="T45" fmla="*/ 543 h 1785"/>
                <a:gd name="T46" fmla="*/ 34 w 1751"/>
                <a:gd name="T47" fmla="*/ 620 h 1785"/>
                <a:gd name="T48" fmla="*/ 44 w 1751"/>
                <a:gd name="T49" fmla="*/ 702 h 1785"/>
                <a:gd name="T50" fmla="*/ 0 w 1751"/>
                <a:gd name="T51" fmla="*/ 801 h 1785"/>
                <a:gd name="T52" fmla="*/ 40 w 1751"/>
                <a:gd name="T53" fmla="*/ 827 h 1785"/>
                <a:gd name="T54" fmla="*/ 141 w 1751"/>
                <a:gd name="T55" fmla="*/ 853 h 1785"/>
                <a:gd name="T56" fmla="*/ 280 w 1751"/>
                <a:gd name="T57" fmla="*/ 843 h 1785"/>
                <a:gd name="T58" fmla="*/ 362 w 1751"/>
                <a:gd name="T59" fmla="*/ 896 h 1785"/>
                <a:gd name="T60" fmla="*/ 421 w 1751"/>
                <a:gd name="T61" fmla="*/ 972 h 1785"/>
                <a:gd name="T62" fmla="*/ 461 w 1751"/>
                <a:gd name="T63" fmla="*/ 1091 h 1785"/>
                <a:gd name="T64" fmla="*/ 483 w 1751"/>
                <a:gd name="T65" fmla="*/ 1111 h 1785"/>
                <a:gd name="T66" fmla="*/ 586 w 1751"/>
                <a:gd name="T67" fmla="*/ 1115 h 1785"/>
                <a:gd name="T68" fmla="*/ 630 w 1751"/>
                <a:gd name="T69" fmla="*/ 1133 h 1785"/>
                <a:gd name="T70" fmla="*/ 670 w 1751"/>
                <a:gd name="T71" fmla="*/ 1195 h 1785"/>
                <a:gd name="T72" fmla="*/ 684 w 1751"/>
                <a:gd name="T73" fmla="*/ 1286 h 1785"/>
                <a:gd name="T74" fmla="*/ 636 w 1751"/>
                <a:gd name="T75" fmla="*/ 1342 h 1785"/>
                <a:gd name="T76" fmla="*/ 574 w 1751"/>
                <a:gd name="T77" fmla="*/ 1374 h 1785"/>
                <a:gd name="T78" fmla="*/ 618 w 1751"/>
                <a:gd name="T79" fmla="*/ 1471 h 1785"/>
                <a:gd name="T80" fmla="*/ 594 w 1751"/>
                <a:gd name="T81" fmla="*/ 1537 h 1785"/>
                <a:gd name="T82" fmla="*/ 620 w 1751"/>
                <a:gd name="T83" fmla="*/ 1598 h 1785"/>
                <a:gd name="T84" fmla="*/ 753 w 1751"/>
                <a:gd name="T85" fmla="*/ 1692 h 1785"/>
                <a:gd name="T86" fmla="*/ 825 w 1751"/>
                <a:gd name="T87" fmla="*/ 1692 h 1785"/>
                <a:gd name="T88" fmla="*/ 914 w 1751"/>
                <a:gd name="T89" fmla="*/ 1733 h 1785"/>
                <a:gd name="T90" fmla="*/ 1034 w 1751"/>
                <a:gd name="T91" fmla="*/ 1781 h 1785"/>
                <a:gd name="T92" fmla="*/ 1125 w 1751"/>
                <a:gd name="T93" fmla="*/ 1751 h 1785"/>
                <a:gd name="T94" fmla="*/ 1167 w 1751"/>
                <a:gd name="T95" fmla="*/ 1684 h 1785"/>
                <a:gd name="T96" fmla="*/ 1177 w 1751"/>
                <a:gd name="T97" fmla="*/ 1562 h 1785"/>
                <a:gd name="T98" fmla="*/ 1105 w 1751"/>
                <a:gd name="T99" fmla="*/ 1405 h 1785"/>
                <a:gd name="T100" fmla="*/ 1089 w 1751"/>
                <a:gd name="T101" fmla="*/ 1368 h 1785"/>
                <a:gd name="T102" fmla="*/ 1105 w 1751"/>
                <a:gd name="T103" fmla="*/ 1332 h 1785"/>
                <a:gd name="T104" fmla="*/ 1167 w 1751"/>
                <a:gd name="T105" fmla="*/ 1302 h 1785"/>
                <a:gd name="T106" fmla="*/ 1189 w 1751"/>
                <a:gd name="T107" fmla="*/ 1214 h 1785"/>
                <a:gd name="T108" fmla="*/ 1209 w 1751"/>
                <a:gd name="T109" fmla="*/ 1103 h 1785"/>
                <a:gd name="T110" fmla="*/ 1205 w 1751"/>
                <a:gd name="T111" fmla="*/ 1053 h 1785"/>
                <a:gd name="T112" fmla="*/ 1387 w 1751"/>
                <a:gd name="T113" fmla="*/ 1006 h 1785"/>
                <a:gd name="T114" fmla="*/ 1519 w 1751"/>
                <a:gd name="T115" fmla="*/ 978 h 1785"/>
                <a:gd name="T116" fmla="*/ 1550 w 1751"/>
                <a:gd name="T117" fmla="*/ 942 h 1785"/>
                <a:gd name="T118" fmla="*/ 1594 w 1751"/>
                <a:gd name="T119" fmla="*/ 942 h 1785"/>
                <a:gd name="T120" fmla="*/ 1656 w 1751"/>
                <a:gd name="T121" fmla="*/ 948 h 1785"/>
                <a:gd name="T122" fmla="*/ 1741 w 1751"/>
                <a:gd name="T123" fmla="*/ 841 h 1785"/>
                <a:gd name="T124" fmla="*/ 1698 w 1751"/>
                <a:gd name="T125" fmla="*/ 81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1" h="1785">
                  <a:moveTo>
                    <a:pt x="1698" y="817"/>
                  </a:moveTo>
                  <a:lnTo>
                    <a:pt x="1698" y="817"/>
                  </a:lnTo>
                  <a:lnTo>
                    <a:pt x="1698" y="817"/>
                  </a:lnTo>
                  <a:lnTo>
                    <a:pt x="1690" y="817"/>
                  </a:lnTo>
                  <a:lnTo>
                    <a:pt x="1690" y="817"/>
                  </a:lnTo>
                  <a:lnTo>
                    <a:pt x="1654" y="815"/>
                  </a:lnTo>
                  <a:lnTo>
                    <a:pt x="1622" y="809"/>
                  </a:lnTo>
                  <a:lnTo>
                    <a:pt x="1590" y="799"/>
                  </a:lnTo>
                  <a:lnTo>
                    <a:pt x="1562" y="787"/>
                  </a:lnTo>
                  <a:lnTo>
                    <a:pt x="1535" y="773"/>
                  </a:lnTo>
                  <a:lnTo>
                    <a:pt x="1509" y="755"/>
                  </a:lnTo>
                  <a:lnTo>
                    <a:pt x="1483" y="737"/>
                  </a:lnTo>
                  <a:lnTo>
                    <a:pt x="1459" y="719"/>
                  </a:lnTo>
                  <a:lnTo>
                    <a:pt x="1459" y="719"/>
                  </a:lnTo>
                  <a:lnTo>
                    <a:pt x="1449" y="708"/>
                  </a:lnTo>
                  <a:lnTo>
                    <a:pt x="1439" y="698"/>
                  </a:lnTo>
                  <a:lnTo>
                    <a:pt x="1433" y="686"/>
                  </a:lnTo>
                  <a:lnTo>
                    <a:pt x="1429" y="676"/>
                  </a:lnTo>
                  <a:lnTo>
                    <a:pt x="1427" y="666"/>
                  </a:lnTo>
                  <a:lnTo>
                    <a:pt x="1427" y="656"/>
                  </a:lnTo>
                  <a:lnTo>
                    <a:pt x="1429" y="640"/>
                  </a:lnTo>
                  <a:lnTo>
                    <a:pt x="1429" y="640"/>
                  </a:lnTo>
                  <a:lnTo>
                    <a:pt x="1433" y="626"/>
                  </a:lnTo>
                  <a:lnTo>
                    <a:pt x="1439" y="614"/>
                  </a:lnTo>
                  <a:lnTo>
                    <a:pt x="1451" y="592"/>
                  </a:lnTo>
                  <a:lnTo>
                    <a:pt x="1451" y="592"/>
                  </a:lnTo>
                  <a:lnTo>
                    <a:pt x="1447" y="552"/>
                  </a:lnTo>
                  <a:lnTo>
                    <a:pt x="1447" y="552"/>
                  </a:lnTo>
                  <a:lnTo>
                    <a:pt x="1429" y="519"/>
                  </a:lnTo>
                  <a:lnTo>
                    <a:pt x="1429" y="519"/>
                  </a:lnTo>
                  <a:lnTo>
                    <a:pt x="1423" y="509"/>
                  </a:lnTo>
                  <a:lnTo>
                    <a:pt x="1423" y="509"/>
                  </a:lnTo>
                  <a:lnTo>
                    <a:pt x="1403" y="507"/>
                  </a:lnTo>
                  <a:lnTo>
                    <a:pt x="1393" y="505"/>
                  </a:lnTo>
                  <a:lnTo>
                    <a:pt x="1381" y="503"/>
                  </a:lnTo>
                  <a:lnTo>
                    <a:pt x="1370" y="497"/>
                  </a:lnTo>
                  <a:lnTo>
                    <a:pt x="1358" y="491"/>
                  </a:lnTo>
                  <a:lnTo>
                    <a:pt x="1348" y="483"/>
                  </a:lnTo>
                  <a:lnTo>
                    <a:pt x="1338" y="471"/>
                  </a:lnTo>
                  <a:lnTo>
                    <a:pt x="1338" y="471"/>
                  </a:lnTo>
                  <a:lnTo>
                    <a:pt x="1322" y="463"/>
                  </a:lnTo>
                  <a:lnTo>
                    <a:pt x="1322" y="463"/>
                  </a:lnTo>
                  <a:lnTo>
                    <a:pt x="1302" y="461"/>
                  </a:lnTo>
                  <a:lnTo>
                    <a:pt x="1302" y="461"/>
                  </a:lnTo>
                  <a:lnTo>
                    <a:pt x="1274" y="455"/>
                  </a:lnTo>
                  <a:lnTo>
                    <a:pt x="1250" y="445"/>
                  </a:lnTo>
                  <a:lnTo>
                    <a:pt x="1226" y="431"/>
                  </a:lnTo>
                  <a:lnTo>
                    <a:pt x="1205" y="415"/>
                  </a:lnTo>
                  <a:lnTo>
                    <a:pt x="1185" y="395"/>
                  </a:lnTo>
                  <a:lnTo>
                    <a:pt x="1167" y="372"/>
                  </a:lnTo>
                  <a:lnTo>
                    <a:pt x="1151" y="346"/>
                  </a:lnTo>
                  <a:lnTo>
                    <a:pt x="1139" y="316"/>
                  </a:lnTo>
                  <a:lnTo>
                    <a:pt x="1139" y="316"/>
                  </a:lnTo>
                  <a:lnTo>
                    <a:pt x="1133" y="304"/>
                  </a:lnTo>
                  <a:lnTo>
                    <a:pt x="1123" y="290"/>
                  </a:lnTo>
                  <a:lnTo>
                    <a:pt x="1099" y="262"/>
                  </a:lnTo>
                  <a:lnTo>
                    <a:pt x="1099" y="262"/>
                  </a:lnTo>
                  <a:lnTo>
                    <a:pt x="1083" y="246"/>
                  </a:lnTo>
                  <a:lnTo>
                    <a:pt x="1069" y="228"/>
                  </a:lnTo>
                  <a:lnTo>
                    <a:pt x="1069" y="228"/>
                  </a:lnTo>
                  <a:lnTo>
                    <a:pt x="1059" y="218"/>
                  </a:lnTo>
                  <a:lnTo>
                    <a:pt x="1059" y="218"/>
                  </a:lnTo>
                  <a:lnTo>
                    <a:pt x="1049" y="207"/>
                  </a:lnTo>
                  <a:lnTo>
                    <a:pt x="1040" y="195"/>
                  </a:lnTo>
                  <a:lnTo>
                    <a:pt x="1032" y="179"/>
                  </a:lnTo>
                  <a:lnTo>
                    <a:pt x="1028" y="161"/>
                  </a:lnTo>
                  <a:lnTo>
                    <a:pt x="1028" y="161"/>
                  </a:lnTo>
                  <a:lnTo>
                    <a:pt x="1022" y="123"/>
                  </a:lnTo>
                  <a:lnTo>
                    <a:pt x="1018" y="83"/>
                  </a:lnTo>
                  <a:lnTo>
                    <a:pt x="1016" y="42"/>
                  </a:lnTo>
                  <a:lnTo>
                    <a:pt x="1016" y="0"/>
                  </a:lnTo>
                  <a:lnTo>
                    <a:pt x="1016" y="0"/>
                  </a:lnTo>
                  <a:lnTo>
                    <a:pt x="942" y="20"/>
                  </a:lnTo>
                  <a:lnTo>
                    <a:pt x="942" y="20"/>
                  </a:lnTo>
                  <a:lnTo>
                    <a:pt x="886" y="40"/>
                  </a:lnTo>
                  <a:lnTo>
                    <a:pt x="831" y="59"/>
                  </a:lnTo>
                  <a:lnTo>
                    <a:pt x="831" y="59"/>
                  </a:lnTo>
                  <a:lnTo>
                    <a:pt x="777" y="77"/>
                  </a:lnTo>
                  <a:lnTo>
                    <a:pt x="721" y="95"/>
                  </a:lnTo>
                  <a:lnTo>
                    <a:pt x="721" y="95"/>
                  </a:lnTo>
                  <a:lnTo>
                    <a:pt x="706" y="99"/>
                  </a:lnTo>
                  <a:lnTo>
                    <a:pt x="706" y="99"/>
                  </a:lnTo>
                  <a:lnTo>
                    <a:pt x="684" y="107"/>
                  </a:lnTo>
                  <a:lnTo>
                    <a:pt x="666" y="113"/>
                  </a:lnTo>
                  <a:lnTo>
                    <a:pt x="652" y="123"/>
                  </a:lnTo>
                  <a:lnTo>
                    <a:pt x="646" y="129"/>
                  </a:lnTo>
                  <a:lnTo>
                    <a:pt x="642" y="137"/>
                  </a:lnTo>
                  <a:lnTo>
                    <a:pt x="642" y="137"/>
                  </a:lnTo>
                  <a:lnTo>
                    <a:pt x="634" y="145"/>
                  </a:lnTo>
                  <a:lnTo>
                    <a:pt x="626" y="151"/>
                  </a:lnTo>
                  <a:lnTo>
                    <a:pt x="618" y="157"/>
                  </a:lnTo>
                  <a:lnTo>
                    <a:pt x="608" y="159"/>
                  </a:lnTo>
                  <a:lnTo>
                    <a:pt x="590" y="163"/>
                  </a:lnTo>
                  <a:lnTo>
                    <a:pt x="574" y="163"/>
                  </a:lnTo>
                  <a:lnTo>
                    <a:pt x="574" y="163"/>
                  </a:lnTo>
                  <a:lnTo>
                    <a:pt x="566" y="163"/>
                  </a:lnTo>
                  <a:lnTo>
                    <a:pt x="566" y="163"/>
                  </a:lnTo>
                  <a:lnTo>
                    <a:pt x="560" y="163"/>
                  </a:lnTo>
                  <a:lnTo>
                    <a:pt x="560" y="163"/>
                  </a:lnTo>
                  <a:lnTo>
                    <a:pt x="547" y="163"/>
                  </a:lnTo>
                  <a:lnTo>
                    <a:pt x="537" y="165"/>
                  </a:lnTo>
                  <a:lnTo>
                    <a:pt x="527" y="169"/>
                  </a:lnTo>
                  <a:lnTo>
                    <a:pt x="521" y="173"/>
                  </a:lnTo>
                  <a:lnTo>
                    <a:pt x="515" y="177"/>
                  </a:lnTo>
                  <a:lnTo>
                    <a:pt x="513" y="183"/>
                  </a:lnTo>
                  <a:lnTo>
                    <a:pt x="507" y="195"/>
                  </a:lnTo>
                  <a:lnTo>
                    <a:pt x="507" y="195"/>
                  </a:lnTo>
                  <a:lnTo>
                    <a:pt x="501" y="209"/>
                  </a:lnTo>
                  <a:lnTo>
                    <a:pt x="493" y="220"/>
                  </a:lnTo>
                  <a:lnTo>
                    <a:pt x="485" y="230"/>
                  </a:lnTo>
                  <a:lnTo>
                    <a:pt x="475" y="240"/>
                  </a:lnTo>
                  <a:lnTo>
                    <a:pt x="463" y="246"/>
                  </a:lnTo>
                  <a:lnTo>
                    <a:pt x="451" y="252"/>
                  </a:lnTo>
                  <a:lnTo>
                    <a:pt x="435" y="254"/>
                  </a:lnTo>
                  <a:lnTo>
                    <a:pt x="421" y="256"/>
                  </a:lnTo>
                  <a:lnTo>
                    <a:pt x="421" y="256"/>
                  </a:lnTo>
                  <a:lnTo>
                    <a:pt x="397" y="254"/>
                  </a:lnTo>
                  <a:lnTo>
                    <a:pt x="397" y="254"/>
                  </a:lnTo>
                  <a:lnTo>
                    <a:pt x="298" y="242"/>
                  </a:lnTo>
                  <a:lnTo>
                    <a:pt x="298" y="242"/>
                  </a:lnTo>
                  <a:lnTo>
                    <a:pt x="256" y="236"/>
                  </a:lnTo>
                  <a:lnTo>
                    <a:pt x="256" y="236"/>
                  </a:lnTo>
                  <a:lnTo>
                    <a:pt x="238" y="232"/>
                  </a:lnTo>
                  <a:lnTo>
                    <a:pt x="220" y="228"/>
                  </a:lnTo>
                  <a:lnTo>
                    <a:pt x="220" y="228"/>
                  </a:lnTo>
                  <a:lnTo>
                    <a:pt x="213" y="236"/>
                  </a:lnTo>
                  <a:lnTo>
                    <a:pt x="213" y="236"/>
                  </a:lnTo>
                  <a:lnTo>
                    <a:pt x="197" y="248"/>
                  </a:lnTo>
                  <a:lnTo>
                    <a:pt x="187" y="258"/>
                  </a:lnTo>
                  <a:lnTo>
                    <a:pt x="183" y="268"/>
                  </a:lnTo>
                  <a:lnTo>
                    <a:pt x="181" y="278"/>
                  </a:lnTo>
                  <a:lnTo>
                    <a:pt x="181" y="278"/>
                  </a:lnTo>
                  <a:lnTo>
                    <a:pt x="181" y="278"/>
                  </a:lnTo>
                  <a:lnTo>
                    <a:pt x="181" y="278"/>
                  </a:lnTo>
                  <a:lnTo>
                    <a:pt x="183" y="290"/>
                  </a:lnTo>
                  <a:lnTo>
                    <a:pt x="189" y="306"/>
                  </a:lnTo>
                  <a:lnTo>
                    <a:pt x="189" y="306"/>
                  </a:lnTo>
                  <a:lnTo>
                    <a:pt x="191" y="318"/>
                  </a:lnTo>
                  <a:lnTo>
                    <a:pt x="189" y="330"/>
                  </a:lnTo>
                  <a:lnTo>
                    <a:pt x="185" y="342"/>
                  </a:lnTo>
                  <a:lnTo>
                    <a:pt x="177" y="350"/>
                  </a:lnTo>
                  <a:lnTo>
                    <a:pt x="177" y="350"/>
                  </a:lnTo>
                  <a:lnTo>
                    <a:pt x="143" y="378"/>
                  </a:lnTo>
                  <a:lnTo>
                    <a:pt x="143" y="378"/>
                  </a:lnTo>
                  <a:lnTo>
                    <a:pt x="111" y="405"/>
                  </a:lnTo>
                  <a:lnTo>
                    <a:pt x="95" y="419"/>
                  </a:lnTo>
                  <a:lnTo>
                    <a:pt x="81" y="433"/>
                  </a:lnTo>
                  <a:lnTo>
                    <a:pt x="81" y="433"/>
                  </a:lnTo>
                  <a:lnTo>
                    <a:pt x="73" y="441"/>
                  </a:lnTo>
                  <a:lnTo>
                    <a:pt x="71" y="447"/>
                  </a:lnTo>
                  <a:lnTo>
                    <a:pt x="71" y="455"/>
                  </a:lnTo>
                  <a:lnTo>
                    <a:pt x="73" y="463"/>
                  </a:lnTo>
                  <a:lnTo>
                    <a:pt x="77" y="475"/>
                  </a:lnTo>
                  <a:lnTo>
                    <a:pt x="83" y="489"/>
                  </a:lnTo>
                  <a:lnTo>
                    <a:pt x="95" y="505"/>
                  </a:lnTo>
                  <a:lnTo>
                    <a:pt x="95" y="505"/>
                  </a:lnTo>
                  <a:lnTo>
                    <a:pt x="99" y="513"/>
                  </a:lnTo>
                  <a:lnTo>
                    <a:pt x="101" y="521"/>
                  </a:lnTo>
                  <a:lnTo>
                    <a:pt x="103" y="527"/>
                  </a:lnTo>
                  <a:lnTo>
                    <a:pt x="103" y="535"/>
                  </a:lnTo>
                  <a:lnTo>
                    <a:pt x="101" y="543"/>
                  </a:lnTo>
                  <a:lnTo>
                    <a:pt x="97" y="548"/>
                  </a:lnTo>
                  <a:lnTo>
                    <a:pt x="93" y="556"/>
                  </a:lnTo>
                  <a:lnTo>
                    <a:pt x="87" y="560"/>
                  </a:lnTo>
                  <a:lnTo>
                    <a:pt x="87" y="560"/>
                  </a:lnTo>
                  <a:lnTo>
                    <a:pt x="63" y="582"/>
                  </a:lnTo>
                  <a:lnTo>
                    <a:pt x="46" y="602"/>
                  </a:lnTo>
                  <a:lnTo>
                    <a:pt x="34" y="620"/>
                  </a:lnTo>
                  <a:lnTo>
                    <a:pt x="28" y="638"/>
                  </a:lnTo>
                  <a:lnTo>
                    <a:pt x="26" y="652"/>
                  </a:lnTo>
                  <a:lnTo>
                    <a:pt x="28" y="666"/>
                  </a:lnTo>
                  <a:lnTo>
                    <a:pt x="32" y="680"/>
                  </a:lnTo>
                  <a:lnTo>
                    <a:pt x="40" y="692"/>
                  </a:lnTo>
                  <a:lnTo>
                    <a:pt x="40" y="692"/>
                  </a:lnTo>
                  <a:lnTo>
                    <a:pt x="44" y="702"/>
                  </a:lnTo>
                  <a:lnTo>
                    <a:pt x="44" y="713"/>
                  </a:lnTo>
                  <a:lnTo>
                    <a:pt x="44" y="723"/>
                  </a:lnTo>
                  <a:lnTo>
                    <a:pt x="40" y="733"/>
                  </a:lnTo>
                  <a:lnTo>
                    <a:pt x="40" y="733"/>
                  </a:lnTo>
                  <a:lnTo>
                    <a:pt x="22" y="761"/>
                  </a:lnTo>
                  <a:lnTo>
                    <a:pt x="22" y="761"/>
                  </a:lnTo>
                  <a:lnTo>
                    <a:pt x="0" y="801"/>
                  </a:lnTo>
                  <a:lnTo>
                    <a:pt x="0" y="801"/>
                  </a:lnTo>
                  <a:lnTo>
                    <a:pt x="0" y="803"/>
                  </a:lnTo>
                  <a:lnTo>
                    <a:pt x="0" y="803"/>
                  </a:lnTo>
                  <a:lnTo>
                    <a:pt x="14" y="809"/>
                  </a:lnTo>
                  <a:lnTo>
                    <a:pt x="28" y="817"/>
                  </a:lnTo>
                  <a:lnTo>
                    <a:pt x="28" y="817"/>
                  </a:lnTo>
                  <a:lnTo>
                    <a:pt x="40" y="827"/>
                  </a:lnTo>
                  <a:lnTo>
                    <a:pt x="51" y="833"/>
                  </a:lnTo>
                  <a:lnTo>
                    <a:pt x="63" y="839"/>
                  </a:lnTo>
                  <a:lnTo>
                    <a:pt x="77" y="845"/>
                  </a:lnTo>
                  <a:lnTo>
                    <a:pt x="91" y="849"/>
                  </a:lnTo>
                  <a:lnTo>
                    <a:pt x="107" y="851"/>
                  </a:lnTo>
                  <a:lnTo>
                    <a:pt x="141" y="853"/>
                  </a:lnTo>
                  <a:lnTo>
                    <a:pt x="141" y="853"/>
                  </a:lnTo>
                  <a:lnTo>
                    <a:pt x="179" y="851"/>
                  </a:lnTo>
                  <a:lnTo>
                    <a:pt x="218" y="847"/>
                  </a:lnTo>
                  <a:lnTo>
                    <a:pt x="230" y="847"/>
                  </a:lnTo>
                  <a:lnTo>
                    <a:pt x="232" y="845"/>
                  </a:lnTo>
                  <a:lnTo>
                    <a:pt x="232" y="845"/>
                  </a:lnTo>
                  <a:lnTo>
                    <a:pt x="258" y="843"/>
                  </a:lnTo>
                  <a:lnTo>
                    <a:pt x="280" y="843"/>
                  </a:lnTo>
                  <a:lnTo>
                    <a:pt x="280" y="843"/>
                  </a:lnTo>
                  <a:lnTo>
                    <a:pt x="300" y="843"/>
                  </a:lnTo>
                  <a:lnTo>
                    <a:pt x="318" y="849"/>
                  </a:lnTo>
                  <a:lnTo>
                    <a:pt x="332" y="857"/>
                  </a:lnTo>
                  <a:lnTo>
                    <a:pt x="344" y="867"/>
                  </a:lnTo>
                  <a:lnTo>
                    <a:pt x="352" y="880"/>
                  </a:lnTo>
                  <a:lnTo>
                    <a:pt x="362" y="896"/>
                  </a:lnTo>
                  <a:lnTo>
                    <a:pt x="378" y="932"/>
                  </a:lnTo>
                  <a:lnTo>
                    <a:pt x="378" y="934"/>
                  </a:lnTo>
                  <a:lnTo>
                    <a:pt x="378" y="934"/>
                  </a:lnTo>
                  <a:lnTo>
                    <a:pt x="385" y="948"/>
                  </a:lnTo>
                  <a:lnTo>
                    <a:pt x="385" y="948"/>
                  </a:lnTo>
                  <a:lnTo>
                    <a:pt x="405" y="960"/>
                  </a:lnTo>
                  <a:lnTo>
                    <a:pt x="421" y="972"/>
                  </a:lnTo>
                  <a:lnTo>
                    <a:pt x="435" y="988"/>
                  </a:lnTo>
                  <a:lnTo>
                    <a:pt x="445" y="1004"/>
                  </a:lnTo>
                  <a:lnTo>
                    <a:pt x="453" y="1024"/>
                  </a:lnTo>
                  <a:lnTo>
                    <a:pt x="459" y="1044"/>
                  </a:lnTo>
                  <a:lnTo>
                    <a:pt x="461" y="1067"/>
                  </a:lnTo>
                  <a:lnTo>
                    <a:pt x="461" y="1091"/>
                  </a:lnTo>
                  <a:lnTo>
                    <a:pt x="461" y="1091"/>
                  </a:lnTo>
                  <a:lnTo>
                    <a:pt x="461" y="1103"/>
                  </a:lnTo>
                  <a:lnTo>
                    <a:pt x="463" y="1107"/>
                  </a:lnTo>
                  <a:lnTo>
                    <a:pt x="463" y="1107"/>
                  </a:lnTo>
                  <a:lnTo>
                    <a:pt x="469" y="1109"/>
                  </a:lnTo>
                  <a:lnTo>
                    <a:pt x="481" y="1111"/>
                  </a:lnTo>
                  <a:lnTo>
                    <a:pt x="481" y="1111"/>
                  </a:lnTo>
                  <a:lnTo>
                    <a:pt x="483" y="1111"/>
                  </a:lnTo>
                  <a:lnTo>
                    <a:pt x="483" y="1111"/>
                  </a:lnTo>
                  <a:lnTo>
                    <a:pt x="509" y="1111"/>
                  </a:lnTo>
                  <a:lnTo>
                    <a:pt x="509" y="1111"/>
                  </a:lnTo>
                  <a:lnTo>
                    <a:pt x="525" y="1111"/>
                  </a:lnTo>
                  <a:lnTo>
                    <a:pt x="525" y="1111"/>
                  </a:lnTo>
                  <a:lnTo>
                    <a:pt x="558" y="1113"/>
                  </a:lnTo>
                  <a:lnTo>
                    <a:pt x="586" y="1115"/>
                  </a:lnTo>
                  <a:lnTo>
                    <a:pt x="598" y="1117"/>
                  </a:lnTo>
                  <a:lnTo>
                    <a:pt x="608" y="1121"/>
                  </a:lnTo>
                  <a:lnTo>
                    <a:pt x="620" y="1125"/>
                  </a:lnTo>
                  <a:lnTo>
                    <a:pt x="628" y="1131"/>
                  </a:lnTo>
                  <a:lnTo>
                    <a:pt x="628" y="1131"/>
                  </a:lnTo>
                  <a:lnTo>
                    <a:pt x="630" y="1133"/>
                  </a:lnTo>
                  <a:lnTo>
                    <a:pt x="630" y="1133"/>
                  </a:lnTo>
                  <a:lnTo>
                    <a:pt x="636" y="1133"/>
                  </a:lnTo>
                  <a:lnTo>
                    <a:pt x="636" y="1133"/>
                  </a:lnTo>
                  <a:lnTo>
                    <a:pt x="638" y="1139"/>
                  </a:lnTo>
                  <a:lnTo>
                    <a:pt x="638" y="1139"/>
                  </a:lnTo>
                  <a:lnTo>
                    <a:pt x="650" y="1153"/>
                  </a:lnTo>
                  <a:lnTo>
                    <a:pt x="660" y="1173"/>
                  </a:lnTo>
                  <a:lnTo>
                    <a:pt x="670" y="1195"/>
                  </a:lnTo>
                  <a:lnTo>
                    <a:pt x="680" y="1222"/>
                  </a:lnTo>
                  <a:lnTo>
                    <a:pt x="680" y="1222"/>
                  </a:lnTo>
                  <a:lnTo>
                    <a:pt x="684" y="1238"/>
                  </a:lnTo>
                  <a:lnTo>
                    <a:pt x="686" y="1252"/>
                  </a:lnTo>
                  <a:lnTo>
                    <a:pt x="688" y="1264"/>
                  </a:lnTo>
                  <a:lnTo>
                    <a:pt x="686" y="1276"/>
                  </a:lnTo>
                  <a:lnTo>
                    <a:pt x="684" y="1286"/>
                  </a:lnTo>
                  <a:lnTo>
                    <a:pt x="682" y="1296"/>
                  </a:lnTo>
                  <a:lnTo>
                    <a:pt x="674" y="1310"/>
                  </a:lnTo>
                  <a:lnTo>
                    <a:pt x="674" y="1310"/>
                  </a:lnTo>
                  <a:lnTo>
                    <a:pt x="664" y="1324"/>
                  </a:lnTo>
                  <a:lnTo>
                    <a:pt x="656" y="1330"/>
                  </a:lnTo>
                  <a:lnTo>
                    <a:pt x="646" y="1338"/>
                  </a:lnTo>
                  <a:lnTo>
                    <a:pt x="636" y="1342"/>
                  </a:lnTo>
                  <a:lnTo>
                    <a:pt x="622" y="1348"/>
                  </a:lnTo>
                  <a:lnTo>
                    <a:pt x="608" y="1352"/>
                  </a:lnTo>
                  <a:lnTo>
                    <a:pt x="590" y="1354"/>
                  </a:lnTo>
                  <a:lnTo>
                    <a:pt x="590" y="1354"/>
                  </a:lnTo>
                  <a:lnTo>
                    <a:pt x="566" y="1358"/>
                  </a:lnTo>
                  <a:lnTo>
                    <a:pt x="566" y="1358"/>
                  </a:lnTo>
                  <a:lnTo>
                    <a:pt x="574" y="1374"/>
                  </a:lnTo>
                  <a:lnTo>
                    <a:pt x="574" y="1374"/>
                  </a:lnTo>
                  <a:lnTo>
                    <a:pt x="580" y="1387"/>
                  </a:lnTo>
                  <a:lnTo>
                    <a:pt x="580" y="1387"/>
                  </a:lnTo>
                  <a:lnTo>
                    <a:pt x="594" y="1417"/>
                  </a:lnTo>
                  <a:lnTo>
                    <a:pt x="608" y="1447"/>
                  </a:lnTo>
                  <a:lnTo>
                    <a:pt x="608" y="1447"/>
                  </a:lnTo>
                  <a:lnTo>
                    <a:pt x="618" y="1471"/>
                  </a:lnTo>
                  <a:lnTo>
                    <a:pt x="618" y="1471"/>
                  </a:lnTo>
                  <a:lnTo>
                    <a:pt x="622" y="1481"/>
                  </a:lnTo>
                  <a:lnTo>
                    <a:pt x="622" y="1493"/>
                  </a:lnTo>
                  <a:lnTo>
                    <a:pt x="620" y="1503"/>
                  </a:lnTo>
                  <a:lnTo>
                    <a:pt x="614" y="1513"/>
                  </a:lnTo>
                  <a:lnTo>
                    <a:pt x="614" y="1513"/>
                  </a:lnTo>
                  <a:lnTo>
                    <a:pt x="594" y="1537"/>
                  </a:lnTo>
                  <a:lnTo>
                    <a:pt x="594" y="1537"/>
                  </a:lnTo>
                  <a:lnTo>
                    <a:pt x="572" y="1566"/>
                  </a:lnTo>
                  <a:lnTo>
                    <a:pt x="572" y="1566"/>
                  </a:lnTo>
                  <a:lnTo>
                    <a:pt x="588" y="1572"/>
                  </a:lnTo>
                  <a:lnTo>
                    <a:pt x="602" y="1582"/>
                  </a:lnTo>
                  <a:lnTo>
                    <a:pt x="614" y="1590"/>
                  </a:lnTo>
                  <a:lnTo>
                    <a:pt x="620" y="1598"/>
                  </a:lnTo>
                  <a:lnTo>
                    <a:pt x="620" y="1598"/>
                  </a:lnTo>
                  <a:lnTo>
                    <a:pt x="660" y="1636"/>
                  </a:lnTo>
                  <a:lnTo>
                    <a:pt x="678" y="1654"/>
                  </a:lnTo>
                  <a:lnTo>
                    <a:pt x="696" y="1666"/>
                  </a:lnTo>
                  <a:lnTo>
                    <a:pt x="714" y="1678"/>
                  </a:lnTo>
                  <a:lnTo>
                    <a:pt x="733" y="1686"/>
                  </a:lnTo>
                  <a:lnTo>
                    <a:pt x="753" y="1692"/>
                  </a:lnTo>
                  <a:lnTo>
                    <a:pt x="773" y="1692"/>
                  </a:lnTo>
                  <a:lnTo>
                    <a:pt x="773" y="1692"/>
                  </a:lnTo>
                  <a:lnTo>
                    <a:pt x="797" y="1692"/>
                  </a:lnTo>
                  <a:lnTo>
                    <a:pt x="797" y="1692"/>
                  </a:lnTo>
                  <a:lnTo>
                    <a:pt x="809" y="1690"/>
                  </a:lnTo>
                  <a:lnTo>
                    <a:pt x="809" y="1690"/>
                  </a:lnTo>
                  <a:lnTo>
                    <a:pt x="825" y="1692"/>
                  </a:lnTo>
                  <a:lnTo>
                    <a:pt x="839" y="1696"/>
                  </a:lnTo>
                  <a:lnTo>
                    <a:pt x="839" y="1696"/>
                  </a:lnTo>
                  <a:lnTo>
                    <a:pt x="855" y="1698"/>
                  </a:lnTo>
                  <a:lnTo>
                    <a:pt x="869" y="1704"/>
                  </a:lnTo>
                  <a:lnTo>
                    <a:pt x="869" y="1704"/>
                  </a:lnTo>
                  <a:lnTo>
                    <a:pt x="914" y="1733"/>
                  </a:lnTo>
                  <a:lnTo>
                    <a:pt x="914" y="1733"/>
                  </a:lnTo>
                  <a:lnTo>
                    <a:pt x="932" y="1741"/>
                  </a:lnTo>
                  <a:lnTo>
                    <a:pt x="932" y="1741"/>
                  </a:lnTo>
                  <a:lnTo>
                    <a:pt x="976" y="1765"/>
                  </a:lnTo>
                  <a:lnTo>
                    <a:pt x="1000" y="1775"/>
                  </a:lnTo>
                  <a:lnTo>
                    <a:pt x="1022" y="1785"/>
                  </a:lnTo>
                  <a:lnTo>
                    <a:pt x="1022" y="1785"/>
                  </a:lnTo>
                  <a:lnTo>
                    <a:pt x="1034" y="1781"/>
                  </a:lnTo>
                  <a:lnTo>
                    <a:pt x="1057" y="1771"/>
                  </a:lnTo>
                  <a:lnTo>
                    <a:pt x="1057" y="1771"/>
                  </a:lnTo>
                  <a:lnTo>
                    <a:pt x="1077" y="1761"/>
                  </a:lnTo>
                  <a:lnTo>
                    <a:pt x="1093" y="1755"/>
                  </a:lnTo>
                  <a:lnTo>
                    <a:pt x="1109" y="1753"/>
                  </a:lnTo>
                  <a:lnTo>
                    <a:pt x="1125" y="1751"/>
                  </a:lnTo>
                  <a:lnTo>
                    <a:pt x="1125" y="1751"/>
                  </a:lnTo>
                  <a:lnTo>
                    <a:pt x="1141" y="1753"/>
                  </a:lnTo>
                  <a:lnTo>
                    <a:pt x="1157" y="1757"/>
                  </a:lnTo>
                  <a:lnTo>
                    <a:pt x="1157" y="1757"/>
                  </a:lnTo>
                  <a:lnTo>
                    <a:pt x="1161" y="1753"/>
                  </a:lnTo>
                  <a:lnTo>
                    <a:pt x="1161" y="1753"/>
                  </a:lnTo>
                  <a:lnTo>
                    <a:pt x="1163" y="1717"/>
                  </a:lnTo>
                  <a:lnTo>
                    <a:pt x="1167" y="1684"/>
                  </a:lnTo>
                  <a:lnTo>
                    <a:pt x="1173" y="1648"/>
                  </a:lnTo>
                  <a:lnTo>
                    <a:pt x="1183" y="1614"/>
                  </a:lnTo>
                  <a:lnTo>
                    <a:pt x="1183" y="1614"/>
                  </a:lnTo>
                  <a:lnTo>
                    <a:pt x="1183" y="1592"/>
                  </a:lnTo>
                  <a:lnTo>
                    <a:pt x="1183" y="1592"/>
                  </a:lnTo>
                  <a:lnTo>
                    <a:pt x="1177" y="1562"/>
                  </a:lnTo>
                  <a:lnTo>
                    <a:pt x="1177" y="1562"/>
                  </a:lnTo>
                  <a:lnTo>
                    <a:pt x="1167" y="1515"/>
                  </a:lnTo>
                  <a:lnTo>
                    <a:pt x="1163" y="1493"/>
                  </a:lnTo>
                  <a:lnTo>
                    <a:pt x="1155" y="1471"/>
                  </a:lnTo>
                  <a:lnTo>
                    <a:pt x="1147" y="1453"/>
                  </a:lnTo>
                  <a:lnTo>
                    <a:pt x="1135" y="1435"/>
                  </a:lnTo>
                  <a:lnTo>
                    <a:pt x="1123" y="1419"/>
                  </a:lnTo>
                  <a:lnTo>
                    <a:pt x="1105" y="1405"/>
                  </a:lnTo>
                  <a:lnTo>
                    <a:pt x="1105" y="1405"/>
                  </a:lnTo>
                  <a:lnTo>
                    <a:pt x="1101" y="1401"/>
                  </a:lnTo>
                  <a:lnTo>
                    <a:pt x="1095" y="1395"/>
                  </a:lnTo>
                  <a:lnTo>
                    <a:pt x="1091" y="1389"/>
                  </a:lnTo>
                  <a:lnTo>
                    <a:pt x="1089" y="1381"/>
                  </a:lnTo>
                  <a:lnTo>
                    <a:pt x="1089" y="1376"/>
                  </a:lnTo>
                  <a:lnTo>
                    <a:pt x="1089" y="1368"/>
                  </a:lnTo>
                  <a:lnTo>
                    <a:pt x="1089" y="1362"/>
                  </a:lnTo>
                  <a:lnTo>
                    <a:pt x="1093" y="1354"/>
                  </a:lnTo>
                  <a:lnTo>
                    <a:pt x="1093" y="1354"/>
                  </a:lnTo>
                  <a:lnTo>
                    <a:pt x="1095" y="1348"/>
                  </a:lnTo>
                  <a:lnTo>
                    <a:pt x="1095" y="1348"/>
                  </a:lnTo>
                  <a:lnTo>
                    <a:pt x="1099" y="1340"/>
                  </a:lnTo>
                  <a:lnTo>
                    <a:pt x="1105" y="1332"/>
                  </a:lnTo>
                  <a:lnTo>
                    <a:pt x="1115" y="1322"/>
                  </a:lnTo>
                  <a:lnTo>
                    <a:pt x="1121" y="1320"/>
                  </a:lnTo>
                  <a:lnTo>
                    <a:pt x="1129" y="1318"/>
                  </a:lnTo>
                  <a:lnTo>
                    <a:pt x="1129" y="1318"/>
                  </a:lnTo>
                  <a:lnTo>
                    <a:pt x="1145" y="1314"/>
                  </a:lnTo>
                  <a:lnTo>
                    <a:pt x="1157" y="1310"/>
                  </a:lnTo>
                  <a:lnTo>
                    <a:pt x="1167" y="1302"/>
                  </a:lnTo>
                  <a:lnTo>
                    <a:pt x="1177" y="1294"/>
                  </a:lnTo>
                  <a:lnTo>
                    <a:pt x="1183" y="1282"/>
                  </a:lnTo>
                  <a:lnTo>
                    <a:pt x="1187" y="1268"/>
                  </a:lnTo>
                  <a:lnTo>
                    <a:pt x="1189" y="1248"/>
                  </a:lnTo>
                  <a:lnTo>
                    <a:pt x="1189" y="1226"/>
                  </a:lnTo>
                  <a:lnTo>
                    <a:pt x="1189" y="1226"/>
                  </a:lnTo>
                  <a:lnTo>
                    <a:pt x="1189" y="1214"/>
                  </a:lnTo>
                  <a:lnTo>
                    <a:pt x="1189" y="1205"/>
                  </a:lnTo>
                  <a:lnTo>
                    <a:pt x="1193" y="1187"/>
                  </a:lnTo>
                  <a:lnTo>
                    <a:pt x="1193" y="1187"/>
                  </a:lnTo>
                  <a:lnTo>
                    <a:pt x="1197" y="1179"/>
                  </a:lnTo>
                  <a:lnTo>
                    <a:pt x="1197" y="1179"/>
                  </a:lnTo>
                  <a:lnTo>
                    <a:pt x="1209" y="1109"/>
                  </a:lnTo>
                  <a:lnTo>
                    <a:pt x="1209" y="1103"/>
                  </a:lnTo>
                  <a:lnTo>
                    <a:pt x="1209" y="1103"/>
                  </a:lnTo>
                  <a:lnTo>
                    <a:pt x="1203" y="1095"/>
                  </a:lnTo>
                  <a:lnTo>
                    <a:pt x="1201" y="1085"/>
                  </a:lnTo>
                  <a:lnTo>
                    <a:pt x="1199" y="1075"/>
                  </a:lnTo>
                  <a:lnTo>
                    <a:pt x="1201" y="1063"/>
                  </a:lnTo>
                  <a:lnTo>
                    <a:pt x="1201" y="1063"/>
                  </a:lnTo>
                  <a:lnTo>
                    <a:pt x="1205" y="1053"/>
                  </a:lnTo>
                  <a:lnTo>
                    <a:pt x="1213" y="1045"/>
                  </a:lnTo>
                  <a:lnTo>
                    <a:pt x="1220" y="1040"/>
                  </a:lnTo>
                  <a:lnTo>
                    <a:pt x="1232" y="1036"/>
                  </a:lnTo>
                  <a:lnTo>
                    <a:pt x="1280" y="1028"/>
                  </a:lnTo>
                  <a:lnTo>
                    <a:pt x="1280" y="1028"/>
                  </a:lnTo>
                  <a:lnTo>
                    <a:pt x="1387" y="1006"/>
                  </a:lnTo>
                  <a:lnTo>
                    <a:pt x="1387" y="1006"/>
                  </a:lnTo>
                  <a:lnTo>
                    <a:pt x="1429" y="998"/>
                  </a:lnTo>
                  <a:lnTo>
                    <a:pt x="1429" y="998"/>
                  </a:lnTo>
                  <a:lnTo>
                    <a:pt x="1473" y="990"/>
                  </a:lnTo>
                  <a:lnTo>
                    <a:pt x="1515" y="982"/>
                  </a:lnTo>
                  <a:lnTo>
                    <a:pt x="1515" y="982"/>
                  </a:lnTo>
                  <a:lnTo>
                    <a:pt x="1519" y="978"/>
                  </a:lnTo>
                  <a:lnTo>
                    <a:pt x="1519" y="978"/>
                  </a:lnTo>
                  <a:lnTo>
                    <a:pt x="1519" y="978"/>
                  </a:lnTo>
                  <a:lnTo>
                    <a:pt x="1519" y="978"/>
                  </a:lnTo>
                  <a:lnTo>
                    <a:pt x="1529" y="958"/>
                  </a:lnTo>
                  <a:lnTo>
                    <a:pt x="1529" y="958"/>
                  </a:lnTo>
                  <a:lnTo>
                    <a:pt x="1535" y="952"/>
                  </a:lnTo>
                  <a:lnTo>
                    <a:pt x="1543" y="946"/>
                  </a:lnTo>
                  <a:lnTo>
                    <a:pt x="1550" y="942"/>
                  </a:lnTo>
                  <a:lnTo>
                    <a:pt x="1558" y="940"/>
                  </a:lnTo>
                  <a:lnTo>
                    <a:pt x="1558" y="940"/>
                  </a:lnTo>
                  <a:lnTo>
                    <a:pt x="1558" y="940"/>
                  </a:lnTo>
                  <a:lnTo>
                    <a:pt x="1574" y="938"/>
                  </a:lnTo>
                  <a:lnTo>
                    <a:pt x="1574" y="938"/>
                  </a:lnTo>
                  <a:lnTo>
                    <a:pt x="1584" y="938"/>
                  </a:lnTo>
                  <a:lnTo>
                    <a:pt x="1594" y="942"/>
                  </a:lnTo>
                  <a:lnTo>
                    <a:pt x="1594" y="942"/>
                  </a:lnTo>
                  <a:lnTo>
                    <a:pt x="1620" y="950"/>
                  </a:lnTo>
                  <a:lnTo>
                    <a:pt x="1632" y="954"/>
                  </a:lnTo>
                  <a:lnTo>
                    <a:pt x="1642" y="954"/>
                  </a:lnTo>
                  <a:lnTo>
                    <a:pt x="1642" y="954"/>
                  </a:lnTo>
                  <a:lnTo>
                    <a:pt x="1648" y="954"/>
                  </a:lnTo>
                  <a:lnTo>
                    <a:pt x="1656" y="948"/>
                  </a:lnTo>
                  <a:lnTo>
                    <a:pt x="1668" y="934"/>
                  </a:lnTo>
                  <a:lnTo>
                    <a:pt x="1684" y="910"/>
                  </a:lnTo>
                  <a:lnTo>
                    <a:pt x="1684" y="910"/>
                  </a:lnTo>
                  <a:lnTo>
                    <a:pt x="1698" y="888"/>
                  </a:lnTo>
                  <a:lnTo>
                    <a:pt x="1713" y="867"/>
                  </a:lnTo>
                  <a:lnTo>
                    <a:pt x="1731" y="849"/>
                  </a:lnTo>
                  <a:lnTo>
                    <a:pt x="1741" y="841"/>
                  </a:lnTo>
                  <a:lnTo>
                    <a:pt x="1751" y="833"/>
                  </a:lnTo>
                  <a:lnTo>
                    <a:pt x="1751" y="833"/>
                  </a:lnTo>
                  <a:lnTo>
                    <a:pt x="1735" y="829"/>
                  </a:lnTo>
                  <a:lnTo>
                    <a:pt x="1721" y="825"/>
                  </a:lnTo>
                  <a:lnTo>
                    <a:pt x="1721" y="825"/>
                  </a:lnTo>
                  <a:lnTo>
                    <a:pt x="1708" y="819"/>
                  </a:lnTo>
                  <a:lnTo>
                    <a:pt x="1698" y="817"/>
                  </a:lnTo>
                  <a:lnTo>
                    <a:pt x="1698" y="8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6" name="Freeform 6">
              <a:extLst>
                <a:ext uri="{FF2B5EF4-FFF2-40B4-BE49-F238E27FC236}">
                  <a16:creationId xmlns:a16="http://schemas.microsoft.com/office/drawing/2014/main" id="{AA4D7251-1F6E-48B6-9BA7-C20523B0DADF}"/>
                </a:ext>
              </a:extLst>
            </p:cNvPr>
            <p:cNvSpPr>
              <a:spLocks/>
            </p:cNvSpPr>
            <p:nvPr/>
          </p:nvSpPr>
          <p:spPr bwMode="auto">
            <a:xfrm>
              <a:off x="2073276" y="1446213"/>
              <a:ext cx="2333625" cy="2914650"/>
            </a:xfrm>
            <a:custGeom>
              <a:avLst/>
              <a:gdLst>
                <a:gd name="T0" fmla="*/ 1014 w 1470"/>
                <a:gd name="T1" fmla="*/ 1669 h 1836"/>
                <a:gd name="T2" fmla="*/ 1050 w 1470"/>
                <a:gd name="T3" fmla="*/ 1636 h 1836"/>
                <a:gd name="T4" fmla="*/ 1096 w 1470"/>
                <a:gd name="T5" fmla="*/ 1620 h 1836"/>
                <a:gd name="T6" fmla="*/ 1126 w 1470"/>
                <a:gd name="T7" fmla="*/ 1618 h 1836"/>
                <a:gd name="T8" fmla="*/ 1136 w 1470"/>
                <a:gd name="T9" fmla="*/ 1500 h 1836"/>
                <a:gd name="T10" fmla="*/ 1173 w 1470"/>
                <a:gd name="T11" fmla="*/ 1343 h 1836"/>
                <a:gd name="T12" fmla="*/ 1233 w 1470"/>
                <a:gd name="T13" fmla="*/ 1318 h 1836"/>
                <a:gd name="T14" fmla="*/ 1307 w 1470"/>
                <a:gd name="T15" fmla="*/ 1300 h 1836"/>
                <a:gd name="T16" fmla="*/ 1305 w 1470"/>
                <a:gd name="T17" fmla="*/ 1220 h 1836"/>
                <a:gd name="T18" fmla="*/ 1326 w 1470"/>
                <a:gd name="T19" fmla="*/ 1161 h 1836"/>
                <a:gd name="T20" fmla="*/ 1390 w 1470"/>
                <a:gd name="T21" fmla="*/ 1127 h 1836"/>
                <a:gd name="T22" fmla="*/ 1466 w 1470"/>
                <a:gd name="T23" fmla="*/ 996 h 1836"/>
                <a:gd name="T24" fmla="*/ 1424 w 1470"/>
                <a:gd name="T25" fmla="*/ 970 h 1836"/>
                <a:gd name="T26" fmla="*/ 1354 w 1470"/>
                <a:gd name="T27" fmla="*/ 962 h 1836"/>
                <a:gd name="T28" fmla="*/ 1283 w 1470"/>
                <a:gd name="T29" fmla="*/ 894 h 1836"/>
                <a:gd name="T30" fmla="*/ 1201 w 1470"/>
                <a:gd name="T31" fmla="*/ 852 h 1836"/>
                <a:gd name="T32" fmla="*/ 1159 w 1470"/>
                <a:gd name="T33" fmla="*/ 840 h 1836"/>
                <a:gd name="T34" fmla="*/ 1106 w 1470"/>
                <a:gd name="T35" fmla="*/ 866 h 1836"/>
                <a:gd name="T36" fmla="*/ 1050 w 1470"/>
                <a:gd name="T37" fmla="*/ 844 h 1836"/>
                <a:gd name="T38" fmla="*/ 935 w 1470"/>
                <a:gd name="T39" fmla="*/ 771 h 1836"/>
                <a:gd name="T40" fmla="*/ 889 w 1470"/>
                <a:gd name="T41" fmla="*/ 739 h 1836"/>
                <a:gd name="T42" fmla="*/ 855 w 1470"/>
                <a:gd name="T43" fmla="*/ 747 h 1836"/>
                <a:gd name="T44" fmla="*/ 818 w 1470"/>
                <a:gd name="T45" fmla="*/ 703 h 1836"/>
                <a:gd name="T46" fmla="*/ 734 w 1470"/>
                <a:gd name="T47" fmla="*/ 687 h 1836"/>
                <a:gd name="T48" fmla="*/ 712 w 1470"/>
                <a:gd name="T49" fmla="*/ 626 h 1836"/>
                <a:gd name="T50" fmla="*/ 764 w 1470"/>
                <a:gd name="T51" fmla="*/ 546 h 1836"/>
                <a:gd name="T52" fmla="*/ 728 w 1470"/>
                <a:gd name="T53" fmla="*/ 506 h 1836"/>
                <a:gd name="T54" fmla="*/ 670 w 1470"/>
                <a:gd name="T55" fmla="*/ 415 h 1836"/>
                <a:gd name="T56" fmla="*/ 674 w 1470"/>
                <a:gd name="T57" fmla="*/ 320 h 1836"/>
                <a:gd name="T58" fmla="*/ 728 w 1470"/>
                <a:gd name="T59" fmla="*/ 242 h 1836"/>
                <a:gd name="T60" fmla="*/ 676 w 1470"/>
                <a:gd name="T61" fmla="*/ 169 h 1836"/>
                <a:gd name="T62" fmla="*/ 698 w 1470"/>
                <a:gd name="T63" fmla="*/ 89 h 1836"/>
                <a:gd name="T64" fmla="*/ 597 w 1470"/>
                <a:gd name="T65" fmla="*/ 75 h 1836"/>
                <a:gd name="T66" fmla="*/ 490 w 1470"/>
                <a:gd name="T67" fmla="*/ 5 h 1836"/>
                <a:gd name="T68" fmla="*/ 418 w 1470"/>
                <a:gd name="T69" fmla="*/ 105 h 1836"/>
                <a:gd name="T70" fmla="*/ 440 w 1470"/>
                <a:gd name="T71" fmla="*/ 178 h 1836"/>
                <a:gd name="T72" fmla="*/ 428 w 1470"/>
                <a:gd name="T73" fmla="*/ 228 h 1836"/>
                <a:gd name="T74" fmla="*/ 297 w 1470"/>
                <a:gd name="T75" fmla="*/ 337 h 1836"/>
                <a:gd name="T76" fmla="*/ 183 w 1470"/>
                <a:gd name="T77" fmla="*/ 419 h 1836"/>
                <a:gd name="T78" fmla="*/ 112 w 1470"/>
                <a:gd name="T79" fmla="*/ 485 h 1836"/>
                <a:gd name="T80" fmla="*/ 42 w 1470"/>
                <a:gd name="T81" fmla="*/ 592 h 1836"/>
                <a:gd name="T82" fmla="*/ 2 w 1470"/>
                <a:gd name="T83" fmla="*/ 685 h 1836"/>
                <a:gd name="T84" fmla="*/ 20 w 1470"/>
                <a:gd name="T85" fmla="*/ 769 h 1836"/>
                <a:gd name="T86" fmla="*/ 28 w 1470"/>
                <a:gd name="T87" fmla="*/ 834 h 1836"/>
                <a:gd name="T88" fmla="*/ 50 w 1470"/>
                <a:gd name="T89" fmla="*/ 948 h 1836"/>
                <a:gd name="T90" fmla="*/ 36 w 1470"/>
                <a:gd name="T91" fmla="*/ 1055 h 1836"/>
                <a:gd name="T92" fmla="*/ 84 w 1470"/>
                <a:gd name="T93" fmla="*/ 1121 h 1836"/>
                <a:gd name="T94" fmla="*/ 152 w 1470"/>
                <a:gd name="T95" fmla="*/ 1200 h 1836"/>
                <a:gd name="T96" fmla="*/ 203 w 1470"/>
                <a:gd name="T97" fmla="*/ 1206 h 1836"/>
                <a:gd name="T98" fmla="*/ 247 w 1470"/>
                <a:gd name="T99" fmla="*/ 1230 h 1836"/>
                <a:gd name="T100" fmla="*/ 297 w 1470"/>
                <a:gd name="T101" fmla="*/ 1296 h 1836"/>
                <a:gd name="T102" fmla="*/ 392 w 1470"/>
                <a:gd name="T103" fmla="*/ 1415 h 1836"/>
                <a:gd name="T104" fmla="*/ 557 w 1470"/>
                <a:gd name="T105" fmla="*/ 1520 h 1836"/>
                <a:gd name="T106" fmla="*/ 661 w 1470"/>
                <a:gd name="T107" fmla="*/ 1506 h 1836"/>
                <a:gd name="T108" fmla="*/ 754 w 1470"/>
                <a:gd name="T109" fmla="*/ 1493 h 1836"/>
                <a:gd name="T110" fmla="*/ 804 w 1470"/>
                <a:gd name="T111" fmla="*/ 1568 h 1836"/>
                <a:gd name="T112" fmla="*/ 833 w 1470"/>
                <a:gd name="T113" fmla="*/ 1612 h 1836"/>
                <a:gd name="T114" fmla="*/ 895 w 1470"/>
                <a:gd name="T115" fmla="*/ 1679 h 1836"/>
                <a:gd name="T116" fmla="*/ 909 w 1470"/>
                <a:gd name="T117" fmla="*/ 1785 h 1836"/>
                <a:gd name="T118" fmla="*/ 921 w 1470"/>
                <a:gd name="T119" fmla="*/ 1823 h 1836"/>
                <a:gd name="T120" fmla="*/ 979 w 1470"/>
                <a:gd name="T121" fmla="*/ 1834 h 1836"/>
                <a:gd name="T122" fmla="*/ 1024 w 1470"/>
                <a:gd name="T123" fmla="*/ 178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836">
                  <a:moveTo>
                    <a:pt x="1004" y="1733"/>
                  </a:moveTo>
                  <a:lnTo>
                    <a:pt x="1004" y="1733"/>
                  </a:lnTo>
                  <a:lnTo>
                    <a:pt x="979" y="1689"/>
                  </a:lnTo>
                  <a:lnTo>
                    <a:pt x="979" y="1689"/>
                  </a:lnTo>
                  <a:lnTo>
                    <a:pt x="989" y="1685"/>
                  </a:lnTo>
                  <a:lnTo>
                    <a:pt x="996" y="1681"/>
                  </a:lnTo>
                  <a:lnTo>
                    <a:pt x="1014" y="1669"/>
                  </a:lnTo>
                  <a:lnTo>
                    <a:pt x="1014" y="1669"/>
                  </a:lnTo>
                  <a:lnTo>
                    <a:pt x="1014" y="1667"/>
                  </a:lnTo>
                  <a:lnTo>
                    <a:pt x="1014" y="1667"/>
                  </a:lnTo>
                  <a:lnTo>
                    <a:pt x="1022" y="1658"/>
                  </a:lnTo>
                  <a:lnTo>
                    <a:pt x="1030" y="1650"/>
                  </a:lnTo>
                  <a:lnTo>
                    <a:pt x="1040" y="1642"/>
                  </a:lnTo>
                  <a:lnTo>
                    <a:pt x="1050" y="1636"/>
                  </a:lnTo>
                  <a:lnTo>
                    <a:pt x="1050" y="1636"/>
                  </a:lnTo>
                  <a:lnTo>
                    <a:pt x="1060" y="1630"/>
                  </a:lnTo>
                  <a:lnTo>
                    <a:pt x="1070" y="1624"/>
                  </a:lnTo>
                  <a:lnTo>
                    <a:pt x="1080" y="1620"/>
                  </a:lnTo>
                  <a:lnTo>
                    <a:pt x="1092" y="1620"/>
                  </a:lnTo>
                  <a:lnTo>
                    <a:pt x="1092" y="1620"/>
                  </a:lnTo>
                  <a:lnTo>
                    <a:pt x="1096" y="1620"/>
                  </a:lnTo>
                  <a:lnTo>
                    <a:pt x="1096" y="1620"/>
                  </a:lnTo>
                  <a:lnTo>
                    <a:pt x="1112" y="1618"/>
                  </a:lnTo>
                  <a:lnTo>
                    <a:pt x="1112" y="1618"/>
                  </a:lnTo>
                  <a:lnTo>
                    <a:pt x="1112" y="1618"/>
                  </a:lnTo>
                  <a:lnTo>
                    <a:pt x="1114" y="1618"/>
                  </a:lnTo>
                  <a:lnTo>
                    <a:pt x="1114" y="1618"/>
                  </a:lnTo>
                  <a:lnTo>
                    <a:pt x="1126" y="1618"/>
                  </a:lnTo>
                  <a:lnTo>
                    <a:pt x="1130" y="1616"/>
                  </a:lnTo>
                  <a:lnTo>
                    <a:pt x="1130" y="1616"/>
                  </a:lnTo>
                  <a:lnTo>
                    <a:pt x="1132" y="1610"/>
                  </a:lnTo>
                  <a:lnTo>
                    <a:pt x="1132" y="1596"/>
                  </a:lnTo>
                  <a:lnTo>
                    <a:pt x="1132" y="1596"/>
                  </a:lnTo>
                  <a:lnTo>
                    <a:pt x="1136" y="1500"/>
                  </a:lnTo>
                  <a:lnTo>
                    <a:pt x="1136" y="1500"/>
                  </a:lnTo>
                  <a:lnTo>
                    <a:pt x="1140" y="1429"/>
                  </a:lnTo>
                  <a:lnTo>
                    <a:pt x="1140" y="1429"/>
                  </a:lnTo>
                  <a:lnTo>
                    <a:pt x="1144" y="1403"/>
                  </a:lnTo>
                  <a:lnTo>
                    <a:pt x="1150" y="1379"/>
                  </a:lnTo>
                  <a:lnTo>
                    <a:pt x="1159" y="1359"/>
                  </a:lnTo>
                  <a:lnTo>
                    <a:pt x="1165" y="1351"/>
                  </a:lnTo>
                  <a:lnTo>
                    <a:pt x="1173" y="1343"/>
                  </a:lnTo>
                  <a:lnTo>
                    <a:pt x="1173" y="1343"/>
                  </a:lnTo>
                  <a:lnTo>
                    <a:pt x="1181" y="1337"/>
                  </a:lnTo>
                  <a:lnTo>
                    <a:pt x="1189" y="1332"/>
                  </a:lnTo>
                  <a:lnTo>
                    <a:pt x="1189" y="1332"/>
                  </a:lnTo>
                  <a:lnTo>
                    <a:pt x="1203" y="1326"/>
                  </a:lnTo>
                  <a:lnTo>
                    <a:pt x="1217" y="1322"/>
                  </a:lnTo>
                  <a:lnTo>
                    <a:pt x="1233" y="1318"/>
                  </a:lnTo>
                  <a:lnTo>
                    <a:pt x="1249" y="1318"/>
                  </a:lnTo>
                  <a:lnTo>
                    <a:pt x="1249" y="1318"/>
                  </a:lnTo>
                  <a:lnTo>
                    <a:pt x="1263" y="1316"/>
                  </a:lnTo>
                  <a:lnTo>
                    <a:pt x="1277" y="1312"/>
                  </a:lnTo>
                  <a:lnTo>
                    <a:pt x="1291" y="1308"/>
                  </a:lnTo>
                  <a:lnTo>
                    <a:pt x="1307" y="1300"/>
                  </a:lnTo>
                  <a:lnTo>
                    <a:pt x="1307" y="1300"/>
                  </a:lnTo>
                  <a:lnTo>
                    <a:pt x="1311" y="1298"/>
                  </a:lnTo>
                  <a:lnTo>
                    <a:pt x="1313" y="1294"/>
                  </a:lnTo>
                  <a:lnTo>
                    <a:pt x="1315" y="1284"/>
                  </a:lnTo>
                  <a:lnTo>
                    <a:pt x="1313" y="1268"/>
                  </a:lnTo>
                  <a:lnTo>
                    <a:pt x="1313" y="1268"/>
                  </a:lnTo>
                  <a:lnTo>
                    <a:pt x="1307" y="1244"/>
                  </a:lnTo>
                  <a:lnTo>
                    <a:pt x="1305" y="1220"/>
                  </a:lnTo>
                  <a:lnTo>
                    <a:pt x="1305" y="1210"/>
                  </a:lnTo>
                  <a:lnTo>
                    <a:pt x="1307" y="1198"/>
                  </a:lnTo>
                  <a:lnTo>
                    <a:pt x="1309" y="1188"/>
                  </a:lnTo>
                  <a:lnTo>
                    <a:pt x="1313" y="1178"/>
                  </a:lnTo>
                  <a:lnTo>
                    <a:pt x="1313" y="1178"/>
                  </a:lnTo>
                  <a:lnTo>
                    <a:pt x="1321" y="1168"/>
                  </a:lnTo>
                  <a:lnTo>
                    <a:pt x="1326" y="1161"/>
                  </a:lnTo>
                  <a:lnTo>
                    <a:pt x="1334" y="1153"/>
                  </a:lnTo>
                  <a:lnTo>
                    <a:pt x="1344" y="1147"/>
                  </a:lnTo>
                  <a:lnTo>
                    <a:pt x="1364" y="1137"/>
                  </a:lnTo>
                  <a:lnTo>
                    <a:pt x="1388" y="1129"/>
                  </a:lnTo>
                  <a:lnTo>
                    <a:pt x="1388" y="1129"/>
                  </a:lnTo>
                  <a:lnTo>
                    <a:pt x="1390" y="1127"/>
                  </a:lnTo>
                  <a:lnTo>
                    <a:pt x="1390" y="1127"/>
                  </a:lnTo>
                  <a:lnTo>
                    <a:pt x="1406" y="1103"/>
                  </a:lnTo>
                  <a:lnTo>
                    <a:pt x="1406" y="1103"/>
                  </a:lnTo>
                  <a:lnTo>
                    <a:pt x="1436" y="1057"/>
                  </a:lnTo>
                  <a:lnTo>
                    <a:pt x="1448" y="1033"/>
                  </a:lnTo>
                  <a:lnTo>
                    <a:pt x="1458" y="1011"/>
                  </a:lnTo>
                  <a:lnTo>
                    <a:pt x="1458" y="1011"/>
                  </a:lnTo>
                  <a:lnTo>
                    <a:pt x="1466" y="996"/>
                  </a:lnTo>
                  <a:lnTo>
                    <a:pt x="1466" y="996"/>
                  </a:lnTo>
                  <a:lnTo>
                    <a:pt x="1470" y="972"/>
                  </a:lnTo>
                  <a:lnTo>
                    <a:pt x="1470" y="972"/>
                  </a:lnTo>
                  <a:lnTo>
                    <a:pt x="1462" y="970"/>
                  </a:lnTo>
                  <a:lnTo>
                    <a:pt x="1448" y="970"/>
                  </a:lnTo>
                  <a:lnTo>
                    <a:pt x="1448" y="970"/>
                  </a:lnTo>
                  <a:lnTo>
                    <a:pt x="1424" y="970"/>
                  </a:lnTo>
                  <a:lnTo>
                    <a:pt x="1416" y="970"/>
                  </a:lnTo>
                  <a:lnTo>
                    <a:pt x="1416" y="970"/>
                  </a:lnTo>
                  <a:lnTo>
                    <a:pt x="1406" y="972"/>
                  </a:lnTo>
                  <a:lnTo>
                    <a:pt x="1406" y="972"/>
                  </a:lnTo>
                  <a:lnTo>
                    <a:pt x="1388" y="970"/>
                  </a:lnTo>
                  <a:lnTo>
                    <a:pt x="1370" y="966"/>
                  </a:lnTo>
                  <a:lnTo>
                    <a:pt x="1354" y="962"/>
                  </a:lnTo>
                  <a:lnTo>
                    <a:pt x="1338" y="954"/>
                  </a:lnTo>
                  <a:lnTo>
                    <a:pt x="1326" y="944"/>
                  </a:lnTo>
                  <a:lnTo>
                    <a:pt x="1313" y="932"/>
                  </a:lnTo>
                  <a:lnTo>
                    <a:pt x="1303" y="918"/>
                  </a:lnTo>
                  <a:lnTo>
                    <a:pt x="1293" y="902"/>
                  </a:lnTo>
                  <a:lnTo>
                    <a:pt x="1293" y="902"/>
                  </a:lnTo>
                  <a:lnTo>
                    <a:pt x="1283" y="894"/>
                  </a:lnTo>
                  <a:lnTo>
                    <a:pt x="1269" y="886"/>
                  </a:lnTo>
                  <a:lnTo>
                    <a:pt x="1269" y="886"/>
                  </a:lnTo>
                  <a:lnTo>
                    <a:pt x="1257" y="880"/>
                  </a:lnTo>
                  <a:lnTo>
                    <a:pt x="1257" y="880"/>
                  </a:lnTo>
                  <a:lnTo>
                    <a:pt x="1229" y="866"/>
                  </a:lnTo>
                  <a:lnTo>
                    <a:pt x="1229" y="866"/>
                  </a:lnTo>
                  <a:lnTo>
                    <a:pt x="1201" y="852"/>
                  </a:lnTo>
                  <a:lnTo>
                    <a:pt x="1201" y="852"/>
                  </a:lnTo>
                  <a:lnTo>
                    <a:pt x="1181" y="842"/>
                  </a:lnTo>
                  <a:lnTo>
                    <a:pt x="1173" y="838"/>
                  </a:lnTo>
                  <a:lnTo>
                    <a:pt x="1165" y="836"/>
                  </a:lnTo>
                  <a:lnTo>
                    <a:pt x="1165" y="836"/>
                  </a:lnTo>
                  <a:lnTo>
                    <a:pt x="1163" y="838"/>
                  </a:lnTo>
                  <a:lnTo>
                    <a:pt x="1159" y="840"/>
                  </a:lnTo>
                  <a:lnTo>
                    <a:pt x="1156" y="846"/>
                  </a:lnTo>
                  <a:lnTo>
                    <a:pt x="1156" y="846"/>
                  </a:lnTo>
                  <a:lnTo>
                    <a:pt x="1150" y="852"/>
                  </a:lnTo>
                  <a:lnTo>
                    <a:pt x="1144" y="856"/>
                  </a:lnTo>
                  <a:lnTo>
                    <a:pt x="1132" y="862"/>
                  </a:lnTo>
                  <a:lnTo>
                    <a:pt x="1118" y="866"/>
                  </a:lnTo>
                  <a:lnTo>
                    <a:pt x="1106" y="866"/>
                  </a:lnTo>
                  <a:lnTo>
                    <a:pt x="1106" y="866"/>
                  </a:lnTo>
                  <a:lnTo>
                    <a:pt x="1094" y="866"/>
                  </a:lnTo>
                  <a:lnTo>
                    <a:pt x="1084" y="864"/>
                  </a:lnTo>
                  <a:lnTo>
                    <a:pt x="1072" y="860"/>
                  </a:lnTo>
                  <a:lnTo>
                    <a:pt x="1062" y="852"/>
                  </a:lnTo>
                  <a:lnTo>
                    <a:pt x="1062" y="852"/>
                  </a:lnTo>
                  <a:lnTo>
                    <a:pt x="1050" y="844"/>
                  </a:lnTo>
                  <a:lnTo>
                    <a:pt x="1040" y="838"/>
                  </a:lnTo>
                  <a:lnTo>
                    <a:pt x="1014" y="825"/>
                  </a:lnTo>
                  <a:lnTo>
                    <a:pt x="1014" y="825"/>
                  </a:lnTo>
                  <a:lnTo>
                    <a:pt x="989" y="811"/>
                  </a:lnTo>
                  <a:lnTo>
                    <a:pt x="961" y="795"/>
                  </a:lnTo>
                  <a:lnTo>
                    <a:pt x="947" y="783"/>
                  </a:lnTo>
                  <a:lnTo>
                    <a:pt x="935" y="771"/>
                  </a:lnTo>
                  <a:lnTo>
                    <a:pt x="923" y="757"/>
                  </a:lnTo>
                  <a:lnTo>
                    <a:pt x="913" y="741"/>
                  </a:lnTo>
                  <a:lnTo>
                    <a:pt x="913" y="741"/>
                  </a:lnTo>
                  <a:lnTo>
                    <a:pt x="891" y="739"/>
                  </a:lnTo>
                  <a:lnTo>
                    <a:pt x="891" y="739"/>
                  </a:lnTo>
                  <a:lnTo>
                    <a:pt x="889" y="739"/>
                  </a:lnTo>
                  <a:lnTo>
                    <a:pt x="889" y="739"/>
                  </a:lnTo>
                  <a:lnTo>
                    <a:pt x="879" y="743"/>
                  </a:lnTo>
                  <a:lnTo>
                    <a:pt x="869" y="745"/>
                  </a:lnTo>
                  <a:lnTo>
                    <a:pt x="869" y="745"/>
                  </a:lnTo>
                  <a:lnTo>
                    <a:pt x="861" y="747"/>
                  </a:lnTo>
                  <a:lnTo>
                    <a:pt x="861" y="747"/>
                  </a:lnTo>
                  <a:lnTo>
                    <a:pt x="855" y="747"/>
                  </a:lnTo>
                  <a:lnTo>
                    <a:pt x="855" y="747"/>
                  </a:lnTo>
                  <a:lnTo>
                    <a:pt x="843" y="743"/>
                  </a:lnTo>
                  <a:lnTo>
                    <a:pt x="833" y="737"/>
                  </a:lnTo>
                  <a:lnTo>
                    <a:pt x="826" y="727"/>
                  </a:lnTo>
                  <a:lnTo>
                    <a:pt x="822" y="717"/>
                  </a:lnTo>
                  <a:lnTo>
                    <a:pt x="818" y="705"/>
                  </a:lnTo>
                  <a:lnTo>
                    <a:pt x="818" y="703"/>
                  </a:lnTo>
                  <a:lnTo>
                    <a:pt x="818" y="703"/>
                  </a:lnTo>
                  <a:lnTo>
                    <a:pt x="794" y="703"/>
                  </a:lnTo>
                  <a:lnTo>
                    <a:pt x="794" y="703"/>
                  </a:lnTo>
                  <a:lnTo>
                    <a:pt x="778" y="703"/>
                  </a:lnTo>
                  <a:lnTo>
                    <a:pt x="778" y="703"/>
                  </a:lnTo>
                  <a:lnTo>
                    <a:pt x="762" y="701"/>
                  </a:lnTo>
                  <a:lnTo>
                    <a:pt x="744" y="693"/>
                  </a:lnTo>
                  <a:lnTo>
                    <a:pt x="734" y="687"/>
                  </a:lnTo>
                  <a:lnTo>
                    <a:pt x="724" y="681"/>
                  </a:lnTo>
                  <a:lnTo>
                    <a:pt x="718" y="673"/>
                  </a:lnTo>
                  <a:lnTo>
                    <a:pt x="712" y="662"/>
                  </a:lnTo>
                  <a:lnTo>
                    <a:pt x="712" y="662"/>
                  </a:lnTo>
                  <a:lnTo>
                    <a:pt x="708" y="650"/>
                  </a:lnTo>
                  <a:lnTo>
                    <a:pt x="708" y="638"/>
                  </a:lnTo>
                  <a:lnTo>
                    <a:pt x="712" y="626"/>
                  </a:lnTo>
                  <a:lnTo>
                    <a:pt x="716" y="614"/>
                  </a:lnTo>
                  <a:lnTo>
                    <a:pt x="726" y="598"/>
                  </a:lnTo>
                  <a:lnTo>
                    <a:pt x="734" y="588"/>
                  </a:lnTo>
                  <a:lnTo>
                    <a:pt x="734" y="588"/>
                  </a:lnTo>
                  <a:lnTo>
                    <a:pt x="750" y="568"/>
                  </a:lnTo>
                  <a:lnTo>
                    <a:pt x="760" y="554"/>
                  </a:lnTo>
                  <a:lnTo>
                    <a:pt x="764" y="546"/>
                  </a:lnTo>
                  <a:lnTo>
                    <a:pt x="764" y="544"/>
                  </a:lnTo>
                  <a:lnTo>
                    <a:pt x="764" y="544"/>
                  </a:lnTo>
                  <a:lnTo>
                    <a:pt x="762" y="540"/>
                  </a:lnTo>
                  <a:lnTo>
                    <a:pt x="758" y="534"/>
                  </a:lnTo>
                  <a:lnTo>
                    <a:pt x="746" y="522"/>
                  </a:lnTo>
                  <a:lnTo>
                    <a:pt x="728" y="506"/>
                  </a:lnTo>
                  <a:lnTo>
                    <a:pt x="728" y="506"/>
                  </a:lnTo>
                  <a:lnTo>
                    <a:pt x="716" y="497"/>
                  </a:lnTo>
                  <a:lnTo>
                    <a:pt x="704" y="487"/>
                  </a:lnTo>
                  <a:lnTo>
                    <a:pt x="694" y="473"/>
                  </a:lnTo>
                  <a:lnTo>
                    <a:pt x="686" y="461"/>
                  </a:lnTo>
                  <a:lnTo>
                    <a:pt x="680" y="445"/>
                  </a:lnTo>
                  <a:lnTo>
                    <a:pt x="674" y="431"/>
                  </a:lnTo>
                  <a:lnTo>
                    <a:pt x="670" y="415"/>
                  </a:lnTo>
                  <a:lnTo>
                    <a:pt x="666" y="397"/>
                  </a:lnTo>
                  <a:lnTo>
                    <a:pt x="666" y="397"/>
                  </a:lnTo>
                  <a:lnTo>
                    <a:pt x="664" y="381"/>
                  </a:lnTo>
                  <a:lnTo>
                    <a:pt x="666" y="365"/>
                  </a:lnTo>
                  <a:lnTo>
                    <a:pt x="666" y="349"/>
                  </a:lnTo>
                  <a:lnTo>
                    <a:pt x="670" y="334"/>
                  </a:lnTo>
                  <a:lnTo>
                    <a:pt x="674" y="320"/>
                  </a:lnTo>
                  <a:lnTo>
                    <a:pt x="680" y="306"/>
                  </a:lnTo>
                  <a:lnTo>
                    <a:pt x="688" y="292"/>
                  </a:lnTo>
                  <a:lnTo>
                    <a:pt x="698" y="280"/>
                  </a:lnTo>
                  <a:lnTo>
                    <a:pt x="698" y="280"/>
                  </a:lnTo>
                  <a:lnTo>
                    <a:pt x="714" y="258"/>
                  </a:lnTo>
                  <a:lnTo>
                    <a:pt x="728" y="242"/>
                  </a:lnTo>
                  <a:lnTo>
                    <a:pt x="728" y="242"/>
                  </a:lnTo>
                  <a:lnTo>
                    <a:pt x="716" y="226"/>
                  </a:lnTo>
                  <a:lnTo>
                    <a:pt x="698" y="206"/>
                  </a:lnTo>
                  <a:lnTo>
                    <a:pt x="696" y="206"/>
                  </a:lnTo>
                  <a:lnTo>
                    <a:pt x="696" y="206"/>
                  </a:lnTo>
                  <a:lnTo>
                    <a:pt x="684" y="190"/>
                  </a:lnTo>
                  <a:lnTo>
                    <a:pt x="680" y="180"/>
                  </a:lnTo>
                  <a:lnTo>
                    <a:pt x="676" y="169"/>
                  </a:lnTo>
                  <a:lnTo>
                    <a:pt x="674" y="159"/>
                  </a:lnTo>
                  <a:lnTo>
                    <a:pt x="672" y="147"/>
                  </a:lnTo>
                  <a:lnTo>
                    <a:pt x="674" y="135"/>
                  </a:lnTo>
                  <a:lnTo>
                    <a:pt x="678" y="125"/>
                  </a:lnTo>
                  <a:lnTo>
                    <a:pt x="678" y="125"/>
                  </a:lnTo>
                  <a:lnTo>
                    <a:pt x="698" y="89"/>
                  </a:lnTo>
                  <a:lnTo>
                    <a:pt x="698" y="89"/>
                  </a:lnTo>
                  <a:lnTo>
                    <a:pt x="678" y="89"/>
                  </a:lnTo>
                  <a:lnTo>
                    <a:pt x="678" y="89"/>
                  </a:lnTo>
                  <a:lnTo>
                    <a:pt x="655" y="89"/>
                  </a:lnTo>
                  <a:lnTo>
                    <a:pt x="635" y="87"/>
                  </a:lnTo>
                  <a:lnTo>
                    <a:pt x="635" y="87"/>
                  </a:lnTo>
                  <a:lnTo>
                    <a:pt x="615" y="83"/>
                  </a:lnTo>
                  <a:lnTo>
                    <a:pt x="597" y="75"/>
                  </a:lnTo>
                  <a:lnTo>
                    <a:pt x="579" y="67"/>
                  </a:lnTo>
                  <a:lnTo>
                    <a:pt x="563" y="57"/>
                  </a:lnTo>
                  <a:lnTo>
                    <a:pt x="531" y="33"/>
                  </a:lnTo>
                  <a:lnTo>
                    <a:pt x="501" y="7"/>
                  </a:lnTo>
                  <a:lnTo>
                    <a:pt x="501" y="7"/>
                  </a:lnTo>
                  <a:lnTo>
                    <a:pt x="492" y="0"/>
                  </a:lnTo>
                  <a:lnTo>
                    <a:pt x="490" y="5"/>
                  </a:lnTo>
                  <a:lnTo>
                    <a:pt x="490" y="5"/>
                  </a:lnTo>
                  <a:lnTo>
                    <a:pt x="484" y="29"/>
                  </a:lnTo>
                  <a:lnTo>
                    <a:pt x="474" y="49"/>
                  </a:lnTo>
                  <a:lnTo>
                    <a:pt x="464" y="67"/>
                  </a:lnTo>
                  <a:lnTo>
                    <a:pt x="450" y="81"/>
                  </a:lnTo>
                  <a:lnTo>
                    <a:pt x="436" y="95"/>
                  </a:lnTo>
                  <a:lnTo>
                    <a:pt x="418" y="105"/>
                  </a:lnTo>
                  <a:lnTo>
                    <a:pt x="398" y="113"/>
                  </a:lnTo>
                  <a:lnTo>
                    <a:pt x="376" y="119"/>
                  </a:lnTo>
                  <a:lnTo>
                    <a:pt x="384" y="125"/>
                  </a:lnTo>
                  <a:lnTo>
                    <a:pt x="430" y="165"/>
                  </a:lnTo>
                  <a:lnTo>
                    <a:pt x="430" y="165"/>
                  </a:lnTo>
                  <a:lnTo>
                    <a:pt x="436" y="170"/>
                  </a:lnTo>
                  <a:lnTo>
                    <a:pt x="440" y="178"/>
                  </a:lnTo>
                  <a:lnTo>
                    <a:pt x="444" y="188"/>
                  </a:lnTo>
                  <a:lnTo>
                    <a:pt x="444" y="196"/>
                  </a:lnTo>
                  <a:lnTo>
                    <a:pt x="444" y="196"/>
                  </a:lnTo>
                  <a:lnTo>
                    <a:pt x="442" y="206"/>
                  </a:lnTo>
                  <a:lnTo>
                    <a:pt x="440" y="214"/>
                  </a:lnTo>
                  <a:lnTo>
                    <a:pt x="434" y="222"/>
                  </a:lnTo>
                  <a:lnTo>
                    <a:pt x="428" y="228"/>
                  </a:lnTo>
                  <a:lnTo>
                    <a:pt x="428" y="228"/>
                  </a:lnTo>
                  <a:lnTo>
                    <a:pt x="396" y="252"/>
                  </a:lnTo>
                  <a:lnTo>
                    <a:pt x="396" y="252"/>
                  </a:lnTo>
                  <a:lnTo>
                    <a:pt x="323" y="310"/>
                  </a:lnTo>
                  <a:lnTo>
                    <a:pt x="323" y="310"/>
                  </a:lnTo>
                  <a:lnTo>
                    <a:pt x="309" y="322"/>
                  </a:lnTo>
                  <a:lnTo>
                    <a:pt x="297" y="337"/>
                  </a:lnTo>
                  <a:lnTo>
                    <a:pt x="297" y="337"/>
                  </a:lnTo>
                  <a:lnTo>
                    <a:pt x="281" y="357"/>
                  </a:lnTo>
                  <a:lnTo>
                    <a:pt x="263" y="375"/>
                  </a:lnTo>
                  <a:lnTo>
                    <a:pt x="245" y="389"/>
                  </a:lnTo>
                  <a:lnTo>
                    <a:pt x="225" y="401"/>
                  </a:lnTo>
                  <a:lnTo>
                    <a:pt x="203" y="413"/>
                  </a:lnTo>
                  <a:lnTo>
                    <a:pt x="183" y="419"/>
                  </a:lnTo>
                  <a:lnTo>
                    <a:pt x="162" y="425"/>
                  </a:lnTo>
                  <a:lnTo>
                    <a:pt x="140" y="425"/>
                  </a:lnTo>
                  <a:lnTo>
                    <a:pt x="140" y="425"/>
                  </a:lnTo>
                  <a:lnTo>
                    <a:pt x="122" y="425"/>
                  </a:lnTo>
                  <a:lnTo>
                    <a:pt x="122" y="425"/>
                  </a:lnTo>
                  <a:lnTo>
                    <a:pt x="116" y="465"/>
                  </a:lnTo>
                  <a:lnTo>
                    <a:pt x="112" y="485"/>
                  </a:lnTo>
                  <a:lnTo>
                    <a:pt x="106" y="504"/>
                  </a:lnTo>
                  <a:lnTo>
                    <a:pt x="96" y="524"/>
                  </a:lnTo>
                  <a:lnTo>
                    <a:pt x="86" y="542"/>
                  </a:lnTo>
                  <a:lnTo>
                    <a:pt x="70" y="562"/>
                  </a:lnTo>
                  <a:lnTo>
                    <a:pt x="54" y="580"/>
                  </a:lnTo>
                  <a:lnTo>
                    <a:pt x="54" y="580"/>
                  </a:lnTo>
                  <a:lnTo>
                    <a:pt x="42" y="592"/>
                  </a:lnTo>
                  <a:lnTo>
                    <a:pt x="32" y="608"/>
                  </a:lnTo>
                  <a:lnTo>
                    <a:pt x="14" y="648"/>
                  </a:lnTo>
                  <a:lnTo>
                    <a:pt x="14" y="648"/>
                  </a:lnTo>
                  <a:lnTo>
                    <a:pt x="0" y="677"/>
                  </a:lnTo>
                  <a:lnTo>
                    <a:pt x="0" y="677"/>
                  </a:lnTo>
                  <a:lnTo>
                    <a:pt x="2" y="681"/>
                  </a:lnTo>
                  <a:lnTo>
                    <a:pt x="2" y="685"/>
                  </a:lnTo>
                  <a:lnTo>
                    <a:pt x="2" y="685"/>
                  </a:lnTo>
                  <a:lnTo>
                    <a:pt x="16" y="759"/>
                  </a:lnTo>
                  <a:lnTo>
                    <a:pt x="16" y="759"/>
                  </a:lnTo>
                  <a:lnTo>
                    <a:pt x="16" y="759"/>
                  </a:lnTo>
                  <a:lnTo>
                    <a:pt x="16" y="759"/>
                  </a:lnTo>
                  <a:lnTo>
                    <a:pt x="20" y="769"/>
                  </a:lnTo>
                  <a:lnTo>
                    <a:pt x="20" y="769"/>
                  </a:lnTo>
                  <a:lnTo>
                    <a:pt x="22" y="775"/>
                  </a:lnTo>
                  <a:lnTo>
                    <a:pt x="22" y="781"/>
                  </a:lnTo>
                  <a:lnTo>
                    <a:pt x="22" y="797"/>
                  </a:lnTo>
                  <a:lnTo>
                    <a:pt x="22" y="797"/>
                  </a:lnTo>
                  <a:lnTo>
                    <a:pt x="28" y="825"/>
                  </a:lnTo>
                  <a:lnTo>
                    <a:pt x="28" y="825"/>
                  </a:lnTo>
                  <a:lnTo>
                    <a:pt x="28" y="834"/>
                  </a:lnTo>
                  <a:lnTo>
                    <a:pt x="28" y="840"/>
                  </a:lnTo>
                  <a:lnTo>
                    <a:pt x="28" y="840"/>
                  </a:lnTo>
                  <a:lnTo>
                    <a:pt x="38" y="862"/>
                  </a:lnTo>
                  <a:lnTo>
                    <a:pt x="46" y="884"/>
                  </a:lnTo>
                  <a:lnTo>
                    <a:pt x="48" y="906"/>
                  </a:lnTo>
                  <a:lnTo>
                    <a:pt x="50" y="928"/>
                  </a:lnTo>
                  <a:lnTo>
                    <a:pt x="50" y="948"/>
                  </a:lnTo>
                  <a:lnTo>
                    <a:pt x="48" y="970"/>
                  </a:lnTo>
                  <a:lnTo>
                    <a:pt x="40" y="1009"/>
                  </a:lnTo>
                  <a:lnTo>
                    <a:pt x="40" y="1009"/>
                  </a:lnTo>
                  <a:lnTo>
                    <a:pt x="38" y="1023"/>
                  </a:lnTo>
                  <a:lnTo>
                    <a:pt x="38" y="1023"/>
                  </a:lnTo>
                  <a:lnTo>
                    <a:pt x="36" y="1041"/>
                  </a:lnTo>
                  <a:lnTo>
                    <a:pt x="36" y="1055"/>
                  </a:lnTo>
                  <a:lnTo>
                    <a:pt x="40" y="1069"/>
                  </a:lnTo>
                  <a:lnTo>
                    <a:pt x="44" y="1079"/>
                  </a:lnTo>
                  <a:lnTo>
                    <a:pt x="48" y="1089"/>
                  </a:lnTo>
                  <a:lnTo>
                    <a:pt x="56" y="1097"/>
                  </a:lnTo>
                  <a:lnTo>
                    <a:pt x="70" y="1109"/>
                  </a:lnTo>
                  <a:lnTo>
                    <a:pt x="70" y="1109"/>
                  </a:lnTo>
                  <a:lnTo>
                    <a:pt x="84" y="1121"/>
                  </a:lnTo>
                  <a:lnTo>
                    <a:pt x="98" y="1133"/>
                  </a:lnTo>
                  <a:lnTo>
                    <a:pt x="110" y="1145"/>
                  </a:lnTo>
                  <a:lnTo>
                    <a:pt x="118" y="1159"/>
                  </a:lnTo>
                  <a:lnTo>
                    <a:pt x="118" y="1159"/>
                  </a:lnTo>
                  <a:lnTo>
                    <a:pt x="136" y="1184"/>
                  </a:lnTo>
                  <a:lnTo>
                    <a:pt x="144" y="1192"/>
                  </a:lnTo>
                  <a:lnTo>
                    <a:pt x="152" y="1200"/>
                  </a:lnTo>
                  <a:lnTo>
                    <a:pt x="160" y="1204"/>
                  </a:lnTo>
                  <a:lnTo>
                    <a:pt x="165" y="1206"/>
                  </a:lnTo>
                  <a:lnTo>
                    <a:pt x="181" y="1208"/>
                  </a:lnTo>
                  <a:lnTo>
                    <a:pt x="181" y="1208"/>
                  </a:lnTo>
                  <a:lnTo>
                    <a:pt x="195" y="1208"/>
                  </a:lnTo>
                  <a:lnTo>
                    <a:pt x="195" y="1208"/>
                  </a:lnTo>
                  <a:lnTo>
                    <a:pt x="203" y="1206"/>
                  </a:lnTo>
                  <a:lnTo>
                    <a:pt x="203" y="1206"/>
                  </a:lnTo>
                  <a:lnTo>
                    <a:pt x="211" y="1208"/>
                  </a:lnTo>
                  <a:lnTo>
                    <a:pt x="219" y="1210"/>
                  </a:lnTo>
                  <a:lnTo>
                    <a:pt x="233" y="1216"/>
                  </a:lnTo>
                  <a:lnTo>
                    <a:pt x="241" y="1224"/>
                  </a:lnTo>
                  <a:lnTo>
                    <a:pt x="247" y="1230"/>
                  </a:lnTo>
                  <a:lnTo>
                    <a:pt x="247" y="1230"/>
                  </a:lnTo>
                  <a:lnTo>
                    <a:pt x="255" y="1240"/>
                  </a:lnTo>
                  <a:lnTo>
                    <a:pt x="265" y="1256"/>
                  </a:lnTo>
                  <a:lnTo>
                    <a:pt x="265" y="1256"/>
                  </a:lnTo>
                  <a:lnTo>
                    <a:pt x="281" y="1284"/>
                  </a:lnTo>
                  <a:lnTo>
                    <a:pt x="281" y="1284"/>
                  </a:lnTo>
                  <a:lnTo>
                    <a:pt x="289" y="1288"/>
                  </a:lnTo>
                  <a:lnTo>
                    <a:pt x="297" y="1296"/>
                  </a:lnTo>
                  <a:lnTo>
                    <a:pt x="297" y="1296"/>
                  </a:lnTo>
                  <a:lnTo>
                    <a:pt x="327" y="1328"/>
                  </a:lnTo>
                  <a:lnTo>
                    <a:pt x="327" y="1328"/>
                  </a:lnTo>
                  <a:lnTo>
                    <a:pt x="362" y="1369"/>
                  </a:lnTo>
                  <a:lnTo>
                    <a:pt x="378" y="1391"/>
                  </a:lnTo>
                  <a:lnTo>
                    <a:pt x="392" y="1415"/>
                  </a:lnTo>
                  <a:lnTo>
                    <a:pt x="392" y="1415"/>
                  </a:lnTo>
                  <a:lnTo>
                    <a:pt x="406" y="1437"/>
                  </a:lnTo>
                  <a:lnTo>
                    <a:pt x="426" y="1457"/>
                  </a:lnTo>
                  <a:lnTo>
                    <a:pt x="448" y="1477"/>
                  </a:lnTo>
                  <a:lnTo>
                    <a:pt x="472" y="1491"/>
                  </a:lnTo>
                  <a:lnTo>
                    <a:pt x="499" y="1504"/>
                  </a:lnTo>
                  <a:lnTo>
                    <a:pt x="527" y="1514"/>
                  </a:lnTo>
                  <a:lnTo>
                    <a:pt x="557" y="1520"/>
                  </a:lnTo>
                  <a:lnTo>
                    <a:pt x="587" y="1522"/>
                  </a:lnTo>
                  <a:lnTo>
                    <a:pt x="587" y="1522"/>
                  </a:lnTo>
                  <a:lnTo>
                    <a:pt x="607" y="1520"/>
                  </a:lnTo>
                  <a:lnTo>
                    <a:pt x="627" y="1518"/>
                  </a:lnTo>
                  <a:lnTo>
                    <a:pt x="645" y="1512"/>
                  </a:lnTo>
                  <a:lnTo>
                    <a:pt x="661" y="1506"/>
                  </a:lnTo>
                  <a:lnTo>
                    <a:pt x="661" y="1506"/>
                  </a:lnTo>
                  <a:lnTo>
                    <a:pt x="694" y="1491"/>
                  </a:lnTo>
                  <a:lnTo>
                    <a:pt x="708" y="1487"/>
                  </a:lnTo>
                  <a:lnTo>
                    <a:pt x="722" y="1485"/>
                  </a:lnTo>
                  <a:lnTo>
                    <a:pt x="722" y="1485"/>
                  </a:lnTo>
                  <a:lnTo>
                    <a:pt x="734" y="1487"/>
                  </a:lnTo>
                  <a:lnTo>
                    <a:pt x="744" y="1489"/>
                  </a:lnTo>
                  <a:lnTo>
                    <a:pt x="754" y="1493"/>
                  </a:lnTo>
                  <a:lnTo>
                    <a:pt x="762" y="1498"/>
                  </a:lnTo>
                  <a:lnTo>
                    <a:pt x="778" y="1514"/>
                  </a:lnTo>
                  <a:lnTo>
                    <a:pt x="796" y="1534"/>
                  </a:lnTo>
                  <a:lnTo>
                    <a:pt x="796" y="1534"/>
                  </a:lnTo>
                  <a:lnTo>
                    <a:pt x="802" y="1544"/>
                  </a:lnTo>
                  <a:lnTo>
                    <a:pt x="804" y="1556"/>
                  </a:lnTo>
                  <a:lnTo>
                    <a:pt x="804" y="1568"/>
                  </a:lnTo>
                  <a:lnTo>
                    <a:pt x="800" y="1578"/>
                  </a:lnTo>
                  <a:lnTo>
                    <a:pt x="800" y="1578"/>
                  </a:lnTo>
                  <a:lnTo>
                    <a:pt x="790" y="1600"/>
                  </a:lnTo>
                  <a:lnTo>
                    <a:pt x="790" y="1600"/>
                  </a:lnTo>
                  <a:lnTo>
                    <a:pt x="810" y="1606"/>
                  </a:lnTo>
                  <a:lnTo>
                    <a:pt x="810" y="1606"/>
                  </a:lnTo>
                  <a:lnTo>
                    <a:pt x="833" y="1612"/>
                  </a:lnTo>
                  <a:lnTo>
                    <a:pt x="847" y="1618"/>
                  </a:lnTo>
                  <a:lnTo>
                    <a:pt x="861" y="1628"/>
                  </a:lnTo>
                  <a:lnTo>
                    <a:pt x="875" y="1640"/>
                  </a:lnTo>
                  <a:lnTo>
                    <a:pt x="881" y="1648"/>
                  </a:lnTo>
                  <a:lnTo>
                    <a:pt x="887" y="1658"/>
                  </a:lnTo>
                  <a:lnTo>
                    <a:pt x="891" y="1667"/>
                  </a:lnTo>
                  <a:lnTo>
                    <a:pt x="895" y="1679"/>
                  </a:lnTo>
                  <a:lnTo>
                    <a:pt x="897" y="1693"/>
                  </a:lnTo>
                  <a:lnTo>
                    <a:pt x="899" y="1707"/>
                  </a:lnTo>
                  <a:lnTo>
                    <a:pt x="899" y="1707"/>
                  </a:lnTo>
                  <a:lnTo>
                    <a:pt x="901" y="1735"/>
                  </a:lnTo>
                  <a:lnTo>
                    <a:pt x="905" y="1761"/>
                  </a:lnTo>
                  <a:lnTo>
                    <a:pt x="905" y="1761"/>
                  </a:lnTo>
                  <a:lnTo>
                    <a:pt x="909" y="1785"/>
                  </a:lnTo>
                  <a:lnTo>
                    <a:pt x="909" y="1785"/>
                  </a:lnTo>
                  <a:lnTo>
                    <a:pt x="909" y="1795"/>
                  </a:lnTo>
                  <a:lnTo>
                    <a:pt x="907" y="1805"/>
                  </a:lnTo>
                  <a:lnTo>
                    <a:pt x="907" y="1805"/>
                  </a:lnTo>
                  <a:lnTo>
                    <a:pt x="907" y="1811"/>
                  </a:lnTo>
                  <a:lnTo>
                    <a:pt x="907" y="1811"/>
                  </a:lnTo>
                  <a:lnTo>
                    <a:pt x="921" y="1823"/>
                  </a:lnTo>
                  <a:lnTo>
                    <a:pt x="931" y="1834"/>
                  </a:lnTo>
                  <a:lnTo>
                    <a:pt x="931" y="1834"/>
                  </a:lnTo>
                  <a:lnTo>
                    <a:pt x="939" y="1836"/>
                  </a:lnTo>
                  <a:lnTo>
                    <a:pt x="953" y="1836"/>
                  </a:lnTo>
                  <a:lnTo>
                    <a:pt x="953" y="1836"/>
                  </a:lnTo>
                  <a:lnTo>
                    <a:pt x="967" y="1836"/>
                  </a:lnTo>
                  <a:lnTo>
                    <a:pt x="979" y="1834"/>
                  </a:lnTo>
                  <a:lnTo>
                    <a:pt x="989" y="1832"/>
                  </a:lnTo>
                  <a:lnTo>
                    <a:pt x="996" y="1831"/>
                  </a:lnTo>
                  <a:lnTo>
                    <a:pt x="996" y="1831"/>
                  </a:lnTo>
                  <a:lnTo>
                    <a:pt x="1018" y="1819"/>
                  </a:lnTo>
                  <a:lnTo>
                    <a:pt x="1040" y="1813"/>
                  </a:lnTo>
                  <a:lnTo>
                    <a:pt x="1040" y="1813"/>
                  </a:lnTo>
                  <a:lnTo>
                    <a:pt x="1024" y="1787"/>
                  </a:lnTo>
                  <a:lnTo>
                    <a:pt x="1012" y="1763"/>
                  </a:lnTo>
                  <a:lnTo>
                    <a:pt x="1012" y="1763"/>
                  </a:lnTo>
                  <a:lnTo>
                    <a:pt x="1006" y="1747"/>
                  </a:lnTo>
                  <a:lnTo>
                    <a:pt x="1004" y="1733"/>
                  </a:lnTo>
                  <a:lnTo>
                    <a:pt x="1004" y="1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7" name="Freeform 7">
              <a:extLst>
                <a:ext uri="{FF2B5EF4-FFF2-40B4-BE49-F238E27FC236}">
                  <a16:creationId xmlns:a16="http://schemas.microsoft.com/office/drawing/2014/main" id="{5D287367-193C-40D1-A4DB-DCE187190446}"/>
                </a:ext>
              </a:extLst>
            </p:cNvPr>
            <p:cNvSpPr>
              <a:spLocks/>
            </p:cNvSpPr>
            <p:nvPr/>
          </p:nvSpPr>
          <p:spPr bwMode="auto">
            <a:xfrm>
              <a:off x="6416676" y="3008313"/>
              <a:ext cx="1846263" cy="2328863"/>
            </a:xfrm>
            <a:custGeom>
              <a:avLst/>
              <a:gdLst>
                <a:gd name="T0" fmla="*/ 117 w 1163"/>
                <a:gd name="T1" fmla="*/ 1063 h 1467"/>
                <a:gd name="T2" fmla="*/ 169 w 1163"/>
                <a:gd name="T3" fmla="*/ 1091 h 1467"/>
                <a:gd name="T4" fmla="*/ 213 w 1163"/>
                <a:gd name="T5" fmla="*/ 1077 h 1467"/>
                <a:gd name="T6" fmla="*/ 231 w 1163"/>
                <a:gd name="T7" fmla="*/ 1077 h 1467"/>
                <a:gd name="T8" fmla="*/ 268 w 1163"/>
                <a:gd name="T9" fmla="*/ 1093 h 1467"/>
                <a:gd name="T10" fmla="*/ 284 w 1163"/>
                <a:gd name="T11" fmla="*/ 1121 h 1467"/>
                <a:gd name="T12" fmla="*/ 296 w 1163"/>
                <a:gd name="T13" fmla="*/ 1177 h 1467"/>
                <a:gd name="T14" fmla="*/ 320 w 1163"/>
                <a:gd name="T15" fmla="*/ 1204 h 1467"/>
                <a:gd name="T16" fmla="*/ 386 w 1163"/>
                <a:gd name="T17" fmla="*/ 1226 h 1467"/>
                <a:gd name="T18" fmla="*/ 445 w 1163"/>
                <a:gd name="T19" fmla="*/ 1262 h 1467"/>
                <a:gd name="T20" fmla="*/ 457 w 1163"/>
                <a:gd name="T21" fmla="*/ 1310 h 1467"/>
                <a:gd name="T22" fmla="*/ 437 w 1163"/>
                <a:gd name="T23" fmla="*/ 1342 h 1467"/>
                <a:gd name="T24" fmla="*/ 386 w 1163"/>
                <a:gd name="T25" fmla="*/ 1373 h 1467"/>
                <a:gd name="T26" fmla="*/ 372 w 1163"/>
                <a:gd name="T27" fmla="*/ 1411 h 1467"/>
                <a:gd name="T28" fmla="*/ 461 w 1163"/>
                <a:gd name="T29" fmla="*/ 1433 h 1467"/>
                <a:gd name="T30" fmla="*/ 612 w 1163"/>
                <a:gd name="T31" fmla="*/ 1455 h 1467"/>
                <a:gd name="T32" fmla="*/ 670 w 1163"/>
                <a:gd name="T33" fmla="*/ 1443 h 1467"/>
                <a:gd name="T34" fmla="*/ 710 w 1163"/>
                <a:gd name="T35" fmla="*/ 1407 h 1467"/>
                <a:gd name="T36" fmla="*/ 791 w 1163"/>
                <a:gd name="T37" fmla="*/ 1399 h 1467"/>
                <a:gd name="T38" fmla="*/ 869 w 1163"/>
                <a:gd name="T39" fmla="*/ 1433 h 1467"/>
                <a:gd name="T40" fmla="*/ 911 w 1163"/>
                <a:gd name="T41" fmla="*/ 1467 h 1467"/>
                <a:gd name="T42" fmla="*/ 944 w 1163"/>
                <a:gd name="T43" fmla="*/ 1441 h 1467"/>
                <a:gd name="T44" fmla="*/ 1074 w 1163"/>
                <a:gd name="T45" fmla="*/ 1338 h 1467"/>
                <a:gd name="T46" fmla="*/ 1129 w 1163"/>
                <a:gd name="T47" fmla="*/ 1296 h 1467"/>
                <a:gd name="T48" fmla="*/ 1161 w 1163"/>
                <a:gd name="T49" fmla="*/ 1222 h 1467"/>
                <a:gd name="T50" fmla="*/ 1129 w 1163"/>
                <a:gd name="T51" fmla="*/ 1113 h 1467"/>
                <a:gd name="T52" fmla="*/ 1105 w 1163"/>
                <a:gd name="T53" fmla="*/ 1065 h 1467"/>
                <a:gd name="T54" fmla="*/ 1127 w 1163"/>
                <a:gd name="T55" fmla="*/ 1027 h 1467"/>
                <a:gd name="T56" fmla="*/ 1129 w 1163"/>
                <a:gd name="T57" fmla="*/ 988 h 1467"/>
                <a:gd name="T58" fmla="*/ 1068 w 1163"/>
                <a:gd name="T59" fmla="*/ 898 h 1467"/>
                <a:gd name="T60" fmla="*/ 934 w 1163"/>
                <a:gd name="T61" fmla="*/ 681 h 1467"/>
                <a:gd name="T62" fmla="*/ 918 w 1163"/>
                <a:gd name="T63" fmla="*/ 606 h 1467"/>
                <a:gd name="T64" fmla="*/ 895 w 1163"/>
                <a:gd name="T65" fmla="*/ 513 h 1467"/>
                <a:gd name="T66" fmla="*/ 863 w 1163"/>
                <a:gd name="T67" fmla="*/ 483 h 1467"/>
                <a:gd name="T68" fmla="*/ 869 w 1163"/>
                <a:gd name="T69" fmla="*/ 389 h 1467"/>
                <a:gd name="T70" fmla="*/ 887 w 1163"/>
                <a:gd name="T71" fmla="*/ 292 h 1467"/>
                <a:gd name="T72" fmla="*/ 879 w 1163"/>
                <a:gd name="T73" fmla="*/ 155 h 1467"/>
                <a:gd name="T74" fmla="*/ 861 w 1163"/>
                <a:gd name="T75" fmla="*/ 85 h 1467"/>
                <a:gd name="T76" fmla="*/ 789 w 1163"/>
                <a:gd name="T77" fmla="*/ 47 h 1467"/>
                <a:gd name="T78" fmla="*/ 680 w 1163"/>
                <a:gd name="T79" fmla="*/ 2 h 1467"/>
                <a:gd name="T80" fmla="*/ 636 w 1163"/>
                <a:gd name="T81" fmla="*/ 10 h 1467"/>
                <a:gd name="T82" fmla="*/ 588 w 1163"/>
                <a:gd name="T83" fmla="*/ 69 h 1467"/>
                <a:gd name="T84" fmla="*/ 533 w 1163"/>
                <a:gd name="T85" fmla="*/ 129 h 1467"/>
                <a:gd name="T86" fmla="*/ 485 w 1163"/>
                <a:gd name="T87" fmla="*/ 129 h 1467"/>
                <a:gd name="T88" fmla="*/ 435 w 1163"/>
                <a:gd name="T89" fmla="*/ 117 h 1467"/>
                <a:gd name="T90" fmla="*/ 410 w 1163"/>
                <a:gd name="T91" fmla="*/ 155 h 1467"/>
                <a:gd name="T92" fmla="*/ 266 w 1163"/>
                <a:gd name="T93" fmla="*/ 182 h 1467"/>
                <a:gd name="T94" fmla="*/ 107 w 1163"/>
                <a:gd name="T95" fmla="*/ 322 h 1467"/>
                <a:gd name="T96" fmla="*/ 99 w 1163"/>
                <a:gd name="T97" fmla="*/ 359 h 1467"/>
                <a:gd name="T98" fmla="*/ 80 w 1163"/>
                <a:gd name="T99" fmla="*/ 457 h 1467"/>
                <a:gd name="T100" fmla="*/ 34 w 1163"/>
                <a:gd name="T101" fmla="*/ 489 h 1467"/>
                <a:gd name="T102" fmla="*/ 0 w 1163"/>
                <a:gd name="T103" fmla="*/ 509 h 1467"/>
                <a:gd name="T104" fmla="*/ 58 w 1163"/>
                <a:gd name="T105" fmla="*/ 578 h 1467"/>
                <a:gd name="T106" fmla="*/ 93 w 1163"/>
                <a:gd name="T107" fmla="*/ 721 h 1467"/>
                <a:gd name="T108" fmla="*/ 85 w 1163"/>
                <a:gd name="T109" fmla="*/ 785 h 1467"/>
                <a:gd name="T110" fmla="*/ 76 w 1163"/>
                <a:gd name="T111" fmla="*/ 938 h 1467"/>
                <a:gd name="T112" fmla="*/ 101 w 1163"/>
                <a:gd name="T113" fmla="*/ 1012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3" h="1467">
                  <a:moveTo>
                    <a:pt x="101" y="1012"/>
                  </a:moveTo>
                  <a:lnTo>
                    <a:pt x="101" y="1012"/>
                  </a:lnTo>
                  <a:lnTo>
                    <a:pt x="109" y="1037"/>
                  </a:lnTo>
                  <a:lnTo>
                    <a:pt x="117" y="1063"/>
                  </a:lnTo>
                  <a:lnTo>
                    <a:pt x="117" y="1063"/>
                  </a:lnTo>
                  <a:lnTo>
                    <a:pt x="123" y="1083"/>
                  </a:lnTo>
                  <a:lnTo>
                    <a:pt x="127" y="1103"/>
                  </a:lnTo>
                  <a:lnTo>
                    <a:pt x="127" y="1103"/>
                  </a:lnTo>
                  <a:lnTo>
                    <a:pt x="149" y="1097"/>
                  </a:lnTo>
                  <a:lnTo>
                    <a:pt x="169" y="1091"/>
                  </a:lnTo>
                  <a:lnTo>
                    <a:pt x="169" y="1091"/>
                  </a:lnTo>
                  <a:lnTo>
                    <a:pt x="189" y="1085"/>
                  </a:lnTo>
                  <a:lnTo>
                    <a:pt x="205" y="1079"/>
                  </a:lnTo>
                  <a:lnTo>
                    <a:pt x="205" y="1079"/>
                  </a:lnTo>
                  <a:lnTo>
                    <a:pt x="213" y="1077"/>
                  </a:lnTo>
                  <a:lnTo>
                    <a:pt x="221" y="1077"/>
                  </a:lnTo>
                  <a:lnTo>
                    <a:pt x="221" y="1077"/>
                  </a:lnTo>
                  <a:lnTo>
                    <a:pt x="221" y="1077"/>
                  </a:lnTo>
                  <a:lnTo>
                    <a:pt x="221" y="1077"/>
                  </a:lnTo>
                  <a:lnTo>
                    <a:pt x="231" y="1077"/>
                  </a:lnTo>
                  <a:lnTo>
                    <a:pt x="241" y="1081"/>
                  </a:lnTo>
                  <a:lnTo>
                    <a:pt x="252" y="1087"/>
                  </a:lnTo>
                  <a:lnTo>
                    <a:pt x="260" y="1093"/>
                  </a:lnTo>
                  <a:lnTo>
                    <a:pt x="260" y="1093"/>
                  </a:lnTo>
                  <a:lnTo>
                    <a:pt x="268" y="1093"/>
                  </a:lnTo>
                  <a:lnTo>
                    <a:pt x="268" y="1093"/>
                  </a:lnTo>
                  <a:lnTo>
                    <a:pt x="270" y="1101"/>
                  </a:lnTo>
                  <a:lnTo>
                    <a:pt x="270" y="1101"/>
                  </a:lnTo>
                  <a:lnTo>
                    <a:pt x="278" y="1111"/>
                  </a:lnTo>
                  <a:lnTo>
                    <a:pt x="284" y="1121"/>
                  </a:lnTo>
                  <a:lnTo>
                    <a:pt x="288" y="1131"/>
                  </a:lnTo>
                  <a:lnTo>
                    <a:pt x="290" y="1141"/>
                  </a:lnTo>
                  <a:lnTo>
                    <a:pt x="290" y="1141"/>
                  </a:lnTo>
                  <a:lnTo>
                    <a:pt x="290" y="1141"/>
                  </a:lnTo>
                  <a:lnTo>
                    <a:pt x="296" y="1177"/>
                  </a:lnTo>
                  <a:lnTo>
                    <a:pt x="298" y="1190"/>
                  </a:lnTo>
                  <a:lnTo>
                    <a:pt x="302" y="1198"/>
                  </a:lnTo>
                  <a:lnTo>
                    <a:pt x="302" y="1198"/>
                  </a:lnTo>
                  <a:lnTo>
                    <a:pt x="308" y="1200"/>
                  </a:lnTo>
                  <a:lnTo>
                    <a:pt x="320" y="1204"/>
                  </a:lnTo>
                  <a:lnTo>
                    <a:pt x="350" y="1212"/>
                  </a:lnTo>
                  <a:lnTo>
                    <a:pt x="354" y="1214"/>
                  </a:lnTo>
                  <a:lnTo>
                    <a:pt x="354" y="1214"/>
                  </a:lnTo>
                  <a:lnTo>
                    <a:pt x="370" y="1218"/>
                  </a:lnTo>
                  <a:lnTo>
                    <a:pt x="386" y="1226"/>
                  </a:lnTo>
                  <a:lnTo>
                    <a:pt x="416" y="1242"/>
                  </a:lnTo>
                  <a:lnTo>
                    <a:pt x="416" y="1242"/>
                  </a:lnTo>
                  <a:lnTo>
                    <a:pt x="435" y="1254"/>
                  </a:lnTo>
                  <a:lnTo>
                    <a:pt x="435" y="1254"/>
                  </a:lnTo>
                  <a:lnTo>
                    <a:pt x="445" y="1262"/>
                  </a:lnTo>
                  <a:lnTo>
                    <a:pt x="451" y="1270"/>
                  </a:lnTo>
                  <a:lnTo>
                    <a:pt x="457" y="1282"/>
                  </a:lnTo>
                  <a:lnTo>
                    <a:pt x="457" y="1294"/>
                  </a:lnTo>
                  <a:lnTo>
                    <a:pt x="457" y="1310"/>
                  </a:lnTo>
                  <a:lnTo>
                    <a:pt x="457" y="1310"/>
                  </a:lnTo>
                  <a:lnTo>
                    <a:pt x="455" y="1320"/>
                  </a:lnTo>
                  <a:lnTo>
                    <a:pt x="451" y="1328"/>
                  </a:lnTo>
                  <a:lnTo>
                    <a:pt x="445" y="1336"/>
                  </a:lnTo>
                  <a:lnTo>
                    <a:pt x="437" y="1342"/>
                  </a:lnTo>
                  <a:lnTo>
                    <a:pt x="437" y="1342"/>
                  </a:lnTo>
                  <a:lnTo>
                    <a:pt x="416" y="1355"/>
                  </a:lnTo>
                  <a:lnTo>
                    <a:pt x="416" y="1355"/>
                  </a:lnTo>
                  <a:lnTo>
                    <a:pt x="398" y="1365"/>
                  </a:lnTo>
                  <a:lnTo>
                    <a:pt x="392" y="1369"/>
                  </a:lnTo>
                  <a:lnTo>
                    <a:pt x="386" y="1373"/>
                  </a:lnTo>
                  <a:lnTo>
                    <a:pt x="386" y="1373"/>
                  </a:lnTo>
                  <a:lnTo>
                    <a:pt x="382" y="1383"/>
                  </a:lnTo>
                  <a:lnTo>
                    <a:pt x="376" y="1391"/>
                  </a:lnTo>
                  <a:lnTo>
                    <a:pt x="374" y="1401"/>
                  </a:lnTo>
                  <a:lnTo>
                    <a:pt x="372" y="1411"/>
                  </a:lnTo>
                  <a:lnTo>
                    <a:pt x="372" y="1411"/>
                  </a:lnTo>
                  <a:lnTo>
                    <a:pt x="380" y="1417"/>
                  </a:lnTo>
                  <a:lnTo>
                    <a:pt x="386" y="1419"/>
                  </a:lnTo>
                  <a:lnTo>
                    <a:pt x="386" y="1419"/>
                  </a:lnTo>
                  <a:lnTo>
                    <a:pt x="461" y="1433"/>
                  </a:lnTo>
                  <a:lnTo>
                    <a:pt x="535" y="1445"/>
                  </a:lnTo>
                  <a:lnTo>
                    <a:pt x="535" y="1445"/>
                  </a:lnTo>
                  <a:lnTo>
                    <a:pt x="596" y="1453"/>
                  </a:lnTo>
                  <a:lnTo>
                    <a:pt x="596" y="1453"/>
                  </a:lnTo>
                  <a:lnTo>
                    <a:pt x="612" y="1455"/>
                  </a:lnTo>
                  <a:lnTo>
                    <a:pt x="630" y="1457"/>
                  </a:lnTo>
                  <a:lnTo>
                    <a:pt x="630" y="1457"/>
                  </a:lnTo>
                  <a:lnTo>
                    <a:pt x="644" y="1455"/>
                  </a:lnTo>
                  <a:lnTo>
                    <a:pt x="658" y="1451"/>
                  </a:lnTo>
                  <a:lnTo>
                    <a:pt x="670" y="1443"/>
                  </a:lnTo>
                  <a:lnTo>
                    <a:pt x="682" y="1429"/>
                  </a:lnTo>
                  <a:lnTo>
                    <a:pt x="682" y="1429"/>
                  </a:lnTo>
                  <a:lnTo>
                    <a:pt x="690" y="1419"/>
                  </a:lnTo>
                  <a:lnTo>
                    <a:pt x="700" y="1413"/>
                  </a:lnTo>
                  <a:lnTo>
                    <a:pt x="710" y="1407"/>
                  </a:lnTo>
                  <a:lnTo>
                    <a:pt x="722" y="1403"/>
                  </a:lnTo>
                  <a:lnTo>
                    <a:pt x="744" y="1397"/>
                  </a:lnTo>
                  <a:lnTo>
                    <a:pt x="765" y="1397"/>
                  </a:lnTo>
                  <a:lnTo>
                    <a:pt x="765" y="1397"/>
                  </a:lnTo>
                  <a:lnTo>
                    <a:pt x="791" y="1399"/>
                  </a:lnTo>
                  <a:lnTo>
                    <a:pt x="813" y="1403"/>
                  </a:lnTo>
                  <a:lnTo>
                    <a:pt x="813" y="1403"/>
                  </a:lnTo>
                  <a:lnTo>
                    <a:pt x="833" y="1411"/>
                  </a:lnTo>
                  <a:lnTo>
                    <a:pt x="851" y="1421"/>
                  </a:lnTo>
                  <a:lnTo>
                    <a:pt x="869" y="1433"/>
                  </a:lnTo>
                  <a:lnTo>
                    <a:pt x="885" y="1445"/>
                  </a:lnTo>
                  <a:lnTo>
                    <a:pt x="885" y="1445"/>
                  </a:lnTo>
                  <a:lnTo>
                    <a:pt x="907" y="1463"/>
                  </a:lnTo>
                  <a:lnTo>
                    <a:pt x="907" y="1463"/>
                  </a:lnTo>
                  <a:lnTo>
                    <a:pt x="911" y="1467"/>
                  </a:lnTo>
                  <a:lnTo>
                    <a:pt x="911" y="1467"/>
                  </a:lnTo>
                  <a:lnTo>
                    <a:pt x="918" y="1463"/>
                  </a:lnTo>
                  <a:lnTo>
                    <a:pt x="926" y="1459"/>
                  </a:lnTo>
                  <a:lnTo>
                    <a:pt x="934" y="1451"/>
                  </a:lnTo>
                  <a:lnTo>
                    <a:pt x="944" y="1441"/>
                  </a:lnTo>
                  <a:lnTo>
                    <a:pt x="944" y="1441"/>
                  </a:lnTo>
                  <a:lnTo>
                    <a:pt x="958" y="1427"/>
                  </a:lnTo>
                  <a:lnTo>
                    <a:pt x="974" y="1413"/>
                  </a:lnTo>
                  <a:lnTo>
                    <a:pt x="1006" y="1387"/>
                  </a:lnTo>
                  <a:lnTo>
                    <a:pt x="1074" y="1338"/>
                  </a:lnTo>
                  <a:lnTo>
                    <a:pt x="1074" y="1338"/>
                  </a:lnTo>
                  <a:lnTo>
                    <a:pt x="1089" y="1326"/>
                  </a:lnTo>
                  <a:lnTo>
                    <a:pt x="1107" y="1314"/>
                  </a:lnTo>
                  <a:lnTo>
                    <a:pt x="1121" y="1302"/>
                  </a:lnTo>
                  <a:lnTo>
                    <a:pt x="1129" y="1296"/>
                  </a:lnTo>
                  <a:lnTo>
                    <a:pt x="1133" y="1288"/>
                  </a:lnTo>
                  <a:lnTo>
                    <a:pt x="1133" y="1288"/>
                  </a:lnTo>
                  <a:lnTo>
                    <a:pt x="1147" y="1266"/>
                  </a:lnTo>
                  <a:lnTo>
                    <a:pt x="1155" y="1244"/>
                  </a:lnTo>
                  <a:lnTo>
                    <a:pt x="1161" y="1222"/>
                  </a:lnTo>
                  <a:lnTo>
                    <a:pt x="1163" y="1200"/>
                  </a:lnTo>
                  <a:lnTo>
                    <a:pt x="1161" y="1179"/>
                  </a:lnTo>
                  <a:lnTo>
                    <a:pt x="1155" y="1157"/>
                  </a:lnTo>
                  <a:lnTo>
                    <a:pt x="1145" y="1135"/>
                  </a:lnTo>
                  <a:lnTo>
                    <a:pt x="1129" y="1113"/>
                  </a:lnTo>
                  <a:lnTo>
                    <a:pt x="1129" y="1113"/>
                  </a:lnTo>
                  <a:lnTo>
                    <a:pt x="1115" y="1095"/>
                  </a:lnTo>
                  <a:lnTo>
                    <a:pt x="1111" y="1085"/>
                  </a:lnTo>
                  <a:lnTo>
                    <a:pt x="1107" y="1075"/>
                  </a:lnTo>
                  <a:lnTo>
                    <a:pt x="1105" y="1065"/>
                  </a:lnTo>
                  <a:lnTo>
                    <a:pt x="1107" y="1055"/>
                  </a:lnTo>
                  <a:lnTo>
                    <a:pt x="1111" y="1045"/>
                  </a:lnTo>
                  <a:lnTo>
                    <a:pt x="1119" y="1035"/>
                  </a:lnTo>
                  <a:lnTo>
                    <a:pt x="1119" y="1035"/>
                  </a:lnTo>
                  <a:lnTo>
                    <a:pt x="1127" y="1027"/>
                  </a:lnTo>
                  <a:lnTo>
                    <a:pt x="1131" y="1019"/>
                  </a:lnTo>
                  <a:lnTo>
                    <a:pt x="1133" y="1012"/>
                  </a:lnTo>
                  <a:lnTo>
                    <a:pt x="1133" y="1002"/>
                  </a:lnTo>
                  <a:lnTo>
                    <a:pt x="1131" y="996"/>
                  </a:lnTo>
                  <a:lnTo>
                    <a:pt x="1129" y="988"/>
                  </a:lnTo>
                  <a:lnTo>
                    <a:pt x="1119" y="972"/>
                  </a:lnTo>
                  <a:lnTo>
                    <a:pt x="1119" y="972"/>
                  </a:lnTo>
                  <a:lnTo>
                    <a:pt x="1093" y="934"/>
                  </a:lnTo>
                  <a:lnTo>
                    <a:pt x="1068" y="898"/>
                  </a:lnTo>
                  <a:lnTo>
                    <a:pt x="1068" y="898"/>
                  </a:lnTo>
                  <a:lnTo>
                    <a:pt x="1008" y="807"/>
                  </a:lnTo>
                  <a:lnTo>
                    <a:pt x="950" y="713"/>
                  </a:lnTo>
                  <a:lnTo>
                    <a:pt x="950" y="713"/>
                  </a:lnTo>
                  <a:lnTo>
                    <a:pt x="942" y="697"/>
                  </a:lnTo>
                  <a:lnTo>
                    <a:pt x="934" y="681"/>
                  </a:lnTo>
                  <a:lnTo>
                    <a:pt x="928" y="666"/>
                  </a:lnTo>
                  <a:lnTo>
                    <a:pt x="924" y="650"/>
                  </a:lnTo>
                  <a:lnTo>
                    <a:pt x="924" y="650"/>
                  </a:lnTo>
                  <a:lnTo>
                    <a:pt x="920" y="628"/>
                  </a:lnTo>
                  <a:lnTo>
                    <a:pt x="918" y="606"/>
                  </a:lnTo>
                  <a:lnTo>
                    <a:pt x="916" y="584"/>
                  </a:lnTo>
                  <a:lnTo>
                    <a:pt x="913" y="562"/>
                  </a:lnTo>
                  <a:lnTo>
                    <a:pt x="909" y="542"/>
                  </a:lnTo>
                  <a:lnTo>
                    <a:pt x="901" y="522"/>
                  </a:lnTo>
                  <a:lnTo>
                    <a:pt x="895" y="513"/>
                  </a:lnTo>
                  <a:lnTo>
                    <a:pt x="887" y="505"/>
                  </a:lnTo>
                  <a:lnTo>
                    <a:pt x="879" y="497"/>
                  </a:lnTo>
                  <a:lnTo>
                    <a:pt x="869" y="489"/>
                  </a:lnTo>
                  <a:lnTo>
                    <a:pt x="869" y="489"/>
                  </a:lnTo>
                  <a:lnTo>
                    <a:pt x="863" y="483"/>
                  </a:lnTo>
                  <a:lnTo>
                    <a:pt x="861" y="475"/>
                  </a:lnTo>
                  <a:lnTo>
                    <a:pt x="859" y="465"/>
                  </a:lnTo>
                  <a:lnTo>
                    <a:pt x="859" y="457"/>
                  </a:lnTo>
                  <a:lnTo>
                    <a:pt x="859" y="457"/>
                  </a:lnTo>
                  <a:lnTo>
                    <a:pt x="869" y="389"/>
                  </a:lnTo>
                  <a:lnTo>
                    <a:pt x="879" y="324"/>
                  </a:lnTo>
                  <a:lnTo>
                    <a:pt x="879" y="324"/>
                  </a:lnTo>
                  <a:lnTo>
                    <a:pt x="883" y="308"/>
                  </a:lnTo>
                  <a:lnTo>
                    <a:pt x="885" y="300"/>
                  </a:lnTo>
                  <a:lnTo>
                    <a:pt x="887" y="292"/>
                  </a:lnTo>
                  <a:lnTo>
                    <a:pt x="887" y="292"/>
                  </a:lnTo>
                  <a:lnTo>
                    <a:pt x="881" y="222"/>
                  </a:lnTo>
                  <a:lnTo>
                    <a:pt x="879" y="188"/>
                  </a:lnTo>
                  <a:lnTo>
                    <a:pt x="879" y="155"/>
                  </a:lnTo>
                  <a:lnTo>
                    <a:pt x="879" y="155"/>
                  </a:lnTo>
                  <a:lnTo>
                    <a:pt x="879" y="127"/>
                  </a:lnTo>
                  <a:lnTo>
                    <a:pt x="877" y="115"/>
                  </a:lnTo>
                  <a:lnTo>
                    <a:pt x="875" y="105"/>
                  </a:lnTo>
                  <a:lnTo>
                    <a:pt x="869" y="93"/>
                  </a:lnTo>
                  <a:lnTo>
                    <a:pt x="861" y="85"/>
                  </a:lnTo>
                  <a:lnTo>
                    <a:pt x="851" y="77"/>
                  </a:lnTo>
                  <a:lnTo>
                    <a:pt x="837" y="69"/>
                  </a:lnTo>
                  <a:lnTo>
                    <a:pt x="837" y="69"/>
                  </a:lnTo>
                  <a:lnTo>
                    <a:pt x="813" y="59"/>
                  </a:lnTo>
                  <a:lnTo>
                    <a:pt x="789" y="47"/>
                  </a:lnTo>
                  <a:lnTo>
                    <a:pt x="740" y="23"/>
                  </a:lnTo>
                  <a:lnTo>
                    <a:pt x="740" y="23"/>
                  </a:lnTo>
                  <a:lnTo>
                    <a:pt x="716" y="14"/>
                  </a:lnTo>
                  <a:lnTo>
                    <a:pt x="696" y="6"/>
                  </a:lnTo>
                  <a:lnTo>
                    <a:pt x="680" y="2"/>
                  </a:lnTo>
                  <a:lnTo>
                    <a:pt x="666" y="0"/>
                  </a:lnTo>
                  <a:lnTo>
                    <a:pt x="666" y="0"/>
                  </a:lnTo>
                  <a:lnTo>
                    <a:pt x="656" y="2"/>
                  </a:lnTo>
                  <a:lnTo>
                    <a:pt x="646" y="4"/>
                  </a:lnTo>
                  <a:lnTo>
                    <a:pt x="636" y="10"/>
                  </a:lnTo>
                  <a:lnTo>
                    <a:pt x="628" y="16"/>
                  </a:lnTo>
                  <a:lnTo>
                    <a:pt x="620" y="25"/>
                  </a:lnTo>
                  <a:lnTo>
                    <a:pt x="610" y="37"/>
                  </a:lnTo>
                  <a:lnTo>
                    <a:pt x="588" y="69"/>
                  </a:lnTo>
                  <a:lnTo>
                    <a:pt x="588" y="69"/>
                  </a:lnTo>
                  <a:lnTo>
                    <a:pt x="569" y="97"/>
                  </a:lnTo>
                  <a:lnTo>
                    <a:pt x="561" y="109"/>
                  </a:lnTo>
                  <a:lnTo>
                    <a:pt x="551" y="117"/>
                  </a:lnTo>
                  <a:lnTo>
                    <a:pt x="543" y="125"/>
                  </a:lnTo>
                  <a:lnTo>
                    <a:pt x="533" y="129"/>
                  </a:lnTo>
                  <a:lnTo>
                    <a:pt x="523" y="133"/>
                  </a:lnTo>
                  <a:lnTo>
                    <a:pt x="513" y="133"/>
                  </a:lnTo>
                  <a:lnTo>
                    <a:pt x="513" y="133"/>
                  </a:lnTo>
                  <a:lnTo>
                    <a:pt x="501" y="133"/>
                  </a:lnTo>
                  <a:lnTo>
                    <a:pt x="485" y="129"/>
                  </a:lnTo>
                  <a:lnTo>
                    <a:pt x="449" y="117"/>
                  </a:lnTo>
                  <a:lnTo>
                    <a:pt x="449" y="117"/>
                  </a:lnTo>
                  <a:lnTo>
                    <a:pt x="445" y="117"/>
                  </a:lnTo>
                  <a:lnTo>
                    <a:pt x="445" y="117"/>
                  </a:lnTo>
                  <a:lnTo>
                    <a:pt x="435" y="117"/>
                  </a:lnTo>
                  <a:lnTo>
                    <a:pt x="435" y="117"/>
                  </a:lnTo>
                  <a:lnTo>
                    <a:pt x="423" y="141"/>
                  </a:lnTo>
                  <a:lnTo>
                    <a:pt x="417" y="151"/>
                  </a:lnTo>
                  <a:lnTo>
                    <a:pt x="414" y="153"/>
                  </a:lnTo>
                  <a:lnTo>
                    <a:pt x="410" y="155"/>
                  </a:lnTo>
                  <a:lnTo>
                    <a:pt x="410" y="155"/>
                  </a:lnTo>
                  <a:lnTo>
                    <a:pt x="374" y="163"/>
                  </a:lnTo>
                  <a:lnTo>
                    <a:pt x="338" y="171"/>
                  </a:lnTo>
                  <a:lnTo>
                    <a:pt x="266" y="182"/>
                  </a:lnTo>
                  <a:lnTo>
                    <a:pt x="266" y="182"/>
                  </a:lnTo>
                  <a:lnTo>
                    <a:pt x="111" y="212"/>
                  </a:lnTo>
                  <a:lnTo>
                    <a:pt x="111" y="212"/>
                  </a:lnTo>
                  <a:lnTo>
                    <a:pt x="123" y="226"/>
                  </a:lnTo>
                  <a:lnTo>
                    <a:pt x="123" y="226"/>
                  </a:lnTo>
                  <a:lnTo>
                    <a:pt x="107" y="322"/>
                  </a:lnTo>
                  <a:lnTo>
                    <a:pt x="107" y="322"/>
                  </a:lnTo>
                  <a:lnTo>
                    <a:pt x="101" y="342"/>
                  </a:lnTo>
                  <a:lnTo>
                    <a:pt x="99" y="349"/>
                  </a:lnTo>
                  <a:lnTo>
                    <a:pt x="99" y="359"/>
                  </a:lnTo>
                  <a:lnTo>
                    <a:pt x="99" y="359"/>
                  </a:lnTo>
                  <a:lnTo>
                    <a:pt x="101" y="385"/>
                  </a:lnTo>
                  <a:lnTo>
                    <a:pt x="99" y="409"/>
                  </a:lnTo>
                  <a:lnTo>
                    <a:pt x="93" y="429"/>
                  </a:lnTo>
                  <a:lnTo>
                    <a:pt x="85" y="449"/>
                  </a:lnTo>
                  <a:lnTo>
                    <a:pt x="80" y="457"/>
                  </a:lnTo>
                  <a:lnTo>
                    <a:pt x="72" y="465"/>
                  </a:lnTo>
                  <a:lnTo>
                    <a:pt x="66" y="471"/>
                  </a:lnTo>
                  <a:lnTo>
                    <a:pt x="56" y="477"/>
                  </a:lnTo>
                  <a:lnTo>
                    <a:pt x="46" y="483"/>
                  </a:lnTo>
                  <a:lnTo>
                    <a:pt x="34" y="489"/>
                  </a:lnTo>
                  <a:lnTo>
                    <a:pt x="8" y="495"/>
                  </a:lnTo>
                  <a:lnTo>
                    <a:pt x="8" y="495"/>
                  </a:lnTo>
                  <a:lnTo>
                    <a:pt x="6" y="499"/>
                  </a:lnTo>
                  <a:lnTo>
                    <a:pt x="0" y="509"/>
                  </a:lnTo>
                  <a:lnTo>
                    <a:pt x="0" y="509"/>
                  </a:lnTo>
                  <a:lnTo>
                    <a:pt x="14" y="518"/>
                  </a:lnTo>
                  <a:lnTo>
                    <a:pt x="24" y="528"/>
                  </a:lnTo>
                  <a:lnTo>
                    <a:pt x="34" y="540"/>
                  </a:lnTo>
                  <a:lnTo>
                    <a:pt x="44" y="552"/>
                  </a:lnTo>
                  <a:lnTo>
                    <a:pt x="58" y="578"/>
                  </a:lnTo>
                  <a:lnTo>
                    <a:pt x="68" y="604"/>
                  </a:lnTo>
                  <a:lnTo>
                    <a:pt x="76" y="634"/>
                  </a:lnTo>
                  <a:lnTo>
                    <a:pt x="82" y="662"/>
                  </a:lnTo>
                  <a:lnTo>
                    <a:pt x="93" y="721"/>
                  </a:lnTo>
                  <a:lnTo>
                    <a:pt x="93" y="721"/>
                  </a:lnTo>
                  <a:lnTo>
                    <a:pt x="95" y="743"/>
                  </a:lnTo>
                  <a:lnTo>
                    <a:pt x="93" y="753"/>
                  </a:lnTo>
                  <a:lnTo>
                    <a:pt x="91" y="763"/>
                  </a:lnTo>
                  <a:lnTo>
                    <a:pt x="91" y="763"/>
                  </a:lnTo>
                  <a:lnTo>
                    <a:pt x="85" y="785"/>
                  </a:lnTo>
                  <a:lnTo>
                    <a:pt x="82" y="807"/>
                  </a:lnTo>
                  <a:lnTo>
                    <a:pt x="74" y="850"/>
                  </a:lnTo>
                  <a:lnTo>
                    <a:pt x="72" y="894"/>
                  </a:lnTo>
                  <a:lnTo>
                    <a:pt x="76" y="938"/>
                  </a:lnTo>
                  <a:lnTo>
                    <a:pt x="76" y="938"/>
                  </a:lnTo>
                  <a:lnTo>
                    <a:pt x="84" y="954"/>
                  </a:lnTo>
                  <a:lnTo>
                    <a:pt x="89" y="974"/>
                  </a:lnTo>
                  <a:lnTo>
                    <a:pt x="89" y="974"/>
                  </a:lnTo>
                  <a:lnTo>
                    <a:pt x="101" y="1012"/>
                  </a:lnTo>
                  <a:lnTo>
                    <a:pt x="101" y="10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8" name="Freeform 8">
              <a:extLst>
                <a:ext uri="{FF2B5EF4-FFF2-40B4-BE49-F238E27FC236}">
                  <a16:creationId xmlns:a16="http://schemas.microsoft.com/office/drawing/2014/main" id="{2CEBCD4D-199B-44FB-BA63-908C24CE6997}"/>
                </a:ext>
              </a:extLst>
            </p:cNvPr>
            <p:cNvSpPr>
              <a:spLocks/>
            </p:cNvSpPr>
            <p:nvPr/>
          </p:nvSpPr>
          <p:spPr bwMode="auto">
            <a:xfrm>
              <a:off x="4500563" y="460375"/>
              <a:ext cx="2509838" cy="1517650"/>
            </a:xfrm>
            <a:custGeom>
              <a:avLst/>
              <a:gdLst>
                <a:gd name="T0" fmla="*/ 70 w 1581"/>
                <a:gd name="T1" fmla="*/ 710 h 956"/>
                <a:gd name="T2" fmla="*/ 106 w 1581"/>
                <a:gd name="T3" fmla="*/ 744 h 956"/>
                <a:gd name="T4" fmla="*/ 175 w 1581"/>
                <a:gd name="T5" fmla="*/ 780 h 956"/>
                <a:gd name="T6" fmla="*/ 237 w 1581"/>
                <a:gd name="T7" fmla="*/ 811 h 956"/>
                <a:gd name="T8" fmla="*/ 279 w 1581"/>
                <a:gd name="T9" fmla="*/ 867 h 956"/>
                <a:gd name="T10" fmla="*/ 283 w 1581"/>
                <a:gd name="T11" fmla="*/ 905 h 956"/>
                <a:gd name="T12" fmla="*/ 298 w 1581"/>
                <a:gd name="T13" fmla="*/ 923 h 956"/>
                <a:gd name="T14" fmla="*/ 340 w 1581"/>
                <a:gd name="T15" fmla="*/ 939 h 956"/>
                <a:gd name="T16" fmla="*/ 499 w 1581"/>
                <a:gd name="T17" fmla="*/ 956 h 956"/>
                <a:gd name="T18" fmla="*/ 527 w 1581"/>
                <a:gd name="T19" fmla="*/ 951 h 956"/>
                <a:gd name="T20" fmla="*/ 547 w 1581"/>
                <a:gd name="T21" fmla="*/ 923 h 956"/>
                <a:gd name="T22" fmla="*/ 571 w 1581"/>
                <a:gd name="T23" fmla="*/ 885 h 956"/>
                <a:gd name="T24" fmla="*/ 623 w 1581"/>
                <a:gd name="T25" fmla="*/ 865 h 956"/>
                <a:gd name="T26" fmla="*/ 640 w 1581"/>
                <a:gd name="T27" fmla="*/ 863 h 956"/>
                <a:gd name="T28" fmla="*/ 680 w 1581"/>
                <a:gd name="T29" fmla="*/ 861 h 956"/>
                <a:gd name="T30" fmla="*/ 706 w 1581"/>
                <a:gd name="T31" fmla="*/ 833 h 956"/>
                <a:gd name="T32" fmla="*/ 788 w 1581"/>
                <a:gd name="T33" fmla="*/ 797 h 956"/>
                <a:gd name="T34" fmla="*/ 953 w 1581"/>
                <a:gd name="T35" fmla="*/ 742 h 956"/>
                <a:gd name="T36" fmla="*/ 1112 w 1581"/>
                <a:gd name="T37" fmla="*/ 696 h 956"/>
                <a:gd name="T38" fmla="*/ 1141 w 1581"/>
                <a:gd name="T39" fmla="*/ 670 h 956"/>
                <a:gd name="T40" fmla="*/ 1279 w 1581"/>
                <a:gd name="T41" fmla="*/ 632 h 956"/>
                <a:gd name="T42" fmla="*/ 1332 w 1581"/>
                <a:gd name="T43" fmla="*/ 619 h 956"/>
                <a:gd name="T44" fmla="*/ 1473 w 1581"/>
                <a:gd name="T45" fmla="*/ 487 h 956"/>
                <a:gd name="T46" fmla="*/ 1575 w 1581"/>
                <a:gd name="T47" fmla="*/ 382 h 956"/>
                <a:gd name="T48" fmla="*/ 1581 w 1581"/>
                <a:gd name="T49" fmla="*/ 340 h 956"/>
                <a:gd name="T50" fmla="*/ 1549 w 1581"/>
                <a:gd name="T51" fmla="*/ 306 h 956"/>
                <a:gd name="T52" fmla="*/ 1525 w 1581"/>
                <a:gd name="T53" fmla="*/ 245 h 956"/>
                <a:gd name="T54" fmla="*/ 1509 w 1581"/>
                <a:gd name="T55" fmla="*/ 207 h 956"/>
                <a:gd name="T56" fmla="*/ 1473 w 1581"/>
                <a:gd name="T57" fmla="*/ 141 h 956"/>
                <a:gd name="T58" fmla="*/ 1479 w 1581"/>
                <a:gd name="T59" fmla="*/ 94 h 956"/>
                <a:gd name="T60" fmla="*/ 1549 w 1581"/>
                <a:gd name="T61" fmla="*/ 20 h 956"/>
                <a:gd name="T62" fmla="*/ 1364 w 1581"/>
                <a:gd name="T63" fmla="*/ 38 h 956"/>
                <a:gd name="T64" fmla="*/ 799 w 1581"/>
                <a:gd name="T65" fmla="*/ 56 h 956"/>
                <a:gd name="T66" fmla="*/ 766 w 1581"/>
                <a:gd name="T67" fmla="*/ 56 h 956"/>
                <a:gd name="T68" fmla="*/ 567 w 1581"/>
                <a:gd name="T69" fmla="*/ 32 h 956"/>
                <a:gd name="T70" fmla="*/ 277 w 1581"/>
                <a:gd name="T71" fmla="*/ 0 h 956"/>
                <a:gd name="T72" fmla="*/ 253 w 1581"/>
                <a:gd name="T73" fmla="*/ 4 h 956"/>
                <a:gd name="T74" fmla="*/ 229 w 1581"/>
                <a:gd name="T75" fmla="*/ 30 h 956"/>
                <a:gd name="T76" fmla="*/ 177 w 1581"/>
                <a:gd name="T77" fmla="*/ 66 h 956"/>
                <a:gd name="T78" fmla="*/ 110 w 1581"/>
                <a:gd name="T79" fmla="*/ 80 h 956"/>
                <a:gd name="T80" fmla="*/ 108 w 1581"/>
                <a:gd name="T81" fmla="*/ 125 h 956"/>
                <a:gd name="T82" fmla="*/ 90 w 1581"/>
                <a:gd name="T83" fmla="*/ 171 h 956"/>
                <a:gd name="T84" fmla="*/ 78 w 1581"/>
                <a:gd name="T85" fmla="*/ 217 h 956"/>
                <a:gd name="T86" fmla="*/ 114 w 1581"/>
                <a:gd name="T87" fmla="*/ 281 h 956"/>
                <a:gd name="T88" fmla="*/ 159 w 1581"/>
                <a:gd name="T89" fmla="*/ 316 h 956"/>
                <a:gd name="T90" fmla="*/ 193 w 1581"/>
                <a:gd name="T91" fmla="*/ 320 h 956"/>
                <a:gd name="T92" fmla="*/ 207 w 1581"/>
                <a:gd name="T93" fmla="*/ 322 h 956"/>
                <a:gd name="T94" fmla="*/ 241 w 1581"/>
                <a:gd name="T95" fmla="*/ 366 h 956"/>
                <a:gd name="T96" fmla="*/ 247 w 1581"/>
                <a:gd name="T97" fmla="*/ 386 h 956"/>
                <a:gd name="T98" fmla="*/ 237 w 1581"/>
                <a:gd name="T99" fmla="*/ 414 h 956"/>
                <a:gd name="T100" fmla="*/ 209 w 1581"/>
                <a:gd name="T101" fmla="*/ 434 h 956"/>
                <a:gd name="T102" fmla="*/ 165 w 1581"/>
                <a:gd name="T103" fmla="*/ 456 h 956"/>
                <a:gd name="T104" fmla="*/ 102 w 1581"/>
                <a:gd name="T105" fmla="*/ 499 h 956"/>
                <a:gd name="T106" fmla="*/ 34 w 1581"/>
                <a:gd name="T107" fmla="*/ 569 h 956"/>
                <a:gd name="T108" fmla="*/ 4 w 1581"/>
                <a:gd name="T109" fmla="*/ 601 h 956"/>
                <a:gd name="T110" fmla="*/ 18 w 1581"/>
                <a:gd name="T111" fmla="*/ 617 h 956"/>
                <a:gd name="T112" fmla="*/ 46 w 1581"/>
                <a:gd name="T113" fmla="*/ 632 h 956"/>
                <a:gd name="T114" fmla="*/ 66 w 1581"/>
                <a:gd name="T115" fmla="*/ 6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1" h="956">
                  <a:moveTo>
                    <a:pt x="68" y="688"/>
                  </a:moveTo>
                  <a:lnTo>
                    <a:pt x="68" y="688"/>
                  </a:lnTo>
                  <a:lnTo>
                    <a:pt x="68" y="702"/>
                  </a:lnTo>
                  <a:lnTo>
                    <a:pt x="70" y="710"/>
                  </a:lnTo>
                  <a:lnTo>
                    <a:pt x="74" y="716"/>
                  </a:lnTo>
                  <a:lnTo>
                    <a:pt x="78" y="722"/>
                  </a:lnTo>
                  <a:lnTo>
                    <a:pt x="86" y="730"/>
                  </a:lnTo>
                  <a:lnTo>
                    <a:pt x="106" y="744"/>
                  </a:lnTo>
                  <a:lnTo>
                    <a:pt x="106" y="744"/>
                  </a:lnTo>
                  <a:lnTo>
                    <a:pt x="143" y="764"/>
                  </a:lnTo>
                  <a:lnTo>
                    <a:pt x="175" y="780"/>
                  </a:lnTo>
                  <a:lnTo>
                    <a:pt x="175" y="780"/>
                  </a:lnTo>
                  <a:lnTo>
                    <a:pt x="189" y="786"/>
                  </a:lnTo>
                  <a:lnTo>
                    <a:pt x="189" y="786"/>
                  </a:lnTo>
                  <a:lnTo>
                    <a:pt x="221" y="801"/>
                  </a:lnTo>
                  <a:lnTo>
                    <a:pt x="237" y="811"/>
                  </a:lnTo>
                  <a:lnTo>
                    <a:pt x="251" y="823"/>
                  </a:lnTo>
                  <a:lnTo>
                    <a:pt x="263" y="839"/>
                  </a:lnTo>
                  <a:lnTo>
                    <a:pt x="275" y="857"/>
                  </a:lnTo>
                  <a:lnTo>
                    <a:pt x="279" y="867"/>
                  </a:lnTo>
                  <a:lnTo>
                    <a:pt x="281" y="879"/>
                  </a:lnTo>
                  <a:lnTo>
                    <a:pt x="283" y="891"/>
                  </a:lnTo>
                  <a:lnTo>
                    <a:pt x="283" y="905"/>
                  </a:lnTo>
                  <a:lnTo>
                    <a:pt x="283" y="905"/>
                  </a:lnTo>
                  <a:lnTo>
                    <a:pt x="287" y="907"/>
                  </a:lnTo>
                  <a:lnTo>
                    <a:pt x="287" y="907"/>
                  </a:lnTo>
                  <a:lnTo>
                    <a:pt x="298" y="923"/>
                  </a:lnTo>
                  <a:lnTo>
                    <a:pt x="298" y="923"/>
                  </a:lnTo>
                  <a:lnTo>
                    <a:pt x="302" y="929"/>
                  </a:lnTo>
                  <a:lnTo>
                    <a:pt x="302" y="929"/>
                  </a:lnTo>
                  <a:lnTo>
                    <a:pt x="320" y="935"/>
                  </a:lnTo>
                  <a:lnTo>
                    <a:pt x="340" y="939"/>
                  </a:lnTo>
                  <a:lnTo>
                    <a:pt x="340" y="939"/>
                  </a:lnTo>
                  <a:lnTo>
                    <a:pt x="481" y="956"/>
                  </a:lnTo>
                  <a:lnTo>
                    <a:pt x="481" y="956"/>
                  </a:lnTo>
                  <a:lnTo>
                    <a:pt x="499" y="956"/>
                  </a:lnTo>
                  <a:lnTo>
                    <a:pt x="499" y="956"/>
                  </a:lnTo>
                  <a:lnTo>
                    <a:pt x="513" y="956"/>
                  </a:lnTo>
                  <a:lnTo>
                    <a:pt x="521" y="953"/>
                  </a:lnTo>
                  <a:lnTo>
                    <a:pt x="527" y="951"/>
                  </a:lnTo>
                  <a:lnTo>
                    <a:pt x="533" y="945"/>
                  </a:lnTo>
                  <a:lnTo>
                    <a:pt x="537" y="939"/>
                  </a:lnTo>
                  <a:lnTo>
                    <a:pt x="543" y="933"/>
                  </a:lnTo>
                  <a:lnTo>
                    <a:pt x="547" y="923"/>
                  </a:lnTo>
                  <a:lnTo>
                    <a:pt x="547" y="923"/>
                  </a:lnTo>
                  <a:lnTo>
                    <a:pt x="553" y="907"/>
                  </a:lnTo>
                  <a:lnTo>
                    <a:pt x="561" y="895"/>
                  </a:lnTo>
                  <a:lnTo>
                    <a:pt x="571" y="885"/>
                  </a:lnTo>
                  <a:lnTo>
                    <a:pt x="581" y="877"/>
                  </a:lnTo>
                  <a:lnTo>
                    <a:pt x="595" y="871"/>
                  </a:lnTo>
                  <a:lnTo>
                    <a:pt x="609" y="867"/>
                  </a:lnTo>
                  <a:lnTo>
                    <a:pt x="623" y="865"/>
                  </a:lnTo>
                  <a:lnTo>
                    <a:pt x="638" y="863"/>
                  </a:lnTo>
                  <a:lnTo>
                    <a:pt x="638" y="863"/>
                  </a:lnTo>
                  <a:lnTo>
                    <a:pt x="640" y="863"/>
                  </a:lnTo>
                  <a:lnTo>
                    <a:pt x="640" y="863"/>
                  </a:lnTo>
                  <a:lnTo>
                    <a:pt x="652" y="863"/>
                  </a:lnTo>
                  <a:lnTo>
                    <a:pt x="652" y="863"/>
                  </a:lnTo>
                  <a:lnTo>
                    <a:pt x="672" y="863"/>
                  </a:lnTo>
                  <a:lnTo>
                    <a:pt x="680" y="861"/>
                  </a:lnTo>
                  <a:lnTo>
                    <a:pt x="684" y="857"/>
                  </a:lnTo>
                  <a:lnTo>
                    <a:pt x="684" y="857"/>
                  </a:lnTo>
                  <a:lnTo>
                    <a:pt x="694" y="843"/>
                  </a:lnTo>
                  <a:lnTo>
                    <a:pt x="706" y="833"/>
                  </a:lnTo>
                  <a:lnTo>
                    <a:pt x="718" y="823"/>
                  </a:lnTo>
                  <a:lnTo>
                    <a:pt x="730" y="817"/>
                  </a:lnTo>
                  <a:lnTo>
                    <a:pt x="758" y="807"/>
                  </a:lnTo>
                  <a:lnTo>
                    <a:pt x="788" y="797"/>
                  </a:lnTo>
                  <a:lnTo>
                    <a:pt x="788" y="797"/>
                  </a:lnTo>
                  <a:lnTo>
                    <a:pt x="843" y="780"/>
                  </a:lnTo>
                  <a:lnTo>
                    <a:pt x="899" y="762"/>
                  </a:lnTo>
                  <a:lnTo>
                    <a:pt x="953" y="742"/>
                  </a:lnTo>
                  <a:lnTo>
                    <a:pt x="1008" y="724"/>
                  </a:lnTo>
                  <a:lnTo>
                    <a:pt x="1008" y="724"/>
                  </a:lnTo>
                  <a:lnTo>
                    <a:pt x="1060" y="708"/>
                  </a:lnTo>
                  <a:lnTo>
                    <a:pt x="1112" y="696"/>
                  </a:lnTo>
                  <a:lnTo>
                    <a:pt x="1112" y="696"/>
                  </a:lnTo>
                  <a:lnTo>
                    <a:pt x="1122" y="684"/>
                  </a:lnTo>
                  <a:lnTo>
                    <a:pt x="1131" y="676"/>
                  </a:lnTo>
                  <a:lnTo>
                    <a:pt x="1141" y="670"/>
                  </a:lnTo>
                  <a:lnTo>
                    <a:pt x="1153" y="664"/>
                  </a:lnTo>
                  <a:lnTo>
                    <a:pt x="1153" y="664"/>
                  </a:lnTo>
                  <a:lnTo>
                    <a:pt x="1215" y="648"/>
                  </a:lnTo>
                  <a:lnTo>
                    <a:pt x="1279" y="632"/>
                  </a:lnTo>
                  <a:lnTo>
                    <a:pt x="1279" y="632"/>
                  </a:lnTo>
                  <a:lnTo>
                    <a:pt x="1330" y="621"/>
                  </a:lnTo>
                  <a:lnTo>
                    <a:pt x="1330" y="621"/>
                  </a:lnTo>
                  <a:lnTo>
                    <a:pt x="1332" y="619"/>
                  </a:lnTo>
                  <a:lnTo>
                    <a:pt x="1332" y="619"/>
                  </a:lnTo>
                  <a:lnTo>
                    <a:pt x="1376" y="577"/>
                  </a:lnTo>
                  <a:lnTo>
                    <a:pt x="1376" y="577"/>
                  </a:lnTo>
                  <a:lnTo>
                    <a:pt x="1473" y="487"/>
                  </a:lnTo>
                  <a:lnTo>
                    <a:pt x="1569" y="394"/>
                  </a:lnTo>
                  <a:lnTo>
                    <a:pt x="1569" y="394"/>
                  </a:lnTo>
                  <a:lnTo>
                    <a:pt x="1571" y="390"/>
                  </a:lnTo>
                  <a:lnTo>
                    <a:pt x="1575" y="382"/>
                  </a:lnTo>
                  <a:lnTo>
                    <a:pt x="1577" y="370"/>
                  </a:lnTo>
                  <a:lnTo>
                    <a:pt x="1581" y="350"/>
                  </a:lnTo>
                  <a:lnTo>
                    <a:pt x="1581" y="350"/>
                  </a:lnTo>
                  <a:lnTo>
                    <a:pt x="1581" y="340"/>
                  </a:lnTo>
                  <a:lnTo>
                    <a:pt x="1581" y="340"/>
                  </a:lnTo>
                  <a:lnTo>
                    <a:pt x="1569" y="330"/>
                  </a:lnTo>
                  <a:lnTo>
                    <a:pt x="1557" y="318"/>
                  </a:lnTo>
                  <a:lnTo>
                    <a:pt x="1549" y="306"/>
                  </a:lnTo>
                  <a:lnTo>
                    <a:pt x="1543" y="294"/>
                  </a:lnTo>
                  <a:lnTo>
                    <a:pt x="1533" y="271"/>
                  </a:lnTo>
                  <a:lnTo>
                    <a:pt x="1525" y="245"/>
                  </a:lnTo>
                  <a:lnTo>
                    <a:pt x="1525" y="245"/>
                  </a:lnTo>
                  <a:lnTo>
                    <a:pt x="1523" y="237"/>
                  </a:lnTo>
                  <a:lnTo>
                    <a:pt x="1523" y="237"/>
                  </a:lnTo>
                  <a:lnTo>
                    <a:pt x="1517" y="223"/>
                  </a:lnTo>
                  <a:lnTo>
                    <a:pt x="1509" y="207"/>
                  </a:lnTo>
                  <a:lnTo>
                    <a:pt x="1491" y="175"/>
                  </a:lnTo>
                  <a:lnTo>
                    <a:pt x="1491" y="175"/>
                  </a:lnTo>
                  <a:lnTo>
                    <a:pt x="1473" y="141"/>
                  </a:lnTo>
                  <a:lnTo>
                    <a:pt x="1473" y="141"/>
                  </a:lnTo>
                  <a:lnTo>
                    <a:pt x="1469" y="129"/>
                  </a:lnTo>
                  <a:lnTo>
                    <a:pt x="1469" y="118"/>
                  </a:lnTo>
                  <a:lnTo>
                    <a:pt x="1473" y="106"/>
                  </a:lnTo>
                  <a:lnTo>
                    <a:pt x="1479" y="94"/>
                  </a:lnTo>
                  <a:lnTo>
                    <a:pt x="1479" y="94"/>
                  </a:lnTo>
                  <a:lnTo>
                    <a:pt x="1507" y="64"/>
                  </a:lnTo>
                  <a:lnTo>
                    <a:pt x="1507" y="64"/>
                  </a:lnTo>
                  <a:lnTo>
                    <a:pt x="1549" y="20"/>
                  </a:lnTo>
                  <a:lnTo>
                    <a:pt x="1549" y="20"/>
                  </a:lnTo>
                  <a:lnTo>
                    <a:pt x="1456" y="30"/>
                  </a:lnTo>
                  <a:lnTo>
                    <a:pt x="1410" y="34"/>
                  </a:lnTo>
                  <a:lnTo>
                    <a:pt x="1364" y="38"/>
                  </a:lnTo>
                  <a:lnTo>
                    <a:pt x="1364" y="38"/>
                  </a:lnTo>
                  <a:lnTo>
                    <a:pt x="1082" y="50"/>
                  </a:lnTo>
                  <a:lnTo>
                    <a:pt x="941" y="54"/>
                  </a:lnTo>
                  <a:lnTo>
                    <a:pt x="799" y="56"/>
                  </a:lnTo>
                  <a:lnTo>
                    <a:pt x="799" y="56"/>
                  </a:lnTo>
                  <a:lnTo>
                    <a:pt x="793" y="56"/>
                  </a:lnTo>
                  <a:lnTo>
                    <a:pt x="793" y="56"/>
                  </a:lnTo>
                  <a:lnTo>
                    <a:pt x="766" y="56"/>
                  </a:lnTo>
                  <a:lnTo>
                    <a:pt x="736" y="54"/>
                  </a:lnTo>
                  <a:lnTo>
                    <a:pt x="680" y="48"/>
                  </a:lnTo>
                  <a:lnTo>
                    <a:pt x="623" y="40"/>
                  </a:lnTo>
                  <a:lnTo>
                    <a:pt x="567" y="32"/>
                  </a:lnTo>
                  <a:lnTo>
                    <a:pt x="567" y="32"/>
                  </a:lnTo>
                  <a:lnTo>
                    <a:pt x="422" y="16"/>
                  </a:lnTo>
                  <a:lnTo>
                    <a:pt x="277" y="0"/>
                  </a:lnTo>
                  <a:lnTo>
                    <a:pt x="277" y="0"/>
                  </a:lnTo>
                  <a:lnTo>
                    <a:pt x="275" y="0"/>
                  </a:lnTo>
                  <a:lnTo>
                    <a:pt x="275" y="0"/>
                  </a:lnTo>
                  <a:lnTo>
                    <a:pt x="265" y="2"/>
                  </a:lnTo>
                  <a:lnTo>
                    <a:pt x="253" y="4"/>
                  </a:lnTo>
                  <a:lnTo>
                    <a:pt x="245" y="10"/>
                  </a:lnTo>
                  <a:lnTo>
                    <a:pt x="239" y="16"/>
                  </a:lnTo>
                  <a:lnTo>
                    <a:pt x="239" y="16"/>
                  </a:lnTo>
                  <a:lnTo>
                    <a:pt x="229" y="30"/>
                  </a:lnTo>
                  <a:lnTo>
                    <a:pt x="217" y="42"/>
                  </a:lnTo>
                  <a:lnTo>
                    <a:pt x="205" y="52"/>
                  </a:lnTo>
                  <a:lnTo>
                    <a:pt x="191" y="60"/>
                  </a:lnTo>
                  <a:lnTo>
                    <a:pt x="177" y="66"/>
                  </a:lnTo>
                  <a:lnTo>
                    <a:pt x="163" y="70"/>
                  </a:lnTo>
                  <a:lnTo>
                    <a:pt x="131" y="78"/>
                  </a:lnTo>
                  <a:lnTo>
                    <a:pt x="131" y="78"/>
                  </a:lnTo>
                  <a:lnTo>
                    <a:pt x="110" y="80"/>
                  </a:lnTo>
                  <a:lnTo>
                    <a:pt x="110" y="80"/>
                  </a:lnTo>
                  <a:lnTo>
                    <a:pt x="112" y="96"/>
                  </a:lnTo>
                  <a:lnTo>
                    <a:pt x="112" y="110"/>
                  </a:lnTo>
                  <a:lnTo>
                    <a:pt x="108" y="125"/>
                  </a:lnTo>
                  <a:lnTo>
                    <a:pt x="104" y="141"/>
                  </a:lnTo>
                  <a:lnTo>
                    <a:pt x="104" y="141"/>
                  </a:lnTo>
                  <a:lnTo>
                    <a:pt x="90" y="171"/>
                  </a:lnTo>
                  <a:lnTo>
                    <a:pt x="90" y="171"/>
                  </a:lnTo>
                  <a:lnTo>
                    <a:pt x="80" y="193"/>
                  </a:lnTo>
                  <a:lnTo>
                    <a:pt x="80" y="193"/>
                  </a:lnTo>
                  <a:lnTo>
                    <a:pt x="78" y="205"/>
                  </a:lnTo>
                  <a:lnTo>
                    <a:pt x="78" y="217"/>
                  </a:lnTo>
                  <a:lnTo>
                    <a:pt x="82" y="229"/>
                  </a:lnTo>
                  <a:lnTo>
                    <a:pt x="90" y="247"/>
                  </a:lnTo>
                  <a:lnTo>
                    <a:pt x="90" y="247"/>
                  </a:lnTo>
                  <a:lnTo>
                    <a:pt x="114" y="281"/>
                  </a:lnTo>
                  <a:lnTo>
                    <a:pt x="124" y="292"/>
                  </a:lnTo>
                  <a:lnTo>
                    <a:pt x="135" y="302"/>
                  </a:lnTo>
                  <a:lnTo>
                    <a:pt x="147" y="310"/>
                  </a:lnTo>
                  <a:lnTo>
                    <a:pt x="159" y="316"/>
                  </a:lnTo>
                  <a:lnTo>
                    <a:pt x="173" y="320"/>
                  </a:lnTo>
                  <a:lnTo>
                    <a:pt x="189" y="320"/>
                  </a:lnTo>
                  <a:lnTo>
                    <a:pt x="189" y="320"/>
                  </a:lnTo>
                  <a:lnTo>
                    <a:pt x="193" y="320"/>
                  </a:lnTo>
                  <a:lnTo>
                    <a:pt x="193" y="320"/>
                  </a:lnTo>
                  <a:lnTo>
                    <a:pt x="195" y="320"/>
                  </a:lnTo>
                  <a:lnTo>
                    <a:pt x="195" y="320"/>
                  </a:lnTo>
                  <a:lnTo>
                    <a:pt x="207" y="322"/>
                  </a:lnTo>
                  <a:lnTo>
                    <a:pt x="217" y="328"/>
                  </a:lnTo>
                  <a:lnTo>
                    <a:pt x="225" y="336"/>
                  </a:lnTo>
                  <a:lnTo>
                    <a:pt x="233" y="346"/>
                  </a:lnTo>
                  <a:lnTo>
                    <a:pt x="241" y="366"/>
                  </a:lnTo>
                  <a:lnTo>
                    <a:pt x="243" y="372"/>
                  </a:lnTo>
                  <a:lnTo>
                    <a:pt x="243" y="372"/>
                  </a:lnTo>
                  <a:lnTo>
                    <a:pt x="245" y="380"/>
                  </a:lnTo>
                  <a:lnTo>
                    <a:pt x="247" y="386"/>
                  </a:lnTo>
                  <a:lnTo>
                    <a:pt x="245" y="394"/>
                  </a:lnTo>
                  <a:lnTo>
                    <a:pt x="243" y="402"/>
                  </a:lnTo>
                  <a:lnTo>
                    <a:pt x="241" y="408"/>
                  </a:lnTo>
                  <a:lnTo>
                    <a:pt x="237" y="414"/>
                  </a:lnTo>
                  <a:lnTo>
                    <a:pt x="231" y="420"/>
                  </a:lnTo>
                  <a:lnTo>
                    <a:pt x="225" y="424"/>
                  </a:lnTo>
                  <a:lnTo>
                    <a:pt x="225" y="424"/>
                  </a:lnTo>
                  <a:lnTo>
                    <a:pt x="209" y="434"/>
                  </a:lnTo>
                  <a:lnTo>
                    <a:pt x="209" y="434"/>
                  </a:lnTo>
                  <a:lnTo>
                    <a:pt x="187" y="446"/>
                  </a:lnTo>
                  <a:lnTo>
                    <a:pt x="165" y="456"/>
                  </a:lnTo>
                  <a:lnTo>
                    <a:pt x="165" y="456"/>
                  </a:lnTo>
                  <a:lnTo>
                    <a:pt x="153" y="461"/>
                  </a:lnTo>
                  <a:lnTo>
                    <a:pt x="141" y="467"/>
                  </a:lnTo>
                  <a:lnTo>
                    <a:pt x="122" y="481"/>
                  </a:lnTo>
                  <a:lnTo>
                    <a:pt x="102" y="499"/>
                  </a:lnTo>
                  <a:lnTo>
                    <a:pt x="84" y="519"/>
                  </a:lnTo>
                  <a:lnTo>
                    <a:pt x="84" y="519"/>
                  </a:lnTo>
                  <a:lnTo>
                    <a:pt x="52" y="553"/>
                  </a:lnTo>
                  <a:lnTo>
                    <a:pt x="34" y="569"/>
                  </a:lnTo>
                  <a:lnTo>
                    <a:pt x="14" y="583"/>
                  </a:lnTo>
                  <a:lnTo>
                    <a:pt x="14" y="583"/>
                  </a:lnTo>
                  <a:lnTo>
                    <a:pt x="8" y="589"/>
                  </a:lnTo>
                  <a:lnTo>
                    <a:pt x="4" y="601"/>
                  </a:lnTo>
                  <a:lnTo>
                    <a:pt x="4" y="601"/>
                  </a:lnTo>
                  <a:lnTo>
                    <a:pt x="0" y="613"/>
                  </a:lnTo>
                  <a:lnTo>
                    <a:pt x="0" y="613"/>
                  </a:lnTo>
                  <a:lnTo>
                    <a:pt x="18" y="617"/>
                  </a:lnTo>
                  <a:lnTo>
                    <a:pt x="26" y="621"/>
                  </a:lnTo>
                  <a:lnTo>
                    <a:pt x="36" y="624"/>
                  </a:lnTo>
                  <a:lnTo>
                    <a:pt x="36" y="624"/>
                  </a:lnTo>
                  <a:lnTo>
                    <a:pt x="46" y="632"/>
                  </a:lnTo>
                  <a:lnTo>
                    <a:pt x="56" y="644"/>
                  </a:lnTo>
                  <a:lnTo>
                    <a:pt x="62" y="654"/>
                  </a:lnTo>
                  <a:lnTo>
                    <a:pt x="64" y="664"/>
                  </a:lnTo>
                  <a:lnTo>
                    <a:pt x="66" y="676"/>
                  </a:lnTo>
                  <a:lnTo>
                    <a:pt x="68" y="688"/>
                  </a:lnTo>
                  <a:lnTo>
                    <a:pt x="68" y="6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9" name="Freeform 9">
              <a:extLst>
                <a:ext uri="{FF2B5EF4-FFF2-40B4-BE49-F238E27FC236}">
                  <a16:creationId xmlns:a16="http://schemas.microsoft.com/office/drawing/2014/main" id="{E75BBACC-91C7-4A30-9BA9-187F96A9F2E8}"/>
                </a:ext>
              </a:extLst>
            </p:cNvPr>
            <p:cNvSpPr>
              <a:spLocks/>
            </p:cNvSpPr>
            <p:nvPr/>
          </p:nvSpPr>
          <p:spPr bwMode="auto">
            <a:xfrm>
              <a:off x="881063" y="306388"/>
              <a:ext cx="1993900" cy="2146300"/>
            </a:xfrm>
            <a:custGeom>
              <a:avLst/>
              <a:gdLst>
                <a:gd name="T0" fmla="*/ 1048 w 1256"/>
                <a:gd name="T1" fmla="*/ 996 h 1352"/>
                <a:gd name="T2" fmla="*/ 1153 w 1256"/>
                <a:gd name="T3" fmla="*/ 914 h 1352"/>
                <a:gd name="T4" fmla="*/ 1056 w 1256"/>
                <a:gd name="T5" fmla="*/ 807 h 1352"/>
                <a:gd name="T6" fmla="*/ 1125 w 1256"/>
                <a:gd name="T7" fmla="*/ 795 h 1352"/>
                <a:gd name="T8" fmla="*/ 1179 w 1256"/>
                <a:gd name="T9" fmla="*/ 763 h 1352"/>
                <a:gd name="T10" fmla="*/ 1201 w 1256"/>
                <a:gd name="T11" fmla="*/ 714 h 1352"/>
                <a:gd name="T12" fmla="*/ 1215 w 1256"/>
                <a:gd name="T13" fmla="*/ 616 h 1352"/>
                <a:gd name="T14" fmla="*/ 1233 w 1256"/>
                <a:gd name="T15" fmla="*/ 539 h 1352"/>
                <a:gd name="T16" fmla="*/ 1252 w 1256"/>
                <a:gd name="T17" fmla="*/ 507 h 1352"/>
                <a:gd name="T18" fmla="*/ 1256 w 1256"/>
                <a:gd name="T19" fmla="*/ 475 h 1352"/>
                <a:gd name="T20" fmla="*/ 1245 w 1256"/>
                <a:gd name="T21" fmla="*/ 453 h 1352"/>
                <a:gd name="T22" fmla="*/ 1213 w 1256"/>
                <a:gd name="T23" fmla="*/ 401 h 1352"/>
                <a:gd name="T24" fmla="*/ 1211 w 1256"/>
                <a:gd name="T25" fmla="*/ 372 h 1352"/>
                <a:gd name="T26" fmla="*/ 1209 w 1256"/>
                <a:gd name="T27" fmla="*/ 326 h 1352"/>
                <a:gd name="T28" fmla="*/ 1181 w 1256"/>
                <a:gd name="T29" fmla="*/ 286 h 1352"/>
                <a:gd name="T30" fmla="*/ 1177 w 1256"/>
                <a:gd name="T31" fmla="*/ 240 h 1352"/>
                <a:gd name="T32" fmla="*/ 1181 w 1256"/>
                <a:gd name="T33" fmla="*/ 232 h 1352"/>
                <a:gd name="T34" fmla="*/ 1207 w 1256"/>
                <a:gd name="T35" fmla="*/ 209 h 1352"/>
                <a:gd name="T36" fmla="*/ 1227 w 1256"/>
                <a:gd name="T37" fmla="*/ 191 h 1352"/>
                <a:gd name="T38" fmla="*/ 1225 w 1256"/>
                <a:gd name="T39" fmla="*/ 139 h 1352"/>
                <a:gd name="T40" fmla="*/ 1199 w 1256"/>
                <a:gd name="T41" fmla="*/ 2 h 1352"/>
                <a:gd name="T42" fmla="*/ 1189 w 1256"/>
                <a:gd name="T43" fmla="*/ 0 h 1352"/>
                <a:gd name="T44" fmla="*/ 1139 w 1256"/>
                <a:gd name="T45" fmla="*/ 26 h 1352"/>
                <a:gd name="T46" fmla="*/ 1078 w 1256"/>
                <a:gd name="T47" fmla="*/ 81 h 1352"/>
                <a:gd name="T48" fmla="*/ 1012 w 1256"/>
                <a:gd name="T49" fmla="*/ 151 h 1352"/>
                <a:gd name="T50" fmla="*/ 901 w 1256"/>
                <a:gd name="T51" fmla="*/ 205 h 1352"/>
                <a:gd name="T52" fmla="*/ 793 w 1256"/>
                <a:gd name="T53" fmla="*/ 224 h 1352"/>
                <a:gd name="T54" fmla="*/ 714 w 1256"/>
                <a:gd name="T55" fmla="*/ 250 h 1352"/>
                <a:gd name="T56" fmla="*/ 602 w 1256"/>
                <a:gd name="T57" fmla="*/ 286 h 1352"/>
                <a:gd name="T58" fmla="*/ 423 w 1256"/>
                <a:gd name="T59" fmla="*/ 334 h 1352"/>
                <a:gd name="T60" fmla="*/ 127 w 1256"/>
                <a:gd name="T61" fmla="*/ 433 h 1352"/>
                <a:gd name="T62" fmla="*/ 87 w 1256"/>
                <a:gd name="T63" fmla="*/ 471 h 1352"/>
                <a:gd name="T64" fmla="*/ 83 w 1256"/>
                <a:gd name="T65" fmla="*/ 533 h 1352"/>
                <a:gd name="T66" fmla="*/ 153 w 1256"/>
                <a:gd name="T67" fmla="*/ 863 h 1352"/>
                <a:gd name="T68" fmla="*/ 153 w 1256"/>
                <a:gd name="T69" fmla="*/ 916 h 1352"/>
                <a:gd name="T70" fmla="*/ 101 w 1256"/>
                <a:gd name="T71" fmla="*/ 1032 h 1352"/>
                <a:gd name="T72" fmla="*/ 32 w 1256"/>
                <a:gd name="T73" fmla="*/ 1121 h 1352"/>
                <a:gd name="T74" fmla="*/ 8 w 1256"/>
                <a:gd name="T75" fmla="*/ 1147 h 1352"/>
                <a:gd name="T76" fmla="*/ 0 w 1256"/>
                <a:gd name="T77" fmla="*/ 1183 h 1352"/>
                <a:gd name="T78" fmla="*/ 6 w 1256"/>
                <a:gd name="T79" fmla="*/ 1203 h 1352"/>
                <a:gd name="T80" fmla="*/ 183 w 1256"/>
                <a:gd name="T81" fmla="*/ 1352 h 1352"/>
                <a:gd name="T82" fmla="*/ 221 w 1256"/>
                <a:gd name="T83" fmla="*/ 1336 h 1352"/>
                <a:gd name="T84" fmla="*/ 249 w 1256"/>
                <a:gd name="T85" fmla="*/ 1324 h 1352"/>
                <a:gd name="T86" fmla="*/ 270 w 1256"/>
                <a:gd name="T87" fmla="*/ 1280 h 1352"/>
                <a:gd name="T88" fmla="*/ 318 w 1256"/>
                <a:gd name="T89" fmla="*/ 1211 h 1352"/>
                <a:gd name="T90" fmla="*/ 340 w 1256"/>
                <a:gd name="T91" fmla="*/ 1187 h 1352"/>
                <a:gd name="T92" fmla="*/ 382 w 1256"/>
                <a:gd name="T93" fmla="*/ 1173 h 1352"/>
                <a:gd name="T94" fmla="*/ 421 w 1256"/>
                <a:gd name="T95" fmla="*/ 1187 h 1352"/>
                <a:gd name="T96" fmla="*/ 451 w 1256"/>
                <a:gd name="T97" fmla="*/ 1187 h 1352"/>
                <a:gd name="T98" fmla="*/ 507 w 1256"/>
                <a:gd name="T99" fmla="*/ 1153 h 1352"/>
                <a:gd name="T100" fmla="*/ 584 w 1256"/>
                <a:gd name="T101" fmla="*/ 1105 h 1352"/>
                <a:gd name="T102" fmla="*/ 716 w 1256"/>
                <a:gd name="T103" fmla="*/ 1061 h 1352"/>
                <a:gd name="T104" fmla="*/ 763 w 1256"/>
                <a:gd name="T105" fmla="*/ 1057 h 1352"/>
                <a:gd name="T106" fmla="*/ 777 w 1256"/>
                <a:gd name="T107" fmla="*/ 1022 h 1352"/>
                <a:gd name="T108" fmla="*/ 795 w 1256"/>
                <a:gd name="T109" fmla="*/ 1002 h 1352"/>
                <a:gd name="T110" fmla="*/ 817 w 1256"/>
                <a:gd name="T111" fmla="*/ 988 h 1352"/>
                <a:gd name="T112" fmla="*/ 829 w 1256"/>
                <a:gd name="T113" fmla="*/ 988 h 1352"/>
                <a:gd name="T114" fmla="*/ 861 w 1256"/>
                <a:gd name="T115" fmla="*/ 1008 h 1352"/>
                <a:gd name="T116" fmla="*/ 871 w 1256"/>
                <a:gd name="T117" fmla="*/ 1020 h 1352"/>
                <a:gd name="T118" fmla="*/ 883 w 1256"/>
                <a:gd name="T119" fmla="*/ 1061 h 1352"/>
                <a:gd name="T120" fmla="*/ 891 w 1256"/>
                <a:gd name="T121" fmla="*/ 1103 h 1352"/>
                <a:gd name="T122" fmla="*/ 940 w 1256"/>
                <a:gd name="T123" fmla="*/ 1091 h 1352"/>
                <a:gd name="T124" fmla="*/ 1002 w 1256"/>
                <a:gd name="T125" fmla="*/ 1048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1352">
                  <a:moveTo>
                    <a:pt x="1014" y="1034"/>
                  </a:moveTo>
                  <a:lnTo>
                    <a:pt x="1014" y="1034"/>
                  </a:lnTo>
                  <a:lnTo>
                    <a:pt x="1030" y="1012"/>
                  </a:lnTo>
                  <a:lnTo>
                    <a:pt x="1048" y="996"/>
                  </a:lnTo>
                  <a:lnTo>
                    <a:pt x="1048" y="996"/>
                  </a:lnTo>
                  <a:lnTo>
                    <a:pt x="1099" y="954"/>
                  </a:lnTo>
                  <a:lnTo>
                    <a:pt x="1153" y="914"/>
                  </a:lnTo>
                  <a:lnTo>
                    <a:pt x="1153" y="914"/>
                  </a:lnTo>
                  <a:lnTo>
                    <a:pt x="1050" y="825"/>
                  </a:lnTo>
                  <a:lnTo>
                    <a:pt x="1050" y="825"/>
                  </a:lnTo>
                  <a:lnTo>
                    <a:pt x="1056" y="807"/>
                  </a:lnTo>
                  <a:lnTo>
                    <a:pt x="1056" y="807"/>
                  </a:lnTo>
                  <a:lnTo>
                    <a:pt x="1081" y="801"/>
                  </a:lnTo>
                  <a:lnTo>
                    <a:pt x="1105" y="797"/>
                  </a:lnTo>
                  <a:lnTo>
                    <a:pt x="1105" y="797"/>
                  </a:lnTo>
                  <a:lnTo>
                    <a:pt x="1125" y="795"/>
                  </a:lnTo>
                  <a:lnTo>
                    <a:pt x="1141" y="789"/>
                  </a:lnTo>
                  <a:lnTo>
                    <a:pt x="1157" y="783"/>
                  </a:lnTo>
                  <a:lnTo>
                    <a:pt x="1169" y="773"/>
                  </a:lnTo>
                  <a:lnTo>
                    <a:pt x="1179" y="763"/>
                  </a:lnTo>
                  <a:lnTo>
                    <a:pt x="1189" y="749"/>
                  </a:lnTo>
                  <a:lnTo>
                    <a:pt x="1195" y="733"/>
                  </a:lnTo>
                  <a:lnTo>
                    <a:pt x="1201" y="714"/>
                  </a:lnTo>
                  <a:lnTo>
                    <a:pt x="1201" y="714"/>
                  </a:lnTo>
                  <a:lnTo>
                    <a:pt x="1217" y="656"/>
                  </a:lnTo>
                  <a:lnTo>
                    <a:pt x="1217" y="656"/>
                  </a:lnTo>
                  <a:lnTo>
                    <a:pt x="1215" y="636"/>
                  </a:lnTo>
                  <a:lnTo>
                    <a:pt x="1215" y="616"/>
                  </a:lnTo>
                  <a:lnTo>
                    <a:pt x="1217" y="594"/>
                  </a:lnTo>
                  <a:lnTo>
                    <a:pt x="1221" y="574"/>
                  </a:lnTo>
                  <a:lnTo>
                    <a:pt x="1227" y="555"/>
                  </a:lnTo>
                  <a:lnTo>
                    <a:pt x="1233" y="539"/>
                  </a:lnTo>
                  <a:lnTo>
                    <a:pt x="1241" y="523"/>
                  </a:lnTo>
                  <a:lnTo>
                    <a:pt x="1248" y="513"/>
                  </a:lnTo>
                  <a:lnTo>
                    <a:pt x="1248" y="513"/>
                  </a:lnTo>
                  <a:lnTo>
                    <a:pt x="1252" y="507"/>
                  </a:lnTo>
                  <a:lnTo>
                    <a:pt x="1256" y="499"/>
                  </a:lnTo>
                  <a:lnTo>
                    <a:pt x="1256" y="491"/>
                  </a:lnTo>
                  <a:lnTo>
                    <a:pt x="1256" y="483"/>
                  </a:lnTo>
                  <a:lnTo>
                    <a:pt x="1256" y="475"/>
                  </a:lnTo>
                  <a:lnTo>
                    <a:pt x="1254" y="467"/>
                  </a:lnTo>
                  <a:lnTo>
                    <a:pt x="1250" y="461"/>
                  </a:lnTo>
                  <a:lnTo>
                    <a:pt x="1245" y="453"/>
                  </a:lnTo>
                  <a:lnTo>
                    <a:pt x="1245" y="453"/>
                  </a:lnTo>
                  <a:lnTo>
                    <a:pt x="1233" y="439"/>
                  </a:lnTo>
                  <a:lnTo>
                    <a:pt x="1221" y="421"/>
                  </a:lnTo>
                  <a:lnTo>
                    <a:pt x="1217" y="411"/>
                  </a:lnTo>
                  <a:lnTo>
                    <a:pt x="1213" y="401"/>
                  </a:lnTo>
                  <a:lnTo>
                    <a:pt x="1211" y="389"/>
                  </a:lnTo>
                  <a:lnTo>
                    <a:pt x="1211" y="378"/>
                  </a:lnTo>
                  <a:lnTo>
                    <a:pt x="1211" y="372"/>
                  </a:lnTo>
                  <a:lnTo>
                    <a:pt x="1211" y="372"/>
                  </a:lnTo>
                  <a:lnTo>
                    <a:pt x="1211" y="342"/>
                  </a:lnTo>
                  <a:lnTo>
                    <a:pt x="1211" y="332"/>
                  </a:lnTo>
                  <a:lnTo>
                    <a:pt x="1209" y="326"/>
                  </a:lnTo>
                  <a:lnTo>
                    <a:pt x="1209" y="326"/>
                  </a:lnTo>
                  <a:lnTo>
                    <a:pt x="1205" y="320"/>
                  </a:lnTo>
                  <a:lnTo>
                    <a:pt x="1199" y="310"/>
                  </a:lnTo>
                  <a:lnTo>
                    <a:pt x="1181" y="286"/>
                  </a:lnTo>
                  <a:lnTo>
                    <a:pt x="1181" y="286"/>
                  </a:lnTo>
                  <a:lnTo>
                    <a:pt x="1173" y="276"/>
                  </a:lnTo>
                  <a:lnTo>
                    <a:pt x="1171" y="264"/>
                  </a:lnTo>
                  <a:lnTo>
                    <a:pt x="1171" y="252"/>
                  </a:lnTo>
                  <a:lnTo>
                    <a:pt x="1177" y="240"/>
                  </a:lnTo>
                  <a:lnTo>
                    <a:pt x="1177" y="240"/>
                  </a:lnTo>
                  <a:lnTo>
                    <a:pt x="1177" y="238"/>
                  </a:lnTo>
                  <a:lnTo>
                    <a:pt x="1177" y="238"/>
                  </a:lnTo>
                  <a:lnTo>
                    <a:pt x="1181" y="232"/>
                  </a:lnTo>
                  <a:lnTo>
                    <a:pt x="1185" y="222"/>
                  </a:lnTo>
                  <a:lnTo>
                    <a:pt x="1195" y="215"/>
                  </a:lnTo>
                  <a:lnTo>
                    <a:pt x="1207" y="209"/>
                  </a:lnTo>
                  <a:lnTo>
                    <a:pt x="1207" y="209"/>
                  </a:lnTo>
                  <a:lnTo>
                    <a:pt x="1215" y="205"/>
                  </a:lnTo>
                  <a:lnTo>
                    <a:pt x="1221" y="201"/>
                  </a:lnTo>
                  <a:lnTo>
                    <a:pt x="1225" y="197"/>
                  </a:lnTo>
                  <a:lnTo>
                    <a:pt x="1227" y="191"/>
                  </a:lnTo>
                  <a:lnTo>
                    <a:pt x="1229" y="181"/>
                  </a:lnTo>
                  <a:lnTo>
                    <a:pt x="1229" y="171"/>
                  </a:lnTo>
                  <a:lnTo>
                    <a:pt x="1225" y="139"/>
                  </a:lnTo>
                  <a:lnTo>
                    <a:pt x="1225" y="139"/>
                  </a:lnTo>
                  <a:lnTo>
                    <a:pt x="1205" y="38"/>
                  </a:lnTo>
                  <a:lnTo>
                    <a:pt x="1205" y="38"/>
                  </a:lnTo>
                  <a:lnTo>
                    <a:pt x="1199" y="2"/>
                  </a:lnTo>
                  <a:lnTo>
                    <a:pt x="1199" y="2"/>
                  </a:lnTo>
                  <a:lnTo>
                    <a:pt x="1199" y="2"/>
                  </a:lnTo>
                  <a:lnTo>
                    <a:pt x="1199" y="2"/>
                  </a:lnTo>
                  <a:lnTo>
                    <a:pt x="1189" y="0"/>
                  </a:lnTo>
                  <a:lnTo>
                    <a:pt x="1189" y="0"/>
                  </a:lnTo>
                  <a:lnTo>
                    <a:pt x="1177" y="2"/>
                  </a:lnTo>
                  <a:lnTo>
                    <a:pt x="1163" y="10"/>
                  </a:lnTo>
                  <a:lnTo>
                    <a:pt x="1163" y="10"/>
                  </a:lnTo>
                  <a:lnTo>
                    <a:pt x="1139" y="26"/>
                  </a:lnTo>
                  <a:lnTo>
                    <a:pt x="1117" y="42"/>
                  </a:lnTo>
                  <a:lnTo>
                    <a:pt x="1095" y="59"/>
                  </a:lnTo>
                  <a:lnTo>
                    <a:pt x="1085" y="69"/>
                  </a:lnTo>
                  <a:lnTo>
                    <a:pt x="1078" y="81"/>
                  </a:lnTo>
                  <a:lnTo>
                    <a:pt x="1078" y="81"/>
                  </a:lnTo>
                  <a:lnTo>
                    <a:pt x="1058" y="107"/>
                  </a:lnTo>
                  <a:lnTo>
                    <a:pt x="1036" y="131"/>
                  </a:lnTo>
                  <a:lnTo>
                    <a:pt x="1012" y="151"/>
                  </a:lnTo>
                  <a:lnTo>
                    <a:pt x="986" y="169"/>
                  </a:lnTo>
                  <a:lnTo>
                    <a:pt x="960" y="183"/>
                  </a:lnTo>
                  <a:lnTo>
                    <a:pt x="932" y="195"/>
                  </a:lnTo>
                  <a:lnTo>
                    <a:pt x="901" y="205"/>
                  </a:lnTo>
                  <a:lnTo>
                    <a:pt x="869" y="213"/>
                  </a:lnTo>
                  <a:lnTo>
                    <a:pt x="869" y="213"/>
                  </a:lnTo>
                  <a:lnTo>
                    <a:pt x="819" y="221"/>
                  </a:lnTo>
                  <a:lnTo>
                    <a:pt x="793" y="224"/>
                  </a:lnTo>
                  <a:lnTo>
                    <a:pt x="767" y="230"/>
                  </a:lnTo>
                  <a:lnTo>
                    <a:pt x="767" y="230"/>
                  </a:lnTo>
                  <a:lnTo>
                    <a:pt x="742" y="240"/>
                  </a:lnTo>
                  <a:lnTo>
                    <a:pt x="714" y="250"/>
                  </a:lnTo>
                  <a:lnTo>
                    <a:pt x="688" y="260"/>
                  </a:lnTo>
                  <a:lnTo>
                    <a:pt x="662" y="270"/>
                  </a:lnTo>
                  <a:lnTo>
                    <a:pt x="662" y="270"/>
                  </a:lnTo>
                  <a:lnTo>
                    <a:pt x="602" y="286"/>
                  </a:lnTo>
                  <a:lnTo>
                    <a:pt x="543" y="302"/>
                  </a:lnTo>
                  <a:lnTo>
                    <a:pt x="483" y="318"/>
                  </a:lnTo>
                  <a:lnTo>
                    <a:pt x="423" y="334"/>
                  </a:lnTo>
                  <a:lnTo>
                    <a:pt x="423" y="334"/>
                  </a:lnTo>
                  <a:lnTo>
                    <a:pt x="348" y="358"/>
                  </a:lnTo>
                  <a:lnTo>
                    <a:pt x="274" y="382"/>
                  </a:lnTo>
                  <a:lnTo>
                    <a:pt x="127" y="433"/>
                  </a:lnTo>
                  <a:lnTo>
                    <a:pt x="127" y="433"/>
                  </a:lnTo>
                  <a:lnTo>
                    <a:pt x="115" y="441"/>
                  </a:lnTo>
                  <a:lnTo>
                    <a:pt x="103" y="449"/>
                  </a:lnTo>
                  <a:lnTo>
                    <a:pt x="93" y="459"/>
                  </a:lnTo>
                  <a:lnTo>
                    <a:pt x="87" y="471"/>
                  </a:lnTo>
                  <a:lnTo>
                    <a:pt x="87" y="471"/>
                  </a:lnTo>
                  <a:lnTo>
                    <a:pt x="85" y="491"/>
                  </a:lnTo>
                  <a:lnTo>
                    <a:pt x="83" y="511"/>
                  </a:lnTo>
                  <a:lnTo>
                    <a:pt x="83" y="533"/>
                  </a:lnTo>
                  <a:lnTo>
                    <a:pt x="87" y="553"/>
                  </a:lnTo>
                  <a:lnTo>
                    <a:pt x="87" y="553"/>
                  </a:lnTo>
                  <a:lnTo>
                    <a:pt x="119" y="708"/>
                  </a:lnTo>
                  <a:lnTo>
                    <a:pt x="153" y="863"/>
                  </a:lnTo>
                  <a:lnTo>
                    <a:pt x="153" y="863"/>
                  </a:lnTo>
                  <a:lnTo>
                    <a:pt x="155" y="881"/>
                  </a:lnTo>
                  <a:lnTo>
                    <a:pt x="155" y="898"/>
                  </a:lnTo>
                  <a:lnTo>
                    <a:pt x="153" y="916"/>
                  </a:lnTo>
                  <a:lnTo>
                    <a:pt x="149" y="932"/>
                  </a:lnTo>
                  <a:lnTo>
                    <a:pt x="149" y="932"/>
                  </a:lnTo>
                  <a:lnTo>
                    <a:pt x="125" y="982"/>
                  </a:lnTo>
                  <a:lnTo>
                    <a:pt x="101" y="1032"/>
                  </a:lnTo>
                  <a:lnTo>
                    <a:pt x="87" y="1055"/>
                  </a:lnTo>
                  <a:lnTo>
                    <a:pt x="72" y="1079"/>
                  </a:lnTo>
                  <a:lnTo>
                    <a:pt x="54" y="1101"/>
                  </a:lnTo>
                  <a:lnTo>
                    <a:pt x="32" y="1121"/>
                  </a:lnTo>
                  <a:lnTo>
                    <a:pt x="32" y="1121"/>
                  </a:lnTo>
                  <a:lnTo>
                    <a:pt x="24" y="1129"/>
                  </a:lnTo>
                  <a:lnTo>
                    <a:pt x="16" y="1137"/>
                  </a:lnTo>
                  <a:lnTo>
                    <a:pt x="8" y="1147"/>
                  </a:lnTo>
                  <a:lnTo>
                    <a:pt x="4" y="1157"/>
                  </a:lnTo>
                  <a:lnTo>
                    <a:pt x="4" y="1157"/>
                  </a:lnTo>
                  <a:lnTo>
                    <a:pt x="2" y="1169"/>
                  </a:lnTo>
                  <a:lnTo>
                    <a:pt x="0" y="1183"/>
                  </a:lnTo>
                  <a:lnTo>
                    <a:pt x="2" y="1195"/>
                  </a:lnTo>
                  <a:lnTo>
                    <a:pt x="4" y="1199"/>
                  </a:lnTo>
                  <a:lnTo>
                    <a:pt x="6" y="1203"/>
                  </a:lnTo>
                  <a:lnTo>
                    <a:pt x="6" y="1203"/>
                  </a:lnTo>
                  <a:lnTo>
                    <a:pt x="91" y="1274"/>
                  </a:lnTo>
                  <a:lnTo>
                    <a:pt x="183" y="1352"/>
                  </a:lnTo>
                  <a:lnTo>
                    <a:pt x="183" y="1352"/>
                  </a:lnTo>
                  <a:lnTo>
                    <a:pt x="183" y="1352"/>
                  </a:lnTo>
                  <a:lnTo>
                    <a:pt x="183" y="1352"/>
                  </a:lnTo>
                  <a:lnTo>
                    <a:pt x="201" y="1342"/>
                  </a:lnTo>
                  <a:lnTo>
                    <a:pt x="209" y="1340"/>
                  </a:lnTo>
                  <a:lnTo>
                    <a:pt x="221" y="1336"/>
                  </a:lnTo>
                  <a:lnTo>
                    <a:pt x="221" y="1336"/>
                  </a:lnTo>
                  <a:lnTo>
                    <a:pt x="237" y="1332"/>
                  </a:lnTo>
                  <a:lnTo>
                    <a:pt x="243" y="1328"/>
                  </a:lnTo>
                  <a:lnTo>
                    <a:pt x="249" y="1324"/>
                  </a:lnTo>
                  <a:lnTo>
                    <a:pt x="254" y="1316"/>
                  </a:lnTo>
                  <a:lnTo>
                    <a:pt x="260" y="1306"/>
                  </a:lnTo>
                  <a:lnTo>
                    <a:pt x="270" y="1280"/>
                  </a:lnTo>
                  <a:lnTo>
                    <a:pt x="270" y="1280"/>
                  </a:lnTo>
                  <a:lnTo>
                    <a:pt x="280" y="1260"/>
                  </a:lnTo>
                  <a:lnTo>
                    <a:pt x="292" y="1242"/>
                  </a:lnTo>
                  <a:lnTo>
                    <a:pt x="304" y="1224"/>
                  </a:lnTo>
                  <a:lnTo>
                    <a:pt x="318" y="1211"/>
                  </a:lnTo>
                  <a:lnTo>
                    <a:pt x="318" y="1211"/>
                  </a:lnTo>
                  <a:lnTo>
                    <a:pt x="328" y="1197"/>
                  </a:lnTo>
                  <a:lnTo>
                    <a:pt x="328" y="1197"/>
                  </a:lnTo>
                  <a:lnTo>
                    <a:pt x="340" y="1187"/>
                  </a:lnTo>
                  <a:lnTo>
                    <a:pt x="354" y="1179"/>
                  </a:lnTo>
                  <a:lnTo>
                    <a:pt x="368" y="1175"/>
                  </a:lnTo>
                  <a:lnTo>
                    <a:pt x="382" y="1173"/>
                  </a:lnTo>
                  <a:lnTo>
                    <a:pt x="382" y="1173"/>
                  </a:lnTo>
                  <a:lnTo>
                    <a:pt x="396" y="1175"/>
                  </a:lnTo>
                  <a:lnTo>
                    <a:pt x="408" y="1181"/>
                  </a:lnTo>
                  <a:lnTo>
                    <a:pt x="408" y="1181"/>
                  </a:lnTo>
                  <a:lnTo>
                    <a:pt x="421" y="1187"/>
                  </a:lnTo>
                  <a:lnTo>
                    <a:pt x="435" y="1189"/>
                  </a:lnTo>
                  <a:lnTo>
                    <a:pt x="435" y="1189"/>
                  </a:lnTo>
                  <a:lnTo>
                    <a:pt x="443" y="1189"/>
                  </a:lnTo>
                  <a:lnTo>
                    <a:pt x="451" y="1187"/>
                  </a:lnTo>
                  <a:lnTo>
                    <a:pt x="467" y="1179"/>
                  </a:lnTo>
                  <a:lnTo>
                    <a:pt x="485" y="1169"/>
                  </a:lnTo>
                  <a:lnTo>
                    <a:pt x="503" y="1157"/>
                  </a:lnTo>
                  <a:lnTo>
                    <a:pt x="507" y="1153"/>
                  </a:lnTo>
                  <a:lnTo>
                    <a:pt x="507" y="1153"/>
                  </a:lnTo>
                  <a:lnTo>
                    <a:pt x="531" y="1137"/>
                  </a:lnTo>
                  <a:lnTo>
                    <a:pt x="557" y="1121"/>
                  </a:lnTo>
                  <a:lnTo>
                    <a:pt x="584" y="1105"/>
                  </a:lnTo>
                  <a:lnTo>
                    <a:pt x="614" y="1091"/>
                  </a:lnTo>
                  <a:lnTo>
                    <a:pt x="646" y="1079"/>
                  </a:lnTo>
                  <a:lnTo>
                    <a:pt x="680" y="1069"/>
                  </a:lnTo>
                  <a:lnTo>
                    <a:pt x="716" y="1061"/>
                  </a:lnTo>
                  <a:lnTo>
                    <a:pt x="753" y="1057"/>
                  </a:lnTo>
                  <a:lnTo>
                    <a:pt x="753" y="1057"/>
                  </a:lnTo>
                  <a:lnTo>
                    <a:pt x="763" y="1057"/>
                  </a:lnTo>
                  <a:lnTo>
                    <a:pt x="763" y="1057"/>
                  </a:lnTo>
                  <a:lnTo>
                    <a:pt x="767" y="1046"/>
                  </a:lnTo>
                  <a:lnTo>
                    <a:pt x="767" y="1046"/>
                  </a:lnTo>
                  <a:lnTo>
                    <a:pt x="771" y="1034"/>
                  </a:lnTo>
                  <a:lnTo>
                    <a:pt x="777" y="1022"/>
                  </a:lnTo>
                  <a:lnTo>
                    <a:pt x="785" y="1014"/>
                  </a:lnTo>
                  <a:lnTo>
                    <a:pt x="791" y="1008"/>
                  </a:lnTo>
                  <a:lnTo>
                    <a:pt x="791" y="1008"/>
                  </a:lnTo>
                  <a:lnTo>
                    <a:pt x="795" y="1002"/>
                  </a:lnTo>
                  <a:lnTo>
                    <a:pt x="795" y="1002"/>
                  </a:lnTo>
                  <a:lnTo>
                    <a:pt x="801" y="996"/>
                  </a:lnTo>
                  <a:lnTo>
                    <a:pt x="809" y="992"/>
                  </a:lnTo>
                  <a:lnTo>
                    <a:pt x="817" y="988"/>
                  </a:lnTo>
                  <a:lnTo>
                    <a:pt x="827" y="988"/>
                  </a:lnTo>
                  <a:lnTo>
                    <a:pt x="827" y="988"/>
                  </a:lnTo>
                  <a:lnTo>
                    <a:pt x="829" y="988"/>
                  </a:lnTo>
                  <a:lnTo>
                    <a:pt x="829" y="988"/>
                  </a:lnTo>
                  <a:lnTo>
                    <a:pt x="839" y="990"/>
                  </a:lnTo>
                  <a:lnTo>
                    <a:pt x="847" y="994"/>
                  </a:lnTo>
                  <a:lnTo>
                    <a:pt x="855" y="1000"/>
                  </a:lnTo>
                  <a:lnTo>
                    <a:pt x="861" y="1008"/>
                  </a:lnTo>
                  <a:lnTo>
                    <a:pt x="861" y="1008"/>
                  </a:lnTo>
                  <a:lnTo>
                    <a:pt x="865" y="1012"/>
                  </a:lnTo>
                  <a:lnTo>
                    <a:pt x="865" y="1012"/>
                  </a:lnTo>
                  <a:lnTo>
                    <a:pt x="871" y="1020"/>
                  </a:lnTo>
                  <a:lnTo>
                    <a:pt x="879" y="1032"/>
                  </a:lnTo>
                  <a:lnTo>
                    <a:pt x="883" y="1046"/>
                  </a:lnTo>
                  <a:lnTo>
                    <a:pt x="883" y="1053"/>
                  </a:lnTo>
                  <a:lnTo>
                    <a:pt x="883" y="1061"/>
                  </a:lnTo>
                  <a:lnTo>
                    <a:pt x="883" y="1061"/>
                  </a:lnTo>
                  <a:lnTo>
                    <a:pt x="877" y="1103"/>
                  </a:lnTo>
                  <a:lnTo>
                    <a:pt x="877" y="1103"/>
                  </a:lnTo>
                  <a:lnTo>
                    <a:pt x="891" y="1103"/>
                  </a:lnTo>
                  <a:lnTo>
                    <a:pt x="891" y="1103"/>
                  </a:lnTo>
                  <a:lnTo>
                    <a:pt x="907" y="1101"/>
                  </a:lnTo>
                  <a:lnTo>
                    <a:pt x="924" y="1097"/>
                  </a:lnTo>
                  <a:lnTo>
                    <a:pt x="940" y="1091"/>
                  </a:lnTo>
                  <a:lnTo>
                    <a:pt x="956" y="1083"/>
                  </a:lnTo>
                  <a:lnTo>
                    <a:pt x="972" y="1073"/>
                  </a:lnTo>
                  <a:lnTo>
                    <a:pt x="988" y="1061"/>
                  </a:lnTo>
                  <a:lnTo>
                    <a:pt x="1002" y="1048"/>
                  </a:lnTo>
                  <a:lnTo>
                    <a:pt x="1014" y="1034"/>
                  </a:lnTo>
                  <a:lnTo>
                    <a:pt x="1014"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0" name="Freeform 10">
              <a:extLst>
                <a:ext uri="{FF2B5EF4-FFF2-40B4-BE49-F238E27FC236}">
                  <a16:creationId xmlns:a16="http://schemas.microsoft.com/office/drawing/2014/main" id="{3376B2B2-E62F-414D-A189-7693A9D67B8C}"/>
                </a:ext>
              </a:extLst>
            </p:cNvPr>
            <p:cNvSpPr>
              <a:spLocks/>
            </p:cNvSpPr>
            <p:nvPr/>
          </p:nvSpPr>
          <p:spPr bwMode="auto">
            <a:xfrm>
              <a:off x="6299201" y="454025"/>
              <a:ext cx="1670050" cy="2446338"/>
            </a:xfrm>
            <a:custGeom>
              <a:avLst/>
              <a:gdLst>
                <a:gd name="T0" fmla="*/ 420 w 1052"/>
                <a:gd name="T1" fmla="*/ 203 h 1541"/>
                <a:gd name="T2" fmla="*/ 444 w 1052"/>
                <a:gd name="T3" fmla="*/ 277 h 1541"/>
                <a:gd name="T4" fmla="*/ 476 w 1052"/>
                <a:gd name="T5" fmla="*/ 314 h 1541"/>
                <a:gd name="T6" fmla="*/ 488 w 1052"/>
                <a:gd name="T7" fmla="*/ 334 h 1541"/>
                <a:gd name="T8" fmla="*/ 486 w 1052"/>
                <a:gd name="T9" fmla="*/ 380 h 1541"/>
                <a:gd name="T10" fmla="*/ 464 w 1052"/>
                <a:gd name="T11" fmla="*/ 428 h 1541"/>
                <a:gd name="T12" fmla="*/ 223 w 1052"/>
                <a:gd name="T13" fmla="*/ 656 h 1541"/>
                <a:gd name="T14" fmla="*/ 207 w 1052"/>
                <a:gd name="T15" fmla="*/ 664 h 1541"/>
                <a:gd name="T16" fmla="*/ 32 w 1052"/>
                <a:gd name="T17" fmla="*/ 708 h 1541"/>
                <a:gd name="T18" fmla="*/ 2 w 1052"/>
                <a:gd name="T19" fmla="*/ 740 h 1541"/>
                <a:gd name="T20" fmla="*/ 4 w 1052"/>
                <a:gd name="T21" fmla="*/ 823 h 1541"/>
                <a:gd name="T22" fmla="*/ 14 w 1052"/>
                <a:gd name="T23" fmla="*/ 909 h 1541"/>
                <a:gd name="T24" fmla="*/ 46 w 1052"/>
                <a:gd name="T25" fmla="*/ 949 h 1541"/>
                <a:gd name="T26" fmla="*/ 116 w 1052"/>
                <a:gd name="T27" fmla="*/ 1034 h 1541"/>
                <a:gd name="T28" fmla="*/ 144 w 1052"/>
                <a:gd name="T29" fmla="*/ 1092 h 1541"/>
                <a:gd name="T30" fmla="*/ 207 w 1052"/>
                <a:gd name="T31" fmla="*/ 1153 h 1541"/>
                <a:gd name="T32" fmla="*/ 285 w 1052"/>
                <a:gd name="T33" fmla="*/ 1169 h 1541"/>
                <a:gd name="T34" fmla="*/ 307 w 1052"/>
                <a:gd name="T35" fmla="*/ 1177 h 1541"/>
                <a:gd name="T36" fmla="*/ 346 w 1052"/>
                <a:gd name="T37" fmla="*/ 1211 h 1541"/>
                <a:gd name="T38" fmla="*/ 394 w 1052"/>
                <a:gd name="T39" fmla="*/ 1217 h 1541"/>
                <a:gd name="T40" fmla="*/ 442 w 1052"/>
                <a:gd name="T41" fmla="*/ 1312 h 1541"/>
                <a:gd name="T42" fmla="*/ 436 w 1052"/>
                <a:gd name="T43" fmla="*/ 1354 h 1541"/>
                <a:gd name="T44" fmla="*/ 414 w 1052"/>
                <a:gd name="T45" fmla="*/ 1394 h 1541"/>
                <a:gd name="T46" fmla="*/ 430 w 1052"/>
                <a:gd name="T47" fmla="*/ 1434 h 1541"/>
                <a:gd name="T48" fmla="*/ 499 w 1052"/>
                <a:gd name="T49" fmla="*/ 1483 h 1541"/>
                <a:gd name="T50" fmla="*/ 605 w 1052"/>
                <a:gd name="T51" fmla="*/ 1521 h 1541"/>
                <a:gd name="T52" fmla="*/ 641 w 1052"/>
                <a:gd name="T53" fmla="*/ 1523 h 1541"/>
                <a:gd name="T54" fmla="*/ 674 w 1052"/>
                <a:gd name="T55" fmla="*/ 1531 h 1541"/>
                <a:gd name="T56" fmla="*/ 726 w 1052"/>
                <a:gd name="T57" fmla="*/ 1541 h 1541"/>
                <a:gd name="T58" fmla="*/ 752 w 1052"/>
                <a:gd name="T59" fmla="*/ 1535 h 1541"/>
                <a:gd name="T60" fmla="*/ 794 w 1052"/>
                <a:gd name="T61" fmla="*/ 1481 h 1541"/>
                <a:gd name="T62" fmla="*/ 816 w 1052"/>
                <a:gd name="T63" fmla="*/ 1432 h 1541"/>
                <a:gd name="T64" fmla="*/ 889 w 1052"/>
                <a:gd name="T65" fmla="*/ 1340 h 1541"/>
                <a:gd name="T66" fmla="*/ 969 w 1052"/>
                <a:gd name="T67" fmla="*/ 1296 h 1541"/>
                <a:gd name="T68" fmla="*/ 1040 w 1052"/>
                <a:gd name="T69" fmla="*/ 1235 h 1541"/>
                <a:gd name="T70" fmla="*/ 1052 w 1052"/>
                <a:gd name="T71" fmla="*/ 1145 h 1541"/>
                <a:gd name="T72" fmla="*/ 1036 w 1052"/>
                <a:gd name="T73" fmla="*/ 1032 h 1541"/>
                <a:gd name="T74" fmla="*/ 967 w 1052"/>
                <a:gd name="T75" fmla="*/ 811 h 1541"/>
                <a:gd name="T76" fmla="*/ 867 w 1052"/>
                <a:gd name="T77" fmla="*/ 563 h 1541"/>
                <a:gd name="T78" fmla="*/ 833 w 1052"/>
                <a:gd name="T79" fmla="*/ 410 h 1541"/>
                <a:gd name="T80" fmla="*/ 820 w 1052"/>
                <a:gd name="T81" fmla="*/ 330 h 1541"/>
                <a:gd name="T82" fmla="*/ 786 w 1052"/>
                <a:gd name="T83" fmla="*/ 193 h 1541"/>
                <a:gd name="T84" fmla="*/ 772 w 1052"/>
                <a:gd name="T85" fmla="*/ 155 h 1541"/>
                <a:gd name="T86" fmla="*/ 724 w 1052"/>
                <a:gd name="T87" fmla="*/ 102 h 1541"/>
                <a:gd name="T88" fmla="*/ 561 w 1052"/>
                <a:gd name="T89" fmla="*/ 8 h 1541"/>
                <a:gd name="T90" fmla="*/ 521 w 1052"/>
                <a:gd name="T91" fmla="*/ 0 h 1541"/>
                <a:gd name="T92" fmla="*/ 493 w 1052"/>
                <a:gd name="T93" fmla="*/ 6 h 1541"/>
                <a:gd name="T94" fmla="*/ 376 w 1052"/>
                <a:gd name="T95" fmla="*/ 12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2" h="1541">
                  <a:moveTo>
                    <a:pt x="376" y="128"/>
                  </a:moveTo>
                  <a:lnTo>
                    <a:pt x="376" y="128"/>
                  </a:lnTo>
                  <a:lnTo>
                    <a:pt x="406" y="179"/>
                  </a:lnTo>
                  <a:lnTo>
                    <a:pt x="420" y="203"/>
                  </a:lnTo>
                  <a:lnTo>
                    <a:pt x="430" y="231"/>
                  </a:lnTo>
                  <a:lnTo>
                    <a:pt x="430" y="231"/>
                  </a:lnTo>
                  <a:lnTo>
                    <a:pt x="436" y="255"/>
                  </a:lnTo>
                  <a:lnTo>
                    <a:pt x="444" y="277"/>
                  </a:lnTo>
                  <a:lnTo>
                    <a:pt x="450" y="287"/>
                  </a:lnTo>
                  <a:lnTo>
                    <a:pt x="458" y="296"/>
                  </a:lnTo>
                  <a:lnTo>
                    <a:pt x="466" y="306"/>
                  </a:lnTo>
                  <a:lnTo>
                    <a:pt x="476" y="314"/>
                  </a:lnTo>
                  <a:lnTo>
                    <a:pt x="476" y="314"/>
                  </a:lnTo>
                  <a:lnTo>
                    <a:pt x="480" y="318"/>
                  </a:lnTo>
                  <a:lnTo>
                    <a:pt x="484" y="322"/>
                  </a:lnTo>
                  <a:lnTo>
                    <a:pt x="488" y="334"/>
                  </a:lnTo>
                  <a:lnTo>
                    <a:pt x="490" y="348"/>
                  </a:lnTo>
                  <a:lnTo>
                    <a:pt x="490" y="362"/>
                  </a:lnTo>
                  <a:lnTo>
                    <a:pt x="490" y="362"/>
                  </a:lnTo>
                  <a:lnTo>
                    <a:pt x="486" y="380"/>
                  </a:lnTo>
                  <a:lnTo>
                    <a:pt x="482" y="398"/>
                  </a:lnTo>
                  <a:lnTo>
                    <a:pt x="474" y="414"/>
                  </a:lnTo>
                  <a:lnTo>
                    <a:pt x="470" y="420"/>
                  </a:lnTo>
                  <a:lnTo>
                    <a:pt x="464" y="428"/>
                  </a:lnTo>
                  <a:lnTo>
                    <a:pt x="464" y="428"/>
                  </a:lnTo>
                  <a:lnTo>
                    <a:pt x="404" y="485"/>
                  </a:lnTo>
                  <a:lnTo>
                    <a:pt x="344" y="543"/>
                  </a:lnTo>
                  <a:lnTo>
                    <a:pt x="223" y="656"/>
                  </a:lnTo>
                  <a:lnTo>
                    <a:pt x="223" y="656"/>
                  </a:lnTo>
                  <a:lnTo>
                    <a:pt x="215" y="660"/>
                  </a:lnTo>
                  <a:lnTo>
                    <a:pt x="207" y="664"/>
                  </a:lnTo>
                  <a:lnTo>
                    <a:pt x="207" y="664"/>
                  </a:lnTo>
                  <a:lnTo>
                    <a:pt x="120" y="684"/>
                  </a:lnTo>
                  <a:lnTo>
                    <a:pt x="76" y="696"/>
                  </a:lnTo>
                  <a:lnTo>
                    <a:pt x="32" y="708"/>
                  </a:lnTo>
                  <a:lnTo>
                    <a:pt x="32" y="708"/>
                  </a:lnTo>
                  <a:lnTo>
                    <a:pt x="22" y="714"/>
                  </a:lnTo>
                  <a:lnTo>
                    <a:pt x="12" y="724"/>
                  </a:lnTo>
                  <a:lnTo>
                    <a:pt x="4" y="734"/>
                  </a:lnTo>
                  <a:lnTo>
                    <a:pt x="2" y="740"/>
                  </a:lnTo>
                  <a:lnTo>
                    <a:pt x="0" y="744"/>
                  </a:lnTo>
                  <a:lnTo>
                    <a:pt x="0" y="744"/>
                  </a:lnTo>
                  <a:lnTo>
                    <a:pt x="2" y="784"/>
                  </a:lnTo>
                  <a:lnTo>
                    <a:pt x="4" y="823"/>
                  </a:lnTo>
                  <a:lnTo>
                    <a:pt x="8" y="863"/>
                  </a:lnTo>
                  <a:lnTo>
                    <a:pt x="12" y="901"/>
                  </a:lnTo>
                  <a:lnTo>
                    <a:pt x="12" y="901"/>
                  </a:lnTo>
                  <a:lnTo>
                    <a:pt x="14" y="909"/>
                  </a:lnTo>
                  <a:lnTo>
                    <a:pt x="16" y="915"/>
                  </a:lnTo>
                  <a:lnTo>
                    <a:pt x="26" y="927"/>
                  </a:lnTo>
                  <a:lnTo>
                    <a:pt x="46" y="949"/>
                  </a:lnTo>
                  <a:lnTo>
                    <a:pt x="46" y="949"/>
                  </a:lnTo>
                  <a:lnTo>
                    <a:pt x="68" y="972"/>
                  </a:lnTo>
                  <a:lnTo>
                    <a:pt x="90" y="996"/>
                  </a:lnTo>
                  <a:lnTo>
                    <a:pt x="108" y="1022"/>
                  </a:lnTo>
                  <a:lnTo>
                    <a:pt x="116" y="1034"/>
                  </a:lnTo>
                  <a:lnTo>
                    <a:pt x="122" y="1048"/>
                  </a:lnTo>
                  <a:lnTo>
                    <a:pt x="122" y="1048"/>
                  </a:lnTo>
                  <a:lnTo>
                    <a:pt x="132" y="1070"/>
                  </a:lnTo>
                  <a:lnTo>
                    <a:pt x="144" y="1092"/>
                  </a:lnTo>
                  <a:lnTo>
                    <a:pt x="156" y="1110"/>
                  </a:lnTo>
                  <a:lnTo>
                    <a:pt x="171" y="1127"/>
                  </a:lnTo>
                  <a:lnTo>
                    <a:pt x="189" y="1141"/>
                  </a:lnTo>
                  <a:lnTo>
                    <a:pt x="207" y="1153"/>
                  </a:lnTo>
                  <a:lnTo>
                    <a:pt x="229" y="1161"/>
                  </a:lnTo>
                  <a:lnTo>
                    <a:pt x="253" y="1167"/>
                  </a:lnTo>
                  <a:lnTo>
                    <a:pt x="253" y="1167"/>
                  </a:lnTo>
                  <a:lnTo>
                    <a:pt x="285" y="1169"/>
                  </a:lnTo>
                  <a:lnTo>
                    <a:pt x="299" y="1171"/>
                  </a:lnTo>
                  <a:lnTo>
                    <a:pt x="305" y="1173"/>
                  </a:lnTo>
                  <a:lnTo>
                    <a:pt x="307" y="1177"/>
                  </a:lnTo>
                  <a:lnTo>
                    <a:pt x="307" y="1177"/>
                  </a:lnTo>
                  <a:lnTo>
                    <a:pt x="315" y="1191"/>
                  </a:lnTo>
                  <a:lnTo>
                    <a:pt x="324" y="1201"/>
                  </a:lnTo>
                  <a:lnTo>
                    <a:pt x="334" y="1209"/>
                  </a:lnTo>
                  <a:lnTo>
                    <a:pt x="346" y="1211"/>
                  </a:lnTo>
                  <a:lnTo>
                    <a:pt x="358" y="1213"/>
                  </a:lnTo>
                  <a:lnTo>
                    <a:pt x="370" y="1215"/>
                  </a:lnTo>
                  <a:lnTo>
                    <a:pt x="394" y="1217"/>
                  </a:lnTo>
                  <a:lnTo>
                    <a:pt x="394" y="1217"/>
                  </a:lnTo>
                  <a:lnTo>
                    <a:pt x="420" y="1265"/>
                  </a:lnTo>
                  <a:lnTo>
                    <a:pt x="432" y="1289"/>
                  </a:lnTo>
                  <a:lnTo>
                    <a:pt x="442" y="1312"/>
                  </a:lnTo>
                  <a:lnTo>
                    <a:pt x="442" y="1312"/>
                  </a:lnTo>
                  <a:lnTo>
                    <a:pt x="444" y="1322"/>
                  </a:lnTo>
                  <a:lnTo>
                    <a:pt x="444" y="1334"/>
                  </a:lnTo>
                  <a:lnTo>
                    <a:pt x="440" y="1344"/>
                  </a:lnTo>
                  <a:lnTo>
                    <a:pt x="436" y="1354"/>
                  </a:lnTo>
                  <a:lnTo>
                    <a:pt x="436" y="1354"/>
                  </a:lnTo>
                  <a:lnTo>
                    <a:pt x="422" y="1374"/>
                  </a:lnTo>
                  <a:lnTo>
                    <a:pt x="418" y="1384"/>
                  </a:lnTo>
                  <a:lnTo>
                    <a:pt x="414" y="1394"/>
                  </a:lnTo>
                  <a:lnTo>
                    <a:pt x="414" y="1404"/>
                  </a:lnTo>
                  <a:lnTo>
                    <a:pt x="416" y="1414"/>
                  </a:lnTo>
                  <a:lnTo>
                    <a:pt x="420" y="1424"/>
                  </a:lnTo>
                  <a:lnTo>
                    <a:pt x="430" y="1434"/>
                  </a:lnTo>
                  <a:lnTo>
                    <a:pt x="430" y="1434"/>
                  </a:lnTo>
                  <a:lnTo>
                    <a:pt x="454" y="1452"/>
                  </a:lnTo>
                  <a:lnTo>
                    <a:pt x="476" y="1467"/>
                  </a:lnTo>
                  <a:lnTo>
                    <a:pt x="499" y="1483"/>
                  </a:lnTo>
                  <a:lnTo>
                    <a:pt x="523" y="1497"/>
                  </a:lnTo>
                  <a:lnTo>
                    <a:pt x="549" y="1507"/>
                  </a:lnTo>
                  <a:lnTo>
                    <a:pt x="577" y="1515"/>
                  </a:lnTo>
                  <a:lnTo>
                    <a:pt x="605" y="1521"/>
                  </a:lnTo>
                  <a:lnTo>
                    <a:pt x="635" y="1523"/>
                  </a:lnTo>
                  <a:lnTo>
                    <a:pt x="635" y="1523"/>
                  </a:lnTo>
                  <a:lnTo>
                    <a:pt x="641" y="1523"/>
                  </a:lnTo>
                  <a:lnTo>
                    <a:pt x="641" y="1523"/>
                  </a:lnTo>
                  <a:lnTo>
                    <a:pt x="643" y="1523"/>
                  </a:lnTo>
                  <a:lnTo>
                    <a:pt x="643" y="1523"/>
                  </a:lnTo>
                  <a:lnTo>
                    <a:pt x="658" y="1525"/>
                  </a:lnTo>
                  <a:lnTo>
                    <a:pt x="674" y="1531"/>
                  </a:lnTo>
                  <a:lnTo>
                    <a:pt x="692" y="1537"/>
                  </a:lnTo>
                  <a:lnTo>
                    <a:pt x="708" y="1541"/>
                  </a:lnTo>
                  <a:lnTo>
                    <a:pt x="708" y="1541"/>
                  </a:lnTo>
                  <a:lnTo>
                    <a:pt x="726" y="1541"/>
                  </a:lnTo>
                  <a:lnTo>
                    <a:pt x="726" y="1541"/>
                  </a:lnTo>
                  <a:lnTo>
                    <a:pt x="740" y="1541"/>
                  </a:lnTo>
                  <a:lnTo>
                    <a:pt x="746" y="1539"/>
                  </a:lnTo>
                  <a:lnTo>
                    <a:pt x="752" y="1535"/>
                  </a:lnTo>
                  <a:lnTo>
                    <a:pt x="752" y="1535"/>
                  </a:lnTo>
                  <a:lnTo>
                    <a:pt x="768" y="1519"/>
                  </a:lnTo>
                  <a:lnTo>
                    <a:pt x="782" y="1501"/>
                  </a:lnTo>
                  <a:lnTo>
                    <a:pt x="794" y="1481"/>
                  </a:lnTo>
                  <a:lnTo>
                    <a:pt x="800" y="1473"/>
                  </a:lnTo>
                  <a:lnTo>
                    <a:pt x="804" y="1463"/>
                  </a:lnTo>
                  <a:lnTo>
                    <a:pt x="804" y="1463"/>
                  </a:lnTo>
                  <a:lnTo>
                    <a:pt x="816" y="1432"/>
                  </a:lnTo>
                  <a:lnTo>
                    <a:pt x="829" y="1404"/>
                  </a:lnTo>
                  <a:lnTo>
                    <a:pt x="847" y="1380"/>
                  </a:lnTo>
                  <a:lnTo>
                    <a:pt x="867" y="1358"/>
                  </a:lnTo>
                  <a:lnTo>
                    <a:pt x="889" y="1340"/>
                  </a:lnTo>
                  <a:lnTo>
                    <a:pt x="915" y="1324"/>
                  </a:lnTo>
                  <a:lnTo>
                    <a:pt x="941" y="1308"/>
                  </a:lnTo>
                  <a:lnTo>
                    <a:pt x="969" y="1296"/>
                  </a:lnTo>
                  <a:lnTo>
                    <a:pt x="969" y="1296"/>
                  </a:lnTo>
                  <a:lnTo>
                    <a:pt x="994" y="1285"/>
                  </a:lnTo>
                  <a:lnTo>
                    <a:pt x="1014" y="1269"/>
                  </a:lnTo>
                  <a:lnTo>
                    <a:pt x="1028" y="1253"/>
                  </a:lnTo>
                  <a:lnTo>
                    <a:pt x="1040" y="1235"/>
                  </a:lnTo>
                  <a:lnTo>
                    <a:pt x="1048" y="1215"/>
                  </a:lnTo>
                  <a:lnTo>
                    <a:pt x="1052" y="1193"/>
                  </a:lnTo>
                  <a:lnTo>
                    <a:pt x="1052" y="1171"/>
                  </a:lnTo>
                  <a:lnTo>
                    <a:pt x="1052" y="1145"/>
                  </a:lnTo>
                  <a:lnTo>
                    <a:pt x="1052" y="1145"/>
                  </a:lnTo>
                  <a:lnTo>
                    <a:pt x="1050" y="1118"/>
                  </a:lnTo>
                  <a:lnTo>
                    <a:pt x="1046" y="1088"/>
                  </a:lnTo>
                  <a:lnTo>
                    <a:pt x="1036" y="1032"/>
                  </a:lnTo>
                  <a:lnTo>
                    <a:pt x="1022" y="976"/>
                  </a:lnTo>
                  <a:lnTo>
                    <a:pt x="1006" y="921"/>
                  </a:lnTo>
                  <a:lnTo>
                    <a:pt x="987" y="865"/>
                  </a:lnTo>
                  <a:lnTo>
                    <a:pt x="967" y="811"/>
                  </a:lnTo>
                  <a:lnTo>
                    <a:pt x="925" y="704"/>
                  </a:lnTo>
                  <a:lnTo>
                    <a:pt x="925" y="704"/>
                  </a:lnTo>
                  <a:lnTo>
                    <a:pt x="895" y="632"/>
                  </a:lnTo>
                  <a:lnTo>
                    <a:pt x="867" y="563"/>
                  </a:lnTo>
                  <a:lnTo>
                    <a:pt x="853" y="525"/>
                  </a:lnTo>
                  <a:lnTo>
                    <a:pt x="843" y="489"/>
                  </a:lnTo>
                  <a:lnTo>
                    <a:pt x="837" y="450"/>
                  </a:lnTo>
                  <a:lnTo>
                    <a:pt x="833" y="410"/>
                  </a:lnTo>
                  <a:lnTo>
                    <a:pt x="833" y="410"/>
                  </a:lnTo>
                  <a:lnTo>
                    <a:pt x="831" y="384"/>
                  </a:lnTo>
                  <a:lnTo>
                    <a:pt x="827" y="356"/>
                  </a:lnTo>
                  <a:lnTo>
                    <a:pt x="820" y="330"/>
                  </a:lnTo>
                  <a:lnTo>
                    <a:pt x="814" y="302"/>
                  </a:lnTo>
                  <a:lnTo>
                    <a:pt x="798" y="249"/>
                  </a:lnTo>
                  <a:lnTo>
                    <a:pt x="790" y="221"/>
                  </a:lnTo>
                  <a:lnTo>
                    <a:pt x="786" y="193"/>
                  </a:lnTo>
                  <a:lnTo>
                    <a:pt x="786" y="193"/>
                  </a:lnTo>
                  <a:lnTo>
                    <a:pt x="784" y="181"/>
                  </a:lnTo>
                  <a:lnTo>
                    <a:pt x="778" y="169"/>
                  </a:lnTo>
                  <a:lnTo>
                    <a:pt x="772" y="155"/>
                  </a:lnTo>
                  <a:lnTo>
                    <a:pt x="764" y="143"/>
                  </a:lnTo>
                  <a:lnTo>
                    <a:pt x="746" y="122"/>
                  </a:lnTo>
                  <a:lnTo>
                    <a:pt x="724" y="102"/>
                  </a:lnTo>
                  <a:lnTo>
                    <a:pt x="724" y="102"/>
                  </a:lnTo>
                  <a:lnTo>
                    <a:pt x="686" y="76"/>
                  </a:lnTo>
                  <a:lnTo>
                    <a:pt x="645" y="52"/>
                  </a:lnTo>
                  <a:lnTo>
                    <a:pt x="603" y="28"/>
                  </a:lnTo>
                  <a:lnTo>
                    <a:pt x="561" y="8"/>
                  </a:lnTo>
                  <a:lnTo>
                    <a:pt x="561" y="8"/>
                  </a:lnTo>
                  <a:lnTo>
                    <a:pt x="543" y="2"/>
                  </a:lnTo>
                  <a:lnTo>
                    <a:pt x="521" y="0"/>
                  </a:lnTo>
                  <a:lnTo>
                    <a:pt x="521" y="0"/>
                  </a:lnTo>
                  <a:lnTo>
                    <a:pt x="505" y="2"/>
                  </a:lnTo>
                  <a:lnTo>
                    <a:pt x="497" y="4"/>
                  </a:lnTo>
                  <a:lnTo>
                    <a:pt x="493" y="6"/>
                  </a:lnTo>
                  <a:lnTo>
                    <a:pt x="493" y="6"/>
                  </a:lnTo>
                  <a:lnTo>
                    <a:pt x="462" y="36"/>
                  </a:lnTo>
                  <a:lnTo>
                    <a:pt x="430" y="68"/>
                  </a:lnTo>
                  <a:lnTo>
                    <a:pt x="376" y="128"/>
                  </a:lnTo>
                  <a:lnTo>
                    <a:pt x="376"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1" name="Freeform 11">
              <a:extLst>
                <a:ext uri="{FF2B5EF4-FFF2-40B4-BE49-F238E27FC236}">
                  <a16:creationId xmlns:a16="http://schemas.microsoft.com/office/drawing/2014/main" id="{23E913F2-935A-400B-A7A0-398219480B38}"/>
                </a:ext>
              </a:extLst>
            </p:cNvPr>
            <p:cNvSpPr>
              <a:spLocks/>
            </p:cNvSpPr>
            <p:nvPr/>
          </p:nvSpPr>
          <p:spPr bwMode="auto">
            <a:xfrm>
              <a:off x="1254126" y="3548063"/>
              <a:ext cx="2195513" cy="2047875"/>
            </a:xfrm>
            <a:custGeom>
              <a:avLst/>
              <a:gdLst>
                <a:gd name="T0" fmla="*/ 1359 w 1383"/>
                <a:gd name="T1" fmla="*/ 341 h 1290"/>
                <a:gd name="T2" fmla="*/ 1296 w 1383"/>
                <a:gd name="T3" fmla="*/ 316 h 1290"/>
                <a:gd name="T4" fmla="*/ 1270 w 1383"/>
                <a:gd name="T5" fmla="*/ 256 h 1290"/>
                <a:gd name="T6" fmla="*/ 1238 w 1383"/>
                <a:gd name="T7" fmla="*/ 202 h 1290"/>
                <a:gd name="T8" fmla="*/ 1173 w 1383"/>
                <a:gd name="T9" fmla="*/ 228 h 1290"/>
                <a:gd name="T10" fmla="*/ 1033 w 1383"/>
                <a:gd name="T11" fmla="*/ 230 h 1290"/>
                <a:gd name="T12" fmla="*/ 890 w 1383"/>
                <a:gd name="T13" fmla="*/ 139 h 1290"/>
                <a:gd name="T14" fmla="*/ 833 w 1383"/>
                <a:gd name="T15" fmla="*/ 53 h 1290"/>
                <a:gd name="T16" fmla="*/ 751 w 1383"/>
                <a:gd name="T17" fmla="*/ 79 h 1290"/>
                <a:gd name="T18" fmla="*/ 715 w 1383"/>
                <a:gd name="T19" fmla="*/ 103 h 1290"/>
                <a:gd name="T20" fmla="*/ 709 w 1383"/>
                <a:gd name="T21" fmla="*/ 105 h 1290"/>
                <a:gd name="T22" fmla="*/ 678 w 1383"/>
                <a:gd name="T23" fmla="*/ 85 h 1290"/>
                <a:gd name="T24" fmla="*/ 656 w 1383"/>
                <a:gd name="T25" fmla="*/ 47 h 1290"/>
                <a:gd name="T26" fmla="*/ 580 w 1383"/>
                <a:gd name="T27" fmla="*/ 41 h 1290"/>
                <a:gd name="T28" fmla="*/ 516 w 1383"/>
                <a:gd name="T29" fmla="*/ 117 h 1290"/>
                <a:gd name="T30" fmla="*/ 463 w 1383"/>
                <a:gd name="T31" fmla="*/ 204 h 1290"/>
                <a:gd name="T32" fmla="*/ 405 w 1383"/>
                <a:gd name="T33" fmla="*/ 262 h 1290"/>
                <a:gd name="T34" fmla="*/ 330 w 1383"/>
                <a:gd name="T35" fmla="*/ 250 h 1290"/>
                <a:gd name="T36" fmla="*/ 302 w 1383"/>
                <a:gd name="T37" fmla="*/ 234 h 1290"/>
                <a:gd name="T38" fmla="*/ 254 w 1383"/>
                <a:gd name="T39" fmla="*/ 302 h 1290"/>
                <a:gd name="T40" fmla="*/ 182 w 1383"/>
                <a:gd name="T41" fmla="*/ 306 h 1290"/>
                <a:gd name="T42" fmla="*/ 119 w 1383"/>
                <a:gd name="T43" fmla="*/ 306 h 1290"/>
                <a:gd name="T44" fmla="*/ 121 w 1383"/>
                <a:gd name="T45" fmla="*/ 355 h 1290"/>
                <a:gd name="T46" fmla="*/ 103 w 1383"/>
                <a:gd name="T47" fmla="*/ 447 h 1290"/>
                <a:gd name="T48" fmla="*/ 23 w 1383"/>
                <a:gd name="T49" fmla="*/ 681 h 1290"/>
                <a:gd name="T50" fmla="*/ 53 w 1383"/>
                <a:gd name="T51" fmla="*/ 660 h 1290"/>
                <a:gd name="T52" fmla="*/ 69 w 1383"/>
                <a:gd name="T53" fmla="*/ 602 h 1290"/>
                <a:gd name="T54" fmla="*/ 107 w 1383"/>
                <a:gd name="T55" fmla="*/ 582 h 1290"/>
                <a:gd name="T56" fmla="*/ 188 w 1383"/>
                <a:gd name="T57" fmla="*/ 604 h 1290"/>
                <a:gd name="T58" fmla="*/ 204 w 1383"/>
                <a:gd name="T59" fmla="*/ 606 h 1290"/>
                <a:gd name="T60" fmla="*/ 236 w 1383"/>
                <a:gd name="T61" fmla="*/ 660 h 1290"/>
                <a:gd name="T62" fmla="*/ 298 w 1383"/>
                <a:gd name="T63" fmla="*/ 739 h 1290"/>
                <a:gd name="T64" fmla="*/ 427 w 1383"/>
                <a:gd name="T65" fmla="*/ 787 h 1290"/>
                <a:gd name="T66" fmla="*/ 487 w 1383"/>
                <a:gd name="T67" fmla="*/ 829 h 1290"/>
                <a:gd name="T68" fmla="*/ 570 w 1383"/>
                <a:gd name="T69" fmla="*/ 864 h 1290"/>
                <a:gd name="T70" fmla="*/ 630 w 1383"/>
                <a:gd name="T71" fmla="*/ 856 h 1290"/>
                <a:gd name="T72" fmla="*/ 676 w 1383"/>
                <a:gd name="T73" fmla="*/ 852 h 1290"/>
                <a:gd name="T74" fmla="*/ 721 w 1383"/>
                <a:gd name="T75" fmla="*/ 890 h 1290"/>
                <a:gd name="T76" fmla="*/ 727 w 1383"/>
                <a:gd name="T77" fmla="*/ 962 h 1290"/>
                <a:gd name="T78" fmla="*/ 672 w 1383"/>
                <a:gd name="T79" fmla="*/ 1013 h 1290"/>
                <a:gd name="T80" fmla="*/ 691 w 1383"/>
                <a:gd name="T81" fmla="*/ 1081 h 1290"/>
                <a:gd name="T82" fmla="*/ 785 w 1383"/>
                <a:gd name="T83" fmla="*/ 1196 h 1290"/>
                <a:gd name="T84" fmla="*/ 819 w 1383"/>
                <a:gd name="T85" fmla="*/ 1270 h 1290"/>
                <a:gd name="T86" fmla="*/ 980 w 1383"/>
                <a:gd name="T87" fmla="*/ 1149 h 1290"/>
                <a:gd name="T88" fmla="*/ 936 w 1383"/>
                <a:gd name="T89" fmla="*/ 1069 h 1290"/>
                <a:gd name="T90" fmla="*/ 970 w 1383"/>
                <a:gd name="T91" fmla="*/ 1002 h 1290"/>
                <a:gd name="T92" fmla="*/ 1109 w 1383"/>
                <a:gd name="T93" fmla="*/ 840 h 1290"/>
                <a:gd name="T94" fmla="*/ 1151 w 1383"/>
                <a:gd name="T95" fmla="*/ 735 h 1290"/>
                <a:gd name="T96" fmla="*/ 1224 w 1383"/>
                <a:gd name="T97" fmla="*/ 644 h 1290"/>
                <a:gd name="T98" fmla="*/ 1286 w 1383"/>
                <a:gd name="T99" fmla="*/ 554 h 1290"/>
                <a:gd name="T100" fmla="*/ 1284 w 1383"/>
                <a:gd name="T101" fmla="*/ 516 h 1290"/>
                <a:gd name="T102" fmla="*/ 1322 w 1383"/>
                <a:gd name="T103" fmla="*/ 483 h 1290"/>
                <a:gd name="T104" fmla="*/ 1381 w 1383"/>
                <a:gd name="T105" fmla="*/ 467 h 1290"/>
                <a:gd name="T106" fmla="*/ 1375 w 1383"/>
                <a:gd name="T107" fmla="*/ 385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3" h="1290">
                  <a:moveTo>
                    <a:pt x="1375" y="385"/>
                  </a:moveTo>
                  <a:lnTo>
                    <a:pt x="1375" y="385"/>
                  </a:lnTo>
                  <a:lnTo>
                    <a:pt x="1373" y="371"/>
                  </a:lnTo>
                  <a:lnTo>
                    <a:pt x="1369" y="359"/>
                  </a:lnTo>
                  <a:lnTo>
                    <a:pt x="1365" y="349"/>
                  </a:lnTo>
                  <a:lnTo>
                    <a:pt x="1359" y="341"/>
                  </a:lnTo>
                  <a:lnTo>
                    <a:pt x="1351" y="336"/>
                  </a:lnTo>
                  <a:lnTo>
                    <a:pt x="1342" y="330"/>
                  </a:lnTo>
                  <a:lnTo>
                    <a:pt x="1330" y="326"/>
                  </a:lnTo>
                  <a:lnTo>
                    <a:pt x="1318" y="322"/>
                  </a:lnTo>
                  <a:lnTo>
                    <a:pt x="1318" y="322"/>
                  </a:lnTo>
                  <a:lnTo>
                    <a:pt x="1296" y="316"/>
                  </a:lnTo>
                  <a:lnTo>
                    <a:pt x="1282" y="310"/>
                  </a:lnTo>
                  <a:lnTo>
                    <a:pt x="1270" y="304"/>
                  </a:lnTo>
                  <a:lnTo>
                    <a:pt x="1264" y="296"/>
                  </a:lnTo>
                  <a:lnTo>
                    <a:pt x="1262" y="284"/>
                  </a:lnTo>
                  <a:lnTo>
                    <a:pt x="1264" y="272"/>
                  </a:lnTo>
                  <a:lnTo>
                    <a:pt x="1270" y="256"/>
                  </a:lnTo>
                  <a:lnTo>
                    <a:pt x="1280" y="236"/>
                  </a:lnTo>
                  <a:lnTo>
                    <a:pt x="1280" y="236"/>
                  </a:lnTo>
                  <a:lnTo>
                    <a:pt x="1266" y="220"/>
                  </a:lnTo>
                  <a:lnTo>
                    <a:pt x="1256" y="210"/>
                  </a:lnTo>
                  <a:lnTo>
                    <a:pt x="1248" y="204"/>
                  </a:lnTo>
                  <a:lnTo>
                    <a:pt x="1238" y="202"/>
                  </a:lnTo>
                  <a:lnTo>
                    <a:pt x="1238" y="202"/>
                  </a:lnTo>
                  <a:lnTo>
                    <a:pt x="1230" y="202"/>
                  </a:lnTo>
                  <a:lnTo>
                    <a:pt x="1222" y="206"/>
                  </a:lnTo>
                  <a:lnTo>
                    <a:pt x="1194" y="218"/>
                  </a:lnTo>
                  <a:lnTo>
                    <a:pt x="1194" y="218"/>
                  </a:lnTo>
                  <a:lnTo>
                    <a:pt x="1173" y="228"/>
                  </a:lnTo>
                  <a:lnTo>
                    <a:pt x="1151" y="234"/>
                  </a:lnTo>
                  <a:lnTo>
                    <a:pt x="1127" y="238"/>
                  </a:lnTo>
                  <a:lnTo>
                    <a:pt x="1103" y="238"/>
                  </a:lnTo>
                  <a:lnTo>
                    <a:pt x="1103" y="238"/>
                  </a:lnTo>
                  <a:lnTo>
                    <a:pt x="1067" y="236"/>
                  </a:lnTo>
                  <a:lnTo>
                    <a:pt x="1033" y="230"/>
                  </a:lnTo>
                  <a:lnTo>
                    <a:pt x="1000" y="218"/>
                  </a:lnTo>
                  <a:lnTo>
                    <a:pt x="970" y="204"/>
                  </a:lnTo>
                  <a:lnTo>
                    <a:pt x="940" y="184"/>
                  </a:lnTo>
                  <a:lnTo>
                    <a:pt x="912" y="163"/>
                  </a:lnTo>
                  <a:lnTo>
                    <a:pt x="902" y="151"/>
                  </a:lnTo>
                  <a:lnTo>
                    <a:pt x="890" y="139"/>
                  </a:lnTo>
                  <a:lnTo>
                    <a:pt x="880" y="125"/>
                  </a:lnTo>
                  <a:lnTo>
                    <a:pt x="872" y="111"/>
                  </a:lnTo>
                  <a:lnTo>
                    <a:pt x="872" y="111"/>
                  </a:lnTo>
                  <a:lnTo>
                    <a:pt x="862" y="95"/>
                  </a:lnTo>
                  <a:lnTo>
                    <a:pt x="854" y="81"/>
                  </a:lnTo>
                  <a:lnTo>
                    <a:pt x="833" y="53"/>
                  </a:lnTo>
                  <a:lnTo>
                    <a:pt x="785" y="0"/>
                  </a:lnTo>
                  <a:lnTo>
                    <a:pt x="785" y="0"/>
                  </a:lnTo>
                  <a:lnTo>
                    <a:pt x="775" y="23"/>
                  </a:lnTo>
                  <a:lnTo>
                    <a:pt x="765" y="47"/>
                  </a:lnTo>
                  <a:lnTo>
                    <a:pt x="765" y="47"/>
                  </a:lnTo>
                  <a:lnTo>
                    <a:pt x="751" y="79"/>
                  </a:lnTo>
                  <a:lnTo>
                    <a:pt x="751" y="79"/>
                  </a:lnTo>
                  <a:lnTo>
                    <a:pt x="745" y="89"/>
                  </a:lnTo>
                  <a:lnTo>
                    <a:pt x="737" y="95"/>
                  </a:lnTo>
                  <a:lnTo>
                    <a:pt x="727" y="101"/>
                  </a:lnTo>
                  <a:lnTo>
                    <a:pt x="715" y="103"/>
                  </a:lnTo>
                  <a:lnTo>
                    <a:pt x="715" y="103"/>
                  </a:lnTo>
                  <a:lnTo>
                    <a:pt x="713" y="103"/>
                  </a:lnTo>
                  <a:lnTo>
                    <a:pt x="713" y="103"/>
                  </a:lnTo>
                  <a:lnTo>
                    <a:pt x="711" y="103"/>
                  </a:lnTo>
                  <a:lnTo>
                    <a:pt x="711" y="103"/>
                  </a:lnTo>
                  <a:lnTo>
                    <a:pt x="709" y="105"/>
                  </a:lnTo>
                  <a:lnTo>
                    <a:pt x="709" y="105"/>
                  </a:lnTo>
                  <a:lnTo>
                    <a:pt x="693" y="101"/>
                  </a:lnTo>
                  <a:lnTo>
                    <a:pt x="693" y="101"/>
                  </a:lnTo>
                  <a:lnTo>
                    <a:pt x="693" y="99"/>
                  </a:lnTo>
                  <a:lnTo>
                    <a:pt x="693" y="99"/>
                  </a:lnTo>
                  <a:lnTo>
                    <a:pt x="685" y="93"/>
                  </a:lnTo>
                  <a:lnTo>
                    <a:pt x="678" y="85"/>
                  </a:lnTo>
                  <a:lnTo>
                    <a:pt x="678" y="85"/>
                  </a:lnTo>
                  <a:lnTo>
                    <a:pt x="668" y="69"/>
                  </a:lnTo>
                  <a:lnTo>
                    <a:pt x="668" y="69"/>
                  </a:lnTo>
                  <a:lnTo>
                    <a:pt x="662" y="57"/>
                  </a:lnTo>
                  <a:lnTo>
                    <a:pt x="656" y="47"/>
                  </a:lnTo>
                  <a:lnTo>
                    <a:pt x="656" y="47"/>
                  </a:lnTo>
                  <a:lnTo>
                    <a:pt x="646" y="17"/>
                  </a:lnTo>
                  <a:lnTo>
                    <a:pt x="646" y="17"/>
                  </a:lnTo>
                  <a:lnTo>
                    <a:pt x="620" y="27"/>
                  </a:lnTo>
                  <a:lnTo>
                    <a:pt x="620" y="27"/>
                  </a:lnTo>
                  <a:lnTo>
                    <a:pt x="598" y="33"/>
                  </a:lnTo>
                  <a:lnTo>
                    <a:pt x="580" y="41"/>
                  </a:lnTo>
                  <a:lnTo>
                    <a:pt x="564" y="51"/>
                  </a:lnTo>
                  <a:lnTo>
                    <a:pt x="552" y="59"/>
                  </a:lnTo>
                  <a:lnTo>
                    <a:pt x="540" y="71"/>
                  </a:lnTo>
                  <a:lnTo>
                    <a:pt x="530" y="83"/>
                  </a:lnTo>
                  <a:lnTo>
                    <a:pt x="522" y="99"/>
                  </a:lnTo>
                  <a:lnTo>
                    <a:pt x="516" y="117"/>
                  </a:lnTo>
                  <a:lnTo>
                    <a:pt x="516" y="117"/>
                  </a:lnTo>
                  <a:lnTo>
                    <a:pt x="511" y="133"/>
                  </a:lnTo>
                  <a:lnTo>
                    <a:pt x="505" y="149"/>
                  </a:lnTo>
                  <a:lnTo>
                    <a:pt x="495" y="165"/>
                  </a:lnTo>
                  <a:lnTo>
                    <a:pt x="485" y="178"/>
                  </a:lnTo>
                  <a:lnTo>
                    <a:pt x="463" y="204"/>
                  </a:lnTo>
                  <a:lnTo>
                    <a:pt x="441" y="228"/>
                  </a:lnTo>
                  <a:lnTo>
                    <a:pt x="441" y="228"/>
                  </a:lnTo>
                  <a:lnTo>
                    <a:pt x="419" y="252"/>
                  </a:lnTo>
                  <a:lnTo>
                    <a:pt x="419" y="252"/>
                  </a:lnTo>
                  <a:lnTo>
                    <a:pt x="413" y="256"/>
                  </a:lnTo>
                  <a:lnTo>
                    <a:pt x="405" y="262"/>
                  </a:lnTo>
                  <a:lnTo>
                    <a:pt x="395" y="266"/>
                  </a:lnTo>
                  <a:lnTo>
                    <a:pt x="383" y="266"/>
                  </a:lnTo>
                  <a:lnTo>
                    <a:pt x="383" y="266"/>
                  </a:lnTo>
                  <a:lnTo>
                    <a:pt x="367" y="266"/>
                  </a:lnTo>
                  <a:lnTo>
                    <a:pt x="347" y="260"/>
                  </a:lnTo>
                  <a:lnTo>
                    <a:pt x="330" y="250"/>
                  </a:lnTo>
                  <a:lnTo>
                    <a:pt x="320" y="244"/>
                  </a:lnTo>
                  <a:lnTo>
                    <a:pt x="312" y="238"/>
                  </a:lnTo>
                  <a:lnTo>
                    <a:pt x="312" y="238"/>
                  </a:lnTo>
                  <a:lnTo>
                    <a:pt x="306" y="230"/>
                  </a:lnTo>
                  <a:lnTo>
                    <a:pt x="306" y="230"/>
                  </a:lnTo>
                  <a:lnTo>
                    <a:pt x="302" y="234"/>
                  </a:lnTo>
                  <a:lnTo>
                    <a:pt x="302" y="234"/>
                  </a:lnTo>
                  <a:lnTo>
                    <a:pt x="292" y="260"/>
                  </a:lnTo>
                  <a:lnTo>
                    <a:pt x="286" y="272"/>
                  </a:lnTo>
                  <a:lnTo>
                    <a:pt x="276" y="284"/>
                  </a:lnTo>
                  <a:lnTo>
                    <a:pt x="266" y="294"/>
                  </a:lnTo>
                  <a:lnTo>
                    <a:pt x="254" y="302"/>
                  </a:lnTo>
                  <a:lnTo>
                    <a:pt x="238" y="306"/>
                  </a:lnTo>
                  <a:lnTo>
                    <a:pt x="220" y="308"/>
                  </a:lnTo>
                  <a:lnTo>
                    <a:pt x="220" y="308"/>
                  </a:lnTo>
                  <a:lnTo>
                    <a:pt x="202" y="308"/>
                  </a:lnTo>
                  <a:lnTo>
                    <a:pt x="182" y="306"/>
                  </a:lnTo>
                  <a:lnTo>
                    <a:pt x="182" y="306"/>
                  </a:lnTo>
                  <a:lnTo>
                    <a:pt x="173" y="304"/>
                  </a:lnTo>
                  <a:lnTo>
                    <a:pt x="173" y="304"/>
                  </a:lnTo>
                  <a:lnTo>
                    <a:pt x="149" y="300"/>
                  </a:lnTo>
                  <a:lnTo>
                    <a:pt x="125" y="294"/>
                  </a:lnTo>
                  <a:lnTo>
                    <a:pt x="125" y="294"/>
                  </a:lnTo>
                  <a:lnTo>
                    <a:pt x="119" y="306"/>
                  </a:lnTo>
                  <a:lnTo>
                    <a:pt x="113" y="320"/>
                  </a:lnTo>
                  <a:lnTo>
                    <a:pt x="111" y="332"/>
                  </a:lnTo>
                  <a:lnTo>
                    <a:pt x="111" y="336"/>
                  </a:lnTo>
                  <a:lnTo>
                    <a:pt x="111" y="340"/>
                  </a:lnTo>
                  <a:lnTo>
                    <a:pt x="111" y="340"/>
                  </a:lnTo>
                  <a:lnTo>
                    <a:pt x="121" y="355"/>
                  </a:lnTo>
                  <a:lnTo>
                    <a:pt x="125" y="369"/>
                  </a:lnTo>
                  <a:lnTo>
                    <a:pt x="125" y="383"/>
                  </a:lnTo>
                  <a:lnTo>
                    <a:pt x="125" y="395"/>
                  </a:lnTo>
                  <a:lnTo>
                    <a:pt x="121" y="409"/>
                  </a:lnTo>
                  <a:lnTo>
                    <a:pt x="115" y="421"/>
                  </a:lnTo>
                  <a:lnTo>
                    <a:pt x="103" y="447"/>
                  </a:lnTo>
                  <a:lnTo>
                    <a:pt x="103" y="447"/>
                  </a:lnTo>
                  <a:lnTo>
                    <a:pt x="0" y="677"/>
                  </a:lnTo>
                  <a:lnTo>
                    <a:pt x="0" y="677"/>
                  </a:lnTo>
                  <a:lnTo>
                    <a:pt x="12" y="681"/>
                  </a:lnTo>
                  <a:lnTo>
                    <a:pt x="23" y="681"/>
                  </a:lnTo>
                  <a:lnTo>
                    <a:pt x="23" y="681"/>
                  </a:lnTo>
                  <a:lnTo>
                    <a:pt x="31" y="681"/>
                  </a:lnTo>
                  <a:lnTo>
                    <a:pt x="37" y="679"/>
                  </a:lnTo>
                  <a:lnTo>
                    <a:pt x="41" y="677"/>
                  </a:lnTo>
                  <a:lnTo>
                    <a:pt x="47" y="673"/>
                  </a:lnTo>
                  <a:lnTo>
                    <a:pt x="49" y="668"/>
                  </a:lnTo>
                  <a:lnTo>
                    <a:pt x="53" y="660"/>
                  </a:lnTo>
                  <a:lnTo>
                    <a:pt x="57" y="642"/>
                  </a:lnTo>
                  <a:lnTo>
                    <a:pt x="57" y="642"/>
                  </a:lnTo>
                  <a:lnTo>
                    <a:pt x="57" y="632"/>
                  </a:lnTo>
                  <a:lnTo>
                    <a:pt x="61" y="620"/>
                  </a:lnTo>
                  <a:lnTo>
                    <a:pt x="63" y="610"/>
                  </a:lnTo>
                  <a:lnTo>
                    <a:pt x="69" y="602"/>
                  </a:lnTo>
                  <a:lnTo>
                    <a:pt x="69" y="602"/>
                  </a:lnTo>
                  <a:lnTo>
                    <a:pt x="79" y="592"/>
                  </a:lnTo>
                  <a:lnTo>
                    <a:pt x="89" y="586"/>
                  </a:lnTo>
                  <a:lnTo>
                    <a:pt x="97" y="582"/>
                  </a:lnTo>
                  <a:lnTo>
                    <a:pt x="107" y="582"/>
                  </a:lnTo>
                  <a:lnTo>
                    <a:pt x="107" y="582"/>
                  </a:lnTo>
                  <a:lnTo>
                    <a:pt x="117" y="582"/>
                  </a:lnTo>
                  <a:lnTo>
                    <a:pt x="127" y="586"/>
                  </a:lnTo>
                  <a:lnTo>
                    <a:pt x="149" y="594"/>
                  </a:lnTo>
                  <a:lnTo>
                    <a:pt x="169" y="600"/>
                  </a:lnTo>
                  <a:lnTo>
                    <a:pt x="179" y="604"/>
                  </a:lnTo>
                  <a:lnTo>
                    <a:pt x="188" y="604"/>
                  </a:lnTo>
                  <a:lnTo>
                    <a:pt x="188" y="604"/>
                  </a:lnTo>
                  <a:lnTo>
                    <a:pt x="194" y="604"/>
                  </a:lnTo>
                  <a:lnTo>
                    <a:pt x="194" y="604"/>
                  </a:lnTo>
                  <a:lnTo>
                    <a:pt x="194" y="604"/>
                  </a:lnTo>
                  <a:lnTo>
                    <a:pt x="194" y="604"/>
                  </a:lnTo>
                  <a:lnTo>
                    <a:pt x="204" y="606"/>
                  </a:lnTo>
                  <a:lnTo>
                    <a:pt x="212" y="610"/>
                  </a:lnTo>
                  <a:lnTo>
                    <a:pt x="220" y="616"/>
                  </a:lnTo>
                  <a:lnTo>
                    <a:pt x="224" y="624"/>
                  </a:lnTo>
                  <a:lnTo>
                    <a:pt x="224" y="624"/>
                  </a:lnTo>
                  <a:lnTo>
                    <a:pt x="230" y="642"/>
                  </a:lnTo>
                  <a:lnTo>
                    <a:pt x="236" y="660"/>
                  </a:lnTo>
                  <a:lnTo>
                    <a:pt x="244" y="675"/>
                  </a:lnTo>
                  <a:lnTo>
                    <a:pt x="254" y="691"/>
                  </a:lnTo>
                  <a:lnTo>
                    <a:pt x="264" y="705"/>
                  </a:lnTo>
                  <a:lnTo>
                    <a:pt x="274" y="717"/>
                  </a:lnTo>
                  <a:lnTo>
                    <a:pt x="286" y="729"/>
                  </a:lnTo>
                  <a:lnTo>
                    <a:pt x="298" y="739"/>
                  </a:lnTo>
                  <a:lnTo>
                    <a:pt x="312" y="747"/>
                  </a:lnTo>
                  <a:lnTo>
                    <a:pt x="326" y="755"/>
                  </a:lnTo>
                  <a:lnTo>
                    <a:pt x="357" y="769"/>
                  </a:lnTo>
                  <a:lnTo>
                    <a:pt x="391" y="779"/>
                  </a:lnTo>
                  <a:lnTo>
                    <a:pt x="427" y="787"/>
                  </a:lnTo>
                  <a:lnTo>
                    <a:pt x="427" y="787"/>
                  </a:lnTo>
                  <a:lnTo>
                    <a:pt x="441" y="793"/>
                  </a:lnTo>
                  <a:lnTo>
                    <a:pt x="455" y="799"/>
                  </a:lnTo>
                  <a:lnTo>
                    <a:pt x="467" y="809"/>
                  </a:lnTo>
                  <a:lnTo>
                    <a:pt x="479" y="819"/>
                  </a:lnTo>
                  <a:lnTo>
                    <a:pt x="479" y="819"/>
                  </a:lnTo>
                  <a:lnTo>
                    <a:pt x="487" y="829"/>
                  </a:lnTo>
                  <a:lnTo>
                    <a:pt x="499" y="839"/>
                  </a:lnTo>
                  <a:lnTo>
                    <a:pt x="512" y="846"/>
                  </a:lnTo>
                  <a:lnTo>
                    <a:pt x="526" y="852"/>
                  </a:lnTo>
                  <a:lnTo>
                    <a:pt x="540" y="858"/>
                  </a:lnTo>
                  <a:lnTo>
                    <a:pt x="554" y="862"/>
                  </a:lnTo>
                  <a:lnTo>
                    <a:pt x="570" y="864"/>
                  </a:lnTo>
                  <a:lnTo>
                    <a:pt x="586" y="866"/>
                  </a:lnTo>
                  <a:lnTo>
                    <a:pt x="586" y="866"/>
                  </a:lnTo>
                  <a:lnTo>
                    <a:pt x="596" y="864"/>
                  </a:lnTo>
                  <a:lnTo>
                    <a:pt x="608" y="862"/>
                  </a:lnTo>
                  <a:lnTo>
                    <a:pt x="620" y="860"/>
                  </a:lnTo>
                  <a:lnTo>
                    <a:pt x="630" y="856"/>
                  </a:lnTo>
                  <a:lnTo>
                    <a:pt x="630" y="856"/>
                  </a:lnTo>
                  <a:lnTo>
                    <a:pt x="642" y="850"/>
                  </a:lnTo>
                  <a:lnTo>
                    <a:pt x="658" y="850"/>
                  </a:lnTo>
                  <a:lnTo>
                    <a:pt x="658" y="850"/>
                  </a:lnTo>
                  <a:lnTo>
                    <a:pt x="666" y="850"/>
                  </a:lnTo>
                  <a:lnTo>
                    <a:pt x="676" y="852"/>
                  </a:lnTo>
                  <a:lnTo>
                    <a:pt x="683" y="856"/>
                  </a:lnTo>
                  <a:lnTo>
                    <a:pt x="693" y="860"/>
                  </a:lnTo>
                  <a:lnTo>
                    <a:pt x="701" y="866"/>
                  </a:lnTo>
                  <a:lnTo>
                    <a:pt x="709" y="874"/>
                  </a:lnTo>
                  <a:lnTo>
                    <a:pt x="715" y="882"/>
                  </a:lnTo>
                  <a:lnTo>
                    <a:pt x="721" y="890"/>
                  </a:lnTo>
                  <a:lnTo>
                    <a:pt x="721" y="890"/>
                  </a:lnTo>
                  <a:lnTo>
                    <a:pt x="727" y="906"/>
                  </a:lnTo>
                  <a:lnTo>
                    <a:pt x="731" y="920"/>
                  </a:lnTo>
                  <a:lnTo>
                    <a:pt x="733" y="936"/>
                  </a:lnTo>
                  <a:lnTo>
                    <a:pt x="731" y="950"/>
                  </a:lnTo>
                  <a:lnTo>
                    <a:pt x="727" y="962"/>
                  </a:lnTo>
                  <a:lnTo>
                    <a:pt x="721" y="976"/>
                  </a:lnTo>
                  <a:lnTo>
                    <a:pt x="713" y="986"/>
                  </a:lnTo>
                  <a:lnTo>
                    <a:pt x="703" y="994"/>
                  </a:lnTo>
                  <a:lnTo>
                    <a:pt x="703" y="994"/>
                  </a:lnTo>
                  <a:lnTo>
                    <a:pt x="685" y="1005"/>
                  </a:lnTo>
                  <a:lnTo>
                    <a:pt x="672" y="1013"/>
                  </a:lnTo>
                  <a:lnTo>
                    <a:pt x="664" y="1023"/>
                  </a:lnTo>
                  <a:lnTo>
                    <a:pt x="660" y="1031"/>
                  </a:lnTo>
                  <a:lnTo>
                    <a:pt x="662" y="1041"/>
                  </a:lnTo>
                  <a:lnTo>
                    <a:pt x="666" y="1051"/>
                  </a:lnTo>
                  <a:lnTo>
                    <a:pt x="676" y="1065"/>
                  </a:lnTo>
                  <a:lnTo>
                    <a:pt x="691" y="1081"/>
                  </a:lnTo>
                  <a:lnTo>
                    <a:pt x="691" y="1081"/>
                  </a:lnTo>
                  <a:lnTo>
                    <a:pt x="725" y="1117"/>
                  </a:lnTo>
                  <a:lnTo>
                    <a:pt x="741" y="1135"/>
                  </a:lnTo>
                  <a:lnTo>
                    <a:pt x="757" y="1155"/>
                  </a:lnTo>
                  <a:lnTo>
                    <a:pt x="771" y="1174"/>
                  </a:lnTo>
                  <a:lnTo>
                    <a:pt x="785" y="1196"/>
                  </a:lnTo>
                  <a:lnTo>
                    <a:pt x="795" y="1220"/>
                  </a:lnTo>
                  <a:lnTo>
                    <a:pt x="803" y="1244"/>
                  </a:lnTo>
                  <a:lnTo>
                    <a:pt x="803" y="1244"/>
                  </a:lnTo>
                  <a:lnTo>
                    <a:pt x="805" y="1252"/>
                  </a:lnTo>
                  <a:lnTo>
                    <a:pt x="809" y="1258"/>
                  </a:lnTo>
                  <a:lnTo>
                    <a:pt x="819" y="1270"/>
                  </a:lnTo>
                  <a:lnTo>
                    <a:pt x="837" y="1290"/>
                  </a:lnTo>
                  <a:lnTo>
                    <a:pt x="837" y="1290"/>
                  </a:lnTo>
                  <a:lnTo>
                    <a:pt x="1013" y="1188"/>
                  </a:lnTo>
                  <a:lnTo>
                    <a:pt x="1013" y="1188"/>
                  </a:lnTo>
                  <a:lnTo>
                    <a:pt x="998" y="1169"/>
                  </a:lnTo>
                  <a:lnTo>
                    <a:pt x="980" y="1149"/>
                  </a:lnTo>
                  <a:lnTo>
                    <a:pt x="980" y="1149"/>
                  </a:lnTo>
                  <a:lnTo>
                    <a:pt x="964" y="1133"/>
                  </a:lnTo>
                  <a:lnTo>
                    <a:pt x="952" y="1117"/>
                  </a:lnTo>
                  <a:lnTo>
                    <a:pt x="942" y="1101"/>
                  </a:lnTo>
                  <a:lnTo>
                    <a:pt x="938" y="1085"/>
                  </a:lnTo>
                  <a:lnTo>
                    <a:pt x="936" y="1069"/>
                  </a:lnTo>
                  <a:lnTo>
                    <a:pt x="940" y="1055"/>
                  </a:lnTo>
                  <a:lnTo>
                    <a:pt x="946" y="1039"/>
                  </a:lnTo>
                  <a:lnTo>
                    <a:pt x="956" y="1025"/>
                  </a:lnTo>
                  <a:lnTo>
                    <a:pt x="956" y="1025"/>
                  </a:lnTo>
                  <a:lnTo>
                    <a:pt x="960" y="1011"/>
                  </a:lnTo>
                  <a:lnTo>
                    <a:pt x="970" y="1002"/>
                  </a:lnTo>
                  <a:lnTo>
                    <a:pt x="970" y="1002"/>
                  </a:lnTo>
                  <a:lnTo>
                    <a:pt x="1023" y="950"/>
                  </a:lnTo>
                  <a:lnTo>
                    <a:pt x="1049" y="924"/>
                  </a:lnTo>
                  <a:lnTo>
                    <a:pt x="1071" y="898"/>
                  </a:lnTo>
                  <a:lnTo>
                    <a:pt x="1091" y="870"/>
                  </a:lnTo>
                  <a:lnTo>
                    <a:pt x="1109" y="840"/>
                  </a:lnTo>
                  <a:lnTo>
                    <a:pt x="1123" y="809"/>
                  </a:lnTo>
                  <a:lnTo>
                    <a:pt x="1133" y="773"/>
                  </a:lnTo>
                  <a:lnTo>
                    <a:pt x="1133" y="773"/>
                  </a:lnTo>
                  <a:lnTo>
                    <a:pt x="1135" y="763"/>
                  </a:lnTo>
                  <a:lnTo>
                    <a:pt x="1139" y="753"/>
                  </a:lnTo>
                  <a:lnTo>
                    <a:pt x="1151" y="735"/>
                  </a:lnTo>
                  <a:lnTo>
                    <a:pt x="1163" y="719"/>
                  </a:lnTo>
                  <a:lnTo>
                    <a:pt x="1177" y="703"/>
                  </a:lnTo>
                  <a:lnTo>
                    <a:pt x="1177" y="703"/>
                  </a:lnTo>
                  <a:lnTo>
                    <a:pt x="1192" y="685"/>
                  </a:lnTo>
                  <a:lnTo>
                    <a:pt x="1192" y="685"/>
                  </a:lnTo>
                  <a:lnTo>
                    <a:pt x="1224" y="644"/>
                  </a:lnTo>
                  <a:lnTo>
                    <a:pt x="1224" y="644"/>
                  </a:lnTo>
                  <a:lnTo>
                    <a:pt x="1262" y="594"/>
                  </a:lnTo>
                  <a:lnTo>
                    <a:pt x="1262" y="594"/>
                  </a:lnTo>
                  <a:lnTo>
                    <a:pt x="1288" y="558"/>
                  </a:lnTo>
                  <a:lnTo>
                    <a:pt x="1288" y="558"/>
                  </a:lnTo>
                  <a:lnTo>
                    <a:pt x="1286" y="554"/>
                  </a:lnTo>
                  <a:lnTo>
                    <a:pt x="1286" y="554"/>
                  </a:lnTo>
                  <a:lnTo>
                    <a:pt x="1284" y="540"/>
                  </a:lnTo>
                  <a:lnTo>
                    <a:pt x="1284" y="540"/>
                  </a:lnTo>
                  <a:lnTo>
                    <a:pt x="1282" y="530"/>
                  </a:lnTo>
                  <a:lnTo>
                    <a:pt x="1282" y="530"/>
                  </a:lnTo>
                  <a:lnTo>
                    <a:pt x="1284" y="516"/>
                  </a:lnTo>
                  <a:lnTo>
                    <a:pt x="1288" y="505"/>
                  </a:lnTo>
                  <a:lnTo>
                    <a:pt x="1296" y="495"/>
                  </a:lnTo>
                  <a:lnTo>
                    <a:pt x="1308" y="489"/>
                  </a:lnTo>
                  <a:lnTo>
                    <a:pt x="1308" y="489"/>
                  </a:lnTo>
                  <a:lnTo>
                    <a:pt x="1322" y="483"/>
                  </a:lnTo>
                  <a:lnTo>
                    <a:pt x="1322" y="483"/>
                  </a:lnTo>
                  <a:lnTo>
                    <a:pt x="1343" y="473"/>
                  </a:lnTo>
                  <a:lnTo>
                    <a:pt x="1357" y="469"/>
                  </a:lnTo>
                  <a:lnTo>
                    <a:pt x="1373" y="467"/>
                  </a:lnTo>
                  <a:lnTo>
                    <a:pt x="1373" y="467"/>
                  </a:lnTo>
                  <a:lnTo>
                    <a:pt x="1381" y="467"/>
                  </a:lnTo>
                  <a:lnTo>
                    <a:pt x="1381" y="467"/>
                  </a:lnTo>
                  <a:lnTo>
                    <a:pt x="1383" y="467"/>
                  </a:lnTo>
                  <a:lnTo>
                    <a:pt x="1383" y="467"/>
                  </a:lnTo>
                  <a:lnTo>
                    <a:pt x="1379" y="427"/>
                  </a:lnTo>
                  <a:lnTo>
                    <a:pt x="1375" y="405"/>
                  </a:lnTo>
                  <a:lnTo>
                    <a:pt x="1375" y="385"/>
                  </a:lnTo>
                  <a:lnTo>
                    <a:pt x="1375"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2" name="Freeform 12">
              <a:extLst>
                <a:ext uri="{FF2B5EF4-FFF2-40B4-BE49-F238E27FC236}">
                  <a16:creationId xmlns:a16="http://schemas.microsoft.com/office/drawing/2014/main" id="{839930F1-6F73-4B12-A150-8CFB37FAF392}"/>
                </a:ext>
              </a:extLst>
            </p:cNvPr>
            <p:cNvSpPr>
              <a:spLocks/>
            </p:cNvSpPr>
            <p:nvPr/>
          </p:nvSpPr>
          <p:spPr bwMode="auto">
            <a:xfrm>
              <a:off x="2803526" y="0"/>
              <a:ext cx="2022475" cy="1524000"/>
            </a:xfrm>
            <a:custGeom>
              <a:avLst/>
              <a:gdLst>
                <a:gd name="T0" fmla="*/ 302 w 1274"/>
                <a:gd name="T1" fmla="*/ 891 h 960"/>
                <a:gd name="T2" fmla="*/ 346 w 1274"/>
                <a:gd name="T3" fmla="*/ 863 h 960"/>
                <a:gd name="T4" fmla="*/ 387 w 1274"/>
                <a:gd name="T5" fmla="*/ 863 h 960"/>
                <a:gd name="T6" fmla="*/ 423 w 1274"/>
                <a:gd name="T7" fmla="*/ 873 h 960"/>
                <a:gd name="T8" fmla="*/ 437 w 1274"/>
                <a:gd name="T9" fmla="*/ 863 h 960"/>
                <a:gd name="T10" fmla="*/ 459 w 1274"/>
                <a:gd name="T11" fmla="*/ 833 h 960"/>
                <a:gd name="T12" fmla="*/ 558 w 1274"/>
                <a:gd name="T13" fmla="*/ 779 h 960"/>
                <a:gd name="T14" fmla="*/ 628 w 1274"/>
                <a:gd name="T15" fmla="*/ 763 h 960"/>
                <a:gd name="T16" fmla="*/ 660 w 1274"/>
                <a:gd name="T17" fmla="*/ 769 h 960"/>
                <a:gd name="T18" fmla="*/ 698 w 1274"/>
                <a:gd name="T19" fmla="*/ 791 h 960"/>
                <a:gd name="T20" fmla="*/ 793 w 1274"/>
                <a:gd name="T21" fmla="*/ 815 h 960"/>
                <a:gd name="T22" fmla="*/ 865 w 1274"/>
                <a:gd name="T23" fmla="*/ 827 h 960"/>
                <a:gd name="T24" fmla="*/ 908 w 1274"/>
                <a:gd name="T25" fmla="*/ 853 h 960"/>
                <a:gd name="T26" fmla="*/ 962 w 1274"/>
                <a:gd name="T27" fmla="*/ 887 h 960"/>
                <a:gd name="T28" fmla="*/ 1026 w 1274"/>
                <a:gd name="T29" fmla="*/ 899 h 960"/>
                <a:gd name="T30" fmla="*/ 1037 w 1274"/>
                <a:gd name="T31" fmla="*/ 869 h 960"/>
                <a:gd name="T32" fmla="*/ 1059 w 1274"/>
                <a:gd name="T33" fmla="*/ 839 h 960"/>
                <a:gd name="T34" fmla="*/ 1155 w 1274"/>
                <a:gd name="T35" fmla="*/ 749 h 960"/>
                <a:gd name="T36" fmla="*/ 1218 w 1274"/>
                <a:gd name="T37" fmla="*/ 708 h 960"/>
                <a:gd name="T38" fmla="*/ 1274 w 1274"/>
                <a:gd name="T39" fmla="*/ 678 h 960"/>
                <a:gd name="T40" fmla="*/ 1258 w 1274"/>
                <a:gd name="T41" fmla="*/ 652 h 960"/>
                <a:gd name="T42" fmla="*/ 1179 w 1274"/>
                <a:gd name="T43" fmla="*/ 624 h 960"/>
                <a:gd name="T44" fmla="*/ 1125 w 1274"/>
                <a:gd name="T45" fmla="*/ 559 h 960"/>
                <a:gd name="T46" fmla="*/ 1107 w 1274"/>
                <a:gd name="T47" fmla="*/ 513 h 960"/>
                <a:gd name="T48" fmla="*/ 1111 w 1274"/>
                <a:gd name="T49" fmla="*/ 469 h 960"/>
                <a:gd name="T50" fmla="*/ 1133 w 1274"/>
                <a:gd name="T51" fmla="*/ 417 h 960"/>
                <a:gd name="T52" fmla="*/ 1133 w 1274"/>
                <a:gd name="T53" fmla="*/ 364 h 960"/>
                <a:gd name="T54" fmla="*/ 1087 w 1274"/>
                <a:gd name="T55" fmla="*/ 340 h 960"/>
                <a:gd name="T56" fmla="*/ 1018 w 1274"/>
                <a:gd name="T57" fmla="*/ 336 h 960"/>
                <a:gd name="T58" fmla="*/ 918 w 1274"/>
                <a:gd name="T59" fmla="*/ 342 h 960"/>
                <a:gd name="T60" fmla="*/ 865 w 1274"/>
                <a:gd name="T61" fmla="*/ 330 h 960"/>
                <a:gd name="T62" fmla="*/ 829 w 1274"/>
                <a:gd name="T63" fmla="*/ 272 h 960"/>
                <a:gd name="T64" fmla="*/ 823 w 1274"/>
                <a:gd name="T65" fmla="*/ 217 h 960"/>
                <a:gd name="T66" fmla="*/ 799 w 1274"/>
                <a:gd name="T67" fmla="*/ 161 h 960"/>
                <a:gd name="T68" fmla="*/ 765 w 1274"/>
                <a:gd name="T69" fmla="*/ 105 h 960"/>
                <a:gd name="T70" fmla="*/ 765 w 1274"/>
                <a:gd name="T71" fmla="*/ 66 h 960"/>
                <a:gd name="T72" fmla="*/ 952 w 1274"/>
                <a:gd name="T73" fmla="*/ 205 h 960"/>
                <a:gd name="T74" fmla="*/ 940 w 1274"/>
                <a:gd name="T75" fmla="*/ 137 h 960"/>
                <a:gd name="T76" fmla="*/ 894 w 1274"/>
                <a:gd name="T77" fmla="*/ 82 h 960"/>
                <a:gd name="T78" fmla="*/ 793 w 1274"/>
                <a:gd name="T79" fmla="*/ 16 h 960"/>
                <a:gd name="T80" fmla="*/ 688 w 1274"/>
                <a:gd name="T81" fmla="*/ 2 h 960"/>
                <a:gd name="T82" fmla="*/ 523 w 1274"/>
                <a:gd name="T83" fmla="*/ 4 h 960"/>
                <a:gd name="T84" fmla="*/ 358 w 1274"/>
                <a:gd name="T85" fmla="*/ 16 h 960"/>
                <a:gd name="T86" fmla="*/ 322 w 1274"/>
                <a:gd name="T87" fmla="*/ 36 h 960"/>
                <a:gd name="T88" fmla="*/ 296 w 1274"/>
                <a:gd name="T89" fmla="*/ 60 h 960"/>
                <a:gd name="T90" fmla="*/ 244 w 1274"/>
                <a:gd name="T91" fmla="*/ 76 h 960"/>
                <a:gd name="T92" fmla="*/ 26 w 1274"/>
                <a:gd name="T93" fmla="*/ 173 h 960"/>
                <a:gd name="T94" fmla="*/ 26 w 1274"/>
                <a:gd name="T95" fmla="*/ 175 h 960"/>
                <a:gd name="T96" fmla="*/ 59 w 1274"/>
                <a:gd name="T97" fmla="*/ 376 h 960"/>
                <a:gd name="T98" fmla="*/ 30 w 1274"/>
                <a:gd name="T99" fmla="*/ 429 h 960"/>
                <a:gd name="T100" fmla="*/ 4 w 1274"/>
                <a:gd name="T101" fmla="*/ 445 h 960"/>
                <a:gd name="T102" fmla="*/ 32 w 1274"/>
                <a:gd name="T103" fmla="*/ 495 h 960"/>
                <a:gd name="T104" fmla="*/ 41 w 1274"/>
                <a:gd name="T105" fmla="*/ 573 h 960"/>
                <a:gd name="T106" fmla="*/ 55 w 1274"/>
                <a:gd name="T107" fmla="*/ 608 h 960"/>
                <a:gd name="T108" fmla="*/ 81 w 1274"/>
                <a:gd name="T109" fmla="*/ 646 h 960"/>
                <a:gd name="T110" fmla="*/ 83 w 1274"/>
                <a:gd name="T111" fmla="*/ 706 h 960"/>
                <a:gd name="T112" fmla="*/ 59 w 1274"/>
                <a:gd name="T113" fmla="*/ 746 h 960"/>
                <a:gd name="T114" fmla="*/ 45 w 1274"/>
                <a:gd name="T115" fmla="*/ 829 h 960"/>
                <a:gd name="T116" fmla="*/ 59 w 1274"/>
                <a:gd name="T117" fmla="*/ 879 h 960"/>
                <a:gd name="T118" fmla="*/ 133 w 1274"/>
                <a:gd name="T119" fmla="*/ 938 h 960"/>
                <a:gd name="T120" fmla="*/ 179 w 1274"/>
                <a:gd name="T121" fmla="*/ 956 h 960"/>
                <a:gd name="T122" fmla="*/ 242 w 1274"/>
                <a:gd name="T123" fmla="*/ 958 h 960"/>
                <a:gd name="T124" fmla="*/ 282 w 1274"/>
                <a:gd name="T125" fmla="*/ 92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4" h="960">
                  <a:moveTo>
                    <a:pt x="282" y="920"/>
                  </a:moveTo>
                  <a:lnTo>
                    <a:pt x="282" y="920"/>
                  </a:lnTo>
                  <a:lnTo>
                    <a:pt x="292" y="905"/>
                  </a:lnTo>
                  <a:lnTo>
                    <a:pt x="302" y="891"/>
                  </a:lnTo>
                  <a:lnTo>
                    <a:pt x="314" y="881"/>
                  </a:lnTo>
                  <a:lnTo>
                    <a:pt x="324" y="873"/>
                  </a:lnTo>
                  <a:lnTo>
                    <a:pt x="336" y="867"/>
                  </a:lnTo>
                  <a:lnTo>
                    <a:pt x="346" y="863"/>
                  </a:lnTo>
                  <a:lnTo>
                    <a:pt x="358" y="861"/>
                  </a:lnTo>
                  <a:lnTo>
                    <a:pt x="367" y="861"/>
                  </a:lnTo>
                  <a:lnTo>
                    <a:pt x="367" y="861"/>
                  </a:lnTo>
                  <a:lnTo>
                    <a:pt x="387" y="863"/>
                  </a:lnTo>
                  <a:lnTo>
                    <a:pt x="407" y="869"/>
                  </a:lnTo>
                  <a:lnTo>
                    <a:pt x="407" y="869"/>
                  </a:lnTo>
                  <a:lnTo>
                    <a:pt x="417" y="873"/>
                  </a:lnTo>
                  <a:lnTo>
                    <a:pt x="423" y="873"/>
                  </a:lnTo>
                  <a:lnTo>
                    <a:pt x="423" y="873"/>
                  </a:lnTo>
                  <a:lnTo>
                    <a:pt x="425" y="873"/>
                  </a:lnTo>
                  <a:lnTo>
                    <a:pt x="431" y="871"/>
                  </a:lnTo>
                  <a:lnTo>
                    <a:pt x="437" y="863"/>
                  </a:lnTo>
                  <a:lnTo>
                    <a:pt x="445" y="849"/>
                  </a:lnTo>
                  <a:lnTo>
                    <a:pt x="445" y="849"/>
                  </a:lnTo>
                  <a:lnTo>
                    <a:pt x="451" y="841"/>
                  </a:lnTo>
                  <a:lnTo>
                    <a:pt x="459" y="833"/>
                  </a:lnTo>
                  <a:lnTo>
                    <a:pt x="477" y="817"/>
                  </a:lnTo>
                  <a:lnTo>
                    <a:pt x="503" y="803"/>
                  </a:lnTo>
                  <a:lnTo>
                    <a:pt x="529" y="789"/>
                  </a:lnTo>
                  <a:lnTo>
                    <a:pt x="558" y="779"/>
                  </a:lnTo>
                  <a:lnTo>
                    <a:pt x="584" y="771"/>
                  </a:lnTo>
                  <a:lnTo>
                    <a:pt x="608" y="765"/>
                  </a:lnTo>
                  <a:lnTo>
                    <a:pt x="628" y="763"/>
                  </a:lnTo>
                  <a:lnTo>
                    <a:pt x="628" y="763"/>
                  </a:lnTo>
                  <a:lnTo>
                    <a:pt x="628" y="763"/>
                  </a:lnTo>
                  <a:lnTo>
                    <a:pt x="640" y="763"/>
                  </a:lnTo>
                  <a:lnTo>
                    <a:pt x="652" y="767"/>
                  </a:lnTo>
                  <a:lnTo>
                    <a:pt x="660" y="769"/>
                  </a:lnTo>
                  <a:lnTo>
                    <a:pt x="670" y="775"/>
                  </a:lnTo>
                  <a:lnTo>
                    <a:pt x="670" y="775"/>
                  </a:lnTo>
                  <a:lnTo>
                    <a:pt x="682" y="785"/>
                  </a:lnTo>
                  <a:lnTo>
                    <a:pt x="698" y="791"/>
                  </a:lnTo>
                  <a:lnTo>
                    <a:pt x="711" y="797"/>
                  </a:lnTo>
                  <a:lnTo>
                    <a:pt x="727" y="803"/>
                  </a:lnTo>
                  <a:lnTo>
                    <a:pt x="759" y="809"/>
                  </a:lnTo>
                  <a:lnTo>
                    <a:pt x="793" y="815"/>
                  </a:lnTo>
                  <a:lnTo>
                    <a:pt x="793" y="815"/>
                  </a:lnTo>
                  <a:lnTo>
                    <a:pt x="849" y="823"/>
                  </a:lnTo>
                  <a:lnTo>
                    <a:pt x="849" y="823"/>
                  </a:lnTo>
                  <a:lnTo>
                    <a:pt x="865" y="827"/>
                  </a:lnTo>
                  <a:lnTo>
                    <a:pt x="880" y="833"/>
                  </a:lnTo>
                  <a:lnTo>
                    <a:pt x="896" y="841"/>
                  </a:lnTo>
                  <a:lnTo>
                    <a:pt x="908" y="853"/>
                  </a:lnTo>
                  <a:lnTo>
                    <a:pt x="908" y="853"/>
                  </a:lnTo>
                  <a:lnTo>
                    <a:pt x="920" y="865"/>
                  </a:lnTo>
                  <a:lnTo>
                    <a:pt x="934" y="873"/>
                  </a:lnTo>
                  <a:lnTo>
                    <a:pt x="946" y="881"/>
                  </a:lnTo>
                  <a:lnTo>
                    <a:pt x="962" y="887"/>
                  </a:lnTo>
                  <a:lnTo>
                    <a:pt x="976" y="891"/>
                  </a:lnTo>
                  <a:lnTo>
                    <a:pt x="992" y="895"/>
                  </a:lnTo>
                  <a:lnTo>
                    <a:pt x="1026" y="899"/>
                  </a:lnTo>
                  <a:lnTo>
                    <a:pt x="1026" y="899"/>
                  </a:lnTo>
                  <a:lnTo>
                    <a:pt x="1030" y="891"/>
                  </a:lnTo>
                  <a:lnTo>
                    <a:pt x="1033" y="881"/>
                  </a:lnTo>
                  <a:lnTo>
                    <a:pt x="1033" y="881"/>
                  </a:lnTo>
                  <a:lnTo>
                    <a:pt x="1037" y="869"/>
                  </a:lnTo>
                  <a:lnTo>
                    <a:pt x="1043" y="857"/>
                  </a:lnTo>
                  <a:lnTo>
                    <a:pt x="1051" y="847"/>
                  </a:lnTo>
                  <a:lnTo>
                    <a:pt x="1059" y="839"/>
                  </a:lnTo>
                  <a:lnTo>
                    <a:pt x="1059" y="839"/>
                  </a:lnTo>
                  <a:lnTo>
                    <a:pt x="1081" y="823"/>
                  </a:lnTo>
                  <a:lnTo>
                    <a:pt x="1099" y="805"/>
                  </a:lnTo>
                  <a:lnTo>
                    <a:pt x="1135" y="767"/>
                  </a:lnTo>
                  <a:lnTo>
                    <a:pt x="1155" y="749"/>
                  </a:lnTo>
                  <a:lnTo>
                    <a:pt x="1173" y="734"/>
                  </a:lnTo>
                  <a:lnTo>
                    <a:pt x="1195" y="720"/>
                  </a:lnTo>
                  <a:lnTo>
                    <a:pt x="1218" y="708"/>
                  </a:lnTo>
                  <a:lnTo>
                    <a:pt x="1218" y="708"/>
                  </a:lnTo>
                  <a:lnTo>
                    <a:pt x="1232" y="702"/>
                  </a:lnTo>
                  <a:lnTo>
                    <a:pt x="1246" y="694"/>
                  </a:lnTo>
                  <a:lnTo>
                    <a:pt x="1274" y="678"/>
                  </a:lnTo>
                  <a:lnTo>
                    <a:pt x="1274" y="678"/>
                  </a:lnTo>
                  <a:lnTo>
                    <a:pt x="1264" y="652"/>
                  </a:lnTo>
                  <a:lnTo>
                    <a:pt x="1264" y="652"/>
                  </a:lnTo>
                  <a:lnTo>
                    <a:pt x="1258" y="652"/>
                  </a:lnTo>
                  <a:lnTo>
                    <a:pt x="1258" y="652"/>
                  </a:lnTo>
                  <a:lnTo>
                    <a:pt x="1234" y="650"/>
                  </a:lnTo>
                  <a:lnTo>
                    <a:pt x="1212" y="644"/>
                  </a:lnTo>
                  <a:lnTo>
                    <a:pt x="1195" y="636"/>
                  </a:lnTo>
                  <a:lnTo>
                    <a:pt x="1179" y="624"/>
                  </a:lnTo>
                  <a:lnTo>
                    <a:pt x="1163" y="610"/>
                  </a:lnTo>
                  <a:lnTo>
                    <a:pt x="1149" y="594"/>
                  </a:lnTo>
                  <a:lnTo>
                    <a:pt x="1137" y="577"/>
                  </a:lnTo>
                  <a:lnTo>
                    <a:pt x="1125" y="559"/>
                  </a:lnTo>
                  <a:lnTo>
                    <a:pt x="1125" y="559"/>
                  </a:lnTo>
                  <a:lnTo>
                    <a:pt x="1113" y="535"/>
                  </a:lnTo>
                  <a:lnTo>
                    <a:pt x="1109" y="525"/>
                  </a:lnTo>
                  <a:lnTo>
                    <a:pt x="1107" y="513"/>
                  </a:lnTo>
                  <a:lnTo>
                    <a:pt x="1105" y="503"/>
                  </a:lnTo>
                  <a:lnTo>
                    <a:pt x="1105" y="493"/>
                  </a:lnTo>
                  <a:lnTo>
                    <a:pt x="1107" y="481"/>
                  </a:lnTo>
                  <a:lnTo>
                    <a:pt x="1111" y="469"/>
                  </a:lnTo>
                  <a:lnTo>
                    <a:pt x="1111" y="469"/>
                  </a:lnTo>
                  <a:lnTo>
                    <a:pt x="1123" y="443"/>
                  </a:lnTo>
                  <a:lnTo>
                    <a:pt x="1133" y="417"/>
                  </a:lnTo>
                  <a:lnTo>
                    <a:pt x="1133" y="417"/>
                  </a:lnTo>
                  <a:lnTo>
                    <a:pt x="1139" y="402"/>
                  </a:lnTo>
                  <a:lnTo>
                    <a:pt x="1139" y="388"/>
                  </a:lnTo>
                  <a:lnTo>
                    <a:pt x="1139" y="376"/>
                  </a:lnTo>
                  <a:lnTo>
                    <a:pt x="1133" y="364"/>
                  </a:lnTo>
                  <a:lnTo>
                    <a:pt x="1127" y="354"/>
                  </a:lnTo>
                  <a:lnTo>
                    <a:pt x="1117" y="348"/>
                  </a:lnTo>
                  <a:lnTo>
                    <a:pt x="1103" y="342"/>
                  </a:lnTo>
                  <a:lnTo>
                    <a:pt x="1087" y="340"/>
                  </a:lnTo>
                  <a:lnTo>
                    <a:pt x="1087" y="340"/>
                  </a:lnTo>
                  <a:lnTo>
                    <a:pt x="1053" y="338"/>
                  </a:lnTo>
                  <a:lnTo>
                    <a:pt x="1018" y="336"/>
                  </a:lnTo>
                  <a:lnTo>
                    <a:pt x="1018" y="336"/>
                  </a:lnTo>
                  <a:lnTo>
                    <a:pt x="980" y="338"/>
                  </a:lnTo>
                  <a:lnTo>
                    <a:pt x="944" y="340"/>
                  </a:lnTo>
                  <a:lnTo>
                    <a:pt x="944" y="340"/>
                  </a:lnTo>
                  <a:lnTo>
                    <a:pt x="918" y="342"/>
                  </a:lnTo>
                  <a:lnTo>
                    <a:pt x="918" y="342"/>
                  </a:lnTo>
                  <a:lnTo>
                    <a:pt x="898" y="342"/>
                  </a:lnTo>
                  <a:lnTo>
                    <a:pt x="880" y="338"/>
                  </a:lnTo>
                  <a:lnTo>
                    <a:pt x="865" y="330"/>
                  </a:lnTo>
                  <a:lnTo>
                    <a:pt x="853" y="320"/>
                  </a:lnTo>
                  <a:lnTo>
                    <a:pt x="841" y="308"/>
                  </a:lnTo>
                  <a:lnTo>
                    <a:pt x="835" y="292"/>
                  </a:lnTo>
                  <a:lnTo>
                    <a:pt x="829" y="272"/>
                  </a:lnTo>
                  <a:lnTo>
                    <a:pt x="827" y="250"/>
                  </a:lnTo>
                  <a:lnTo>
                    <a:pt x="827" y="250"/>
                  </a:lnTo>
                  <a:lnTo>
                    <a:pt x="827" y="233"/>
                  </a:lnTo>
                  <a:lnTo>
                    <a:pt x="823" y="217"/>
                  </a:lnTo>
                  <a:lnTo>
                    <a:pt x="819" y="203"/>
                  </a:lnTo>
                  <a:lnTo>
                    <a:pt x="815" y="187"/>
                  </a:lnTo>
                  <a:lnTo>
                    <a:pt x="807" y="173"/>
                  </a:lnTo>
                  <a:lnTo>
                    <a:pt x="799" y="161"/>
                  </a:lnTo>
                  <a:lnTo>
                    <a:pt x="781" y="133"/>
                  </a:lnTo>
                  <a:lnTo>
                    <a:pt x="781" y="133"/>
                  </a:lnTo>
                  <a:lnTo>
                    <a:pt x="771" y="121"/>
                  </a:lnTo>
                  <a:lnTo>
                    <a:pt x="765" y="105"/>
                  </a:lnTo>
                  <a:lnTo>
                    <a:pt x="749" y="78"/>
                  </a:lnTo>
                  <a:lnTo>
                    <a:pt x="749" y="78"/>
                  </a:lnTo>
                  <a:lnTo>
                    <a:pt x="765" y="66"/>
                  </a:lnTo>
                  <a:lnTo>
                    <a:pt x="765" y="66"/>
                  </a:lnTo>
                  <a:lnTo>
                    <a:pt x="930" y="215"/>
                  </a:lnTo>
                  <a:lnTo>
                    <a:pt x="930" y="215"/>
                  </a:lnTo>
                  <a:lnTo>
                    <a:pt x="952" y="205"/>
                  </a:lnTo>
                  <a:lnTo>
                    <a:pt x="952" y="205"/>
                  </a:lnTo>
                  <a:lnTo>
                    <a:pt x="950" y="185"/>
                  </a:lnTo>
                  <a:lnTo>
                    <a:pt x="948" y="163"/>
                  </a:lnTo>
                  <a:lnTo>
                    <a:pt x="942" y="145"/>
                  </a:lnTo>
                  <a:lnTo>
                    <a:pt x="940" y="137"/>
                  </a:lnTo>
                  <a:lnTo>
                    <a:pt x="934" y="129"/>
                  </a:lnTo>
                  <a:lnTo>
                    <a:pt x="934" y="129"/>
                  </a:lnTo>
                  <a:lnTo>
                    <a:pt x="914" y="105"/>
                  </a:lnTo>
                  <a:lnTo>
                    <a:pt x="894" y="82"/>
                  </a:lnTo>
                  <a:lnTo>
                    <a:pt x="870" y="62"/>
                  </a:lnTo>
                  <a:lnTo>
                    <a:pt x="847" y="44"/>
                  </a:lnTo>
                  <a:lnTo>
                    <a:pt x="821" y="28"/>
                  </a:lnTo>
                  <a:lnTo>
                    <a:pt x="793" y="16"/>
                  </a:lnTo>
                  <a:lnTo>
                    <a:pt x="765" y="8"/>
                  </a:lnTo>
                  <a:lnTo>
                    <a:pt x="733" y="4"/>
                  </a:lnTo>
                  <a:lnTo>
                    <a:pt x="733" y="4"/>
                  </a:lnTo>
                  <a:lnTo>
                    <a:pt x="688" y="2"/>
                  </a:lnTo>
                  <a:lnTo>
                    <a:pt x="642" y="0"/>
                  </a:lnTo>
                  <a:lnTo>
                    <a:pt x="642" y="0"/>
                  </a:lnTo>
                  <a:lnTo>
                    <a:pt x="582" y="2"/>
                  </a:lnTo>
                  <a:lnTo>
                    <a:pt x="523" y="4"/>
                  </a:lnTo>
                  <a:lnTo>
                    <a:pt x="405" y="10"/>
                  </a:lnTo>
                  <a:lnTo>
                    <a:pt x="405" y="10"/>
                  </a:lnTo>
                  <a:lnTo>
                    <a:pt x="381" y="12"/>
                  </a:lnTo>
                  <a:lnTo>
                    <a:pt x="358" y="16"/>
                  </a:lnTo>
                  <a:lnTo>
                    <a:pt x="346" y="20"/>
                  </a:lnTo>
                  <a:lnTo>
                    <a:pt x="336" y="24"/>
                  </a:lnTo>
                  <a:lnTo>
                    <a:pt x="328" y="28"/>
                  </a:lnTo>
                  <a:lnTo>
                    <a:pt x="322" y="36"/>
                  </a:lnTo>
                  <a:lnTo>
                    <a:pt x="322" y="36"/>
                  </a:lnTo>
                  <a:lnTo>
                    <a:pt x="314" y="46"/>
                  </a:lnTo>
                  <a:lnTo>
                    <a:pt x="306" y="54"/>
                  </a:lnTo>
                  <a:lnTo>
                    <a:pt x="296" y="60"/>
                  </a:lnTo>
                  <a:lnTo>
                    <a:pt x="286" y="64"/>
                  </a:lnTo>
                  <a:lnTo>
                    <a:pt x="264" y="70"/>
                  </a:lnTo>
                  <a:lnTo>
                    <a:pt x="254" y="72"/>
                  </a:lnTo>
                  <a:lnTo>
                    <a:pt x="244" y="76"/>
                  </a:lnTo>
                  <a:lnTo>
                    <a:pt x="244" y="76"/>
                  </a:lnTo>
                  <a:lnTo>
                    <a:pt x="135" y="123"/>
                  </a:lnTo>
                  <a:lnTo>
                    <a:pt x="26" y="173"/>
                  </a:lnTo>
                  <a:lnTo>
                    <a:pt x="26" y="173"/>
                  </a:lnTo>
                  <a:lnTo>
                    <a:pt x="24" y="177"/>
                  </a:lnTo>
                  <a:lnTo>
                    <a:pt x="24" y="177"/>
                  </a:lnTo>
                  <a:lnTo>
                    <a:pt x="26" y="175"/>
                  </a:lnTo>
                  <a:lnTo>
                    <a:pt x="26" y="175"/>
                  </a:lnTo>
                  <a:lnTo>
                    <a:pt x="53" y="324"/>
                  </a:lnTo>
                  <a:lnTo>
                    <a:pt x="53" y="324"/>
                  </a:lnTo>
                  <a:lnTo>
                    <a:pt x="57" y="360"/>
                  </a:lnTo>
                  <a:lnTo>
                    <a:pt x="59" y="376"/>
                  </a:lnTo>
                  <a:lnTo>
                    <a:pt x="57" y="392"/>
                  </a:lnTo>
                  <a:lnTo>
                    <a:pt x="51" y="406"/>
                  </a:lnTo>
                  <a:lnTo>
                    <a:pt x="41" y="419"/>
                  </a:lnTo>
                  <a:lnTo>
                    <a:pt x="30" y="429"/>
                  </a:lnTo>
                  <a:lnTo>
                    <a:pt x="10" y="439"/>
                  </a:lnTo>
                  <a:lnTo>
                    <a:pt x="10" y="439"/>
                  </a:lnTo>
                  <a:lnTo>
                    <a:pt x="6" y="441"/>
                  </a:lnTo>
                  <a:lnTo>
                    <a:pt x="4" y="445"/>
                  </a:lnTo>
                  <a:lnTo>
                    <a:pt x="0" y="453"/>
                  </a:lnTo>
                  <a:lnTo>
                    <a:pt x="0" y="453"/>
                  </a:lnTo>
                  <a:lnTo>
                    <a:pt x="26" y="485"/>
                  </a:lnTo>
                  <a:lnTo>
                    <a:pt x="32" y="495"/>
                  </a:lnTo>
                  <a:lnTo>
                    <a:pt x="37" y="507"/>
                  </a:lnTo>
                  <a:lnTo>
                    <a:pt x="39" y="519"/>
                  </a:lnTo>
                  <a:lnTo>
                    <a:pt x="41" y="533"/>
                  </a:lnTo>
                  <a:lnTo>
                    <a:pt x="41" y="573"/>
                  </a:lnTo>
                  <a:lnTo>
                    <a:pt x="41" y="573"/>
                  </a:lnTo>
                  <a:lnTo>
                    <a:pt x="43" y="584"/>
                  </a:lnTo>
                  <a:lnTo>
                    <a:pt x="47" y="596"/>
                  </a:lnTo>
                  <a:lnTo>
                    <a:pt x="55" y="608"/>
                  </a:lnTo>
                  <a:lnTo>
                    <a:pt x="63" y="620"/>
                  </a:lnTo>
                  <a:lnTo>
                    <a:pt x="63" y="620"/>
                  </a:lnTo>
                  <a:lnTo>
                    <a:pt x="73" y="632"/>
                  </a:lnTo>
                  <a:lnTo>
                    <a:pt x="81" y="646"/>
                  </a:lnTo>
                  <a:lnTo>
                    <a:pt x="85" y="660"/>
                  </a:lnTo>
                  <a:lnTo>
                    <a:pt x="87" y="676"/>
                  </a:lnTo>
                  <a:lnTo>
                    <a:pt x="87" y="692"/>
                  </a:lnTo>
                  <a:lnTo>
                    <a:pt x="83" y="706"/>
                  </a:lnTo>
                  <a:lnTo>
                    <a:pt x="77" y="720"/>
                  </a:lnTo>
                  <a:lnTo>
                    <a:pt x="69" y="732"/>
                  </a:lnTo>
                  <a:lnTo>
                    <a:pt x="69" y="732"/>
                  </a:lnTo>
                  <a:lnTo>
                    <a:pt x="59" y="746"/>
                  </a:lnTo>
                  <a:lnTo>
                    <a:pt x="53" y="763"/>
                  </a:lnTo>
                  <a:lnTo>
                    <a:pt x="47" y="785"/>
                  </a:lnTo>
                  <a:lnTo>
                    <a:pt x="45" y="807"/>
                  </a:lnTo>
                  <a:lnTo>
                    <a:pt x="45" y="829"/>
                  </a:lnTo>
                  <a:lnTo>
                    <a:pt x="45" y="851"/>
                  </a:lnTo>
                  <a:lnTo>
                    <a:pt x="51" y="867"/>
                  </a:lnTo>
                  <a:lnTo>
                    <a:pt x="55" y="875"/>
                  </a:lnTo>
                  <a:lnTo>
                    <a:pt x="59" y="879"/>
                  </a:lnTo>
                  <a:lnTo>
                    <a:pt x="59" y="879"/>
                  </a:lnTo>
                  <a:lnTo>
                    <a:pt x="87" y="905"/>
                  </a:lnTo>
                  <a:lnTo>
                    <a:pt x="117" y="928"/>
                  </a:lnTo>
                  <a:lnTo>
                    <a:pt x="133" y="938"/>
                  </a:lnTo>
                  <a:lnTo>
                    <a:pt x="147" y="946"/>
                  </a:lnTo>
                  <a:lnTo>
                    <a:pt x="163" y="952"/>
                  </a:lnTo>
                  <a:lnTo>
                    <a:pt x="179" y="956"/>
                  </a:lnTo>
                  <a:lnTo>
                    <a:pt x="179" y="956"/>
                  </a:lnTo>
                  <a:lnTo>
                    <a:pt x="199" y="958"/>
                  </a:lnTo>
                  <a:lnTo>
                    <a:pt x="218" y="960"/>
                  </a:lnTo>
                  <a:lnTo>
                    <a:pt x="218" y="960"/>
                  </a:lnTo>
                  <a:lnTo>
                    <a:pt x="242" y="958"/>
                  </a:lnTo>
                  <a:lnTo>
                    <a:pt x="254" y="954"/>
                  </a:lnTo>
                  <a:lnTo>
                    <a:pt x="266" y="952"/>
                  </a:lnTo>
                  <a:lnTo>
                    <a:pt x="266" y="952"/>
                  </a:lnTo>
                  <a:lnTo>
                    <a:pt x="282" y="920"/>
                  </a:lnTo>
                  <a:lnTo>
                    <a:pt x="282" y="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3" name="Freeform 13">
              <a:extLst>
                <a:ext uri="{FF2B5EF4-FFF2-40B4-BE49-F238E27FC236}">
                  <a16:creationId xmlns:a16="http://schemas.microsoft.com/office/drawing/2014/main" id="{A0A15AFF-2921-46F2-ABAC-F18CB789B9B4}"/>
                </a:ext>
              </a:extLst>
            </p:cNvPr>
            <p:cNvSpPr>
              <a:spLocks/>
            </p:cNvSpPr>
            <p:nvPr/>
          </p:nvSpPr>
          <p:spPr bwMode="auto">
            <a:xfrm>
              <a:off x="3727451" y="2970213"/>
              <a:ext cx="1922463" cy="1754188"/>
            </a:xfrm>
            <a:custGeom>
              <a:avLst/>
              <a:gdLst>
                <a:gd name="T0" fmla="*/ 813 w 1211"/>
                <a:gd name="T1" fmla="*/ 1000 h 1105"/>
                <a:gd name="T2" fmla="*/ 843 w 1211"/>
                <a:gd name="T3" fmla="*/ 972 h 1105"/>
                <a:gd name="T4" fmla="*/ 887 w 1211"/>
                <a:gd name="T5" fmla="*/ 964 h 1105"/>
                <a:gd name="T6" fmla="*/ 867 w 1211"/>
                <a:gd name="T7" fmla="*/ 912 h 1105"/>
                <a:gd name="T8" fmla="*/ 877 w 1211"/>
                <a:gd name="T9" fmla="*/ 874 h 1105"/>
                <a:gd name="T10" fmla="*/ 923 w 1211"/>
                <a:gd name="T11" fmla="*/ 849 h 1105"/>
                <a:gd name="T12" fmla="*/ 964 w 1211"/>
                <a:gd name="T13" fmla="*/ 845 h 1105"/>
                <a:gd name="T14" fmla="*/ 990 w 1211"/>
                <a:gd name="T15" fmla="*/ 843 h 1105"/>
                <a:gd name="T16" fmla="*/ 1040 w 1211"/>
                <a:gd name="T17" fmla="*/ 789 h 1105"/>
                <a:gd name="T18" fmla="*/ 1078 w 1211"/>
                <a:gd name="T19" fmla="*/ 739 h 1105"/>
                <a:gd name="T20" fmla="*/ 1147 w 1211"/>
                <a:gd name="T21" fmla="*/ 650 h 1105"/>
                <a:gd name="T22" fmla="*/ 1088 w 1211"/>
                <a:gd name="T23" fmla="*/ 513 h 1105"/>
                <a:gd name="T24" fmla="*/ 1098 w 1211"/>
                <a:gd name="T25" fmla="*/ 487 h 1105"/>
                <a:gd name="T26" fmla="*/ 1169 w 1211"/>
                <a:gd name="T27" fmla="*/ 471 h 1105"/>
                <a:gd name="T28" fmla="*/ 1211 w 1211"/>
                <a:gd name="T29" fmla="*/ 427 h 1105"/>
                <a:gd name="T30" fmla="*/ 1187 w 1211"/>
                <a:gd name="T31" fmla="*/ 350 h 1105"/>
                <a:gd name="T32" fmla="*/ 1117 w 1211"/>
                <a:gd name="T33" fmla="*/ 314 h 1105"/>
                <a:gd name="T34" fmla="*/ 1046 w 1211"/>
                <a:gd name="T35" fmla="*/ 312 h 1105"/>
                <a:gd name="T36" fmla="*/ 1018 w 1211"/>
                <a:gd name="T37" fmla="*/ 308 h 1105"/>
                <a:gd name="T38" fmla="*/ 986 w 1211"/>
                <a:gd name="T39" fmla="*/ 264 h 1105"/>
                <a:gd name="T40" fmla="*/ 982 w 1211"/>
                <a:gd name="T41" fmla="*/ 201 h 1105"/>
                <a:gd name="T42" fmla="*/ 931 w 1211"/>
                <a:gd name="T43" fmla="*/ 145 h 1105"/>
                <a:gd name="T44" fmla="*/ 905 w 1211"/>
                <a:gd name="T45" fmla="*/ 111 h 1105"/>
                <a:gd name="T46" fmla="*/ 865 w 1211"/>
                <a:gd name="T47" fmla="*/ 47 h 1105"/>
                <a:gd name="T48" fmla="*/ 801 w 1211"/>
                <a:gd name="T49" fmla="*/ 47 h 1105"/>
                <a:gd name="T50" fmla="*/ 706 w 1211"/>
                <a:gd name="T51" fmla="*/ 55 h 1105"/>
                <a:gd name="T52" fmla="*/ 601 w 1211"/>
                <a:gd name="T53" fmla="*/ 32 h 1105"/>
                <a:gd name="T54" fmla="*/ 553 w 1211"/>
                <a:gd name="T55" fmla="*/ 4 h 1105"/>
                <a:gd name="T56" fmla="*/ 499 w 1211"/>
                <a:gd name="T57" fmla="*/ 24 h 1105"/>
                <a:gd name="T58" fmla="*/ 459 w 1211"/>
                <a:gd name="T59" fmla="*/ 55 h 1105"/>
                <a:gd name="T60" fmla="*/ 376 w 1211"/>
                <a:gd name="T61" fmla="*/ 201 h 1105"/>
                <a:gd name="T62" fmla="*/ 358 w 1211"/>
                <a:gd name="T63" fmla="*/ 206 h 1105"/>
                <a:gd name="T64" fmla="*/ 304 w 1211"/>
                <a:gd name="T65" fmla="*/ 248 h 1105"/>
                <a:gd name="T66" fmla="*/ 312 w 1211"/>
                <a:gd name="T67" fmla="*/ 312 h 1105"/>
                <a:gd name="T68" fmla="*/ 300 w 1211"/>
                <a:gd name="T69" fmla="*/ 364 h 1105"/>
                <a:gd name="T70" fmla="*/ 247 w 1211"/>
                <a:gd name="T71" fmla="*/ 391 h 1105"/>
                <a:gd name="T72" fmla="*/ 177 w 1211"/>
                <a:gd name="T73" fmla="*/ 403 h 1105"/>
                <a:gd name="T74" fmla="*/ 139 w 1211"/>
                <a:gd name="T75" fmla="*/ 455 h 1105"/>
                <a:gd name="T76" fmla="*/ 129 w 1211"/>
                <a:gd name="T77" fmla="*/ 652 h 1105"/>
                <a:gd name="T78" fmla="*/ 100 w 1211"/>
                <a:gd name="T79" fmla="*/ 696 h 1105"/>
                <a:gd name="T80" fmla="*/ 70 w 1211"/>
                <a:gd name="T81" fmla="*/ 700 h 1105"/>
                <a:gd name="T82" fmla="*/ 18 w 1211"/>
                <a:gd name="T83" fmla="*/ 717 h 1105"/>
                <a:gd name="T84" fmla="*/ 0 w 1211"/>
                <a:gd name="T85" fmla="*/ 757 h 1105"/>
                <a:gd name="T86" fmla="*/ 38 w 1211"/>
                <a:gd name="T87" fmla="*/ 835 h 1105"/>
                <a:gd name="T88" fmla="*/ 137 w 1211"/>
                <a:gd name="T89" fmla="*/ 863 h 1105"/>
                <a:gd name="T90" fmla="*/ 211 w 1211"/>
                <a:gd name="T91" fmla="*/ 888 h 1105"/>
                <a:gd name="T92" fmla="*/ 265 w 1211"/>
                <a:gd name="T93" fmla="*/ 922 h 1105"/>
                <a:gd name="T94" fmla="*/ 314 w 1211"/>
                <a:gd name="T95" fmla="*/ 910 h 1105"/>
                <a:gd name="T96" fmla="*/ 390 w 1211"/>
                <a:gd name="T97" fmla="*/ 916 h 1105"/>
                <a:gd name="T98" fmla="*/ 461 w 1211"/>
                <a:gd name="T99" fmla="*/ 952 h 1105"/>
                <a:gd name="T100" fmla="*/ 537 w 1211"/>
                <a:gd name="T101" fmla="*/ 960 h 1105"/>
                <a:gd name="T102" fmla="*/ 618 w 1211"/>
                <a:gd name="T103" fmla="*/ 988 h 1105"/>
                <a:gd name="T104" fmla="*/ 662 w 1211"/>
                <a:gd name="T105" fmla="*/ 1049 h 1105"/>
                <a:gd name="T106" fmla="*/ 724 w 1211"/>
                <a:gd name="T107" fmla="*/ 1073 h 1105"/>
                <a:gd name="T108" fmla="*/ 758 w 1211"/>
                <a:gd name="T109" fmla="*/ 1105 h 1105"/>
                <a:gd name="T110" fmla="*/ 795 w 1211"/>
                <a:gd name="T111" fmla="*/ 103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105">
                  <a:moveTo>
                    <a:pt x="795" y="1037"/>
                  </a:moveTo>
                  <a:lnTo>
                    <a:pt x="795" y="1037"/>
                  </a:lnTo>
                  <a:lnTo>
                    <a:pt x="809" y="1008"/>
                  </a:lnTo>
                  <a:lnTo>
                    <a:pt x="809" y="1008"/>
                  </a:lnTo>
                  <a:lnTo>
                    <a:pt x="813" y="1000"/>
                  </a:lnTo>
                  <a:lnTo>
                    <a:pt x="819" y="994"/>
                  </a:lnTo>
                  <a:lnTo>
                    <a:pt x="827" y="988"/>
                  </a:lnTo>
                  <a:lnTo>
                    <a:pt x="835" y="984"/>
                  </a:lnTo>
                  <a:lnTo>
                    <a:pt x="835" y="984"/>
                  </a:lnTo>
                  <a:lnTo>
                    <a:pt x="843" y="972"/>
                  </a:lnTo>
                  <a:lnTo>
                    <a:pt x="843" y="972"/>
                  </a:lnTo>
                  <a:lnTo>
                    <a:pt x="857" y="984"/>
                  </a:lnTo>
                  <a:lnTo>
                    <a:pt x="891" y="984"/>
                  </a:lnTo>
                  <a:lnTo>
                    <a:pt x="891" y="984"/>
                  </a:lnTo>
                  <a:lnTo>
                    <a:pt x="887" y="964"/>
                  </a:lnTo>
                  <a:lnTo>
                    <a:pt x="879" y="948"/>
                  </a:lnTo>
                  <a:lnTo>
                    <a:pt x="879" y="948"/>
                  </a:lnTo>
                  <a:lnTo>
                    <a:pt x="875" y="936"/>
                  </a:lnTo>
                  <a:lnTo>
                    <a:pt x="869" y="922"/>
                  </a:lnTo>
                  <a:lnTo>
                    <a:pt x="867" y="912"/>
                  </a:lnTo>
                  <a:lnTo>
                    <a:pt x="867" y="902"/>
                  </a:lnTo>
                  <a:lnTo>
                    <a:pt x="869" y="894"/>
                  </a:lnTo>
                  <a:lnTo>
                    <a:pt x="873" y="882"/>
                  </a:lnTo>
                  <a:lnTo>
                    <a:pt x="873" y="882"/>
                  </a:lnTo>
                  <a:lnTo>
                    <a:pt x="877" y="874"/>
                  </a:lnTo>
                  <a:lnTo>
                    <a:pt x="885" y="867"/>
                  </a:lnTo>
                  <a:lnTo>
                    <a:pt x="891" y="861"/>
                  </a:lnTo>
                  <a:lnTo>
                    <a:pt x="899" y="857"/>
                  </a:lnTo>
                  <a:lnTo>
                    <a:pt x="913" y="851"/>
                  </a:lnTo>
                  <a:lnTo>
                    <a:pt x="923" y="849"/>
                  </a:lnTo>
                  <a:lnTo>
                    <a:pt x="923" y="849"/>
                  </a:lnTo>
                  <a:lnTo>
                    <a:pt x="937" y="847"/>
                  </a:lnTo>
                  <a:lnTo>
                    <a:pt x="954" y="845"/>
                  </a:lnTo>
                  <a:lnTo>
                    <a:pt x="954" y="845"/>
                  </a:lnTo>
                  <a:lnTo>
                    <a:pt x="964" y="845"/>
                  </a:lnTo>
                  <a:lnTo>
                    <a:pt x="964" y="845"/>
                  </a:lnTo>
                  <a:lnTo>
                    <a:pt x="972" y="845"/>
                  </a:lnTo>
                  <a:lnTo>
                    <a:pt x="972" y="845"/>
                  </a:lnTo>
                  <a:lnTo>
                    <a:pt x="982" y="845"/>
                  </a:lnTo>
                  <a:lnTo>
                    <a:pt x="990" y="843"/>
                  </a:lnTo>
                  <a:lnTo>
                    <a:pt x="998" y="839"/>
                  </a:lnTo>
                  <a:lnTo>
                    <a:pt x="1006" y="833"/>
                  </a:lnTo>
                  <a:lnTo>
                    <a:pt x="1022" y="815"/>
                  </a:lnTo>
                  <a:lnTo>
                    <a:pt x="1040" y="789"/>
                  </a:lnTo>
                  <a:lnTo>
                    <a:pt x="1040" y="789"/>
                  </a:lnTo>
                  <a:lnTo>
                    <a:pt x="1050" y="771"/>
                  </a:lnTo>
                  <a:lnTo>
                    <a:pt x="1050" y="771"/>
                  </a:lnTo>
                  <a:lnTo>
                    <a:pt x="1062" y="755"/>
                  </a:lnTo>
                  <a:lnTo>
                    <a:pt x="1078" y="739"/>
                  </a:lnTo>
                  <a:lnTo>
                    <a:pt x="1078" y="739"/>
                  </a:lnTo>
                  <a:lnTo>
                    <a:pt x="1100" y="709"/>
                  </a:lnTo>
                  <a:lnTo>
                    <a:pt x="1100" y="709"/>
                  </a:lnTo>
                  <a:lnTo>
                    <a:pt x="1119" y="682"/>
                  </a:lnTo>
                  <a:lnTo>
                    <a:pt x="1147" y="650"/>
                  </a:lnTo>
                  <a:lnTo>
                    <a:pt x="1147" y="650"/>
                  </a:lnTo>
                  <a:lnTo>
                    <a:pt x="1127" y="608"/>
                  </a:lnTo>
                  <a:lnTo>
                    <a:pt x="1108" y="564"/>
                  </a:lnTo>
                  <a:lnTo>
                    <a:pt x="1108" y="564"/>
                  </a:lnTo>
                  <a:lnTo>
                    <a:pt x="1092" y="529"/>
                  </a:lnTo>
                  <a:lnTo>
                    <a:pt x="1088" y="513"/>
                  </a:lnTo>
                  <a:lnTo>
                    <a:pt x="1088" y="505"/>
                  </a:lnTo>
                  <a:lnTo>
                    <a:pt x="1090" y="497"/>
                  </a:lnTo>
                  <a:lnTo>
                    <a:pt x="1090" y="497"/>
                  </a:lnTo>
                  <a:lnTo>
                    <a:pt x="1094" y="493"/>
                  </a:lnTo>
                  <a:lnTo>
                    <a:pt x="1098" y="487"/>
                  </a:lnTo>
                  <a:lnTo>
                    <a:pt x="1115" y="481"/>
                  </a:lnTo>
                  <a:lnTo>
                    <a:pt x="1133" y="475"/>
                  </a:lnTo>
                  <a:lnTo>
                    <a:pt x="1151" y="473"/>
                  </a:lnTo>
                  <a:lnTo>
                    <a:pt x="1151" y="473"/>
                  </a:lnTo>
                  <a:lnTo>
                    <a:pt x="1169" y="471"/>
                  </a:lnTo>
                  <a:lnTo>
                    <a:pt x="1183" y="467"/>
                  </a:lnTo>
                  <a:lnTo>
                    <a:pt x="1195" y="459"/>
                  </a:lnTo>
                  <a:lnTo>
                    <a:pt x="1203" y="451"/>
                  </a:lnTo>
                  <a:lnTo>
                    <a:pt x="1209" y="441"/>
                  </a:lnTo>
                  <a:lnTo>
                    <a:pt x="1211" y="427"/>
                  </a:lnTo>
                  <a:lnTo>
                    <a:pt x="1211" y="413"/>
                  </a:lnTo>
                  <a:lnTo>
                    <a:pt x="1205" y="397"/>
                  </a:lnTo>
                  <a:lnTo>
                    <a:pt x="1205" y="397"/>
                  </a:lnTo>
                  <a:lnTo>
                    <a:pt x="1197" y="370"/>
                  </a:lnTo>
                  <a:lnTo>
                    <a:pt x="1187" y="350"/>
                  </a:lnTo>
                  <a:lnTo>
                    <a:pt x="1179" y="336"/>
                  </a:lnTo>
                  <a:lnTo>
                    <a:pt x="1169" y="326"/>
                  </a:lnTo>
                  <a:lnTo>
                    <a:pt x="1157" y="320"/>
                  </a:lnTo>
                  <a:lnTo>
                    <a:pt x="1141" y="316"/>
                  </a:lnTo>
                  <a:lnTo>
                    <a:pt x="1117" y="314"/>
                  </a:lnTo>
                  <a:lnTo>
                    <a:pt x="1090" y="314"/>
                  </a:lnTo>
                  <a:lnTo>
                    <a:pt x="1090" y="314"/>
                  </a:lnTo>
                  <a:lnTo>
                    <a:pt x="1048" y="312"/>
                  </a:lnTo>
                  <a:lnTo>
                    <a:pt x="1048" y="312"/>
                  </a:lnTo>
                  <a:lnTo>
                    <a:pt x="1046" y="312"/>
                  </a:lnTo>
                  <a:lnTo>
                    <a:pt x="1046" y="312"/>
                  </a:lnTo>
                  <a:lnTo>
                    <a:pt x="1046" y="312"/>
                  </a:lnTo>
                  <a:lnTo>
                    <a:pt x="1046" y="312"/>
                  </a:lnTo>
                  <a:lnTo>
                    <a:pt x="1030" y="312"/>
                  </a:lnTo>
                  <a:lnTo>
                    <a:pt x="1018" y="308"/>
                  </a:lnTo>
                  <a:lnTo>
                    <a:pt x="1008" y="304"/>
                  </a:lnTo>
                  <a:lnTo>
                    <a:pt x="998" y="296"/>
                  </a:lnTo>
                  <a:lnTo>
                    <a:pt x="992" y="288"/>
                  </a:lnTo>
                  <a:lnTo>
                    <a:pt x="988" y="276"/>
                  </a:lnTo>
                  <a:lnTo>
                    <a:pt x="986" y="264"/>
                  </a:lnTo>
                  <a:lnTo>
                    <a:pt x="986" y="250"/>
                  </a:lnTo>
                  <a:lnTo>
                    <a:pt x="986" y="250"/>
                  </a:lnTo>
                  <a:lnTo>
                    <a:pt x="986" y="232"/>
                  </a:lnTo>
                  <a:lnTo>
                    <a:pt x="984" y="216"/>
                  </a:lnTo>
                  <a:lnTo>
                    <a:pt x="982" y="201"/>
                  </a:lnTo>
                  <a:lnTo>
                    <a:pt x="976" y="187"/>
                  </a:lnTo>
                  <a:lnTo>
                    <a:pt x="968" y="175"/>
                  </a:lnTo>
                  <a:lnTo>
                    <a:pt x="958" y="163"/>
                  </a:lnTo>
                  <a:lnTo>
                    <a:pt x="945" y="153"/>
                  </a:lnTo>
                  <a:lnTo>
                    <a:pt x="931" y="145"/>
                  </a:lnTo>
                  <a:lnTo>
                    <a:pt x="931" y="145"/>
                  </a:lnTo>
                  <a:lnTo>
                    <a:pt x="923" y="139"/>
                  </a:lnTo>
                  <a:lnTo>
                    <a:pt x="915" y="131"/>
                  </a:lnTo>
                  <a:lnTo>
                    <a:pt x="905" y="111"/>
                  </a:lnTo>
                  <a:lnTo>
                    <a:pt x="905" y="111"/>
                  </a:lnTo>
                  <a:lnTo>
                    <a:pt x="891" y="77"/>
                  </a:lnTo>
                  <a:lnTo>
                    <a:pt x="885" y="65"/>
                  </a:lnTo>
                  <a:lnTo>
                    <a:pt x="879" y="57"/>
                  </a:lnTo>
                  <a:lnTo>
                    <a:pt x="873" y="51"/>
                  </a:lnTo>
                  <a:lnTo>
                    <a:pt x="865" y="47"/>
                  </a:lnTo>
                  <a:lnTo>
                    <a:pt x="857" y="45"/>
                  </a:lnTo>
                  <a:lnTo>
                    <a:pt x="845" y="43"/>
                  </a:lnTo>
                  <a:lnTo>
                    <a:pt x="845" y="43"/>
                  </a:lnTo>
                  <a:lnTo>
                    <a:pt x="825" y="45"/>
                  </a:lnTo>
                  <a:lnTo>
                    <a:pt x="801" y="47"/>
                  </a:lnTo>
                  <a:lnTo>
                    <a:pt x="801" y="47"/>
                  </a:lnTo>
                  <a:lnTo>
                    <a:pt x="752" y="51"/>
                  </a:lnTo>
                  <a:lnTo>
                    <a:pt x="730" y="53"/>
                  </a:lnTo>
                  <a:lnTo>
                    <a:pt x="706" y="55"/>
                  </a:lnTo>
                  <a:lnTo>
                    <a:pt x="706" y="55"/>
                  </a:lnTo>
                  <a:lnTo>
                    <a:pt x="670" y="53"/>
                  </a:lnTo>
                  <a:lnTo>
                    <a:pt x="652" y="49"/>
                  </a:lnTo>
                  <a:lnTo>
                    <a:pt x="634" y="45"/>
                  </a:lnTo>
                  <a:lnTo>
                    <a:pt x="616" y="40"/>
                  </a:lnTo>
                  <a:lnTo>
                    <a:pt x="601" y="32"/>
                  </a:lnTo>
                  <a:lnTo>
                    <a:pt x="583" y="22"/>
                  </a:lnTo>
                  <a:lnTo>
                    <a:pt x="567" y="10"/>
                  </a:lnTo>
                  <a:lnTo>
                    <a:pt x="567" y="10"/>
                  </a:lnTo>
                  <a:lnTo>
                    <a:pt x="561" y="6"/>
                  </a:lnTo>
                  <a:lnTo>
                    <a:pt x="553" y="4"/>
                  </a:lnTo>
                  <a:lnTo>
                    <a:pt x="539" y="0"/>
                  </a:lnTo>
                  <a:lnTo>
                    <a:pt x="539" y="0"/>
                  </a:lnTo>
                  <a:lnTo>
                    <a:pt x="529" y="10"/>
                  </a:lnTo>
                  <a:lnTo>
                    <a:pt x="515" y="18"/>
                  </a:lnTo>
                  <a:lnTo>
                    <a:pt x="499" y="24"/>
                  </a:lnTo>
                  <a:lnTo>
                    <a:pt x="481" y="26"/>
                  </a:lnTo>
                  <a:lnTo>
                    <a:pt x="481" y="26"/>
                  </a:lnTo>
                  <a:lnTo>
                    <a:pt x="473" y="36"/>
                  </a:lnTo>
                  <a:lnTo>
                    <a:pt x="465" y="45"/>
                  </a:lnTo>
                  <a:lnTo>
                    <a:pt x="459" y="55"/>
                  </a:lnTo>
                  <a:lnTo>
                    <a:pt x="453" y="65"/>
                  </a:lnTo>
                  <a:lnTo>
                    <a:pt x="453" y="65"/>
                  </a:lnTo>
                  <a:lnTo>
                    <a:pt x="438" y="101"/>
                  </a:lnTo>
                  <a:lnTo>
                    <a:pt x="418" y="135"/>
                  </a:lnTo>
                  <a:lnTo>
                    <a:pt x="376" y="201"/>
                  </a:lnTo>
                  <a:lnTo>
                    <a:pt x="376" y="201"/>
                  </a:lnTo>
                  <a:lnTo>
                    <a:pt x="372" y="203"/>
                  </a:lnTo>
                  <a:lnTo>
                    <a:pt x="368" y="205"/>
                  </a:lnTo>
                  <a:lnTo>
                    <a:pt x="358" y="206"/>
                  </a:lnTo>
                  <a:lnTo>
                    <a:pt x="358" y="206"/>
                  </a:lnTo>
                  <a:lnTo>
                    <a:pt x="340" y="214"/>
                  </a:lnTo>
                  <a:lnTo>
                    <a:pt x="324" y="220"/>
                  </a:lnTo>
                  <a:lnTo>
                    <a:pt x="314" y="228"/>
                  </a:lnTo>
                  <a:lnTo>
                    <a:pt x="308" y="236"/>
                  </a:lnTo>
                  <a:lnTo>
                    <a:pt x="304" y="248"/>
                  </a:lnTo>
                  <a:lnTo>
                    <a:pt x="302" y="262"/>
                  </a:lnTo>
                  <a:lnTo>
                    <a:pt x="304" y="278"/>
                  </a:lnTo>
                  <a:lnTo>
                    <a:pt x="310" y="300"/>
                  </a:lnTo>
                  <a:lnTo>
                    <a:pt x="310" y="300"/>
                  </a:lnTo>
                  <a:lnTo>
                    <a:pt x="312" y="312"/>
                  </a:lnTo>
                  <a:lnTo>
                    <a:pt x="312" y="324"/>
                  </a:lnTo>
                  <a:lnTo>
                    <a:pt x="312" y="334"/>
                  </a:lnTo>
                  <a:lnTo>
                    <a:pt x="310" y="344"/>
                  </a:lnTo>
                  <a:lnTo>
                    <a:pt x="306" y="354"/>
                  </a:lnTo>
                  <a:lnTo>
                    <a:pt x="300" y="364"/>
                  </a:lnTo>
                  <a:lnTo>
                    <a:pt x="292" y="372"/>
                  </a:lnTo>
                  <a:lnTo>
                    <a:pt x="283" y="377"/>
                  </a:lnTo>
                  <a:lnTo>
                    <a:pt x="283" y="377"/>
                  </a:lnTo>
                  <a:lnTo>
                    <a:pt x="265" y="385"/>
                  </a:lnTo>
                  <a:lnTo>
                    <a:pt x="247" y="391"/>
                  </a:lnTo>
                  <a:lnTo>
                    <a:pt x="227" y="395"/>
                  </a:lnTo>
                  <a:lnTo>
                    <a:pt x="209" y="397"/>
                  </a:lnTo>
                  <a:lnTo>
                    <a:pt x="209" y="397"/>
                  </a:lnTo>
                  <a:lnTo>
                    <a:pt x="191" y="399"/>
                  </a:lnTo>
                  <a:lnTo>
                    <a:pt x="177" y="403"/>
                  </a:lnTo>
                  <a:lnTo>
                    <a:pt x="165" y="409"/>
                  </a:lnTo>
                  <a:lnTo>
                    <a:pt x="155" y="417"/>
                  </a:lnTo>
                  <a:lnTo>
                    <a:pt x="149" y="427"/>
                  </a:lnTo>
                  <a:lnTo>
                    <a:pt x="143" y="439"/>
                  </a:lnTo>
                  <a:lnTo>
                    <a:pt x="139" y="455"/>
                  </a:lnTo>
                  <a:lnTo>
                    <a:pt x="139" y="471"/>
                  </a:lnTo>
                  <a:lnTo>
                    <a:pt x="139" y="471"/>
                  </a:lnTo>
                  <a:lnTo>
                    <a:pt x="131" y="638"/>
                  </a:lnTo>
                  <a:lnTo>
                    <a:pt x="131" y="638"/>
                  </a:lnTo>
                  <a:lnTo>
                    <a:pt x="129" y="652"/>
                  </a:lnTo>
                  <a:lnTo>
                    <a:pt x="127" y="664"/>
                  </a:lnTo>
                  <a:lnTo>
                    <a:pt x="123" y="676"/>
                  </a:lnTo>
                  <a:lnTo>
                    <a:pt x="117" y="684"/>
                  </a:lnTo>
                  <a:lnTo>
                    <a:pt x="110" y="690"/>
                  </a:lnTo>
                  <a:lnTo>
                    <a:pt x="100" y="696"/>
                  </a:lnTo>
                  <a:lnTo>
                    <a:pt x="86" y="698"/>
                  </a:lnTo>
                  <a:lnTo>
                    <a:pt x="72" y="700"/>
                  </a:lnTo>
                  <a:lnTo>
                    <a:pt x="72" y="700"/>
                  </a:lnTo>
                  <a:lnTo>
                    <a:pt x="70" y="700"/>
                  </a:lnTo>
                  <a:lnTo>
                    <a:pt x="70" y="700"/>
                  </a:lnTo>
                  <a:lnTo>
                    <a:pt x="70" y="700"/>
                  </a:lnTo>
                  <a:lnTo>
                    <a:pt x="70" y="700"/>
                  </a:lnTo>
                  <a:lnTo>
                    <a:pt x="52" y="702"/>
                  </a:lnTo>
                  <a:lnTo>
                    <a:pt x="34" y="707"/>
                  </a:lnTo>
                  <a:lnTo>
                    <a:pt x="18" y="717"/>
                  </a:lnTo>
                  <a:lnTo>
                    <a:pt x="12" y="723"/>
                  </a:lnTo>
                  <a:lnTo>
                    <a:pt x="6" y="729"/>
                  </a:lnTo>
                  <a:lnTo>
                    <a:pt x="6" y="729"/>
                  </a:lnTo>
                  <a:lnTo>
                    <a:pt x="2" y="743"/>
                  </a:lnTo>
                  <a:lnTo>
                    <a:pt x="0" y="757"/>
                  </a:lnTo>
                  <a:lnTo>
                    <a:pt x="2" y="773"/>
                  </a:lnTo>
                  <a:lnTo>
                    <a:pt x="8" y="789"/>
                  </a:lnTo>
                  <a:lnTo>
                    <a:pt x="16" y="805"/>
                  </a:lnTo>
                  <a:lnTo>
                    <a:pt x="26" y="821"/>
                  </a:lnTo>
                  <a:lnTo>
                    <a:pt x="38" y="835"/>
                  </a:lnTo>
                  <a:lnTo>
                    <a:pt x="50" y="847"/>
                  </a:lnTo>
                  <a:lnTo>
                    <a:pt x="50" y="847"/>
                  </a:lnTo>
                  <a:lnTo>
                    <a:pt x="80" y="849"/>
                  </a:lnTo>
                  <a:lnTo>
                    <a:pt x="110" y="855"/>
                  </a:lnTo>
                  <a:lnTo>
                    <a:pt x="137" y="863"/>
                  </a:lnTo>
                  <a:lnTo>
                    <a:pt x="163" y="872"/>
                  </a:lnTo>
                  <a:lnTo>
                    <a:pt x="163" y="872"/>
                  </a:lnTo>
                  <a:lnTo>
                    <a:pt x="201" y="884"/>
                  </a:lnTo>
                  <a:lnTo>
                    <a:pt x="201" y="884"/>
                  </a:lnTo>
                  <a:lnTo>
                    <a:pt x="211" y="888"/>
                  </a:lnTo>
                  <a:lnTo>
                    <a:pt x="221" y="894"/>
                  </a:lnTo>
                  <a:lnTo>
                    <a:pt x="233" y="904"/>
                  </a:lnTo>
                  <a:lnTo>
                    <a:pt x="243" y="916"/>
                  </a:lnTo>
                  <a:lnTo>
                    <a:pt x="243" y="916"/>
                  </a:lnTo>
                  <a:lnTo>
                    <a:pt x="265" y="922"/>
                  </a:lnTo>
                  <a:lnTo>
                    <a:pt x="265" y="922"/>
                  </a:lnTo>
                  <a:lnTo>
                    <a:pt x="275" y="916"/>
                  </a:lnTo>
                  <a:lnTo>
                    <a:pt x="284" y="914"/>
                  </a:lnTo>
                  <a:lnTo>
                    <a:pt x="284" y="914"/>
                  </a:lnTo>
                  <a:lnTo>
                    <a:pt x="314" y="910"/>
                  </a:lnTo>
                  <a:lnTo>
                    <a:pt x="340" y="910"/>
                  </a:lnTo>
                  <a:lnTo>
                    <a:pt x="340" y="910"/>
                  </a:lnTo>
                  <a:lnTo>
                    <a:pt x="340" y="910"/>
                  </a:lnTo>
                  <a:lnTo>
                    <a:pt x="366" y="910"/>
                  </a:lnTo>
                  <a:lnTo>
                    <a:pt x="390" y="916"/>
                  </a:lnTo>
                  <a:lnTo>
                    <a:pt x="410" y="922"/>
                  </a:lnTo>
                  <a:lnTo>
                    <a:pt x="426" y="932"/>
                  </a:lnTo>
                  <a:lnTo>
                    <a:pt x="426" y="932"/>
                  </a:lnTo>
                  <a:lnTo>
                    <a:pt x="444" y="944"/>
                  </a:lnTo>
                  <a:lnTo>
                    <a:pt x="461" y="952"/>
                  </a:lnTo>
                  <a:lnTo>
                    <a:pt x="477" y="956"/>
                  </a:lnTo>
                  <a:lnTo>
                    <a:pt x="497" y="958"/>
                  </a:lnTo>
                  <a:lnTo>
                    <a:pt x="497" y="958"/>
                  </a:lnTo>
                  <a:lnTo>
                    <a:pt x="515" y="958"/>
                  </a:lnTo>
                  <a:lnTo>
                    <a:pt x="537" y="960"/>
                  </a:lnTo>
                  <a:lnTo>
                    <a:pt x="561" y="964"/>
                  </a:lnTo>
                  <a:lnTo>
                    <a:pt x="585" y="970"/>
                  </a:lnTo>
                  <a:lnTo>
                    <a:pt x="597" y="974"/>
                  </a:lnTo>
                  <a:lnTo>
                    <a:pt x="609" y="982"/>
                  </a:lnTo>
                  <a:lnTo>
                    <a:pt x="618" y="988"/>
                  </a:lnTo>
                  <a:lnTo>
                    <a:pt x="630" y="998"/>
                  </a:lnTo>
                  <a:lnTo>
                    <a:pt x="638" y="1008"/>
                  </a:lnTo>
                  <a:lnTo>
                    <a:pt x="648" y="1020"/>
                  </a:lnTo>
                  <a:lnTo>
                    <a:pt x="656" y="1034"/>
                  </a:lnTo>
                  <a:lnTo>
                    <a:pt x="662" y="1049"/>
                  </a:lnTo>
                  <a:lnTo>
                    <a:pt x="662" y="1049"/>
                  </a:lnTo>
                  <a:lnTo>
                    <a:pt x="670" y="1053"/>
                  </a:lnTo>
                  <a:lnTo>
                    <a:pt x="670" y="1053"/>
                  </a:lnTo>
                  <a:lnTo>
                    <a:pt x="700" y="1061"/>
                  </a:lnTo>
                  <a:lnTo>
                    <a:pt x="724" y="1073"/>
                  </a:lnTo>
                  <a:lnTo>
                    <a:pt x="734" y="1079"/>
                  </a:lnTo>
                  <a:lnTo>
                    <a:pt x="742" y="1087"/>
                  </a:lnTo>
                  <a:lnTo>
                    <a:pt x="752" y="1097"/>
                  </a:lnTo>
                  <a:lnTo>
                    <a:pt x="758" y="1105"/>
                  </a:lnTo>
                  <a:lnTo>
                    <a:pt x="758" y="1105"/>
                  </a:lnTo>
                  <a:lnTo>
                    <a:pt x="774" y="1085"/>
                  </a:lnTo>
                  <a:lnTo>
                    <a:pt x="774" y="1085"/>
                  </a:lnTo>
                  <a:lnTo>
                    <a:pt x="780" y="1075"/>
                  </a:lnTo>
                  <a:lnTo>
                    <a:pt x="785" y="1063"/>
                  </a:lnTo>
                  <a:lnTo>
                    <a:pt x="795" y="1037"/>
                  </a:lnTo>
                  <a:lnTo>
                    <a:pt x="795" y="10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4" name="Freeform 14">
              <a:extLst>
                <a:ext uri="{FF2B5EF4-FFF2-40B4-BE49-F238E27FC236}">
                  <a16:creationId xmlns:a16="http://schemas.microsoft.com/office/drawing/2014/main" id="{287E4DDA-4212-44E8-B67D-FD50C7C675EC}"/>
                </a:ext>
              </a:extLst>
            </p:cNvPr>
            <p:cNvSpPr>
              <a:spLocks/>
            </p:cNvSpPr>
            <p:nvPr/>
          </p:nvSpPr>
          <p:spPr bwMode="auto">
            <a:xfrm>
              <a:off x="3194051" y="1277938"/>
              <a:ext cx="1730375" cy="1670050"/>
            </a:xfrm>
            <a:custGeom>
              <a:avLst/>
              <a:gdLst>
                <a:gd name="T0" fmla="*/ 24 w 1090"/>
                <a:gd name="T1" fmla="*/ 219 h 1052"/>
                <a:gd name="T2" fmla="*/ 14 w 1090"/>
                <a:gd name="T3" fmla="*/ 276 h 1052"/>
                <a:gd name="T4" fmla="*/ 62 w 1090"/>
                <a:gd name="T5" fmla="*/ 334 h 1052"/>
                <a:gd name="T6" fmla="*/ 54 w 1090"/>
                <a:gd name="T7" fmla="*/ 372 h 1052"/>
                <a:gd name="T8" fmla="*/ 10 w 1090"/>
                <a:gd name="T9" fmla="*/ 432 h 1052"/>
                <a:gd name="T10" fmla="*/ 6 w 1090"/>
                <a:gd name="T11" fmla="*/ 523 h 1052"/>
                <a:gd name="T12" fmla="*/ 46 w 1090"/>
                <a:gd name="T13" fmla="*/ 579 h 1052"/>
                <a:gd name="T14" fmla="*/ 94 w 1090"/>
                <a:gd name="T15" fmla="*/ 630 h 1052"/>
                <a:gd name="T16" fmla="*/ 94 w 1090"/>
                <a:gd name="T17" fmla="*/ 672 h 1052"/>
                <a:gd name="T18" fmla="*/ 52 w 1090"/>
                <a:gd name="T19" fmla="*/ 730 h 1052"/>
                <a:gd name="T20" fmla="*/ 48 w 1090"/>
                <a:gd name="T21" fmla="*/ 760 h 1052"/>
                <a:gd name="T22" fmla="*/ 88 w 1090"/>
                <a:gd name="T23" fmla="*/ 770 h 1052"/>
                <a:gd name="T24" fmla="*/ 155 w 1090"/>
                <a:gd name="T25" fmla="*/ 811 h 1052"/>
                <a:gd name="T26" fmla="*/ 207 w 1090"/>
                <a:gd name="T27" fmla="*/ 805 h 1052"/>
                <a:gd name="T28" fmla="*/ 239 w 1090"/>
                <a:gd name="T29" fmla="*/ 819 h 1052"/>
                <a:gd name="T30" fmla="*/ 304 w 1090"/>
                <a:gd name="T31" fmla="*/ 883 h 1052"/>
                <a:gd name="T32" fmla="*/ 390 w 1090"/>
                <a:gd name="T33" fmla="*/ 931 h 1052"/>
                <a:gd name="T34" fmla="*/ 418 w 1090"/>
                <a:gd name="T35" fmla="*/ 927 h 1052"/>
                <a:gd name="T36" fmla="*/ 459 w 1090"/>
                <a:gd name="T37" fmla="*/ 903 h 1052"/>
                <a:gd name="T38" fmla="*/ 515 w 1090"/>
                <a:gd name="T39" fmla="*/ 923 h 1052"/>
                <a:gd name="T40" fmla="*/ 613 w 1090"/>
                <a:gd name="T41" fmla="*/ 978 h 1052"/>
                <a:gd name="T42" fmla="*/ 636 w 1090"/>
                <a:gd name="T43" fmla="*/ 1010 h 1052"/>
                <a:gd name="T44" fmla="*/ 688 w 1090"/>
                <a:gd name="T45" fmla="*/ 1036 h 1052"/>
                <a:gd name="T46" fmla="*/ 742 w 1090"/>
                <a:gd name="T47" fmla="*/ 1034 h 1052"/>
                <a:gd name="T48" fmla="*/ 787 w 1090"/>
                <a:gd name="T49" fmla="*/ 1042 h 1052"/>
                <a:gd name="T50" fmla="*/ 831 w 1090"/>
                <a:gd name="T51" fmla="*/ 1048 h 1052"/>
                <a:gd name="T52" fmla="*/ 861 w 1090"/>
                <a:gd name="T53" fmla="*/ 1014 h 1052"/>
                <a:gd name="T54" fmla="*/ 889 w 1090"/>
                <a:gd name="T55" fmla="*/ 901 h 1052"/>
                <a:gd name="T56" fmla="*/ 895 w 1090"/>
                <a:gd name="T57" fmla="*/ 839 h 1052"/>
                <a:gd name="T58" fmla="*/ 962 w 1090"/>
                <a:gd name="T59" fmla="*/ 756 h 1052"/>
                <a:gd name="T60" fmla="*/ 931 w 1090"/>
                <a:gd name="T61" fmla="*/ 678 h 1052"/>
                <a:gd name="T62" fmla="*/ 974 w 1090"/>
                <a:gd name="T63" fmla="*/ 608 h 1052"/>
                <a:gd name="T64" fmla="*/ 1042 w 1090"/>
                <a:gd name="T65" fmla="*/ 509 h 1052"/>
                <a:gd name="T66" fmla="*/ 1072 w 1090"/>
                <a:gd name="T67" fmla="*/ 443 h 1052"/>
                <a:gd name="T68" fmla="*/ 1066 w 1090"/>
                <a:gd name="T69" fmla="*/ 402 h 1052"/>
                <a:gd name="T70" fmla="*/ 1060 w 1090"/>
                <a:gd name="T71" fmla="*/ 358 h 1052"/>
                <a:gd name="T72" fmla="*/ 980 w 1090"/>
                <a:gd name="T73" fmla="*/ 300 h 1052"/>
                <a:gd name="T74" fmla="*/ 895 w 1090"/>
                <a:gd name="T75" fmla="*/ 255 h 1052"/>
                <a:gd name="T76" fmla="*/ 853 w 1090"/>
                <a:gd name="T77" fmla="*/ 203 h 1052"/>
                <a:gd name="T78" fmla="*/ 847 w 1090"/>
                <a:gd name="T79" fmla="*/ 155 h 1052"/>
                <a:gd name="T80" fmla="*/ 809 w 1090"/>
                <a:gd name="T81" fmla="*/ 137 h 1052"/>
                <a:gd name="T82" fmla="*/ 692 w 1090"/>
                <a:gd name="T83" fmla="*/ 117 h 1052"/>
                <a:gd name="T84" fmla="*/ 624 w 1090"/>
                <a:gd name="T85" fmla="*/ 70 h 1052"/>
                <a:gd name="T86" fmla="*/ 493 w 1090"/>
                <a:gd name="T87" fmla="*/ 42 h 1052"/>
                <a:gd name="T88" fmla="*/ 398 w 1090"/>
                <a:gd name="T89" fmla="*/ 2 h 1052"/>
                <a:gd name="T90" fmla="*/ 344 w 1090"/>
                <a:gd name="T91" fmla="*/ 6 h 1052"/>
                <a:gd name="T92" fmla="*/ 245 w 1090"/>
                <a:gd name="T93" fmla="*/ 54 h 1052"/>
                <a:gd name="T94" fmla="*/ 211 w 1090"/>
                <a:gd name="T95" fmla="*/ 96 h 1052"/>
                <a:gd name="T96" fmla="*/ 177 w 1090"/>
                <a:gd name="T97" fmla="*/ 109 h 1052"/>
                <a:gd name="T98" fmla="*/ 121 w 1090"/>
                <a:gd name="T99" fmla="*/ 98 h 1052"/>
                <a:gd name="T100" fmla="*/ 94 w 1090"/>
                <a:gd name="T101" fmla="*/ 10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52">
                  <a:moveTo>
                    <a:pt x="74" y="133"/>
                  </a:moveTo>
                  <a:lnTo>
                    <a:pt x="74" y="133"/>
                  </a:lnTo>
                  <a:lnTo>
                    <a:pt x="58" y="163"/>
                  </a:lnTo>
                  <a:lnTo>
                    <a:pt x="42" y="191"/>
                  </a:lnTo>
                  <a:lnTo>
                    <a:pt x="24" y="219"/>
                  </a:lnTo>
                  <a:lnTo>
                    <a:pt x="10" y="249"/>
                  </a:lnTo>
                  <a:lnTo>
                    <a:pt x="10" y="249"/>
                  </a:lnTo>
                  <a:lnTo>
                    <a:pt x="8" y="257"/>
                  </a:lnTo>
                  <a:lnTo>
                    <a:pt x="10" y="267"/>
                  </a:lnTo>
                  <a:lnTo>
                    <a:pt x="14" y="276"/>
                  </a:lnTo>
                  <a:lnTo>
                    <a:pt x="20" y="284"/>
                  </a:lnTo>
                  <a:lnTo>
                    <a:pt x="20" y="284"/>
                  </a:lnTo>
                  <a:lnTo>
                    <a:pt x="40" y="304"/>
                  </a:lnTo>
                  <a:lnTo>
                    <a:pt x="52" y="320"/>
                  </a:lnTo>
                  <a:lnTo>
                    <a:pt x="62" y="334"/>
                  </a:lnTo>
                  <a:lnTo>
                    <a:pt x="64" y="340"/>
                  </a:lnTo>
                  <a:lnTo>
                    <a:pt x="64" y="346"/>
                  </a:lnTo>
                  <a:lnTo>
                    <a:pt x="64" y="352"/>
                  </a:lnTo>
                  <a:lnTo>
                    <a:pt x="62" y="358"/>
                  </a:lnTo>
                  <a:lnTo>
                    <a:pt x="54" y="372"/>
                  </a:lnTo>
                  <a:lnTo>
                    <a:pt x="42" y="390"/>
                  </a:lnTo>
                  <a:lnTo>
                    <a:pt x="22" y="412"/>
                  </a:lnTo>
                  <a:lnTo>
                    <a:pt x="22" y="412"/>
                  </a:lnTo>
                  <a:lnTo>
                    <a:pt x="16" y="422"/>
                  </a:lnTo>
                  <a:lnTo>
                    <a:pt x="10" y="432"/>
                  </a:lnTo>
                  <a:lnTo>
                    <a:pt x="6" y="441"/>
                  </a:lnTo>
                  <a:lnTo>
                    <a:pt x="4" y="453"/>
                  </a:lnTo>
                  <a:lnTo>
                    <a:pt x="0" y="475"/>
                  </a:lnTo>
                  <a:lnTo>
                    <a:pt x="2" y="499"/>
                  </a:lnTo>
                  <a:lnTo>
                    <a:pt x="6" y="523"/>
                  </a:lnTo>
                  <a:lnTo>
                    <a:pt x="16" y="545"/>
                  </a:lnTo>
                  <a:lnTo>
                    <a:pt x="22" y="555"/>
                  </a:lnTo>
                  <a:lnTo>
                    <a:pt x="28" y="565"/>
                  </a:lnTo>
                  <a:lnTo>
                    <a:pt x="36" y="573"/>
                  </a:lnTo>
                  <a:lnTo>
                    <a:pt x="46" y="579"/>
                  </a:lnTo>
                  <a:lnTo>
                    <a:pt x="46" y="579"/>
                  </a:lnTo>
                  <a:lnTo>
                    <a:pt x="68" y="597"/>
                  </a:lnTo>
                  <a:lnTo>
                    <a:pt x="84" y="614"/>
                  </a:lnTo>
                  <a:lnTo>
                    <a:pt x="90" y="622"/>
                  </a:lnTo>
                  <a:lnTo>
                    <a:pt x="94" y="630"/>
                  </a:lnTo>
                  <a:lnTo>
                    <a:pt x="96" y="638"/>
                  </a:lnTo>
                  <a:lnTo>
                    <a:pt x="98" y="646"/>
                  </a:lnTo>
                  <a:lnTo>
                    <a:pt x="98" y="654"/>
                  </a:lnTo>
                  <a:lnTo>
                    <a:pt x="96" y="662"/>
                  </a:lnTo>
                  <a:lnTo>
                    <a:pt x="94" y="672"/>
                  </a:lnTo>
                  <a:lnTo>
                    <a:pt x="90" y="680"/>
                  </a:lnTo>
                  <a:lnTo>
                    <a:pt x="76" y="700"/>
                  </a:lnTo>
                  <a:lnTo>
                    <a:pt x="58" y="722"/>
                  </a:lnTo>
                  <a:lnTo>
                    <a:pt x="58" y="722"/>
                  </a:lnTo>
                  <a:lnTo>
                    <a:pt x="52" y="730"/>
                  </a:lnTo>
                  <a:lnTo>
                    <a:pt x="46" y="738"/>
                  </a:lnTo>
                  <a:lnTo>
                    <a:pt x="44" y="746"/>
                  </a:lnTo>
                  <a:lnTo>
                    <a:pt x="44" y="754"/>
                  </a:lnTo>
                  <a:lnTo>
                    <a:pt x="44" y="754"/>
                  </a:lnTo>
                  <a:lnTo>
                    <a:pt x="48" y="760"/>
                  </a:lnTo>
                  <a:lnTo>
                    <a:pt x="56" y="764"/>
                  </a:lnTo>
                  <a:lnTo>
                    <a:pt x="66" y="768"/>
                  </a:lnTo>
                  <a:lnTo>
                    <a:pt x="76" y="770"/>
                  </a:lnTo>
                  <a:lnTo>
                    <a:pt x="76" y="770"/>
                  </a:lnTo>
                  <a:lnTo>
                    <a:pt x="88" y="770"/>
                  </a:lnTo>
                  <a:lnTo>
                    <a:pt x="88" y="770"/>
                  </a:lnTo>
                  <a:lnTo>
                    <a:pt x="114" y="768"/>
                  </a:lnTo>
                  <a:lnTo>
                    <a:pt x="143" y="766"/>
                  </a:lnTo>
                  <a:lnTo>
                    <a:pt x="143" y="766"/>
                  </a:lnTo>
                  <a:lnTo>
                    <a:pt x="155" y="811"/>
                  </a:lnTo>
                  <a:lnTo>
                    <a:pt x="155" y="811"/>
                  </a:lnTo>
                  <a:lnTo>
                    <a:pt x="161" y="799"/>
                  </a:lnTo>
                  <a:lnTo>
                    <a:pt x="161" y="799"/>
                  </a:lnTo>
                  <a:lnTo>
                    <a:pt x="183" y="803"/>
                  </a:lnTo>
                  <a:lnTo>
                    <a:pt x="207" y="805"/>
                  </a:lnTo>
                  <a:lnTo>
                    <a:pt x="219" y="807"/>
                  </a:lnTo>
                  <a:lnTo>
                    <a:pt x="227" y="811"/>
                  </a:lnTo>
                  <a:lnTo>
                    <a:pt x="235" y="815"/>
                  </a:lnTo>
                  <a:lnTo>
                    <a:pt x="239" y="819"/>
                  </a:lnTo>
                  <a:lnTo>
                    <a:pt x="239" y="819"/>
                  </a:lnTo>
                  <a:lnTo>
                    <a:pt x="245" y="831"/>
                  </a:lnTo>
                  <a:lnTo>
                    <a:pt x="251" y="841"/>
                  </a:lnTo>
                  <a:lnTo>
                    <a:pt x="267" y="857"/>
                  </a:lnTo>
                  <a:lnTo>
                    <a:pt x="285" y="871"/>
                  </a:lnTo>
                  <a:lnTo>
                    <a:pt x="304" y="883"/>
                  </a:lnTo>
                  <a:lnTo>
                    <a:pt x="344" y="903"/>
                  </a:lnTo>
                  <a:lnTo>
                    <a:pt x="364" y="915"/>
                  </a:lnTo>
                  <a:lnTo>
                    <a:pt x="382" y="927"/>
                  </a:lnTo>
                  <a:lnTo>
                    <a:pt x="382" y="927"/>
                  </a:lnTo>
                  <a:lnTo>
                    <a:pt x="390" y="931"/>
                  </a:lnTo>
                  <a:lnTo>
                    <a:pt x="400" y="931"/>
                  </a:lnTo>
                  <a:lnTo>
                    <a:pt x="400" y="931"/>
                  </a:lnTo>
                  <a:lnTo>
                    <a:pt x="410" y="931"/>
                  </a:lnTo>
                  <a:lnTo>
                    <a:pt x="414" y="929"/>
                  </a:lnTo>
                  <a:lnTo>
                    <a:pt x="418" y="927"/>
                  </a:lnTo>
                  <a:lnTo>
                    <a:pt x="418" y="927"/>
                  </a:lnTo>
                  <a:lnTo>
                    <a:pt x="428" y="915"/>
                  </a:lnTo>
                  <a:lnTo>
                    <a:pt x="440" y="909"/>
                  </a:lnTo>
                  <a:lnTo>
                    <a:pt x="450" y="903"/>
                  </a:lnTo>
                  <a:lnTo>
                    <a:pt x="459" y="903"/>
                  </a:lnTo>
                  <a:lnTo>
                    <a:pt x="459" y="903"/>
                  </a:lnTo>
                  <a:lnTo>
                    <a:pt x="473" y="905"/>
                  </a:lnTo>
                  <a:lnTo>
                    <a:pt x="487" y="909"/>
                  </a:lnTo>
                  <a:lnTo>
                    <a:pt x="515" y="923"/>
                  </a:lnTo>
                  <a:lnTo>
                    <a:pt x="515" y="923"/>
                  </a:lnTo>
                  <a:lnTo>
                    <a:pt x="543" y="937"/>
                  </a:lnTo>
                  <a:lnTo>
                    <a:pt x="573" y="950"/>
                  </a:lnTo>
                  <a:lnTo>
                    <a:pt x="573" y="950"/>
                  </a:lnTo>
                  <a:lnTo>
                    <a:pt x="601" y="968"/>
                  </a:lnTo>
                  <a:lnTo>
                    <a:pt x="613" y="978"/>
                  </a:lnTo>
                  <a:lnTo>
                    <a:pt x="619" y="982"/>
                  </a:lnTo>
                  <a:lnTo>
                    <a:pt x="622" y="988"/>
                  </a:lnTo>
                  <a:lnTo>
                    <a:pt x="622" y="988"/>
                  </a:lnTo>
                  <a:lnTo>
                    <a:pt x="628" y="1000"/>
                  </a:lnTo>
                  <a:lnTo>
                    <a:pt x="636" y="1010"/>
                  </a:lnTo>
                  <a:lnTo>
                    <a:pt x="646" y="1018"/>
                  </a:lnTo>
                  <a:lnTo>
                    <a:pt x="654" y="1024"/>
                  </a:lnTo>
                  <a:lnTo>
                    <a:pt x="664" y="1030"/>
                  </a:lnTo>
                  <a:lnTo>
                    <a:pt x="676" y="1034"/>
                  </a:lnTo>
                  <a:lnTo>
                    <a:pt x="688" y="1036"/>
                  </a:lnTo>
                  <a:lnTo>
                    <a:pt x="700" y="1036"/>
                  </a:lnTo>
                  <a:lnTo>
                    <a:pt x="700" y="1036"/>
                  </a:lnTo>
                  <a:lnTo>
                    <a:pt x="708" y="1036"/>
                  </a:lnTo>
                  <a:lnTo>
                    <a:pt x="708" y="1036"/>
                  </a:lnTo>
                  <a:lnTo>
                    <a:pt x="742" y="1034"/>
                  </a:lnTo>
                  <a:lnTo>
                    <a:pt x="742" y="1034"/>
                  </a:lnTo>
                  <a:lnTo>
                    <a:pt x="766" y="1036"/>
                  </a:lnTo>
                  <a:lnTo>
                    <a:pt x="778" y="1038"/>
                  </a:lnTo>
                  <a:lnTo>
                    <a:pt x="787" y="1042"/>
                  </a:lnTo>
                  <a:lnTo>
                    <a:pt x="787" y="1042"/>
                  </a:lnTo>
                  <a:lnTo>
                    <a:pt x="803" y="1050"/>
                  </a:lnTo>
                  <a:lnTo>
                    <a:pt x="817" y="1052"/>
                  </a:lnTo>
                  <a:lnTo>
                    <a:pt x="817" y="1052"/>
                  </a:lnTo>
                  <a:lnTo>
                    <a:pt x="825" y="1050"/>
                  </a:lnTo>
                  <a:lnTo>
                    <a:pt x="831" y="1048"/>
                  </a:lnTo>
                  <a:lnTo>
                    <a:pt x="837" y="1046"/>
                  </a:lnTo>
                  <a:lnTo>
                    <a:pt x="843" y="1040"/>
                  </a:lnTo>
                  <a:lnTo>
                    <a:pt x="853" y="1028"/>
                  </a:lnTo>
                  <a:lnTo>
                    <a:pt x="861" y="1014"/>
                  </a:lnTo>
                  <a:lnTo>
                    <a:pt x="861" y="1014"/>
                  </a:lnTo>
                  <a:lnTo>
                    <a:pt x="905" y="940"/>
                  </a:lnTo>
                  <a:lnTo>
                    <a:pt x="905" y="940"/>
                  </a:lnTo>
                  <a:lnTo>
                    <a:pt x="897" y="927"/>
                  </a:lnTo>
                  <a:lnTo>
                    <a:pt x="893" y="913"/>
                  </a:lnTo>
                  <a:lnTo>
                    <a:pt x="889" y="901"/>
                  </a:lnTo>
                  <a:lnTo>
                    <a:pt x="887" y="887"/>
                  </a:lnTo>
                  <a:lnTo>
                    <a:pt x="887" y="875"/>
                  </a:lnTo>
                  <a:lnTo>
                    <a:pt x="887" y="863"/>
                  </a:lnTo>
                  <a:lnTo>
                    <a:pt x="891" y="851"/>
                  </a:lnTo>
                  <a:lnTo>
                    <a:pt x="895" y="839"/>
                  </a:lnTo>
                  <a:lnTo>
                    <a:pt x="905" y="817"/>
                  </a:lnTo>
                  <a:lnTo>
                    <a:pt x="921" y="795"/>
                  </a:lnTo>
                  <a:lnTo>
                    <a:pt x="941" y="775"/>
                  </a:lnTo>
                  <a:lnTo>
                    <a:pt x="962" y="756"/>
                  </a:lnTo>
                  <a:lnTo>
                    <a:pt x="962" y="756"/>
                  </a:lnTo>
                  <a:lnTo>
                    <a:pt x="952" y="742"/>
                  </a:lnTo>
                  <a:lnTo>
                    <a:pt x="943" y="726"/>
                  </a:lnTo>
                  <a:lnTo>
                    <a:pt x="937" y="710"/>
                  </a:lnTo>
                  <a:lnTo>
                    <a:pt x="933" y="694"/>
                  </a:lnTo>
                  <a:lnTo>
                    <a:pt x="931" y="678"/>
                  </a:lnTo>
                  <a:lnTo>
                    <a:pt x="935" y="662"/>
                  </a:lnTo>
                  <a:lnTo>
                    <a:pt x="941" y="646"/>
                  </a:lnTo>
                  <a:lnTo>
                    <a:pt x="952" y="632"/>
                  </a:lnTo>
                  <a:lnTo>
                    <a:pt x="952" y="632"/>
                  </a:lnTo>
                  <a:lnTo>
                    <a:pt x="974" y="608"/>
                  </a:lnTo>
                  <a:lnTo>
                    <a:pt x="1000" y="589"/>
                  </a:lnTo>
                  <a:lnTo>
                    <a:pt x="1050" y="547"/>
                  </a:lnTo>
                  <a:lnTo>
                    <a:pt x="1050" y="547"/>
                  </a:lnTo>
                  <a:lnTo>
                    <a:pt x="1044" y="527"/>
                  </a:lnTo>
                  <a:lnTo>
                    <a:pt x="1042" y="509"/>
                  </a:lnTo>
                  <a:lnTo>
                    <a:pt x="1042" y="495"/>
                  </a:lnTo>
                  <a:lnTo>
                    <a:pt x="1044" y="481"/>
                  </a:lnTo>
                  <a:lnTo>
                    <a:pt x="1050" y="469"/>
                  </a:lnTo>
                  <a:lnTo>
                    <a:pt x="1060" y="457"/>
                  </a:lnTo>
                  <a:lnTo>
                    <a:pt x="1072" y="443"/>
                  </a:lnTo>
                  <a:lnTo>
                    <a:pt x="1090" y="432"/>
                  </a:lnTo>
                  <a:lnTo>
                    <a:pt x="1090" y="432"/>
                  </a:lnTo>
                  <a:lnTo>
                    <a:pt x="1074" y="414"/>
                  </a:lnTo>
                  <a:lnTo>
                    <a:pt x="1068" y="406"/>
                  </a:lnTo>
                  <a:lnTo>
                    <a:pt x="1066" y="402"/>
                  </a:lnTo>
                  <a:lnTo>
                    <a:pt x="1066" y="398"/>
                  </a:lnTo>
                  <a:lnTo>
                    <a:pt x="1066" y="398"/>
                  </a:lnTo>
                  <a:lnTo>
                    <a:pt x="1064" y="376"/>
                  </a:lnTo>
                  <a:lnTo>
                    <a:pt x="1062" y="366"/>
                  </a:lnTo>
                  <a:lnTo>
                    <a:pt x="1060" y="358"/>
                  </a:lnTo>
                  <a:lnTo>
                    <a:pt x="1052" y="344"/>
                  </a:lnTo>
                  <a:lnTo>
                    <a:pt x="1040" y="334"/>
                  </a:lnTo>
                  <a:lnTo>
                    <a:pt x="1026" y="324"/>
                  </a:lnTo>
                  <a:lnTo>
                    <a:pt x="1012" y="316"/>
                  </a:lnTo>
                  <a:lnTo>
                    <a:pt x="980" y="300"/>
                  </a:lnTo>
                  <a:lnTo>
                    <a:pt x="980" y="300"/>
                  </a:lnTo>
                  <a:lnTo>
                    <a:pt x="945" y="282"/>
                  </a:lnTo>
                  <a:lnTo>
                    <a:pt x="909" y="263"/>
                  </a:lnTo>
                  <a:lnTo>
                    <a:pt x="909" y="263"/>
                  </a:lnTo>
                  <a:lnTo>
                    <a:pt x="895" y="255"/>
                  </a:lnTo>
                  <a:lnTo>
                    <a:pt x="885" y="247"/>
                  </a:lnTo>
                  <a:lnTo>
                    <a:pt x="873" y="237"/>
                  </a:lnTo>
                  <a:lnTo>
                    <a:pt x="865" y="227"/>
                  </a:lnTo>
                  <a:lnTo>
                    <a:pt x="857" y="215"/>
                  </a:lnTo>
                  <a:lnTo>
                    <a:pt x="853" y="203"/>
                  </a:lnTo>
                  <a:lnTo>
                    <a:pt x="849" y="187"/>
                  </a:lnTo>
                  <a:lnTo>
                    <a:pt x="849" y="171"/>
                  </a:lnTo>
                  <a:lnTo>
                    <a:pt x="849" y="171"/>
                  </a:lnTo>
                  <a:lnTo>
                    <a:pt x="849" y="161"/>
                  </a:lnTo>
                  <a:lnTo>
                    <a:pt x="847" y="155"/>
                  </a:lnTo>
                  <a:lnTo>
                    <a:pt x="843" y="149"/>
                  </a:lnTo>
                  <a:lnTo>
                    <a:pt x="837" y="145"/>
                  </a:lnTo>
                  <a:lnTo>
                    <a:pt x="831" y="141"/>
                  </a:lnTo>
                  <a:lnTo>
                    <a:pt x="825" y="139"/>
                  </a:lnTo>
                  <a:lnTo>
                    <a:pt x="809" y="137"/>
                  </a:lnTo>
                  <a:lnTo>
                    <a:pt x="809" y="137"/>
                  </a:lnTo>
                  <a:lnTo>
                    <a:pt x="762" y="133"/>
                  </a:lnTo>
                  <a:lnTo>
                    <a:pt x="738" y="129"/>
                  </a:lnTo>
                  <a:lnTo>
                    <a:pt x="714" y="123"/>
                  </a:lnTo>
                  <a:lnTo>
                    <a:pt x="692" y="117"/>
                  </a:lnTo>
                  <a:lnTo>
                    <a:pt x="672" y="106"/>
                  </a:lnTo>
                  <a:lnTo>
                    <a:pt x="650" y="94"/>
                  </a:lnTo>
                  <a:lnTo>
                    <a:pt x="632" y="76"/>
                  </a:lnTo>
                  <a:lnTo>
                    <a:pt x="632" y="76"/>
                  </a:lnTo>
                  <a:lnTo>
                    <a:pt x="624" y="70"/>
                  </a:lnTo>
                  <a:lnTo>
                    <a:pt x="615" y="64"/>
                  </a:lnTo>
                  <a:lnTo>
                    <a:pt x="593" y="58"/>
                  </a:lnTo>
                  <a:lnTo>
                    <a:pt x="593" y="58"/>
                  </a:lnTo>
                  <a:lnTo>
                    <a:pt x="543" y="50"/>
                  </a:lnTo>
                  <a:lnTo>
                    <a:pt x="493" y="42"/>
                  </a:lnTo>
                  <a:lnTo>
                    <a:pt x="469" y="36"/>
                  </a:lnTo>
                  <a:lnTo>
                    <a:pt x="446" y="28"/>
                  </a:lnTo>
                  <a:lnTo>
                    <a:pt x="422" y="18"/>
                  </a:lnTo>
                  <a:lnTo>
                    <a:pt x="398" y="2"/>
                  </a:lnTo>
                  <a:lnTo>
                    <a:pt x="398" y="2"/>
                  </a:lnTo>
                  <a:lnTo>
                    <a:pt x="392" y="0"/>
                  </a:lnTo>
                  <a:lnTo>
                    <a:pt x="382" y="0"/>
                  </a:lnTo>
                  <a:lnTo>
                    <a:pt x="382" y="0"/>
                  </a:lnTo>
                  <a:lnTo>
                    <a:pt x="366" y="2"/>
                  </a:lnTo>
                  <a:lnTo>
                    <a:pt x="344" y="6"/>
                  </a:lnTo>
                  <a:lnTo>
                    <a:pt x="320" y="14"/>
                  </a:lnTo>
                  <a:lnTo>
                    <a:pt x="298" y="22"/>
                  </a:lnTo>
                  <a:lnTo>
                    <a:pt x="277" y="32"/>
                  </a:lnTo>
                  <a:lnTo>
                    <a:pt x="259" y="44"/>
                  </a:lnTo>
                  <a:lnTo>
                    <a:pt x="245" y="54"/>
                  </a:lnTo>
                  <a:lnTo>
                    <a:pt x="235" y="64"/>
                  </a:lnTo>
                  <a:lnTo>
                    <a:pt x="235" y="64"/>
                  </a:lnTo>
                  <a:lnTo>
                    <a:pt x="225" y="82"/>
                  </a:lnTo>
                  <a:lnTo>
                    <a:pt x="217" y="90"/>
                  </a:lnTo>
                  <a:lnTo>
                    <a:pt x="211" y="96"/>
                  </a:lnTo>
                  <a:lnTo>
                    <a:pt x="203" y="102"/>
                  </a:lnTo>
                  <a:lnTo>
                    <a:pt x="195" y="106"/>
                  </a:lnTo>
                  <a:lnTo>
                    <a:pt x="185" y="108"/>
                  </a:lnTo>
                  <a:lnTo>
                    <a:pt x="177" y="109"/>
                  </a:lnTo>
                  <a:lnTo>
                    <a:pt x="177" y="109"/>
                  </a:lnTo>
                  <a:lnTo>
                    <a:pt x="163" y="108"/>
                  </a:lnTo>
                  <a:lnTo>
                    <a:pt x="147" y="102"/>
                  </a:lnTo>
                  <a:lnTo>
                    <a:pt x="147" y="102"/>
                  </a:lnTo>
                  <a:lnTo>
                    <a:pt x="133" y="98"/>
                  </a:lnTo>
                  <a:lnTo>
                    <a:pt x="121" y="98"/>
                  </a:lnTo>
                  <a:lnTo>
                    <a:pt x="121" y="98"/>
                  </a:lnTo>
                  <a:lnTo>
                    <a:pt x="114" y="98"/>
                  </a:lnTo>
                  <a:lnTo>
                    <a:pt x="106" y="100"/>
                  </a:lnTo>
                  <a:lnTo>
                    <a:pt x="100" y="102"/>
                  </a:lnTo>
                  <a:lnTo>
                    <a:pt x="94" y="106"/>
                  </a:lnTo>
                  <a:lnTo>
                    <a:pt x="82" y="117"/>
                  </a:lnTo>
                  <a:lnTo>
                    <a:pt x="74" y="133"/>
                  </a:lnTo>
                  <a:lnTo>
                    <a:pt x="7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5" name="Freeform 15">
              <a:extLst>
                <a:ext uri="{FF2B5EF4-FFF2-40B4-BE49-F238E27FC236}">
                  <a16:creationId xmlns:a16="http://schemas.microsoft.com/office/drawing/2014/main" id="{4ADF8E60-A8DE-4EBF-B90E-09D13647307F}"/>
                </a:ext>
              </a:extLst>
            </p:cNvPr>
            <p:cNvSpPr>
              <a:spLocks/>
            </p:cNvSpPr>
            <p:nvPr/>
          </p:nvSpPr>
          <p:spPr bwMode="auto">
            <a:xfrm>
              <a:off x="6088063" y="4781550"/>
              <a:ext cx="1730375" cy="2076450"/>
            </a:xfrm>
            <a:custGeom>
              <a:avLst/>
              <a:gdLst>
                <a:gd name="T0" fmla="*/ 249 w 1090"/>
                <a:gd name="T1" fmla="*/ 151 h 1308"/>
                <a:gd name="T2" fmla="*/ 161 w 1090"/>
                <a:gd name="T3" fmla="*/ 248 h 1308"/>
                <a:gd name="T4" fmla="*/ 96 w 1090"/>
                <a:gd name="T5" fmla="*/ 296 h 1308"/>
                <a:gd name="T6" fmla="*/ 50 w 1090"/>
                <a:gd name="T7" fmla="*/ 338 h 1308"/>
                <a:gd name="T8" fmla="*/ 0 w 1090"/>
                <a:gd name="T9" fmla="*/ 386 h 1308"/>
                <a:gd name="T10" fmla="*/ 8 w 1090"/>
                <a:gd name="T11" fmla="*/ 405 h 1308"/>
                <a:gd name="T12" fmla="*/ 22 w 1090"/>
                <a:gd name="T13" fmla="*/ 501 h 1308"/>
                <a:gd name="T14" fmla="*/ 34 w 1090"/>
                <a:gd name="T15" fmla="*/ 586 h 1308"/>
                <a:gd name="T16" fmla="*/ 42 w 1090"/>
                <a:gd name="T17" fmla="*/ 654 h 1308"/>
                <a:gd name="T18" fmla="*/ 44 w 1090"/>
                <a:gd name="T19" fmla="*/ 670 h 1308"/>
                <a:gd name="T20" fmla="*/ 48 w 1090"/>
                <a:gd name="T21" fmla="*/ 722 h 1308"/>
                <a:gd name="T22" fmla="*/ 96 w 1090"/>
                <a:gd name="T23" fmla="*/ 847 h 1308"/>
                <a:gd name="T24" fmla="*/ 141 w 1090"/>
                <a:gd name="T25" fmla="*/ 966 h 1308"/>
                <a:gd name="T26" fmla="*/ 151 w 1090"/>
                <a:gd name="T27" fmla="*/ 1020 h 1308"/>
                <a:gd name="T28" fmla="*/ 187 w 1090"/>
                <a:gd name="T29" fmla="*/ 1034 h 1308"/>
                <a:gd name="T30" fmla="*/ 283 w 1090"/>
                <a:gd name="T31" fmla="*/ 1042 h 1308"/>
                <a:gd name="T32" fmla="*/ 402 w 1090"/>
                <a:gd name="T33" fmla="*/ 1083 h 1308"/>
                <a:gd name="T34" fmla="*/ 461 w 1090"/>
                <a:gd name="T35" fmla="*/ 1141 h 1308"/>
                <a:gd name="T36" fmla="*/ 487 w 1090"/>
                <a:gd name="T37" fmla="*/ 1177 h 1308"/>
                <a:gd name="T38" fmla="*/ 654 w 1090"/>
                <a:gd name="T39" fmla="*/ 1250 h 1308"/>
                <a:gd name="T40" fmla="*/ 813 w 1090"/>
                <a:gd name="T41" fmla="*/ 1308 h 1308"/>
                <a:gd name="T42" fmla="*/ 845 w 1090"/>
                <a:gd name="T43" fmla="*/ 1300 h 1308"/>
                <a:gd name="T44" fmla="*/ 853 w 1090"/>
                <a:gd name="T45" fmla="*/ 1278 h 1308"/>
                <a:gd name="T46" fmla="*/ 843 w 1090"/>
                <a:gd name="T47" fmla="*/ 1244 h 1308"/>
                <a:gd name="T48" fmla="*/ 805 w 1090"/>
                <a:gd name="T49" fmla="*/ 1225 h 1308"/>
                <a:gd name="T50" fmla="*/ 764 w 1090"/>
                <a:gd name="T51" fmla="*/ 1171 h 1308"/>
                <a:gd name="T52" fmla="*/ 762 w 1090"/>
                <a:gd name="T53" fmla="*/ 1117 h 1308"/>
                <a:gd name="T54" fmla="*/ 762 w 1090"/>
                <a:gd name="T55" fmla="*/ 1032 h 1308"/>
                <a:gd name="T56" fmla="*/ 740 w 1090"/>
                <a:gd name="T57" fmla="*/ 950 h 1308"/>
                <a:gd name="T58" fmla="*/ 744 w 1090"/>
                <a:gd name="T59" fmla="*/ 889 h 1308"/>
                <a:gd name="T60" fmla="*/ 885 w 1090"/>
                <a:gd name="T61" fmla="*/ 664 h 1308"/>
                <a:gd name="T62" fmla="*/ 1090 w 1090"/>
                <a:gd name="T63" fmla="*/ 380 h 1308"/>
                <a:gd name="T64" fmla="*/ 1030 w 1090"/>
                <a:gd name="T65" fmla="*/ 334 h 1308"/>
                <a:gd name="T66" fmla="*/ 992 w 1090"/>
                <a:gd name="T67" fmla="*/ 322 h 1308"/>
                <a:gd name="T68" fmla="*/ 943 w 1090"/>
                <a:gd name="T69" fmla="*/ 324 h 1308"/>
                <a:gd name="T70" fmla="*/ 923 w 1090"/>
                <a:gd name="T71" fmla="*/ 336 h 1308"/>
                <a:gd name="T72" fmla="*/ 883 w 1090"/>
                <a:gd name="T73" fmla="*/ 372 h 1308"/>
                <a:gd name="T74" fmla="*/ 837 w 1090"/>
                <a:gd name="T75" fmla="*/ 380 h 1308"/>
                <a:gd name="T76" fmla="*/ 690 w 1090"/>
                <a:gd name="T77" fmla="*/ 362 h 1308"/>
                <a:gd name="T78" fmla="*/ 571 w 1090"/>
                <a:gd name="T79" fmla="*/ 338 h 1308"/>
                <a:gd name="T80" fmla="*/ 539 w 1090"/>
                <a:gd name="T81" fmla="*/ 304 h 1308"/>
                <a:gd name="T82" fmla="*/ 551 w 1090"/>
                <a:gd name="T83" fmla="*/ 248 h 1308"/>
                <a:gd name="T84" fmla="*/ 573 w 1090"/>
                <a:gd name="T85" fmla="*/ 221 h 1308"/>
                <a:gd name="T86" fmla="*/ 624 w 1090"/>
                <a:gd name="T87" fmla="*/ 173 h 1308"/>
                <a:gd name="T88" fmla="*/ 551 w 1090"/>
                <a:gd name="T89" fmla="*/ 137 h 1308"/>
                <a:gd name="T90" fmla="*/ 487 w 1090"/>
                <a:gd name="T91" fmla="*/ 117 h 1308"/>
                <a:gd name="T92" fmla="*/ 461 w 1090"/>
                <a:gd name="T93" fmla="*/ 58 h 1308"/>
                <a:gd name="T94" fmla="*/ 446 w 1090"/>
                <a:gd name="T95" fmla="*/ 10 h 1308"/>
                <a:gd name="T96" fmla="*/ 428 w 1090"/>
                <a:gd name="T97" fmla="*/ 0 h 1308"/>
                <a:gd name="T98" fmla="*/ 354 w 1090"/>
                <a:gd name="T99" fmla="*/ 22 h 1308"/>
                <a:gd name="T100" fmla="*/ 318 w 1090"/>
                <a:gd name="T101" fmla="*/ 65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308">
                  <a:moveTo>
                    <a:pt x="296" y="95"/>
                  </a:moveTo>
                  <a:lnTo>
                    <a:pt x="296" y="95"/>
                  </a:lnTo>
                  <a:lnTo>
                    <a:pt x="273" y="123"/>
                  </a:lnTo>
                  <a:lnTo>
                    <a:pt x="249" y="151"/>
                  </a:lnTo>
                  <a:lnTo>
                    <a:pt x="249" y="151"/>
                  </a:lnTo>
                  <a:lnTo>
                    <a:pt x="217" y="191"/>
                  </a:lnTo>
                  <a:lnTo>
                    <a:pt x="181" y="228"/>
                  </a:lnTo>
                  <a:lnTo>
                    <a:pt x="161" y="248"/>
                  </a:lnTo>
                  <a:lnTo>
                    <a:pt x="141" y="264"/>
                  </a:lnTo>
                  <a:lnTo>
                    <a:pt x="120" y="280"/>
                  </a:lnTo>
                  <a:lnTo>
                    <a:pt x="96" y="296"/>
                  </a:lnTo>
                  <a:lnTo>
                    <a:pt x="96" y="296"/>
                  </a:lnTo>
                  <a:lnTo>
                    <a:pt x="84" y="304"/>
                  </a:lnTo>
                  <a:lnTo>
                    <a:pt x="74" y="314"/>
                  </a:lnTo>
                  <a:lnTo>
                    <a:pt x="50" y="338"/>
                  </a:lnTo>
                  <a:lnTo>
                    <a:pt x="50" y="338"/>
                  </a:lnTo>
                  <a:lnTo>
                    <a:pt x="36" y="356"/>
                  </a:lnTo>
                  <a:lnTo>
                    <a:pt x="18" y="374"/>
                  </a:lnTo>
                  <a:lnTo>
                    <a:pt x="18" y="374"/>
                  </a:lnTo>
                  <a:lnTo>
                    <a:pt x="0" y="386"/>
                  </a:lnTo>
                  <a:lnTo>
                    <a:pt x="0" y="386"/>
                  </a:lnTo>
                  <a:lnTo>
                    <a:pt x="0" y="388"/>
                  </a:lnTo>
                  <a:lnTo>
                    <a:pt x="0" y="388"/>
                  </a:lnTo>
                  <a:lnTo>
                    <a:pt x="8" y="405"/>
                  </a:lnTo>
                  <a:lnTo>
                    <a:pt x="14" y="429"/>
                  </a:lnTo>
                  <a:lnTo>
                    <a:pt x="14" y="429"/>
                  </a:lnTo>
                  <a:lnTo>
                    <a:pt x="18" y="465"/>
                  </a:lnTo>
                  <a:lnTo>
                    <a:pt x="22" y="501"/>
                  </a:lnTo>
                  <a:lnTo>
                    <a:pt x="22" y="501"/>
                  </a:lnTo>
                  <a:lnTo>
                    <a:pt x="28" y="557"/>
                  </a:lnTo>
                  <a:lnTo>
                    <a:pt x="28" y="557"/>
                  </a:lnTo>
                  <a:lnTo>
                    <a:pt x="34" y="586"/>
                  </a:lnTo>
                  <a:lnTo>
                    <a:pt x="34" y="586"/>
                  </a:lnTo>
                  <a:lnTo>
                    <a:pt x="40" y="618"/>
                  </a:lnTo>
                  <a:lnTo>
                    <a:pt x="42" y="636"/>
                  </a:lnTo>
                  <a:lnTo>
                    <a:pt x="42" y="654"/>
                  </a:lnTo>
                  <a:lnTo>
                    <a:pt x="42" y="654"/>
                  </a:lnTo>
                  <a:lnTo>
                    <a:pt x="42" y="662"/>
                  </a:lnTo>
                  <a:lnTo>
                    <a:pt x="42" y="662"/>
                  </a:lnTo>
                  <a:lnTo>
                    <a:pt x="44" y="670"/>
                  </a:lnTo>
                  <a:lnTo>
                    <a:pt x="42" y="678"/>
                  </a:lnTo>
                  <a:lnTo>
                    <a:pt x="42" y="678"/>
                  </a:lnTo>
                  <a:lnTo>
                    <a:pt x="44" y="700"/>
                  </a:lnTo>
                  <a:lnTo>
                    <a:pt x="48" y="722"/>
                  </a:lnTo>
                  <a:lnTo>
                    <a:pt x="54" y="741"/>
                  </a:lnTo>
                  <a:lnTo>
                    <a:pt x="60" y="763"/>
                  </a:lnTo>
                  <a:lnTo>
                    <a:pt x="76" y="805"/>
                  </a:lnTo>
                  <a:lnTo>
                    <a:pt x="96" y="847"/>
                  </a:lnTo>
                  <a:lnTo>
                    <a:pt x="96" y="847"/>
                  </a:lnTo>
                  <a:lnTo>
                    <a:pt x="112" y="885"/>
                  </a:lnTo>
                  <a:lnTo>
                    <a:pt x="127" y="924"/>
                  </a:lnTo>
                  <a:lnTo>
                    <a:pt x="141" y="966"/>
                  </a:lnTo>
                  <a:lnTo>
                    <a:pt x="147" y="986"/>
                  </a:lnTo>
                  <a:lnTo>
                    <a:pt x="151" y="1008"/>
                  </a:lnTo>
                  <a:lnTo>
                    <a:pt x="151" y="1008"/>
                  </a:lnTo>
                  <a:lnTo>
                    <a:pt x="151" y="1020"/>
                  </a:lnTo>
                  <a:lnTo>
                    <a:pt x="151" y="1020"/>
                  </a:lnTo>
                  <a:lnTo>
                    <a:pt x="157" y="1024"/>
                  </a:lnTo>
                  <a:lnTo>
                    <a:pt x="165" y="1028"/>
                  </a:lnTo>
                  <a:lnTo>
                    <a:pt x="187" y="1034"/>
                  </a:lnTo>
                  <a:lnTo>
                    <a:pt x="213" y="1036"/>
                  </a:lnTo>
                  <a:lnTo>
                    <a:pt x="251" y="1038"/>
                  </a:lnTo>
                  <a:lnTo>
                    <a:pt x="251" y="1038"/>
                  </a:lnTo>
                  <a:lnTo>
                    <a:pt x="283" y="1042"/>
                  </a:lnTo>
                  <a:lnTo>
                    <a:pt x="314" y="1048"/>
                  </a:lnTo>
                  <a:lnTo>
                    <a:pt x="346" y="1056"/>
                  </a:lnTo>
                  <a:lnTo>
                    <a:pt x="376" y="1067"/>
                  </a:lnTo>
                  <a:lnTo>
                    <a:pt x="402" y="1083"/>
                  </a:lnTo>
                  <a:lnTo>
                    <a:pt x="428" y="1103"/>
                  </a:lnTo>
                  <a:lnTo>
                    <a:pt x="440" y="1115"/>
                  </a:lnTo>
                  <a:lnTo>
                    <a:pt x="452" y="1127"/>
                  </a:lnTo>
                  <a:lnTo>
                    <a:pt x="461" y="1141"/>
                  </a:lnTo>
                  <a:lnTo>
                    <a:pt x="471" y="1157"/>
                  </a:lnTo>
                  <a:lnTo>
                    <a:pt x="471" y="1157"/>
                  </a:lnTo>
                  <a:lnTo>
                    <a:pt x="479" y="1167"/>
                  </a:lnTo>
                  <a:lnTo>
                    <a:pt x="487" y="1177"/>
                  </a:lnTo>
                  <a:lnTo>
                    <a:pt x="497" y="1185"/>
                  </a:lnTo>
                  <a:lnTo>
                    <a:pt x="509" y="1191"/>
                  </a:lnTo>
                  <a:lnTo>
                    <a:pt x="509" y="1191"/>
                  </a:lnTo>
                  <a:lnTo>
                    <a:pt x="654" y="1250"/>
                  </a:lnTo>
                  <a:lnTo>
                    <a:pt x="801" y="1306"/>
                  </a:lnTo>
                  <a:lnTo>
                    <a:pt x="801" y="1306"/>
                  </a:lnTo>
                  <a:lnTo>
                    <a:pt x="807" y="1306"/>
                  </a:lnTo>
                  <a:lnTo>
                    <a:pt x="813" y="1308"/>
                  </a:lnTo>
                  <a:lnTo>
                    <a:pt x="813" y="1308"/>
                  </a:lnTo>
                  <a:lnTo>
                    <a:pt x="825" y="1306"/>
                  </a:lnTo>
                  <a:lnTo>
                    <a:pt x="837" y="1304"/>
                  </a:lnTo>
                  <a:lnTo>
                    <a:pt x="845" y="1300"/>
                  </a:lnTo>
                  <a:lnTo>
                    <a:pt x="849" y="1296"/>
                  </a:lnTo>
                  <a:lnTo>
                    <a:pt x="849" y="1296"/>
                  </a:lnTo>
                  <a:lnTo>
                    <a:pt x="853" y="1286"/>
                  </a:lnTo>
                  <a:lnTo>
                    <a:pt x="853" y="1278"/>
                  </a:lnTo>
                  <a:lnTo>
                    <a:pt x="855" y="1268"/>
                  </a:lnTo>
                  <a:lnTo>
                    <a:pt x="853" y="1260"/>
                  </a:lnTo>
                  <a:lnTo>
                    <a:pt x="849" y="1252"/>
                  </a:lnTo>
                  <a:lnTo>
                    <a:pt x="843" y="1244"/>
                  </a:lnTo>
                  <a:lnTo>
                    <a:pt x="835" y="1238"/>
                  </a:lnTo>
                  <a:lnTo>
                    <a:pt x="823" y="1234"/>
                  </a:lnTo>
                  <a:lnTo>
                    <a:pt x="823" y="1234"/>
                  </a:lnTo>
                  <a:lnTo>
                    <a:pt x="805" y="1225"/>
                  </a:lnTo>
                  <a:lnTo>
                    <a:pt x="789" y="1215"/>
                  </a:lnTo>
                  <a:lnTo>
                    <a:pt x="780" y="1201"/>
                  </a:lnTo>
                  <a:lnTo>
                    <a:pt x="770" y="1187"/>
                  </a:lnTo>
                  <a:lnTo>
                    <a:pt x="764" y="1171"/>
                  </a:lnTo>
                  <a:lnTo>
                    <a:pt x="762" y="1153"/>
                  </a:lnTo>
                  <a:lnTo>
                    <a:pt x="760" y="1135"/>
                  </a:lnTo>
                  <a:lnTo>
                    <a:pt x="762" y="1117"/>
                  </a:lnTo>
                  <a:lnTo>
                    <a:pt x="762" y="1117"/>
                  </a:lnTo>
                  <a:lnTo>
                    <a:pt x="764" y="1095"/>
                  </a:lnTo>
                  <a:lnTo>
                    <a:pt x="764" y="1073"/>
                  </a:lnTo>
                  <a:lnTo>
                    <a:pt x="764" y="1054"/>
                  </a:lnTo>
                  <a:lnTo>
                    <a:pt x="762" y="1032"/>
                  </a:lnTo>
                  <a:lnTo>
                    <a:pt x="758" y="1012"/>
                  </a:lnTo>
                  <a:lnTo>
                    <a:pt x="754" y="990"/>
                  </a:lnTo>
                  <a:lnTo>
                    <a:pt x="740" y="950"/>
                  </a:lnTo>
                  <a:lnTo>
                    <a:pt x="740" y="950"/>
                  </a:lnTo>
                  <a:lnTo>
                    <a:pt x="736" y="934"/>
                  </a:lnTo>
                  <a:lnTo>
                    <a:pt x="736" y="918"/>
                  </a:lnTo>
                  <a:lnTo>
                    <a:pt x="740" y="902"/>
                  </a:lnTo>
                  <a:lnTo>
                    <a:pt x="744" y="889"/>
                  </a:lnTo>
                  <a:lnTo>
                    <a:pt x="744" y="889"/>
                  </a:lnTo>
                  <a:lnTo>
                    <a:pt x="813" y="775"/>
                  </a:lnTo>
                  <a:lnTo>
                    <a:pt x="849" y="720"/>
                  </a:lnTo>
                  <a:lnTo>
                    <a:pt x="885" y="664"/>
                  </a:lnTo>
                  <a:lnTo>
                    <a:pt x="885" y="664"/>
                  </a:lnTo>
                  <a:lnTo>
                    <a:pt x="935" y="592"/>
                  </a:lnTo>
                  <a:lnTo>
                    <a:pt x="984" y="523"/>
                  </a:lnTo>
                  <a:lnTo>
                    <a:pt x="1090" y="380"/>
                  </a:lnTo>
                  <a:lnTo>
                    <a:pt x="1090" y="380"/>
                  </a:lnTo>
                  <a:lnTo>
                    <a:pt x="1070" y="364"/>
                  </a:lnTo>
                  <a:lnTo>
                    <a:pt x="1050" y="348"/>
                  </a:lnTo>
                  <a:lnTo>
                    <a:pt x="1030" y="334"/>
                  </a:lnTo>
                  <a:lnTo>
                    <a:pt x="1020" y="330"/>
                  </a:lnTo>
                  <a:lnTo>
                    <a:pt x="1008" y="326"/>
                  </a:lnTo>
                  <a:lnTo>
                    <a:pt x="1008" y="326"/>
                  </a:lnTo>
                  <a:lnTo>
                    <a:pt x="992" y="322"/>
                  </a:lnTo>
                  <a:lnTo>
                    <a:pt x="972" y="320"/>
                  </a:lnTo>
                  <a:lnTo>
                    <a:pt x="972" y="320"/>
                  </a:lnTo>
                  <a:lnTo>
                    <a:pt x="956" y="322"/>
                  </a:lnTo>
                  <a:lnTo>
                    <a:pt x="943" y="324"/>
                  </a:lnTo>
                  <a:lnTo>
                    <a:pt x="931" y="330"/>
                  </a:lnTo>
                  <a:lnTo>
                    <a:pt x="927" y="332"/>
                  </a:lnTo>
                  <a:lnTo>
                    <a:pt x="923" y="336"/>
                  </a:lnTo>
                  <a:lnTo>
                    <a:pt x="923" y="336"/>
                  </a:lnTo>
                  <a:lnTo>
                    <a:pt x="913" y="348"/>
                  </a:lnTo>
                  <a:lnTo>
                    <a:pt x="903" y="358"/>
                  </a:lnTo>
                  <a:lnTo>
                    <a:pt x="893" y="366"/>
                  </a:lnTo>
                  <a:lnTo>
                    <a:pt x="883" y="372"/>
                  </a:lnTo>
                  <a:lnTo>
                    <a:pt x="871" y="376"/>
                  </a:lnTo>
                  <a:lnTo>
                    <a:pt x="861" y="378"/>
                  </a:lnTo>
                  <a:lnTo>
                    <a:pt x="837" y="380"/>
                  </a:lnTo>
                  <a:lnTo>
                    <a:pt x="837" y="380"/>
                  </a:lnTo>
                  <a:lnTo>
                    <a:pt x="817" y="380"/>
                  </a:lnTo>
                  <a:lnTo>
                    <a:pt x="795" y="376"/>
                  </a:lnTo>
                  <a:lnTo>
                    <a:pt x="795" y="376"/>
                  </a:lnTo>
                  <a:lnTo>
                    <a:pt x="690" y="362"/>
                  </a:lnTo>
                  <a:lnTo>
                    <a:pt x="638" y="354"/>
                  </a:lnTo>
                  <a:lnTo>
                    <a:pt x="585" y="344"/>
                  </a:lnTo>
                  <a:lnTo>
                    <a:pt x="585" y="344"/>
                  </a:lnTo>
                  <a:lnTo>
                    <a:pt x="571" y="338"/>
                  </a:lnTo>
                  <a:lnTo>
                    <a:pt x="555" y="328"/>
                  </a:lnTo>
                  <a:lnTo>
                    <a:pt x="545" y="316"/>
                  </a:lnTo>
                  <a:lnTo>
                    <a:pt x="541" y="310"/>
                  </a:lnTo>
                  <a:lnTo>
                    <a:pt x="539" y="304"/>
                  </a:lnTo>
                  <a:lnTo>
                    <a:pt x="539" y="304"/>
                  </a:lnTo>
                  <a:lnTo>
                    <a:pt x="539" y="286"/>
                  </a:lnTo>
                  <a:lnTo>
                    <a:pt x="543" y="266"/>
                  </a:lnTo>
                  <a:lnTo>
                    <a:pt x="551" y="248"/>
                  </a:lnTo>
                  <a:lnTo>
                    <a:pt x="561" y="232"/>
                  </a:lnTo>
                  <a:lnTo>
                    <a:pt x="561" y="232"/>
                  </a:lnTo>
                  <a:lnTo>
                    <a:pt x="567" y="227"/>
                  </a:lnTo>
                  <a:lnTo>
                    <a:pt x="573" y="221"/>
                  </a:lnTo>
                  <a:lnTo>
                    <a:pt x="589" y="209"/>
                  </a:lnTo>
                  <a:lnTo>
                    <a:pt x="623" y="191"/>
                  </a:lnTo>
                  <a:lnTo>
                    <a:pt x="623" y="191"/>
                  </a:lnTo>
                  <a:lnTo>
                    <a:pt x="624" y="173"/>
                  </a:lnTo>
                  <a:lnTo>
                    <a:pt x="624" y="173"/>
                  </a:lnTo>
                  <a:lnTo>
                    <a:pt x="587" y="153"/>
                  </a:lnTo>
                  <a:lnTo>
                    <a:pt x="569" y="143"/>
                  </a:lnTo>
                  <a:lnTo>
                    <a:pt x="551" y="137"/>
                  </a:lnTo>
                  <a:lnTo>
                    <a:pt x="551" y="137"/>
                  </a:lnTo>
                  <a:lnTo>
                    <a:pt x="523" y="129"/>
                  </a:lnTo>
                  <a:lnTo>
                    <a:pt x="503" y="123"/>
                  </a:lnTo>
                  <a:lnTo>
                    <a:pt x="487" y="117"/>
                  </a:lnTo>
                  <a:lnTo>
                    <a:pt x="477" y="107"/>
                  </a:lnTo>
                  <a:lnTo>
                    <a:pt x="471" y="95"/>
                  </a:lnTo>
                  <a:lnTo>
                    <a:pt x="465" y="79"/>
                  </a:lnTo>
                  <a:lnTo>
                    <a:pt x="461" y="58"/>
                  </a:lnTo>
                  <a:lnTo>
                    <a:pt x="457" y="30"/>
                  </a:lnTo>
                  <a:lnTo>
                    <a:pt x="457" y="30"/>
                  </a:lnTo>
                  <a:lnTo>
                    <a:pt x="454" y="20"/>
                  </a:lnTo>
                  <a:lnTo>
                    <a:pt x="446" y="10"/>
                  </a:lnTo>
                  <a:lnTo>
                    <a:pt x="436" y="4"/>
                  </a:lnTo>
                  <a:lnTo>
                    <a:pt x="428" y="0"/>
                  </a:lnTo>
                  <a:lnTo>
                    <a:pt x="428" y="0"/>
                  </a:lnTo>
                  <a:lnTo>
                    <a:pt x="428" y="0"/>
                  </a:lnTo>
                  <a:lnTo>
                    <a:pt x="428" y="0"/>
                  </a:lnTo>
                  <a:lnTo>
                    <a:pt x="404" y="8"/>
                  </a:lnTo>
                  <a:lnTo>
                    <a:pt x="378" y="16"/>
                  </a:lnTo>
                  <a:lnTo>
                    <a:pt x="354" y="22"/>
                  </a:lnTo>
                  <a:lnTo>
                    <a:pt x="330" y="32"/>
                  </a:lnTo>
                  <a:lnTo>
                    <a:pt x="330" y="32"/>
                  </a:lnTo>
                  <a:lnTo>
                    <a:pt x="326" y="50"/>
                  </a:lnTo>
                  <a:lnTo>
                    <a:pt x="318" y="65"/>
                  </a:lnTo>
                  <a:lnTo>
                    <a:pt x="308" y="79"/>
                  </a:lnTo>
                  <a:lnTo>
                    <a:pt x="296" y="95"/>
                  </a:lnTo>
                  <a:lnTo>
                    <a:pt x="296"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6" name="Freeform 16">
              <a:extLst>
                <a:ext uri="{FF2B5EF4-FFF2-40B4-BE49-F238E27FC236}">
                  <a16:creationId xmlns:a16="http://schemas.microsoft.com/office/drawing/2014/main" id="{4EBE6BA9-77E6-4055-8728-DB147392663E}"/>
                </a:ext>
              </a:extLst>
            </p:cNvPr>
            <p:cNvSpPr>
              <a:spLocks/>
            </p:cNvSpPr>
            <p:nvPr/>
          </p:nvSpPr>
          <p:spPr bwMode="auto">
            <a:xfrm>
              <a:off x="4513263" y="5203825"/>
              <a:ext cx="1749425" cy="1533525"/>
            </a:xfrm>
            <a:custGeom>
              <a:avLst/>
              <a:gdLst>
                <a:gd name="T0" fmla="*/ 698 w 1102"/>
                <a:gd name="T1" fmla="*/ 217 h 966"/>
                <a:gd name="T2" fmla="*/ 636 w 1102"/>
                <a:gd name="T3" fmla="*/ 225 h 966"/>
                <a:gd name="T4" fmla="*/ 583 w 1102"/>
                <a:gd name="T5" fmla="*/ 203 h 966"/>
                <a:gd name="T6" fmla="*/ 547 w 1102"/>
                <a:gd name="T7" fmla="*/ 151 h 966"/>
                <a:gd name="T8" fmla="*/ 523 w 1102"/>
                <a:gd name="T9" fmla="*/ 42 h 966"/>
                <a:gd name="T10" fmla="*/ 517 w 1102"/>
                <a:gd name="T11" fmla="*/ 4 h 966"/>
                <a:gd name="T12" fmla="*/ 479 w 1102"/>
                <a:gd name="T13" fmla="*/ 0 h 966"/>
                <a:gd name="T14" fmla="*/ 394 w 1102"/>
                <a:gd name="T15" fmla="*/ 4 h 966"/>
                <a:gd name="T16" fmla="*/ 358 w 1102"/>
                <a:gd name="T17" fmla="*/ 0 h 966"/>
                <a:gd name="T18" fmla="*/ 350 w 1102"/>
                <a:gd name="T19" fmla="*/ 12 h 966"/>
                <a:gd name="T20" fmla="*/ 302 w 1102"/>
                <a:gd name="T21" fmla="*/ 56 h 966"/>
                <a:gd name="T22" fmla="*/ 225 w 1102"/>
                <a:gd name="T23" fmla="*/ 72 h 966"/>
                <a:gd name="T24" fmla="*/ 213 w 1102"/>
                <a:gd name="T25" fmla="*/ 72 h 966"/>
                <a:gd name="T26" fmla="*/ 153 w 1102"/>
                <a:gd name="T27" fmla="*/ 96 h 966"/>
                <a:gd name="T28" fmla="*/ 135 w 1102"/>
                <a:gd name="T29" fmla="*/ 128 h 966"/>
                <a:gd name="T30" fmla="*/ 131 w 1102"/>
                <a:gd name="T31" fmla="*/ 175 h 966"/>
                <a:gd name="T32" fmla="*/ 98 w 1102"/>
                <a:gd name="T33" fmla="*/ 247 h 966"/>
                <a:gd name="T34" fmla="*/ 52 w 1102"/>
                <a:gd name="T35" fmla="*/ 298 h 966"/>
                <a:gd name="T36" fmla="*/ 0 w 1102"/>
                <a:gd name="T37" fmla="*/ 358 h 966"/>
                <a:gd name="T38" fmla="*/ 20 w 1102"/>
                <a:gd name="T39" fmla="*/ 372 h 966"/>
                <a:gd name="T40" fmla="*/ 58 w 1102"/>
                <a:gd name="T41" fmla="*/ 436 h 966"/>
                <a:gd name="T42" fmla="*/ 66 w 1102"/>
                <a:gd name="T43" fmla="*/ 489 h 966"/>
                <a:gd name="T44" fmla="*/ 88 w 1102"/>
                <a:gd name="T45" fmla="*/ 507 h 966"/>
                <a:gd name="T46" fmla="*/ 139 w 1102"/>
                <a:gd name="T47" fmla="*/ 549 h 966"/>
                <a:gd name="T48" fmla="*/ 167 w 1102"/>
                <a:gd name="T49" fmla="*/ 589 h 966"/>
                <a:gd name="T50" fmla="*/ 181 w 1102"/>
                <a:gd name="T51" fmla="*/ 642 h 966"/>
                <a:gd name="T52" fmla="*/ 207 w 1102"/>
                <a:gd name="T53" fmla="*/ 716 h 966"/>
                <a:gd name="T54" fmla="*/ 271 w 1102"/>
                <a:gd name="T55" fmla="*/ 790 h 966"/>
                <a:gd name="T56" fmla="*/ 348 w 1102"/>
                <a:gd name="T57" fmla="*/ 811 h 966"/>
                <a:gd name="T58" fmla="*/ 366 w 1102"/>
                <a:gd name="T59" fmla="*/ 933 h 966"/>
                <a:gd name="T60" fmla="*/ 400 w 1102"/>
                <a:gd name="T61" fmla="*/ 929 h 966"/>
                <a:gd name="T62" fmla="*/ 453 w 1102"/>
                <a:gd name="T63" fmla="*/ 966 h 966"/>
                <a:gd name="T64" fmla="*/ 475 w 1102"/>
                <a:gd name="T65" fmla="*/ 937 h 966"/>
                <a:gd name="T66" fmla="*/ 563 w 1102"/>
                <a:gd name="T67" fmla="*/ 833 h 966"/>
                <a:gd name="T68" fmla="*/ 620 w 1102"/>
                <a:gd name="T69" fmla="*/ 805 h 966"/>
                <a:gd name="T70" fmla="*/ 688 w 1102"/>
                <a:gd name="T71" fmla="*/ 795 h 966"/>
                <a:gd name="T72" fmla="*/ 726 w 1102"/>
                <a:gd name="T73" fmla="*/ 797 h 966"/>
                <a:gd name="T74" fmla="*/ 752 w 1102"/>
                <a:gd name="T75" fmla="*/ 797 h 966"/>
                <a:gd name="T76" fmla="*/ 807 w 1102"/>
                <a:gd name="T77" fmla="*/ 817 h 966"/>
                <a:gd name="T78" fmla="*/ 845 w 1102"/>
                <a:gd name="T79" fmla="*/ 843 h 966"/>
                <a:gd name="T80" fmla="*/ 881 w 1102"/>
                <a:gd name="T81" fmla="*/ 847 h 966"/>
                <a:gd name="T82" fmla="*/ 915 w 1102"/>
                <a:gd name="T83" fmla="*/ 829 h 966"/>
                <a:gd name="T84" fmla="*/ 933 w 1102"/>
                <a:gd name="T85" fmla="*/ 799 h 966"/>
                <a:gd name="T86" fmla="*/ 1098 w 1102"/>
                <a:gd name="T87" fmla="*/ 760 h 966"/>
                <a:gd name="T88" fmla="*/ 1092 w 1102"/>
                <a:gd name="T89" fmla="*/ 702 h 966"/>
                <a:gd name="T90" fmla="*/ 1020 w 1102"/>
                <a:gd name="T91" fmla="*/ 525 h 966"/>
                <a:gd name="T92" fmla="*/ 996 w 1102"/>
                <a:gd name="T93" fmla="*/ 434 h 966"/>
                <a:gd name="T94" fmla="*/ 992 w 1102"/>
                <a:gd name="T95" fmla="*/ 362 h 966"/>
                <a:gd name="T96" fmla="*/ 978 w 1102"/>
                <a:gd name="T97" fmla="*/ 296 h 966"/>
                <a:gd name="T98" fmla="*/ 962 w 1102"/>
                <a:gd name="T99" fmla="*/ 151 h 966"/>
                <a:gd name="T100" fmla="*/ 791 w 1102"/>
                <a:gd name="T101" fmla="*/ 18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2" h="966">
                  <a:moveTo>
                    <a:pt x="791" y="189"/>
                  </a:moveTo>
                  <a:lnTo>
                    <a:pt x="791" y="189"/>
                  </a:lnTo>
                  <a:lnTo>
                    <a:pt x="698" y="217"/>
                  </a:lnTo>
                  <a:lnTo>
                    <a:pt x="698" y="217"/>
                  </a:lnTo>
                  <a:lnTo>
                    <a:pt x="672" y="225"/>
                  </a:lnTo>
                  <a:lnTo>
                    <a:pt x="650" y="227"/>
                  </a:lnTo>
                  <a:lnTo>
                    <a:pt x="650" y="227"/>
                  </a:lnTo>
                  <a:lnTo>
                    <a:pt x="636" y="225"/>
                  </a:lnTo>
                  <a:lnTo>
                    <a:pt x="622" y="223"/>
                  </a:lnTo>
                  <a:lnTo>
                    <a:pt x="611" y="219"/>
                  </a:lnTo>
                  <a:lnTo>
                    <a:pt x="597" y="211"/>
                  </a:lnTo>
                  <a:lnTo>
                    <a:pt x="583" y="203"/>
                  </a:lnTo>
                  <a:lnTo>
                    <a:pt x="569" y="189"/>
                  </a:lnTo>
                  <a:lnTo>
                    <a:pt x="559" y="173"/>
                  </a:lnTo>
                  <a:lnTo>
                    <a:pt x="547" y="151"/>
                  </a:lnTo>
                  <a:lnTo>
                    <a:pt x="547" y="151"/>
                  </a:lnTo>
                  <a:lnTo>
                    <a:pt x="537" y="124"/>
                  </a:lnTo>
                  <a:lnTo>
                    <a:pt x="531" y="96"/>
                  </a:lnTo>
                  <a:lnTo>
                    <a:pt x="527" y="68"/>
                  </a:lnTo>
                  <a:lnTo>
                    <a:pt x="523" y="42"/>
                  </a:lnTo>
                  <a:lnTo>
                    <a:pt x="523" y="42"/>
                  </a:lnTo>
                  <a:lnTo>
                    <a:pt x="519" y="14"/>
                  </a:lnTo>
                  <a:lnTo>
                    <a:pt x="517" y="4"/>
                  </a:lnTo>
                  <a:lnTo>
                    <a:pt x="517" y="4"/>
                  </a:lnTo>
                  <a:lnTo>
                    <a:pt x="507" y="2"/>
                  </a:lnTo>
                  <a:lnTo>
                    <a:pt x="483" y="0"/>
                  </a:lnTo>
                  <a:lnTo>
                    <a:pt x="479" y="0"/>
                  </a:lnTo>
                  <a:lnTo>
                    <a:pt x="479" y="0"/>
                  </a:lnTo>
                  <a:lnTo>
                    <a:pt x="440" y="2"/>
                  </a:lnTo>
                  <a:lnTo>
                    <a:pt x="440" y="2"/>
                  </a:lnTo>
                  <a:lnTo>
                    <a:pt x="394" y="4"/>
                  </a:lnTo>
                  <a:lnTo>
                    <a:pt x="394" y="4"/>
                  </a:lnTo>
                  <a:lnTo>
                    <a:pt x="382" y="2"/>
                  </a:lnTo>
                  <a:lnTo>
                    <a:pt x="382" y="2"/>
                  </a:lnTo>
                  <a:lnTo>
                    <a:pt x="358" y="0"/>
                  </a:lnTo>
                  <a:lnTo>
                    <a:pt x="358" y="0"/>
                  </a:lnTo>
                  <a:lnTo>
                    <a:pt x="354" y="2"/>
                  </a:lnTo>
                  <a:lnTo>
                    <a:pt x="354" y="2"/>
                  </a:lnTo>
                  <a:lnTo>
                    <a:pt x="350" y="12"/>
                  </a:lnTo>
                  <a:lnTo>
                    <a:pt x="350" y="12"/>
                  </a:lnTo>
                  <a:lnTo>
                    <a:pt x="342" y="22"/>
                  </a:lnTo>
                  <a:lnTo>
                    <a:pt x="336" y="32"/>
                  </a:lnTo>
                  <a:lnTo>
                    <a:pt x="318" y="46"/>
                  </a:lnTo>
                  <a:lnTo>
                    <a:pt x="302" y="56"/>
                  </a:lnTo>
                  <a:lnTo>
                    <a:pt x="285" y="64"/>
                  </a:lnTo>
                  <a:lnTo>
                    <a:pt x="267" y="68"/>
                  </a:lnTo>
                  <a:lnTo>
                    <a:pt x="251" y="70"/>
                  </a:lnTo>
                  <a:lnTo>
                    <a:pt x="225" y="72"/>
                  </a:lnTo>
                  <a:lnTo>
                    <a:pt x="225" y="72"/>
                  </a:lnTo>
                  <a:lnTo>
                    <a:pt x="215" y="72"/>
                  </a:lnTo>
                  <a:lnTo>
                    <a:pt x="213" y="72"/>
                  </a:lnTo>
                  <a:lnTo>
                    <a:pt x="213" y="72"/>
                  </a:lnTo>
                  <a:lnTo>
                    <a:pt x="213" y="72"/>
                  </a:lnTo>
                  <a:lnTo>
                    <a:pt x="213" y="72"/>
                  </a:lnTo>
                  <a:lnTo>
                    <a:pt x="153" y="96"/>
                  </a:lnTo>
                  <a:lnTo>
                    <a:pt x="153" y="96"/>
                  </a:lnTo>
                  <a:lnTo>
                    <a:pt x="153" y="98"/>
                  </a:lnTo>
                  <a:lnTo>
                    <a:pt x="153" y="98"/>
                  </a:lnTo>
                  <a:lnTo>
                    <a:pt x="141" y="112"/>
                  </a:lnTo>
                  <a:lnTo>
                    <a:pt x="135" y="128"/>
                  </a:lnTo>
                  <a:lnTo>
                    <a:pt x="131" y="145"/>
                  </a:lnTo>
                  <a:lnTo>
                    <a:pt x="131" y="165"/>
                  </a:lnTo>
                  <a:lnTo>
                    <a:pt x="131" y="165"/>
                  </a:lnTo>
                  <a:lnTo>
                    <a:pt x="131" y="175"/>
                  </a:lnTo>
                  <a:lnTo>
                    <a:pt x="131" y="185"/>
                  </a:lnTo>
                  <a:lnTo>
                    <a:pt x="125" y="203"/>
                  </a:lnTo>
                  <a:lnTo>
                    <a:pt x="116" y="225"/>
                  </a:lnTo>
                  <a:lnTo>
                    <a:pt x="98" y="247"/>
                  </a:lnTo>
                  <a:lnTo>
                    <a:pt x="98" y="247"/>
                  </a:lnTo>
                  <a:lnTo>
                    <a:pt x="76" y="273"/>
                  </a:lnTo>
                  <a:lnTo>
                    <a:pt x="52" y="298"/>
                  </a:lnTo>
                  <a:lnTo>
                    <a:pt x="52" y="298"/>
                  </a:lnTo>
                  <a:lnTo>
                    <a:pt x="28" y="324"/>
                  </a:lnTo>
                  <a:lnTo>
                    <a:pt x="4" y="352"/>
                  </a:lnTo>
                  <a:lnTo>
                    <a:pt x="4" y="352"/>
                  </a:lnTo>
                  <a:lnTo>
                    <a:pt x="0" y="358"/>
                  </a:lnTo>
                  <a:lnTo>
                    <a:pt x="0" y="358"/>
                  </a:lnTo>
                  <a:lnTo>
                    <a:pt x="2" y="360"/>
                  </a:lnTo>
                  <a:lnTo>
                    <a:pt x="2" y="360"/>
                  </a:lnTo>
                  <a:lnTo>
                    <a:pt x="20" y="372"/>
                  </a:lnTo>
                  <a:lnTo>
                    <a:pt x="34" y="388"/>
                  </a:lnTo>
                  <a:lnTo>
                    <a:pt x="44" y="402"/>
                  </a:lnTo>
                  <a:lnTo>
                    <a:pt x="52" y="418"/>
                  </a:lnTo>
                  <a:lnTo>
                    <a:pt x="58" y="436"/>
                  </a:lnTo>
                  <a:lnTo>
                    <a:pt x="62" y="452"/>
                  </a:lnTo>
                  <a:lnTo>
                    <a:pt x="66" y="483"/>
                  </a:lnTo>
                  <a:lnTo>
                    <a:pt x="66" y="483"/>
                  </a:lnTo>
                  <a:lnTo>
                    <a:pt x="66" y="489"/>
                  </a:lnTo>
                  <a:lnTo>
                    <a:pt x="70" y="493"/>
                  </a:lnTo>
                  <a:lnTo>
                    <a:pt x="76" y="499"/>
                  </a:lnTo>
                  <a:lnTo>
                    <a:pt x="88" y="507"/>
                  </a:lnTo>
                  <a:lnTo>
                    <a:pt x="88" y="507"/>
                  </a:lnTo>
                  <a:lnTo>
                    <a:pt x="112" y="523"/>
                  </a:lnTo>
                  <a:lnTo>
                    <a:pt x="133" y="543"/>
                  </a:lnTo>
                  <a:lnTo>
                    <a:pt x="133" y="543"/>
                  </a:lnTo>
                  <a:lnTo>
                    <a:pt x="139" y="549"/>
                  </a:lnTo>
                  <a:lnTo>
                    <a:pt x="139" y="549"/>
                  </a:lnTo>
                  <a:lnTo>
                    <a:pt x="153" y="569"/>
                  </a:lnTo>
                  <a:lnTo>
                    <a:pt x="167" y="589"/>
                  </a:lnTo>
                  <a:lnTo>
                    <a:pt x="167" y="589"/>
                  </a:lnTo>
                  <a:lnTo>
                    <a:pt x="173" y="601"/>
                  </a:lnTo>
                  <a:lnTo>
                    <a:pt x="179" y="613"/>
                  </a:lnTo>
                  <a:lnTo>
                    <a:pt x="181" y="627"/>
                  </a:lnTo>
                  <a:lnTo>
                    <a:pt x="181" y="642"/>
                  </a:lnTo>
                  <a:lnTo>
                    <a:pt x="181" y="642"/>
                  </a:lnTo>
                  <a:lnTo>
                    <a:pt x="195" y="688"/>
                  </a:lnTo>
                  <a:lnTo>
                    <a:pt x="195" y="688"/>
                  </a:lnTo>
                  <a:lnTo>
                    <a:pt x="207" y="716"/>
                  </a:lnTo>
                  <a:lnTo>
                    <a:pt x="219" y="740"/>
                  </a:lnTo>
                  <a:lnTo>
                    <a:pt x="235" y="760"/>
                  </a:lnTo>
                  <a:lnTo>
                    <a:pt x="251" y="778"/>
                  </a:lnTo>
                  <a:lnTo>
                    <a:pt x="271" y="790"/>
                  </a:lnTo>
                  <a:lnTo>
                    <a:pt x="292" y="801"/>
                  </a:lnTo>
                  <a:lnTo>
                    <a:pt x="318" y="807"/>
                  </a:lnTo>
                  <a:lnTo>
                    <a:pt x="348" y="811"/>
                  </a:lnTo>
                  <a:lnTo>
                    <a:pt x="348" y="811"/>
                  </a:lnTo>
                  <a:lnTo>
                    <a:pt x="342" y="945"/>
                  </a:lnTo>
                  <a:lnTo>
                    <a:pt x="342" y="945"/>
                  </a:lnTo>
                  <a:lnTo>
                    <a:pt x="354" y="939"/>
                  </a:lnTo>
                  <a:lnTo>
                    <a:pt x="366" y="933"/>
                  </a:lnTo>
                  <a:lnTo>
                    <a:pt x="378" y="929"/>
                  </a:lnTo>
                  <a:lnTo>
                    <a:pt x="390" y="929"/>
                  </a:lnTo>
                  <a:lnTo>
                    <a:pt x="390" y="929"/>
                  </a:lnTo>
                  <a:lnTo>
                    <a:pt x="400" y="929"/>
                  </a:lnTo>
                  <a:lnTo>
                    <a:pt x="408" y="931"/>
                  </a:lnTo>
                  <a:lnTo>
                    <a:pt x="424" y="937"/>
                  </a:lnTo>
                  <a:lnTo>
                    <a:pt x="440" y="949"/>
                  </a:lnTo>
                  <a:lnTo>
                    <a:pt x="453" y="966"/>
                  </a:lnTo>
                  <a:lnTo>
                    <a:pt x="453" y="966"/>
                  </a:lnTo>
                  <a:lnTo>
                    <a:pt x="465" y="949"/>
                  </a:lnTo>
                  <a:lnTo>
                    <a:pt x="475" y="937"/>
                  </a:lnTo>
                  <a:lnTo>
                    <a:pt x="475" y="937"/>
                  </a:lnTo>
                  <a:lnTo>
                    <a:pt x="493" y="905"/>
                  </a:lnTo>
                  <a:lnTo>
                    <a:pt x="515" y="879"/>
                  </a:lnTo>
                  <a:lnTo>
                    <a:pt x="537" y="853"/>
                  </a:lnTo>
                  <a:lnTo>
                    <a:pt x="563" y="833"/>
                  </a:lnTo>
                  <a:lnTo>
                    <a:pt x="577" y="825"/>
                  </a:lnTo>
                  <a:lnTo>
                    <a:pt x="591" y="817"/>
                  </a:lnTo>
                  <a:lnTo>
                    <a:pt x="605" y="811"/>
                  </a:lnTo>
                  <a:lnTo>
                    <a:pt x="620" y="805"/>
                  </a:lnTo>
                  <a:lnTo>
                    <a:pt x="636" y="801"/>
                  </a:lnTo>
                  <a:lnTo>
                    <a:pt x="652" y="797"/>
                  </a:lnTo>
                  <a:lnTo>
                    <a:pt x="670" y="795"/>
                  </a:lnTo>
                  <a:lnTo>
                    <a:pt x="688" y="795"/>
                  </a:lnTo>
                  <a:lnTo>
                    <a:pt x="688" y="795"/>
                  </a:lnTo>
                  <a:lnTo>
                    <a:pt x="706" y="795"/>
                  </a:lnTo>
                  <a:lnTo>
                    <a:pt x="726" y="797"/>
                  </a:lnTo>
                  <a:lnTo>
                    <a:pt x="726" y="797"/>
                  </a:lnTo>
                  <a:lnTo>
                    <a:pt x="732" y="799"/>
                  </a:lnTo>
                  <a:lnTo>
                    <a:pt x="732" y="799"/>
                  </a:lnTo>
                  <a:lnTo>
                    <a:pt x="752" y="797"/>
                  </a:lnTo>
                  <a:lnTo>
                    <a:pt x="752" y="797"/>
                  </a:lnTo>
                  <a:lnTo>
                    <a:pt x="764" y="799"/>
                  </a:lnTo>
                  <a:lnTo>
                    <a:pt x="764" y="799"/>
                  </a:lnTo>
                  <a:lnTo>
                    <a:pt x="793" y="809"/>
                  </a:lnTo>
                  <a:lnTo>
                    <a:pt x="807" y="817"/>
                  </a:lnTo>
                  <a:lnTo>
                    <a:pt x="819" y="825"/>
                  </a:lnTo>
                  <a:lnTo>
                    <a:pt x="819" y="825"/>
                  </a:lnTo>
                  <a:lnTo>
                    <a:pt x="831" y="835"/>
                  </a:lnTo>
                  <a:lnTo>
                    <a:pt x="845" y="843"/>
                  </a:lnTo>
                  <a:lnTo>
                    <a:pt x="859" y="847"/>
                  </a:lnTo>
                  <a:lnTo>
                    <a:pt x="871" y="849"/>
                  </a:lnTo>
                  <a:lnTo>
                    <a:pt x="871" y="849"/>
                  </a:lnTo>
                  <a:lnTo>
                    <a:pt x="881" y="847"/>
                  </a:lnTo>
                  <a:lnTo>
                    <a:pt x="891" y="845"/>
                  </a:lnTo>
                  <a:lnTo>
                    <a:pt x="899" y="841"/>
                  </a:lnTo>
                  <a:lnTo>
                    <a:pt x="909" y="835"/>
                  </a:lnTo>
                  <a:lnTo>
                    <a:pt x="915" y="829"/>
                  </a:lnTo>
                  <a:lnTo>
                    <a:pt x="923" y="819"/>
                  </a:lnTo>
                  <a:lnTo>
                    <a:pt x="927" y="809"/>
                  </a:lnTo>
                  <a:lnTo>
                    <a:pt x="933" y="799"/>
                  </a:lnTo>
                  <a:lnTo>
                    <a:pt x="933" y="799"/>
                  </a:lnTo>
                  <a:lnTo>
                    <a:pt x="945" y="760"/>
                  </a:lnTo>
                  <a:lnTo>
                    <a:pt x="945" y="760"/>
                  </a:lnTo>
                  <a:lnTo>
                    <a:pt x="1098" y="760"/>
                  </a:lnTo>
                  <a:lnTo>
                    <a:pt x="1098" y="760"/>
                  </a:lnTo>
                  <a:lnTo>
                    <a:pt x="1102" y="748"/>
                  </a:lnTo>
                  <a:lnTo>
                    <a:pt x="1102" y="748"/>
                  </a:lnTo>
                  <a:lnTo>
                    <a:pt x="1098" y="726"/>
                  </a:lnTo>
                  <a:lnTo>
                    <a:pt x="1092" y="702"/>
                  </a:lnTo>
                  <a:lnTo>
                    <a:pt x="1076" y="658"/>
                  </a:lnTo>
                  <a:lnTo>
                    <a:pt x="1058" y="615"/>
                  </a:lnTo>
                  <a:lnTo>
                    <a:pt x="1038" y="571"/>
                  </a:lnTo>
                  <a:lnTo>
                    <a:pt x="1020" y="525"/>
                  </a:lnTo>
                  <a:lnTo>
                    <a:pt x="1012" y="503"/>
                  </a:lnTo>
                  <a:lnTo>
                    <a:pt x="1004" y="481"/>
                  </a:lnTo>
                  <a:lnTo>
                    <a:pt x="1000" y="458"/>
                  </a:lnTo>
                  <a:lnTo>
                    <a:pt x="996" y="434"/>
                  </a:lnTo>
                  <a:lnTo>
                    <a:pt x="994" y="410"/>
                  </a:lnTo>
                  <a:lnTo>
                    <a:pt x="994" y="386"/>
                  </a:lnTo>
                  <a:lnTo>
                    <a:pt x="994" y="386"/>
                  </a:lnTo>
                  <a:lnTo>
                    <a:pt x="992" y="362"/>
                  </a:lnTo>
                  <a:lnTo>
                    <a:pt x="988" y="340"/>
                  </a:lnTo>
                  <a:lnTo>
                    <a:pt x="982" y="318"/>
                  </a:lnTo>
                  <a:lnTo>
                    <a:pt x="978" y="296"/>
                  </a:lnTo>
                  <a:lnTo>
                    <a:pt x="978" y="296"/>
                  </a:lnTo>
                  <a:lnTo>
                    <a:pt x="972" y="233"/>
                  </a:lnTo>
                  <a:lnTo>
                    <a:pt x="964" y="167"/>
                  </a:lnTo>
                  <a:lnTo>
                    <a:pt x="964" y="167"/>
                  </a:lnTo>
                  <a:lnTo>
                    <a:pt x="962" y="151"/>
                  </a:lnTo>
                  <a:lnTo>
                    <a:pt x="954" y="139"/>
                  </a:lnTo>
                  <a:lnTo>
                    <a:pt x="954" y="139"/>
                  </a:lnTo>
                  <a:lnTo>
                    <a:pt x="791" y="189"/>
                  </a:lnTo>
                  <a:lnTo>
                    <a:pt x="791"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7" name="Freeform 17">
              <a:extLst>
                <a:ext uri="{FF2B5EF4-FFF2-40B4-BE49-F238E27FC236}">
                  <a16:creationId xmlns:a16="http://schemas.microsoft.com/office/drawing/2014/main" id="{D8C43C1A-5052-4BC8-AE9B-CA794E0E82F6}"/>
                </a:ext>
              </a:extLst>
            </p:cNvPr>
            <p:cNvSpPr>
              <a:spLocks/>
            </p:cNvSpPr>
            <p:nvPr/>
          </p:nvSpPr>
          <p:spPr bwMode="auto">
            <a:xfrm>
              <a:off x="1127126" y="1938338"/>
              <a:ext cx="1319213" cy="2035175"/>
            </a:xfrm>
            <a:custGeom>
              <a:avLst/>
              <a:gdLst>
                <a:gd name="T0" fmla="*/ 300 w 831"/>
                <a:gd name="T1" fmla="*/ 1282 h 1282"/>
                <a:gd name="T2" fmla="*/ 320 w 831"/>
                <a:gd name="T3" fmla="*/ 1276 h 1282"/>
                <a:gd name="T4" fmla="*/ 344 w 831"/>
                <a:gd name="T5" fmla="*/ 1234 h 1282"/>
                <a:gd name="T6" fmla="*/ 374 w 831"/>
                <a:gd name="T7" fmla="*/ 1192 h 1282"/>
                <a:gd name="T8" fmla="*/ 398 w 831"/>
                <a:gd name="T9" fmla="*/ 1200 h 1282"/>
                <a:gd name="T10" fmla="*/ 431 w 831"/>
                <a:gd name="T11" fmla="*/ 1230 h 1282"/>
                <a:gd name="T12" fmla="*/ 463 w 831"/>
                <a:gd name="T13" fmla="*/ 1240 h 1282"/>
                <a:gd name="T14" fmla="*/ 495 w 831"/>
                <a:gd name="T15" fmla="*/ 1210 h 1282"/>
                <a:gd name="T16" fmla="*/ 551 w 831"/>
                <a:gd name="T17" fmla="*/ 1137 h 1282"/>
                <a:gd name="T18" fmla="*/ 577 w 831"/>
                <a:gd name="T19" fmla="*/ 1073 h 1282"/>
                <a:gd name="T20" fmla="*/ 644 w 831"/>
                <a:gd name="T21" fmla="*/ 1020 h 1282"/>
                <a:gd name="T22" fmla="*/ 714 w 831"/>
                <a:gd name="T23" fmla="*/ 994 h 1282"/>
                <a:gd name="T24" fmla="*/ 742 w 831"/>
                <a:gd name="T25" fmla="*/ 990 h 1282"/>
                <a:gd name="T26" fmla="*/ 765 w 831"/>
                <a:gd name="T27" fmla="*/ 1022 h 1282"/>
                <a:gd name="T28" fmla="*/ 793 w 831"/>
                <a:gd name="T29" fmla="*/ 1077 h 1282"/>
                <a:gd name="T30" fmla="*/ 831 w 831"/>
                <a:gd name="T31" fmla="*/ 984 h 1282"/>
                <a:gd name="T32" fmla="*/ 819 w 831"/>
                <a:gd name="T33" fmla="*/ 956 h 1282"/>
                <a:gd name="T34" fmla="*/ 799 w 831"/>
                <a:gd name="T35" fmla="*/ 938 h 1282"/>
                <a:gd name="T36" fmla="*/ 777 w 831"/>
                <a:gd name="T37" fmla="*/ 940 h 1282"/>
                <a:gd name="T38" fmla="*/ 720 w 831"/>
                <a:gd name="T39" fmla="*/ 920 h 1282"/>
                <a:gd name="T40" fmla="*/ 680 w 831"/>
                <a:gd name="T41" fmla="*/ 868 h 1282"/>
                <a:gd name="T42" fmla="*/ 642 w 831"/>
                <a:gd name="T43" fmla="*/ 833 h 1282"/>
                <a:gd name="T44" fmla="*/ 598 w 831"/>
                <a:gd name="T45" fmla="*/ 775 h 1282"/>
                <a:gd name="T46" fmla="*/ 594 w 831"/>
                <a:gd name="T47" fmla="*/ 705 h 1282"/>
                <a:gd name="T48" fmla="*/ 606 w 831"/>
                <a:gd name="T49" fmla="*/ 624 h 1282"/>
                <a:gd name="T50" fmla="*/ 585 w 831"/>
                <a:gd name="T51" fmla="*/ 544 h 1282"/>
                <a:gd name="T52" fmla="*/ 585 w 831"/>
                <a:gd name="T53" fmla="*/ 521 h 1282"/>
                <a:gd name="T54" fmla="*/ 557 w 831"/>
                <a:gd name="T55" fmla="*/ 367 h 1282"/>
                <a:gd name="T56" fmla="*/ 573 w 831"/>
                <a:gd name="T57" fmla="*/ 324 h 1282"/>
                <a:gd name="T58" fmla="*/ 610 w 831"/>
                <a:gd name="T59" fmla="*/ 250 h 1282"/>
                <a:gd name="T60" fmla="*/ 642 w 831"/>
                <a:gd name="T61" fmla="*/ 216 h 1282"/>
                <a:gd name="T62" fmla="*/ 674 w 831"/>
                <a:gd name="T63" fmla="*/ 137 h 1282"/>
                <a:gd name="T64" fmla="*/ 688 w 831"/>
                <a:gd name="T65" fmla="*/ 27 h 1282"/>
                <a:gd name="T66" fmla="*/ 672 w 831"/>
                <a:gd name="T67" fmla="*/ 0 h 1282"/>
                <a:gd name="T68" fmla="*/ 652 w 831"/>
                <a:gd name="T69" fmla="*/ 25 h 1282"/>
                <a:gd name="T70" fmla="*/ 636 w 831"/>
                <a:gd name="T71" fmla="*/ 59 h 1282"/>
                <a:gd name="T72" fmla="*/ 600 w 831"/>
                <a:gd name="T73" fmla="*/ 71 h 1282"/>
                <a:gd name="T74" fmla="*/ 511 w 831"/>
                <a:gd name="T75" fmla="*/ 87 h 1282"/>
                <a:gd name="T76" fmla="*/ 402 w 831"/>
                <a:gd name="T77" fmla="*/ 143 h 1282"/>
                <a:gd name="T78" fmla="*/ 330 w 831"/>
                <a:gd name="T79" fmla="*/ 189 h 1282"/>
                <a:gd name="T80" fmla="*/ 280 w 831"/>
                <a:gd name="T81" fmla="*/ 202 h 1282"/>
                <a:gd name="T82" fmla="*/ 245 w 831"/>
                <a:gd name="T83" fmla="*/ 192 h 1282"/>
                <a:gd name="T84" fmla="*/ 227 w 831"/>
                <a:gd name="T85" fmla="*/ 185 h 1282"/>
                <a:gd name="T86" fmla="*/ 205 w 831"/>
                <a:gd name="T87" fmla="*/ 194 h 1282"/>
                <a:gd name="T88" fmla="*/ 155 w 831"/>
                <a:gd name="T89" fmla="*/ 266 h 1282"/>
                <a:gd name="T90" fmla="*/ 125 w 831"/>
                <a:gd name="T91" fmla="*/ 320 h 1282"/>
                <a:gd name="T92" fmla="*/ 72 w 831"/>
                <a:gd name="T93" fmla="*/ 350 h 1282"/>
                <a:gd name="T94" fmla="*/ 32 w 831"/>
                <a:gd name="T95" fmla="*/ 367 h 1282"/>
                <a:gd name="T96" fmla="*/ 56 w 831"/>
                <a:gd name="T97" fmla="*/ 427 h 1282"/>
                <a:gd name="T98" fmla="*/ 38 w 831"/>
                <a:gd name="T99" fmla="*/ 503 h 1282"/>
                <a:gd name="T100" fmla="*/ 18 w 831"/>
                <a:gd name="T101" fmla="*/ 536 h 1282"/>
                <a:gd name="T102" fmla="*/ 34 w 831"/>
                <a:gd name="T103" fmla="*/ 636 h 1282"/>
                <a:gd name="T104" fmla="*/ 68 w 831"/>
                <a:gd name="T105" fmla="*/ 805 h 1282"/>
                <a:gd name="T106" fmla="*/ 58 w 831"/>
                <a:gd name="T107" fmla="*/ 886 h 1282"/>
                <a:gd name="T108" fmla="*/ 22 w 831"/>
                <a:gd name="T109" fmla="*/ 938 h 1282"/>
                <a:gd name="T110" fmla="*/ 2 w 831"/>
                <a:gd name="T111" fmla="*/ 972 h 1282"/>
                <a:gd name="T112" fmla="*/ 16 w 831"/>
                <a:gd name="T113" fmla="*/ 1016 h 1282"/>
                <a:gd name="T114" fmla="*/ 52 w 831"/>
                <a:gd name="T115" fmla="*/ 1051 h 1282"/>
                <a:gd name="T116" fmla="*/ 68 w 831"/>
                <a:gd name="T117" fmla="*/ 1111 h 1282"/>
                <a:gd name="T118" fmla="*/ 56 w 831"/>
                <a:gd name="T119" fmla="*/ 1165 h 1282"/>
                <a:gd name="T120" fmla="*/ 64 w 831"/>
                <a:gd name="T121" fmla="*/ 1210 h 1282"/>
                <a:gd name="T122" fmla="*/ 105 w 831"/>
                <a:gd name="T123" fmla="*/ 1232 h 1282"/>
                <a:gd name="T124" fmla="*/ 259 w 831"/>
                <a:gd name="T125" fmla="*/ 127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1282">
                  <a:moveTo>
                    <a:pt x="259" y="1276"/>
                  </a:moveTo>
                  <a:lnTo>
                    <a:pt x="259" y="1276"/>
                  </a:lnTo>
                  <a:lnTo>
                    <a:pt x="282" y="1280"/>
                  </a:lnTo>
                  <a:lnTo>
                    <a:pt x="300" y="1282"/>
                  </a:lnTo>
                  <a:lnTo>
                    <a:pt x="300" y="1282"/>
                  </a:lnTo>
                  <a:lnTo>
                    <a:pt x="308" y="1280"/>
                  </a:lnTo>
                  <a:lnTo>
                    <a:pt x="314" y="1280"/>
                  </a:lnTo>
                  <a:lnTo>
                    <a:pt x="320" y="1276"/>
                  </a:lnTo>
                  <a:lnTo>
                    <a:pt x="324" y="1272"/>
                  </a:lnTo>
                  <a:lnTo>
                    <a:pt x="334" y="1258"/>
                  </a:lnTo>
                  <a:lnTo>
                    <a:pt x="344" y="1234"/>
                  </a:lnTo>
                  <a:lnTo>
                    <a:pt x="344" y="1234"/>
                  </a:lnTo>
                  <a:lnTo>
                    <a:pt x="352" y="1216"/>
                  </a:lnTo>
                  <a:lnTo>
                    <a:pt x="360" y="1202"/>
                  </a:lnTo>
                  <a:lnTo>
                    <a:pt x="370" y="1194"/>
                  </a:lnTo>
                  <a:lnTo>
                    <a:pt x="374" y="1192"/>
                  </a:lnTo>
                  <a:lnTo>
                    <a:pt x="378" y="1192"/>
                  </a:lnTo>
                  <a:lnTo>
                    <a:pt x="378" y="1192"/>
                  </a:lnTo>
                  <a:lnTo>
                    <a:pt x="388" y="1194"/>
                  </a:lnTo>
                  <a:lnTo>
                    <a:pt x="398" y="1200"/>
                  </a:lnTo>
                  <a:lnTo>
                    <a:pt x="410" y="1210"/>
                  </a:lnTo>
                  <a:lnTo>
                    <a:pt x="424" y="1224"/>
                  </a:lnTo>
                  <a:lnTo>
                    <a:pt x="424" y="1224"/>
                  </a:lnTo>
                  <a:lnTo>
                    <a:pt x="431" y="1230"/>
                  </a:lnTo>
                  <a:lnTo>
                    <a:pt x="441" y="1234"/>
                  </a:lnTo>
                  <a:lnTo>
                    <a:pt x="453" y="1238"/>
                  </a:lnTo>
                  <a:lnTo>
                    <a:pt x="463" y="1240"/>
                  </a:lnTo>
                  <a:lnTo>
                    <a:pt x="463" y="1240"/>
                  </a:lnTo>
                  <a:lnTo>
                    <a:pt x="467" y="1240"/>
                  </a:lnTo>
                  <a:lnTo>
                    <a:pt x="469" y="1238"/>
                  </a:lnTo>
                  <a:lnTo>
                    <a:pt x="469" y="1238"/>
                  </a:lnTo>
                  <a:lnTo>
                    <a:pt x="495" y="1210"/>
                  </a:lnTo>
                  <a:lnTo>
                    <a:pt x="521" y="1183"/>
                  </a:lnTo>
                  <a:lnTo>
                    <a:pt x="533" y="1167"/>
                  </a:lnTo>
                  <a:lnTo>
                    <a:pt x="543" y="1153"/>
                  </a:lnTo>
                  <a:lnTo>
                    <a:pt x="551" y="1137"/>
                  </a:lnTo>
                  <a:lnTo>
                    <a:pt x="557" y="1121"/>
                  </a:lnTo>
                  <a:lnTo>
                    <a:pt x="557" y="1121"/>
                  </a:lnTo>
                  <a:lnTo>
                    <a:pt x="567" y="1095"/>
                  </a:lnTo>
                  <a:lnTo>
                    <a:pt x="577" y="1073"/>
                  </a:lnTo>
                  <a:lnTo>
                    <a:pt x="591" y="1055"/>
                  </a:lnTo>
                  <a:lnTo>
                    <a:pt x="606" y="1041"/>
                  </a:lnTo>
                  <a:lnTo>
                    <a:pt x="624" y="1029"/>
                  </a:lnTo>
                  <a:lnTo>
                    <a:pt x="644" y="1020"/>
                  </a:lnTo>
                  <a:lnTo>
                    <a:pt x="664" y="1010"/>
                  </a:lnTo>
                  <a:lnTo>
                    <a:pt x="686" y="1002"/>
                  </a:lnTo>
                  <a:lnTo>
                    <a:pt x="686" y="1002"/>
                  </a:lnTo>
                  <a:lnTo>
                    <a:pt x="714" y="994"/>
                  </a:lnTo>
                  <a:lnTo>
                    <a:pt x="726" y="990"/>
                  </a:lnTo>
                  <a:lnTo>
                    <a:pt x="734" y="990"/>
                  </a:lnTo>
                  <a:lnTo>
                    <a:pt x="734" y="990"/>
                  </a:lnTo>
                  <a:lnTo>
                    <a:pt x="742" y="990"/>
                  </a:lnTo>
                  <a:lnTo>
                    <a:pt x="748" y="994"/>
                  </a:lnTo>
                  <a:lnTo>
                    <a:pt x="752" y="998"/>
                  </a:lnTo>
                  <a:lnTo>
                    <a:pt x="756" y="1004"/>
                  </a:lnTo>
                  <a:lnTo>
                    <a:pt x="765" y="1022"/>
                  </a:lnTo>
                  <a:lnTo>
                    <a:pt x="775" y="1047"/>
                  </a:lnTo>
                  <a:lnTo>
                    <a:pt x="775" y="1047"/>
                  </a:lnTo>
                  <a:lnTo>
                    <a:pt x="779" y="1057"/>
                  </a:lnTo>
                  <a:lnTo>
                    <a:pt x="793" y="1077"/>
                  </a:lnTo>
                  <a:lnTo>
                    <a:pt x="793" y="1077"/>
                  </a:lnTo>
                  <a:lnTo>
                    <a:pt x="817" y="1025"/>
                  </a:lnTo>
                  <a:lnTo>
                    <a:pt x="825" y="1004"/>
                  </a:lnTo>
                  <a:lnTo>
                    <a:pt x="831" y="984"/>
                  </a:lnTo>
                  <a:lnTo>
                    <a:pt x="831" y="984"/>
                  </a:lnTo>
                  <a:lnTo>
                    <a:pt x="829" y="978"/>
                  </a:lnTo>
                  <a:lnTo>
                    <a:pt x="827" y="970"/>
                  </a:lnTo>
                  <a:lnTo>
                    <a:pt x="819" y="956"/>
                  </a:lnTo>
                  <a:lnTo>
                    <a:pt x="809" y="942"/>
                  </a:lnTo>
                  <a:lnTo>
                    <a:pt x="803" y="940"/>
                  </a:lnTo>
                  <a:lnTo>
                    <a:pt x="799" y="938"/>
                  </a:lnTo>
                  <a:lnTo>
                    <a:pt x="799" y="938"/>
                  </a:lnTo>
                  <a:lnTo>
                    <a:pt x="799" y="938"/>
                  </a:lnTo>
                  <a:lnTo>
                    <a:pt x="799" y="938"/>
                  </a:lnTo>
                  <a:lnTo>
                    <a:pt x="777" y="940"/>
                  </a:lnTo>
                  <a:lnTo>
                    <a:pt x="777" y="940"/>
                  </a:lnTo>
                  <a:lnTo>
                    <a:pt x="759" y="938"/>
                  </a:lnTo>
                  <a:lnTo>
                    <a:pt x="746" y="934"/>
                  </a:lnTo>
                  <a:lnTo>
                    <a:pt x="732" y="928"/>
                  </a:lnTo>
                  <a:lnTo>
                    <a:pt x="720" y="920"/>
                  </a:lnTo>
                  <a:lnTo>
                    <a:pt x="708" y="908"/>
                  </a:lnTo>
                  <a:lnTo>
                    <a:pt x="698" y="896"/>
                  </a:lnTo>
                  <a:lnTo>
                    <a:pt x="680" y="868"/>
                  </a:lnTo>
                  <a:lnTo>
                    <a:pt x="680" y="868"/>
                  </a:lnTo>
                  <a:lnTo>
                    <a:pt x="672" y="858"/>
                  </a:lnTo>
                  <a:lnTo>
                    <a:pt x="662" y="849"/>
                  </a:lnTo>
                  <a:lnTo>
                    <a:pt x="642" y="833"/>
                  </a:lnTo>
                  <a:lnTo>
                    <a:pt x="642" y="833"/>
                  </a:lnTo>
                  <a:lnTo>
                    <a:pt x="626" y="819"/>
                  </a:lnTo>
                  <a:lnTo>
                    <a:pt x="614" y="807"/>
                  </a:lnTo>
                  <a:lnTo>
                    <a:pt x="604" y="791"/>
                  </a:lnTo>
                  <a:lnTo>
                    <a:pt x="598" y="775"/>
                  </a:lnTo>
                  <a:lnTo>
                    <a:pt x="594" y="759"/>
                  </a:lnTo>
                  <a:lnTo>
                    <a:pt x="592" y="741"/>
                  </a:lnTo>
                  <a:lnTo>
                    <a:pt x="592" y="723"/>
                  </a:lnTo>
                  <a:lnTo>
                    <a:pt x="594" y="705"/>
                  </a:lnTo>
                  <a:lnTo>
                    <a:pt x="594" y="705"/>
                  </a:lnTo>
                  <a:lnTo>
                    <a:pt x="602" y="666"/>
                  </a:lnTo>
                  <a:lnTo>
                    <a:pt x="604" y="644"/>
                  </a:lnTo>
                  <a:lnTo>
                    <a:pt x="606" y="624"/>
                  </a:lnTo>
                  <a:lnTo>
                    <a:pt x="604" y="604"/>
                  </a:lnTo>
                  <a:lnTo>
                    <a:pt x="602" y="584"/>
                  </a:lnTo>
                  <a:lnTo>
                    <a:pt x="594" y="564"/>
                  </a:lnTo>
                  <a:lnTo>
                    <a:pt x="585" y="544"/>
                  </a:lnTo>
                  <a:lnTo>
                    <a:pt x="585" y="544"/>
                  </a:lnTo>
                  <a:lnTo>
                    <a:pt x="585" y="540"/>
                  </a:lnTo>
                  <a:lnTo>
                    <a:pt x="585" y="534"/>
                  </a:lnTo>
                  <a:lnTo>
                    <a:pt x="585" y="521"/>
                  </a:lnTo>
                  <a:lnTo>
                    <a:pt x="585" y="521"/>
                  </a:lnTo>
                  <a:lnTo>
                    <a:pt x="559" y="383"/>
                  </a:lnTo>
                  <a:lnTo>
                    <a:pt x="559" y="383"/>
                  </a:lnTo>
                  <a:lnTo>
                    <a:pt x="557" y="367"/>
                  </a:lnTo>
                  <a:lnTo>
                    <a:pt x="557" y="361"/>
                  </a:lnTo>
                  <a:lnTo>
                    <a:pt x="559" y="356"/>
                  </a:lnTo>
                  <a:lnTo>
                    <a:pt x="559" y="356"/>
                  </a:lnTo>
                  <a:lnTo>
                    <a:pt x="573" y="324"/>
                  </a:lnTo>
                  <a:lnTo>
                    <a:pt x="587" y="292"/>
                  </a:lnTo>
                  <a:lnTo>
                    <a:pt x="592" y="278"/>
                  </a:lnTo>
                  <a:lnTo>
                    <a:pt x="602" y="264"/>
                  </a:lnTo>
                  <a:lnTo>
                    <a:pt x="610" y="250"/>
                  </a:lnTo>
                  <a:lnTo>
                    <a:pt x="622" y="240"/>
                  </a:lnTo>
                  <a:lnTo>
                    <a:pt x="622" y="240"/>
                  </a:lnTo>
                  <a:lnTo>
                    <a:pt x="634" y="228"/>
                  </a:lnTo>
                  <a:lnTo>
                    <a:pt x="642" y="216"/>
                  </a:lnTo>
                  <a:lnTo>
                    <a:pt x="652" y="204"/>
                  </a:lnTo>
                  <a:lnTo>
                    <a:pt x="658" y="191"/>
                  </a:lnTo>
                  <a:lnTo>
                    <a:pt x="668" y="165"/>
                  </a:lnTo>
                  <a:lnTo>
                    <a:pt x="674" y="137"/>
                  </a:lnTo>
                  <a:lnTo>
                    <a:pt x="678" y="111"/>
                  </a:lnTo>
                  <a:lnTo>
                    <a:pt x="680" y="81"/>
                  </a:lnTo>
                  <a:lnTo>
                    <a:pt x="684" y="53"/>
                  </a:lnTo>
                  <a:lnTo>
                    <a:pt x="688" y="27"/>
                  </a:lnTo>
                  <a:lnTo>
                    <a:pt x="688" y="27"/>
                  </a:lnTo>
                  <a:lnTo>
                    <a:pt x="686" y="22"/>
                  </a:lnTo>
                  <a:lnTo>
                    <a:pt x="682" y="14"/>
                  </a:lnTo>
                  <a:lnTo>
                    <a:pt x="672" y="0"/>
                  </a:lnTo>
                  <a:lnTo>
                    <a:pt x="672" y="0"/>
                  </a:lnTo>
                  <a:lnTo>
                    <a:pt x="660" y="14"/>
                  </a:lnTo>
                  <a:lnTo>
                    <a:pt x="654" y="20"/>
                  </a:lnTo>
                  <a:lnTo>
                    <a:pt x="652" y="25"/>
                  </a:lnTo>
                  <a:lnTo>
                    <a:pt x="652" y="25"/>
                  </a:lnTo>
                  <a:lnTo>
                    <a:pt x="646" y="45"/>
                  </a:lnTo>
                  <a:lnTo>
                    <a:pt x="642" y="51"/>
                  </a:lnTo>
                  <a:lnTo>
                    <a:pt x="636" y="59"/>
                  </a:lnTo>
                  <a:lnTo>
                    <a:pt x="630" y="63"/>
                  </a:lnTo>
                  <a:lnTo>
                    <a:pt x="622" y="67"/>
                  </a:lnTo>
                  <a:lnTo>
                    <a:pt x="612" y="69"/>
                  </a:lnTo>
                  <a:lnTo>
                    <a:pt x="600" y="71"/>
                  </a:lnTo>
                  <a:lnTo>
                    <a:pt x="600" y="71"/>
                  </a:lnTo>
                  <a:lnTo>
                    <a:pt x="571" y="73"/>
                  </a:lnTo>
                  <a:lnTo>
                    <a:pt x="539" y="79"/>
                  </a:lnTo>
                  <a:lnTo>
                    <a:pt x="511" y="87"/>
                  </a:lnTo>
                  <a:lnTo>
                    <a:pt x="481" y="99"/>
                  </a:lnTo>
                  <a:lnTo>
                    <a:pt x="455" y="111"/>
                  </a:lnTo>
                  <a:lnTo>
                    <a:pt x="427" y="127"/>
                  </a:lnTo>
                  <a:lnTo>
                    <a:pt x="402" y="143"/>
                  </a:lnTo>
                  <a:lnTo>
                    <a:pt x="376" y="159"/>
                  </a:lnTo>
                  <a:lnTo>
                    <a:pt x="376" y="159"/>
                  </a:lnTo>
                  <a:lnTo>
                    <a:pt x="352" y="175"/>
                  </a:lnTo>
                  <a:lnTo>
                    <a:pt x="330" y="189"/>
                  </a:lnTo>
                  <a:lnTo>
                    <a:pt x="318" y="194"/>
                  </a:lnTo>
                  <a:lnTo>
                    <a:pt x="306" y="198"/>
                  </a:lnTo>
                  <a:lnTo>
                    <a:pt x="292" y="200"/>
                  </a:lnTo>
                  <a:lnTo>
                    <a:pt x="280" y="202"/>
                  </a:lnTo>
                  <a:lnTo>
                    <a:pt x="280" y="202"/>
                  </a:lnTo>
                  <a:lnTo>
                    <a:pt x="268" y="200"/>
                  </a:lnTo>
                  <a:lnTo>
                    <a:pt x="257" y="198"/>
                  </a:lnTo>
                  <a:lnTo>
                    <a:pt x="245" y="192"/>
                  </a:lnTo>
                  <a:lnTo>
                    <a:pt x="231" y="187"/>
                  </a:lnTo>
                  <a:lnTo>
                    <a:pt x="231" y="187"/>
                  </a:lnTo>
                  <a:lnTo>
                    <a:pt x="227" y="185"/>
                  </a:lnTo>
                  <a:lnTo>
                    <a:pt x="227" y="185"/>
                  </a:lnTo>
                  <a:lnTo>
                    <a:pt x="215" y="189"/>
                  </a:lnTo>
                  <a:lnTo>
                    <a:pt x="209" y="191"/>
                  </a:lnTo>
                  <a:lnTo>
                    <a:pt x="205" y="194"/>
                  </a:lnTo>
                  <a:lnTo>
                    <a:pt x="205" y="194"/>
                  </a:lnTo>
                  <a:lnTo>
                    <a:pt x="177" y="228"/>
                  </a:lnTo>
                  <a:lnTo>
                    <a:pt x="163" y="248"/>
                  </a:lnTo>
                  <a:lnTo>
                    <a:pt x="155" y="266"/>
                  </a:lnTo>
                  <a:lnTo>
                    <a:pt x="155" y="266"/>
                  </a:lnTo>
                  <a:lnTo>
                    <a:pt x="149" y="282"/>
                  </a:lnTo>
                  <a:lnTo>
                    <a:pt x="141" y="296"/>
                  </a:lnTo>
                  <a:lnTo>
                    <a:pt x="135" y="310"/>
                  </a:lnTo>
                  <a:lnTo>
                    <a:pt x="125" y="320"/>
                  </a:lnTo>
                  <a:lnTo>
                    <a:pt x="115" y="330"/>
                  </a:lnTo>
                  <a:lnTo>
                    <a:pt x="103" y="338"/>
                  </a:lnTo>
                  <a:lnTo>
                    <a:pt x="90" y="344"/>
                  </a:lnTo>
                  <a:lnTo>
                    <a:pt x="72" y="350"/>
                  </a:lnTo>
                  <a:lnTo>
                    <a:pt x="72" y="350"/>
                  </a:lnTo>
                  <a:lnTo>
                    <a:pt x="64" y="352"/>
                  </a:lnTo>
                  <a:lnTo>
                    <a:pt x="54" y="356"/>
                  </a:lnTo>
                  <a:lnTo>
                    <a:pt x="32" y="367"/>
                  </a:lnTo>
                  <a:lnTo>
                    <a:pt x="32" y="367"/>
                  </a:lnTo>
                  <a:lnTo>
                    <a:pt x="44" y="387"/>
                  </a:lnTo>
                  <a:lnTo>
                    <a:pt x="52" y="407"/>
                  </a:lnTo>
                  <a:lnTo>
                    <a:pt x="56" y="427"/>
                  </a:lnTo>
                  <a:lnTo>
                    <a:pt x="56" y="447"/>
                  </a:lnTo>
                  <a:lnTo>
                    <a:pt x="52" y="465"/>
                  </a:lnTo>
                  <a:lnTo>
                    <a:pt x="46" y="485"/>
                  </a:lnTo>
                  <a:lnTo>
                    <a:pt x="38" y="503"/>
                  </a:lnTo>
                  <a:lnTo>
                    <a:pt x="26" y="521"/>
                  </a:lnTo>
                  <a:lnTo>
                    <a:pt x="26" y="521"/>
                  </a:lnTo>
                  <a:lnTo>
                    <a:pt x="22" y="528"/>
                  </a:lnTo>
                  <a:lnTo>
                    <a:pt x="18" y="536"/>
                  </a:lnTo>
                  <a:lnTo>
                    <a:pt x="18" y="544"/>
                  </a:lnTo>
                  <a:lnTo>
                    <a:pt x="18" y="552"/>
                  </a:lnTo>
                  <a:lnTo>
                    <a:pt x="18" y="552"/>
                  </a:lnTo>
                  <a:lnTo>
                    <a:pt x="34" y="636"/>
                  </a:lnTo>
                  <a:lnTo>
                    <a:pt x="52" y="721"/>
                  </a:lnTo>
                  <a:lnTo>
                    <a:pt x="52" y="721"/>
                  </a:lnTo>
                  <a:lnTo>
                    <a:pt x="64" y="777"/>
                  </a:lnTo>
                  <a:lnTo>
                    <a:pt x="68" y="805"/>
                  </a:lnTo>
                  <a:lnTo>
                    <a:pt x="70" y="833"/>
                  </a:lnTo>
                  <a:lnTo>
                    <a:pt x="66" y="860"/>
                  </a:lnTo>
                  <a:lnTo>
                    <a:pt x="62" y="874"/>
                  </a:lnTo>
                  <a:lnTo>
                    <a:pt x="58" y="886"/>
                  </a:lnTo>
                  <a:lnTo>
                    <a:pt x="52" y="900"/>
                  </a:lnTo>
                  <a:lnTo>
                    <a:pt x="44" y="912"/>
                  </a:lnTo>
                  <a:lnTo>
                    <a:pt x="34" y="926"/>
                  </a:lnTo>
                  <a:lnTo>
                    <a:pt x="22" y="938"/>
                  </a:lnTo>
                  <a:lnTo>
                    <a:pt x="22" y="938"/>
                  </a:lnTo>
                  <a:lnTo>
                    <a:pt x="12" y="948"/>
                  </a:lnTo>
                  <a:lnTo>
                    <a:pt x="6" y="960"/>
                  </a:lnTo>
                  <a:lnTo>
                    <a:pt x="2" y="972"/>
                  </a:lnTo>
                  <a:lnTo>
                    <a:pt x="0" y="982"/>
                  </a:lnTo>
                  <a:lnTo>
                    <a:pt x="2" y="994"/>
                  </a:lnTo>
                  <a:lnTo>
                    <a:pt x="8" y="1004"/>
                  </a:lnTo>
                  <a:lnTo>
                    <a:pt x="16" y="1016"/>
                  </a:lnTo>
                  <a:lnTo>
                    <a:pt x="28" y="1025"/>
                  </a:lnTo>
                  <a:lnTo>
                    <a:pt x="28" y="1025"/>
                  </a:lnTo>
                  <a:lnTo>
                    <a:pt x="42" y="1037"/>
                  </a:lnTo>
                  <a:lnTo>
                    <a:pt x="52" y="1051"/>
                  </a:lnTo>
                  <a:lnTo>
                    <a:pt x="60" y="1065"/>
                  </a:lnTo>
                  <a:lnTo>
                    <a:pt x="64" y="1079"/>
                  </a:lnTo>
                  <a:lnTo>
                    <a:pt x="68" y="1095"/>
                  </a:lnTo>
                  <a:lnTo>
                    <a:pt x="68" y="1111"/>
                  </a:lnTo>
                  <a:lnTo>
                    <a:pt x="66" y="1129"/>
                  </a:lnTo>
                  <a:lnTo>
                    <a:pt x="62" y="1147"/>
                  </a:lnTo>
                  <a:lnTo>
                    <a:pt x="62" y="1147"/>
                  </a:lnTo>
                  <a:lnTo>
                    <a:pt x="56" y="1165"/>
                  </a:lnTo>
                  <a:lnTo>
                    <a:pt x="54" y="1179"/>
                  </a:lnTo>
                  <a:lnTo>
                    <a:pt x="54" y="1190"/>
                  </a:lnTo>
                  <a:lnTo>
                    <a:pt x="58" y="1200"/>
                  </a:lnTo>
                  <a:lnTo>
                    <a:pt x="64" y="1210"/>
                  </a:lnTo>
                  <a:lnTo>
                    <a:pt x="74" y="1216"/>
                  </a:lnTo>
                  <a:lnTo>
                    <a:pt x="88" y="1224"/>
                  </a:lnTo>
                  <a:lnTo>
                    <a:pt x="105" y="1232"/>
                  </a:lnTo>
                  <a:lnTo>
                    <a:pt x="105" y="1232"/>
                  </a:lnTo>
                  <a:lnTo>
                    <a:pt x="143" y="1246"/>
                  </a:lnTo>
                  <a:lnTo>
                    <a:pt x="179" y="1258"/>
                  </a:lnTo>
                  <a:lnTo>
                    <a:pt x="219" y="1270"/>
                  </a:lnTo>
                  <a:lnTo>
                    <a:pt x="259" y="1276"/>
                  </a:lnTo>
                  <a:lnTo>
                    <a:pt x="259" y="1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8" name="Freeform 18">
              <a:extLst>
                <a:ext uri="{FF2B5EF4-FFF2-40B4-BE49-F238E27FC236}">
                  <a16:creationId xmlns:a16="http://schemas.microsoft.com/office/drawing/2014/main" id="{DE87CB99-D8A9-4348-B27C-F0AF5C94B08F}"/>
                </a:ext>
              </a:extLst>
            </p:cNvPr>
            <p:cNvSpPr>
              <a:spLocks/>
            </p:cNvSpPr>
            <p:nvPr/>
          </p:nvSpPr>
          <p:spPr bwMode="auto">
            <a:xfrm>
              <a:off x="4962526" y="4184650"/>
              <a:ext cx="1592263" cy="1312863"/>
            </a:xfrm>
            <a:custGeom>
              <a:avLst/>
              <a:gdLst>
                <a:gd name="T0" fmla="*/ 111 w 1003"/>
                <a:gd name="T1" fmla="*/ 604 h 827"/>
                <a:gd name="T2" fmla="*/ 194 w 1003"/>
                <a:gd name="T3" fmla="*/ 603 h 827"/>
                <a:gd name="T4" fmla="*/ 222 w 1003"/>
                <a:gd name="T5" fmla="*/ 603 h 827"/>
                <a:gd name="T6" fmla="*/ 262 w 1003"/>
                <a:gd name="T7" fmla="*/ 616 h 827"/>
                <a:gd name="T8" fmla="*/ 278 w 1003"/>
                <a:gd name="T9" fmla="*/ 658 h 827"/>
                <a:gd name="T10" fmla="*/ 284 w 1003"/>
                <a:gd name="T11" fmla="*/ 706 h 827"/>
                <a:gd name="T12" fmla="*/ 302 w 1003"/>
                <a:gd name="T13" fmla="*/ 777 h 827"/>
                <a:gd name="T14" fmla="*/ 314 w 1003"/>
                <a:gd name="T15" fmla="*/ 799 h 827"/>
                <a:gd name="T16" fmla="*/ 337 w 1003"/>
                <a:gd name="T17" fmla="*/ 821 h 827"/>
                <a:gd name="T18" fmla="*/ 367 w 1003"/>
                <a:gd name="T19" fmla="*/ 827 h 827"/>
                <a:gd name="T20" fmla="*/ 403 w 1003"/>
                <a:gd name="T21" fmla="*/ 821 h 827"/>
                <a:gd name="T22" fmla="*/ 660 w 1003"/>
                <a:gd name="T23" fmla="*/ 742 h 827"/>
                <a:gd name="T24" fmla="*/ 681 w 1003"/>
                <a:gd name="T25" fmla="*/ 734 h 827"/>
                <a:gd name="T26" fmla="*/ 719 w 1003"/>
                <a:gd name="T27" fmla="*/ 698 h 827"/>
                <a:gd name="T28" fmla="*/ 773 w 1003"/>
                <a:gd name="T29" fmla="*/ 644 h 827"/>
                <a:gd name="T30" fmla="*/ 815 w 1003"/>
                <a:gd name="T31" fmla="*/ 616 h 827"/>
                <a:gd name="T32" fmla="*/ 888 w 1003"/>
                <a:gd name="T33" fmla="*/ 547 h 827"/>
                <a:gd name="T34" fmla="*/ 976 w 1003"/>
                <a:gd name="T35" fmla="*/ 443 h 827"/>
                <a:gd name="T36" fmla="*/ 992 w 1003"/>
                <a:gd name="T37" fmla="*/ 420 h 827"/>
                <a:gd name="T38" fmla="*/ 1003 w 1003"/>
                <a:gd name="T39" fmla="*/ 380 h 827"/>
                <a:gd name="T40" fmla="*/ 996 w 1003"/>
                <a:gd name="T41" fmla="*/ 336 h 827"/>
                <a:gd name="T42" fmla="*/ 982 w 1003"/>
                <a:gd name="T43" fmla="*/ 290 h 827"/>
                <a:gd name="T44" fmla="*/ 958 w 1003"/>
                <a:gd name="T45" fmla="*/ 221 h 827"/>
                <a:gd name="T46" fmla="*/ 938 w 1003"/>
                <a:gd name="T47" fmla="*/ 197 h 827"/>
                <a:gd name="T48" fmla="*/ 912 w 1003"/>
                <a:gd name="T49" fmla="*/ 189 h 827"/>
                <a:gd name="T50" fmla="*/ 890 w 1003"/>
                <a:gd name="T51" fmla="*/ 193 h 827"/>
                <a:gd name="T52" fmla="*/ 862 w 1003"/>
                <a:gd name="T53" fmla="*/ 203 h 827"/>
                <a:gd name="T54" fmla="*/ 809 w 1003"/>
                <a:gd name="T55" fmla="*/ 221 h 827"/>
                <a:gd name="T56" fmla="*/ 797 w 1003"/>
                <a:gd name="T57" fmla="*/ 219 h 827"/>
                <a:gd name="T58" fmla="*/ 652 w 1003"/>
                <a:gd name="T59" fmla="*/ 149 h 827"/>
                <a:gd name="T60" fmla="*/ 610 w 1003"/>
                <a:gd name="T61" fmla="*/ 129 h 827"/>
                <a:gd name="T62" fmla="*/ 590 w 1003"/>
                <a:gd name="T63" fmla="*/ 127 h 827"/>
                <a:gd name="T64" fmla="*/ 560 w 1003"/>
                <a:gd name="T65" fmla="*/ 129 h 827"/>
                <a:gd name="T66" fmla="*/ 506 w 1003"/>
                <a:gd name="T67" fmla="*/ 119 h 827"/>
                <a:gd name="T68" fmla="*/ 437 w 1003"/>
                <a:gd name="T69" fmla="*/ 80 h 827"/>
                <a:gd name="T70" fmla="*/ 377 w 1003"/>
                <a:gd name="T71" fmla="*/ 22 h 827"/>
                <a:gd name="T72" fmla="*/ 351 w 1003"/>
                <a:gd name="T73" fmla="*/ 2 h 827"/>
                <a:gd name="T74" fmla="*/ 339 w 1003"/>
                <a:gd name="T75" fmla="*/ 0 h 827"/>
                <a:gd name="T76" fmla="*/ 322 w 1003"/>
                <a:gd name="T77" fmla="*/ 10 h 827"/>
                <a:gd name="T78" fmla="*/ 306 w 1003"/>
                <a:gd name="T79" fmla="*/ 30 h 827"/>
                <a:gd name="T80" fmla="*/ 262 w 1003"/>
                <a:gd name="T81" fmla="*/ 92 h 827"/>
                <a:gd name="T82" fmla="*/ 216 w 1003"/>
                <a:gd name="T83" fmla="*/ 119 h 827"/>
                <a:gd name="T84" fmla="*/ 182 w 1003"/>
                <a:gd name="T85" fmla="*/ 121 h 827"/>
                <a:gd name="T86" fmla="*/ 176 w 1003"/>
                <a:gd name="T87" fmla="*/ 119 h 827"/>
                <a:gd name="T88" fmla="*/ 153 w 1003"/>
                <a:gd name="T89" fmla="*/ 123 h 827"/>
                <a:gd name="T90" fmla="*/ 131 w 1003"/>
                <a:gd name="T91" fmla="*/ 135 h 827"/>
                <a:gd name="T92" fmla="*/ 139 w 1003"/>
                <a:gd name="T93" fmla="*/ 163 h 827"/>
                <a:gd name="T94" fmla="*/ 153 w 1003"/>
                <a:gd name="T95" fmla="*/ 209 h 827"/>
                <a:gd name="T96" fmla="*/ 69 w 1003"/>
                <a:gd name="T97" fmla="*/ 259 h 827"/>
                <a:gd name="T98" fmla="*/ 41 w 1003"/>
                <a:gd name="T99" fmla="*/ 324 h 827"/>
                <a:gd name="T100" fmla="*/ 11 w 1003"/>
                <a:gd name="T101" fmla="*/ 366 h 827"/>
                <a:gd name="T102" fmla="*/ 5 w 1003"/>
                <a:gd name="T103" fmla="*/ 416 h 827"/>
                <a:gd name="T104" fmla="*/ 11 w 1003"/>
                <a:gd name="T105" fmla="*/ 430 h 827"/>
                <a:gd name="T106" fmla="*/ 33 w 1003"/>
                <a:gd name="T107" fmla="*/ 467 h 827"/>
                <a:gd name="T108" fmla="*/ 57 w 1003"/>
                <a:gd name="T109" fmla="*/ 509 h 827"/>
                <a:gd name="T110" fmla="*/ 65 w 1003"/>
                <a:gd name="T111" fmla="*/ 523 h 827"/>
                <a:gd name="T112" fmla="*/ 73 w 1003"/>
                <a:gd name="T113" fmla="*/ 535 h 827"/>
                <a:gd name="T114" fmla="*/ 73 w 1003"/>
                <a:gd name="T115" fmla="*/ 557 h 827"/>
                <a:gd name="T116" fmla="*/ 63 w 1003"/>
                <a:gd name="T117" fmla="*/ 577 h 827"/>
                <a:gd name="T118" fmla="*/ 55 w 1003"/>
                <a:gd name="T119" fmla="*/ 583 h 827"/>
                <a:gd name="T120" fmla="*/ 45 w 1003"/>
                <a:gd name="T121" fmla="*/ 587 h 827"/>
                <a:gd name="T122" fmla="*/ 57 w 1003"/>
                <a:gd name="T123" fmla="*/ 599 h 827"/>
                <a:gd name="T124" fmla="*/ 99 w 1003"/>
                <a:gd name="T125" fmla="*/ 6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3" h="827">
                  <a:moveTo>
                    <a:pt x="99" y="604"/>
                  </a:moveTo>
                  <a:lnTo>
                    <a:pt x="99" y="604"/>
                  </a:lnTo>
                  <a:lnTo>
                    <a:pt x="111" y="604"/>
                  </a:lnTo>
                  <a:lnTo>
                    <a:pt x="111" y="604"/>
                  </a:lnTo>
                  <a:lnTo>
                    <a:pt x="194" y="603"/>
                  </a:lnTo>
                  <a:lnTo>
                    <a:pt x="194" y="603"/>
                  </a:lnTo>
                  <a:lnTo>
                    <a:pt x="200" y="603"/>
                  </a:lnTo>
                  <a:lnTo>
                    <a:pt x="200" y="603"/>
                  </a:lnTo>
                  <a:lnTo>
                    <a:pt x="222" y="603"/>
                  </a:lnTo>
                  <a:lnTo>
                    <a:pt x="240" y="604"/>
                  </a:lnTo>
                  <a:lnTo>
                    <a:pt x="252" y="608"/>
                  </a:lnTo>
                  <a:lnTo>
                    <a:pt x="262" y="616"/>
                  </a:lnTo>
                  <a:lnTo>
                    <a:pt x="270" y="626"/>
                  </a:lnTo>
                  <a:lnTo>
                    <a:pt x="276" y="640"/>
                  </a:lnTo>
                  <a:lnTo>
                    <a:pt x="278" y="658"/>
                  </a:lnTo>
                  <a:lnTo>
                    <a:pt x="282" y="680"/>
                  </a:lnTo>
                  <a:lnTo>
                    <a:pt x="282" y="680"/>
                  </a:lnTo>
                  <a:lnTo>
                    <a:pt x="284" y="706"/>
                  </a:lnTo>
                  <a:lnTo>
                    <a:pt x="288" y="730"/>
                  </a:lnTo>
                  <a:lnTo>
                    <a:pt x="294" y="754"/>
                  </a:lnTo>
                  <a:lnTo>
                    <a:pt x="302" y="777"/>
                  </a:lnTo>
                  <a:lnTo>
                    <a:pt x="302" y="777"/>
                  </a:lnTo>
                  <a:lnTo>
                    <a:pt x="308" y="789"/>
                  </a:lnTo>
                  <a:lnTo>
                    <a:pt x="314" y="799"/>
                  </a:lnTo>
                  <a:lnTo>
                    <a:pt x="322" y="809"/>
                  </a:lnTo>
                  <a:lnTo>
                    <a:pt x="330" y="815"/>
                  </a:lnTo>
                  <a:lnTo>
                    <a:pt x="337" y="821"/>
                  </a:lnTo>
                  <a:lnTo>
                    <a:pt x="345" y="825"/>
                  </a:lnTo>
                  <a:lnTo>
                    <a:pt x="355" y="827"/>
                  </a:lnTo>
                  <a:lnTo>
                    <a:pt x="367" y="827"/>
                  </a:lnTo>
                  <a:lnTo>
                    <a:pt x="367" y="827"/>
                  </a:lnTo>
                  <a:lnTo>
                    <a:pt x="383" y="825"/>
                  </a:lnTo>
                  <a:lnTo>
                    <a:pt x="403" y="821"/>
                  </a:lnTo>
                  <a:lnTo>
                    <a:pt x="403" y="821"/>
                  </a:lnTo>
                  <a:lnTo>
                    <a:pt x="532" y="781"/>
                  </a:lnTo>
                  <a:lnTo>
                    <a:pt x="660" y="742"/>
                  </a:lnTo>
                  <a:lnTo>
                    <a:pt x="660" y="742"/>
                  </a:lnTo>
                  <a:lnTo>
                    <a:pt x="671" y="738"/>
                  </a:lnTo>
                  <a:lnTo>
                    <a:pt x="681" y="734"/>
                  </a:lnTo>
                  <a:lnTo>
                    <a:pt x="699" y="720"/>
                  </a:lnTo>
                  <a:lnTo>
                    <a:pt x="699" y="720"/>
                  </a:lnTo>
                  <a:lnTo>
                    <a:pt x="719" y="698"/>
                  </a:lnTo>
                  <a:lnTo>
                    <a:pt x="741" y="674"/>
                  </a:lnTo>
                  <a:lnTo>
                    <a:pt x="761" y="652"/>
                  </a:lnTo>
                  <a:lnTo>
                    <a:pt x="773" y="644"/>
                  </a:lnTo>
                  <a:lnTo>
                    <a:pt x="785" y="636"/>
                  </a:lnTo>
                  <a:lnTo>
                    <a:pt x="785" y="636"/>
                  </a:lnTo>
                  <a:lnTo>
                    <a:pt x="815" y="616"/>
                  </a:lnTo>
                  <a:lnTo>
                    <a:pt x="840" y="597"/>
                  </a:lnTo>
                  <a:lnTo>
                    <a:pt x="864" y="573"/>
                  </a:lnTo>
                  <a:lnTo>
                    <a:pt x="888" y="547"/>
                  </a:lnTo>
                  <a:lnTo>
                    <a:pt x="932" y="495"/>
                  </a:lnTo>
                  <a:lnTo>
                    <a:pt x="954" y="469"/>
                  </a:lnTo>
                  <a:lnTo>
                    <a:pt x="976" y="443"/>
                  </a:lnTo>
                  <a:lnTo>
                    <a:pt x="976" y="443"/>
                  </a:lnTo>
                  <a:lnTo>
                    <a:pt x="986" y="432"/>
                  </a:lnTo>
                  <a:lnTo>
                    <a:pt x="992" y="420"/>
                  </a:lnTo>
                  <a:lnTo>
                    <a:pt x="998" y="408"/>
                  </a:lnTo>
                  <a:lnTo>
                    <a:pt x="1001" y="394"/>
                  </a:lnTo>
                  <a:lnTo>
                    <a:pt x="1003" y="380"/>
                  </a:lnTo>
                  <a:lnTo>
                    <a:pt x="1003" y="366"/>
                  </a:lnTo>
                  <a:lnTo>
                    <a:pt x="1000" y="352"/>
                  </a:lnTo>
                  <a:lnTo>
                    <a:pt x="996" y="336"/>
                  </a:lnTo>
                  <a:lnTo>
                    <a:pt x="996" y="336"/>
                  </a:lnTo>
                  <a:lnTo>
                    <a:pt x="988" y="314"/>
                  </a:lnTo>
                  <a:lnTo>
                    <a:pt x="982" y="290"/>
                  </a:lnTo>
                  <a:lnTo>
                    <a:pt x="968" y="245"/>
                  </a:lnTo>
                  <a:lnTo>
                    <a:pt x="968" y="245"/>
                  </a:lnTo>
                  <a:lnTo>
                    <a:pt x="958" y="221"/>
                  </a:lnTo>
                  <a:lnTo>
                    <a:pt x="952" y="211"/>
                  </a:lnTo>
                  <a:lnTo>
                    <a:pt x="946" y="203"/>
                  </a:lnTo>
                  <a:lnTo>
                    <a:pt x="938" y="197"/>
                  </a:lnTo>
                  <a:lnTo>
                    <a:pt x="930" y="191"/>
                  </a:lnTo>
                  <a:lnTo>
                    <a:pt x="922" y="189"/>
                  </a:lnTo>
                  <a:lnTo>
                    <a:pt x="912" y="189"/>
                  </a:lnTo>
                  <a:lnTo>
                    <a:pt x="912" y="189"/>
                  </a:lnTo>
                  <a:lnTo>
                    <a:pt x="902" y="189"/>
                  </a:lnTo>
                  <a:lnTo>
                    <a:pt x="890" y="193"/>
                  </a:lnTo>
                  <a:lnTo>
                    <a:pt x="876" y="197"/>
                  </a:lnTo>
                  <a:lnTo>
                    <a:pt x="862" y="203"/>
                  </a:lnTo>
                  <a:lnTo>
                    <a:pt x="862" y="203"/>
                  </a:lnTo>
                  <a:lnTo>
                    <a:pt x="836" y="215"/>
                  </a:lnTo>
                  <a:lnTo>
                    <a:pt x="821" y="219"/>
                  </a:lnTo>
                  <a:lnTo>
                    <a:pt x="809" y="221"/>
                  </a:lnTo>
                  <a:lnTo>
                    <a:pt x="809" y="221"/>
                  </a:lnTo>
                  <a:lnTo>
                    <a:pt x="797" y="219"/>
                  </a:lnTo>
                  <a:lnTo>
                    <a:pt x="797" y="219"/>
                  </a:lnTo>
                  <a:lnTo>
                    <a:pt x="759" y="205"/>
                  </a:lnTo>
                  <a:lnTo>
                    <a:pt x="723" y="187"/>
                  </a:lnTo>
                  <a:lnTo>
                    <a:pt x="652" y="149"/>
                  </a:lnTo>
                  <a:lnTo>
                    <a:pt x="652" y="149"/>
                  </a:lnTo>
                  <a:lnTo>
                    <a:pt x="624" y="135"/>
                  </a:lnTo>
                  <a:lnTo>
                    <a:pt x="610" y="129"/>
                  </a:lnTo>
                  <a:lnTo>
                    <a:pt x="596" y="127"/>
                  </a:lnTo>
                  <a:lnTo>
                    <a:pt x="596" y="127"/>
                  </a:lnTo>
                  <a:lnTo>
                    <a:pt x="590" y="127"/>
                  </a:lnTo>
                  <a:lnTo>
                    <a:pt x="590" y="127"/>
                  </a:lnTo>
                  <a:lnTo>
                    <a:pt x="560" y="129"/>
                  </a:lnTo>
                  <a:lnTo>
                    <a:pt x="560" y="129"/>
                  </a:lnTo>
                  <a:lnTo>
                    <a:pt x="546" y="129"/>
                  </a:lnTo>
                  <a:lnTo>
                    <a:pt x="532" y="127"/>
                  </a:lnTo>
                  <a:lnTo>
                    <a:pt x="506" y="119"/>
                  </a:lnTo>
                  <a:lnTo>
                    <a:pt x="483" y="109"/>
                  </a:lnTo>
                  <a:lnTo>
                    <a:pt x="459" y="96"/>
                  </a:lnTo>
                  <a:lnTo>
                    <a:pt x="437" y="80"/>
                  </a:lnTo>
                  <a:lnTo>
                    <a:pt x="417" y="62"/>
                  </a:lnTo>
                  <a:lnTo>
                    <a:pt x="377" y="22"/>
                  </a:lnTo>
                  <a:lnTo>
                    <a:pt x="377" y="22"/>
                  </a:lnTo>
                  <a:lnTo>
                    <a:pt x="369" y="14"/>
                  </a:lnTo>
                  <a:lnTo>
                    <a:pt x="361" y="8"/>
                  </a:lnTo>
                  <a:lnTo>
                    <a:pt x="351" y="2"/>
                  </a:lnTo>
                  <a:lnTo>
                    <a:pt x="341" y="0"/>
                  </a:lnTo>
                  <a:lnTo>
                    <a:pt x="341" y="0"/>
                  </a:lnTo>
                  <a:lnTo>
                    <a:pt x="339" y="0"/>
                  </a:lnTo>
                  <a:lnTo>
                    <a:pt x="339" y="0"/>
                  </a:lnTo>
                  <a:lnTo>
                    <a:pt x="330" y="4"/>
                  </a:lnTo>
                  <a:lnTo>
                    <a:pt x="322" y="10"/>
                  </a:lnTo>
                  <a:lnTo>
                    <a:pt x="314" y="20"/>
                  </a:lnTo>
                  <a:lnTo>
                    <a:pt x="306" y="30"/>
                  </a:lnTo>
                  <a:lnTo>
                    <a:pt x="306" y="30"/>
                  </a:lnTo>
                  <a:lnTo>
                    <a:pt x="286" y="62"/>
                  </a:lnTo>
                  <a:lnTo>
                    <a:pt x="274" y="78"/>
                  </a:lnTo>
                  <a:lnTo>
                    <a:pt x="262" y="92"/>
                  </a:lnTo>
                  <a:lnTo>
                    <a:pt x="250" y="104"/>
                  </a:lnTo>
                  <a:lnTo>
                    <a:pt x="234" y="113"/>
                  </a:lnTo>
                  <a:lnTo>
                    <a:pt x="216" y="119"/>
                  </a:lnTo>
                  <a:lnTo>
                    <a:pt x="194" y="121"/>
                  </a:lnTo>
                  <a:lnTo>
                    <a:pt x="194" y="121"/>
                  </a:lnTo>
                  <a:lnTo>
                    <a:pt x="182" y="121"/>
                  </a:lnTo>
                  <a:lnTo>
                    <a:pt x="182" y="121"/>
                  </a:lnTo>
                  <a:lnTo>
                    <a:pt x="176" y="119"/>
                  </a:lnTo>
                  <a:lnTo>
                    <a:pt x="176" y="119"/>
                  </a:lnTo>
                  <a:lnTo>
                    <a:pt x="165" y="121"/>
                  </a:lnTo>
                  <a:lnTo>
                    <a:pt x="153" y="123"/>
                  </a:lnTo>
                  <a:lnTo>
                    <a:pt x="153" y="123"/>
                  </a:lnTo>
                  <a:lnTo>
                    <a:pt x="139" y="129"/>
                  </a:lnTo>
                  <a:lnTo>
                    <a:pt x="135" y="131"/>
                  </a:lnTo>
                  <a:lnTo>
                    <a:pt x="131" y="135"/>
                  </a:lnTo>
                  <a:lnTo>
                    <a:pt x="131" y="141"/>
                  </a:lnTo>
                  <a:lnTo>
                    <a:pt x="131" y="147"/>
                  </a:lnTo>
                  <a:lnTo>
                    <a:pt x="139" y="163"/>
                  </a:lnTo>
                  <a:lnTo>
                    <a:pt x="139" y="163"/>
                  </a:lnTo>
                  <a:lnTo>
                    <a:pt x="147" y="185"/>
                  </a:lnTo>
                  <a:lnTo>
                    <a:pt x="153" y="209"/>
                  </a:lnTo>
                  <a:lnTo>
                    <a:pt x="163" y="259"/>
                  </a:lnTo>
                  <a:lnTo>
                    <a:pt x="163" y="259"/>
                  </a:lnTo>
                  <a:lnTo>
                    <a:pt x="69" y="259"/>
                  </a:lnTo>
                  <a:lnTo>
                    <a:pt x="69" y="259"/>
                  </a:lnTo>
                  <a:lnTo>
                    <a:pt x="49" y="304"/>
                  </a:lnTo>
                  <a:lnTo>
                    <a:pt x="41" y="324"/>
                  </a:lnTo>
                  <a:lnTo>
                    <a:pt x="29" y="344"/>
                  </a:lnTo>
                  <a:lnTo>
                    <a:pt x="29" y="344"/>
                  </a:lnTo>
                  <a:lnTo>
                    <a:pt x="11" y="366"/>
                  </a:lnTo>
                  <a:lnTo>
                    <a:pt x="0" y="386"/>
                  </a:lnTo>
                  <a:lnTo>
                    <a:pt x="0" y="386"/>
                  </a:lnTo>
                  <a:lnTo>
                    <a:pt x="5" y="416"/>
                  </a:lnTo>
                  <a:lnTo>
                    <a:pt x="5" y="416"/>
                  </a:lnTo>
                  <a:lnTo>
                    <a:pt x="7" y="424"/>
                  </a:lnTo>
                  <a:lnTo>
                    <a:pt x="11" y="430"/>
                  </a:lnTo>
                  <a:lnTo>
                    <a:pt x="21" y="447"/>
                  </a:lnTo>
                  <a:lnTo>
                    <a:pt x="21" y="447"/>
                  </a:lnTo>
                  <a:lnTo>
                    <a:pt x="33" y="467"/>
                  </a:lnTo>
                  <a:lnTo>
                    <a:pt x="33" y="467"/>
                  </a:lnTo>
                  <a:lnTo>
                    <a:pt x="57" y="509"/>
                  </a:lnTo>
                  <a:lnTo>
                    <a:pt x="57" y="509"/>
                  </a:lnTo>
                  <a:lnTo>
                    <a:pt x="61" y="517"/>
                  </a:lnTo>
                  <a:lnTo>
                    <a:pt x="61" y="517"/>
                  </a:lnTo>
                  <a:lnTo>
                    <a:pt x="65" y="523"/>
                  </a:lnTo>
                  <a:lnTo>
                    <a:pt x="65" y="523"/>
                  </a:lnTo>
                  <a:lnTo>
                    <a:pt x="69" y="529"/>
                  </a:lnTo>
                  <a:lnTo>
                    <a:pt x="73" y="535"/>
                  </a:lnTo>
                  <a:lnTo>
                    <a:pt x="73" y="543"/>
                  </a:lnTo>
                  <a:lnTo>
                    <a:pt x="73" y="551"/>
                  </a:lnTo>
                  <a:lnTo>
                    <a:pt x="73" y="557"/>
                  </a:lnTo>
                  <a:lnTo>
                    <a:pt x="71" y="565"/>
                  </a:lnTo>
                  <a:lnTo>
                    <a:pt x="67" y="571"/>
                  </a:lnTo>
                  <a:lnTo>
                    <a:pt x="63" y="577"/>
                  </a:lnTo>
                  <a:lnTo>
                    <a:pt x="61" y="577"/>
                  </a:lnTo>
                  <a:lnTo>
                    <a:pt x="61" y="577"/>
                  </a:lnTo>
                  <a:lnTo>
                    <a:pt x="55" y="583"/>
                  </a:lnTo>
                  <a:lnTo>
                    <a:pt x="45" y="587"/>
                  </a:lnTo>
                  <a:lnTo>
                    <a:pt x="45" y="587"/>
                  </a:lnTo>
                  <a:lnTo>
                    <a:pt x="45" y="587"/>
                  </a:lnTo>
                  <a:lnTo>
                    <a:pt x="45" y="587"/>
                  </a:lnTo>
                  <a:lnTo>
                    <a:pt x="57" y="599"/>
                  </a:lnTo>
                  <a:lnTo>
                    <a:pt x="57" y="599"/>
                  </a:lnTo>
                  <a:lnTo>
                    <a:pt x="77" y="603"/>
                  </a:lnTo>
                  <a:lnTo>
                    <a:pt x="99" y="604"/>
                  </a:lnTo>
                  <a:lnTo>
                    <a:pt x="99" y="6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9" name="Freeform 19">
              <a:extLst>
                <a:ext uri="{FF2B5EF4-FFF2-40B4-BE49-F238E27FC236}">
                  <a16:creationId xmlns:a16="http://schemas.microsoft.com/office/drawing/2014/main" id="{2D7B86CE-25C7-4AD2-B5DD-E9E3850A599E}"/>
                </a:ext>
              </a:extLst>
            </p:cNvPr>
            <p:cNvSpPr>
              <a:spLocks/>
            </p:cNvSpPr>
            <p:nvPr/>
          </p:nvSpPr>
          <p:spPr bwMode="auto">
            <a:xfrm>
              <a:off x="3695701" y="4478338"/>
              <a:ext cx="1319213" cy="1997075"/>
            </a:xfrm>
            <a:custGeom>
              <a:avLst/>
              <a:gdLst>
                <a:gd name="T0" fmla="*/ 211 w 831"/>
                <a:gd name="T1" fmla="*/ 288 h 1258"/>
                <a:gd name="T2" fmla="*/ 243 w 831"/>
                <a:gd name="T3" fmla="*/ 336 h 1258"/>
                <a:gd name="T4" fmla="*/ 263 w 831"/>
                <a:gd name="T5" fmla="*/ 368 h 1258"/>
                <a:gd name="T6" fmla="*/ 265 w 831"/>
                <a:gd name="T7" fmla="*/ 386 h 1258"/>
                <a:gd name="T8" fmla="*/ 255 w 831"/>
                <a:gd name="T9" fmla="*/ 406 h 1258"/>
                <a:gd name="T10" fmla="*/ 193 w 831"/>
                <a:gd name="T11" fmla="*/ 461 h 1258"/>
                <a:gd name="T12" fmla="*/ 177 w 831"/>
                <a:gd name="T13" fmla="*/ 555 h 1258"/>
                <a:gd name="T14" fmla="*/ 179 w 831"/>
                <a:gd name="T15" fmla="*/ 626 h 1258"/>
                <a:gd name="T16" fmla="*/ 149 w 831"/>
                <a:gd name="T17" fmla="*/ 670 h 1258"/>
                <a:gd name="T18" fmla="*/ 52 w 831"/>
                <a:gd name="T19" fmla="*/ 706 h 1258"/>
                <a:gd name="T20" fmla="*/ 2 w 831"/>
                <a:gd name="T21" fmla="*/ 722 h 1258"/>
                <a:gd name="T22" fmla="*/ 18 w 831"/>
                <a:gd name="T23" fmla="*/ 765 h 1258"/>
                <a:gd name="T24" fmla="*/ 98 w 831"/>
                <a:gd name="T25" fmla="*/ 831 h 1258"/>
                <a:gd name="T26" fmla="*/ 193 w 831"/>
                <a:gd name="T27" fmla="*/ 861 h 1258"/>
                <a:gd name="T28" fmla="*/ 243 w 831"/>
                <a:gd name="T29" fmla="*/ 893 h 1258"/>
                <a:gd name="T30" fmla="*/ 245 w 831"/>
                <a:gd name="T31" fmla="*/ 946 h 1258"/>
                <a:gd name="T32" fmla="*/ 279 w 831"/>
                <a:gd name="T33" fmla="*/ 1012 h 1258"/>
                <a:gd name="T34" fmla="*/ 338 w 831"/>
                <a:gd name="T35" fmla="*/ 1046 h 1258"/>
                <a:gd name="T36" fmla="*/ 354 w 831"/>
                <a:gd name="T37" fmla="*/ 1084 h 1258"/>
                <a:gd name="T38" fmla="*/ 402 w 831"/>
                <a:gd name="T39" fmla="*/ 1183 h 1258"/>
                <a:gd name="T40" fmla="*/ 473 w 831"/>
                <a:gd name="T41" fmla="*/ 1252 h 1258"/>
                <a:gd name="T42" fmla="*/ 511 w 831"/>
                <a:gd name="T43" fmla="*/ 1252 h 1258"/>
                <a:gd name="T44" fmla="*/ 575 w 831"/>
                <a:gd name="T45" fmla="*/ 1185 h 1258"/>
                <a:gd name="T46" fmla="*/ 648 w 831"/>
                <a:gd name="T47" fmla="*/ 1117 h 1258"/>
                <a:gd name="T48" fmla="*/ 648 w 831"/>
                <a:gd name="T49" fmla="*/ 1068 h 1258"/>
                <a:gd name="T50" fmla="*/ 583 w 831"/>
                <a:gd name="T51" fmla="*/ 1000 h 1258"/>
                <a:gd name="T52" fmla="*/ 543 w 831"/>
                <a:gd name="T53" fmla="*/ 962 h 1258"/>
                <a:gd name="T54" fmla="*/ 535 w 831"/>
                <a:gd name="T55" fmla="*/ 905 h 1258"/>
                <a:gd name="T56" fmla="*/ 495 w 831"/>
                <a:gd name="T57" fmla="*/ 851 h 1258"/>
                <a:gd name="T58" fmla="*/ 475 w 831"/>
                <a:gd name="T59" fmla="*/ 819 h 1258"/>
                <a:gd name="T60" fmla="*/ 487 w 831"/>
                <a:gd name="T61" fmla="*/ 785 h 1258"/>
                <a:gd name="T62" fmla="*/ 583 w 831"/>
                <a:gd name="T63" fmla="*/ 678 h 1258"/>
                <a:gd name="T64" fmla="*/ 607 w 831"/>
                <a:gd name="T65" fmla="*/ 626 h 1258"/>
                <a:gd name="T66" fmla="*/ 611 w 831"/>
                <a:gd name="T67" fmla="*/ 573 h 1258"/>
                <a:gd name="T68" fmla="*/ 644 w 831"/>
                <a:gd name="T69" fmla="*/ 519 h 1258"/>
                <a:gd name="T70" fmla="*/ 700 w 831"/>
                <a:gd name="T71" fmla="*/ 489 h 1258"/>
                <a:gd name="T72" fmla="*/ 730 w 831"/>
                <a:gd name="T73" fmla="*/ 487 h 1258"/>
                <a:gd name="T74" fmla="*/ 790 w 831"/>
                <a:gd name="T75" fmla="*/ 481 h 1258"/>
                <a:gd name="T76" fmla="*/ 831 w 831"/>
                <a:gd name="T77" fmla="*/ 447 h 1258"/>
                <a:gd name="T78" fmla="*/ 798 w 831"/>
                <a:gd name="T79" fmla="*/ 390 h 1258"/>
                <a:gd name="T80" fmla="*/ 796 w 831"/>
                <a:gd name="T81" fmla="*/ 302 h 1258"/>
                <a:gd name="T82" fmla="*/ 764 w 831"/>
                <a:gd name="T83" fmla="*/ 237 h 1258"/>
                <a:gd name="T84" fmla="*/ 730 w 831"/>
                <a:gd name="T85" fmla="*/ 163 h 1258"/>
                <a:gd name="T86" fmla="*/ 670 w 831"/>
                <a:gd name="T87" fmla="*/ 139 h 1258"/>
                <a:gd name="T88" fmla="*/ 642 w 831"/>
                <a:gd name="T89" fmla="*/ 109 h 1258"/>
                <a:gd name="T90" fmla="*/ 595 w 831"/>
                <a:gd name="T91" fmla="*/ 60 h 1258"/>
                <a:gd name="T92" fmla="*/ 517 w 831"/>
                <a:gd name="T93" fmla="*/ 50 h 1258"/>
                <a:gd name="T94" fmla="*/ 422 w 831"/>
                <a:gd name="T95" fmla="*/ 16 h 1258"/>
                <a:gd name="T96" fmla="*/ 360 w 831"/>
                <a:gd name="T97" fmla="*/ 0 h 1258"/>
                <a:gd name="T98" fmla="*/ 304 w 831"/>
                <a:gd name="T99" fmla="*/ 10 h 1258"/>
                <a:gd name="T100" fmla="*/ 289 w 831"/>
                <a:gd name="T101" fmla="*/ 1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258">
                  <a:moveTo>
                    <a:pt x="275" y="143"/>
                  </a:moveTo>
                  <a:lnTo>
                    <a:pt x="275" y="143"/>
                  </a:lnTo>
                  <a:lnTo>
                    <a:pt x="257" y="179"/>
                  </a:lnTo>
                  <a:lnTo>
                    <a:pt x="241" y="215"/>
                  </a:lnTo>
                  <a:lnTo>
                    <a:pt x="211" y="288"/>
                  </a:lnTo>
                  <a:lnTo>
                    <a:pt x="211" y="288"/>
                  </a:lnTo>
                  <a:lnTo>
                    <a:pt x="219" y="302"/>
                  </a:lnTo>
                  <a:lnTo>
                    <a:pt x="219" y="302"/>
                  </a:lnTo>
                  <a:lnTo>
                    <a:pt x="229" y="318"/>
                  </a:lnTo>
                  <a:lnTo>
                    <a:pt x="243" y="336"/>
                  </a:lnTo>
                  <a:lnTo>
                    <a:pt x="243" y="336"/>
                  </a:lnTo>
                  <a:lnTo>
                    <a:pt x="257" y="354"/>
                  </a:lnTo>
                  <a:lnTo>
                    <a:pt x="257" y="354"/>
                  </a:lnTo>
                  <a:lnTo>
                    <a:pt x="261" y="360"/>
                  </a:lnTo>
                  <a:lnTo>
                    <a:pt x="263" y="368"/>
                  </a:lnTo>
                  <a:lnTo>
                    <a:pt x="265" y="376"/>
                  </a:lnTo>
                  <a:lnTo>
                    <a:pt x="265" y="384"/>
                  </a:lnTo>
                  <a:lnTo>
                    <a:pt x="265" y="384"/>
                  </a:lnTo>
                  <a:lnTo>
                    <a:pt x="265" y="386"/>
                  </a:lnTo>
                  <a:lnTo>
                    <a:pt x="265" y="386"/>
                  </a:lnTo>
                  <a:lnTo>
                    <a:pt x="269" y="394"/>
                  </a:lnTo>
                  <a:lnTo>
                    <a:pt x="269" y="394"/>
                  </a:lnTo>
                  <a:lnTo>
                    <a:pt x="259" y="398"/>
                  </a:lnTo>
                  <a:lnTo>
                    <a:pt x="259" y="398"/>
                  </a:lnTo>
                  <a:lnTo>
                    <a:pt x="255" y="406"/>
                  </a:lnTo>
                  <a:lnTo>
                    <a:pt x="247" y="412"/>
                  </a:lnTo>
                  <a:lnTo>
                    <a:pt x="247" y="412"/>
                  </a:lnTo>
                  <a:lnTo>
                    <a:pt x="225" y="429"/>
                  </a:lnTo>
                  <a:lnTo>
                    <a:pt x="207" y="445"/>
                  </a:lnTo>
                  <a:lnTo>
                    <a:pt x="193" y="461"/>
                  </a:lnTo>
                  <a:lnTo>
                    <a:pt x="183" y="479"/>
                  </a:lnTo>
                  <a:lnTo>
                    <a:pt x="175" y="497"/>
                  </a:lnTo>
                  <a:lnTo>
                    <a:pt x="173" y="515"/>
                  </a:lnTo>
                  <a:lnTo>
                    <a:pt x="173" y="535"/>
                  </a:lnTo>
                  <a:lnTo>
                    <a:pt x="177" y="555"/>
                  </a:lnTo>
                  <a:lnTo>
                    <a:pt x="177" y="555"/>
                  </a:lnTo>
                  <a:lnTo>
                    <a:pt x="181" y="588"/>
                  </a:lnTo>
                  <a:lnTo>
                    <a:pt x="181" y="602"/>
                  </a:lnTo>
                  <a:lnTo>
                    <a:pt x="181" y="616"/>
                  </a:lnTo>
                  <a:lnTo>
                    <a:pt x="179" y="626"/>
                  </a:lnTo>
                  <a:lnTo>
                    <a:pt x="175" y="638"/>
                  </a:lnTo>
                  <a:lnTo>
                    <a:pt x="171" y="648"/>
                  </a:lnTo>
                  <a:lnTo>
                    <a:pt x="165" y="656"/>
                  </a:lnTo>
                  <a:lnTo>
                    <a:pt x="157" y="664"/>
                  </a:lnTo>
                  <a:lnTo>
                    <a:pt x="149" y="670"/>
                  </a:lnTo>
                  <a:lnTo>
                    <a:pt x="130" y="682"/>
                  </a:lnTo>
                  <a:lnTo>
                    <a:pt x="108" y="692"/>
                  </a:lnTo>
                  <a:lnTo>
                    <a:pt x="80" y="698"/>
                  </a:lnTo>
                  <a:lnTo>
                    <a:pt x="80" y="698"/>
                  </a:lnTo>
                  <a:lnTo>
                    <a:pt x="52" y="706"/>
                  </a:lnTo>
                  <a:lnTo>
                    <a:pt x="52" y="706"/>
                  </a:lnTo>
                  <a:lnTo>
                    <a:pt x="20" y="714"/>
                  </a:lnTo>
                  <a:lnTo>
                    <a:pt x="20" y="714"/>
                  </a:lnTo>
                  <a:lnTo>
                    <a:pt x="10" y="718"/>
                  </a:lnTo>
                  <a:lnTo>
                    <a:pt x="2" y="722"/>
                  </a:lnTo>
                  <a:lnTo>
                    <a:pt x="0" y="728"/>
                  </a:lnTo>
                  <a:lnTo>
                    <a:pt x="0" y="738"/>
                  </a:lnTo>
                  <a:lnTo>
                    <a:pt x="0" y="738"/>
                  </a:lnTo>
                  <a:lnTo>
                    <a:pt x="8" y="751"/>
                  </a:lnTo>
                  <a:lnTo>
                    <a:pt x="18" y="765"/>
                  </a:lnTo>
                  <a:lnTo>
                    <a:pt x="18" y="765"/>
                  </a:lnTo>
                  <a:lnTo>
                    <a:pt x="34" y="787"/>
                  </a:lnTo>
                  <a:lnTo>
                    <a:pt x="54" y="803"/>
                  </a:lnTo>
                  <a:lnTo>
                    <a:pt x="74" y="819"/>
                  </a:lnTo>
                  <a:lnTo>
                    <a:pt x="98" y="831"/>
                  </a:lnTo>
                  <a:lnTo>
                    <a:pt x="120" y="841"/>
                  </a:lnTo>
                  <a:lnTo>
                    <a:pt x="143" y="849"/>
                  </a:lnTo>
                  <a:lnTo>
                    <a:pt x="169" y="857"/>
                  </a:lnTo>
                  <a:lnTo>
                    <a:pt x="193" y="861"/>
                  </a:lnTo>
                  <a:lnTo>
                    <a:pt x="193" y="861"/>
                  </a:lnTo>
                  <a:lnTo>
                    <a:pt x="209" y="865"/>
                  </a:lnTo>
                  <a:lnTo>
                    <a:pt x="221" y="871"/>
                  </a:lnTo>
                  <a:lnTo>
                    <a:pt x="231" y="877"/>
                  </a:lnTo>
                  <a:lnTo>
                    <a:pt x="239" y="883"/>
                  </a:lnTo>
                  <a:lnTo>
                    <a:pt x="243" y="893"/>
                  </a:lnTo>
                  <a:lnTo>
                    <a:pt x="247" y="903"/>
                  </a:lnTo>
                  <a:lnTo>
                    <a:pt x="247" y="915"/>
                  </a:lnTo>
                  <a:lnTo>
                    <a:pt x="247" y="928"/>
                  </a:lnTo>
                  <a:lnTo>
                    <a:pt x="247" y="928"/>
                  </a:lnTo>
                  <a:lnTo>
                    <a:pt x="245" y="946"/>
                  </a:lnTo>
                  <a:lnTo>
                    <a:pt x="247" y="964"/>
                  </a:lnTo>
                  <a:lnTo>
                    <a:pt x="251" y="978"/>
                  </a:lnTo>
                  <a:lnTo>
                    <a:pt x="257" y="990"/>
                  </a:lnTo>
                  <a:lnTo>
                    <a:pt x="267" y="1002"/>
                  </a:lnTo>
                  <a:lnTo>
                    <a:pt x="279" y="1012"/>
                  </a:lnTo>
                  <a:lnTo>
                    <a:pt x="293" y="1020"/>
                  </a:lnTo>
                  <a:lnTo>
                    <a:pt x="310" y="1028"/>
                  </a:lnTo>
                  <a:lnTo>
                    <a:pt x="310" y="1028"/>
                  </a:lnTo>
                  <a:lnTo>
                    <a:pt x="324" y="1036"/>
                  </a:lnTo>
                  <a:lnTo>
                    <a:pt x="338" y="1046"/>
                  </a:lnTo>
                  <a:lnTo>
                    <a:pt x="350" y="1058"/>
                  </a:lnTo>
                  <a:lnTo>
                    <a:pt x="352" y="1064"/>
                  </a:lnTo>
                  <a:lnTo>
                    <a:pt x="354" y="1070"/>
                  </a:lnTo>
                  <a:lnTo>
                    <a:pt x="354" y="1070"/>
                  </a:lnTo>
                  <a:lnTo>
                    <a:pt x="354" y="1084"/>
                  </a:lnTo>
                  <a:lnTo>
                    <a:pt x="356" y="1097"/>
                  </a:lnTo>
                  <a:lnTo>
                    <a:pt x="364" y="1121"/>
                  </a:lnTo>
                  <a:lnTo>
                    <a:pt x="374" y="1143"/>
                  </a:lnTo>
                  <a:lnTo>
                    <a:pt x="388" y="1165"/>
                  </a:lnTo>
                  <a:lnTo>
                    <a:pt x="402" y="1183"/>
                  </a:lnTo>
                  <a:lnTo>
                    <a:pt x="420" y="1203"/>
                  </a:lnTo>
                  <a:lnTo>
                    <a:pt x="454" y="1237"/>
                  </a:lnTo>
                  <a:lnTo>
                    <a:pt x="454" y="1237"/>
                  </a:lnTo>
                  <a:lnTo>
                    <a:pt x="464" y="1247"/>
                  </a:lnTo>
                  <a:lnTo>
                    <a:pt x="473" y="1252"/>
                  </a:lnTo>
                  <a:lnTo>
                    <a:pt x="483" y="1256"/>
                  </a:lnTo>
                  <a:lnTo>
                    <a:pt x="491" y="1258"/>
                  </a:lnTo>
                  <a:lnTo>
                    <a:pt x="491" y="1258"/>
                  </a:lnTo>
                  <a:lnTo>
                    <a:pt x="501" y="1256"/>
                  </a:lnTo>
                  <a:lnTo>
                    <a:pt x="511" y="1252"/>
                  </a:lnTo>
                  <a:lnTo>
                    <a:pt x="521" y="1243"/>
                  </a:lnTo>
                  <a:lnTo>
                    <a:pt x="531" y="1233"/>
                  </a:lnTo>
                  <a:lnTo>
                    <a:pt x="531" y="1233"/>
                  </a:lnTo>
                  <a:lnTo>
                    <a:pt x="553" y="1209"/>
                  </a:lnTo>
                  <a:lnTo>
                    <a:pt x="575" y="1185"/>
                  </a:lnTo>
                  <a:lnTo>
                    <a:pt x="597" y="1163"/>
                  </a:lnTo>
                  <a:lnTo>
                    <a:pt x="623" y="1143"/>
                  </a:lnTo>
                  <a:lnTo>
                    <a:pt x="623" y="1143"/>
                  </a:lnTo>
                  <a:lnTo>
                    <a:pt x="640" y="1127"/>
                  </a:lnTo>
                  <a:lnTo>
                    <a:pt x="648" y="1117"/>
                  </a:lnTo>
                  <a:lnTo>
                    <a:pt x="652" y="1109"/>
                  </a:lnTo>
                  <a:lnTo>
                    <a:pt x="656" y="1099"/>
                  </a:lnTo>
                  <a:lnTo>
                    <a:pt x="656" y="1089"/>
                  </a:lnTo>
                  <a:lnTo>
                    <a:pt x="654" y="1080"/>
                  </a:lnTo>
                  <a:lnTo>
                    <a:pt x="648" y="1068"/>
                  </a:lnTo>
                  <a:lnTo>
                    <a:pt x="648" y="1068"/>
                  </a:lnTo>
                  <a:lnTo>
                    <a:pt x="635" y="1048"/>
                  </a:lnTo>
                  <a:lnTo>
                    <a:pt x="619" y="1030"/>
                  </a:lnTo>
                  <a:lnTo>
                    <a:pt x="601" y="1012"/>
                  </a:lnTo>
                  <a:lnTo>
                    <a:pt x="583" y="1000"/>
                  </a:lnTo>
                  <a:lnTo>
                    <a:pt x="583" y="1000"/>
                  </a:lnTo>
                  <a:lnTo>
                    <a:pt x="565" y="988"/>
                  </a:lnTo>
                  <a:lnTo>
                    <a:pt x="553" y="976"/>
                  </a:lnTo>
                  <a:lnTo>
                    <a:pt x="547" y="970"/>
                  </a:lnTo>
                  <a:lnTo>
                    <a:pt x="543" y="962"/>
                  </a:lnTo>
                  <a:lnTo>
                    <a:pt x="541" y="952"/>
                  </a:lnTo>
                  <a:lnTo>
                    <a:pt x="539" y="942"/>
                  </a:lnTo>
                  <a:lnTo>
                    <a:pt x="539" y="942"/>
                  </a:lnTo>
                  <a:lnTo>
                    <a:pt x="537" y="917"/>
                  </a:lnTo>
                  <a:lnTo>
                    <a:pt x="535" y="905"/>
                  </a:lnTo>
                  <a:lnTo>
                    <a:pt x="529" y="893"/>
                  </a:lnTo>
                  <a:lnTo>
                    <a:pt x="525" y="881"/>
                  </a:lnTo>
                  <a:lnTo>
                    <a:pt x="517" y="871"/>
                  </a:lnTo>
                  <a:lnTo>
                    <a:pt x="507" y="861"/>
                  </a:lnTo>
                  <a:lnTo>
                    <a:pt x="495" y="851"/>
                  </a:lnTo>
                  <a:lnTo>
                    <a:pt x="495" y="851"/>
                  </a:lnTo>
                  <a:lnTo>
                    <a:pt x="487" y="845"/>
                  </a:lnTo>
                  <a:lnTo>
                    <a:pt x="481" y="837"/>
                  </a:lnTo>
                  <a:lnTo>
                    <a:pt x="477" y="829"/>
                  </a:lnTo>
                  <a:lnTo>
                    <a:pt x="475" y="819"/>
                  </a:lnTo>
                  <a:lnTo>
                    <a:pt x="475" y="811"/>
                  </a:lnTo>
                  <a:lnTo>
                    <a:pt x="477" y="801"/>
                  </a:lnTo>
                  <a:lnTo>
                    <a:pt x="481" y="793"/>
                  </a:lnTo>
                  <a:lnTo>
                    <a:pt x="487" y="785"/>
                  </a:lnTo>
                  <a:lnTo>
                    <a:pt x="487" y="785"/>
                  </a:lnTo>
                  <a:lnTo>
                    <a:pt x="511" y="757"/>
                  </a:lnTo>
                  <a:lnTo>
                    <a:pt x="535" y="732"/>
                  </a:lnTo>
                  <a:lnTo>
                    <a:pt x="559" y="704"/>
                  </a:lnTo>
                  <a:lnTo>
                    <a:pt x="583" y="678"/>
                  </a:lnTo>
                  <a:lnTo>
                    <a:pt x="583" y="678"/>
                  </a:lnTo>
                  <a:lnTo>
                    <a:pt x="591" y="666"/>
                  </a:lnTo>
                  <a:lnTo>
                    <a:pt x="599" y="652"/>
                  </a:lnTo>
                  <a:lnTo>
                    <a:pt x="605" y="640"/>
                  </a:lnTo>
                  <a:lnTo>
                    <a:pt x="607" y="634"/>
                  </a:lnTo>
                  <a:lnTo>
                    <a:pt x="607" y="626"/>
                  </a:lnTo>
                  <a:lnTo>
                    <a:pt x="607" y="626"/>
                  </a:lnTo>
                  <a:lnTo>
                    <a:pt x="605" y="612"/>
                  </a:lnTo>
                  <a:lnTo>
                    <a:pt x="607" y="598"/>
                  </a:lnTo>
                  <a:lnTo>
                    <a:pt x="609" y="586"/>
                  </a:lnTo>
                  <a:lnTo>
                    <a:pt x="611" y="573"/>
                  </a:lnTo>
                  <a:lnTo>
                    <a:pt x="615" y="561"/>
                  </a:lnTo>
                  <a:lnTo>
                    <a:pt x="621" y="549"/>
                  </a:lnTo>
                  <a:lnTo>
                    <a:pt x="629" y="539"/>
                  </a:lnTo>
                  <a:lnTo>
                    <a:pt x="635" y="529"/>
                  </a:lnTo>
                  <a:lnTo>
                    <a:pt x="644" y="519"/>
                  </a:lnTo>
                  <a:lnTo>
                    <a:pt x="654" y="511"/>
                  </a:lnTo>
                  <a:lnTo>
                    <a:pt x="664" y="505"/>
                  </a:lnTo>
                  <a:lnTo>
                    <a:pt x="676" y="499"/>
                  </a:lnTo>
                  <a:lnTo>
                    <a:pt x="688" y="493"/>
                  </a:lnTo>
                  <a:lnTo>
                    <a:pt x="700" y="489"/>
                  </a:lnTo>
                  <a:lnTo>
                    <a:pt x="714" y="487"/>
                  </a:lnTo>
                  <a:lnTo>
                    <a:pt x="728" y="487"/>
                  </a:lnTo>
                  <a:lnTo>
                    <a:pt x="728" y="487"/>
                  </a:lnTo>
                  <a:lnTo>
                    <a:pt x="730" y="487"/>
                  </a:lnTo>
                  <a:lnTo>
                    <a:pt x="730" y="487"/>
                  </a:lnTo>
                  <a:lnTo>
                    <a:pt x="740" y="487"/>
                  </a:lnTo>
                  <a:lnTo>
                    <a:pt x="740" y="487"/>
                  </a:lnTo>
                  <a:lnTo>
                    <a:pt x="766" y="485"/>
                  </a:lnTo>
                  <a:lnTo>
                    <a:pt x="778" y="483"/>
                  </a:lnTo>
                  <a:lnTo>
                    <a:pt x="790" y="481"/>
                  </a:lnTo>
                  <a:lnTo>
                    <a:pt x="801" y="475"/>
                  </a:lnTo>
                  <a:lnTo>
                    <a:pt x="811" y="469"/>
                  </a:lnTo>
                  <a:lnTo>
                    <a:pt x="821" y="459"/>
                  </a:lnTo>
                  <a:lnTo>
                    <a:pt x="831" y="447"/>
                  </a:lnTo>
                  <a:lnTo>
                    <a:pt x="831" y="447"/>
                  </a:lnTo>
                  <a:lnTo>
                    <a:pt x="815" y="431"/>
                  </a:lnTo>
                  <a:lnTo>
                    <a:pt x="805" y="419"/>
                  </a:lnTo>
                  <a:lnTo>
                    <a:pt x="798" y="408"/>
                  </a:lnTo>
                  <a:lnTo>
                    <a:pt x="796" y="398"/>
                  </a:lnTo>
                  <a:lnTo>
                    <a:pt x="798" y="390"/>
                  </a:lnTo>
                  <a:lnTo>
                    <a:pt x="803" y="380"/>
                  </a:lnTo>
                  <a:lnTo>
                    <a:pt x="815" y="372"/>
                  </a:lnTo>
                  <a:lnTo>
                    <a:pt x="829" y="364"/>
                  </a:lnTo>
                  <a:lnTo>
                    <a:pt x="829" y="364"/>
                  </a:lnTo>
                  <a:lnTo>
                    <a:pt x="796" y="302"/>
                  </a:lnTo>
                  <a:lnTo>
                    <a:pt x="796" y="302"/>
                  </a:lnTo>
                  <a:lnTo>
                    <a:pt x="776" y="268"/>
                  </a:lnTo>
                  <a:lnTo>
                    <a:pt x="768" y="253"/>
                  </a:lnTo>
                  <a:lnTo>
                    <a:pt x="764" y="237"/>
                  </a:lnTo>
                  <a:lnTo>
                    <a:pt x="764" y="237"/>
                  </a:lnTo>
                  <a:lnTo>
                    <a:pt x="760" y="217"/>
                  </a:lnTo>
                  <a:lnTo>
                    <a:pt x="756" y="201"/>
                  </a:lnTo>
                  <a:lnTo>
                    <a:pt x="750" y="187"/>
                  </a:lnTo>
                  <a:lnTo>
                    <a:pt x="742" y="173"/>
                  </a:lnTo>
                  <a:lnTo>
                    <a:pt x="730" y="163"/>
                  </a:lnTo>
                  <a:lnTo>
                    <a:pt x="716" y="155"/>
                  </a:lnTo>
                  <a:lnTo>
                    <a:pt x="700" y="147"/>
                  </a:lnTo>
                  <a:lnTo>
                    <a:pt x="680" y="143"/>
                  </a:lnTo>
                  <a:lnTo>
                    <a:pt x="680" y="143"/>
                  </a:lnTo>
                  <a:lnTo>
                    <a:pt x="670" y="139"/>
                  </a:lnTo>
                  <a:lnTo>
                    <a:pt x="660" y="135"/>
                  </a:lnTo>
                  <a:lnTo>
                    <a:pt x="652" y="129"/>
                  </a:lnTo>
                  <a:lnTo>
                    <a:pt x="646" y="121"/>
                  </a:lnTo>
                  <a:lnTo>
                    <a:pt x="646" y="121"/>
                  </a:lnTo>
                  <a:lnTo>
                    <a:pt x="642" y="109"/>
                  </a:lnTo>
                  <a:lnTo>
                    <a:pt x="638" y="99"/>
                  </a:lnTo>
                  <a:lnTo>
                    <a:pt x="633" y="89"/>
                  </a:lnTo>
                  <a:lnTo>
                    <a:pt x="627" y="82"/>
                  </a:lnTo>
                  <a:lnTo>
                    <a:pt x="611" y="70"/>
                  </a:lnTo>
                  <a:lnTo>
                    <a:pt x="595" y="60"/>
                  </a:lnTo>
                  <a:lnTo>
                    <a:pt x="577" y="54"/>
                  </a:lnTo>
                  <a:lnTo>
                    <a:pt x="557" y="52"/>
                  </a:lnTo>
                  <a:lnTo>
                    <a:pt x="537" y="50"/>
                  </a:lnTo>
                  <a:lnTo>
                    <a:pt x="517" y="50"/>
                  </a:lnTo>
                  <a:lnTo>
                    <a:pt x="517" y="50"/>
                  </a:lnTo>
                  <a:lnTo>
                    <a:pt x="491" y="48"/>
                  </a:lnTo>
                  <a:lnTo>
                    <a:pt x="468" y="42"/>
                  </a:lnTo>
                  <a:lnTo>
                    <a:pt x="446" y="30"/>
                  </a:lnTo>
                  <a:lnTo>
                    <a:pt x="422" y="16"/>
                  </a:lnTo>
                  <a:lnTo>
                    <a:pt x="422" y="16"/>
                  </a:lnTo>
                  <a:lnTo>
                    <a:pt x="410" y="8"/>
                  </a:lnTo>
                  <a:lnTo>
                    <a:pt x="394" y="4"/>
                  </a:lnTo>
                  <a:lnTo>
                    <a:pt x="378" y="2"/>
                  </a:lnTo>
                  <a:lnTo>
                    <a:pt x="360" y="0"/>
                  </a:lnTo>
                  <a:lnTo>
                    <a:pt x="360" y="0"/>
                  </a:lnTo>
                  <a:lnTo>
                    <a:pt x="334" y="2"/>
                  </a:lnTo>
                  <a:lnTo>
                    <a:pt x="310" y="4"/>
                  </a:lnTo>
                  <a:lnTo>
                    <a:pt x="310" y="4"/>
                  </a:lnTo>
                  <a:lnTo>
                    <a:pt x="306" y="6"/>
                  </a:lnTo>
                  <a:lnTo>
                    <a:pt x="304" y="10"/>
                  </a:lnTo>
                  <a:lnTo>
                    <a:pt x="301" y="20"/>
                  </a:lnTo>
                  <a:lnTo>
                    <a:pt x="291" y="54"/>
                  </a:lnTo>
                  <a:lnTo>
                    <a:pt x="291" y="54"/>
                  </a:lnTo>
                  <a:lnTo>
                    <a:pt x="291" y="78"/>
                  </a:lnTo>
                  <a:lnTo>
                    <a:pt x="289" y="101"/>
                  </a:lnTo>
                  <a:lnTo>
                    <a:pt x="283" y="125"/>
                  </a:lnTo>
                  <a:lnTo>
                    <a:pt x="275" y="143"/>
                  </a:lnTo>
                  <a:lnTo>
                    <a:pt x="275"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20" name="Freeform 20">
              <a:extLst>
                <a:ext uri="{FF2B5EF4-FFF2-40B4-BE49-F238E27FC236}">
                  <a16:creationId xmlns:a16="http://schemas.microsoft.com/office/drawing/2014/main" id="{70BE64A4-4125-414E-85BA-21875F7DF78B}"/>
                </a:ext>
              </a:extLst>
            </p:cNvPr>
            <p:cNvSpPr>
              <a:spLocks/>
            </p:cNvSpPr>
            <p:nvPr/>
          </p:nvSpPr>
          <p:spPr bwMode="auto">
            <a:xfrm>
              <a:off x="2835276" y="4354513"/>
              <a:ext cx="1258888" cy="1411288"/>
            </a:xfrm>
            <a:custGeom>
              <a:avLst/>
              <a:gdLst>
                <a:gd name="T0" fmla="*/ 501 w 793"/>
                <a:gd name="T1" fmla="*/ 810 h 889"/>
                <a:gd name="T2" fmla="*/ 511 w 793"/>
                <a:gd name="T3" fmla="*/ 776 h 889"/>
                <a:gd name="T4" fmla="*/ 538 w 793"/>
                <a:gd name="T5" fmla="*/ 756 h 889"/>
                <a:gd name="T6" fmla="*/ 612 w 793"/>
                <a:gd name="T7" fmla="*/ 736 h 889"/>
                <a:gd name="T8" fmla="*/ 652 w 793"/>
                <a:gd name="T9" fmla="*/ 724 h 889"/>
                <a:gd name="T10" fmla="*/ 681 w 793"/>
                <a:gd name="T11" fmla="*/ 696 h 889"/>
                <a:gd name="T12" fmla="*/ 679 w 793"/>
                <a:gd name="T13" fmla="*/ 643 h 889"/>
                <a:gd name="T14" fmla="*/ 674 w 793"/>
                <a:gd name="T15" fmla="*/ 599 h 889"/>
                <a:gd name="T16" fmla="*/ 679 w 793"/>
                <a:gd name="T17" fmla="*/ 559 h 889"/>
                <a:gd name="T18" fmla="*/ 719 w 793"/>
                <a:gd name="T19" fmla="*/ 496 h 889"/>
                <a:gd name="T20" fmla="*/ 765 w 793"/>
                <a:gd name="T21" fmla="*/ 456 h 889"/>
                <a:gd name="T22" fmla="*/ 725 w 793"/>
                <a:gd name="T23" fmla="*/ 400 h 889"/>
                <a:gd name="T24" fmla="*/ 711 w 793"/>
                <a:gd name="T25" fmla="*/ 368 h 889"/>
                <a:gd name="T26" fmla="*/ 713 w 793"/>
                <a:gd name="T27" fmla="*/ 360 h 889"/>
                <a:gd name="T28" fmla="*/ 781 w 793"/>
                <a:gd name="T29" fmla="*/ 203 h 889"/>
                <a:gd name="T30" fmla="*/ 791 w 793"/>
                <a:gd name="T31" fmla="*/ 164 h 889"/>
                <a:gd name="T32" fmla="*/ 785 w 793"/>
                <a:gd name="T33" fmla="*/ 94 h 889"/>
                <a:gd name="T34" fmla="*/ 765 w 793"/>
                <a:gd name="T35" fmla="*/ 60 h 889"/>
                <a:gd name="T36" fmla="*/ 749 w 793"/>
                <a:gd name="T37" fmla="*/ 52 h 889"/>
                <a:gd name="T38" fmla="*/ 664 w 793"/>
                <a:gd name="T39" fmla="*/ 22 h 889"/>
                <a:gd name="T40" fmla="*/ 608 w 793"/>
                <a:gd name="T41" fmla="*/ 14 h 889"/>
                <a:gd name="T42" fmla="*/ 572 w 793"/>
                <a:gd name="T43" fmla="*/ 18 h 889"/>
                <a:gd name="T44" fmla="*/ 536 w 793"/>
                <a:gd name="T45" fmla="*/ 34 h 889"/>
                <a:gd name="T46" fmla="*/ 491 w 793"/>
                <a:gd name="T47" fmla="*/ 46 h 889"/>
                <a:gd name="T48" fmla="*/ 455 w 793"/>
                <a:gd name="T49" fmla="*/ 46 h 889"/>
                <a:gd name="T50" fmla="*/ 425 w 793"/>
                <a:gd name="T51" fmla="*/ 36 h 889"/>
                <a:gd name="T52" fmla="*/ 409 w 793"/>
                <a:gd name="T53" fmla="*/ 16 h 889"/>
                <a:gd name="T54" fmla="*/ 377 w 793"/>
                <a:gd name="T55" fmla="*/ 0 h 889"/>
                <a:gd name="T56" fmla="*/ 351 w 793"/>
                <a:gd name="T57" fmla="*/ 6 h 889"/>
                <a:gd name="T58" fmla="*/ 332 w 793"/>
                <a:gd name="T59" fmla="*/ 46 h 889"/>
                <a:gd name="T60" fmla="*/ 332 w 793"/>
                <a:gd name="T61" fmla="*/ 66 h 889"/>
                <a:gd name="T62" fmla="*/ 280 w 793"/>
                <a:gd name="T63" fmla="*/ 134 h 889"/>
                <a:gd name="T64" fmla="*/ 214 w 793"/>
                <a:gd name="T65" fmla="*/ 219 h 889"/>
                <a:gd name="T66" fmla="*/ 181 w 793"/>
                <a:gd name="T67" fmla="*/ 265 h 889"/>
                <a:gd name="T68" fmla="*/ 171 w 793"/>
                <a:gd name="T69" fmla="*/ 295 h 889"/>
                <a:gd name="T70" fmla="*/ 131 w 793"/>
                <a:gd name="T71" fmla="*/ 382 h 889"/>
                <a:gd name="T72" fmla="*/ 57 w 793"/>
                <a:gd name="T73" fmla="*/ 472 h 889"/>
                <a:gd name="T74" fmla="*/ 0 w 793"/>
                <a:gd name="T75" fmla="*/ 523 h 889"/>
                <a:gd name="T76" fmla="*/ 75 w 793"/>
                <a:gd name="T77" fmla="*/ 553 h 889"/>
                <a:gd name="T78" fmla="*/ 95 w 793"/>
                <a:gd name="T79" fmla="*/ 567 h 889"/>
                <a:gd name="T80" fmla="*/ 177 w 793"/>
                <a:gd name="T81" fmla="*/ 629 h 889"/>
                <a:gd name="T82" fmla="*/ 264 w 793"/>
                <a:gd name="T83" fmla="*/ 670 h 889"/>
                <a:gd name="T84" fmla="*/ 330 w 793"/>
                <a:gd name="T85" fmla="*/ 678 h 889"/>
                <a:gd name="T86" fmla="*/ 381 w 793"/>
                <a:gd name="T87" fmla="*/ 674 h 889"/>
                <a:gd name="T88" fmla="*/ 383 w 793"/>
                <a:gd name="T89" fmla="*/ 728 h 889"/>
                <a:gd name="T90" fmla="*/ 346 w 793"/>
                <a:gd name="T91" fmla="*/ 780 h 889"/>
                <a:gd name="T92" fmla="*/ 391 w 793"/>
                <a:gd name="T93" fmla="*/ 841 h 889"/>
                <a:gd name="T94" fmla="*/ 421 w 793"/>
                <a:gd name="T95" fmla="*/ 871 h 889"/>
                <a:gd name="T96" fmla="*/ 459 w 793"/>
                <a:gd name="T97" fmla="*/ 889 h 889"/>
                <a:gd name="T98" fmla="*/ 461 w 793"/>
                <a:gd name="T99" fmla="*/ 889 h 889"/>
                <a:gd name="T100" fmla="*/ 495 w 793"/>
                <a:gd name="T101" fmla="*/ 849 h 889"/>
                <a:gd name="T102" fmla="*/ 501 w 793"/>
                <a:gd name="T103" fmla="*/ 82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889">
                  <a:moveTo>
                    <a:pt x="501" y="826"/>
                  </a:moveTo>
                  <a:lnTo>
                    <a:pt x="501" y="826"/>
                  </a:lnTo>
                  <a:lnTo>
                    <a:pt x="501" y="810"/>
                  </a:lnTo>
                  <a:lnTo>
                    <a:pt x="503" y="796"/>
                  </a:lnTo>
                  <a:lnTo>
                    <a:pt x="507" y="786"/>
                  </a:lnTo>
                  <a:lnTo>
                    <a:pt x="511" y="776"/>
                  </a:lnTo>
                  <a:lnTo>
                    <a:pt x="518" y="768"/>
                  </a:lnTo>
                  <a:lnTo>
                    <a:pt x="526" y="762"/>
                  </a:lnTo>
                  <a:lnTo>
                    <a:pt x="538" y="756"/>
                  </a:lnTo>
                  <a:lnTo>
                    <a:pt x="552" y="752"/>
                  </a:lnTo>
                  <a:lnTo>
                    <a:pt x="552" y="752"/>
                  </a:lnTo>
                  <a:lnTo>
                    <a:pt x="612" y="736"/>
                  </a:lnTo>
                  <a:lnTo>
                    <a:pt x="612" y="736"/>
                  </a:lnTo>
                  <a:lnTo>
                    <a:pt x="634" y="730"/>
                  </a:lnTo>
                  <a:lnTo>
                    <a:pt x="652" y="724"/>
                  </a:lnTo>
                  <a:lnTo>
                    <a:pt x="666" y="718"/>
                  </a:lnTo>
                  <a:lnTo>
                    <a:pt x="676" y="708"/>
                  </a:lnTo>
                  <a:lnTo>
                    <a:pt x="681" y="696"/>
                  </a:lnTo>
                  <a:lnTo>
                    <a:pt x="683" y="682"/>
                  </a:lnTo>
                  <a:lnTo>
                    <a:pt x="683" y="664"/>
                  </a:lnTo>
                  <a:lnTo>
                    <a:pt x="679" y="643"/>
                  </a:lnTo>
                  <a:lnTo>
                    <a:pt x="679" y="643"/>
                  </a:lnTo>
                  <a:lnTo>
                    <a:pt x="674" y="613"/>
                  </a:lnTo>
                  <a:lnTo>
                    <a:pt x="674" y="599"/>
                  </a:lnTo>
                  <a:lnTo>
                    <a:pt x="676" y="585"/>
                  </a:lnTo>
                  <a:lnTo>
                    <a:pt x="678" y="573"/>
                  </a:lnTo>
                  <a:lnTo>
                    <a:pt x="679" y="559"/>
                  </a:lnTo>
                  <a:lnTo>
                    <a:pt x="689" y="537"/>
                  </a:lnTo>
                  <a:lnTo>
                    <a:pt x="703" y="515"/>
                  </a:lnTo>
                  <a:lnTo>
                    <a:pt x="719" y="496"/>
                  </a:lnTo>
                  <a:lnTo>
                    <a:pt x="741" y="476"/>
                  </a:lnTo>
                  <a:lnTo>
                    <a:pt x="765" y="456"/>
                  </a:lnTo>
                  <a:lnTo>
                    <a:pt x="765" y="456"/>
                  </a:lnTo>
                  <a:lnTo>
                    <a:pt x="745" y="428"/>
                  </a:lnTo>
                  <a:lnTo>
                    <a:pt x="725" y="400"/>
                  </a:lnTo>
                  <a:lnTo>
                    <a:pt x="725" y="400"/>
                  </a:lnTo>
                  <a:lnTo>
                    <a:pt x="719" y="390"/>
                  </a:lnTo>
                  <a:lnTo>
                    <a:pt x="715" y="380"/>
                  </a:lnTo>
                  <a:lnTo>
                    <a:pt x="711" y="368"/>
                  </a:lnTo>
                  <a:lnTo>
                    <a:pt x="711" y="364"/>
                  </a:lnTo>
                  <a:lnTo>
                    <a:pt x="713" y="360"/>
                  </a:lnTo>
                  <a:lnTo>
                    <a:pt x="713" y="360"/>
                  </a:lnTo>
                  <a:lnTo>
                    <a:pt x="743" y="281"/>
                  </a:lnTo>
                  <a:lnTo>
                    <a:pt x="761" y="241"/>
                  </a:lnTo>
                  <a:lnTo>
                    <a:pt x="781" y="203"/>
                  </a:lnTo>
                  <a:lnTo>
                    <a:pt x="781" y="203"/>
                  </a:lnTo>
                  <a:lnTo>
                    <a:pt x="787" y="183"/>
                  </a:lnTo>
                  <a:lnTo>
                    <a:pt x="791" y="164"/>
                  </a:lnTo>
                  <a:lnTo>
                    <a:pt x="793" y="140"/>
                  </a:lnTo>
                  <a:lnTo>
                    <a:pt x="791" y="116"/>
                  </a:lnTo>
                  <a:lnTo>
                    <a:pt x="785" y="94"/>
                  </a:lnTo>
                  <a:lnTo>
                    <a:pt x="777" y="76"/>
                  </a:lnTo>
                  <a:lnTo>
                    <a:pt x="771" y="68"/>
                  </a:lnTo>
                  <a:lnTo>
                    <a:pt x="765" y="60"/>
                  </a:lnTo>
                  <a:lnTo>
                    <a:pt x="759" y="56"/>
                  </a:lnTo>
                  <a:lnTo>
                    <a:pt x="749" y="52"/>
                  </a:lnTo>
                  <a:lnTo>
                    <a:pt x="749" y="52"/>
                  </a:lnTo>
                  <a:lnTo>
                    <a:pt x="715" y="40"/>
                  </a:lnTo>
                  <a:lnTo>
                    <a:pt x="679" y="28"/>
                  </a:lnTo>
                  <a:lnTo>
                    <a:pt x="664" y="22"/>
                  </a:lnTo>
                  <a:lnTo>
                    <a:pt x="646" y="18"/>
                  </a:lnTo>
                  <a:lnTo>
                    <a:pt x="626" y="16"/>
                  </a:lnTo>
                  <a:lnTo>
                    <a:pt x="608" y="14"/>
                  </a:lnTo>
                  <a:lnTo>
                    <a:pt x="608" y="14"/>
                  </a:lnTo>
                  <a:lnTo>
                    <a:pt x="590" y="16"/>
                  </a:lnTo>
                  <a:lnTo>
                    <a:pt x="572" y="18"/>
                  </a:lnTo>
                  <a:lnTo>
                    <a:pt x="554" y="24"/>
                  </a:lnTo>
                  <a:lnTo>
                    <a:pt x="536" y="34"/>
                  </a:lnTo>
                  <a:lnTo>
                    <a:pt x="536" y="34"/>
                  </a:lnTo>
                  <a:lnTo>
                    <a:pt x="522" y="38"/>
                  </a:lnTo>
                  <a:lnTo>
                    <a:pt x="507" y="42"/>
                  </a:lnTo>
                  <a:lnTo>
                    <a:pt x="491" y="46"/>
                  </a:lnTo>
                  <a:lnTo>
                    <a:pt x="473" y="46"/>
                  </a:lnTo>
                  <a:lnTo>
                    <a:pt x="473" y="46"/>
                  </a:lnTo>
                  <a:lnTo>
                    <a:pt x="455" y="46"/>
                  </a:lnTo>
                  <a:lnTo>
                    <a:pt x="441" y="42"/>
                  </a:lnTo>
                  <a:lnTo>
                    <a:pt x="429" y="38"/>
                  </a:lnTo>
                  <a:lnTo>
                    <a:pt x="425" y="36"/>
                  </a:lnTo>
                  <a:lnTo>
                    <a:pt x="421" y="32"/>
                  </a:lnTo>
                  <a:lnTo>
                    <a:pt x="421" y="32"/>
                  </a:lnTo>
                  <a:lnTo>
                    <a:pt x="409" y="16"/>
                  </a:lnTo>
                  <a:lnTo>
                    <a:pt x="399" y="6"/>
                  </a:lnTo>
                  <a:lnTo>
                    <a:pt x="387" y="2"/>
                  </a:lnTo>
                  <a:lnTo>
                    <a:pt x="377" y="0"/>
                  </a:lnTo>
                  <a:lnTo>
                    <a:pt x="377" y="0"/>
                  </a:lnTo>
                  <a:lnTo>
                    <a:pt x="363" y="2"/>
                  </a:lnTo>
                  <a:lnTo>
                    <a:pt x="351" y="6"/>
                  </a:lnTo>
                  <a:lnTo>
                    <a:pt x="328" y="18"/>
                  </a:lnTo>
                  <a:lnTo>
                    <a:pt x="328" y="18"/>
                  </a:lnTo>
                  <a:lnTo>
                    <a:pt x="332" y="46"/>
                  </a:lnTo>
                  <a:lnTo>
                    <a:pt x="334" y="58"/>
                  </a:lnTo>
                  <a:lnTo>
                    <a:pt x="332" y="62"/>
                  </a:lnTo>
                  <a:lnTo>
                    <a:pt x="332" y="66"/>
                  </a:lnTo>
                  <a:lnTo>
                    <a:pt x="332" y="66"/>
                  </a:lnTo>
                  <a:lnTo>
                    <a:pt x="306" y="100"/>
                  </a:lnTo>
                  <a:lnTo>
                    <a:pt x="280" y="134"/>
                  </a:lnTo>
                  <a:lnTo>
                    <a:pt x="228" y="201"/>
                  </a:lnTo>
                  <a:lnTo>
                    <a:pt x="228" y="201"/>
                  </a:lnTo>
                  <a:lnTo>
                    <a:pt x="214" y="219"/>
                  </a:lnTo>
                  <a:lnTo>
                    <a:pt x="198" y="237"/>
                  </a:lnTo>
                  <a:lnTo>
                    <a:pt x="184" y="255"/>
                  </a:lnTo>
                  <a:lnTo>
                    <a:pt x="181" y="265"/>
                  </a:lnTo>
                  <a:lnTo>
                    <a:pt x="177" y="275"/>
                  </a:lnTo>
                  <a:lnTo>
                    <a:pt x="177" y="275"/>
                  </a:lnTo>
                  <a:lnTo>
                    <a:pt x="171" y="295"/>
                  </a:lnTo>
                  <a:lnTo>
                    <a:pt x="165" y="315"/>
                  </a:lnTo>
                  <a:lnTo>
                    <a:pt x="149" y="350"/>
                  </a:lnTo>
                  <a:lnTo>
                    <a:pt x="131" y="382"/>
                  </a:lnTo>
                  <a:lnTo>
                    <a:pt x="109" y="414"/>
                  </a:lnTo>
                  <a:lnTo>
                    <a:pt x="83" y="444"/>
                  </a:lnTo>
                  <a:lnTo>
                    <a:pt x="57" y="472"/>
                  </a:lnTo>
                  <a:lnTo>
                    <a:pt x="29" y="497"/>
                  </a:lnTo>
                  <a:lnTo>
                    <a:pt x="0" y="523"/>
                  </a:lnTo>
                  <a:lnTo>
                    <a:pt x="0" y="523"/>
                  </a:lnTo>
                  <a:lnTo>
                    <a:pt x="25" y="533"/>
                  </a:lnTo>
                  <a:lnTo>
                    <a:pt x="51" y="543"/>
                  </a:lnTo>
                  <a:lnTo>
                    <a:pt x="75" y="553"/>
                  </a:lnTo>
                  <a:lnTo>
                    <a:pt x="85" y="559"/>
                  </a:lnTo>
                  <a:lnTo>
                    <a:pt x="95" y="567"/>
                  </a:lnTo>
                  <a:lnTo>
                    <a:pt x="95" y="567"/>
                  </a:lnTo>
                  <a:lnTo>
                    <a:pt x="123" y="589"/>
                  </a:lnTo>
                  <a:lnTo>
                    <a:pt x="149" y="611"/>
                  </a:lnTo>
                  <a:lnTo>
                    <a:pt x="177" y="629"/>
                  </a:lnTo>
                  <a:lnTo>
                    <a:pt x="204" y="647"/>
                  </a:lnTo>
                  <a:lnTo>
                    <a:pt x="234" y="659"/>
                  </a:lnTo>
                  <a:lnTo>
                    <a:pt x="264" y="670"/>
                  </a:lnTo>
                  <a:lnTo>
                    <a:pt x="296" y="676"/>
                  </a:lnTo>
                  <a:lnTo>
                    <a:pt x="330" y="678"/>
                  </a:lnTo>
                  <a:lnTo>
                    <a:pt x="330" y="678"/>
                  </a:lnTo>
                  <a:lnTo>
                    <a:pt x="355" y="678"/>
                  </a:lnTo>
                  <a:lnTo>
                    <a:pt x="381" y="674"/>
                  </a:lnTo>
                  <a:lnTo>
                    <a:pt x="381" y="674"/>
                  </a:lnTo>
                  <a:lnTo>
                    <a:pt x="387" y="706"/>
                  </a:lnTo>
                  <a:lnTo>
                    <a:pt x="385" y="718"/>
                  </a:lnTo>
                  <a:lnTo>
                    <a:pt x="383" y="728"/>
                  </a:lnTo>
                  <a:lnTo>
                    <a:pt x="379" y="738"/>
                  </a:lnTo>
                  <a:lnTo>
                    <a:pt x="371" y="750"/>
                  </a:lnTo>
                  <a:lnTo>
                    <a:pt x="346" y="780"/>
                  </a:lnTo>
                  <a:lnTo>
                    <a:pt x="346" y="780"/>
                  </a:lnTo>
                  <a:lnTo>
                    <a:pt x="375" y="822"/>
                  </a:lnTo>
                  <a:lnTo>
                    <a:pt x="391" y="841"/>
                  </a:lnTo>
                  <a:lnTo>
                    <a:pt x="409" y="859"/>
                  </a:lnTo>
                  <a:lnTo>
                    <a:pt x="409" y="859"/>
                  </a:lnTo>
                  <a:lnTo>
                    <a:pt x="421" y="871"/>
                  </a:lnTo>
                  <a:lnTo>
                    <a:pt x="435" y="879"/>
                  </a:lnTo>
                  <a:lnTo>
                    <a:pt x="449" y="887"/>
                  </a:lnTo>
                  <a:lnTo>
                    <a:pt x="459" y="889"/>
                  </a:lnTo>
                  <a:lnTo>
                    <a:pt x="459" y="889"/>
                  </a:lnTo>
                  <a:lnTo>
                    <a:pt x="461" y="889"/>
                  </a:lnTo>
                  <a:lnTo>
                    <a:pt x="461" y="889"/>
                  </a:lnTo>
                  <a:lnTo>
                    <a:pt x="475" y="875"/>
                  </a:lnTo>
                  <a:lnTo>
                    <a:pt x="489" y="859"/>
                  </a:lnTo>
                  <a:lnTo>
                    <a:pt x="495" y="849"/>
                  </a:lnTo>
                  <a:lnTo>
                    <a:pt x="499" y="841"/>
                  </a:lnTo>
                  <a:lnTo>
                    <a:pt x="501" y="833"/>
                  </a:lnTo>
                  <a:lnTo>
                    <a:pt x="501" y="826"/>
                  </a:lnTo>
                  <a:lnTo>
                    <a:pt x="501" y="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grpSp>
      <p:sp>
        <p:nvSpPr>
          <p:cNvPr id="26" name="Prostokąt: zaokrąglone rogi 25">
            <a:extLst>
              <a:ext uri="{FF2B5EF4-FFF2-40B4-BE49-F238E27FC236}">
                <a16:creationId xmlns:a16="http://schemas.microsoft.com/office/drawing/2014/main" id="{9191412C-0C1F-4F77-80C8-54D95145B116}"/>
              </a:ext>
            </a:extLst>
          </p:cNvPr>
          <p:cNvSpPr/>
          <p:nvPr/>
        </p:nvSpPr>
        <p:spPr>
          <a:xfrm>
            <a:off x="1718500" y="1496473"/>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5,9</a:t>
            </a:r>
          </a:p>
        </p:txBody>
      </p:sp>
      <p:sp>
        <p:nvSpPr>
          <p:cNvPr id="27" name="Prostokąt: zaokrąglone rogi 26">
            <a:extLst>
              <a:ext uri="{FF2B5EF4-FFF2-40B4-BE49-F238E27FC236}">
                <a16:creationId xmlns:a16="http://schemas.microsoft.com/office/drawing/2014/main" id="{4D5EEF01-CB70-4987-8DC2-8689485265C2}"/>
              </a:ext>
            </a:extLst>
          </p:cNvPr>
          <p:cNvSpPr/>
          <p:nvPr/>
        </p:nvSpPr>
        <p:spPr>
          <a:xfrm>
            <a:off x="2933166" y="1636995"/>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3,6</a:t>
            </a:r>
          </a:p>
        </p:txBody>
      </p:sp>
      <p:sp>
        <p:nvSpPr>
          <p:cNvPr id="28" name="Prostokąt: zaokrąglone rogi 27">
            <a:extLst>
              <a:ext uri="{FF2B5EF4-FFF2-40B4-BE49-F238E27FC236}">
                <a16:creationId xmlns:a16="http://schemas.microsoft.com/office/drawing/2014/main" id="{3BCC6285-CBCE-429C-93E9-F6F5FDEEAC15}"/>
              </a:ext>
            </a:extLst>
          </p:cNvPr>
          <p:cNvSpPr/>
          <p:nvPr/>
        </p:nvSpPr>
        <p:spPr>
          <a:xfrm>
            <a:off x="693602" y="1751285"/>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4,6</a:t>
            </a:r>
          </a:p>
        </p:txBody>
      </p:sp>
      <p:sp>
        <p:nvSpPr>
          <p:cNvPr id="29" name="Prostokąt: zaokrąglone rogi 28">
            <a:extLst>
              <a:ext uri="{FF2B5EF4-FFF2-40B4-BE49-F238E27FC236}">
                <a16:creationId xmlns:a16="http://schemas.microsoft.com/office/drawing/2014/main" id="{D77000A6-52B2-4297-AAAF-48828C481643}"/>
              </a:ext>
            </a:extLst>
          </p:cNvPr>
          <p:cNvSpPr/>
          <p:nvPr/>
        </p:nvSpPr>
        <p:spPr>
          <a:xfrm>
            <a:off x="1914453" y="2243328"/>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5,4</a:t>
            </a:r>
          </a:p>
        </p:txBody>
      </p:sp>
      <p:sp>
        <p:nvSpPr>
          <p:cNvPr id="30" name="Prostokąt: zaokrąglone rogi 29">
            <a:extLst>
              <a:ext uri="{FF2B5EF4-FFF2-40B4-BE49-F238E27FC236}">
                <a16:creationId xmlns:a16="http://schemas.microsoft.com/office/drawing/2014/main" id="{EECCBD3C-6438-4C6B-8F3F-6BF68940870D}"/>
              </a:ext>
            </a:extLst>
          </p:cNvPr>
          <p:cNvSpPr/>
          <p:nvPr/>
        </p:nvSpPr>
        <p:spPr>
          <a:xfrm>
            <a:off x="1424510" y="2845563"/>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8,9</a:t>
            </a:r>
          </a:p>
        </p:txBody>
      </p:sp>
      <p:sp>
        <p:nvSpPr>
          <p:cNvPr id="31" name="Prostokąt: zaokrąglone rogi 30">
            <a:extLst>
              <a:ext uri="{FF2B5EF4-FFF2-40B4-BE49-F238E27FC236}">
                <a16:creationId xmlns:a16="http://schemas.microsoft.com/office/drawing/2014/main" id="{69A71C34-E25D-4926-82FD-80C6E1A26B14}"/>
              </a:ext>
            </a:extLst>
          </p:cNvPr>
          <p:cNvSpPr/>
          <p:nvPr/>
        </p:nvSpPr>
        <p:spPr>
          <a:xfrm>
            <a:off x="3785951" y="2114961"/>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3,2</a:t>
            </a:r>
          </a:p>
        </p:txBody>
      </p:sp>
      <p:sp>
        <p:nvSpPr>
          <p:cNvPr id="32" name="Prostokąt: zaokrąglone rogi 31">
            <a:extLst>
              <a:ext uri="{FF2B5EF4-FFF2-40B4-BE49-F238E27FC236}">
                <a16:creationId xmlns:a16="http://schemas.microsoft.com/office/drawing/2014/main" id="{DAA4693D-6E0C-435A-8405-1192CBF38288}"/>
              </a:ext>
            </a:extLst>
          </p:cNvPr>
          <p:cNvSpPr/>
          <p:nvPr/>
        </p:nvSpPr>
        <p:spPr>
          <a:xfrm>
            <a:off x="3844792" y="3490758"/>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3" name="Prostokąt: zaokrąglone rogi 32">
            <a:extLst>
              <a:ext uri="{FF2B5EF4-FFF2-40B4-BE49-F238E27FC236}">
                <a16:creationId xmlns:a16="http://schemas.microsoft.com/office/drawing/2014/main" id="{4292206C-070F-4D83-8F62-38E76794829B}"/>
              </a:ext>
            </a:extLst>
          </p:cNvPr>
          <p:cNvSpPr/>
          <p:nvPr/>
        </p:nvSpPr>
        <p:spPr>
          <a:xfrm>
            <a:off x="3561055" y="4389746"/>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4" name="Prostokąt: zaokrąglone rogi 33">
            <a:extLst>
              <a:ext uri="{FF2B5EF4-FFF2-40B4-BE49-F238E27FC236}">
                <a16:creationId xmlns:a16="http://schemas.microsoft.com/office/drawing/2014/main" id="{E4E0BFB1-5935-49BC-AAB1-4D5DA1570DDD}"/>
              </a:ext>
            </a:extLst>
          </p:cNvPr>
          <p:cNvSpPr/>
          <p:nvPr/>
        </p:nvSpPr>
        <p:spPr>
          <a:xfrm>
            <a:off x="3001049" y="2726979"/>
            <a:ext cx="648000" cy="236266"/>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13,8</a:t>
            </a:r>
          </a:p>
        </p:txBody>
      </p:sp>
      <p:sp>
        <p:nvSpPr>
          <p:cNvPr id="35" name="Prostokąt: zaokrąglone rogi 34">
            <a:extLst>
              <a:ext uri="{FF2B5EF4-FFF2-40B4-BE49-F238E27FC236}">
                <a16:creationId xmlns:a16="http://schemas.microsoft.com/office/drawing/2014/main" id="{96B014D7-657E-4488-878C-9B19C7D8748D}"/>
              </a:ext>
            </a:extLst>
          </p:cNvPr>
          <p:cNvSpPr/>
          <p:nvPr/>
        </p:nvSpPr>
        <p:spPr>
          <a:xfrm>
            <a:off x="2322796" y="3278918"/>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6,5</a:t>
            </a:r>
          </a:p>
        </p:txBody>
      </p:sp>
      <p:sp>
        <p:nvSpPr>
          <p:cNvPr id="36" name="Prostokąt: zaokrąglone rogi 35">
            <a:extLst>
              <a:ext uri="{FF2B5EF4-FFF2-40B4-BE49-F238E27FC236}">
                <a16:creationId xmlns:a16="http://schemas.microsoft.com/office/drawing/2014/main" id="{9BEE00BF-B454-4897-A9B1-9F034A198E1C}"/>
              </a:ext>
            </a:extLst>
          </p:cNvPr>
          <p:cNvSpPr/>
          <p:nvPr/>
        </p:nvSpPr>
        <p:spPr>
          <a:xfrm>
            <a:off x="1012321" y="3560679"/>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7,6</a:t>
            </a:r>
          </a:p>
        </p:txBody>
      </p:sp>
      <p:sp>
        <p:nvSpPr>
          <p:cNvPr id="37" name="Prostokąt: zaokrąglone rogi 36">
            <a:extLst>
              <a:ext uri="{FF2B5EF4-FFF2-40B4-BE49-F238E27FC236}">
                <a16:creationId xmlns:a16="http://schemas.microsoft.com/office/drawing/2014/main" id="{1EE7AA8B-F8B3-4A69-A98E-F0CB01C52758}"/>
              </a:ext>
            </a:extLst>
          </p:cNvPr>
          <p:cNvSpPr/>
          <p:nvPr/>
        </p:nvSpPr>
        <p:spPr>
          <a:xfrm>
            <a:off x="488542" y="2774566"/>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8" name="Prostokąt: zaokrąglone rogi 37">
            <a:extLst>
              <a:ext uri="{FF2B5EF4-FFF2-40B4-BE49-F238E27FC236}">
                <a16:creationId xmlns:a16="http://schemas.microsoft.com/office/drawing/2014/main" id="{DB5B553A-C4E4-4084-A97B-B8169D684D6B}"/>
              </a:ext>
            </a:extLst>
          </p:cNvPr>
          <p:cNvSpPr/>
          <p:nvPr/>
        </p:nvSpPr>
        <p:spPr>
          <a:xfrm>
            <a:off x="1624445" y="3949316"/>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9" name="Prostokąt: zaokrąglone rogi 38">
            <a:extLst>
              <a:ext uri="{FF2B5EF4-FFF2-40B4-BE49-F238E27FC236}">
                <a16:creationId xmlns:a16="http://schemas.microsoft.com/office/drawing/2014/main" id="{D3F839D7-30A2-4D20-8D6D-DB6219C33F6A}"/>
              </a:ext>
            </a:extLst>
          </p:cNvPr>
          <p:cNvSpPr/>
          <p:nvPr/>
        </p:nvSpPr>
        <p:spPr>
          <a:xfrm>
            <a:off x="2944295" y="3848535"/>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3,3</a:t>
            </a:r>
          </a:p>
        </p:txBody>
      </p:sp>
      <p:sp>
        <p:nvSpPr>
          <p:cNvPr id="40" name="Prostokąt: zaokrąglone rogi 39">
            <a:extLst>
              <a:ext uri="{FF2B5EF4-FFF2-40B4-BE49-F238E27FC236}">
                <a16:creationId xmlns:a16="http://schemas.microsoft.com/office/drawing/2014/main" id="{4055F8B9-FAB4-4842-B45F-D462485DDF5D}"/>
              </a:ext>
            </a:extLst>
          </p:cNvPr>
          <p:cNvSpPr/>
          <p:nvPr/>
        </p:nvSpPr>
        <p:spPr>
          <a:xfrm>
            <a:off x="2779996" y="4534354"/>
            <a:ext cx="540000" cy="237168"/>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8,7</a:t>
            </a:r>
          </a:p>
        </p:txBody>
      </p:sp>
      <p:sp>
        <p:nvSpPr>
          <p:cNvPr id="41" name="Prostokąt: zaokrąglone rogi 40">
            <a:extLst>
              <a:ext uri="{FF2B5EF4-FFF2-40B4-BE49-F238E27FC236}">
                <a16:creationId xmlns:a16="http://schemas.microsoft.com/office/drawing/2014/main" id="{39ACC717-D1EF-44F0-B54E-3530F64A5DBA}"/>
              </a:ext>
            </a:extLst>
          </p:cNvPr>
          <p:cNvSpPr/>
          <p:nvPr/>
        </p:nvSpPr>
        <p:spPr>
          <a:xfrm>
            <a:off x="2015528" y="4343972"/>
            <a:ext cx="540000" cy="236520"/>
          </a:xfrm>
          <a:prstGeom prst="roundRect">
            <a:avLst/>
          </a:prstGeom>
          <a:solidFill>
            <a:srgbClr val="FFE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11,9</a:t>
            </a:r>
          </a:p>
        </p:txBody>
      </p:sp>
      <p:grpSp>
        <p:nvGrpSpPr>
          <p:cNvPr id="42" name="Grupa 41">
            <a:extLst>
              <a:ext uri="{FF2B5EF4-FFF2-40B4-BE49-F238E27FC236}">
                <a16:creationId xmlns:a16="http://schemas.microsoft.com/office/drawing/2014/main" id="{127BB972-97FA-4851-83BD-38CEE4C85493}"/>
              </a:ext>
            </a:extLst>
          </p:cNvPr>
          <p:cNvGrpSpPr/>
          <p:nvPr/>
        </p:nvGrpSpPr>
        <p:grpSpPr>
          <a:xfrm>
            <a:off x="216731" y="573162"/>
            <a:ext cx="1906571" cy="1275046"/>
            <a:chOff x="380499" y="1021917"/>
            <a:chExt cx="1906571" cy="1275046"/>
          </a:xfrm>
        </p:grpSpPr>
        <p:sp>
          <p:nvSpPr>
            <p:cNvPr id="43" name="pole tekstowe 42">
              <a:extLst>
                <a:ext uri="{FF2B5EF4-FFF2-40B4-BE49-F238E27FC236}">
                  <a16:creationId xmlns:a16="http://schemas.microsoft.com/office/drawing/2014/main" id="{518363C5-7404-42F2-8F39-F09C16347AF4}"/>
                </a:ext>
              </a:extLst>
            </p:cNvPr>
            <p:cNvSpPr txBox="1"/>
            <p:nvPr/>
          </p:nvSpPr>
          <p:spPr>
            <a:xfrm>
              <a:off x="615422" y="1021917"/>
              <a:ext cx="1671648"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WOJEWÓDZTWO</a:t>
              </a:r>
            </a:p>
          </p:txBody>
        </p:sp>
        <p:cxnSp>
          <p:nvCxnSpPr>
            <p:cNvPr id="44" name="Łącznik: łamany 43">
              <a:extLst>
                <a:ext uri="{FF2B5EF4-FFF2-40B4-BE49-F238E27FC236}">
                  <a16:creationId xmlns:a16="http://schemas.microsoft.com/office/drawing/2014/main" id="{58E1EB2D-F5A1-4F81-ABDC-3E085DE850A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Grafika 24" descr="Róża wiatrów">
            <a:extLst>
              <a:ext uri="{FF2B5EF4-FFF2-40B4-BE49-F238E27FC236}">
                <a16:creationId xmlns:a16="http://schemas.microsoft.com/office/drawing/2014/main" id="{683B695B-AAC2-44F4-9241-D75C74DAD4B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600" y="515682"/>
            <a:ext cx="450000" cy="450000"/>
          </a:xfrm>
          <a:prstGeom prst="rect">
            <a:avLst/>
          </a:prstGeom>
        </p:spPr>
      </p:pic>
      <p:sp>
        <p:nvSpPr>
          <p:cNvPr id="45" name="pole tekstowe 44">
            <a:extLst>
              <a:ext uri="{FF2B5EF4-FFF2-40B4-BE49-F238E27FC236}">
                <a16:creationId xmlns:a16="http://schemas.microsoft.com/office/drawing/2014/main" id="{48B85431-3F36-4958-83E9-426ADE061556}"/>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46" name="Grupa 45">
            <a:extLst>
              <a:ext uri="{FF2B5EF4-FFF2-40B4-BE49-F238E27FC236}">
                <a16:creationId xmlns:a16="http://schemas.microsoft.com/office/drawing/2014/main" id="{2F8978DC-3244-4251-BD72-B15F5D4D761D}"/>
              </a:ext>
            </a:extLst>
          </p:cNvPr>
          <p:cNvGrpSpPr/>
          <p:nvPr/>
        </p:nvGrpSpPr>
        <p:grpSpPr>
          <a:xfrm>
            <a:off x="5001730" y="687425"/>
            <a:ext cx="3519140" cy="1275046"/>
            <a:chOff x="380499" y="1021917"/>
            <a:chExt cx="3519140" cy="1275046"/>
          </a:xfrm>
        </p:grpSpPr>
        <p:sp>
          <p:nvSpPr>
            <p:cNvPr id="47" name="pole tekstowe 46">
              <a:extLst>
                <a:ext uri="{FF2B5EF4-FFF2-40B4-BE49-F238E27FC236}">
                  <a16:creationId xmlns:a16="http://schemas.microsoft.com/office/drawing/2014/main" id="{D5DB5B68-FAC7-446F-A229-AE28938312D4}"/>
                </a:ext>
              </a:extLst>
            </p:cNvPr>
            <p:cNvSpPr txBox="1"/>
            <p:nvPr/>
          </p:nvSpPr>
          <p:spPr>
            <a:xfrm>
              <a:off x="615420" y="1021917"/>
              <a:ext cx="3284219" cy="523220"/>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DOCHÓD NA JEDNEGO CZŁONKA RODZINY</a:t>
              </a:r>
            </a:p>
          </p:txBody>
        </p:sp>
        <p:cxnSp>
          <p:nvCxnSpPr>
            <p:cNvPr id="48" name="Łącznik: łamany 47">
              <a:extLst>
                <a:ext uri="{FF2B5EF4-FFF2-40B4-BE49-F238E27FC236}">
                  <a16:creationId xmlns:a16="http://schemas.microsoft.com/office/drawing/2014/main" id="{36AA55D2-C04D-461F-AB91-9EF2FF65255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69" name="Wykres 68" descr="Dochód netto na jednego członka rodziny&#10;&#10;Wykres kołowy przedstawiający dochód na jednego członka rodziny  w gospodarstwie domowym respondenta: do 500 zł (0,3%), 501-1000 (3,7%), 1001-1500 (12,3%), 1501-2000 (21,4%), 2001-2500 (25,4%), 2501-3000 (18,5%), powyżej 3000 (11,2%), nie wiem/trudno powiedzieć (0,9%), odmowa odpowiedzi (6,3%).">
            <a:extLst>
              <a:ext uri="{FF2B5EF4-FFF2-40B4-BE49-F238E27FC236}">
                <a16:creationId xmlns:a16="http://schemas.microsoft.com/office/drawing/2014/main" id="{0763C96C-627A-4D54-8C80-0675653EFD53}"/>
              </a:ext>
            </a:extLst>
          </p:cNvPr>
          <p:cNvGraphicFramePr/>
          <p:nvPr>
            <p:extLst>
              <p:ext uri="{D42A27DB-BD31-4B8C-83A1-F6EECF244321}">
                <p14:modId xmlns:p14="http://schemas.microsoft.com/office/powerpoint/2010/main" val="3633296817"/>
              </p:ext>
            </p:extLst>
          </p:nvPr>
        </p:nvGraphicFramePr>
        <p:xfrm>
          <a:off x="5207280" y="1146596"/>
          <a:ext cx="3202594" cy="4240368"/>
        </p:xfrm>
        <a:graphic>
          <a:graphicData uri="http://schemas.openxmlformats.org/drawingml/2006/chart">
            <c:chart xmlns:c="http://schemas.openxmlformats.org/drawingml/2006/chart" xmlns:r="http://schemas.openxmlformats.org/officeDocument/2006/relationships" r:id="rId4"/>
          </a:graphicData>
        </a:graphic>
      </p:graphicFrame>
      <p:pic>
        <p:nvPicPr>
          <p:cNvPr id="70" name="Grafika 69" descr="Monety">
            <a:extLst>
              <a:ext uri="{FF2B5EF4-FFF2-40B4-BE49-F238E27FC236}">
                <a16:creationId xmlns:a16="http://schemas.microsoft.com/office/drawing/2014/main" id="{B8032B31-30E1-4D55-9BC9-7DFC45F2F18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38836" y="4767345"/>
            <a:ext cx="603472" cy="603472"/>
          </a:xfrm>
          <a:prstGeom prst="rect">
            <a:avLst/>
          </a:prstGeom>
        </p:spPr>
      </p:pic>
    </p:spTree>
    <p:extLst>
      <p:ext uri="{BB962C8B-B14F-4D97-AF65-F5344CB8AC3E}">
        <p14:creationId xmlns:p14="http://schemas.microsoft.com/office/powerpoint/2010/main" val="1808291650"/>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10855</TotalTime>
  <Words>6580</Words>
  <Application>Microsoft Office PowerPoint</Application>
  <PresentationFormat>Pokaz na ekranie (4:3)</PresentationFormat>
  <Paragraphs>801</Paragraphs>
  <Slides>52</Slides>
  <Notes>12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52</vt:i4>
      </vt:variant>
    </vt:vector>
  </HeadingPairs>
  <TitlesOfParts>
    <vt:vector size="59" baseType="lpstr">
      <vt:lpstr>Arial</vt:lpstr>
      <vt:lpstr>Calibri</vt:lpstr>
      <vt:lpstr>Calibri Light</vt:lpstr>
      <vt:lpstr>Century Gothic</vt:lpstr>
      <vt:lpstr>Tahoma</vt:lpstr>
      <vt:lpstr>Wingdings</vt:lpstr>
      <vt:lpstr>Motyw pakietu Office</vt:lpstr>
      <vt:lpstr>Prezentacja programu PowerPoint</vt:lpstr>
      <vt:lpstr>Prezentacja programu PowerPoint</vt:lpstr>
      <vt:lpstr>Prezentacja programu PowerPoint</vt:lpstr>
      <vt:lpstr>PODSTAWOWE INFORMACJE</vt:lpstr>
      <vt:lpstr>Prezentacja programu PowerPoint</vt:lpstr>
      <vt:lpstr>Prezentacja programu PowerPoint</vt:lpstr>
      <vt:lpstr>CHARAKTERYSTYKA PRÓBY</vt:lpstr>
      <vt:lpstr>Prezentacja programu PowerPoint</vt:lpstr>
      <vt:lpstr>Prezentacja programu PowerPoint</vt:lpstr>
      <vt:lpstr>Prezentacja programu PowerPoint</vt:lpstr>
      <vt:lpstr>WYNIKI BADANIA  JAKOŚĆ POWIETRZA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PODSUMOWANIE JAKOŚĆ POWIETRZA</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Jakość powietrza</dc:title>
  <dc:creator>Danae sp. z o.o.</dc:creator>
  <cp:keywords>powietrze, smog</cp:keywords>
  <cp:lastModifiedBy>Danae</cp:lastModifiedBy>
  <cp:revision>1182</cp:revision>
  <dcterms:created xsi:type="dcterms:W3CDTF">2018-09-27T13:03:07Z</dcterms:created>
  <dcterms:modified xsi:type="dcterms:W3CDTF">2019-11-20T07:21:24Z</dcterms:modified>
  <cp:category>Raport  graficzny</cp:category>
</cp:coreProperties>
</file>