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336" r:id="rId2"/>
    <p:sldId id="308" r:id="rId3"/>
    <p:sldId id="404" r:id="rId4"/>
    <p:sldId id="423" r:id="rId5"/>
    <p:sldId id="424" r:id="rId6"/>
    <p:sldId id="425" r:id="rId7"/>
    <p:sldId id="426" r:id="rId8"/>
    <p:sldId id="429" r:id="rId9"/>
    <p:sldId id="430" r:id="rId10"/>
    <p:sldId id="410" r:id="rId11"/>
    <p:sldId id="416" r:id="rId12"/>
    <p:sldId id="420" r:id="rId13"/>
    <p:sldId id="417" r:id="rId14"/>
    <p:sldId id="418" r:id="rId15"/>
    <p:sldId id="419" r:id="rId16"/>
    <p:sldId id="427" r:id="rId17"/>
    <p:sldId id="428" r:id="rId18"/>
    <p:sldId id="421" r:id="rId19"/>
    <p:sldId id="332" r:id="rId20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5033" autoAdjust="0"/>
  </p:normalViewPr>
  <p:slideViewPr>
    <p:cSldViewPr showGuides="1">
      <p:cViewPr varScale="1">
        <p:scale>
          <a:sx n="69" d="100"/>
          <a:sy n="69" d="100"/>
        </p:scale>
        <p:origin x="888" y="67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5422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EE013-DD25-8CF7-6A21-416C23E96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52189AE-3851-308D-B4B3-B123570A6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7398141-B10E-21CC-DC8A-5E86B713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15B453-D290-F310-B0EB-7063100024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6950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320F7-9912-C2DE-41B8-F1B8F7341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16297D5-1D19-0286-CCA0-D3C6192F7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31BE2A-8301-D5E3-56EC-38339C3D7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E56D21B-6968-B7F1-5D87-7F97D528A7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38218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23168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7C585-ACD7-A31D-8DDD-F08613BCF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1C91734-378D-4EBB-6E7F-2AC898EE7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4913290-3E25-9312-727B-F8FC82C33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460A56-BB21-949E-6AAB-57EDA938DC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04370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3832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1022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71085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39918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5261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od.cst2021.gov.pl/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nstrukcje.cst2021.gov.pl/" TargetMode="External"/><Relationship Id="rId5" Type="http://schemas.openxmlformats.org/officeDocument/2006/relationships/hyperlink" Target="https://www.gov.pl/web/nfosigw/cst2021" TargetMode="External"/><Relationship Id="rId4" Type="http://schemas.openxmlformats.org/officeDocument/2006/relationships/hyperlink" Target="https://www.gov.pl/web/nfosigw/fenx1102-iw01-0012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296526" y="5075981"/>
            <a:ext cx="12544041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FENX.11.02-IW.01-001/26 - informacje o naborze i ocenie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2147582" y="563632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Dawid Mikuszewski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30.06.2026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Wniosek o dofinansowanie – WoD2021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celu stworzenia wniosku o dofinansowanie należy się zarejestrować </a:t>
            </a:r>
            <a:br>
              <a:rPr lang="pl-PL" dirty="0"/>
            </a:br>
            <a:r>
              <a:rPr lang="pl-PL" dirty="0"/>
              <a:t>i utworzyć kontro w aplikacji WoD2021 (stanowi ona część Centralnego Systemu Teleinformatycznego CST2021) dostępnej pod adresem: </a:t>
            </a:r>
          </a:p>
          <a:p>
            <a:pPr marL="0" indent="0" algn="ctr">
              <a:buNone/>
            </a:pPr>
            <a:r>
              <a:rPr lang="pl-PL" dirty="0">
                <a:hlinkClick r:id="rId3"/>
              </a:rPr>
              <a:t>https://wod.cst2021.gov.pl</a:t>
            </a:r>
            <a:r>
              <a:rPr lang="pl-PL" dirty="0"/>
              <a:t> </a:t>
            </a:r>
          </a:p>
          <a:p>
            <a:r>
              <a:rPr lang="pl-PL" dirty="0"/>
              <a:t>Instrukcja obsługi systemu oraz przygotowania wniosku dostępna jest </a:t>
            </a:r>
            <a:br>
              <a:rPr lang="pl-PL" dirty="0"/>
            </a:br>
            <a:r>
              <a:rPr lang="pl-PL" dirty="0"/>
              <a:t>w dokumentacji </a:t>
            </a:r>
            <a:r>
              <a:rPr lang="pl-PL" dirty="0" err="1"/>
              <a:t>naborowej</a:t>
            </a:r>
            <a:r>
              <a:rPr lang="pl-PL" dirty="0"/>
              <a:t> pod adresem (zał. 2 do Regulaminu wyboru projektów):</a:t>
            </a:r>
          </a:p>
          <a:p>
            <a:pPr marL="0" indent="0" algn="ctr">
              <a:buNone/>
            </a:pPr>
            <a:r>
              <a:rPr lang="pl-PL" dirty="0">
                <a:hlinkClick r:id="rId4"/>
              </a:rPr>
              <a:t>https://www.gov.pl/web/nfosigw/fenx1102-iw01-00126</a:t>
            </a:r>
            <a:r>
              <a:rPr lang="pl-PL" dirty="0"/>
              <a:t> </a:t>
            </a:r>
          </a:p>
          <a:p>
            <a:pPr marL="0" indent="0" algn="ctr">
              <a:buNone/>
            </a:pPr>
            <a:r>
              <a:rPr lang="pl-PL" dirty="0"/>
              <a:t>Wszelkie instrukcje dotyczące CST2021: użytkownika, wnioskodawcy, beneficjenta (aktualizowane) dostępne są pod adresem:</a:t>
            </a:r>
          </a:p>
          <a:p>
            <a:pPr marL="0" indent="0" algn="ctr">
              <a:buNone/>
            </a:pPr>
            <a:r>
              <a:rPr lang="pl-PL" dirty="0">
                <a:hlinkClick r:id="rId5"/>
              </a:rPr>
              <a:t>https://www.gov.pl/web/nfosigw/cst2021</a:t>
            </a:r>
            <a:r>
              <a:rPr lang="pl-PL" dirty="0"/>
              <a:t> </a:t>
            </a:r>
          </a:p>
          <a:p>
            <a:r>
              <a:rPr lang="pl-PL" dirty="0"/>
              <a:t>Ogólne instrukcje interaktywne dostępne są pod adresem:</a:t>
            </a:r>
          </a:p>
          <a:p>
            <a:pPr marL="0" indent="0" algn="ctr">
              <a:buNone/>
            </a:pPr>
            <a:r>
              <a:rPr lang="pl-PL" dirty="0">
                <a:hlinkClick r:id="rId6"/>
              </a:rPr>
              <a:t>https://instrukcje.cst2021.gov.pl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B5B836F-A52A-DD25-E458-717C44DA30F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Ocena dokonywana jest zgodnie z regulaminem naboru, kryteriami wyboru projektów oraz systemem oceny i wyboru projektów w ramach programu Fundusze Europejskie na Infrastrukturę, Klimat, Środowisko 2021-2027.</a:t>
            </a:r>
          </a:p>
          <a:p>
            <a:r>
              <a:rPr lang="pl-PL" dirty="0"/>
              <a:t>Projekty oceniane są kryteriami:</a:t>
            </a:r>
          </a:p>
          <a:p>
            <a:pPr lvl="1"/>
            <a:r>
              <a:rPr lang="pl-PL" dirty="0"/>
              <a:t>horyzontalnymi dla Programu Fundusze Europejskie na Infrastrukturę, Klimat, Środowisko na lata 2021-2027;</a:t>
            </a:r>
          </a:p>
          <a:p>
            <a:pPr lvl="1"/>
            <a:r>
              <a:rPr lang="pl-PL" dirty="0"/>
              <a:t>specyficznymi dla Działania FENX.11.02.</a:t>
            </a:r>
          </a:p>
          <a:p>
            <a:r>
              <a:rPr lang="pl-PL" dirty="0"/>
              <a:t>Kryteria horyzontalne i specyficzne dzielą się na: obligatoryjne i rankingujące.</a:t>
            </a:r>
          </a:p>
          <a:p>
            <a:r>
              <a:rPr lang="pl-PL" dirty="0"/>
              <a:t>Ocena dokonywana jest w dwóch etapach.</a:t>
            </a:r>
          </a:p>
          <a:p>
            <a:r>
              <a:rPr lang="pl-PL" dirty="0"/>
              <a:t>Całkowity czas oceny wniosku nie powinien przekroczyć 120 dni. </a:t>
            </a:r>
          </a:p>
          <a:p>
            <a:r>
              <a:rPr lang="pl-PL" dirty="0"/>
              <a:t>Do czasu oceny wniosku nie wlicza się czasu związanego z udzielaniem przez wnioskodawcę wyjaśnień lub z korektami i uzupełnieniami braków we wniosku.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21E8F8A-2FD6-03C7-4298-B8814688856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1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56" y="1475581"/>
            <a:ext cx="11045877" cy="4752528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BF5F568-D330-6B77-C25C-AD11BFB64F4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22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 – etap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03" y="1979613"/>
            <a:ext cx="11479456" cy="4176488"/>
          </a:xfrm>
        </p:spPr>
        <p:txBody>
          <a:bodyPr>
            <a:normAutofit/>
          </a:bodyPr>
          <a:lstStyle/>
          <a:p>
            <a:r>
              <a:rPr lang="pl-PL" dirty="0"/>
              <a:t>Ocena polega na weryfikacji spełnienia przez projekt Kryteriów obligatoryjnych ocenianych zero-jedynkowo, wchodzących w skład Kryteriów horyzontalnych </a:t>
            </a:r>
            <a:r>
              <a:rPr lang="pl-PL" dirty="0" err="1"/>
              <a:t>FEnIKS</a:t>
            </a:r>
            <a:r>
              <a:rPr lang="pl-PL" dirty="0"/>
              <a:t>, określonych w Załączniku nr 5 do Regulaminu.</a:t>
            </a:r>
          </a:p>
          <a:p>
            <a:r>
              <a:rPr lang="pl-PL" dirty="0"/>
              <a:t>Kryteria obligatoryjne są oceniane w systemie zerojedynkowym (możliwa ocena: TAK/NIE, a w uzasadnionych wypadkach NIE DOTYCZY). Niespełnienie kryterium (ocena: NIE) eliminuje projekt z możliwości otrzymania dofinansowania. </a:t>
            </a:r>
          </a:p>
          <a:p>
            <a:r>
              <a:rPr lang="pl-PL" dirty="0"/>
              <a:t>Wnioskodawca jest zobowiązany do uzupełnienia wniosku w terminie 7 dni od dnia następującego po dniu wezwania </a:t>
            </a:r>
          </a:p>
          <a:p>
            <a:pPr lvl="1"/>
            <a:r>
              <a:rPr lang="pl-PL" dirty="0"/>
              <a:t>dla biegu tego terminu nie ma znaczenia dzień odebrania wezwania przez wnioskodawcę.</a:t>
            </a:r>
          </a:p>
          <a:p>
            <a:r>
              <a:rPr lang="pl-PL" dirty="0"/>
              <a:t>W przypadku gdy dochowanie powyższego terminu nie jest możliwe i jest niezależne od Wnioskodawcy, IW na prośbę wnioskodawcy może je wydłużyć dodatkowo o maksymalnie 7 dni.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4CBF6E9-31F5-E65B-0FCF-9D701187394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0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 – etap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Ocenie podlegają projekty, które zostały ocenione pozytywie w etapie 1.</a:t>
            </a:r>
          </a:p>
          <a:p>
            <a:r>
              <a:rPr lang="pl-PL" dirty="0"/>
              <a:t>Ocena dokonywana jest na podstawie:</a:t>
            </a:r>
          </a:p>
          <a:p>
            <a:pPr lvl="1"/>
            <a:r>
              <a:rPr lang="pl-PL" dirty="0"/>
              <a:t>kryteriów obligatoryjnych ocenianych zero-jedynkowo i kryteriów rankingujących ocenianych punktowo, wchodzących w skład Kryteriów horyzontalnych </a:t>
            </a:r>
            <a:r>
              <a:rPr lang="pl-PL" dirty="0" err="1"/>
              <a:t>FEnIKS</a:t>
            </a:r>
            <a:r>
              <a:rPr lang="pl-PL" dirty="0"/>
              <a:t>, określonych w Załączniku nr 6 Regulaminu;</a:t>
            </a:r>
          </a:p>
          <a:p>
            <a:pPr lvl="1"/>
            <a:r>
              <a:rPr lang="pl-PL" dirty="0"/>
              <a:t>kryteriów obligatoryjnych ocenianych zero-jedynkowo i kryteriów rankingujących ocenianych punktowo stanowiących Specyficzne kryteria wyboru projektów (Działanie FENX.11.02), określonych w Załączniku nr 6 Regulaminu.</a:t>
            </a:r>
          </a:p>
          <a:p>
            <a:r>
              <a:rPr lang="pl-PL" dirty="0"/>
              <a:t>Minimum punktowe wynosi </a:t>
            </a:r>
            <a:r>
              <a:rPr lang="pl-PL" b="1" dirty="0"/>
              <a:t>14 pkt</a:t>
            </a:r>
            <a:r>
              <a:rPr lang="pl-PL" dirty="0"/>
              <a:t>, z maksymalnie 45 pkt możliwych do uzyskania (ocena „łączna” w oparciu o kryteria rankingujące: specyficzne i horyzontalne).</a:t>
            </a:r>
          </a:p>
          <a:p>
            <a:r>
              <a:rPr lang="pl-PL" dirty="0"/>
              <a:t>Wnioskodawca jest zobowiązany do uzupełnienia wniosku, w terminie 14 dni od dnia następującego po dniu wezwania:</a:t>
            </a:r>
          </a:p>
          <a:p>
            <a:pPr lvl="1"/>
            <a:r>
              <a:rPr lang="pl-PL" dirty="0"/>
              <a:t>dla biegu tego terminu nie ma znaczenia dzień odebrania wezwania przez wnioskodawcę. </a:t>
            </a:r>
          </a:p>
          <a:p>
            <a:r>
              <a:rPr lang="pl-PL" dirty="0"/>
              <a:t>W przypadku gdy dochowanie powyższego terminu nie jest możliwe i jest niezależne od Wnioskodawcy, IW na prośbę wnioskodawcy może je wydłużyć dodatkowo o maksymalnie 7 dni.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E7853DE-1628-621E-770C-2F58F92AA4E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02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Lista rankingowa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Ocenione projekty, które spełniły kryteria zero-jedynkowe w etapie 2 oceny są umieszczane na liście rankingowej. </a:t>
            </a:r>
          </a:p>
          <a:p>
            <a:r>
              <a:rPr lang="pl-PL" dirty="0"/>
              <a:t>Liczba zebranych punktów w ramach oceny kryteriami rankingującymi decyduje o pozycji projektu na liście rankingowej.</a:t>
            </a:r>
          </a:p>
          <a:p>
            <a:r>
              <a:rPr lang="pl-PL" dirty="0"/>
              <a:t>Projekty uszeregowywane są w kolejności od pierwszego z największą liczbą punktów do wyczerpania kwoty przeznaczonej na dofinansowanie projektów </a:t>
            </a:r>
            <a:br>
              <a:rPr lang="pl-PL" dirty="0"/>
            </a:br>
            <a:r>
              <a:rPr lang="pl-PL" dirty="0"/>
              <a:t>w  naborze.</a:t>
            </a:r>
          </a:p>
          <a:p>
            <a:r>
              <a:rPr lang="pl-PL" dirty="0"/>
              <a:t>W przypadku projektów z tą samą ilością punktów, decydują kryteria rozstrzygające w następującej kolejności:</a:t>
            </a:r>
          </a:p>
          <a:p>
            <a:pPr marL="846871" lvl="1" indent="-342900">
              <a:buFont typeface="+mj-lt"/>
              <a:buAutoNum type="arabicParenR"/>
            </a:pPr>
            <a:r>
              <a:rPr lang="pl-PL" dirty="0"/>
              <a:t>specyficzne kryterium rankingujące nr 1 „Gotowość do realizacji projektu”;</a:t>
            </a:r>
          </a:p>
          <a:p>
            <a:pPr marL="846871" lvl="1" indent="-342900">
              <a:buFont typeface="+mj-lt"/>
              <a:buAutoNum type="arabicParenR"/>
            </a:pPr>
            <a:r>
              <a:rPr lang="pl-PL" dirty="0"/>
              <a:t>horyzontalne kryterium rankingujące nr 5 „Projekt jest operacją o…” ;</a:t>
            </a:r>
          </a:p>
          <a:p>
            <a:pPr marL="846871" lvl="1" indent="-342900">
              <a:buFont typeface="+mj-lt"/>
              <a:buAutoNum type="arabicParenR"/>
            </a:pPr>
            <a:r>
              <a:rPr lang="pl-PL" dirty="0"/>
              <a:t>horyzontalne kryterium rankingujące nr 6 „Projekt realizowany na obszarze strategicznej interwencji (OSI) wskazanym w…”.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7AB6CD-13A6-F965-7949-582D757B927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56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E5711-A883-08AD-8E41-0CA9F7F2A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750C3-F3B5-7432-6C2E-0E2352C96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 – dodatkowe informacje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139858-176A-94D9-DB7B-6ED060478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Punktacje projektu można zwiększyć m.in. poprzez:</a:t>
            </a:r>
          </a:p>
          <a:p>
            <a:pPr lvl="1"/>
            <a:r>
              <a:rPr lang="pl-PL" dirty="0"/>
              <a:t>odpowiednie oszacowanie kosztów (wpływających na punktowane „nakłady”);</a:t>
            </a:r>
          </a:p>
          <a:p>
            <a:pPr lvl="1"/>
            <a:r>
              <a:rPr lang="pl-PL" dirty="0"/>
              <a:t>obniżenie poziomu dofinansowania o 1 punkt procentowy,</a:t>
            </a:r>
          </a:p>
          <a:p>
            <a:pPr lvl="1"/>
            <a:r>
              <a:rPr lang="pl-PL" dirty="0"/>
              <a:t>posiadanie niezbędnych do realizacji projektu pozwoleń i decyzji administracyjnych;</a:t>
            </a:r>
          </a:p>
          <a:p>
            <a:pPr lvl="1"/>
            <a:r>
              <a:rPr lang="pl-PL" dirty="0"/>
              <a:t>poprawę efektywności energetycznej;</a:t>
            </a:r>
          </a:p>
          <a:p>
            <a:pPr lvl="1"/>
            <a:r>
              <a:rPr lang="pl-PL" dirty="0"/>
              <a:t>wykazanie zgodności projektu ze strategiami SUE RMB, OSI, ZIT, IIT, </a:t>
            </a:r>
            <a:r>
              <a:rPr lang="pl-PL" dirty="0" err="1"/>
              <a:t>Bauhausu</a:t>
            </a:r>
            <a:r>
              <a:rPr lang="pl-PL" dirty="0"/>
              <a:t>;</a:t>
            </a:r>
          </a:p>
          <a:p>
            <a:pPr lvl="1"/>
            <a:r>
              <a:rPr lang="pl-PL" dirty="0"/>
              <a:t>zastosowanie elementów: edukacyjnych, gospodarki o obiegu zamkniętym, ochrony przyrody, adaptacji do zamian klimatu, współpracy z partnerami innych państw.</a:t>
            </a:r>
          </a:p>
          <a:p>
            <a:r>
              <a:rPr lang="pl-PL" dirty="0"/>
              <a:t>Należy zachować spójność danych pomiędzy wnioskiem, a załącznikami.</a:t>
            </a:r>
          </a:p>
          <a:p>
            <a:r>
              <a:rPr lang="pl-PL" dirty="0"/>
              <a:t>Wnioskodawcy w przypadku negatywnej oceny projektu, przysługuje prawo wniesienia protestu na zasadach określonych w rozdziale 16 ustawy wdrożeniowej.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EF0718-4669-8FEF-E8FA-95675ED118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770A437-53F5-55FE-376A-235E1047757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74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2CF9B-13AD-ED1D-2911-AE7B800D9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D1F0FC-A0C4-3783-42D2-B98A2DE30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Dokumentacja </a:t>
            </a:r>
            <a:r>
              <a:rPr lang="pl-PL" dirty="0" err="1"/>
              <a:t>naborowa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A1807A-02ED-39A1-4A0D-5A0BCAA17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Dokumentacja </a:t>
            </a:r>
            <a:r>
              <a:rPr lang="pl-PL" dirty="0" err="1"/>
              <a:t>naborowa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ogłoszenie o naborze,</a:t>
            </a:r>
          </a:p>
          <a:p>
            <a:pPr lvl="1"/>
            <a:r>
              <a:rPr lang="pl-PL" dirty="0"/>
              <a:t>Regulamin wyboru projektów + 9 załączników,</a:t>
            </a:r>
          </a:p>
          <a:p>
            <a:pPr lvl="1"/>
            <a:r>
              <a:rPr lang="pl-PL" dirty="0"/>
              <a:t>Wniosek o dofinansowanie + 38 załączników (w tym 22 wzory załączników),</a:t>
            </a:r>
          </a:p>
          <a:p>
            <a:pPr lvl="1"/>
            <a:r>
              <a:rPr lang="pl-PL" dirty="0"/>
              <a:t>Regulamin KOP + 9 załączników,</a:t>
            </a:r>
          </a:p>
          <a:p>
            <a:r>
              <a:rPr lang="pl-PL" dirty="0"/>
              <a:t>W liście wymaganych załączników (zał. 3 do Regulaminu wyboru projektów) znajdują się dodatkowe informację w zakresie:</a:t>
            </a:r>
          </a:p>
          <a:p>
            <a:pPr lvl="1"/>
            <a:r>
              <a:rPr lang="pl-PL" dirty="0"/>
              <a:t>wymagalności załącznika,</a:t>
            </a:r>
          </a:p>
          <a:p>
            <a:pPr lvl="1"/>
            <a:r>
              <a:rPr lang="pl-PL" dirty="0"/>
              <a:t>sposobu podpisania załącznika,</a:t>
            </a:r>
          </a:p>
          <a:p>
            <a:pPr lvl="1"/>
            <a:r>
              <a:rPr lang="pl-PL" dirty="0"/>
              <a:t>wytycznych do przygotowania modelu finansowego, założenia do analiz finansowych oraz zakres studium wykonalności.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49BAFE-A4CF-2592-1F56-09003A883D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A928F9-9E41-2496-720C-7F95116CC32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08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Kontakt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Pytania dotyczące przygotowania wniosku w ramach naboru:</a:t>
            </a:r>
          </a:p>
          <a:p>
            <a:pPr lvl="1"/>
            <a:r>
              <a:rPr lang="pl-PL" dirty="0"/>
              <a:t>Tel. 506 742 977</a:t>
            </a:r>
          </a:p>
          <a:p>
            <a:pPr lvl="1"/>
            <a:r>
              <a:rPr lang="pl-PL" dirty="0"/>
              <a:t>E-mail: FENX1102sekretariat@nfosigw.gov.pl </a:t>
            </a:r>
          </a:p>
          <a:p>
            <a:endParaRPr lang="pl-PL" dirty="0"/>
          </a:p>
          <a:p>
            <a:r>
              <a:rPr lang="pl-PL" dirty="0"/>
              <a:t>Kontakt w przypadku awarii WOD2021 lub braku funkcjonalności systemu CST2021:</a:t>
            </a:r>
          </a:p>
          <a:p>
            <a:pPr lvl="1"/>
            <a:r>
              <a:rPr lang="pl-PL" dirty="0"/>
              <a:t>E-mail: ami.fenx@nfosigw.gov.pl </a:t>
            </a:r>
          </a:p>
          <a:p>
            <a:pPr lvl="1"/>
            <a:endParaRPr lang="pl-PL" dirty="0"/>
          </a:p>
          <a:p>
            <a:r>
              <a:rPr lang="pl-PL" dirty="0"/>
              <a:t>Pytania dotyczące zamówień publicznych:</a:t>
            </a:r>
          </a:p>
          <a:p>
            <a:pPr lvl="1"/>
            <a:r>
              <a:rPr lang="pl-PL" dirty="0"/>
              <a:t>Tel. 573 676 318, 885 339 553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1AD1E7B-97BC-6A18-2CDE-B6F052D9BA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7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431854" y="695649"/>
            <a:ext cx="6637757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50" dirty="0"/>
              <a:t>Nabór prowadzony jest w ramach Działania FENX.11.02 Wspieranie ochrony krytycznej infrastruktury energetycznej oraz magazynów ciepła na poziomie systemowym, </a:t>
            </a:r>
            <a:r>
              <a:rPr lang="pl-PL" sz="1550" u="sng" dirty="0"/>
              <a:t>w trybie konkurencyjnym.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pl-PL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50" dirty="0"/>
              <a:t>Termin składania wniosków o dofinansowanie upływa w dniu </a:t>
            </a:r>
            <a:r>
              <a:rPr lang="pl-PL" sz="1550" u="sng" dirty="0"/>
              <a:t>30.09.2026 r. o godz. 23:59.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pl-PL" sz="15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50" dirty="0"/>
              <a:t>Wnioski o dofinansowanie należy składać </a:t>
            </a:r>
            <a:r>
              <a:rPr lang="pl-PL" sz="1550" u="sng" dirty="0"/>
              <a:t>wyłącznie</a:t>
            </a:r>
            <a:r>
              <a:rPr lang="pl-PL" sz="1550" dirty="0"/>
              <a:t> w postaci elektronicznej za pośrednictwem aplikacji WOD2021 (CST2021).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pl-PL" sz="15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50" dirty="0"/>
              <a:t>Okres kwalifikowalności wydatków: od momentu złożenia wniosku o dofinansowanie </a:t>
            </a:r>
            <a:r>
              <a:rPr lang="pl-PL" sz="1550" u="sng" dirty="0"/>
              <a:t>do 31 grudnia 2030 r.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279" y="755502"/>
            <a:ext cx="3277964" cy="5746104"/>
          </a:xfrm>
        </p:spPr>
        <p:txBody>
          <a:bodyPr/>
          <a:lstStyle/>
          <a:p>
            <a:r>
              <a:rPr lang="pl-PL" dirty="0"/>
              <a:t>Ważne informacje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679701" y="755502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0125" y="3579220"/>
            <a:ext cx="326918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0127" y="755502"/>
            <a:ext cx="3269180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7015" y="3579220"/>
            <a:ext cx="3437088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5234251" y="754806"/>
            <a:ext cx="3429851" cy="273699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O dofinansowanie mogą ubiegać się następujące typy podmiotów:</a:t>
            </a:r>
          </a:p>
          <a:p>
            <a:pPr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przedsiębiorstwa,</a:t>
            </a:r>
          </a:p>
          <a:p>
            <a:pPr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przedsiębiorstwa realizujące cele publiczne, </a:t>
            </a:r>
          </a:p>
          <a:p>
            <a:pPr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administracja publiczna, </a:t>
            </a:r>
          </a:p>
          <a:p>
            <a:pPr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służby publiczne.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8880126" y="755501"/>
            <a:ext cx="3269181" cy="273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Wsparcie dedykowane jest dla podmiotów realizujących inwestycje w systemach ciepłowniczych o mocy zamówionej </a:t>
            </a:r>
            <a:r>
              <a:rPr lang="pl-PL" altLang="pl-PL" sz="1200" b="1" u="sng" dirty="0">
                <a:solidFill>
                  <a:schemeClr val="tx2"/>
                </a:solidFill>
                <a:latin typeface="Open Sans" pitchFamily="34" charset="0"/>
              </a:rPr>
              <a:t>powyżej 5 MW* </a:t>
            </a:r>
          </a:p>
          <a:p>
            <a:pPr>
              <a:defRPr/>
            </a:pPr>
            <a:endParaRPr lang="pl-PL" altLang="pl-PL" sz="1200" b="1" u="sng" dirty="0">
              <a:solidFill>
                <a:schemeClr val="tx2"/>
              </a:solidFill>
              <a:latin typeface="Open Sans" pitchFamily="34" charset="0"/>
            </a:endParaRPr>
          </a:p>
          <a:p>
            <a:pPr>
              <a:defRPr/>
            </a:pPr>
            <a:endParaRPr lang="pl-PL" altLang="pl-PL" sz="1200" b="1" u="sng" dirty="0">
              <a:solidFill>
                <a:schemeClr val="tx2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*dotyczy mocy zamówionej przekazywanej odbiorcom zewnętrznym.</a:t>
            </a: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234251" y="3579219"/>
            <a:ext cx="3429852" cy="273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Alokacja wynosi 300 mln zł</a:t>
            </a:r>
          </a:p>
          <a:p>
            <a:pPr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Wysokość dofinansowania może wynosić od 30% do 65% kosztów kwalifikowanych i jest uzależnione m.in. od:</a:t>
            </a:r>
          </a:p>
          <a:p>
            <a:pPr marL="357188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wielkości przedsiębiorstwa,</a:t>
            </a:r>
          </a:p>
          <a:p>
            <a:pPr marL="357188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wybranego przeznaczenia pomocy publicznej,</a:t>
            </a:r>
          </a:p>
          <a:p>
            <a:pPr marL="357188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pochodzenia energii zasilającej magazyn.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8880127" y="3592021"/>
            <a:ext cx="3269180" cy="2724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Dofinansowanie dla projektów realizowanych w systemach: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posiadających status efektywnego energetycznie systemu ciepłowniczego i/lub chłodniczego;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nie posiadających statusu efektywnego energetycznie systemu ciepłowniczego i/lub chłodniczego (konieczność spełnienia warunku pomocy publicznej – rozpoczęcia inwestycji mającej zapewnić status efektywnego energetycznie systemu).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A0AB3-D3BD-3547-B016-A993A517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33B8E-9419-0A77-29A1-DBC08D58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rzeczowy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A7B3E3-533D-6B78-5C03-C9F5E6A1C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974922" cy="4680002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Przedmiotem naboru jest dofinansowanie projektów w zakresie budowy magazynów ciepła na poziomie systemowym, służących zwiększeniu bezpieczeństwa energetycznego, w szczególności poprzez zapewnienie zdolności pracy w trybach awaryjnych. Dopuszczone do wsparcia są niezależne magazyny energii, które nie muszą być bezpośrednio powiązane z jednym źródłem energii. </a:t>
            </a:r>
          </a:p>
          <a:p>
            <a:pPr marL="0" indent="0">
              <a:buNone/>
            </a:pPr>
            <a:r>
              <a:rPr lang="pl-PL" dirty="0"/>
              <a:t>Elementem uzupełniającym projektu może być:</a:t>
            </a:r>
          </a:p>
          <a:p>
            <a:pPr lvl="1"/>
            <a:r>
              <a:rPr lang="pl-PL" dirty="0"/>
              <a:t>    budowa przyłączy i infrastruktury towarzyszącej zapewniającej integrację magazynu z publiczną siecią   ciepłowniczą i istniejącym źródłem ciepła;</a:t>
            </a:r>
          </a:p>
          <a:p>
            <a:pPr lvl="1"/>
            <a:r>
              <a:rPr lang="pl-PL" dirty="0"/>
              <a:t>    konfiguracja i adaptacja magazynu ciepła (np. systemy sterowania i monitoringu, integracja z systemami SCADA/EMS, odwzorowanie w systemach nadzoru, utworzenie zdalnego dostępu do urządzeń i danych).</a:t>
            </a:r>
          </a:p>
          <a:p>
            <a:r>
              <a:rPr lang="pl-PL" dirty="0"/>
              <a:t>Koszty obowiązkowych działań informacyjno-promocyjnych mogą stanowić wydatek </a:t>
            </a:r>
            <a:r>
              <a:rPr lang="pl-PL" b="1" dirty="0"/>
              <a:t>kwalifikowalny</a:t>
            </a:r>
            <a:r>
              <a:rPr lang="pl-PL" dirty="0"/>
              <a:t> projektu.</a:t>
            </a:r>
          </a:p>
          <a:p>
            <a:r>
              <a:rPr lang="pl-PL" dirty="0"/>
              <a:t>Koszty działań edukacyjnych oraz dodatkowych </a:t>
            </a:r>
            <a:r>
              <a:rPr lang="pl-PL" dirty="0" err="1"/>
              <a:t>nasadzeń</a:t>
            </a:r>
            <a:r>
              <a:rPr lang="pl-PL" dirty="0"/>
              <a:t> (ponad wynikające z obowiązkowych dla projektu rozstrzygnięć administracyjnych) stanowią wydatek </a:t>
            </a:r>
            <a:r>
              <a:rPr lang="pl-PL" b="1" dirty="0"/>
              <a:t>niekwalifikowalny</a:t>
            </a:r>
            <a:r>
              <a:rPr lang="pl-PL" dirty="0"/>
              <a:t> projektu (warunkiem otrzymania punktu za ww. elementy jest wykazanie odrębnych zadań w ramach wydatków niekwalifikowalnych i opisanie wskaźnikami ilościowymi).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65251E-830C-E4F0-EB65-946B45283B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E1ED85-2E47-BAED-594E-7584C9DFB79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0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8413C6-E85E-4EB8-7090-EC4FA99E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Informacje o naborze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2B4AB9-7D7E-5976-0AE4-925A64866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r>
              <a:rPr lang="pl-PL" dirty="0"/>
              <a:t>Wydatki są kwalifikowalne od momentu złożenia wniosku. </a:t>
            </a:r>
          </a:p>
          <a:p>
            <a:r>
              <a:rPr lang="pl-PL" dirty="0"/>
              <a:t>Każdy projekt powinien zawierać koszty pośrednie. Koszty pośrednie rozliczane są wg stawki ryczałtowej w wysokości 7% kwalifikowalnych kosztów bezpośrednich w projekcie. </a:t>
            </a:r>
          </a:p>
          <a:p>
            <a:r>
              <a:rPr lang="pl-PL" dirty="0"/>
              <a:t>Tytuł projektu oraz nazwy zadań nie powinny być zbyt szczegółowe, nie powinny zawierać informacji o parametrach technicznych magazynu ciepła, szczegółowej lokalizacji itp.</a:t>
            </a:r>
          </a:p>
          <a:p>
            <a:r>
              <a:rPr lang="pl-PL" dirty="0"/>
              <a:t>Zadania dotyczące robót budowlanych należy opisywać wskaźnikami, np. moc, pojemność, ilość.</a:t>
            </a:r>
          </a:p>
          <a:p>
            <a:r>
              <a:rPr lang="pl-PL" dirty="0"/>
              <a:t>Należy zwrócić szczególną uwagę na dołączenie wszystkich załączników (w tym. OOŚ, Natura 2000, deklaracja „wodna”, uchwały, studium – z uwagi na czas ich uzyskiwania/ zlecenie wykonania firmie zewnętrznej).</a:t>
            </a:r>
          </a:p>
          <a:p>
            <a:r>
              <a:rPr lang="pl-PL" dirty="0"/>
              <a:t>Należy wykazać osobno zadanie dot. informacji i promocji oraz zadanie dot. działań edukacyjnych (jeśli występuje w projekcie). Zadania nie mogą być połączone ze sobą. 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2FCF69-7E04-7540-CD86-A43B34926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06278E8-BDA0-8237-0F95-C4F5CABC713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B792F-FFFB-54DB-EEF1-08653C182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E651A2-B975-3675-36FA-D049DB3E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Informacje o naborze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2EF796-C06C-B238-A078-533A4346A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444022"/>
          </a:xfrm>
        </p:spPr>
        <p:txBody>
          <a:bodyPr>
            <a:normAutofit/>
          </a:bodyPr>
          <a:lstStyle/>
          <a:p>
            <a:r>
              <a:rPr lang="pl-PL" dirty="0"/>
              <a:t>Projekty muszą być zgodne z zasadą DNSH – „nie czyń poważnych szkód”.</a:t>
            </a:r>
          </a:p>
          <a:p>
            <a:r>
              <a:rPr lang="pl-PL" dirty="0"/>
              <a:t>Projekt musi wykazywać efekt ekologiczny – ograniczenie emisji gazów cieplarnianych, ilość zmagazynowanej energii cieplnej.</a:t>
            </a:r>
          </a:p>
          <a:p>
            <a:r>
              <a:rPr lang="pl-PL" dirty="0"/>
              <a:t>W przypadku pojemności magazynu podstawowym parametrem jest </a:t>
            </a:r>
            <a:r>
              <a:rPr lang="pl-PL" b="1" dirty="0"/>
              <a:t>pojemność użyteczna w warunkach projektowych </a:t>
            </a:r>
            <a:r>
              <a:rPr lang="pl-PL" dirty="0"/>
              <a:t>– wskaźnik produktu. </a:t>
            </a:r>
          </a:p>
          <a:p>
            <a:r>
              <a:rPr lang="pl-PL" dirty="0"/>
              <a:t>Z informacji zawartych we wniosku o dofinansowanie musi wynikać, że </a:t>
            </a:r>
            <a:r>
              <a:rPr lang="pl-PL" b="1" dirty="0"/>
              <a:t>realizacja projektu przyczynia się do zwiększenia bezpieczeństwa dostaw ciepła dla odbiorców końcowych</a:t>
            </a:r>
            <a:r>
              <a:rPr lang="pl-PL" dirty="0"/>
              <a:t>.</a:t>
            </a:r>
          </a:p>
          <a:p>
            <a:r>
              <a:rPr lang="pl-PL" dirty="0"/>
              <a:t>Oświadczenie dot. trwałości projektu podpisywane jest przez Wnioskodawcę oraz Podmiot kontrolujący Wnioskodawcę.</a:t>
            </a:r>
          </a:p>
          <a:p>
            <a:r>
              <a:rPr lang="pl-PL" dirty="0"/>
              <a:t>Minimum punktowe – dobrą praktykę stanowi robocze wypełnienie listy sprawdzającej z kryteriami rankingującymi (zał. 6 do Regulaminu).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D51C6-8ADF-39B1-BEEA-04BDB1F4B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D77C3B5-C1B3-3051-3665-9A59192613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8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07B8D-8884-25D3-9E46-69AD40603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915F5F-09E3-A93B-86AB-C7F44CC5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Informacje o naborze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0856BE-D3B9-11DE-8B8C-00EAECC93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08312"/>
          </a:xfrm>
        </p:spPr>
        <p:txBody>
          <a:bodyPr>
            <a:normAutofit/>
          </a:bodyPr>
          <a:lstStyle/>
          <a:p>
            <a:r>
              <a:rPr lang="pl-PL" dirty="0"/>
              <a:t>Brak możliwości współfinansowania projektów ze środków NFOŚiGW.</a:t>
            </a:r>
          </a:p>
          <a:p>
            <a:r>
              <a:rPr lang="pl-PL" dirty="0"/>
              <a:t>Projekt należy zakończyć do dnia 31.12.2030 r. (płatności, odbiór końcowy, przekazanie do eksploatacji).</a:t>
            </a:r>
          </a:p>
          <a:p>
            <a:r>
              <a:rPr lang="pl-PL" dirty="0"/>
              <a:t>e-Doręczenia i CST2021 – podstawowy sposób komunikacji.</a:t>
            </a:r>
          </a:p>
          <a:p>
            <a:r>
              <a:rPr lang="pl-PL" dirty="0"/>
              <a:t>Wniosek i załączniki są podpisywane elektronicznym podpisem </a:t>
            </a:r>
            <a:r>
              <a:rPr lang="pl-PL" b="1" dirty="0"/>
              <a:t>kwalifikowanym.</a:t>
            </a:r>
          </a:p>
          <a:p>
            <a:r>
              <a:rPr lang="pl-PL" dirty="0"/>
              <a:t>Maksymalny rozmiar załącznika wynosi 25 MB, a dodatkowe/podzielone załączniki należy umieścić w sekcji „Inne” oraz „Wyjaśnienia/uzupełnienia do wniosku”.</a:t>
            </a:r>
          </a:p>
          <a:p>
            <a:r>
              <a:rPr lang="pl-PL" dirty="0"/>
              <a:t>Wniosek należy przygotować zgodnie z instrukcją Wnioskodawcy (zał. 2 do Regulaminu).</a:t>
            </a:r>
          </a:p>
          <a:p>
            <a:r>
              <a:rPr lang="pl-PL" dirty="0"/>
              <a:t>Brak minimalnego wymogu w zakresie tzw. gotowości technicznej (z zastrzeżeniem załączników oznaczonych jako „obowiązkowy”).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4229F3D-342F-5CA1-AEE8-1599CD7E12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EA4E034-9795-5AE9-BC20-AE8768CBDCB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7331F-F5F1-09A6-824E-213097B13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F05E83-A19E-08AF-E6FF-3A9157208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Gotowość do realizacji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0B4C60-E84C-4E71-2C03-C764B2A75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08312"/>
          </a:xfrm>
        </p:spPr>
        <p:txBody>
          <a:bodyPr>
            <a:normAutofit/>
          </a:bodyPr>
          <a:lstStyle/>
          <a:p>
            <a:r>
              <a:rPr lang="pl-PL" dirty="0"/>
              <a:t>Inwestor posiada udokumentowane prawo do dysponowania gruntami lub obiektami na cele inwestycji – maksymalnie 2 pkt:</a:t>
            </a:r>
          </a:p>
          <a:p>
            <a:pPr lvl="1"/>
            <a:r>
              <a:rPr lang="pl-PL" dirty="0"/>
              <a:t>dla co najmniej 25% zakresu rzeczowego przedsięwzięcia (% w odniesieniu do kosztów całkowitych brutto) - 1 pkt,</a:t>
            </a:r>
          </a:p>
          <a:p>
            <a:pPr lvl="1"/>
            <a:r>
              <a:rPr lang="pl-PL" dirty="0"/>
              <a:t>dla co najmniej 50% zakresu rzeczowego przedsięwzięcia (% w odniesieniu do kosztów całkowitych brutto) - 1 pkt.</a:t>
            </a:r>
          </a:p>
          <a:p>
            <a:r>
              <a:rPr lang="pl-PL" dirty="0"/>
              <a:t>Inwestor posiada prawomocną decyzję środowiskową obejmującą całość inwestycji - 2 pkt (</a:t>
            </a:r>
            <a:r>
              <a:rPr lang="pl-PL" b="1" dirty="0"/>
              <a:t>wymagana, jeśli dotyczy</a:t>
            </a:r>
            <a:r>
              <a:rPr lang="pl-PL" dirty="0"/>
              <a:t>).</a:t>
            </a:r>
          </a:p>
          <a:p>
            <a:r>
              <a:rPr lang="pl-PL" dirty="0"/>
              <a:t>Inwestor posiada projekt budowlany (może być niezatwierdzony) – maksymalnie 2 pkt:</a:t>
            </a:r>
          </a:p>
          <a:p>
            <a:pPr lvl="1"/>
            <a:r>
              <a:rPr lang="pl-PL" dirty="0"/>
              <a:t>dla co najmniej 25% zakresu rzeczowego przedsięwzięcia (% w odniesieniu do kosztów całkowitych brutto) – 1 pkt,</a:t>
            </a:r>
          </a:p>
          <a:p>
            <a:pPr lvl="1"/>
            <a:r>
              <a:rPr lang="pl-PL" dirty="0"/>
              <a:t>dla co najmniej 50% zakresu rzeczowego przedsięwzięcia (% w odniesieniu do kosztów całkowitych brutto) – 1 pkt.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1C4A79-DB6B-27C6-2A7E-04B7810D81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061C7AA-1938-6880-A1FD-584003E7CF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9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23C90-557D-F474-AAFE-C5E57C035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B8A3E5-DC7C-A51D-27C9-E4BE516A9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Gotowość techniczna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E9F6DE-CDF8-040D-10CF-A2021017A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08312"/>
          </a:xfrm>
        </p:spPr>
        <p:txBody>
          <a:bodyPr>
            <a:normAutofit/>
          </a:bodyPr>
          <a:lstStyle/>
          <a:p>
            <a:r>
              <a:rPr lang="pl-PL" dirty="0"/>
              <a:t>Inwestor uzyskał decyzje na realizację inwestycji (pozwolenie na budowę lub zgłoszenie) – maksymalnie 2 pkt:</a:t>
            </a:r>
          </a:p>
          <a:p>
            <a:pPr lvl="1"/>
            <a:r>
              <a:rPr lang="pl-PL" dirty="0"/>
              <a:t>dla co najmniej 25 % zakresu rzeczowego przedsięwzięcia (% w odniesieniu do kosztów całkowitych brutto) - 1 pkt,</a:t>
            </a:r>
          </a:p>
          <a:p>
            <a:pPr lvl="1"/>
            <a:r>
              <a:rPr lang="pl-PL" dirty="0"/>
              <a:t>dla co najmniej 50% zakresu rzeczowego przedsięwzięcia, (% w odniesieniu do kosztów całkowitych brutto - 1 pkt.</a:t>
            </a:r>
          </a:p>
          <a:p>
            <a:r>
              <a:rPr lang="pl-PL" dirty="0"/>
              <a:t>Inwestor posiada zapewnione środki na sfinansowanie wkładu własnego dla całego zakresu rzeczowego przedsięwzięcia - 2 pkt.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Uwaga: Jeżeli danego projektu nie dotyczy któryś z ww. etapów przygotowania inwestycji, projektowi przysługuje 2 pkt za gotowość w ramach tego etapu.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A35BAC7-9095-5F55-4014-A2EF1600C3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67BCA68-5CBB-A810-9F86-61A76D644C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78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571</TotalTime>
  <Words>1914</Words>
  <Application>Microsoft Office PowerPoint</Application>
  <PresentationFormat>Niestandardowy</PresentationFormat>
  <Paragraphs>185</Paragraphs>
  <Slides>19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Open Sans</vt:lpstr>
      <vt:lpstr>Motyw pakietu Office</vt:lpstr>
      <vt:lpstr>FENX.11.02-IW.01-001/26 - informacje o naborze i ocenie</vt:lpstr>
      <vt:lpstr>Najważniejsze informacje</vt:lpstr>
      <vt:lpstr>Ważne informacje</vt:lpstr>
      <vt:lpstr>Zakres rzeczowy</vt:lpstr>
      <vt:lpstr>Informacje o naborze</vt:lpstr>
      <vt:lpstr>Informacje o naborze</vt:lpstr>
      <vt:lpstr>Informacje o naborze</vt:lpstr>
      <vt:lpstr>Gotowość do realizacji projektu</vt:lpstr>
      <vt:lpstr>Gotowość techniczna</vt:lpstr>
      <vt:lpstr>Wniosek o dofinansowanie – WoD2021</vt:lpstr>
      <vt:lpstr>Ocena</vt:lpstr>
      <vt:lpstr>Ocena</vt:lpstr>
      <vt:lpstr>Ocena – etap 1</vt:lpstr>
      <vt:lpstr>Ocena – etap 2</vt:lpstr>
      <vt:lpstr>Lista rankingowa</vt:lpstr>
      <vt:lpstr>Ocena – dodatkowe informacje</vt:lpstr>
      <vt:lpstr>Dokumentacja naborowa</vt:lpstr>
      <vt:lpstr>Kontakt</vt:lpstr>
      <vt:lpstr>Dziękuję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Mikuszewski Dawid</cp:lastModifiedBy>
  <cp:revision>54</cp:revision>
  <dcterms:created xsi:type="dcterms:W3CDTF">2022-06-22T09:40:44Z</dcterms:created>
  <dcterms:modified xsi:type="dcterms:W3CDTF">2026-06-29T12:12:02Z</dcterms:modified>
</cp:coreProperties>
</file>