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336" r:id="rId2"/>
    <p:sldId id="308" r:id="rId3"/>
    <p:sldId id="404" r:id="rId4"/>
    <p:sldId id="423" r:id="rId5"/>
    <p:sldId id="424" r:id="rId6"/>
    <p:sldId id="425" r:id="rId7"/>
    <p:sldId id="426" r:id="rId8"/>
    <p:sldId id="429" r:id="rId9"/>
    <p:sldId id="430" r:id="rId10"/>
    <p:sldId id="410" r:id="rId11"/>
    <p:sldId id="416" r:id="rId12"/>
    <p:sldId id="420" r:id="rId13"/>
    <p:sldId id="417" r:id="rId14"/>
    <p:sldId id="418" r:id="rId15"/>
    <p:sldId id="419" r:id="rId16"/>
    <p:sldId id="427" r:id="rId17"/>
    <p:sldId id="428" r:id="rId18"/>
    <p:sldId id="421" r:id="rId19"/>
    <p:sldId id="332" r:id="rId20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93C67B"/>
    <a:srgbClr val="009242"/>
    <a:srgbClr val="BDBDE9"/>
    <a:srgbClr val="554B97"/>
    <a:srgbClr val="A6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3" autoAdjust="0"/>
    <p:restoredTop sz="95033" autoAdjust="0"/>
  </p:normalViewPr>
  <p:slideViewPr>
    <p:cSldViewPr showGuides="1">
      <p:cViewPr varScale="1">
        <p:scale>
          <a:sx n="69" d="100"/>
          <a:sy n="69" d="100"/>
        </p:scale>
        <p:origin x="888" y="67"/>
      </p:cViewPr>
      <p:guideLst>
        <p:guide orient="horz" pos="2381"/>
        <p:guide pos="4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2026-06-29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:a16="http://schemas.microsoft.com/office/drawing/2014/main" id="{BAEE2547-540A-1C34-FE42-74B7256CA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:a16="http://schemas.microsoft.com/office/drawing/2014/main" id="{DDF80B94-0AD1-674B-9CD7-B6303076A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z="110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B1643D38-FEB1-BF10-7F1F-D0C9BA790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3A1AAAA-A27A-45D8-A6BC-60C8906F3B44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65422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EE013-DD25-8CF7-6A21-416C23E96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52189AE-3851-308D-B4B3-B123570A6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7398141-B10E-21CC-DC8A-5E86B7132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815B453-D290-F310-B0EB-7063100024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16950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320F7-9912-C2DE-41B8-F1B8F7341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16297D5-1D19-0286-CCA0-D3C6192F7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431BE2A-8301-D5E3-56EC-38339C3D7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E56D21B-6968-B7F1-5D87-7F97D528A7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38218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23168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466BD8E8-B3B3-7AB7-A7D9-28512CC47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4ECC5434-4ECC-331F-C4CA-9B68E47C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75780" name="Symbol zastępczy numeru slajdu 3">
            <a:extLst>
              <a:ext uri="{FF2B5EF4-FFF2-40B4-BE49-F238E27FC236}">
                <a16:creationId xmlns:a16="http://schemas.microsoft.com/office/drawing/2014/main" id="{092FFC74-E949-55C8-0CF9-F6786888A3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6D3F3AB-27F5-4E4A-B72A-414B2435B818}" type="slidenum">
              <a:rPr lang="pl-PL" altLang="pl-PL" smtClean="0"/>
              <a:pPr/>
              <a:t>19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8344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7C585-ACD7-A31D-8DDD-F08613BCF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1C91734-378D-4EBB-6E7F-2AC898EE7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4913290-3E25-9312-727B-F8FC82C33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5460A56-BB21-949E-6AAB-57EDA938DC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04370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83832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11022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71085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39918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5261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90469" y="1973819"/>
            <a:ext cx="10860206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54" y="1973818"/>
            <a:ext cx="4976807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3" y="540402"/>
            <a:ext cx="1357577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08" y="540402"/>
            <a:ext cx="1357577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84" y="540402"/>
            <a:ext cx="1357577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59114"/>
            <a:ext cx="9955708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2026-06-29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3099031" y="4500563"/>
            <a:ext cx="10340745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02" y="0"/>
            <a:ext cx="1086157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27" y="4500563"/>
            <a:ext cx="4976807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12" y="5593629"/>
            <a:ext cx="9502629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89102" y="1983573"/>
            <a:ext cx="1086157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02" y="1983572"/>
            <a:ext cx="4976807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70227"/>
            <a:ext cx="9955708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2026-06-29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6" y="1244366"/>
            <a:ext cx="478923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0" y="545866"/>
            <a:ext cx="478923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324" y="1244366"/>
            <a:ext cx="478923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59" y="538288"/>
            <a:ext cx="478923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8" y="545866"/>
            <a:ext cx="478923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29" y="1254829"/>
            <a:ext cx="478923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543567"/>
            <a:ext cx="478923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87" y="535269"/>
            <a:ext cx="478923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98" y="531095"/>
            <a:ext cx="478923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01" y="1251987"/>
            <a:ext cx="478923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42" y="1250549"/>
            <a:ext cx="478923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1250549"/>
            <a:ext cx="47892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528819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552011" y="4500563"/>
            <a:ext cx="8598663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8270" y="5579563"/>
            <a:ext cx="7709423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8242" y="539751"/>
            <a:ext cx="2262432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2026-06-29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12" y="4500563"/>
            <a:ext cx="4976807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1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552011" y="4500563"/>
            <a:ext cx="9045658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107" y="0"/>
            <a:ext cx="85926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908961" y="4500563"/>
            <a:ext cx="4525820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552013" y="4500562"/>
            <a:ext cx="1356948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4993" y="5195720"/>
            <a:ext cx="8145682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 hidden="1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B42B789-C1F5-DC16-C5E4-9024154D6E08}"/>
              </a:ext>
            </a:extLst>
          </p:cNvPr>
          <p:cNvSpPr/>
          <p:nvPr userDrawn="1"/>
        </p:nvSpPr>
        <p:spPr>
          <a:xfrm>
            <a:off x="2646049" y="-1"/>
            <a:ext cx="9502629" cy="179388"/>
          </a:xfrm>
          <a:prstGeom prst="rect">
            <a:avLst/>
          </a:prstGeom>
          <a:solidFill>
            <a:srgbClr val="007033"/>
          </a:solidFill>
          <a:ln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DFD7AA6-312F-4D41-9EDC-04F082B27674}"/>
              </a:ext>
            </a:extLst>
          </p:cNvPr>
          <p:cNvSpPr/>
          <p:nvPr userDrawn="1"/>
        </p:nvSpPr>
        <p:spPr>
          <a:xfrm>
            <a:off x="10791730" y="7380289"/>
            <a:ext cx="1356948" cy="179387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F275C4F-DD33-C1BA-41E1-17E6DFF9FD13}"/>
              </a:ext>
            </a:extLst>
          </p:cNvPr>
          <p:cNvSpPr/>
          <p:nvPr userDrawn="1"/>
        </p:nvSpPr>
        <p:spPr>
          <a:xfrm>
            <a:off x="1289102" y="0"/>
            <a:ext cx="1354805" cy="17938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887" y="899837"/>
            <a:ext cx="5430307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9887" y="1979837"/>
            <a:ext cx="5430787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6267904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102" y="899837"/>
            <a:ext cx="10861093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581" y="1979837"/>
            <a:ext cx="10861094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289535" y="0"/>
            <a:ext cx="1358509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648044" y="0"/>
            <a:ext cx="950214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1730" y="7019837"/>
            <a:ext cx="1357577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3" userDrawn="1">
          <p15:clr>
            <a:srgbClr val="F26B43"/>
          </p15:clr>
        </p15:guide>
        <p15:guide id="2" pos="527" userDrawn="1">
          <p15:clr>
            <a:srgbClr val="F26B43"/>
          </p15:clr>
        </p15:guide>
        <p15:guide id="3" pos="812" userDrawn="1">
          <p15:clr>
            <a:srgbClr val="F26B43"/>
          </p15:clr>
        </p15:guide>
        <p15:guide id="4" pos="1097" userDrawn="1">
          <p15:clr>
            <a:srgbClr val="F26B43"/>
          </p15:clr>
        </p15:guide>
        <p15:guide id="5" pos="1383" userDrawn="1">
          <p15:clr>
            <a:srgbClr val="F26B43"/>
          </p15:clr>
        </p15:guide>
        <p15:guide id="6" pos="1668" userDrawn="1">
          <p15:clr>
            <a:srgbClr val="F26B43"/>
          </p15:clr>
        </p15:guide>
        <p15:guide id="7" pos="1952" userDrawn="1">
          <p15:clr>
            <a:srgbClr val="F26B43"/>
          </p15:clr>
        </p15:guide>
        <p15:guide id="8" pos="2237" userDrawn="1">
          <p15:clr>
            <a:srgbClr val="F26B43"/>
          </p15:clr>
        </p15:guide>
        <p15:guide id="9" pos="2523" userDrawn="1">
          <p15:clr>
            <a:srgbClr val="F26B43"/>
          </p15:clr>
        </p15:guide>
        <p15:guide id="10" pos="2808" userDrawn="1">
          <p15:clr>
            <a:srgbClr val="F26B43"/>
          </p15:clr>
        </p15:guide>
        <p15:guide id="11" pos="3092" userDrawn="1">
          <p15:clr>
            <a:srgbClr val="F26B43"/>
          </p15:clr>
        </p15:guide>
        <p15:guide id="12" pos="3378" userDrawn="1">
          <p15:clr>
            <a:srgbClr val="F26B43"/>
          </p15:clr>
        </p15:guide>
        <p15:guide id="13" pos="3663" userDrawn="1">
          <p15:clr>
            <a:srgbClr val="F26B43"/>
          </p15:clr>
        </p15:guide>
        <p15:guide id="14" pos="3948" userDrawn="1">
          <p15:clr>
            <a:srgbClr val="F26B43"/>
          </p15:clr>
        </p15:guide>
        <p15:guide id="15" pos="4234" userDrawn="1">
          <p15:clr>
            <a:srgbClr val="F26B43"/>
          </p15:clr>
        </p15:guide>
        <p15:guide id="16" pos="4518" userDrawn="1">
          <p15:clr>
            <a:srgbClr val="F26B43"/>
          </p15:clr>
        </p15:guide>
        <p15:guide id="17" pos="4803" userDrawn="1">
          <p15:clr>
            <a:srgbClr val="F26B43"/>
          </p15:clr>
        </p15:guide>
        <p15:guide id="18" pos="5088" userDrawn="1">
          <p15:clr>
            <a:srgbClr val="F26B43"/>
          </p15:clr>
        </p15:guide>
        <p15:guide id="19" pos="5374" userDrawn="1">
          <p15:clr>
            <a:srgbClr val="F26B43"/>
          </p15:clr>
        </p15:guide>
        <p15:guide id="20" pos="5658" userDrawn="1">
          <p15:clr>
            <a:srgbClr val="F26B43"/>
          </p15:clr>
        </p15:guide>
        <p15:guide id="21" pos="5943" userDrawn="1">
          <p15:clr>
            <a:srgbClr val="F26B43"/>
          </p15:clr>
        </p15:guide>
        <p15:guide id="22" pos="6229" userDrawn="1">
          <p15:clr>
            <a:srgbClr val="F26B43"/>
          </p15:clr>
        </p15:guide>
        <p15:guide id="23" pos="6514" userDrawn="1">
          <p15:clr>
            <a:srgbClr val="F26B43"/>
          </p15:clr>
        </p15:guide>
        <p15:guide id="24" pos="6798" userDrawn="1">
          <p15:clr>
            <a:srgbClr val="F26B43"/>
          </p15:clr>
        </p15:guide>
        <p15:guide id="25" pos="7083" userDrawn="1">
          <p15:clr>
            <a:srgbClr val="F26B43"/>
          </p15:clr>
        </p15:guide>
        <p15:guide id="26" pos="7369" userDrawn="1">
          <p15:clr>
            <a:srgbClr val="F26B43"/>
          </p15:clr>
        </p15:guide>
        <p15:guide id="27" pos="7654" userDrawn="1">
          <p15:clr>
            <a:srgbClr val="F26B43"/>
          </p15:clr>
        </p15:guide>
        <p15:guide id="28" pos="7939" userDrawn="1">
          <p15:clr>
            <a:srgbClr val="F26B43"/>
          </p15:clr>
        </p15:guide>
        <p15:guide id="29" pos="8223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od.cst2021.gov.pl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nstrukcje.cst2021.gov.pl/" TargetMode="External"/><Relationship Id="rId5" Type="http://schemas.openxmlformats.org/officeDocument/2006/relationships/hyperlink" Target="https://www.gov.pl/web/nfosigw/cst2021" TargetMode="External"/><Relationship Id="rId4" Type="http://schemas.openxmlformats.org/officeDocument/2006/relationships/hyperlink" Target="https://www.gov.pl/web/nfosigw/fenx1102-iw01-0012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nfosigw/fundusze-europejskie-na-infrastrukture-klimat-i-srodowisko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25C1F810-5A2C-73E7-E2EA-32E6C2F66B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296526" y="5075981"/>
            <a:ext cx="12544041" cy="55351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FENX.11.02-IW.01-001/26 - informacje o naborze i ocenie</a:t>
            </a: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4" name="Obraz 3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79186D41-AE21-F972-9D13-80E94C5A64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13CA0706-8249-3742-85AE-F68EDE7037D0}"/>
              </a:ext>
            </a:extLst>
          </p:cNvPr>
          <p:cNvSpPr txBox="1">
            <a:spLocks/>
          </p:cNvSpPr>
          <p:nvPr/>
        </p:nvSpPr>
        <p:spPr bwMode="auto">
          <a:xfrm>
            <a:off x="2147582" y="5636322"/>
            <a:ext cx="9433048" cy="10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Dawid Mikuszewski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Warszawa, 30.06.2026 r.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0B03E41-BEFE-8873-57E5-B9E5EB0E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9287" y="7308229"/>
            <a:ext cx="11457930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45086EB-7162-88C4-F711-2E08CD9AB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" name="Obraz 5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6575F6C1-471D-456B-703A-83AB81F60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F7F1958-129D-3C21-959B-2B10DA2285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Wniosek o dofinansowanie – WoD2021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celu stworzenia wniosku o dofinansowanie należy się zarejestrować </a:t>
            </a:r>
            <a:br>
              <a:rPr lang="pl-PL" dirty="0"/>
            </a:br>
            <a:r>
              <a:rPr lang="pl-PL" dirty="0"/>
              <a:t>i utworzyć kontro w aplikacji WoD2021 (stanowi ona część Centralnego Systemu Teleinformatycznego CST2021) dostępnej pod adresem: </a:t>
            </a:r>
          </a:p>
          <a:p>
            <a:pPr marL="0" indent="0" algn="ctr">
              <a:buNone/>
            </a:pPr>
            <a:r>
              <a:rPr lang="pl-PL" dirty="0">
                <a:hlinkClick r:id="rId3"/>
              </a:rPr>
              <a:t>https://wod.cst2021.gov.pl</a:t>
            </a:r>
            <a:r>
              <a:rPr lang="pl-PL" dirty="0"/>
              <a:t> </a:t>
            </a:r>
          </a:p>
          <a:p>
            <a:r>
              <a:rPr lang="pl-PL" dirty="0"/>
              <a:t>Instrukcja obsługi systemu oraz przygotowania wniosku dostępna jest </a:t>
            </a:r>
            <a:br>
              <a:rPr lang="pl-PL" dirty="0"/>
            </a:br>
            <a:r>
              <a:rPr lang="pl-PL" dirty="0"/>
              <a:t>w dokumentacji </a:t>
            </a:r>
            <a:r>
              <a:rPr lang="pl-PL" dirty="0" err="1"/>
              <a:t>naborowej</a:t>
            </a:r>
            <a:r>
              <a:rPr lang="pl-PL" dirty="0"/>
              <a:t> pod adresem (zał. 2 do Regulaminu wyboru projektów):</a:t>
            </a:r>
          </a:p>
          <a:p>
            <a:pPr marL="0" indent="0" algn="ctr">
              <a:buNone/>
            </a:pPr>
            <a:r>
              <a:rPr lang="pl-PL" dirty="0">
                <a:hlinkClick r:id="rId4"/>
              </a:rPr>
              <a:t>https://www.gov.pl/web/nfosigw/fenx1102-iw01-00126</a:t>
            </a:r>
            <a:r>
              <a:rPr lang="pl-PL" dirty="0"/>
              <a:t> </a:t>
            </a:r>
          </a:p>
          <a:p>
            <a:pPr marL="0" indent="0" algn="ctr">
              <a:buNone/>
            </a:pPr>
            <a:r>
              <a:rPr lang="pl-PL" dirty="0"/>
              <a:t>Wszelkie instrukcje dotyczące CST2021: użytkownika, wnioskodawcy, beneficjenta (aktualizowane) dostępne są pod adresem:</a:t>
            </a:r>
          </a:p>
          <a:p>
            <a:pPr marL="0" indent="0" algn="ctr">
              <a:buNone/>
            </a:pPr>
            <a:r>
              <a:rPr lang="pl-PL" dirty="0">
                <a:hlinkClick r:id="rId5"/>
              </a:rPr>
              <a:t>https://www.gov.pl/web/nfosigw/cst2021</a:t>
            </a:r>
            <a:r>
              <a:rPr lang="pl-PL" dirty="0"/>
              <a:t> </a:t>
            </a:r>
          </a:p>
          <a:p>
            <a:r>
              <a:rPr lang="pl-PL" dirty="0"/>
              <a:t>Ogólne instrukcje interaktywne dostępne są pod adresem:</a:t>
            </a:r>
          </a:p>
          <a:p>
            <a:pPr marL="0" indent="0" algn="ctr">
              <a:buNone/>
            </a:pPr>
            <a:r>
              <a:rPr lang="pl-PL" dirty="0">
                <a:hlinkClick r:id="rId6"/>
              </a:rPr>
              <a:t>https://instrukcje.cst2021.gov.pl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10</a:t>
            </a:fld>
            <a:endParaRPr lang="pl-PL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B5B836F-A52A-DD25-E458-717C44DA30F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6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Ocena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Ocena dokonywana jest zgodnie z regulaminem naboru, kryteriami wyboru projektów oraz systemem oceny i wyboru projektów w ramach programu Fundusze Europejskie na Infrastrukturę, Klimat, Środowisko 2021-2027.</a:t>
            </a:r>
          </a:p>
          <a:p>
            <a:r>
              <a:rPr lang="pl-PL" dirty="0"/>
              <a:t>Projekty oceniane są kryteriami:</a:t>
            </a:r>
          </a:p>
          <a:p>
            <a:pPr lvl="1"/>
            <a:r>
              <a:rPr lang="pl-PL" dirty="0"/>
              <a:t>horyzontalnymi dla Programu Fundusze Europejskie na Infrastrukturę, Klimat, Środowisko na lata 2021-2027;</a:t>
            </a:r>
          </a:p>
          <a:p>
            <a:pPr lvl="1"/>
            <a:r>
              <a:rPr lang="pl-PL" dirty="0"/>
              <a:t>specyficznymi dla Działania FENX.11.02.</a:t>
            </a:r>
          </a:p>
          <a:p>
            <a:r>
              <a:rPr lang="pl-PL" dirty="0"/>
              <a:t>Kryteria horyzontalne i specyficzne dzielą się na: obligatoryjne i rankingujące.</a:t>
            </a:r>
          </a:p>
          <a:p>
            <a:r>
              <a:rPr lang="pl-PL" dirty="0"/>
              <a:t>Ocena dokonywana jest w dwóch etapach.</a:t>
            </a:r>
          </a:p>
          <a:p>
            <a:r>
              <a:rPr lang="pl-PL" dirty="0"/>
              <a:t>Całkowity czas oceny wniosku nie powinien przekroczyć 120 dni. </a:t>
            </a:r>
          </a:p>
          <a:p>
            <a:r>
              <a:rPr lang="pl-PL" dirty="0"/>
              <a:t>Do czasu oceny wniosku nie wlicza się czasu związanego z udzielaniem przez wnioskodawcę wyjaśnień lub z korektami i uzupełnieniami braków we wniosku.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21E8F8A-2FD6-03C7-4298-B8814688856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31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Ocena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56" y="1475581"/>
            <a:ext cx="11045877" cy="4752528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BF5F568-D330-6B77-C25C-AD11BFB64F4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22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Ocena – etap 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103" y="1979613"/>
            <a:ext cx="11479456" cy="4176488"/>
          </a:xfrm>
        </p:spPr>
        <p:txBody>
          <a:bodyPr>
            <a:normAutofit/>
          </a:bodyPr>
          <a:lstStyle/>
          <a:p>
            <a:r>
              <a:rPr lang="pl-PL" dirty="0"/>
              <a:t>Ocena polega na weryfikacji spełnienia przez projekt Kryteriów obligatoryjnych ocenianych zero-jedynkowo, wchodzących w skład Kryteriów horyzontalnych </a:t>
            </a:r>
            <a:r>
              <a:rPr lang="pl-PL" dirty="0" err="1"/>
              <a:t>FEnIKS</a:t>
            </a:r>
            <a:r>
              <a:rPr lang="pl-PL" dirty="0"/>
              <a:t>, określonych w Załączniku nr 5 do Regulaminu.</a:t>
            </a:r>
          </a:p>
          <a:p>
            <a:r>
              <a:rPr lang="pl-PL" dirty="0"/>
              <a:t>Kryteria obligatoryjne są oceniane w systemie zerojedynkowym (możliwa ocena: TAK/NIE, a w uzasadnionych wypadkach NIE DOTYCZY). Niespełnienie kryterium (ocena: NIE) eliminuje projekt z możliwości otrzymania dofinansowania. </a:t>
            </a:r>
          </a:p>
          <a:p>
            <a:r>
              <a:rPr lang="pl-PL" dirty="0"/>
              <a:t>Wnioskodawca jest zobowiązany do uzupełnienia wniosku w terminie 7 dni od dnia następującego po dniu wezwania </a:t>
            </a:r>
          </a:p>
          <a:p>
            <a:pPr lvl="1"/>
            <a:r>
              <a:rPr lang="pl-PL" dirty="0"/>
              <a:t>dla biegu tego terminu nie ma znaczenia dzień odebrania wezwania przez wnioskodawcę.</a:t>
            </a:r>
          </a:p>
          <a:p>
            <a:r>
              <a:rPr lang="pl-PL" dirty="0"/>
              <a:t>W przypadku gdy dochowanie powyższego terminu nie jest możliwe i jest niezależne od Wnioskodawcy, IW na prośbę wnioskodawcy może je wydłużyć dodatkowo o maksymalnie 7 dni.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4CBF6E9-31F5-E65B-0FCF-9D701187394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0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Ocena – etap 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/>
              <a:t>Ocenie podlegają projekty, które zostały ocenione pozytywie w etapie 1.</a:t>
            </a:r>
          </a:p>
          <a:p>
            <a:r>
              <a:rPr lang="pl-PL" dirty="0"/>
              <a:t>Ocena dokonywana jest na podstawie:</a:t>
            </a:r>
          </a:p>
          <a:p>
            <a:pPr lvl="1"/>
            <a:r>
              <a:rPr lang="pl-PL" dirty="0"/>
              <a:t>kryteriów obligatoryjnych ocenianych zero-jedynkowo i kryteriów rankingujących ocenianych punktowo, wchodzących w skład Kryteriów horyzontalnych </a:t>
            </a:r>
            <a:r>
              <a:rPr lang="pl-PL" dirty="0" err="1"/>
              <a:t>FEnIKS</a:t>
            </a:r>
            <a:r>
              <a:rPr lang="pl-PL" dirty="0"/>
              <a:t>, określonych w Załączniku nr 6 Regulaminu;</a:t>
            </a:r>
          </a:p>
          <a:p>
            <a:pPr lvl="1"/>
            <a:r>
              <a:rPr lang="pl-PL" dirty="0"/>
              <a:t>kryteriów obligatoryjnych ocenianych zero-jedynkowo i kryteriów rankingujących ocenianych punktowo stanowiących Specyficzne kryteria wyboru projektów (Działanie FENX.11.02), określonych w Załączniku nr 6 Regulaminu.</a:t>
            </a:r>
          </a:p>
          <a:p>
            <a:r>
              <a:rPr lang="pl-PL" dirty="0"/>
              <a:t>Minimum punktowe wynosi </a:t>
            </a:r>
            <a:r>
              <a:rPr lang="pl-PL" b="1" dirty="0"/>
              <a:t>14 pkt</a:t>
            </a:r>
            <a:r>
              <a:rPr lang="pl-PL" dirty="0"/>
              <a:t>, z maksymalnie 45 pkt możliwych do uzyskania (ocena „łączna” w oparciu o kryteria rankingujące: specyficzne i horyzontalne).</a:t>
            </a:r>
          </a:p>
          <a:p>
            <a:r>
              <a:rPr lang="pl-PL" dirty="0"/>
              <a:t>Wnioskodawca jest zobowiązany do uzupełnienia wniosku, w terminie 14 dni od dnia następującego po dniu wezwania:</a:t>
            </a:r>
          </a:p>
          <a:p>
            <a:pPr lvl="1"/>
            <a:r>
              <a:rPr lang="pl-PL" dirty="0"/>
              <a:t>dla biegu tego terminu nie ma znaczenia dzień odebrania wezwania przez wnioskodawcę. </a:t>
            </a:r>
          </a:p>
          <a:p>
            <a:r>
              <a:rPr lang="pl-PL" dirty="0"/>
              <a:t>W przypadku gdy dochowanie powyższego terminu nie jest możliwe i jest niezależne od Wnioskodawcy, IW na prośbę wnioskodawcy może je wydłużyć dodatkowo o maksymalnie 7 dni.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E7853DE-1628-621E-770C-2F58F92AA4E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02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Lista rankingowa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Ocenione projekty, które spełniły kryteria zero-jedynkowe w etapie 2 oceny są umieszczane na liście rankingowej. </a:t>
            </a:r>
          </a:p>
          <a:p>
            <a:r>
              <a:rPr lang="pl-PL" dirty="0"/>
              <a:t>Liczba zebranych punktów w ramach oceny kryteriami rankingującymi decyduje o pozycji projektu na liście rankingowej.</a:t>
            </a:r>
          </a:p>
          <a:p>
            <a:r>
              <a:rPr lang="pl-PL" dirty="0"/>
              <a:t>Projekty uszeregowywane są w kolejności od pierwszego z największą liczbą punktów do wyczerpania kwoty przeznaczonej na dofinansowanie projektów </a:t>
            </a:r>
            <a:br>
              <a:rPr lang="pl-PL" dirty="0"/>
            </a:br>
            <a:r>
              <a:rPr lang="pl-PL" dirty="0"/>
              <a:t>w  naborze.</a:t>
            </a:r>
          </a:p>
          <a:p>
            <a:r>
              <a:rPr lang="pl-PL" dirty="0"/>
              <a:t>W przypadku projektów z tą samą ilością punktów, decydują kryteria rozstrzygające w następującej kolejności:</a:t>
            </a:r>
          </a:p>
          <a:p>
            <a:pPr marL="846871" lvl="1" indent="-342900">
              <a:buFont typeface="+mj-lt"/>
              <a:buAutoNum type="arabicParenR"/>
            </a:pPr>
            <a:r>
              <a:rPr lang="pl-PL" dirty="0"/>
              <a:t>specyficzne kryterium rankingujące nr 1 „Gotowość do realizacji projektu”;</a:t>
            </a:r>
          </a:p>
          <a:p>
            <a:pPr marL="846871" lvl="1" indent="-342900">
              <a:buFont typeface="+mj-lt"/>
              <a:buAutoNum type="arabicParenR"/>
            </a:pPr>
            <a:r>
              <a:rPr lang="pl-PL" dirty="0"/>
              <a:t>horyzontalne kryterium rankingujące nr 5 „Projekt jest operacją o…” ;</a:t>
            </a:r>
          </a:p>
          <a:p>
            <a:pPr marL="846871" lvl="1" indent="-342900">
              <a:buFont typeface="+mj-lt"/>
              <a:buAutoNum type="arabicParenR"/>
            </a:pPr>
            <a:r>
              <a:rPr lang="pl-PL" dirty="0"/>
              <a:t>horyzontalne kryterium rankingujące nr 6 „Projekt realizowany na obszarze strategicznej interwencji (OSI) wskazanym w…”.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97AB6CD-13A6-F965-7949-582D757B927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56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E5711-A883-08AD-8E41-0CA9F7F2A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5750C3-F3B5-7432-6C2E-0E2352C96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Ocena – dodatkowe informacje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139858-176A-94D9-DB7B-6ED060478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Punktacje projektu można zwiększyć m.in. poprzez:</a:t>
            </a:r>
          </a:p>
          <a:p>
            <a:pPr lvl="1"/>
            <a:r>
              <a:rPr lang="pl-PL" dirty="0"/>
              <a:t>odpowiednie oszacowanie kosztów (wpływających na punktowane „nakłady”);</a:t>
            </a:r>
          </a:p>
          <a:p>
            <a:pPr lvl="1"/>
            <a:r>
              <a:rPr lang="pl-PL" dirty="0"/>
              <a:t>obniżenie poziomu dofinansowania o 1 punkt procentowy,</a:t>
            </a:r>
          </a:p>
          <a:p>
            <a:pPr lvl="1"/>
            <a:r>
              <a:rPr lang="pl-PL" dirty="0"/>
              <a:t>posiadanie niezbędnych do realizacji projektu pozwoleń i decyzji administracyjnych;</a:t>
            </a:r>
          </a:p>
          <a:p>
            <a:pPr lvl="1"/>
            <a:r>
              <a:rPr lang="pl-PL" dirty="0"/>
              <a:t>poprawę efektywności energetycznej;</a:t>
            </a:r>
          </a:p>
          <a:p>
            <a:pPr lvl="1"/>
            <a:r>
              <a:rPr lang="pl-PL" dirty="0"/>
              <a:t>wykazanie zgodności projektu ze strategiami SUE RMB, OSI, ZIT, IIT, </a:t>
            </a:r>
            <a:r>
              <a:rPr lang="pl-PL" dirty="0" err="1"/>
              <a:t>Bauhausu</a:t>
            </a:r>
            <a:r>
              <a:rPr lang="pl-PL" dirty="0"/>
              <a:t>;</a:t>
            </a:r>
          </a:p>
          <a:p>
            <a:pPr lvl="1"/>
            <a:r>
              <a:rPr lang="pl-PL" dirty="0"/>
              <a:t>zastosowanie elementów: edukacyjnych, gospodarki o obiegu zamkniętym, ochrony przyrody, adaptacji do zamian klimatu, współpracy z partnerami innych państw.</a:t>
            </a:r>
          </a:p>
          <a:p>
            <a:r>
              <a:rPr lang="pl-PL" dirty="0"/>
              <a:t>Należy zachować spójność danych pomiędzy wnioskiem, a załącznikami.</a:t>
            </a:r>
          </a:p>
          <a:p>
            <a:r>
              <a:rPr lang="pl-PL" dirty="0"/>
              <a:t>Wnioskodawcy w przypadku negatywnej oceny projektu, przysługuje prawo wniesienia protestu na zasadach określonych w rozdziale 16 ustawy wdrożeniowej.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EF0718-4669-8FEF-E8FA-95675ED118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770A437-53F5-55FE-376A-235E1047757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74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2CF9B-13AD-ED1D-2911-AE7B800D9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D1F0FC-A0C4-3783-42D2-B98A2DE30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Dokumentacja </a:t>
            </a:r>
            <a:r>
              <a:rPr lang="pl-PL" dirty="0" err="1"/>
              <a:t>naborowa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A1807A-02ED-39A1-4A0D-5A0BCAA17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Dokumentacja </a:t>
            </a:r>
            <a:r>
              <a:rPr lang="pl-PL" dirty="0" err="1"/>
              <a:t>naborowa</a:t>
            </a:r>
            <a:r>
              <a:rPr lang="pl-PL" dirty="0"/>
              <a:t>:</a:t>
            </a:r>
          </a:p>
          <a:p>
            <a:pPr lvl="1"/>
            <a:r>
              <a:rPr lang="pl-PL" dirty="0"/>
              <a:t>ogłoszenie o naborze,</a:t>
            </a:r>
          </a:p>
          <a:p>
            <a:pPr lvl="1"/>
            <a:r>
              <a:rPr lang="pl-PL" dirty="0"/>
              <a:t>Regulamin wyboru projektów + 9 załączników,</a:t>
            </a:r>
          </a:p>
          <a:p>
            <a:pPr lvl="1"/>
            <a:r>
              <a:rPr lang="pl-PL" dirty="0"/>
              <a:t>Wniosek o dofinansowanie + 38 załączników (w tym 22 wzory załączników),</a:t>
            </a:r>
          </a:p>
          <a:p>
            <a:pPr lvl="1"/>
            <a:r>
              <a:rPr lang="pl-PL" dirty="0"/>
              <a:t>Regulamin KOP + 9 załączników,</a:t>
            </a:r>
          </a:p>
          <a:p>
            <a:r>
              <a:rPr lang="pl-PL" dirty="0"/>
              <a:t>W liście wymaganych załączników (zał. 3 do Regulaminu wyboru projektów) znajdują się dodatkowe informację w zakresie:</a:t>
            </a:r>
          </a:p>
          <a:p>
            <a:pPr lvl="1"/>
            <a:r>
              <a:rPr lang="pl-PL" dirty="0"/>
              <a:t>wymagalności załącznika,</a:t>
            </a:r>
          </a:p>
          <a:p>
            <a:pPr lvl="1"/>
            <a:r>
              <a:rPr lang="pl-PL" dirty="0"/>
              <a:t>sposobu podpisania załącznika,</a:t>
            </a:r>
          </a:p>
          <a:p>
            <a:pPr lvl="1"/>
            <a:r>
              <a:rPr lang="pl-PL" dirty="0"/>
              <a:t>wytycznych do przygotowania modelu finansowego, założenia do analiz finansowych oraz zakres studium wykonalności.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949BAFE-A4CF-2592-1F56-09003A883D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17</a:t>
            </a:fld>
            <a:endParaRPr lang="pl-PL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BA928F9-9E41-2496-720C-7F95116CC32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08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Kontakt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Pytania dotyczące przygotowania wniosku w ramach naboru:</a:t>
            </a:r>
          </a:p>
          <a:p>
            <a:pPr lvl="1"/>
            <a:r>
              <a:rPr lang="pl-PL" dirty="0"/>
              <a:t>Tel. 506 742 977</a:t>
            </a:r>
          </a:p>
          <a:p>
            <a:pPr lvl="1"/>
            <a:r>
              <a:rPr lang="pl-PL" dirty="0"/>
              <a:t>E-mail: FENX1102sekretariat@nfosigw.gov.pl </a:t>
            </a:r>
          </a:p>
          <a:p>
            <a:endParaRPr lang="pl-PL" dirty="0"/>
          </a:p>
          <a:p>
            <a:r>
              <a:rPr lang="pl-PL" dirty="0"/>
              <a:t>Kontakt w przypadku awarii WOD2021 lub braku funkcjonalności systemu CST2021:</a:t>
            </a:r>
          </a:p>
          <a:p>
            <a:pPr lvl="1"/>
            <a:r>
              <a:rPr lang="pl-PL" dirty="0"/>
              <a:t>E-mail: ami.fenx@nfosigw.gov.pl </a:t>
            </a:r>
          </a:p>
          <a:p>
            <a:pPr lvl="1"/>
            <a:endParaRPr lang="pl-PL" dirty="0"/>
          </a:p>
          <a:p>
            <a:r>
              <a:rPr lang="pl-PL" dirty="0"/>
              <a:t>Pytania dotyczące zamówień publicznych:</a:t>
            </a:r>
          </a:p>
          <a:p>
            <a:pPr lvl="1"/>
            <a:r>
              <a:rPr lang="pl-PL" dirty="0"/>
              <a:t>Tel. 573 676 318, 885 339 553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1AD1E7B-97BC-6A18-2CDE-B6F052D9BA6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87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41CC9D9-3570-F1F5-ECF3-011D406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3982" y="7308229"/>
            <a:ext cx="10962529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0154476-4BD8-A016-5EEC-16102C1912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27522" y="5105238"/>
            <a:ext cx="9433048" cy="5535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ctr">
              <a:defRPr/>
            </a:pPr>
            <a: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Dziękuję za uwagę.</a:t>
            </a: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18E5255-1E55-91C6-5533-1D99C144A2B4}"/>
              </a:ext>
            </a:extLst>
          </p:cNvPr>
          <p:cNvSpPr txBox="1">
            <a:spLocks/>
          </p:cNvSpPr>
          <p:nvPr/>
        </p:nvSpPr>
        <p:spPr bwMode="auto">
          <a:xfrm>
            <a:off x="2003363" y="5629492"/>
            <a:ext cx="9433048" cy="10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latin typeface="Open Sans" panose="020B0806030504020204" pitchFamily="34" charset="0"/>
                <a:cs typeface="Open Sans" panose="020B0806030504020204" pitchFamily="34" charset="0"/>
              </a:rPr>
              <a:t>Zapraszamy na stronę: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u="sng" dirty="0">
                <a:latin typeface="Open Sans" panose="020B0806030504020204" pitchFamily="34" charset="0"/>
                <a:cs typeface="Open Sans" panose="020B08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https://www.gov.pl/web/nfosigw/fundusze-europejskie-na-infrastrukture-klimat-i-srodowisko</a:t>
            </a:r>
            <a:endParaRPr lang="pl-PL" altLang="pl-PL" sz="1400" b="0" u="sng" dirty="0"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2" name="Obraz 11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F2282ECE-8036-E74F-BE8E-8B76322C8CB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3F14E8A-BEB4-530C-9C9D-B798CF3C3C6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7375712-A713-AEC7-28B5-3B03D1186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Obraz 9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1702BBD5-886F-6A8E-10AD-BA6163FF19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DA37B94-D69E-4778-362F-9CA42162589C}"/>
              </a:ext>
            </a:extLst>
          </p:cNvPr>
          <p:cNvSpPr txBox="1">
            <a:spLocks/>
          </p:cNvSpPr>
          <p:nvPr/>
        </p:nvSpPr>
        <p:spPr bwMode="auto">
          <a:xfrm>
            <a:off x="6431854" y="695649"/>
            <a:ext cx="6637757" cy="583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550" dirty="0"/>
              <a:t>Nabór prowadzony jest w ramach Działania FENX.11.02 Wspieranie ochrony krytycznej infrastruktury energetycznej oraz magazynów ciepła na poziomie systemowym, </a:t>
            </a:r>
            <a:r>
              <a:rPr lang="pl-PL" sz="1550" u="sng" dirty="0"/>
              <a:t>w trybie konkurencyjnym.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pl-P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550" dirty="0"/>
              <a:t>Termin składania wniosków o dofinansowanie upływa w dniu </a:t>
            </a:r>
            <a:r>
              <a:rPr lang="pl-PL" sz="1550" u="sng" dirty="0"/>
              <a:t>30.09.2026 r. o godz. 23:59.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pl-PL" sz="15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550" dirty="0"/>
              <a:t>Wnioski o dofinansowanie należy składać </a:t>
            </a:r>
            <a:r>
              <a:rPr lang="pl-PL" sz="1550" u="sng" dirty="0"/>
              <a:t>wyłącznie</a:t>
            </a:r>
            <a:r>
              <a:rPr lang="pl-PL" sz="1550" dirty="0"/>
              <a:t> w postaci elektronicznej za pośrednictwem aplikacji WOD2021 (CST2021).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pl-PL" sz="15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550" dirty="0"/>
              <a:t>Okres kwalifikowalności wydatków: od momentu złożenia wniosku o dofinansowanie </a:t>
            </a:r>
            <a:r>
              <a:rPr lang="pl-PL" sz="1550" u="sng" dirty="0"/>
              <a:t>do 31 grudnia 2030 r.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46CB8775-B182-BE79-7571-680E46782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-1" y="454856"/>
            <a:ext cx="6179711" cy="58320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279" y="755502"/>
            <a:ext cx="3277964" cy="5746104"/>
          </a:xfrm>
        </p:spPr>
        <p:txBody>
          <a:bodyPr/>
          <a:lstStyle/>
          <a:p>
            <a:r>
              <a:rPr lang="pl-PL" dirty="0"/>
              <a:t>Ważne informacje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679701" y="755502"/>
            <a:ext cx="2984402" cy="2737000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80125" y="3579220"/>
            <a:ext cx="3269181" cy="2737000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80127" y="755502"/>
            <a:ext cx="3269180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dirty="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27015" y="3579220"/>
            <a:ext cx="3437088" cy="2737000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06F4301-C5CB-E4BE-9A0F-EBBB3B518F33}"/>
              </a:ext>
            </a:extLst>
          </p:cNvPr>
          <p:cNvSpPr/>
          <p:nvPr/>
        </p:nvSpPr>
        <p:spPr>
          <a:xfrm>
            <a:off x="5234251" y="754806"/>
            <a:ext cx="3429851" cy="2736999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O dofinansowanie mogą ubiegać się następujące typy podmiotów:</a:t>
            </a:r>
          </a:p>
          <a:p>
            <a:pPr>
              <a:buFont typeface="Arial" pitchFamily="34" charset="0"/>
              <a:buChar char="•"/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przedsiębiorstwa,</a:t>
            </a:r>
          </a:p>
          <a:p>
            <a:pPr>
              <a:buFont typeface="Arial" pitchFamily="34" charset="0"/>
              <a:buChar char="•"/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przedsiębiorstwa realizujące cele publiczne, </a:t>
            </a:r>
          </a:p>
          <a:p>
            <a:pPr>
              <a:buFont typeface="Arial" pitchFamily="34" charset="0"/>
              <a:buChar char="•"/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administracja publiczna, </a:t>
            </a:r>
          </a:p>
          <a:p>
            <a:pPr>
              <a:buFont typeface="Arial" pitchFamily="34" charset="0"/>
              <a:buChar char="•"/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służby publiczne.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</a:extLst>
          </p:cNvPr>
          <p:cNvSpPr/>
          <p:nvPr/>
        </p:nvSpPr>
        <p:spPr>
          <a:xfrm>
            <a:off x="8880126" y="755501"/>
            <a:ext cx="3269181" cy="273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pl-PL" altLang="pl-PL" sz="1200" b="1" dirty="0">
                <a:solidFill>
                  <a:schemeClr val="tx2"/>
                </a:solidFill>
                <a:latin typeface="Open Sans" pitchFamily="34" charset="0"/>
              </a:rPr>
              <a:t>Wsparcie dedykowane jest dla podmiotów realizujących inwestycje w systemach ciepłowniczych o mocy zamówionej </a:t>
            </a:r>
            <a:r>
              <a:rPr lang="pl-PL" altLang="pl-PL" sz="1200" b="1" u="sng" dirty="0">
                <a:solidFill>
                  <a:schemeClr val="tx2"/>
                </a:solidFill>
                <a:latin typeface="Open Sans" pitchFamily="34" charset="0"/>
              </a:rPr>
              <a:t>powyżej 5 MW* </a:t>
            </a:r>
          </a:p>
          <a:p>
            <a:pPr>
              <a:defRPr/>
            </a:pPr>
            <a:endParaRPr lang="pl-PL" altLang="pl-PL" sz="1200" b="1" u="sng" dirty="0">
              <a:solidFill>
                <a:schemeClr val="tx2"/>
              </a:solidFill>
              <a:latin typeface="Open Sans" pitchFamily="34" charset="0"/>
            </a:endParaRPr>
          </a:p>
          <a:p>
            <a:pPr>
              <a:defRPr/>
            </a:pPr>
            <a:endParaRPr lang="pl-PL" altLang="pl-PL" sz="1200" b="1" u="sng" dirty="0">
              <a:solidFill>
                <a:schemeClr val="tx2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altLang="pl-PL" sz="1200" b="1" dirty="0">
                <a:solidFill>
                  <a:schemeClr val="tx2"/>
                </a:solidFill>
                <a:latin typeface="Open Sans" pitchFamily="34" charset="0"/>
              </a:rPr>
              <a:t>*dotyczy mocy zamówionej przekazywanej odbiorcom zewnętrznym.</a:t>
            </a:r>
            <a:endParaRPr lang="pl-PL" altLang="pl-PL" sz="10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90B517-4D08-B80B-606C-4E64302FCDB9}"/>
              </a:ext>
            </a:extLst>
          </p:cNvPr>
          <p:cNvSpPr/>
          <p:nvPr/>
        </p:nvSpPr>
        <p:spPr>
          <a:xfrm>
            <a:off x="5234251" y="3579219"/>
            <a:ext cx="3429852" cy="273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pl-PL" altLang="pl-PL" sz="1200" b="1" dirty="0">
                <a:solidFill>
                  <a:schemeClr val="tx2"/>
                </a:solidFill>
                <a:latin typeface="Open Sans" pitchFamily="34" charset="0"/>
              </a:rPr>
              <a:t>Alokacja wynosi 300 mln zł</a:t>
            </a:r>
          </a:p>
          <a:p>
            <a:pPr>
              <a:buFont typeface="Arial" pitchFamily="34" charset="0"/>
              <a:buChar char="•"/>
              <a:defRPr/>
            </a:pPr>
            <a:endParaRPr lang="pl-PL" altLang="pl-PL" sz="1200" b="1" dirty="0">
              <a:solidFill>
                <a:schemeClr val="tx2"/>
              </a:solidFill>
              <a:latin typeface="Open Sans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altLang="pl-PL" sz="1200" b="1" dirty="0">
                <a:solidFill>
                  <a:schemeClr val="tx2"/>
                </a:solidFill>
                <a:latin typeface="Open Sans" pitchFamily="34" charset="0"/>
              </a:rPr>
              <a:t>Wysokość dofinansowania może wynosić od 30% do 65% kosztów kwalifikowanych i jest uzależnione m.in. od:</a:t>
            </a:r>
          </a:p>
          <a:p>
            <a:pPr marL="357188">
              <a:buFont typeface="Arial" pitchFamily="34" charset="0"/>
              <a:buChar char="•"/>
              <a:defRPr/>
            </a:pPr>
            <a:r>
              <a:rPr lang="pl-PL" altLang="pl-PL" sz="1200" b="1" dirty="0">
                <a:solidFill>
                  <a:schemeClr val="tx2"/>
                </a:solidFill>
                <a:latin typeface="Open Sans" pitchFamily="34" charset="0"/>
              </a:rPr>
              <a:t>wielkości przedsiębiorstwa,</a:t>
            </a:r>
          </a:p>
          <a:p>
            <a:pPr marL="357188">
              <a:buFont typeface="Arial" pitchFamily="34" charset="0"/>
              <a:buChar char="•"/>
              <a:defRPr/>
            </a:pPr>
            <a:r>
              <a:rPr lang="pl-PL" altLang="pl-PL" sz="1200" b="1" dirty="0">
                <a:solidFill>
                  <a:schemeClr val="tx2"/>
                </a:solidFill>
                <a:latin typeface="Open Sans" pitchFamily="34" charset="0"/>
              </a:rPr>
              <a:t>wybranego przeznaczenia pomocy publicznej,</a:t>
            </a:r>
          </a:p>
          <a:p>
            <a:pPr marL="357188">
              <a:buFont typeface="Arial" pitchFamily="34" charset="0"/>
              <a:buChar char="•"/>
              <a:defRPr/>
            </a:pPr>
            <a:r>
              <a:rPr lang="pl-PL" altLang="pl-PL" sz="1200" b="1" dirty="0">
                <a:solidFill>
                  <a:schemeClr val="tx2"/>
                </a:solidFill>
                <a:latin typeface="Open Sans" pitchFamily="34" charset="0"/>
              </a:rPr>
              <a:t>pochodzenia energii zasilającej magazyn.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7D1BF64-85E4-DC6D-320A-B22F0826883C}"/>
              </a:ext>
            </a:extLst>
          </p:cNvPr>
          <p:cNvSpPr/>
          <p:nvPr/>
        </p:nvSpPr>
        <p:spPr>
          <a:xfrm>
            <a:off x="8880127" y="3592021"/>
            <a:ext cx="3269180" cy="2724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Dofinansowanie dla projektów realizowanych w systemach: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posiadających status efektywnego energetycznie systemu ciepłowniczego i/lub chłodniczego;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nie posiadających statusu efektywnego energetycznie systemu ciepłowniczego i/lub chłodniczego (konieczność spełnienia warunku pomocy publicznej – rozpoczęcia inwestycji mającej zapewnić status efektywnego energetycznie systemu).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0C93C7-4011-D726-33E4-E613B960E6D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5DAD62E1-2999-36AA-4513-7DCE02C71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56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A0AB3-D3BD-3547-B016-A993A5177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433B8E-9419-0A77-29A1-DBC08D58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Zakres rzeczowy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A7B3E3-533D-6B78-5C03-C9F5E6A1C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1979837"/>
            <a:ext cx="10974922" cy="4680002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Przedmiotem naboru jest dofinansowanie projektów w zakresie budowy magazynów ciepła na poziomie systemowym, służących zwiększeniu bezpieczeństwa energetycznego, w szczególności poprzez zapewnienie zdolności pracy w trybach awaryjnych. Dopuszczone do wsparcia są niezależne magazyny energii, które nie muszą być bezpośrednio powiązane z jednym źródłem energii. </a:t>
            </a:r>
          </a:p>
          <a:p>
            <a:pPr marL="0" indent="0">
              <a:buNone/>
            </a:pPr>
            <a:r>
              <a:rPr lang="pl-PL" dirty="0"/>
              <a:t>Elementem uzupełniającym projektu może być:</a:t>
            </a:r>
          </a:p>
          <a:p>
            <a:pPr lvl="1"/>
            <a:r>
              <a:rPr lang="pl-PL" dirty="0"/>
              <a:t>    budowa przyłączy i infrastruktury towarzyszącej zapewniającej integrację magazynu z publiczną siecią   ciepłowniczą i istniejącym źródłem ciepła;</a:t>
            </a:r>
          </a:p>
          <a:p>
            <a:pPr lvl="1"/>
            <a:r>
              <a:rPr lang="pl-PL" dirty="0"/>
              <a:t>    konfiguracja i adaptacja magazynu ciepła (np. systemy sterowania i monitoringu, integracja z systemami SCADA/EMS, odwzorowanie w systemach nadzoru, utworzenie zdalnego dostępu do urządzeń i danych).</a:t>
            </a:r>
          </a:p>
          <a:p>
            <a:r>
              <a:rPr lang="pl-PL" dirty="0"/>
              <a:t>Koszty obowiązkowych działań informacyjno-promocyjnych mogą stanowić wydatek </a:t>
            </a:r>
            <a:r>
              <a:rPr lang="pl-PL" b="1" dirty="0"/>
              <a:t>kwalifikowalny</a:t>
            </a:r>
            <a:r>
              <a:rPr lang="pl-PL" dirty="0"/>
              <a:t> projektu.</a:t>
            </a:r>
          </a:p>
          <a:p>
            <a:r>
              <a:rPr lang="pl-PL" dirty="0"/>
              <a:t>Koszty działań edukacyjnych oraz dodatkowych </a:t>
            </a:r>
            <a:r>
              <a:rPr lang="pl-PL" dirty="0" err="1"/>
              <a:t>nasadzeń</a:t>
            </a:r>
            <a:r>
              <a:rPr lang="pl-PL" dirty="0"/>
              <a:t> (ponad wynikające z obowiązkowych dla projektu rozstrzygnięć administracyjnych) stanowią wydatek </a:t>
            </a:r>
            <a:r>
              <a:rPr lang="pl-PL" b="1" dirty="0"/>
              <a:t>niekwalifikowalny</a:t>
            </a:r>
            <a:r>
              <a:rPr lang="pl-PL" dirty="0"/>
              <a:t> projektu (warunkiem otrzymania punktu za ww. elementy jest wykazanie odrębnych zadań w ramach wydatków niekwalifikowalnych i opisanie wskaźnikami ilościowymi).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C65251E-830C-E4F0-EB65-946B45283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CE1ED85-2E47-BAED-594E-7584C9DFB79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0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8413C6-E85E-4EB8-7090-EC4FA99E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Informacje o naborze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2B4AB9-7D7E-5976-0AE4-925A64866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1979837"/>
            <a:ext cx="10861094" cy="4680001"/>
          </a:xfrm>
        </p:spPr>
        <p:txBody>
          <a:bodyPr>
            <a:normAutofit/>
          </a:bodyPr>
          <a:lstStyle/>
          <a:p>
            <a:r>
              <a:rPr lang="pl-PL" dirty="0"/>
              <a:t>Wydatki są kwalifikowalne od momentu złożenia wniosku. </a:t>
            </a:r>
          </a:p>
          <a:p>
            <a:r>
              <a:rPr lang="pl-PL" dirty="0"/>
              <a:t>Każdy projekt powinien zawierać koszty pośrednie. Koszty pośrednie rozliczane są wg stawki ryczałtowej w wysokości 7% kwalifikowalnych kosztów bezpośrednich w projekcie. </a:t>
            </a:r>
          </a:p>
          <a:p>
            <a:r>
              <a:rPr lang="pl-PL" dirty="0"/>
              <a:t>Tytuł projektu oraz nazwy zadań nie powinny być zbyt szczegółowe, nie powinny zawierać informacji o parametrach technicznych magazynu ciepła, szczegółowej lokalizacji itp.</a:t>
            </a:r>
          </a:p>
          <a:p>
            <a:r>
              <a:rPr lang="pl-PL" dirty="0"/>
              <a:t>Zadania dotyczące robót budowlanych należy opisywać wskaźnikami, np. moc, pojemność, ilość.</a:t>
            </a:r>
          </a:p>
          <a:p>
            <a:r>
              <a:rPr lang="pl-PL" dirty="0"/>
              <a:t>Należy zwrócić szczególną uwagę na dołączenie wszystkich załączników (w tym. OOŚ, Natura 2000, deklaracja „wodna”, uchwały, studium – z uwagi na czas ich uzyskiwania/ zlecenie wykonania firmie zewnętrznej).</a:t>
            </a:r>
          </a:p>
          <a:p>
            <a:r>
              <a:rPr lang="pl-PL" dirty="0"/>
              <a:t>Należy wykazać osobno zadanie dot. informacji i promocji oraz zadanie dot. działań edukacyjnych (jeśli występuje w projekcie). Zadania nie mogą być połączone ze sobą. 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72FCF69-7E04-7540-CD86-A43B34926F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06278E8-BDA0-8237-0F95-C4F5CABC71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1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B792F-FFFB-54DB-EEF1-08653C182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E651A2-B975-3675-36FA-D049DB3E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Informacje o naborze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2EF796-C06C-B238-A078-533A4346A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1979837"/>
            <a:ext cx="10861094" cy="4444022"/>
          </a:xfrm>
        </p:spPr>
        <p:txBody>
          <a:bodyPr>
            <a:normAutofit/>
          </a:bodyPr>
          <a:lstStyle/>
          <a:p>
            <a:r>
              <a:rPr lang="pl-PL" dirty="0"/>
              <a:t>Projekty muszą być zgodne z zasadą DNSH – „nie czyń poważnych szkód”.</a:t>
            </a:r>
          </a:p>
          <a:p>
            <a:r>
              <a:rPr lang="pl-PL" dirty="0"/>
              <a:t>Projekt musi wykazywać efekt ekologiczny – ograniczenie emisji gazów cieplarnianych, ilość zmagazynowanej energii cieplnej.</a:t>
            </a:r>
          </a:p>
          <a:p>
            <a:r>
              <a:rPr lang="pl-PL" dirty="0"/>
              <a:t>W przypadku pojemności magazynu podstawowym parametrem jest </a:t>
            </a:r>
            <a:r>
              <a:rPr lang="pl-PL" b="1" dirty="0"/>
              <a:t>pojemność użyteczna w warunkach projektowych </a:t>
            </a:r>
            <a:r>
              <a:rPr lang="pl-PL" dirty="0"/>
              <a:t>– wskaźnik produktu. </a:t>
            </a:r>
          </a:p>
          <a:p>
            <a:r>
              <a:rPr lang="pl-PL" dirty="0"/>
              <a:t>Z informacji zawartych we wniosku o dofinansowanie musi wynikać, że </a:t>
            </a:r>
            <a:r>
              <a:rPr lang="pl-PL" b="1" dirty="0"/>
              <a:t>realizacja projektu przyczynia się do zwiększenia bezpieczeństwa dostaw ciepła dla odbiorców końcowych</a:t>
            </a:r>
            <a:r>
              <a:rPr lang="pl-PL" dirty="0"/>
              <a:t>.</a:t>
            </a:r>
          </a:p>
          <a:p>
            <a:r>
              <a:rPr lang="pl-PL" dirty="0"/>
              <a:t>Oświadczenie dot. trwałości projektu podpisywane jest przez Wnioskodawcę oraz Podmiot kontrolujący Wnioskodawcę.</a:t>
            </a:r>
          </a:p>
          <a:p>
            <a:r>
              <a:rPr lang="pl-PL" dirty="0"/>
              <a:t>Minimum punktowe – dobrą praktykę stanowi robocze wypełnienie listy sprawdzającej z kryteriami rankingującymi (zał. 6 do Regulaminu).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6BD51C6-8ADF-39B1-BEEA-04BDB1F4BE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D77C3B5-C1B3-3051-3665-9A59192613A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83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07B8D-8884-25D3-9E46-69AD40603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915F5F-09E3-A93B-86AB-C7F44CC5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Informacje o naborze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0856BE-D3B9-11DE-8B8C-00EAECC9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1979837"/>
            <a:ext cx="10861094" cy="4608312"/>
          </a:xfrm>
        </p:spPr>
        <p:txBody>
          <a:bodyPr>
            <a:normAutofit/>
          </a:bodyPr>
          <a:lstStyle/>
          <a:p>
            <a:r>
              <a:rPr lang="pl-PL" dirty="0"/>
              <a:t>Brak możliwości współfinansowania projektów ze środków NFOŚiGW.</a:t>
            </a:r>
          </a:p>
          <a:p>
            <a:r>
              <a:rPr lang="pl-PL" dirty="0"/>
              <a:t>Projekt należy zakończyć do dnia 31.12.2030 r. (płatności, odbiór końcowy, przekazanie do eksploatacji).</a:t>
            </a:r>
          </a:p>
          <a:p>
            <a:r>
              <a:rPr lang="pl-PL" dirty="0"/>
              <a:t>e-Doręczenia i CST2021 – podstawowy sposób komunikacji.</a:t>
            </a:r>
          </a:p>
          <a:p>
            <a:r>
              <a:rPr lang="pl-PL" dirty="0"/>
              <a:t>Wniosek i załączniki są podpisywane elektronicznym podpisem </a:t>
            </a:r>
            <a:r>
              <a:rPr lang="pl-PL" b="1" dirty="0"/>
              <a:t>kwalifikowanym.</a:t>
            </a:r>
          </a:p>
          <a:p>
            <a:r>
              <a:rPr lang="pl-PL" dirty="0"/>
              <a:t>Maksymalny rozmiar załącznika wynosi 25 MB, a dodatkowe/podzielone załączniki należy umieścić w sekcji „Inne” oraz „Wyjaśnienia/uzupełnienia do wniosku”.</a:t>
            </a:r>
          </a:p>
          <a:p>
            <a:r>
              <a:rPr lang="pl-PL" dirty="0"/>
              <a:t>Wniosek należy przygotować zgodnie z instrukcją Wnioskodawcy (zał. 2 do Regulaminu).</a:t>
            </a:r>
          </a:p>
          <a:p>
            <a:r>
              <a:rPr lang="pl-PL" dirty="0"/>
              <a:t>Brak minimalnego wymogu w zakresie tzw. gotowości technicznej (z zastrzeżeniem załączników oznaczonych jako „obowiązkowy”).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229F3D-342F-5CA1-AEE8-1599CD7E12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EA4E034-9795-5AE9-BC20-AE8768CBDCB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2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7331F-F5F1-09A6-824E-213097B13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F05E83-A19E-08AF-E6FF-3A915720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Gotowość do realizacji projektu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0B4C60-E84C-4E71-2C03-C764B2A75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1979837"/>
            <a:ext cx="10861094" cy="4608312"/>
          </a:xfrm>
        </p:spPr>
        <p:txBody>
          <a:bodyPr>
            <a:normAutofit/>
          </a:bodyPr>
          <a:lstStyle/>
          <a:p>
            <a:r>
              <a:rPr lang="pl-PL" dirty="0"/>
              <a:t>Inwestor posiada udokumentowane prawo do dysponowania gruntami lub obiektami na cele inwestycji – maksymalnie 2 pkt:</a:t>
            </a:r>
          </a:p>
          <a:p>
            <a:pPr lvl="1"/>
            <a:r>
              <a:rPr lang="pl-PL" dirty="0"/>
              <a:t>dla co najmniej 25% zakresu rzeczowego przedsięwzięcia (% w odniesieniu do kosztów całkowitych brutto) - 1 pkt,</a:t>
            </a:r>
          </a:p>
          <a:p>
            <a:pPr lvl="1"/>
            <a:r>
              <a:rPr lang="pl-PL" dirty="0"/>
              <a:t>dla co najmniej 50% zakresu rzeczowego przedsięwzięcia (% w odniesieniu do kosztów całkowitych brutto) - 1 pkt.</a:t>
            </a:r>
          </a:p>
          <a:p>
            <a:r>
              <a:rPr lang="pl-PL" dirty="0"/>
              <a:t>Inwestor posiada prawomocną decyzję środowiskową obejmującą całość inwestycji - 2 pkt (</a:t>
            </a:r>
            <a:r>
              <a:rPr lang="pl-PL" b="1" dirty="0"/>
              <a:t>wymagana, jeśli dotyczy</a:t>
            </a:r>
            <a:r>
              <a:rPr lang="pl-PL" dirty="0"/>
              <a:t>).</a:t>
            </a:r>
          </a:p>
          <a:p>
            <a:r>
              <a:rPr lang="pl-PL" dirty="0"/>
              <a:t>Inwestor posiada projekt budowlany (może być niezatwierdzony) – maksymalnie 2 pkt:</a:t>
            </a:r>
          </a:p>
          <a:p>
            <a:pPr lvl="1"/>
            <a:r>
              <a:rPr lang="pl-PL" dirty="0"/>
              <a:t>dla co najmniej 25% zakresu rzeczowego przedsięwzięcia (% w odniesieniu do kosztów całkowitych brutto) – 1 pkt,</a:t>
            </a:r>
          </a:p>
          <a:p>
            <a:pPr lvl="1"/>
            <a:r>
              <a:rPr lang="pl-PL" dirty="0"/>
              <a:t>dla co najmniej 50% zakresu rzeczowego przedsięwzięcia (% w odniesieniu do kosztów całkowitych brutto) – 1 pkt.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91C4A79-DB6B-27C6-2A7E-04B7810D81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061C7AA-1938-6880-A1FD-584003E7CF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91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23C90-557D-F474-AAFE-C5E57C035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B8A3E5-DC7C-A51D-27C9-E4BE516A9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Gotowość techniczna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E9F6DE-CDF8-040D-10CF-A2021017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1979837"/>
            <a:ext cx="10861094" cy="4608312"/>
          </a:xfrm>
        </p:spPr>
        <p:txBody>
          <a:bodyPr>
            <a:normAutofit/>
          </a:bodyPr>
          <a:lstStyle/>
          <a:p>
            <a:r>
              <a:rPr lang="pl-PL" dirty="0"/>
              <a:t>Inwestor uzyskał decyzje na realizację inwestycji (pozwolenie na budowę lub zgłoszenie) – maksymalnie 2 pkt:</a:t>
            </a:r>
          </a:p>
          <a:p>
            <a:pPr lvl="1"/>
            <a:r>
              <a:rPr lang="pl-PL" dirty="0"/>
              <a:t>dla co najmniej 25 % zakresu rzeczowego przedsięwzięcia (% w odniesieniu do kosztów całkowitych brutto) - 1 pkt,</a:t>
            </a:r>
          </a:p>
          <a:p>
            <a:pPr lvl="1"/>
            <a:r>
              <a:rPr lang="pl-PL" dirty="0"/>
              <a:t>dla co najmniej 50% zakresu rzeczowego przedsięwzięcia, (% w odniesieniu do kosztów całkowitych brutto - 1 pkt.</a:t>
            </a:r>
          </a:p>
          <a:p>
            <a:r>
              <a:rPr lang="pl-PL" dirty="0"/>
              <a:t>Inwestor posiada zapewnione środki na sfinansowanie wkładu własnego dla całego zakresu rzeczowego przedsięwzięcia - 2 pkt.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Uwaga: Jeżeli danego projektu nie dotyczy któryś z ww. etapów przygotowania inwestycji, projektowi przysługuje 2 pkt za gotowość w ramach tego etapu.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A35BAC7-9095-5F55-4014-A2EF1600C3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67BCA68-5CBB-A810-9F86-61A76D644C8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781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571</TotalTime>
  <Words>1914</Words>
  <Application>Microsoft Office PowerPoint</Application>
  <PresentationFormat>Niestandardowy</PresentationFormat>
  <Paragraphs>185</Paragraphs>
  <Slides>19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Calibri</vt:lpstr>
      <vt:lpstr>Open Sans</vt:lpstr>
      <vt:lpstr>Motyw pakietu Office</vt:lpstr>
      <vt:lpstr>FENX.11.02-IW.01-001/26 - informacje o naborze i ocenie</vt:lpstr>
      <vt:lpstr>Najważniejsze informacje</vt:lpstr>
      <vt:lpstr>Ważne informacje</vt:lpstr>
      <vt:lpstr>Zakres rzeczowy</vt:lpstr>
      <vt:lpstr>Informacje o naborze</vt:lpstr>
      <vt:lpstr>Informacje o naborze</vt:lpstr>
      <vt:lpstr>Informacje o naborze</vt:lpstr>
      <vt:lpstr>Gotowość do realizacji projektu</vt:lpstr>
      <vt:lpstr>Gotowość techniczna</vt:lpstr>
      <vt:lpstr>Wniosek o dofinansowanie – WoD2021</vt:lpstr>
      <vt:lpstr>Ocena</vt:lpstr>
      <vt:lpstr>Ocena</vt:lpstr>
      <vt:lpstr>Ocena – etap 1</vt:lpstr>
      <vt:lpstr>Ocena – etap 2</vt:lpstr>
      <vt:lpstr>Lista rankingowa</vt:lpstr>
      <vt:lpstr>Ocena – dodatkowe informacje</vt:lpstr>
      <vt:lpstr>Dokumentacja naborowa</vt:lpstr>
      <vt:lpstr>Kontakt</vt:lpstr>
      <vt:lpstr>Dziękuję za uwagę.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Mikuszewski Dawid</cp:lastModifiedBy>
  <cp:revision>54</cp:revision>
  <dcterms:created xsi:type="dcterms:W3CDTF">2022-06-22T09:40:44Z</dcterms:created>
  <dcterms:modified xsi:type="dcterms:W3CDTF">2026-06-29T12:12:02Z</dcterms:modified>
</cp:coreProperties>
</file>