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59"/>
  </p:notesMasterIdLst>
  <p:handoutMasterIdLst>
    <p:handoutMasterId r:id="rId60"/>
  </p:handoutMasterIdLst>
  <p:sldIdLst>
    <p:sldId id="865" r:id="rId2"/>
    <p:sldId id="1089" r:id="rId3"/>
    <p:sldId id="1216" r:id="rId4"/>
    <p:sldId id="1217" r:id="rId5"/>
    <p:sldId id="1218" r:id="rId6"/>
    <p:sldId id="1219" r:id="rId7"/>
    <p:sldId id="1220" r:id="rId8"/>
    <p:sldId id="1224" r:id="rId9"/>
    <p:sldId id="1225" r:id="rId10"/>
    <p:sldId id="1226" r:id="rId11"/>
    <p:sldId id="1227" r:id="rId12"/>
    <p:sldId id="1228" r:id="rId13"/>
    <p:sldId id="1229" r:id="rId14"/>
    <p:sldId id="1230" r:id="rId15"/>
    <p:sldId id="1231" r:id="rId16"/>
    <p:sldId id="1232" r:id="rId17"/>
    <p:sldId id="1233" r:id="rId18"/>
    <p:sldId id="1234" r:id="rId19"/>
    <p:sldId id="1235" r:id="rId20"/>
    <p:sldId id="1236" r:id="rId21"/>
    <p:sldId id="1237" r:id="rId22"/>
    <p:sldId id="1238" r:id="rId23"/>
    <p:sldId id="1239" r:id="rId24"/>
    <p:sldId id="1221" r:id="rId25"/>
    <p:sldId id="1240" r:id="rId26"/>
    <p:sldId id="1262" r:id="rId27"/>
    <p:sldId id="1263" r:id="rId28"/>
    <p:sldId id="1264" r:id="rId29"/>
    <p:sldId id="1265" r:id="rId30"/>
    <p:sldId id="1266" r:id="rId31"/>
    <p:sldId id="1267" r:id="rId32"/>
    <p:sldId id="1222" r:id="rId33"/>
    <p:sldId id="1241" r:id="rId34"/>
    <p:sldId id="1242" r:id="rId35"/>
    <p:sldId id="1243" r:id="rId36"/>
    <p:sldId id="1244" r:id="rId37"/>
    <p:sldId id="1245" r:id="rId38"/>
    <p:sldId id="1246" r:id="rId39"/>
    <p:sldId id="1247" r:id="rId40"/>
    <p:sldId id="1248" r:id="rId41"/>
    <p:sldId id="1249" r:id="rId42"/>
    <p:sldId id="1250" r:id="rId43"/>
    <p:sldId id="1251" r:id="rId44"/>
    <p:sldId id="1252" r:id="rId45"/>
    <p:sldId id="1253" r:id="rId46"/>
    <p:sldId id="1254" r:id="rId47"/>
    <p:sldId id="1256" r:id="rId48"/>
    <p:sldId id="1255" r:id="rId49"/>
    <p:sldId id="1257" r:id="rId50"/>
    <p:sldId id="1258" r:id="rId51"/>
    <p:sldId id="1259" r:id="rId52"/>
    <p:sldId id="1260" r:id="rId53"/>
    <p:sldId id="1223" r:id="rId54"/>
    <p:sldId id="1268" r:id="rId55"/>
    <p:sldId id="1269" r:id="rId56"/>
    <p:sldId id="870" r:id="rId57"/>
    <p:sldId id="871" r:id="rId5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95" autoAdjust="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30.12.2021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30.12.2021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1"/>
            <a:ext cx="385482" cy="434788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660962"/>
            <a:ext cx="824753" cy="33412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4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1283862" y="6003904"/>
            <a:ext cx="704891" cy="704891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14"/>
          <a:srcRect r="67428"/>
          <a:stretch>
            <a:fillRect/>
          </a:stretch>
        </p:blipFill>
        <p:spPr>
          <a:xfrm>
            <a:off x="10663518" y="6049885"/>
            <a:ext cx="635451" cy="61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l.wikipedia.org/wiki/Czytnik_ekranow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nalezc-podstawowe-bledy-dostepnosci-cyfrowej-strony-internetowej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pgi.com/color-contrast-checker/" TargetMode="External"/><Relationship Id="rId2" Type="http://schemas.openxmlformats.org/officeDocument/2006/relationships/hyperlink" Target="https://chrome.google.com/webstore/detail/wcag-color-contrast-check/plnahcmalebffmaghcpcmpaciebdhg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trast-ratio.com/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chrome.google.com/webstore/detail/accessibility-insights-fo/pbjjkligggfmakdaogkfomddhfmpjeni" TargetMode="External"/><Relationship Id="rId2" Type="http://schemas.openxmlformats.org/officeDocument/2006/relationships/hyperlink" Target="https://wave.webaim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hrome.google.com/webstore/detail/arc-toolkit/chdkkkccnlfncngelccgbgfmjebmkmce" TargetMode="External"/><Relationship Id="rId4" Type="http://schemas.openxmlformats.org/officeDocument/2006/relationships/hyperlink" Target="https://chrome.google.com/webstore/detail/web-developer/bfbameneiokkgbdmiekhjnmfkcnldhhm" TargetMode="Externa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1477" y="5806113"/>
            <a:ext cx="7350105" cy="96525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 Społeczeństwa Informacyjnego, 2021</a:t>
            </a: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81477" y="2608447"/>
            <a:ext cx="11010523" cy="2223437"/>
          </a:xfrm>
        </p:spPr>
        <p:txBody>
          <a:bodyPr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pl-PL" sz="54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Samodzielne badanie </a:t>
            </a:r>
            <a:br>
              <a:rPr lang="pl-PL" sz="54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5400" b="1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dostępności cyfrowej</a:t>
            </a:r>
            <a:endParaRPr lang="pl-PL" sz="54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Badają tylko wybrane elementy dostępności cyfrowej</a:t>
            </a:r>
            <a:r>
              <a:rPr lang="pl-PL" sz="2200" dirty="0"/>
              <a:t> – np. nie są w stanie analizować czy treść opisu alternatywnego pasuje do grafiki, a testują jedynie czy grafika ma w kodzie atrybut &lt;alt&gt;, w którym taki opis powinien się znaleźć.</a:t>
            </a:r>
          </a:p>
          <a:p>
            <a:pPr fontAlgn="base"/>
            <a:r>
              <a:rPr lang="pl-PL" sz="2200" b="1" dirty="0"/>
              <a:t>Mogą tworzyć złudne wrażenie dostępności cyfrowej </a:t>
            </a:r>
            <a:r>
              <a:rPr lang="pl-PL" sz="2200" dirty="0"/>
              <a:t>– strona z dobrym wynikiem w teście automatycznym może być niedostępna cyfrowo dla użytkowników np. osób nawigujących samą klawiaturą czy korzystających z </a:t>
            </a:r>
            <a:r>
              <a:rPr lang="pl-PL" sz="2200" u="sng" dirty="0">
                <a:hlinkClick r:id="rId2"/>
              </a:rPr>
              <a:t>czytników ekranu</a:t>
            </a:r>
            <a:r>
              <a:rPr lang="pl-PL" sz="2200" dirty="0"/>
              <a:t>.</a:t>
            </a:r>
          </a:p>
          <a:p>
            <a:pPr fontAlgn="base"/>
            <a:r>
              <a:rPr lang="pl-PL" sz="2200" b="1" dirty="0"/>
              <a:t>Nie pozwalają stwierdzić czy strona internetowa jest zgodna z wymaganiami dostępności cyfrowej dla podmiotów publicznych.</a:t>
            </a:r>
            <a:endParaRPr lang="pl-PL" sz="2200" dirty="0"/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17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dirty="0"/>
              <a:t>To drugi co do popularności sposób badania stron internetowych pod kątem dostępności cyfrowej. </a:t>
            </a:r>
            <a:endParaRPr lang="pl-PL" sz="2200" dirty="0" smtClean="0"/>
          </a:p>
          <a:p>
            <a:pPr fontAlgn="base"/>
            <a:r>
              <a:rPr lang="pl-PL" sz="2200" dirty="0" smtClean="0"/>
              <a:t>Do </a:t>
            </a:r>
            <a:r>
              <a:rPr lang="pl-PL" sz="2200" dirty="0"/>
              <a:t>wykonania tego badania możesz zatrudnić specjalistę ds. dostępności cyfrowej „z zewnątrz” jak i pracującego w Twoim urzędzie czy organizacji</a:t>
            </a:r>
            <a:r>
              <a:rPr lang="pl-PL" sz="2200" dirty="0" smtClean="0"/>
              <a:t>.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Badania eksperckie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82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Bada kompleksowe wszystkie elementy dostępności cyfrowej </a:t>
            </a:r>
            <a:r>
              <a:rPr lang="pl-PL" sz="2200" dirty="0"/>
              <a:t>– szczegółowy zakres takiego badania określ wcześniej z </a:t>
            </a:r>
            <a:r>
              <a:rPr lang="pl-PL" sz="2200" dirty="0" smtClean="0"/>
              <a:t>ekspertem.</a:t>
            </a:r>
          </a:p>
          <a:p>
            <a:pPr fontAlgn="base"/>
            <a:r>
              <a:rPr lang="pl-PL" sz="2200" b="1" dirty="0" smtClean="0"/>
              <a:t>Pozwala </a:t>
            </a:r>
            <a:r>
              <a:rPr lang="pl-PL" sz="2200" b="1" dirty="0"/>
              <a:t>stwierdzić czy strona internetowa jest zgodna z </a:t>
            </a:r>
            <a:r>
              <a:rPr lang="pl-PL" sz="2200" b="1" dirty="0" smtClean="0"/>
              <a:t>ustawą </a:t>
            </a:r>
            <a:br>
              <a:rPr lang="pl-PL" sz="2200" b="1" dirty="0" smtClean="0"/>
            </a:br>
            <a:r>
              <a:rPr lang="pl-PL" sz="2200" b="1" dirty="0" smtClean="0"/>
              <a:t>o dostępności cyfrowej </a:t>
            </a:r>
            <a:r>
              <a:rPr lang="pl-PL" sz="2200" dirty="0" smtClean="0"/>
              <a:t>– </a:t>
            </a:r>
            <a:r>
              <a:rPr lang="pl-PL" sz="2200" dirty="0"/>
              <a:t>tylko po pozytywnym wyniku takich </a:t>
            </a:r>
            <a:r>
              <a:rPr lang="pl-PL" sz="2200" dirty="0" smtClean="0"/>
              <a:t>pełnych badań </a:t>
            </a:r>
            <a:r>
              <a:rPr lang="pl-PL" sz="2200" dirty="0"/>
              <a:t>możesz </a:t>
            </a:r>
            <a:r>
              <a:rPr lang="pl-PL" sz="2200" dirty="0" smtClean="0"/>
              <a:t>w </a:t>
            </a:r>
            <a:r>
              <a:rPr lang="pl-PL" sz="2200" dirty="0"/>
              <a:t>deklaracji dostępności stwierdzić zgodność strony internetowej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 </a:t>
            </a:r>
            <a:r>
              <a:rPr lang="pl-PL" sz="2200" dirty="0"/>
              <a:t>ustawą </a:t>
            </a:r>
            <a:r>
              <a:rPr lang="pl-PL" sz="2200" dirty="0" smtClean="0"/>
              <a:t>o </a:t>
            </a:r>
            <a:r>
              <a:rPr lang="pl-PL" sz="2200" dirty="0"/>
              <a:t>dostępności cyfrowej.</a:t>
            </a:r>
          </a:p>
          <a:p>
            <a:pPr fontAlgn="base"/>
            <a:r>
              <a:rPr lang="pl-PL" sz="2200" b="1" dirty="0"/>
              <a:t>Oprócz opisu problemów </a:t>
            </a:r>
            <a:r>
              <a:rPr lang="pl-PL" sz="2200" b="1" dirty="0" smtClean="0"/>
              <a:t>może wskazywać rozwiązania </a:t>
            </a:r>
            <a:r>
              <a:rPr lang="pl-PL" sz="2200" dirty="0" smtClean="0"/>
              <a:t>– zlecając </a:t>
            </a:r>
            <a:r>
              <a:rPr lang="pl-PL" sz="2200" dirty="0"/>
              <a:t>takie badanie, pamiętaj, żeby wprost wymagać takich podpowiedzi.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 eksperckie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20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Dużo kosztuje i długo trwa </a:t>
            </a:r>
            <a:r>
              <a:rPr lang="pl-PL" sz="2200" dirty="0"/>
              <a:t>– w zależności od wielkości badanej strony, audyt ekspercki może kosztować od tysiąca do nawet kilkunastu tysięcy złotych, a jego przeprowadzenie zajmie średnio ok. 2 tygodni.</a:t>
            </a:r>
          </a:p>
          <a:p>
            <a:pPr fontAlgn="base"/>
            <a:r>
              <a:rPr lang="pl-PL" sz="2200" b="1" dirty="0"/>
              <a:t>W Polsce nie ma wielu specjalistów ds. dostępności cyfrowej </a:t>
            </a:r>
            <a:r>
              <a:rPr lang="pl-PL" sz="2200" dirty="0"/>
              <a:t>– znalezienie specjalisty z dużym doświadczeniem w badaniach eksperckich, może zająć Ci sporo czasu</a:t>
            </a:r>
            <a:r>
              <a:rPr lang="pl-PL" sz="2200" dirty="0" smtClean="0"/>
              <a:t>.</a:t>
            </a:r>
            <a:endParaRPr lang="pl-PL" sz="2200" dirty="0"/>
          </a:p>
          <a:p>
            <a:pPr fontAlgn="base"/>
            <a:r>
              <a:rPr lang="pl-PL" sz="2200" b="1" dirty="0" smtClean="0"/>
              <a:t>Wdrożenie wszystkich rekomendacji z badania może nie być możliwe </a:t>
            </a:r>
            <a:r>
              <a:rPr lang="pl-PL" sz="2200" dirty="0" smtClean="0"/>
              <a:t>– </a:t>
            </a:r>
            <a:r>
              <a:rPr lang="pl-PL" sz="2200" dirty="0"/>
              <a:t>zwłaszcza gdy badanie wykonuje zewnętrzny specjalista, który nie zna specyfiki danego podmiotu, część rekomendacji może nie być dobrze dopasowana.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 eksperckie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38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u="sng" dirty="0">
                <a:hlinkClick r:id="rId2"/>
              </a:rPr>
              <a:t>Lista kontrolna </a:t>
            </a:r>
            <a:r>
              <a:rPr lang="pl-PL" sz="2200" u="sng" dirty="0" smtClean="0">
                <a:hlinkClick r:id="rId2"/>
              </a:rPr>
              <a:t>Gov</a:t>
            </a:r>
            <a:r>
              <a:rPr lang="pl-PL" sz="2200" dirty="0"/>
              <a:t> to narzędzie do samodzielnego wyszukiwania błędów na stronie internetowej, pomocne przy ocenie stanu jej dostępności </a:t>
            </a:r>
            <a:r>
              <a:rPr lang="pl-PL" sz="2200" dirty="0" smtClean="0"/>
              <a:t>cyfrowej.</a:t>
            </a:r>
          </a:p>
          <a:p>
            <a:pPr fontAlgn="base"/>
            <a:r>
              <a:rPr lang="pl-PL" sz="2200" dirty="0" smtClean="0"/>
              <a:t>Składa </a:t>
            </a:r>
            <a:r>
              <a:rPr lang="pl-PL" sz="2200" dirty="0"/>
              <a:t>się z blisko 100 pytań i instrukcji wyjaśniających co musisz zrobić, aby na każde z tych pytań rzetelnie odpowiedzieć.</a:t>
            </a:r>
          </a:p>
          <a:p>
            <a:pPr fontAlgn="base"/>
            <a:r>
              <a:rPr lang="pl-PL" sz="2200" dirty="0"/>
              <a:t>Znajdziesz w niej także podpowiedzi jak dobrać strony do badania i jak ustalić, które błędy powinny być usunięte w pierwszej kolejności.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 z użyciem Listy Kontrolnej </a:t>
            </a:r>
            <a:r>
              <a:rPr lang="pl-PL" dirty="0" smtClean="0"/>
              <a:t>Gov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475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Pozwala samodzielnie sprawdzić czy </a:t>
            </a:r>
            <a:r>
              <a:rPr lang="pl-PL" sz="2200" b="1" dirty="0" smtClean="0"/>
              <a:t>Wykonawca </a:t>
            </a:r>
            <a:r>
              <a:rPr lang="pl-PL" sz="2200" b="1" dirty="0"/>
              <a:t>strony nie popełnił w niej błędów w dostępności cyfrowej </a:t>
            </a:r>
            <a:r>
              <a:rPr lang="pl-PL" sz="2200" dirty="0"/>
              <a:t>– warto zweryfikować to zanim zapłacisz za zamówioną stronę internetową.</a:t>
            </a:r>
          </a:p>
          <a:p>
            <a:pPr fontAlgn="base"/>
            <a:r>
              <a:rPr lang="pl-PL" sz="2200" b="1" dirty="0"/>
              <a:t>Pomaga odnaleźć bariery, które uniemożliwiają obsługę strony internetowej </a:t>
            </a:r>
            <a:r>
              <a:rPr lang="pl-PL" sz="2200" dirty="0" smtClean="0"/>
              <a:t>-</a:t>
            </a:r>
            <a:r>
              <a:rPr lang="pl-PL" sz="2200" dirty="0"/>
              <a:t>  nawet jedna taka bariera sprawia, że </a:t>
            </a:r>
            <a:r>
              <a:rPr lang="pl-PL" sz="2200" dirty="0" smtClean="0"/>
              <a:t>cześć użytkowników może nie móc w ogóle skorzystać z tej strony,</a:t>
            </a:r>
          </a:p>
          <a:p>
            <a:pPr fontAlgn="base"/>
            <a:r>
              <a:rPr lang="pl-PL" sz="2200" b="1" dirty="0" smtClean="0"/>
              <a:t>Łatwe </a:t>
            </a:r>
            <a:r>
              <a:rPr lang="pl-PL" sz="2200" b="1" dirty="0"/>
              <a:t>dzięki instrukcji „Krok po kroku” </a:t>
            </a:r>
            <a:r>
              <a:rPr lang="pl-PL" sz="2200" dirty="0"/>
              <a:t>– lista opisuje niezbędne działania, podzielona jest na 3 poziomy, dopasowane do różnych umiejętności osoby wykonującej badanie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</a:t>
            </a:r>
            <a:r>
              <a:rPr lang="pl-PL" dirty="0" smtClean="0"/>
              <a:t>Gov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19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Pełen test zajmie Ci sporo czasu </a:t>
            </a:r>
            <a:r>
              <a:rPr lang="pl-PL" sz="2200" dirty="0"/>
              <a:t>– na każde z pytań musisz odpowiedzieć analizując oddzielnie kilka czy nawet kilkanaście podstron.</a:t>
            </a:r>
          </a:p>
          <a:p>
            <a:pPr fontAlgn="base"/>
            <a:r>
              <a:rPr lang="pl-PL" sz="2200" b="1" dirty="0"/>
              <a:t>Do odpowiedzi na część pytań niezbędna jest wiedza o tworzeniu stron internetowych </a:t>
            </a:r>
            <a:r>
              <a:rPr lang="pl-PL" sz="2200" dirty="0"/>
              <a:t>– pytania na drugim i trzecim poziomie listy wymagają wiedzy technicznej.</a:t>
            </a:r>
          </a:p>
          <a:p>
            <a:pPr fontAlgn="base"/>
            <a:r>
              <a:rPr lang="pl-PL" sz="2200" b="1" dirty="0"/>
              <a:t>Nie pozwala stwierdzić czy strona internetowa jest zgodna z wymaganiami dostępności cyfrowej dla podmiotów publicznych </a:t>
            </a:r>
            <a:r>
              <a:rPr lang="pl-PL" sz="2200" dirty="0"/>
              <a:t>– pozytywne przejście całej listy, pozwala ocenić, że strona jest co najwyżej częściowo zgodna z wymaganiami ustawy o dostępności cyfrowej.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</a:t>
            </a:r>
            <a:r>
              <a:rPr lang="pl-PL" dirty="0" smtClean="0"/>
              <a:t>Gov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228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dirty="0"/>
              <a:t>To stosunkowo rzadki sposób testowania. Tymczasem może dostarczyć Ci bardzo cennych informacji, zwłaszcza gdy chcesz sprawdzić nie </a:t>
            </a:r>
            <a:r>
              <a:rPr lang="pl-PL" sz="2200" dirty="0" smtClean="0"/>
              <a:t>tyle </a:t>
            </a:r>
            <a:r>
              <a:rPr lang="pl-PL" sz="2200" dirty="0"/>
              <a:t>zgodność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 </a:t>
            </a:r>
            <a:r>
              <a:rPr lang="pl-PL" sz="2200" dirty="0"/>
              <a:t>prawem, </a:t>
            </a:r>
            <a:r>
              <a:rPr lang="pl-PL" sz="2200" dirty="0" smtClean="0"/>
              <a:t>co </a:t>
            </a:r>
            <a:r>
              <a:rPr lang="pl-PL" sz="2200" dirty="0"/>
              <a:t>przyjazność strony internetowej dla użytkowników.</a:t>
            </a:r>
          </a:p>
          <a:p>
            <a:pPr fontAlgn="base"/>
            <a:r>
              <a:rPr lang="pl-PL" sz="2200" dirty="0"/>
              <a:t>Szukając testerów możesz skorzystać z pomocy lokalnej organizacji pozarządowej zrzeszającej osoby z niepełnosprawnościami lub pracującej na ich </a:t>
            </a:r>
            <a:r>
              <a:rPr lang="pl-PL" sz="2200" dirty="0" smtClean="0"/>
              <a:t>rzecz.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Testy z użytkownikami</a:t>
            </a:r>
          </a:p>
        </p:txBody>
      </p:sp>
    </p:spTree>
    <p:extLst>
      <p:ext uri="{BB962C8B-B14F-4D97-AF65-F5344CB8AC3E}">
        <p14:creationId xmlns:p14="http://schemas.microsoft.com/office/powerpoint/2010/main" val="180057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 smtClean="0"/>
              <a:t>Lepsze </a:t>
            </a:r>
            <a:r>
              <a:rPr lang="pl-PL" sz="2200" b="1" dirty="0"/>
              <a:t>zrozumienie potrzeb użytkowników </a:t>
            </a:r>
            <a:r>
              <a:rPr lang="pl-PL" sz="2200" dirty="0"/>
              <a:t>- zbierasz uwagi bezpośrednio od osób korzystających na co dzień z dostępności cyfrowej.</a:t>
            </a:r>
          </a:p>
          <a:p>
            <a:pPr fontAlgn="base"/>
            <a:r>
              <a:rPr lang="pl-PL" sz="2200" b="1" dirty="0"/>
              <a:t>Badasz cały proces, a nie tylko jego wybrane elementy </a:t>
            </a:r>
            <a:r>
              <a:rPr lang="pl-PL" sz="2200" dirty="0"/>
              <a:t>– sprawdzisz dzięki nim czy użytkownik da radę np. samodzielnie złożyć wniosek, a nie tylko czy pojedyncze pola w tym wniosku są dostępne cyfrowo.</a:t>
            </a:r>
          </a:p>
          <a:p>
            <a:pPr fontAlgn="base"/>
            <a:r>
              <a:rPr lang="pl-PL" sz="2200" b="1" dirty="0"/>
              <a:t>Dają „ludzką twarz” dostępności cyfrowej </a:t>
            </a:r>
            <a:r>
              <a:rPr lang="pl-PL" sz="2200" dirty="0"/>
              <a:t>– wbrew pozorom dostępność cyfrowa nie jest robiona dla zgodności z WCAG, ale dla zapewnienia równego dostępu dla każdego do stron internetowych podmiotów </a:t>
            </a:r>
            <a:r>
              <a:rPr lang="pl-PL" sz="2200" dirty="0" smtClean="0"/>
              <a:t>publicznych.</a:t>
            </a:r>
            <a:endParaRPr lang="pl-PL" sz="2200" dirty="0"/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/>
              <a:t>z </a:t>
            </a:r>
            <a:r>
              <a:rPr lang="pl-PL" dirty="0" smtClean="0"/>
              <a:t>użytkownikami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3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Wyniki wymagają interpretacji </a:t>
            </a:r>
            <a:r>
              <a:rPr lang="pl-PL" sz="2200" dirty="0"/>
              <a:t>– nie zawsze uwaga zgłoszona przez użytkownika jest błędem dostępności cyfrowej, czasem może wynikać z problemu z </a:t>
            </a:r>
            <a:r>
              <a:rPr lang="pl-PL" sz="2200" dirty="0" smtClean="0"/>
              <a:t>użytecznością </a:t>
            </a:r>
            <a:r>
              <a:rPr lang="pl-PL" sz="2200" dirty="0"/>
              <a:t>czy </a:t>
            </a:r>
            <a:r>
              <a:rPr lang="pl-PL" sz="2200" dirty="0" smtClean="0"/>
              <a:t>braku </a:t>
            </a:r>
            <a:r>
              <a:rPr lang="pl-PL" sz="2200" dirty="0"/>
              <a:t>zrozumienia funkcji przez użytkownika.</a:t>
            </a:r>
          </a:p>
          <a:p>
            <a:pPr fontAlgn="base"/>
            <a:r>
              <a:rPr lang="pl-PL" sz="2200" b="1" dirty="0"/>
              <a:t>Nie pozwalają stwierdzić czy strona internetowa jest zgodna z wymaganiami dostępności cyfrowej dla podmiotów publicznych </a:t>
            </a:r>
            <a:r>
              <a:rPr lang="pl-PL" sz="2200" dirty="0"/>
              <a:t>– testy z użytkownikami nie odnoszą się wprost do wytycznych WCAG. Większość użytkowników nie zna tych wytycznych, a jedynie korzysta na ich stosowaniu.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/>
              <a:t>z </a:t>
            </a:r>
            <a:r>
              <a:rPr lang="pl-PL" dirty="0" smtClean="0"/>
              <a:t>użytkownikami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249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Zdefiniuj „dostępność cyfrowa”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Wybierz sposób badania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Ustal próbę badawczą</a:t>
            </a:r>
            <a:endParaRPr lang="pl-PL" sz="2300" dirty="0"/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Przykładowe testy z Listy Kontrolnej Gov</a:t>
            </a:r>
            <a:endParaRPr lang="pl-PL" sz="2300" dirty="0"/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/>
              <a:t>Przydatne narzędzia i dodatki</a:t>
            </a:r>
            <a:endParaRPr lang="pl-PL" sz="23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 szkolenia</a:t>
            </a:r>
          </a:p>
        </p:txBody>
      </p:sp>
    </p:spTree>
    <p:extLst>
      <p:ext uri="{BB962C8B-B14F-4D97-AF65-F5344CB8AC3E}">
        <p14:creationId xmlns:p14="http://schemas.microsoft.com/office/powerpoint/2010/main" val="56763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dirty="0"/>
              <a:t>Czasem wykonanie pełnego przeglądu może nie być możliwe, np. ze względu na jego koszt, czy brak odpowiedniej wiedzy. </a:t>
            </a:r>
            <a:endParaRPr lang="pl-PL" sz="2200" dirty="0" smtClean="0"/>
          </a:p>
          <a:p>
            <a:pPr fontAlgn="base"/>
            <a:r>
              <a:rPr lang="pl-PL" sz="2200" dirty="0" smtClean="0"/>
              <a:t>W </a:t>
            </a:r>
            <a:r>
              <a:rPr lang="pl-PL" sz="2200" dirty="0"/>
              <a:t>takiej sytuacji wykonaj choćby </a:t>
            </a:r>
            <a:r>
              <a:rPr lang="pl-PL" sz="2200" u="sng" dirty="0">
                <a:hlinkClick r:id="rId2"/>
              </a:rPr>
              <a:t>proste testy</a:t>
            </a:r>
            <a:r>
              <a:rPr lang="pl-PL" sz="2200" dirty="0"/>
              <a:t>. Pomogą Ci one zorientować się czy na Twojej stronie internetowej są błędy w dostępności cyfrowej.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Proste testy i analiza podstawowych błędów</a:t>
            </a:r>
          </a:p>
        </p:txBody>
      </p:sp>
    </p:spTree>
    <p:extLst>
      <p:ext uri="{BB962C8B-B14F-4D97-AF65-F5344CB8AC3E}">
        <p14:creationId xmlns:p14="http://schemas.microsoft.com/office/powerpoint/2010/main" val="30528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Badanie jest bardzo proste </a:t>
            </a:r>
            <a:r>
              <a:rPr lang="pl-PL" sz="2200" dirty="0"/>
              <a:t>- brak pieniędzy, czasu czy wiedzy specjalistycznej nie musi blokować Cię przed zajmowaniem się dostępnością cyfrową.</a:t>
            </a:r>
          </a:p>
          <a:p>
            <a:pPr fontAlgn="base"/>
            <a:r>
              <a:rPr lang="pl-PL" sz="2200" b="1" dirty="0"/>
              <a:t>Pozwalają rozpocząć działania na rzecz zapewnienia dostępności cyfrowej </a:t>
            </a:r>
            <a:r>
              <a:rPr lang="pl-PL" sz="2200" dirty="0"/>
              <a:t>– nie musisz wykonywać drogich i czasochłonnych badań żeby zauważyć problem z opisami alternatywnymi grafik i zająć się nim</a:t>
            </a:r>
            <a:r>
              <a:rPr lang="pl-PL" sz="2200" dirty="0" smtClean="0"/>
              <a:t>.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</a:t>
            </a:r>
            <a:r>
              <a:rPr lang="pl-PL" dirty="0" smtClean="0"/>
              <a:t>błędów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226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/>
              <a:t>Bardzo ograniczony zakres analizy </a:t>
            </a:r>
            <a:r>
              <a:rPr lang="pl-PL" sz="2200" dirty="0"/>
              <a:t>– proste testy nie pozwolą Ci na oszacowanie kosztów zapewnienia dostępności cyfrowej Twojej strony, bo znajdziesz tylko podstawowe błędy.</a:t>
            </a:r>
          </a:p>
          <a:p>
            <a:pPr fontAlgn="base"/>
            <a:r>
              <a:rPr lang="pl-PL" sz="2200" b="1" dirty="0"/>
              <a:t>Nie pozwalają stwierdzić czy strona internetowa jest zgodna z wymaganiami dostępności cyfrowej dla podmiotów publicznych </a:t>
            </a:r>
            <a:r>
              <a:rPr lang="pl-PL" sz="2200" dirty="0"/>
              <a:t>– są jedynie dobrym początkiem do poznania tych wytycznych i ich lepszego zrozumienia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</a:t>
            </a:r>
            <a:r>
              <a:rPr lang="pl-PL" dirty="0" smtClean="0"/>
              <a:t>błędów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749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dirty="0" smtClean="0"/>
              <a:t>Możesz </a:t>
            </a:r>
            <a:r>
              <a:rPr lang="pl-PL" sz="2200" dirty="0"/>
              <a:t>łączyć ze </a:t>
            </a:r>
            <a:r>
              <a:rPr lang="pl-PL" sz="2200" dirty="0" smtClean="0"/>
              <a:t>sobą różne rodzaje badań </a:t>
            </a:r>
            <a:r>
              <a:rPr lang="pl-PL" sz="2200" dirty="0"/>
              <a:t>i testów </a:t>
            </a:r>
            <a:r>
              <a:rPr lang="pl-PL" sz="2200" dirty="0" smtClean="0"/>
              <a:t>. </a:t>
            </a:r>
            <a:r>
              <a:rPr lang="pl-PL" sz="2200" dirty="0"/>
              <a:t>Możesz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zlecić zbadanie 4 najważniejszych lub najbardziej złożonych podstron ekspertowi, a samodzielnie przetestować te prostsze,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zrobić samodzielnie proste testy, ale poszerzyć je o testy z użytkownikami,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zacząć od badania eksperckiego, a potem regularnie wykonywać testy automatyczne.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Mieszane metody badawcze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530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Ustal </a:t>
            </a:r>
            <a:r>
              <a:rPr lang="pl-PL" sz="4000" dirty="0" smtClean="0"/>
              <a:t>próbę badawczą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3577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200" dirty="0" smtClean="0"/>
              <a:t>Strona internetowa </a:t>
            </a:r>
            <a:r>
              <a:rPr lang="pl-PL" sz="2200" dirty="0"/>
              <a:t>może składać się z różnej liczby stron internetowych. </a:t>
            </a:r>
            <a:endParaRPr lang="pl-PL" sz="2200" dirty="0" smtClean="0"/>
          </a:p>
          <a:p>
            <a:r>
              <a:rPr lang="pl-PL" sz="2200" dirty="0" smtClean="0"/>
              <a:t>Jeżeli </a:t>
            </a:r>
            <a:r>
              <a:rPr lang="pl-PL" sz="2200" dirty="0"/>
              <a:t>serwis, których chcesz zbadać ma ok. 15-20 stron, możesz zbadać każdą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 </a:t>
            </a:r>
            <a:r>
              <a:rPr lang="pl-PL" sz="2200" dirty="0"/>
              <a:t>nich. Jeśli jednak jest ich więcej, czasem nawet kilka tysięcy, musisz mądrze wybrać, którymi z nich zajmiesz się w badaniu.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Wybierz podstrony do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534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06024"/>
            <a:ext cx="10660956" cy="3610870"/>
          </a:xfrm>
        </p:spPr>
        <p:txBody>
          <a:bodyPr>
            <a:noAutofit/>
          </a:bodyPr>
          <a:lstStyle/>
          <a:p>
            <a:r>
              <a:rPr lang="pl-PL" sz="2200" dirty="0" smtClean="0"/>
              <a:t>Są </a:t>
            </a:r>
            <a:r>
              <a:rPr lang="pl-PL" sz="2200" dirty="0"/>
              <a:t>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Biuletyn Informacji Publicznej podmiotu publicznego,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dane teleadresowe,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narzędzia służące do kontaktu z podmiotem publicznym (np. formularz kontaktowy),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nawigacja,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deklaracja dostępności,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informacje dotyczące sytuacji kryzysowej,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informacje związane z bezpieczeństwem publicznym,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dokumenty urzędowe i wzory umów lub wzory innych dokumentów przeznaczonych do zaciągania zobowiązań cywilnoprawnych.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Podstrony i funkcje, które muszą znaleźć się w Twoim badaniu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startowa,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logowania,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mapa strony,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z informacjami kontaktowymi,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zawierająca formularz kontaktowy, szczególnie taki, który ma zabezpieczenie typu CAPTCHA,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pomocy,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zawierająca informacje prawne</a:t>
            </a:r>
            <a:r>
              <a:rPr lang="pl-PL" sz="2200" dirty="0" smtClean="0"/>
              <a:t>,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Podstrony, które powinny </a:t>
            </a:r>
            <a:r>
              <a:rPr lang="pl-PL" dirty="0"/>
              <a:t>znaleźć się w Twoim </a:t>
            </a:r>
            <a:r>
              <a:rPr lang="pl-PL" dirty="0" smtClean="0"/>
              <a:t>badaniu 1/3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149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 smtClean="0"/>
              <a:t>co </a:t>
            </a:r>
            <a:r>
              <a:rPr lang="pl-PL" sz="2200" dirty="0"/>
              <a:t>najmniej jedna strona istotna dla każdego rodzaju usługi prezentowanej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w </a:t>
            </a:r>
            <a:r>
              <a:rPr lang="pl-PL" sz="2200" dirty="0"/>
              <a:t>serwisie 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co najmniej jeden dokument do pobrania - istotny, dla każdego rodzaju usługi prezentowanej w serwisie,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z formularzem zaawansowanego wyszukiwania,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strona z wynikami wyszukiwania</a:t>
            </a:r>
            <a:r>
              <a:rPr lang="pl-PL" sz="2200" dirty="0" smtClean="0"/>
              <a:t>,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Podstrony, które powinny </a:t>
            </a:r>
            <a:r>
              <a:rPr lang="pl-PL" dirty="0"/>
              <a:t>znaleźć się w Twoim </a:t>
            </a:r>
            <a:r>
              <a:rPr lang="pl-PL" dirty="0" smtClean="0"/>
              <a:t>badaniu 2/3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079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 smtClean="0"/>
              <a:t>strona </a:t>
            </a:r>
            <a:r>
              <a:rPr lang="pl-PL" sz="2200" dirty="0"/>
              <a:t>o wyraźnie innym wyglądzie lub zawierająca innego rodzaju treści niż większość stron serwisu,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co najmniej jeden materiał multimedialny, np. film, animację,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losowo wybrane strony – ich liczba jest uzależniona od wielkości badanego serwisu i powinna ją oszacować osoba organizująca badanie.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Podstrony, które powinny </a:t>
            </a:r>
            <a:r>
              <a:rPr lang="pl-PL" dirty="0"/>
              <a:t>znaleźć się w Twoim </a:t>
            </a:r>
            <a:r>
              <a:rPr lang="pl-PL" dirty="0" smtClean="0"/>
              <a:t>badaniu 3/3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726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Zdefiniuj „dostępność cyfrową”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2064" y="1991035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multimedia nadawane na żywo,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multimedia opublikowane przed 23 września 2020r.,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dokumenty tekstowe i tekstowo-graficzne, prezentacje multimedialne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i </a:t>
            </a:r>
            <a:r>
              <a:rPr lang="pl-PL" sz="2200" dirty="0"/>
              <a:t>arkusze kalkulacyjne opublikowane przed 23 września 2018 r. </a:t>
            </a:r>
            <a:r>
              <a:rPr lang="pl-PL" sz="2200" dirty="0" smtClean="0"/>
              <a:t>chyba że są używane w bieżących działaniach,</a:t>
            </a:r>
            <a:endParaRPr lang="pl-PL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mapy – ale musisz zapewnić alternatywny dostęp do prezentowanych na nich danych</a:t>
            </a:r>
            <a:r>
              <a:rPr lang="pl-PL" sz="2200" dirty="0" smtClean="0"/>
              <a:t>,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Elementy wyłączone w ustawie o dostępności cyfrowej 1/2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51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 smtClean="0"/>
              <a:t>część </a:t>
            </a:r>
            <a:r>
              <a:rPr lang="pl-PL" sz="2200" dirty="0"/>
              <a:t>dzieł sztuki, muzealiów, zbiorów archiwów narodowych i bibliotecznych,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materiały z intranetu i ekstranetu opublikowane przed 23 wrześnie 2019 r.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i </a:t>
            </a:r>
            <a:r>
              <a:rPr lang="pl-PL" sz="2200" dirty="0"/>
              <a:t>od tego czasu nieaktualizowane,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treści od innych podmiotów, które nie zostały przez Twój podmiot lub dla niego wykonane lub nabyte, albo do których modyfikacji Twój podmiot nie jest uprawniony,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treści </a:t>
            </a:r>
            <a:r>
              <a:rPr lang="pl-PL" sz="2200" dirty="0" smtClean="0"/>
              <a:t>niewykorzystywane </a:t>
            </a:r>
            <a:r>
              <a:rPr lang="pl-PL" sz="2200" dirty="0"/>
              <a:t>do realizacji bieżących zadań.</a:t>
            </a:r>
            <a:endParaRPr lang="pl-PL" sz="2200" dirty="0">
              <a:effectLst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Elementy </a:t>
            </a:r>
            <a:r>
              <a:rPr lang="pl-PL" dirty="0"/>
              <a:t>wyłączone w ustawie </a:t>
            </a:r>
            <a:r>
              <a:rPr lang="pl-PL" dirty="0" smtClean="0"/>
              <a:t>o dostępności cyfrowej 2/2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Przykładowe </a:t>
            </a:r>
            <a:r>
              <a:rPr lang="pl-PL" sz="4000" dirty="0"/>
              <a:t>testy z Listy Kontrolnej Gov</a:t>
            </a:r>
          </a:p>
        </p:txBody>
      </p:sp>
    </p:spTree>
    <p:extLst>
      <p:ext uri="{BB962C8B-B14F-4D97-AF65-F5344CB8AC3E}">
        <p14:creationId xmlns:p14="http://schemas.microsoft.com/office/powerpoint/2010/main" val="15062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Wciśnij wielokrotnie przycisk TAB i przejdź w ten sposób po wszystkich aktywnych elementach strony,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Każdy element, na który wejdziesz w ten sposób powinien jakoś się wyróżnić (np. dodatkową ramką, zmianą koloru) - to wyróżnienie to tzw. fokus,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widzisz takie wyróżnienie na aktywnych elementach strony,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 widać, który element jest aktywny przy nawigacji klawiaturą?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48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Użyj do nawigacji samej klawiatury i klawiszy: TAB, </a:t>
            </a:r>
            <a:r>
              <a:rPr lang="pl-PL" sz="2200" dirty="0" err="1"/>
              <a:t>Shift+TAB</a:t>
            </a:r>
            <a:r>
              <a:rPr lang="pl-PL" sz="2200" dirty="0"/>
              <a:t>, </a:t>
            </a:r>
            <a:r>
              <a:rPr lang="pl-PL" sz="2200" dirty="0" err="1"/>
              <a:t>Enter</a:t>
            </a:r>
            <a:r>
              <a:rPr lang="pl-PL" sz="2200" dirty="0"/>
              <a:t>, </a:t>
            </a:r>
            <a:r>
              <a:rPr lang="pl-PL" sz="2200" dirty="0" err="1"/>
              <a:t>Esc</a:t>
            </a:r>
            <a:r>
              <a:rPr lang="pl-PL" sz="2200" dirty="0"/>
              <a:t>, spacja, strzałki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wszystkie działania, które można wykonać na danej stronie myszką, można wykonać też samą klawiaturą i wymienionymi przyciskami. Sprawdź w ten sposób wszystkie linki, przyciski, listy linków, listy rozwijalne, pola formularzy, odtwarzacze multimediów.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wszystkie elementy aktywne w serwisie są dostępne za pomocą klawiatury?</a:t>
            </a:r>
          </a:p>
        </p:txBody>
      </p:sp>
    </p:spTree>
    <p:extLst>
      <p:ext uri="{BB962C8B-B14F-4D97-AF65-F5344CB8AC3E}">
        <p14:creationId xmlns:p14="http://schemas.microsoft.com/office/powerpoint/2010/main" val="27802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Wykonaj badanie jak w poprzednim pytaniu.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możesz swobodnie przejść po wszystkich elementach strony, po czym wracasz do paska adresu przeglądarki.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pułapka klawiaturowa?</a:t>
            </a:r>
          </a:p>
        </p:txBody>
      </p:sp>
    </p:spTree>
    <p:extLst>
      <p:ext uri="{BB962C8B-B14F-4D97-AF65-F5344CB8AC3E}">
        <p14:creationId xmlns:p14="http://schemas.microsoft.com/office/powerpoint/2010/main" val="418780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Przejdź po badanych stronach za pomocą samej klawiatury,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fokus klawiatury porusza się w logicznej kolejności, spójnej z układem wizualnym treści (najczęściej od góry do dołu, od lewej do prawej).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nawigacja za pomocą klawiatury jest logiczna i zgodna </a:t>
            </a:r>
            <a:br>
              <a:rPr lang="pl-PL" dirty="0"/>
            </a:br>
            <a:r>
              <a:rPr lang="pl-PL" dirty="0"/>
              <a:t>z wyglądem strony?</a:t>
            </a:r>
          </a:p>
        </p:txBody>
      </p:sp>
    </p:spTree>
    <p:extLst>
      <p:ext uri="{BB962C8B-B14F-4D97-AF65-F5344CB8AC3E}">
        <p14:creationId xmlns:p14="http://schemas.microsoft.com/office/powerpoint/2010/main" val="34151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badanych stronach jest link do mapy strony. Jeśli tak, sprawdź czy są w niej linki do wszystkich stron serwisu i czy linki te działają (prowadzą do odpowiednich stron),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badanych stronach jest wyszukiwarka lub link do formularza wyszukiwarka. Jeśli tak, wpisz przykładowe słowo i sprawdź czy wyszukiwarka działa.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mapa strony lub wyszukiwarka?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200" dirty="0"/>
              <a:t>Sprawdź, czy na wszystkich badanych stronach, menu wygląda i działa tak samo.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wygląd i działanie menu jest takie samo na wszystkich stronach?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98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jakiś element strony nie błyska na czerwono. Jeśli tak, policz, czy są więcej niż 3 błyski w ciągu sekundy.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Zobacz, czy jest na stronie obszar, który podlega gwałtownym zmianom jasności. Jeśli tak, oceń, czy zajmuje on więcej niż 25% obszaru strony.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elementy, które szybko błyskają na czerwono lub gwałtownie zmieniają jasność?</a:t>
            </a:r>
          </a:p>
        </p:txBody>
      </p:sp>
    </p:spTree>
    <p:extLst>
      <p:ext uri="{BB962C8B-B14F-4D97-AF65-F5344CB8AC3E}">
        <p14:creationId xmlns:p14="http://schemas.microsoft.com/office/powerpoint/2010/main" val="115480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400" b="1" dirty="0" smtClean="0"/>
              <a:t>Zgodność z ustawą (o dostępności cyfrowej)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kryteria z Załącznika (nieco mniej niż WCAG na poziomie AA);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d</a:t>
            </a:r>
            <a:r>
              <a:rPr lang="pl-PL" sz="2200" dirty="0" smtClean="0"/>
              <a:t>opuszczalne wyłączenia (np. multimedia opublikowane przed 23 września 2020r., mapy, dokumenty opublikowane przez 23 września 2018r.);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dodatkowe wymogi ustawy (nieuwzględnione we WCAG) np. deklaracja dostępności;  </a:t>
            </a:r>
            <a:endParaRPr lang="pl-PL" sz="2200" dirty="0"/>
          </a:p>
          <a:p>
            <a:r>
              <a:rPr lang="pl-PL" sz="24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minimalny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032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Powiększ widok badanej strony do 200% -  np. trzymając wciśnięty klawisz CTRL wciśnij kilkukrotnie przycisk „+”. W pasku przeglądarki będzie widoczna informacja o ile procent widok jest powiększony. Uwaga: nie chodzi tu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o </a:t>
            </a:r>
            <a:r>
              <a:rPr lang="pl-PL" sz="2200" dirty="0"/>
              <a:t>powiększenie samych czcionek, ale całego widoku strony.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cała zawartość strony jest widoczna, bez konieczności przewijania treści w poziomie.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żadne treści nie zachodzą na siebie lub czy nie zniknęły.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po powiększeniu widoku strony do 200% widać całość informacji ze strony?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Na smartfonie lub tablecie wyświetl badane strony,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zawartość strony jest ta sama bez względu czy trzymasz ekran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w </a:t>
            </a:r>
            <a:r>
              <a:rPr lang="pl-PL" sz="2200" dirty="0"/>
              <a:t>poziomie czy </a:t>
            </a:r>
            <a:r>
              <a:rPr lang="pl-PL" sz="2200" dirty="0" smtClean="0"/>
              <a:t>w </a:t>
            </a:r>
            <a:r>
              <a:rPr lang="pl-PL" sz="2200" dirty="0"/>
              <a:t>pionie, 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z treści strony można korzystać bez względu na orientację ekranu (pionowa/pozioma)?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2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jest informacja przekazywana kolorem np. kolorowy wykres, podświetlanie na czerwono ramek w formularzu, który jest błędnie wypełniony,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obok takiej informacji jest także informacja tekstowa, która umożliwi jej zrozumienie np. osobom z zaburzeniami widzenia barw,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informacja przekazywana jedynie za pomocą koloru?</a:t>
            </a:r>
          </a:p>
        </p:txBody>
      </p:sp>
    </p:spTree>
    <p:extLst>
      <p:ext uri="{BB962C8B-B14F-4D97-AF65-F5344CB8AC3E}">
        <p14:creationId xmlns:p14="http://schemas.microsoft.com/office/powerpoint/2010/main" val="424692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na stronie jest instrukcja odnosząca się do kolorów np. „Kliknij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w </a:t>
            </a:r>
            <a:r>
              <a:rPr lang="pl-PL" sz="2200" dirty="0"/>
              <a:t>niebieski przycisk”, „Pole oznaczone na czerwono zawiera błędne informacje” itp.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instrukcja odnosząca się do koloru elementu?</a:t>
            </a:r>
          </a:p>
        </p:txBody>
      </p:sp>
    </p:spTree>
    <p:extLst>
      <p:ext uri="{BB962C8B-B14F-4D97-AF65-F5344CB8AC3E}">
        <p14:creationId xmlns:p14="http://schemas.microsoft.com/office/powerpoint/2010/main" val="11535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na stronie jest informacja odnosząca się do pozycji lub formy elementu np. „Kliknij przycisk w prawym górnym rogu, żeby zamknąć okno”, „Wybierz trójkąt, żeby przejść dalej” itp.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informacje przekazywana jedynie poprzez użycie pozycji lub formy?</a:t>
            </a:r>
          </a:p>
        </p:txBody>
      </p:sp>
    </p:spTree>
    <p:extLst>
      <p:ext uri="{BB962C8B-B14F-4D97-AF65-F5344CB8AC3E}">
        <p14:creationId xmlns:p14="http://schemas.microsoft.com/office/powerpoint/2010/main" val="332068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każda strona posiada unikalny tytuł, który opisuje jej zawartość (identyczny tytuł wszystkich lub wielu stron w jednym serwisie to błąd),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informacje w tytule mają układ „od szczegółu do ogółu” – od informacji o zawartości szczegółowej danej strony do nazwy serwisu/właściciela serwisu (np. „Kontakt – Urząd Miasta w </a:t>
            </a:r>
            <a:r>
              <a:rPr lang="pl-PL" sz="2200" dirty="0" err="1"/>
              <a:t>Wiliczu</a:t>
            </a:r>
            <a:r>
              <a:rPr lang="pl-PL" sz="2200" dirty="0"/>
              <a:t>” lub „Kontakt – um.wilicz.pl”)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tytuły stron i czy mają poprawną strukturę?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93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etykiety przypisane do pól formularzy są zrozumiałe i czy są tuż obok pól, których dotyczą.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obok pól formularzy są etykiety mówiąco jasno jakie dane wpisać w te pola? </a:t>
            </a:r>
          </a:p>
        </p:txBody>
      </p:sp>
    </p:spTree>
    <p:extLst>
      <p:ext uri="{BB962C8B-B14F-4D97-AF65-F5344CB8AC3E}">
        <p14:creationId xmlns:p14="http://schemas.microsoft.com/office/powerpoint/2010/main" val="384848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przy próbie wysłania (przejścia dalej) formularza bez żadnych danych pojawia się informacja o błędzie,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po wpisania niepoprawnych danych do formularza, pojawia się informacja o błędzie,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 czy informacja o błędzie jest tekstowa, zrozumiała i podaje przyczynę błędu,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informacja o błędzie w formularzu jest dostępna i zrozumiała dla wszystkich użytkowników?</a:t>
            </a:r>
            <a:endParaRPr lang="pl-PL" dirty="0">
              <a:solidFill>
                <a:srgbClr val="C12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3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w komunikatach o błędach są jednoznaczne rady, jak poprawnie wpisywać dane do pól formularza. </a:t>
            </a:r>
            <a:endParaRPr lang="pl-PL" sz="2200" dirty="0" smtClean="0"/>
          </a:p>
          <a:p>
            <a:pPr lvl="0"/>
            <a:r>
              <a:rPr lang="pl-PL" sz="2200" dirty="0" smtClean="0"/>
              <a:t>Zwróć </a:t>
            </a:r>
            <a:r>
              <a:rPr lang="pl-PL" sz="2200" dirty="0"/>
              <a:t>uwagę, czy przy polach, które trzeba wypełnić w określonym formacie jest o tym informacja (np. „datę wpisz w formacie </a:t>
            </a:r>
            <a:r>
              <a:rPr lang="pl-PL" sz="2200" dirty="0" err="1"/>
              <a:t>dd</a:t>
            </a:r>
            <a:r>
              <a:rPr lang="pl-PL" sz="2200" dirty="0"/>
              <a:t>-mm-</a:t>
            </a:r>
            <a:r>
              <a:rPr lang="pl-PL" sz="2200" dirty="0" err="1"/>
              <a:t>rrrr</a:t>
            </a:r>
            <a:r>
              <a:rPr lang="pl-PL" sz="2200" dirty="0"/>
              <a:t>.  </a:t>
            </a:r>
            <a:r>
              <a:rPr lang="pl-PL" sz="2200" dirty="0" err="1"/>
              <a:t>dd</a:t>
            </a:r>
            <a:r>
              <a:rPr lang="pl-PL" sz="2200" dirty="0"/>
              <a:t> oznaczają dzień, mm oznaczają miesiąc (jednocyfrowy numer miesiąca poprzedź zerem, rok (</a:t>
            </a:r>
            <a:r>
              <a:rPr lang="pl-PL" sz="2200" dirty="0" err="1"/>
              <a:t>rrrr</a:t>
            </a:r>
            <a:r>
              <a:rPr lang="pl-PL" sz="2200" dirty="0"/>
              <a:t>) zapisz w formie czterocyfrowej, np. 2019”, „numer PESEL powinien zawierać 11 cyfr, a wpisanych zostało tylko 10”).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przy błędnie wypełnionych polach pojawia się podpowiedź jak poprawnie wpisać w nie dane? </a:t>
            </a:r>
          </a:p>
        </p:txBody>
      </p:sp>
    </p:spTree>
    <p:extLst>
      <p:ext uri="{BB962C8B-B14F-4D97-AF65-F5344CB8AC3E}">
        <p14:creationId xmlns:p14="http://schemas.microsoft.com/office/powerpoint/2010/main" val="353146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możesz zobaczyć i poprawić lub usunąć dane przed ich ostatecznym wysłaniem;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możesz odpowiedzieć na ewentualne „Żądanie potwierdzenia wysłania formularza”;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możesz odzyskać dane po ich usunięciu (chyba, że ich ostateczne usunięcie było jednoznacznie potwierdzone).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 formularzu, związanym ze zobowiązaniami prawnymi lub finansowymi, można zweryfikować i poprawić dane przed ich wysłaniem? </a:t>
            </a:r>
          </a:p>
        </p:txBody>
      </p:sp>
    </p:spTree>
    <p:extLst>
      <p:ext uri="{BB962C8B-B14F-4D97-AF65-F5344CB8AC3E}">
        <p14:creationId xmlns:p14="http://schemas.microsoft.com/office/powerpoint/2010/main" val="4620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400" b="1" dirty="0" smtClean="0"/>
              <a:t>Zgodność z WCAG + dodatkowe wymogi ustawy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wszystkie kryteria WCAG na poziomie AA lub AAA (szerzej niż w Załączniku do ustawy);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b</a:t>
            </a:r>
            <a:r>
              <a:rPr lang="pl-PL" sz="2200" dirty="0" smtClean="0"/>
              <a:t>ez dopuszczalnych w ustawie wyłączeń;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dodatkowe wymogi ustawy (nieuwzględnione we WCAG) np. deklaracja dostępności;  </a:t>
            </a:r>
            <a:endParaRPr lang="pl-PL" sz="2200" dirty="0"/>
          </a:p>
          <a:p>
            <a:r>
              <a:rPr lang="pl-PL" sz="24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pośredni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316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jest film lub animacja ze ścieżką dźwiękową,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te materiały nie powtarzają wyłącznie treści prezentowanych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w </a:t>
            </a:r>
            <a:r>
              <a:rPr lang="pl-PL" sz="2200" dirty="0"/>
              <a:t>tekście obok,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nie, sprawdź czy do każdego takiego filmu lub animacji dodane są napisy dla osób niesłyszących. Takie napisy oprócz treści wypowiadanych przez lektora i/lub bohaterów muszą mieć również informacje o innych dźwiękach, ważnych dla zrozumienia treści.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lub animacje zawierające ścieżkę dźwiękową mają napisy dla osób niesłyszących? </a:t>
            </a:r>
          </a:p>
        </p:txBody>
      </p:sp>
    </p:spTree>
    <p:extLst>
      <p:ext uri="{BB962C8B-B14F-4D97-AF65-F5344CB8AC3E}">
        <p14:creationId xmlns:p14="http://schemas.microsoft.com/office/powerpoint/2010/main" val="48931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są elementy filmowe, animowane lub dźwiękowe, które przekazują informacje,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tak, sprawdź czy każdy taki element ma tytuł opisujący zawartość oraz transkrypcję czyli tekstowy opis całej treści tego elementu,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transkrypcja dokładnie opisują zawartość filmów i animacji dla osób niewidomych (nie tylko wypowiadane słowa, ale też opis widocznych obrazów).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elementy filmowe, animowane i dźwiękowe przekazujące informacje mają opis tekstowy wyjaśniający co przedstawiają lub czego dotyczą? </a:t>
            </a:r>
          </a:p>
        </p:txBody>
      </p:sp>
    </p:spTree>
    <p:extLst>
      <p:ext uri="{BB962C8B-B14F-4D97-AF65-F5344CB8AC3E}">
        <p14:creationId xmlns:p14="http://schemas.microsoft.com/office/powerpoint/2010/main" val="155674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są filmy, animacje czy inne multimedia, które przekazują ważne informacje obrazem (np. w filmach promocyjnych czy będących relacjami z jakiś wydarzeń obraz jest często ważniejszy niż ścieżka lektora),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 tekście obok takiego elementu, nie ma dokładnego opisu ważnych informacji przekazywanych obrazem,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nie ma takiego opisu tekstowego, sprawdź czy do elementu jest dodana audiodeskrypcja (dodatkowa ścieżka dźwiękowa z lektorem, który opowiada poszczególne sceny). </a:t>
            </a:r>
            <a:r>
              <a:rPr lang="pl-PL" sz="2200" dirty="0" smtClean="0"/>
              <a:t>Sprawdź </a:t>
            </a:r>
            <a:r>
              <a:rPr lang="pl-PL" sz="2200" dirty="0"/>
              <a:t>czy dokładnie opisuje ona poszczególne sceny/widoki.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i animacje mają audiodeskrypcję? </a:t>
            </a:r>
          </a:p>
        </p:txBody>
      </p:sp>
    </p:spTree>
    <p:extLst>
      <p:ext uri="{BB962C8B-B14F-4D97-AF65-F5344CB8AC3E}">
        <p14:creationId xmlns:p14="http://schemas.microsoft.com/office/powerpoint/2010/main" val="37820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Przydatne narzędzia </a:t>
            </a:r>
            <a:r>
              <a:rPr lang="pl-PL" sz="4000" dirty="0"/>
              <a:t>i </a:t>
            </a:r>
            <a:r>
              <a:rPr lang="pl-PL" sz="4000" dirty="0" smtClean="0"/>
              <a:t>dodatki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9486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2"/>
              </a:rPr>
              <a:t>WCAG </a:t>
            </a:r>
            <a:r>
              <a:rPr lang="pl-PL" sz="2200" dirty="0" err="1">
                <a:hlinkClick r:id="rId2"/>
              </a:rPr>
              <a:t>Color</a:t>
            </a:r>
            <a:r>
              <a:rPr lang="pl-PL" sz="2200" dirty="0">
                <a:hlinkClick r:id="rId2"/>
              </a:rPr>
              <a:t> </a:t>
            </a:r>
            <a:r>
              <a:rPr lang="pl-PL" sz="2200" dirty="0" err="1">
                <a:hlinkClick r:id="rId2"/>
              </a:rPr>
              <a:t>contrast</a:t>
            </a:r>
            <a:r>
              <a:rPr lang="pl-PL" sz="2200" dirty="0">
                <a:hlinkClick r:id="rId2"/>
              </a:rPr>
              <a:t> </a:t>
            </a:r>
            <a:r>
              <a:rPr lang="pl-PL" sz="2200" dirty="0" err="1" smtClean="0">
                <a:hlinkClick r:id="rId2"/>
              </a:rPr>
              <a:t>checker</a:t>
            </a:r>
            <a:r>
              <a:rPr lang="pl-PL" sz="2200" dirty="0" smtClean="0"/>
              <a:t> </a:t>
            </a: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3"/>
              </a:rPr>
              <a:t>Colour </a:t>
            </a:r>
            <a:r>
              <a:rPr lang="pl-PL" sz="2200" dirty="0" err="1">
                <a:hlinkClick r:id="rId3"/>
              </a:rPr>
              <a:t>Contrast</a:t>
            </a:r>
            <a:r>
              <a:rPr lang="pl-PL" sz="2200" dirty="0">
                <a:hlinkClick r:id="rId3"/>
              </a:rPr>
              <a:t> </a:t>
            </a:r>
            <a:r>
              <a:rPr lang="pl-PL" sz="2200" dirty="0" err="1" smtClean="0">
                <a:hlinkClick r:id="rId3"/>
              </a:rPr>
              <a:t>Analyser</a:t>
            </a:r>
            <a:endParaRPr lang="pl-PL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 err="1" smtClean="0">
                <a:hlinkClick r:id="rId4"/>
              </a:rPr>
              <a:t>Contrast</a:t>
            </a:r>
            <a:r>
              <a:rPr lang="pl-PL" sz="2200" dirty="0" smtClean="0">
                <a:hlinkClick r:id="rId4"/>
              </a:rPr>
              <a:t> Ratio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 smtClean="0"/>
              <a:t>Analiza kontrastu treści do tła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07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linkClick r:id="rId2"/>
              </a:rPr>
              <a:t>WAVE Web Accessibility Evaluation </a:t>
            </a:r>
            <a:r>
              <a:rPr lang="en-US" sz="2200" dirty="0" smtClean="0">
                <a:hlinkClick r:id="rId2"/>
              </a:rPr>
              <a:t>Tool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3"/>
              </a:rPr>
              <a:t>Accessibility </a:t>
            </a:r>
            <a:r>
              <a:rPr lang="pl-PL" sz="2200" dirty="0" err="1">
                <a:hlinkClick r:id="rId3"/>
              </a:rPr>
              <a:t>Insights</a:t>
            </a:r>
            <a:r>
              <a:rPr lang="pl-PL" sz="2200" dirty="0">
                <a:hlinkClick r:id="rId3"/>
              </a:rPr>
              <a:t> for Web</a:t>
            </a: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 smtClean="0">
                <a:hlinkClick r:id="rId4"/>
              </a:rPr>
              <a:t>Web Developer</a:t>
            </a:r>
            <a:endParaRPr lang="pl-PL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 smtClean="0">
                <a:hlinkClick r:id="rId5"/>
              </a:rPr>
              <a:t>ARC </a:t>
            </a:r>
            <a:r>
              <a:rPr lang="pl-PL" sz="2200" dirty="0" err="1" smtClean="0">
                <a:hlinkClick r:id="rId5"/>
              </a:rPr>
              <a:t>ToolKit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 smtClean="0"/>
              <a:t>Analiza wielu obszarów - </a:t>
            </a:r>
            <a:r>
              <a:rPr lang="pl-PL" dirty="0"/>
              <a:t>d</a:t>
            </a:r>
            <a:r>
              <a:rPr lang="pl-PL" dirty="0" smtClean="0"/>
              <a:t>odatki przeglądarkowe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607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824344" cy="1628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https://www.gov.pl/web/dostepnosc-cyfrowa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dostepnosc.cyfrowa@mc.gov.pl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Dziękuję za uwagę.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400" b="1" dirty="0" smtClean="0"/>
              <a:t>Zgodność z WCAG + dodatkowe wymogi ustawy + inne wymagania </a:t>
            </a:r>
          </a:p>
          <a:p>
            <a:pPr fontAlgn="base"/>
            <a:r>
              <a:rPr lang="pl-PL" sz="2200" dirty="0"/>
              <a:t>To co na poziomie pośrednim poszerzone np. o: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tłumaczenie na polski język migowy filmów;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informacja „O nas” w formacie </a:t>
            </a:r>
            <a:r>
              <a:rPr lang="en-GB" sz="2200" dirty="0"/>
              <a:t>easy to read</a:t>
            </a:r>
            <a:r>
              <a:rPr lang="pl-PL" sz="2200" dirty="0"/>
              <a:t> oraz w polskim języku migowym;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dodatkowe wymogi w projektach realizowanych ze środków UE;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 smtClean="0"/>
              <a:t>zgodność </a:t>
            </a:r>
            <a:r>
              <a:rPr lang="pl-PL" sz="2200" dirty="0"/>
              <a:t>z wewnętrznymi standardami (np. prostego języka);  </a:t>
            </a:r>
            <a:r>
              <a:rPr lang="pl-PL" sz="2400" dirty="0" smtClean="0"/>
              <a:t>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plus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20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Wybierz </a:t>
            </a:r>
            <a:r>
              <a:rPr lang="pl-PL" sz="4000" b="1" dirty="0"/>
              <a:t>sposób </a:t>
            </a:r>
            <a:r>
              <a:rPr lang="pl-PL" sz="4000" b="1" dirty="0" smtClean="0"/>
              <a:t>badania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dirty="0"/>
              <a:t>To najpopularniejszy sposób testowania stron internetowych. </a:t>
            </a:r>
            <a:endParaRPr lang="pl-PL" sz="2200" dirty="0" smtClean="0"/>
          </a:p>
          <a:p>
            <a:pPr fontAlgn="base"/>
            <a:r>
              <a:rPr lang="pl-PL" sz="2200" dirty="0" smtClean="0"/>
              <a:t>Testy te bazują na wyszukiwaniu </a:t>
            </a:r>
            <a:r>
              <a:rPr lang="pl-PL" sz="2200" dirty="0"/>
              <a:t>niezgodności z </a:t>
            </a:r>
            <a:r>
              <a:rPr lang="pl-PL" sz="2200" u="sng" dirty="0">
                <a:hlinkClick r:id="rId2"/>
              </a:rPr>
              <a:t>wytycznymi dla dostępności treści internetowych (WCAG</a:t>
            </a:r>
            <a:r>
              <a:rPr lang="pl-PL" sz="2200" dirty="0"/>
              <a:t>).</a:t>
            </a:r>
          </a:p>
          <a:p>
            <a:pPr fontAlgn="base"/>
            <a:r>
              <a:rPr lang="pl-PL" sz="2200" dirty="0" smtClean="0"/>
              <a:t>Automaty mogą testować </a:t>
            </a:r>
            <a:r>
              <a:rPr lang="pl-PL" sz="2200" dirty="0"/>
              <a:t>tylko jeden element </a:t>
            </a:r>
            <a:r>
              <a:rPr lang="pl-PL" sz="2200" dirty="0" smtClean="0"/>
              <a:t>(np</a:t>
            </a:r>
            <a:r>
              <a:rPr lang="pl-PL" sz="2200" dirty="0"/>
              <a:t>. kontrast treści do </a:t>
            </a:r>
            <a:r>
              <a:rPr lang="pl-PL" sz="2200" dirty="0" smtClean="0"/>
              <a:t>tła),  lub nawet kilkadziesiąt </a:t>
            </a:r>
            <a:r>
              <a:rPr lang="pl-PL" sz="2200" dirty="0"/>
              <a:t>różnych </a:t>
            </a:r>
            <a:r>
              <a:rPr lang="pl-PL" sz="2200" dirty="0" smtClean="0"/>
              <a:t>elementów</a:t>
            </a:r>
            <a:endParaRPr lang="pl-PL" sz="2200" dirty="0"/>
          </a:p>
          <a:p>
            <a:pPr fontAlgn="base"/>
            <a:r>
              <a:rPr lang="pl-PL" sz="2200" dirty="0" smtClean="0"/>
              <a:t>Automaty w przeglądarkach najczęściej testują pojedynczą widoczną podstronę. Ale są także rozwiązania testujące od razu </a:t>
            </a:r>
            <a:r>
              <a:rPr lang="pl-PL" sz="2200" dirty="0"/>
              <a:t>kilkaset </a:t>
            </a:r>
            <a:r>
              <a:rPr lang="pl-PL" sz="2200" dirty="0" smtClean="0"/>
              <a:t>podstron.</a:t>
            </a:r>
            <a:endParaRPr lang="pl-PL" sz="2200" dirty="0"/>
          </a:p>
          <a:p>
            <a:pPr>
              <a:lnSpc>
                <a:spcPct val="120000"/>
              </a:lnSpc>
            </a:pPr>
            <a:r>
              <a:rPr lang="pl-PL" sz="2400" dirty="0" smtClean="0"/>
              <a:t> 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230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200" b="1" dirty="0" smtClean="0"/>
              <a:t>Od </a:t>
            </a:r>
            <a:r>
              <a:rPr lang="pl-PL" sz="2200" b="1" dirty="0"/>
              <a:t>razu otrzymujesz wynik</a:t>
            </a:r>
            <a:r>
              <a:rPr lang="pl-PL" sz="2200" dirty="0"/>
              <a:t> </a:t>
            </a:r>
            <a:r>
              <a:rPr lang="pl-PL" sz="2200" dirty="0" smtClean="0"/>
              <a:t>–maksymalnie </a:t>
            </a:r>
            <a:r>
              <a:rPr lang="pl-PL" sz="2200" dirty="0"/>
              <a:t>po kilku minutach widzisz gdzie są błędy - najczęściej są one graficznie oznaczone na widoku badanej strony.</a:t>
            </a:r>
          </a:p>
          <a:p>
            <a:pPr fontAlgn="base"/>
            <a:r>
              <a:rPr lang="pl-PL" sz="2200" b="1" dirty="0"/>
              <a:t>Częścią automatycznych narzędzi możesz na raz testować dużo podstron</a:t>
            </a:r>
            <a:r>
              <a:rPr lang="pl-PL" sz="2200" dirty="0"/>
              <a:t> – przydaje się szczególnie gdy odpowiadasz za wiele stron internetowych.</a:t>
            </a:r>
          </a:p>
          <a:p>
            <a:pPr fontAlgn="base"/>
            <a:r>
              <a:rPr lang="pl-PL" sz="2200" b="1" dirty="0"/>
              <a:t>Możesz je wykorzystywać do stałego monitorowania</a:t>
            </a:r>
            <a:r>
              <a:rPr lang="pl-PL" sz="2200" dirty="0"/>
              <a:t> dostępności cyfrowej, np. raz na miesiąc, i porównywać łatwo wyniki.</a:t>
            </a:r>
          </a:p>
          <a:p>
            <a:pPr fontAlgn="base"/>
            <a:r>
              <a:rPr lang="pl-PL" sz="2200" b="1" dirty="0"/>
              <a:t>Są bezpłatne lub za stosunkowo niewielką opłatą</a:t>
            </a:r>
            <a:r>
              <a:rPr lang="pl-PL" sz="2200" dirty="0"/>
              <a:t> – większość rozszerzeń przeglądarkowych jest bezpłatnych. Także te bardziej rozbudowane automaty co najmniej część testów oferują </a:t>
            </a:r>
            <a:r>
              <a:rPr lang="pl-PL" sz="2200" dirty="0" smtClean="0"/>
              <a:t>bezkosztowo.</a:t>
            </a:r>
            <a:endParaRPr lang="pl-PL" sz="2200" dirty="0"/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820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6505</TotalTime>
  <Words>2448</Words>
  <Application>Microsoft Office PowerPoint</Application>
  <PresentationFormat>Panoramiczny</PresentationFormat>
  <Paragraphs>218</Paragraphs>
  <Slides>57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57</vt:i4>
      </vt:variant>
    </vt:vector>
  </HeadingPairs>
  <TitlesOfParts>
    <vt:vector size="63" baseType="lpstr">
      <vt:lpstr>Arial</vt:lpstr>
      <vt:lpstr>Calibri</vt:lpstr>
      <vt:lpstr>Calibri Light</vt:lpstr>
      <vt:lpstr>Open Sans</vt:lpstr>
      <vt:lpstr>Open Sans Semibold</vt:lpstr>
      <vt:lpstr>Office Theme</vt:lpstr>
      <vt:lpstr>Samodzielne badanie  dostępności cyfrowej</vt:lpstr>
      <vt:lpstr>Plan szkolenia</vt:lpstr>
      <vt:lpstr>Zdefiniuj „dostępność cyfrową”</vt:lpstr>
      <vt:lpstr>Poziom minimalny</vt:lpstr>
      <vt:lpstr>Poziom pośredni</vt:lpstr>
      <vt:lpstr>Poziom plus</vt:lpstr>
      <vt:lpstr>Wybierz sposób badania</vt:lpstr>
      <vt:lpstr>Testy automatyczne</vt:lpstr>
      <vt:lpstr>Testy automatyczne – plusy</vt:lpstr>
      <vt:lpstr>Testy automatyczne – minusy</vt:lpstr>
      <vt:lpstr>Badania eksperckie</vt:lpstr>
      <vt:lpstr>Badanie eksperckie – plusy</vt:lpstr>
      <vt:lpstr>Badanie eksperckie – minusy</vt:lpstr>
      <vt:lpstr>Test z użyciem Listy Kontrolnej Gov</vt:lpstr>
      <vt:lpstr>Test z użyciem Listy Kontrolnej Gov – plusy</vt:lpstr>
      <vt:lpstr>Test z użyciem Listy Kontrolnej Gov – minusy</vt:lpstr>
      <vt:lpstr>Testy z użytkownikami</vt:lpstr>
      <vt:lpstr>Testy z użytkownikami – plusy</vt:lpstr>
      <vt:lpstr>Testy z użytkownikami – minusy</vt:lpstr>
      <vt:lpstr>Proste testy i analiza podstawowych błędów</vt:lpstr>
      <vt:lpstr>Proste testy i analiza podstawowych błędów – plusy</vt:lpstr>
      <vt:lpstr>Proste testy i analiza podstawowych błędów – minusy</vt:lpstr>
      <vt:lpstr>Mieszane metody badawcze</vt:lpstr>
      <vt:lpstr>Ustal próbę badawczą</vt:lpstr>
      <vt:lpstr>Wybierz podstrony do badania</vt:lpstr>
      <vt:lpstr>Podstrony i funkcje, które muszą znaleźć się w Twoim badaniu </vt:lpstr>
      <vt:lpstr>Podstrony, które powinny znaleźć się w Twoim badaniu 1/3 </vt:lpstr>
      <vt:lpstr>Podstrony, które powinny znaleźć się w Twoim badaniu 2/3 </vt:lpstr>
      <vt:lpstr>Podstrony, które powinny znaleźć się w Twoim badaniu 3/3 </vt:lpstr>
      <vt:lpstr>Elementy wyłączone w ustawie o dostępności cyfrowej 1/2 </vt:lpstr>
      <vt:lpstr>Elementy wyłączone w ustawie o dostępności cyfrowej 2/2 </vt:lpstr>
      <vt:lpstr>Przykładowe testy z Listy Kontrolnej Gov</vt:lpstr>
      <vt:lpstr>Czy widać, który element jest aktywny przy nawigacji klawiaturą?</vt:lpstr>
      <vt:lpstr>Czy wszystkie elementy aktywne w serwisie są dostępne za pomocą klawiatury?</vt:lpstr>
      <vt:lpstr>Czy na stronie jest pułapka klawiaturowa?</vt:lpstr>
      <vt:lpstr>Czy nawigacja za pomocą klawiatury jest logiczna i zgodna  z wyglądem strony?</vt:lpstr>
      <vt:lpstr>Czy na stronie jest mapa strony lub wyszukiwarka?</vt:lpstr>
      <vt:lpstr>Czy wygląd i działanie menu jest takie samo na wszystkich stronach?</vt:lpstr>
      <vt:lpstr>Czy są elementy, które szybko błyskają na czerwono lub gwałtownie zmieniają jasność?</vt:lpstr>
      <vt:lpstr>Czy po powiększeniu widoku strony do 200% widać całość informacji ze strony?</vt:lpstr>
      <vt:lpstr>Czy z treści strony można korzystać bez względu na orientację ekranu (pionowa/pozioma)?</vt:lpstr>
      <vt:lpstr>Czy na stronie jest informacja przekazywana jedynie za pomocą koloru?</vt:lpstr>
      <vt:lpstr>Czy na stronie jest instrukcja odnosząca się do koloru elementu?</vt:lpstr>
      <vt:lpstr>Czy na stronie jest informacje przekazywana jedynie poprzez użycie pozycji lub formy?</vt:lpstr>
      <vt:lpstr>Czy są tytuły stron i czy mają poprawną strukturę?</vt:lpstr>
      <vt:lpstr>Czy obok pól formularzy są etykiety mówiąco jasno jakie dane wpisać w te pola? </vt:lpstr>
      <vt:lpstr>Czy informacja o błędzie w formularzu jest dostępna i zrozumiała dla wszystkich użytkowników?</vt:lpstr>
      <vt:lpstr>Czy przy błędnie wypełnionych polach pojawia się podpowiedź jak poprawnie wpisać w nie dane? </vt:lpstr>
      <vt:lpstr>Czy w formularzu, związanym ze zobowiązaniami prawnymi lub finansowymi, można zweryfikować i poprawić dane przed ich wysłaniem? </vt:lpstr>
      <vt:lpstr>Czy filmy lub animacje zawierające ścieżkę dźwiękową mają napisy dla osób niesłyszących? </vt:lpstr>
      <vt:lpstr>Czy elementy filmowe, animowane i dźwiękowe przekazujące informacje mają opis tekstowy wyjaśniający co przedstawiają lub czego dotyczą? </vt:lpstr>
      <vt:lpstr>Czy filmy i animacje mają audiodeskrypcję? </vt:lpstr>
      <vt:lpstr>Przydatne narzędzia i dodatki</vt:lpstr>
      <vt:lpstr>Analiza kontrastu treści do tła</vt:lpstr>
      <vt:lpstr>Analiza wielu obszarów - dodatki przeglądarkowe </vt:lpstr>
      <vt:lpstr>Pytania?</vt:lpstr>
      <vt:lpstr>Dziękuję za uwagę.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Samodzilne badanie dostępności cyfrowej</dc:title>
  <dc:creator>Krycki Wojciech</dc:creator>
  <cp:lastModifiedBy>Dębski Jakub</cp:lastModifiedBy>
  <cp:revision>377</cp:revision>
  <dcterms:created xsi:type="dcterms:W3CDTF">2018-01-11T08:55:36Z</dcterms:created>
  <dcterms:modified xsi:type="dcterms:W3CDTF">2021-12-30T08:01:13Z</dcterms:modified>
</cp:coreProperties>
</file>