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08" r:id="rId1"/>
  </p:sldMasterIdLst>
  <p:notesMasterIdLst>
    <p:notesMasterId r:id="rId23"/>
  </p:notesMasterIdLst>
  <p:sldIdLst>
    <p:sldId id="335" r:id="rId2"/>
    <p:sldId id="399" r:id="rId3"/>
    <p:sldId id="400" r:id="rId4"/>
    <p:sldId id="409" r:id="rId5"/>
    <p:sldId id="401" r:id="rId6"/>
    <p:sldId id="402" r:id="rId7"/>
    <p:sldId id="403" r:id="rId8"/>
    <p:sldId id="404" r:id="rId9"/>
    <p:sldId id="405" r:id="rId10"/>
    <p:sldId id="406" r:id="rId11"/>
    <p:sldId id="407" r:id="rId12"/>
    <p:sldId id="408" r:id="rId13"/>
    <p:sldId id="410" r:id="rId14"/>
    <p:sldId id="411" r:id="rId15"/>
    <p:sldId id="412" r:id="rId16"/>
    <p:sldId id="413" r:id="rId17"/>
    <p:sldId id="414" r:id="rId18"/>
    <p:sldId id="415" r:id="rId19"/>
    <p:sldId id="416" r:id="rId20"/>
    <p:sldId id="417" r:id="rId21"/>
    <p:sldId id="332" r:id="rId22"/>
  </p:sldIdLst>
  <p:sldSz cx="10691813" cy="7559675"/>
  <p:notesSz cx="6797675" cy="9926638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381">
          <p15:clr>
            <a:srgbClr val="A4A3A4"/>
          </p15:clr>
        </p15:guide>
        <p15:guide id="2" pos="33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B12B6"/>
    <a:srgbClr val="009242"/>
    <a:srgbClr val="554B97"/>
    <a:srgbClr val="FFFFFF"/>
    <a:srgbClr val="002073"/>
    <a:srgbClr val="FA8606"/>
    <a:srgbClr val="FDABFF"/>
    <a:srgbClr val="3C3CB6"/>
    <a:srgbClr val="FD9FFF"/>
    <a:srgbClr val="FD5D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0A15C55-8517-42AA-B614-E9B94910E393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 pośredni 2 — Ak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C89EF96-8CEA-46FF-86C4-4CE0E7609802}" styleName="Styl jasny 3 — Ak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42" autoAdjust="0"/>
    <p:restoredTop sz="96247" autoAdjust="0"/>
  </p:normalViewPr>
  <p:slideViewPr>
    <p:cSldViewPr>
      <p:cViewPr varScale="1">
        <p:scale>
          <a:sx n="68" d="100"/>
          <a:sy n="68" d="100"/>
        </p:scale>
        <p:origin x="1632" y="72"/>
      </p:cViewPr>
      <p:guideLst>
        <p:guide orient="horz" pos="2381"/>
        <p:guide pos="33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2BD582C5-ACA9-CC8D-C41D-073980717C3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2D93768C-B02D-7F18-9C81-BB43B658072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72EB538-6020-4ED0-A450-9F2F49113206}" type="datetimeFigureOut">
              <a:rPr lang="pl-PL"/>
              <a:pPr>
                <a:defRPr/>
              </a:pPr>
              <a:t>2026-09-21</a:t>
            </a:fld>
            <a:endParaRPr lang="pl-PL"/>
          </a:p>
        </p:txBody>
      </p:sp>
      <p:sp>
        <p:nvSpPr>
          <p:cNvPr id="4" name="Symbol zastępczy obrazu slajdu 3">
            <a:extLst>
              <a:ext uri="{FF2B5EF4-FFF2-40B4-BE49-F238E27FC236}">
                <a16:creationId xmlns:a16="http://schemas.microsoft.com/office/drawing/2014/main" id="{4FFC6629-C316-4010-5541-56707C89A5B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030288" y="1241425"/>
            <a:ext cx="47371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>
            <a:extLst>
              <a:ext uri="{FF2B5EF4-FFF2-40B4-BE49-F238E27FC236}">
                <a16:creationId xmlns:a16="http://schemas.microsoft.com/office/drawing/2014/main" id="{D0ACA120-1CF5-761A-4E21-402E84E044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2C0CF1FA-2B93-9410-D13E-2E54130A4D0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BE5D39FE-5CE1-5B3A-B556-F64301F077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84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AB0F54BB-6727-475F-9FD5-ED33A44F2811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ymbol zastępczy obrazu slajdu 1">
            <a:extLst>
              <a:ext uri="{FF2B5EF4-FFF2-40B4-BE49-F238E27FC236}">
                <a16:creationId xmlns:a16="http://schemas.microsoft.com/office/drawing/2014/main" id="{BAEE2547-540A-1C34-FE42-74B7256CA39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Symbol zastępczy notatek 2">
            <a:extLst>
              <a:ext uri="{FF2B5EF4-FFF2-40B4-BE49-F238E27FC236}">
                <a16:creationId xmlns:a16="http://schemas.microsoft.com/office/drawing/2014/main" id="{DDF80B94-0AD1-674B-9CD7-B6303076AB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 sz="1100"/>
          </a:p>
        </p:txBody>
      </p:sp>
      <p:sp>
        <p:nvSpPr>
          <p:cNvPr id="18436" name="Symbol zastępczy numeru slajdu 3">
            <a:extLst>
              <a:ext uri="{FF2B5EF4-FFF2-40B4-BE49-F238E27FC236}">
                <a16:creationId xmlns:a16="http://schemas.microsoft.com/office/drawing/2014/main" id="{B1643D38-FEB1-BF10-7F1F-D0C9BA7904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B3A1AAAA-A27A-45D8-A6BC-60C8906F3B44}" type="slidenum">
              <a:rPr lang="pl-PL" altLang="pl-PL" smtClean="0"/>
              <a:pPr/>
              <a:t>1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ymbol zastępczy obrazu slajdu 1">
            <a:extLst>
              <a:ext uri="{FF2B5EF4-FFF2-40B4-BE49-F238E27FC236}">
                <a16:creationId xmlns:a16="http://schemas.microsoft.com/office/drawing/2014/main" id="{466BD8E8-B3B3-7AB7-A7D9-28512CC4733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Symbol zastępczy notatek 2">
            <a:extLst>
              <a:ext uri="{FF2B5EF4-FFF2-40B4-BE49-F238E27FC236}">
                <a16:creationId xmlns:a16="http://schemas.microsoft.com/office/drawing/2014/main" id="{4ECC5434-4ECC-331F-C4CA-9B68E47CD8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/>
          </a:p>
        </p:txBody>
      </p:sp>
      <p:sp>
        <p:nvSpPr>
          <p:cNvPr id="75780" name="Symbol zastępczy numeru slajdu 3">
            <a:extLst>
              <a:ext uri="{FF2B5EF4-FFF2-40B4-BE49-F238E27FC236}">
                <a16:creationId xmlns:a16="http://schemas.microsoft.com/office/drawing/2014/main" id="{092FFC74-E949-55C8-0CF9-F6786888A3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96D3F3AB-27F5-4E4A-B72A-414B2435B818}" type="slidenum">
              <a:rPr lang="pl-PL" altLang="pl-PL" smtClean="0"/>
              <a:pPr/>
              <a:t>21</a:t>
            </a:fld>
            <a:endParaRPr lang="pl-PL" alt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4.png"/><Relationship Id="rId16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8.png"/><Relationship Id="rId16" Type="http://schemas.openxmlformats.org/officeDocument/2006/relationships/image" Target="../media/image2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B2730D38-E5A9-7471-3D54-D6038BF6D7C7}"/>
              </a:ext>
            </a:extLst>
          </p:cNvPr>
          <p:cNvSpPr/>
          <p:nvPr userDrawn="1"/>
        </p:nvSpPr>
        <p:spPr>
          <a:xfrm>
            <a:off x="1027113" y="1973263"/>
            <a:ext cx="8639175" cy="4327525"/>
          </a:xfrm>
          <a:prstGeom prst="rect">
            <a:avLst/>
          </a:prstGeom>
          <a:solidFill>
            <a:srgbClr val="BDBD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77D55CA3-7F74-5CB7-CE0D-4EE6B5B4DDBB}"/>
              </a:ext>
            </a:extLst>
          </p:cNvPr>
          <p:cNvSpPr/>
          <p:nvPr userDrawn="1"/>
        </p:nvSpPr>
        <p:spPr>
          <a:xfrm>
            <a:off x="0" y="0"/>
            <a:ext cx="4986338" cy="269398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6" name="Obraz 10" descr="Obraz zawierający tekst&#10;&#10;Opis wygenerowany automatycznie">
            <a:extLst>
              <a:ext uri="{FF2B5EF4-FFF2-40B4-BE49-F238E27FC236}">
                <a16:creationId xmlns:a16="http://schemas.microsoft.com/office/drawing/2014/main" id="{006C04D2-107A-BCE9-C207-DB50E5B4CCB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113" y="1973263"/>
            <a:ext cx="3959225" cy="720725"/>
          </a:xfrm>
          <a:prstGeom prst="rect">
            <a:avLst/>
          </a:prstGeom>
          <a:solidFill>
            <a:srgbClr val="3E3E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Obraz 12">
            <a:extLst>
              <a:ext uri="{FF2B5EF4-FFF2-40B4-BE49-F238E27FC236}">
                <a16:creationId xmlns:a16="http://schemas.microsoft.com/office/drawing/2014/main" id="{970A86B6-99C4-5470-920D-CE74DB0595D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00" y="539750"/>
            <a:ext cx="1081088" cy="108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Obraz 13">
            <a:extLst>
              <a:ext uri="{FF2B5EF4-FFF2-40B4-BE49-F238E27FC236}">
                <a16:creationId xmlns:a16="http://schemas.microsoft.com/office/drawing/2014/main" id="{977419B7-7FF6-E590-F5D9-3364AF12E50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5025" y="539750"/>
            <a:ext cx="1081088" cy="108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Obraz 14">
            <a:extLst>
              <a:ext uri="{FF2B5EF4-FFF2-40B4-BE49-F238E27FC236}">
                <a16:creationId xmlns:a16="http://schemas.microsoft.com/office/drawing/2014/main" id="{AB949CE0-C342-20F2-6EE5-F75136DEBB9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4738" y="539750"/>
            <a:ext cx="1079500" cy="108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Obraz 15">
            <a:extLst>
              <a:ext uri="{FF2B5EF4-FFF2-40B4-BE49-F238E27FC236}">
                <a16:creationId xmlns:a16="http://schemas.microsoft.com/office/drawing/2014/main" id="{C00CCD4E-465C-9EC5-39E6-478597F131E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63" y="6370638"/>
            <a:ext cx="1620837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Obraz 16">
            <a:extLst>
              <a:ext uri="{FF2B5EF4-FFF2-40B4-BE49-F238E27FC236}">
                <a16:creationId xmlns:a16="http://schemas.microsoft.com/office/drawing/2014/main" id="{B460CF82-7A62-361F-0E2F-3A88B69147EA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2338" y="6370638"/>
            <a:ext cx="2633662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Obraz 17">
            <a:extLst>
              <a:ext uri="{FF2B5EF4-FFF2-40B4-BE49-F238E27FC236}">
                <a16:creationId xmlns:a16="http://schemas.microsoft.com/office/drawing/2014/main" id="{E59F1ED2-80D3-A4AB-30CC-717E9020540C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688" y="6370638"/>
            <a:ext cx="2239962" cy="950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5877" y="3059113"/>
            <a:ext cx="7920115" cy="1107677"/>
          </a:xfrm>
        </p:spPr>
        <p:txBody>
          <a:bodyPr>
            <a:normAutofit/>
          </a:bodyPr>
          <a:lstStyle>
            <a:lvl1pPr algn="l">
              <a:lnSpc>
                <a:spcPts val="4000"/>
              </a:lnSpc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5888" y="4861794"/>
            <a:ext cx="7920037" cy="1080000"/>
          </a:xfrm>
        </p:spPr>
        <p:txBody>
          <a:bodyPr>
            <a:normAutofit/>
          </a:bodyPr>
          <a:lstStyle>
            <a:lvl1pPr marL="0" indent="0" algn="l">
              <a:lnSpc>
                <a:spcPts val="3500"/>
              </a:lnSpc>
              <a:buNone/>
              <a:defRPr sz="2800" b="1">
                <a:solidFill>
                  <a:schemeClr val="tx2"/>
                </a:solidFill>
              </a:defRPr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6E19FAB3-F003-8736-E7CD-E490AA03D7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66063" y="539750"/>
            <a:ext cx="1798637" cy="349250"/>
          </a:xfrm>
          <a:prstGeom prst="rect">
            <a:avLst/>
          </a:prstGeom>
        </p:spPr>
        <p:txBody>
          <a:bodyPr lIns="0" tIns="0" rIns="0" bIns="0"/>
          <a:lstStyle>
            <a:lvl1pPr algn="r" eaLnBrk="1" fontAlgn="auto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>
              <a:defRPr/>
            </a:pPr>
            <a:fld id="{8A6B2964-CF72-417C-92A5-962D14C2EA66}" type="datetime1">
              <a:rPr lang="pl-PL"/>
              <a:pPr>
                <a:defRPr/>
              </a:pPr>
              <a:t>2026-09-21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7594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8739F1ED-ECE2-D191-9258-C6FE98463726}"/>
              </a:ext>
            </a:extLst>
          </p:cNvPr>
          <p:cNvSpPr/>
          <p:nvPr userDrawn="1"/>
        </p:nvSpPr>
        <p:spPr>
          <a:xfrm>
            <a:off x="1027113" y="1973263"/>
            <a:ext cx="8639175" cy="4327525"/>
          </a:xfrm>
          <a:prstGeom prst="rect">
            <a:avLst/>
          </a:prstGeom>
          <a:solidFill>
            <a:srgbClr val="BDBD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1065CE1F-0983-5DCC-E24D-77F25B68CC5A}"/>
              </a:ext>
            </a:extLst>
          </p:cNvPr>
          <p:cNvSpPr/>
          <p:nvPr userDrawn="1"/>
        </p:nvSpPr>
        <p:spPr>
          <a:xfrm>
            <a:off x="0" y="0"/>
            <a:ext cx="4986338" cy="269398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6" name="Obraz 10">
            <a:extLst>
              <a:ext uri="{FF2B5EF4-FFF2-40B4-BE49-F238E27FC236}">
                <a16:creationId xmlns:a16="http://schemas.microsoft.com/office/drawing/2014/main" id="{C4BDA65C-130D-0D60-CF03-1DADB1F0BA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00" y="539750"/>
            <a:ext cx="1081088" cy="108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Obraz 12">
            <a:extLst>
              <a:ext uri="{FF2B5EF4-FFF2-40B4-BE49-F238E27FC236}">
                <a16:creationId xmlns:a16="http://schemas.microsoft.com/office/drawing/2014/main" id="{4C85B052-953A-9BCB-8B58-F809AA5DB1C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5025" y="539750"/>
            <a:ext cx="1081088" cy="108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Obraz 13">
            <a:extLst>
              <a:ext uri="{FF2B5EF4-FFF2-40B4-BE49-F238E27FC236}">
                <a16:creationId xmlns:a16="http://schemas.microsoft.com/office/drawing/2014/main" id="{3FAD5608-FF65-DC91-879D-4866ECDF026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4738" y="539750"/>
            <a:ext cx="1079500" cy="108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Obraz 14">
            <a:extLst>
              <a:ext uri="{FF2B5EF4-FFF2-40B4-BE49-F238E27FC236}">
                <a16:creationId xmlns:a16="http://schemas.microsoft.com/office/drawing/2014/main" id="{3CDD25EB-514E-A9AE-C292-DE1F55ED1DF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63" y="6370638"/>
            <a:ext cx="1620837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Obraz 15">
            <a:extLst>
              <a:ext uri="{FF2B5EF4-FFF2-40B4-BE49-F238E27FC236}">
                <a16:creationId xmlns:a16="http://schemas.microsoft.com/office/drawing/2014/main" id="{E6F0C523-F2B3-52D1-F411-90D4B466AF4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2338" y="6370638"/>
            <a:ext cx="2633662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Obraz 16">
            <a:extLst>
              <a:ext uri="{FF2B5EF4-FFF2-40B4-BE49-F238E27FC236}">
                <a16:creationId xmlns:a16="http://schemas.microsoft.com/office/drawing/2014/main" id="{CF400E4D-E34F-EE58-FAED-971EECF222B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688" y="6370638"/>
            <a:ext cx="2239962" cy="950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5877" y="3059113"/>
            <a:ext cx="7920115" cy="1107677"/>
          </a:xfrm>
        </p:spPr>
        <p:txBody>
          <a:bodyPr>
            <a:normAutofit/>
          </a:bodyPr>
          <a:lstStyle>
            <a:lvl1pPr algn="l">
              <a:lnSpc>
                <a:spcPts val="4000"/>
              </a:lnSpc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5888" y="4861794"/>
            <a:ext cx="7920037" cy="1080000"/>
          </a:xfrm>
        </p:spPr>
        <p:txBody>
          <a:bodyPr>
            <a:normAutofit/>
          </a:bodyPr>
          <a:lstStyle>
            <a:lvl1pPr marL="0" indent="0" algn="l">
              <a:lnSpc>
                <a:spcPts val="3500"/>
              </a:lnSpc>
              <a:buNone/>
              <a:defRPr sz="2800" b="1">
                <a:solidFill>
                  <a:schemeClr val="tx2"/>
                </a:solidFill>
              </a:defRPr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F5419653-40A8-3651-FE69-AC65DB32BB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66063" y="539750"/>
            <a:ext cx="1798637" cy="349250"/>
          </a:xfrm>
          <a:prstGeom prst="rect">
            <a:avLst/>
          </a:prstGeom>
        </p:spPr>
        <p:txBody>
          <a:bodyPr lIns="0" tIns="0" rIns="0" bIns="0"/>
          <a:lstStyle>
            <a:lvl1pPr algn="r" eaLnBrk="1" fontAlgn="auto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>
              <a:defRPr/>
            </a:pPr>
            <a:fld id="{0A5C0BFC-F57E-4854-AD2F-52CCD1599EE5}" type="datetime1">
              <a:rPr lang="pl-PL"/>
              <a:pPr>
                <a:defRPr/>
              </a:pPr>
              <a:t>2026-09-21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23699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ADEB7DBC-94F2-0B41-A20A-11275D7FD93D}"/>
              </a:ext>
            </a:extLst>
          </p:cNvPr>
          <p:cNvSpPr/>
          <p:nvPr userDrawn="1"/>
        </p:nvSpPr>
        <p:spPr>
          <a:xfrm>
            <a:off x="1025525" y="1982788"/>
            <a:ext cx="8640763" cy="4318000"/>
          </a:xfrm>
          <a:prstGeom prst="rect">
            <a:avLst/>
          </a:prstGeom>
          <a:solidFill>
            <a:srgbClr val="BDBD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4EB7AEFB-0090-A071-EA2C-6B65F0A7E1FF}"/>
              </a:ext>
            </a:extLst>
          </p:cNvPr>
          <p:cNvSpPr/>
          <p:nvPr userDrawn="1"/>
        </p:nvSpPr>
        <p:spPr>
          <a:xfrm>
            <a:off x="0" y="0"/>
            <a:ext cx="4986338" cy="269398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6" name="Obraz 10" descr="Obraz zawierający tekst&#10;&#10;Opis wygenerowany automatycznie">
            <a:extLst>
              <a:ext uri="{FF2B5EF4-FFF2-40B4-BE49-F238E27FC236}">
                <a16:creationId xmlns:a16="http://schemas.microsoft.com/office/drawing/2014/main" id="{3666C197-55EB-9ABC-30A1-81A835AC5EB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113" y="1979613"/>
            <a:ext cx="3959225" cy="720725"/>
          </a:xfrm>
          <a:prstGeom prst="rect">
            <a:avLst/>
          </a:prstGeom>
          <a:solidFill>
            <a:srgbClr val="3E3EBC">
              <a:alpha val="9215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Obraz 12">
            <a:extLst>
              <a:ext uri="{FF2B5EF4-FFF2-40B4-BE49-F238E27FC236}">
                <a16:creationId xmlns:a16="http://schemas.microsoft.com/office/drawing/2014/main" id="{73A4532A-5772-D0F1-6DD1-06F2078E50B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63" y="6370638"/>
            <a:ext cx="1620837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Obraz 13">
            <a:extLst>
              <a:ext uri="{FF2B5EF4-FFF2-40B4-BE49-F238E27FC236}">
                <a16:creationId xmlns:a16="http://schemas.microsoft.com/office/drawing/2014/main" id="{81CAF41E-C15B-4EDF-03E1-31DFB856ABB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2338" y="6370638"/>
            <a:ext cx="2633662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Obraz 14">
            <a:extLst>
              <a:ext uri="{FF2B5EF4-FFF2-40B4-BE49-F238E27FC236}">
                <a16:creationId xmlns:a16="http://schemas.microsoft.com/office/drawing/2014/main" id="{1FEFF701-4926-852F-FB23-8B77605F636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688" y="6370638"/>
            <a:ext cx="2239962" cy="950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Obraz 15">
            <a:extLst>
              <a:ext uri="{FF2B5EF4-FFF2-40B4-BE49-F238E27FC236}">
                <a16:creationId xmlns:a16="http://schemas.microsoft.com/office/drawing/2014/main" id="{5C330585-DA52-62F3-83DA-70646840519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3" y="1244600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Obraz 16">
            <a:extLst>
              <a:ext uri="{FF2B5EF4-FFF2-40B4-BE49-F238E27FC236}">
                <a16:creationId xmlns:a16="http://schemas.microsoft.com/office/drawing/2014/main" id="{0EA20B0F-6411-9B54-FCC1-98C13C4F5CC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0" y="546100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Obraz 17">
            <a:extLst>
              <a:ext uri="{FF2B5EF4-FFF2-40B4-BE49-F238E27FC236}">
                <a16:creationId xmlns:a16="http://schemas.microsoft.com/office/drawing/2014/main" id="{69F8F5F6-916A-CA74-60C9-68A751F5383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25" y="1244600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Obraz 18">
            <a:extLst>
              <a:ext uri="{FF2B5EF4-FFF2-40B4-BE49-F238E27FC236}">
                <a16:creationId xmlns:a16="http://schemas.microsoft.com/office/drawing/2014/main" id="{C8C6158B-5D62-A78C-494D-A14A365A766E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5613" y="538163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Obraz 19">
            <a:extLst>
              <a:ext uri="{FF2B5EF4-FFF2-40B4-BE49-F238E27FC236}">
                <a16:creationId xmlns:a16="http://schemas.microsoft.com/office/drawing/2014/main" id="{97682056-F133-D32D-D76E-BD0C221E84B4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25" y="546100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Obraz 20">
            <a:extLst>
              <a:ext uri="{FF2B5EF4-FFF2-40B4-BE49-F238E27FC236}">
                <a16:creationId xmlns:a16="http://schemas.microsoft.com/office/drawing/2014/main" id="{5EEE5BB7-EB35-B5F6-63F3-451BEC71E23A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5025" y="1254125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Obraz 21">
            <a:extLst>
              <a:ext uri="{FF2B5EF4-FFF2-40B4-BE49-F238E27FC236}">
                <a16:creationId xmlns:a16="http://schemas.microsoft.com/office/drawing/2014/main" id="{CBD4D9A4-4773-AE82-C0E5-D2E8AA804A0D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4638" y="542925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Obraz 22">
            <a:extLst>
              <a:ext uri="{FF2B5EF4-FFF2-40B4-BE49-F238E27FC236}">
                <a16:creationId xmlns:a16="http://schemas.microsoft.com/office/drawing/2014/main" id="{05566B2F-329C-CECA-0F9E-06A9CF7D3F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6950" y="534988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Obraz 23">
            <a:extLst>
              <a:ext uri="{FF2B5EF4-FFF2-40B4-BE49-F238E27FC236}">
                <a16:creationId xmlns:a16="http://schemas.microsoft.com/office/drawing/2014/main" id="{B94E0A31-970C-D0B2-2865-59DD3EA035E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2325" y="531813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Obraz 24">
            <a:extLst>
              <a:ext uri="{FF2B5EF4-FFF2-40B4-BE49-F238E27FC236}">
                <a16:creationId xmlns:a16="http://schemas.microsoft.com/office/drawing/2014/main" id="{0B1D8062-2078-F5AF-4E1A-E6807AEC95A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5363" y="1252538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Obraz 25">
            <a:extLst>
              <a:ext uri="{FF2B5EF4-FFF2-40B4-BE49-F238E27FC236}">
                <a16:creationId xmlns:a16="http://schemas.microsoft.com/office/drawing/2014/main" id="{BC55E75C-C8D9-E700-7CE7-4BA5FC84FDE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5613" y="1250950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Obraz 26">
            <a:extLst>
              <a:ext uri="{FF2B5EF4-FFF2-40B4-BE49-F238E27FC236}">
                <a16:creationId xmlns:a16="http://schemas.microsoft.com/office/drawing/2014/main" id="{1D4F2F74-8710-11CB-383A-EBE0EF7FCB9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4638" y="1250950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5877" y="3070227"/>
            <a:ext cx="7920115" cy="1087764"/>
          </a:xfrm>
        </p:spPr>
        <p:txBody>
          <a:bodyPr>
            <a:normAutofit/>
          </a:bodyPr>
          <a:lstStyle>
            <a:lvl1pPr algn="l">
              <a:lnSpc>
                <a:spcPts val="4000"/>
              </a:lnSpc>
              <a:defRPr sz="32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5888" y="4861794"/>
            <a:ext cx="7920037" cy="1080000"/>
          </a:xfrm>
        </p:spPr>
        <p:txBody>
          <a:bodyPr>
            <a:normAutofit/>
          </a:bodyPr>
          <a:lstStyle>
            <a:lvl1pPr marL="0" indent="0" algn="l">
              <a:lnSpc>
                <a:spcPts val="3500"/>
              </a:lnSpc>
              <a:buNone/>
              <a:defRPr sz="2800" b="1">
                <a:solidFill>
                  <a:schemeClr val="tx2"/>
                </a:solidFill>
              </a:defRPr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B0923844-C53D-0DEE-3A07-AE42B97403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66063" y="539750"/>
            <a:ext cx="1798637" cy="349250"/>
          </a:xfrm>
          <a:prstGeom prst="rect">
            <a:avLst/>
          </a:prstGeom>
        </p:spPr>
        <p:txBody>
          <a:bodyPr lIns="0" tIns="0" rIns="0" bIns="0"/>
          <a:lstStyle>
            <a:lvl1pPr algn="r" eaLnBrk="1" fontAlgn="auto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>
              <a:defRPr/>
            </a:pPr>
            <a:fld id="{C30955AA-06E6-4C04-A951-CDEFB0C61620}" type="datetime1">
              <a:rPr lang="pl-PL"/>
              <a:pPr>
                <a:defRPr/>
              </a:pPr>
              <a:t>2026-09-21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16081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3_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7711244B-4F40-0B97-CE65-6790B8B5D82E}"/>
              </a:ext>
            </a:extLst>
          </p:cNvPr>
          <p:cNvSpPr/>
          <p:nvPr userDrawn="1"/>
        </p:nvSpPr>
        <p:spPr>
          <a:xfrm>
            <a:off x="1025525" y="1982788"/>
            <a:ext cx="8640763" cy="4318000"/>
          </a:xfrm>
          <a:prstGeom prst="rect">
            <a:avLst/>
          </a:prstGeom>
          <a:solidFill>
            <a:srgbClr val="BDBD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C3BE7D14-95B9-BF15-DB72-D2BA92C040B2}"/>
              </a:ext>
            </a:extLst>
          </p:cNvPr>
          <p:cNvSpPr/>
          <p:nvPr userDrawn="1"/>
        </p:nvSpPr>
        <p:spPr>
          <a:xfrm>
            <a:off x="0" y="0"/>
            <a:ext cx="4986338" cy="269398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6" name="Obraz 10">
            <a:extLst>
              <a:ext uri="{FF2B5EF4-FFF2-40B4-BE49-F238E27FC236}">
                <a16:creationId xmlns:a16="http://schemas.microsoft.com/office/drawing/2014/main" id="{E7D8ACD8-BAF2-5C2D-E943-269919EC7F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63" y="6370638"/>
            <a:ext cx="1620837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Obraz 12">
            <a:extLst>
              <a:ext uri="{FF2B5EF4-FFF2-40B4-BE49-F238E27FC236}">
                <a16:creationId xmlns:a16="http://schemas.microsoft.com/office/drawing/2014/main" id="{6377412B-EB3E-069B-D451-02D94064857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2338" y="6370638"/>
            <a:ext cx="2633662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Obraz 13">
            <a:extLst>
              <a:ext uri="{FF2B5EF4-FFF2-40B4-BE49-F238E27FC236}">
                <a16:creationId xmlns:a16="http://schemas.microsoft.com/office/drawing/2014/main" id="{8129BDBD-3525-175E-0E51-F677A1CAC99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688" y="6370638"/>
            <a:ext cx="2239962" cy="950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Obraz 14">
            <a:extLst>
              <a:ext uri="{FF2B5EF4-FFF2-40B4-BE49-F238E27FC236}">
                <a16:creationId xmlns:a16="http://schemas.microsoft.com/office/drawing/2014/main" id="{C1808DC0-571A-1069-664E-C9683FEBD96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3" y="1244600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Obraz 15">
            <a:extLst>
              <a:ext uri="{FF2B5EF4-FFF2-40B4-BE49-F238E27FC236}">
                <a16:creationId xmlns:a16="http://schemas.microsoft.com/office/drawing/2014/main" id="{8442D7DB-1DC0-791B-2CB9-5021F525147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0" y="546100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Obraz 16">
            <a:extLst>
              <a:ext uri="{FF2B5EF4-FFF2-40B4-BE49-F238E27FC236}">
                <a16:creationId xmlns:a16="http://schemas.microsoft.com/office/drawing/2014/main" id="{366017A6-4D80-DF11-23AC-7FA4C3561E8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25" y="1244600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Obraz 17">
            <a:extLst>
              <a:ext uri="{FF2B5EF4-FFF2-40B4-BE49-F238E27FC236}">
                <a16:creationId xmlns:a16="http://schemas.microsoft.com/office/drawing/2014/main" id="{1AEDEC54-1976-47B1-00C7-7F3FD3F2836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5613" y="538163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Obraz 18">
            <a:extLst>
              <a:ext uri="{FF2B5EF4-FFF2-40B4-BE49-F238E27FC236}">
                <a16:creationId xmlns:a16="http://schemas.microsoft.com/office/drawing/2014/main" id="{50A51F08-0EEB-0B47-E6BD-854E76E48AD8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25" y="546100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Obraz 19">
            <a:extLst>
              <a:ext uri="{FF2B5EF4-FFF2-40B4-BE49-F238E27FC236}">
                <a16:creationId xmlns:a16="http://schemas.microsoft.com/office/drawing/2014/main" id="{9F1A7A94-0449-EAFA-A83B-A007548AB818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5025" y="1254125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Obraz 20">
            <a:extLst>
              <a:ext uri="{FF2B5EF4-FFF2-40B4-BE49-F238E27FC236}">
                <a16:creationId xmlns:a16="http://schemas.microsoft.com/office/drawing/2014/main" id="{F348E6CD-5191-DC34-655B-5074431ABABD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4638" y="542925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Obraz 21">
            <a:extLst>
              <a:ext uri="{FF2B5EF4-FFF2-40B4-BE49-F238E27FC236}">
                <a16:creationId xmlns:a16="http://schemas.microsoft.com/office/drawing/2014/main" id="{360C72B7-5169-5E45-0100-440E68B795A5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6950" y="534988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Obraz 22">
            <a:extLst>
              <a:ext uri="{FF2B5EF4-FFF2-40B4-BE49-F238E27FC236}">
                <a16:creationId xmlns:a16="http://schemas.microsoft.com/office/drawing/2014/main" id="{1C4A0A19-673D-145F-6DFC-40B600258BF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2325" y="531813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Obraz 23">
            <a:extLst>
              <a:ext uri="{FF2B5EF4-FFF2-40B4-BE49-F238E27FC236}">
                <a16:creationId xmlns:a16="http://schemas.microsoft.com/office/drawing/2014/main" id="{A877BC93-4E60-144A-78AD-D6F9D9D4B5E6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5363" y="1252538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Obraz 24">
            <a:extLst>
              <a:ext uri="{FF2B5EF4-FFF2-40B4-BE49-F238E27FC236}">
                <a16:creationId xmlns:a16="http://schemas.microsoft.com/office/drawing/2014/main" id="{4F4873E9-C79E-B261-04BE-CA28065C46E4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5613" y="1250950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Obraz 25">
            <a:extLst>
              <a:ext uri="{FF2B5EF4-FFF2-40B4-BE49-F238E27FC236}">
                <a16:creationId xmlns:a16="http://schemas.microsoft.com/office/drawing/2014/main" id="{FE70FD2E-EA85-554B-1232-3BC065FB7D64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4638" y="1250950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5877" y="3070227"/>
            <a:ext cx="7920115" cy="1087764"/>
          </a:xfrm>
        </p:spPr>
        <p:txBody>
          <a:bodyPr>
            <a:normAutofit/>
          </a:bodyPr>
          <a:lstStyle>
            <a:lvl1pPr algn="l">
              <a:lnSpc>
                <a:spcPts val="4000"/>
              </a:lnSpc>
              <a:defRPr sz="32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5888" y="4861794"/>
            <a:ext cx="7920037" cy="1080000"/>
          </a:xfrm>
        </p:spPr>
        <p:txBody>
          <a:bodyPr>
            <a:normAutofit/>
          </a:bodyPr>
          <a:lstStyle>
            <a:lvl1pPr marL="0" indent="0" algn="l">
              <a:lnSpc>
                <a:spcPts val="3500"/>
              </a:lnSpc>
              <a:buNone/>
              <a:defRPr sz="2800" b="1">
                <a:solidFill>
                  <a:schemeClr val="tx2"/>
                </a:solidFill>
              </a:defRPr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EF9AE2F3-97CD-D842-8A32-447D365CB1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66063" y="539750"/>
            <a:ext cx="1798637" cy="349250"/>
          </a:xfrm>
          <a:prstGeom prst="rect">
            <a:avLst/>
          </a:prstGeom>
        </p:spPr>
        <p:txBody>
          <a:bodyPr lIns="0" tIns="0" rIns="0" bIns="0"/>
          <a:lstStyle>
            <a:lvl1pPr algn="r" eaLnBrk="1" fontAlgn="auto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>
              <a:defRPr/>
            </a:pPr>
            <a:fld id="{FCADBE59-3A8D-4B60-B132-C38BCB58B296}" type="datetime1">
              <a:rPr lang="pl-PL"/>
              <a:pPr>
                <a:defRPr/>
              </a:pPr>
              <a:t>2026-09-21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240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owy (krótk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>
            <a:extLst>
              <a:ext uri="{FF2B5EF4-FFF2-40B4-BE49-F238E27FC236}">
                <a16:creationId xmlns:a16="http://schemas.microsoft.com/office/drawing/2014/main" id="{38F80E62-F779-E75A-3EDA-9B9408D9FE1E}"/>
              </a:ext>
            </a:extLst>
          </p:cNvPr>
          <p:cNvSpPr/>
          <p:nvPr userDrawn="1"/>
        </p:nvSpPr>
        <p:spPr>
          <a:xfrm>
            <a:off x="2825750" y="4500563"/>
            <a:ext cx="6840538" cy="1800225"/>
          </a:xfrm>
          <a:prstGeom prst="rect">
            <a:avLst/>
          </a:prstGeom>
          <a:solidFill>
            <a:srgbClr val="BDBD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4" name="Obraz 8">
            <a:extLst>
              <a:ext uri="{FF2B5EF4-FFF2-40B4-BE49-F238E27FC236}">
                <a16:creationId xmlns:a16="http://schemas.microsoft.com/office/drawing/2014/main" id="{2DC8FB52-1049-0B90-AC4A-4E1E63F930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63" y="6370638"/>
            <a:ext cx="1620837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az 10">
            <a:extLst>
              <a:ext uri="{FF2B5EF4-FFF2-40B4-BE49-F238E27FC236}">
                <a16:creationId xmlns:a16="http://schemas.microsoft.com/office/drawing/2014/main" id="{9F58DD2E-7804-923E-46BD-CF879383850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2338" y="6370638"/>
            <a:ext cx="2633662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Obraz 12">
            <a:extLst>
              <a:ext uri="{FF2B5EF4-FFF2-40B4-BE49-F238E27FC236}">
                <a16:creationId xmlns:a16="http://schemas.microsoft.com/office/drawing/2014/main" id="{49A5FB3C-3E55-982C-261C-5D59E85CD25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688" y="6370638"/>
            <a:ext cx="2239962" cy="950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Obraz 13" descr="Obraz zawierający tekst&#10;&#10;Opis wygenerowany automatycznie">
            <a:extLst>
              <a:ext uri="{FF2B5EF4-FFF2-40B4-BE49-F238E27FC236}">
                <a16:creationId xmlns:a16="http://schemas.microsoft.com/office/drawing/2014/main" id="{5EFDB916-5D59-5F95-71B4-A6775E636F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5750" y="4500563"/>
            <a:ext cx="3959225" cy="720725"/>
          </a:xfrm>
          <a:prstGeom prst="rect">
            <a:avLst/>
          </a:prstGeom>
          <a:solidFill>
            <a:srgbClr val="3E3E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Symbol zastępczy obrazu 16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784975" cy="5221288"/>
          </a:xfrm>
          <a:custGeom>
            <a:avLst/>
            <a:gdLst>
              <a:gd name="connsiteX0" fmla="*/ 0 w 6784975"/>
              <a:gd name="connsiteY0" fmla="*/ 0 h 5221288"/>
              <a:gd name="connsiteX1" fmla="*/ 6784975 w 6784975"/>
              <a:gd name="connsiteY1" fmla="*/ 0 h 5221288"/>
              <a:gd name="connsiteX2" fmla="*/ 6784975 w 6784975"/>
              <a:gd name="connsiteY2" fmla="*/ 4500563 h 5221288"/>
              <a:gd name="connsiteX3" fmla="*/ 2825750 w 6784975"/>
              <a:gd name="connsiteY3" fmla="*/ 4500563 h 5221288"/>
              <a:gd name="connsiteX4" fmla="*/ 2825750 w 6784975"/>
              <a:gd name="connsiteY4" fmla="*/ 5221288 h 5221288"/>
              <a:gd name="connsiteX5" fmla="*/ 0 w 6784975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84975" h="5221288">
                <a:moveTo>
                  <a:pt x="0" y="0"/>
                </a:moveTo>
                <a:lnTo>
                  <a:pt x="6784975" y="0"/>
                </a:lnTo>
                <a:lnTo>
                  <a:pt x="6784975" y="4500563"/>
                </a:lnTo>
                <a:lnTo>
                  <a:pt x="2825750" y="4500563"/>
                </a:lnTo>
                <a:lnTo>
                  <a:pt x="2825750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pPr lvl="0"/>
            <a:r>
              <a:rPr lang="pl-PL" noProof="0"/>
              <a:t>Kliknij ikonę, aby dodać obraz</a:t>
            </a:r>
            <a:endParaRPr lang="pl-PL" noProof="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72808" y="5579563"/>
            <a:ext cx="6133117" cy="648546"/>
          </a:xfrm>
        </p:spPr>
        <p:txBody>
          <a:bodyPr>
            <a:normAutofit/>
          </a:bodyPr>
          <a:lstStyle>
            <a:lvl1pPr algn="l">
              <a:lnSpc>
                <a:spcPts val="3500"/>
              </a:lnSpc>
              <a:defRPr sz="2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0EA56248-3DCF-5D60-E274-18657B84ED3E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7866063" y="539750"/>
            <a:ext cx="1800225" cy="366713"/>
          </a:xfrm>
          <a:prstGeom prst="rect">
            <a:avLst/>
          </a:prstGeom>
        </p:spPr>
        <p:txBody>
          <a:bodyPr lIns="0" tIns="0" rIns="0" bIns="0"/>
          <a:lstStyle>
            <a:lvl1pPr algn="r" eaLnBrk="1" fontAlgn="auto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>
              <a:defRPr/>
            </a:pPr>
            <a:fld id="{B22F03D3-40A2-4AD9-B377-A57BF4766CB0}" type="datetime1">
              <a:rPr lang="pl-PL"/>
              <a:pPr>
                <a:defRPr/>
              </a:pPr>
              <a:t>2026-09-21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92253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lajd tytułowy (krótk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>
            <a:extLst>
              <a:ext uri="{FF2B5EF4-FFF2-40B4-BE49-F238E27FC236}">
                <a16:creationId xmlns:a16="http://schemas.microsoft.com/office/drawing/2014/main" id="{422F9659-3B01-4348-6479-4947BD64F93C}"/>
              </a:ext>
            </a:extLst>
          </p:cNvPr>
          <p:cNvSpPr/>
          <p:nvPr userDrawn="1"/>
        </p:nvSpPr>
        <p:spPr>
          <a:xfrm>
            <a:off x="2825750" y="4500563"/>
            <a:ext cx="6840538" cy="1800225"/>
          </a:xfrm>
          <a:prstGeom prst="rect">
            <a:avLst/>
          </a:prstGeom>
          <a:solidFill>
            <a:srgbClr val="BDBD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4" name="Obraz 8">
            <a:extLst>
              <a:ext uri="{FF2B5EF4-FFF2-40B4-BE49-F238E27FC236}">
                <a16:creationId xmlns:a16="http://schemas.microsoft.com/office/drawing/2014/main" id="{7983F097-BEE9-5A41-A0DB-7F02C85990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63" y="6370638"/>
            <a:ext cx="1620837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az 10">
            <a:extLst>
              <a:ext uri="{FF2B5EF4-FFF2-40B4-BE49-F238E27FC236}">
                <a16:creationId xmlns:a16="http://schemas.microsoft.com/office/drawing/2014/main" id="{49DC1EF5-CF40-A829-92AF-216354CA4BE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2338" y="6370638"/>
            <a:ext cx="2633662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Obraz 12">
            <a:extLst>
              <a:ext uri="{FF2B5EF4-FFF2-40B4-BE49-F238E27FC236}">
                <a16:creationId xmlns:a16="http://schemas.microsoft.com/office/drawing/2014/main" id="{CA88542B-6973-162C-5C1D-2D1AC1145A7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688" y="6370638"/>
            <a:ext cx="2239962" cy="950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Symbol zastępczy obrazu 16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784975" cy="5221288"/>
          </a:xfrm>
          <a:custGeom>
            <a:avLst/>
            <a:gdLst>
              <a:gd name="connsiteX0" fmla="*/ 0 w 6784975"/>
              <a:gd name="connsiteY0" fmla="*/ 0 h 5221288"/>
              <a:gd name="connsiteX1" fmla="*/ 6784975 w 6784975"/>
              <a:gd name="connsiteY1" fmla="*/ 0 h 5221288"/>
              <a:gd name="connsiteX2" fmla="*/ 6784975 w 6784975"/>
              <a:gd name="connsiteY2" fmla="*/ 4500563 h 5221288"/>
              <a:gd name="connsiteX3" fmla="*/ 2825750 w 6784975"/>
              <a:gd name="connsiteY3" fmla="*/ 4500563 h 5221288"/>
              <a:gd name="connsiteX4" fmla="*/ 2825750 w 6784975"/>
              <a:gd name="connsiteY4" fmla="*/ 5221288 h 5221288"/>
              <a:gd name="connsiteX5" fmla="*/ 0 w 6784975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84975" h="5221288">
                <a:moveTo>
                  <a:pt x="0" y="0"/>
                </a:moveTo>
                <a:lnTo>
                  <a:pt x="6784975" y="0"/>
                </a:lnTo>
                <a:lnTo>
                  <a:pt x="6784975" y="4500563"/>
                </a:lnTo>
                <a:lnTo>
                  <a:pt x="2825750" y="4500563"/>
                </a:lnTo>
                <a:lnTo>
                  <a:pt x="2825750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pPr lvl="0"/>
            <a:r>
              <a:rPr lang="pl-PL" noProof="0"/>
              <a:t>Kliknij ikonę, aby dodać obraz</a:t>
            </a:r>
            <a:endParaRPr lang="pl-PL" noProof="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72808" y="5579563"/>
            <a:ext cx="6133117" cy="648546"/>
          </a:xfrm>
        </p:spPr>
        <p:txBody>
          <a:bodyPr>
            <a:normAutofit/>
          </a:bodyPr>
          <a:lstStyle>
            <a:lvl1pPr algn="l">
              <a:lnSpc>
                <a:spcPts val="3500"/>
              </a:lnSpc>
              <a:defRPr sz="2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1FA50DA2-8251-5626-1298-E9495E7D081E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7866063" y="539750"/>
            <a:ext cx="1800225" cy="366713"/>
          </a:xfrm>
          <a:prstGeom prst="rect">
            <a:avLst/>
          </a:prstGeom>
        </p:spPr>
        <p:txBody>
          <a:bodyPr lIns="0" tIns="0" rIns="0" bIns="0"/>
          <a:lstStyle>
            <a:lvl1pPr algn="r" eaLnBrk="1" fontAlgn="auto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>
              <a:defRPr/>
            </a:pPr>
            <a:fld id="{CF55F772-CAF8-4F5B-A4F7-962CF19BD0E5}" type="datetime1">
              <a:rPr lang="pl-PL"/>
              <a:pPr>
                <a:defRPr/>
              </a:pPr>
              <a:t>2026-09-21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56708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>
            <a:extLst>
              <a:ext uri="{FF2B5EF4-FFF2-40B4-BE49-F238E27FC236}">
                <a16:creationId xmlns:a16="http://schemas.microsoft.com/office/drawing/2014/main" id="{7C8AB4D1-D460-526B-486B-2EBD71191A67}"/>
              </a:ext>
            </a:extLst>
          </p:cNvPr>
          <p:cNvSpPr/>
          <p:nvPr userDrawn="1"/>
        </p:nvSpPr>
        <p:spPr>
          <a:xfrm>
            <a:off x="2825750" y="4500563"/>
            <a:ext cx="7196138" cy="2159000"/>
          </a:xfrm>
          <a:prstGeom prst="rect">
            <a:avLst/>
          </a:prstGeom>
          <a:solidFill>
            <a:srgbClr val="BDBD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6101D7CB-EEA7-3455-0F03-6165F8CD9F28}"/>
              </a:ext>
            </a:extLst>
          </p:cNvPr>
          <p:cNvSpPr/>
          <p:nvPr userDrawn="1"/>
        </p:nvSpPr>
        <p:spPr>
          <a:xfrm>
            <a:off x="3905250" y="4500563"/>
            <a:ext cx="3600450" cy="358775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1DA6FE23-B704-FEAB-5BE1-8CC21435C722}"/>
              </a:ext>
            </a:extLst>
          </p:cNvPr>
          <p:cNvSpPr/>
          <p:nvPr userDrawn="1"/>
        </p:nvSpPr>
        <p:spPr>
          <a:xfrm>
            <a:off x="2825750" y="4500563"/>
            <a:ext cx="1079500" cy="358775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9" name="Symbol zastępczy obrazu 8"/>
          <p:cNvSpPr>
            <a:spLocks noGrp="1"/>
          </p:cNvSpPr>
          <p:nvPr>
            <p:ph type="pic" sz="quarter" idx="10"/>
          </p:nvPr>
        </p:nvSpPr>
        <p:spPr>
          <a:xfrm>
            <a:off x="669925" y="0"/>
            <a:ext cx="6835775" cy="4859338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35775" h="4859338">
                <a:moveTo>
                  <a:pt x="0" y="0"/>
                </a:moveTo>
                <a:lnTo>
                  <a:pt x="6835775" y="0"/>
                </a:lnTo>
                <a:lnTo>
                  <a:pt x="6835775" y="4500563"/>
                </a:lnTo>
                <a:lnTo>
                  <a:pt x="2155824" y="4500563"/>
                </a:lnTo>
                <a:lnTo>
                  <a:pt x="2155824" y="4859338"/>
                </a:lnTo>
                <a:lnTo>
                  <a:pt x="0" y="48593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pPr lvl="0"/>
            <a:r>
              <a:rPr lang="pl-PL" noProof="0"/>
              <a:t>Kliknij ikonę, aby dodać obraz</a:t>
            </a:r>
            <a:endParaRPr lang="pl-PL" noProof="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86113" y="5195719"/>
            <a:ext cx="6480176" cy="1320421"/>
          </a:xfrm>
        </p:spPr>
        <p:txBody>
          <a:bodyPr>
            <a:normAutofit/>
          </a:bodyPr>
          <a:lstStyle>
            <a:lvl1pPr algn="l">
              <a:lnSpc>
                <a:spcPts val="3500"/>
              </a:lnSpc>
              <a:defRPr sz="2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0051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lajd tytuł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>
            <a:extLst>
              <a:ext uri="{FF2B5EF4-FFF2-40B4-BE49-F238E27FC236}">
                <a16:creationId xmlns:a16="http://schemas.microsoft.com/office/drawing/2014/main" id="{B13A8E0C-031B-8985-8EF3-DB846745240A}"/>
              </a:ext>
            </a:extLst>
          </p:cNvPr>
          <p:cNvSpPr/>
          <p:nvPr userDrawn="1"/>
        </p:nvSpPr>
        <p:spPr>
          <a:xfrm>
            <a:off x="2825750" y="4500563"/>
            <a:ext cx="7196138" cy="2159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3A6A260E-A839-124D-B089-35E13250A7DA}"/>
              </a:ext>
            </a:extLst>
          </p:cNvPr>
          <p:cNvSpPr/>
          <p:nvPr userDrawn="1"/>
        </p:nvSpPr>
        <p:spPr>
          <a:xfrm>
            <a:off x="3905250" y="4500563"/>
            <a:ext cx="3600450" cy="358775"/>
          </a:xfrm>
          <a:prstGeom prst="rect">
            <a:avLst/>
          </a:prstGeom>
          <a:solidFill>
            <a:srgbClr val="554B97"/>
          </a:solidFill>
          <a:ln>
            <a:solidFill>
              <a:srgbClr val="554B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052803FC-5BFA-9B59-D454-AB3015658CD9}"/>
              </a:ext>
            </a:extLst>
          </p:cNvPr>
          <p:cNvSpPr/>
          <p:nvPr userDrawn="1"/>
        </p:nvSpPr>
        <p:spPr>
          <a:xfrm>
            <a:off x="2825750" y="4500563"/>
            <a:ext cx="1079500" cy="358775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9" name="Symbol zastępczy obrazu 8"/>
          <p:cNvSpPr>
            <a:spLocks noGrp="1"/>
          </p:cNvSpPr>
          <p:nvPr>
            <p:ph type="pic" sz="quarter" idx="10"/>
          </p:nvPr>
        </p:nvSpPr>
        <p:spPr>
          <a:xfrm>
            <a:off x="669925" y="0"/>
            <a:ext cx="6835775" cy="4859338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35775" h="4859338">
                <a:moveTo>
                  <a:pt x="0" y="0"/>
                </a:moveTo>
                <a:lnTo>
                  <a:pt x="6835775" y="0"/>
                </a:lnTo>
                <a:lnTo>
                  <a:pt x="6835775" y="4500563"/>
                </a:lnTo>
                <a:lnTo>
                  <a:pt x="2155824" y="4500563"/>
                </a:lnTo>
                <a:lnTo>
                  <a:pt x="2155824" y="4859338"/>
                </a:lnTo>
                <a:lnTo>
                  <a:pt x="0" y="48593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pPr lvl="0"/>
            <a:r>
              <a:rPr lang="pl-PL" noProof="0" dirty="0"/>
              <a:t>Kliknij ikonę, aby dodać obraz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86113" y="5195719"/>
            <a:ext cx="6480176" cy="1320421"/>
          </a:xfrm>
        </p:spPr>
        <p:txBody>
          <a:bodyPr>
            <a:normAutofit/>
          </a:bodyPr>
          <a:lstStyle>
            <a:lvl1pPr algn="l">
              <a:lnSpc>
                <a:spcPts val="3500"/>
              </a:lnSpc>
              <a:defRPr sz="28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633243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- tytuł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0D4506C1-422E-1FD9-7AEA-00D2773DE0DE}"/>
              </a:ext>
            </a:extLst>
          </p:cNvPr>
          <p:cNvSpPr/>
          <p:nvPr userDrawn="1"/>
        </p:nvSpPr>
        <p:spPr>
          <a:xfrm>
            <a:off x="1025525" y="0"/>
            <a:ext cx="1079500" cy="179388"/>
          </a:xfrm>
          <a:prstGeom prst="rect">
            <a:avLst/>
          </a:prstGeom>
          <a:solidFill>
            <a:schemeClr val="accent1"/>
          </a:solidFill>
          <a:ln>
            <a:solidFill>
              <a:srgbClr val="3E3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6FAAEFF5-09F0-2B8C-B9D7-D8C34A9D1984}"/>
              </a:ext>
            </a:extLst>
          </p:cNvPr>
          <p:cNvSpPr/>
          <p:nvPr userDrawn="1"/>
        </p:nvSpPr>
        <p:spPr>
          <a:xfrm>
            <a:off x="2105025" y="0"/>
            <a:ext cx="7559675" cy="179388"/>
          </a:xfrm>
          <a:prstGeom prst="rect">
            <a:avLst/>
          </a:prstGeom>
          <a:solidFill>
            <a:srgbClr val="554B97"/>
          </a:solidFill>
          <a:ln>
            <a:solidFill>
              <a:srgbClr val="554B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B256C58C-0B91-7112-00B5-45BA5613D379}"/>
              </a:ext>
            </a:extLst>
          </p:cNvPr>
          <p:cNvSpPr/>
          <p:nvPr userDrawn="1"/>
        </p:nvSpPr>
        <p:spPr>
          <a:xfrm>
            <a:off x="8585200" y="7380288"/>
            <a:ext cx="1079500" cy="179387"/>
          </a:xfrm>
          <a:prstGeom prst="rect">
            <a:avLst/>
          </a:prstGeom>
          <a:solidFill>
            <a:srgbClr val="BDBDE9"/>
          </a:solidFill>
          <a:ln>
            <a:solidFill>
              <a:srgbClr val="BDBD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7" name="Symbol zastępczy numeru slajdu 4">
            <a:extLst>
              <a:ext uri="{FF2B5EF4-FFF2-40B4-BE49-F238E27FC236}">
                <a16:creationId xmlns:a16="http://schemas.microsoft.com/office/drawing/2014/main" id="{ED18D69B-C12C-D036-BE07-68C1F325B26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E6BE7B-80CB-4926-B646-E23E8BCBFE23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040040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lajd - tytuł + 2 elementy zawartości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6E2C80A2-9629-695F-723F-E8BE4BCD0B54}"/>
              </a:ext>
            </a:extLst>
          </p:cNvPr>
          <p:cNvSpPr/>
          <p:nvPr userDrawn="1"/>
        </p:nvSpPr>
        <p:spPr>
          <a:xfrm>
            <a:off x="1025525" y="0"/>
            <a:ext cx="1079500" cy="179388"/>
          </a:xfrm>
          <a:prstGeom prst="rect">
            <a:avLst/>
          </a:prstGeom>
          <a:solidFill>
            <a:srgbClr val="3E3EBC"/>
          </a:solidFill>
          <a:ln>
            <a:solidFill>
              <a:srgbClr val="3E3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FA8C071A-B719-ECA3-A9BC-3D1C1DFCAD4B}"/>
              </a:ext>
            </a:extLst>
          </p:cNvPr>
          <p:cNvSpPr/>
          <p:nvPr userDrawn="1"/>
        </p:nvSpPr>
        <p:spPr>
          <a:xfrm>
            <a:off x="2105025" y="0"/>
            <a:ext cx="7559675" cy="179388"/>
          </a:xfrm>
          <a:prstGeom prst="rect">
            <a:avLst/>
          </a:prstGeom>
          <a:solidFill>
            <a:srgbClr val="554B97"/>
          </a:solidFill>
          <a:ln>
            <a:solidFill>
              <a:srgbClr val="554B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5BE31E0A-2CB3-78E2-8774-31A64E5F053E}"/>
              </a:ext>
            </a:extLst>
          </p:cNvPr>
          <p:cNvSpPr/>
          <p:nvPr userDrawn="1"/>
        </p:nvSpPr>
        <p:spPr>
          <a:xfrm>
            <a:off x="8585200" y="7380288"/>
            <a:ext cx="1079500" cy="179387"/>
          </a:xfrm>
          <a:prstGeom prst="rect">
            <a:avLst/>
          </a:prstGeom>
          <a:solidFill>
            <a:srgbClr val="BDBDE9"/>
          </a:solidFill>
          <a:ln>
            <a:solidFill>
              <a:srgbClr val="BDBD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5906" y="1979837"/>
            <a:ext cx="4140000" cy="4680018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25906" y="1979613"/>
            <a:ext cx="4140000" cy="468022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8" name="Symbol zastępczy numeru slajdu 4">
            <a:extLst>
              <a:ext uri="{FF2B5EF4-FFF2-40B4-BE49-F238E27FC236}">
                <a16:creationId xmlns:a16="http://schemas.microsoft.com/office/drawing/2014/main" id="{4FC1BAB0-3474-D04B-02ED-E2A0408D423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1AACD4-1935-4594-B09B-D604099FBDC6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497904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- tytuł + zdjęcie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B2EE699A-F706-7E17-10A2-58E398FBC02C}"/>
              </a:ext>
            </a:extLst>
          </p:cNvPr>
          <p:cNvSpPr/>
          <p:nvPr userDrawn="1"/>
        </p:nvSpPr>
        <p:spPr>
          <a:xfrm>
            <a:off x="1025525" y="0"/>
            <a:ext cx="1079500" cy="179388"/>
          </a:xfrm>
          <a:prstGeom prst="rect">
            <a:avLst/>
          </a:prstGeom>
          <a:solidFill>
            <a:srgbClr val="3E3EBC"/>
          </a:solidFill>
          <a:ln>
            <a:solidFill>
              <a:srgbClr val="3E3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98DD9EDF-CB7F-FF5C-25AA-FC99C843CABB}"/>
              </a:ext>
            </a:extLst>
          </p:cNvPr>
          <p:cNvSpPr/>
          <p:nvPr userDrawn="1"/>
        </p:nvSpPr>
        <p:spPr>
          <a:xfrm>
            <a:off x="2105025" y="0"/>
            <a:ext cx="7559675" cy="179388"/>
          </a:xfrm>
          <a:prstGeom prst="rect">
            <a:avLst/>
          </a:prstGeom>
          <a:solidFill>
            <a:srgbClr val="554B97"/>
          </a:solidFill>
          <a:ln>
            <a:solidFill>
              <a:srgbClr val="554B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4AB7ECF7-5F2A-8E43-E254-7C13376942FB}"/>
              </a:ext>
            </a:extLst>
          </p:cNvPr>
          <p:cNvSpPr/>
          <p:nvPr userDrawn="1"/>
        </p:nvSpPr>
        <p:spPr>
          <a:xfrm>
            <a:off x="8585200" y="7380288"/>
            <a:ext cx="1079500" cy="179387"/>
          </a:xfrm>
          <a:prstGeom prst="rect">
            <a:avLst/>
          </a:prstGeom>
          <a:solidFill>
            <a:srgbClr val="BDBDE9"/>
          </a:solidFill>
          <a:ln>
            <a:solidFill>
              <a:srgbClr val="BDBD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5906" y="899836"/>
            <a:ext cx="4320000" cy="1080001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5906" y="1979837"/>
            <a:ext cx="4320382" cy="468000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7" name="Symbol zastępczy obrazu 6"/>
          <p:cNvSpPr>
            <a:spLocks noGrp="1"/>
          </p:cNvSpPr>
          <p:nvPr>
            <p:ph type="pic" sz="quarter" idx="11"/>
          </p:nvPr>
        </p:nvSpPr>
        <p:spPr>
          <a:xfrm>
            <a:off x="0" y="900113"/>
            <a:ext cx="4986338" cy="5759726"/>
          </a:xfr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algn="ctr">
              <a:buFont typeface="Arial" panose="020B0604020202020204" pitchFamily="34" charset="0"/>
              <a:buNone/>
              <a:defRPr sz="1000"/>
            </a:lvl1pPr>
          </a:lstStyle>
          <a:p>
            <a:pPr lvl="0"/>
            <a:r>
              <a:rPr lang="pl-PL" noProof="0"/>
              <a:t>Kliknij ikonę, aby dodać obraz</a:t>
            </a:r>
            <a:endParaRPr lang="pl-PL" noProof="0" dirty="0"/>
          </a:p>
        </p:txBody>
      </p:sp>
      <p:sp>
        <p:nvSpPr>
          <p:cNvPr id="8" name="Symbol zastępczy numeru slajdu 4">
            <a:extLst>
              <a:ext uri="{FF2B5EF4-FFF2-40B4-BE49-F238E27FC236}">
                <a16:creationId xmlns:a16="http://schemas.microsoft.com/office/drawing/2014/main" id="{4C2649F0-26E5-6853-C3EE-9A371F7CA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4DC56F-5EC6-4779-B8AE-9F497CE56919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4069874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Slajd - tytuł + zawartość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E3E37C2E-F500-C5C4-5C95-EF85C157471A}"/>
              </a:ext>
            </a:extLst>
          </p:cNvPr>
          <p:cNvSpPr/>
          <p:nvPr userDrawn="1"/>
        </p:nvSpPr>
        <p:spPr>
          <a:xfrm>
            <a:off x="8585200" y="7380288"/>
            <a:ext cx="1081088" cy="1793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51F0E33A-13B1-E7B3-25B6-AB01A5D4489E}"/>
              </a:ext>
            </a:extLst>
          </p:cNvPr>
          <p:cNvSpPr/>
          <p:nvPr userDrawn="1"/>
        </p:nvSpPr>
        <p:spPr>
          <a:xfrm>
            <a:off x="8585200" y="7380288"/>
            <a:ext cx="1079500" cy="179387"/>
          </a:xfrm>
          <a:prstGeom prst="rect">
            <a:avLst/>
          </a:prstGeom>
          <a:solidFill>
            <a:srgbClr val="BDBDE9"/>
          </a:solidFill>
          <a:ln>
            <a:solidFill>
              <a:srgbClr val="BDBD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6" name="Symbol zastępczy numeru slajdu 4">
            <a:extLst>
              <a:ext uri="{FF2B5EF4-FFF2-40B4-BE49-F238E27FC236}">
                <a16:creationId xmlns:a16="http://schemas.microsoft.com/office/drawing/2014/main" id="{0BE43D26-630A-3E41-1D96-9E719EE2F26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F42D27-7C08-42B2-A660-8D480D28AFF8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1005526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1_Slajd - tytuł + 2 elementy zawartości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F226233A-7F78-0743-7F6B-B3BF691AC1C8}"/>
              </a:ext>
            </a:extLst>
          </p:cNvPr>
          <p:cNvSpPr/>
          <p:nvPr userDrawn="1"/>
        </p:nvSpPr>
        <p:spPr>
          <a:xfrm>
            <a:off x="8585200" y="7380288"/>
            <a:ext cx="1081088" cy="1793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5906" y="1979837"/>
            <a:ext cx="4140000" cy="468001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25906" y="1979613"/>
            <a:ext cx="4140000" cy="468022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6" name="Symbol zastępczy numeru slajdu 4">
            <a:extLst>
              <a:ext uri="{FF2B5EF4-FFF2-40B4-BE49-F238E27FC236}">
                <a16:creationId xmlns:a16="http://schemas.microsoft.com/office/drawing/2014/main" id="{9B2FFA07-704C-E982-2705-4DF055D156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0E51C2-DA85-4B3F-89E1-1C82D2A3FFF3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66600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koń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>
            <a:extLst>
              <a:ext uri="{FF2B5EF4-FFF2-40B4-BE49-F238E27FC236}">
                <a16:creationId xmlns:a16="http://schemas.microsoft.com/office/drawing/2014/main" id="{A82A406C-573A-C610-465C-38169DCFDD13}"/>
              </a:ext>
            </a:extLst>
          </p:cNvPr>
          <p:cNvSpPr/>
          <p:nvPr userDrawn="1"/>
        </p:nvSpPr>
        <p:spPr>
          <a:xfrm>
            <a:off x="2465388" y="4500563"/>
            <a:ext cx="8226425" cy="1800225"/>
          </a:xfrm>
          <a:prstGeom prst="rect">
            <a:avLst/>
          </a:prstGeom>
          <a:solidFill>
            <a:srgbClr val="BDBD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4" name="Obraz 8" descr="Obraz zawierający tekst&#10;&#10;Opis wygenerowany automatycznie">
            <a:extLst>
              <a:ext uri="{FF2B5EF4-FFF2-40B4-BE49-F238E27FC236}">
                <a16:creationId xmlns:a16="http://schemas.microsoft.com/office/drawing/2014/main" id="{315CB2AE-2B66-AE8F-4815-9EC616DE080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6975" y="4500563"/>
            <a:ext cx="3959225" cy="720725"/>
          </a:xfrm>
          <a:prstGeom prst="rect">
            <a:avLst/>
          </a:prstGeom>
          <a:solidFill>
            <a:srgbClr val="3E3E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az 10">
            <a:extLst>
              <a:ext uri="{FF2B5EF4-FFF2-40B4-BE49-F238E27FC236}">
                <a16:creationId xmlns:a16="http://schemas.microsoft.com/office/drawing/2014/main" id="{E477DB40-0FEF-3C81-9CEF-5187356751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63" y="6370638"/>
            <a:ext cx="1620837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Obraz 12">
            <a:extLst>
              <a:ext uri="{FF2B5EF4-FFF2-40B4-BE49-F238E27FC236}">
                <a16:creationId xmlns:a16="http://schemas.microsoft.com/office/drawing/2014/main" id="{1B726731-63E0-A81F-D896-1E09C1C413A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2338" y="6370638"/>
            <a:ext cx="2633662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Obraz 13">
            <a:extLst>
              <a:ext uri="{FF2B5EF4-FFF2-40B4-BE49-F238E27FC236}">
                <a16:creationId xmlns:a16="http://schemas.microsoft.com/office/drawing/2014/main" id="{8FA6312E-1CC0-9BB3-1E4F-677250C76D3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688" y="6370638"/>
            <a:ext cx="2239962" cy="950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Symbol zastępczy obrazu 10"/>
          <p:cNvSpPr>
            <a:spLocks noGrp="1"/>
          </p:cNvSpPr>
          <p:nvPr>
            <p:ph type="pic" sz="quarter" idx="10"/>
          </p:nvPr>
        </p:nvSpPr>
        <p:spPr>
          <a:xfrm>
            <a:off x="1025525" y="0"/>
            <a:ext cx="8640763" cy="5221288"/>
          </a:xfrm>
          <a:custGeom>
            <a:avLst/>
            <a:gdLst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40763 w 8640763"/>
              <a:gd name="connsiteY2" fmla="*/ 4500563 h 5221288"/>
              <a:gd name="connsiteX3" fmla="*/ 1439863 w 8640763"/>
              <a:gd name="connsiteY3" fmla="*/ 4500563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40763" h="5221288">
                <a:moveTo>
                  <a:pt x="0" y="0"/>
                </a:moveTo>
                <a:lnTo>
                  <a:pt x="8640763" y="0"/>
                </a:lnTo>
                <a:lnTo>
                  <a:pt x="8640763" y="4500563"/>
                </a:lnTo>
                <a:lnTo>
                  <a:pt x="1439863" y="4500563"/>
                </a:lnTo>
                <a:lnTo>
                  <a:pt x="1439863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pPr lvl="0"/>
            <a:r>
              <a:rPr lang="pl-PL" noProof="0"/>
              <a:t>Kliknij ikonę, aby dodać obraz</a:t>
            </a:r>
            <a:endParaRPr lang="pl-PL" noProof="0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825750" y="5593629"/>
            <a:ext cx="7559675" cy="705572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816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CF838251-A90A-E97D-BC8F-B58CBB8A8B9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025525" y="900113"/>
            <a:ext cx="8640763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689E6D8-A678-E7D5-D127-C805F2C575E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025525" y="1979613"/>
            <a:ext cx="8640763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  <a:endParaRPr lang="en-US" altLang="pl-PL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216D459C-06A4-70A3-97CA-25CE224F0982}"/>
              </a:ext>
            </a:extLst>
          </p:cNvPr>
          <p:cNvSpPr/>
          <p:nvPr userDrawn="1"/>
        </p:nvSpPr>
        <p:spPr>
          <a:xfrm>
            <a:off x="1025525" y="0"/>
            <a:ext cx="1081088" cy="1793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8427F517-131B-CB47-FB7B-08410CF6CFF6}"/>
              </a:ext>
            </a:extLst>
          </p:cNvPr>
          <p:cNvSpPr/>
          <p:nvPr userDrawn="1"/>
        </p:nvSpPr>
        <p:spPr>
          <a:xfrm>
            <a:off x="2106613" y="0"/>
            <a:ext cx="7559675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BAE3DA0-9E47-9E1A-3A63-2F550208A6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85200" y="7019925"/>
            <a:ext cx="1079500" cy="179388"/>
          </a:xfrm>
          <a:prstGeom prst="rect">
            <a:avLst/>
          </a:prstGeom>
          <a:noFill/>
        </p:spPr>
        <p:txBody>
          <a:bodyPr vert="horz" wrap="square" lIns="0" tIns="72000" rIns="0" bIns="7200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chemeClr val="tx2"/>
                </a:solidFill>
                <a:latin typeface="Open Sans" panose="020B0606030504020204" pitchFamily="34" charset="0"/>
              </a:defRPr>
            </a:lvl1pPr>
          </a:lstStyle>
          <a:p>
            <a:pPr>
              <a:defRPr/>
            </a:pPr>
            <a:fld id="{B6149208-B9E7-43D3-8F68-4BAE28D468F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61DCC141-D514-6954-7992-D59F5F8620D3}"/>
              </a:ext>
            </a:extLst>
          </p:cNvPr>
          <p:cNvSpPr/>
          <p:nvPr userDrawn="1"/>
        </p:nvSpPr>
        <p:spPr>
          <a:xfrm>
            <a:off x="8585200" y="7380288"/>
            <a:ext cx="1081088" cy="1793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751" r:id="rId1"/>
    <p:sldLayoutId id="2147486752" r:id="rId2"/>
    <p:sldLayoutId id="2147486753" r:id="rId3"/>
    <p:sldLayoutId id="2147486754" r:id="rId4"/>
    <p:sldLayoutId id="2147486755" r:id="rId5"/>
    <p:sldLayoutId id="2147486756" r:id="rId6"/>
    <p:sldLayoutId id="2147486757" r:id="rId7"/>
    <p:sldLayoutId id="2147486758" r:id="rId8"/>
    <p:sldLayoutId id="2147486759" r:id="rId9"/>
    <p:sldLayoutId id="2147486760" r:id="rId10"/>
    <p:sldLayoutId id="2147486761" r:id="rId11"/>
    <p:sldLayoutId id="2147486762" r:id="rId12"/>
    <p:sldLayoutId id="2147486763" r:id="rId13"/>
    <p:sldLayoutId id="2147486764" r:id="rId14"/>
  </p:sldLayoutIdLst>
  <p:hf hdr="0" ftr="0"/>
  <p:txStyles>
    <p:titleStyle>
      <a:lvl1pPr algn="l" defTabSz="1006475" rtl="0" eaLnBrk="0" fontAlgn="base" hangingPunct="0">
        <a:lnSpc>
          <a:spcPts val="3600"/>
        </a:lnSpc>
        <a:spcBef>
          <a:spcPct val="0"/>
        </a:spcBef>
        <a:spcAft>
          <a:spcPct val="0"/>
        </a:spcAft>
        <a:defRPr sz="2800" b="1" kern="1200">
          <a:solidFill>
            <a:schemeClr val="tx2"/>
          </a:solidFill>
          <a:latin typeface="Open Sans" pitchFamily="2" charset="0"/>
          <a:ea typeface="Open Sans" pitchFamily="2" charset="0"/>
          <a:cs typeface="Open Sans" pitchFamily="2" charset="0"/>
        </a:defRPr>
      </a:lvl1pPr>
      <a:lvl2pPr algn="l" defTabSz="1006475" rtl="0" eaLnBrk="0" fontAlgn="base" hangingPunct="0">
        <a:lnSpc>
          <a:spcPts val="36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algn="l" defTabSz="1006475" rtl="0" eaLnBrk="0" fontAlgn="base" hangingPunct="0">
        <a:lnSpc>
          <a:spcPts val="36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algn="l" defTabSz="1006475" rtl="0" eaLnBrk="0" fontAlgn="base" hangingPunct="0">
        <a:lnSpc>
          <a:spcPts val="36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algn="l" defTabSz="1006475" rtl="0" eaLnBrk="0" fontAlgn="base" hangingPunct="0">
        <a:lnSpc>
          <a:spcPts val="36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457200" algn="l" defTabSz="1006475" rtl="0" fontAlgn="base">
        <a:lnSpc>
          <a:spcPts val="36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6pPr>
      <a:lvl7pPr marL="914400" algn="l" defTabSz="1006475" rtl="0" fontAlgn="base">
        <a:lnSpc>
          <a:spcPts val="36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7pPr>
      <a:lvl8pPr marL="1371600" algn="l" defTabSz="1006475" rtl="0" fontAlgn="base">
        <a:lnSpc>
          <a:spcPts val="36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8pPr>
      <a:lvl9pPr marL="1828800" algn="l" defTabSz="1006475" rtl="0" fontAlgn="base">
        <a:lnSpc>
          <a:spcPts val="36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9pPr>
    </p:titleStyle>
    <p:bodyStyle>
      <a:lvl1pPr marL="250825" indent="-250825" algn="l" defTabSz="1006475" rtl="0" eaLnBrk="0" fontAlgn="base" hangingPunct="0">
        <a:lnSpc>
          <a:spcPts val="2400"/>
        </a:lnSpc>
        <a:spcBef>
          <a:spcPts val="1100"/>
        </a:spcBef>
        <a:spcAft>
          <a:spcPct val="0"/>
        </a:spcAft>
        <a:buClr>
          <a:schemeClr val="accent1"/>
        </a:buClr>
        <a:buBlip>
          <a:blip r:embed="rId16"/>
        </a:buBlip>
        <a:defRPr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  <a:lvl2pPr marL="755650" indent="-250825" algn="l" defTabSz="1006475" rtl="0" eaLnBrk="0" fontAlgn="base" hangingPunct="0">
        <a:lnSpc>
          <a:spcPts val="2400"/>
        </a:lnSpc>
        <a:spcBef>
          <a:spcPts val="550"/>
        </a:spcBef>
        <a:spcAft>
          <a:spcPct val="0"/>
        </a:spcAft>
        <a:buBlip>
          <a:blip r:embed="rId17"/>
        </a:buBlip>
        <a:defRPr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2pPr>
      <a:lvl3pPr marL="1258888" indent="-250825" algn="l" defTabSz="1006475" rtl="0" eaLnBrk="0" fontAlgn="base" hangingPunct="0">
        <a:lnSpc>
          <a:spcPts val="2400"/>
        </a:lnSpc>
        <a:spcBef>
          <a:spcPts val="550"/>
        </a:spcBef>
        <a:spcAft>
          <a:spcPct val="0"/>
        </a:spcAft>
        <a:buBlip>
          <a:blip r:embed="rId18"/>
        </a:buBlip>
        <a:defRPr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3pPr>
      <a:lvl4pPr marL="1763713" indent="-250825" algn="l" defTabSz="1006475" rtl="0" eaLnBrk="0" fontAlgn="base" hangingPunct="0">
        <a:lnSpc>
          <a:spcPts val="2400"/>
        </a:lnSpc>
        <a:spcBef>
          <a:spcPts val="55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4pPr>
      <a:lvl5pPr marL="2266950" indent="-250825" algn="l" defTabSz="1006475" rtl="0" eaLnBrk="0" fontAlgn="base" hangingPunct="0">
        <a:lnSpc>
          <a:spcPts val="2400"/>
        </a:lnSpc>
        <a:spcBef>
          <a:spcPts val="55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.png"/><Relationship Id="rId7" Type="http://schemas.openxmlformats.org/officeDocument/2006/relationships/image" Target="../media/image3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hyperlink" Target="https://instrukcje.cst2021.gov.pl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ytuł 1">
            <a:extLst>
              <a:ext uri="{FF2B5EF4-FFF2-40B4-BE49-F238E27FC236}">
                <a16:creationId xmlns:a16="http://schemas.microsoft.com/office/drawing/2014/main" id="{25C1F810-5A2C-73E7-E2EA-32E6C2F66B7E}"/>
              </a:ext>
            </a:extLst>
          </p:cNvPr>
          <p:cNvSpPr txBox="1">
            <a:spLocks/>
          </p:cNvSpPr>
          <p:nvPr/>
        </p:nvSpPr>
        <p:spPr bwMode="auto">
          <a:xfrm>
            <a:off x="629382" y="4859957"/>
            <a:ext cx="9433048" cy="921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1006475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algn="l" defTabSz="1006475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algn="l" defTabSz="1006475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algn="l" defTabSz="1006475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algn="l" defTabSz="1006475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457200" algn="l" defTabSz="1006475" rtl="0" fontAlgn="base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6pPr>
            <a:lvl7pPr marL="914400" algn="l" defTabSz="1006475" rtl="0" fontAlgn="base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7pPr>
            <a:lvl8pPr marL="1371600" algn="l" defTabSz="1006475" rtl="0" fontAlgn="base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8pPr>
            <a:lvl9pPr marL="1828800" algn="l" defTabSz="1006475" rtl="0" fontAlgn="base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 algn="ctr" eaLnBrk="1" hangingPunct="1"/>
            <a:r>
              <a:rPr lang="pl-PL" sz="3200" kern="0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N</a:t>
            </a:r>
            <a:r>
              <a:rPr lang="pl-PL" sz="3200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ajczęściej popełniane błędy w składanych wnioskach o płatność </a:t>
            </a:r>
            <a:endParaRPr lang="pl-PL" altLang="pl-PL" sz="1800" b="0" dirty="0">
              <a:solidFill>
                <a:srgbClr val="002073"/>
              </a:solidFill>
              <a:latin typeface="Open Sans" panose="020B0806030504020204" pitchFamily="34" charset="0"/>
              <a:cs typeface="Open Sans" panose="020B0806030504020204" pitchFamily="34" charset="0"/>
            </a:endParaRPr>
          </a:p>
        </p:txBody>
      </p:sp>
      <p:sp>
        <p:nvSpPr>
          <p:cNvPr id="16" name="Tytuł 15">
            <a:extLst>
              <a:ext uri="{FF2B5EF4-FFF2-40B4-BE49-F238E27FC236}">
                <a16:creationId xmlns:a16="http://schemas.microsoft.com/office/drawing/2014/main" id="{787170AE-D786-C4B8-1BF9-CCE382B9595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410" y="179437"/>
            <a:ext cx="2736205" cy="287436"/>
          </a:xfrm>
        </p:spPr>
        <p:txBody>
          <a:bodyPr/>
          <a:lstStyle/>
          <a:p>
            <a:r>
              <a:rPr lang="pl-PL" sz="1800" dirty="0">
                <a:solidFill>
                  <a:srgbClr val="FFFFFF"/>
                </a:solidFill>
              </a:rPr>
              <a:t>Slajd tytułowy</a:t>
            </a:r>
          </a:p>
        </p:txBody>
      </p:sp>
      <p:sp>
        <p:nvSpPr>
          <p:cNvPr id="17411" name="Symbol zastępczy numeru slajdu 3" hidden="1">
            <a:extLst>
              <a:ext uri="{FF2B5EF4-FFF2-40B4-BE49-F238E27FC236}">
                <a16:creationId xmlns:a16="http://schemas.microsoft.com/office/drawing/2014/main" id="{8DAD59DD-94E0-2873-3ED3-462EDA8BB8A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37652ED6-1A5F-41C8-8CF9-EFF1C693D102}" type="slidenum">
              <a:rPr lang="pl-PL" altLang="pl-PL" smtClean="0">
                <a:solidFill>
                  <a:schemeClr val="tx2"/>
                </a:solidFill>
                <a:latin typeface="Open Sans" panose="020B0806030504020204" pitchFamily="34" charset="0"/>
              </a:rPr>
              <a:pPr/>
              <a:t>1</a:t>
            </a:fld>
            <a:endParaRPr lang="pl-PL" altLang="pl-PL">
              <a:solidFill>
                <a:schemeClr val="tx2"/>
              </a:solidFill>
              <a:latin typeface="Open Sans" panose="020B0806030504020204" pitchFamily="34" charset="0"/>
            </a:endParaRPr>
          </a:p>
        </p:txBody>
      </p:sp>
      <p:sp>
        <p:nvSpPr>
          <p:cNvPr id="14" name="Tytuł 1">
            <a:extLst>
              <a:ext uri="{FF2B5EF4-FFF2-40B4-BE49-F238E27FC236}">
                <a16:creationId xmlns:a16="http://schemas.microsoft.com/office/drawing/2014/main" id="{13CA0706-8249-3742-85AE-F68EDE7037D0}"/>
              </a:ext>
            </a:extLst>
          </p:cNvPr>
          <p:cNvSpPr txBox="1">
            <a:spLocks/>
          </p:cNvSpPr>
          <p:nvPr/>
        </p:nvSpPr>
        <p:spPr bwMode="auto">
          <a:xfrm>
            <a:off x="781782" y="5781891"/>
            <a:ext cx="9433048" cy="1030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1006475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algn="l" defTabSz="1006475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algn="l" defTabSz="1006475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algn="l" defTabSz="1006475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algn="l" defTabSz="1006475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457200" algn="l" defTabSz="1006475" rtl="0" fontAlgn="base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6pPr>
            <a:lvl7pPr marL="914400" algn="l" defTabSz="1006475" rtl="0" fontAlgn="base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7pPr>
            <a:lvl8pPr marL="1371600" algn="l" defTabSz="1006475" rtl="0" fontAlgn="base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8pPr>
            <a:lvl9pPr marL="1828800" algn="l" defTabSz="1006475" rtl="0" fontAlgn="base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 algn="ctr" eaLnBrk="1" hangingPunct="1">
              <a:lnSpc>
                <a:spcPts val="3000"/>
              </a:lnSpc>
            </a:pPr>
            <a:r>
              <a:rPr lang="pl-PL" altLang="pl-PL" sz="1400" b="0" dirty="0">
                <a:solidFill>
                  <a:srgbClr val="002073"/>
                </a:solidFill>
                <a:latin typeface="Open Sans" panose="020B0806030504020204" pitchFamily="34" charset="0"/>
                <a:cs typeface="Open Sans" panose="020B0806030504020204" pitchFamily="34" charset="0"/>
              </a:rPr>
              <a:t>Beata Wójcik – Napiórkowska </a:t>
            </a:r>
          </a:p>
          <a:p>
            <a:pPr algn="ctr" eaLnBrk="1" hangingPunct="1">
              <a:lnSpc>
                <a:spcPts val="3000"/>
              </a:lnSpc>
            </a:pPr>
            <a:r>
              <a:rPr lang="pl-PL" altLang="pl-PL" sz="1400" b="0" dirty="0">
                <a:solidFill>
                  <a:srgbClr val="002073"/>
                </a:solidFill>
                <a:latin typeface="Open Sans" panose="020B0806030504020204" pitchFamily="34" charset="0"/>
                <a:cs typeface="Open Sans" panose="020B0806030504020204" pitchFamily="34" charset="0"/>
              </a:rPr>
              <a:t>23.09.2026 r. </a:t>
            </a: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00B03E41-BEFE-8873-57E5-B9E5EB0E71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7308229"/>
            <a:ext cx="10691813" cy="2514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6912176-81D9-3B53-E22C-E2139CC9F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9922" y="611485"/>
            <a:ext cx="4174778" cy="6300700"/>
          </a:xfrm>
        </p:spPr>
        <p:txBody>
          <a:bodyPr/>
          <a:lstStyle/>
          <a:p>
            <a:pPr fontAlgn="t"/>
            <a:r>
              <a:rPr lang="pl-PL" dirty="0"/>
              <a:t>Zakres szkolenia</a:t>
            </a:r>
            <a:br>
              <a:rPr lang="pl-PL" dirty="0"/>
            </a:br>
            <a:r>
              <a:rPr lang="pl-PL" sz="2000" dirty="0"/>
              <a:t>I. Tworzenie WOP</a:t>
            </a:r>
            <a:br>
              <a:rPr lang="pl-PL" sz="2000" b="0" dirty="0"/>
            </a:br>
            <a:r>
              <a:rPr lang="pl-PL" sz="2000" b="0" dirty="0"/>
              <a:t>- terminy</a:t>
            </a:r>
            <a:br>
              <a:rPr lang="pl-PL" sz="2000" b="0" dirty="0"/>
            </a:br>
            <a:r>
              <a:rPr lang="pl-PL" sz="2000" b="0" dirty="0"/>
              <a:t>- okres sprawozdawczy</a:t>
            </a:r>
            <a:br>
              <a:rPr lang="pl-PL" sz="2000" b="0" dirty="0"/>
            </a:br>
            <a:r>
              <a:rPr lang="pl-PL" sz="2000" b="0" dirty="0"/>
              <a:t>- podpisywanie dokumentów</a:t>
            </a:r>
            <a:br>
              <a:rPr lang="pl-PL" sz="2000" b="0" dirty="0"/>
            </a:br>
            <a:r>
              <a:rPr lang="pl-PL" sz="2000" dirty="0"/>
              <a:t>II. Wypełnianie WOP</a:t>
            </a:r>
            <a:br>
              <a:rPr lang="pl-PL" sz="2000" b="0" dirty="0"/>
            </a:br>
            <a:r>
              <a:rPr lang="pl-PL" sz="2000" b="0" dirty="0"/>
              <a:t>- postęp rzeczowy</a:t>
            </a:r>
            <a:br>
              <a:rPr lang="pl-PL" sz="2000" b="0" dirty="0"/>
            </a:br>
            <a:r>
              <a:rPr lang="pl-PL" sz="2000" b="0" dirty="0"/>
              <a:t>- zestawienie dokumentów</a:t>
            </a:r>
            <a:br>
              <a:rPr lang="pl-PL" sz="2000" b="0" dirty="0"/>
            </a:br>
            <a:r>
              <a:rPr lang="pl-PL" sz="2000" b="0" dirty="0"/>
              <a:t>- załączniki</a:t>
            </a:r>
            <a:br>
              <a:rPr lang="pl-PL" sz="2000" b="0" dirty="0"/>
            </a:br>
            <a:r>
              <a:rPr lang="pl-PL" sz="2000" dirty="0"/>
              <a:t>III. Moduły CST</a:t>
            </a:r>
            <a:br>
              <a:rPr lang="pl-PL" sz="2000" b="0" dirty="0"/>
            </a:br>
            <a:r>
              <a:rPr lang="pl-PL" sz="2000" b="0" dirty="0"/>
              <a:t>- Baza Personelu</a:t>
            </a:r>
            <a:br>
              <a:rPr lang="pl-PL" sz="2000" b="0" dirty="0"/>
            </a:br>
            <a:r>
              <a:rPr lang="pl-PL" sz="2000" b="0" dirty="0"/>
              <a:t>- Zamówienia Publiczne</a:t>
            </a:r>
            <a:br>
              <a:rPr lang="pl-PL" sz="2000" b="0" dirty="0"/>
            </a:br>
            <a:r>
              <a:rPr lang="pl-PL" sz="2000" b="0" dirty="0"/>
              <a:t>- Harmonogram Płatności</a:t>
            </a:r>
            <a:br>
              <a:rPr lang="pl-PL" b="0" dirty="0"/>
            </a:br>
            <a:endParaRPr lang="pl-PL" dirty="0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5CFE21AF-5285-B60C-8EAF-AB215142B0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1AACD4-1935-4594-B09B-D604099FBDC6}" type="slidenum">
              <a:rPr lang="pl-PL" altLang="pl-PL" smtClean="0"/>
              <a:pPr>
                <a:defRPr/>
              </a:pPr>
              <a:t>2</a:t>
            </a:fld>
            <a:endParaRPr lang="pl-PL" altLang="pl-PL"/>
          </a:p>
        </p:txBody>
      </p:sp>
      <p:pic>
        <p:nvPicPr>
          <p:cNvPr id="6" name="Obraz 5" descr="Ciąg znaków: FEPW, Rzeczpospolita Polska, UE i NFOŚiGW">
            <a:extLst>
              <a:ext uri="{FF2B5EF4-FFF2-40B4-BE49-F238E27FC236}">
                <a16:creationId xmlns:a16="http://schemas.microsoft.com/office/drawing/2014/main" id="{B21D13F6-AFF8-D7B9-5153-F9A20E464F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345" y="6779368"/>
            <a:ext cx="6661371" cy="660499"/>
          </a:xfrm>
          <a:prstGeom prst="rect">
            <a:avLst/>
          </a:prstGeom>
        </p:spPr>
      </p:pic>
      <p:pic>
        <p:nvPicPr>
          <p:cNvPr id="8" name="Obraz 7" descr="Obraz zawierający osoba, ubrania, zastawa stołowa, butelka&#10;&#10;Zawartość wygenerowana przez AI może być niepoprawna.">
            <a:extLst>
              <a:ext uri="{FF2B5EF4-FFF2-40B4-BE49-F238E27FC236}">
                <a16:creationId xmlns:a16="http://schemas.microsoft.com/office/drawing/2014/main" id="{67C7086D-635C-9D1A-EFB7-7FDB0CEAA2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345" y="1475581"/>
            <a:ext cx="4785843" cy="2692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6541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D6FACC1-2E1C-7635-6D2D-CBD91C1F9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5" y="360363"/>
            <a:ext cx="8640763" cy="539750"/>
          </a:xfrm>
        </p:spPr>
        <p:txBody>
          <a:bodyPr/>
          <a:lstStyle/>
          <a:p>
            <a:pPr algn="ctr"/>
            <a:r>
              <a:rPr lang="pl-PL" sz="2800" i="0" u="none" strike="noStrike" baseline="0" dirty="0">
                <a:latin typeface="CIDFont+F1"/>
              </a:rPr>
              <a:t>Etap tworzenia wniosku o płatność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5FCB80A-ADC9-1848-7920-6826A6EA1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7394" y="1008545"/>
            <a:ext cx="9000902" cy="5770823"/>
          </a:xfrm>
        </p:spPr>
        <p:txBody>
          <a:bodyPr/>
          <a:lstStyle/>
          <a:p>
            <a:pPr marL="342900" marR="0" lvl="0" indent="-342900" algn="l" defTabSz="1006475" rtl="0" eaLnBrk="0" fontAlgn="base" latinLnBrk="0" hangingPunct="0">
              <a:lnSpc>
                <a:spcPts val="2400"/>
              </a:lnSpc>
              <a:spcBef>
                <a:spcPts val="1100"/>
              </a:spcBef>
              <a:spcAft>
                <a:spcPct val="0"/>
              </a:spcAft>
              <a:buClr>
                <a:srgbClr val="003399"/>
              </a:buClr>
              <a:buSzTx/>
              <a:buFontTx/>
              <a:buAutoNum type="arabicPeriod"/>
              <a:tabLst/>
              <a:defRPr/>
            </a:pP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Nieterminowe złożenie </a:t>
            </a:r>
            <a:r>
              <a:rPr kumimoji="0" lang="pl-PL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wop</a:t>
            </a: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pl-PL" sz="1600" dirty="0"/>
              <a:t>Wnioski o płatność należy składać nie rzadziej niż raz na 3 miesiące.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pl-PL" sz="1600" dirty="0"/>
              <a:t>Wniosek składa się niezależnie od wykazywania wydatków (może mieć charakter sprawozdawczy).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pl-PL" sz="1600" dirty="0"/>
              <a:t>Termin złożenia wniosku: 14 dni kalendarzowych od zakończenia okresu, którego dotyczy wniosek</a:t>
            </a:r>
            <a:r>
              <a:rPr lang="pl-PL" dirty="0"/>
              <a:t>.</a:t>
            </a:r>
          </a:p>
          <a:p>
            <a:pPr marL="0" lvl="0" indent="0" fontAlgn="t">
              <a:buNone/>
            </a:pPr>
            <a:endParaRPr kumimoji="0" lang="pl-PL" sz="16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342900" marR="0" lvl="0" indent="-342900" algn="l" defTabSz="1006475" rtl="0" eaLnBrk="0" fontAlgn="base" latinLnBrk="0" hangingPunct="0">
              <a:lnSpc>
                <a:spcPts val="2400"/>
              </a:lnSpc>
              <a:spcBef>
                <a:spcPts val="1100"/>
              </a:spcBef>
              <a:spcAft>
                <a:spcPct val="0"/>
              </a:spcAft>
              <a:buClr>
                <a:srgbClr val="003399"/>
              </a:buClr>
              <a:buSzTx/>
              <a:buFont typeface="+mj-lt"/>
              <a:buAutoNum type="arabicPeriod" startAt="2"/>
              <a:tabLst/>
              <a:defRPr/>
            </a:pP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Błędny okres sprawozdawczy. Brak ciągłości lub nakładanie się okresów    sprawozdawczych w kolejnych </a:t>
            </a:r>
            <a:r>
              <a:rPr kumimoji="0" lang="pl-PL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wop</a:t>
            </a: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. 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pl-PL" sz="1600" dirty="0"/>
              <a:t>Data końcowa okresu sprawozdawczego powinna przypadać na ostatni dzień miesiąca kalendarzowego.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pl-PL" sz="1600" dirty="0"/>
              <a:t>Wyjątek: wnioski o płatność rozliczające zaliczkę oraz wnioski o zaliczkę.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pl-PL" sz="1600" dirty="0"/>
              <a:t>Należy zachować ciągłość okresów sprawozdawczych w kolejnych wnioskach o płatność.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pl-PL" sz="1600" dirty="0"/>
              <a:t>Okresy sprawozdawcze nie mogą się nakładać.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959270C-5C5F-7B42-F706-AAAE3C2CDF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8E6BE7B-80CB-4926-B646-E23E8BCBFE23}" type="slidenum">
              <a:rPr lang="pl-PL" altLang="pl-PL" smtClean="0"/>
              <a:pPr>
                <a:defRPr/>
              </a:pPr>
              <a:t>3</a:t>
            </a:fld>
            <a:endParaRPr lang="pl-PL" altLang="pl-PL"/>
          </a:p>
        </p:txBody>
      </p:sp>
      <p:pic>
        <p:nvPicPr>
          <p:cNvPr id="6" name="Obraz 5" descr="Ciąg znaków: FEPW, Rzeczpospolita Polska, UE i NFOŚiGW">
            <a:extLst>
              <a:ext uri="{FF2B5EF4-FFF2-40B4-BE49-F238E27FC236}">
                <a16:creationId xmlns:a16="http://schemas.microsoft.com/office/drawing/2014/main" id="{B5D42D6C-4CC0-E7B3-054D-7ABBCA0EC0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345" y="6779368"/>
            <a:ext cx="6661371" cy="660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6944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4A60D32-757A-E1F0-584B-DA1E979F35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525" y="1115541"/>
            <a:ext cx="8640763" cy="5544022"/>
          </a:xfrm>
        </p:spPr>
        <p:txBody>
          <a:bodyPr/>
          <a:lstStyle/>
          <a:p>
            <a:pPr marL="0" marR="0" lvl="0" indent="0" algn="l" defTabSz="1006475" rtl="0" eaLnBrk="0" fontAlgn="base" latinLnBrk="0" hangingPunct="0">
              <a:lnSpc>
                <a:spcPts val="2400"/>
              </a:lnSpc>
              <a:spcBef>
                <a:spcPts val="1100"/>
              </a:spcBef>
              <a:spcAft>
                <a:spcPct val="0"/>
              </a:spcAft>
              <a:buClr>
                <a:srgbClr val="003399"/>
              </a:buClr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3. Brak części sprawozdawczej w </a:t>
            </a:r>
            <a:r>
              <a:rPr kumimoji="0" lang="pl-PL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wop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    </a:t>
            </a:r>
          </a:p>
          <a:p>
            <a:pPr fontAlgn="t">
              <a:buFont typeface="Arial" panose="020B0604020202020204" pitchFamily="34" charset="0"/>
              <a:buChar char="•"/>
            </a:pPr>
            <a:r>
              <a:rPr lang="pl-PL" dirty="0"/>
              <a:t>Każdy wniosek o płatność musi zawierać część sprawozdawczą – obowiązkowo należy zaznaczyć „wniosek sprawozdawczy” i wypełnić odpowiednie pola.</a:t>
            </a:r>
          </a:p>
          <a:p>
            <a:pPr marL="0" marR="0" lvl="0" indent="0" algn="l" defTabSz="1006475" rtl="0" eaLnBrk="0" fontAlgn="base" latinLnBrk="0" hangingPunct="0">
              <a:lnSpc>
                <a:spcPts val="2400"/>
              </a:lnSpc>
              <a:spcBef>
                <a:spcPts val="1100"/>
              </a:spcBef>
              <a:spcAft>
                <a:spcPct val="0"/>
              </a:spcAft>
              <a:buClr>
                <a:srgbClr val="003399"/>
              </a:buClr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0" marR="0" lvl="0" indent="0" algn="l" defTabSz="1006475" rtl="0" eaLnBrk="0" fontAlgn="base" latinLnBrk="0" hangingPunct="0">
              <a:lnSpc>
                <a:spcPts val="2400"/>
              </a:lnSpc>
              <a:spcBef>
                <a:spcPts val="1100"/>
              </a:spcBef>
              <a:spcAft>
                <a:spcPct val="0"/>
              </a:spcAft>
              <a:buClr>
                <a:srgbClr val="003399"/>
              </a:buClr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4. Złożenie szybkiego wniosku o zaliczkę 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(nie zawiera części sprawozdawczej)</a:t>
            </a:r>
          </a:p>
          <a:p>
            <a:pPr marL="0" marR="0" lvl="0" indent="0" algn="l" defTabSz="1006475" rtl="0" eaLnBrk="0" fontAlgn="base" latinLnBrk="0" hangingPunct="0">
              <a:lnSpc>
                <a:spcPts val="2400"/>
              </a:lnSpc>
              <a:spcBef>
                <a:spcPts val="1100"/>
              </a:spcBef>
              <a:spcAft>
                <a:spcPct val="0"/>
              </a:spcAft>
              <a:buClr>
                <a:srgbClr val="003399"/>
              </a:buClr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0" marR="0" lvl="0" indent="0" algn="l" defTabSz="1006475" rtl="0" eaLnBrk="0" fontAlgn="base" latinLnBrk="0" hangingPunct="0">
              <a:lnSpc>
                <a:spcPts val="2400"/>
              </a:lnSpc>
              <a:spcBef>
                <a:spcPts val="1100"/>
              </a:spcBef>
              <a:spcAft>
                <a:spcPct val="0"/>
              </a:spcAft>
              <a:buClr>
                <a:srgbClr val="003399"/>
              </a:buClr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5. Podpisanie </a:t>
            </a:r>
            <a:r>
              <a:rPr kumimoji="0" lang="pl-PL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wop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 przez osobę nieuprawnioną 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pl-PL" dirty="0"/>
              <a:t>Do pierwszego </a:t>
            </a:r>
            <a:r>
              <a:rPr lang="pl-PL" dirty="0" err="1"/>
              <a:t>WoP</a:t>
            </a:r>
            <a:r>
              <a:rPr lang="pl-PL" dirty="0"/>
              <a:t> należy dołączyć Listę osób upoważnionych do podpisywania wniosków o płatność.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pl-PL" dirty="0"/>
              <a:t>Każda zmiana osoby uprawnionej wymaga aktualizacji listy.</a:t>
            </a:r>
          </a:p>
          <a:p>
            <a:pPr marL="0" marR="0" lvl="0" indent="0" algn="l" defTabSz="1006475" rtl="0" eaLnBrk="0" fontAlgn="base" latinLnBrk="0" hangingPunct="0">
              <a:lnSpc>
                <a:spcPts val="2400"/>
              </a:lnSpc>
              <a:spcBef>
                <a:spcPts val="1100"/>
              </a:spcBef>
              <a:spcAft>
                <a:spcPct val="0"/>
              </a:spcAft>
              <a:buClr>
                <a:srgbClr val="003399"/>
              </a:buClr>
              <a:buSzTx/>
              <a:buNone/>
              <a:tabLst/>
              <a:defRPr/>
            </a:pPr>
            <a:endParaRPr kumimoji="0" lang="pl-PL" sz="1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0" indent="0">
              <a:buNone/>
            </a:pP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2333F3F-3826-0435-EB36-C91914C6A5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8E6BE7B-80CB-4926-B646-E23E8BCBFE23}" type="slidenum">
              <a:rPr lang="pl-PL" altLang="pl-PL" smtClean="0"/>
              <a:pPr>
                <a:defRPr/>
              </a:pPr>
              <a:t>4</a:t>
            </a:fld>
            <a:endParaRPr lang="pl-PL" alt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EF480D78-EB08-90C4-A154-5E45AD262D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402" y="6540888"/>
            <a:ext cx="6663506" cy="65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353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38CB38-5D24-D8E9-69C7-2C77C8C32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BE51DD2-1424-059C-602C-C4E70F903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4" y="465000"/>
            <a:ext cx="8640763" cy="457796"/>
          </a:xfrm>
        </p:spPr>
        <p:txBody>
          <a:bodyPr/>
          <a:lstStyle/>
          <a:p>
            <a:pPr algn="ctr"/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CIDFont+F1"/>
                <a:ea typeface="Open Sans" pitchFamily="2" charset="0"/>
                <a:cs typeface="Open Sans" pitchFamily="2" charset="0"/>
              </a:rPr>
              <a:t>Blok danych – Postęp rzeczowy 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CBF0569-9EE9-8D2B-775C-EE6F3DA5B7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9403" y="922795"/>
            <a:ext cx="8856886" cy="5665353"/>
          </a:xfrm>
        </p:spPr>
        <p:txBody>
          <a:bodyPr/>
          <a:lstStyle/>
          <a:p>
            <a:pPr marL="0" indent="0">
              <a:buNone/>
            </a:pPr>
            <a:endParaRPr lang="pl-PL" dirty="0"/>
          </a:p>
          <a:p>
            <a:pPr marL="342900" indent="-342900">
              <a:buFont typeface="+mj-lt"/>
              <a:buAutoNum type="arabicPeriod"/>
            </a:pPr>
            <a:r>
              <a:rPr lang="pl-PL" b="1" dirty="0"/>
              <a:t>Brak wypełnionego pola Problemy napotkane w trakcie weryfikacji projektu oraz Planowany przebieg realizacji projektu w bloku danych Postęp rzeczowy. </a:t>
            </a:r>
          </a:p>
          <a:p>
            <a:pPr marL="342900" indent="-342900">
              <a:buFont typeface="+mj-lt"/>
              <a:buAutoNum type="arabicPeriod"/>
            </a:pPr>
            <a:endParaRPr lang="pl-PL" b="1" dirty="0"/>
          </a:p>
          <a:p>
            <a:pPr marL="342900" indent="-342900">
              <a:buFont typeface="+mj-lt"/>
              <a:buAutoNum type="arabicPeriod"/>
            </a:pPr>
            <a:endParaRPr lang="pl-PL" b="1" dirty="0"/>
          </a:p>
          <a:p>
            <a:pPr marL="342900" indent="-342900">
              <a:buFont typeface="+mj-lt"/>
              <a:buAutoNum type="arabicPeriod"/>
            </a:pPr>
            <a:endParaRPr lang="pl-PL" dirty="0"/>
          </a:p>
          <a:p>
            <a:pPr marL="0" indent="0" algn="l">
              <a:lnSpc>
                <a:spcPct val="100000"/>
              </a:lnSpc>
              <a:spcBef>
                <a:spcPts val="600"/>
              </a:spcBef>
              <a:buNone/>
            </a:pPr>
            <a:endParaRPr lang="pl-PL" sz="1600" b="0" i="0" u="none" strike="noStrike" baseline="0" dirty="0">
              <a:latin typeface="CIDFont+F5"/>
            </a:endParaRPr>
          </a:p>
          <a:p>
            <a:pPr marL="0" indent="0" algn="l">
              <a:lnSpc>
                <a:spcPct val="100000"/>
              </a:lnSpc>
              <a:spcBef>
                <a:spcPts val="600"/>
              </a:spcBef>
              <a:buNone/>
            </a:pPr>
            <a:endParaRPr lang="pl-PL" sz="1600" dirty="0">
              <a:latin typeface="CIDFont+F5"/>
            </a:endParaRPr>
          </a:p>
          <a:p>
            <a:pPr marL="0" indent="0" algn="l">
              <a:lnSpc>
                <a:spcPct val="100000"/>
              </a:lnSpc>
              <a:spcBef>
                <a:spcPts val="600"/>
              </a:spcBef>
              <a:buNone/>
            </a:pPr>
            <a:endParaRPr lang="pl-PL" sz="1600" b="0" i="0" u="none" strike="noStrike" baseline="0" dirty="0">
              <a:latin typeface="CIDFont+F5"/>
            </a:endParaRP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pl-PL" dirty="0"/>
              <a:t>Należy opisać problemy napotkane podczas realizacji projektu oraz wskazać zadania niezrealizowane w okresie sprawozdawczym oraz przyczyny ich niewykonania.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pl-PL" dirty="0"/>
              <a:t>Należy podać czynniki utrudniające lub uniemożliwiające realizację zaplanowanych działań.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D3F1D83-C2EB-C01A-779E-81EFB986CE2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8E6BE7B-80CB-4926-B646-E23E8BCBFE23}" type="slidenum">
              <a:rPr kumimoji="0" lang="pl-PL" altLang="pl-PL" sz="1000" b="0" i="0" u="none" strike="noStrike" kern="1200" cap="none" spc="0" normalizeH="0" baseline="0" noProof="0" smtClean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pl-PL" altLang="pl-PL" sz="1000" b="0" i="0" u="none" strike="noStrike" kern="1200" cap="none" spc="0" normalizeH="0" baseline="0" noProof="0">
              <a:ln>
                <a:noFill/>
              </a:ln>
              <a:solidFill>
                <a:srgbClr val="002073"/>
              </a:solidFill>
              <a:effectLst/>
              <a:uLnTx/>
              <a:uFillTx/>
              <a:latin typeface="Open Sans" panose="020B0606030504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Obraz 5" descr="Ciąg znaków: FEPW, Rzeczpospolita Polska, UE i NFOŚiGW">
            <a:extLst>
              <a:ext uri="{FF2B5EF4-FFF2-40B4-BE49-F238E27FC236}">
                <a16:creationId xmlns:a16="http://schemas.microsoft.com/office/drawing/2014/main" id="{D965DCA9-F222-2E57-3474-259C42019E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345" y="6779368"/>
            <a:ext cx="6661371" cy="660499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AF1B37D6-EF49-5AC3-963E-2623D0C3A3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5506" y="2699717"/>
            <a:ext cx="6661371" cy="1372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1450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5B5496-D53F-19FD-A43D-7408BB4987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4F0CFE1-BD8F-7AB5-0DBF-9C2C7FF5E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1410" y="900113"/>
            <a:ext cx="9072910" cy="5904656"/>
          </a:xfrm>
        </p:spPr>
        <p:txBody>
          <a:bodyPr/>
          <a:lstStyle/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93ACF42-51CD-84E9-99DF-EE4E249E9E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8E6BE7B-80CB-4926-B646-E23E8BCBFE23}" type="slidenum">
              <a:rPr kumimoji="0" lang="pl-PL" altLang="pl-PL" sz="1000" b="0" i="0" u="none" strike="noStrike" kern="1200" cap="none" spc="0" normalizeH="0" baseline="0" noProof="0" smtClean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pl-PL" altLang="pl-PL" sz="1000" b="0" i="0" u="none" strike="noStrike" kern="1200" cap="none" spc="0" normalizeH="0" baseline="0" noProof="0">
              <a:ln>
                <a:noFill/>
              </a:ln>
              <a:solidFill>
                <a:srgbClr val="002073"/>
              </a:solidFill>
              <a:effectLst/>
              <a:uLnTx/>
              <a:uFillTx/>
              <a:latin typeface="Open Sans" panose="020B0606030504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Obraz 5" descr="Ciąg znaków: FEPW, Rzeczpospolita Polska, UE i NFOŚiGW">
            <a:extLst>
              <a:ext uri="{FF2B5EF4-FFF2-40B4-BE49-F238E27FC236}">
                <a16:creationId xmlns:a16="http://schemas.microsoft.com/office/drawing/2014/main" id="{FCEBF110-9B13-6801-2515-4758221DF1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345" y="6779368"/>
            <a:ext cx="6661371" cy="660499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C16A00E3-FEBD-570C-6F88-0C73DAD796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9272" y="1334486"/>
            <a:ext cx="5761219" cy="1371719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24D7166B-DA69-D69A-09A8-D0C82C8ED4C6}"/>
              </a:ext>
            </a:extLst>
          </p:cNvPr>
          <p:cNvSpPr txBox="1"/>
          <p:nvPr/>
        </p:nvSpPr>
        <p:spPr>
          <a:xfrm>
            <a:off x="953418" y="3778959"/>
            <a:ext cx="87112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pl-PL" sz="1800" b="0" i="0">
                <a:effectLst/>
                <a:latin typeface="Calibri" panose="020F0502020204030204" pitchFamily="34" charset="0"/>
              </a:rPr>
              <a:t>Ze względu na ograniczoną liczbę znaków należy opisywać przede wszystkim te zadania, w których planowane są działania lub ponoszone wydatki.</a:t>
            </a:r>
            <a:endParaRPr lang="pl-PL" sz="1800" b="0" i="0"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89528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709E96-90B6-C1DD-6C78-628E81F3F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47AD98F-9F84-3A92-F1F1-4FC452386D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525" y="971525"/>
            <a:ext cx="8640763" cy="5904656"/>
          </a:xfrm>
        </p:spPr>
        <p:txBody>
          <a:bodyPr/>
          <a:lstStyle/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B3C2CB9-7551-D286-ECCE-0114F23276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8E6BE7B-80CB-4926-B646-E23E8BCBFE23}" type="slidenum">
              <a:rPr kumimoji="0" lang="pl-PL" altLang="pl-PL" sz="1000" b="0" i="0" u="none" strike="noStrike" kern="1200" cap="none" spc="0" normalizeH="0" baseline="0" noProof="0" smtClean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pl-PL" altLang="pl-PL" sz="1000" b="0" i="0" u="none" strike="noStrike" kern="1200" cap="none" spc="0" normalizeH="0" baseline="0" noProof="0">
              <a:ln>
                <a:noFill/>
              </a:ln>
              <a:solidFill>
                <a:srgbClr val="002073"/>
              </a:solidFill>
              <a:effectLst/>
              <a:uLnTx/>
              <a:uFillTx/>
              <a:latin typeface="Open Sans" panose="020B0606030504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Obraz 5" descr="Ciąg znaków: FEPW, Rzeczpospolita Polska, UE i NFOŚiGW">
            <a:extLst>
              <a:ext uri="{FF2B5EF4-FFF2-40B4-BE49-F238E27FC236}">
                <a16:creationId xmlns:a16="http://schemas.microsoft.com/office/drawing/2014/main" id="{34A7D9F5-8E54-8BAC-3A62-8431A6D2FA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345" y="6779368"/>
            <a:ext cx="6661371" cy="660499"/>
          </a:xfrm>
          <a:prstGeom prst="rect">
            <a:avLst/>
          </a:prstGeom>
        </p:spPr>
      </p:pic>
      <p:sp>
        <p:nvSpPr>
          <p:cNvPr id="5" name="Tytuł 4">
            <a:extLst>
              <a:ext uri="{FF2B5EF4-FFF2-40B4-BE49-F238E27FC236}">
                <a16:creationId xmlns:a16="http://schemas.microsoft.com/office/drawing/2014/main" id="{EE7FF4F3-0B39-338E-CCD4-F0B0157D4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5" y="900113"/>
            <a:ext cx="8640763" cy="5472012"/>
          </a:xfrm>
        </p:spPr>
        <p:txBody>
          <a:bodyPr/>
          <a:lstStyle/>
          <a:p>
            <a:pPr marL="342900" indent="-342900" fontAlgn="t">
              <a:buFont typeface="+mj-lt"/>
              <a:buAutoNum type="arabicPeriod" startAt="2"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Brak informacji/oświadczenia potwierdzającego, że projekt jest realizowany zgodnie z zasadami równościowymi. </a:t>
            </a:r>
            <a:b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</a:br>
            <a:b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</a:br>
            <a:r>
              <a:rPr lang="pl-PL" sz="1800" dirty="0">
                <a:solidFill>
                  <a:schemeClr val="tx1"/>
                </a:solidFill>
              </a:rPr>
              <a:t>Beneficjenci oraz instytucje wdrażające FEPW są zobowiązani do przestrzegania:</a:t>
            </a:r>
            <a:br>
              <a:rPr lang="pl-PL" sz="1800" b="0" dirty="0">
                <a:solidFill>
                  <a:schemeClr val="tx1"/>
                </a:solidFill>
              </a:rPr>
            </a:br>
            <a:r>
              <a:rPr lang="pl-PL" sz="1800" b="0" dirty="0">
                <a:solidFill>
                  <a:schemeClr val="tx1"/>
                </a:solidFill>
              </a:rPr>
              <a:t>zasady równości szans i niedyskryminacji, w tym dostępności dla osób z niepełnosprawnościami,</a:t>
            </a:r>
            <a:br>
              <a:rPr lang="pl-PL" sz="1800" b="0" dirty="0">
                <a:solidFill>
                  <a:schemeClr val="tx1"/>
                </a:solidFill>
              </a:rPr>
            </a:br>
            <a:r>
              <a:rPr lang="pl-PL" sz="1800" b="0" dirty="0">
                <a:solidFill>
                  <a:schemeClr val="tx1"/>
                </a:solidFill>
              </a:rPr>
              <a:t>zasady równości kobiet i mężczyzn.</a:t>
            </a:r>
            <a:br>
              <a:rPr lang="pl-PL" sz="1800" b="0" dirty="0">
                <a:solidFill>
                  <a:schemeClr val="tx1"/>
                </a:solidFill>
              </a:rPr>
            </a:br>
            <a:r>
              <a:rPr lang="pl-PL" sz="1800" dirty="0">
                <a:solidFill>
                  <a:schemeClr val="tx1"/>
                </a:solidFill>
              </a:rPr>
              <a:t>Na każdym etapie realizacji projekt musi być zgodny z:</a:t>
            </a:r>
            <a:br>
              <a:rPr lang="pl-PL" sz="1800" b="0" dirty="0">
                <a:solidFill>
                  <a:schemeClr val="tx1"/>
                </a:solidFill>
              </a:rPr>
            </a:br>
            <a:r>
              <a:rPr lang="pl-PL" sz="1800" b="0" dirty="0">
                <a:solidFill>
                  <a:schemeClr val="tx1"/>
                </a:solidFill>
              </a:rPr>
              <a:t>Kartą Praw Podstawowych Unii Europejskiej (KPP),</a:t>
            </a:r>
            <a:br>
              <a:rPr lang="pl-PL" sz="1800" b="0" dirty="0">
                <a:solidFill>
                  <a:schemeClr val="tx1"/>
                </a:solidFill>
              </a:rPr>
            </a:br>
            <a:r>
              <a:rPr lang="pl-PL" sz="1800" b="0" dirty="0">
                <a:solidFill>
                  <a:schemeClr val="tx1"/>
                </a:solidFill>
              </a:rPr>
              <a:t>Konwencją o prawach osób z niepełnosprawnościami (KPON).</a:t>
            </a:r>
            <a:br>
              <a:rPr lang="pl-PL" sz="1800" b="0" dirty="0">
                <a:solidFill>
                  <a:schemeClr val="tx1"/>
                </a:solidFill>
              </a:rPr>
            </a:br>
            <a:b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</a:br>
            <a:b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</a:br>
            <a:br>
              <a:rPr lang="pl-PL" sz="1800" b="0" dirty="0">
                <a:solidFill>
                  <a:schemeClr val="tx1"/>
                </a:solidFill>
              </a:rPr>
            </a:br>
            <a:br>
              <a:rPr lang="pl-PL" b="0" dirty="0"/>
            </a:br>
            <a:b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660160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F51D10-420F-0B3C-0E0E-241D2A103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414C3C-45B2-9E50-187A-FEF4D4659A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525" y="539477"/>
            <a:ext cx="8640763" cy="6336704"/>
          </a:xfrm>
        </p:spPr>
        <p:txBody>
          <a:bodyPr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Beneficjent zobowiązany jest do przekazywania we wnioskach o płatność  informacji </a:t>
            </a:r>
            <a:br>
              <a:rPr kumimoji="0" lang="pl-PL" sz="1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kumimoji="0" lang="pl-PL" sz="1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  podjętych działaniach równościowych w realizowanym projekcie.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1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Open Sans" pitchFamily="2" charset="0"/>
              <a:cs typeface="Arial" panose="020B0604020202020204" pitchFamily="34" charset="0"/>
            </a:endParaRP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1" i="0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Open Sans" pitchFamily="2" charset="0"/>
              <a:cs typeface="Arial" panose="020B0604020202020204" pitchFamily="34" charset="0"/>
            </a:endParaRP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Open Sans" pitchFamily="2" charset="0"/>
                <a:cs typeface="Arial" panose="020B0604020202020204" pitchFamily="34" charset="0"/>
              </a:rPr>
              <a:t>Zalecenia IW: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1" i="0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Open Sans" pitchFamily="2" charset="0"/>
              <a:cs typeface="Arial" panose="020B0604020202020204" pitchFamily="34" charset="0"/>
            </a:endParaRPr>
          </a:p>
          <a:p>
            <a:pPr marL="0" lvl="0" indent="0" defTabSz="457200">
              <a:lnSpc>
                <a:spcPct val="100000"/>
              </a:lnSpc>
              <a:spcBef>
                <a:spcPct val="0"/>
              </a:spcBef>
              <a:buClrTx/>
              <a:buNone/>
              <a:defRPr/>
            </a:pPr>
            <a:r>
              <a:rPr lang="pl-PL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1.  </a:t>
            </a:r>
            <a:r>
              <a:rPr lang="pl-PL" u="sng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Wypełnienie części sprawozdawczej </a:t>
            </a:r>
            <a:r>
              <a:rPr lang="pl-PL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we wniosku o płatność (blok danych Postęp rzeczowy). Należy opisać jakie działania wyrównujące szanse zostały  zrealizowane oraz w jaki sposób ich realizacja wpłynęła na sytuację osób z niepełnosprawnościami, a także na równość kobiet i mężczyzn lub innych grup, w przypadku gdy wskazane zostały we wniosku o dofinansowanie. </a:t>
            </a:r>
            <a:br>
              <a:rPr lang="pl-PL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</a:br>
            <a:br>
              <a:rPr lang="pl-PL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</a:br>
            <a:r>
              <a:rPr lang="pl-PL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lub</a:t>
            </a:r>
            <a:br>
              <a:rPr lang="pl-PL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</a:br>
            <a:br>
              <a:rPr lang="pl-PL" b="1" dirty="0">
                <a:solidFill>
                  <a:srgbClr val="FF0000"/>
                </a:solidFill>
                <a:latin typeface="Calibri" panose="020F0502020204030204" pitchFamily="34" charset="0"/>
                <a:cs typeface="Arial" panose="020B0604020202020204" pitchFamily="34" charset="0"/>
              </a:rPr>
            </a:br>
            <a:r>
              <a:rPr lang="pl-PL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2. </a:t>
            </a:r>
            <a:r>
              <a:rPr lang="pl-PL" u="sng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Załączenie do </a:t>
            </a:r>
            <a:r>
              <a:rPr lang="pl-PL" u="sng" dirty="0" err="1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wop</a:t>
            </a:r>
            <a:r>
              <a:rPr lang="pl-PL" u="sng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Oświadczenia</a:t>
            </a:r>
            <a:r>
              <a:rPr lang="pl-PL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, iż projekt realizowany jest zgodnie z zasadą równości szans i niedyskryminacji oraz zasadą równości kobiet i mężczyzn, w projekcie umożliwiono wszystkim osobom sprawiedliwe i pełne uczestnictwo w działaniach projektowych i korzystanie z efektów projektu.  Potwierdzenie, że realizacja projektu nie narusza postanowień Karty Praw Podstawowych Unii Europejskiej z dnia 26 października 2012 r. (KPP)  oraz Konwencji o Prawach Osób Niepełnosprawnych z dnia 13 grudnia 2006 r. (KPON). </a:t>
            </a:r>
            <a:br>
              <a:rPr lang="pl-PL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</a:br>
            <a:r>
              <a:rPr lang="pl-PL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(Wop blok Załączniki). </a:t>
            </a:r>
            <a:br>
              <a:rPr lang="pl-PL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</a:b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BC85519-6A41-F0B5-42A0-1B598EC3F9B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8E6BE7B-80CB-4926-B646-E23E8BCBFE23}" type="slidenum">
              <a:rPr kumimoji="0" lang="pl-PL" altLang="pl-PL" sz="1000" b="0" i="0" u="none" strike="noStrike" kern="1200" cap="none" spc="0" normalizeH="0" baseline="0" noProof="0" smtClean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pl-PL" altLang="pl-PL" sz="1000" b="0" i="0" u="none" strike="noStrike" kern="1200" cap="none" spc="0" normalizeH="0" baseline="0" noProof="0">
              <a:ln>
                <a:noFill/>
              </a:ln>
              <a:solidFill>
                <a:srgbClr val="002073"/>
              </a:solidFill>
              <a:effectLst/>
              <a:uLnTx/>
              <a:uFillTx/>
              <a:latin typeface="Open Sans" panose="020B0606030504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Obraz 5" descr="Ciąg znaków: FEPW, Rzeczpospolita Polska, UE i NFOŚiGW">
            <a:extLst>
              <a:ext uri="{FF2B5EF4-FFF2-40B4-BE49-F238E27FC236}">
                <a16:creationId xmlns:a16="http://schemas.microsoft.com/office/drawing/2014/main" id="{BB492213-BC58-CBE6-F69E-139A38C3C2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345" y="6779368"/>
            <a:ext cx="6661371" cy="660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6860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EE5375-B46A-D8D5-C750-20EBDF098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4C56DDB-CB9D-CA4C-514C-092703EC6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525" y="755501"/>
            <a:ext cx="8640763" cy="6120680"/>
          </a:xfrm>
        </p:spPr>
        <p:txBody>
          <a:bodyPr/>
          <a:lstStyle/>
          <a:p>
            <a:pPr marL="0" indent="0">
              <a:buNone/>
            </a:pPr>
            <a:endParaRPr lang="pl-PL" dirty="0"/>
          </a:p>
          <a:p>
            <a:pPr marL="342900" marR="0" lvl="0" indent="-342900" algn="l" defTabSz="1006475" rtl="0" eaLnBrk="0" fontAlgn="base" latinLnBrk="0" hangingPunct="0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003399"/>
              </a:buClr>
              <a:buSzTx/>
              <a:buFontTx/>
              <a:buAutoNum type="arabicPeriod"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Błędny numer dokumentu księgowego, numeru księgowego  lub ewidencyjnego</a:t>
            </a:r>
          </a:p>
          <a:p>
            <a:pPr marR="0" lvl="0" algn="l" defTabSz="1006475" rtl="0" eaLnBrk="0" fontAlgn="base" latinLnBrk="0" hangingPunct="0">
              <a:lnSpc>
                <a:spcPts val="2400"/>
              </a:lnSpc>
              <a:spcBef>
                <a:spcPts val="1100"/>
              </a:spcBef>
              <a:spcAft>
                <a:spcPct val="0"/>
              </a:spcAft>
              <a:buClr>
                <a:srgbClr val="00339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8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W polu Numer dokumentu 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nie wpisujemy dodatkowych informacji typu: faktura nr, faktura VAT.</a:t>
            </a:r>
          </a:p>
          <a:p>
            <a:pPr marL="0" marR="0" lvl="0" indent="0" algn="l" defTabSz="1006475" rtl="0" eaLnBrk="0" fontAlgn="base" latinLnBrk="0" hangingPunct="0">
              <a:lnSpc>
                <a:spcPts val="2400"/>
              </a:lnSpc>
              <a:spcBef>
                <a:spcPts val="1100"/>
              </a:spcBef>
              <a:spcAft>
                <a:spcPct val="0"/>
              </a:spcAft>
              <a:buClr>
                <a:srgbClr val="003399"/>
              </a:buClr>
              <a:buSz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342900" marR="0" lvl="0" indent="-342900" algn="l" defTabSz="1006475" rtl="0" eaLnBrk="0" fontAlgn="base" latinLnBrk="0" hangingPunct="0">
              <a:lnSpc>
                <a:spcPts val="2400"/>
              </a:lnSpc>
              <a:spcBef>
                <a:spcPts val="1100"/>
              </a:spcBef>
              <a:spcAft>
                <a:spcPct val="0"/>
              </a:spcAft>
              <a:buClr>
                <a:srgbClr val="003399"/>
              </a:buClr>
              <a:buSzTx/>
              <a:buFont typeface="+mj-lt"/>
              <a:buAutoNum type="arabicPeriod" startAt="2"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Data zapłaty niezgodna z załączoną dokumentacją </a:t>
            </a:r>
          </a:p>
          <a:p>
            <a:pPr fontAlgn="t">
              <a:buFont typeface="Arial" panose="020B0604020202020204" pitchFamily="34" charset="0"/>
              <a:buChar char="•"/>
            </a:pPr>
            <a:r>
              <a:rPr lang="pl-PL" u="sng" dirty="0">
                <a:solidFill>
                  <a:srgbClr val="FF0000"/>
                </a:solidFill>
              </a:rPr>
              <a:t>W polu „Data zapłaty” </a:t>
            </a:r>
            <a:r>
              <a:rPr lang="pl-PL" dirty="0"/>
              <a:t>należy  wskazać zakres dat dokonania płatności, tj. najwcześniejszą i najpóźniejszą datę zapłaty.</a:t>
            </a:r>
          </a:p>
          <a:p>
            <a:pPr fontAlgn="t">
              <a:buFont typeface="Arial" panose="020B0604020202020204" pitchFamily="34" charset="0"/>
              <a:buChar char="•"/>
            </a:pPr>
            <a:endParaRPr lang="pl-PL" dirty="0"/>
          </a:p>
          <a:p>
            <a:pPr marL="342900" indent="-342900">
              <a:buClr>
                <a:srgbClr val="003399"/>
              </a:buClr>
              <a:buFont typeface="+mj-lt"/>
              <a:buAutoNum type="arabicPeriod" startAt="3"/>
              <a:defRPr/>
            </a:pPr>
            <a:r>
              <a:rPr lang="pl-PL" b="1" dirty="0"/>
              <a:t>Nieprawidłowy opis pola „Nazwa towaru lub usługi”.</a:t>
            </a:r>
          </a:p>
          <a:p>
            <a:pPr fontAlgn="t">
              <a:buFont typeface="Arial" panose="020B0604020202020204" pitchFamily="34" charset="0"/>
              <a:buChar char="•"/>
            </a:pPr>
            <a:r>
              <a:rPr lang="pl-PL" dirty="0"/>
              <a:t>Dla kontraktów niezarejestrowanych w module Zamówienia publiczne </a:t>
            </a:r>
            <a:r>
              <a:rPr lang="pl-PL" u="sng" dirty="0">
                <a:solidFill>
                  <a:srgbClr val="FF0000"/>
                </a:solidFill>
              </a:rPr>
              <a:t>w polu „Nazwa towaru lub usługi”</a:t>
            </a:r>
            <a:r>
              <a:rPr lang="pl-PL" dirty="0"/>
              <a:t> należy podać numer umowy/zlecenia, datę zawarcia kontraktu oraz nazwę wykonawcy.</a:t>
            </a:r>
          </a:p>
          <a:p>
            <a:pPr marR="0" lvl="0" algn="l" defTabSz="1006475" rtl="0" eaLnBrk="0" fontAlgn="base" latinLnBrk="0" hangingPunct="0">
              <a:lnSpc>
                <a:spcPts val="2400"/>
              </a:lnSpc>
              <a:spcBef>
                <a:spcPts val="1100"/>
              </a:spcBef>
              <a:spcAft>
                <a:spcPct val="0"/>
              </a:spcAft>
              <a:buClr>
                <a:srgbClr val="00339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8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W polu Numer kontraktu 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podajemy numery kontraktów zarejestrowanych </a:t>
            </a:r>
            <a:b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</a:b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w module Zamówienia publiczne.</a:t>
            </a:r>
          </a:p>
          <a:p>
            <a:pPr marL="0" marR="0" lvl="0" indent="0" algn="l" defTabSz="1006475" rtl="0" eaLnBrk="0" fontAlgn="base" latinLnBrk="0" hangingPunct="0">
              <a:lnSpc>
                <a:spcPts val="2400"/>
              </a:lnSpc>
              <a:spcBef>
                <a:spcPts val="1100"/>
              </a:spcBef>
              <a:spcAft>
                <a:spcPct val="0"/>
              </a:spcAft>
              <a:buClr>
                <a:srgbClr val="003399"/>
              </a:buClr>
              <a:buSzTx/>
              <a:buFontTx/>
              <a:buNone/>
              <a:tabLst/>
              <a:defRPr/>
            </a:pPr>
            <a:endParaRPr kumimoji="0" lang="pl-PL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0" indent="0">
              <a:buNone/>
            </a:pP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A747BDD-E336-7193-4D62-F2691EA877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8E6BE7B-80CB-4926-B646-E23E8BCBFE23}" type="slidenum">
              <a:rPr kumimoji="0" lang="pl-PL" altLang="pl-PL" sz="1000" b="0" i="0" u="none" strike="noStrike" kern="1200" cap="none" spc="0" normalizeH="0" baseline="0" noProof="0" smtClean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pl-PL" altLang="pl-PL" sz="1000" b="0" i="0" u="none" strike="noStrike" kern="1200" cap="none" spc="0" normalizeH="0" baseline="0" noProof="0">
              <a:ln>
                <a:noFill/>
              </a:ln>
              <a:solidFill>
                <a:srgbClr val="002073"/>
              </a:solidFill>
              <a:effectLst/>
              <a:uLnTx/>
              <a:uFillTx/>
              <a:latin typeface="Open Sans" panose="020B0606030504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Obraz 5" descr="Ciąg znaków: FEPW, Rzeczpospolita Polska, UE i NFOŚiGW">
            <a:extLst>
              <a:ext uri="{FF2B5EF4-FFF2-40B4-BE49-F238E27FC236}">
                <a16:creationId xmlns:a16="http://schemas.microsoft.com/office/drawing/2014/main" id="{EFD09E76-65F6-7A56-7DAA-23F5F78D91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345" y="6779368"/>
            <a:ext cx="6661371" cy="660499"/>
          </a:xfrm>
          <a:prstGeom prst="rect">
            <a:avLst/>
          </a:prstGeom>
        </p:spPr>
      </p:pic>
      <p:sp>
        <p:nvSpPr>
          <p:cNvPr id="5" name="Tytuł 4">
            <a:extLst>
              <a:ext uri="{FF2B5EF4-FFF2-40B4-BE49-F238E27FC236}">
                <a16:creationId xmlns:a16="http://schemas.microsoft.com/office/drawing/2014/main" id="{40981D0A-7137-AC51-CE28-DCBAF0E30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5" y="360362"/>
            <a:ext cx="8640763" cy="611163"/>
          </a:xfrm>
        </p:spPr>
        <p:txBody>
          <a:bodyPr/>
          <a:lstStyle/>
          <a:p>
            <a:pPr algn="ctr"/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CIDFont+F1"/>
                <a:ea typeface="Open Sans" pitchFamily="2" charset="0"/>
                <a:cs typeface="Open Sans" pitchFamily="2" charset="0"/>
              </a:rPr>
              <a:t>Blok danych – Zestawienie dokumentów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674826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4CC46-5D1A-9117-768D-6503A2481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78579E6-083B-513D-B277-BCF0EB8BF1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525" y="971525"/>
            <a:ext cx="8640763" cy="5904656"/>
          </a:xfrm>
        </p:spPr>
        <p:txBody>
          <a:bodyPr/>
          <a:lstStyle/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0745088-6B1F-262C-2FD1-272F5932AC9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8E6BE7B-80CB-4926-B646-E23E8BCBFE23}" type="slidenum">
              <a:rPr kumimoji="0" lang="pl-PL" altLang="pl-PL" sz="1000" b="0" i="0" u="none" strike="noStrike" kern="1200" cap="none" spc="0" normalizeH="0" baseline="0" noProof="0" smtClean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pl-PL" altLang="pl-PL" sz="1000" b="0" i="0" u="none" strike="noStrike" kern="1200" cap="none" spc="0" normalizeH="0" baseline="0" noProof="0">
              <a:ln>
                <a:noFill/>
              </a:ln>
              <a:solidFill>
                <a:srgbClr val="002073"/>
              </a:solidFill>
              <a:effectLst/>
              <a:uLnTx/>
              <a:uFillTx/>
              <a:latin typeface="Open Sans" panose="020B0606030504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Obraz 5" descr="Ciąg znaków: FEPW, Rzeczpospolita Polska, UE i NFOŚiGW">
            <a:extLst>
              <a:ext uri="{FF2B5EF4-FFF2-40B4-BE49-F238E27FC236}">
                <a16:creationId xmlns:a16="http://schemas.microsoft.com/office/drawing/2014/main" id="{BD36B6F4-EF85-AD12-DE8E-4EBA153FBC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345" y="6779368"/>
            <a:ext cx="6661371" cy="660499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541C4BCC-F8E3-A18A-519D-98EECA68FDD6}"/>
              </a:ext>
            </a:extLst>
          </p:cNvPr>
          <p:cNvSpPr txBox="1"/>
          <p:nvPr/>
        </p:nvSpPr>
        <p:spPr>
          <a:xfrm>
            <a:off x="1025525" y="1139905"/>
            <a:ext cx="8568853" cy="43755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1006475" rtl="0" eaLnBrk="0" fontAlgn="base" latinLnBrk="0" hangingPunct="0">
              <a:lnSpc>
                <a:spcPts val="2400"/>
              </a:lnSpc>
              <a:spcBef>
                <a:spcPts val="1100"/>
              </a:spcBef>
              <a:spcAft>
                <a:spcPct val="0"/>
              </a:spcAft>
              <a:buClr>
                <a:srgbClr val="003399"/>
              </a:buClr>
              <a:buSzTx/>
              <a:buFont typeface="+mj-lt"/>
              <a:buAutoNum type="arabicPeriod" startAt="4"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Brak wskazania czy wydatek rozlicza zaliczkę czy podlega refundacji</a:t>
            </a:r>
            <a: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.</a:t>
            </a:r>
          </a:p>
          <a:p>
            <a:pPr marL="285750" marR="0" lvl="0" indent="-285750" algn="l" defTabSz="1006475" rtl="0" eaLnBrk="0" fontAlgn="base" latinLnBrk="0" hangingPunct="0">
              <a:spcBef>
                <a:spcPts val="1100"/>
              </a:spcBef>
              <a:spcAft>
                <a:spcPct val="0"/>
              </a:spcAft>
              <a:buClr>
                <a:srgbClr val="00339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W przypadku </a:t>
            </a:r>
            <a:r>
              <a:rPr kumimoji="0" lang="pl-PL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wop</a:t>
            </a:r>
            <a: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 jednocześnie rozliczającego zaliczkę i refundacyjnego, </a:t>
            </a:r>
            <a:r>
              <a:rPr kumimoji="0" lang="pl-PL" sz="20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w polu Uwagi</a:t>
            </a:r>
            <a: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należy wpisać: 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Wydatek rozliczający zaliczkę lub  Wydatek do refundacji</a:t>
            </a:r>
            <a: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. </a:t>
            </a:r>
          </a:p>
          <a:p>
            <a:pPr marR="0" lvl="0" algn="l" defTabSz="1006475" rtl="0" eaLnBrk="0" fontAlgn="base" latinLnBrk="0" hangingPunct="0">
              <a:spcBef>
                <a:spcPts val="1100"/>
              </a:spcBef>
              <a:spcAft>
                <a:spcPct val="0"/>
              </a:spcAft>
              <a:buClr>
                <a:srgbClr val="003399"/>
              </a:buClr>
              <a:buSzTx/>
              <a:tabLst/>
              <a:defRPr/>
            </a:pPr>
            <a:endParaRPr kumimoji="0" lang="pl-PL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285750" lvl="0" indent="-285750" fontAlgn="t">
              <a:buFont typeface="Arial" panose="020B0604020202020204" pitchFamily="34" charset="0"/>
              <a:buChar char="•"/>
            </a:pPr>
            <a:r>
              <a:rPr lang="pl-PL" sz="2000" dirty="0">
                <a:latin typeface="Open Sans" pitchFamily="2" charset="0"/>
                <a:ea typeface="Open Sans" pitchFamily="2" charset="0"/>
                <a:cs typeface="Open Sans" pitchFamily="2" charset="0"/>
              </a:rPr>
              <a:t>Wydatek częściowo finansowany z zaliczki, a częściowo wykazywany do refundacji należy ująć w dwóch odrębnych pozycjach Zestawienia dokumentów.</a:t>
            </a:r>
          </a:p>
          <a:p>
            <a:pPr lvl="0" fontAlgn="t"/>
            <a:endParaRPr lang="pl-PL" sz="200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285750" lvl="0" indent="-285750" fontAlgn="t">
              <a:buFont typeface="Arial" panose="020B0604020202020204" pitchFamily="34" charset="0"/>
              <a:buChar char="•"/>
            </a:pPr>
            <a:r>
              <a:rPr lang="pl-PL" sz="2000" dirty="0">
                <a:latin typeface="Open Sans" pitchFamily="2" charset="0"/>
                <a:ea typeface="Open Sans" pitchFamily="2" charset="0"/>
                <a:cs typeface="Open Sans" pitchFamily="2" charset="0"/>
              </a:rPr>
              <a:t>Ten sam dokument księgowy może zostać wykazany więcej niż raz, jeśli jego pozycje dotyczą różnych kategorii wydatków, zadań lub rodzajów płatności (refundacja / rozliczenie zaliczki).</a:t>
            </a:r>
          </a:p>
        </p:txBody>
      </p:sp>
    </p:spTree>
    <p:extLst>
      <p:ext uri="{BB962C8B-B14F-4D97-AF65-F5344CB8AC3E}">
        <p14:creationId xmlns:p14="http://schemas.microsoft.com/office/powerpoint/2010/main" val="40196435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59C563-913A-ED42-17EC-3E43D8252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426D5F3-F00E-6627-B8FF-851B4CDDC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5" y="360363"/>
            <a:ext cx="8640763" cy="539750"/>
          </a:xfrm>
        </p:spPr>
        <p:txBody>
          <a:bodyPr/>
          <a:lstStyle/>
          <a:p>
            <a:pPr algn="ctr"/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CIDFont+F1"/>
                <a:ea typeface="Open Sans" pitchFamily="2" charset="0"/>
                <a:cs typeface="Open Sans" pitchFamily="2" charset="0"/>
              </a:rPr>
              <a:t>Przykład: </a:t>
            </a:r>
            <a:r>
              <a:rPr kumimoji="0" lang="pl-PL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CIDFont+F1"/>
                <a:ea typeface="Open Sans" pitchFamily="2" charset="0"/>
                <a:cs typeface="Open Sans" pitchFamily="2" charset="0"/>
              </a:rPr>
              <a:t>wop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CIDFont+F1"/>
                <a:ea typeface="Open Sans" pitchFamily="2" charset="0"/>
                <a:cs typeface="Open Sans" pitchFamily="2" charset="0"/>
              </a:rPr>
              <a:t> rozliczający zaliczkę, refundacyjny, sprawozdawczy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EAF822D-2548-09C1-340D-FE17559223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525" y="971525"/>
            <a:ext cx="8640763" cy="5904656"/>
          </a:xfrm>
        </p:spPr>
        <p:txBody>
          <a:bodyPr/>
          <a:lstStyle/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4667CE1-EB6E-AEFE-7E47-062AE102FC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8E6BE7B-80CB-4926-B646-E23E8BCBFE23}" type="slidenum">
              <a:rPr kumimoji="0" lang="pl-PL" altLang="pl-PL" sz="1000" b="0" i="0" u="none" strike="noStrike" kern="1200" cap="none" spc="0" normalizeH="0" baseline="0" noProof="0" smtClean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pl-PL" altLang="pl-PL" sz="1000" b="0" i="0" u="none" strike="noStrike" kern="1200" cap="none" spc="0" normalizeH="0" baseline="0" noProof="0">
              <a:ln>
                <a:noFill/>
              </a:ln>
              <a:solidFill>
                <a:srgbClr val="002073"/>
              </a:solidFill>
              <a:effectLst/>
              <a:uLnTx/>
              <a:uFillTx/>
              <a:latin typeface="Open Sans" panose="020B0606030504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Obraz 5" descr="Ciąg znaków: FEPW, Rzeczpospolita Polska, UE i NFOŚiGW">
            <a:extLst>
              <a:ext uri="{FF2B5EF4-FFF2-40B4-BE49-F238E27FC236}">
                <a16:creationId xmlns:a16="http://schemas.microsoft.com/office/drawing/2014/main" id="{87038554-F1D4-3376-2A25-0AE90CE435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345" y="6779368"/>
            <a:ext cx="6661371" cy="660499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F363013E-B0AA-739F-02DF-DF53BB8B94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410" y="1062531"/>
            <a:ext cx="8492464" cy="5291787"/>
          </a:xfrm>
          <a:prstGeom prst="rect">
            <a:avLst/>
          </a:prstGeom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57E0879F-8147-C238-D208-C6AE14D346B7}"/>
              </a:ext>
            </a:extLst>
          </p:cNvPr>
          <p:cNvSpPr txBox="1"/>
          <p:nvPr/>
        </p:nvSpPr>
        <p:spPr>
          <a:xfrm>
            <a:off x="3329682" y="4427909"/>
            <a:ext cx="2304256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l-PL" sz="1200" dirty="0">
                <a:solidFill>
                  <a:srgbClr val="FF0000"/>
                </a:solidFill>
              </a:rPr>
              <a:t>Brak numeru umowy z wykonawcą, daty zawarcia umowy, nazwy wykonawcy </a:t>
            </a:r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7377C47C-D4A9-4D4C-E0F4-ED085AAC9B55}"/>
              </a:ext>
            </a:extLst>
          </p:cNvPr>
          <p:cNvCxnSpPr>
            <a:cxnSpLocks/>
          </p:cNvCxnSpPr>
          <p:nvPr/>
        </p:nvCxnSpPr>
        <p:spPr>
          <a:xfrm flipV="1">
            <a:off x="2393578" y="4751074"/>
            <a:ext cx="864096" cy="3249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164CE9AE-81DE-3212-12BE-21D274AD5BA1}"/>
              </a:ext>
            </a:extLst>
          </p:cNvPr>
          <p:cNvSpPr txBox="1"/>
          <p:nvPr/>
        </p:nvSpPr>
        <p:spPr>
          <a:xfrm>
            <a:off x="3329682" y="5508029"/>
            <a:ext cx="2376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>
                <a:solidFill>
                  <a:srgbClr val="FF0000"/>
                </a:solidFill>
              </a:rPr>
              <a:t>Brak informacji czy wydatek rozliczający zaliczkę czy do refundacji </a:t>
            </a:r>
          </a:p>
        </p:txBody>
      </p:sp>
      <p:sp>
        <p:nvSpPr>
          <p:cNvPr id="15" name="Prostokąt 14">
            <a:extLst>
              <a:ext uri="{FF2B5EF4-FFF2-40B4-BE49-F238E27FC236}">
                <a16:creationId xmlns:a16="http://schemas.microsoft.com/office/drawing/2014/main" id="{C79F1776-06D7-710B-4B5B-7D279BB34D99}"/>
              </a:ext>
            </a:extLst>
          </p:cNvPr>
          <p:cNvSpPr/>
          <p:nvPr/>
        </p:nvSpPr>
        <p:spPr>
          <a:xfrm>
            <a:off x="3329682" y="5499291"/>
            <a:ext cx="2304256" cy="646331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7" name="Łącznik prosty ze strzałką 16">
            <a:extLst>
              <a:ext uri="{FF2B5EF4-FFF2-40B4-BE49-F238E27FC236}">
                <a16:creationId xmlns:a16="http://schemas.microsoft.com/office/drawing/2014/main" id="{C00C4304-3F0F-4D70-0098-C55D9E565085}"/>
              </a:ext>
            </a:extLst>
          </p:cNvPr>
          <p:cNvCxnSpPr/>
          <p:nvPr/>
        </p:nvCxnSpPr>
        <p:spPr>
          <a:xfrm>
            <a:off x="1745506" y="5652045"/>
            <a:ext cx="136815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rostokąt 6">
            <a:extLst>
              <a:ext uri="{FF2B5EF4-FFF2-40B4-BE49-F238E27FC236}">
                <a16:creationId xmlns:a16="http://schemas.microsoft.com/office/drawing/2014/main" id="{3B21BBCF-EA07-6106-EFF8-3D6723562F53}"/>
              </a:ext>
            </a:extLst>
          </p:cNvPr>
          <p:cNvSpPr/>
          <p:nvPr/>
        </p:nvSpPr>
        <p:spPr>
          <a:xfrm>
            <a:off x="1025525" y="2267669"/>
            <a:ext cx="5760541" cy="32488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8ECB39E6-7718-F1C0-E44B-549CB479B2C1}"/>
              </a:ext>
            </a:extLst>
          </p:cNvPr>
          <p:cNvSpPr/>
          <p:nvPr/>
        </p:nvSpPr>
        <p:spPr>
          <a:xfrm>
            <a:off x="1025525" y="4283893"/>
            <a:ext cx="719981" cy="1440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FAE720C5-0FEF-2956-1031-92AF68C7CC89}"/>
              </a:ext>
            </a:extLst>
          </p:cNvPr>
          <p:cNvSpPr/>
          <p:nvPr/>
        </p:nvSpPr>
        <p:spPr>
          <a:xfrm>
            <a:off x="6966716" y="4283893"/>
            <a:ext cx="683446" cy="1440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B7AC17D8-CE3A-C68B-1EB5-06373FCB1653}"/>
              </a:ext>
            </a:extLst>
          </p:cNvPr>
          <p:cNvSpPr/>
          <p:nvPr/>
        </p:nvSpPr>
        <p:spPr>
          <a:xfrm>
            <a:off x="6966716" y="2843733"/>
            <a:ext cx="467422" cy="1440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340560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620027-83B7-C139-2856-513CCE462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523EB21-8611-3AB1-1D15-A7E4FA8CAF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525" y="360362"/>
            <a:ext cx="8640763" cy="6227787"/>
          </a:xfrm>
        </p:spPr>
        <p:txBody>
          <a:bodyPr/>
          <a:lstStyle/>
          <a:p>
            <a:pPr marL="342900" marR="0" lvl="0" indent="-342900" algn="l" defTabSz="1006475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3399"/>
              </a:buClr>
              <a:buSzTx/>
              <a:buFont typeface="+mj-lt"/>
              <a:buAutoNum type="arabicPeriod" startAt="5"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Brak kompletności dokumentów potwierdzających poniesienie wydatku, załączonych do Zestawienia dokumentów w CST2021: </a:t>
            </a:r>
          </a:p>
          <a:p>
            <a:pPr marL="250825" marR="0" lvl="0" indent="-250825" algn="l" defTabSz="1006475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339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dokumentu księgowego wraz z opisem </a:t>
            </a:r>
          </a:p>
          <a:p>
            <a:pPr>
              <a:lnSpc>
                <a:spcPct val="100000"/>
              </a:lnSpc>
              <a:spcBef>
                <a:spcPts val="600"/>
              </a:spcBef>
              <a:buClr>
                <a:srgbClr val="003399"/>
              </a:buClr>
              <a:buFont typeface="Arial" panose="020B0604020202020204" pitchFamily="34" charset="0"/>
              <a:buChar char="•"/>
              <a:defRPr/>
            </a:pPr>
            <a:r>
              <a:rPr lang="pl-PL" b="1" dirty="0">
                <a:solidFill>
                  <a:srgbClr val="000000"/>
                </a:solidFill>
              </a:rPr>
              <a:t>dokumentu bankowego potwierdzającego dokonanie płatności</a:t>
            </a:r>
            <a:endParaRPr kumimoji="0" lang="pl-PL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250825" marR="0" lvl="0" indent="-250825" algn="l" defTabSz="1006475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339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protokołu odbioru </a:t>
            </a:r>
          </a:p>
          <a:p>
            <a:pPr marL="250825" marR="0" lvl="0" indent="-250825" algn="l" defTabSz="1006475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339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umowy z wykonawcą jeśli nie została zamieszczona w module zamówienia publiczne</a:t>
            </a:r>
          </a:p>
          <a:p>
            <a:pPr marL="250825" marR="0" lvl="0" indent="-250825" algn="l" defTabSz="1006475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339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pl-PL" dirty="0">
              <a:solidFill>
                <a:srgbClr val="000000"/>
              </a:solidFill>
            </a:endParaRPr>
          </a:p>
          <a:p>
            <a:pPr marL="250825" marR="0" lvl="0" indent="-250825" algn="l" defTabSz="1006475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339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dirty="0"/>
              <a:t>Jeśli nie zawarto umowy z wykonawcą, należy przedłożyć dokumenty potwierdzające sposób jego wyboru (np. zlecenie, zapytanie ofertowe, e-mail lub oświadczenie).</a:t>
            </a:r>
          </a:p>
          <a:p>
            <a:pPr marL="250825" marR="0" lvl="0" indent="-250825" algn="l" defTabSz="1006475" rtl="0" eaLnBrk="0" fontAlgn="base" latinLnBrk="0" hangingPunct="0">
              <a:lnSpc>
                <a:spcPts val="2400"/>
              </a:lnSpc>
              <a:spcBef>
                <a:spcPts val="1100"/>
              </a:spcBef>
              <a:spcAft>
                <a:spcPct val="0"/>
              </a:spcAft>
              <a:buClr>
                <a:srgbClr val="00339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W przypadku braku protokołu należy dołączyć Oświadczenie, potwierdzające odbiór;</a:t>
            </a:r>
          </a:p>
          <a:p>
            <a:pPr marL="342900" marR="0" lvl="0" indent="-342900" algn="l" defTabSz="1006475" rtl="0" eaLnBrk="0" fontAlgn="base" latinLnBrk="0" hangingPunct="0">
              <a:lnSpc>
                <a:spcPts val="2400"/>
              </a:lnSpc>
              <a:spcBef>
                <a:spcPts val="1100"/>
              </a:spcBef>
              <a:spcAft>
                <a:spcPct val="0"/>
              </a:spcAft>
              <a:buClr>
                <a:srgbClr val="003399"/>
              </a:buClr>
              <a:buSzTx/>
              <a:buFont typeface="+mj-lt"/>
              <a:buAutoNum type="arabicPeriod" startAt="6"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Brak potwierdzenia płatności na 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pełną kwotę faktury. </a:t>
            </a:r>
          </a:p>
          <a:p>
            <a:pPr marL="342900" marR="0" lvl="0" indent="-342900" algn="l" defTabSz="1006475" rtl="0" eaLnBrk="0" fontAlgn="base" latinLnBrk="0" hangingPunct="0">
              <a:lnSpc>
                <a:spcPts val="2400"/>
              </a:lnSpc>
              <a:spcBef>
                <a:spcPts val="1100"/>
              </a:spcBef>
              <a:spcAft>
                <a:spcPct val="0"/>
              </a:spcAft>
              <a:buClr>
                <a:srgbClr val="003399"/>
              </a:buClr>
              <a:buSzTx/>
              <a:buFont typeface="+mj-lt"/>
              <a:buAutoNum type="arabicPeriod" startAt="6"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Przy zakupach internetowych brak możliwości powiązania potwierdzenia przelewu z fakturą. </a:t>
            </a:r>
          </a:p>
          <a:p>
            <a:pPr marL="250825" marR="0" lvl="0" indent="-250825" algn="l" defTabSz="1006475" rtl="0" eaLnBrk="0" fontAlgn="base" latinLnBrk="0" hangingPunct="0">
              <a:lnSpc>
                <a:spcPts val="2400"/>
              </a:lnSpc>
              <a:spcBef>
                <a:spcPts val="1100"/>
              </a:spcBef>
              <a:spcAft>
                <a:spcPct val="0"/>
              </a:spcAft>
              <a:buClr>
                <a:srgbClr val="00339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Należy złożyć dodatkowe wyjaśnienie.</a:t>
            </a:r>
          </a:p>
          <a:p>
            <a:pPr marL="0" indent="0">
              <a:buNone/>
            </a:pP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247D5A1-CCE8-4AAA-4F9E-9E18A602AC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8E6BE7B-80CB-4926-B646-E23E8BCBFE23}" type="slidenum">
              <a:rPr kumimoji="0" lang="pl-PL" altLang="pl-PL" sz="1000" b="0" i="0" u="none" strike="noStrike" kern="1200" cap="none" spc="0" normalizeH="0" baseline="0" noProof="0" smtClean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pl-PL" altLang="pl-PL" sz="1000" b="0" i="0" u="none" strike="noStrike" kern="1200" cap="none" spc="0" normalizeH="0" baseline="0" noProof="0">
              <a:ln>
                <a:noFill/>
              </a:ln>
              <a:solidFill>
                <a:srgbClr val="002073"/>
              </a:solidFill>
              <a:effectLst/>
              <a:uLnTx/>
              <a:uFillTx/>
              <a:latin typeface="Open Sans" panose="020B0606030504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Obraz 5" descr="Ciąg znaków: FEPW, Rzeczpospolita Polska, UE i NFOŚiGW">
            <a:extLst>
              <a:ext uri="{FF2B5EF4-FFF2-40B4-BE49-F238E27FC236}">
                <a16:creationId xmlns:a16="http://schemas.microsoft.com/office/drawing/2014/main" id="{8A658FD3-B8A6-F171-B960-DC903B210A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345" y="6779368"/>
            <a:ext cx="6661371" cy="660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9369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E350C10-0CB7-9E41-4CC8-DF50FAD49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5" y="210538"/>
            <a:ext cx="8640763" cy="1306495"/>
          </a:xfrm>
        </p:spPr>
        <p:txBody>
          <a:bodyPr/>
          <a:lstStyle/>
          <a:p>
            <a:pPr marL="457200" indent="-457200">
              <a:buFont typeface="+mj-lt"/>
              <a:buAutoNum type="arabicPeriod" startAt="8"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Nieprawidłowy opis dokumentu księgowego. </a:t>
            </a:r>
            <a:b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</a:b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Brak numeru umowy. </a:t>
            </a:r>
            <a:b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</a:br>
            <a:r>
              <a:rPr kumimoji="0" lang="pl-PL" sz="2000" b="1" i="0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Brak jednoznacznego powiązania  załącznika z fakturą. </a:t>
            </a:r>
            <a:br>
              <a:rPr kumimoji="0" lang="pl-PL" sz="2000" b="1" i="0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</a:br>
            <a:endParaRPr lang="pl-PL" sz="2000" dirty="0">
              <a:solidFill>
                <a:schemeClr val="tx1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BDF9FF1-DEE2-65D8-B13B-D9BB832A52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525" y="1517033"/>
            <a:ext cx="8640763" cy="4999108"/>
          </a:xfrm>
        </p:spPr>
        <p:txBody>
          <a:bodyPr/>
          <a:lstStyle/>
          <a:p>
            <a:pPr marL="0" marR="0" lvl="0" indent="0" algn="l" defTabSz="1006475" rtl="0" eaLnBrk="0" fontAlgn="base" latinLnBrk="0" hangingPunct="0">
              <a:lnSpc>
                <a:spcPts val="2400"/>
              </a:lnSpc>
              <a:spcBef>
                <a:spcPts val="1100"/>
              </a:spcBef>
              <a:spcAft>
                <a:spcPct val="0"/>
              </a:spcAft>
              <a:buClr>
                <a:srgbClr val="003399"/>
              </a:buClr>
              <a:buSzTx/>
              <a:buFontTx/>
              <a:buNone/>
              <a:tabLst/>
              <a:defRPr/>
            </a:pPr>
            <a:endParaRPr kumimoji="0" lang="pl-PL" sz="1800" b="1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pl-PL" dirty="0"/>
              <a:t>Na dowodzie księgowym należy umieścić numer </a:t>
            </a:r>
            <a:r>
              <a:rPr lang="pl-PL" dirty="0" err="1"/>
              <a:t>UoD</a:t>
            </a:r>
            <a:r>
              <a:rPr lang="pl-PL" dirty="0"/>
              <a:t> FEPW.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pl-PL" dirty="0"/>
              <a:t>Numer </a:t>
            </a:r>
            <a:r>
              <a:rPr lang="pl-PL" dirty="0" err="1"/>
              <a:t>UoD</a:t>
            </a:r>
            <a:r>
              <a:rPr lang="pl-PL" dirty="0"/>
              <a:t> może zostać zamieszczony na awersie lub rewersie faktury.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pl-PL" dirty="0"/>
              <a:t>Jeżeli numer </a:t>
            </a:r>
            <a:r>
              <a:rPr lang="pl-PL" dirty="0" err="1"/>
              <a:t>UoD</a:t>
            </a:r>
            <a:r>
              <a:rPr lang="pl-PL" dirty="0"/>
              <a:t> znajduje się na rewersie faktury, należy zamieścić informację jednoznacznie identyfikującą dokument, np.: </a:t>
            </a:r>
            <a:r>
              <a:rPr lang="pl-PL" b="1" dirty="0"/>
              <a:t>„Rewers faktury nr …”</a:t>
            </a:r>
            <a:r>
              <a:rPr lang="pl-PL" dirty="0"/>
              <a:t>.</a:t>
            </a:r>
          </a:p>
          <a:p>
            <a:pPr marL="0" marR="0" lvl="0" indent="0" algn="l" defTabSz="1006475" rtl="0" eaLnBrk="0" fontAlgn="base" latinLnBrk="0" hangingPunct="0">
              <a:lnSpc>
                <a:spcPts val="2400"/>
              </a:lnSpc>
              <a:spcBef>
                <a:spcPts val="1100"/>
              </a:spcBef>
              <a:spcAft>
                <a:spcPct val="0"/>
              </a:spcAft>
              <a:buClr>
                <a:srgbClr val="003399"/>
              </a:buClr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0" marR="0" lvl="0" indent="0" algn="l" defTabSz="1006475" rtl="0" eaLnBrk="0" fontAlgn="base" latinLnBrk="0" hangingPunct="0">
              <a:lnSpc>
                <a:spcPts val="2400"/>
              </a:lnSpc>
              <a:spcBef>
                <a:spcPts val="1100"/>
              </a:spcBef>
              <a:spcAft>
                <a:spcPct val="0"/>
              </a:spcAft>
              <a:buClr>
                <a:srgbClr val="003399"/>
              </a:buClr>
              <a:buSzTx/>
              <a:buFontTx/>
              <a:buNone/>
              <a:tabLst/>
              <a:defRPr/>
            </a:pPr>
            <a:r>
              <a:rPr kumimoji="0" lang="pl-PL" sz="1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Opis dowodu księgowego można umieścić:</a:t>
            </a:r>
          </a:p>
          <a:p>
            <a:pPr marL="250825" marR="0" lvl="0" indent="-250825" algn="l" defTabSz="1006475" rtl="0" eaLnBrk="0" fontAlgn="base" latinLnBrk="0" hangingPunct="0">
              <a:lnSpc>
                <a:spcPts val="2400"/>
              </a:lnSpc>
              <a:spcBef>
                <a:spcPts val="1100"/>
              </a:spcBef>
              <a:spcAft>
                <a:spcPct val="0"/>
              </a:spcAft>
              <a:buClr>
                <a:srgbClr val="00339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na rewersie faktury (konieczny zapis „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Rewers faktury nr 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…”) </a:t>
            </a:r>
          </a:p>
          <a:p>
            <a:pPr fontAlgn="t">
              <a:buFont typeface="Arial" panose="020B0604020202020204" pitchFamily="34" charset="0"/>
              <a:buChar char="•"/>
            </a:pPr>
            <a:r>
              <a:rPr lang="pl-PL" dirty="0"/>
              <a:t>jako załącznik do faktury: </a:t>
            </a:r>
          </a:p>
          <a:p>
            <a:pPr marL="504825" lvl="1" indent="0" fontAlgn="t">
              <a:buNone/>
            </a:pPr>
            <a:r>
              <a:rPr lang="pl-PL" dirty="0"/>
              <a:t>na fakturze: </a:t>
            </a:r>
            <a:r>
              <a:rPr lang="pl-PL" b="1" dirty="0"/>
              <a:t>„Faktura zawiera załącznik nr 1”</a:t>
            </a:r>
            <a:r>
              <a:rPr lang="pl-PL" dirty="0"/>
              <a:t>.</a:t>
            </a:r>
          </a:p>
          <a:p>
            <a:pPr marL="504825" lvl="1" indent="0" fontAlgn="t">
              <a:buNone/>
            </a:pPr>
            <a:r>
              <a:rPr lang="pl-PL" dirty="0"/>
              <a:t>na załączniku: </a:t>
            </a:r>
            <a:r>
              <a:rPr lang="pl-PL" b="1" dirty="0"/>
              <a:t>„Załącznik nr 1 do faktury nr …”</a:t>
            </a:r>
            <a:endParaRPr lang="pl-PL" dirty="0"/>
          </a:p>
          <a:p>
            <a:pPr marL="342900" marR="0" lvl="0" indent="-342900" algn="l" defTabSz="1006475" rtl="0" eaLnBrk="0" fontAlgn="base" latinLnBrk="0" hangingPunct="0">
              <a:lnSpc>
                <a:spcPts val="2400"/>
              </a:lnSpc>
              <a:spcBef>
                <a:spcPts val="1100"/>
              </a:spcBef>
              <a:spcAft>
                <a:spcPct val="0"/>
              </a:spcAft>
              <a:buClr>
                <a:srgbClr val="003399"/>
              </a:buClr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pl-PL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6C230330-5618-C04F-31E2-C820420F405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8E6BE7B-80CB-4926-B646-E23E8BCBFE23}" type="slidenum">
              <a:rPr lang="pl-PL" altLang="pl-PL" smtClean="0"/>
              <a:pPr>
                <a:defRPr/>
              </a:pPr>
              <a:t>13</a:t>
            </a:fld>
            <a:endParaRPr lang="pl-PL" alt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BA06E3D9-37D2-770A-A878-E04990C3DA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386" y="6690712"/>
            <a:ext cx="6663506" cy="65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5344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00DB421-3408-A42C-4011-1E9680F1C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5" y="360362"/>
            <a:ext cx="8640763" cy="683171"/>
          </a:xfrm>
        </p:spPr>
        <p:txBody>
          <a:bodyPr/>
          <a:lstStyle/>
          <a:p>
            <a:pPr algn="ctr"/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Zalecany wzór opisu dokumentu księgowego :</a:t>
            </a:r>
            <a:endParaRPr lang="pl-PL" dirty="0"/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FB5AF87C-3FF3-B41A-584E-167BCC1230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42160" y="1042988"/>
            <a:ext cx="6007493" cy="5616575"/>
          </a:xfrm>
          <a:prstGeom prst="rect">
            <a:avLst/>
          </a:prstGeom>
        </p:spPr>
      </p:pic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1C85B64-862F-45CB-99AC-A3AB9CA38F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8E6BE7B-80CB-4926-B646-E23E8BCBFE23}" type="slidenum">
              <a:rPr lang="pl-PL" altLang="pl-PL" smtClean="0"/>
              <a:pPr>
                <a:defRPr/>
              </a:pPr>
              <a:t>14</a:t>
            </a:fld>
            <a:endParaRPr lang="pl-PL" alt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F7FD8A95-EAF4-403C-B705-10DCF32455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378" y="6690712"/>
            <a:ext cx="6663506" cy="65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6656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8E4ACBA-19E9-5616-7E9E-AA4B6509F0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5" y="360362"/>
            <a:ext cx="8640763" cy="539155"/>
          </a:xfrm>
        </p:spPr>
        <p:txBody>
          <a:bodyPr/>
          <a:lstStyle/>
          <a:p>
            <a:pPr algn="ctr"/>
            <a:r>
              <a:rPr lang="pl-PL" dirty="0">
                <a:solidFill>
                  <a:srgbClr val="002073"/>
                </a:solidFill>
                <a:latin typeface="CIDFont+F1"/>
              </a:rPr>
              <a:t>Blok danych</a:t>
            </a:r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CIDFont+F1"/>
                <a:ea typeface="Open Sans" pitchFamily="2" charset="0"/>
                <a:cs typeface="Open Sans" pitchFamily="2" charset="0"/>
              </a:rPr>
              <a:t> – Uproszczone metody rozliczania </a:t>
            </a:r>
            <a:endParaRPr lang="pl-PL" dirty="0"/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B1AE5DCA-7A41-AEB1-99B5-627719C06B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3378" y="6659562"/>
            <a:ext cx="6663506" cy="658425"/>
          </a:xfrm>
          <a:prstGeom prst="rect">
            <a:avLst/>
          </a:prstGeom>
        </p:spPr>
      </p:pic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A75C0D0-6013-48B3-04E2-615FFD72840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8E6BE7B-80CB-4926-B646-E23E8BCBFE23}" type="slidenum">
              <a:rPr lang="pl-PL" altLang="pl-PL" smtClean="0"/>
              <a:pPr>
                <a:defRPr/>
              </a:pPr>
              <a:t>15</a:t>
            </a:fld>
            <a:endParaRPr lang="pl-PL" altLang="pl-PL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1545DA4D-7CB3-338E-9700-71664C8C83B1}"/>
              </a:ext>
            </a:extLst>
          </p:cNvPr>
          <p:cNvSpPr txBox="1"/>
          <p:nvPr/>
        </p:nvSpPr>
        <p:spPr>
          <a:xfrm>
            <a:off x="1025525" y="1223261"/>
            <a:ext cx="8568853" cy="40248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1006475" rtl="0" eaLnBrk="0" fontAlgn="base" latinLnBrk="0" hangingPunct="0">
              <a:lnSpc>
                <a:spcPts val="2400"/>
              </a:lnSpc>
              <a:spcBef>
                <a:spcPts val="1100"/>
              </a:spcBef>
              <a:spcAft>
                <a:spcPct val="0"/>
              </a:spcAft>
              <a:buClr>
                <a:srgbClr val="003399"/>
              </a:buClr>
              <a:buSzTx/>
              <a:buFont typeface="+mj-lt"/>
              <a:buAutoNum type="arabicPeriod"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Beneficjent nie wykazał we wniosku o płatność kosztów pośrednich</a:t>
            </a:r>
          </a:p>
          <a:p>
            <a:pPr marR="0" lvl="0" algn="l" defTabSz="1006475" rtl="0" eaLnBrk="0" fontAlgn="base" latinLnBrk="0" hangingPunct="0">
              <a:lnSpc>
                <a:spcPts val="2400"/>
              </a:lnSpc>
              <a:spcBef>
                <a:spcPts val="1100"/>
              </a:spcBef>
              <a:spcAft>
                <a:spcPct val="0"/>
              </a:spcAft>
              <a:buClr>
                <a:srgbClr val="003399"/>
              </a:buClr>
              <a:buSzTx/>
              <a:tabLst/>
              <a:defRPr/>
            </a:pPr>
            <a:endParaRPr kumimoji="0" lang="pl-PL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l-PL" sz="2000" dirty="0"/>
              <a:t>Koszty pośrednie rozliczane są stawką ryczałtową w wysokości </a:t>
            </a:r>
            <a:r>
              <a:rPr lang="pl-PL" sz="2000" b="1" dirty="0"/>
              <a:t>7% kwalifikowalnych kosztów bezpośrednich</a:t>
            </a:r>
            <a:r>
              <a:rPr lang="pl-PL" sz="2000" dirty="0"/>
              <a:t>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l-PL" sz="2000" dirty="0"/>
              <a:t>Należy je wykazywać w </a:t>
            </a:r>
            <a:r>
              <a:rPr lang="pl-PL" sz="2000" b="1" dirty="0"/>
              <a:t>każdym wniosku o płatność</a:t>
            </a:r>
            <a:r>
              <a:rPr lang="pl-PL" sz="2000" dirty="0"/>
              <a:t> (rozliczającym zaliczkę i refundacyjnym).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l-PL" sz="2000" dirty="0"/>
              <a:t>Koszty pośrednie należy ująć w module </a:t>
            </a:r>
            <a:r>
              <a:rPr lang="pl-PL" sz="2000" b="1" dirty="0"/>
              <a:t>„Uproszczone metody rozliczania”</a:t>
            </a:r>
            <a:r>
              <a:rPr lang="pl-PL" sz="2000" dirty="0"/>
              <a:t>.</a:t>
            </a:r>
          </a:p>
          <a:p>
            <a:pPr marL="0" marR="0" lvl="0" indent="0" algn="l" defTabSz="1006475" rtl="0" eaLnBrk="0" fontAlgn="base" latinLnBrk="0" hangingPunct="0">
              <a:lnSpc>
                <a:spcPts val="2400"/>
              </a:lnSpc>
              <a:spcBef>
                <a:spcPts val="1100"/>
              </a:spcBef>
              <a:spcAft>
                <a:spcPct val="0"/>
              </a:spcAft>
              <a:buClr>
                <a:srgbClr val="003399"/>
              </a:buClr>
              <a:buSzTx/>
              <a:buFontTx/>
              <a:buNone/>
              <a:tabLst/>
              <a:defRPr/>
            </a:pPr>
            <a:endParaRPr kumimoji="0" lang="pl-PL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342900" marR="0" lvl="0" indent="-342900" algn="l" defTabSz="1006475" rtl="0" eaLnBrk="0" fontAlgn="base" latinLnBrk="0" hangingPunct="0">
              <a:lnSpc>
                <a:spcPts val="2400"/>
              </a:lnSpc>
              <a:spcBef>
                <a:spcPts val="1100"/>
              </a:spcBef>
              <a:spcAft>
                <a:spcPct val="0"/>
              </a:spcAft>
              <a:buClr>
                <a:srgbClr val="003399"/>
              </a:buClr>
              <a:buSzTx/>
              <a:buFont typeface="+mj-lt"/>
              <a:buAutoNum type="arabicPeriod" startAt="2"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Przekroczenie poziomu dofinansowania UE lub kosztów pośrednich wynikające z zaokrągleń groszowych.</a:t>
            </a:r>
          </a:p>
          <a:p>
            <a:pPr marR="0" lvl="0" algn="l" defTabSz="1006475" rtl="0" eaLnBrk="0" fontAlgn="base" latinLnBrk="0" hangingPunct="0">
              <a:lnSpc>
                <a:spcPts val="2400"/>
              </a:lnSpc>
              <a:spcBef>
                <a:spcPts val="1100"/>
              </a:spcBef>
              <a:spcAft>
                <a:spcPct val="0"/>
              </a:spcAft>
              <a:buClr>
                <a:srgbClr val="003399"/>
              </a:buClr>
              <a:buSzTx/>
              <a:tabLst/>
              <a:defRPr/>
            </a:pPr>
            <a:endParaRPr kumimoji="0" lang="pl-PL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93522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0D272C3-88AD-3FE1-10C8-238ED5797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5" y="360362"/>
            <a:ext cx="8640763" cy="395139"/>
          </a:xfrm>
        </p:spPr>
        <p:txBody>
          <a:bodyPr/>
          <a:lstStyle/>
          <a:p>
            <a:pPr algn="ctr"/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CIDFont+F1"/>
                <a:ea typeface="Open Sans" pitchFamily="2" charset="0"/>
                <a:cs typeface="Open Sans" pitchFamily="2" charset="0"/>
              </a:rPr>
              <a:t>Blok danych – Załączniki 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A493ABA-1232-7BAB-E7FC-1D7599F08A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525" y="1043533"/>
            <a:ext cx="8640763" cy="5616030"/>
          </a:xfrm>
        </p:spPr>
        <p:txBody>
          <a:bodyPr/>
          <a:lstStyle/>
          <a:p>
            <a:pPr marL="342900" lvl="0" indent="-342900">
              <a:buClr>
                <a:srgbClr val="003399"/>
              </a:buClr>
              <a:buAutoNum type="arabicPeriod"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Brak Oświadczenia, iż  </a:t>
            </a:r>
            <a:r>
              <a:rPr lang="pl-PL" dirty="0">
                <a:solidFill>
                  <a:srgbClr val="000000"/>
                </a:solidFill>
              </a:rPr>
              <a:t>projekt realizowany jest zgodnie z zasadą równości szans i niedyskryminacji oraz zasadą równości kobiet i mężczyzn</a:t>
            </a:r>
            <a:r>
              <a:rPr lang="pl-PL" b="1" dirty="0">
                <a:solidFill>
                  <a:srgbClr val="000000"/>
                </a:solidFill>
              </a:rPr>
              <a:t>, w przypadku gdy nie zostało to opisane w części sprawozdawczej </a:t>
            </a:r>
            <a:r>
              <a:rPr lang="pl-PL" b="1" dirty="0" err="1">
                <a:solidFill>
                  <a:srgbClr val="000000"/>
                </a:solidFill>
              </a:rPr>
              <a:t>wop</a:t>
            </a:r>
            <a:r>
              <a:rPr lang="pl-PL" b="1" dirty="0">
                <a:solidFill>
                  <a:srgbClr val="000000"/>
                </a:solidFill>
              </a:rPr>
              <a:t>. </a:t>
            </a:r>
          </a:p>
          <a:p>
            <a:pPr marL="342900" lvl="0" indent="-342900">
              <a:buClr>
                <a:srgbClr val="003399"/>
              </a:buClr>
              <a:buAutoNum type="arabicPeriod"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Brak Oświadczenia potwierdzającego realizację działań informacyjno-promocyjnych 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rozliczanych w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wop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  zgodnie z „Podręcznikiem wnioskodawcy </a:t>
            </a:r>
            <a:b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</a:b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i beneficjenta Funduszy Europejskich na lata 2021-2027 w zakresie informacji </a:t>
            </a:r>
            <a:b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</a:b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i promocji„. </a:t>
            </a:r>
            <a:endParaRPr lang="pl-PL" dirty="0">
              <a:solidFill>
                <a:srgbClr val="000000"/>
              </a:solidFill>
            </a:endParaRPr>
          </a:p>
          <a:p>
            <a:pPr marL="342900" lvl="0" indent="-342900">
              <a:buClr>
                <a:srgbClr val="003399"/>
              </a:buClr>
              <a:buAutoNum type="arabicPeriod"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Brak  Oświadczenia o kwalifikowalności wynagrodzeń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 w przypadku rozliczania wynagrodzeń pracowników merytorycznych w kategorii Personel projektu.</a:t>
            </a:r>
          </a:p>
          <a:p>
            <a:pPr marL="342900" lvl="0" indent="-342900">
              <a:buClr>
                <a:srgbClr val="003399"/>
              </a:buClr>
              <a:buAutoNum type="arabicPeriod"/>
              <a:defRPr/>
            </a:pPr>
            <a:r>
              <a:rPr lang="pl-PL" b="1" dirty="0">
                <a:solidFill>
                  <a:srgbClr val="000000"/>
                </a:solidFill>
              </a:rPr>
              <a:t>Brak wyciągu z konta zaliczkowego </a:t>
            </a:r>
            <a:r>
              <a:rPr lang="pl-PL" dirty="0">
                <a:solidFill>
                  <a:srgbClr val="000000"/>
                </a:solidFill>
              </a:rPr>
              <a:t>potwierdzającego rozliczenie zaliczki.</a:t>
            </a:r>
          </a:p>
          <a:p>
            <a:pPr marL="342900" lvl="0" indent="-342900">
              <a:buClr>
                <a:srgbClr val="003399"/>
              </a:buClr>
              <a:buAutoNum type="arabicPeriod"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3399"/>
              </a:buClr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W oświadczeniach należy wskazać aktualny numer wniosku, </a:t>
            </a:r>
          </a:p>
          <a:p>
            <a:pPr marL="0" marR="0" lvl="0" indent="0" algn="ctr" defTabSz="1006475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3399"/>
              </a:buClr>
              <a:buSzTx/>
              <a:buFontTx/>
              <a:buNone/>
              <a:tabLst/>
              <a:defRPr/>
            </a:pPr>
            <a:r>
              <a:rPr kumimoji="0" lang="pl-PL" sz="18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bez numeru wersji </a:t>
            </a:r>
            <a:r>
              <a:rPr kumimoji="0" lang="pl-PL" sz="1800" b="1" i="0" u="sng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wop</a:t>
            </a:r>
            <a:r>
              <a:rPr kumimoji="0" lang="pl-PL" sz="18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.</a:t>
            </a:r>
          </a:p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DD09B46-EFC5-E6DE-18E8-D7F587557D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8E6BE7B-80CB-4926-B646-E23E8BCBFE23}" type="slidenum">
              <a:rPr lang="pl-PL" altLang="pl-PL" smtClean="0"/>
              <a:pPr>
                <a:defRPr/>
              </a:pPr>
              <a:t>16</a:t>
            </a:fld>
            <a:endParaRPr lang="pl-PL" alt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C72E674B-4EFC-67DE-2120-82B4BFF1E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378" y="6659562"/>
            <a:ext cx="6663506" cy="65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7939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B03137A-4EF1-236B-A7A2-B1C84510C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5" y="360362"/>
            <a:ext cx="8640763" cy="658425"/>
          </a:xfrm>
        </p:spPr>
        <p:txBody>
          <a:bodyPr/>
          <a:lstStyle/>
          <a:p>
            <a:pPr algn="ctr"/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Moduł Baza Personelu </a:t>
            </a:r>
            <a:endParaRPr lang="pl-PL" dirty="0"/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43345AA7-D46A-AA65-BF36-51CDC40F5C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7394" y="6690712"/>
            <a:ext cx="6663506" cy="658425"/>
          </a:xfrm>
          <a:prstGeom prst="rect">
            <a:avLst/>
          </a:prstGeom>
        </p:spPr>
      </p:pic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A473477-0ADB-A4CE-BA27-746A9F553E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8E6BE7B-80CB-4926-B646-E23E8BCBFE23}" type="slidenum">
              <a:rPr lang="pl-PL" altLang="pl-PL" smtClean="0"/>
              <a:pPr>
                <a:defRPr/>
              </a:pPr>
              <a:t>17</a:t>
            </a:fld>
            <a:endParaRPr lang="pl-PL" altLang="pl-PL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F30C1E4E-F62B-E062-D079-B76E0B7C2CC9}"/>
              </a:ext>
            </a:extLst>
          </p:cNvPr>
          <p:cNvSpPr txBox="1"/>
          <p:nvPr/>
        </p:nvSpPr>
        <p:spPr>
          <a:xfrm>
            <a:off x="1023937" y="1403573"/>
            <a:ext cx="8567266" cy="26526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006475" rtl="0" eaLnBrk="0" fontAlgn="base" latinLnBrk="0" hangingPunct="0">
              <a:lnSpc>
                <a:spcPts val="2400"/>
              </a:lnSpc>
              <a:spcBef>
                <a:spcPts val="1100"/>
              </a:spcBef>
              <a:spcAft>
                <a:spcPct val="0"/>
              </a:spcAft>
              <a:buClr>
                <a:srgbClr val="003399"/>
              </a:buClr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Brak wypełnionej Bazy Personelu w przypadku rozliczania wynagrodzeń pracowników merytorycznych w kategorii Personel projektu. </a:t>
            </a:r>
          </a:p>
          <a:p>
            <a:pPr marL="0" marR="0" lvl="0" indent="0" algn="l" defTabSz="1006475" rtl="0" eaLnBrk="0" fontAlgn="base" latinLnBrk="0" hangingPunct="0">
              <a:lnSpc>
                <a:spcPts val="2400"/>
              </a:lnSpc>
              <a:spcBef>
                <a:spcPts val="1100"/>
              </a:spcBef>
              <a:spcAft>
                <a:spcPct val="0"/>
              </a:spcAft>
              <a:buClr>
                <a:srgbClr val="003399"/>
              </a:buClr>
              <a:buSzTx/>
              <a:buFontTx/>
              <a:buNone/>
              <a:tabLst/>
              <a:defRPr/>
            </a:pPr>
            <a:endParaRPr kumimoji="0" lang="pl-PL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250825" marR="0" lvl="0" indent="-250825" algn="l" defTabSz="1006475" rtl="0" eaLnBrk="0" fontAlgn="base" latinLnBrk="0" hangingPunct="0">
              <a:lnSpc>
                <a:spcPts val="2400"/>
              </a:lnSpc>
              <a:spcBef>
                <a:spcPts val="1100"/>
              </a:spcBef>
              <a:spcAft>
                <a:spcPct val="0"/>
              </a:spcAft>
              <a:buClr>
                <a:srgbClr val="00339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Bazy Personelu nie wypełniamy dla pracowników rozliczanych w ramach kosztów pośrednich. </a:t>
            </a:r>
          </a:p>
          <a:p>
            <a:pPr marL="250825" marR="0" lvl="0" indent="-250825" algn="l" defTabSz="1006475" rtl="0" eaLnBrk="0" fontAlgn="base" latinLnBrk="0" hangingPunct="0">
              <a:lnSpc>
                <a:spcPts val="2400"/>
              </a:lnSpc>
              <a:spcBef>
                <a:spcPts val="1100"/>
              </a:spcBef>
              <a:spcAft>
                <a:spcPct val="0"/>
              </a:spcAft>
              <a:buClr>
                <a:srgbClr val="00339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Uzupełniona Baza personelu w CST powinna mieć status "przesłany", </a:t>
            </a:r>
            <a:b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</a:b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a nie w "przygotowaniu".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6A1BAA38-10E2-BB77-0DF5-CC7AC5AE45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5706" y="4154161"/>
            <a:ext cx="3823547" cy="214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0642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E7D7CE-2DBB-F45C-CFB4-412D06D82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5" y="539477"/>
            <a:ext cx="8640763" cy="658425"/>
          </a:xfrm>
        </p:spPr>
        <p:txBody>
          <a:bodyPr/>
          <a:lstStyle/>
          <a:p>
            <a:pPr algn="ctr"/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CIDFont+F1"/>
                <a:ea typeface="Open Sans" pitchFamily="2" charset="0"/>
                <a:cs typeface="Open Sans" pitchFamily="2" charset="0"/>
              </a:rPr>
              <a:t>Moduł Zamówienia Publiczne </a:t>
            </a:r>
            <a:endParaRPr lang="pl-PL" dirty="0"/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1F5D54D3-4ECA-2CFC-C7C7-1C89CD140D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7394" y="6659562"/>
            <a:ext cx="6663506" cy="658425"/>
          </a:xfrm>
          <a:prstGeom prst="rect">
            <a:avLst/>
          </a:prstGeom>
        </p:spPr>
      </p:pic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3859C1B-0D03-1946-4E48-E43727D5B0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8E6BE7B-80CB-4926-B646-E23E8BCBFE23}" type="slidenum">
              <a:rPr lang="pl-PL" altLang="pl-PL" smtClean="0"/>
              <a:pPr>
                <a:defRPr/>
              </a:pPr>
              <a:t>18</a:t>
            </a:fld>
            <a:endParaRPr lang="pl-PL" altLang="pl-PL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05F94BB3-9CAB-52CC-E481-B9FB448BA837}"/>
              </a:ext>
            </a:extLst>
          </p:cNvPr>
          <p:cNvSpPr txBox="1"/>
          <p:nvPr/>
        </p:nvSpPr>
        <p:spPr>
          <a:xfrm>
            <a:off x="1052174" y="1619597"/>
            <a:ext cx="8639175" cy="26526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006475" rtl="0" eaLnBrk="0" fontAlgn="base" latinLnBrk="0" hangingPunct="0">
              <a:lnSpc>
                <a:spcPts val="2400"/>
              </a:lnSpc>
              <a:spcBef>
                <a:spcPts val="1100"/>
              </a:spcBef>
              <a:spcAft>
                <a:spcPct val="0"/>
              </a:spcAft>
              <a:buClr>
                <a:srgbClr val="003399"/>
              </a:buClr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1. Brak bieżącego wypełnienia modułu Zamówienia publiczne.</a:t>
            </a:r>
          </a:p>
          <a:p>
            <a:pPr marL="0" marR="0" lvl="0" indent="0" algn="l" defTabSz="1006475" rtl="0" eaLnBrk="0" fontAlgn="base" latinLnBrk="0" hangingPunct="0">
              <a:lnSpc>
                <a:spcPts val="2400"/>
              </a:lnSpc>
              <a:spcBef>
                <a:spcPts val="1100"/>
              </a:spcBef>
              <a:spcAft>
                <a:spcPct val="0"/>
              </a:spcAft>
              <a:buClr>
                <a:srgbClr val="003399"/>
              </a:buClr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0" marR="0" lvl="0" indent="0" algn="l" defTabSz="1006475" rtl="0" eaLnBrk="0" fontAlgn="base" latinLnBrk="0" hangingPunct="0">
              <a:lnSpc>
                <a:spcPts val="2400"/>
              </a:lnSpc>
              <a:spcBef>
                <a:spcPts val="1100"/>
              </a:spcBef>
              <a:spcAft>
                <a:spcPct val="0"/>
              </a:spcAft>
              <a:buClr>
                <a:srgbClr val="003399"/>
              </a:buClr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Moduł zamówienia publiczne dotyczy postepowań realizowanych w oparciu </a:t>
            </a:r>
            <a:b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</a:b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o prawo zamówień publicznych, nie dotyczy postepowań dokumentowanych </a:t>
            </a:r>
            <a:b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</a:b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w bazie konkurencyjności.  </a:t>
            </a:r>
          </a:p>
          <a:p>
            <a:pPr marL="0" marR="0" lvl="0" indent="0" algn="l" defTabSz="1006475" rtl="0" eaLnBrk="0" fontAlgn="base" latinLnBrk="0" hangingPunct="0">
              <a:lnSpc>
                <a:spcPts val="2400"/>
              </a:lnSpc>
              <a:spcBef>
                <a:spcPts val="1100"/>
              </a:spcBef>
              <a:spcAft>
                <a:spcPct val="0"/>
              </a:spcAft>
              <a:buClr>
                <a:srgbClr val="003399"/>
              </a:buClr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Rejestracja zamówień kontraktów i ich wykonawców, których wartość przekracza próg 130.000 PLN.</a:t>
            </a:r>
          </a:p>
        </p:txBody>
      </p:sp>
    </p:spTree>
    <p:extLst>
      <p:ext uri="{BB962C8B-B14F-4D97-AF65-F5344CB8AC3E}">
        <p14:creationId xmlns:p14="http://schemas.microsoft.com/office/powerpoint/2010/main" val="9855603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0DB992F-FA0F-4A19-AFD2-23C9C9A33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5" y="539477"/>
            <a:ext cx="8640763" cy="648072"/>
          </a:xfrm>
        </p:spPr>
        <p:txBody>
          <a:bodyPr/>
          <a:lstStyle/>
          <a:p>
            <a:pPr algn="ctr"/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CIDFont+F1"/>
                <a:ea typeface="Open Sans" pitchFamily="2" charset="0"/>
                <a:cs typeface="Open Sans" pitchFamily="2" charset="0"/>
              </a:rPr>
              <a:t>Moduł Harmonogram Płatności 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2E9B205-87A3-338F-9731-79EBBAE7FC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525" y="1259557"/>
            <a:ext cx="8640763" cy="5400006"/>
          </a:xfrm>
        </p:spPr>
        <p:txBody>
          <a:bodyPr/>
          <a:lstStyle/>
          <a:p>
            <a:pPr marL="342900" marR="0" lvl="0" indent="-342900" algn="l" defTabSz="1006475" rtl="0" eaLnBrk="0" fontAlgn="base" latinLnBrk="0" hangingPunct="0">
              <a:lnSpc>
                <a:spcPts val="2400"/>
              </a:lnSpc>
              <a:spcBef>
                <a:spcPts val="1100"/>
              </a:spcBef>
              <a:spcAft>
                <a:spcPct val="0"/>
              </a:spcAft>
              <a:buClr>
                <a:srgbClr val="003399"/>
              </a:buClr>
              <a:buSzTx/>
              <a:buFontTx/>
              <a:buAutoNum type="arabicPeriod"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Przekazanie dane niezgodne z zatwierdzonym Harmonogramem Płatności stanowiącym załącznik do Umowy / Aneksu </a:t>
            </a:r>
          </a:p>
          <a:p>
            <a:pPr marL="342900" marR="0" lvl="0" indent="-342900" algn="l" defTabSz="1006475" rtl="0" eaLnBrk="0" fontAlgn="base" latinLnBrk="0" hangingPunct="0">
              <a:lnSpc>
                <a:spcPts val="2400"/>
              </a:lnSpc>
              <a:spcBef>
                <a:spcPts val="1100"/>
              </a:spcBef>
              <a:spcAft>
                <a:spcPct val="0"/>
              </a:spcAft>
              <a:buClr>
                <a:srgbClr val="003399"/>
              </a:buClr>
              <a:buSzTx/>
              <a:buFontTx/>
              <a:buAutoNum type="arabicPeriod"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Błędnie wyliczone wydatki kwalifikowalne</a:t>
            </a:r>
          </a:p>
          <a:p>
            <a:pPr marL="0" indent="0">
              <a:buNone/>
            </a:pP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39BEEE3-4D6F-D932-1E66-6804505CBE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8E6BE7B-80CB-4926-B646-E23E8BCBFE23}" type="slidenum">
              <a:rPr lang="pl-PL" altLang="pl-PL" smtClean="0"/>
              <a:pPr>
                <a:defRPr/>
              </a:pPr>
              <a:t>19</a:t>
            </a:fld>
            <a:endParaRPr lang="pl-PL" alt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486D3E5F-9CE1-CAFB-B621-CBC64A32AB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402" y="6690712"/>
            <a:ext cx="6663506" cy="658425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2306316F-C0F0-1726-D740-53910CCACB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695" y="2303926"/>
            <a:ext cx="8742422" cy="4206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3097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392DC-9684-0D2A-9B06-4198E35D23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1B42E537-D52D-AC1E-2B99-777CE91CE3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7394" y="6659562"/>
            <a:ext cx="6663506" cy="658425"/>
          </a:xfrm>
          <a:prstGeom prst="rect">
            <a:avLst/>
          </a:prstGeom>
        </p:spPr>
      </p:pic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6E69C8A7-DA05-9DB2-B369-99E872F8928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8E6BE7B-80CB-4926-B646-E23E8BCBFE23}" type="slidenum">
              <a:rPr kumimoji="0" lang="pl-PL" altLang="pl-PL" sz="1000" b="0" i="0" u="none" strike="noStrike" kern="1200" cap="none" spc="0" normalizeH="0" baseline="0" noProof="0" smtClean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pl-PL" altLang="pl-PL" sz="1000" b="0" i="0" u="none" strike="noStrike" kern="1200" cap="none" spc="0" normalizeH="0" baseline="0" noProof="0">
              <a:ln>
                <a:noFill/>
              </a:ln>
              <a:solidFill>
                <a:srgbClr val="002073"/>
              </a:solidFill>
              <a:effectLst/>
              <a:uLnTx/>
              <a:uFillTx/>
              <a:latin typeface="Open Sans" panose="020B0606030504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04F1EEF4-9FA4-4780-45DB-053C00A0D57E}"/>
              </a:ext>
            </a:extLst>
          </p:cNvPr>
          <p:cNvSpPr txBox="1"/>
          <p:nvPr/>
        </p:nvSpPr>
        <p:spPr>
          <a:xfrm>
            <a:off x="1167756" y="246128"/>
            <a:ext cx="8496944" cy="1790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0825" marR="0" lvl="0" indent="-250825" algn="l" defTabSz="1006475" rtl="0" eaLnBrk="0" fontAlgn="base" latinLnBrk="0" hangingPunct="0">
              <a:spcBef>
                <a:spcPts val="1100"/>
              </a:spcBef>
              <a:spcAft>
                <a:spcPct val="0"/>
              </a:spcAft>
              <a:buClr>
                <a:srgbClr val="003399"/>
              </a:buClr>
              <a:buSzTx/>
              <a:buFontTx/>
              <a:buBlip>
                <a:blip r:embed="rId3"/>
              </a:buBlip>
              <a:tabLst/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Zalecenia w zakresie wzoru wniosku o płatność beneficjenta w ramach programu </a:t>
            </a:r>
            <a:r>
              <a:rPr kumimoji="0" lang="pl-PL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FEnIKS</a:t>
            </a: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 2021-2027</a:t>
            </a:r>
          </a:p>
          <a:p>
            <a:pPr marL="250825" marR="0" lvl="0" indent="-250825" algn="l" defTabSz="1006475" rtl="0" eaLnBrk="0" fontAlgn="base" latinLnBrk="0" hangingPunct="0">
              <a:spcBef>
                <a:spcPts val="1100"/>
              </a:spcBef>
              <a:spcAft>
                <a:spcPct val="0"/>
              </a:spcAft>
              <a:buClr>
                <a:srgbClr val="003399"/>
              </a:buClr>
              <a:buSzTx/>
              <a:buFontTx/>
              <a:buBlip>
                <a:blip r:embed="rId3"/>
              </a:buBlip>
              <a:tabLst/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Instrukcja użytkownika SL2021 – obszar Wnioski o płatność. Wersja dla Beneficjentów</a:t>
            </a:r>
          </a:p>
          <a:p>
            <a:pPr marL="250825" marR="0" lvl="0" indent="-250825" algn="l" defTabSz="1006475" rtl="0" eaLnBrk="0" fontAlgn="base" latinLnBrk="0" hangingPunct="0">
              <a:spcBef>
                <a:spcPts val="1100"/>
              </a:spcBef>
              <a:spcAft>
                <a:spcPct val="0"/>
              </a:spcAft>
              <a:buClr>
                <a:srgbClr val="003399"/>
              </a:buClr>
              <a:buSzTx/>
              <a:buFontTx/>
              <a:buBlip>
                <a:blip r:embed="rId3"/>
              </a:buBlip>
              <a:tabLst/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Instrukcje użytkownika w aplikacji CST </a:t>
            </a:r>
            <a:r>
              <a:rPr kumimoji="0" lang="pl-PL" sz="1600" b="0" i="0" u="sng" strike="noStrike" kern="1200" cap="none" spc="0" normalizeH="0" baseline="0" noProof="0" dirty="0">
                <a:ln>
                  <a:noFill/>
                </a:ln>
                <a:solidFill>
                  <a:srgbClr val="0D47A1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  <a:hlinkClick r:id="rId4"/>
              </a:rPr>
              <a:t>https://instrukcje.cst2021.gov.pl</a:t>
            </a:r>
            <a:endParaRPr kumimoji="0" lang="pl-PL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R="0" lvl="0" algn="l" defTabSz="1006475" rtl="0" eaLnBrk="0" fontAlgn="base" latinLnBrk="0" hangingPunct="0">
              <a:lnSpc>
                <a:spcPts val="2400"/>
              </a:lnSpc>
              <a:spcBef>
                <a:spcPts val="1100"/>
              </a:spcBef>
              <a:spcAft>
                <a:spcPct val="0"/>
              </a:spcAft>
              <a:buClr>
                <a:srgbClr val="003399"/>
              </a:buClr>
              <a:buSzTx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ED328B44-3770-6618-A7F5-20B4A4BC7C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8716" y="1835566"/>
            <a:ext cx="3427895" cy="1996895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DBC32E7E-EDA3-7884-324A-232CEBEFA7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51162" y="1926958"/>
            <a:ext cx="5058089" cy="1492839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4B3BA808-764F-B4BB-4040-7CBEC08D6B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5426" y="4036783"/>
            <a:ext cx="4578493" cy="2127688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03F3BB1B-9A06-2E1A-4CA7-DB46F102D1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0002" y="4109941"/>
            <a:ext cx="3830921" cy="1909585"/>
          </a:xfrm>
          <a:prstGeom prst="rect">
            <a:avLst/>
          </a:prstGeom>
        </p:spPr>
      </p:pic>
      <p:sp>
        <p:nvSpPr>
          <p:cNvPr id="11" name="Strzałka: w prawo 10">
            <a:extLst>
              <a:ext uri="{FF2B5EF4-FFF2-40B4-BE49-F238E27FC236}">
                <a16:creationId xmlns:a16="http://schemas.microsoft.com/office/drawing/2014/main" id="{464E3D75-E933-C899-E722-E61677F01240}"/>
              </a:ext>
            </a:extLst>
          </p:cNvPr>
          <p:cNvSpPr/>
          <p:nvPr/>
        </p:nvSpPr>
        <p:spPr>
          <a:xfrm>
            <a:off x="4547984" y="2692419"/>
            <a:ext cx="432048" cy="170356"/>
          </a:xfrm>
          <a:prstGeom prst="rightArrow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Strzałka: w prawo 11">
            <a:extLst>
              <a:ext uri="{FF2B5EF4-FFF2-40B4-BE49-F238E27FC236}">
                <a16:creationId xmlns:a16="http://schemas.microsoft.com/office/drawing/2014/main" id="{62D33EA9-6B51-2D9A-C07D-9D074D75AAD5}"/>
              </a:ext>
            </a:extLst>
          </p:cNvPr>
          <p:cNvSpPr/>
          <p:nvPr/>
        </p:nvSpPr>
        <p:spPr>
          <a:xfrm>
            <a:off x="5561930" y="4996895"/>
            <a:ext cx="462067" cy="144016"/>
          </a:xfrm>
          <a:prstGeom prst="rightArrow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Owal 12">
            <a:extLst>
              <a:ext uri="{FF2B5EF4-FFF2-40B4-BE49-F238E27FC236}">
                <a16:creationId xmlns:a16="http://schemas.microsoft.com/office/drawing/2014/main" id="{A6511DD7-3076-ED4A-00D3-E18D331CE29C}"/>
              </a:ext>
            </a:extLst>
          </p:cNvPr>
          <p:cNvSpPr/>
          <p:nvPr/>
        </p:nvSpPr>
        <p:spPr>
          <a:xfrm>
            <a:off x="1039631" y="3447980"/>
            <a:ext cx="1224136" cy="29803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444237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F41CC9D9-3570-F1F5-ECF3-011D406141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7308229"/>
            <a:ext cx="10691813" cy="2514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Tytuł 1">
            <a:extLst>
              <a:ext uri="{FF2B5EF4-FFF2-40B4-BE49-F238E27FC236}">
                <a16:creationId xmlns:a16="http://schemas.microsoft.com/office/drawing/2014/main" id="{5C606A43-3DCD-DBFD-BEF8-A1F6A0EBB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382" y="5075981"/>
            <a:ext cx="9433048" cy="553510"/>
          </a:xfrm>
        </p:spPr>
        <p:txBody>
          <a:bodyPr/>
          <a:lstStyle/>
          <a:p>
            <a:pPr algn="ctr" eaLnBrk="1" hangingPunct="1"/>
            <a:r>
              <a:rPr lang="pl-PL" altLang="pl-PL" sz="3200" dirty="0">
                <a:solidFill>
                  <a:srgbClr val="002073"/>
                </a:solidFill>
                <a:latin typeface="Open Sans" panose="020B0806030504020204" pitchFamily="34" charset="0"/>
                <a:cs typeface="Open Sans" panose="020B0806030504020204" pitchFamily="34" charset="0"/>
              </a:rPr>
              <a:t>Dziękujemy za uwagę.</a:t>
            </a:r>
            <a:endParaRPr lang="pl-PL" altLang="pl-PL" sz="1800" b="0" dirty="0">
              <a:solidFill>
                <a:srgbClr val="002073"/>
              </a:solidFill>
              <a:latin typeface="Open Sans" panose="020B0806030504020204" pitchFamily="34" charset="0"/>
              <a:cs typeface="Open Sans" panose="020B0806030504020204" pitchFamily="34" charset="0"/>
            </a:endParaRPr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418E5255-1E55-91C6-5533-1D99C144A2B4}"/>
              </a:ext>
            </a:extLst>
          </p:cNvPr>
          <p:cNvSpPr txBox="1">
            <a:spLocks/>
          </p:cNvSpPr>
          <p:nvPr/>
        </p:nvSpPr>
        <p:spPr bwMode="auto">
          <a:xfrm>
            <a:off x="629382" y="5629491"/>
            <a:ext cx="9433048" cy="1030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1006475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algn="l" defTabSz="1006475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algn="l" defTabSz="1006475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algn="l" defTabSz="1006475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algn="l" defTabSz="1006475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457200" algn="l" defTabSz="1006475" rtl="0" fontAlgn="base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6pPr>
            <a:lvl7pPr marL="914400" algn="l" defTabSz="1006475" rtl="0" fontAlgn="base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7pPr>
            <a:lvl8pPr marL="1371600" algn="l" defTabSz="1006475" rtl="0" fontAlgn="base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8pPr>
            <a:lvl9pPr marL="1828800" algn="l" defTabSz="1006475" rtl="0" fontAlgn="base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 algn="ctr" eaLnBrk="1" hangingPunct="1">
              <a:lnSpc>
                <a:spcPts val="3000"/>
              </a:lnSpc>
            </a:pPr>
            <a:r>
              <a:rPr lang="pl-PL" altLang="pl-PL" sz="1400" b="0" dirty="0">
                <a:solidFill>
                  <a:srgbClr val="002073"/>
                </a:solidFill>
                <a:latin typeface="Open Sans" panose="020B0806030504020204" pitchFamily="34" charset="0"/>
                <a:cs typeface="Open Sans" panose="020B0806030504020204" pitchFamily="34" charset="0"/>
              </a:rPr>
              <a:t>Zapraszamy na stronę:</a:t>
            </a:r>
          </a:p>
          <a:p>
            <a:pPr algn="ctr" eaLnBrk="1" hangingPunct="1">
              <a:lnSpc>
                <a:spcPts val="3000"/>
              </a:lnSpc>
            </a:pPr>
            <a:r>
              <a:rPr lang="pl-PL" altLang="pl-PL" sz="1400" b="0" u="sng" dirty="0">
                <a:solidFill>
                  <a:srgbClr val="554B97"/>
                </a:solidFill>
                <a:latin typeface="Open Sans" panose="020B0806030504020204" pitchFamily="34" charset="0"/>
                <a:cs typeface="Open Sans" panose="020B0806030504020204" pitchFamily="34" charset="0"/>
              </a:rPr>
              <a:t>www.gov.pl/web/nfosigw/fundusze-europejskie-dla-polski-wschodniej</a:t>
            </a:r>
          </a:p>
        </p:txBody>
      </p:sp>
      <p:sp>
        <p:nvSpPr>
          <p:cNvPr id="74755" name="Symbol zastępczy numeru slajdu 2" hidden="1">
            <a:extLst>
              <a:ext uri="{FF2B5EF4-FFF2-40B4-BE49-F238E27FC236}">
                <a16:creationId xmlns:a16="http://schemas.microsoft.com/office/drawing/2014/main" id="{21EEAE4B-6A9B-9FAD-8F55-1930A5D5875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C625B326-A187-4C68-A9E3-C464BC509609}" type="slidenum">
              <a:rPr lang="pl-PL" altLang="pl-PL" smtClean="0">
                <a:solidFill>
                  <a:schemeClr val="tx2"/>
                </a:solidFill>
                <a:latin typeface="Open Sans" panose="020B0806030504020204" pitchFamily="34" charset="0"/>
              </a:rPr>
              <a:pPr/>
              <a:t>21</a:t>
            </a:fld>
            <a:endParaRPr lang="pl-PL" altLang="pl-PL" dirty="0">
              <a:solidFill>
                <a:schemeClr val="tx2"/>
              </a:solidFill>
              <a:latin typeface="Open Sans" panose="020B0806030504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Niestandardowy 8">
      <a:dk1>
        <a:srgbClr val="000000"/>
      </a:dk1>
      <a:lt1>
        <a:srgbClr val="FFFFFF"/>
      </a:lt1>
      <a:dk2>
        <a:srgbClr val="002073"/>
      </a:dk2>
      <a:lt2>
        <a:srgbClr val="FFFFFF"/>
      </a:lt2>
      <a:accent1>
        <a:srgbClr val="003399"/>
      </a:accent1>
      <a:accent2>
        <a:srgbClr val="A6D3FF"/>
      </a:accent2>
      <a:accent3>
        <a:srgbClr val="FFD618"/>
      </a:accent3>
      <a:accent4>
        <a:srgbClr val="0051B0"/>
      </a:accent4>
      <a:accent5>
        <a:srgbClr val="6BB1E2"/>
      </a:accent5>
      <a:accent6>
        <a:srgbClr val="FFE60B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" id="{436F5452-C95B-4D43-A1C6-1CA5BE69C951}" vid="{ABE25C27-1E66-47F3-AA86-B88226738C33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Prezentacja z numerem strony</Template>
  <TotalTime>0</TotalTime>
  <Words>1377</Words>
  <Application>Microsoft Office PowerPoint</Application>
  <PresentationFormat>Niestandardowy</PresentationFormat>
  <Paragraphs>144</Paragraphs>
  <Slides>21</Slides>
  <Notes>2</Notes>
  <HiddenSlides>0</HiddenSlides>
  <MMClips>0</MMClips>
  <ScaleCrop>false</ScaleCrop>
  <HeadingPairs>
    <vt:vector size="6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21</vt:i4>
      </vt:variant>
    </vt:vector>
  </HeadingPairs>
  <TitlesOfParts>
    <vt:vector size="30" baseType="lpstr">
      <vt:lpstr>Aptos</vt:lpstr>
      <vt:lpstr>Arial</vt:lpstr>
      <vt:lpstr>Calibri</vt:lpstr>
      <vt:lpstr>CIDFont+F1</vt:lpstr>
      <vt:lpstr>CIDFont+F5</vt:lpstr>
      <vt:lpstr>Open Sans</vt:lpstr>
      <vt:lpstr>Segoe UI</vt:lpstr>
      <vt:lpstr>Symbol</vt:lpstr>
      <vt:lpstr>Motyw pakietu Office</vt:lpstr>
      <vt:lpstr>Slajd tytułowy</vt:lpstr>
      <vt:lpstr>Zakres szkolenia I. Tworzenie WOP - terminy - okres sprawozdawczy - podpisywanie dokumentów II. Wypełnianie WOP - postęp rzeczowy - zestawienie dokumentów - załączniki III. Moduły CST - Baza Personelu - Zamówienia Publiczne - Harmonogram Płatności </vt:lpstr>
      <vt:lpstr>Etap tworzenia wniosku o płatność</vt:lpstr>
      <vt:lpstr>Prezentacja programu PowerPoint</vt:lpstr>
      <vt:lpstr>Blok danych – Postęp rzeczowy </vt:lpstr>
      <vt:lpstr>Prezentacja programu PowerPoint</vt:lpstr>
      <vt:lpstr>Brak informacji/oświadczenia potwierdzającego, że projekt jest realizowany zgodnie z zasadami równościowymi.   Beneficjenci oraz instytucje wdrażające FEPW są zobowiązani do przestrzegania: zasady równości szans i niedyskryminacji, w tym dostępności dla osób z niepełnosprawnościami, zasady równości kobiet i mężczyzn. Na każdym etapie realizacji projekt musi być zgodny z: Kartą Praw Podstawowych Unii Europejskiej (KPP), Konwencją o prawach osób z niepełnosprawnościami (KPON).      </vt:lpstr>
      <vt:lpstr>Prezentacja programu PowerPoint</vt:lpstr>
      <vt:lpstr>Blok danych – Zestawienie dokumentów</vt:lpstr>
      <vt:lpstr>Prezentacja programu PowerPoint</vt:lpstr>
      <vt:lpstr>Przykład: wop rozliczający zaliczkę, refundacyjny, sprawozdawczy</vt:lpstr>
      <vt:lpstr>Prezentacja programu PowerPoint</vt:lpstr>
      <vt:lpstr>Nieprawidłowy opis dokumentu księgowego.  Brak numeru umowy.  Brak jednoznacznego powiązania  załącznika z fakturą.  </vt:lpstr>
      <vt:lpstr>Zalecany wzór opisu dokumentu księgowego :</vt:lpstr>
      <vt:lpstr>Blok danych – Uproszczone metody rozliczania </vt:lpstr>
      <vt:lpstr>Blok danych – Załączniki </vt:lpstr>
      <vt:lpstr>Moduł Baza Personelu </vt:lpstr>
      <vt:lpstr>Moduł Zamówienia Publiczne </vt:lpstr>
      <vt:lpstr>Moduł Harmonogram Płatności </vt:lpstr>
      <vt:lpstr>Prezentacja programu PowerPoint</vt:lpstr>
      <vt:lpstr>Dziękujemy za uwagę.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Wzór prezentacji FEPW</dc:title>
  <dc:creator/>
  <cp:lastModifiedBy/>
  <cp:revision>1</cp:revision>
  <dcterms:created xsi:type="dcterms:W3CDTF">2023-09-15T11:13:29Z</dcterms:created>
  <dcterms:modified xsi:type="dcterms:W3CDTF">2026-09-21T12:48:25Z</dcterms:modified>
</cp:coreProperties>
</file>