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9"/>
  </p:notesMasterIdLst>
  <p:sldIdLst>
    <p:sldId id="256" r:id="rId6"/>
    <p:sldId id="259" r:id="rId7"/>
    <p:sldId id="272" r:id="rId8"/>
    <p:sldId id="260" r:id="rId9"/>
    <p:sldId id="263" r:id="rId10"/>
    <p:sldId id="262" r:id="rId11"/>
    <p:sldId id="261" r:id="rId12"/>
    <p:sldId id="264" r:id="rId13"/>
    <p:sldId id="269" r:id="rId14"/>
    <p:sldId id="271" r:id="rId15"/>
    <p:sldId id="268" r:id="rId16"/>
    <p:sldId id="267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9" autoAdjust="0"/>
    <p:restoredTop sz="94660"/>
  </p:normalViewPr>
  <p:slideViewPr>
    <p:cSldViewPr snapToGrid="0">
      <p:cViewPr>
        <p:scale>
          <a:sx n="66" d="100"/>
          <a:sy n="66" d="100"/>
        </p:scale>
        <p:origin x="-2358" y="-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0.0.218\ozrcin3\OZwRCIN_III\06_OZwRCIN_Wniosek_Zaliczki\7_SL2014_realizacja_projektu\OZwRCIN_Podsumowanie_2022_02_02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79698339848643"/>
          <c:y val="7.4548702245552642E-2"/>
          <c:w val="0.74839098899496137"/>
          <c:h val="0.767179206765820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Wykres!$A$2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Wykres!$B$1:$C$1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Wykres!$B$2:$C$2</c:f>
              <c:numCache>
                <c:formatCode>#,##0.00\ "zł"</c:formatCode>
                <c:ptCount val="2"/>
                <c:pt idx="0">
                  <c:v>34684818.25</c:v>
                </c:pt>
                <c:pt idx="1">
                  <c:v>33090842.09</c:v>
                </c:pt>
              </c:numCache>
            </c:numRef>
          </c:val>
        </c:ser>
        <c:ser>
          <c:idx val="1"/>
          <c:order val="1"/>
          <c:tx>
            <c:strRef>
              <c:f>Wykres!$A$3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E917C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Wykres!$B$1:$C$1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Wykres!$B$3:$C$3</c:f>
              <c:numCache>
                <c:formatCode>#,##0.00\ "zł"</c:formatCode>
                <c:ptCount val="2"/>
                <c:pt idx="0">
                  <c:v>29353761.68</c:v>
                </c:pt>
                <c:pt idx="1">
                  <c:v>28004779.660766996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7728768"/>
        <c:axId val="254870656"/>
      </c:barChart>
      <c:catAx>
        <c:axId val="227728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pl-PL"/>
          </a:p>
        </c:txPr>
        <c:crossAx val="254870656"/>
        <c:crosses val="autoZero"/>
        <c:auto val="1"/>
        <c:lblAlgn val="ctr"/>
        <c:lblOffset val="100"/>
        <c:noMultiLvlLbl val="0"/>
      </c:catAx>
      <c:valAx>
        <c:axId val="254870656"/>
        <c:scaling>
          <c:orientation val="minMax"/>
          <c:max val="36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c:spPr>
        </c:majorGridlines>
        <c:numFmt formatCode="#,##0.00\ &quot;zł&quot;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="1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pl-PL"/>
          </a:p>
        </c:txPr>
        <c:crossAx val="227728768"/>
        <c:crosses val="autoZero"/>
        <c:crossBetween val="between"/>
      </c:valAx>
      <c:spPr>
        <a:ln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1D49C-D7FD-47BF-A52E-96F41751B124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52008-E442-4D6D-97A5-2C174D98C0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204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52008-E442-4D6D-97A5-2C174D98C0C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0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52008-E442-4D6D-97A5-2C174D98C0C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5992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302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376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847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966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138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8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19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4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268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01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79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2022-04-01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2022-04-01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3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124728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Prezentacja końcowa dla projektu:</a:t>
            </a:r>
          </a:p>
          <a:p>
            <a:r>
              <a:rPr lang="pl-PL" sz="3600" b="1" dirty="0" smtClean="0">
                <a:solidFill>
                  <a:schemeClr val="bg1"/>
                </a:solidFill>
              </a:rPr>
              <a:t>„Otwarte Zasoby w Repozytorium Cyfrowym Instytutów Naukowych (</a:t>
            </a:r>
            <a:r>
              <a:rPr lang="pl-PL" sz="3600" b="1" dirty="0" err="1" smtClean="0">
                <a:solidFill>
                  <a:schemeClr val="bg1"/>
                </a:solidFill>
              </a:rPr>
              <a:t>OZwRCIN</a:t>
            </a:r>
            <a:r>
              <a:rPr lang="pl-PL" sz="3600" b="1" dirty="0" smtClean="0">
                <a:solidFill>
                  <a:schemeClr val="bg1"/>
                </a:solidFill>
              </a:rPr>
              <a:t>)”</a:t>
            </a:r>
            <a:endParaRPr lang="pl-PL" sz="36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1246" y="1225839"/>
            <a:ext cx="8509677" cy="60296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545668"/>
              </p:ext>
            </p:extLst>
          </p:nvPr>
        </p:nvGraphicFramePr>
        <p:xfrm>
          <a:off x="711584" y="1934864"/>
          <a:ext cx="10826040" cy="4754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0271"/>
                <a:gridCol w="5395769"/>
              </a:tblGrid>
              <a:tr h="3309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18530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Modernizacja bazy RCIN , </a:t>
                      </a:r>
                      <a:r>
                        <a:rPr lang="pl-PL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zdigitalizowanie</a:t>
                      </a: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kolejnych zasobów naukowych,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które są udostępnione na zasadzie otwartego dostępu, a które dotychczas były dostępne tylko w siedzibach Partnerów projektu </a:t>
                      </a:r>
                      <a:r>
                        <a:rPr lang="pl-PL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OZwRCIN</a:t>
                      </a: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efektów projektu mogą korzystać zarówno dotychczasowi jak i nowi użytkownicy bazy RCIN, w tym polskie i międzynarodowe środowisko naukowe zgłaszające zapotrzebowanie na stały dostęp do tych kolekcji naukowych.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Grupę docelową użytkowników zasobów cyfrowych zarówno </a:t>
                      </a:r>
                      <a:r>
                        <a:rPr lang="pl-PL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projektU</a:t>
                      </a: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RCIN jak i projektu </a:t>
                      </a:r>
                      <a:r>
                        <a:rPr lang="pl-PL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OZwRCIN</a:t>
                      </a: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stanowią: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pracownicy naukowi różnych dziedzin zarówno krajowi jak i zagraniczni,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studenci piszący prace licencjackie i magisterskie, 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doktoranci,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uczniowie przygotowującym referaty, 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nauczyciele szkół wszystkich szczebli z różnych dziedzin 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lekarze i pacjenci,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rzeczoznawcy różnych dziedzin,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wydawcy i literaci,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dziennikarze, filmowcy, scenarzyści, pracownicy kultury, pracownicy muzeów przy organizacji wystaw stałych, tematycznych czy czasowych, organizatorzy konferencji, 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pracownicy administracji państwowej szczebla krajowego</a:t>
                      </a:r>
                      <a:r>
                        <a:rPr lang="pl-PL" sz="11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ministerstwa,</a:t>
                      </a:r>
                      <a:endParaRPr lang="pl-PL" sz="11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rolnicy i hodowcy,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antykwariusze, służby konserwatorskie,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konstruktorzy i architekci,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przedstawiciele instytucji tworzących bazy, np. nazewnicze, bibliograficzne, inwestorzy zainteresowani np. wyborem lokalizacji pod energie odnawialną czy wydobycie surowców,</a:t>
                      </a:r>
                    </a:p>
                    <a:p>
                      <a:pPr marL="628650" lvl="1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turyści, hobbyści i pasjonaci.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pl-PL" sz="1200" b="0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Otwarcie dodatkowych możliwości badawczych, weryfikacyjnych i poznawczych w zakresie różnorodnych obszarów nauki, takich jak: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800" b="0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nauki ścisłe, 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przyrodnicze,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techniczne,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humanistyczne,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społeczne, 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medyczne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rolnicze </a:t>
                      </a:r>
                    </a:p>
                    <a:p>
                      <a:pPr marL="3371850" lvl="7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leśne.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8978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91126"/>
              </p:ext>
            </p:extLst>
          </p:nvPr>
        </p:nvGraphicFramePr>
        <p:xfrm>
          <a:off x="719253" y="1998249"/>
          <a:ext cx="10801199" cy="4722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630"/>
                <a:gridCol w="7361569"/>
              </a:tblGrid>
              <a:tr h="414669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Udostępnione informacje sektora publicznego i </a:t>
                      </a:r>
                      <a:r>
                        <a:rPr lang="pl-PL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zasoby </a:t>
                      </a:r>
                      <a:endParaRPr lang="pl-PL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Opieka techniczna nad platformą RCIN jest realizowana przez Poznańskie Centrum Superkomputerowo Sieciowe (PCSS). Dotyczy to zarówno dostarczania infrastruktury technicznej jak i szeroko rozumianych aspektów bezpieczeństwa (np. dostęp i przetwarzanie danych).</a:t>
                      </a:r>
                    </a:p>
                    <a:p>
                      <a:pPr algn="l">
                        <a:lnSpc>
                          <a:spcPts val="500"/>
                        </a:lnSpc>
                      </a:pPr>
                      <a:endParaRPr lang="pl-PL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W szczególności proces zarządzania ryzykiem w tym zakresie realizowany jest zgodnie z wytycznymi normy PN ISO 31000:2012. Dostępność               i stan nośników danych wykorzystywanych w projekcie jest monitorowany 24/7 za pomocą dedykowanych narzędzi i systemów monitorujących (np. </a:t>
                      </a:r>
                      <a:r>
                        <a:rPr lang="pl-PL" sz="1000" dirty="0" err="1" smtClean="0">
                          <a:solidFill>
                            <a:schemeClr val="tx1"/>
                          </a:solidFill>
                        </a:rPr>
                        <a:t>Nagios</a:t>
                      </a:r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). PCSS posiada certyfikat ISO 27001:2017 oraz ISO 9001:2015. Certyfikacja systemu zarządzania bezpieczeństwem informacji świadczy o tym, że PCSS chroni i zapewnia właściwy poziom bezpieczeństwa przetwarzanych danych.</a:t>
                      </a:r>
                    </a:p>
                    <a:p>
                      <a:pPr algn="l">
                        <a:lnSpc>
                          <a:spcPts val="500"/>
                        </a:lnSpc>
                      </a:pPr>
                      <a:endParaRPr lang="pl-PL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PCSS, jako operator ogólnopolskiej szerokopasmowej sieci naukowej PIONIER, posiada zespół specjalistów pracujących w ramach grupy PIONIER-CERT (http://cert.pionier.gov.pl). Dzięki temu posiada duże doświadczenie w obsłudze incydentów bezpieczeństwa, analizie po włamaniach, kontaktach z uprawnionymi podmiotami niezbędnymi w przypadkach odnotowanych działań o charakterze </a:t>
                      </a:r>
                      <a:r>
                        <a:rPr lang="pl-PL" sz="1000" dirty="0" err="1" smtClean="0">
                          <a:solidFill>
                            <a:schemeClr val="tx1"/>
                          </a:solidFill>
                        </a:rPr>
                        <a:t>cyberprzestępczym</a:t>
                      </a:r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. Dostęp do infrastruktury IT jest szczególnie chroniony, dostępny jest tylko z VPN lub korporacyjnej sieci LAN i przyznawany tylko dla uprawnionych użytkowników.</a:t>
                      </a:r>
                    </a:p>
                    <a:p>
                      <a:pPr algn="l">
                        <a:lnSpc>
                          <a:spcPts val="500"/>
                        </a:lnSpc>
                      </a:pPr>
                      <a:endParaRPr lang="pl-PL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Środki zapewniające adekwatny poziom bezpieczeństwa są realizowane między innymi poprzez poniżej wylistowane rozwiązania, potwierdzone audytem bezpieczeństwa portalu rcin.org.pl: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indeksowania katalogów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Dostępność plików: robots.txt i sitemapindex.xml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Odporność wyszukiwarki na podawanie znaków specjalnych (kodowanie) – brak możliwości wykonania ataku XSS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Konfiguracja szyfrowanej transmisji SSL/TLS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Własne komunikaty o błędach, w tym unifikacja reakcji na błędy HTTP 403 </a:t>
                      </a:r>
                      <a:r>
                        <a:rPr lang="pl-PL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Forbidden</a:t>
                      </a: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HTTP 404 Not </a:t>
                      </a:r>
                      <a:r>
                        <a:rPr lang="pl-PL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</a:t>
                      </a: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(przy próbie wyświetlenia treści katalogu), utrudniająca identyfikację struktury aplikacji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Generyczne komunikaty o błędzie w przypadku próby zalogowania przy pomocy błędnych poświadczeń („Podany login lub hasło są nieprawidłowe”)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Mechanizm przypominania hasła opiera się na przesłaniu linku do formularza umożliwiającego zmianę hasła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Prawidłowy i zaufany certyfikat X.509 o właściwych parametrach kryptograficznych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Ochrona identyfikatora sesji przy pomocy atrybutów bezpieczeństwa </a:t>
                      </a:r>
                      <a:r>
                        <a:rPr lang="pl-PL" sz="10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secure</a:t>
                      </a:r>
                      <a:r>
                        <a:rPr lang="pl-PL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oraz </a:t>
                      </a:r>
                      <a:r>
                        <a:rPr lang="pl-PL" sz="10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httponly</a:t>
                      </a:r>
                      <a:endParaRPr lang="pl-PL" sz="10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000" dirty="0" smtClean="0">
                          <a:solidFill>
                            <a:schemeClr val="tx1"/>
                          </a:solidFill>
                        </a:rPr>
                        <a:t>Ponadto w Platformie uwzględniono stosowne wymagania dla systemów teleinformatycznych zgodnie z ustawowymi wskazaniami w zakresie dostępności (np. WCAG 2.1 AA).</a:t>
                      </a:r>
                    </a:p>
                    <a:p>
                      <a:pPr algn="l">
                        <a:lnSpc>
                          <a:spcPts val="500"/>
                        </a:lnSpc>
                      </a:pPr>
                      <a:endParaRPr lang="pl-PL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19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Utworzenie systemów baz wiedzy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Rozwój i modernizacja portali RCIN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36340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65083" y="1928573"/>
            <a:ext cx="10730554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</a:t>
            </a:r>
            <a:r>
              <a:rPr lang="pl-PL" dirty="0" smtClean="0">
                <a:solidFill>
                  <a:srgbClr val="002060"/>
                </a:solidFill>
              </a:rPr>
              <a:t>trwałości:	</a:t>
            </a:r>
            <a:r>
              <a:rPr lang="pl-PL" sz="1600" dirty="0" smtClean="0"/>
              <a:t>pięć lat </a:t>
            </a:r>
          </a:p>
          <a:p>
            <a:pPr marL="269875" indent="-269875">
              <a:lnSpc>
                <a:spcPts val="800"/>
              </a:lnSpc>
              <a:buFont typeface="Wingdings" panose="05000000000000000000" pitchFamily="2" charset="2"/>
              <a:buChar char="§"/>
            </a:pPr>
            <a:endParaRPr lang="pl-PL" dirty="0" smtClean="0">
              <a:solidFill>
                <a:srgbClr val="002060"/>
              </a:solidFill>
            </a:endParaRPr>
          </a:p>
          <a:p>
            <a:pPr marL="269875" indent="-269875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</a:p>
          <a:p>
            <a:pPr marL="270000"/>
            <a:r>
              <a:rPr lang="pl-PL" sz="1600" dirty="0" smtClean="0"/>
              <a:t>zapewnienie </a:t>
            </a:r>
            <a:r>
              <a:rPr lang="pl-PL" sz="1600" dirty="0"/>
              <a:t>utrzymania produktów projektu w okresie trwałości będzie finansowane w równych częściach ze środków własnych Beneficjenta oraz Partnerów</a:t>
            </a:r>
            <a:r>
              <a:rPr lang="pl-PL" sz="1600" dirty="0" smtClean="0"/>
              <a:t>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18369"/>
              </p:ext>
            </p:extLst>
          </p:nvPr>
        </p:nvGraphicFramePr>
        <p:xfrm>
          <a:off x="666443" y="3763718"/>
          <a:ext cx="10729194" cy="2511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/>
                <a:gridCol w="1854132"/>
                <a:gridCol w="2688491"/>
                <a:gridCol w="2612178"/>
              </a:tblGrid>
              <a:tr h="492819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51054">
                <a:tc>
                  <a:txBody>
                    <a:bodyPr/>
                    <a:lstStyle/>
                    <a:p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Nieprzewidziane zmiany prawno-organizacyjne wpływające na działanie instytucji Partnera.</a:t>
                      </a: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średnia</a:t>
                      </a: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znikome</a:t>
                      </a: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współdzielenie ryzyka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Siła wyższa (powodzie, pożary, zamieszki, strajki generalne, działania zbrojne, zakazy importu i eksportu, wywłaszczenie).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Nieuwzględnione wymagania </a:t>
                      </a:r>
                      <a:r>
                        <a:rPr lang="pl-PL" sz="120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pozafunkcjonalne</a:t>
                      </a:r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Niedostateczne zabezpieczenie danych.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unikanie zagrożenia 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108611" y="1226118"/>
            <a:ext cx="9509610" cy="43274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Otwarte Zasoby w Repozytorium Cyfrowym Instytutów Naukowych (</a:t>
            </a:r>
            <a:r>
              <a:rPr lang="pl-PL" b="1" i="1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OZwRCIN</a:t>
            </a:r>
            <a:r>
              <a:rPr lang="pl-PL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20032" y="1871245"/>
            <a:ext cx="11351936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lnSpc>
                <a:spcPts val="12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Wnioskodawca</a:t>
            </a:r>
            <a:r>
              <a:rPr lang="pl-PL" sz="1400" b="1" dirty="0" smtClean="0">
                <a:solidFill>
                  <a:srgbClr val="002060"/>
                </a:solidFill>
              </a:rPr>
              <a:t>:</a:t>
            </a:r>
            <a:r>
              <a:rPr lang="pl-PL" sz="1400" dirty="0" smtClean="0">
                <a:solidFill>
                  <a:srgbClr val="002060"/>
                </a:solidFill>
              </a:rPr>
              <a:t> </a:t>
            </a:r>
            <a:r>
              <a:rPr lang="pl-PL" sz="1400" dirty="0" smtClean="0"/>
              <a:t>Instytut Matematyczny PAN</a:t>
            </a:r>
            <a:endParaRPr lang="pl-PL" sz="1400" dirty="0"/>
          </a:p>
          <a:p>
            <a:pPr marL="269875" indent="-269875" defTabSz="720000">
              <a:lnSpc>
                <a:spcPts val="12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Beneficjent</a:t>
            </a:r>
            <a:r>
              <a:rPr lang="pl-PL" sz="1400" b="1" dirty="0" smtClean="0">
                <a:solidFill>
                  <a:srgbClr val="002060"/>
                </a:solidFill>
              </a:rPr>
              <a:t>:</a:t>
            </a:r>
            <a:r>
              <a:rPr lang="pl-PL" sz="1400" dirty="0" smtClean="0">
                <a:solidFill>
                  <a:srgbClr val="002060"/>
                </a:solidFill>
              </a:rPr>
              <a:t> 	</a:t>
            </a:r>
            <a:r>
              <a:rPr lang="pl-PL" sz="1400" dirty="0" smtClean="0"/>
              <a:t>Instytut Matematyczny PAN</a:t>
            </a:r>
            <a:endParaRPr lang="pl-PL" sz="1400" dirty="0"/>
          </a:p>
          <a:p>
            <a:pPr marL="269875" indent="-269875">
              <a:lnSpc>
                <a:spcPts val="12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 smtClean="0">
                <a:solidFill>
                  <a:srgbClr val="002060"/>
                </a:solidFill>
              </a:rPr>
              <a:t>Partnerzy: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Archeologii i Etnologii Polskiej Akademii Nauk</a:t>
            </a:r>
            <a:r>
              <a:rPr lang="pl-PL" sz="1200" dirty="0" smtClean="0"/>
              <a:t>,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Badań Literackich Polskiej Akademii </a:t>
            </a:r>
            <a:r>
              <a:rPr lang="pl-PL" sz="1200" dirty="0" smtClean="0"/>
              <a:t>Nauk,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Badań Systemowych PAN,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Badawczy Leśnictwa,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Biologii Doświadczalnej im. Marcelego Nenckiego Polskiej </a:t>
            </a:r>
            <a:r>
              <a:rPr lang="pl-PL" sz="1200" dirty="0" smtClean="0"/>
              <a:t>Akademii </a:t>
            </a:r>
            <a:r>
              <a:rPr lang="pl-PL" sz="1200" dirty="0"/>
              <a:t>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Botaniki im. Władysława Szafera Polskiej Akademii 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Chemii Bioorganicznej Polskiej Akademii 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Dendrologii Polskiej Akademii 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Filozofii i Socjologii PAN,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Geografii i Przestrzennego Zagospodarowania PAN,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Medycyny Doświadczalnej i Klinicznej im. Mirosława </a:t>
            </a:r>
            <a:r>
              <a:rPr lang="pl-PL" sz="1200" dirty="0" smtClean="0"/>
              <a:t>Mossakowskiego </a:t>
            </a:r>
            <a:r>
              <a:rPr lang="pl-PL" sz="1200" dirty="0"/>
              <a:t>Polskiej Akademii 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Ochrony Przyrody Polskiej Akademii Nauk,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Podstawowych Problemów Techniki PAN, </a:t>
            </a:r>
          </a:p>
          <a:p>
            <a:pPr marL="285750" indent="-285750">
              <a:lnSpc>
                <a:spcPts val="8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Instytut </a:t>
            </a:r>
            <a:r>
              <a:rPr lang="pl-PL" sz="1200" dirty="0"/>
              <a:t>Systematyki i Ewolucji Zwierząt Polskiej Akademii Nauk, </a:t>
            </a:r>
          </a:p>
          <a:p>
            <a:pPr marL="285750" indent="-285750">
              <a:lnSpc>
                <a:spcPts val="1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 smtClean="0"/>
              <a:t>Muzeum </a:t>
            </a:r>
            <a:r>
              <a:rPr lang="pl-PL" sz="1200" dirty="0"/>
              <a:t>i Instytut Zoologii Polskiej Akademii Nauk</a:t>
            </a:r>
            <a:r>
              <a:rPr lang="pl-PL" sz="1200" dirty="0" smtClean="0"/>
              <a:t>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 smtClean="0">
                <a:solidFill>
                  <a:srgbClr val="002060"/>
                </a:solidFill>
              </a:rPr>
              <a:t>Źródło finansowania:</a:t>
            </a:r>
            <a:endParaRPr lang="pl-PL" sz="1400" b="1" dirty="0"/>
          </a:p>
          <a:p>
            <a:pPr marL="285750" indent="-285750">
              <a:lnSpc>
                <a:spcPts val="1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/>
              <a:t>Budżet Państwa: 28. Nauka</a:t>
            </a:r>
          </a:p>
          <a:p>
            <a:pPr marL="285750" indent="-285750">
              <a:lnSpc>
                <a:spcPts val="1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pl-PL" sz="1200" dirty="0"/>
              <a:t>Środki UE: - POPC – Oś Priorytetowa II E – Administracja i Otwarty Rząd - Działanie 2.3 Cyfrowa dostępność i użyteczność informacji sektora publicznego - Poddziałanie 2.3.1 Cyfrowe udostępnienie informacji sektora publicznego (ISP</a:t>
            </a:r>
            <a:r>
              <a:rPr lang="pl-PL" sz="1200" dirty="0" smtClean="0"/>
              <a:t>) ze  źródeł </a:t>
            </a:r>
            <a:r>
              <a:rPr lang="pl-PL" sz="1200" dirty="0"/>
              <a:t>administracyjnych i zasobów nauki.</a:t>
            </a:r>
          </a:p>
          <a:p>
            <a:pPr marL="269875" indent="-269875">
              <a:lnSpc>
                <a:spcPts val="8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100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12406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81277" y="1266578"/>
            <a:ext cx="8429445" cy="35182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Otwarte Zasoby w Repozytorium Cyfrowym Instytutów Naukowych (</a:t>
            </a:r>
            <a:r>
              <a:rPr lang="pl-PL" b="1" i="1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OZwRCIN</a:t>
            </a:r>
            <a:r>
              <a:rPr lang="pl-PL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962325" y="2361169"/>
            <a:ext cx="8427822" cy="820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800"/>
              </a:spcBef>
              <a:buFont typeface="Symbol" panose="05050102010706020507" pitchFamily="18" charset="2"/>
              <a:buChar char="-"/>
            </a:pPr>
            <a:endParaRPr lang="pl-PL" sz="800" dirty="0" smtClean="0">
              <a:solidFill>
                <a:srgbClr val="002060"/>
              </a:solidFill>
            </a:endParaRPr>
          </a:p>
          <a:p>
            <a:pPr>
              <a:spcBef>
                <a:spcPts val="800"/>
              </a:spcBef>
            </a:pPr>
            <a:endParaRPr lang="pl-PL" sz="800" dirty="0" smtClean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24313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Font typeface="Arial" pitchFamily="34" charset="0"/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4000" dirty="0">
              <a:solidFill>
                <a:prstClr val="black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707680" y="3252049"/>
            <a:ext cx="108322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Celem projektu było zwiększenie wolumenu, dostępności i wykorzystania </a:t>
            </a:r>
            <a:r>
              <a:rPr lang="pl-PL" dirty="0" smtClean="0"/>
              <a:t>Informacji Sektora Publicznego </a:t>
            </a:r>
            <a:r>
              <a:rPr lang="pl-PL" dirty="0"/>
              <a:t>udostępnianej na wolnych licencjach, </a:t>
            </a:r>
            <a:r>
              <a:rPr lang="pl-PL" dirty="0" smtClean="0"/>
              <a:t>pochodzącej </a:t>
            </a:r>
            <a:r>
              <a:rPr lang="pl-PL" dirty="0"/>
              <a:t>ze zgromadzonych u 16 Partnerów zasobów nauki oraz dostosowanie realizowanych usług do potrzeb użytkowników, w tym niepełnosprawnych. </a:t>
            </a:r>
          </a:p>
          <a:p>
            <a:pPr algn="just"/>
            <a:r>
              <a:rPr lang="pl-PL" dirty="0"/>
              <a:t>Nastąpiło to z wykorzystaniem istniejącej infrastruktury teleinformatycznej (w tym </a:t>
            </a:r>
            <a:r>
              <a:rPr lang="pl-PL" dirty="0" smtClean="0"/>
              <a:t>darmowego dla </a:t>
            </a:r>
            <a:r>
              <a:rPr lang="pl-PL" dirty="0"/>
              <a:t>Partnerów Projektu środowiska PIONIER) i platformy RCIN, tj. Repozytorium Cyfrowego Instytutów Naukowych (www.rcin.org.pl). </a:t>
            </a:r>
          </a:p>
          <a:p>
            <a:pPr algn="just"/>
            <a:r>
              <a:rPr lang="pl-PL" dirty="0"/>
              <a:t>Działania </a:t>
            </a:r>
            <a:r>
              <a:rPr lang="pl-PL" dirty="0" smtClean="0"/>
              <a:t>obejmowały: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rozszerzenie </a:t>
            </a:r>
            <a:r>
              <a:rPr lang="pl-PL" dirty="0"/>
              <a:t>funkcjonalności oraz poprawę e-dojrzałości platformy </a:t>
            </a:r>
            <a:r>
              <a:rPr lang="pl-PL" dirty="0" smtClean="0"/>
              <a:t>RCIN,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stworzenie </a:t>
            </a:r>
            <a:r>
              <a:rPr lang="pl-PL" dirty="0"/>
              <a:t>możliwości udostępniania w sieci </a:t>
            </a:r>
            <a:r>
              <a:rPr lang="pl-PL" dirty="0" smtClean="0"/>
              <a:t>Internet </a:t>
            </a:r>
            <a:r>
              <a:rPr lang="pl-PL" dirty="0"/>
              <a:t>poprzez platformę </a:t>
            </a:r>
            <a:r>
              <a:rPr lang="pl-PL" dirty="0" smtClean="0"/>
              <a:t>RCIN </a:t>
            </a:r>
            <a:r>
              <a:rPr lang="pl-PL" dirty="0"/>
              <a:t>zasobów naukowych kolejnych </a:t>
            </a:r>
            <a:r>
              <a:rPr lang="pl-PL" dirty="0" smtClean="0"/>
              <a:t>podmiotów</a:t>
            </a:r>
            <a:r>
              <a:rPr lang="pl-PL" dirty="0"/>
              <a:t>,</a:t>
            </a:r>
            <a:endParaRPr lang="pl-PL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s</a:t>
            </a:r>
            <a:r>
              <a:rPr lang="pl-PL" dirty="0" smtClean="0"/>
              <a:t>tworzenie baz wiedzy.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67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138430"/>
              </p:ext>
            </p:extLst>
          </p:nvPr>
        </p:nvGraphicFramePr>
        <p:xfrm>
          <a:off x="635726" y="2132856"/>
          <a:ext cx="10946674" cy="1006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505148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2018-04-01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2021-07-31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2018-08-01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2021-10-29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23315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1796465"/>
              </p:ext>
            </p:extLst>
          </p:nvPr>
        </p:nvGraphicFramePr>
        <p:xfrm>
          <a:off x="1432417" y="3983746"/>
          <a:ext cx="920114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1265055" y="2488916"/>
            <a:ext cx="966188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b="1" dirty="0"/>
              <a:t>Zadanie nr 1: </a:t>
            </a:r>
            <a:endParaRPr lang="pl-PL" sz="1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pl-PL" dirty="0"/>
              <a:t>Przygotowanie projektu, które obejmowało prace przygotowawcze, wybór partnerów w drodze konkursu i naboru, podpisanie umowy partnerstwa, przygotowanie wniosku wraz ze Studium Wykonalności i pozostałymi załącznikami. Zadanie nr 1 zakończone zostało w momencie złożenia wniosku. </a:t>
            </a:r>
            <a:endParaRPr lang="pl-PL" dirty="0" smtClean="0"/>
          </a:p>
          <a:p>
            <a:pPr algn="just">
              <a:spcAft>
                <a:spcPts val="0"/>
              </a:spcAft>
            </a:pPr>
            <a:endParaRPr lang="pl-PL" sz="1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pl-PL" b="1" dirty="0"/>
              <a:t>Zadanie 2: </a:t>
            </a:r>
            <a:endParaRPr lang="pl-PL" sz="1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pl-PL" dirty="0"/>
              <a:t>Digitalizacja i udostępnianie zasobów naukowych Beneficjenta i Partnerów Projektu </a:t>
            </a:r>
            <a:r>
              <a:rPr lang="pl-PL" dirty="0" err="1"/>
              <a:t>OZwRCIN</a:t>
            </a:r>
            <a:r>
              <a:rPr lang="pl-PL" dirty="0"/>
              <a:t>, którego efektem będą produkty Projektu w tym cyfryzacja i udostępnienie zasobów naukowych </a:t>
            </a:r>
            <a:r>
              <a:rPr lang="pl-PL" dirty="0" smtClean="0"/>
              <a:t>Partnerów,  </a:t>
            </a:r>
            <a:r>
              <a:rPr lang="pl-PL" dirty="0"/>
              <a:t>rozbudowa funkcjonalności platformy </a:t>
            </a:r>
            <a:r>
              <a:rPr lang="pl-PL" dirty="0" smtClean="0"/>
              <a:t>RCIN oraz stworzenie baz wiedzy. </a:t>
            </a:r>
            <a:endParaRPr lang="pl-PL" sz="1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pl-PL" dirty="0" smtClean="0"/>
              <a:t>Wykonanie </a:t>
            </a:r>
            <a:r>
              <a:rPr lang="pl-PL" dirty="0"/>
              <a:t>zadania nr 2 w zakresie realizacji przewidzianych w projekcie kamieni milowych oraz wyznaczonych do osiągnięcia wskaźników efektywności projektu </a:t>
            </a:r>
            <a:r>
              <a:rPr lang="pl-PL" dirty="0" smtClean="0"/>
              <a:t>zakończone zostało </a:t>
            </a:r>
            <a:r>
              <a:rPr lang="pl-PL" dirty="0"/>
              <a:t>wraz z końcem realizacji projektu.</a:t>
            </a:r>
            <a:endParaRPr lang="pl-PL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553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076241" y="2125436"/>
            <a:ext cx="1012313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Zadanie 2 składało się następujących poddziałań</a:t>
            </a:r>
            <a:r>
              <a:rPr lang="pl-PL" dirty="0" smtClean="0"/>
              <a:t>:</a:t>
            </a:r>
          </a:p>
          <a:p>
            <a:pPr algn="just"/>
            <a:endParaRPr lang="pl-PL" sz="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Poddziałanie 1. </a:t>
            </a:r>
            <a:r>
              <a:rPr lang="pl-PL" sz="1600" dirty="0"/>
              <a:t>Organizacja Projektu, które obejmowało: tworzenie zespołów projektowych; tworzenie stanowisk pracy (w tym: doposażanie pracowni, modernizacja pomieszczeń, zakup sprzętu, przygotowanie stanowisk dla pracowników merytorycznych);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Poddziałanie 2. </a:t>
            </a:r>
            <a:r>
              <a:rPr lang="pl-PL" sz="1600" dirty="0"/>
              <a:t>Prace techniczne, które </a:t>
            </a:r>
            <a:r>
              <a:rPr lang="pl-PL" sz="1600" dirty="0" smtClean="0"/>
              <a:t>obejmowały: </a:t>
            </a:r>
            <a:r>
              <a:rPr lang="pl-PL" sz="1600" dirty="0"/>
              <a:t>przeniesienie oprogramowania do obsługi procesu digitalizacji na krajową infrastrukturę nauki; rozbudowę i modernizację portalu RCIN i portali instytutowych; rozbudowę </a:t>
            </a:r>
            <a:r>
              <a:rPr lang="pl-PL" sz="1600" dirty="0" smtClean="0"/>
              <a:t>                          i modernizację </a:t>
            </a:r>
            <a:r>
              <a:rPr lang="pl-PL" sz="1600" dirty="0"/>
              <a:t>systemu do obsługi procesu digitalizacji; modernizację i rozbudowę systemu do długoterminowego przechowywania danych; uruchomienie systemów baz wiedzy </a:t>
            </a:r>
            <a:r>
              <a:rPr lang="pl-PL" sz="1600" dirty="0" smtClean="0"/>
              <a:t>dla </a:t>
            </a:r>
            <a:r>
              <a:rPr lang="pl-PL" sz="1600" dirty="0"/>
              <a:t>instytutów.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 smtClean="0"/>
              <a:t>Poddziałanie 3</a:t>
            </a:r>
            <a:r>
              <a:rPr lang="pl-PL" sz="1600" b="1" dirty="0"/>
              <a:t>.</a:t>
            </a:r>
            <a:r>
              <a:rPr lang="pl-PL" sz="1600" dirty="0"/>
              <a:t> Cyfryzacja i udostępnianie zasobów obejmowało: szkolenia pracowników merytorycznych; </a:t>
            </a:r>
            <a:r>
              <a:rPr lang="pl-PL" sz="1600" dirty="0" err="1"/>
              <a:t>ucyfrawianie</a:t>
            </a:r>
            <a:r>
              <a:rPr lang="pl-PL" sz="1600" dirty="0"/>
              <a:t> zbiorów (skanowanie w różnych formatach, kontrola, obróbka, OCR, weryfikacja jakości, przygotowanie plików prezentacyjnych, przygotowanie miniatur obiektów, archiwizacja); opracowanie i przygotowanie metadanych (polski i angielski) w międzynarodowych formatach (np. Marc21, </a:t>
            </a:r>
            <a:r>
              <a:rPr lang="pl-PL" sz="1600" dirty="0" err="1"/>
              <a:t>DublinCore</a:t>
            </a:r>
            <a:r>
              <a:rPr lang="pl-PL" sz="1600" dirty="0"/>
              <a:t>, </a:t>
            </a:r>
            <a:r>
              <a:rPr lang="pl-PL" sz="1600" dirty="0" err="1" smtClean="0"/>
              <a:t>DarwinCore</a:t>
            </a:r>
            <a:r>
              <a:rPr lang="pl-PL" sz="1600" dirty="0" smtClean="0"/>
              <a:t>) </a:t>
            </a:r>
            <a:r>
              <a:rPr lang="pl-PL" sz="1600" dirty="0"/>
              <a:t>oraz wprowadzenie ich m.in. do katalogów lokalnych, </a:t>
            </a:r>
            <a:r>
              <a:rPr lang="pl-PL" sz="1600" dirty="0" err="1"/>
              <a:t>NUKATu</a:t>
            </a:r>
            <a:r>
              <a:rPr lang="pl-PL" sz="1600" dirty="0"/>
              <a:t>, </a:t>
            </a:r>
            <a:r>
              <a:rPr lang="pl-PL" sz="1600" dirty="0" err="1"/>
              <a:t>dLibry</a:t>
            </a:r>
            <a:r>
              <a:rPr lang="pl-PL" sz="1600" dirty="0"/>
              <a:t>; linkowanie do baz zewnętrznych, dołączanie abstraktów i bibliografii załącznikowej do artykułów; publikacja pliku prezentacyjnego na platformie RCIN.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Poddziałanie 4.</a:t>
            </a:r>
            <a:r>
              <a:rPr lang="pl-PL" sz="1600" dirty="0"/>
              <a:t> Szkolenie użytkowników </a:t>
            </a:r>
            <a:r>
              <a:rPr lang="pl-PL" sz="1600" dirty="0" smtClean="0"/>
              <a:t>końcowych.</a:t>
            </a:r>
            <a:endParaRPr lang="pl-PL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Poddziałanie 5.</a:t>
            </a:r>
            <a:r>
              <a:rPr lang="pl-PL" sz="1600" dirty="0"/>
              <a:t> Promocja Projektu.</a:t>
            </a: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791029"/>
              </p:ext>
            </p:extLst>
          </p:nvPr>
        </p:nvGraphicFramePr>
        <p:xfrm>
          <a:off x="695401" y="2347558"/>
          <a:ext cx="10783008" cy="3014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/>
                <a:gridCol w="1366221"/>
                <a:gridCol w="1325434"/>
                <a:gridCol w="1858829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74721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Udostępnione informacje sektora publicznego i </a:t>
                      </a:r>
                      <a:r>
                        <a:rPr lang="pl-PL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zasoby </a:t>
                      </a:r>
                      <a:endParaRPr lang="pl-PL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2021-10-29</a:t>
                      </a:r>
                      <a:endParaRPr lang="pl-PL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2021-10-29</a:t>
                      </a:r>
                      <a:endParaRPr lang="pl-PL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Rozwój i modernizacja portali RCIN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2021-10-10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2021-10-10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Utworzenie systemów baz wiedzy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2020-01-31</a:t>
                      </a:r>
                      <a:endParaRPr lang="pl-PL" sz="11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2020-01-31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234826" y="1249587"/>
            <a:ext cx="11561647" cy="555767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 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4999100" y="3396497"/>
            <a:ext cx="1756256" cy="153081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>
                <a:solidFill>
                  <a:schemeClr val="bg1"/>
                </a:solidFill>
              </a:rPr>
              <a:t>Możliwość korzystania na urządzeniach </a:t>
            </a:r>
            <a:r>
              <a:rPr lang="pl-PL" sz="1000" dirty="0" smtClean="0">
                <a:solidFill>
                  <a:schemeClr val="bg1"/>
                </a:solidFill>
              </a:rPr>
              <a:t>mobilnych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Dostosowanie do korzystania przez niepełnosprawnych użytkowników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Modernizacja platformy do wyświetlania danych naukowych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4999096" y="2311440"/>
            <a:ext cx="1756260" cy="788156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err="1" smtClean="0">
                <a:solidFill>
                  <a:schemeClr val="bg1"/>
                </a:solidFill>
              </a:rPr>
              <a:t>Crossref</a:t>
            </a:r>
            <a:endParaRPr lang="pl-PL" sz="1100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err="1" smtClean="0">
                <a:solidFill>
                  <a:schemeClr val="bg1"/>
                </a:solidFill>
              </a:rPr>
              <a:t>Turnitin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2841336" y="2888447"/>
            <a:ext cx="1494000" cy="731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</a:pPr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Rozwój i modernizacja platformy </a:t>
            </a:r>
            <a:r>
              <a:rPr lang="pl-PL" sz="9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RCIN</a:t>
            </a:r>
            <a:endParaRPr lang="pl-PL" sz="9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907079" y="2418507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KRONIK@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E-usługa OMNIS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err="1" smtClean="0">
                <a:solidFill>
                  <a:schemeClr val="bg1"/>
                </a:solidFill>
              </a:rPr>
              <a:t>Patrimonium</a:t>
            </a:r>
            <a:endParaRPr lang="pl-PL" sz="1000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GBIF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4987466" y="5468506"/>
            <a:ext cx="1767889" cy="824316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POL-on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PBN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ORCID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Portale sprawozdawcze Partnerów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2801281" y="5648526"/>
            <a:ext cx="1494000" cy="7265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Utworzenie baz wiedzy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907079" y="5252482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>
                <a:solidFill>
                  <a:schemeClr val="bg1"/>
                </a:solidFill>
              </a:rPr>
              <a:t>Portal sprawozdawczy Polskiej Akademii </a:t>
            </a:r>
            <a:r>
              <a:rPr lang="pl-PL" sz="1000" dirty="0" smtClean="0">
                <a:solidFill>
                  <a:schemeClr val="bg1"/>
                </a:solidFill>
              </a:rPr>
              <a:t>Nauk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026594" y="5487522"/>
            <a:ext cx="3165406" cy="981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100" dirty="0">
                <a:solidFill>
                  <a:schemeClr val="tx2"/>
                </a:solidFill>
              </a:rPr>
              <a:t>Oznaczenia powiązanych </a:t>
            </a:r>
            <a:r>
              <a:rPr lang="pl-PL" sz="1100" dirty="0" smtClean="0">
                <a:solidFill>
                  <a:schemeClr val="tx2"/>
                </a:solidFill>
              </a:rPr>
              <a:t>systemów</a:t>
            </a:r>
            <a:r>
              <a:rPr lang="pl-PL" sz="1100" dirty="0">
                <a:solidFill>
                  <a:schemeClr val="tx2"/>
                </a:solidFill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pl-PL" sz="11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1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1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100" dirty="0">
                <a:solidFill>
                  <a:schemeClr val="tx2"/>
                </a:solidFill>
              </a:rPr>
              <a:t>dot. systemów własnych oraz innych jednostek</a:t>
            </a:r>
          </a:p>
        </p:txBody>
      </p:sp>
      <p:sp>
        <p:nvSpPr>
          <p:cNvPr id="102" name="Prostokąt 101"/>
          <p:cNvSpPr/>
          <p:nvPr/>
        </p:nvSpPr>
        <p:spPr>
          <a:xfrm>
            <a:off x="9499386" y="3396497"/>
            <a:ext cx="1719903" cy="153081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NUKAT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Systemy Biblioteczne Partnerów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FBC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Web of Science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SCOPUS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chemeClr val="bg1"/>
                </a:solidFill>
              </a:rPr>
              <a:t>Google Scholar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03" name="Prostokąt 102"/>
          <p:cNvSpPr/>
          <p:nvPr/>
        </p:nvSpPr>
        <p:spPr>
          <a:xfrm>
            <a:off x="9499386" y="2311439"/>
            <a:ext cx="1719903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000" dirty="0">
                <a:solidFill>
                  <a:schemeClr val="bg1"/>
                </a:solidFill>
              </a:rPr>
              <a:t>Dostosowanie struktury metadanych do prezentacji danych </a:t>
            </a:r>
            <a:r>
              <a:rPr lang="pl-PL" sz="1000" dirty="0" smtClean="0">
                <a:solidFill>
                  <a:schemeClr val="bg1"/>
                </a:solidFill>
              </a:rPr>
              <a:t>naukowych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04" name="Prostokąt 103"/>
          <p:cNvSpPr/>
          <p:nvPr/>
        </p:nvSpPr>
        <p:spPr>
          <a:xfrm>
            <a:off x="7627174" y="2895372"/>
            <a:ext cx="1494000" cy="7178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</a:pPr>
            <a:r>
              <a:rPr lang="pl-PL" sz="9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Udostępnione </a:t>
            </a:r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informacje sektora publicznego i </a:t>
            </a:r>
            <a:r>
              <a:rPr lang="pl-PL" sz="9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zdigitalizowane</a:t>
            </a:r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zasoby</a:t>
            </a:r>
          </a:p>
        </p:txBody>
      </p:sp>
      <p:sp>
        <p:nvSpPr>
          <p:cNvPr id="122" name="Prostokąt 121"/>
          <p:cNvSpPr/>
          <p:nvPr/>
        </p:nvSpPr>
        <p:spPr>
          <a:xfrm>
            <a:off x="9146392" y="5747673"/>
            <a:ext cx="168480" cy="8262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3" name="Prostokąt 122"/>
          <p:cNvSpPr/>
          <p:nvPr/>
        </p:nvSpPr>
        <p:spPr>
          <a:xfrm>
            <a:off x="9146392" y="5936729"/>
            <a:ext cx="168480" cy="82623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4" name="Prostokąt 123"/>
          <p:cNvSpPr/>
          <p:nvPr/>
        </p:nvSpPr>
        <p:spPr>
          <a:xfrm>
            <a:off x="9146392" y="6123929"/>
            <a:ext cx="168480" cy="82623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1" name="Łącznik łamany 130"/>
          <p:cNvCxnSpPr/>
          <p:nvPr/>
        </p:nvCxnSpPr>
        <p:spPr>
          <a:xfrm flipV="1">
            <a:off x="4335336" y="2484633"/>
            <a:ext cx="652130" cy="614963"/>
          </a:xfrm>
          <a:prstGeom prst="bentConnector3">
            <a:avLst>
              <a:gd name="adj1" fmla="val 30825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Łącznik łamany 143"/>
          <p:cNvCxnSpPr/>
          <p:nvPr/>
        </p:nvCxnSpPr>
        <p:spPr>
          <a:xfrm flipV="1">
            <a:off x="4295281" y="5648526"/>
            <a:ext cx="692185" cy="318980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Łącznik łamany 147"/>
          <p:cNvCxnSpPr/>
          <p:nvPr/>
        </p:nvCxnSpPr>
        <p:spPr>
          <a:xfrm>
            <a:off x="2401203" y="3142363"/>
            <a:ext cx="440133" cy="332024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Łącznik łamany 150"/>
          <p:cNvCxnSpPr/>
          <p:nvPr/>
        </p:nvCxnSpPr>
        <p:spPr>
          <a:xfrm>
            <a:off x="4335336" y="3504954"/>
            <a:ext cx="652131" cy="332024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łamany 152"/>
          <p:cNvCxnSpPr/>
          <p:nvPr/>
        </p:nvCxnSpPr>
        <p:spPr>
          <a:xfrm rot="10800000" flipV="1">
            <a:off x="4295281" y="6126810"/>
            <a:ext cx="692186" cy="166012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łamany 157"/>
          <p:cNvCxnSpPr/>
          <p:nvPr/>
        </p:nvCxnSpPr>
        <p:spPr>
          <a:xfrm rot="10800000" flipV="1">
            <a:off x="9121175" y="2703551"/>
            <a:ext cx="378208" cy="288697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Łącznik łamany 174"/>
          <p:cNvCxnSpPr/>
          <p:nvPr/>
        </p:nvCxnSpPr>
        <p:spPr>
          <a:xfrm>
            <a:off x="9121470" y="3210190"/>
            <a:ext cx="377917" cy="264197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łamany 177"/>
          <p:cNvCxnSpPr/>
          <p:nvPr/>
        </p:nvCxnSpPr>
        <p:spPr>
          <a:xfrm rot="10800000" flipV="1">
            <a:off x="4335338" y="2888447"/>
            <a:ext cx="663763" cy="430160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łamany 179"/>
          <p:cNvCxnSpPr/>
          <p:nvPr/>
        </p:nvCxnSpPr>
        <p:spPr>
          <a:xfrm rot="10800000">
            <a:off x="2389580" y="2792117"/>
            <a:ext cx="451757" cy="200131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Łącznik łamany 197"/>
          <p:cNvCxnSpPr/>
          <p:nvPr/>
        </p:nvCxnSpPr>
        <p:spPr>
          <a:xfrm rot="10800000">
            <a:off x="9121175" y="3570901"/>
            <a:ext cx="378212" cy="200130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Łącznik łamany 200"/>
          <p:cNvCxnSpPr/>
          <p:nvPr/>
        </p:nvCxnSpPr>
        <p:spPr>
          <a:xfrm>
            <a:off x="2401203" y="5960798"/>
            <a:ext cx="410048" cy="332024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Łącznik łamany 202"/>
          <p:cNvCxnSpPr>
            <a:endCxn id="65" idx="3"/>
          </p:cNvCxnSpPr>
          <p:nvPr/>
        </p:nvCxnSpPr>
        <p:spPr>
          <a:xfrm rot="10800000">
            <a:off x="2401080" y="5648526"/>
            <a:ext cx="410173" cy="142858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7430" y="129057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7354"/>
              </p:ext>
            </p:extLst>
          </p:nvPr>
        </p:nvGraphicFramePr>
        <p:xfrm>
          <a:off x="695401" y="2072963"/>
          <a:ext cx="10827658" cy="4522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0996"/>
                <a:gridCol w="2404526"/>
                <a:gridCol w="2297872"/>
                <a:gridCol w="2094264"/>
              </a:tblGrid>
              <a:tr h="6813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44991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 - osiągnięty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podmiotów, które udostępniły on-line informacje sektora publicznego - osiągnięty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 - osiągnięty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146 107,00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155 705,00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 - osiągnięty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200" b="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 - osiągnięty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145 992,00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164 105,00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on-line informacji sektora publicznego - osiągnięty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7,40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12,85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200" b="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zdigitalizowanej</a:t>
                      </a: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 -osiągnięty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50,08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62,93</a:t>
                      </a: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1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</a:t>
                      </a:r>
                      <a:r>
                        <a:rPr lang="pl-PL" sz="1200" b="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odtworzeń</a:t>
                      </a: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 – w trakcie realizacji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920 656,00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4400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249 123,00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14400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9affde3b-50dd-4e74-9e2c-6b9654ae514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f3a10b-8748-402e-bef4-aee373db4d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1290</Words>
  <Application>Microsoft Office PowerPoint</Application>
  <PresentationFormat>Niestandardowy</PresentationFormat>
  <Paragraphs>228</Paragraphs>
  <Slides>13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13</vt:i4>
      </vt:variant>
    </vt:vector>
  </HeadingPairs>
  <TitlesOfParts>
    <vt:vector size="15" baseType="lpstr">
      <vt:lpstr>Motyw pakietu Office</vt:lpstr>
      <vt:lpstr>1_Motyw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Dorota</cp:lastModifiedBy>
  <cp:revision>109</cp:revision>
  <dcterms:created xsi:type="dcterms:W3CDTF">2017-01-27T12:50:17Z</dcterms:created>
  <dcterms:modified xsi:type="dcterms:W3CDTF">2022-04-01T08:42:30Z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