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7" r:id="rId2"/>
    <p:sldId id="274" r:id="rId3"/>
    <p:sldId id="266" r:id="rId4"/>
    <p:sldId id="270" r:id="rId5"/>
    <p:sldId id="271" r:id="rId6"/>
    <p:sldId id="269" r:id="rId7"/>
    <p:sldId id="272" r:id="rId8"/>
    <p:sldId id="27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89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12" autoAdjust="0"/>
  </p:normalViewPr>
  <p:slideViewPr>
    <p:cSldViewPr snapToGrid="0">
      <p:cViewPr varScale="1">
        <p:scale>
          <a:sx n="59" d="100"/>
          <a:sy n="59" d="100"/>
        </p:scale>
        <p:origin x="22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EE3D39B-8561-A28B-D7CC-E194507D53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CED9D66-BFD3-DE3D-B333-135CCBE187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1C682-F01E-4690-86E9-425958E15F9E}" type="datetimeFigureOut">
              <a:rPr lang="pl-PL" smtClean="0"/>
              <a:t>12.09.2023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C66B750-E6C6-5578-DF14-45732DBDA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FB576E1-466F-BAAC-2A7F-E43D40FA7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94BD-9745-448B-A1E0-09FE9CF48C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390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0CF88-56FB-4640-880C-ADD1C41BF12D}" type="datetimeFigureOut">
              <a:rPr lang="pl-PL" smtClean="0"/>
              <a:t>12.09.2023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35A2-C618-4E21-AD3A-E7599CFD1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4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235A2-C618-4E21-AD3A-E7599CFD111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44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235A2-C618-4E21-AD3A-E7599CFD111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77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8F622A4-747B-5994-543C-44DB6BBB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65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228CE-1B53-0067-9B6A-1ACF01B6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9" y="3035819"/>
            <a:ext cx="8093335" cy="4970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9497164-C372-C3D6-D23F-3C24B564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4700" y="3632662"/>
            <a:ext cx="8093075" cy="17616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2776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E3603-CD45-EF94-3BB3-B2977049C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7"/>
            <a:ext cx="10625547" cy="664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9D05BA6-86B4-B264-B4BE-A9686691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5DBB02-5155-1851-4386-C345B5C1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>
            <a:off x="-987199" y="1572286"/>
            <a:ext cx="2912206" cy="9378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240B6-E06F-31A9-4E77-E2BB8C84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 flipH="1">
            <a:off x="-1066708" y="3845872"/>
            <a:ext cx="3071219" cy="937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649BD67-BD19-9C70-A2D6-D780C79F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6" y="167264"/>
            <a:ext cx="2082426" cy="664347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1FA5EB-1AA1-1208-3491-2E1B455CCB8F}"/>
              </a:ext>
            </a:extLst>
          </p:cNvPr>
          <p:cNvSpPr/>
          <p:nvPr userDrawn="1"/>
        </p:nvSpPr>
        <p:spPr>
          <a:xfrm>
            <a:off x="0" y="5999462"/>
            <a:ext cx="12192000" cy="45719"/>
          </a:xfrm>
          <a:prstGeom prst="rect">
            <a:avLst/>
          </a:prstGeom>
          <a:solidFill>
            <a:srgbClr val="FFCC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4842A0-99F7-7A6B-C8CB-5D0DEC909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8213" y="1885950"/>
            <a:ext cx="10558462" cy="35588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/>
            </a:lvl2pPr>
            <a:lvl3pPr marL="914400" indent="0">
              <a:lnSpc>
                <a:spcPct val="150000"/>
              </a:lnSpc>
              <a:buFontTx/>
              <a:buNone/>
              <a:defRPr sz="20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243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9D05BA6-86B4-B264-B4BE-A9686691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5DBB02-5155-1851-4386-C345B5C12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>
            <a:off x="-987199" y="1572286"/>
            <a:ext cx="2912206" cy="9378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F240B6-E06F-31A9-4E77-E2BB8C84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5"/>
          <a:stretch/>
        </p:blipFill>
        <p:spPr>
          <a:xfrm rot="16200000" flipH="1">
            <a:off x="-1066708" y="3845872"/>
            <a:ext cx="3071219" cy="937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649BD67-BD19-9C70-A2D6-D780C79FE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6" y="167264"/>
            <a:ext cx="2082426" cy="664347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11FA5EB-1AA1-1208-3491-2E1B455CC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99462"/>
            <a:ext cx="12192000" cy="45719"/>
          </a:xfrm>
          <a:prstGeom prst="rect">
            <a:avLst/>
          </a:prstGeom>
          <a:solidFill>
            <a:srgbClr val="FFCC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3">
            <a:extLst>
              <a:ext uri="{FF2B5EF4-FFF2-40B4-BE49-F238E27FC236}">
                <a16:creationId xmlns:a16="http://schemas.microsoft.com/office/drawing/2014/main" id="{FA7CEA57-D88A-03F7-2220-B99D9BBF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01" y="1931667"/>
            <a:ext cx="10187397" cy="25946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59279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B41472F-E902-4CD6-C1DC-F72A7FF7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9" y="3150523"/>
            <a:ext cx="8093335" cy="2528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0FAD79-17CF-B17A-AAF5-4A1D61D87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3" y="392837"/>
            <a:ext cx="8284547" cy="26429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DEDBC3B-D7DC-FDD9-B5A6-26AE133EF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02" y="-22624"/>
            <a:ext cx="3229391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0690BE-97D3-0D55-6CF5-4DA3E651F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7" r:id="rId3"/>
    <p:sldLayoutId id="214748364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489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13489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6CCC74-84A9-DD5B-484E-F11599DA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39" y="3035818"/>
            <a:ext cx="6455417" cy="26429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000" b="1" i="0" u="none" strike="noStrike" baseline="0" dirty="0">
                <a:latin typeface="+mn-lt"/>
              </a:rPr>
              <a:t>Filmoteka Narodowa – Instytut Audiowizualny</a:t>
            </a:r>
            <a:br>
              <a:rPr lang="pl-PL" sz="2000" b="1" i="0" u="none" strike="noStrike" baseline="0" dirty="0">
                <a:latin typeface="+mn-lt"/>
              </a:rPr>
            </a:br>
            <a:r>
              <a:rPr lang="pl-PL" sz="2000" i="0" u="none" strike="noStrike" baseline="0" dirty="0">
                <a:latin typeface="+mn-lt"/>
              </a:rPr>
              <a:t>Digitalizacja zasobów kultury, w tym materiałów archiwalnych, zwiększenie dostępności i poprawa jakości zasobów kultury udostępnianych cyfrowo znajdujących </a:t>
            </a:r>
            <a:br>
              <a:rPr lang="pl-PL" sz="2000" i="0" u="none" strike="noStrike" baseline="0" dirty="0">
                <a:latin typeface="+mn-lt"/>
              </a:rPr>
            </a:br>
            <a:r>
              <a:rPr lang="pl-PL" sz="2000" i="0" u="none" strike="noStrike" baseline="0" dirty="0">
                <a:latin typeface="+mn-lt"/>
              </a:rPr>
              <a:t>się w zasobach FINA</a:t>
            </a:r>
            <a:endParaRPr lang="pl-PL" sz="2000" dirty="0">
              <a:latin typeface="+mn-lt"/>
            </a:endParaRPr>
          </a:p>
        </p:txBody>
      </p:sp>
      <p:pic>
        <p:nvPicPr>
          <p:cNvPr id="4" name="Obraz 3" descr="Konferencja Art.Data 12-13 września 2023">
            <a:extLst>
              <a:ext uri="{FF2B5EF4-FFF2-40B4-BE49-F238E27FC236}">
                <a16:creationId xmlns:a16="http://schemas.microsoft.com/office/drawing/2014/main" id="{EF922718-5E70-DAE2-5DE8-C9B3D533C4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3" y="392837"/>
            <a:ext cx="8284547" cy="2642982"/>
          </a:xfrm>
          <a:prstGeom prst="rect">
            <a:avLst/>
          </a:prstGeom>
        </p:spPr>
      </p:pic>
      <p:pic>
        <p:nvPicPr>
          <p:cNvPr id="5" name="Obraz 4" descr="Logo: Fundusze Europejskie Polska Cyfrowa, Rzeczpospolita Polska, Centrum Projektów Polska Cyfrowa, Unia Europejska Europejski Fundusz Rozwoju Regionalnego">
            <a:extLst>
              <a:ext uri="{FF2B5EF4-FFF2-40B4-BE49-F238E27FC236}">
                <a16:creationId xmlns:a16="http://schemas.microsoft.com/office/drawing/2014/main" id="{A3CC14AC-99E0-E11C-77AD-9664D1D096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0" y="6052659"/>
            <a:ext cx="7491121" cy="5417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7473C67-603B-2AD7-72FE-22B8951A2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379" y="3624444"/>
            <a:ext cx="1316014" cy="11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09BC07-898A-AD86-3D05-672E163D0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11936"/>
            <a:ext cx="3439121" cy="2645664"/>
          </a:xfrm>
        </p:spPr>
        <p:txBody>
          <a:bodyPr/>
          <a:lstStyle/>
          <a:p>
            <a:r>
              <a:rPr lang="pl-PL" b="1" dirty="0"/>
              <a:t>Filmoteka </a:t>
            </a:r>
            <a:br>
              <a:rPr lang="pl-PL" b="1" dirty="0"/>
            </a:br>
            <a:r>
              <a:rPr lang="pl-PL" b="1" dirty="0"/>
              <a:t>Narodowa</a:t>
            </a:r>
            <a:br>
              <a:rPr lang="pl-PL" b="1" dirty="0"/>
            </a:br>
            <a:r>
              <a:rPr lang="pl-PL" b="1" dirty="0"/>
              <a:t> – Instytut Audiowizualny</a:t>
            </a:r>
          </a:p>
        </p:txBody>
      </p:sp>
      <p:pic>
        <p:nvPicPr>
          <p:cNvPr id="5" name="Obraz 4" descr="Działalność FINA: Archiwum, Usługi technologiczne, Badania i edukacja, Zabezpieczenie kopii obowiązkowych, Produkcja filmowa, Popularyzacja filmu">
            <a:extLst>
              <a:ext uri="{FF2B5EF4-FFF2-40B4-BE49-F238E27FC236}">
                <a16:creationId xmlns:a16="http://schemas.microsoft.com/office/drawing/2014/main" id="{3A85B74A-E6BB-D071-89F4-8B600095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588" y="762000"/>
            <a:ext cx="7770541" cy="4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9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82420A-302F-BE56-D98D-39E2DB1FD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482" y="3444844"/>
            <a:ext cx="2746957" cy="1209441"/>
          </a:xfrm>
        </p:spPr>
        <p:txBody>
          <a:bodyPr/>
          <a:lstStyle/>
          <a:p>
            <a:r>
              <a:rPr lang="pl-PL" b="1" dirty="0"/>
              <a:t>POPC w Filmotece </a:t>
            </a:r>
            <a:br>
              <a:rPr lang="pl-PL" b="1" dirty="0"/>
            </a:br>
            <a:r>
              <a:rPr lang="pl-PL" b="1" dirty="0"/>
              <a:t>Narodowej </a:t>
            </a:r>
            <a:br>
              <a:rPr lang="pl-PL" b="1" dirty="0"/>
            </a:br>
            <a:r>
              <a:rPr lang="pl-PL" b="1" dirty="0"/>
              <a:t>– Instytucie Audiowizualnym</a:t>
            </a:r>
          </a:p>
        </p:txBody>
      </p:sp>
      <p:pic>
        <p:nvPicPr>
          <p:cNvPr id="4" name="Obraz 3" descr="zakup nowoczesnego i szybkiego sprzętu do skanowania (macierze, serwer, skanery); digitalizacja 200 materiałów filmowych i 4800 materiałów okołofilmowych (dokumenty, scenariusze, plakaty, fotosy); budowa nowego portalu fina.gov.pl; publikacja otwartych danych">
            <a:extLst>
              <a:ext uri="{FF2B5EF4-FFF2-40B4-BE49-F238E27FC236}">
                <a16:creationId xmlns:a16="http://schemas.microsoft.com/office/drawing/2014/main" id="{C18D437E-6BBC-8A78-167F-167C9E55AE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488" y="240792"/>
            <a:ext cx="7972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A82D54-A848-17CC-ECA5-D1901525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301" y="1224531"/>
            <a:ext cx="1289795" cy="1055373"/>
          </a:xfrm>
        </p:spPr>
        <p:txBody>
          <a:bodyPr>
            <a:normAutofit/>
          </a:bodyPr>
          <a:lstStyle/>
          <a:p>
            <a:r>
              <a:rPr lang="pl-PL" b="1" dirty="0">
                <a:latin typeface="+mn-lt"/>
              </a:rPr>
              <a:t>Film</a:t>
            </a:r>
          </a:p>
        </p:txBody>
      </p:sp>
      <p:pic>
        <p:nvPicPr>
          <p:cNvPr id="4" name="POPCSpot_30s_h264_1080p_24fps_stereo">
            <a:hlinkClick r:id="" action="ppaction://media"/>
            <a:extLst>
              <a:ext uri="{FF2B5EF4-FFF2-40B4-BE49-F238E27FC236}">
                <a16:creationId xmlns:a16="http://schemas.microsoft.com/office/drawing/2014/main" id="{0748B6E3-4D7D-128C-8DCB-D86240CB2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628" y="633158"/>
            <a:ext cx="8254830" cy="46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4EDB8-CAD7-83D3-D54C-5A31C867C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6"/>
            <a:ext cx="2258070" cy="1573512"/>
          </a:xfrm>
        </p:spPr>
        <p:txBody>
          <a:bodyPr/>
          <a:lstStyle/>
          <a:p>
            <a:r>
              <a:rPr lang="pl-PL" sz="3600" b="1" dirty="0"/>
              <a:t>Projekt </a:t>
            </a:r>
            <a:br>
              <a:rPr lang="pl-PL" sz="3600" b="1" dirty="0"/>
            </a:br>
            <a:r>
              <a:rPr lang="pl-PL" sz="3600" b="1" dirty="0"/>
              <a:t>w liczbach</a:t>
            </a:r>
          </a:p>
        </p:txBody>
      </p:sp>
      <p:pic>
        <p:nvPicPr>
          <p:cNvPr id="4" name="Obraz 3" descr="Projekt w liczbach: wartość projektu 32 mln zł; dofinansowania z POPC 29 mln zł; wartość zakupów sprzętowych 19,5 mln zł; 5000 sztuk zdigitalizowanych dokumentów zawierających informacje sektora publicznego; 7 filmów do pełnej rekonstrukcji">
            <a:extLst>
              <a:ext uri="{FF2B5EF4-FFF2-40B4-BE49-F238E27FC236}">
                <a16:creationId xmlns:a16="http://schemas.microsoft.com/office/drawing/2014/main" id="{39D022B6-1686-FD4E-D1EC-1B0EBE99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941" y="1182814"/>
            <a:ext cx="8515350" cy="4029075"/>
          </a:xfrm>
          <a:prstGeom prst="rect">
            <a:avLst/>
          </a:prstGeom>
        </p:spPr>
      </p:pic>
      <p:pic>
        <p:nvPicPr>
          <p:cNvPr id="9" name="Obraz 8" descr="34,5 mnl zł - całkowita wartość projektu;&#10;25,4 mln zł dofinansowanie z POPC;&#10;21,6 mln zł wartość brutto środków trwałych;&#10;5000 sztuk zdiditalizowanych obiektów archiwalnych; 7 filmów poddanych pełnej rekonstrukcji">
            <a:extLst>
              <a:ext uri="{FF2B5EF4-FFF2-40B4-BE49-F238E27FC236}">
                <a16:creationId xmlns:a16="http://schemas.microsoft.com/office/drawing/2014/main" id="{02C0DAFF-830F-C284-8600-D1EBBB5514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44" y="1055186"/>
            <a:ext cx="9184930" cy="4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1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0D8F89-CC5F-EB1C-2E4E-E4D4AF2F9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6"/>
            <a:ext cx="2939253" cy="1550818"/>
          </a:xfrm>
        </p:spPr>
        <p:txBody>
          <a:bodyPr/>
          <a:lstStyle/>
          <a:p>
            <a:r>
              <a:rPr lang="pl-PL" sz="3600" b="1" dirty="0"/>
              <a:t>Zastosowanie </a:t>
            </a:r>
            <a:br>
              <a:rPr lang="pl-PL" sz="3600" b="1" dirty="0"/>
            </a:br>
            <a:r>
              <a:rPr lang="pl-PL" sz="3600" b="1" dirty="0"/>
              <a:t>zasobów FINA</a:t>
            </a:r>
          </a:p>
        </p:txBody>
      </p:sp>
      <p:pic>
        <p:nvPicPr>
          <p:cNvPr id="8" name="Obraz 7" descr="Zastosowanie zasobów FINA: badania nad filmem; produkcja filmowa; rozrywka i popularyzacja filmu; edukacja szkolna i akademicka">
            <a:extLst>
              <a:ext uri="{FF2B5EF4-FFF2-40B4-BE49-F238E27FC236}">
                <a16:creationId xmlns:a16="http://schemas.microsoft.com/office/drawing/2014/main" id="{51A338C2-DEDC-678E-BB74-856C8C5A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57" y="975359"/>
            <a:ext cx="7158770" cy="45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B5B69-6E91-94C2-C4EA-E6D10E699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4" y="1033886"/>
            <a:ext cx="2331870" cy="1453282"/>
          </a:xfrm>
        </p:spPr>
        <p:txBody>
          <a:bodyPr/>
          <a:lstStyle/>
          <a:p>
            <a:r>
              <a:rPr lang="pl-PL" sz="3600" b="1" dirty="0"/>
              <a:t>Korzyści </a:t>
            </a:r>
            <a:br>
              <a:rPr lang="pl-PL" sz="3600" b="1" dirty="0"/>
            </a:br>
            <a:r>
              <a:rPr lang="pl-PL" sz="3600" b="1" dirty="0"/>
              <a:t>z projektu</a:t>
            </a:r>
          </a:p>
        </p:txBody>
      </p:sp>
      <p:pic>
        <p:nvPicPr>
          <p:cNvPr id="4" name="Obraz 3" descr="Korzyści z projektu: archiwizacja - zabezpieczenie cyfrowej kopii przez digitalizację; upowszechnianie zbiorów; nowoczesny sprzęt do skanowania zbiorów; wyszukiwarka i efektywne zarządzanie zbiorami; otwarcie archiwum dotychczas dostępnego głównie dla specjalistów; budowa spójnego profesjonalnego wizerunku FINA w sieci">
            <a:extLst>
              <a:ext uri="{FF2B5EF4-FFF2-40B4-BE49-F238E27FC236}">
                <a16:creationId xmlns:a16="http://schemas.microsoft.com/office/drawing/2014/main" id="{825636B2-7778-463C-E38B-F155F51A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228600"/>
            <a:ext cx="8286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8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FBF1F-C0E6-ACE9-0438-7272639A5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03" y="1033886"/>
            <a:ext cx="2280885" cy="1672738"/>
          </a:xfrm>
        </p:spPr>
        <p:txBody>
          <a:bodyPr/>
          <a:lstStyle/>
          <a:p>
            <a:r>
              <a:rPr lang="pl-PL" sz="3600" b="1" dirty="0"/>
              <a:t>Gdzie nas </a:t>
            </a:r>
            <a:br>
              <a:rPr lang="pl-PL" sz="3600" b="1" dirty="0"/>
            </a:br>
            <a:r>
              <a:rPr lang="pl-PL" sz="3600" b="1"/>
              <a:t>znaleźć? </a:t>
            </a:r>
            <a:endParaRPr lang="pl-PL" sz="3600" b="1" dirty="0"/>
          </a:p>
        </p:txBody>
      </p:sp>
      <p:pic>
        <p:nvPicPr>
          <p:cNvPr id="4" name="Obraz 3" descr="Gdzie nas znaleźć: Ninateka.pl; Kino Iluzjon; Fina.gov.pl">
            <a:extLst>
              <a:ext uri="{FF2B5EF4-FFF2-40B4-BE49-F238E27FC236}">
                <a16:creationId xmlns:a16="http://schemas.microsoft.com/office/drawing/2014/main" id="{CE46CDFD-AA36-D5E5-8245-9A16CA3D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72" y="128218"/>
            <a:ext cx="6726692" cy="57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57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67</Words>
  <Application>Microsoft Office PowerPoint</Application>
  <PresentationFormat>Panoramiczny</PresentationFormat>
  <Paragraphs>10</Paragraphs>
  <Slides>8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Filmoteka Narodowa – Instytut Audiowizualny Digitalizacja zasobów kultury, w tym materiałów archiwalnych, zwiększenie dostępności i poprawa jakości zasobów kultury udostępnianych cyfrowo znajdujących  się w zasobach FINA</vt:lpstr>
      <vt:lpstr>Filmoteka  Narodowa  – Instytut Audiowizualny</vt:lpstr>
      <vt:lpstr>POPC w Filmotece  Narodowej  – Instytucie Audiowizualnym</vt:lpstr>
      <vt:lpstr>Film</vt:lpstr>
      <vt:lpstr>Projekt  w liczbach</vt:lpstr>
      <vt:lpstr>Zastosowanie  zasobów FINA</vt:lpstr>
      <vt:lpstr>Korzyści  z projektu</vt:lpstr>
      <vt:lpstr>Gdzie nas  znaleźć?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ART.DATA - FINA</dc:title>
  <dc:creator>Agnieszka Węglińska</dc:creator>
  <cp:lastModifiedBy>Anna Czekalska</cp:lastModifiedBy>
  <cp:revision>71</cp:revision>
  <dcterms:created xsi:type="dcterms:W3CDTF">2023-06-02T07:10:47Z</dcterms:created>
  <dcterms:modified xsi:type="dcterms:W3CDTF">2023-09-12T18:53:35Z</dcterms:modified>
</cp:coreProperties>
</file>