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258" r:id="rId2"/>
    <p:sldId id="380" r:id="rId3"/>
    <p:sldId id="374" r:id="rId4"/>
    <p:sldId id="376" r:id="rId5"/>
    <p:sldId id="377" r:id="rId6"/>
    <p:sldId id="381" r:id="rId7"/>
    <p:sldId id="378" r:id="rId8"/>
    <p:sldId id="379" r:id="rId9"/>
    <p:sldId id="382" r:id="rId10"/>
    <p:sldId id="383" r:id="rId11"/>
    <p:sldId id="385" r:id="rId12"/>
    <p:sldId id="365" r:id="rId13"/>
  </p:sldIdLst>
  <p:sldSz cx="12192000" cy="6858000"/>
  <p:notesSz cx="6797675" cy="9926638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Górecka Agnieszka" initials="GA" lastIdx="2" clrIdx="0">
    <p:extLst>
      <p:ext uri="{19B8F6BF-5375-455C-9EA6-DF929625EA0E}">
        <p15:presenceInfo xmlns:p15="http://schemas.microsoft.com/office/powerpoint/2012/main" userId="S-1-5-21-3004812752-890403532-2074431140-1780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0000"/>
    <a:srgbClr val="FFFFA7"/>
    <a:srgbClr val="FFFF66"/>
    <a:srgbClr val="CC3300"/>
    <a:srgbClr val="C9C9C9"/>
    <a:srgbClr val="E4E4E4"/>
    <a:srgbClr val="CCFFCC"/>
    <a:srgbClr val="DDDDDD"/>
    <a:srgbClr val="002060"/>
    <a:srgbClr val="FF050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68" autoAdjust="0"/>
    <p:restoredTop sz="94660"/>
  </p:normalViewPr>
  <p:slideViewPr>
    <p:cSldViewPr snapToGrid="0" showGuides="1">
      <p:cViewPr varScale="1">
        <p:scale>
          <a:sx n="115" d="100"/>
          <a:sy n="115" d="100"/>
        </p:scale>
        <p:origin x="144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quarter" idx="1"/>
          </p:nvPr>
        </p:nvSpPr>
        <p:spPr>
          <a:xfrm>
            <a:off x="3850444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1BCFCF1-AF59-4A35-B036-D3F261C7FDE7}" type="datetimeFigureOut">
              <a:rPr lang="pl-PL" smtClean="0"/>
              <a:pPr/>
              <a:t>19.02.2021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2"/>
          </p:nvPr>
        </p:nvSpPr>
        <p:spPr>
          <a:xfrm>
            <a:off x="1" y="9428587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3"/>
          </p:nvPr>
        </p:nvSpPr>
        <p:spPr>
          <a:xfrm>
            <a:off x="3850444" y="9428587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D56F54F-C850-44C0-9A4A-4F841B58972C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820335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6400" cy="49800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800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32427E9-04D1-4F7F-9014-66C488BA34CD}" type="datetimeFigureOut">
              <a:rPr lang="pl-PL" smtClean="0"/>
              <a:pPr/>
              <a:t>19.02.2021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420688" y="1239838"/>
            <a:ext cx="5956300" cy="33512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79451" y="4777365"/>
            <a:ext cx="5438775" cy="390904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1" y="9428630"/>
            <a:ext cx="2946400" cy="49800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49688" y="9428630"/>
            <a:ext cx="2946400" cy="49800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87F102A-F2D9-48B5-9C66-432DEAB94EFF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0071261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7F102A-F2D9-48B5-9C66-432DEAB94EFF}" type="slidenum">
              <a:rPr lang="pl-PL" smtClean="0"/>
              <a:pPr/>
              <a:t>1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863322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gi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Obraz 8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91" t="11131" r="1102" b="83"/>
          <a:stretch/>
        </p:blipFill>
        <p:spPr>
          <a:xfrm>
            <a:off x="-32273" y="-16778"/>
            <a:ext cx="12263718" cy="6874779"/>
          </a:xfrm>
          <a:prstGeom prst="rect">
            <a:avLst/>
          </a:prstGeom>
        </p:spPr>
      </p:pic>
      <p:pic>
        <p:nvPicPr>
          <p:cNvPr id="11" name="Obraz 10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28287" y="2390623"/>
            <a:ext cx="1409701" cy="1719835"/>
          </a:xfrm>
          <a:prstGeom prst="rect">
            <a:avLst/>
          </a:prstGeom>
        </p:spPr>
      </p:pic>
      <p:sp>
        <p:nvSpPr>
          <p:cNvPr id="2" name="Tytuł 1"/>
          <p:cNvSpPr>
            <a:spLocks noGrp="1"/>
          </p:cNvSpPr>
          <p:nvPr>
            <p:ph type="ctrTitle" hasCustomPrompt="1"/>
          </p:nvPr>
        </p:nvSpPr>
        <p:spPr>
          <a:xfrm>
            <a:off x="1524000" y="5154800"/>
            <a:ext cx="9144000" cy="596337"/>
          </a:xfrm>
        </p:spPr>
        <p:txBody>
          <a:bodyPr anchor="ctr">
            <a:noAutofit/>
          </a:bodyPr>
          <a:lstStyle>
            <a:lvl1pPr algn="ctr">
              <a:defRPr sz="200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pl-PL" dirty="0"/>
              <a:t>KLIKNIJ, ABY EDYTOWAĆ STYL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524000" y="5990235"/>
            <a:ext cx="9144000" cy="518141"/>
          </a:xfrm>
        </p:spPr>
        <p:txBody>
          <a:bodyPr anchor="ctr">
            <a:noAutofit/>
          </a:bodyPr>
          <a:lstStyle>
            <a:lvl1pPr marL="0" indent="0" algn="ctr">
              <a:buNone/>
              <a:defRPr sz="18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 dirty="0"/>
              <a:t>Kliknij, aby edytować styl wzorca podtytułu</a:t>
            </a:r>
          </a:p>
        </p:txBody>
      </p:sp>
    </p:spTree>
    <p:extLst>
      <p:ext uri="{BB962C8B-B14F-4D97-AF65-F5344CB8AC3E}">
        <p14:creationId xmlns:p14="http://schemas.microsoft.com/office/powerpoint/2010/main" val="34322832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593230-C062-4571-8934-390241A4A5C8}" type="datetimeFigureOut">
              <a:rPr lang="pl-PL" smtClean="0"/>
              <a:pPr/>
              <a:t>19.02.2021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7C9A6-D10F-4C8A-915C-D6CE913931B4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8792978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593230-C062-4571-8934-390241A4A5C8}" type="datetimeFigureOut">
              <a:rPr lang="pl-PL" smtClean="0"/>
              <a:pPr/>
              <a:t>19.02.2021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7C9A6-D10F-4C8A-915C-D6CE913931B4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4666617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usty_map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Obraz 8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91" t="11131" r="1102" b="83"/>
          <a:stretch/>
        </p:blipFill>
        <p:spPr>
          <a:xfrm>
            <a:off x="-32273" y="-16778"/>
            <a:ext cx="12263718" cy="68747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5479498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akoncze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Obraz 8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91" t="11131" r="1102" b="83"/>
          <a:stretch/>
        </p:blipFill>
        <p:spPr>
          <a:xfrm>
            <a:off x="-32273" y="-16778"/>
            <a:ext cx="12263718" cy="6874779"/>
          </a:xfrm>
          <a:prstGeom prst="rect">
            <a:avLst/>
          </a:prstGeom>
        </p:spPr>
      </p:pic>
      <p:sp>
        <p:nvSpPr>
          <p:cNvPr id="4" name="pole tekstowe 3"/>
          <p:cNvSpPr txBox="1"/>
          <p:nvPr userDrawn="1"/>
        </p:nvSpPr>
        <p:spPr>
          <a:xfrm>
            <a:off x="1605094" y="3136613"/>
            <a:ext cx="898181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3200" dirty="0">
                <a:solidFill>
                  <a:schemeClr val="bg1"/>
                </a:solidFill>
                <a:latin typeface="+mj-lt"/>
              </a:rPr>
              <a:t>Dziękujemy za uwagę!</a:t>
            </a:r>
          </a:p>
        </p:txBody>
      </p:sp>
    </p:spTree>
    <p:extLst>
      <p:ext uri="{BB962C8B-B14F-4D97-AF65-F5344CB8AC3E}">
        <p14:creationId xmlns:p14="http://schemas.microsoft.com/office/powerpoint/2010/main" val="34664012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593230-C062-4571-8934-390241A4A5C8}" type="datetimeFigureOut">
              <a:rPr lang="pl-PL" smtClean="0"/>
              <a:pPr/>
              <a:t>19.02.2021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7C9A6-D10F-4C8A-915C-D6CE913931B4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9387181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593230-C062-4571-8934-390241A4A5C8}" type="datetimeFigureOut">
              <a:rPr lang="pl-PL" smtClean="0"/>
              <a:pPr/>
              <a:t>19.02.2021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7C9A6-D10F-4C8A-915C-D6CE913931B4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6532737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593230-C062-4571-8934-390241A4A5C8}" type="datetimeFigureOut">
              <a:rPr lang="pl-PL" smtClean="0"/>
              <a:pPr/>
              <a:t>19.02.2021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7C9A6-D10F-4C8A-915C-D6CE913931B4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909468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593230-C062-4571-8934-390241A4A5C8}" type="datetimeFigureOut">
              <a:rPr lang="pl-PL" smtClean="0"/>
              <a:pPr/>
              <a:t>19.02.2021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7C9A6-D10F-4C8A-915C-D6CE913931B4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704498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593230-C062-4571-8934-390241A4A5C8}" type="datetimeFigureOut">
              <a:rPr lang="pl-PL" smtClean="0"/>
              <a:pPr/>
              <a:t>19.02.2021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7C9A6-D10F-4C8A-915C-D6CE913931B4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8904680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593230-C062-4571-8934-390241A4A5C8}" type="datetimeFigureOut">
              <a:rPr lang="pl-PL" smtClean="0"/>
              <a:pPr/>
              <a:t>19.02.2021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7C9A6-D10F-4C8A-915C-D6CE913931B4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843836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593230-C062-4571-8934-390241A4A5C8}" type="datetimeFigureOut">
              <a:rPr lang="pl-PL" smtClean="0"/>
              <a:pPr/>
              <a:t>19.02.2021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7C9A6-D10F-4C8A-915C-D6CE913931B4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0473317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593230-C062-4571-8934-390241A4A5C8}" type="datetimeFigureOut">
              <a:rPr lang="pl-PL" smtClean="0"/>
              <a:pPr/>
              <a:t>19.02.2021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7C9A6-D10F-4C8A-915C-D6CE913931B4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5205865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upa 6"/>
          <p:cNvGrpSpPr/>
          <p:nvPr userDrawn="1"/>
        </p:nvGrpSpPr>
        <p:grpSpPr>
          <a:xfrm>
            <a:off x="322907" y="325720"/>
            <a:ext cx="11560408" cy="6206560"/>
            <a:chOff x="322907" y="325720"/>
            <a:chExt cx="11560408" cy="6206560"/>
          </a:xfrm>
        </p:grpSpPr>
        <p:pic>
          <p:nvPicPr>
            <p:cNvPr id="10" name="Obraz 9"/>
            <p:cNvPicPr>
              <a:picLocks noChangeAspect="1"/>
            </p:cNvPicPr>
            <p:nvPr userDrawn="1"/>
          </p:nvPicPr>
          <p:blipFill>
            <a:blip r:embed="rId1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817240" y="5644312"/>
              <a:ext cx="2040800" cy="857136"/>
            </a:xfrm>
            <a:prstGeom prst="rect">
              <a:avLst/>
            </a:prstGeom>
          </p:spPr>
        </p:pic>
        <p:grpSp>
          <p:nvGrpSpPr>
            <p:cNvPr id="15" name="Grupa 14"/>
            <p:cNvGrpSpPr/>
            <p:nvPr userDrawn="1"/>
          </p:nvGrpSpPr>
          <p:grpSpPr>
            <a:xfrm>
              <a:off x="322907" y="325720"/>
              <a:ext cx="11560408" cy="6206560"/>
              <a:chOff x="322907" y="324915"/>
              <a:chExt cx="11560408" cy="6206560"/>
            </a:xfrm>
          </p:grpSpPr>
          <p:sp>
            <p:nvSpPr>
              <p:cNvPr id="11" name="Prostokąt 10"/>
              <p:cNvSpPr/>
              <p:nvPr userDrawn="1"/>
            </p:nvSpPr>
            <p:spPr>
              <a:xfrm rot="16200000">
                <a:off x="-2753242" y="3402920"/>
                <a:ext cx="6206560" cy="50550"/>
              </a:xfrm>
              <a:prstGeom prst="rect">
                <a:avLst/>
              </a:prstGeom>
              <a:solidFill>
                <a:srgbClr val="0063A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l-PL"/>
              </a:p>
            </p:txBody>
          </p:sp>
          <p:sp>
            <p:nvSpPr>
              <p:cNvPr id="12" name="Prostokąt 11"/>
              <p:cNvSpPr/>
              <p:nvPr userDrawn="1"/>
            </p:nvSpPr>
            <p:spPr>
              <a:xfrm>
                <a:off x="322907" y="6481075"/>
                <a:ext cx="11554247" cy="50400"/>
              </a:xfrm>
              <a:prstGeom prst="rect">
                <a:avLst/>
              </a:prstGeom>
              <a:solidFill>
                <a:srgbClr val="0063A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l-PL"/>
              </a:p>
            </p:txBody>
          </p:sp>
          <p:sp>
            <p:nvSpPr>
              <p:cNvPr id="13" name="Prostokąt 12"/>
              <p:cNvSpPr/>
              <p:nvPr userDrawn="1"/>
            </p:nvSpPr>
            <p:spPr>
              <a:xfrm>
                <a:off x="322907" y="324915"/>
                <a:ext cx="11554247" cy="50400"/>
              </a:xfrm>
              <a:prstGeom prst="rect">
                <a:avLst/>
              </a:prstGeom>
              <a:solidFill>
                <a:srgbClr val="0063A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l-PL"/>
              </a:p>
            </p:txBody>
          </p:sp>
          <p:sp>
            <p:nvSpPr>
              <p:cNvPr id="14" name="Prostokąt 13"/>
              <p:cNvSpPr/>
              <p:nvPr userDrawn="1"/>
            </p:nvSpPr>
            <p:spPr>
              <a:xfrm rot="16200000">
                <a:off x="8754760" y="3402920"/>
                <a:ext cx="6206560" cy="50550"/>
              </a:xfrm>
              <a:prstGeom prst="rect">
                <a:avLst/>
              </a:prstGeom>
              <a:solidFill>
                <a:srgbClr val="0063A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l-PL"/>
              </a:p>
            </p:txBody>
          </p:sp>
        </p:grpSp>
      </p:grpSp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838200" y="954593"/>
            <a:ext cx="10515600" cy="73609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dirty="0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345835" y="6534797"/>
            <a:ext cx="2743200" cy="24938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00488E"/>
                </a:solidFill>
              </a:defRPr>
            </a:lvl1pPr>
          </a:lstStyle>
          <a:p>
            <a:fld id="{05593230-C062-4571-8934-390241A4A5C8}" type="datetimeFigureOut">
              <a:rPr lang="pl-PL" smtClean="0"/>
              <a:pPr/>
              <a:t>19.02.2021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4038600" y="6544845"/>
            <a:ext cx="4114800" cy="24938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00488E"/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8206841" y="6534797"/>
            <a:ext cx="3651199" cy="24938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00488E"/>
                </a:solidFill>
              </a:defRPr>
            </a:lvl1pPr>
          </a:lstStyle>
          <a:p>
            <a:fld id="{BDB7C9A6-D10F-4C8A-915C-D6CE913931B4}" type="slidenum">
              <a:rPr lang="pl-PL" smtClean="0"/>
              <a:pPr/>
              <a:t>‹#›</a:t>
            </a:fld>
            <a:endParaRPr lang="pl-PL"/>
          </a:p>
        </p:txBody>
      </p:sp>
      <p:pic>
        <p:nvPicPr>
          <p:cNvPr id="8" name="Obraz 7"/>
          <p:cNvPicPr>
            <a:picLocks noChangeAspect="1"/>
          </p:cNvPicPr>
          <p:nvPr userDrawn="1"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5835" y="363485"/>
            <a:ext cx="1693980" cy="5204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92059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rgbClr val="0063AF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rgbClr val="0063AF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0063AF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rgbClr val="0063AF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rgbClr val="0063AF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rgbClr val="0063AF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8200" y="4819228"/>
            <a:ext cx="5131279" cy="736095"/>
          </a:xfrm>
        </p:spPr>
        <p:txBody>
          <a:bodyPr>
            <a:normAutofit/>
          </a:bodyPr>
          <a:lstStyle/>
          <a:p>
            <a:r>
              <a:rPr lang="pl-PL" sz="2400" dirty="0">
                <a:solidFill>
                  <a:srgbClr val="002060"/>
                </a:solidFill>
              </a:rPr>
              <a:t>17</a:t>
            </a:r>
            <a:r>
              <a:rPr lang="pl-PL" sz="2400" baseline="30000" dirty="0">
                <a:solidFill>
                  <a:srgbClr val="002060"/>
                </a:solidFill>
              </a:rPr>
              <a:t>th</a:t>
            </a:r>
            <a:r>
              <a:rPr lang="pl-PL" sz="2400" dirty="0">
                <a:solidFill>
                  <a:srgbClr val="002060"/>
                </a:solidFill>
              </a:rPr>
              <a:t> of </a:t>
            </a:r>
            <a:r>
              <a:rPr lang="pl-PL" sz="2400" dirty="0" err="1">
                <a:solidFill>
                  <a:srgbClr val="002060"/>
                </a:solidFill>
              </a:rPr>
              <a:t>February</a:t>
            </a:r>
            <a:r>
              <a:rPr lang="pl-PL" sz="2400" dirty="0">
                <a:solidFill>
                  <a:srgbClr val="002060"/>
                </a:solidFill>
              </a:rPr>
              <a:t> 2021</a:t>
            </a:r>
          </a:p>
        </p:txBody>
      </p:sp>
      <p:sp>
        <p:nvSpPr>
          <p:cNvPr id="5" name="Symbol zastępczy zawartości 4"/>
          <p:cNvSpPr>
            <a:spLocks noGrp="1"/>
          </p:cNvSpPr>
          <p:nvPr>
            <p:ph idx="1"/>
          </p:nvPr>
        </p:nvSpPr>
        <p:spPr>
          <a:xfrm>
            <a:off x="1217023" y="1615440"/>
            <a:ext cx="9757954" cy="254824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endParaRPr lang="pl-PL" sz="4000" b="1" dirty="0">
              <a:solidFill>
                <a:srgbClr val="002060"/>
              </a:solidFill>
            </a:endParaRPr>
          </a:p>
          <a:p>
            <a:pPr marL="0" indent="0" algn="l">
              <a:buNone/>
            </a:pPr>
            <a:r>
              <a:rPr lang="en-US" sz="4400" b="1" i="0" u="none" strike="noStrike" baseline="0" dirty="0">
                <a:solidFill>
                  <a:srgbClr val="002060"/>
                </a:solidFill>
              </a:rPr>
              <a:t>Better communication with the CAF based</a:t>
            </a:r>
            <a:r>
              <a:rPr lang="pl-PL" sz="4400" b="1" i="0" u="none" strike="noStrike" baseline="0" dirty="0">
                <a:solidFill>
                  <a:srgbClr val="002060"/>
                </a:solidFill>
              </a:rPr>
              <a:t> </a:t>
            </a:r>
            <a:r>
              <a:rPr lang="en-US" sz="4400" b="1" i="0" u="none" strike="noStrike" baseline="0" dirty="0">
                <a:solidFill>
                  <a:srgbClr val="002060"/>
                </a:solidFill>
              </a:rPr>
              <a:t>on the experience of the Kraków City Hall</a:t>
            </a:r>
            <a:endParaRPr lang="pl-PL" sz="44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6978746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58CCF99-6FE6-4E92-935A-A4941EE7AA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126872"/>
            <a:ext cx="10515600" cy="736095"/>
          </a:xfrm>
        </p:spPr>
        <p:txBody>
          <a:bodyPr>
            <a:noAutofit/>
          </a:bodyPr>
          <a:lstStyle/>
          <a:p>
            <a:pPr algn="l"/>
            <a:r>
              <a:rPr lang="en-US" b="1" i="0" u="none" strike="noStrike" baseline="0" dirty="0" err="1">
                <a:solidFill>
                  <a:srgbClr val="002060"/>
                </a:solidFill>
                <a:latin typeface="Arial,Bold"/>
              </a:rPr>
              <a:t>Modernisation</a:t>
            </a:r>
            <a:r>
              <a:rPr lang="en-US" b="1" i="0" u="none" strike="noStrike" baseline="0" dirty="0">
                <a:solidFill>
                  <a:srgbClr val="002060"/>
                </a:solidFill>
                <a:latin typeface="Arial,Bold"/>
              </a:rPr>
              <a:t> of the internal information service of the</a:t>
            </a:r>
            <a:r>
              <a:rPr lang="pl-PL" b="1" i="0" u="none" strike="noStrike" baseline="0" dirty="0">
                <a:solidFill>
                  <a:srgbClr val="002060"/>
                </a:solidFill>
                <a:latin typeface="Arial,Bold"/>
              </a:rPr>
              <a:t> Kraków City Hall</a:t>
            </a:r>
            <a:endParaRPr lang="pl-PL" dirty="0">
              <a:solidFill>
                <a:srgbClr val="002060"/>
              </a:solidFill>
              <a:latin typeface="+mn-lt"/>
            </a:endParaRP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15E752F6-EE57-483A-97FC-08D5A2C5EE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517913"/>
            <a:ext cx="10515600" cy="3385494"/>
          </a:xfrm>
        </p:spPr>
        <p:txBody>
          <a:bodyPr>
            <a:normAutofit/>
          </a:bodyPr>
          <a:lstStyle/>
          <a:p>
            <a:pPr algn="l">
              <a:buFont typeface="Wingdings" panose="05000000000000000000" pitchFamily="2" charset="2"/>
              <a:buChar char="Ø"/>
            </a:pPr>
            <a:r>
              <a:rPr lang="pl-PL" sz="2600" dirty="0">
                <a:latin typeface="Arial" panose="020B0604020202020204" pitchFamily="34" charset="0"/>
              </a:rPr>
              <a:t> modern</a:t>
            </a:r>
            <a:r>
              <a:rPr lang="pl-PL" sz="2600" b="0" i="0" u="none" strike="noStrike" baseline="0" dirty="0">
                <a:latin typeface="Arial" panose="020B0604020202020204" pitchFamily="34" charset="0"/>
              </a:rPr>
              <a:t> </a:t>
            </a:r>
            <a:r>
              <a:rPr lang="en-US" sz="2600" b="0" i="0" u="none" strike="noStrike" baseline="0" dirty="0">
                <a:latin typeface="Arial" panose="020B0604020202020204" pitchFamily="34" charset="0"/>
              </a:rPr>
              <a:t>layout and structure of </a:t>
            </a:r>
            <a:r>
              <a:rPr lang="en-US" sz="2600" b="0" i="0" u="none" strike="noStrike" baseline="0" dirty="0" err="1">
                <a:latin typeface="Arial" panose="020B0604020202020204" pitchFamily="34" charset="0"/>
              </a:rPr>
              <a:t>presentatio</a:t>
            </a:r>
            <a:r>
              <a:rPr lang="pl-PL" sz="2600" b="0" i="0" u="none" strike="noStrike" baseline="0" dirty="0">
                <a:latin typeface="Arial" panose="020B0604020202020204" pitchFamily="34" charset="0"/>
              </a:rPr>
              <a:t>n;</a:t>
            </a:r>
            <a:r>
              <a:rPr lang="en-US" sz="2600" b="0" i="0" u="none" strike="noStrike" baseline="0" dirty="0">
                <a:latin typeface="Arial" panose="020B0604020202020204" pitchFamily="34" charset="0"/>
              </a:rPr>
              <a:t> </a:t>
            </a:r>
            <a:endParaRPr lang="pl-PL" sz="2600" b="0" i="0" u="none" strike="noStrike" baseline="0" dirty="0">
              <a:latin typeface="Arial" panose="020B0604020202020204" pitchFamily="34" charset="0"/>
            </a:endParaRPr>
          </a:p>
          <a:p>
            <a:pPr algn="l">
              <a:buFont typeface="Wingdings" panose="05000000000000000000" pitchFamily="2" charset="2"/>
              <a:buChar char="Ø"/>
            </a:pPr>
            <a:r>
              <a:rPr lang="pl-PL" sz="2600" b="0" i="0" u="none" strike="noStrike" baseline="0" dirty="0">
                <a:latin typeface="Arial" panose="020B0604020202020204" pitchFamily="34" charset="0"/>
              </a:rPr>
              <a:t> </a:t>
            </a:r>
            <a:r>
              <a:rPr lang="en-US" sz="2600" b="0" i="0" u="none" strike="noStrike" baseline="0" dirty="0">
                <a:latin typeface="Arial" panose="020B0604020202020204" pitchFamily="34" charset="0"/>
              </a:rPr>
              <a:t>ergonomic and user-friendly</a:t>
            </a:r>
            <a:r>
              <a:rPr lang="pl-PL" sz="2600" b="0" i="0" u="none" strike="noStrike" baseline="0" dirty="0">
                <a:latin typeface="Arial" panose="020B0604020202020204" pitchFamily="34" charset="0"/>
              </a:rPr>
              <a:t>;</a:t>
            </a:r>
            <a:r>
              <a:rPr lang="en-US" sz="2600" b="0" i="0" u="none" strike="noStrike" baseline="0" dirty="0">
                <a:latin typeface="Arial" panose="020B0604020202020204" pitchFamily="34" charset="0"/>
              </a:rPr>
              <a:t> </a:t>
            </a:r>
            <a:endParaRPr lang="pl-PL" sz="2600" b="0" i="0" u="none" strike="noStrike" baseline="0" dirty="0">
              <a:latin typeface="Arial" panose="020B0604020202020204" pitchFamily="34" charset="0"/>
            </a:endParaRPr>
          </a:p>
          <a:p>
            <a:pPr algn="l">
              <a:buFont typeface="Wingdings" panose="05000000000000000000" pitchFamily="2" charset="2"/>
              <a:buChar char="Ø"/>
            </a:pPr>
            <a:r>
              <a:rPr lang="pl-PL" sz="2600" dirty="0">
                <a:latin typeface="Arial" panose="020B0604020202020204" pitchFamily="34" charset="0"/>
              </a:rPr>
              <a:t> </a:t>
            </a:r>
            <a:r>
              <a:rPr lang="en-US" sz="2600" b="0" i="0" u="none" strike="noStrike" baseline="0" dirty="0">
                <a:latin typeface="Arial" panose="020B0604020202020204" pitchFamily="34" charset="0"/>
              </a:rPr>
              <a:t>adapted to the needs of a modern recipient</a:t>
            </a:r>
            <a:r>
              <a:rPr lang="pl-PL" sz="2600" b="0" i="0" u="none" strike="noStrike" baseline="0" dirty="0">
                <a:latin typeface="Arial" panose="020B0604020202020204" pitchFamily="34" charset="0"/>
              </a:rPr>
              <a:t> </a:t>
            </a:r>
            <a:r>
              <a:rPr lang="en-US" sz="2600" b="0" i="0" u="none" strike="noStrike" baseline="0" dirty="0">
                <a:latin typeface="Arial" panose="020B0604020202020204" pitchFamily="34" charset="0"/>
              </a:rPr>
              <a:t>(including the recipient with disabilities)</a:t>
            </a:r>
            <a:r>
              <a:rPr lang="pl-PL" sz="2600" b="0" i="0" u="none" strike="noStrike" baseline="0" dirty="0">
                <a:latin typeface="Arial" panose="020B0604020202020204" pitchFamily="34" charset="0"/>
              </a:rPr>
              <a:t>;</a:t>
            </a:r>
          </a:p>
          <a:p>
            <a:pPr algn="l">
              <a:buFont typeface="Wingdings" panose="05000000000000000000" pitchFamily="2" charset="2"/>
              <a:buChar char="Ø"/>
            </a:pPr>
            <a:r>
              <a:rPr lang="pl-PL" sz="2600" b="0" i="0" u="none" strike="noStrike" baseline="0" dirty="0">
                <a:latin typeface="Arial" panose="020B0604020202020204" pitchFamily="34" charset="0"/>
              </a:rPr>
              <a:t> </a:t>
            </a:r>
            <a:r>
              <a:rPr lang="en-US" sz="2600" b="0" i="0" u="none" strike="noStrike" baseline="0" dirty="0">
                <a:latin typeface="Arial" panose="020B0604020202020204" pitchFamily="34" charset="0"/>
              </a:rPr>
              <a:t>displayed</a:t>
            </a:r>
            <a:r>
              <a:rPr lang="pl-PL" sz="2600" b="0" i="0" u="none" strike="noStrike" baseline="0" dirty="0">
                <a:latin typeface="Arial" panose="020B0604020202020204" pitchFamily="34" charset="0"/>
              </a:rPr>
              <a:t> on </a:t>
            </a:r>
            <a:r>
              <a:rPr lang="pl-PL" sz="2600" b="0" i="0" u="none" strike="noStrike" baseline="0" dirty="0" err="1">
                <a:latin typeface="Arial" panose="020B0604020202020204" pitchFamily="34" charset="0"/>
              </a:rPr>
              <a:t>all</a:t>
            </a:r>
            <a:r>
              <a:rPr lang="pl-PL" sz="2600" b="0" i="0" u="none" strike="noStrike" baseline="0" dirty="0">
                <a:latin typeface="Arial" panose="020B0604020202020204" pitchFamily="34" charset="0"/>
              </a:rPr>
              <a:t> devices (mobile </a:t>
            </a:r>
            <a:r>
              <a:rPr lang="pl-PL" sz="2600" b="0" i="0" u="none" strike="noStrike" baseline="0" dirty="0" err="1">
                <a:latin typeface="Arial" panose="020B0604020202020204" pitchFamily="34" charset="0"/>
              </a:rPr>
              <a:t>phones</a:t>
            </a:r>
            <a:r>
              <a:rPr lang="pl-PL" sz="2600" b="0" i="0" u="none" strike="noStrike" baseline="0" dirty="0">
                <a:latin typeface="Arial" panose="020B0604020202020204" pitchFamily="34" charset="0"/>
              </a:rPr>
              <a:t>, </a:t>
            </a:r>
            <a:r>
              <a:rPr lang="pl-PL" sz="2600" b="0" i="0" u="none" strike="noStrike" baseline="0" dirty="0" err="1">
                <a:latin typeface="Arial" panose="020B0604020202020204" pitchFamily="34" charset="0"/>
              </a:rPr>
              <a:t>tablets</a:t>
            </a:r>
            <a:r>
              <a:rPr lang="pl-PL" sz="2600" b="0" i="0" u="none" strike="noStrike" baseline="0" dirty="0">
                <a:latin typeface="Arial" panose="020B0604020202020204" pitchFamily="34" charset="0"/>
              </a:rPr>
              <a:t>, </a:t>
            </a:r>
            <a:r>
              <a:rPr lang="pl-PL" sz="2600" b="0" i="0" u="none" strike="noStrike" baseline="0" dirty="0" err="1">
                <a:latin typeface="Arial" panose="020B0604020202020204" pitchFamily="34" charset="0"/>
              </a:rPr>
              <a:t>laptops</a:t>
            </a:r>
            <a:r>
              <a:rPr lang="pl-PL" sz="2600" b="0" i="0" u="none" strike="noStrike" baseline="0" dirty="0">
                <a:latin typeface="Arial" panose="020B0604020202020204" pitchFamily="34" charset="0"/>
              </a:rPr>
              <a:t> </a:t>
            </a:r>
            <a:r>
              <a:rPr lang="pl-PL" sz="2600" b="0" i="0" u="none" strike="noStrike" baseline="0" dirty="0" err="1">
                <a:latin typeface="Arial" panose="020B0604020202020204" pitchFamily="34" charset="0"/>
              </a:rPr>
              <a:t>or</a:t>
            </a:r>
            <a:r>
              <a:rPr lang="pl-PL" sz="2600" b="0" i="0" u="none" strike="noStrike" baseline="0" dirty="0">
                <a:latin typeface="Arial" panose="020B0604020202020204" pitchFamily="34" charset="0"/>
              </a:rPr>
              <a:t> desktop </a:t>
            </a:r>
            <a:r>
              <a:rPr lang="pl-PL" sz="2600" b="0" i="0" u="none" strike="noStrike" baseline="0" dirty="0" err="1">
                <a:latin typeface="Arial" panose="020B0604020202020204" pitchFamily="34" charset="0"/>
              </a:rPr>
              <a:t>computers</a:t>
            </a:r>
            <a:r>
              <a:rPr lang="pl-PL" sz="2600" b="0" i="0" u="none" strike="noStrike" baseline="0" dirty="0">
                <a:latin typeface="Arial" panose="020B0604020202020204" pitchFamily="34" charset="0"/>
              </a:rPr>
              <a:t>);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l-PL" sz="2600" dirty="0" err="1">
                <a:latin typeface="Arial" panose="020B0604020202020204" pitchFamily="34" charset="0"/>
              </a:rPr>
              <a:t>developed</a:t>
            </a:r>
            <a:r>
              <a:rPr lang="pl-PL" sz="2600" dirty="0">
                <a:latin typeface="Arial" panose="020B0604020202020204" pitchFamily="34" charset="0"/>
              </a:rPr>
              <a:t> in </a:t>
            </a:r>
            <a:r>
              <a:rPr lang="pl-PL" sz="2600" dirty="0" err="1">
                <a:latin typeface="Arial" panose="020B0604020202020204" pitchFamily="34" charset="0"/>
              </a:rPr>
              <a:t>technologies</a:t>
            </a:r>
            <a:r>
              <a:rPr lang="pl-PL" sz="2600" dirty="0">
                <a:latin typeface="Arial" panose="020B0604020202020204" pitchFamily="34" charset="0"/>
              </a:rPr>
              <a:t>.</a:t>
            </a:r>
          </a:p>
          <a:p>
            <a:pPr algn="l">
              <a:buFont typeface="Wingdings" panose="05000000000000000000" pitchFamily="2" charset="2"/>
              <a:buChar char="Ø"/>
            </a:pPr>
            <a:endParaRPr lang="pl-PL" sz="2600" dirty="0"/>
          </a:p>
        </p:txBody>
      </p:sp>
    </p:spTree>
    <p:extLst>
      <p:ext uri="{BB962C8B-B14F-4D97-AF65-F5344CB8AC3E}">
        <p14:creationId xmlns:p14="http://schemas.microsoft.com/office/powerpoint/2010/main" val="39803977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9DF1E72-991F-4AC6-B44B-4EC13D4C26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z="3600" b="1" dirty="0" err="1">
                <a:solidFill>
                  <a:srgbClr val="002060"/>
                </a:solidFill>
              </a:rPr>
              <a:t>Conclusion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8D396F91-8357-4DC0-B417-CD826F3656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28699"/>
            <a:ext cx="10515600" cy="2600601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pl-PL" sz="2800" b="1" dirty="0">
              <a:solidFill>
                <a:srgbClr val="00B0F0"/>
              </a:solidFill>
            </a:endParaRPr>
          </a:p>
          <a:p>
            <a:pPr marL="0" indent="0">
              <a:buNone/>
            </a:pPr>
            <a:r>
              <a:rPr lang="pl-PL" sz="3200" b="1" dirty="0" err="1">
                <a:solidFill>
                  <a:srgbClr val="00B0F0"/>
                </a:solidFill>
              </a:rPr>
              <a:t>Better</a:t>
            </a:r>
            <a:r>
              <a:rPr lang="pl-PL" sz="3200" b="1" dirty="0">
                <a:solidFill>
                  <a:srgbClr val="00B0F0"/>
                </a:solidFill>
              </a:rPr>
              <a:t> </a:t>
            </a:r>
            <a:r>
              <a:rPr lang="pl-PL" sz="3200" b="1" dirty="0" err="1">
                <a:solidFill>
                  <a:srgbClr val="00B0F0"/>
                </a:solidFill>
              </a:rPr>
              <a:t>comunication</a:t>
            </a:r>
            <a:r>
              <a:rPr lang="pl-PL" sz="3200" b="1" dirty="0">
                <a:solidFill>
                  <a:srgbClr val="00B0F0"/>
                </a:solidFill>
              </a:rPr>
              <a:t> = </a:t>
            </a:r>
            <a:r>
              <a:rPr lang="en-US" sz="3200" b="1" i="0" u="none" strike="noStrike" baseline="0" dirty="0">
                <a:solidFill>
                  <a:srgbClr val="00B0F0"/>
                </a:solidFill>
              </a:rPr>
              <a:t>increase the quality of services for the </a:t>
            </a:r>
            <a:r>
              <a:rPr lang="pl-PL" sz="3200" b="1" i="0" u="none" strike="noStrike" baseline="0" dirty="0" err="1">
                <a:solidFill>
                  <a:srgbClr val="00B0F0"/>
                </a:solidFill>
              </a:rPr>
              <a:t>residents</a:t>
            </a:r>
            <a:r>
              <a:rPr lang="pl-PL" sz="3200" b="1" i="0" u="none" strike="noStrike" baseline="0" dirty="0">
                <a:solidFill>
                  <a:srgbClr val="00B0F0"/>
                </a:solidFill>
              </a:rPr>
              <a:t>, </a:t>
            </a:r>
            <a:r>
              <a:rPr lang="pl-PL" sz="3200" b="1" dirty="0" err="1">
                <a:solidFill>
                  <a:srgbClr val="00B0F0"/>
                </a:solidFill>
              </a:rPr>
              <a:t>latest</a:t>
            </a:r>
            <a:r>
              <a:rPr lang="pl-PL" sz="3200" b="1" dirty="0">
                <a:solidFill>
                  <a:srgbClr val="00B0F0"/>
                </a:solidFill>
              </a:rPr>
              <a:t> </a:t>
            </a:r>
            <a:r>
              <a:rPr lang="pl-PL" sz="3200" b="1" dirty="0" err="1">
                <a:solidFill>
                  <a:srgbClr val="00B0F0"/>
                </a:solidFill>
              </a:rPr>
              <a:t>technological</a:t>
            </a:r>
            <a:r>
              <a:rPr lang="pl-PL" sz="3200" b="1" dirty="0">
                <a:solidFill>
                  <a:srgbClr val="00B0F0"/>
                </a:solidFill>
              </a:rPr>
              <a:t> </a:t>
            </a:r>
            <a:r>
              <a:rPr lang="pl-PL" sz="3200" b="1" dirty="0" err="1">
                <a:solidFill>
                  <a:srgbClr val="00B0F0"/>
                </a:solidFill>
              </a:rPr>
              <a:t>solutions</a:t>
            </a:r>
            <a:r>
              <a:rPr lang="pl-PL" sz="3200" b="1" dirty="0">
                <a:solidFill>
                  <a:srgbClr val="00B0F0"/>
                </a:solidFill>
              </a:rPr>
              <a:t>, </a:t>
            </a:r>
            <a:r>
              <a:rPr lang="en-US" sz="3200" b="1" dirty="0">
                <a:solidFill>
                  <a:srgbClr val="00B0F0"/>
                </a:solidFill>
              </a:rPr>
              <a:t>involvement of employees in the development of the </a:t>
            </a:r>
            <a:r>
              <a:rPr lang="en-US" sz="3200" b="1" dirty="0" err="1">
                <a:solidFill>
                  <a:srgbClr val="00B0F0"/>
                </a:solidFill>
              </a:rPr>
              <a:t>organisation</a:t>
            </a:r>
            <a:endParaRPr lang="pl-PL" sz="3200" b="1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875210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ymbol zastępczy zawartości 4"/>
          <p:cNvSpPr>
            <a:spLocks noGrp="1"/>
          </p:cNvSpPr>
          <p:nvPr>
            <p:ph idx="1"/>
          </p:nvPr>
        </p:nvSpPr>
        <p:spPr>
          <a:xfrm>
            <a:off x="3594067" y="1449339"/>
            <a:ext cx="7590768" cy="3959322"/>
          </a:xfrm>
          <a:noFill/>
          <a:ln>
            <a:noFill/>
          </a:ln>
        </p:spPr>
        <p:txBody>
          <a:bodyPr>
            <a:normAutofit fontScale="92500" lnSpcReduction="10000"/>
          </a:bodyPr>
          <a:lstStyle/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endParaRPr lang="pl-PL" sz="3200" i="1" dirty="0">
              <a:solidFill>
                <a:srgbClr val="CC0000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endParaRPr lang="pl-PL" sz="3200" i="1" dirty="0">
              <a:solidFill>
                <a:srgbClr val="CC0000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pl-PL" sz="4800" b="1" i="1" dirty="0">
                <a:solidFill>
                  <a:srgbClr val="002060"/>
                </a:solidFill>
              </a:rPr>
              <a:t>Anna Sochacka</a:t>
            </a:r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pl-PL" sz="2800" i="1" dirty="0" err="1">
                <a:solidFill>
                  <a:srgbClr val="0070C0"/>
                </a:solidFill>
              </a:rPr>
              <a:t>Head</a:t>
            </a:r>
            <a:r>
              <a:rPr lang="pl-PL" sz="2800" i="1" dirty="0">
                <a:solidFill>
                  <a:srgbClr val="0070C0"/>
                </a:solidFill>
              </a:rPr>
              <a:t> </a:t>
            </a:r>
            <a:r>
              <a:rPr lang="pl-PL" sz="2800" i="1" dirty="0" err="1">
                <a:solidFill>
                  <a:srgbClr val="0070C0"/>
                </a:solidFill>
              </a:rPr>
              <a:t>Director</a:t>
            </a:r>
            <a:r>
              <a:rPr lang="pl-PL" sz="2800" i="1" dirty="0">
                <a:solidFill>
                  <a:srgbClr val="0070C0"/>
                </a:solidFill>
              </a:rPr>
              <a:t> </a:t>
            </a:r>
            <a:r>
              <a:rPr lang="en-US" sz="2800" dirty="0">
                <a:solidFill>
                  <a:srgbClr val="0070C0"/>
                </a:solidFill>
                <a:effectLst/>
              </a:rPr>
              <a:t>of Strategy, Investment Planning and Monitoring </a:t>
            </a:r>
            <a:r>
              <a:rPr lang="en-US" sz="2800" dirty="0" err="1">
                <a:solidFill>
                  <a:srgbClr val="0070C0"/>
                </a:solidFill>
                <a:effectLst/>
              </a:rPr>
              <a:t>Departme</a:t>
            </a:r>
            <a:r>
              <a:rPr lang="pl-PL" sz="2800" dirty="0" err="1">
                <a:solidFill>
                  <a:srgbClr val="0070C0"/>
                </a:solidFill>
                <a:effectLst/>
              </a:rPr>
              <a:t>nt</a:t>
            </a:r>
            <a:endParaRPr lang="pl-PL" sz="2800" i="1" dirty="0">
              <a:solidFill>
                <a:srgbClr val="0070C0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pl-PL" sz="2800" dirty="0">
                <a:solidFill>
                  <a:srgbClr val="0070C0"/>
                </a:solidFill>
              </a:rPr>
              <a:t>City Hall of Kraków</a:t>
            </a:r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pl-PL" sz="1900" i="1" dirty="0">
                <a:solidFill>
                  <a:srgbClr val="0070C0"/>
                </a:solidFill>
              </a:rPr>
              <a:t>si.umk@um.krakow.pl</a:t>
            </a:r>
          </a:p>
        </p:txBody>
      </p:sp>
      <p:sp>
        <p:nvSpPr>
          <p:cNvPr id="8" name="Tytuł 1"/>
          <p:cNvSpPr txBox="1">
            <a:spLocks/>
          </p:cNvSpPr>
          <p:nvPr/>
        </p:nvSpPr>
        <p:spPr>
          <a:xfrm>
            <a:off x="2104846" y="379446"/>
            <a:ext cx="9506308" cy="73609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>
                <a:solidFill>
                  <a:srgbClr val="0063AF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pl-PL" sz="24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106921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361565F-DD30-441F-AAF0-1091E2F230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>
                <a:solidFill>
                  <a:srgbClr val="002060"/>
                </a:solidFill>
              </a:rPr>
              <a:t>Benefits</a:t>
            </a:r>
            <a:r>
              <a:rPr lang="pl-PL" dirty="0">
                <a:solidFill>
                  <a:srgbClr val="002060"/>
                </a:solidFill>
              </a:rPr>
              <a:t> of the CAF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FF33C43B-F8B0-47E7-A378-8884390217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pl-PL" sz="2800" b="1" i="0" u="none" strike="noStrike" baseline="0" dirty="0" err="1">
                <a:solidFill>
                  <a:srgbClr val="0070C0"/>
                </a:solidFill>
                <a:latin typeface="Arial" panose="020B0604020202020204" pitchFamily="34" charset="0"/>
              </a:rPr>
              <a:t>Common</a:t>
            </a:r>
            <a:r>
              <a:rPr lang="pl-PL" sz="2800" b="1" i="0" u="none" strike="noStrike" baseline="0" dirty="0">
                <a:solidFill>
                  <a:srgbClr val="0070C0"/>
                </a:solidFill>
                <a:latin typeface="Arial" panose="020B0604020202020204" pitchFamily="34" charset="0"/>
              </a:rPr>
              <a:t> </a:t>
            </a:r>
            <a:r>
              <a:rPr lang="pl-PL" sz="2800" b="1" i="0" u="none" strike="noStrike" baseline="0" dirty="0" err="1">
                <a:solidFill>
                  <a:srgbClr val="0070C0"/>
                </a:solidFill>
                <a:latin typeface="Arial" panose="020B0604020202020204" pitchFamily="34" charset="0"/>
              </a:rPr>
              <a:t>language</a:t>
            </a:r>
            <a:r>
              <a:rPr lang="pl-PL" sz="2800" b="1" i="0" u="none" strike="noStrike" baseline="0" dirty="0">
                <a:solidFill>
                  <a:srgbClr val="0070C0"/>
                </a:solidFill>
                <a:latin typeface="Arial" panose="020B0604020202020204" pitchFamily="34" charset="0"/>
              </a:rPr>
              <a:t>: </a:t>
            </a:r>
            <a:r>
              <a:rPr lang="en-US" sz="2800" b="0" i="0" u="none" strike="noStrike" baseline="0" dirty="0">
                <a:solidFill>
                  <a:srgbClr val="0070C0"/>
                </a:solidFill>
                <a:latin typeface="Arial" panose="020B0604020202020204" pitchFamily="34" charset="0"/>
              </a:rPr>
              <a:t>It allows staff and managers to discuss </a:t>
            </a:r>
            <a:r>
              <a:rPr lang="en-US" sz="2800" b="0" i="0" u="none" strike="noStrike" baseline="0" dirty="0" err="1">
                <a:solidFill>
                  <a:srgbClr val="0070C0"/>
                </a:solidFill>
                <a:latin typeface="Arial" panose="020B0604020202020204" pitchFamily="34" charset="0"/>
              </a:rPr>
              <a:t>organisational</a:t>
            </a:r>
            <a:r>
              <a:rPr lang="en-US" sz="2800" b="0" i="0" u="none" strike="noStrike" baseline="0" dirty="0">
                <a:solidFill>
                  <a:srgbClr val="0070C0"/>
                </a:solidFill>
                <a:latin typeface="Arial" panose="020B0604020202020204" pitchFamily="34" charset="0"/>
              </a:rPr>
              <a:t> issues together in a constructive way. </a:t>
            </a:r>
            <a:endParaRPr lang="pl-PL" sz="2800" b="0" i="0" u="none" strike="noStrike" baseline="0" dirty="0">
              <a:solidFill>
                <a:srgbClr val="0070C0"/>
              </a:solidFill>
              <a:latin typeface="Arial" panose="020B0604020202020204" pitchFamily="34" charset="0"/>
            </a:endParaRPr>
          </a:p>
          <a:p>
            <a:pPr marL="0" indent="0">
              <a:buNone/>
            </a:pPr>
            <a:endParaRPr lang="pl-PL" sz="2800" dirty="0">
              <a:solidFill>
                <a:srgbClr val="0070C0"/>
              </a:solidFill>
              <a:latin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2800" b="1" i="0" u="none" strike="noStrike" baseline="0" dirty="0">
                <a:solidFill>
                  <a:srgbClr val="0070C0"/>
                </a:solidFill>
                <a:latin typeface="Arial" panose="020B0604020202020204" pitchFamily="34" charset="0"/>
              </a:rPr>
              <a:t>People involvement</a:t>
            </a:r>
            <a:r>
              <a:rPr lang="en-US" sz="2800" b="0" i="0" u="none" strike="noStrike" baseline="0" dirty="0">
                <a:solidFill>
                  <a:srgbClr val="0070C0"/>
                </a:solidFill>
                <a:latin typeface="Arial" panose="020B0604020202020204" pitchFamily="34" charset="0"/>
              </a:rPr>
              <a:t>: The self-assessment process is the basis for the systematic involvement of people in the improvement of the </a:t>
            </a:r>
            <a:r>
              <a:rPr lang="en-US" sz="2800" b="0" i="0" u="none" strike="noStrike" baseline="0" dirty="0" err="1">
                <a:solidFill>
                  <a:srgbClr val="0070C0"/>
                </a:solidFill>
                <a:latin typeface="Arial" panose="020B0604020202020204" pitchFamily="34" charset="0"/>
              </a:rPr>
              <a:t>organisation</a:t>
            </a:r>
            <a:r>
              <a:rPr lang="en-US" sz="2800" b="0" i="0" u="none" strike="noStrike" baseline="0" dirty="0">
                <a:solidFill>
                  <a:srgbClr val="0070C0"/>
                </a:solidFill>
                <a:latin typeface="Arial" panose="020B0604020202020204" pitchFamily="34" charset="0"/>
              </a:rPr>
              <a:t>. </a:t>
            </a:r>
            <a:endParaRPr lang="pl-PL" sz="2800" b="0" i="0" u="none" strike="noStrike" baseline="0" dirty="0">
              <a:solidFill>
                <a:srgbClr val="0070C0"/>
              </a:solidFill>
              <a:latin typeface="Arial" panose="020B0604020202020204" pitchFamily="34" charset="0"/>
            </a:endParaRPr>
          </a:p>
          <a:p>
            <a:pPr marL="0" indent="0">
              <a:buNone/>
            </a:pPr>
            <a:r>
              <a:rPr lang="pl-PL" sz="1300" i="1" dirty="0" err="1">
                <a:solidFill>
                  <a:srgbClr val="0070C0"/>
                </a:solidFill>
                <a:latin typeface="Arial" panose="020B0604020202020204" pitchFamily="34" charset="0"/>
              </a:rPr>
              <a:t>Common</a:t>
            </a:r>
            <a:r>
              <a:rPr lang="pl-PL" sz="1300" i="1" dirty="0">
                <a:solidFill>
                  <a:srgbClr val="0070C0"/>
                </a:solidFill>
                <a:latin typeface="Arial" panose="020B0604020202020204" pitchFamily="34" charset="0"/>
              </a:rPr>
              <a:t> </a:t>
            </a:r>
            <a:r>
              <a:rPr lang="pl-PL" sz="1300" i="1" dirty="0" err="1">
                <a:solidFill>
                  <a:srgbClr val="0070C0"/>
                </a:solidFill>
                <a:latin typeface="Arial" panose="020B0604020202020204" pitchFamily="34" charset="0"/>
              </a:rPr>
              <a:t>Assesment</a:t>
            </a:r>
            <a:r>
              <a:rPr lang="pl-PL" sz="1300" i="1" dirty="0">
                <a:solidFill>
                  <a:srgbClr val="0070C0"/>
                </a:solidFill>
                <a:latin typeface="Arial" panose="020B0604020202020204" pitchFamily="34" charset="0"/>
              </a:rPr>
              <a:t> Framework. The </a:t>
            </a:r>
            <a:r>
              <a:rPr lang="pl-PL" sz="1300" i="1" dirty="0" err="1">
                <a:solidFill>
                  <a:srgbClr val="0070C0"/>
                </a:solidFill>
                <a:latin typeface="Arial" panose="020B0604020202020204" pitchFamily="34" charset="0"/>
              </a:rPr>
              <a:t>European</a:t>
            </a:r>
            <a:r>
              <a:rPr lang="pl-PL" sz="1300" i="1" dirty="0">
                <a:solidFill>
                  <a:srgbClr val="0070C0"/>
                </a:solidFill>
                <a:latin typeface="Arial" panose="020B0604020202020204" pitchFamily="34" charset="0"/>
              </a:rPr>
              <a:t> Model […], p. 6</a:t>
            </a:r>
          </a:p>
          <a:p>
            <a:pPr marL="0" indent="0">
              <a:buNone/>
            </a:pPr>
            <a:endParaRPr lang="pl-PL" sz="2800" dirty="0">
              <a:solidFill>
                <a:srgbClr val="0070C0"/>
              </a:solidFill>
              <a:latin typeface="Arial" panose="020B0604020202020204" pitchFamily="34" charset="0"/>
            </a:endParaRPr>
          </a:p>
          <a:p>
            <a:pPr marL="0" indent="0">
              <a:buNone/>
            </a:pPr>
            <a:r>
              <a:rPr lang="pl-PL" sz="3000" b="1" i="1" dirty="0">
                <a:solidFill>
                  <a:srgbClr val="002060"/>
                </a:solidFill>
                <a:latin typeface="Arial" panose="020B0604020202020204" pitchFamily="34" charset="0"/>
              </a:rPr>
              <a:t>A </a:t>
            </a:r>
            <a:r>
              <a:rPr lang="pl-PL" sz="3000" b="1" i="1" dirty="0" err="1">
                <a:solidFill>
                  <a:srgbClr val="002060"/>
                </a:solidFill>
                <a:latin typeface="Arial" panose="020B0604020202020204" pitchFamily="34" charset="0"/>
              </a:rPr>
              <a:t>short</a:t>
            </a:r>
            <a:r>
              <a:rPr lang="pl-PL" sz="3000" b="1" i="1" dirty="0">
                <a:solidFill>
                  <a:srgbClr val="002060"/>
                </a:solidFill>
                <a:latin typeface="Arial" panose="020B0604020202020204" pitchFamily="34" charset="0"/>
              </a:rPr>
              <a:t> film with </a:t>
            </a:r>
            <a:r>
              <a:rPr lang="pl-PL" sz="3000" b="1" i="1" dirty="0" err="1">
                <a:solidFill>
                  <a:srgbClr val="002060"/>
                </a:solidFill>
                <a:latin typeface="Arial" panose="020B0604020202020204" pitchFamily="34" charset="0"/>
              </a:rPr>
              <a:t>representatives</a:t>
            </a:r>
            <a:r>
              <a:rPr lang="pl-PL" sz="3000" b="1" i="1" dirty="0">
                <a:solidFill>
                  <a:srgbClr val="002060"/>
                </a:solidFill>
                <a:latin typeface="Arial" panose="020B0604020202020204" pitchFamily="34" charset="0"/>
              </a:rPr>
              <a:t> of the management of the Kraków City Hall </a:t>
            </a:r>
            <a:endParaRPr lang="pl-PL" sz="3000" b="1" i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07633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52FF226C-77AD-4404-9D4A-84574FB9BD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219200"/>
            <a:ext cx="10515600" cy="710027"/>
          </a:xfrm>
        </p:spPr>
        <p:txBody>
          <a:bodyPr>
            <a:normAutofit fontScale="90000"/>
          </a:bodyPr>
          <a:lstStyle/>
          <a:p>
            <a:r>
              <a:rPr lang="pl-PL" dirty="0"/>
              <a:t/>
            </a:r>
            <a:br>
              <a:rPr lang="pl-PL" dirty="0"/>
            </a:b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F1E869D-D072-4BB0-9A0D-5609962859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368965"/>
            <a:ext cx="10515600" cy="1884984"/>
          </a:xfrm>
        </p:spPr>
        <p:txBody>
          <a:bodyPr>
            <a:normAutofit/>
          </a:bodyPr>
          <a:lstStyle/>
          <a:p>
            <a:pPr marL="0" indent="0" algn="l">
              <a:buNone/>
            </a:pPr>
            <a:r>
              <a:rPr lang="en-US" sz="4400" b="1" i="0" u="none" strike="noStrike" baseline="0" dirty="0">
                <a:solidFill>
                  <a:srgbClr val="002060"/>
                </a:solidFill>
              </a:rPr>
              <a:t>Improvement projects </a:t>
            </a:r>
            <a:r>
              <a:rPr lang="pl-PL" sz="4400" b="1" dirty="0">
                <a:solidFill>
                  <a:srgbClr val="002060"/>
                </a:solidFill>
              </a:rPr>
              <a:t/>
            </a:r>
            <a:br>
              <a:rPr lang="pl-PL" sz="4400" b="1" dirty="0">
                <a:solidFill>
                  <a:srgbClr val="002060"/>
                </a:solidFill>
              </a:rPr>
            </a:br>
            <a:r>
              <a:rPr lang="en-US" sz="4400" b="1" i="0" u="none" strike="noStrike" baseline="0" dirty="0">
                <a:solidFill>
                  <a:srgbClr val="002060"/>
                </a:solidFill>
              </a:rPr>
              <a:t>in communication with</a:t>
            </a:r>
            <a:r>
              <a:rPr lang="pl-PL" sz="4400" b="1" i="0" u="none" strike="noStrike" baseline="0" dirty="0">
                <a:solidFill>
                  <a:srgbClr val="002060"/>
                </a:solidFill>
              </a:rPr>
              <a:t> the </a:t>
            </a:r>
            <a:r>
              <a:rPr lang="pl-PL" sz="4400" b="1" i="0" u="none" strike="noStrike" baseline="0" dirty="0" err="1">
                <a:solidFill>
                  <a:srgbClr val="002060"/>
                </a:solidFill>
              </a:rPr>
              <a:t>residents</a:t>
            </a:r>
            <a:endParaRPr lang="pl-PL" sz="44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776174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58CCF99-6FE6-4E92-935A-A4941EE7AA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4000" b="1" i="0" u="none" strike="noStrike" baseline="0" dirty="0">
                <a:solidFill>
                  <a:srgbClr val="002060"/>
                </a:solidFill>
                <a:latin typeface="+mn-lt"/>
              </a:rPr>
              <a:t>Simple </a:t>
            </a:r>
            <a:r>
              <a:rPr lang="pl-PL" sz="4000" b="1" i="0" u="none" strike="noStrike" baseline="0" dirty="0" err="1">
                <a:solidFill>
                  <a:srgbClr val="002060"/>
                </a:solidFill>
                <a:latin typeface="+mn-lt"/>
              </a:rPr>
              <a:t>official</a:t>
            </a:r>
            <a:r>
              <a:rPr lang="pl-PL" sz="4000" b="1" i="0" u="none" strike="noStrike" baseline="0" dirty="0">
                <a:solidFill>
                  <a:srgbClr val="002060"/>
                </a:solidFill>
                <a:latin typeface="+mn-lt"/>
              </a:rPr>
              <a:t> </a:t>
            </a:r>
            <a:r>
              <a:rPr lang="pl-PL" sz="4000" b="1" i="0" u="none" strike="noStrike" baseline="0" dirty="0" err="1">
                <a:solidFill>
                  <a:srgbClr val="002060"/>
                </a:solidFill>
                <a:latin typeface="+mn-lt"/>
              </a:rPr>
              <a:t>language</a:t>
            </a:r>
            <a:endParaRPr lang="pl-PL" sz="4000" dirty="0">
              <a:solidFill>
                <a:srgbClr val="002060"/>
              </a:solidFill>
              <a:latin typeface="+mn-lt"/>
            </a:endParaRP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15E752F6-EE57-483A-97FC-08D5A2C5EE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81809"/>
            <a:ext cx="10515600" cy="4149380"/>
          </a:xfrm>
        </p:spPr>
        <p:txBody>
          <a:bodyPr>
            <a:normAutofit fontScale="85000" lnSpcReduction="2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pl-PL" sz="2800" dirty="0">
                <a:latin typeface="Arial" panose="020B0604020202020204" pitchFamily="34" charset="0"/>
              </a:rPr>
              <a:t> </a:t>
            </a:r>
            <a:r>
              <a:rPr lang="pl-PL" sz="2800" b="1" dirty="0" err="1">
                <a:latin typeface="Arial" panose="020B0604020202020204" pitchFamily="34" charset="0"/>
              </a:rPr>
              <a:t>Diagnosis</a:t>
            </a:r>
            <a:r>
              <a:rPr lang="pl-PL" sz="2800" b="1" dirty="0">
                <a:latin typeface="Arial" panose="020B0604020202020204" pitchFamily="34" charset="0"/>
              </a:rPr>
              <a:t>:</a:t>
            </a:r>
            <a:r>
              <a:rPr lang="pl-PL" sz="2800" dirty="0">
                <a:latin typeface="Arial" panose="020B0604020202020204" pitchFamily="34" charset="0"/>
              </a:rPr>
              <a:t> </a:t>
            </a:r>
            <a:r>
              <a:rPr lang="pl-PL" sz="2800" dirty="0" err="1">
                <a:latin typeface="Arial" panose="020B0604020202020204" pitchFamily="34" charset="0"/>
              </a:rPr>
              <a:t>d</a:t>
            </a:r>
            <a:r>
              <a:rPr lang="pl-PL" sz="2800" b="0" i="0" u="none" strike="noStrike" baseline="0" dirty="0" err="1">
                <a:latin typeface="Arial" panose="020B0604020202020204" pitchFamily="34" charset="0"/>
              </a:rPr>
              <a:t>ownward</a:t>
            </a:r>
            <a:r>
              <a:rPr lang="pl-PL" sz="2800" b="0" i="0" u="none" strike="noStrike" baseline="0" dirty="0">
                <a:latin typeface="Arial" panose="020B0604020202020204" pitchFamily="34" charset="0"/>
              </a:rPr>
              <a:t> trend in </a:t>
            </a:r>
            <a:r>
              <a:rPr lang="pl-PL" sz="2800" b="0" i="0" u="none" strike="noStrike" baseline="0" dirty="0" err="1">
                <a:latin typeface="Arial" panose="020B0604020202020204" pitchFamily="34" charset="0"/>
              </a:rPr>
              <a:t>communication</a:t>
            </a:r>
            <a:r>
              <a:rPr lang="pl-PL" sz="2800" b="0" i="0" u="none" strike="noStrike" baseline="0" dirty="0">
                <a:latin typeface="Arial" panose="020B0604020202020204" pitchFamily="34" charset="0"/>
              </a:rPr>
              <a:t> from </a:t>
            </a:r>
            <a:r>
              <a:rPr lang="pl-PL" sz="2800" b="0" i="0" u="none" strike="noStrike" baseline="0" dirty="0" err="1">
                <a:latin typeface="Arial" panose="020B0604020202020204" pitchFamily="34" charset="0"/>
              </a:rPr>
              <a:t>systematically-conducted</a:t>
            </a:r>
            <a:r>
              <a:rPr lang="pl-PL" sz="2800" b="0" i="0" u="none" strike="noStrike" baseline="0" dirty="0">
                <a:latin typeface="Arial" panose="020B0604020202020204" pitchFamily="34" charset="0"/>
              </a:rPr>
              <a:t> </a:t>
            </a:r>
            <a:r>
              <a:rPr lang="pl-PL" sz="2800" b="0" i="0" u="none" strike="noStrike" baseline="0" dirty="0" err="1">
                <a:latin typeface="Arial" panose="020B0604020202020204" pitchFamily="34" charset="0"/>
              </a:rPr>
              <a:t>customer</a:t>
            </a:r>
            <a:r>
              <a:rPr lang="pl-PL" sz="2800" b="0" i="0" u="none" strike="noStrike" baseline="0" dirty="0">
                <a:latin typeface="Arial" panose="020B0604020202020204" pitchFamily="34" charset="0"/>
              </a:rPr>
              <a:t> </a:t>
            </a:r>
            <a:r>
              <a:rPr lang="pl-PL" sz="2800" b="0" i="0" u="none" strike="noStrike" baseline="0" dirty="0" err="1">
                <a:latin typeface="Arial" panose="020B0604020202020204" pitchFamily="34" charset="0"/>
              </a:rPr>
              <a:t>satisfaction</a:t>
            </a:r>
            <a:endParaRPr lang="pl-PL" sz="2800" b="0" i="0" u="none" strike="noStrike" baseline="0" dirty="0">
              <a:latin typeface="Arial" panose="020B0604020202020204" pitchFamily="34" charset="0"/>
            </a:endParaRPr>
          </a:p>
          <a:p>
            <a:pPr marL="0" indent="0">
              <a:buNone/>
            </a:pPr>
            <a:endParaRPr lang="pl-PL" sz="2800" b="0" i="0" u="none" strike="noStrike" baseline="0" dirty="0">
              <a:latin typeface="Arial" panose="020B0604020202020204" pitchFamily="34" charset="0"/>
            </a:endParaRPr>
          </a:p>
          <a:p>
            <a:pPr algn="l">
              <a:buFont typeface="Wingdings" panose="05000000000000000000" pitchFamily="2" charset="2"/>
              <a:buChar char="Ø"/>
            </a:pPr>
            <a:r>
              <a:rPr lang="pl-PL" sz="2800" b="1" dirty="0">
                <a:latin typeface="Arial" panose="020B0604020202020204" pitchFamily="34" charset="0"/>
              </a:rPr>
              <a:t> </a:t>
            </a:r>
            <a:r>
              <a:rPr lang="pl-PL" sz="2800" b="1" dirty="0" err="1">
                <a:latin typeface="Arial" panose="020B0604020202020204" pitchFamily="34" charset="0"/>
              </a:rPr>
              <a:t>Improvement</a:t>
            </a:r>
            <a:r>
              <a:rPr lang="pl-PL" sz="2800" b="1" dirty="0">
                <a:latin typeface="Arial" panose="020B0604020202020204" pitchFamily="34" charset="0"/>
              </a:rPr>
              <a:t> </a:t>
            </a:r>
            <a:r>
              <a:rPr lang="pl-PL" sz="2800" b="1" dirty="0" err="1">
                <a:latin typeface="Arial" panose="020B0604020202020204" pitchFamily="34" charset="0"/>
              </a:rPr>
              <a:t>area</a:t>
            </a:r>
            <a:r>
              <a:rPr lang="pl-PL" sz="2800" b="1" dirty="0">
                <a:latin typeface="Arial" panose="020B0604020202020204" pitchFamily="34" charset="0"/>
              </a:rPr>
              <a:t>: </a:t>
            </a:r>
            <a:r>
              <a:rPr lang="en-US" sz="2800" b="0" i="0" u="none" strike="noStrike" baseline="0" dirty="0">
                <a:latin typeface="Arial" panose="020B0604020202020204" pitchFamily="34" charset="0"/>
              </a:rPr>
              <a:t>the language of documents</a:t>
            </a:r>
            <a:r>
              <a:rPr lang="pl-PL" sz="2800" b="0" i="0" u="none" strike="noStrike" baseline="0" dirty="0">
                <a:latin typeface="Arial" panose="020B0604020202020204" pitchFamily="34" charset="0"/>
              </a:rPr>
              <a:t> </a:t>
            </a:r>
            <a:r>
              <a:rPr lang="en-US" sz="2800" b="0" i="0" u="none" strike="noStrike" baseline="0" dirty="0">
                <a:latin typeface="Arial" panose="020B0604020202020204" pitchFamily="34" charset="0"/>
              </a:rPr>
              <a:t>prepared in the course of administrative proceedings</a:t>
            </a:r>
            <a:endParaRPr lang="pl-PL" sz="2800" b="0" i="0" u="none" strike="noStrike" baseline="0" dirty="0">
              <a:latin typeface="Arial" panose="020B0604020202020204" pitchFamily="34" charset="0"/>
            </a:endParaRPr>
          </a:p>
          <a:p>
            <a:pPr marL="0" indent="0" algn="l">
              <a:buNone/>
            </a:pPr>
            <a:endParaRPr lang="pl-PL" sz="2800" b="0" i="0" u="none" strike="noStrike" baseline="0" dirty="0">
              <a:latin typeface="Arial" panose="020B0604020202020204" pitchFamily="34" charset="0"/>
            </a:endParaRPr>
          </a:p>
          <a:p>
            <a:pPr algn="l">
              <a:buFont typeface="Wingdings" panose="05000000000000000000" pitchFamily="2" charset="2"/>
              <a:buChar char="Ø"/>
            </a:pPr>
            <a:r>
              <a:rPr lang="pl-PL" sz="2800" b="1" dirty="0">
                <a:latin typeface="Arial" panose="020B0604020202020204" pitchFamily="34" charset="0"/>
              </a:rPr>
              <a:t> </a:t>
            </a:r>
            <a:r>
              <a:rPr lang="pl-PL" sz="2800" b="1" dirty="0" err="1">
                <a:latin typeface="Arial" panose="020B0604020202020204" pitchFamily="34" charset="0"/>
              </a:rPr>
              <a:t>Improvement</a:t>
            </a:r>
            <a:r>
              <a:rPr lang="pl-PL" sz="2800" b="1" dirty="0">
                <a:latin typeface="Arial" panose="020B0604020202020204" pitchFamily="34" charset="0"/>
              </a:rPr>
              <a:t> </a:t>
            </a:r>
            <a:r>
              <a:rPr lang="pl-PL" sz="2800" b="1" dirty="0" err="1">
                <a:latin typeface="Arial" panose="020B0604020202020204" pitchFamily="34" charset="0"/>
              </a:rPr>
              <a:t>action</a:t>
            </a:r>
            <a:r>
              <a:rPr lang="pl-PL" sz="2800" b="1" dirty="0">
                <a:latin typeface="Arial" panose="020B0604020202020204" pitchFamily="34" charset="0"/>
              </a:rPr>
              <a:t>:</a:t>
            </a:r>
            <a:r>
              <a:rPr lang="pl-PL" sz="2800" dirty="0">
                <a:latin typeface="Arial" panose="020B0604020202020204" pitchFamily="34" charset="0"/>
              </a:rPr>
              <a:t> 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pl-PL" sz="2600" b="0" i="0" u="sng" strike="noStrike" baseline="0" dirty="0" err="1">
                <a:latin typeface="Arial" panose="020B0604020202020204" pitchFamily="34" charset="0"/>
              </a:rPr>
              <a:t>guidelines</a:t>
            </a:r>
            <a:r>
              <a:rPr lang="pl-PL" sz="2600" b="0" i="0" u="sng" strike="noStrike" baseline="0" dirty="0">
                <a:latin typeface="Arial" panose="020B0604020202020204" pitchFamily="34" charset="0"/>
              </a:rPr>
              <a:t> for </a:t>
            </a:r>
            <a:r>
              <a:rPr lang="pl-PL" sz="2600" b="0" i="0" u="sng" strike="noStrike" baseline="0" dirty="0" err="1">
                <a:latin typeface="Arial" panose="020B0604020202020204" pitchFamily="34" charset="0"/>
              </a:rPr>
              <a:t>writing</a:t>
            </a:r>
            <a:r>
              <a:rPr lang="pl-PL" sz="2600" b="0" i="0" u="sng" strike="noStrike" baseline="0" dirty="0">
                <a:latin typeface="Arial" panose="020B0604020202020204" pitchFamily="34" charset="0"/>
              </a:rPr>
              <a:t> </a:t>
            </a:r>
            <a:r>
              <a:rPr lang="pl-PL" sz="2600" b="0" i="0" u="sng" strike="noStrike" baseline="0" dirty="0" err="1">
                <a:latin typeface="Arial" panose="020B0604020202020204" pitchFamily="34" charset="0"/>
              </a:rPr>
              <a:t>documents</a:t>
            </a:r>
            <a:r>
              <a:rPr lang="pl-PL" sz="2600" u="sng" dirty="0">
                <a:latin typeface="Arial" panose="020B0604020202020204" pitchFamily="34" charset="0"/>
              </a:rPr>
              <a:t> </a:t>
            </a:r>
            <a:r>
              <a:rPr lang="en-US" sz="2600" b="0" i="0" u="none" strike="noStrike" baseline="0" dirty="0">
                <a:latin typeface="Arial" panose="020B0604020202020204" pitchFamily="34" charset="0"/>
              </a:rPr>
              <a:t>in the course of administrative proceedings</a:t>
            </a:r>
            <a:r>
              <a:rPr lang="pl-PL" sz="2600" b="0" i="0" u="none" strike="noStrike" baseline="0" dirty="0">
                <a:latin typeface="Arial" panose="020B0604020202020204" pitchFamily="34" charset="0"/>
              </a:rPr>
              <a:t> </a:t>
            </a:r>
            <a:r>
              <a:rPr lang="pl-PL" sz="2600" b="0" i="0" u="none" strike="noStrike" baseline="0" dirty="0" err="1">
                <a:latin typeface="Arial" panose="020B0604020202020204" pitchFamily="34" charset="0"/>
              </a:rPr>
              <a:t>prepared</a:t>
            </a:r>
            <a:r>
              <a:rPr lang="pl-PL" sz="2600" b="0" i="0" u="none" strike="noStrike" baseline="0" dirty="0">
                <a:latin typeface="Arial" panose="020B0604020202020204" pitchFamily="34" charset="0"/>
              </a:rPr>
              <a:t> in co-</a:t>
            </a:r>
            <a:r>
              <a:rPr lang="pl-PL" sz="2600" b="0" i="0" u="none" strike="noStrike" baseline="0" dirty="0" err="1">
                <a:latin typeface="Arial" panose="020B0604020202020204" pitchFamily="34" charset="0"/>
              </a:rPr>
              <a:t>operation</a:t>
            </a:r>
            <a:r>
              <a:rPr lang="pl-PL" sz="2600" b="0" i="0" u="none" strike="noStrike" baseline="0" dirty="0">
                <a:latin typeface="Arial" panose="020B0604020202020204" pitchFamily="34" charset="0"/>
              </a:rPr>
              <a:t> with </a:t>
            </a:r>
            <a:r>
              <a:rPr lang="pl-PL" sz="2600" b="0" i="0" u="none" strike="noStrike" baseline="0" dirty="0" err="1">
                <a:latin typeface="Arial" panose="020B0604020202020204" pitchFamily="34" charset="0"/>
              </a:rPr>
              <a:t>experts</a:t>
            </a:r>
            <a:r>
              <a:rPr lang="pl-PL" sz="2600" b="0" i="0" u="none" strike="noStrike" baseline="0" dirty="0">
                <a:latin typeface="Arial" panose="020B0604020202020204" pitchFamily="34" charset="0"/>
              </a:rPr>
              <a:t> from the University of Wrocław; </a:t>
            </a:r>
          </a:p>
          <a:p>
            <a:pPr marL="457200" lvl="1" indent="0">
              <a:buNone/>
            </a:pPr>
            <a:endParaRPr lang="pl-PL" sz="2600" b="0" i="0" u="none" strike="noStrike" baseline="0" dirty="0">
              <a:latin typeface="Arial" panose="020B0604020202020204" pitchFamily="34" charset="0"/>
            </a:endParaRPr>
          </a:p>
          <a:p>
            <a:pPr lvl="1">
              <a:buFont typeface="Wingdings" panose="05000000000000000000" pitchFamily="2" charset="2"/>
              <a:buChar char="ü"/>
            </a:pPr>
            <a:r>
              <a:rPr lang="pl-PL" sz="2600" b="0" i="0" u="sng" strike="noStrike" baseline="0" dirty="0">
                <a:latin typeface="Arial" panose="020B0604020202020204" pitchFamily="34" charset="0"/>
              </a:rPr>
              <a:t>one-</a:t>
            </a:r>
            <a:r>
              <a:rPr lang="pl-PL" sz="2600" b="0" i="0" u="sng" strike="noStrike" baseline="0" dirty="0" err="1">
                <a:latin typeface="Arial" panose="020B0604020202020204" pitchFamily="34" charset="0"/>
              </a:rPr>
              <a:t>day</a:t>
            </a:r>
            <a:r>
              <a:rPr lang="pl-PL" sz="2600" b="0" i="0" u="sng" strike="noStrike" baseline="0" dirty="0">
                <a:latin typeface="Arial" panose="020B0604020202020204" pitchFamily="34" charset="0"/>
              </a:rPr>
              <a:t> </a:t>
            </a:r>
            <a:r>
              <a:rPr lang="pl-PL" sz="2600" b="0" i="0" u="sng" strike="noStrike" baseline="0" dirty="0" err="1">
                <a:latin typeface="Arial" panose="020B0604020202020204" pitchFamily="34" charset="0"/>
              </a:rPr>
              <a:t>training</a:t>
            </a:r>
            <a:r>
              <a:rPr lang="pl-PL" sz="2600" b="0" i="0" u="sng" strike="noStrike" baseline="0" dirty="0">
                <a:latin typeface="Arial" panose="020B0604020202020204" pitchFamily="34" charset="0"/>
              </a:rPr>
              <a:t> </a:t>
            </a:r>
            <a:r>
              <a:rPr lang="pl-PL" sz="2600" b="0" i="0" u="sng" strike="noStrike" baseline="0" dirty="0" err="1">
                <a:latin typeface="Arial" panose="020B0604020202020204" pitchFamily="34" charset="0"/>
              </a:rPr>
              <a:t>workshops</a:t>
            </a:r>
            <a:r>
              <a:rPr lang="pl-PL" sz="2600" b="0" i="0" u="sng" strike="noStrike" baseline="0" dirty="0">
                <a:latin typeface="Arial" panose="020B0604020202020204" pitchFamily="34" charset="0"/>
              </a:rPr>
              <a:t> for </a:t>
            </a:r>
            <a:r>
              <a:rPr lang="pl-PL" sz="2600" b="0" i="0" u="sng" strike="noStrike" baseline="0" dirty="0" err="1">
                <a:latin typeface="Arial" panose="020B0604020202020204" pitchFamily="34" charset="0"/>
              </a:rPr>
              <a:t>officials</a:t>
            </a:r>
            <a:r>
              <a:rPr lang="pl-PL" sz="2600" b="0" i="0" u="sng" strike="noStrike" baseline="0" dirty="0">
                <a:latin typeface="Arial" panose="020B0604020202020204" pitchFamily="34" charset="0"/>
              </a:rPr>
              <a:t> </a:t>
            </a:r>
            <a:r>
              <a:rPr lang="pl-PL" sz="2600" b="0" i="1" u="none" strike="noStrike" baseline="0" dirty="0">
                <a:latin typeface="Arial" panose="020B0604020202020204" pitchFamily="34" charset="0"/>
              </a:rPr>
              <a:t>(</a:t>
            </a:r>
            <a:r>
              <a:rPr lang="en-US" sz="2600" b="0" i="1" u="none" strike="noStrike" baseline="0" dirty="0">
                <a:latin typeface="Arial" panose="020B0604020202020204" pitchFamily="34" charset="0"/>
              </a:rPr>
              <a:t>the principles of good writing</a:t>
            </a:r>
            <a:r>
              <a:rPr lang="pl-PL" sz="2600" b="0" i="1" u="none" strike="noStrike" baseline="0" dirty="0">
                <a:latin typeface="Arial" panose="020B0604020202020204" pitchFamily="34" charset="0"/>
              </a:rPr>
              <a:t>, </a:t>
            </a:r>
            <a:r>
              <a:rPr lang="pl-PL" sz="2600" b="0" i="1" u="none" strike="noStrike" baseline="0" dirty="0" err="1">
                <a:latin typeface="Arial" panose="020B0604020202020204" pitchFamily="34" charset="0"/>
              </a:rPr>
              <a:t>ways</a:t>
            </a:r>
            <a:r>
              <a:rPr lang="pl-PL" sz="2600" b="0" i="1" u="none" strike="noStrike" baseline="0" dirty="0">
                <a:latin typeface="Arial" panose="020B0604020202020204" pitchFamily="34" charset="0"/>
              </a:rPr>
              <a:t> of </a:t>
            </a:r>
            <a:r>
              <a:rPr lang="pl-PL" sz="2600" b="0" i="1" u="none" strike="noStrike" baseline="0" dirty="0" err="1">
                <a:latin typeface="Arial" panose="020B0604020202020204" pitchFamily="34" charset="0"/>
              </a:rPr>
              <a:t>simplifying</a:t>
            </a:r>
            <a:r>
              <a:rPr lang="pl-PL" sz="2600" b="0" i="1" u="none" strike="noStrike" baseline="0" dirty="0">
                <a:latin typeface="Arial" panose="020B0604020202020204" pitchFamily="34" charset="0"/>
              </a:rPr>
              <a:t> </a:t>
            </a:r>
            <a:r>
              <a:rPr lang="pl-PL" sz="2600" b="0" i="1" u="none" strike="noStrike" baseline="0" dirty="0" err="1">
                <a:latin typeface="Arial" panose="020B0604020202020204" pitchFamily="34" charset="0"/>
              </a:rPr>
              <a:t>texts</a:t>
            </a:r>
            <a:r>
              <a:rPr lang="pl-PL" sz="2600" b="0" i="1" u="none" strike="noStrike" baseline="0" dirty="0">
                <a:latin typeface="Arial" panose="020B0604020202020204" pitchFamily="34" charset="0"/>
              </a:rPr>
              <a:t> </a:t>
            </a:r>
            <a:r>
              <a:rPr lang="en-US" sz="2600" b="0" i="1" u="none" strike="noStrike" baseline="0" dirty="0">
                <a:latin typeface="Arial" panose="020B0604020202020204" pitchFamily="34" charset="0"/>
              </a:rPr>
              <a:t>work on the selection of</a:t>
            </a:r>
            <a:r>
              <a:rPr lang="pl-PL" sz="2600" b="0" i="1" u="none" strike="noStrike" baseline="0" dirty="0">
                <a:latin typeface="Arial" panose="020B0604020202020204" pitchFamily="34" charset="0"/>
              </a:rPr>
              <a:t> </a:t>
            </a:r>
            <a:r>
              <a:rPr lang="en-US" sz="2600" b="0" i="1" u="none" strike="noStrike" baseline="0" dirty="0">
                <a:latin typeface="Arial" panose="020B0604020202020204" pitchFamily="34" charset="0"/>
              </a:rPr>
              <a:t>lexis, clarity, and friendliness of the message</a:t>
            </a:r>
            <a:r>
              <a:rPr lang="pl-PL" sz="2600" b="0" i="1" u="none" strike="noStrike" baseline="0" dirty="0">
                <a:latin typeface="Arial" panose="020B0604020202020204" pitchFamily="34" charset="0"/>
              </a:rPr>
              <a:t>).</a:t>
            </a:r>
          </a:p>
          <a:p>
            <a:pPr algn="l">
              <a:buFont typeface="Wingdings" panose="05000000000000000000" pitchFamily="2" charset="2"/>
              <a:buChar char="Ø"/>
            </a:pPr>
            <a:endParaRPr lang="pl-PL" sz="2800" b="0" i="0" u="none" strike="noStrike" baseline="0" dirty="0">
              <a:latin typeface="Arial" panose="020B0604020202020204" pitchFamily="34" charset="0"/>
            </a:endParaRPr>
          </a:p>
          <a:p>
            <a:pPr algn="l">
              <a:buFont typeface="Wingdings" panose="05000000000000000000" pitchFamily="2" charset="2"/>
              <a:buChar char="Ø"/>
            </a:pPr>
            <a:endParaRPr lang="pl-PL" sz="2800" dirty="0"/>
          </a:p>
        </p:txBody>
      </p:sp>
    </p:spTree>
    <p:extLst>
      <p:ext uri="{BB962C8B-B14F-4D97-AF65-F5344CB8AC3E}">
        <p14:creationId xmlns:p14="http://schemas.microsoft.com/office/powerpoint/2010/main" val="33346468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58CCF99-6FE6-4E92-935A-A4941EE7AA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4000" b="1" i="0" u="none" strike="noStrike" baseline="0" dirty="0">
                <a:solidFill>
                  <a:srgbClr val="002060"/>
                </a:solidFill>
                <a:latin typeface="+mn-lt"/>
              </a:rPr>
              <a:t>Kraków </a:t>
            </a:r>
            <a:r>
              <a:rPr lang="pl-PL" sz="4000" b="1" i="0" u="none" strike="noStrike" baseline="0" dirty="0" err="1">
                <a:solidFill>
                  <a:srgbClr val="002060"/>
                </a:solidFill>
                <a:latin typeface="+mn-lt"/>
              </a:rPr>
              <a:t>taxpayer</a:t>
            </a:r>
            <a:r>
              <a:rPr lang="pl-PL" sz="4000" b="1" i="0" u="none" strike="noStrike" baseline="0" dirty="0">
                <a:solidFill>
                  <a:srgbClr val="002060"/>
                </a:solidFill>
                <a:latin typeface="+mn-lt"/>
              </a:rPr>
              <a:t> </a:t>
            </a:r>
            <a:r>
              <a:rPr lang="pl-PL" sz="4000" b="1" i="0" u="none" strike="noStrike" baseline="0" dirty="0" err="1">
                <a:solidFill>
                  <a:srgbClr val="002060"/>
                </a:solidFill>
                <a:latin typeface="+mn-lt"/>
              </a:rPr>
              <a:t>website</a:t>
            </a:r>
            <a:endParaRPr lang="pl-PL" sz="4000" dirty="0">
              <a:solidFill>
                <a:srgbClr val="002060"/>
              </a:solidFill>
              <a:latin typeface="+mn-lt"/>
            </a:endParaRP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15E752F6-EE57-483A-97FC-08D5A2C5EE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81809"/>
            <a:ext cx="10515600" cy="4149380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pl-PL" sz="2800" b="1" dirty="0">
                <a:latin typeface="Arial" panose="020B0604020202020204" pitchFamily="34" charset="0"/>
              </a:rPr>
              <a:t> </a:t>
            </a:r>
            <a:r>
              <a:rPr lang="pl-PL" sz="2800" b="1" dirty="0" err="1">
                <a:latin typeface="Arial" panose="020B0604020202020204" pitchFamily="34" charset="0"/>
              </a:rPr>
              <a:t>Diagnosis</a:t>
            </a:r>
            <a:r>
              <a:rPr lang="pl-PL" sz="2800" b="1" dirty="0">
                <a:latin typeface="Arial" panose="020B0604020202020204" pitchFamily="34" charset="0"/>
              </a:rPr>
              <a:t>:</a:t>
            </a:r>
            <a:r>
              <a:rPr lang="pl-PL" sz="2800" dirty="0">
                <a:latin typeface="Arial" panose="020B0604020202020204" pitchFamily="34" charset="0"/>
              </a:rPr>
              <a:t> </a:t>
            </a:r>
            <a:r>
              <a:rPr lang="en-US" sz="2800" dirty="0">
                <a:latin typeface="Arial" panose="020B0604020202020204" pitchFamily="34" charset="0"/>
              </a:rPr>
              <a:t>ineffective information for clients in the field of local taxes based mainly on telephone information and direct visits to the office; tax decisions delivered only in the traditional manner</a:t>
            </a:r>
            <a:endParaRPr lang="pl-PL" sz="2800" dirty="0">
              <a:latin typeface="Arial" panose="020B0604020202020204" pitchFamily="34" charset="0"/>
            </a:endParaRPr>
          </a:p>
          <a:p>
            <a:pPr marL="0" indent="0">
              <a:buNone/>
            </a:pPr>
            <a:endParaRPr lang="pl-PL" sz="2800" b="0" i="0" u="none" strike="noStrike" baseline="0" dirty="0">
              <a:latin typeface="Arial" panose="020B0604020202020204" pitchFamily="34" charset="0"/>
            </a:endParaRPr>
          </a:p>
          <a:p>
            <a:pPr algn="l">
              <a:buFont typeface="Wingdings" panose="05000000000000000000" pitchFamily="2" charset="2"/>
              <a:buChar char="Ø"/>
            </a:pPr>
            <a:r>
              <a:rPr lang="pl-PL" sz="2800" b="1" dirty="0">
                <a:latin typeface="Arial" panose="020B0604020202020204" pitchFamily="34" charset="0"/>
              </a:rPr>
              <a:t> </a:t>
            </a:r>
            <a:r>
              <a:rPr lang="pl-PL" sz="2800" b="1" dirty="0" err="1">
                <a:latin typeface="Arial" panose="020B0604020202020204" pitchFamily="34" charset="0"/>
              </a:rPr>
              <a:t>Improvement</a:t>
            </a:r>
            <a:r>
              <a:rPr lang="pl-PL" sz="2800" b="1" dirty="0">
                <a:latin typeface="Arial" panose="020B0604020202020204" pitchFamily="34" charset="0"/>
              </a:rPr>
              <a:t> </a:t>
            </a:r>
            <a:r>
              <a:rPr lang="pl-PL" sz="2800" b="1" dirty="0" err="1">
                <a:latin typeface="Arial" panose="020B0604020202020204" pitchFamily="34" charset="0"/>
              </a:rPr>
              <a:t>area</a:t>
            </a:r>
            <a:r>
              <a:rPr lang="pl-PL" sz="2800" b="1" dirty="0">
                <a:latin typeface="Arial" panose="020B0604020202020204" pitchFamily="34" charset="0"/>
              </a:rPr>
              <a:t>: </a:t>
            </a:r>
            <a:r>
              <a:rPr lang="en-US" sz="2800" dirty="0">
                <a:latin typeface="Arial" panose="020B0604020202020204" pitchFamily="34" charset="0"/>
              </a:rPr>
              <a:t>providing residents with access to up-to-date information on local taxes and their </a:t>
            </a:r>
            <a:r>
              <a:rPr lang="pl-PL" sz="2800" dirty="0" err="1">
                <a:latin typeface="Arial" panose="020B0604020202020204" pitchFamily="34" charset="0"/>
              </a:rPr>
              <a:t>tax</a:t>
            </a:r>
            <a:r>
              <a:rPr lang="pl-PL" sz="2800" dirty="0">
                <a:latin typeface="Arial" panose="020B0604020202020204" pitchFamily="34" charset="0"/>
              </a:rPr>
              <a:t> </a:t>
            </a:r>
            <a:r>
              <a:rPr lang="pl-PL" sz="2800" dirty="0" err="1">
                <a:latin typeface="Arial" panose="020B0604020202020204" pitchFamily="34" charset="0"/>
              </a:rPr>
              <a:t>liabilities</a:t>
            </a:r>
            <a:r>
              <a:rPr lang="en-US" sz="2800" dirty="0">
                <a:latin typeface="Arial" panose="020B0604020202020204" pitchFamily="34" charset="0"/>
              </a:rPr>
              <a:t>; possibility to make on-line payments</a:t>
            </a:r>
            <a:endParaRPr lang="pl-PL" sz="2800" b="0" i="1" u="none" strike="noStrike" baseline="0" dirty="0">
              <a:latin typeface="Arial" panose="020B0604020202020204" pitchFamily="34" charset="0"/>
            </a:endParaRPr>
          </a:p>
          <a:p>
            <a:pPr algn="l">
              <a:buFont typeface="Wingdings" panose="05000000000000000000" pitchFamily="2" charset="2"/>
              <a:buChar char="Ø"/>
            </a:pPr>
            <a:endParaRPr lang="pl-PL" sz="2800" dirty="0"/>
          </a:p>
        </p:txBody>
      </p:sp>
    </p:spTree>
    <p:extLst>
      <p:ext uri="{BB962C8B-B14F-4D97-AF65-F5344CB8AC3E}">
        <p14:creationId xmlns:p14="http://schemas.microsoft.com/office/powerpoint/2010/main" val="31065988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58CCF99-6FE6-4E92-935A-A4941EE7AA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4000" b="1" i="0" u="none" strike="noStrike" baseline="0" dirty="0">
                <a:solidFill>
                  <a:srgbClr val="002060"/>
                </a:solidFill>
                <a:latin typeface="+mn-lt"/>
              </a:rPr>
              <a:t>Kraków </a:t>
            </a:r>
            <a:r>
              <a:rPr lang="pl-PL" sz="4000" b="1" i="0" u="none" strike="noStrike" baseline="0" dirty="0" err="1">
                <a:solidFill>
                  <a:srgbClr val="002060"/>
                </a:solidFill>
                <a:latin typeface="+mn-lt"/>
              </a:rPr>
              <a:t>taxpayer</a:t>
            </a:r>
            <a:r>
              <a:rPr lang="pl-PL" sz="4000" b="1" i="0" u="none" strike="noStrike" baseline="0" dirty="0">
                <a:solidFill>
                  <a:srgbClr val="002060"/>
                </a:solidFill>
                <a:latin typeface="+mn-lt"/>
              </a:rPr>
              <a:t> </a:t>
            </a:r>
            <a:r>
              <a:rPr lang="pl-PL" sz="4000" b="1" i="0" u="none" strike="noStrike" baseline="0" dirty="0" err="1">
                <a:solidFill>
                  <a:srgbClr val="002060"/>
                </a:solidFill>
                <a:latin typeface="+mn-lt"/>
              </a:rPr>
              <a:t>website</a:t>
            </a:r>
            <a:endParaRPr lang="pl-PL" sz="4000" dirty="0">
              <a:solidFill>
                <a:srgbClr val="002060"/>
              </a:solidFill>
              <a:latin typeface="+mn-lt"/>
            </a:endParaRP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15E752F6-EE57-483A-97FC-08D5A2C5EE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81809"/>
            <a:ext cx="10515600" cy="4149380"/>
          </a:xfrm>
        </p:spPr>
        <p:txBody>
          <a:bodyPr>
            <a:normAutofit fontScale="25000" lnSpcReduction="2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pl-PL" sz="10400" b="1" dirty="0" err="1">
                <a:latin typeface="Arial" panose="020B0604020202020204" pitchFamily="34" charset="0"/>
              </a:rPr>
              <a:t>Improvement</a:t>
            </a:r>
            <a:r>
              <a:rPr lang="pl-PL" sz="10400" b="1" dirty="0">
                <a:latin typeface="Arial" panose="020B0604020202020204" pitchFamily="34" charset="0"/>
              </a:rPr>
              <a:t> </a:t>
            </a:r>
            <a:r>
              <a:rPr lang="pl-PL" sz="10400" b="1" dirty="0" err="1">
                <a:latin typeface="Arial" panose="020B0604020202020204" pitchFamily="34" charset="0"/>
              </a:rPr>
              <a:t>action</a:t>
            </a:r>
            <a:r>
              <a:rPr lang="pl-PL" sz="10400" b="1" dirty="0">
                <a:latin typeface="Arial" panose="020B0604020202020204" pitchFamily="34" charset="0"/>
              </a:rPr>
              <a:t>:</a:t>
            </a:r>
            <a:r>
              <a:rPr lang="pl-PL" sz="10400" dirty="0">
                <a:latin typeface="Arial" panose="020B0604020202020204" pitchFamily="34" charset="0"/>
              </a:rPr>
              <a:t> </a:t>
            </a:r>
            <a:r>
              <a:rPr lang="pl-PL" sz="10400" b="0" i="0" u="none" strike="noStrike" baseline="0" dirty="0">
                <a:latin typeface="Arial" panose="020B0604020202020204" pitchFamily="34" charset="0"/>
              </a:rPr>
              <a:t>developing and </a:t>
            </a:r>
            <a:r>
              <a:rPr lang="pl-PL" sz="10400" b="0" i="0" u="none" strike="noStrike" baseline="0" dirty="0" err="1">
                <a:latin typeface="Arial" panose="020B0604020202020204" pitchFamily="34" charset="0"/>
              </a:rPr>
              <a:t>launching</a:t>
            </a:r>
            <a:r>
              <a:rPr lang="pl-PL" sz="10400" dirty="0">
                <a:latin typeface="Arial" panose="020B0604020202020204" pitchFamily="34" charset="0"/>
              </a:rPr>
              <a:t> </a:t>
            </a:r>
            <a:r>
              <a:rPr lang="pl-PL" sz="10400" b="0" i="0" u="none" strike="noStrike" baseline="0" dirty="0">
                <a:latin typeface="Arial" panose="020B0604020202020204" pitchFamily="34" charset="0"/>
              </a:rPr>
              <a:t>the </a:t>
            </a:r>
            <a:r>
              <a:rPr lang="pl-PL" sz="10400" b="0" i="0" u="none" strike="noStrike" baseline="0" dirty="0" err="1">
                <a:latin typeface="Arial" panose="020B0604020202020204" pitchFamily="34" charset="0"/>
              </a:rPr>
              <a:t>internet</a:t>
            </a:r>
            <a:r>
              <a:rPr lang="pl-PL" sz="10400" b="0" i="0" u="none" strike="noStrike" baseline="0" dirty="0">
                <a:latin typeface="Arial" panose="020B0604020202020204" pitchFamily="34" charset="0"/>
              </a:rPr>
              <a:t> platform -  </a:t>
            </a:r>
            <a:r>
              <a:rPr lang="pl-PL" sz="10400" b="0" i="1" u="none" strike="noStrike" baseline="0" dirty="0">
                <a:latin typeface="Arial" panose="020B0604020202020204" pitchFamily="34" charset="0"/>
              </a:rPr>
              <a:t>Kraków </a:t>
            </a:r>
            <a:r>
              <a:rPr lang="pl-PL" sz="10400" b="0" i="1" u="none" strike="noStrike" baseline="0" dirty="0" err="1">
                <a:latin typeface="Arial" panose="020B0604020202020204" pitchFamily="34" charset="0"/>
              </a:rPr>
              <a:t>taxpayer</a:t>
            </a:r>
            <a:r>
              <a:rPr lang="pl-PL" sz="10400" b="0" i="1" u="none" strike="noStrike" baseline="0" dirty="0">
                <a:latin typeface="Arial" panose="020B0604020202020204" pitchFamily="34" charset="0"/>
              </a:rPr>
              <a:t> </a:t>
            </a:r>
            <a:r>
              <a:rPr lang="pl-PL" sz="10400" b="0" i="1" u="none" strike="noStrike" baseline="0" dirty="0" err="1">
                <a:latin typeface="Arial" panose="020B0604020202020204" pitchFamily="34" charset="0"/>
              </a:rPr>
              <a:t>website</a:t>
            </a:r>
            <a:endParaRPr lang="pl-PL" sz="10400" b="0" i="1" u="none" strike="noStrike" baseline="0" dirty="0">
              <a:latin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Ø"/>
            </a:pPr>
            <a:endParaRPr lang="pl-PL" sz="10400" b="0" i="1" u="none" strike="noStrike" baseline="0" dirty="0">
              <a:latin typeface="Arial" panose="020B0604020202020204" pitchFamily="34" charset="0"/>
            </a:endParaRPr>
          </a:p>
          <a:p>
            <a:pPr lvl="1">
              <a:buFont typeface="Wingdings" panose="05000000000000000000" pitchFamily="2" charset="2"/>
              <a:buChar char="ü"/>
            </a:pPr>
            <a:r>
              <a:rPr lang="en-US" sz="10400" b="0" i="0" u="sng" strike="noStrike" baseline="0" dirty="0">
                <a:latin typeface="Arial" panose="020B0604020202020204" pitchFamily="34" charset="0"/>
              </a:rPr>
              <a:t>a communication tool </a:t>
            </a:r>
            <a:r>
              <a:rPr lang="en-US" sz="10400" b="0" i="0" u="none" strike="noStrike" baseline="0" dirty="0">
                <a:latin typeface="Arial" panose="020B0604020202020204" pitchFamily="34" charset="0"/>
              </a:rPr>
              <a:t>between the residents of the city of Kraków and</a:t>
            </a:r>
            <a:r>
              <a:rPr lang="pl-PL" sz="10400" b="0" i="0" u="none" strike="noStrike" baseline="0" dirty="0">
                <a:latin typeface="Arial" panose="020B0604020202020204" pitchFamily="34" charset="0"/>
              </a:rPr>
              <a:t> </a:t>
            </a:r>
            <a:r>
              <a:rPr lang="en-US" sz="10400" b="0" i="0" u="none" strike="noStrike" baseline="0" dirty="0">
                <a:latin typeface="Arial" panose="020B0604020202020204" pitchFamily="34" charset="0"/>
              </a:rPr>
              <a:t>other persons with the tax authority in the scope of payment local taxes</a:t>
            </a:r>
            <a:r>
              <a:rPr lang="pl-PL" sz="10400" b="0" i="0" u="none" strike="noStrike" baseline="0" dirty="0">
                <a:latin typeface="Arial" panose="020B0604020202020204" pitchFamily="34" charset="0"/>
              </a:rPr>
              <a:t> </a:t>
            </a:r>
            <a:r>
              <a:rPr lang="en-US" sz="10400" b="0" i="0" u="none" strike="noStrike" baseline="0" dirty="0">
                <a:latin typeface="Arial" panose="020B0604020202020204" pitchFamily="34" charset="0"/>
              </a:rPr>
              <a:t>and fees to the budget of the city of Kraków</a:t>
            </a:r>
            <a:r>
              <a:rPr lang="pl-PL" sz="10400" b="0" i="0" u="none" strike="noStrike" baseline="0" dirty="0">
                <a:latin typeface="Arial" panose="020B0604020202020204" pitchFamily="34" charset="0"/>
              </a:rPr>
              <a:t>;</a:t>
            </a:r>
          </a:p>
          <a:p>
            <a:pPr lvl="1">
              <a:buFont typeface="Wingdings" panose="05000000000000000000" pitchFamily="2" charset="2"/>
              <a:buChar char="ü"/>
            </a:pPr>
            <a:endParaRPr lang="pl-PL" sz="10400" b="0" i="0" u="none" strike="noStrike" baseline="0" dirty="0">
              <a:latin typeface="Arial" panose="020B0604020202020204" pitchFamily="34" charset="0"/>
            </a:endParaRPr>
          </a:p>
          <a:p>
            <a:pPr lvl="1">
              <a:buFont typeface="Wingdings" panose="05000000000000000000" pitchFamily="2" charset="2"/>
              <a:buChar char="ü"/>
            </a:pPr>
            <a:r>
              <a:rPr lang="en-US" sz="10400" b="0" i="0" u="sng" strike="noStrike" baseline="0" dirty="0">
                <a:latin typeface="Arial" panose="020B0604020202020204" pitchFamily="34" charset="0"/>
              </a:rPr>
              <a:t>an information platform </a:t>
            </a:r>
            <a:r>
              <a:rPr lang="en-US" sz="10400" b="0" i="0" u="none" strike="noStrike" baseline="0" dirty="0">
                <a:latin typeface="Arial" panose="020B0604020202020204" pitchFamily="34" charset="0"/>
              </a:rPr>
              <a:t>concerning the amounts due for payment of</a:t>
            </a:r>
            <a:r>
              <a:rPr lang="pl-PL" sz="10400" b="0" i="0" u="none" strike="noStrike" baseline="0" dirty="0">
                <a:latin typeface="Arial" panose="020B0604020202020204" pitchFamily="34" charset="0"/>
              </a:rPr>
              <a:t> </a:t>
            </a:r>
            <a:r>
              <a:rPr lang="en-US" sz="10400" b="0" i="0" u="none" strike="noStrike" baseline="0" dirty="0">
                <a:latin typeface="Arial" panose="020B0604020202020204" pitchFamily="34" charset="0"/>
              </a:rPr>
              <a:t>liabilities, which also offers the possibility to pay them directly on the</a:t>
            </a:r>
            <a:r>
              <a:rPr lang="pl-PL" sz="10400" b="0" i="0" u="none" strike="noStrike" baseline="0" dirty="0">
                <a:latin typeface="Arial" panose="020B0604020202020204" pitchFamily="34" charset="0"/>
              </a:rPr>
              <a:t> </a:t>
            </a:r>
            <a:r>
              <a:rPr lang="pl-PL" sz="10400" b="0" i="0" u="none" strike="noStrike" baseline="0" dirty="0" err="1">
                <a:latin typeface="Arial" panose="020B0604020202020204" pitchFamily="34" charset="0"/>
              </a:rPr>
              <a:t>website</a:t>
            </a:r>
            <a:r>
              <a:rPr lang="pl-PL" sz="10400" b="0" i="0" u="none" strike="noStrike" baseline="0" dirty="0">
                <a:latin typeface="Arial" panose="020B0604020202020204" pitchFamily="34" charset="0"/>
              </a:rPr>
              <a:t>;</a:t>
            </a:r>
          </a:p>
          <a:p>
            <a:pPr lvl="1">
              <a:buFont typeface="Wingdings" panose="05000000000000000000" pitchFamily="2" charset="2"/>
              <a:buChar char="ü"/>
            </a:pPr>
            <a:endParaRPr lang="pl-PL" sz="10400" b="0" i="0" u="none" strike="noStrike" baseline="0" dirty="0">
              <a:latin typeface="Arial" panose="020B0604020202020204" pitchFamily="34" charset="0"/>
            </a:endParaRPr>
          </a:p>
          <a:p>
            <a:pPr lvl="1">
              <a:buFont typeface="Wingdings" panose="05000000000000000000" pitchFamily="2" charset="2"/>
              <a:buChar char="ü"/>
            </a:pPr>
            <a:r>
              <a:rPr lang="en-US" sz="10400" b="0" i="0" u="sng" strike="noStrike" baseline="0" dirty="0">
                <a:latin typeface="Arial" panose="020B0604020202020204" pitchFamily="34" charset="0"/>
              </a:rPr>
              <a:t>a collection of basic information </a:t>
            </a:r>
            <a:r>
              <a:rPr lang="en-US" sz="10400" b="0" i="0" u="none" strike="noStrike" baseline="0" dirty="0">
                <a:latin typeface="Arial" panose="020B0604020202020204" pitchFamily="34" charset="0"/>
              </a:rPr>
              <a:t>on local taxes and charges, including</a:t>
            </a:r>
            <a:r>
              <a:rPr lang="pl-PL" sz="10400" b="0" i="0" u="none" strike="noStrike" baseline="0" dirty="0">
                <a:latin typeface="Arial" panose="020B0604020202020204" pitchFamily="34" charset="0"/>
              </a:rPr>
              <a:t> </a:t>
            </a:r>
            <a:r>
              <a:rPr lang="pl-PL" sz="10400" b="0" i="0" u="none" strike="noStrike" baseline="0" dirty="0" err="1">
                <a:latin typeface="Arial" panose="020B0604020202020204" pitchFamily="34" charset="0"/>
              </a:rPr>
              <a:t>tax</a:t>
            </a:r>
            <a:r>
              <a:rPr lang="pl-PL" sz="10400" b="0" i="0" u="none" strike="noStrike" baseline="0" dirty="0">
                <a:latin typeface="Arial" panose="020B0604020202020204" pitchFamily="34" charset="0"/>
              </a:rPr>
              <a:t> </a:t>
            </a:r>
            <a:r>
              <a:rPr lang="pl-PL" sz="10400" b="0" i="0" u="none" strike="noStrike" baseline="0" dirty="0" err="1">
                <a:latin typeface="Arial" panose="020B0604020202020204" pitchFamily="34" charset="0"/>
              </a:rPr>
              <a:t>rates</a:t>
            </a:r>
            <a:r>
              <a:rPr lang="pl-PL" sz="10400" b="0" i="0" u="none" strike="noStrike" baseline="0" dirty="0">
                <a:latin typeface="Arial" panose="020B0604020202020204" pitchFamily="34" charset="0"/>
              </a:rPr>
              <a:t>.</a:t>
            </a:r>
            <a:endParaRPr lang="pl-PL" sz="10400" b="0" i="1" u="none" strike="noStrike" baseline="0" dirty="0">
              <a:latin typeface="Arial" panose="020B0604020202020204" pitchFamily="34" charset="0"/>
            </a:endParaRPr>
          </a:p>
          <a:p>
            <a:pPr algn="l">
              <a:buFont typeface="Wingdings" panose="05000000000000000000" pitchFamily="2" charset="2"/>
              <a:buChar char="Ø"/>
            </a:pPr>
            <a:endParaRPr lang="pl-PL" sz="2800" dirty="0"/>
          </a:p>
        </p:txBody>
      </p:sp>
    </p:spTree>
    <p:extLst>
      <p:ext uri="{BB962C8B-B14F-4D97-AF65-F5344CB8AC3E}">
        <p14:creationId xmlns:p14="http://schemas.microsoft.com/office/powerpoint/2010/main" val="34310422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F8B6DEA-09F8-4A19-AA99-7DF97EC12F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z="3600" b="1" i="0" u="none" strike="noStrike" baseline="0" dirty="0">
                <a:solidFill>
                  <a:srgbClr val="002060"/>
                </a:solidFill>
                <a:latin typeface="+mn-lt"/>
              </a:rPr>
              <a:t>Kraków </a:t>
            </a:r>
            <a:r>
              <a:rPr lang="pl-PL" sz="3600" b="1" i="0" u="none" strike="noStrike" baseline="0" dirty="0" err="1">
                <a:solidFill>
                  <a:srgbClr val="002060"/>
                </a:solidFill>
                <a:latin typeface="+mn-lt"/>
              </a:rPr>
              <a:t>taxpayer</a:t>
            </a:r>
            <a:r>
              <a:rPr lang="pl-PL" sz="3600" b="1" i="0" u="none" strike="noStrike" baseline="0" dirty="0">
                <a:solidFill>
                  <a:srgbClr val="002060"/>
                </a:solidFill>
                <a:latin typeface="+mn-lt"/>
              </a:rPr>
              <a:t> </a:t>
            </a:r>
            <a:r>
              <a:rPr lang="pl-PL" sz="3600" b="1" i="0" u="none" strike="noStrike" baseline="0" dirty="0" err="1">
                <a:solidFill>
                  <a:srgbClr val="002060"/>
                </a:solidFill>
                <a:latin typeface="+mn-lt"/>
              </a:rPr>
              <a:t>website</a:t>
            </a:r>
            <a:endParaRPr lang="pl-PL" dirty="0"/>
          </a:p>
        </p:txBody>
      </p:sp>
      <p:pic>
        <p:nvPicPr>
          <p:cNvPr id="4" name="Symbol zastępczy zawartości 3">
            <a:extLst>
              <a:ext uri="{FF2B5EF4-FFF2-40B4-BE49-F238E27FC236}">
                <a16:creationId xmlns:a16="http://schemas.microsoft.com/office/drawing/2014/main" id="{AC32A415-28DE-4482-96F9-890B3270A684}"/>
              </a:ext>
            </a:extLst>
          </p:cNvPr>
          <p:cNvPicPr>
            <a:picLocks noGrp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881808" y="1948070"/>
            <a:ext cx="7699513" cy="39553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434731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52FF226C-77AD-4404-9D4A-84574FB9BD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219200"/>
            <a:ext cx="10515600" cy="710027"/>
          </a:xfrm>
        </p:spPr>
        <p:txBody>
          <a:bodyPr>
            <a:normAutofit fontScale="90000"/>
          </a:bodyPr>
          <a:lstStyle/>
          <a:p>
            <a:r>
              <a:rPr lang="pl-PL" dirty="0"/>
              <a:t/>
            </a:r>
            <a:br>
              <a:rPr lang="pl-PL" dirty="0"/>
            </a:b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F1E869D-D072-4BB0-9A0D-5609962859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368965"/>
            <a:ext cx="10515600" cy="1884984"/>
          </a:xfrm>
        </p:spPr>
        <p:txBody>
          <a:bodyPr>
            <a:normAutofit lnSpcReduction="10000"/>
          </a:bodyPr>
          <a:lstStyle/>
          <a:p>
            <a:pPr marL="0" indent="0" algn="l">
              <a:buNone/>
            </a:pPr>
            <a:r>
              <a:rPr lang="en-US" sz="4400" b="1" i="0" u="none" strike="noStrike" baseline="0" dirty="0">
                <a:solidFill>
                  <a:srgbClr val="002060"/>
                </a:solidFill>
              </a:rPr>
              <a:t>Improvement projects </a:t>
            </a:r>
            <a:r>
              <a:rPr lang="pl-PL" sz="4400" b="1" dirty="0">
                <a:solidFill>
                  <a:srgbClr val="002060"/>
                </a:solidFill>
              </a:rPr>
              <a:t/>
            </a:r>
            <a:br>
              <a:rPr lang="pl-PL" sz="4400" b="1" dirty="0">
                <a:solidFill>
                  <a:srgbClr val="002060"/>
                </a:solidFill>
              </a:rPr>
            </a:br>
            <a:r>
              <a:rPr lang="en-US" sz="4400" b="1" i="0" u="none" strike="noStrike" baseline="0" dirty="0">
                <a:solidFill>
                  <a:srgbClr val="002060"/>
                </a:solidFill>
              </a:rPr>
              <a:t>in communication with</a:t>
            </a:r>
            <a:r>
              <a:rPr lang="pl-PL" sz="4400" b="1" i="0" u="none" strike="noStrike" baseline="0" dirty="0">
                <a:solidFill>
                  <a:srgbClr val="002060"/>
                </a:solidFill>
              </a:rPr>
              <a:t>in the City Hall </a:t>
            </a:r>
            <a:br>
              <a:rPr lang="pl-PL" sz="4400" b="1" i="0" u="none" strike="noStrike" baseline="0" dirty="0">
                <a:solidFill>
                  <a:srgbClr val="002060"/>
                </a:solidFill>
              </a:rPr>
            </a:br>
            <a:r>
              <a:rPr lang="pl-PL" sz="4400" b="1" i="0" u="none" strike="noStrike" baseline="0" dirty="0">
                <a:solidFill>
                  <a:srgbClr val="002060"/>
                </a:solidFill>
              </a:rPr>
              <a:t>of Kraków</a:t>
            </a:r>
            <a:endParaRPr lang="pl-PL" sz="44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2019212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58CCF99-6FE6-4E92-935A-A4941EE7AA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4000" b="1" i="0" u="none" strike="noStrike" baseline="0" dirty="0">
                <a:solidFill>
                  <a:srgbClr val="002060"/>
                </a:solidFill>
                <a:latin typeface="Arial,Bold"/>
              </a:rPr>
              <a:t>Staff </a:t>
            </a:r>
            <a:r>
              <a:rPr lang="pl-PL" sz="4000" b="1" i="0" u="none" strike="noStrike" baseline="0" dirty="0" err="1">
                <a:solidFill>
                  <a:srgbClr val="002060"/>
                </a:solidFill>
                <a:latin typeface="Arial,Bold"/>
              </a:rPr>
              <a:t>satisfaction</a:t>
            </a:r>
            <a:r>
              <a:rPr lang="pl-PL" sz="4000" b="1" i="0" u="none" strike="noStrike" baseline="0" dirty="0">
                <a:solidFill>
                  <a:srgbClr val="002060"/>
                </a:solidFill>
                <a:latin typeface="Arial,Bold"/>
              </a:rPr>
              <a:t> </a:t>
            </a:r>
            <a:r>
              <a:rPr lang="pl-PL" sz="4000" b="1" i="0" u="none" strike="noStrike" baseline="0" dirty="0" err="1">
                <a:solidFill>
                  <a:srgbClr val="002060"/>
                </a:solidFill>
                <a:latin typeface="Arial,Bold"/>
              </a:rPr>
              <a:t>survey</a:t>
            </a:r>
            <a:endParaRPr lang="pl-PL" sz="4000" dirty="0">
              <a:solidFill>
                <a:srgbClr val="002060"/>
              </a:solidFill>
              <a:latin typeface="+mn-lt"/>
            </a:endParaRP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15E752F6-EE57-483A-97FC-08D5A2C5EE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81809"/>
            <a:ext cx="10515600" cy="4149380"/>
          </a:xfrm>
        </p:spPr>
        <p:txBody>
          <a:bodyPr>
            <a:normAutofit fontScale="85000" lnSpcReduction="2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pl-PL" sz="2800" dirty="0">
                <a:latin typeface="Arial" panose="020B0604020202020204" pitchFamily="34" charset="0"/>
              </a:rPr>
              <a:t> </a:t>
            </a:r>
            <a:r>
              <a:rPr lang="pl-PL" sz="2800" b="1" dirty="0" err="1">
                <a:latin typeface="Arial" panose="020B0604020202020204" pitchFamily="34" charset="0"/>
              </a:rPr>
              <a:t>Diagnosis</a:t>
            </a:r>
            <a:r>
              <a:rPr lang="pl-PL" sz="2800" b="1" dirty="0">
                <a:latin typeface="Arial" panose="020B0604020202020204" pitchFamily="34" charset="0"/>
              </a:rPr>
              <a:t>:</a:t>
            </a:r>
            <a:r>
              <a:rPr lang="pl-PL" sz="2800" dirty="0">
                <a:latin typeface="Arial" panose="020B0604020202020204" pitchFamily="34" charset="0"/>
              </a:rPr>
              <a:t> </a:t>
            </a:r>
            <a:r>
              <a:rPr lang="en-US" sz="2800" b="0" i="0" u="none" strike="noStrike" baseline="0" dirty="0">
                <a:latin typeface="Arial" panose="020B0604020202020204" pitchFamily="34" charset="0"/>
              </a:rPr>
              <a:t>the low participation of</a:t>
            </a:r>
            <a:r>
              <a:rPr lang="pl-PL" sz="2800" b="0" i="0" u="none" strike="noStrike" baseline="0" dirty="0">
                <a:latin typeface="Arial" panose="020B0604020202020204" pitchFamily="34" charset="0"/>
              </a:rPr>
              <a:t> </a:t>
            </a:r>
            <a:r>
              <a:rPr lang="pl-PL" sz="2800" b="0" i="0" u="none" strike="noStrike" baseline="0" dirty="0" err="1">
                <a:latin typeface="Arial" panose="020B0604020202020204" pitchFamily="34" charset="0"/>
              </a:rPr>
              <a:t>employees</a:t>
            </a:r>
            <a:r>
              <a:rPr lang="pl-PL" sz="2800" b="0" i="0" u="none" strike="noStrike" baseline="0" dirty="0">
                <a:latin typeface="Arial" panose="020B0604020202020204" pitchFamily="34" charset="0"/>
              </a:rPr>
              <a:t> in the </a:t>
            </a:r>
            <a:r>
              <a:rPr lang="pl-PL" sz="2800" b="0" i="0" u="none" strike="noStrike" baseline="0" dirty="0" err="1">
                <a:latin typeface="Arial" panose="020B0604020202020204" pitchFamily="34" charset="0"/>
              </a:rPr>
              <a:t>research</a:t>
            </a:r>
            <a:r>
              <a:rPr lang="pl-PL" sz="2800" dirty="0">
                <a:latin typeface="Arial" panose="020B0604020202020204" pitchFamily="34" charset="0"/>
              </a:rPr>
              <a:t>, </a:t>
            </a:r>
            <a:r>
              <a:rPr lang="en-US" sz="2800" b="0" i="0" u="none" strike="noStrike" baseline="0" dirty="0">
                <a:latin typeface="Arial" panose="020B0604020202020204" pitchFamily="34" charset="0"/>
              </a:rPr>
              <a:t>the results</a:t>
            </a:r>
            <a:r>
              <a:rPr lang="pl-PL" sz="2800" b="0" i="0" u="none" strike="noStrike" baseline="0" dirty="0">
                <a:latin typeface="Arial" panose="020B0604020202020204" pitchFamily="34" charset="0"/>
              </a:rPr>
              <a:t> </a:t>
            </a:r>
            <a:r>
              <a:rPr lang="pl-PL" sz="2800" b="0" i="0" u="none" strike="noStrike" baseline="0" dirty="0" err="1">
                <a:latin typeface="Arial" panose="020B0604020202020204" pitchFamily="34" charset="0"/>
              </a:rPr>
              <a:t>are</a:t>
            </a:r>
            <a:r>
              <a:rPr lang="pl-PL" sz="2800" b="0" i="0" u="none" strike="noStrike" baseline="0" dirty="0">
                <a:latin typeface="Arial" panose="020B0604020202020204" pitchFamily="34" charset="0"/>
              </a:rPr>
              <a:t> not</a:t>
            </a:r>
            <a:r>
              <a:rPr lang="en-US" sz="2800" b="0" i="0" u="none" strike="noStrike" baseline="0" dirty="0">
                <a:latin typeface="Arial" panose="020B0604020202020204" pitchFamily="34" charset="0"/>
              </a:rPr>
              <a:t> representative for the entire </a:t>
            </a:r>
            <a:r>
              <a:rPr lang="en-US" sz="2800" b="0" i="0" u="none" strike="noStrike" baseline="0" dirty="0" err="1">
                <a:latin typeface="Arial" panose="020B0604020202020204" pitchFamily="34" charset="0"/>
              </a:rPr>
              <a:t>organisation</a:t>
            </a:r>
            <a:endParaRPr lang="pl-PL" sz="2800" b="0" i="0" u="none" strike="noStrike" baseline="0" dirty="0">
              <a:latin typeface="Arial" panose="020B0604020202020204" pitchFamily="34" charset="0"/>
            </a:endParaRPr>
          </a:p>
          <a:p>
            <a:pPr marL="0" indent="0">
              <a:buNone/>
            </a:pPr>
            <a:endParaRPr lang="pl-PL" sz="2800" b="0" i="0" u="none" strike="noStrike" baseline="0" dirty="0">
              <a:latin typeface="Arial" panose="020B0604020202020204" pitchFamily="34" charset="0"/>
            </a:endParaRPr>
          </a:p>
          <a:p>
            <a:pPr algn="l">
              <a:buFont typeface="Wingdings" panose="05000000000000000000" pitchFamily="2" charset="2"/>
              <a:buChar char="Ø"/>
            </a:pPr>
            <a:r>
              <a:rPr lang="pl-PL" sz="2800" b="1" dirty="0">
                <a:latin typeface="Arial" panose="020B0604020202020204" pitchFamily="34" charset="0"/>
              </a:rPr>
              <a:t> </a:t>
            </a:r>
            <a:r>
              <a:rPr lang="pl-PL" sz="2800" b="1" dirty="0" err="1">
                <a:latin typeface="Arial" panose="020B0604020202020204" pitchFamily="34" charset="0"/>
              </a:rPr>
              <a:t>Improvement</a:t>
            </a:r>
            <a:r>
              <a:rPr lang="pl-PL" sz="2800" b="1" dirty="0">
                <a:latin typeface="Arial" panose="020B0604020202020204" pitchFamily="34" charset="0"/>
              </a:rPr>
              <a:t> </a:t>
            </a:r>
            <a:r>
              <a:rPr lang="pl-PL" sz="2800" b="1" dirty="0" err="1">
                <a:latin typeface="Arial" panose="020B0604020202020204" pitchFamily="34" charset="0"/>
              </a:rPr>
              <a:t>area</a:t>
            </a:r>
            <a:r>
              <a:rPr lang="pl-PL" sz="2800" b="1" dirty="0">
                <a:latin typeface="Arial" panose="020B0604020202020204" pitchFamily="34" charset="0"/>
              </a:rPr>
              <a:t>: 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n-US" sz="2800" b="0" i="0" u="none" strike="noStrike" baseline="0" dirty="0">
                <a:latin typeface="Arial" panose="020B0604020202020204" pitchFamily="34" charset="0"/>
              </a:rPr>
              <a:t>the quality of feedback</a:t>
            </a:r>
            <a:r>
              <a:rPr lang="pl-PL" sz="2800" b="0" i="0" u="none" strike="noStrike" baseline="0" dirty="0">
                <a:latin typeface="Arial" panose="020B0604020202020204" pitchFamily="34" charset="0"/>
              </a:rPr>
              <a:t> on </a:t>
            </a:r>
            <a:r>
              <a:rPr lang="pl-PL" sz="2800" b="0" i="0" u="none" strike="noStrike" baseline="0" dirty="0" err="1">
                <a:latin typeface="Arial" panose="020B0604020202020204" pitchFamily="34" charset="0"/>
              </a:rPr>
              <a:t>employee</a:t>
            </a:r>
            <a:r>
              <a:rPr lang="pl-PL" sz="2800" b="0" i="0" u="none" strike="noStrike" baseline="0" dirty="0">
                <a:latin typeface="Arial" panose="020B0604020202020204" pitchFamily="34" charset="0"/>
              </a:rPr>
              <a:t> </a:t>
            </a:r>
            <a:r>
              <a:rPr lang="pl-PL" sz="2800" b="0" i="0" u="none" strike="noStrike" baseline="0" dirty="0" err="1">
                <a:latin typeface="Arial" panose="020B0604020202020204" pitchFamily="34" charset="0"/>
              </a:rPr>
              <a:t>satisfaction</a:t>
            </a:r>
            <a:r>
              <a:rPr lang="pl-PL" sz="2800" dirty="0">
                <a:latin typeface="Arial" panose="020B0604020202020204" pitchFamily="34" charset="0"/>
              </a:rPr>
              <a:t>;</a:t>
            </a:r>
            <a:r>
              <a:rPr lang="pl-PL" sz="2800" b="0" i="0" u="none" strike="noStrike" baseline="0" dirty="0">
                <a:latin typeface="Arial" panose="020B0604020202020204" pitchFamily="34" charset="0"/>
              </a:rPr>
              <a:t> 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pl-PL" sz="2800" b="0" i="0" u="none" strike="noStrike" baseline="0" dirty="0">
                <a:latin typeface="Arial" panose="020B0604020202020204" pitchFamily="34" charset="0"/>
              </a:rPr>
              <a:t>a uniform </a:t>
            </a:r>
            <a:r>
              <a:rPr lang="en-US" sz="2800" b="0" i="0" u="none" strike="noStrike" baseline="0" dirty="0">
                <a:latin typeface="Arial" panose="020B0604020202020204" pitchFamily="34" charset="0"/>
              </a:rPr>
              <a:t>methodology for employee satisfaction surveys at the Kraków City Hall</a:t>
            </a:r>
            <a:r>
              <a:rPr lang="pl-PL" sz="2800" b="0" i="0" u="none" strike="noStrike" baseline="0" dirty="0">
                <a:latin typeface="Arial" panose="020B0604020202020204" pitchFamily="34" charset="0"/>
              </a:rPr>
              <a:t>; 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n-US" sz="2800" b="0" i="0" u="none" strike="noStrike" baseline="0" dirty="0">
                <a:latin typeface="Arial" panose="020B0604020202020204" pitchFamily="34" charset="0"/>
              </a:rPr>
              <a:t>the frequency of </a:t>
            </a:r>
            <a:r>
              <a:rPr lang="pl-PL" sz="2800" b="0" i="0" u="none" strike="noStrike" baseline="0" dirty="0" err="1">
                <a:latin typeface="Arial" panose="020B0604020202020204" pitchFamily="34" charset="0"/>
              </a:rPr>
              <a:t>employee</a:t>
            </a:r>
            <a:r>
              <a:rPr lang="pl-PL" sz="2800" b="0" i="0" u="none" strike="noStrike" baseline="0" dirty="0">
                <a:latin typeface="Arial" panose="020B0604020202020204" pitchFamily="34" charset="0"/>
              </a:rPr>
              <a:t> </a:t>
            </a:r>
            <a:r>
              <a:rPr lang="pl-PL" sz="2800" b="0" i="0" u="none" strike="noStrike" baseline="0" dirty="0" err="1">
                <a:latin typeface="Arial" panose="020B0604020202020204" pitchFamily="34" charset="0"/>
              </a:rPr>
              <a:t>satisfaction</a:t>
            </a:r>
            <a:r>
              <a:rPr lang="en-US" sz="2800" b="0" i="0" u="none" strike="noStrike" baseline="0" dirty="0">
                <a:latin typeface="Arial" panose="020B0604020202020204" pitchFamily="34" charset="0"/>
              </a:rPr>
              <a:t> surveys</a:t>
            </a:r>
            <a:r>
              <a:rPr lang="pl-PL" sz="2800" dirty="0">
                <a:latin typeface="Arial" panose="020B0604020202020204" pitchFamily="34" charset="0"/>
              </a:rPr>
              <a:t>,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n-US" sz="2800" b="0" i="0" u="none" strike="noStrike" baseline="0" dirty="0">
                <a:latin typeface="Arial" panose="020B0604020202020204" pitchFamily="34" charset="0"/>
              </a:rPr>
              <a:t>to find and </a:t>
            </a:r>
            <a:r>
              <a:rPr lang="en-US" sz="2800" b="0" i="0" u="none" strike="noStrike" baseline="0" dirty="0" err="1">
                <a:latin typeface="Arial" panose="020B0604020202020204" pitchFamily="34" charset="0"/>
              </a:rPr>
              <a:t>analyse</a:t>
            </a:r>
            <a:r>
              <a:rPr lang="en-US" sz="2800" b="0" i="0" u="none" strike="noStrike" baseline="0" dirty="0">
                <a:latin typeface="Arial" panose="020B0604020202020204" pitchFamily="34" charset="0"/>
              </a:rPr>
              <a:t> the reason for the low participation of</a:t>
            </a:r>
            <a:r>
              <a:rPr lang="pl-PL" sz="2800" b="0" i="0" u="none" strike="noStrike" baseline="0" dirty="0">
                <a:latin typeface="Arial" panose="020B0604020202020204" pitchFamily="34" charset="0"/>
              </a:rPr>
              <a:t> </a:t>
            </a:r>
            <a:r>
              <a:rPr lang="pl-PL" sz="2800" b="0" i="0" u="none" strike="noStrike" baseline="0" dirty="0" err="1">
                <a:latin typeface="Arial" panose="020B0604020202020204" pitchFamily="34" charset="0"/>
              </a:rPr>
              <a:t>employees</a:t>
            </a:r>
            <a:r>
              <a:rPr lang="pl-PL" sz="2800" b="0" i="0" u="none" strike="noStrike" baseline="0" dirty="0">
                <a:latin typeface="Arial" panose="020B0604020202020204" pitchFamily="34" charset="0"/>
              </a:rPr>
              <a:t> in the </a:t>
            </a:r>
            <a:r>
              <a:rPr lang="pl-PL" sz="2800" b="0" i="0" u="none" strike="noStrike" baseline="0" dirty="0" err="1">
                <a:latin typeface="Arial" panose="020B0604020202020204" pitchFamily="34" charset="0"/>
              </a:rPr>
              <a:t>research</a:t>
            </a:r>
            <a:r>
              <a:rPr lang="pl-PL" sz="2800" b="0" i="0" u="none" strike="noStrike" baseline="0" dirty="0">
                <a:latin typeface="Arial" panose="020B0604020202020204" pitchFamily="34" charset="0"/>
              </a:rPr>
              <a:t>.</a:t>
            </a:r>
          </a:p>
          <a:p>
            <a:pPr marL="0" indent="0" algn="l">
              <a:buNone/>
            </a:pPr>
            <a:endParaRPr lang="pl-PL" sz="2800" b="0" i="0" u="none" strike="noStrike" baseline="0" dirty="0">
              <a:latin typeface="Arial" panose="020B0604020202020204" pitchFamily="34" charset="0"/>
            </a:endParaRPr>
          </a:p>
          <a:p>
            <a:pPr algn="l">
              <a:buFont typeface="Wingdings" panose="05000000000000000000" pitchFamily="2" charset="2"/>
              <a:buChar char="Ø"/>
            </a:pPr>
            <a:r>
              <a:rPr lang="pl-PL" sz="2800" b="1" dirty="0">
                <a:latin typeface="Arial" panose="020B0604020202020204" pitchFamily="34" charset="0"/>
              </a:rPr>
              <a:t> </a:t>
            </a:r>
            <a:r>
              <a:rPr lang="pl-PL" sz="2800" b="1" dirty="0" err="1">
                <a:latin typeface="Arial" panose="020B0604020202020204" pitchFamily="34" charset="0"/>
              </a:rPr>
              <a:t>Improvement</a:t>
            </a:r>
            <a:r>
              <a:rPr lang="pl-PL" sz="2800" b="1" dirty="0">
                <a:latin typeface="Arial" panose="020B0604020202020204" pitchFamily="34" charset="0"/>
              </a:rPr>
              <a:t> </a:t>
            </a:r>
            <a:r>
              <a:rPr lang="pl-PL" sz="2800" b="1" dirty="0" err="1">
                <a:latin typeface="Arial" panose="020B0604020202020204" pitchFamily="34" charset="0"/>
              </a:rPr>
              <a:t>action</a:t>
            </a:r>
            <a:r>
              <a:rPr lang="pl-PL" sz="2800" b="1" dirty="0">
                <a:latin typeface="Arial" panose="020B0604020202020204" pitchFamily="34" charset="0"/>
              </a:rPr>
              <a:t>: not </a:t>
            </a:r>
            <a:r>
              <a:rPr lang="pl-PL" sz="2800" b="1" dirty="0" err="1">
                <a:latin typeface="Arial" panose="020B0604020202020204" pitchFamily="34" charset="0"/>
              </a:rPr>
              <a:t>everything</a:t>
            </a:r>
            <a:r>
              <a:rPr lang="pl-PL" sz="2800" b="1" dirty="0">
                <a:latin typeface="Arial" panose="020B0604020202020204" pitchFamily="34" charset="0"/>
              </a:rPr>
              <a:t> </a:t>
            </a:r>
            <a:r>
              <a:rPr lang="pl-PL" sz="2800" b="1" dirty="0" err="1">
                <a:latin typeface="Arial" panose="020B0604020202020204" pitchFamily="34" charset="0"/>
              </a:rPr>
              <a:t>works</a:t>
            </a:r>
            <a:r>
              <a:rPr lang="pl-PL" sz="2800" b="1" dirty="0">
                <a:latin typeface="Arial" panose="020B0604020202020204" pitchFamily="34" charset="0"/>
              </a:rPr>
              <a:t> out …</a:t>
            </a:r>
            <a:endParaRPr lang="pl-PL" sz="2800" b="0" i="0" u="none" strike="noStrike" baseline="0" dirty="0">
              <a:latin typeface="Arial" panose="020B0604020202020204" pitchFamily="34" charset="0"/>
            </a:endParaRPr>
          </a:p>
          <a:p>
            <a:pPr algn="l">
              <a:buFont typeface="Wingdings" panose="05000000000000000000" pitchFamily="2" charset="2"/>
              <a:buChar char="Ø"/>
            </a:pPr>
            <a:endParaRPr lang="pl-PL" sz="2800" dirty="0"/>
          </a:p>
        </p:txBody>
      </p:sp>
    </p:spTree>
    <p:extLst>
      <p:ext uri="{BB962C8B-B14F-4D97-AF65-F5344CB8AC3E}">
        <p14:creationId xmlns:p14="http://schemas.microsoft.com/office/powerpoint/2010/main" val="1387133770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UMK">
      <a:majorFont>
        <a:latin typeface="Lato Black"/>
        <a:ea typeface=""/>
        <a:cs typeface=""/>
      </a:majorFont>
      <a:minorFont>
        <a:latin typeface="Lato"/>
        <a:ea typeface=""/>
        <a:cs typeface="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3650</TotalTime>
  <Words>537</Words>
  <Application>Microsoft Office PowerPoint</Application>
  <PresentationFormat>Panoramiczny</PresentationFormat>
  <Paragraphs>62</Paragraphs>
  <Slides>12</Slides>
  <Notes>1</Notes>
  <HiddenSlides>0</HiddenSlides>
  <MMClips>0</MMClips>
  <ScaleCrop>false</ScaleCrop>
  <HeadingPairs>
    <vt:vector size="6" baseType="variant">
      <vt:variant>
        <vt:lpstr>Używane czcionki</vt:lpstr>
      </vt:variant>
      <vt:variant>
        <vt:i4>6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12</vt:i4>
      </vt:variant>
    </vt:vector>
  </HeadingPairs>
  <TitlesOfParts>
    <vt:vector size="19" baseType="lpstr">
      <vt:lpstr>Arial</vt:lpstr>
      <vt:lpstr>Arial,Bold</vt:lpstr>
      <vt:lpstr>Calibri</vt:lpstr>
      <vt:lpstr>Lato</vt:lpstr>
      <vt:lpstr>Lato Black</vt:lpstr>
      <vt:lpstr>Wingdings</vt:lpstr>
      <vt:lpstr>Motyw pakietu Office</vt:lpstr>
      <vt:lpstr>17th of February 2021</vt:lpstr>
      <vt:lpstr>Benefits of the CAF</vt:lpstr>
      <vt:lpstr> </vt:lpstr>
      <vt:lpstr>Simple official language</vt:lpstr>
      <vt:lpstr>Kraków taxpayer website</vt:lpstr>
      <vt:lpstr>Kraków taxpayer website</vt:lpstr>
      <vt:lpstr>Kraków taxpayer website</vt:lpstr>
      <vt:lpstr> </vt:lpstr>
      <vt:lpstr>Staff satisfaction survey</vt:lpstr>
      <vt:lpstr>Modernisation of the internal information service of the Kraków City Hall</vt:lpstr>
      <vt:lpstr>Conclusion</vt:lpstr>
      <vt:lpstr>Prezentacja programu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Robert Balcerzyk</dc:creator>
  <cp:lastModifiedBy>Zawadzki Wojciech</cp:lastModifiedBy>
  <cp:revision>300</cp:revision>
  <cp:lastPrinted>2018-09-14T13:23:57Z</cp:lastPrinted>
  <dcterms:created xsi:type="dcterms:W3CDTF">2017-05-26T08:53:19Z</dcterms:created>
  <dcterms:modified xsi:type="dcterms:W3CDTF">2021-02-19T08:52:07Z</dcterms:modified>
</cp:coreProperties>
</file>