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78" r:id="rId3"/>
    <p:sldId id="299" r:id="rId4"/>
    <p:sldId id="298" r:id="rId5"/>
    <p:sldId id="310" r:id="rId6"/>
    <p:sldId id="311" r:id="rId7"/>
    <p:sldId id="300" r:id="rId8"/>
    <p:sldId id="301" r:id="rId9"/>
    <p:sldId id="302" r:id="rId10"/>
    <p:sldId id="279" r:id="rId11"/>
    <p:sldId id="303" r:id="rId12"/>
    <p:sldId id="304" r:id="rId13"/>
    <p:sldId id="314" r:id="rId14"/>
    <p:sldId id="315" r:id="rId15"/>
    <p:sldId id="316" r:id="rId16"/>
    <p:sldId id="280" r:id="rId17"/>
    <p:sldId id="305" r:id="rId18"/>
    <p:sldId id="306" r:id="rId19"/>
    <p:sldId id="282" r:id="rId20"/>
    <p:sldId id="307" r:id="rId21"/>
    <p:sldId id="317" r:id="rId22"/>
    <p:sldId id="283" r:id="rId23"/>
    <p:sldId id="318" r:id="rId24"/>
    <p:sldId id="319" r:id="rId25"/>
    <p:sldId id="292" r:id="rId26"/>
    <p:sldId id="275" r:id="rId27"/>
    <p:sldId id="285" r:id="rId28"/>
    <p:sldId id="262" r:id="rId29"/>
    <p:sldId id="263" r:id="rId30"/>
    <p:sldId id="297" r:id="rId31"/>
    <p:sldId id="286" r:id="rId32"/>
    <p:sldId id="296" r:id="rId33"/>
    <p:sldId id="287" r:id="rId34"/>
    <p:sldId id="309" r:id="rId35"/>
    <p:sldId id="268" r:id="rId36"/>
  </p:sldIdLst>
  <p:sldSz cx="9144000" cy="6858000" type="screen4x3"/>
  <p:notesSz cx="7315200" cy="9601200"/>
  <p:embeddedFontLst>
    <p:embeddedFont>
      <p:font typeface="IBM Plex Sans" panose="020B0503050203000203" pitchFamily="34" charset="0"/>
      <p:regular r:id="rId38"/>
      <p:bold r:id="rId39"/>
      <p:italic r:id="rId40"/>
      <p:boldItalic r:id="rId41"/>
    </p:embeddedFont>
    <p:embeddedFont>
      <p:font typeface="Play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ivS6HwOdHjc60XKQqqary40iwyW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F57AFD-2D6F-9396-FF13-EEBC1BDF2682}" name="Ania Petroff" initials="AP" userId="b20f5ff73340ad7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Petroff-Skiba" initials="" lastIdx="9" clrIdx="0"/>
  <p:cmAuthor id="1" name="Edyta Kowalczyk - RDLP Szczecin" initials="EK-RS" lastIdx="1" clrIdx="1">
    <p:extLst>
      <p:ext uri="{19B8F6BF-5375-455C-9EA6-DF929625EA0E}">
        <p15:presenceInfo xmlns:p15="http://schemas.microsoft.com/office/powerpoint/2012/main" userId="S-1-5-21-1258824510-3303949563-3469234235-178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a Petroff" userId="b20f5ff73340ad71" providerId="LiveId" clId="{CD90E42B-BA27-4646-A8FB-CC977E03777E}"/>
    <pc:docChg chg="custSel addSld modSld">
      <pc:chgData name="Ania Petroff" userId="b20f5ff73340ad71" providerId="LiveId" clId="{CD90E42B-BA27-4646-A8FB-CC977E03777E}" dt="2024-07-25T16:12:52.074" v="671" actId="27636"/>
      <pc:docMkLst>
        <pc:docMk/>
      </pc:docMkLst>
      <pc:sldChg chg="modSp mod">
        <pc:chgData name="Ania Petroff" userId="b20f5ff73340ad71" providerId="LiveId" clId="{CD90E42B-BA27-4646-A8FB-CC977E03777E}" dt="2024-07-25T16:02:33.361" v="1" actId="1076"/>
        <pc:sldMkLst>
          <pc:docMk/>
          <pc:sldMk cId="0" sldId="256"/>
        </pc:sldMkLst>
        <pc:spChg chg="mod">
          <ac:chgData name="Ania Petroff" userId="b20f5ff73340ad71" providerId="LiveId" clId="{CD90E42B-BA27-4646-A8FB-CC977E03777E}" dt="2024-07-25T16:02:33.361" v="1" actId="1076"/>
          <ac:spMkLst>
            <pc:docMk/>
            <pc:sldMk cId="0" sldId="256"/>
            <ac:spMk id="121" creationId="{00000000-0000-0000-0000-000000000000}"/>
          </ac:spMkLst>
        </pc:spChg>
      </pc:sldChg>
      <pc:sldChg chg="modSp mod">
        <pc:chgData name="Ania Petroff" userId="b20f5ff73340ad71" providerId="LiveId" clId="{CD90E42B-BA27-4646-A8FB-CC977E03777E}" dt="2024-07-25T16:11:41.326" v="603" actId="255"/>
        <pc:sldMkLst>
          <pc:docMk/>
          <pc:sldMk cId="0" sldId="260"/>
        </pc:sldMkLst>
        <pc:spChg chg="mod">
          <ac:chgData name="Ania Petroff" userId="b20f5ff73340ad71" providerId="LiveId" clId="{CD90E42B-BA27-4646-A8FB-CC977E03777E}" dt="2024-07-25T16:11:41.326" v="603" actId="255"/>
          <ac:spMkLst>
            <pc:docMk/>
            <pc:sldMk cId="0" sldId="260"/>
            <ac:spMk id="152" creationId="{00000000-0000-0000-0000-000000000000}"/>
          </ac:spMkLst>
        </pc:spChg>
      </pc:sldChg>
      <pc:sldChg chg="modSp mod">
        <pc:chgData name="Ania Petroff" userId="b20f5ff73340ad71" providerId="LiveId" clId="{CD90E42B-BA27-4646-A8FB-CC977E03777E}" dt="2024-07-25T16:12:52.074" v="671" actId="27636"/>
        <pc:sldMkLst>
          <pc:docMk/>
          <pc:sldMk cId="0" sldId="262"/>
        </pc:sldMkLst>
        <pc:spChg chg="mod">
          <ac:chgData name="Ania Petroff" userId="b20f5ff73340ad71" providerId="LiveId" clId="{CD90E42B-BA27-4646-A8FB-CC977E03777E}" dt="2024-07-25T16:12:52.074" v="671" actId="27636"/>
          <ac:spMkLst>
            <pc:docMk/>
            <pc:sldMk cId="0" sldId="262"/>
            <ac:spMk id="165" creationId="{00000000-0000-0000-0000-000000000000}"/>
          </ac:spMkLst>
        </pc:spChg>
      </pc:sldChg>
      <pc:sldChg chg="add">
        <pc:chgData name="Ania Petroff" userId="b20f5ff73340ad71" providerId="LiveId" clId="{CD90E42B-BA27-4646-A8FB-CC977E03777E}" dt="2024-07-25T16:04:20.664" v="2" actId="2890"/>
        <pc:sldMkLst>
          <pc:docMk/>
          <pc:sldMk cId="841480753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" y="1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9" y="1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97013" y="1200150"/>
            <a:ext cx="4321175" cy="3241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1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:notes"/>
          <p:cNvSpPr txBox="1">
            <a:spLocks noGrp="1"/>
          </p:cNvSpPr>
          <p:nvPr>
            <p:ph type="sldNum" idx="12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5970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209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31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5681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340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5119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5532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ddee12cb1_0_153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eddee12cb1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434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260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2272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401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6992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312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158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079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483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9598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ddee12cb1_0_158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eddee12cb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ddee12cb1_0_16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eddee12cb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8234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ddee12cb1_0_16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eddee12cb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983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9299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ddee12cb1_0_169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eddee12cb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424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81540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1220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1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18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025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7458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844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738012" y="4201677"/>
            <a:ext cx="5904094" cy="39805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48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ść">
  <p:cSld name="tre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2edc36a0716_0_494"/>
          <p:cNvSpPr txBox="1"/>
          <p:nvPr/>
        </p:nvSpPr>
        <p:spPr>
          <a:xfrm>
            <a:off x="7315772" y="6309320"/>
            <a:ext cx="1677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g2edc36a0716_0_494"/>
          <p:cNvSpPr txBox="1">
            <a:spLocks noGrp="1"/>
          </p:cNvSpPr>
          <p:nvPr>
            <p:ph type="title"/>
          </p:nvPr>
        </p:nvSpPr>
        <p:spPr>
          <a:xfrm>
            <a:off x="606832" y="1693237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15F51"/>
              </a:buClr>
              <a:buSzPts val="3810"/>
              <a:buFont typeface="Arial"/>
              <a:buNone/>
              <a:defRPr sz="3809" b="0" i="0" u="none" strike="noStrike" cap="none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g2edc36a0716_0_494"/>
          <p:cNvSpPr txBox="1">
            <a:spLocks noGrp="1"/>
          </p:cNvSpPr>
          <p:nvPr>
            <p:ph type="body" idx="1"/>
          </p:nvPr>
        </p:nvSpPr>
        <p:spPr>
          <a:xfrm>
            <a:off x="608782" y="2819349"/>
            <a:ext cx="7887300" cy="19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66"/>
              </a:spcBef>
              <a:spcAft>
                <a:spcPts val="0"/>
              </a:spcAft>
              <a:buClr>
                <a:srgbClr val="006050"/>
              </a:buClr>
              <a:buSzPts val="2328"/>
              <a:buFont typeface="Arial"/>
              <a:buNone/>
              <a:defRPr sz="2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105" algn="l" rtl="0">
              <a:spcBef>
                <a:spcPts val="339"/>
              </a:spcBef>
              <a:spcAft>
                <a:spcPts val="0"/>
              </a:spcAft>
              <a:buClr>
                <a:srgbClr val="006050"/>
              </a:buClr>
              <a:buSzPts val="1693"/>
              <a:buFont typeface="Arial"/>
              <a:buChar char="•"/>
              <a:defRPr sz="16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9793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1"/>
              <a:buFont typeface="Arial"/>
              <a:buChar char="•"/>
              <a:defRPr sz="23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–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»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" name="Google Shape;14;g2edc36a0716_0_494"/>
          <p:cNvCxnSpPr/>
          <p:nvPr/>
        </p:nvCxnSpPr>
        <p:spPr>
          <a:xfrm>
            <a:off x="511364" y="1222319"/>
            <a:ext cx="1371900" cy="0"/>
          </a:xfrm>
          <a:prstGeom prst="straightConnector1">
            <a:avLst/>
          </a:prstGeom>
          <a:noFill/>
          <a:ln w="25400" cap="flat" cmpd="sng">
            <a:solidFill>
              <a:srgbClr val="006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g2edc36a0716_0_494"/>
          <p:cNvSpPr txBox="1"/>
          <p:nvPr/>
        </p:nvSpPr>
        <p:spPr>
          <a:xfrm>
            <a:off x="205958" y="6346207"/>
            <a:ext cx="16224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7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www.lasy.gov.pl</a:t>
            </a:r>
            <a:endParaRPr sz="127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g2edc36a0716_0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610" y="306119"/>
            <a:ext cx="1428586" cy="7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9">
          <p15:clr>
            <a:srgbClr val="FBAE40"/>
          </p15:clr>
        </p15:guide>
        <p15:guide id="2" pos="28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>
  <p:cSld name="pust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edc36a0716_0_50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2edc36a0716_0_50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g2edc36a0716_0_50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2edc36a0716_0_50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2edc36a0716_0_50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2edc36a0716_0_50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edc36a0716_0_50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2edc36a0716_0_50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g2edc36a0716_0_50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2edc36a0716_0_50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2edc36a0716_0_50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edc36a0716_0_515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2edc36a0716_0_515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g2edc36a0716_0_515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g2edc36a0716_0_51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g2edc36a0716_0_51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g2edc36a0716_0_51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2edc36a0716_0_51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2edc36a0716_0_51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3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/>
          <p:nvPr/>
        </p:nvSpPr>
        <p:spPr>
          <a:xfrm>
            <a:off x="4398771" y="3220154"/>
            <a:ext cx="235962" cy="36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23" name="Google Shape;123;p1"/>
          <p:cNvSpPr txBox="1"/>
          <p:nvPr/>
        </p:nvSpPr>
        <p:spPr>
          <a:xfrm>
            <a:off x="206494" y="6281826"/>
            <a:ext cx="1622083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7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www.lasy.gov.pl</a:t>
            </a:r>
            <a:endParaRPr sz="127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7030" y="208708"/>
            <a:ext cx="2649936" cy="14522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"/>
          <p:cNvCxnSpPr/>
          <p:nvPr/>
        </p:nvCxnSpPr>
        <p:spPr>
          <a:xfrm>
            <a:off x="3174117" y="1769288"/>
            <a:ext cx="2795762" cy="0"/>
          </a:xfrm>
          <a:prstGeom prst="straightConnector1">
            <a:avLst/>
          </a:prstGeom>
          <a:noFill/>
          <a:ln w="25400" cap="flat" cmpd="sng">
            <a:solidFill>
              <a:srgbClr val="006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"/>
          <p:cNvSpPr txBox="1"/>
          <p:nvPr/>
        </p:nvSpPr>
        <p:spPr>
          <a:xfrm>
            <a:off x="2831800" y="6311525"/>
            <a:ext cx="336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lt1"/>
                </a:solidFill>
              </a:rPr>
              <a:t>październik 2024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9" name="Picture 4" descr="Plik:Poland wordmark2.png – Wikipedia, wolna encyklopedia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14" y="4340090"/>
            <a:ext cx="1641694" cy="1641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sp>
        <p:nvSpPr>
          <p:cNvPr id="10" name="Owal 9"/>
          <p:cNvSpPr/>
          <p:nvPr/>
        </p:nvSpPr>
        <p:spPr>
          <a:xfrm flipH="1">
            <a:off x="7417834" y="4633108"/>
            <a:ext cx="65317" cy="60190"/>
          </a:xfrm>
          <a:prstGeom prst="ellipse">
            <a:avLst/>
          </a:prstGeom>
          <a:solidFill>
            <a:srgbClr val="CDCDCD"/>
          </a:solidFill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Google Shape;121;p1"/>
          <p:cNvSpPr txBox="1"/>
          <p:nvPr/>
        </p:nvSpPr>
        <p:spPr>
          <a:xfrm>
            <a:off x="831830" y="1790903"/>
            <a:ext cx="7605806" cy="199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9294"/>
              </a:lnSpc>
              <a:buSzPts val="5587"/>
            </a:pPr>
            <a:r>
              <a:rPr lang="pl-PL" sz="2600" b="1" dirty="0">
                <a:solidFill>
                  <a:srgbClr val="015F51"/>
                </a:solidFill>
                <a:latin typeface="Calibri"/>
                <a:ea typeface="Calibri"/>
                <a:cs typeface="Calibri"/>
                <a:sym typeface="Calibri"/>
              </a:rPr>
              <a:t>Raport z pilotażowego, uspołecznionego procesu zainicjowanego przez Ministerstwo Klimatu </a:t>
            </a:r>
            <a:br>
              <a:rPr lang="pl-PL" sz="2600" b="1" dirty="0">
                <a:solidFill>
                  <a:srgbClr val="015F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600" b="1" dirty="0">
                <a:solidFill>
                  <a:srgbClr val="015F51"/>
                </a:solidFill>
                <a:latin typeface="Calibri"/>
                <a:ea typeface="Calibri"/>
                <a:cs typeface="Calibri"/>
                <a:sym typeface="Calibri"/>
              </a:rPr>
              <a:t>i Środowiska dotyczącego lasów o wiodącej funkcji społecznej wokół miasta Szczecin</a:t>
            </a:r>
            <a:endParaRPr sz="2600" dirty="0">
              <a:solidFill>
                <a:srgbClr val="006050"/>
              </a:solidFill>
              <a:sym typeface="Arial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1" y="3787820"/>
            <a:ext cx="4995704" cy="23170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roślina, drzewo, na wolnym powietrzu, gaj&#10;&#10;Opis wygenerowany automatycznie">
            <a:extLst>
              <a:ext uri="{FF2B5EF4-FFF2-40B4-BE49-F238E27FC236}">
                <a16:creationId xmlns:a16="http://schemas.microsoft.com/office/drawing/2014/main" id="{03DF7394-BF63-75B4-F3CB-EE6B5B522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7" y="1860870"/>
            <a:ext cx="2785533" cy="429694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871"/>
            <a:ext cx="6358467" cy="429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92321" y="1093444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O czym rozmawialiśmy</a:t>
            </a:r>
            <a:endParaRPr sz="2800"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83682" y="1677579"/>
            <a:ext cx="8867997" cy="452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pl-PL" sz="13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Proces stanowi odpowiedź na potrzebę dialogu ze społeczeństwem na temat sposobu prowadzenia</a:t>
            </a:r>
          </a:p>
          <a:p>
            <a:pPr>
              <a:spcBef>
                <a:spcPts val="0"/>
              </a:spcBef>
            </a:pPr>
            <a:r>
              <a:rPr lang="pl-PL" sz="13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gospodarki leśnej. </a:t>
            </a:r>
            <a:r>
              <a:rPr lang="pl-PL" sz="1300" b="1" dirty="0">
                <a:solidFill>
                  <a:schemeClr val="tx1"/>
                </a:solidFill>
                <a:latin typeface="+mn-lt"/>
              </a:rPr>
              <a:t>Podstawa wyznaczania  lasów o  wiodącej funkcji społecznej</a:t>
            </a:r>
            <a:r>
              <a:rPr lang="pl-PL" sz="1300" dirty="0">
                <a:solidFill>
                  <a:schemeClr val="tx1"/>
                </a:solidFill>
                <a:latin typeface="+mn-lt"/>
              </a:rPr>
              <a:t>: </a:t>
            </a:r>
            <a:r>
              <a:rPr lang="pl-PL" sz="1300" b="1" dirty="0">
                <a:solidFill>
                  <a:schemeClr val="tx1"/>
                </a:solidFill>
                <a:latin typeface="+mn-lt"/>
              </a:rPr>
              <a:t>Rekomendacje i wytyczne</a:t>
            </a:r>
          </a:p>
          <a:p>
            <a:pPr>
              <a:spcBef>
                <a:spcPts val="0"/>
              </a:spcBef>
            </a:pPr>
            <a:r>
              <a:rPr lang="pl-PL" sz="1300" b="1" dirty="0">
                <a:solidFill>
                  <a:schemeClr val="tx1"/>
                </a:solidFill>
                <a:latin typeface="+mn-lt"/>
              </a:rPr>
              <a:t>Ministerstwa Klimatu i Środowiska:</a:t>
            </a:r>
          </a:p>
          <a:p>
            <a:endParaRPr lang="pl-PL" sz="1300" dirty="0">
              <a:solidFill>
                <a:schemeClr val="tx1"/>
              </a:solidFill>
              <a:latin typeface="+mn-lt"/>
            </a:endParaRPr>
          </a:p>
          <a:p>
            <a:r>
              <a:rPr lang="pl-PL" sz="1300" b="1" dirty="0">
                <a:solidFill>
                  <a:schemeClr val="tx1"/>
                </a:solidFill>
                <a:latin typeface="+mn-lt"/>
              </a:rPr>
              <a:t>Kryteria wyboru</a:t>
            </a:r>
          </a:p>
          <a:p>
            <a:r>
              <a:rPr lang="pl-PL" sz="1300" dirty="0">
                <a:solidFill>
                  <a:schemeClr val="tx1"/>
                </a:solidFill>
                <a:latin typeface="+mn-lt"/>
              </a:rPr>
              <a:t>S1. Lasy kluczowe dla tożsamości kulturowej lokalnych społeczności</a:t>
            </a:r>
          </a:p>
          <a:p>
            <a:r>
              <a:rPr lang="pl-PL" sz="1300" dirty="0">
                <a:solidFill>
                  <a:schemeClr val="tx1"/>
                </a:solidFill>
                <a:latin typeface="+mn-lt"/>
              </a:rPr>
              <a:t>S2. Lasy intensywnie użytkowane rekreacyjnie lub turystycznie</a:t>
            </a:r>
          </a:p>
          <a:p>
            <a:r>
              <a:rPr lang="pl-PL" sz="1300" dirty="0">
                <a:solidFill>
                  <a:schemeClr val="tx1"/>
                </a:solidFill>
                <a:latin typeface="+mn-lt"/>
              </a:rPr>
              <a:t>S3. Tereny leśne w sąsiedztwie ośrodków wypoczynkowych, hoteli, sanatoriów (spa),campingów</a:t>
            </a:r>
          </a:p>
          <a:p>
            <a:r>
              <a:rPr lang="pl-PL" sz="1300" dirty="0">
                <a:solidFill>
                  <a:schemeClr val="tx1"/>
                </a:solidFill>
                <a:latin typeface="+mn-lt"/>
              </a:rPr>
              <a:t>S4. Lasy położone w sąsiedztwie zwartej zabudowy, w szczególności wokół dużych ośrodków miejskich.</a:t>
            </a:r>
          </a:p>
          <a:p>
            <a:r>
              <a:rPr lang="pl-PL" sz="1300" dirty="0">
                <a:solidFill>
                  <a:schemeClr val="tx1"/>
                </a:solidFill>
                <a:latin typeface="+mn-lt"/>
              </a:rPr>
              <a:t>S5. Lasy uzdrowiskowe lub użytkowane w celach zdrowotnych</a:t>
            </a:r>
          </a:p>
          <a:p>
            <a:r>
              <a:rPr lang="pl-PL" sz="1300" dirty="0">
                <a:solidFill>
                  <a:schemeClr val="tx1"/>
                </a:solidFill>
                <a:latin typeface="+mn-lt"/>
              </a:rPr>
              <a:t>S6. Obszary cenne z punktu widzenia usług ekosystemowych dla lokalnej społeczności</a:t>
            </a:r>
          </a:p>
          <a:p>
            <a:r>
              <a:rPr lang="pl-PL" sz="1300" dirty="0">
                <a:solidFill>
                  <a:schemeClr val="tx1"/>
                </a:solidFill>
                <a:latin typeface="+mn-lt"/>
              </a:rPr>
              <a:t>S7. Obszary istotne dla zaopatrzenia w wodę lokalnej społeczności</a:t>
            </a:r>
          </a:p>
          <a:p>
            <a:endParaRPr lang="pl-PL" sz="1300" dirty="0">
              <a:solidFill>
                <a:schemeClr val="tx1"/>
              </a:solidFill>
              <a:latin typeface="+mn-lt"/>
            </a:endParaRPr>
          </a:p>
          <a:p>
            <a:r>
              <a:rPr lang="pl-PL" sz="1300" b="1" dirty="0">
                <a:solidFill>
                  <a:schemeClr val="tx1"/>
                </a:solidFill>
                <a:latin typeface="+mn-lt"/>
              </a:rPr>
              <a:t>Zasady gospodarowania na obszarach o szczególnych walorach społecznych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chemeClr val="tx1"/>
                </a:solidFill>
                <a:latin typeface="+mn-lt"/>
              </a:rPr>
              <a:t>Wyłączenie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chemeClr val="tx1"/>
                </a:solidFill>
                <a:latin typeface="+mn-lt"/>
              </a:rPr>
              <a:t>Ograniczenia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chemeClr val="tx1"/>
                </a:solidFill>
                <a:latin typeface="+mn-lt"/>
              </a:rPr>
              <a:t>Modyfikacje</a:t>
            </a:r>
          </a:p>
        </p:txBody>
      </p:sp>
    </p:spTree>
    <p:extLst>
      <p:ext uri="{BB962C8B-B14F-4D97-AF65-F5344CB8AC3E}">
        <p14:creationId xmlns:p14="http://schemas.microsoft.com/office/powerpoint/2010/main" val="173648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81481" y="1011963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O czym rozmawialiśmy</a:t>
            </a:r>
            <a:endParaRPr sz="2400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270116" y="1871082"/>
            <a:ext cx="8773300" cy="1935300"/>
          </a:xfrm>
        </p:spPr>
        <p:txBody>
          <a:bodyPr/>
          <a:lstStyle/>
          <a:p>
            <a:r>
              <a:rPr lang="pl-PL" sz="1300" b="1" dirty="0">
                <a:latin typeface="+mn-lt"/>
              </a:rPr>
              <a:t>Propozycje obszarów lasów o wiodącej funkcji społecznej wokół miasta Szczecin zgłosili:</a:t>
            </a:r>
          </a:p>
          <a:p>
            <a:endParaRPr lang="pl-PL" sz="1300" b="1" dirty="0">
              <a:latin typeface="+mn-lt"/>
            </a:endParaRPr>
          </a:p>
          <a:p>
            <a:r>
              <a:rPr lang="pl-PL" sz="1300" b="1" dirty="0">
                <a:latin typeface="+mn-lt"/>
              </a:rPr>
              <a:t>Dla Nadleśnictwa Gryfino:</a:t>
            </a:r>
          </a:p>
          <a:p>
            <a:r>
              <a:rPr lang="pl-PL" sz="1300" dirty="0">
                <a:latin typeface="+mn-lt"/>
              </a:rPr>
              <a:t>KLUB PRZYRODNIKÓW - PAWEŁ PAWLACZYK</a:t>
            </a:r>
          </a:p>
          <a:p>
            <a:r>
              <a:rPr lang="pl-PL" sz="1300" dirty="0">
                <a:latin typeface="+mn-lt"/>
              </a:rPr>
              <a:t>ZWIĄZEK LEŚNIKÓW POLSKICH W RP ZAKŁADOWA ORGANIZACJA ZWIĄZKOWA W NADLEŚNICTWIE GRYFINO – MARCIN DZIUBAK</a:t>
            </a:r>
          </a:p>
          <a:p>
            <a:r>
              <a:rPr lang="pl-PL" sz="1300" dirty="0">
                <a:latin typeface="+mn-lt"/>
              </a:rPr>
              <a:t>ZACHODNIOPOMORSKA GRUPA LOKALNA OTOP – ELIZA GRABOWSKA</a:t>
            </a:r>
          </a:p>
          <a:p>
            <a:r>
              <a:rPr lang="pl-PL" sz="1300" dirty="0">
                <a:latin typeface="+mn-lt"/>
              </a:rPr>
              <a:t>REGIONALNA DYREKCJA OCHRONY ŚRODOWSIKA W SZCZECINIE – PIOTR WALOCH</a:t>
            </a:r>
          </a:p>
          <a:p>
            <a:r>
              <a:rPr lang="pl-PL" sz="1300" dirty="0">
                <a:latin typeface="+mn-lt"/>
              </a:rPr>
              <a:t>NADLEŚNICTWO GRYFINO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dirty="0">
                <a:latin typeface="+mn-lt"/>
              </a:rPr>
              <a:t>Z POZA ZESPOŁU:</a:t>
            </a:r>
          </a:p>
          <a:p>
            <a:r>
              <a:rPr lang="pl-PL" sz="1300" dirty="0">
                <a:latin typeface="+mn-lt"/>
              </a:rPr>
              <a:t>KLUB KNIEJOŁAZA – PAWEŁ HERBUT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dirty="0">
                <a:latin typeface="+mn-lt"/>
              </a:rPr>
              <a:t>* Propozycje nie odnosiły się do wszystkich nadleśnictw</a:t>
            </a:r>
          </a:p>
          <a:p>
            <a:endParaRPr lang="pl-PL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368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81481" y="1011963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O czym rozmawialiśmy</a:t>
            </a:r>
            <a:endParaRPr sz="2400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81481" y="1550028"/>
            <a:ext cx="7887300" cy="1935300"/>
          </a:xfrm>
        </p:spPr>
        <p:txBody>
          <a:bodyPr/>
          <a:lstStyle/>
          <a:p>
            <a:r>
              <a:rPr lang="pl-PL" sz="1300" b="1" dirty="0">
                <a:latin typeface="+mn-lt"/>
              </a:rPr>
              <a:t>Propozycje obszarów lasów o wiodącej funkcji społecznej wokół miasta Szczecin zgłosili:</a:t>
            </a:r>
          </a:p>
          <a:p>
            <a:endParaRPr lang="pl-PL" sz="1300" b="1" dirty="0">
              <a:latin typeface="+mn-lt"/>
            </a:endParaRPr>
          </a:p>
          <a:p>
            <a:r>
              <a:rPr lang="pl-PL" sz="1300" b="1" dirty="0">
                <a:latin typeface="+mn-lt"/>
              </a:rPr>
              <a:t>Dla Nadleśnictwa Kliniska:</a:t>
            </a:r>
          </a:p>
          <a:p>
            <a:r>
              <a:rPr lang="pl-PL" sz="1300" dirty="0">
                <a:latin typeface="+mn-lt"/>
              </a:rPr>
              <a:t>KLUB PRZYRODNIKÓW - PAWEŁ PAWLACZYK</a:t>
            </a:r>
          </a:p>
          <a:p>
            <a:r>
              <a:rPr lang="pl-PL" sz="1300" dirty="0">
                <a:latin typeface="+mn-lt"/>
              </a:rPr>
              <a:t>ZACHODNIOPOMORSKA GRUPA LOKALNA OTOP – ELIZA GRABOWSKA</a:t>
            </a:r>
          </a:p>
          <a:p>
            <a:r>
              <a:rPr lang="pl-PL" sz="1300" dirty="0">
                <a:latin typeface="+mn-lt"/>
              </a:rPr>
              <a:t>NADLEŚNICTWO KLINISKA</a:t>
            </a:r>
          </a:p>
          <a:p>
            <a:r>
              <a:rPr lang="pl-PL" sz="1300" dirty="0">
                <a:latin typeface="+mn-lt"/>
              </a:rPr>
              <a:t>REGIONALNA DYREKCJA OCHRONY ŚRODOWSIKA W SZCZECINIE – PIOTR WALOCH</a:t>
            </a:r>
          </a:p>
          <a:p>
            <a:r>
              <a:rPr lang="pl-PL" sz="1300" dirty="0">
                <a:latin typeface="+mn-lt"/>
              </a:rPr>
              <a:t>Po zakończeniu pracy zespołu propozycję obszarów zgłosił </a:t>
            </a:r>
            <a:br>
              <a:rPr lang="pl-PL" sz="1300" dirty="0">
                <a:latin typeface="+mn-lt"/>
              </a:rPr>
            </a:br>
            <a:r>
              <a:rPr lang="pl-PL" sz="1300" dirty="0">
                <a:latin typeface="+mn-lt"/>
              </a:rPr>
              <a:t>URZAD GMINY W KOBYLANCE – MARCIN LEWICKI (nie uczestniczył w żadnym ze spotkań)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b="1" dirty="0">
                <a:latin typeface="+mn-lt"/>
              </a:rPr>
              <a:t>Dla Nadleśnictwa Trzebież:</a:t>
            </a:r>
          </a:p>
          <a:p>
            <a:r>
              <a:rPr lang="pl-PL" sz="1300" dirty="0">
                <a:latin typeface="+mn-lt"/>
              </a:rPr>
              <a:t>KLUB PRZYRODNIKÓW - PAWEŁ PAWLACZYK</a:t>
            </a:r>
          </a:p>
          <a:p>
            <a:r>
              <a:rPr lang="pl-PL" sz="1300" dirty="0">
                <a:latin typeface="+mn-lt"/>
              </a:rPr>
              <a:t>ZACHODNIOPOMORSKA GRUPA LOKALNA OTOP – ELIZA GRABOWSKA</a:t>
            </a:r>
          </a:p>
          <a:p>
            <a:r>
              <a:rPr lang="pl-PL" sz="1300" dirty="0">
                <a:latin typeface="+mn-lt"/>
              </a:rPr>
              <a:t>URZĄD GMINY DOBRA – ANDRZEJ MILUCH</a:t>
            </a:r>
          </a:p>
          <a:p>
            <a:r>
              <a:rPr lang="pl-PL" sz="1300" dirty="0">
                <a:latin typeface="+mn-lt"/>
              </a:rPr>
              <a:t>REGIONALNA DYREKCJA OCHRONY ŚRODOWSIKA W SZCZECINIE – PIOTR WALOCH</a:t>
            </a:r>
          </a:p>
          <a:p>
            <a:r>
              <a:rPr lang="pl-PL" sz="1300" dirty="0">
                <a:latin typeface="+mn-lt"/>
              </a:rPr>
              <a:t>NADLEŚNICTWO TRZEBIEŻ</a:t>
            </a:r>
          </a:p>
          <a:p>
            <a:r>
              <a:rPr lang="pl-PL" sz="1300" dirty="0">
                <a:latin typeface="+mn-lt"/>
              </a:rPr>
              <a:t>* Propozycje nie odnosiły się do wszystkich nadleśnictw</a:t>
            </a:r>
          </a:p>
          <a:p>
            <a:endParaRPr lang="pl-PL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97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81481" y="1011963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O czym rozmawialiśmy</a:t>
            </a:r>
            <a:endParaRPr sz="2400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329382" y="1684816"/>
            <a:ext cx="7887300" cy="1935300"/>
          </a:xfrm>
        </p:spPr>
        <p:txBody>
          <a:bodyPr/>
          <a:lstStyle/>
          <a:p>
            <a:r>
              <a:rPr lang="pl-PL" sz="1300" b="1" dirty="0">
                <a:latin typeface="+mn-lt"/>
              </a:rPr>
              <a:t>Propozycje modyfikacji sposobu zagospodarowania lasów o wiodącej funkcji społecznej wokół miasta Szczecin zgłosili:</a:t>
            </a:r>
          </a:p>
          <a:p>
            <a:endParaRPr lang="pl-PL" sz="1300" b="1" dirty="0">
              <a:latin typeface="+mn-lt"/>
            </a:endParaRPr>
          </a:p>
          <a:p>
            <a:r>
              <a:rPr lang="pl-PL" sz="1300" b="1" dirty="0">
                <a:latin typeface="+mn-lt"/>
              </a:rPr>
              <a:t>Dla Nadleśnictwa Gryfino:</a:t>
            </a:r>
          </a:p>
          <a:p>
            <a:r>
              <a:rPr lang="pl-PL" sz="1300" dirty="0">
                <a:latin typeface="+mn-lt"/>
              </a:rPr>
              <a:t>KLUB PRZYRODNIKÓW - PAWEŁ PAWLACZYK</a:t>
            </a:r>
          </a:p>
          <a:p>
            <a:r>
              <a:rPr lang="pl-PL" sz="1300" dirty="0">
                <a:latin typeface="+mn-lt"/>
              </a:rPr>
              <a:t>ZWIĄZEK LEŚNIKÓW POLSKICH W RP ZAKŁADOWA ORGANIZACJA ZWIĄZKOWA W NADLEŚNICTWIE GRYFINO – MARCIN DZIUBAK</a:t>
            </a:r>
          </a:p>
          <a:p>
            <a:r>
              <a:rPr lang="pl-PL" sz="1300" dirty="0">
                <a:latin typeface="+mn-lt"/>
              </a:rPr>
              <a:t>ZACHODNIOPOMORSKA GRUPA LOKALNA OTOP – ELIZA GRABOWSKA</a:t>
            </a:r>
          </a:p>
          <a:p>
            <a:r>
              <a:rPr lang="pl-PL" sz="1300" dirty="0">
                <a:latin typeface="+mn-lt"/>
              </a:rPr>
              <a:t>REGIONALNA DYREKCJA OCHRONY ŚRODOWISKA W SZCZECINIE – PIOTR WALOCH</a:t>
            </a:r>
          </a:p>
          <a:p>
            <a:r>
              <a:rPr lang="pl-PL" sz="1300" dirty="0">
                <a:latin typeface="+mn-lt"/>
              </a:rPr>
              <a:t>NADLEŚNICTWO GRYFINO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dirty="0">
                <a:latin typeface="+mn-lt"/>
              </a:rPr>
              <a:t>Z POZA ZESPOŁU:</a:t>
            </a:r>
          </a:p>
          <a:p>
            <a:r>
              <a:rPr lang="pl-PL" sz="1300" dirty="0">
                <a:latin typeface="+mn-lt"/>
              </a:rPr>
              <a:t>KLUB KNIEJOŁAZA – PAWEŁ HERBUT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dirty="0">
                <a:latin typeface="+mn-lt"/>
              </a:rPr>
              <a:t>* Propozycje nie odnosiły się do wszystkich nadleśnictw</a:t>
            </a:r>
          </a:p>
          <a:p>
            <a:endParaRPr lang="pl-PL" sz="1300" dirty="0">
              <a:latin typeface="+mn-lt"/>
            </a:endParaRPr>
          </a:p>
          <a:p>
            <a:endParaRPr lang="pl-PL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63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81481" y="1011963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O czym rozmawialiśmy</a:t>
            </a:r>
            <a:endParaRPr sz="2400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430982" y="1773963"/>
            <a:ext cx="7887300" cy="1935300"/>
          </a:xfrm>
        </p:spPr>
        <p:txBody>
          <a:bodyPr/>
          <a:lstStyle/>
          <a:p>
            <a:r>
              <a:rPr lang="pl-PL" sz="1300" b="1" dirty="0">
                <a:latin typeface="+mn-lt"/>
              </a:rPr>
              <a:t>Propozycje modyfikacji sposobu zagospodarowania lasów o wiodącej funkcji społecznej wokół miasta Szczecin zgłosili: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b="1" dirty="0">
                <a:latin typeface="+mn-lt"/>
              </a:rPr>
              <a:t>Dla Nadleśnictwa Kliniska:</a:t>
            </a:r>
          </a:p>
          <a:p>
            <a:r>
              <a:rPr lang="pl-PL" sz="1300" dirty="0">
                <a:latin typeface="+mn-lt"/>
              </a:rPr>
              <a:t>KLUB PRZYRODNIKÓW - PAWEŁ PAWLACZYK</a:t>
            </a:r>
          </a:p>
          <a:p>
            <a:r>
              <a:rPr lang="pl-PL" sz="1300" dirty="0">
                <a:latin typeface="+mn-lt"/>
              </a:rPr>
              <a:t>ZACHODNIOPOMORSKA GRUPA LOKALNA OTOP – ELIZA GRABOWSKA</a:t>
            </a:r>
          </a:p>
          <a:p>
            <a:r>
              <a:rPr lang="pl-PL" sz="1300" dirty="0">
                <a:latin typeface="+mn-lt"/>
              </a:rPr>
              <a:t>REGIONALNA DYREKCJA OCHRONY ŚRODOWISKA W SZCZECINIE – PIOTR WALOCH</a:t>
            </a:r>
          </a:p>
          <a:p>
            <a:r>
              <a:rPr lang="pl-PL" sz="1300" dirty="0">
                <a:latin typeface="+mn-lt"/>
              </a:rPr>
              <a:t>NADLEŚNICTWO KLINISKA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b="1" dirty="0">
                <a:latin typeface="+mn-lt"/>
              </a:rPr>
              <a:t>Dla Nadleśnictwa Trzebież:</a:t>
            </a:r>
          </a:p>
          <a:p>
            <a:r>
              <a:rPr lang="pl-PL" sz="1300" dirty="0">
                <a:latin typeface="+mn-lt"/>
              </a:rPr>
              <a:t>KLUB PRZYRODNIKÓW - PAWEŁ PAWLACZYK</a:t>
            </a:r>
          </a:p>
          <a:p>
            <a:r>
              <a:rPr lang="pl-PL" sz="1300" dirty="0">
                <a:latin typeface="+mn-lt"/>
              </a:rPr>
              <a:t>ZACHODNIOPOMORSKA GRUPA LOKALNA OTOP – ELIZA GRABOWSKA</a:t>
            </a:r>
          </a:p>
          <a:p>
            <a:r>
              <a:rPr lang="pl-PL" sz="1300" dirty="0">
                <a:latin typeface="+mn-lt"/>
              </a:rPr>
              <a:t>REGIONALNA DYREKCJA OCHRONY ŚRODOWISKA W SZCZECINIE – PIOTR WALOCH</a:t>
            </a:r>
          </a:p>
          <a:p>
            <a:r>
              <a:rPr lang="pl-PL" sz="1300" dirty="0">
                <a:latin typeface="+mn-lt"/>
              </a:rPr>
              <a:t>NADLEŚNICTWO TRZEBIEŻ</a:t>
            </a:r>
          </a:p>
          <a:p>
            <a:endParaRPr lang="pl-PL" sz="1300" dirty="0">
              <a:latin typeface="+mn-lt"/>
            </a:endParaRPr>
          </a:p>
          <a:p>
            <a:r>
              <a:rPr lang="pl-PL" sz="1300" dirty="0">
                <a:latin typeface="+mn-lt"/>
              </a:rPr>
              <a:t>* Propozycje nie odnosiły się do wszystkich nadleśnictw</a:t>
            </a:r>
          </a:p>
          <a:p>
            <a:endParaRPr lang="pl-PL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801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 txBox="1"/>
          <p:nvPr/>
        </p:nvSpPr>
        <p:spPr>
          <a:xfrm>
            <a:off x="1637976" y="2642890"/>
            <a:ext cx="6685972" cy="10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|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Jak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zorganizowany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był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uspołeczniony proces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119817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ddee12cb1_0_153"/>
          <p:cNvSpPr txBox="1">
            <a:spLocks noGrp="1"/>
          </p:cNvSpPr>
          <p:nvPr>
            <p:ph type="title"/>
          </p:nvPr>
        </p:nvSpPr>
        <p:spPr>
          <a:xfrm>
            <a:off x="108891" y="1068548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Jak zorganizowany był dialog</a:t>
            </a:r>
            <a:endParaRPr sz="2800" dirty="0"/>
          </a:p>
        </p:txBody>
      </p:sp>
      <p:sp>
        <p:nvSpPr>
          <p:cNvPr id="159" name="Google Shape;159;g2eddee12cb1_0_153"/>
          <p:cNvSpPr txBox="1">
            <a:spLocks noGrp="1"/>
          </p:cNvSpPr>
          <p:nvPr>
            <p:ph type="body" idx="1"/>
          </p:nvPr>
        </p:nvSpPr>
        <p:spPr>
          <a:xfrm>
            <a:off x="229997" y="1830547"/>
            <a:ext cx="8723880" cy="428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</a:rPr>
              <a:t>Zgodnie z poleceniem Ministra Klimatu i Środowiska do RDLP w Szczecinie należała organizacja merytoryczna prac zespołu, w tym zapewnienie odpowiednich danych, analiz i innych informacji. Na podstawie wskazań oraz po uzyskaniu akceptacji Ministerstwa, Regionalna Dyrekcja Lasów Państwowych w Szczecinie powołała lokalny zespół oraz zaangażowała </a:t>
            </a:r>
            <a:r>
              <a:rPr lang="pl-PL" sz="1300" dirty="0" err="1">
                <a:solidFill>
                  <a:srgbClr val="000000"/>
                </a:solidFill>
              </a:rPr>
              <a:t>facylitatora</a:t>
            </a:r>
            <a:r>
              <a:rPr lang="pl-PL" sz="1300" dirty="0">
                <a:solidFill>
                  <a:srgbClr val="000000"/>
                </a:solidFill>
              </a:rPr>
              <a:t> spotkań. 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</a:rPr>
              <a:t>Na podstawie wskazań i po akceptacji ministerstwa Regionalna Dyrekcja Lasów Państwowych w Szczecinie powołała osobowy zespołu lokalnego, zaangażowała </a:t>
            </a:r>
            <a:r>
              <a:rPr lang="pl-PL" sz="1300" dirty="0" err="1">
                <a:solidFill>
                  <a:srgbClr val="000000"/>
                </a:solidFill>
              </a:rPr>
              <a:t>facylitatora</a:t>
            </a:r>
            <a:r>
              <a:rPr lang="pl-PL" sz="1300" dirty="0">
                <a:solidFill>
                  <a:srgbClr val="000000"/>
                </a:solidFill>
              </a:rPr>
              <a:t> spotkań.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endParaRPr lang="pl-PL" sz="13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</a:rPr>
              <a:t>Wojewoda Zachodniopomorski nadzorował proces tworzenia lasów o wiodącej funkcji społecznej wokół miasta Szczecin. Pełnił m.in. rolę gospodarza, otwierając spotkania zespołu roboczego. Wojewodzie powierzono zadanie opracowania ostatecznych wniosków i postulatów, które mają zostać przedłożone Ministrowi Klimatu i Środowiska.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endParaRPr lang="pl-PL" sz="13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</a:rPr>
              <a:t>Spotkania zespołu odbywały się w Zachodniopomorskim Urzędzie Wojewódzkim, w salach wskazanych przez wojewodę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</a:rPr>
              <a:t>Liczba spotkań – 4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endParaRPr lang="pl-PL" sz="13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</a:rPr>
              <a:t>Spotkania miały charakter stacjonarny. Pracował cały zespół, bez podziału na podzespoły. Każdy członek miał możliwość aktywnego udziału w pracach, nad czym czuwał </a:t>
            </a:r>
            <a:r>
              <a:rPr lang="pl-PL" sz="1300" dirty="0" err="1">
                <a:solidFill>
                  <a:srgbClr val="000000"/>
                </a:solidFill>
              </a:rPr>
              <a:t>facylitator</a:t>
            </a:r>
            <a:r>
              <a:rPr lang="pl-PL" sz="1300" dirty="0">
                <a:solidFill>
                  <a:srgbClr val="000000"/>
                </a:solidFill>
              </a:rPr>
              <a:t>. Nad każdym zgłoszonym materiałem była możliwość wypowiedzi i przedstawienia swojego stanowiska. Materiały wszystkie były zamieszczone i dostępne pod linkiem, który otrzymali wszyscy członkowie Zespołu.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endParaRPr lang="pl-PL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7624"/>
            <a:ext cx="9144000" cy="484830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424953" y="5828150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Drugie spotkanie</a:t>
            </a:r>
          </a:p>
        </p:txBody>
      </p:sp>
    </p:spTree>
    <p:extLst>
      <p:ext uri="{BB962C8B-B14F-4D97-AF65-F5344CB8AC3E}">
        <p14:creationId xmlns:p14="http://schemas.microsoft.com/office/powerpoint/2010/main" val="2796133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/>
        </p:nvSpPr>
        <p:spPr>
          <a:xfrm>
            <a:off x="1637976" y="2854538"/>
            <a:ext cx="6039262" cy="10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 |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Kalendarium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prac lokalnych zespołów ds. lasów społecznych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61123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1637976" y="2854538"/>
            <a:ext cx="6669450" cy="10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 |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Czego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dotyczył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pilotaż </a:t>
            </a:r>
            <a:r>
              <a:rPr lang="pl-PL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ws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lasów </a:t>
            </a:r>
            <a:b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wiodącej funkcji społecznej 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67189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81319" y="1095708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Kalendarium</a:t>
            </a:r>
            <a:endParaRPr sz="2800" dirty="0"/>
          </a:p>
        </p:txBody>
      </p:sp>
      <p:sp>
        <p:nvSpPr>
          <p:cNvPr id="152" name="Google Shape;152;g2eddee12cb1_0_147"/>
          <p:cNvSpPr txBox="1">
            <a:spLocks noGrp="1"/>
          </p:cNvSpPr>
          <p:nvPr>
            <p:ph type="body" idx="1"/>
          </p:nvPr>
        </p:nvSpPr>
        <p:spPr>
          <a:xfrm>
            <a:off x="106674" y="1682485"/>
            <a:ext cx="8899307" cy="541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700" b="1" dirty="0">
                <a:solidFill>
                  <a:srgbClr val="000000"/>
                </a:solidFill>
              </a:rPr>
              <a:t>I Spotkanie zespołu | 2 października 2024 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400" dirty="0">
                <a:solidFill>
                  <a:srgbClr val="000000"/>
                </a:solidFill>
              </a:rPr>
              <a:t>- spotkanie organizacyjne (wypracowanie regulaminu, informacje organizatora o procesie i jednostkach, których dotyczy pilotaż)</a:t>
            </a:r>
          </a:p>
          <a:p>
            <a:pPr marL="342900" lvl="0" indent="-342900"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700" b="1" dirty="0">
                <a:solidFill>
                  <a:srgbClr val="000000"/>
                </a:solidFill>
              </a:rPr>
              <a:t>II Spotkanie zespołu | 7 października 2024 </a:t>
            </a: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r</a:t>
            </a:r>
            <a:r>
              <a:rPr lang="pl-PL" sz="14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ekomendacje i wytyczne Ministerstwa Klimatu i Środowiska do wyznaczania lasów o wiodącej funkcji społecznej – prezentacja,</a:t>
            </a: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l</a:t>
            </a:r>
            <a:r>
              <a:rPr lang="pl-PL" sz="14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asy o wiodącej funkcji społecznej według 7 kryteriów „Wytycznych i rekomendacji” Ministerstwa Klimatu i Środowiska. Prezentacje nadleśnictw: Gryfino, Kliniska, Trzebież,</a:t>
            </a: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prezentacja Klubu Przyrodników,</a:t>
            </a: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prezentacja przedstawiciela Regionalnej Dyrekcji Ochrony Środowiska w Szczecinie,</a:t>
            </a: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p</a:t>
            </a:r>
            <a:r>
              <a:rPr lang="pl-PL" sz="14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rezentacja Związku Leśników Polskich w Rzeczpospolitej Polskiej Zakładowa Organizacja Związkowa w Nadleśnictwie Gryfino,</a:t>
            </a: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wystąpienie przedstawiciela Marszałka Województwa Zachodniopomorskiego,</a:t>
            </a: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prezentacja Zakładu Usług Leśnych MARGO-DREW</a:t>
            </a:r>
            <a:endParaRPr lang="pl-PL" sz="1400" kern="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171450" lvl="0" indent="-171450" algn="just">
              <a:spcBef>
                <a:spcPts val="0"/>
              </a:spcBef>
              <a:buSzPts val="2300"/>
              <a:buFontTx/>
              <a:buChar char="-"/>
              <a:defRPr/>
            </a:pPr>
            <a:endParaRPr lang="pl-PL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700" b="1" dirty="0">
                <a:solidFill>
                  <a:srgbClr val="000000"/>
                </a:solidFill>
              </a:rPr>
              <a:t>III Spotkanie zespołu | 14 października 2024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- </a:t>
            </a:r>
            <a:r>
              <a:rPr lang="pl-PL" sz="1400" dirty="0">
                <a:latin typeface="Arial" panose="020B0604020202020204" pitchFamily="34" charset="0"/>
                <a:ea typeface="Aptos" panose="020B0004020202020204" pitchFamily="34" charset="0"/>
              </a:rPr>
              <a:t>p</a:t>
            </a:r>
            <a:r>
              <a:rPr lang="pl-PL" sz="14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race nad wyznaczeniem granic obszarów lasów o wiodącej funkcji społecznej wokół miasta Szczecin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4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-  rozpoczęcie prac nad wypracowaniem propozycji modyfikacji gospodarki leśnej na wyżej wyznaczonych obszarach</a:t>
            </a:r>
            <a:endParaRPr lang="pl-PL" sz="1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050"/>
              </a:buClr>
              <a:buSzPts val="2300"/>
              <a:tabLst/>
              <a:defRPr/>
            </a:pPr>
            <a:r>
              <a:rPr lang="pl-PL" sz="1700" b="1" dirty="0"/>
              <a:t> </a:t>
            </a:r>
            <a:endParaRPr sz="17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81319" y="1095708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Kalendarium</a:t>
            </a:r>
            <a:endParaRPr sz="2800" dirty="0"/>
          </a:p>
        </p:txBody>
      </p:sp>
      <p:sp>
        <p:nvSpPr>
          <p:cNvPr id="152" name="Google Shape;152;g2eddee12cb1_0_147"/>
          <p:cNvSpPr txBox="1">
            <a:spLocks noGrp="1"/>
          </p:cNvSpPr>
          <p:nvPr>
            <p:ph type="body" idx="1"/>
          </p:nvPr>
        </p:nvSpPr>
        <p:spPr>
          <a:xfrm>
            <a:off x="181319" y="1738468"/>
            <a:ext cx="8899307" cy="541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700" b="1" dirty="0">
                <a:solidFill>
                  <a:srgbClr val="000000"/>
                </a:solidFill>
              </a:rPr>
              <a:t>IV Spotkanie zespołu | 21 października 2024</a:t>
            </a:r>
          </a:p>
          <a:p>
            <a:pPr marL="171450" indent="-171450">
              <a:spcBef>
                <a:spcPts val="0"/>
              </a:spcBef>
              <a:buSzPts val="2300"/>
              <a:buFontTx/>
              <a:buChar char="-"/>
              <a:defRPr/>
            </a:pPr>
            <a:r>
              <a:rPr lang="pl-PL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pl-PL" sz="1400" kern="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ontynuacja prac nad wyznaczeniem granic obszarów lasów o wiodącej funkcji społecznej wokół miasta Szczecin oraz wypracowanie propozycji modyfikacji gospodarki leśnej na tych obszarach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400" kern="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pl-PL" sz="14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700" b="1" dirty="0">
                <a:solidFill>
                  <a:srgbClr val="000000"/>
                </a:solidFill>
              </a:rPr>
              <a:t>Raport z prac zespołu | 31 października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050"/>
              </a:buClr>
              <a:buSzPts val="2300"/>
              <a:buFont typeface="Arial" panose="020B0604020202020204" pitchFamily="34" charset="0"/>
              <a:buChar char="•"/>
              <a:tabLst/>
              <a:defRPr/>
            </a:pPr>
            <a:endParaRPr sz="1700" b="1" dirty="0"/>
          </a:p>
        </p:txBody>
      </p:sp>
    </p:spTree>
    <p:extLst>
      <p:ext uri="{BB962C8B-B14F-4D97-AF65-F5344CB8AC3E}">
        <p14:creationId xmlns:p14="http://schemas.microsoft.com/office/powerpoint/2010/main" val="4135364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/>
        </p:nvSpPr>
        <p:spPr>
          <a:xfrm>
            <a:off x="1637976" y="2854538"/>
            <a:ext cx="6039262" cy="153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 |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Uczestnicy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biorący udział w pracach </a:t>
            </a:r>
            <a:r>
              <a:rPr lang="pl-PL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loklanego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zespołu ds. lasów o wiodącej funkcji społecznej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1777699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52400" y="1189384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Uczestnicy</a:t>
            </a:r>
            <a:endParaRPr sz="2800" dirty="0"/>
          </a:p>
        </p:txBody>
      </p:sp>
      <p:sp>
        <p:nvSpPr>
          <p:cNvPr id="6" name="Google Shape;159;g2eddee12cb1_0_153"/>
          <p:cNvSpPr txBox="1">
            <a:spLocks/>
          </p:cNvSpPr>
          <p:nvPr/>
        </p:nvSpPr>
        <p:spPr>
          <a:xfrm>
            <a:off x="152400" y="1699458"/>
            <a:ext cx="8591550" cy="2609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66"/>
              </a:spcBef>
              <a:spcAft>
                <a:spcPts val="0"/>
              </a:spcAft>
              <a:buClr>
                <a:srgbClr val="006050"/>
              </a:buClr>
              <a:buSzPts val="2328"/>
              <a:buFont typeface="Arial"/>
              <a:buNone/>
              <a:defRPr sz="2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105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rgbClr val="006050"/>
              </a:buClr>
              <a:buSzPts val="1693"/>
              <a:buFont typeface="Arial"/>
              <a:buChar char="•"/>
              <a:defRPr sz="16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9793" algn="l" rtl="0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1"/>
              <a:buFont typeface="Arial"/>
              <a:buChar char="•"/>
              <a:defRPr sz="23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–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»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b="1" dirty="0">
                <a:solidFill>
                  <a:srgbClr val="000000"/>
                </a:solidFill>
              </a:rPr>
              <a:t>I Spotkanie zespołu - 2 października 2024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400" dirty="0">
                <a:solidFill>
                  <a:srgbClr val="000000"/>
                </a:solidFill>
              </a:rPr>
              <a:t>uczestniczyło 28 członków zespołu, w tym w zastępstwie z: gminy Stargard, organizacji społecznej PZŁ (Koło Łowieckie nr 16 Bory Kujańskie)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b="1" dirty="0">
                <a:solidFill>
                  <a:srgbClr val="000000"/>
                </a:solidFill>
              </a:rPr>
              <a:t>II Spotkanie zespołu - 7 października 2024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400" dirty="0">
                <a:solidFill>
                  <a:srgbClr val="000000"/>
                </a:solidFill>
              </a:rPr>
              <a:t>uczestniczyło 29 członków zespołu, w tym w zastępstwie z: gminy Stargard, Instytutu Badawczego Leśnictwa, Biura Urządzania Lasu i Geodezji Leśnej oddział w Gorzowie Wlkp., organizacji społecznej Zachodniopomorska Grupa Lokalna OTOP</a:t>
            </a:r>
            <a:endParaRPr lang="pl-PL" sz="1400" b="1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b="1" dirty="0">
                <a:solidFill>
                  <a:srgbClr val="000000"/>
                </a:solidFill>
              </a:rPr>
              <a:t>III Spotkanie zespołu - 14 października 2024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400" dirty="0">
                <a:solidFill>
                  <a:srgbClr val="000000"/>
                </a:solidFill>
              </a:rPr>
              <a:t>uczestniczyło 28 członków zespołu, w tym w zastępstwie z: gminy Stargard, Instytutu Badawczego Leśnictwa, organizacji społecznej PZŁ (Koło Łowieckie nr 16 Bory Kujańskie), organizacji społecznej Klub Przyrodników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400" dirty="0">
                <a:solidFill>
                  <a:srgbClr val="000000"/>
                </a:solidFill>
              </a:rPr>
              <a:t>Pisemna rezygnacja z prac w zespole organizacji społecznej Koło Łowieckie Orzeł Szczecin-</a:t>
            </a:r>
            <a:r>
              <a:rPr lang="pl-PL" sz="1400" dirty="0" err="1">
                <a:solidFill>
                  <a:srgbClr val="000000"/>
                </a:solidFill>
              </a:rPr>
              <a:t>Śmierdnica</a:t>
            </a:r>
            <a:r>
              <a:rPr lang="pl-PL" sz="1400" dirty="0">
                <a:solidFill>
                  <a:srgbClr val="000000"/>
                </a:solidFill>
              </a:rPr>
              <a:t>, reprezentowanej przez dwóch członków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endParaRPr lang="pl-PL" sz="1600" b="1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endParaRPr lang="pl-PL" sz="1600" b="1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endParaRPr lang="pl-PL" sz="1600" b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endParaRPr lang="pl-PL" sz="1600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W pracach zespołu nie uczestniczyli doradcy</a:t>
            </a:r>
          </a:p>
        </p:txBody>
      </p:sp>
    </p:spTree>
    <p:extLst>
      <p:ext uri="{BB962C8B-B14F-4D97-AF65-F5344CB8AC3E}">
        <p14:creationId xmlns:p14="http://schemas.microsoft.com/office/powerpoint/2010/main" val="1447978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52400" y="1189384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Uczestnicy</a:t>
            </a:r>
            <a:endParaRPr sz="2800" dirty="0"/>
          </a:p>
        </p:txBody>
      </p:sp>
      <p:sp>
        <p:nvSpPr>
          <p:cNvPr id="6" name="Google Shape;159;g2eddee12cb1_0_153"/>
          <p:cNvSpPr txBox="1">
            <a:spLocks/>
          </p:cNvSpPr>
          <p:nvPr/>
        </p:nvSpPr>
        <p:spPr>
          <a:xfrm>
            <a:off x="152400" y="1699458"/>
            <a:ext cx="8591550" cy="2609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66"/>
              </a:spcBef>
              <a:spcAft>
                <a:spcPts val="0"/>
              </a:spcAft>
              <a:buClr>
                <a:srgbClr val="006050"/>
              </a:buClr>
              <a:buSzPts val="2328"/>
              <a:buFont typeface="Arial"/>
              <a:buNone/>
              <a:defRPr sz="2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105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rgbClr val="006050"/>
              </a:buClr>
              <a:buSzPts val="1693"/>
              <a:buFont typeface="Arial"/>
              <a:buChar char="•"/>
              <a:defRPr sz="16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9793" algn="l" rtl="0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1"/>
              <a:buFont typeface="Arial"/>
              <a:buChar char="•"/>
              <a:defRPr sz="23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–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»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b="1" dirty="0">
                <a:solidFill>
                  <a:srgbClr val="000000"/>
                </a:solidFill>
              </a:rPr>
              <a:t>IV Spotkanie zespołu - 21 października 2024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400" dirty="0">
                <a:solidFill>
                  <a:srgbClr val="000000"/>
                </a:solidFill>
              </a:rPr>
              <a:t>uczestniczyło 26 członków zespołu, w tym w zastępstwie z: gminy Stargard, organizacji społecznej PZŁ (Koło Łowieckie nr 16 Bory Kujańskie)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endParaRPr lang="pl-PL" sz="1600" b="1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endParaRPr lang="pl-PL" sz="1600" b="1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endParaRPr lang="pl-PL" sz="1600" b="1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Podmioty, które nie wzięły udziału w spotkaniach zespołu: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300"/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000000"/>
                </a:solidFill>
              </a:rPr>
              <a:t>organizacja społeczna Krajowa Sekcja Leśnictwa i Ochrony Środowiska ZZ Budowlani,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300"/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000000"/>
                </a:solidFill>
              </a:rPr>
              <a:t> gmina Kobylanka,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300"/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000000"/>
                </a:solidFill>
              </a:rPr>
              <a:t>Główna Kwatera ZHP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300"/>
              <a:buFontTx/>
              <a:buChar char="-"/>
              <a:defRPr/>
            </a:pPr>
            <a:endParaRPr lang="pl-PL" sz="1600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W pracach zespołu nie brali udziału doradcy</a:t>
            </a:r>
          </a:p>
        </p:txBody>
      </p:sp>
    </p:spTree>
    <p:extLst>
      <p:ext uri="{BB962C8B-B14F-4D97-AF65-F5344CB8AC3E}">
        <p14:creationId xmlns:p14="http://schemas.microsoft.com/office/powerpoint/2010/main" val="2442342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27" y="1343608"/>
            <a:ext cx="9167654" cy="479231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424953" y="5828150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Trzecie spotkanie</a:t>
            </a:r>
          </a:p>
        </p:txBody>
      </p:sp>
    </p:spTree>
    <p:extLst>
      <p:ext uri="{BB962C8B-B14F-4D97-AF65-F5344CB8AC3E}">
        <p14:creationId xmlns:p14="http://schemas.microsoft.com/office/powerpoint/2010/main" val="564790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94010" y="1422183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Jak informowaliśmy o pilotażu szerszą społeczność</a:t>
            </a:r>
            <a:endParaRPr dirty="0"/>
          </a:p>
        </p:txBody>
      </p:sp>
      <p:sp>
        <p:nvSpPr>
          <p:cNvPr id="152" name="Google Shape;152;g2eddee12cb1_0_147"/>
          <p:cNvSpPr txBox="1">
            <a:spLocks noGrp="1"/>
          </p:cNvSpPr>
          <p:nvPr>
            <p:ph type="body" idx="1"/>
          </p:nvPr>
        </p:nvSpPr>
        <p:spPr>
          <a:xfrm>
            <a:off x="107004" y="2184183"/>
            <a:ext cx="8871626" cy="374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800" dirty="0">
                <a:solidFill>
                  <a:srgbClr val="000000"/>
                </a:solidFill>
              </a:rPr>
              <a:t>Zespół miał charakter zamknięty. Do opinii społecznej nie były przekazywane materiały robocze.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800" dirty="0">
                <a:solidFill>
                  <a:srgbClr val="000000"/>
                </a:solidFill>
              </a:rPr>
              <a:t>Informację o rozpoczęciu prac zespołu zamieściliśmy na stronie internetowej Lasów Państwowych, na portalu FB Zachodniopomorskiego Urzędu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800" dirty="0">
                <a:solidFill>
                  <a:srgbClr val="000000"/>
                </a:solidFill>
              </a:rPr>
              <a:t>Spotkania nie były transmitowane 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lang="pl-PL" sz="1800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050"/>
              </a:buClr>
              <a:buSzPts val="2300"/>
              <a:buFont typeface="Arial"/>
              <a:buChar char="•"/>
              <a:tabLst/>
              <a:defRPr/>
            </a:pPr>
            <a:endParaRPr lang="pl-PL" sz="1800" dirty="0">
              <a:solidFill>
                <a:srgbClr val="0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808" y="4029075"/>
            <a:ext cx="2727421" cy="20886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229" y="4029075"/>
            <a:ext cx="1480707" cy="20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06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/>
        </p:nvSpPr>
        <p:spPr>
          <a:xfrm>
            <a:off x="1637976" y="2854538"/>
            <a:ext cx="6591624" cy="51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 |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Uzgodnienia / wnioski i rekomendacje 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1861803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ddee12cb1_0_158"/>
          <p:cNvSpPr txBox="1">
            <a:spLocks noGrp="1"/>
          </p:cNvSpPr>
          <p:nvPr>
            <p:ph type="title"/>
          </p:nvPr>
        </p:nvSpPr>
        <p:spPr>
          <a:xfrm>
            <a:off x="606832" y="1277602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Co uzgodniliśmy</a:t>
            </a:r>
            <a:endParaRPr dirty="0"/>
          </a:p>
        </p:txBody>
      </p:sp>
      <p:sp>
        <p:nvSpPr>
          <p:cNvPr id="165" name="Google Shape;165;g2eddee12cb1_0_158"/>
          <p:cNvSpPr txBox="1">
            <a:spLocks noGrp="1"/>
          </p:cNvSpPr>
          <p:nvPr>
            <p:ph type="body" idx="1"/>
          </p:nvPr>
        </p:nvSpPr>
        <p:spPr>
          <a:xfrm>
            <a:off x="285099" y="2039602"/>
            <a:ext cx="8278550" cy="410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pl-PL" sz="1800" dirty="0"/>
              <a:t>W trakcie praz zespołu nie wypracowano wspólnego obszaru lasów o wiodącej funkcji społecznej wokół miasta Szczecin.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pl-PL" sz="1800" dirty="0"/>
              <a:t>Każda ze stron przedstawiających propozycje określiła zasięg i ewentualnie sposoby zagospodarowania.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pl-PL" sz="1800" dirty="0"/>
              <a:t>Część propozycji miała charakter ogólny lub odnosiła się do innych złożonych propozycji.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pl-PL" sz="1800" dirty="0"/>
              <a:t>Propozycje zostały wskazane w załącznikach 3 i 4.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</a:pPr>
            <a:endParaRPr lang="pl-PL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ddee12cb1_0_1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Opis skutków uzgodnień</a:t>
            </a:r>
            <a:endParaRPr dirty="0"/>
          </a:p>
        </p:txBody>
      </p:sp>
      <p:sp>
        <p:nvSpPr>
          <p:cNvPr id="171" name="Google Shape;171;g2eddee12cb1_0_163"/>
          <p:cNvSpPr txBox="1">
            <a:spLocks noGrp="1"/>
          </p:cNvSpPr>
          <p:nvPr>
            <p:ph type="body" idx="1"/>
          </p:nvPr>
        </p:nvSpPr>
        <p:spPr>
          <a:xfrm>
            <a:off x="608782" y="2819348"/>
            <a:ext cx="7887300" cy="310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25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pl-PL" sz="2000" dirty="0"/>
              <a:t>Zespół nie wypracował wspólnego obszaru lasów o wiodącej funkcji społecznej wokół miasta Szczecin, w związku z powyższym odstąpiono od wskazania skutków prowadzonego pilotażu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28948" y="116100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Czego dotyczył proces</a:t>
            </a:r>
            <a:endParaRPr sz="2800" dirty="0"/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FCDAF57-8ACC-8B4B-3F5E-8DB61CB298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8948" y="1923001"/>
            <a:ext cx="8886542" cy="3829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300" dirty="0">
                <a:latin typeface="+mn-lt"/>
              </a:rPr>
              <a:t>Podstawy prawne procesu: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300" b="1" dirty="0">
                <a:latin typeface="+mn-lt"/>
              </a:rPr>
              <a:t>Polecenie Ministra Klimatu i Środowiska z 26 kwietnia br. </a:t>
            </a:r>
            <a:br>
              <a:rPr lang="pl-PL" sz="1300" b="1" dirty="0">
                <a:latin typeface="+mn-lt"/>
              </a:rPr>
            </a:br>
            <a:r>
              <a:rPr lang="pl-PL" sz="1300" dirty="0">
                <a:latin typeface="+mn-lt"/>
              </a:rPr>
              <a:t>w sprawie opracowania propozycji obszarów o wiodącej funkcji społecznej wokół 9 miast; </a:t>
            </a:r>
            <a:br>
              <a:rPr lang="pl-PL" sz="1300" dirty="0">
                <a:latin typeface="+mn-lt"/>
              </a:rPr>
            </a:br>
            <a:r>
              <a:rPr lang="pl-PL" sz="1300" dirty="0">
                <a:latin typeface="+mn-lt"/>
              </a:rPr>
              <a:t>wraz z późniejszymi poleceniami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300" b="1" dirty="0">
                <a:latin typeface="+mn-lt"/>
              </a:rPr>
              <a:t>Zarządzenie nr 109 Dyrektora Generalnego Lasów Państwowych z dn. 30 sierpnia br.</a:t>
            </a:r>
            <a:r>
              <a:rPr lang="pl-PL" sz="1300" dirty="0">
                <a:latin typeface="+mn-lt"/>
              </a:rPr>
              <a:t> w sprawie powołania lokalnych zespołów do spraw lasów o wiodącej funkcji społecznej wokół miast: Bydgoszcz-Toruń, Gdańsk-Sopot-Gdynia, Katowice, Kraków, Łódź, Poznań, Szczecin, Warszawa, Wrocław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300" b="1" dirty="0">
                <a:latin typeface="+mn-lt"/>
              </a:rPr>
              <a:t>Decyzja nr </a:t>
            </a:r>
            <a:r>
              <a:rPr lang="pl-PL" sz="1300" b="1" i="0" u="none" strike="noStrike" baseline="0" dirty="0">
                <a:latin typeface="+mn-lt"/>
              </a:rPr>
              <a:t>82 Dyrektora Regionalnej Dyrekcji Lasów Państwowych w Szczecinie z dn. 03 września br.</a:t>
            </a:r>
            <a:r>
              <a:rPr lang="pl-PL" sz="1300" i="0" u="none" strike="noStrike" baseline="0" dirty="0">
                <a:latin typeface="+mn-lt"/>
              </a:rPr>
              <a:t> </a:t>
            </a:r>
          </a:p>
          <a:p>
            <a:pPr marL="0" indent="0" algn="l">
              <a:spcBef>
                <a:spcPts val="0"/>
              </a:spcBef>
            </a:pPr>
            <a:r>
              <a:rPr lang="pl-PL" sz="1300" dirty="0">
                <a:latin typeface="+mn-lt"/>
              </a:rPr>
              <a:t>    </a:t>
            </a:r>
            <a:r>
              <a:rPr lang="pl-PL" sz="1300" i="0" u="none" strike="noStrike" baseline="0" dirty="0">
                <a:latin typeface="+mn-lt"/>
              </a:rPr>
              <a:t>w sprawie lokalnego zespołu do spraw lasów o wiodącej funkcji społecznej wokół miasta Szczecin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pl-PL" sz="1300" dirty="0">
              <a:latin typeface="+mn-lt"/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en-US" sz="13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Proces</a:t>
            </a:r>
            <a:r>
              <a:rPr lang="en-US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wspierany</a:t>
            </a:r>
            <a:r>
              <a:rPr lang="en-US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przez</a:t>
            </a:r>
            <a:r>
              <a:rPr lang="en-US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Wojewodę</a:t>
            </a:r>
            <a:r>
              <a:rPr lang="en-US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Zachodniopomorskiego (gospodarz miejsca spotkań, członek zespołu, przekazujący końcowy raport z prac zespołu).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Spotkania prowadzone </a:t>
            </a:r>
            <a:r>
              <a:rPr lang="en-US" sz="13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przy</a:t>
            </a:r>
            <a:r>
              <a:rPr lang="en-US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wsparciu</a:t>
            </a:r>
            <a:r>
              <a:rPr lang="en-US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zewnętrznego </a:t>
            </a:r>
            <a:r>
              <a:rPr lang="pl-PL" sz="13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facylitatora</a:t>
            </a:r>
            <a: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.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endParaRPr lang="pl-PL" sz="1300" dirty="0">
              <a:solidFill>
                <a:srgbClr val="000000"/>
              </a:solidFill>
              <a:latin typeface="+mn-lt"/>
              <a:ea typeface="Lato"/>
              <a:cs typeface="Lato"/>
              <a:sym typeface="Lato"/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Termin zakończenia prac zespołu i przekazania końcowego opracowania do Wojewody Zachodniopomorskiego: </a:t>
            </a:r>
            <a:b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</a:br>
            <a:r>
              <a:rPr lang="pl-PL" sz="13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31 października 2024r. </a:t>
            </a:r>
            <a:endParaRPr lang="en-US" sz="1300" dirty="0">
              <a:solidFill>
                <a:srgbClr val="000000"/>
              </a:solidFill>
              <a:latin typeface="+mn-lt"/>
              <a:ea typeface="Lato"/>
              <a:cs typeface="Lato"/>
              <a:sym typeface="Lato"/>
            </a:endParaRPr>
          </a:p>
          <a:p>
            <a:pPr marL="0" indent="0" algn="l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890296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ddee12cb1_0_163"/>
          <p:cNvSpPr txBox="1">
            <a:spLocks noGrp="1"/>
          </p:cNvSpPr>
          <p:nvPr>
            <p:ph type="title"/>
          </p:nvPr>
        </p:nvSpPr>
        <p:spPr>
          <a:xfrm>
            <a:off x="445965" y="1464637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Wnioski i rekomendacje</a:t>
            </a:r>
            <a:endParaRPr dirty="0"/>
          </a:p>
        </p:txBody>
      </p:sp>
      <p:sp>
        <p:nvSpPr>
          <p:cNvPr id="171" name="Google Shape;171;g2eddee12cb1_0_163"/>
          <p:cNvSpPr txBox="1">
            <a:spLocks noGrp="1"/>
          </p:cNvSpPr>
          <p:nvPr>
            <p:ph type="body" idx="1"/>
          </p:nvPr>
        </p:nvSpPr>
        <p:spPr>
          <a:xfrm>
            <a:off x="227782" y="2226637"/>
            <a:ext cx="8636818" cy="310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pl-PL" dirty="0"/>
              <a:t>zbyt krótki czas na pełną analizę całości zagadnień związanych z realizacją celu prac zespołu,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pl-PL" dirty="0"/>
              <a:t>brak uregulowań prawnych w zakresie wdrożenia tego procesu,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pl-PL" dirty="0"/>
              <a:t>potrzeba rozwiązań prawnych dot. bezpieczeństwa na obszarach lasów społecznych (odpowiedzialność).</a:t>
            </a:r>
          </a:p>
          <a:p>
            <a:pPr marL="228600" lvl="0" indent="0"/>
            <a:r>
              <a:rPr lang="pl-PL" dirty="0"/>
              <a:t>Zespół rekomenduje, aby końcowe ustalenia w zakresie obszarów o wiodącej funkcji społecznej wokół 9 miast i sposobu prowadzenia gospodarki leśnej poddany został konsultacjom społecznym przez </a:t>
            </a:r>
            <a:r>
              <a:rPr lang="pl-PL" dirty="0" err="1"/>
              <a:t>MKiŚ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287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/>
        </p:nvSpPr>
        <p:spPr>
          <a:xfrm>
            <a:off x="1637976" y="2854538"/>
            <a:ext cx="6039300" cy="51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 |Co dalej?</a:t>
            </a:r>
            <a:endParaRPr sz="700"/>
          </a:p>
        </p:txBody>
      </p:sp>
    </p:spTree>
    <p:extLst>
      <p:ext uri="{BB962C8B-B14F-4D97-AF65-F5344CB8AC3E}">
        <p14:creationId xmlns:p14="http://schemas.microsoft.com/office/powerpoint/2010/main" val="908654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ddee12cb1_0_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Co dalej</a:t>
            </a:r>
            <a:endParaRPr dirty="0"/>
          </a:p>
        </p:txBody>
      </p:sp>
      <p:sp>
        <p:nvSpPr>
          <p:cNvPr id="178" name="Google Shape;178;g2eddee12cb1_0_169"/>
          <p:cNvSpPr txBox="1">
            <a:spLocks noGrp="1"/>
          </p:cNvSpPr>
          <p:nvPr>
            <p:ph type="body" idx="1"/>
          </p:nvPr>
        </p:nvSpPr>
        <p:spPr>
          <a:xfrm>
            <a:off x="456381" y="2531481"/>
            <a:ext cx="8577551" cy="29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SzPts val="2300"/>
              <a:defRPr/>
            </a:pPr>
            <a:r>
              <a:rPr lang="pl-PL" sz="2600" dirty="0">
                <a:solidFill>
                  <a:srgbClr val="000000"/>
                </a:solidFill>
              </a:rPr>
              <a:t>Zgodnie z wytycznymi </a:t>
            </a:r>
            <a:r>
              <a:rPr lang="pl-PL" sz="2600" dirty="0" err="1">
                <a:solidFill>
                  <a:srgbClr val="000000"/>
                </a:solidFill>
              </a:rPr>
              <a:t>MKiŚ</a:t>
            </a:r>
            <a:r>
              <a:rPr lang="pl-PL" sz="2600" dirty="0">
                <a:solidFill>
                  <a:srgbClr val="000000"/>
                </a:solidFill>
              </a:rPr>
              <a:t> raport opracowany przez zespół zostanie przekazany Dyrektorowi Generalnemu LP, następnie wojewodom, którzy przekażą go do </a:t>
            </a:r>
            <a:r>
              <a:rPr lang="pl-PL" sz="2600" dirty="0" err="1">
                <a:solidFill>
                  <a:srgbClr val="000000"/>
                </a:solidFill>
              </a:rPr>
              <a:t>MKiŚ</a:t>
            </a:r>
            <a:r>
              <a:rPr lang="pl-PL" sz="2600" dirty="0">
                <a:solidFill>
                  <a:srgbClr val="000000"/>
                </a:solidFill>
              </a:rPr>
              <a:t> </a:t>
            </a:r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3363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/>
          <p:nvPr/>
        </p:nvSpPr>
        <p:spPr>
          <a:xfrm>
            <a:off x="247157" y="228843"/>
            <a:ext cx="8610519" cy="575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1600" b="1" dirty="0" err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Załączniki</a:t>
            </a:r>
            <a:r>
              <a:rPr lang="en-US" sz="16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 do </a:t>
            </a:r>
            <a:r>
              <a:rPr lang="en-US" sz="1600" b="1" dirty="0" err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raportu</a:t>
            </a:r>
            <a:r>
              <a:rPr lang="pl-PL" sz="16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:</a:t>
            </a:r>
            <a:endParaRPr sz="1600" b="1" dirty="0"/>
          </a:p>
          <a:p>
            <a:endParaRPr sz="1600" dirty="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1 -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Zestawienie wszystkich sprawozdań (protokołów) ze spotkań zespołu – z załączonymi dokumentami</a:t>
            </a:r>
          </a:p>
          <a:p>
            <a:endParaRPr sz="500" dirty="0">
              <a:solidFill>
                <a:schemeClr val="lt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2 -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Lista osób uczestniczących w pracach zespołu (z podaniem informacji nt. reprezentowanego podmiotu/instytucji)</a:t>
            </a:r>
          </a:p>
          <a:p>
            <a:endParaRPr sz="500" dirty="0">
              <a:solidFill>
                <a:schemeClr val="lt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3 –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Tabela – zestawienie propozycji: obszarów lasów o wiodącej funkcji społecznej oraz zasad gospodarowania – z uwzględnieniem zdań odrębnych (tabele szczegółowe nr 3.1 oraz tabela sumaryczna nr 3.2)</a:t>
            </a:r>
            <a:endParaRPr sz="1600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endParaRPr sz="500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4 -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Wizualizacja (mapa/mapy) propozycji: obszarów lasów o wiodącej funkcji społecznej oraz zasad gospodarowania – z uwzględnieniem zdań odrębnych</a:t>
            </a:r>
            <a:endParaRPr lang="pl-PL" sz="1600" i="1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endParaRPr lang="pl-PL" sz="500" i="1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5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-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Zestawienie danych, które wsparły proces (prezentacje, mapy, analizy, wyniki badań itp.) – z załączonymi dokumentami</a:t>
            </a:r>
          </a:p>
          <a:p>
            <a:endParaRPr sz="5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6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Zestawienie opinii, listów, stanowisk itd. przekazanych przez członków lokalnego zespołu ds. lasów o wiodącej funkcji społecznej oraz osób/podmiotów spoza zespołu zgłoszonych w trakcie jego prac – z załączonymi dokumentami</a:t>
            </a:r>
          </a:p>
          <a:p>
            <a:endParaRPr lang="pl-PL" sz="500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7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-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Opinie stron uczestniczących w pracach zespołu do samego procesu – z załączonymi dokumentami</a:t>
            </a:r>
          </a:p>
          <a:p>
            <a:endParaRPr lang="pl-PL" sz="500" dirty="0">
              <a:solidFill>
                <a:schemeClr val="bg1"/>
              </a:solidFill>
              <a:latin typeface="IBM Plex Sans" panose="020B0604020202020204" charset="0"/>
              <a:cs typeface="IBM Plex Sans" panose="020B0604020202020204" charset="0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8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–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Zestawienie u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wag członków zespołu do raportu – z załączonymi dokumentami</a:t>
            </a:r>
            <a:endParaRPr sz="16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endParaRPr lang="pl-PL" sz="16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1380260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człowiek, grupa&#10;&#10;Opis wygenerowany automatycznie">
            <a:extLst>
              <a:ext uri="{FF2B5EF4-FFF2-40B4-BE49-F238E27FC236}">
                <a16:creationId xmlns:a16="http://schemas.microsoft.com/office/drawing/2014/main" id="{C3CE4C97-6246-BA66-B8C9-E16BE543E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77" y="1511359"/>
            <a:ext cx="7136956" cy="455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51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body" idx="1"/>
          </p:nvPr>
        </p:nvSpPr>
        <p:spPr>
          <a:xfrm>
            <a:off x="206494" y="1921164"/>
            <a:ext cx="8711169" cy="197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dirty="0">
                <a:solidFill>
                  <a:srgbClr val="015F51"/>
                </a:solidFill>
              </a:rPr>
              <a:t>Jednostka odpowiedzialna za przeprowadzenie procesu wyznaczenia lasów </a:t>
            </a:r>
            <a:br>
              <a:rPr lang="pl-PL" sz="1800" dirty="0">
                <a:solidFill>
                  <a:srgbClr val="015F51"/>
                </a:solidFill>
              </a:rPr>
            </a:br>
            <a:r>
              <a:rPr lang="pl-PL" sz="1800" dirty="0">
                <a:solidFill>
                  <a:srgbClr val="015F51"/>
                </a:solidFill>
              </a:rPr>
              <a:t>o wiodącej funkcji społecznej wokół miasta Szczecin: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rPr>
              <a:t>Regionalna Dyrekcja Lasów Państwowych w Szczecinie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rPr>
              <a:t>ul. Trzcinowa 10   70-893 Szczecin</a:t>
            </a:r>
          </a:p>
        </p:txBody>
      </p:sp>
      <p:sp>
        <p:nvSpPr>
          <p:cNvPr id="209" name="Google Shape;209;p3"/>
          <p:cNvSpPr txBox="1"/>
          <p:nvPr/>
        </p:nvSpPr>
        <p:spPr>
          <a:xfrm>
            <a:off x="206494" y="6281826"/>
            <a:ext cx="1622083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7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www.lasy.gov.pl</a:t>
            </a:r>
            <a:endParaRPr sz="127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7030" y="208708"/>
            <a:ext cx="2649936" cy="14522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174117" y="1769288"/>
            <a:ext cx="2795762" cy="0"/>
          </a:xfrm>
          <a:prstGeom prst="straightConnector1">
            <a:avLst/>
          </a:prstGeom>
          <a:noFill/>
          <a:ln w="19050" cap="flat" cmpd="sng">
            <a:solidFill>
              <a:srgbClr val="00605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08642" y="1328835"/>
            <a:ext cx="7887300" cy="473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Czego dotyczył pilotaż </a:t>
            </a:r>
            <a:endParaRPr sz="2800" dirty="0"/>
          </a:p>
        </p:txBody>
      </p:sp>
      <p:pic>
        <p:nvPicPr>
          <p:cNvPr id="2" name="Obraz 1" descr="Obraz zawierający mapa, atlas, tekst&#10;&#10;Opis wygenerowany automatycznie">
            <a:extLst>
              <a:ext uri="{FF2B5EF4-FFF2-40B4-BE49-F238E27FC236}">
                <a16:creationId xmlns:a16="http://schemas.microsoft.com/office/drawing/2014/main" id="{C444703F-0152-2200-CBE5-4B15CEFE1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08" y="308133"/>
            <a:ext cx="3957892" cy="5593055"/>
          </a:xfrm>
          <a:prstGeom prst="rect">
            <a:avLst/>
          </a:prstGeom>
        </p:spPr>
      </p:pic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-64137" y="2015111"/>
            <a:ext cx="5793133" cy="456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pl-PL" sz="1400" b="1" dirty="0">
                <a:effectLst/>
                <a:latin typeface="+mn-lt"/>
                <a:ea typeface="Times New Roman" panose="02020603050405020304" pitchFamily="18" charset="0"/>
              </a:rPr>
              <a:t>Lasy o wiodącej funkcji społecznej </a:t>
            </a:r>
            <a:r>
              <a:rPr lang="pl-PL" sz="1400" dirty="0">
                <a:effectLst/>
                <a:latin typeface="+mn-lt"/>
                <a:ea typeface="Times New Roman" panose="02020603050405020304" pitchFamily="18" charset="0"/>
              </a:rPr>
              <a:t>– 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rozumie się przez to lasy</a:t>
            </a:r>
          </a:p>
          <a:p>
            <a:pPr>
              <a:spcBef>
                <a:spcPts val="0"/>
              </a:spcBef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świadczące dla lokalnych społeczności istotne pozaprodukcyjne usługi </a:t>
            </a:r>
          </a:p>
          <a:p>
            <a:pPr>
              <a:spcBef>
                <a:spcPts val="0"/>
              </a:spcBef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ekosystemowe, takie jak usługi regulacyjne, usługi kulturowe oraz usługi</a:t>
            </a:r>
          </a:p>
          <a:p>
            <a:pPr>
              <a:spcBef>
                <a:spcPts val="0"/>
              </a:spcBef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podtrzymujące. Zgodnie z ustaleniami Ogólnopolskiej Narady o Lasach,</a:t>
            </a:r>
          </a:p>
          <a:p>
            <a:pPr>
              <a:spcBef>
                <a:spcPts val="0"/>
              </a:spcBef>
            </a:pPr>
            <a:r>
              <a:rPr lang="pl-PL" sz="1200" dirty="0">
                <a:latin typeface="+mn-lt"/>
                <a:ea typeface="Times New Roman" panose="02020603050405020304" pitchFamily="18" charset="0"/>
              </a:rPr>
              <a:t>o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chrona tych usług może przyjąć formę modyfikacji, ograniczeń lub</a:t>
            </a:r>
          </a:p>
          <a:p>
            <a:pPr>
              <a:spcBef>
                <a:spcPts val="0"/>
              </a:spcBef>
            </a:pPr>
            <a:r>
              <a:rPr lang="pl-PL" sz="1200" dirty="0" err="1">
                <a:effectLst/>
                <a:latin typeface="+mn-lt"/>
                <a:ea typeface="Times New Roman" panose="02020603050405020304" pitchFamily="18" charset="0"/>
              </a:rPr>
              <a:t>wyłączeń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 gospodarki leśnej.</a:t>
            </a:r>
          </a:p>
          <a:p>
            <a:pPr>
              <a:spcBef>
                <a:spcPts val="0"/>
              </a:spcBef>
            </a:pPr>
            <a:endParaRPr lang="pl-PL" sz="12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b="1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Projekt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pilotażowy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dla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9 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lokalizacji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w 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kraju</a:t>
            </a:r>
            <a:r>
              <a:rPr lang="pl-PL" sz="12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, mający na celu</a:t>
            </a:r>
          </a:p>
          <a:p>
            <a:pPr>
              <a:spcBef>
                <a:spcPts val="0"/>
              </a:spcBef>
            </a:pPr>
            <a:r>
              <a:rPr lang="pl-PL" sz="12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wyznaczenie lasów o wiodącej funkcji społecznej wokół wskazanych miast.</a:t>
            </a:r>
          </a:p>
          <a:p>
            <a:pPr>
              <a:spcBef>
                <a:spcPts val="0"/>
              </a:spcBef>
            </a:pPr>
            <a:r>
              <a:rPr lang="pl-PL" sz="12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W przypadku RDLP w Szczecinie – wokół miasta Szczecin. </a:t>
            </a:r>
          </a:p>
          <a:p>
            <a:pPr>
              <a:spcBef>
                <a:spcPts val="0"/>
              </a:spcBef>
            </a:pPr>
            <a:r>
              <a:rPr lang="pl-PL" sz="12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Proces dotyczy obszarów w zarządzie PGL LP.</a:t>
            </a:r>
          </a:p>
          <a:p>
            <a:pPr>
              <a:spcBef>
                <a:spcPts val="0"/>
              </a:spcBef>
            </a:pPr>
            <a:endParaRPr lang="pl-PL" sz="1200" dirty="0">
              <a:solidFill>
                <a:srgbClr val="000000"/>
              </a:solidFill>
              <a:latin typeface="+mn-lt"/>
              <a:ea typeface="Lato"/>
              <a:cs typeface="Lato"/>
              <a:sym typeface="Lato"/>
            </a:endParaRPr>
          </a:p>
          <a:p>
            <a:pPr>
              <a:spcBef>
                <a:spcPts val="0"/>
              </a:spcBef>
            </a:pPr>
            <a:r>
              <a:rPr lang="pl-PL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Przy Szczecinie wskazany obszar dotyczy  nadleśnictw</a:t>
            </a:r>
            <a:r>
              <a:rPr lang="pl-PL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</a:pPr>
            <a:endParaRPr lang="pl-PL" sz="1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228600" indent="0">
              <a:spcBef>
                <a:spcPts val="0"/>
              </a:spcBef>
            </a:pPr>
            <a:r>
              <a:rPr lang="pl-PL" sz="1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Gryfino</a:t>
            </a:r>
            <a:r>
              <a:rPr lang="pl-PL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– pow. ponad 18,8 tys. ha (w tym pow. obrębu Rozdoły – 9,5 tys. ha)</a:t>
            </a:r>
          </a:p>
          <a:p>
            <a:pPr marL="228600" indent="0">
              <a:spcBef>
                <a:spcPts val="0"/>
              </a:spcBef>
            </a:pPr>
            <a:r>
              <a:rPr lang="pl-PL" sz="1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Kliniska</a:t>
            </a:r>
            <a:r>
              <a:rPr lang="pl-PL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– pow. ponad 23 tys. ha</a:t>
            </a:r>
          </a:p>
          <a:p>
            <a:pPr marL="228600" indent="0">
              <a:spcBef>
                <a:spcPts val="0"/>
              </a:spcBef>
            </a:pPr>
            <a:r>
              <a:rPr lang="pl-PL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Trzebież</a:t>
            </a:r>
            <a:r>
              <a:rPr lang="pl-PL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– pow. około 25 tys. ha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endParaRPr lang="pl-PL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38002" y="116100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Czego dotyczył pilotaż </a:t>
            </a:r>
            <a:endParaRPr sz="2800"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138002" y="1769092"/>
            <a:ext cx="9078426" cy="431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300"/>
              <a:defRPr/>
            </a:pPr>
            <a:endParaRPr lang="pl-PL" sz="14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b="1" dirty="0"/>
              <a:t>Członkowie zespołu ds. lasów społecznych wokół Szczecina (według kolejności alfabetycznej):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endParaRPr lang="pl-PL" sz="12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Anna </a:t>
            </a:r>
            <a:r>
              <a:rPr lang="pl-PL" sz="1200" dirty="0" err="1"/>
              <a:t>Chamratowicz</a:t>
            </a:r>
            <a:r>
              <a:rPr lang="pl-PL" sz="1200" dirty="0"/>
              <a:t>, Gmina Police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Piotr Cielecki, Gmina Stare Czarnowo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Norbert </a:t>
            </a:r>
            <a:r>
              <a:rPr lang="pl-PL" sz="1200" dirty="0" err="1"/>
              <a:t>Dowejko</a:t>
            </a:r>
            <a:r>
              <a:rPr lang="pl-PL" sz="1200" dirty="0"/>
              <a:t>, Barlinek Inwestycje </a:t>
            </a:r>
            <a:r>
              <a:rPr lang="pl-PL" sz="1200" dirty="0" err="1"/>
              <a:t>Sp</a:t>
            </a:r>
            <a:r>
              <a:rPr lang="pl-PL" sz="1200" dirty="0"/>
              <a:t> z o.o.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Katarzyna Dziubak, Zespół Parków Krajobrazowych - Zachodniopomorski Urząd Marszałkowski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Marcin Dziubak, Związek Leśników Polskich w Rzeczpospolitej Polskiej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Magdalena </a:t>
            </a:r>
            <a:r>
              <a:rPr lang="pl-PL" sz="1200" dirty="0" err="1"/>
              <a:t>Filiks</a:t>
            </a:r>
            <a:r>
              <a:rPr lang="pl-PL" sz="1200" dirty="0"/>
              <a:t>, posłanka na Sejm RP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Patrycja </a:t>
            </a:r>
            <a:r>
              <a:rPr lang="pl-PL" sz="1200" dirty="0" err="1"/>
              <a:t>Gągorek-Iwasyszyn</a:t>
            </a:r>
            <a:r>
              <a:rPr lang="pl-PL" sz="1200" dirty="0"/>
              <a:t>, Starostwo Powiatowe w Gryfinie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Wojciech Gil, Instytut Badawczy Leśnictwa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Marcelina Gosiewska, Krajowa Sekcja Pracowników Leśnictwa NSZZ „Solidarność”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Eliza Grabowska, Ogólnopolskie Towarzystwo Ochrony Ptaków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Monika Gregor, Gmina Kołbaskowo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Patrycja Gross, Gmina Stargard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Jan </a:t>
            </a:r>
            <a:r>
              <a:rPr lang="pl-PL" sz="1200" dirty="0" err="1"/>
              <a:t>Grzyś</a:t>
            </a:r>
            <a:r>
              <a:rPr lang="pl-PL" sz="1200" dirty="0"/>
              <a:t>, Nadleśnictwo Kliniska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Paweł </a:t>
            </a:r>
            <a:r>
              <a:rPr lang="pl-PL" sz="1200" dirty="0" err="1"/>
              <a:t>Guzikowski</a:t>
            </a:r>
            <a:r>
              <a:rPr lang="pl-PL" sz="1200" dirty="0"/>
              <a:t>, Biuro Urządzania Lasu i Geodezji Leśnej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Paweł Gzyl, RDLP w Szczecinie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Ryszard Hoszowski, Nadleśnictwo Kliniska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Robert Jastrzębski, Polski Związek Łowiecki, Koło Łowieckie Orzeł Szczecin - </a:t>
            </a:r>
            <a:r>
              <a:rPr lang="pl-PL" sz="1200" dirty="0" err="1"/>
              <a:t>Śmierdnica</a:t>
            </a:r>
            <a:endParaRPr lang="pl-PL" sz="12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Paweł Kamiński, Związek Harcerstwa Polskiego, Główna Kwatera ZHP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endParaRPr lang="pl-PL" sz="14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400" dirty="0"/>
              <a:t>    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00817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38002" y="116100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Czego dotyczył pilotaż </a:t>
            </a:r>
            <a:endParaRPr sz="2800"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138002" y="1769092"/>
            <a:ext cx="9078426" cy="431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b="1" dirty="0"/>
              <a:t>cd członkowie zespołu ds. lasów społecznych wokół Szczecina (według kolejności alfabetycznej):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endParaRPr lang="pl-PL" sz="12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Mariusz </a:t>
            </a:r>
            <a:r>
              <a:rPr lang="pl-PL" sz="1200" dirty="0" err="1"/>
              <a:t>Kłembowski</a:t>
            </a:r>
            <a:r>
              <a:rPr lang="pl-PL" sz="1200" dirty="0"/>
              <a:t>, Związek Harcerstwa Polskiego, Chorągiew Zachodniopomorska w Szczecinie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Zbigniew Kłosowski, Ministerstwo Klimatu i Środowiska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Wojciech Knapski, Krajowa Sekcja Leśnictwa i Ochrony Środowiska ZZ "Budowlani”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Katarzyna Król-</a:t>
            </a:r>
            <a:r>
              <a:rPr lang="pl-PL" sz="1200" dirty="0" err="1"/>
              <a:t>Korpalska</a:t>
            </a:r>
            <a:r>
              <a:rPr lang="pl-PL" sz="1200" dirty="0"/>
              <a:t>, Starostwo Powiatowe w Goleniowie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Marcin Lewicki, Gmina Kobylanka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Krzysztof Matuszak, Zakład Usług Komunalnych – Urząd Miasta Szczecin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Kazimierz </a:t>
            </a:r>
            <a:r>
              <a:rPr lang="pl-PL" sz="1200" dirty="0" err="1"/>
              <a:t>Mendak</a:t>
            </a:r>
            <a:r>
              <a:rPr lang="pl-PL" sz="1200" dirty="0"/>
              <a:t>, Związek Leśników Polskich w Rzeczpospolitej Polskiej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Andrzej </a:t>
            </a:r>
            <a:r>
              <a:rPr lang="pl-PL" sz="1200" dirty="0" err="1"/>
              <a:t>Miluch</a:t>
            </a:r>
            <a:r>
              <a:rPr lang="pl-PL" sz="1200" dirty="0"/>
              <a:t>, Gmina Dobra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Paweł Pawlaczyk, Klub Przyrodników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Anna Pikus, Dyrekcja Generalna Lasów Państwowych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Adam Rudawski, Wojewoda Zachodniopomorski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Stefan </a:t>
            </a:r>
            <a:r>
              <a:rPr lang="pl-PL" sz="1200" dirty="0" err="1"/>
              <a:t>Ryder</a:t>
            </a:r>
            <a:r>
              <a:rPr lang="pl-PL" sz="1200" dirty="0"/>
              <a:t>, Stowarzyszenie na Rzecz Wspierania Bioróżnorodności „Matecznik” - Wiceprezes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Maciej </a:t>
            </a:r>
            <a:r>
              <a:rPr lang="pl-PL" sz="1200" dirty="0" err="1"/>
              <a:t>Sobieraj</a:t>
            </a:r>
            <a:r>
              <a:rPr lang="pl-PL" sz="1200" dirty="0"/>
              <a:t>, Fundacja dla Klimatu i Bioróżnorodności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Bartosz Standio, Polski Związek Łowiecki, Koło Łowieckie nr 16 Bory Kujańskie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Tadeusz Stolarski, Polski Związek Łowiecki, Koło Łowieckie Orzeł Szczecin - </a:t>
            </a:r>
            <a:r>
              <a:rPr lang="pl-PL" sz="1200" dirty="0" err="1"/>
              <a:t>Śmierdnica</a:t>
            </a:r>
            <a:endParaRPr lang="pl-PL" sz="12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Andrzej Tryba, Zakład Usług Leśnych Margo-Drew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Piotr Waloch, RDOŚ w Szczecinie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    Grzegorz Wojtkowiak, Nadleśnictwo Trzebież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endParaRPr lang="pl-PL" sz="12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Skład zespołu określiły kolejne polecenia Ministra Klimatu i Środowiska. 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200" dirty="0"/>
              <a:t>Zespół działa w oparciu o decyzję dyrektora RDLP w Szczecinie.</a:t>
            </a:r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400" dirty="0"/>
              <a:t>    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15706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38002" y="116100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Czego dotyczył pilotaż </a:t>
            </a:r>
            <a:endParaRPr sz="2800"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138002" y="1769092"/>
            <a:ext cx="9078426" cy="431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300"/>
              <a:defRPr/>
            </a:pPr>
            <a:endParaRPr lang="pl-PL" sz="14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endParaRPr lang="pl-PL" sz="1400" dirty="0"/>
          </a:p>
          <a:p>
            <a:pPr marL="0" lvl="0" indent="0">
              <a:spcBef>
                <a:spcPts val="0"/>
              </a:spcBef>
              <a:buSzPts val="2300"/>
              <a:defRPr/>
            </a:pPr>
            <a:r>
              <a:rPr lang="pl-PL" sz="1600" b="1" dirty="0"/>
              <a:t>Cel zespołu: </a:t>
            </a:r>
          </a:p>
          <a:p>
            <a:pPr marL="342900" indent="-342900"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Opracowanie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propozycji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lokalizacji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obszarów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o </a:t>
            </a: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wiodącej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funkcji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społecznej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spc="4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wokół</a:t>
            </a:r>
            <a:r>
              <a:rPr lang="en-US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pl-PL" sz="1600" spc="4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miasta Szczecin</a:t>
            </a:r>
          </a:p>
          <a:p>
            <a:pPr marL="342900" indent="-342900"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en-US" sz="160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Opracowanie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propozycji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zasad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gospodarowania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pl-PL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wyżej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wybranych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obszarach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endParaRPr lang="pl-PL" sz="1600" dirty="0">
              <a:solidFill>
                <a:srgbClr val="000000"/>
              </a:solidFill>
              <a:latin typeface="+mn-lt"/>
              <a:ea typeface="Lato Bold"/>
              <a:cs typeface="Lato Bold"/>
              <a:sym typeface="Lato Bold"/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endParaRPr lang="pl-PL" sz="1400" dirty="0">
              <a:solidFill>
                <a:srgbClr val="000000"/>
              </a:solidFill>
              <a:latin typeface="+mn-lt"/>
              <a:ea typeface="Lato Bold"/>
              <a:cs typeface="Lato Bold"/>
              <a:sym typeface="Lato Bold"/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600" b="1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Podstawa opracowania: </a:t>
            </a: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R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ekomendacj</a:t>
            </a:r>
            <a:r>
              <a:rPr lang="pl-PL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e i wytyczne wypracowane podczas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Ogólnopolskiej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Narady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Lasach</a:t>
            </a:r>
            <a:r>
              <a:rPr lang="pl-PL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dotyczących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lasów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wiodącej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funkcji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społecznej</a:t>
            </a:r>
            <a:r>
              <a:rPr lang="pl-PL" sz="1600" dirty="0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, zatwierdzone przez </a:t>
            </a:r>
            <a:r>
              <a:rPr lang="pl-PL" sz="1600" dirty="0" err="1">
                <a:solidFill>
                  <a:srgbClr val="000000"/>
                </a:solidFill>
                <a:latin typeface="+mn-lt"/>
                <a:ea typeface="Lato"/>
                <a:cs typeface="Lato"/>
                <a:sym typeface="Lato"/>
              </a:rPr>
              <a:t>MKiŚ</a:t>
            </a:r>
            <a:endParaRPr lang="pl-PL" sz="1600" dirty="0">
              <a:solidFill>
                <a:srgbClr val="000000"/>
              </a:solidFill>
              <a:latin typeface="+mn-lt"/>
              <a:ea typeface="Lato"/>
              <a:cs typeface="Lato"/>
              <a:sym typeface="Lato"/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endParaRPr lang="pl-PL" sz="1400" dirty="0">
              <a:solidFill>
                <a:srgbClr val="000000"/>
              </a:solidFill>
              <a:latin typeface="+mn-lt"/>
              <a:ea typeface="Lato"/>
              <a:cs typeface="Lato"/>
              <a:sym typeface="Lato"/>
            </a:endParaRPr>
          </a:p>
          <a:p>
            <a:pPr marL="0" indent="0"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  <a:latin typeface="+mn-lt"/>
                <a:ea typeface="Lato Bold"/>
                <a:cs typeface="Lato Bold"/>
                <a:sym typeface="Lato Bold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  <a:ea typeface="Lato Bold"/>
              <a:cs typeface="Lato Bold"/>
              <a:sym typeface="Lato Bold"/>
            </a:endParaRPr>
          </a:p>
          <a:p>
            <a:pPr marL="342900" indent="-342900">
              <a:spcBef>
                <a:spcPts val="0"/>
              </a:spcBef>
              <a:buSzPts val="2300"/>
              <a:buFont typeface="Arial"/>
              <a:buChar char="•"/>
              <a:defRPr/>
            </a:pPr>
            <a:endParaRPr lang="en-US" sz="1400" spc="40" dirty="0">
              <a:solidFill>
                <a:srgbClr val="000000"/>
              </a:solidFill>
              <a:latin typeface="+mn-lt"/>
              <a:ea typeface="Lato Bold"/>
              <a:cs typeface="Lato Bold"/>
              <a:sym typeface="Lato Bold"/>
            </a:endParaRPr>
          </a:p>
          <a:p>
            <a:pPr marL="342900" lvl="0" indent="-342900">
              <a:spcBef>
                <a:spcPts val="0"/>
              </a:spcBef>
              <a:buSzPts val="2300"/>
              <a:buFont typeface="Arial"/>
              <a:buChar char="•"/>
              <a:defRPr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347488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Obraz zawierający ubrania, osoba, człowiek, meble&#10;&#10;Opis wygenerowany automatycznie">
            <a:extLst>
              <a:ext uri="{FF2B5EF4-FFF2-40B4-BE49-F238E27FC236}">
                <a16:creationId xmlns:a16="http://schemas.microsoft.com/office/drawing/2014/main" id="{677C1BB8-485A-6E73-87FD-5DBC7B149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88" y="1254259"/>
            <a:ext cx="8892423" cy="483525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289853" y="5781737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Pierwsze spotkanie</a:t>
            </a:r>
          </a:p>
        </p:txBody>
      </p:sp>
    </p:spTree>
    <p:extLst>
      <p:ext uri="{BB962C8B-B14F-4D97-AF65-F5344CB8AC3E}">
        <p14:creationId xmlns:p14="http://schemas.microsoft.com/office/powerpoint/2010/main" val="345642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2;p4"/>
          <p:cNvSpPr txBox="1">
            <a:spLocks noGrp="1"/>
          </p:cNvSpPr>
          <p:nvPr>
            <p:ph type="title"/>
          </p:nvPr>
        </p:nvSpPr>
        <p:spPr>
          <a:xfrm>
            <a:off x="292969" y="1168185"/>
            <a:ext cx="872648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r>
              <a:rPr lang="en-US" sz="2800" i="0" u="none" strike="noStrike" cap="none" dirty="0" err="1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Kluczowe</a:t>
            </a:r>
            <a:r>
              <a:rPr lang="en-US" sz="2800" i="0" u="none" strike="noStrike" cap="none" dirty="0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800" i="0" u="none" strike="noStrike" cap="none" dirty="0" err="1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kwestie</a:t>
            </a:r>
            <a:r>
              <a:rPr lang="en-US" sz="2800" i="0" u="none" strike="noStrike" cap="none" dirty="0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, </a:t>
            </a:r>
            <a:r>
              <a:rPr lang="en-US" sz="2800" i="0" u="none" strike="noStrike" cap="none" dirty="0" err="1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które</a:t>
            </a:r>
            <a:r>
              <a:rPr lang="en-US" sz="2800" i="0" u="none" strike="noStrike" cap="none" dirty="0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800" i="0" u="none" strike="noStrike" cap="none" dirty="0" err="1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były</a:t>
            </a:r>
            <a:r>
              <a:rPr lang="en-US" sz="2800" i="0" u="none" strike="noStrike" cap="none" dirty="0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800" i="0" u="none" strike="noStrike" cap="none" dirty="0" err="1">
                <a:solidFill>
                  <a:srgbClr val="005023"/>
                </a:solidFill>
                <a:latin typeface="+mn-lt"/>
                <a:ea typeface="IBM Plex Sans"/>
                <a:cs typeface="IBM Plex Sans"/>
                <a:sym typeface="IBM Plex Sans"/>
              </a:rPr>
              <a:t>poruszane</a:t>
            </a:r>
            <a:endParaRPr sz="280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  <p:sp>
        <p:nvSpPr>
          <p:cNvPr id="8" name="Google Shape;109;p4"/>
          <p:cNvSpPr txBox="1"/>
          <p:nvPr/>
        </p:nvSpPr>
        <p:spPr>
          <a:xfrm flipH="1">
            <a:off x="403302" y="1016899"/>
            <a:ext cx="892097" cy="38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en-US" sz="18018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0;p4"/>
          <p:cNvSpPr txBox="1"/>
          <p:nvPr/>
        </p:nvSpPr>
        <p:spPr>
          <a:xfrm>
            <a:off x="4036483" y="2689512"/>
            <a:ext cx="1183362" cy="334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en-US" sz="18018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1;p4"/>
          <p:cNvSpPr txBox="1"/>
          <p:nvPr/>
        </p:nvSpPr>
        <p:spPr>
          <a:xfrm>
            <a:off x="7403124" y="1302762"/>
            <a:ext cx="1420500" cy="27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en-US" sz="18018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3;p4"/>
          <p:cNvSpPr txBox="1"/>
          <p:nvPr/>
        </p:nvSpPr>
        <p:spPr>
          <a:xfrm>
            <a:off x="0" y="4242789"/>
            <a:ext cx="27339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Opracowanie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propozycji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lokalizacji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obszarów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br>
              <a:rPr lang="pl-PL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</a:b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o </a:t>
            </a: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wiodącej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funkcji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społecznej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pc="4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wokół</a:t>
            </a:r>
            <a:r>
              <a:rPr lang="en-US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pl-PL" spc="4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miasta Szczecin</a:t>
            </a:r>
            <a:endParaRPr lang="en-US" spc="40" dirty="0">
              <a:solidFill>
                <a:srgbClr val="000000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sp>
        <p:nvSpPr>
          <p:cNvPr id="12" name="Google Shape;115;p4"/>
          <p:cNvSpPr txBox="1"/>
          <p:nvPr/>
        </p:nvSpPr>
        <p:spPr>
          <a:xfrm>
            <a:off x="3112630" y="3082751"/>
            <a:ext cx="303106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Opracowanie</a:t>
            </a:r>
            <a:r>
              <a:rPr lang="en-US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propozycji</a:t>
            </a:r>
            <a:r>
              <a:rPr lang="en-US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zasad</a:t>
            </a:r>
            <a:r>
              <a:rPr lang="en-US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gospodarowania</a:t>
            </a:r>
            <a:r>
              <a:rPr lang="en-US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na</a:t>
            </a:r>
            <a:r>
              <a:rPr lang="en-US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wybranych</a:t>
            </a:r>
            <a:r>
              <a:rPr lang="en-US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obszarach</a:t>
            </a:r>
            <a:r>
              <a:rPr lang="en-US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79379FC-6126-056E-9A32-E60F11D48A06}"/>
              </a:ext>
            </a:extLst>
          </p:cNvPr>
          <p:cNvSpPr txBox="1"/>
          <p:nvPr/>
        </p:nvSpPr>
        <p:spPr>
          <a:xfrm>
            <a:off x="6403755" y="4516062"/>
            <a:ext cx="2478386" cy="76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Wzmocnienie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współpracy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pomiędzy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lokalnymi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społecznościami</a:t>
            </a:r>
            <a:endParaRPr lang="en-US" sz="1400" dirty="0">
              <a:solidFill>
                <a:srgbClr val="000000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63079578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2355</Words>
  <Application>Microsoft Office PowerPoint</Application>
  <PresentationFormat>Pokaz na ekranie (4:3)</PresentationFormat>
  <Paragraphs>285</Paragraphs>
  <Slides>35</Slides>
  <Notes>35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2" baseType="lpstr">
      <vt:lpstr>IBM Plex Sans</vt:lpstr>
      <vt:lpstr>Arial</vt:lpstr>
      <vt:lpstr>Calibri</vt:lpstr>
      <vt:lpstr>Play</vt:lpstr>
      <vt:lpstr>Times New Roman</vt:lpstr>
      <vt:lpstr>Wingdings</vt:lpstr>
      <vt:lpstr>Motyw pakietu Office</vt:lpstr>
      <vt:lpstr>Prezentacja programu PowerPoint</vt:lpstr>
      <vt:lpstr>Prezentacja programu PowerPoint</vt:lpstr>
      <vt:lpstr>Czego dotyczył proces</vt:lpstr>
      <vt:lpstr>Czego dotyczył pilotaż </vt:lpstr>
      <vt:lpstr>Czego dotyczył pilotaż </vt:lpstr>
      <vt:lpstr>Czego dotyczył pilotaż </vt:lpstr>
      <vt:lpstr>Czego dotyczył pilotaż </vt:lpstr>
      <vt:lpstr>Prezentacja programu PowerPoint</vt:lpstr>
      <vt:lpstr>Kluczowe kwestie, które były poruszane</vt:lpstr>
      <vt:lpstr>Prezentacja programu PowerPoint</vt:lpstr>
      <vt:lpstr>O czym rozmawialiśmy</vt:lpstr>
      <vt:lpstr>O czym rozmawialiśmy</vt:lpstr>
      <vt:lpstr>O czym rozmawialiśmy</vt:lpstr>
      <vt:lpstr>O czym rozmawialiśmy</vt:lpstr>
      <vt:lpstr>O czym rozmawialiśmy</vt:lpstr>
      <vt:lpstr>Prezentacja programu PowerPoint</vt:lpstr>
      <vt:lpstr>Jak zorganizowany był dialog</vt:lpstr>
      <vt:lpstr>Prezentacja programu PowerPoint</vt:lpstr>
      <vt:lpstr>Prezentacja programu PowerPoint</vt:lpstr>
      <vt:lpstr>Kalendarium</vt:lpstr>
      <vt:lpstr>Kalendarium</vt:lpstr>
      <vt:lpstr>Prezentacja programu PowerPoint</vt:lpstr>
      <vt:lpstr>Uczestnicy</vt:lpstr>
      <vt:lpstr>Uczestnicy</vt:lpstr>
      <vt:lpstr>Prezentacja programu PowerPoint</vt:lpstr>
      <vt:lpstr>Jak informowaliśmy o pilotażu szerszą społeczność</vt:lpstr>
      <vt:lpstr>Prezentacja programu PowerPoint</vt:lpstr>
      <vt:lpstr>Co uzgodniliśmy</vt:lpstr>
      <vt:lpstr>Opis skutków uzgodnień</vt:lpstr>
      <vt:lpstr>Wnioski i rekomendacje</vt:lpstr>
      <vt:lpstr>Prezentacja programu PowerPoint</vt:lpstr>
      <vt:lpstr>Co dalej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Aleksandra Wadas</cp:lastModifiedBy>
  <cp:revision>94</cp:revision>
  <cp:lastPrinted>2024-10-25T14:08:39Z</cp:lastPrinted>
  <dcterms:created xsi:type="dcterms:W3CDTF">2016-09-09T09:29:50Z</dcterms:created>
  <dcterms:modified xsi:type="dcterms:W3CDTF">2024-10-30T11:35:10Z</dcterms:modified>
</cp:coreProperties>
</file>