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E590BA-DD9F-4A59-8021-FE642EF4376E}" type="datetimeFigureOut">
              <a:rPr lang="pl-PL" smtClean="0"/>
              <a:t>2018-07-09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neta.Iwanowska@ms.gov.pl" TargetMode="External"/><Relationship Id="rId2" Type="http://schemas.openxmlformats.org/officeDocument/2006/relationships/hyperlink" Target="mailto:Agnieszka.Okun-Kadej@ms.gov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7307152" cy="2184858"/>
          </a:xfrm>
        </p:spPr>
        <p:txBody>
          <a:bodyPr>
            <a:noAutofit/>
          </a:bodyPr>
          <a:lstStyle/>
          <a:p>
            <a:r>
              <a:rPr lang="pl-PL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PRZEWODNIK </a:t>
            </a:r>
            <a:r>
              <a:rPr lang="pl-PL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DLA </a:t>
            </a:r>
            <a:r>
              <a:rPr lang="pl-PL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KANDYDATÓW </a:t>
            </a:r>
            <a:r>
              <a:rPr lang="pl-PL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APLIKUJĄCYCH </a:t>
            </a:r>
            <a:r>
              <a:rPr lang="pl-PL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NA </a:t>
            </a:r>
            <a:r>
              <a:rPr lang="pl-PL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WOLNE STANOWISKA NIEBĘDĄCE WYŻSZYMI </a:t>
            </a:r>
            <a:r>
              <a:rPr lang="pl-PL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 </a:t>
            </a:r>
            <a:r>
              <a:rPr lang="pl-PL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SŁUŻBIE CYWILNEJ </a:t>
            </a:r>
            <a:r>
              <a:rPr lang="pl-PL" sz="20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l-PL" sz="200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    </a:t>
            </a:r>
            <a:r>
              <a:rPr lang="pl-PL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 </a:t>
            </a:r>
            <a:r>
              <a:rPr lang="pl-PL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MINISTERSTWIE SPRAWIEDLIWOŚCI</a:t>
            </a:r>
            <a: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2987824" y="4725144"/>
            <a:ext cx="5400600" cy="913656"/>
          </a:xfrm>
        </p:spPr>
        <p:txBody>
          <a:bodyPr>
            <a:normAutofit/>
          </a:bodyPr>
          <a:lstStyle/>
          <a:p>
            <a:pPr algn="just"/>
            <a:r>
              <a:rPr lang="pl-PL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czyli jak uniknąć błędów formalnych</a:t>
            </a:r>
          </a:p>
        </p:txBody>
      </p:sp>
    </p:spTree>
    <p:extLst>
      <p:ext uri="{BB962C8B-B14F-4D97-AF65-F5344CB8AC3E}">
        <p14:creationId xmlns:p14="http://schemas.microsoft.com/office/powerpoint/2010/main" val="239548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61824"/>
          </a:xfrm>
        </p:spPr>
        <p:txBody>
          <a:bodyPr/>
          <a:lstStyle/>
          <a:p>
            <a:pPr algn="ctr"/>
            <a:r>
              <a:rPr lang="pl-PL" sz="1800" dirty="0">
                <a:ln>
                  <a:solidFill>
                    <a:srgbClr val="323232"/>
                  </a:solidFill>
                </a:ln>
                <a:solidFill>
                  <a:srgbClr val="00B050"/>
                </a:solidFill>
                <a:effectLst/>
              </a:rPr>
              <a:t>WYMAGANIA FORMALNE - WYNIKAJĄCE Z OPISU WAKUJĄCEGO STANOWISKA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98004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PRZYKŁADY</a:t>
            </a:r>
            <a:r>
              <a:rPr lang="pl-PL" b="1" dirty="0" smtClean="0"/>
              <a:t>: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świadectwo pracy potwierdzające pracę np. w </a:t>
            </a:r>
            <a:r>
              <a:rPr lang="pl-PL" dirty="0"/>
              <a:t>charakterze specjalisty w dziale HR </a:t>
            </a:r>
            <a:r>
              <a:rPr lang="pl-PL" sz="25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nie wyczerpie  </a:t>
            </a:r>
            <a:r>
              <a:rPr lang="pl-PL" dirty="0"/>
              <a:t>wymagań posiadania doświadczenia zawodowego w zakresie np. prowadzenia polityki szkoleniowej firmy </a:t>
            </a:r>
            <a:r>
              <a:rPr lang="pl-PL" dirty="0" smtClean="0"/>
              <a:t>– </a:t>
            </a:r>
            <a:r>
              <a:rPr lang="pl-PL" dirty="0"/>
              <a:t>aplikację </a:t>
            </a:r>
            <a:r>
              <a:rPr lang="pl-PL" dirty="0" smtClean="0"/>
              <a:t>prosimy wówczas uzupełnić </a:t>
            </a:r>
            <a:r>
              <a:rPr lang="pl-PL" dirty="0"/>
              <a:t>o dokumenty precyzujące zakres wykonywanych zadań, np. zakres czynności, opis stanowiska pracy, powierzenie obowiązków, zaświadczenie czy inne dokumenty, z których jasno </a:t>
            </a:r>
            <a:r>
              <a:rPr lang="pl-PL" dirty="0" smtClean="0"/>
              <a:t>wynika zakres wykonywanych zadań;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kopia </a:t>
            </a:r>
            <a:r>
              <a:rPr lang="pl-PL" dirty="0"/>
              <a:t>umowy o pracę </a:t>
            </a:r>
            <a:r>
              <a:rPr lang="pl-PL" dirty="0" smtClean="0"/>
              <a:t>zawartej np. </a:t>
            </a:r>
            <a:r>
              <a:rPr lang="pl-PL" dirty="0"/>
              <a:t>rok wcześniej, </a:t>
            </a:r>
            <a:r>
              <a:rPr lang="pl-PL" dirty="0" smtClean="0"/>
              <a:t>bez żadnego dokumentu </a:t>
            </a:r>
            <a:br>
              <a:rPr lang="pl-PL" dirty="0" smtClean="0"/>
            </a:br>
            <a:r>
              <a:rPr lang="pl-PL" dirty="0" smtClean="0"/>
              <a:t>(np. zaświadczenia), potwierdzającego, że </a:t>
            </a:r>
            <a:r>
              <a:rPr lang="pl-PL" dirty="0"/>
              <a:t>to </a:t>
            </a: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zatrudnienie trwa nadal</a:t>
            </a:r>
            <a:r>
              <a:rPr lang="pl-PL" dirty="0"/>
              <a:t>, nie </a:t>
            </a:r>
            <a:r>
              <a:rPr lang="pl-PL" dirty="0" smtClean="0"/>
              <a:t>dokumentuje posiadania wymaganego stażu/doświadczenia;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dokumenty </a:t>
            </a:r>
            <a:r>
              <a:rPr lang="pl-PL" dirty="0"/>
              <a:t>potwierdzające ww. </a:t>
            </a:r>
            <a:r>
              <a:rPr lang="pl-PL" dirty="0" smtClean="0"/>
              <a:t>wymaganie muszą być </a:t>
            </a:r>
            <a:r>
              <a:rPr lang="pl-PL" dirty="0"/>
              <a:t>opatrzone </a:t>
            </a:r>
            <a:r>
              <a:rPr lang="pl-PL" dirty="0" smtClean="0"/>
              <a:t>zarówno </a:t>
            </a: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datami, jak i podpisami </a:t>
            </a:r>
            <a:r>
              <a:rPr lang="pl-PL" dirty="0"/>
              <a:t>osób upoważnionych do ich wystawienia – są wówczas jasnym potwierdzeniem zarówno </a:t>
            </a:r>
            <a:r>
              <a:rPr lang="pl-PL" dirty="0" smtClean="0"/>
              <a:t>okresu, </a:t>
            </a:r>
            <a:r>
              <a:rPr lang="pl-PL" dirty="0"/>
              <a:t>jak i obszaru </a:t>
            </a:r>
            <a:r>
              <a:rPr lang="pl-PL" dirty="0" smtClean="0"/>
              <a:t>wymaganego doświadczenia/stażu (wydruk </a:t>
            </a:r>
            <a:r>
              <a:rPr lang="pl-PL" dirty="0"/>
              <a:t>komputerowy tego nie wyczerpuje</a:t>
            </a:r>
            <a:r>
              <a:rPr lang="pl-PL" dirty="0" smtClean="0"/>
              <a:t>);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sytuacji, gdy wymagany staż pracy/ doświadczenie zawodowe wynosi 1 </a:t>
            </a:r>
            <a:r>
              <a:rPr lang="pl-PL" dirty="0" smtClean="0"/>
              <a:t>rok, </a:t>
            </a:r>
            <a:r>
              <a:rPr lang="pl-PL" dirty="0"/>
              <a:t>oferty kandydatów, którzy </a:t>
            </a:r>
            <a:r>
              <a:rPr lang="pl-PL" dirty="0" smtClean="0"/>
              <a:t>nie udokumentowali pełnych 12 miesięcy </a:t>
            </a:r>
            <a:r>
              <a:rPr lang="pl-PL" dirty="0"/>
              <a:t>stażu/doświadczenia, nie będą spełniały wymagań </a:t>
            </a:r>
            <a:r>
              <a:rPr lang="pl-PL" dirty="0" smtClean="0"/>
              <a:t>formalnych.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7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pl-PL" sz="1800" dirty="0">
                <a:ln>
                  <a:solidFill>
                    <a:srgbClr val="323232"/>
                  </a:solidFill>
                </a:ln>
                <a:solidFill>
                  <a:srgbClr val="00B050"/>
                </a:solidFill>
                <a:effectLst/>
              </a:rPr>
              <a:t>WYMAGANIA FORMALNE - WYNIKAJĄCE Z OPISU WAKUJĄCEGO STANOWISKA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69200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sz="3400" b="1" dirty="0"/>
              <a:t>Z</a:t>
            </a:r>
            <a:r>
              <a:rPr lang="pl-PL" sz="3400" b="1" dirty="0" smtClean="0"/>
              <a:t>najomość </a:t>
            </a:r>
            <a:r>
              <a:rPr lang="pl-PL" sz="3400" b="1" dirty="0"/>
              <a:t>języków </a:t>
            </a:r>
            <a:r>
              <a:rPr lang="pl-PL" sz="3400" b="1" dirty="0" smtClean="0"/>
              <a:t>obcych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aby potwierdzić znajomość </a:t>
            </a:r>
            <a:r>
              <a:rPr lang="pl-PL" dirty="0"/>
              <a:t>języka obcego na </a:t>
            </a:r>
            <a:r>
              <a:rPr lang="pl-PL" dirty="0" smtClean="0"/>
              <a:t>wskazanym w ogłoszeniu poziomie prosimy złożyć kopię </a:t>
            </a:r>
            <a:r>
              <a:rPr lang="pl-PL" dirty="0"/>
              <a:t>dokumentu określonego w załączniku nr 2 do </a:t>
            </a:r>
            <a:r>
              <a:rPr lang="pl-PL" dirty="0" smtClean="0"/>
              <a:t>rozporządzenia </a:t>
            </a:r>
            <a:r>
              <a:rPr lang="pl-PL" dirty="0"/>
              <a:t>Prezesa Rady Ministrów, z dnia 16 grudnia 2009 r. w sprawie sposobu przeprowadzania postępowania kwalifikacyjnego w służbie cywilnej (Dz. U. Nr 218, poz. 1695) </a:t>
            </a:r>
            <a:r>
              <a:rPr lang="pl-PL" dirty="0" smtClean="0"/>
              <a:t>– </a:t>
            </a:r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wyłącznie </a:t>
            </a:r>
            <a:r>
              <a:rPr lang="pl-PL" sz="27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wymienione w </a:t>
            </a:r>
            <a:r>
              <a:rPr lang="pl-PL" sz="27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ww. rozporządzeniu </a:t>
            </a:r>
            <a:r>
              <a:rPr lang="pl-PL" sz="27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dokumenty </a:t>
            </a:r>
            <a:r>
              <a:rPr lang="pl-PL" dirty="0" smtClean="0"/>
              <a:t>zwalniają kandydata z konieczności sprawdzenia znajomości języka; 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przypadku składania kopii dyplomu ukończenia Krajowej Szkoły Administracji Publicznej </a:t>
            </a:r>
            <a:r>
              <a:rPr lang="pl-PL" dirty="0" smtClean="0"/>
              <a:t>prosimy </a:t>
            </a:r>
            <a:r>
              <a:rPr lang="pl-PL" dirty="0"/>
              <a:t>złożyć dodatkowo zaświadczenie potwierdzające znajomość języka obcego wydane przez KSAP, jeśli z treści dyplomu ukończenia KSAP nie wynika, że absolwent Szkoły posiada znajomość tego </a:t>
            </a:r>
            <a:r>
              <a:rPr lang="pl-PL" dirty="0" smtClean="0"/>
              <a:t>języka</a:t>
            </a:r>
            <a:r>
              <a:rPr lang="pl-PL" dirty="0"/>
              <a:t>;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osoby</a:t>
            </a:r>
            <a:r>
              <a:rPr lang="pl-PL" dirty="0"/>
              <a:t>, które nie złożą dokumentu potwierdzającego znajomość języka obcego w jeden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wyżej wymienionych sposobów, zostaną poddane procedurze sprawdzającej.</a:t>
            </a:r>
          </a:p>
          <a:p>
            <a:pPr marL="0" indent="0" algn="just">
              <a:buNone/>
            </a:pPr>
            <a:endParaRPr lang="pl-PL" dirty="0"/>
          </a:p>
          <a:p>
            <a:pPr marL="0" lvl="0" indent="0" algn="just">
              <a:buNone/>
            </a:pPr>
            <a:r>
              <a:rPr lang="pl-PL" sz="3400" b="1" dirty="0"/>
              <a:t>K</a:t>
            </a:r>
            <a:r>
              <a:rPr lang="pl-PL" sz="3400" b="1" dirty="0" smtClean="0"/>
              <a:t>opie </a:t>
            </a:r>
            <a:r>
              <a:rPr lang="pl-PL" sz="3400" b="1" dirty="0"/>
              <a:t>dokumentów potwierdzających spełnianie wymagań dodatkowych </a:t>
            </a:r>
            <a:endParaRPr lang="pl-PL" sz="3400" dirty="0"/>
          </a:p>
          <a:p>
            <a:pPr marL="0" indent="0" algn="just">
              <a:buNone/>
            </a:pPr>
            <a:r>
              <a:rPr lang="pl-PL" b="1" i="1" dirty="0"/>
              <a:t> </a:t>
            </a:r>
            <a:endParaRPr lang="pl-PL" dirty="0"/>
          </a:p>
          <a:p>
            <a:pPr algn="just"/>
            <a:r>
              <a:rPr lang="pl-PL" dirty="0" smtClean="0"/>
              <a:t>mają </a:t>
            </a:r>
            <a:r>
              <a:rPr lang="pl-PL" dirty="0"/>
              <a:t>charakter fakultatywny i ich brak nie dyskwalifikuje kandydata, jednak w toku postępowania rekrutacyjnego wyłaniany jest kandydat, który spełnia wszystkie wymagania niezbędne i w jak najwyższym stopniu spełnia wymagania dodatkowe, zatem dołączanie takich dokumentów </a:t>
            </a:r>
            <a:r>
              <a:rPr lang="pl-PL" dirty="0" smtClean="0"/>
              <a:t>podwyższa szansę na wygranie konkursu.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67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24128" y="4869160"/>
            <a:ext cx="2962672" cy="1051560"/>
          </a:xfrm>
        </p:spPr>
        <p:txBody>
          <a:bodyPr>
            <a:normAutofit/>
          </a:bodyPr>
          <a:lstStyle/>
          <a:p>
            <a:r>
              <a:rPr lang="pl-PL" sz="1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Opracowanie: </a:t>
            </a:r>
            <a:r>
              <a:rPr lang="pl-PL" sz="900" dirty="0" smtClean="0">
                <a:solidFill>
                  <a:schemeClr val="tx1"/>
                </a:solidFill>
              </a:rPr>
              <a:t/>
            </a:r>
            <a:br>
              <a:rPr lang="pl-PL" sz="900" dirty="0" smtClean="0">
                <a:solidFill>
                  <a:schemeClr val="tx1"/>
                </a:solidFill>
              </a:rPr>
            </a:br>
            <a:r>
              <a:rPr lang="pl-PL" sz="900" b="0" dirty="0" smtClean="0">
                <a:solidFill>
                  <a:schemeClr val="tx1"/>
                </a:solidFill>
                <a:effectLst/>
              </a:rPr>
              <a:t>Joanna Pawłowska</a:t>
            </a:r>
            <a:br>
              <a:rPr lang="pl-PL" sz="900" b="0" dirty="0" smtClean="0">
                <a:solidFill>
                  <a:schemeClr val="tx1"/>
                </a:solidFill>
                <a:effectLst/>
              </a:rPr>
            </a:br>
            <a:r>
              <a:rPr lang="pl-PL" sz="900" b="0" dirty="0" smtClean="0">
                <a:solidFill>
                  <a:schemeClr val="tx1"/>
                </a:solidFill>
                <a:effectLst/>
              </a:rPr>
              <a:t>Wydział Zarządzania Zasobami Ludzkimi</a:t>
            </a:r>
            <a:br>
              <a:rPr lang="pl-PL" sz="900" b="0" dirty="0" smtClean="0">
                <a:solidFill>
                  <a:schemeClr val="tx1"/>
                </a:solidFill>
                <a:effectLst/>
              </a:rPr>
            </a:br>
            <a:r>
              <a:rPr lang="pl-PL" sz="900" b="0" dirty="0" smtClean="0">
                <a:solidFill>
                  <a:schemeClr val="tx1"/>
                </a:solidFill>
                <a:effectLst/>
              </a:rPr>
              <a:t>Biuro Dyrektora Generalnego</a:t>
            </a:r>
            <a:br>
              <a:rPr lang="pl-PL" sz="900" b="0" dirty="0" smtClean="0">
                <a:solidFill>
                  <a:schemeClr val="tx1"/>
                </a:solidFill>
                <a:effectLst/>
              </a:rPr>
            </a:br>
            <a:r>
              <a:rPr lang="pl-PL" sz="900" b="0" dirty="0" smtClean="0">
                <a:solidFill>
                  <a:schemeClr val="tx1"/>
                </a:solidFill>
                <a:effectLst/>
              </a:rPr>
              <a:t>Ministerstwo Sprawiedliwości</a:t>
            </a:r>
            <a:endParaRPr lang="pl-PL" sz="9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/>
              <a:t>Wyrażamy nadzieję, że przewodnik będzie dla Państwa przydatny </a:t>
            </a:r>
            <a:br>
              <a:rPr lang="pl-PL" sz="1800" dirty="0" smtClean="0"/>
            </a:br>
            <a:r>
              <a:rPr lang="pl-PL" sz="1800" dirty="0" smtClean="0"/>
              <a:t>i pozwoli przygotować ofertę spełniającą wymagania formalne.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                                                 Życzymy powodzenia! </a:t>
            </a:r>
            <a:r>
              <a:rPr lang="pl-PL" sz="1800" dirty="0" smtClean="0">
                <a:sym typeface="Wingdings" panose="05000000000000000000" pitchFamily="2" charset="2"/>
              </a:rPr>
              <a:t> </a:t>
            </a:r>
            <a:endParaRPr lang="pl-PL" sz="1800" dirty="0"/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endParaRPr lang="pl-PL" sz="1600" b="1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pl-PL" sz="1600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pl-PL" sz="1600" b="1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pl-PL" sz="16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Kontakt w sprawie naborów w Ministerstwie Sprawiedliwości:</a:t>
            </a:r>
          </a:p>
          <a:p>
            <a:pPr marL="0" indent="0" algn="just">
              <a:buNone/>
            </a:pPr>
            <a:endParaRPr lang="pl-PL" sz="1600" b="1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pl-PL" sz="1500" dirty="0" smtClean="0"/>
              <a:t>Agnieszka </a:t>
            </a:r>
            <a:r>
              <a:rPr lang="pl-PL" sz="1500" dirty="0" err="1" smtClean="0"/>
              <a:t>Okuń</a:t>
            </a:r>
            <a:r>
              <a:rPr lang="pl-PL" sz="1500" dirty="0" smtClean="0"/>
              <a:t> – </a:t>
            </a:r>
            <a:r>
              <a:rPr lang="pl-PL" sz="1500" dirty="0" err="1" smtClean="0"/>
              <a:t>Kadej</a:t>
            </a:r>
            <a:r>
              <a:rPr lang="pl-PL" sz="1500" dirty="0" smtClean="0"/>
              <a:t>,  </a:t>
            </a:r>
            <a:r>
              <a:rPr lang="pl-PL" sz="1500" dirty="0" smtClean="0">
                <a:hlinkClick r:id="rId2"/>
              </a:rPr>
              <a:t>Agnieszka.Okun-Kadej@ms.gov.pl</a:t>
            </a:r>
            <a:r>
              <a:rPr lang="pl-PL" sz="1500" dirty="0" smtClean="0"/>
              <a:t>, tel. (22) 52 12 743</a:t>
            </a:r>
          </a:p>
          <a:p>
            <a:pPr marL="0" indent="0" algn="just">
              <a:buNone/>
            </a:pPr>
            <a:r>
              <a:rPr lang="pl-PL" sz="1600" dirty="0" smtClean="0"/>
              <a:t>Aneta Iwanowska, </a:t>
            </a:r>
            <a:r>
              <a:rPr lang="pl-PL" sz="1600" dirty="0" smtClean="0">
                <a:hlinkClick r:id="rId3"/>
              </a:rPr>
              <a:t>Aneta.Iwanowska@ms.gov.pl</a:t>
            </a:r>
            <a:r>
              <a:rPr lang="pl-PL" sz="1600" dirty="0" smtClean="0"/>
              <a:t>,  tel. (22) 52 12 378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3254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432048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INFORMACJE PODSTAWOWE</a:t>
            </a:r>
            <a:endParaRPr lang="pl-PL" sz="2400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183880" cy="54840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500" dirty="0"/>
          </a:p>
          <a:p>
            <a:pPr algn="just"/>
            <a:r>
              <a:rPr lang="pl-PL" sz="1500" dirty="0" smtClean="0"/>
              <a:t>termin </a:t>
            </a:r>
            <a:r>
              <a:rPr lang="pl-PL" sz="1500" dirty="0"/>
              <a:t>składania dokumentów, wskazany w ogłoszeniu o naborze </a:t>
            </a:r>
            <a:r>
              <a:rPr lang="pl-PL" sz="1500" dirty="0" smtClean="0"/>
              <a:t>będzie dotrzymany również w przypadku ofert nadanych </a:t>
            </a:r>
            <a:r>
              <a:rPr lang="pl-PL" sz="1500" dirty="0"/>
              <a:t>za pośrednictwem operatorów pocztowych/kurierów w ostatnim dniu terminu </a:t>
            </a:r>
            <a:r>
              <a:rPr lang="pl-PL" sz="1500" dirty="0" smtClean="0"/>
              <a:t>składania/ nadsyłania </a:t>
            </a:r>
            <a:r>
              <a:rPr lang="pl-PL" sz="1500" dirty="0"/>
              <a:t>ofert </a:t>
            </a:r>
            <a:r>
              <a:rPr lang="pl-PL" sz="15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(decyduje data </a:t>
            </a:r>
            <a:r>
              <a:rPr lang="pl-PL" sz="15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stempla) – chyba że w ogłoszeniu podano, że decyduje data wpływu oferty do urzędu; </a:t>
            </a:r>
          </a:p>
          <a:p>
            <a:pPr marL="0" indent="0" algn="just">
              <a:buNone/>
            </a:pPr>
            <a:endParaRPr lang="pl-PL" sz="1500" dirty="0"/>
          </a:p>
          <a:p>
            <a:pPr algn="just"/>
            <a:r>
              <a:rPr lang="pl-PL" sz="1500" dirty="0" smtClean="0"/>
              <a:t>weryfikacja </a:t>
            </a:r>
            <a:r>
              <a:rPr lang="pl-PL" sz="1500" dirty="0"/>
              <a:t>ofert pod względem spełniania wymagań formalnych </a:t>
            </a:r>
            <a:r>
              <a:rPr lang="pl-PL" sz="1500" dirty="0" smtClean="0"/>
              <a:t>rozpoczyna </a:t>
            </a:r>
            <a:r>
              <a:rPr lang="pl-PL" sz="1500" dirty="0"/>
              <a:t>się nie wcześniej niż po upływie pięciu dni od </a:t>
            </a:r>
            <a:r>
              <a:rPr lang="pl-PL" sz="1500" dirty="0" smtClean="0"/>
              <a:t>zakończenia </a:t>
            </a:r>
            <a:r>
              <a:rPr lang="pl-PL" sz="1500" dirty="0"/>
              <a:t>publikacji </a:t>
            </a:r>
            <a:r>
              <a:rPr lang="pl-PL" sz="1500" dirty="0" smtClean="0"/>
              <a:t>ogłoszenia (oczekujemy na wpłynięcie wszystkich złożonych przez Państwa ofert); jeśli decyduje data wpływu oferty do urzędu, weryfikacja może rozpocząć się niezwłocznie po zakończeniu publikacji ogłoszenia;</a:t>
            </a:r>
            <a:endParaRPr lang="pl-PL" sz="1500" dirty="0"/>
          </a:p>
          <a:p>
            <a:pPr marL="0" indent="0" algn="just">
              <a:buNone/>
            </a:pPr>
            <a:endParaRPr lang="pl-PL" sz="1500" dirty="0"/>
          </a:p>
          <a:p>
            <a:pPr algn="just"/>
            <a:r>
              <a:rPr lang="pl-PL" sz="1500" dirty="0" smtClean="0"/>
              <a:t>zarówno </a:t>
            </a:r>
            <a:r>
              <a:rPr lang="pl-PL" sz="1500" dirty="0"/>
              <a:t>na kopercie, jak i w liście motywacyjnym </a:t>
            </a:r>
            <a:r>
              <a:rPr lang="pl-PL" sz="1500" dirty="0" smtClean="0"/>
              <a:t>prosimy </a:t>
            </a:r>
            <a:r>
              <a:rPr lang="pl-PL" sz="1500" dirty="0"/>
              <a:t>wskazać </a:t>
            </a:r>
            <a:r>
              <a:rPr lang="pl-PL" sz="1500" dirty="0" smtClean="0"/>
              <a:t>numer </a:t>
            </a:r>
            <a:r>
              <a:rPr lang="pl-PL" sz="1500" dirty="0"/>
              <a:t>ogłoszenia, którego dotyczy aplikacja</a:t>
            </a:r>
            <a:r>
              <a:rPr lang="pl-PL" sz="1500" dirty="0" smtClean="0"/>
              <a:t>;</a:t>
            </a:r>
          </a:p>
          <a:p>
            <a:pPr marL="0" indent="0" algn="just">
              <a:buNone/>
            </a:pPr>
            <a:endParaRPr lang="pl-PL" sz="1500" dirty="0"/>
          </a:p>
          <a:p>
            <a:pPr algn="just"/>
            <a:r>
              <a:rPr lang="pl-PL" sz="1500" dirty="0" smtClean="0"/>
              <a:t>podczas </a:t>
            </a:r>
            <a:r>
              <a:rPr lang="pl-PL" sz="1500" dirty="0"/>
              <a:t>procedury rekrutacyjnej zostaną </a:t>
            </a:r>
            <a:r>
              <a:rPr lang="pl-PL" sz="1500" dirty="0" smtClean="0"/>
              <a:t>sprawdzone </a:t>
            </a:r>
            <a:r>
              <a:rPr lang="pl-PL" sz="15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wszystkie </a:t>
            </a:r>
            <a:r>
              <a:rPr lang="pl-PL" sz="15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kompetencje </a:t>
            </a:r>
            <a:r>
              <a:rPr lang="pl-PL" sz="1500" dirty="0" smtClean="0"/>
              <a:t>(zarówno niezbędne jak i </a:t>
            </a:r>
            <a:r>
              <a:rPr lang="pl-PL" sz="1500" dirty="0"/>
              <a:t>dodatkowe), wskazane w ogłoszeniu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o </a:t>
            </a:r>
            <a:r>
              <a:rPr lang="pl-PL" sz="1500" dirty="0"/>
              <a:t>naborze; Ministerstwo Sprawiedliwości </a:t>
            </a:r>
            <a:r>
              <a:rPr lang="pl-PL" sz="1500" dirty="0" smtClean="0"/>
              <a:t>wskazuje w </a:t>
            </a:r>
            <a:r>
              <a:rPr lang="pl-PL" sz="1500" dirty="0"/>
              <a:t>ogłoszeniu </a:t>
            </a:r>
            <a:r>
              <a:rPr lang="pl-PL" sz="1500" dirty="0" smtClean="0"/>
              <a:t>wszystkie </a:t>
            </a:r>
            <a:r>
              <a:rPr lang="pl-PL" sz="1500" dirty="0"/>
              <a:t>jego </a:t>
            </a:r>
            <a:r>
              <a:rPr lang="pl-PL" sz="1500" dirty="0" smtClean="0"/>
              <a:t>etapy; każda z kompetencji może być badana na dowolnym etapie rekrutacji;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35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INFORMACJE </a:t>
            </a:r>
            <a:r>
              <a:rPr lang="pl-PL" sz="2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PODSTAWOWE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547992"/>
          </a:xfrm>
        </p:spPr>
        <p:txBody>
          <a:bodyPr>
            <a:normAutofit/>
          </a:bodyPr>
          <a:lstStyle/>
          <a:p>
            <a:pPr algn="just"/>
            <a:r>
              <a:rPr lang="pl-PL" sz="1600" dirty="0"/>
              <a:t>do aplikacji </a:t>
            </a:r>
            <a:r>
              <a:rPr lang="pl-PL" sz="16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prosimy nie dołączać </a:t>
            </a:r>
            <a:r>
              <a:rPr lang="pl-PL" sz="1600" dirty="0" smtClean="0"/>
              <a:t>żadnych </a:t>
            </a:r>
            <a:r>
              <a:rPr lang="pl-PL" sz="1600" dirty="0"/>
              <a:t>oryginałów </a:t>
            </a:r>
            <a:r>
              <a:rPr lang="pl-PL" sz="1600" dirty="0" smtClean="0"/>
              <a:t>dokumentów – ma tym etapie nie będą one potrzebne;</a:t>
            </a: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 </a:t>
            </a:r>
          </a:p>
          <a:p>
            <a:pPr algn="just"/>
            <a:r>
              <a:rPr lang="pl-PL" sz="1600" dirty="0" smtClean="0"/>
              <a:t>po </a:t>
            </a:r>
            <a:r>
              <a:rPr lang="pl-PL" sz="1600" dirty="0"/>
              <a:t>zakończeniu procesu </a:t>
            </a:r>
            <a:r>
              <a:rPr lang="pl-PL" sz="1600" dirty="0" smtClean="0"/>
              <a:t>rekrutacji kandydat </a:t>
            </a:r>
            <a:r>
              <a:rPr lang="pl-PL" sz="1600" dirty="0"/>
              <a:t>ma prawo zażądać zwrotu </a:t>
            </a:r>
            <a:r>
              <a:rPr lang="pl-PL" sz="1600" dirty="0" smtClean="0"/>
              <a:t>aplikacji; prośba taka powinna zostać umieszczona w aplikacji </a:t>
            </a:r>
            <a:r>
              <a:rPr lang="pl-PL" sz="1600" dirty="0"/>
              <a:t>lub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mailowym/telefonicznym zgłoszeniu, dokonanym </a:t>
            </a:r>
            <a:r>
              <a:rPr lang="pl-PL" sz="1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w ciągu 14 dni </a:t>
            </a:r>
            <a:r>
              <a:rPr lang="pl-PL" sz="1600" dirty="0"/>
              <a:t>po opublikowaniu </a:t>
            </a:r>
            <a:r>
              <a:rPr lang="pl-PL" sz="1600" dirty="0" smtClean="0"/>
              <a:t>wyniku naboru</a:t>
            </a:r>
            <a:r>
              <a:rPr lang="pl-PL" sz="1600" dirty="0"/>
              <a:t>;</a:t>
            </a:r>
          </a:p>
          <a:p>
            <a:pPr marL="0" indent="0" algn="just">
              <a:buNone/>
            </a:pPr>
            <a:r>
              <a:rPr lang="pl-PL" sz="1600" dirty="0"/>
              <a:t> </a:t>
            </a:r>
          </a:p>
          <a:p>
            <a:pPr algn="just"/>
            <a:r>
              <a:rPr lang="pl-PL" sz="1600" dirty="0"/>
              <a:t>s</a:t>
            </a:r>
            <a:r>
              <a:rPr lang="pl-PL" sz="1600" dirty="0" smtClean="0"/>
              <a:t>kładając dokumenty </a:t>
            </a:r>
            <a:r>
              <a:rPr lang="pl-PL" sz="1600" dirty="0"/>
              <a:t>(np. </a:t>
            </a:r>
            <a:r>
              <a:rPr lang="pl-PL" sz="1600" dirty="0" smtClean="0"/>
              <a:t>potwierdzające doświadczenie zawodowe, </a:t>
            </a:r>
            <a:r>
              <a:rPr lang="pl-PL" sz="1600" dirty="0"/>
              <a:t>wykształcenie czy kompetencje) w językach </a:t>
            </a:r>
            <a:r>
              <a:rPr lang="pl-PL" sz="1600" dirty="0" smtClean="0"/>
              <a:t>obcych prosimy </a:t>
            </a:r>
            <a:r>
              <a:rPr lang="pl-PL" sz="1600" dirty="0"/>
              <a:t>mieć </a:t>
            </a:r>
            <a:r>
              <a:rPr lang="pl-PL" sz="1600" dirty="0" smtClean="0"/>
              <a:t>na </a:t>
            </a:r>
            <a:r>
              <a:rPr lang="pl-PL" sz="1600" dirty="0"/>
              <a:t>uwadze, że komisja sprawdzająca oferty pod względem formalnym nie dysponuje znajomością wszystkich języków obcych i dołączanie dokumentów pozbawionych polskiego tłumaczenia bardzo wydłuża proces </a:t>
            </a:r>
            <a:r>
              <a:rPr lang="pl-PL" sz="1600" dirty="0" smtClean="0"/>
              <a:t>rekrutacji;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76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936104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sz="2700" dirty="0">
                <a:ln>
                  <a:solidFill>
                    <a:schemeClr val="tx2"/>
                  </a:solidFill>
                </a:ln>
                <a:solidFill>
                  <a:srgbClr val="00B0F0"/>
                </a:solidFill>
                <a:effectLst/>
              </a:rPr>
              <a:t>WYMAGANIA FORMALNE - </a:t>
            </a:r>
            <a:r>
              <a:rPr lang="pl-PL" sz="2700" dirty="0" smtClean="0">
                <a:ln>
                  <a:solidFill>
                    <a:schemeClr val="tx2"/>
                  </a:solidFill>
                </a:ln>
                <a:solidFill>
                  <a:srgbClr val="00B0F0"/>
                </a:solidFill>
                <a:effectLst/>
              </a:rPr>
              <a:t>USTAWOWE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512405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1600" b="1" dirty="0"/>
              <a:t>L</a:t>
            </a:r>
            <a:r>
              <a:rPr lang="pl-PL" sz="1600" b="1" dirty="0" smtClean="0"/>
              <a:t>ist </a:t>
            </a:r>
            <a:r>
              <a:rPr lang="pl-PL" sz="1600" b="1" dirty="0"/>
              <a:t>motywacyjny i </a:t>
            </a:r>
            <a:r>
              <a:rPr lang="pl-PL" sz="1600" b="1" dirty="0" smtClean="0"/>
              <a:t>życiorys</a:t>
            </a:r>
          </a:p>
          <a:p>
            <a:pPr marL="0" lvl="0" indent="0" algn="just">
              <a:buNone/>
            </a:pPr>
            <a:endParaRPr lang="pl-PL" sz="1600" dirty="0"/>
          </a:p>
          <a:p>
            <a:pPr algn="just"/>
            <a:r>
              <a:rPr lang="pl-PL" sz="1400" dirty="0" smtClean="0"/>
              <a:t>Prosimy, aby list </a:t>
            </a:r>
            <a:r>
              <a:rPr lang="pl-PL" sz="1400" dirty="0"/>
              <a:t>motywacyjny </a:t>
            </a:r>
            <a:r>
              <a:rPr lang="pl-PL" sz="1400" dirty="0" smtClean="0"/>
              <a:t>zawsze był opatrzony własnoręcznym </a:t>
            </a:r>
            <a:r>
              <a:rPr lang="pl-PL" sz="1400" dirty="0"/>
              <a:t>podpisem osoby aplikującej;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 smtClean="0"/>
              <a:t>życiorys </a:t>
            </a:r>
            <a:r>
              <a:rPr lang="pl-PL" sz="1400" dirty="0"/>
              <a:t>jest tożsamy z CV </a:t>
            </a:r>
            <a:r>
              <a:rPr lang="pl-PL" sz="1400" dirty="0" smtClean="0"/>
              <a:t>i/lub </a:t>
            </a:r>
            <a:r>
              <a:rPr lang="pl-PL" sz="1400" dirty="0"/>
              <a:t>formularzem aplikacyjnym zamieszczonym na stronie Ministerstwa </a:t>
            </a:r>
            <a:r>
              <a:rPr lang="pl-PL" sz="1400" dirty="0" smtClean="0"/>
              <a:t>Sprawiedliwości; wystarczy złożyć jeden z tych dokumentów.</a:t>
            </a:r>
            <a:endParaRPr lang="pl-PL" sz="1800" b="1" dirty="0" smtClean="0"/>
          </a:p>
          <a:p>
            <a:pPr marL="0" indent="0" algn="just">
              <a:buNone/>
            </a:pPr>
            <a:endParaRPr lang="pl-PL" sz="1600" b="1" dirty="0" smtClean="0"/>
          </a:p>
          <a:p>
            <a:pPr marL="0" indent="0" algn="just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b="1" dirty="0" smtClean="0"/>
              <a:t>Oświadczenie </a:t>
            </a:r>
            <a:r>
              <a:rPr lang="pl-PL" sz="1600" b="1" dirty="0"/>
              <a:t>kandydata o wyrażeniu zgody na przetwarzanie danych osobowych do celów </a:t>
            </a:r>
            <a:r>
              <a:rPr lang="pl-PL" sz="1600" b="1" dirty="0" smtClean="0"/>
              <a:t>rekrutacji</a:t>
            </a:r>
          </a:p>
          <a:p>
            <a:pPr marL="0" indent="0" algn="just">
              <a:buNone/>
            </a:pPr>
            <a:r>
              <a:rPr lang="pl-PL" sz="1800" dirty="0" smtClean="0"/>
              <a:t> </a:t>
            </a:r>
          </a:p>
          <a:p>
            <a:pPr algn="just"/>
            <a:r>
              <a:rPr lang="pl-PL" sz="1400" dirty="0" smtClean="0"/>
              <a:t>brak takiego oświadczenia, brak własnoręcznego podpisu pod tym oświadczeniem czy też oświadczenie złożone wadliwie (np. omyłkowo wpisana nazwa innego urzędu/instytucji) skutkują odrzuceniem oferty;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9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576064"/>
          </a:xfrm>
        </p:spPr>
        <p:txBody>
          <a:bodyPr/>
          <a:lstStyle/>
          <a:p>
            <a:pPr algn="ctr"/>
            <a:r>
              <a:rPr lang="pl-PL" sz="2400" dirty="0">
                <a:ln>
                  <a:solidFill>
                    <a:srgbClr val="323232"/>
                  </a:solidFill>
                </a:ln>
                <a:solidFill>
                  <a:srgbClr val="00B0F0"/>
                </a:solidFill>
                <a:effectLst/>
              </a:rPr>
              <a:t>WYMAGANIA FORMALNE - USTAWOWE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824536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pl-PL" sz="2900" b="1" dirty="0"/>
              <a:t>O</a:t>
            </a:r>
            <a:r>
              <a:rPr lang="pl-PL" sz="2900" b="1" dirty="0" smtClean="0"/>
              <a:t>świadczenie </a:t>
            </a:r>
            <a:r>
              <a:rPr lang="pl-PL" sz="2900" b="1" dirty="0"/>
              <a:t>kandydata o korzystaniu z pełni praw </a:t>
            </a:r>
            <a:r>
              <a:rPr lang="pl-PL" sz="2900" b="1" dirty="0" smtClean="0"/>
              <a:t>publicznych</a:t>
            </a:r>
          </a:p>
          <a:p>
            <a:pPr marL="0" lvl="0" indent="0" algn="just">
              <a:buNone/>
            </a:pPr>
            <a:endParaRPr lang="pl-PL" dirty="0"/>
          </a:p>
          <a:p>
            <a:pPr algn="just"/>
            <a:r>
              <a:rPr lang="pl-PL" sz="2500" dirty="0" smtClean="0"/>
              <a:t>pełnia </a:t>
            </a:r>
            <a:r>
              <a:rPr lang="pl-PL" sz="2500" dirty="0"/>
              <a:t>praw publicznych </a:t>
            </a:r>
            <a:r>
              <a:rPr lang="pl-PL" sz="25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to nie to samo </a:t>
            </a:r>
            <a:r>
              <a:rPr lang="pl-PL" sz="2500" dirty="0" smtClean="0"/>
              <a:t>co pełna zdolność </a:t>
            </a:r>
            <a:r>
              <a:rPr lang="pl-PL" sz="2500" dirty="0"/>
              <a:t>do czynności prawnych lub </a:t>
            </a:r>
            <a:r>
              <a:rPr lang="pl-PL" sz="2500" dirty="0" smtClean="0"/>
              <a:t>korzystanie </a:t>
            </a:r>
            <a:r>
              <a:rPr lang="pl-PL" sz="2500" dirty="0"/>
              <a:t>z pełni praw cywilnych i </a:t>
            </a:r>
            <a:r>
              <a:rPr lang="pl-PL" sz="2500" dirty="0" smtClean="0"/>
              <a:t>obywatelskich - tylko </a:t>
            </a:r>
            <a:r>
              <a:rPr lang="pl-PL" sz="2500" dirty="0"/>
              <a:t>poprawnie złożone oświadczenie </a:t>
            </a:r>
            <a:r>
              <a:rPr lang="pl-PL" sz="2500" dirty="0" smtClean="0"/>
              <a:t>wyczerpuje </a:t>
            </a:r>
            <a:r>
              <a:rPr lang="pl-PL" sz="2500" dirty="0"/>
              <a:t>wymagania ogłoszenia w tym </a:t>
            </a:r>
            <a:r>
              <a:rPr lang="pl-PL" sz="2500" dirty="0" smtClean="0"/>
              <a:t>zakresie.</a:t>
            </a:r>
            <a:endParaRPr lang="pl-PL" sz="2500" dirty="0"/>
          </a:p>
          <a:p>
            <a:pPr marL="0" indent="0" algn="just">
              <a:buNone/>
            </a:pPr>
            <a:endParaRPr lang="pl-PL" b="1" i="1" dirty="0"/>
          </a:p>
          <a:p>
            <a:pPr marL="0" indent="0" algn="just">
              <a:buNone/>
            </a:pPr>
            <a:r>
              <a:rPr lang="pl-PL" sz="2900" b="1" dirty="0"/>
              <a:t>O</a:t>
            </a:r>
            <a:r>
              <a:rPr lang="pl-PL" sz="2900" b="1" dirty="0" smtClean="0"/>
              <a:t>świadczenie </a:t>
            </a:r>
            <a:r>
              <a:rPr lang="pl-PL" sz="2900" b="1" dirty="0"/>
              <a:t>kandydata o nieskazaniu prawomocnym wyrokiem za umyślne przestępstwo lub umyślne przestępstwo </a:t>
            </a:r>
            <a:r>
              <a:rPr lang="pl-PL" sz="2900" b="1" dirty="0" smtClean="0"/>
              <a:t>skarbowe</a:t>
            </a:r>
            <a:r>
              <a:rPr lang="pl-PL" sz="2900" dirty="0"/>
              <a:t> </a:t>
            </a:r>
            <a:endParaRPr lang="pl-PL" sz="2900" dirty="0" smtClean="0"/>
          </a:p>
          <a:p>
            <a:pPr marL="0" indent="0" algn="just">
              <a:buNone/>
            </a:pPr>
            <a:endParaRPr lang="pl-PL" sz="2900" dirty="0" smtClean="0"/>
          </a:p>
          <a:p>
            <a:pPr algn="just"/>
            <a:endParaRPr lang="pl-PL" sz="2500" dirty="0" smtClean="0"/>
          </a:p>
          <a:p>
            <a:pPr algn="just"/>
            <a:r>
              <a:rPr lang="pl-PL" sz="2500" dirty="0" smtClean="0"/>
              <a:t>prosimy zwrócić uwagę na różnicę </a:t>
            </a:r>
            <a:r>
              <a:rPr lang="pl-PL" sz="2500" dirty="0"/>
              <a:t>między znaczeniem słowa „nieskazany”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a </a:t>
            </a:r>
            <a:r>
              <a:rPr lang="pl-PL" sz="2500" dirty="0"/>
              <a:t>„niekarany” </a:t>
            </a:r>
            <a:r>
              <a:rPr lang="pl-PL" sz="2500" dirty="0" smtClean="0"/>
              <a:t>-</a:t>
            </a:r>
            <a:r>
              <a:rPr lang="pl-PL" sz="25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pojęcia „niekarany” i „nieskazany” nie są tożsame!</a:t>
            </a:r>
          </a:p>
          <a:p>
            <a:pPr marL="0" indent="0" algn="just">
              <a:buNone/>
            </a:pPr>
            <a:endParaRPr lang="pl-PL" sz="2500" dirty="0"/>
          </a:p>
          <a:p>
            <a:pPr algn="just"/>
            <a:r>
              <a:rPr lang="pl-PL" sz="2500" dirty="0" smtClean="0"/>
              <a:t>ww. oświadczenie </a:t>
            </a:r>
            <a:r>
              <a:rPr lang="pl-PL" sz="25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nie </a:t>
            </a:r>
            <a:r>
              <a:rPr lang="pl-PL" sz="25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jest</a:t>
            </a:r>
            <a:r>
              <a:rPr lang="pl-PL" sz="25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pl-PL" sz="2500" dirty="0"/>
              <a:t>również tożsame z oświadczeniem dotyczącym </a:t>
            </a:r>
            <a:r>
              <a:rPr lang="pl-PL" sz="2500" dirty="0" smtClean="0"/>
              <a:t>nieskazania </a:t>
            </a:r>
            <a:r>
              <a:rPr lang="pl-PL" sz="2500" dirty="0"/>
              <a:t>za przestępstwa ścigane z oskarżenia </a:t>
            </a:r>
            <a:r>
              <a:rPr lang="pl-PL" sz="2500" dirty="0" smtClean="0"/>
              <a:t>publicznego</a:t>
            </a:r>
            <a:r>
              <a:rPr lang="pl-PL" sz="2500" dirty="0"/>
              <a:t>;</a:t>
            </a:r>
            <a:endParaRPr lang="pl-PL" sz="2500" dirty="0" smtClean="0"/>
          </a:p>
          <a:p>
            <a:pPr marL="0" indent="0" algn="just">
              <a:buNone/>
            </a:pPr>
            <a:endParaRPr lang="pl-PL" sz="2500" dirty="0" smtClean="0"/>
          </a:p>
          <a:p>
            <a:pPr algn="just"/>
            <a:r>
              <a:rPr lang="pl-PL" sz="2500" dirty="0" smtClean="0"/>
              <a:t>aby uniknąć błędów, zalecamy składanie oświadczeń </a:t>
            </a:r>
            <a:r>
              <a:rPr lang="pl-PL" sz="2500" b="1" dirty="0" smtClean="0"/>
              <a:t>zgodnie z wzorami zamieszczonymi na stronie internetowej urzędu</a:t>
            </a:r>
            <a:r>
              <a:rPr lang="pl-PL" sz="2500" dirty="0" smtClean="0"/>
              <a:t>.</a:t>
            </a:r>
          </a:p>
          <a:p>
            <a:endParaRPr lang="pl-PL" sz="25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46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04056"/>
          </a:xfrm>
        </p:spPr>
        <p:txBody>
          <a:bodyPr/>
          <a:lstStyle/>
          <a:p>
            <a:r>
              <a:rPr lang="pl-PL" sz="2400" dirty="0" smtClean="0">
                <a:ln>
                  <a:solidFill>
                    <a:srgbClr val="323232"/>
                  </a:solidFill>
                </a:ln>
                <a:solidFill>
                  <a:srgbClr val="00B0F0"/>
                </a:solidFill>
                <a:effectLst/>
              </a:rPr>
              <a:t>PRZYKŁAD: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183880" cy="4980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b="1" dirty="0" smtClean="0"/>
              <a:t>PRAWIDŁOWO: 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Oświadczam, iż nie jestem skazany/skazana </a:t>
            </a:r>
            <a:r>
              <a:rPr lang="pl-PL" sz="1600" dirty="0"/>
              <a:t>prawomocnym wyrokiem za umyślne przestępstwo lub umyślne przestępstwo </a:t>
            </a:r>
            <a:r>
              <a:rPr lang="pl-PL" sz="1600" dirty="0" smtClean="0"/>
              <a:t>skarbowe.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b="1" dirty="0" smtClean="0"/>
              <a:t>NIEPRAWIDŁOWO:</a:t>
            </a:r>
            <a:endParaRPr lang="pl-PL" sz="1600" b="1" dirty="0"/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Oświadczam, iż nie </a:t>
            </a:r>
            <a:r>
              <a:rPr lang="pl-PL" sz="1600" dirty="0" smtClean="0"/>
              <a:t>jestem/byłem/-</a:t>
            </a:r>
            <a:r>
              <a:rPr lang="pl-PL" sz="1600" dirty="0" err="1" smtClean="0"/>
              <a:t>am</a:t>
            </a:r>
            <a:r>
              <a:rPr lang="pl-PL" sz="1600" dirty="0" smtClean="0"/>
              <a:t> </a:t>
            </a:r>
            <a:r>
              <a:rPr lang="pl-PL" sz="1600" u="sng" dirty="0" smtClean="0"/>
              <a:t>karany/karana</a:t>
            </a:r>
            <a:r>
              <a:rPr lang="pl-PL" sz="1600" dirty="0" smtClean="0"/>
              <a:t> </a:t>
            </a:r>
            <a:r>
              <a:rPr lang="pl-PL" sz="1600" dirty="0"/>
              <a:t>prawomocnym wyrokiem za umyślne przestępstwo lub umyślne przestępstwo </a:t>
            </a:r>
            <a:r>
              <a:rPr lang="pl-PL" sz="1600" dirty="0" smtClean="0"/>
              <a:t>skarbowe.</a:t>
            </a:r>
            <a:endParaRPr lang="pl-PL" sz="1600" dirty="0"/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/>
              <a:t>Oświadczam, iż nie </a:t>
            </a:r>
            <a:r>
              <a:rPr lang="pl-PL" sz="1600" dirty="0" smtClean="0"/>
              <a:t>jestem/byłem/-</a:t>
            </a:r>
            <a:r>
              <a:rPr lang="pl-PL" sz="1600" dirty="0" err="1" smtClean="0"/>
              <a:t>am</a:t>
            </a:r>
            <a:r>
              <a:rPr lang="pl-PL" sz="1600" dirty="0" smtClean="0"/>
              <a:t> </a:t>
            </a:r>
            <a:r>
              <a:rPr lang="pl-PL" sz="1600" dirty="0"/>
              <a:t>skazany/skazana prawomocnym wyrokiem za umyślne </a:t>
            </a:r>
            <a:r>
              <a:rPr lang="pl-PL" sz="1600" dirty="0" smtClean="0"/>
              <a:t>przestępstwo </a:t>
            </a:r>
            <a:r>
              <a:rPr lang="pl-PL" sz="1600" u="sng" dirty="0" smtClean="0"/>
              <a:t>ścigane z oskarżenia publicznego </a:t>
            </a:r>
            <a:r>
              <a:rPr lang="pl-PL" sz="1600" dirty="0"/>
              <a:t>lub umyślne przestępstwo </a:t>
            </a:r>
            <a:r>
              <a:rPr lang="pl-PL" sz="1600" dirty="0" smtClean="0"/>
              <a:t>skarbowe.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 smtClean="0"/>
              <a:t>Oświadczam, że </a:t>
            </a:r>
            <a:r>
              <a:rPr lang="pl-PL" sz="1600" u="sng" dirty="0" smtClean="0"/>
              <a:t>nie toczy się przeciwko mnie postępowanie </a:t>
            </a:r>
            <a:r>
              <a:rPr lang="pl-PL" sz="1600" dirty="0" smtClean="0"/>
              <a:t>o umyślne przestępstwo lub umyślne przestępstwo skarbowe.</a:t>
            </a:r>
            <a:endParaRPr lang="pl-PL" sz="1600" dirty="0"/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9162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576064"/>
          </a:xfrm>
        </p:spPr>
        <p:txBody>
          <a:bodyPr/>
          <a:lstStyle/>
          <a:p>
            <a:pPr algn="ctr"/>
            <a:r>
              <a:rPr lang="pl-PL" sz="2400" dirty="0">
                <a:ln>
                  <a:solidFill>
                    <a:srgbClr val="323232"/>
                  </a:solidFill>
                </a:ln>
                <a:solidFill>
                  <a:srgbClr val="00B0F0"/>
                </a:solidFill>
                <a:effectLst/>
              </a:rPr>
              <a:t>WYMAGANIA FORMALNE - USTAWOWE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8965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600" b="1" dirty="0"/>
              <a:t>K</a:t>
            </a:r>
            <a:r>
              <a:rPr lang="pl-PL" sz="1600" b="1" dirty="0" smtClean="0"/>
              <a:t>opia </a:t>
            </a:r>
            <a:r>
              <a:rPr lang="pl-PL" sz="1600" b="1" dirty="0"/>
              <a:t>dokumentu potwierdzającego posiadanie polskiego obywatelstwa lub oświadczenie o posiadaniu obywatelstwa </a:t>
            </a:r>
            <a:r>
              <a:rPr lang="pl-PL" sz="1600" b="1" dirty="0" smtClean="0"/>
              <a:t>polskiego</a:t>
            </a:r>
          </a:p>
          <a:p>
            <a:pPr marL="0" lvl="0" indent="0" algn="just">
              <a:buNone/>
            </a:pPr>
            <a:endParaRPr lang="pl-PL" sz="1550" dirty="0"/>
          </a:p>
          <a:p>
            <a:pPr algn="just"/>
            <a:r>
              <a:rPr lang="pl-PL" sz="1400" dirty="0" smtClean="0"/>
              <a:t>kandydaci </a:t>
            </a:r>
            <a:r>
              <a:rPr lang="pl-PL" sz="1400" dirty="0"/>
              <a:t>mogą składać </a:t>
            </a:r>
            <a:r>
              <a:rPr lang="pl-PL" sz="1400" dirty="0" smtClean="0"/>
              <a:t>kopię </a:t>
            </a:r>
            <a:r>
              <a:rPr lang="pl-PL" sz="1400" dirty="0"/>
              <a:t>stosownego dokumentu lub poprawnie </a:t>
            </a:r>
            <a:r>
              <a:rPr lang="pl-PL" sz="1400" dirty="0" smtClean="0"/>
              <a:t>napisane/wypełnione </a:t>
            </a:r>
            <a:r>
              <a:rPr lang="pl-PL" sz="1400" dirty="0"/>
              <a:t>i podpisane oświadczenie </a:t>
            </a:r>
            <a:r>
              <a:rPr lang="pl-PL" sz="1400" dirty="0" smtClean="0"/>
              <a:t>o wymaganej </a:t>
            </a:r>
            <a:r>
              <a:rPr lang="pl-PL" sz="1400" dirty="0"/>
              <a:t>treści</a:t>
            </a:r>
            <a:r>
              <a:rPr lang="pl-PL" sz="1400" dirty="0" smtClean="0"/>
              <a:t>;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 smtClean="0"/>
              <a:t>w </a:t>
            </a:r>
            <a:r>
              <a:rPr lang="pl-PL" sz="1400" dirty="0"/>
              <a:t>przypadku </a:t>
            </a:r>
            <a:r>
              <a:rPr lang="pl-PL" sz="1400" dirty="0" smtClean="0"/>
              <a:t>posiadania tzw</a:t>
            </a:r>
            <a:r>
              <a:rPr lang="pl-PL" sz="1400" dirty="0"/>
              <a:t>. wielokrotnego </a:t>
            </a:r>
            <a:r>
              <a:rPr lang="pl-PL" sz="1400" dirty="0" smtClean="0"/>
              <a:t>obywatelstwa zastosowanie </a:t>
            </a:r>
            <a:r>
              <a:rPr lang="pl-PL" sz="1400" dirty="0"/>
              <a:t>ma zasada wyłączności obywatelstwa polskiego - osoba taka na terytorium Rzeczypospolitej Polskiej traktowana jest wyłącznie jako obywatel polski, niezależnie od liczby posiadanych równorzędnie obywatelstw, i tylko na polskie obywatelstwo może się powoływać </a:t>
            </a:r>
            <a:r>
              <a:rPr lang="pl-PL" sz="1400" dirty="0" smtClean="0"/>
              <a:t>przed </a:t>
            </a:r>
            <a:r>
              <a:rPr lang="pl-PL" sz="1400" dirty="0"/>
              <a:t>władzami </a:t>
            </a:r>
            <a:r>
              <a:rPr lang="pl-PL" sz="1400" dirty="0" smtClean="0"/>
              <a:t>krajowymi.</a:t>
            </a:r>
            <a:endParaRPr lang="pl-PL" sz="1400" dirty="0"/>
          </a:p>
          <a:p>
            <a:pPr marL="0" lvl="0" indent="0" algn="just">
              <a:buNone/>
            </a:pPr>
            <a:endParaRPr lang="pl-PL" sz="1200" b="1" i="1" dirty="0" smtClean="0"/>
          </a:p>
          <a:p>
            <a:pPr marL="0" indent="0" algn="just">
              <a:buNone/>
            </a:pPr>
            <a:r>
              <a:rPr lang="pl-PL" sz="1600" b="1" dirty="0" smtClean="0"/>
              <a:t>Kopia </a:t>
            </a:r>
            <a:r>
              <a:rPr lang="pl-PL" sz="1600" b="1" u="sng" dirty="0" smtClean="0"/>
              <a:t>aktualnego</a:t>
            </a:r>
            <a:r>
              <a:rPr lang="pl-PL" sz="1600" b="1" dirty="0" smtClean="0"/>
              <a:t> dokumentu </a:t>
            </a:r>
            <a:r>
              <a:rPr lang="pl-PL" sz="1600" b="1" dirty="0"/>
              <a:t>potwierdzającego </a:t>
            </a:r>
            <a:r>
              <a:rPr lang="pl-PL" sz="1600" b="1" dirty="0" smtClean="0"/>
              <a:t>niepełnosprawność</a:t>
            </a:r>
          </a:p>
          <a:p>
            <a:pPr marL="0" lvl="0" indent="0" algn="just">
              <a:buNone/>
            </a:pPr>
            <a:r>
              <a:rPr lang="pl-PL" sz="1550" b="1" dirty="0" smtClean="0"/>
              <a:t> </a:t>
            </a:r>
            <a:endParaRPr lang="pl-PL" sz="1550" b="1" dirty="0"/>
          </a:p>
          <a:p>
            <a:pPr algn="just"/>
            <a:r>
              <a:rPr lang="pl-PL" sz="1400" dirty="0" smtClean="0"/>
              <a:t>jest </a:t>
            </a:r>
            <a:r>
              <a:rPr lang="pl-PL" sz="1400" dirty="0"/>
              <a:t>to warunek konieczny w przypadku kandydatów, którzy zamierzają skorzystać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z </a:t>
            </a:r>
            <a:r>
              <a:rPr lang="pl-PL" sz="1400" dirty="0"/>
              <a:t>pierwszeństwa w zatrudnieniu w sytuacji, gdy </a:t>
            </a:r>
            <a:r>
              <a:rPr lang="pl-PL" sz="1400" dirty="0" smtClean="0"/>
              <a:t>informacja o takiej możliwości zostanie zamieszczona w ogłoszeniu i gdy znajdą </a:t>
            </a:r>
            <a:r>
              <a:rPr lang="pl-PL" sz="1400" dirty="0"/>
              <a:t>się </a:t>
            </a:r>
            <a:r>
              <a:rPr lang="pl-PL" sz="1400" dirty="0" smtClean="0"/>
              <a:t>oni w </a:t>
            </a:r>
            <a:r>
              <a:rPr lang="pl-PL" sz="1400" dirty="0"/>
              <a:t>gronie najlepszych kandydatów</a:t>
            </a:r>
            <a:r>
              <a:rPr lang="pl-PL" sz="1400" dirty="0" smtClean="0"/>
              <a:t>;</a:t>
            </a:r>
          </a:p>
          <a:p>
            <a:pPr marL="0" indent="0" algn="just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738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n>
                  <a:solidFill>
                    <a:srgbClr val="323232"/>
                  </a:solidFill>
                </a:ln>
                <a:solidFill>
                  <a:srgbClr val="00B0F0"/>
                </a:solidFill>
                <a:effectLst/>
              </a:rPr>
              <a:t>WAŻNE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Zachęcamy </a:t>
            </a:r>
            <a:r>
              <a:rPr lang="pl-PL" sz="1800" dirty="0"/>
              <a:t>kandydatów aplikujących na wolne stanowiska w służbie cywilnej w Ministerstwie Sprawiedliwości do korzystania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z </a:t>
            </a:r>
            <a:r>
              <a:rPr lang="pl-PL" sz="18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formularza oświadczeń</a:t>
            </a:r>
            <a:r>
              <a:rPr lang="pl-PL" sz="1800" dirty="0"/>
              <a:t>, zamieszczonego </a:t>
            </a:r>
            <a:r>
              <a:rPr lang="pl-PL" sz="1800" dirty="0" smtClean="0"/>
              <a:t>na stronie </a:t>
            </a:r>
            <a:r>
              <a:rPr lang="pl-PL" sz="1800" dirty="0"/>
              <a:t>internetowej </a:t>
            </a:r>
            <a:r>
              <a:rPr lang="pl-PL" sz="1800" dirty="0" smtClean="0"/>
              <a:t>urzędu w </a:t>
            </a:r>
            <a:r>
              <a:rPr lang="pl-PL" sz="1800" dirty="0"/>
              <a:t>zakładce </a:t>
            </a:r>
            <a:r>
              <a:rPr lang="pl-PL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OFERTY PRACY </a:t>
            </a:r>
            <a:r>
              <a:rPr lang="pl-PL" sz="1800" dirty="0"/>
              <a:t>– </a:t>
            </a:r>
            <a:r>
              <a:rPr lang="pl-PL" sz="1800" dirty="0" smtClean="0"/>
              <a:t>jest </a:t>
            </a:r>
            <a:r>
              <a:rPr lang="pl-PL" sz="1800" dirty="0"/>
              <a:t>to </a:t>
            </a:r>
            <a:r>
              <a:rPr lang="pl-PL" sz="1800" dirty="0" smtClean="0"/>
              <a:t>gwarancja, </a:t>
            </a:r>
            <a:r>
              <a:rPr lang="pl-PL" sz="1800" dirty="0"/>
              <a:t>że wszystkie wymagane w ogłoszeniu oświadczenia zostały złożone w sposób poprawny.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13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ln>
                  <a:solidFill>
                    <a:srgbClr val="323232"/>
                  </a:solidFill>
                </a:ln>
                <a:solidFill>
                  <a:srgbClr val="00B050"/>
                </a:solidFill>
                <a:effectLst/>
              </a:rPr>
              <a:t>WYMAGANIA FORMALNE - WYNIKAJĄCE Z OPISU WAKUJĄCEGO STANOWISKA PRACY </a:t>
            </a:r>
            <a:endParaRPr lang="pl-PL" sz="3200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968552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buNone/>
            </a:pPr>
            <a:r>
              <a:rPr lang="pl-PL" sz="3500" b="1" dirty="0"/>
              <a:t>K</a:t>
            </a:r>
            <a:r>
              <a:rPr lang="pl-PL" sz="3500" b="1" dirty="0" smtClean="0"/>
              <a:t>opie </a:t>
            </a:r>
            <a:r>
              <a:rPr lang="pl-PL" sz="3500" b="1" dirty="0"/>
              <a:t>dokumentów potwierdzających wykształcenie</a:t>
            </a:r>
            <a:endParaRPr lang="pl-PL" sz="3500" dirty="0"/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dokument </a:t>
            </a:r>
            <a:r>
              <a:rPr lang="pl-PL" dirty="0"/>
              <a:t>potwierdzający uzyskanie absolutorium </a:t>
            </a:r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nie jest </a:t>
            </a:r>
            <a:r>
              <a:rPr lang="pl-PL" dirty="0"/>
              <a:t>dokumentem potwierdzającym posiadanie wykształcenia wyższego</a:t>
            </a:r>
            <a:r>
              <a:rPr lang="pl-PL" dirty="0" smtClean="0"/>
              <a:t>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j</a:t>
            </a:r>
            <a:r>
              <a:rPr lang="pl-PL" dirty="0" smtClean="0"/>
              <a:t>eśli w </a:t>
            </a:r>
            <a:r>
              <a:rPr lang="pl-PL" dirty="0"/>
              <a:t>ogłoszeniu wymagane jest wykształcenie kierunkowe (np. historia o specjalności archiwistyka) zalecane jest dołączenie do aplikacji kopii suplementu do dyplomu, który jednoznacznie potwierdzi, jaka specjalizacja realizowana była podczas </a:t>
            </a:r>
            <a:r>
              <a:rPr lang="pl-PL" dirty="0" smtClean="0"/>
              <a:t>studiów</a:t>
            </a:r>
            <a:r>
              <a:rPr lang="pl-PL" dirty="0"/>
              <a:t> </a:t>
            </a:r>
            <a:r>
              <a:rPr lang="pl-PL" dirty="0" smtClean="0"/>
              <a:t>(o ile taka informacja nie znajduje się na dyplomie).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lvl="0" indent="0" algn="just">
              <a:buNone/>
            </a:pPr>
            <a:r>
              <a:rPr lang="pl-PL" sz="3400" b="1" dirty="0"/>
              <a:t>K</a:t>
            </a:r>
            <a:r>
              <a:rPr lang="pl-PL" sz="3400" b="1" dirty="0" smtClean="0"/>
              <a:t>opie </a:t>
            </a:r>
            <a:r>
              <a:rPr lang="pl-PL" sz="3400" b="1" dirty="0"/>
              <a:t>dokumentów potwierdzających wymagany staż </a:t>
            </a:r>
            <a:r>
              <a:rPr lang="pl-PL" sz="3400" b="1" dirty="0" smtClean="0"/>
              <a:t>pracy/ </a:t>
            </a:r>
            <a:r>
              <a:rPr lang="pl-PL" sz="3400" b="1" dirty="0"/>
              <a:t>doświadczenie </a:t>
            </a:r>
            <a:r>
              <a:rPr lang="pl-PL" sz="3400" b="1" dirty="0" smtClean="0"/>
              <a:t>zawodowe</a:t>
            </a:r>
          </a:p>
          <a:p>
            <a:pPr marL="0" lvl="0" indent="0" algn="just">
              <a:buNone/>
            </a:pPr>
            <a:endParaRPr lang="pl-PL" sz="3400" dirty="0"/>
          </a:p>
          <a:p>
            <a:pPr algn="just"/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staż </a:t>
            </a:r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pracy </a:t>
            </a:r>
            <a:r>
              <a:rPr lang="pl-PL" dirty="0" smtClean="0"/>
              <a:t>to okres </a:t>
            </a:r>
            <a:r>
              <a:rPr lang="pl-PL" dirty="0"/>
              <a:t>zatrudnienia, czyli wykonywania pracy na podstawie stosunku pracy (umowy o pracę, powołania, wyboru, mianowania lub spółdzielczej umowy o pracę),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doświadczenie </a:t>
            </a:r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zawodowe </a:t>
            </a:r>
            <a:r>
              <a:rPr lang="pl-PL" dirty="0" smtClean="0"/>
              <a:t>to doświadczenie </a:t>
            </a:r>
            <a:r>
              <a:rPr lang="pl-PL" dirty="0"/>
              <a:t>uzyskane w trakcie wykonywania pracy (zadań) na podstawie stosunku pracy, umowy cywilnoprawnej, prowadzenia działalności </a:t>
            </a:r>
            <a:r>
              <a:rPr lang="pl-PL" dirty="0" smtClean="0"/>
              <a:t>gospodarczej, a także doświadczenie </a:t>
            </a:r>
            <a:r>
              <a:rPr lang="pl-PL" dirty="0"/>
              <a:t>nabyte podczas staży, praktyk czy też </a:t>
            </a:r>
            <a:r>
              <a:rPr lang="pl-PL" dirty="0" smtClean="0"/>
              <a:t>wolontariatu</a:t>
            </a:r>
            <a:r>
              <a:rPr lang="pl-PL" dirty="0"/>
              <a:t>,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przypadku dokumentowania stażu </a:t>
            </a:r>
            <a:r>
              <a:rPr lang="pl-PL" dirty="0" smtClean="0"/>
              <a:t>pracy/doświadczenia </a:t>
            </a:r>
            <a:r>
              <a:rPr lang="pl-PL" dirty="0"/>
              <a:t>zawodowego istotne jest </a:t>
            </a:r>
            <a:r>
              <a:rPr lang="pl-PL" dirty="0" smtClean="0"/>
              <a:t>załączenie </a:t>
            </a:r>
            <a:r>
              <a:rPr lang="pl-PL" dirty="0"/>
              <a:t>kopii takich dokumentów, które w </a:t>
            </a: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jednoznaczny</a:t>
            </a:r>
            <a:r>
              <a:rPr lang="pl-PL" dirty="0"/>
              <a:t> sposób </a:t>
            </a:r>
            <a:r>
              <a:rPr lang="pl-PL" dirty="0" smtClean="0"/>
              <a:t>potwierdzą </a:t>
            </a:r>
            <a:r>
              <a:rPr lang="pl-PL" dirty="0"/>
              <a:t>zarówno </a:t>
            </a: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okres, </a:t>
            </a:r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i obszar </a:t>
            </a:r>
            <a:r>
              <a:rPr lang="pl-PL" dirty="0" smtClean="0"/>
              <a:t>wymaganego</a:t>
            </a:r>
            <a:r>
              <a:rPr lang="pl-PL" b="1" dirty="0" smtClean="0"/>
              <a:t> </a:t>
            </a:r>
            <a:r>
              <a:rPr lang="pl-PL" dirty="0" smtClean="0"/>
              <a:t>stażu </a:t>
            </a:r>
            <a:r>
              <a:rPr lang="pl-PL" dirty="0"/>
              <a:t>pracy/doświadczenia </a:t>
            </a:r>
            <a:r>
              <a:rPr lang="pl-PL" dirty="0" smtClean="0"/>
              <a:t>zawodowego.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10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</TotalTime>
  <Words>797</Words>
  <Application>Microsoft Office PowerPoint</Application>
  <PresentationFormat>Pokaz na ekranie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Aspekt</vt:lpstr>
      <vt:lpstr>PRZEWODNIK DLA KANDYDATÓW APLIKUJĄCYCH                   NA WOLNE STANOWISKA NIEBĘDĄCE WYŻSZYMI  W SŁUŻBIE CYWILNEJ                                           W MINISTERSTWIE SPRAWIEDLIWOŚCI   </vt:lpstr>
      <vt:lpstr>INFORMACJE PODSTAWOWE</vt:lpstr>
      <vt:lpstr>INFORMACJE PODSTAWOWE </vt:lpstr>
      <vt:lpstr>WYMAGANIA FORMALNE - USTAWOWE </vt:lpstr>
      <vt:lpstr>WYMAGANIA FORMALNE - USTAWOWE</vt:lpstr>
      <vt:lpstr>PRZYKŁAD:</vt:lpstr>
      <vt:lpstr>WYMAGANIA FORMALNE - USTAWOWE</vt:lpstr>
      <vt:lpstr>WAŻNE</vt:lpstr>
      <vt:lpstr>WYMAGANIA FORMALNE - WYNIKAJĄCE Z OPISU WAKUJĄCEGO STANOWISKA PRACY </vt:lpstr>
      <vt:lpstr>WYMAGANIA FORMALNE - WYNIKAJĄCE Z OPISU WAKUJĄCEGO STANOWISKA PRACY </vt:lpstr>
      <vt:lpstr>WYMAGANIA FORMALNE - WYNIKAJĄCE Z OPISU WAKUJĄCEGO STANOWISKA PRACY </vt:lpstr>
      <vt:lpstr>Opracowanie:  Joanna Pawłowska Wydział Zarządzania Zasobami Ludzkimi Biuro Dyrektora Generalnego Ministerstwo Sprawiedliwości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PRZEWODNIK DLA OSÓB APLIKUJĄCYCH NA WOLNE STANOWISKA NIEBĘDĄCE WYŻSZYMI  W SŁUŻBIE CYWILNEJ             W MINISTERSTWIE SPRAWIEDLIWOŚCI</dc:title>
  <dc:creator>Pawłowska Joanna  (BDG)</dc:creator>
  <cp:lastModifiedBy>Pawłowska Joanna  (BDG)</cp:lastModifiedBy>
  <cp:revision>42</cp:revision>
  <dcterms:created xsi:type="dcterms:W3CDTF">2016-03-04T09:01:44Z</dcterms:created>
  <dcterms:modified xsi:type="dcterms:W3CDTF">2018-07-09T13:25:02Z</dcterms:modified>
</cp:coreProperties>
</file>