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7"/>
  </p:notesMasterIdLst>
  <p:sldIdLst>
    <p:sldId id="277" r:id="rId2"/>
    <p:sldId id="278" r:id="rId3"/>
    <p:sldId id="294" r:id="rId4"/>
    <p:sldId id="348" r:id="rId5"/>
    <p:sldId id="290" r:id="rId6"/>
    <p:sldId id="334" r:id="rId7"/>
    <p:sldId id="350" r:id="rId8"/>
    <p:sldId id="314" r:id="rId9"/>
    <p:sldId id="335" r:id="rId10"/>
    <p:sldId id="343" r:id="rId11"/>
    <p:sldId id="286" r:id="rId12"/>
    <p:sldId id="338" r:id="rId13"/>
    <p:sldId id="316" r:id="rId14"/>
    <p:sldId id="328" r:id="rId15"/>
    <p:sldId id="377" r:id="rId16"/>
    <p:sldId id="344" r:id="rId17"/>
    <p:sldId id="293" r:id="rId18"/>
    <p:sldId id="296" r:id="rId19"/>
    <p:sldId id="297" r:id="rId20"/>
    <p:sldId id="315" r:id="rId21"/>
    <p:sldId id="325" r:id="rId22"/>
    <p:sldId id="298" r:id="rId23"/>
    <p:sldId id="299" r:id="rId24"/>
    <p:sldId id="326" r:id="rId25"/>
    <p:sldId id="300" r:id="rId26"/>
    <p:sldId id="319" r:id="rId27"/>
    <p:sldId id="351" r:id="rId28"/>
    <p:sldId id="352" r:id="rId29"/>
    <p:sldId id="353" r:id="rId30"/>
    <p:sldId id="355" r:id="rId31"/>
    <p:sldId id="356" r:id="rId32"/>
    <p:sldId id="354" r:id="rId33"/>
    <p:sldId id="378" r:id="rId34"/>
    <p:sldId id="357" r:id="rId35"/>
    <p:sldId id="358" r:id="rId36"/>
    <p:sldId id="359" r:id="rId37"/>
    <p:sldId id="360" r:id="rId38"/>
    <p:sldId id="361" r:id="rId39"/>
    <p:sldId id="362" r:id="rId40"/>
    <p:sldId id="363" r:id="rId41"/>
    <p:sldId id="364" r:id="rId42"/>
    <p:sldId id="379" r:id="rId43"/>
    <p:sldId id="365" r:id="rId44"/>
    <p:sldId id="366" r:id="rId45"/>
    <p:sldId id="380" r:id="rId46"/>
    <p:sldId id="367" r:id="rId47"/>
    <p:sldId id="382" r:id="rId48"/>
    <p:sldId id="381" r:id="rId49"/>
    <p:sldId id="383" r:id="rId50"/>
    <p:sldId id="384" r:id="rId51"/>
    <p:sldId id="368" r:id="rId52"/>
    <p:sldId id="369" r:id="rId53"/>
    <p:sldId id="370" r:id="rId54"/>
    <p:sldId id="375" r:id="rId55"/>
    <p:sldId id="376" r:id="rId56"/>
  </p:sldIdLst>
  <p:sldSz cx="12192000" cy="6858000"/>
  <p:notesSz cx="6808788" cy="9940925"/>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ina Musiał" initials="PM" lastIdx="25" clrIdx="0">
    <p:extLst>
      <p:ext uri="{19B8F6BF-5375-455C-9EA6-DF929625EA0E}">
        <p15:presenceInfo xmlns:p15="http://schemas.microsoft.com/office/powerpoint/2012/main" userId="S-1-5-21-131936225-1279037216-1591944940-258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E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7D066DF-84EB-4585-BB23-0ECDE90B5DB1}" type="datetimeFigureOut">
              <a:rPr lang="pl-PL" smtClean="0"/>
              <a:t>11.05.2026</a:t>
            </a:fld>
            <a:endParaRPr lang="pl-PL"/>
          </a:p>
        </p:txBody>
      </p:sp>
      <p:sp>
        <p:nvSpPr>
          <p:cNvPr id="4" name="Symbol zastępczy obrazu slajdu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2476464-7216-44B9-9265-7D1BAB4A75E7}" type="slidenum">
              <a:rPr lang="pl-PL" smtClean="0"/>
              <a:t>‹#›</a:t>
            </a:fld>
            <a:endParaRPr lang="pl-PL"/>
          </a:p>
        </p:txBody>
      </p:sp>
    </p:spTree>
    <p:extLst>
      <p:ext uri="{BB962C8B-B14F-4D97-AF65-F5344CB8AC3E}">
        <p14:creationId xmlns:p14="http://schemas.microsoft.com/office/powerpoint/2010/main" val="3150015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CBB11764-B91A-41A6-AEFF-6D66AD8BB85B}" type="datetime1">
              <a:rPr lang="pl-PL" smtClean="0"/>
              <a:t>11.05.2026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236123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02D0EA5-6F0C-4AF6-8834-D8429DA5DAFD}" type="datetime1">
              <a:rPr lang="pl-PL" smtClean="0"/>
              <a:t>11.05.2026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388516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6273F4E-C55A-4328-9F0A-3763B21FB8D0}" type="datetime1">
              <a:rPr lang="pl-PL" smtClean="0"/>
              <a:t>11.05.2026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245411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971AB227-9647-4F3E-BCE8-419BF6C70EF7}" type="datetime1">
              <a:rPr lang="pl-PL" smtClean="0"/>
              <a:t>11.05.2026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22347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0EF34558-61EE-4E77-8453-DAF298C35F74}" type="datetime1">
              <a:rPr lang="pl-PL" smtClean="0"/>
              <a:t>11.05.2026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1123666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DF9A64B-CB22-43E5-8BF3-34FAE7727473}" type="datetime1">
              <a:rPr lang="pl-PL" smtClean="0"/>
              <a:t>11.05.2026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3149342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D5F18684-2D44-4699-913D-217A5DDB0B3B}" type="datetime1">
              <a:rPr lang="pl-PL" smtClean="0"/>
              <a:t>11.05.2026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1266395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2FE8C228-7BE4-4A2D-88F6-5D10780EF905}" type="datetime1">
              <a:rPr lang="pl-PL" smtClean="0"/>
              <a:t>11.05.2026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4132935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15F4229-816C-49C0-954E-72778EBB4C86}" type="datetime1">
              <a:rPr lang="pl-PL" smtClean="0"/>
              <a:t>11.05.2026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36191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0FD6119A-37E9-4594-8168-76DB526FD0C1}" type="datetime1">
              <a:rPr lang="pl-PL" smtClean="0"/>
              <a:t>11.05.2026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208089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58A8AAF7-A361-437B-A730-5826BF0763D6}" type="datetime1">
              <a:rPr lang="pl-PL" smtClean="0"/>
              <a:t>11.05.2026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FA4B6E15-F33A-46C2-8134-D5B4F352C12C}" type="slidenum">
              <a:rPr lang="pl-PL" smtClean="0"/>
              <a:t>‹#›</a:t>
            </a:fld>
            <a:endParaRPr lang="pl-PL"/>
          </a:p>
        </p:txBody>
      </p:sp>
    </p:spTree>
    <p:extLst>
      <p:ext uri="{BB962C8B-B14F-4D97-AF65-F5344CB8AC3E}">
        <p14:creationId xmlns:p14="http://schemas.microsoft.com/office/powerpoint/2010/main" val="2151222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A8910-FD3A-4392-843C-ABC6C2CD232A}" type="datetime1">
              <a:rPr lang="pl-PL" smtClean="0"/>
              <a:t>11.05.2026</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4B6E15-F33A-46C2-8134-D5B4F352C12C}" type="slidenum">
              <a:rPr lang="pl-PL" smtClean="0"/>
              <a:t>‹#›</a:t>
            </a:fld>
            <a:endParaRPr lang="pl-PL"/>
          </a:p>
        </p:txBody>
      </p:sp>
    </p:spTree>
    <p:extLst>
      <p:ext uri="{BB962C8B-B14F-4D97-AF65-F5344CB8AC3E}">
        <p14:creationId xmlns:p14="http://schemas.microsoft.com/office/powerpoint/2010/main" val="31088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agrometeo.imgw.pl/przymrozki" TargetMode="Externa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1662544" y="5021497"/>
            <a:ext cx="8622931" cy="675323"/>
          </a:xfrm>
        </p:spPr>
        <p:txBody>
          <a:bodyPr>
            <a:normAutofit/>
          </a:bodyPr>
          <a:lstStyle/>
          <a:p>
            <a:pPr algn="ctr"/>
            <a:r>
              <a:rPr lang="pl-PL" sz="3200" dirty="0">
                <a:latin typeface="Times New Roman" panose="02020603050405020304" pitchFamily="18" charset="0"/>
                <a:cs typeface="Times New Roman" panose="02020603050405020304" pitchFamily="18" charset="0"/>
              </a:rPr>
              <a:t>Warszawa, maj 2026r.</a:t>
            </a:r>
          </a:p>
        </p:txBody>
      </p:sp>
      <p:sp>
        <p:nvSpPr>
          <p:cNvPr id="2" name="Podtytuł 1"/>
          <p:cNvSpPr>
            <a:spLocks noGrp="1"/>
          </p:cNvSpPr>
          <p:nvPr>
            <p:ph type="subTitle" idx="1"/>
          </p:nvPr>
        </p:nvSpPr>
        <p:spPr>
          <a:xfrm>
            <a:off x="457201" y="1986333"/>
            <a:ext cx="11125199" cy="2213134"/>
          </a:xfrm>
        </p:spPr>
        <p:txBody>
          <a:bodyPr>
            <a:noAutofit/>
          </a:bodyPr>
          <a:lstStyle/>
          <a:p>
            <a:pPr>
              <a:lnSpc>
                <a:spcPct val="100000"/>
              </a:lnSpc>
            </a:pPr>
            <a:r>
              <a:rPr lang="pl-PL" sz="3000" dirty="0">
                <a:latin typeface="Times New Roman" panose="02020603050405020304" pitchFamily="18" charset="0"/>
                <a:cs typeface="Times New Roman" panose="02020603050405020304" pitchFamily="18" charset="0"/>
              </a:rPr>
              <a:t>Szacowanie szkód w gospodarstwach rolnych </a:t>
            </a:r>
            <a:br>
              <a:rPr lang="pl-PL" sz="3000" dirty="0">
                <a:latin typeface="Times New Roman" panose="02020603050405020304" pitchFamily="18" charset="0"/>
                <a:cs typeface="Times New Roman" panose="02020603050405020304" pitchFamily="18" charset="0"/>
              </a:rPr>
            </a:br>
            <a:r>
              <a:rPr lang="pl-PL" sz="3000" dirty="0">
                <a:latin typeface="Times New Roman" panose="02020603050405020304" pitchFamily="18" charset="0"/>
                <a:cs typeface="Times New Roman" panose="02020603050405020304" pitchFamily="18" charset="0"/>
              </a:rPr>
              <a:t>i działach specjalnych produkcji rolnej znajdujących się na terenie województwa mazowieckiego, w których wystąpiły szkody spowodowane przez niekorzystne zjawiska atmosferyczne</a:t>
            </a: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934" y="100768"/>
            <a:ext cx="6206560" cy="1344988"/>
          </a:xfrm>
          <a:prstGeom prst="rect">
            <a:avLst/>
          </a:prstGeom>
        </p:spPr>
      </p:pic>
    </p:spTree>
    <p:extLst>
      <p:ext uri="{BB962C8B-B14F-4D97-AF65-F5344CB8AC3E}">
        <p14:creationId xmlns:p14="http://schemas.microsoft.com/office/powerpoint/2010/main" val="324488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BB846CB-8348-40DF-A82B-7B20B7054744}"/>
              </a:ext>
            </a:extLst>
          </p:cNvPr>
          <p:cNvSpPr>
            <a:spLocks noGrp="1"/>
          </p:cNvSpPr>
          <p:nvPr>
            <p:ph sz="half" idx="1"/>
          </p:nvPr>
        </p:nvSpPr>
        <p:spPr>
          <a:xfrm>
            <a:off x="236838" y="2051418"/>
            <a:ext cx="5876095" cy="4380655"/>
          </a:xfrm>
        </p:spPr>
        <p:txBody>
          <a:bodyPr>
            <a:noAutofit/>
          </a:bodyPr>
          <a:lstStyle/>
          <a:p>
            <a:pPr marL="0" indent="0" algn="just">
              <a:lnSpc>
                <a:spcPct val="100000"/>
              </a:lnSpc>
              <a:buNone/>
            </a:pPr>
            <a:r>
              <a:rPr lang="pl-PL" sz="2000" dirty="0">
                <a:latin typeface="Times New Roman" panose="02020603050405020304" pitchFamily="18" charset="0"/>
                <a:cs typeface="Times New Roman" panose="02020603050405020304" pitchFamily="18" charset="0"/>
              </a:rPr>
              <a:t>Informację o wystąpieniu na terenie gminy/miasta niekorzystnego zjawiska atmosferycznego oraz harmonogramem prac komisji wójt/burmistrz/prezydent gminy/miasta przekazuje do </a:t>
            </a:r>
            <a:r>
              <a:rPr lang="pl-PL" sz="2000" u="sng" dirty="0">
                <a:latin typeface="Times New Roman" panose="02020603050405020304" pitchFamily="18" charset="0"/>
                <a:cs typeface="Times New Roman" panose="02020603050405020304" pitchFamily="18" charset="0"/>
              </a:rPr>
              <a:t>Wydziału Infrastruktury i Rolnictwa Mazowieckiego Urzędu Wojewódzkiego w Warszawie poprzez e-doręczenie </a:t>
            </a:r>
            <a:r>
              <a:rPr lang="pl-PL" sz="2000" b="1" u="sng" dirty="0">
                <a:latin typeface="Times New Roman" panose="02020603050405020304" pitchFamily="18" charset="0"/>
                <a:cs typeface="Times New Roman" panose="02020603050405020304" pitchFamily="18" charset="0"/>
              </a:rPr>
              <a:t>AE:PL-96129-72086-CJUVW-29.</a:t>
            </a:r>
          </a:p>
          <a:p>
            <a:pPr marL="0" indent="0" algn="just">
              <a:lnSpc>
                <a:spcPct val="100000"/>
              </a:lnSpc>
              <a:buNone/>
            </a:pPr>
            <a:endParaRPr lang="pl-PL" sz="2000" b="1" u="sng" dirty="0">
              <a:latin typeface="Times New Roman" panose="02020603050405020304" pitchFamily="18" charset="0"/>
              <a:cs typeface="Times New Roman" panose="02020603050405020304" pitchFamily="18" charset="0"/>
            </a:endParaRPr>
          </a:p>
          <a:p>
            <a:pPr marL="0" indent="0" algn="just">
              <a:lnSpc>
                <a:spcPct val="100000"/>
              </a:lnSpc>
              <a:buNone/>
            </a:pPr>
            <a:r>
              <a:rPr lang="pl-PL" sz="2000" dirty="0">
                <a:latin typeface="Times New Roman" panose="02020603050405020304" pitchFamily="18" charset="0"/>
                <a:cs typeface="Times New Roman" panose="02020603050405020304" pitchFamily="18" charset="0"/>
              </a:rPr>
              <a:t>Po każdej zmianie dokonanej w harmonogramie prac komisji wójt/burmistrz/prezydent gminy/miasta zobowiązany jest przekazać zaktualizowany harmonogram prac komisji do Wydziału Infrastruktury i Rolnictwa MUW w Warszawie.</a:t>
            </a:r>
          </a:p>
          <a:p>
            <a:pPr marL="0" indent="0" algn="just">
              <a:lnSpc>
                <a:spcPct val="100000"/>
              </a:lnSpc>
              <a:buNone/>
            </a:pPr>
            <a:endParaRPr lang="pl-PL" sz="2400" dirty="0">
              <a:latin typeface="Times New Roman" panose="02020603050405020304"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F7B632CA-C833-4F26-81FC-04B744E82B21}"/>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10</a:t>
            </a:fld>
            <a:endParaRPr lang="pl-PL" dirty="0"/>
          </a:p>
        </p:txBody>
      </p:sp>
      <p:sp>
        <p:nvSpPr>
          <p:cNvPr id="8" name="Prostokąt 7"/>
          <p:cNvSpPr/>
          <p:nvPr/>
        </p:nvSpPr>
        <p:spPr>
          <a:xfrm>
            <a:off x="498807" y="1047843"/>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10" name="Prostokąt 9"/>
          <p:cNvSpPr/>
          <p:nvPr/>
        </p:nvSpPr>
        <p:spPr>
          <a:xfrm>
            <a:off x="327257" y="1682086"/>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4.    Informacja o wystąpieniu niekorzystnego zjawiska atmosferycznego wraz z harmonogramem</a:t>
            </a:r>
          </a:p>
        </p:txBody>
      </p:sp>
      <p:pic>
        <p:nvPicPr>
          <p:cNvPr id="5" name="Obraz 4"/>
          <p:cNvPicPr>
            <a:picLocks noChangeAspect="1"/>
          </p:cNvPicPr>
          <p:nvPr/>
        </p:nvPicPr>
        <p:blipFill>
          <a:blip r:embed="rId3"/>
          <a:stretch>
            <a:fillRect/>
          </a:stretch>
        </p:blipFill>
        <p:spPr>
          <a:xfrm>
            <a:off x="6356505" y="2095916"/>
            <a:ext cx="2771863" cy="3700281"/>
          </a:xfrm>
          <a:prstGeom prst="rect">
            <a:avLst/>
          </a:prstGeom>
        </p:spPr>
      </p:pic>
      <p:pic>
        <p:nvPicPr>
          <p:cNvPr id="6" name="Obraz 5"/>
          <p:cNvPicPr>
            <a:picLocks noChangeAspect="1"/>
          </p:cNvPicPr>
          <p:nvPr/>
        </p:nvPicPr>
        <p:blipFill>
          <a:blip r:embed="rId4"/>
          <a:stretch>
            <a:fillRect/>
          </a:stretch>
        </p:blipFill>
        <p:spPr>
          <a:xfrm>
            <a:off x="9202251" y="2685661"/>
            <a:ext cx="2743139" cy="3555428"/>
          </a:xfrm>
          <a:prstGeom prst="rect">
            <a:avLst/>
          </a:prstGeom>
        </p:spPr>
      </p:pic>
    </p:spTree>
    <p:extLst>
      <p:ext uri="{BB962C8B-B14F-4D97-AF65-F5344CB8AC3E}">
        <p14:creationId xmlns:p14="http://schemas.microsoft.com/office/powerpoint/2010/main" val="2014900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3" name="Symbol zastępczy zawartości 2"/>
          <p:cNvSpPr>
            <a:spLocks noGrp="1"/>
          </p:cNvSpPr>
          <p:nvPr>
            <p:ph sz="half" idx="1"/>
          </p:nvPr>
        </p:nvSpPr>
        <p:spPr>
          <a:xfrm>
            <a:off x="327257" y="2122160"/>
            <a:ext cx="11444377" cy="4735840"/>
          </a:xfrm>
        </p:spPr>
        <p:txBody>
          <a:bodyPr>
            <a:no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Komisja w składzie zgodnym z § 5 ust. 7 pkt 1 Rozporządzenia wskazanego w slajdzie 2 oraz Zarządzenia Wojewody Mazowieckiego wskazanego w slajdzie 2 oszacowuje straty w terminie do 2 miesięcy od dnia zgłoszenia przez producenta rolnego powstania tych szkód, nie później jednak niż:</a:t>
            </a:r>
          </a:p>
          <a:p>
            <a:pPr marL="715963" indent="-457200" algn="just">
              <a:lnSpc>
                <a:spcPct val="100000"/>
              </a:lnSpc>
              <a:buFont typeface="+mj-lt"/>
              <a:buAutoNum type="arabicPeriod"/>
            </a:pPr>
            <a:r>
              <a:rPr lang="pl-PL" sz="1800" dirty="0">
                <a:latin typeface="Times New Roman" panose="02020603050405020304" pitchFamily="18" charset="0"/>
                <a:cs typeface="Times New Roman" panose="02020603050405020304" pitchFamily="18" charset="0"/>
              </a:rPr>
              <a:t>Do czasu zbioru plonu głównego danej uprawy, albo jej likwidacji i nie wcześniej niż od wschodów upraw, albo</a:t>
            </a:r>
          </a:p>
          <a:p>
            <a:pPr marL="715963" indent="-457200" algn="just">
              <a:lnSpc>
                <a:spcPct val="100000"/>
              </a:lnSpc>
              <a:buFont typeface="+mj-lt"/>
              <a:buAutoNum type="arabicPeriod"/>
            </a:pPr>
            <a:r>
              <a:rPr lang="pl-PL" sz="1800" dirty="0">
                <a:latin typeface="Times New Roman" panose="02020603050405020304" pitchFamily="18" charset="0"/>
                <a:cs typeface="Times New Roman" panose="02020603050405020304" pitchFamily="18" charset="0"/>
              </a:rPr>
              <a:t>W terminie do trzech miesięcy od wystąpienia </a:t>
            </a:r>
            <a:r>
              <a:rPr lang="pl-PL" sz="1800" u="sng" dirty="0">
                <a:latin typeface="Times New Roman" panose="02020603050405020304" pitchFamily="18" charset="0"/>
                <a:cs typeface="Times New Roman" panose="02020603050405020304" pitchFamily="18" charset="0"/>
              </a:rPr>
              <a:t>gradu, deszczu nawalnego, huraganu, pioruna, obsunięcia się ziemi lub lawiny, w przypadku szkód w środku trwałym</a:t>
            </a:r>
            <a:r>
              <a:rPr lang="pl-PL" sz="1800" dirty="0">
                <a:latin typeface="Times New Roman" panose="02020603050405020304" pitchFamily="18" charset="0"/>
                <a:cs typeface="Times New Roman" panose="02020603050405020304" pitchFamily="18" charset="0"/>
              </a:rPr>
              <a:t>, albo</a:t>
            </a:r>
          </a:p>
          <a:p>
            <a:pPr marL="715963" indent="-457200" algn="just">
              <a:lnSpc>
                <a:spcPct val="100000"/>
              </a:lnSpc>
              <a:buFont typeface="+mj-lt"/>
              <a:buAutoNum type="arabicPeriod"/>
            </a:pPr>
            <a:r>
              <a:rPr lang="pl-PL" sz="1800" dirty="0">
                <a:latin typeface="Times New Roman" panose="02020603050405020304" pitchFamily="18" charset="0"/>
                <a:cs typeface="Times New Roman" panose="02020603050405020304" pitchFamily="18" charset="0"/>
              </a:rPr>
              <a:t>W terminie do 12 miesięcy od ustąpienia wody, umożliwiającego komisji rozpoczęcie szacowania szkód, </a:t>
            </a:r>
            <a:br>
              <a:rPr lang="pl-PL" sz="1800" dirty="0">
                <a:latin typeface="Times New Roman" panose="02020603050405020304" pitchFamily="18" charset="0"/>
                <a:cs typeface="Times New Roman" panose="02020603050405020304" pitchFamily="18" charset="0"/>
              </a:rPr>
            </a:br>
            <a:r>
              <a:rPr lang="pl-PL" sz="1800" u="sng" dirty="0">
                <a:latin typeface="Times New Roman" panose="02020603050405020304" pitchFamily="18" charset="0"/>
                <a:cs typeface="Times New Roman" panose="02020603050405020304" pitchFamily="18" charset="0"/>
              </a:rPr>
              <a:t>w przypadku szkód spowodowanych przez powódź w budynkach</a:t>
            </a:r>
            <a:r>
              <a:rPr lang="pl-PL" sz="1800" dirty="0">
                <a:latin typeface="Times New Roman" panose="02020603050405020304" pitchFamily="18" charset="0"/>
                <a:cs typeface="Times New Roman" panose="02020603050405020304" pitchFamily="18" charset="0"/>
              </a:rPr>
              <a:t>.</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W celu zapewnienia obiektywizmu i bezstronności członkowie komisji </a:t>
            </a:r>
            <a:r>
              <a:rPr lang="pl-PL" sz="1800" b="1" dirty="0">
                <a:latin typeface="Times New Roman" panose="02020603050405020304" pitchFamily="18" charset="0"/>
                <a:cs typeface="Times New Roman" panose="02020603050405020304" pitchFamily="18" charset="0"/>
              </a:rPr>
              <a:t>nie mogą </a:t>
            </a:r>
            <a:r>
              <a:rPr lang="pl-PL" sz="1800" dirty="0">
                <a:latin typeface="Times New Roman" panose="02020603050405020304" pitchFamily="18" charset="0"/>
                <a:cs typeface="Times New Roman" panose="02020603050405020304" pitchFamily="18" charset="0"/>
              </a:rPr>
              <a:t>brać udziału w szacowaniu szkód we własnym gospodarstwie, gospodarstwie małżonka lub rodzeństwa oraz innych osób, z którymi pozostają w takich relacjach, że mogłoby to wywoływać wątpliwości co do ich bezstronności.</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Zaleca się, aby lustracja w gospodarstwie rolnym była przeprowadzona w obecności producenta rolnego lub osoby przez niego upoważnionej.</a:t>
            </a:r>
          </a:p>
          <a:p>
            <a:pPr marL="258763" indent="0" algn="just">
              <a:lnSpc>
                <a:spcPct val="100000"/>
              </a:lnSpc>
              <a:buNone/>
            </a:pPr>
            <a:endParaRPr lang="pl-PL" sz="1800" dirty="0">
              <a:latin typeface="Times New Roman" panose="02020603050405020304" pitchFamily="18" charset="0"/>
              <a:cs typeface="Times New Roman" panose="02020603050405020304" pitchFamily="18" charset="0"/>
            </a:endParaRPr>
          </a:p>
          <a:p>
            <a:pPr marL="0" indent="0">
              <a:buNone/>
            </a:pPr>
            <a:endParaRPr lang="pl-PL" sz="1800" dirty="0">
              <a:latin typeface="Times New Roman" panose="02020603050405020304" pitchFamily="18" charset="0"/>
              <a:cs typeface="Times New Roman" panose="02020603050405020304" pitchFamily="18" charset="0"/>
            </a:endParaRPr>
          </a:p>
          <a:p>
            <a:pPr marL="0" indent="0">
              <a:buNone/>
            </a:pPr>
            <a:endParaRPr lang="pl-PL" sz="1800" dirty="0">
              <a:latin typeface="Times New Roman" panose="02020603050405020304" pitchFamily="18" charset="0"/>
              <a:cs typeface="Times New Roman" panose="02020603050405020304" pitchFamily="18" charset="0"/>
            </a:endParaRPr>
          </a:p>
        </p:txBody>
      </p:sp>
      <p:sp>
        <p:nvSpPr>
          <p:cNvPr id="2" name="Symbol zastępczy numeru slajdu 1"/>
          <p:cNvSpPr>
            <a:spLocks noGrp="1"/>
          </p:cNvSpPr>
          <p:nvPr>
            <p:ph type="sldNum" sz="quarter" idx="12"/>
          </p:nvPr>
        </p:nvSpPr>
        <p:spPr/>
        <p:txBody>
          <a:bodyPr/>
          <a:lstStyle/>
          <a:p>
            <a:fld id="{FA4B6E15-F33A-46C2-8134-D5B4F352C12C}" type="slidenum">
              <a:rPr lang="pl-PL" smtClean="0"/>
              <a:t>11</a:t>
            </a:fld>
            <a:endParaRPr lang="pl-PL"/>
          </a:p>
        </p:txBody>
      </p:sp>
      <p:sp>
        <p:nvSpPr>
          <p:cNvPr id="6" name="Prostokąt 5"/>
          <p:cNvSpPr/>
          <p:nvPr/>
        </p:nvSpPr>
        <p:spPr>
          <a:xfrm>
            <a:off x="589216" y="1024960"/>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27257" y="1682086"/>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5.  Szacowanie strat przez Komisję w gospodarstwach rolnych zgodnie z harmonogramem prac komisji</a:t>
            </a:r>
          </a:p>
        </p:txBody>
      </p:sp>
    </p:spTree>
    <p:extLst>
      <p:ext uri="{BB962C8B-B14F-4D97-AF65-F5344CB8AC3E}">
        <p14:creationId xmlns:p14="http://schemas.microsoft.com/office/powerpoint/2010/main" val="4009270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3" name="Symbol zastępczy zawartości 2"/>
          <p:cNvSpPr>
            <a:spLocks noGrp="1"/>
          </p:cNvSpPr>
          <p:nvPr>
            <p:ph sz="half" idx="1"/>
          </p:nvPr>
        </p:nvSpPr>
        <p:spPr>
          <a:xfrm>
            <a:off x="388619" y="2416081"/>
            <a:ext cx="11035717" cy="3774355"/>
          </a:xfrm>
        </p:spPr>
        <p:txBody>
          <a:bodyPr>
            <a:noAutofit/>
          </a:bodyPr>
          <a:lstStyle/>
          <a:p>
            <a:pPr marL="0" indent="0" algn="just">
              <a:lnSpc>
                <a:spcPct val="100000"/>
              </a:lnSpc>
              <a:buNone/>
            </a:pPr>
            <a:r>
              <a:rPr lang="pl-PL" sz="1800" u="sng" dirty="0">
                <a:latin typeface="Times New Roman" panose="02020603050405020304" pitchFamily="18" charset="0"/>
                <a:cs typeface="Times New Roman" panose="02020603050405020304" pitchFamily="18" charset="0"/>
              </a:rPr>
              <a:t>Dwukrotnie oszacowania szkód </a:t>
            </a:r>
            <a:r>
              <a:rPr lang="pl-PL" sz="1800" dirty="0">
                <a:latin typeface="Times New Roman" panose="02020603050405020304" pitchFamily="18" charset="0"/>
                <a:cs typeface="Times New Roman" panose="02020603050405020304" pitchFamily="18" charset="0"/>
              </a:rPr>
              <a:t>spowodowane przez ujemne skutki przezimowania, przymrozki wiosenne, powódź lub grad w drzewach owocowych:</a:t>
            </a:r>
          </a:p>
          <a:p>
            <a:pPr marL="801688" indent="-457200" algn="just">
              <a:lnSpc>
                <a:spcPct val="100000"/>
              </a:lnSpc>
              <a:buFont typeface="+mj-lt"/>
              <a:buAutoNum type="arabicPeriod"/>
            </a:pPr>
            <a:r>
              <a:rPr lang="pl-PL" sz="1800" dirty="0">
                <a:latin typeface="Times New Roman" panose="02020603050405020304" pitchFamily="18" charset="0"/>
                <a:cs typeface="Times New Roman" panose="02020603050405020304" pitchFamily="18" charset="0"/>
              </a:rPr>
              <a:t>Po raz pierwszy w terminie do 2 miesięcy od dnia powstania tych szkód</a:t>
            </a:r>
          </a:p>
          <a:p>
            <a:pPr marL="801688" indent="-457200" algn="just">
              <a:lnSpc>
                <a:spcPct val="100000"/>
              </a:lnSpc>
              <a:buFont typeface="+mj-lt"/>
              <a:buAutoNum type="arabicPeriod"/>
            </a:pPr>
            <a:r>
              <a:rPr lang="pl-PL" sz="1800" dirty="0">
                <a:latin typeface="Times New Roman" panose="02020603050405020304" pitchFamily="18" charset="0"/>
                <a:cs typeface="Times New Roman" panose="02020603050405020304" pitchFamily="18" charset="0"/>
              </a:rPr>
              <a:t>Po raz drugi, nie później niż w terminie do 12 miesięcy od dnia powstania tych szkód.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W pierwszym etapie szacowania szkód w drzewach owocowych sporządza się protokół w formie notatki zawierający dane niezbędne przy powtórnym szacowaniu szkód.</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Komisja szacując szkody po raz drugi sporządza protokół z oszacowania szkód.</a:t>
            </a:r>
          </a:p>
          <a:p>
            <a:pPr marL="457200" indent="-457200">
              <a:buFont typeface="+mj-lt"/>
              <a:buAutoNum type="alphaLcParenR"/>
            </a:pPr>
            <a:endParaRPr lang="pl-PL" sz="1800" dirty="0">
              <a:latin typeface="Times New Roman" panose="02020603050405020304" pitchFamily="18" charset="0"/>
              <a:cs typeface="Times New Roman" panose="02020603050405020304" pitchFamily="18" charset="0"/>
            </a:endParaRPr>
          </a:p>
          <a:p>
            <a:pPr marL="0" indent="0">
              <a:buNone/>
            </a:pPr>
            <a:endParaRPr lang="pl-PL" sz="1800" dirty="0">
              <a:latin typeface="Times New Roman" panose="02020603050405020304" pitchFamily="18" charset="0"/>
              <a:cs typeface="Times New Roman" panose="02020603050405020304" pitchFamily="18" charset="0"/>
            </a:endParaRPr>
          </a:p>
        </p:txBody>
      </p:sp>
      <p:sp>
        <p:nvSpPr>
          <p:cNvPr id="2" name="Symbol zastępczy numeru slajdu 1"/>
          <p:cNvSpPr>
            <a:spLocks noGrp="1"/>
          </p:cNvSpPr>
          <p:nvPr>
            <p:ph type="sldNum" sz="quarter" idx="12"/>
          </p:nvPr>
        </p:nvSpPr>
        <p:spPr/>
        <p:txBody>
          <a:bodyPr/>
          <a:lstStyle/>
          <a:p>
            <a:fld id="{FA4B6E15-F33A-46C2-8134-D5B4F352C12C}" type="slidenum">
              <a:rPr lang="pl-PL" smtClean="0"/>
              <a:t>12</a:t>
            </a:fld>
            <a:endParaRPr lang="pl-PL"/>
          </a:p>
        </p:txBody>
      </p:sp>
      <p:sp>
        <p:nvSpPr>
          <p:cNvPr id="5" name="Prostokąt 4"/>
          <p:cNvSpPr/>
          <p:nvPr/>
        </p:nvSpPr>
        <p:spPr>
          <a:xfrm>
            <a:off x="569343" y="974200"/>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6" name="Prostokąt 5"/>
          <p:cNvSpPr/>
          <p:nvPr/>
        </p:nvSpPr>
        <p:spPr>
          <a:xfrm>
            <a:off x="327257" y="1682086"/>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5. Szacowanie strat przez Komisję w gospodarstwach rolnych zgodnie z harmonogramem prac komisji</a:t>
            </a:r>
          </a:p>
        </p:txBody>
      </p:sp>
    </p:spTree>
    <p:extLst>
      <p:ext uri="{BB962C8B-B14F-4D97-AF65-F5344CB8AC3E}">
        <p14:creationId xmlns:p14="http://schemas.microsoft.com/office/powerpoint/2010/main" val="1475816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2D55A40-D4DF-4670-B5AB-31DEE25408E9}"/>
              </a:ext>
            </a:extLst>
          </p:cNvPr>
          <p:cNvSpPr>
            <a:spLocks noGrp="1"/>
          </p:cNvSpPr>
          <p:nvPr>
            <p:ph sz="half" idx="1"/>
          </p:nvPr>
        </p:nvSpPr>
        <p:spPr>
          <a:xfrm>
            <a:off x="327257" y="2758119"/>
            <a:ext cx="11628406" cy="4099881"/>
          </a:xfrm>
        </p:spPr>
        <p:txBody>
          <a:bodyPr>
            <a:normAutofit/>
          </a:bodyPr>
          <a:lstStyle/>
          <a:p>
            <a:pPr marL="0" indent="0" algn="just">
              <a:lnSpc>
                <a:spcPct val="120000"/>
              </a:lnSpc>
              <a:buNone/>
            </a:pPr>
            <a:r>
              <a:rPr lang="pl-PL" sz="1800" dirty="0">
                <a:latin typeface="Times New Roman" panose="02020603050405020304" pitchFamily="18" charset="0"/>
                <a:cs typeface="Times New Roman" panose="02020603050405020304" pitchFamily="18" charset="0"/>
              </a:rPr>
              <a:t>Protokół oszacowania szkód sporządza się wyłącznie na formularzu dostępnym na stronie internetowej urzędu obsługującego </a:t>
            </a:r>
            <a:r>
              <a:rPr lang="pl-PL" sz="1800" b="1" dirty="0">
                <a:latin typeface="Times New Roman" panose="02020603050405020304" pitchFamily="18" charset="0"/>
                <a:cs typeface="Times New Roman" panose="02020603050405020304" pitchFamily="18" charset="0"/>
              </a:rPr>
              <a:t>ministra właściwego do spraw rozwoju wsi.</a:t>
            </a:r>
          </a:p>
          <a:p>
            <a:pPr marL="0" indent="0" algn="just">
              <a:lnSpc>
                <a:spcPct val="120000"/>
              </a:lnSpc>
              <a:buNone/>
            </a:pPr>
            <a:r>
              <a:rPr lang="pl-PL" sz="1800" dirty="0">
                <a:latin typeface="Times New Roman" panose="02020603050405020304" pitchFamily="18" charset="0"/>
                <a:cs typeface="Times New Roman" panose="02020603050405020304" pitchFamily="18" charset="0"/>
              </a:rPr>
              <a:t>W formularzu protokołu, region FADN (</a:t>
            </a:r>
            <a:r>
              <a:rPr lang="pl-PL" sz="1800" i="1" dirty="0">
                <a:latin typeface="Times New Roman" panose="02020603050405020304" pitchFamily="18" charset="0"/>
                <a:cs typeface="Times New Roman" panose="02020603050405020304" pitchFamily="18" charset="0"/>
              </a:rPr>
              <a:t>Farm </a:t>
            </a:r>
            <a:r>
              <a:rPr lang="pl-PL" sz="1800" i="1" dirty="0" err="1">
                <a:latin typeface="Times New Roman" panose="02020603050405020304" pitchFamily="18" charset="0"/>
                <a:cs typeface="Times New Roman" panose="02020603050405020304" pitchFamily="18" charset="0"/>
              </a:rPr>
              <a:t>Accountancy</a:t>
            </a:r>
            <a:r>
              <a:rPr lang="pl-PL" sz="1800" i="1" dirty="0">
                <a:latin typeface="Times New Roman" panose="02020603050405020304" pitchFamily="18" charset="0"/>
                <a:cs typeface="Times New Roman" panose="02020603050405020304" pitchFamily="18" charset="0"/>
              </a:rPr>
              <a:t> Data Network - </a:t>
            </a:r>
            <a:r>
              <a:rPr lang="pl-PL" sz="1800" dirty="0">
                <a:latin typeface="Times New Roman" panose="02020603050405020304" pitchFamily="18" charset="0"/>
                <a:cs typeface="Times New Roman" panose="02020603050405020304" pitchFamily="18" charset="0"/>
              </a:rPr>
              <a:t>System zarządzania danymi rachunkowymi z gospodarstw rolnych) dla województwa mazowieckiego został oznaczony literą </a:t>
            </a:r>
            <a:r>
              <a:rPr lang="pl-PL" sz="1800" b="1" dirty="0">
                <a:latin typeface="Times New Roman" panose="02020603050405020304" pitchFamily="18" charset="0"/>
                <a:cs typeface="Times New Roman" panose="02020603050405020304" pitchFamily="18" charset="0"/>
              </a:rPr>
              <a:t>C</a:t>
            </a:r>
            <a:r>
              <a:rPr lang="pl-PL" sz="1800" dirty="0">
                <a:latin typeface="Times New Roman" panose="02020603050405020304" pitchFamily="18" charset="0"/>
                <a:cs typeface="Times New Roman" panose="02020603050405020304" pitchFamily="18" charset="0"/>
              </a:rPr>
              <a:t>.</a:t>
            </a:r>
          </a:p>
          <a:p>
            <a:pPr marL="0" indent="0" algn="just">
              <a:lnSpc>
                <a:spcPct val="120000"/>
              </a:lnSpc>
              <a:buNone/>
            </a:pPr>
            <a:r>
              <a:rPr lang="pl-PL" sz="1800" dirty="0">
                <a:latin typeface="Times New Roman" panose="02020603050405020304" pitchFamily="18" charset="0"/>
                <a:cs typeface="Times New Roman" panose="02020603050405020304" pitchFamily="18" charset="0"/>
              </a:rPr>
              <a:t>W przypadku, gdy producent rolny </a:t>
            </a:r>
            <a:r>
              <a:rPr lang="pl-PL" sz="1800" u="sng" dirty="0">
                <a:latin typeface="Times New Roman" panose="02020603050405020304" pitchFamily="18" charset="0"/>
                <a:cs typeface="Times New Roman" panose="02020603050405020304" pitchFamily="18" charset="0"/>
              </a:rPr>
              <a:t>posiada własne kompletne dane w zakresie produkcji roślinnej oraz zwierzęcej</a:t>
            </a:r>
            <a:r>
              <a:rPr lang="pl-PL" sz="1800" dirty="0">
                <a:latin typeface="Times New Roman" panose="02020603050405020304" pitchFamily="18" charset="0"/>
                <a:cs typeface="Times New Roman" panose="02020603050405020304" pitchFamily="18" charset="0"/>
              </a:rPr>
              <a:t> należy wybrać </a:t>
            </a:r>
            <a:r>
              <a:rPr lang="pl-PL" sz="1800" b="1" dirty="0">
                <a:latin typeface="Times New Roman" panose="02020603050405020304" pitchFamily="18" charset="0"/>
                <a:cs typeface="Times New Roman" panose="02020603050405020304" pitchFamily="18" charset="0"/>
              </a:rPr>
              <a:t>protokół szacowania szkód bez danych do stosowania</a:t>
            </a:r>
            <a:r>
              <a:rPr lang="pl-PL" sz="1800" dirty="0">
                <a:latin typeface="Times New Roman" panose="02020603050405020304" pitchFamily="18" charset="0"/>
                <a:cs typeface="Times New Roman" panose="02020603050405020304" pitchFamily="18" charset="0"/>
              </a:rPr>
              <a:t>.</a:t>
            </a:r>
          </a:p>
          <a:p>
            <a:pPr marL="0" indent="0" algn="just">
              <a:lnSpc>
                <a:spcPct val="120000"/>
              </a:lnSpc>
              <a:buNone/>
            </a:pPr>
            <a:r>
              <a:rPr lang="pl-PL" sz="1800" dirty="0">
                <a:latin typeface="Times New Roman" panose="02020603050405020304" pitchFamily="18" charset="0"/>
                <a:cs typeface="Times New Roman" panose="02020603050405020304" pitchFamily="18" charset="0"/>
              </a:rPr>
              <a:t>W pkt 2 protokołu należy </a:t>
            </a:r>
            <a:r>
              <a:rPr lang="pl-PL" sz="1800" dirty="0">
                <a:solidFill>
                  <a:srgbClr val="FF0000"/>
                </a:solidFill>
                <a:latin typeface="Times New Roman" panose="02020603050405020304" pitchFamily="18" charset="0"/>
                <a:cs typeface="Times New Roman" panose="02020603050405020304" pitchFamily="18" charset="0"/>
              </a:rPr>
              <a:t>wymienić tylko członków komisji biorących udział w lustracji w danym gospodarstwie rolnym</a:t>
            </a:r>
            <a:r>
              <a:rPr lang="pl-PL" sz="1800" dirty="0">
                <a:latin typeface="Times New Roman" panose="02020603050405020304" pitchFamily="18" charset="0"/>
                <a:cs typeface="Times New Roman" panose="02020603050405020304" pitchFamily="18" charset="0"/>
              </a:rPr>
              <a:t>. Osoby te muszą być na dzień przeprowadzania lustracji powołane zarządzeniem Wojewody Mazowieckiego. </a:t>
            </a:r>
          </a:p>
          <a:p>
            <a:pPr marL="0" indent="0">
              <a:lnSpc>
                <a:spcPct val="100000"/>
              </a:lnSpc>
              <a:buNone/>
            </a:pPr>
            <a:endParaRPr lang="pl-PL" sz="18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2D8220F-EDA7-4B2C-83B6-4504A9BD0F67}"/>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13</a:t>
            </a:fld>
            <a:endParaRPr lang="pl-PL"/>
          </a:p>
        </p:txBody>
      </p:sp>
      <p:sp>
        <p:nvSpPr>
          <p:cNvPr id="6" name="Prostokąt 5"/>
          <p:cNvSpPr/>
          <p:nvPr/>
        </p:nvSpPr>
        <p:spPr>
          <a:xfrm>
            <a:off x="498807" y="974200"/>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27257" y="1682086"/>
            <a:ext cx="11378913" cy="1200329"/>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5. Szacowanie strat przez Komisję w gospodarstwach rolnych zgodnie z harmonogramem prac komisji</a:t>
            </a:r>
          </a:p>
          <a:p>
            <a:pPr algn="just"/>
            <a:endParaRPr lang="pl-PL" dirty="0">
              <a:latin typeface="Times New Roman" panose="02020603050405020304" pitchFamily="18" charset="0"/>
              <a:cs typeface="Times New Roman" panose="02020603050405020304" pitchFamily="18" charset="0"/>
            </a:endParaRPr>
          </a:p>
          <a:p>
            <a:pPr algn="just"/>
            <a:r>
              <a:rPr lang="pl-PL" b="1" dirty="0">
                <a:latin typeface="Times New Roman" panose="02020603050405020304" pitchFamily="18" charset="0"/>
                <a:cs typeface="Times New Roman" panose="02020603050405020304" pitchFamily="18" charset="0"/>
              </a:rPr>
              <a:t>5.1. Wzór protokołu i wskazywanie członków komisji w dokumencie</a:t>
            </a:r>
          </a:p>
          <a:p>
            <a:pPr algn="just"/>
            <a:endParaRPr lang="pl-P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915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327257" y="2842698"/>
            <a:ext cx="11585275" cy="4398262"/>
          </a:xfrm>
        </p:spPr>
        <p:txBody>
          <a:bodyPr>
            <a:no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W przypadku, gdy gospodarstwo rolne lub dział specjalny produkcji rolnej prowadzony jest na obszarze co najmniej dwóch województw, protokół jest sporządzony przez komisję powołaną przez wojewodę właściwego ze względu na miejsce wystąpienia szkód.</a:t>
            </a:r>
          </a:p>
          <a:p>
            <a:pPr marL="0" indent="0" algn="just">
              <a:lnSpc>
                <a:spcPct val="100000"/>
              </a:lnSpc>
              <a:buNone/>
            </a:pPr>
            <a:r>
              <a:rPr lang="pl-PL" sz="1800" b="1" dirty="0">
                <a:latin typeface="Times New Roman" panose="02020603050405020304" pitchFamily="18" charset="0"/>
                <a:cs typeface="Times New Roman" panose="02020603050405020304" pitchFamily="18" charset="0"/>
              </a:rPr>
              <a:t>Protokół zbiorczy sporządza komisja powołana przez wojewodę właściwego ze względu na położenie </a:t>
            </a:r>
            <a:r>
              <a:rPr lang="pl-PL" sz="1800" b="1" u="sng" dirty="0">
                <a:latin typeface="Times New Roman" panose="02020603050405020304" pitchFamily="18" charset="0"/>
                <a:cs typeface="Times New Roman" panose="02020603050405020304" pitchFamily="18" charset="0"/>
              </a:rPr>
              <a:t>największej</a:t>
            </a:r>
            <a:r>
              <a:rPr lang="pl-PL" sz="1800" b="1" dirty="0">
                <a:latin typeface="Times New Roman" panose="02020603050405020304" pitchFamily="18" charset="0"/>
                <a:cs typeface="Times New Roman" panose="02020603050405020304" pitchFamily="18" charset="0"/>
              </a:rPr>
              <a:t> części gospodarstwa lub obszaru na którym prowadzony jest dział specjalny produkcji rolnej.</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Powyższa zasada obowiązuje także, gdy gospodarstwo rolne lub dział specjalny produkcji rolnej prowadzony jest na obszarze co najmniej dwóch gmin/miast. W takim przypadku </a:t>
            </a:r>
            <a:r>
              <a:rPr lang="pl-PL" sz="1800" b="1" dirty="0">
                <a:latin typeface="Times New Roman" panose="02020603050405020304" pitchFamily="18" charset="0"/>
                <a:cs typeface="Times New Roman" panose="02020603050405020304" pitchFamily="18" charset="0"/>
              </a:rPr>
              <a:t>protokół zbiorczy z całego gospodarstwa sporządza komisja z terenu gminy/miasta na terenie której położona jest </a:t>
            </a:r>
            <a:r>
              <a:rPr lang="pl-PL" sz="1800" b="1" u="sng" dirty="0">
                <a:latin typeface="Times New Roman" panose="02020603050405020304" pitchFamily="18" charset="0"/>
                <a:cs typeface="Times New Roman" panose="02020603050405020304" pitchFamily="18" charset="0"/>
              </a:rPr>
              <a:t>największa</a:t>
            </a:r>
            <a:r>
              <a:rPr lang="pl-PL" sz="1800" b="1" dirty="0">
                <a:latin typeface="Times New Roman" panose="02020603050405020304" pitchFamily="18" charset="0"/>
                <a:cs typeface="Times New Roman" panose="02020603050405020304" pitchFamily="18" charset="0"/>
              </a:rPr>
              <a:t> część gospodarstwa lub obszar na którym prowadzony jest dział specjalny produkcji rolnej.</a:t>
            </a:r>
          </a:p>
          <a:p>
            <a:pPr marL="0" indent="0" algn="just">
              <a:lnSpc>
                <a:spcPct val="100000"/>
              </a:lnSpc>
              <a:buNone/>
            </a:pPr>
            <a:endParaRPr lang="pl-PL" sz="18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2D8220F-EDA7-4B2C-83B6-4504A9BD0F67}"/>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14</a:t>
            </a:fld>
            <a:endParaRPr lang="pl-PL"/>
          </a:p>
        </p:txBody>
      </p:sp>
      <p:sp>
        <p:nvSpPr>
          <p:cNvPr id="6" name="Prostokąt 5"/>
          <p:cNvSpPr/>
          <p:nvPr/>
        </p:nvSpPr>
        <p:spPr>
          <a:xfrm>
            <a:off x="498807" y="1015312"/>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27257" y="1682086"/>
            <a:ext cx="11378913" cy="923330"/>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5. Szacowanie strat przez Komisję w gospodarstwach rolnych zgodnie z harmonogramem prac komisji</a:t>
            </a:r>
          </a:p>
          <a:p>
            <a:pPr algn="just"/>
            <a:endParaRPr lang="pl-PL" b="1" dirty="0">
              <a:latin typeface="Times New Roman" panose="02020603050405020304" pitchFamily="18" charset="0"/>
              <a:cs typeface="Times New Roman" panose="02020603050405020304" pitchFamily="18" charset="0"/>
            </a:endParaRPr>
          </a:p>
          <a:p>
            <a:pPr algn="just"/>
            <a:r>
              <a:rPr lang="pl-PL" b="1" dirty="0">
                <a:latin typeface="Times New Roman" panose="02020603050405020304" pitchFamily="18" charset="0"/>
                <a:cs typeface="Times New Roman" panose="02020603050405020304" pitchFamily="18" charset="0"/>
              </a:rPr>
              <a:t>5.2. Gospodarstwo rolne na terenie dwóch województw lub gmin/miast</a:t>
            </a:r>
          </a:p>
        </p:txBody>
      </p:sp>
    </p:spTree>
    <p:extLst>
      <p:ext uri="{BB962C8B-B14F-4D97-AF65-F5344CB8AC3E}">
        <p14:creationId xmlns:p14="http://schemas.microsoft.com/office/powerpoint/2010/main" val="87202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327257" y="2842698"/>
            <a:ext cx="11585275" cy="4398262"/>
          </a:xfrm>
        </p:spPr>
        <p:txBody>
          <a:bodyPr>
            <a:noAutofit/>
          </a:bodyPr>
          <a:lstStyle/>
          <a:p>
            <a:pPr marL="0" indent="0" algn="just">
              <a:lnSpc>
                <a:spcPct val="100000"/>
              </a:lnSpc>
              <a:buNone/>
            </a:pPr>
            <a:r>
              <a:rPr lang="pl-PL" sz="2000" dirty="0">
                <a:latin typeface="Times New Roman" panose="02020603050405020304" pitchFamily="18" charset="0"/>
                <a:cs typeface="Times New Roman" panose="02020603050405020304" pitchFamily="18" charset="0"/>
              </a:rPr>
              <a:t>Oryginał protokołu z części gospodarstwa </a:t>
            </a:r>
            <a:r>
              <a:rPr lang="pl-PL" sz="2000" u="sng" dirty="0">
                <a:latin typeface="Times New Roman" panose="02020603050405020304" pitchFamily="18" charset="0"/>
                <a:cs typeface="Times New Roman" panose="02020603050405020304" pitchFamily="18" charset="0"/>
              </a:rPr>
              <a:t>komisja przekazuje poszkodowanemu producentowi rolnemu</a:t>
            </a:r>
            <a:r>
              <a:rPr lang="pl-PL" sz="2000" dirty="0">
                <a:latin typeface="Times New Roman" panose="02020603050405020304" pitchFamily="18" charset="0"/>
                <a:cs typeface="Times New Roman" panose="02020603050405020304" pitchFamily="18" charset="0"/>
              </a:rPr>
              <a:t>, zobowiązując go do dostarczenia przedmiotowego dokumentu do jednostki samorządu terytorialnego, która sporządza protokół zbiorczy,</a:t>
            </a:r>
          </a:p>
          <a:p>
            <a:pPr marL="0" indent="0" algn="just">
              <a:lnSpc>
                <a:spcPct val="100000"/>
              </a:lnSpc>
              <a:buNone/>
            </a:pPr>
            <a:r>
              <a:rPr lang="pl-PL" sz="2000" dirty="0">
                <a:latin typeface="Times New Roman" panose="02020603050405020304" pitchFamily="18" charset="0"/>
                <a:cs typeface="Times New Roman" panose="02020603050405020304" pitchFamily="18" charset="0"/>
              </a:rPr>
              <a:t>Zsumowane dane z protokołu częściowego (inna gmina/inne województwo) </a:t>
            </a:r>
            <a:r>
              <a:rPr lang="pl-PL" sz="2000" u="sng" dirty="0">
                <a:latin typeface="Times New Roman" panose="02020603050405020304" pitchFamily="18" charset="0"/>
                <a:cs typeface="Times New Roman" panose="02020603050405020304" pitchFamily="18" charset="0"/>
              </a:rPr>
              <a:t>należy przenieść do załącznika 1b</a:t>
            </a:r>
            <a:r>
              <a:rPr lang="pl-PL" sz="2000" dirty="0">
                <a:latin typeface="Times New Roman" panose="02020603050405020304" pitchFamily="18" charset="0"/>
                <a:cs typeface="Times New Roman" panose="02020603050405020304" pitchFamily="18" charset="0"/>
              </a:rPr>
              <a:t>. Nie należy wpisywać ich do załącznika 1, aby nie powielać powierzchni upraw.</a:t>
            </a:r>
          </a:p>
          <a:p>
            <a:pPr marL="0" indent="0" algn="just">
              <a:lnSpc>
                <a:spcPct val="100000"/>
              </a:lnSpc>
              <a:buNone/>
            </a:pPr>
            <a:r>
              <a:rPr lang="pl-PL" sz="2000" u="sng" dirty="0">
                <a:latin typeface="Times New Roman" panose="02020603050405020304" pitchFamily="18" charset="0"/>
                <a:cs typeface="Times New Roman" panose="02020603050405020304" pitchFamily="18" charset="0"/>
              </a:rPr>
              <a:t>Protokół częściowy stanowi załącznik do protokołu całościowego </a:t>
            </a:r>
            <a:r>
              <a:rPr lang="pl-PL" sz="2000" dirty="0">
                <a:latin typeface="Times New Roman" panose="02020603050405020304" pitchFamily="18" charset="0"/>
                <a:cs typeface="Times New Roman" panose="02020603050405020304" pitchFamily="18" charset="0"/>
              </a:rPr>
              <a:t>(oryginał lub kserokopia potwierdzona za zgodność z oryginałem) – całość dokumentacji należy przekazać do Mazowieckiego Urzędu Wojewódzkiego celem weryfikacji. </a:t>
            </a:r>
          </a:p>
          <a:p>
            <a:pPr marL="0" indent="0" algn="just">
              <a:lnSpc>
                <a:spcPct val="100000"/>
              </a:lnSpc>
              <a:buNone/>
            </a:pPr>
            <a:endParaRPr lang="pl-PL" sz="18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2D8220F-EDA7-4B2C-83B6-4504A9BD0F67}"/>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15</a:t>
            </a:fld>
            <a:endParaRPr lang="pl-PL"/>
          </a:p>
        </p:txBody>
      </p:sp>
      <p:sp>
        <p:nvSpPr>
          <p:cNvPr id="6" name="Prostokąt 5"/>
          <p:cNvSpPr/>
          <p:nvPr/>
        </p:nvSpPr>
        <p:spPr>
          <a:xfrm>
            <a:off x="498807" y="1015312"/>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27257" y="1682086"/>
            <a:ext cx="11378913" cy="923330"/>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5. Szacowanie strat przez Komisję w gospodarstwach rolnych zgodnie z harmonogramem prac komisji</a:t>
            </a:r>
          </a:p>
          <a:p>
            <a:pPr algn="just"/>
            <a:endParaRPr lang="pl-PL" b="1" dirty="0">
              <a:latin typeface="Times New Roman" panose="02020603050405020304" pitchFamily="18" charset="0"/>
              <a:cs typeface="Times New Roman" panose="02020603050405020304" pitchFamily="18" charset="0"/>
            </a:endParaRPr>
          </a:p>
          <a:p>
            <a:pPr algn="just"/>
            <a:r>
              <a:rPr lang="pl-PL" b="1" dirty="0">
                <a:latin typeface="Times New Roman" panose="02020603050405020304" pitchFamily="18" charset="0"/>
                <a:cs typeface="Times New Roman" panose="02020603050405020304" pitchFamily="18" charset="0"/>
              </a:rPr>
              <a:t>5.2. Gospodarstwo rolne na terenie dwóch województw lub gmin/miast</a:t>
            </a:r>
          </a:p>
        </p:txBody>
      </p:sp>
    </p:spTree>
    <p:extLst>
      <p:ext uri="{BB962C8B-B14F-4D97-AF65-F5344CB8AC3E}">
        <p14:creationId xmlns:p14="http://schemas.microsoft.com/office/powerpoint/2010/main" val="1257532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92D8220F-EDA7-4B2C-83B6-4504A9BD0F67}"/>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16</a:t>
            </a:fld>
            <a:endParaRPr lang="pl-PL"/>
          </a:p>
        </p:txBody>
      </p:sp>
      <p:sp>
        <p:nvSpPr>
          <p:cNvPr id="6" name="Prostokąt 5"/>
          <p:cNvSpPr/>
          <p:nvPr/>
        </p:nvSpPr>
        <p:spPr>
          <a:xfrm>
            <a:off x="569343" y="1099828"/>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401147" y="1807714"/>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Sporządzenie protokołu przez Komisję szacującą straty</a:t>
            </a:r>
          </a:p>
        </p:txBody>
      </p:sp>
      <p:sp>
        <p:nvSpPr>
          <p:cNvPr id="8" name="Prostokąt 7"/>
          <p:cNvSpPr/>
          <p:nvPr/>
        </p:nvSpPr>
        <p:spPr>
          <a:xfrm>
            <a:off x="401147" y="2970934"/>
            <a:ext cx="10852330" cy="369332"/>
          </a:xfrm>
          <a:prstGeom prst="rect">
            <a:avLst/>
          </a:prstGeom>
        </p:spPr>
        <p:txBody>
          <a:bodyPr wrap="none">
            <a:spAutoFit/>
          </a:bodyPr>
          <a:lstStyle/>
          <a:p>
            <a:pPr marL="285750" indent="-285750" algn="ctr">
              <a:buClr>
                <a:schemeClr val="tx1"/>
              </a:buClr>
              <a:buFont typeface="Wingdings" panose="05000000000000000000" pitchFamily="2" charset="2"/>
              <a:buChar char="Ø"/>
            </a:pPr>
            <a:r>
              <a:rPr lang="pl-PL" b="1" i="1" u="sng" dirty="0">
                <a:latin typeface="Times New Roman" panose="02020603050405020304" pitchFamily="18" charset="0"/>
                <a:cs typeface="Times New Roman" panose="02020603050405020304" pitchFamily="18" charset="0"/>
              </a:rPr>
              <a:t>Rozpisane poszczególne strony protokołu ze szczegółowymi informacjami znajdują się na kolejnych slajdach</a:t>
            </a:r>
          </a:p>
        </p:txBody>
      </p:sp>
    </p:spTree>
    <p:extLst>
      <p:ext uri="{BB962C8B-B14F-4D97-AF65-F5344CB8AC3E}">
        <p14:creationId xmlns:p14="http://schemas.microsoft.com/office/powerpoint/2010/main" val="171038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a:stretch>
            <a:fillRect/>
          </a:stretch>
        </p:blipFill>
        <p:spPr>
          <a:xfrm>
            <a:off x="2774774" y="1592791"/>
            <a:ext cx="6783094" cy="4719470"/>
          </a:xfrm>
          <a:prstGeom prst="rect">
            <a:avLst/>
          </a:prstGeom>
        </p:spPr>
      </p:pic>
      <p:pic>
        <p:nvPicPr>
          <p:cNvPr id="4" name="Obraz 3"/>
          <p:cNvPicPr>
            <a:picLocks noChangeAspect="1"/>
          </p:cNvPicPr>
          <p:nvPr/>
        </p:nvPicPr>
        <p:blipFill>
          <a:blip r:embed="rId3"/>
          <a:stretch>
            <a:fillRect/>
          </a:stretch>
        </p:blipFill>
        <p:spPr>
          <a:xfrm>
            <a:off x="0" y="0"/>
            <a:ext cx="4696691" cy="1250614"/>
          </a:xfrm>
          <a:prstGeom prst="rect">
            <a:avLst/>
          </a:prstGeom>
        </p:spPr>
      </p:pic>
      <p:sp>
        <p:nvSpPr>
          <p:cNvPr id="5" name="Tytuł 4"/>
          <p:cNvSpPr>
            <a:spLocks noGrp="1"/>
          </p:cNvSpPr>
          <p:nvPr>
            <p:ph type="title"/>
          </p:nvPr>
        </p:nvSpPr>
        <p:spPr>
          <a:xfrm>
            <a:off x="838200" y="637208"/>
            <a:ext cx="10515600" cy="1047332"/>
          </a:xfrm>
        </p:spPr>
        <p:txBody>
          <a:bodyPr>
            <a:normAutofit/>
          </a:bodyPr>
          <a:lstStyle/>
          <a:p>
            <a:pPr algn="ctr"/>
            <a:r>
              <a:rPr lang="pl-PL" sz="3600" dirty="0">
                <a:latin typeface="Times New Roman" panose="02020603050405020304" pitchFamily="18" charset="0"/>
                <a:cs typeface="Times New Roman" panose="02020603050405020304" pitchFamily="18" charset="0"/>
              </a:rPr>
              <a:t>Protokół - strona 1</a:t>
            </a:r>
          </a:p>
        </p:txBody>
      </p:sp>
      <p:sp>
        <p:nvSpPr>
          <p:cNvPr id="18" name="Prostokąt: zaokrąglone rogi 17">
            <a:extLst>
              <a:ext uri="{FF2B5EF4-FFF2-40B4-BE49-F238E27FC236}">
                <a16:creationId xmlns:a16="http://schemas.microsoft.com/office/drawing/2014/main" id="{18611C5E-905A-41D1-A162-687F8AD22C55}"/>
              </a:ext>
            </a:extLst>
          </p:cNvPr>
          <p:cNvSpPr/>
          <p:nvPr/>
        </p:nvSpPr>
        <p:spPr>
          <a:xfrm>
            <a:off x="10070408" y="218316"/>
            <a:ext cx="1969344" cy="62530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Dla województwa mazowieckiego należy wybrać region FADN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a:t>
            </a:r>
          </a:p>
        </p:txBody>
      </p:sp>
      <p:sp>
        <p:nvSpPr>
          <p:cNvPr id="25" name="Prostokąt: zaokrąglone rogi 24">
            <a:extLst>
              <a:ext uri="{FF2B5EF4-FFF2-40B4-BE49-F238E27FC236}">
                <a16:creationId xmlns:a16="http://schemas.microsoft.com/office/drawing/2014/main" id="{E8B8B8BA-13F0-453C-8385-06E71AEE7F38}"/>
              </a:ext>
            </a:extLst>
          </p:cNvPr>
          <p:cNvSpPr/>
          <p:nvPr/>
        </p:nvSpPr>
        <p:spPr>
          <a:xfrm>
            <a:off x="9734111" y="3211349"/>
            <a:ext cx="2402865" cy="74117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t"/>
          <a:lstStyle/>
          <a:p>
            <a:pPr lvl="0" algn="ctr"/>
            <a:r>
              <a:rPr lang="pl-PL" sz="1000" dirty="0">
                <a:solidFill>
                  <a:schemeClr val="tx1"/>
                </a:solidFill>
                <a:latin typeface="Times New Roman" panose="02020603050405020304" pitchFamily="18" charset="0"/>
                <a:cs typeface="Times New Roman" panose="02020603050405020304" pitchFamily="18" charset="0"/>
              </a:rPr>
              <a:t>W przypadku protokołów łączonych (minimum 2 zjawiska) należy wpisać dwie daty zgłoszenia szkód przez producenta rolnego</a:t>
            </a:r>
          </a:p>
          <a:p>
            <a:pPr lvl="0" algn="ctr">
              <a:defRPr/>
            </a:pPr>
            <a:r>
              <a:rPr kumimoji="0" lang="pl-PL" sz="1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p>
        </p:txBody>
      </p:sp>
      <p:sp>
        <p:nvSpPr>
          <p:cNvPr id="26" name="Prostokąt: zaokrąglone rogi 25">
            <a:extLst>
              <a:ext uri="{FF2B5EF4-FFF2-40B4-BE49-F238E27FC236}">
                <a16:creationId xmlns:a16="http://schemas.microsoft.com/office/drawing/2014/main" id="{CE17D9B3-C416-4BDD-98D6-8622B2129945}"/>
              </a:ext>
            </a:extLst>
          </p:cNvPr>
          <p:cNvSpPr/>
          <p:nvPr/>
        </p:nvSpPr>
        <p:spPr>
          <a:xfrm>
            <a:off x="38479" y="2474752"/>
            <a:ext cx="2365087" cy="138928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
            </a:r>
            <a:r>
              <a:rPr kumimoji="0" lang="pl-PL" sz="1100" b="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ata</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zarządzenia powołującego komisję, zarządzenie pierwsze.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1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przypadku powołania komisji zarządzeniem zmieniającym – należy wpisać datę zarządzenia zmieniającego</a:t>
            </a:r>
            <a:endParaRPr kumimoji="0" lang="pl-PL" sz="16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33" name="Prostokąt: zaokrąglone rogi 32">
            <a:extLst>
              <a:ext uri="{FF2B5EF4-FFF2-40B4-BE49-F238E27FC236}">
                <a16:creationId xmlns:a16="http://schemas.microsoft.com/office/drawing/2014/main" id="{CC5A0762-239B-4427-95B2-DA280E93560C}"/>
              </a:ext>
            </a:extLst>
          </p:cNvPr>
          <p:cNvSpPr/>
          <p:nvPr/>
        </p:nvSpPr>
        <p:spPr>
          <a:xfrm>
            <a:off x="37832" y="4015259"/>
            <a:ext cx="2412183" cy="278235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Należy wpisać </a:t>
            </a:r>
            <a:r>
              <a:rPr kumimoji="0" lang="pl-PL" sz="1100" b="0" i="0" u="sng"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wyłącznie osoby dokonujące lustracji w terenie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zgodnie z harmonogramem. Skład komisji musi być zgodny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z Zarządzeniem wojewody powołującym komisje.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1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Minimum 3 osoby, w tym zawsze przedstawiciel Mazowieckiego</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Ośrodka Doradztwa Rolniczego oraz Mazowieckiej Izby Rolniczej.</a:t>
            </a: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przypadku szacowania szkód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budynkach osoba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wykształceniem lub doświadczeniem budowlanym. Slajd 3</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58" name="Prostokąt: zaokrąglone rogi 57">
            <a:extLst>
              <a:ext uri="{FF2B5EF4-FFF2-40B4-BE49-F238E27FC236}">
                <a16:creationId xmlns:a16="http://schemas.microsoft.com/office/drawing/2014/main" id="{2B1BDF74-5FEB-4EB1-8C29-2B05164FD080}"/>
              </a:ext>
            </a:extLst>
          </p:cNvPr>
          <p:cNvSpPr/>
          <p:nvPr/>
        </p:nvSpPr>
        <p:spPr>
          <a:xfrm>
            <a:off x="48787" y="1643826"/>
            <a:ext cx="2354779" cy="67970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Zaznaczyć właściwe</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okienko, czy p</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rotokół jest z całego gospodarstwa czy z części gospodarstwa (protokół cząstkowy) </a:t>
            </a:r>
            <a:endParaRPr kumimoji="0" lang="pl-PL" sz="16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29" name="Prostokąt: zaokrąglone rogi 28">
            <a:extLst>
              <a:ext uri="{FF2B5EF4-FFF2-40B4-BE49-F238E27FC236}">
                <a16:creationId xmlns:a16="http://schemas.microsoft.com/office/drawing/2014/main" id="{630B4CC3-482C-423B-9BBC-D1009F3B8BBC}"/>
              </a:ext>
            </a:extLst>
          </p:cNvPr>
          <p:cNvSpPr/>
          <p:nvPr/>
        </p:nvSpPr>
        <p:spPr>
          <a:xfrm>
            <a:off x="10014847" y="2141559"/>
            <a:ext cx="2122129" cy="84219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Numer identyfikacyjny  producenta rolnego powinien składać się z 9 cyfr, z czego pierwsza cyfra to 0</a:t>
            </a:r>
          </a:p>
        </p:txBody>
      </p:sp>
      <p:sp>
        <p:nvSpPr>
          <p:cNvPr id="39" name="Prostokąt: zaokrąglone rogi 38">
            <a:extLst>
              <a:ext uri="{FF2B5EF4-FFF2-40B4-BE49-F238E27FC236}">
                <a16:creationId xmlns:a16="http://schemas.microsoft.com/office/drawing/2014/main" id="{1AF2A8CE-DBD3-4151-8A1E-C1E0E2FA5992}"/>
              </a:ext>
            </a:extLst>
          </p:cNvPr>
          <p:cNvSpPr/>
          <p:nvPr/>
        </p:nvSpPr>
        <p:spPr>
          <a:xfrm>
            <a:off x="9771889" y="4591342"/>
            <a:ext cx="2365087" cy="35956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Należy wpisać MAZOWIECKIEGO</a:t>
            </a:r>
          </a:p>
        </p:txBody>
      </p:sp>
      <p:sp>
        <p:nvSpPr>
          <p:cNvPr id="97" name="Prostokąt: zaokrąglone rogi 96">
            <a:extLst>
              <a:ext uri="{FF2B5EF4-FFF2-40B4-BE49-F238E27FC236}">
                <a16:creationId xmlns:a16="http://schemas.microsoft.com/office/drawing/2014/main" id="{DD999D1A-B953-40A9-8798-6B2CD915BC4B}"/>
              </a:ext>
            </a:extLst>
          </p:cNvPr>
          <p:cNvSpPr/>
          <p:nvPr/>
        </p:nvSpPr>
        <p:spPr>
          <a:xfrm>
            <a:off x="9734111" y="5131850"/>
            <a:ext cx="2402865" cy="135853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kumimoji="0" lang="pl-PL" sz="1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W przypadku protokołów łączonych (minimum2 zjawiska) należy wpisać dwie daty lustracji zgodne </a:t>
            </a:r>
            <a:br>
              <a:rPr kumimoji="0" lang="pl-PL" sz="1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br>
            <a:r>
              <a:rPr kumimoji="0" lang="pl-PL" sz="1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z harmonogramem lustracji.</a:t>
            </a:r>
            <a:r>
              <a:rPr kumimoji="0" lang="pl-PL" sz="1000" b="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p>
          <a:p>
            <a:pPr lvl="0" algn="ctr">
              <a:defRPr/>
            </a:pPr>
            <a:endParaRPr lang="pl-PL" sz="1000" dirty="0">
              <a:solidFill>
                <a:schemeClr val="tx1"/>
              </a:solidFill>
              <a:latin typeface="Times New Roman" panose="02020603050405020304" pitchFamily="18" charset="0"/>
              <a:cs typeface="Times New Roman" panose="02020603050405020304" pitchFamily="18" charset="0"/>
            </a:endParaRPr>
          </a:p>
          <a:p>
            <a:pPr lvl="0" algn="ctr">
              <a:defRPr/>
            </a:pPr>
            <a:r>
              <a:rPr kumimoji="0" lang="pl-PL" sz="1000" b="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Data nie może być wcześniejsza niż data zgłoszenia szkód przez rolnika do Urzędu Gminy/Miasta.</a:t>
            </a:r>
            <a:endParaRPr kumimoji="0" lang="pl-PL" sz="10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128" name="Prostokąt: zaokrąglone rogi 127">
            <a:extLst>
              <a:ext uri="{FF2B5EF4-FFF2-40B4-BE49-F238E27FC236}">
                <a16:creationId xmlns:a16="http://schemas.microsoft.com/office/drawing/2014/main" id="{8FF9CC0F-D83B-4528-B32E-514AB6042108}"/>
              </a:ext>
            </a:extLst>
          </p:cNvPr>
          <p:cNvSpPr/>
          <p:nvPr/>
        </p:nvSpPr>
        <p:spPr>
          <a:xfrm>
            <a:off x="3347207" y="2463752"/>
            <a:ext cx="3950955" cy="15991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30" name="Łącznik: zakrzywiony 129">
            <a:extLst>
              <a:ext uri="{FF2B5EF4-FFF2-40B4-BE49-F238E27FC236}">
                <a16:creationId xmlns:a16="http://schemas.microsoft.com/office/drawing/2014/main" id="{897F7F60-C5CC-49B0-8032-B4FF52FC4817}"/>
              </a:ext>
            </a:extLst>
          </p:cNvPr>
          <p:cNvCxnSpPr>
            <a:stCxn id="58" idx="3"/>
          </p:cNvCxnSpPr>
          <p:nvPr/>
        </p:nvCxnSpPr>
        <p:spPr>
          <a:xfrm>
            <a:off x="2403566" y="1983680"/>
            <a:ext cx="1047000" cy="491072"/>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131" name="Prostokąt: zaokrąglone rogi 130">
            <a:extLst>
              <a:ext uri="{FF2B5EF4-FFF2-40B4-BE49-F238E27FC236}">
                <a16:creationId xmlns:a16="http://schemas.microsoft.com/office/drawing/2014/main" id="{5A6675C3-CF36-4FA1-B5D6-3611B311E5DE}"/>
              </a:ext>
            </a:extLst>
          </p:cNvPr>
          <p:cNvSpPr/>
          <p:nvPr/>
        </p:nvSpPr>
        <p:spPr>
          <a:xfrm>
            <a:off x="5754848" y="4118995"/>
            <a:ext cx="1627464" cy="1992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33" name="Łącznik: zakrzywiony 132">
            <a:extLst>
              <a:ext uri="{FF2B5EF4-FFF2-40B4-BE49-F238E27FC236}">
                <a16:creationId xmlns:a16="http://schemas.microsoft.com/office/drawing/2014/main" id="{BD35B0D1-7A7C-4CDC-9821-23D7D564204D}"/>
              </a:ext>
            </a:extLst>
          </p:cNvPr>
          <p:cNvCxnSpPr>
            <a:stCxn id="39" idx="1"/>
          </p:cNvCxnSpPr>
          <p:nvPr/>
        </p:nvCxnSpPr>
        <p:spPr>
          <a:xfrm rot="10800000">
            <a:off x="7382313" y="4203610"/>
            <a:ext cx="2389577" cy="567517"/>
          </a:xfrm>
          <a:prstGeom prst="curvedConnector3">
            <a:avLst>
              <a:gd name="adj1" fmla="val 37477"/>
            </a:avLst>
          </a:prstGeom>
          <a:ln>
            <a:tailEnd type="triangle"/>
          </a:ln>
        </p:spPr>
        <p:style>
          <a:lnRef idx="3">
            <a:schemeClr val="dk1"/>
          </a:lnRef>
          <a:fillRef idx="0">
            <a:schemeClr val="dk1"/>
          </a:fillRef>
          <a:effectRef idx="2">
            <a:schemeClr val="dk1"/>
          </a:effectRef>
          <a:fontRef idx="minor">
            <a:schemeClr val="tx1"/>
          </a:fontRef>
        </p:style>
      </p:cxnSp>
      <p:sp>
        <p:nvSpPr>
          <p:cNvPr id="134" name="Prostokąt: zaokrąglone rogi 133">
            <a:extLst>
              <a:ext uri="{FF2B5EF4-FFF2-40B4-BE49-F238E27FC236}">
                <a16:creationId xmlns:a16="http://schemas.microsoft.com/office/drawing/2014/main" id="{481ED451-1DCE-473C-922B-3902FF284006}"/>
              </a:ext>
            </a:extLst>
          </p:cNvPr>
          <p:cNvSpPr/>
          <p:nvPr/>
        </p:nvSpPr>
        <p:spPr>
          <a:xfrm>
            <a:off x="7905404" y="1734028"/>
            <a:ext cx="1148515" cy="33929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36" name="Łącznik: zakrzywiony 135">
            <a:extLst>
              <a:ext uri="{FF2B5EF4-FFF2-40B4-BE49-F238E27FC236}">
                <a16:creationId xmlns:a16="http://schemas.microsoft.com/office/drawing/2014/main" id="{4E4B4447-25C8-4FFE-B6F8-E374B7FE3F20}"/>
              </a:ext>
            </a:extLst>
          </p:cNvPr>
          <p:cNvCxnSpPr>
            <a:stCxn id="18" idx="1"/>
            <a:endCxn id="134" idx="3"/>
          </p:cNvCxnSpPr>
          <p:nvPr/>
        </p:nvCxnSpPr>
        <p:spPr>
          <a:xfrm rot="10800000" flipV="1">
            <a:off x="9053920" y="530969"/>
            <a:ext cx="1016489" cy="1372705"/>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37" name="Prostokąt: zaokrąglone rogi 136">
            <a:extLst>
              <a:ext uri="{FF2B5EF4-FFF2-40B4-BE49-F238E27FC236}">
                <a16:creationId xmlns:a16="http://schemas.microsoft.com/office/drawing/2014/main" id="{A4867BAD-2789-4C38-8EA9-EDE37A0F731E}"/>
              </a:ext>
            </a:extLst>
          </p:cNvPr>
          <p:cNvSpPr/>
          <p:nvPr/>
        </p:nvSpPr>
        <p:spPr>
          <a:xfrm>
            <a:off x="7074132" y="3390524"/>
            <a:ext cx="2244436" cy="2171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39" name="Łącznik: zakrzywiony 138">
            <a:extLst>
              <a:ext uri="{FF2B5EF4-FFF2-40B4-BE49-F238E27FC236}">
                <a16:creationId xmlns:a16="http://schemas.microsoft.com/office/drawing/2014/main" id="{5AB2805F-134D-444B-9FD5-FC9B1306BB88}"/>
              </a:ext>
            </a:extLst>
          </p:cNvPr>
          <p:cNvCxnSpPr>
            <a:stCxn id="29" idx="1"/>
            <a:endCxn id="137" idx="3"/>
          </p:cNvCxnSpPr>
          <p:nvPr/>
        </p:nvCxnSpPr>
        <p:spPr>
          <a:xfrm rot="10800000" flipV="1">
            <a:off x="9318569" y="2562658"/>
            <a:ext cx="696279" cy="93641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40" name="Prostokąt: zaokrąglone rogi 139">
            <a:extLst>
              <a:ext uri="{FF2B5EF4-FFF2-40B4-BE49-F238E27FC236}">
                <a16:creationId xmlns:a16="http://schemas.microsoft.com/office/drawing/2014/main" id="{5AEEC773-D9DC-42BB-B79A-105CF8EE0F63}"/>
              </a:ext>
            </a:extLst>
          </p:cNvPr>
          <p:cNvSpPr/>
          <p:nvPr/>
        </p:nvSpPr>
        <p:spPr>
          <a:xfrm>
            <a:off x="7996844" y="3664953"/>
            <a:ext cx="970987" cy="20071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42" name="Łącznik: zakrzywiony 141">
            <a:extLst>
              <a:ext uri="{FF2B5EF4-FFF2-40B4-BE49-F238E27FC236}">
                <a16:creationId xmlns:a16="http://schemas.microsoft.com/office/drawing/2014/main" id="{9CA44170-2EA3-4223-AFEB-E372D4B834A8}"/>
              </a:ext>
            </a:extLst>
          </p:cNvPr>
          <p:cNvCxnSpPr>
            <a:cxnSpLocks/>
            <a:stCxn id="25" idx="1"/>
            <a:endCxn id="140" idx="3"/>
          </p:cNvCxnSpPr>
          <p:nvPr/>
        </p:nvCxnSpPr>
        <p:spPr>
          <a:xfrm rot="10800000" flipV="1">
            <a:off x="8967831" y="3581938"/>
            <a:ext cx="766280" cy="18337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43" name="Prostokąt: zaokrąglone rogi 142">
            <a:extLst>
              <a:ext uri="{FF2B5EF4-FFF2-40B4-BE49-F238E27FC236}">
                <a16:creationId xmlns:a16="http://schemas.microsoft.com/office/drawing/2014/main" id="{34537070-8536-473D-89EA-B0E5C77BF538}"/>
              </a:ext>
            </a:extLst>
          </p:cNvPr>
          <p:cNvSpPr/>
          <p:nvPr/>
        </p:nvSpPr>
        <p:spPr>
          <a:xfrm>
            <a:off x="3071291" y="4382535"/>
            <a:ext cx="3250800" cy="10748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45" name="Łącznik: zakrzywiony 144">
            <a:extLst>
              <a:ext uri="{FF2B5EF4-FFF2-40B4-BE49-F238E27FC236}">
                <a16:creationId xmlns:a16="http://schemas.microsoft.com/office/drawing/2014/main" id="{EE07D479-4CD9-49B3-AC50-080B186A7C48}"/>
              </a:ext>
            </a:extLst>
          </p:cNvPr>
          <p:cNvCxnSpPr>
            <a:cxnSpLocks/>
            <a:stCxn id="33" idx="3"/>
            <a:endCxn id="148" idx="1"/>
          </p:cNvCxnSpPr>
          <p:nvPr/>
        </p:nvCxnSpPr>
        <p:spPr>
          <a:xfrm flipV="1">
            <a:off x="2450015" y="5081338"/>
            <a:ext cx="621276" cy="325099"/>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47" name="Łącznik: zakrzywiony 146">
            <a:extLst>
              <a:ext uri="{FF2B5EF4-FFF2-40B4-BE49-F238E27FC236}">
                <a16:creationId xmlns:a16="http://schemas.microsoft.com/office/drawing/2014/main" id="{9743B6E4-F4A6-49EE-93DB-FE5DDD9B47AF}"/>
              </a:ext>
            </a:extLst>
          </p:cNvPr>
          <p:cNvCxnSpPr>
            <a:stCxn id="26" idx="3"/>
            <a:endCxn id="143" idx="1"/>
          </p:cNvCxnSpPr>
          <p:nvPr/>
        </p:nvCxnSpPr>
        <p:spPr>
          <a:xfrm>
            <a:off x="2403566" y="3169397"/>
            <a:ext cx="667725" cy="126688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48" name="Prostokąt: zaokrąglone rogi 147">
            <a:extLst>
              <a:ext uri="{FF2B5EF4-FFF2-40B4-BE49-F238E27FC236}">
                <a16:creationId xmlns:a16="http://schemas.microsoft.com/office/drawing/2014/main" id="{29D8F7B1-F261-4BC6-942E-C8EC32278806}"/>
              </a:ext>
            </a:extLst>
          </p:cNvPr>
          <p:cNvSpPr/>
          <p:nvPr/>
        </p:nvSpPr>
        <p:spPr>
          <a:xfrm>
            <a:off x="3071291" y="4554322"/>
            <a:ext cx="5896540" cy="105403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2" name="Prostokąt: zaokrąglone rogi 151">
            <a:extLst>
              <a:ext uri="{FF2B5EF4-FFF2-40B4-BE49-F238E27FC236}">
                <a16:creationId xmlns:a16="http://schemas.microsoft.com/office/drawing/2014/main" id="{8A3A6B25-96FD-48ED-AB29-8EDF63A1D70D}"/>
              </a:ext>
            </a:extLst>
          </p:cNvPr>
          <p:cNvSpPr/>
          <p:nvPr/>
        </p:nvSpPr>
        <p:spPr>
          <a:xfrm>
            <a:off x="4190235" y="5813188"/>
            <a:ext cx="868325" cy="16465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54" name="Łącznik: zakrzywiony 153">
            <a:extLst>
              <a:ext uri="{FF2B5EF4-FFF2-40B4-BE49-F238E27FC236}">
                <a16:creationId xmlns:a16="http://schemas.microsoft.com/office/drawing/2014/main" id="{E4BF3261-B556-433B-A170-9DEF2038AC59}"/>
              </a:ext>
            </a:extLst>
          </p:cNvPr>
          <p:cNvCxnSpPr>
            <a:cxnSpLocks/>
          </p:cNvCxnSpPr>
          <p:nvPr/>
        </p:nvCxnSpPr>
        <p:spPr>
          <a:xfrm rot="10800000" flipV="1">
            <a:off x="5058562" y="5649641"/>
            <a:ext cx="4659384" cy="253329"/>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2" name="Symbol zastępczy numeru slajdu 1"/>
          <p:cNvSpPr>
            <a:spLocks noGrp="1"/>
          </p:cNvSpPr>
          <p:nvPr>
            <p:ph type="sldNum" sz="quarter" idx="12"/>
          </p:nvPr>
        </p:nvSpPr>
        <p:spPr/>
        <p:txBody>
          <a:bodyPr/>
          <a:lstStyle/>
          <a:p>
            <a:fld id="{FA4B6E15-F33A-46C2-8134-D5B4F352C12C}" type="slidenum">
              <a:rPr lang="pl-PL" smtClean="0"/>
              <a:t>17</a:t>
            </a:fld>
            <a:endParaRPr lang="pl-PL" dirty="0"/>
          </a:p>
        </p:txBody>
      </p:sp>
      <p:sp>
        <p:nvSpPr>
          <p:cNvPr id="35" name="Prostokąt: zaokrąglone rogi 24">
            <a:extLst>
              <a:ext uri="{FF2B5EF4-FFF2-40B4-BE49-F238E27FC236}">
                <a16:creationId xmlns:a16="http://schemas.microsoft.com/office/drawing/2014/main" id="{E8B8B8BA-13F0-453C-8385-06E71AEE7F38}"/>
              </a:ext>
            </a:extLst>
          </p:cNvPr>
          <p:cNvSpPr/>
          <p:nvPr/>
        </p:nvSpPr>
        <p:spPr>
          <a:xfrm>
            <a:off x="8167108" y="1108541"/>
            <a:ext cx="1223095" cy="34753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t"/>
          <a:lstStyle/>
          <a:p>
            <a:pPr lvl="0" algn="just"/>
            <a:r>
              <a:rPr lang="pl-PL" sz="1000" dirty="0">
                <a:solidFill>
                  <a:schemeClr val="tx1"/>
                </a:solidFill>
                <a:latin typeface="Times New Roman" panose="02020603050405020304" pitchFamily="18" charset="0"/>
                <a:cs typeface="Times New Roman" panose="02020603050405020304" pitchFamily="18" charset="0"/>
              </a:rPr>
              <a:t>Numer protokołu</a:t>
            </a:r>
          </a:p>
          <a:p>
            <a:pPr lvl="0" algn="ctr">
              <a:defRPr/>
            </a:pPr>
            <a:r>
              <a:rPr kumimoji="0" lang="pl-PL" sz="1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p>
        </p:txBody>
      </p:sp>
      <p:sp>
        <p:nvSpPr>
          <p:cNvPr id="36" name="Prostokąt: zaokrąglone rogi 24">
            <a:extLst>
              <a:ext uri="{FF2B5EF4-FFF2-40B4-BE49-F238E27FC236}">
                <a16:creationId xmlns:a16="http://schemas.microsoft.com/office/drawing/2014/main" id="{E8B8B8BA-13F0-453C-8385-06E71AEE7F38}"/>
              </a:ext>
            </a:extLst>
          </p:cNvPr>
          <p:cNvSpPr/>
          <p:nvPr/>
        </p:nvSpPr>
        <p:spPr>
          <a:xfrm>
            <a:off x="37832" y="1027295"/>
            <a:ext cx="2365734" cy="48085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t"/>
          <a:lstStyle/>
          <a:p>
            <a:pPr lvl="0" algn="just"/>
            <a:r>
              <a:rPr lang="pl-PL" sz="1000" dirty="0">
                <a:solidFill>
                  <a:schemeClr val="tx1"/>
                </a:solidFill>
                <a:latin typeface="Times New Roman" panose="02020603050405020304" pitchFamily="18" charset="0"/>
                <a:cs typeface="Times New Roman" panose="02020603050405020304" pitchFamily="18" charset="0"/>
              </a:rPr>
              <a:t>Nazwa Gminy/Miasta lub pieczątka urzędowa</a:t>
            </a:r>
          </a:p>
          <a:p>
            <a:pPr lvl="0" algn="ctr">
              <a:defRPr/>
            </a:pPr>
            <a:r>
              <a:rPr kumimoji="0" lang="pl-PL" sz="1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p:txBody>
      </p:sp>
      <p:cxnSp>
        <p:nvCxnSpPr>
          <p:cNvPr id="42" name="Łącznik: zakrzywiony 135">
            <a:extLst>
              <a:ext uri="{FF2B5EF4-FFF2-40B4-BE49-F238E27FC236}">
                <a16:creationId xmlns:a16="http://schemas.microsoft.com/office/drawing/2014/main" id="{4E4B4447-25C8-4FFE-B6F8-E374B7FE3F20}"/>
              </a:ext>
            </a:extLst>
          </p:cNvPr>
          <p:cNvCxnSpPr>
            <a:stCxn id="36" idx="3"/>
          </p:cNvCxnSpPr>
          <p:nvPr/>
        </p:nvCxnSpPr>
        <p:spPr>
          <a:xfrm>
            <a:off x="2403566" y="1267721"/>
            <a:ext cx="1432065" cy="692059"/>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45" name="Łącznik: zakrzywiony 135">
            <a:extLst>
              <a:ext uri="{FF2B5EF4-FFF2-40B4-BE49-F238E27FC236}">
                <a16:creationId xmlns:a16="http://schemas.microsoft.com/office/drawing/2014/main" id="{4E4B4447-25C8-4FFE-B6F8-E374B7FE3F20}"/>
              </a:ext>
            </a:extLst>
          </p:cNvPr>
          <p:cNvCxnSpPr/>
          <p:nvPr/>
        </p:nvCxnSpPr>
        <p:spPr>
          <a:xfrm rot="10800000" flipV="1">
            <a:off x="6877202" y="1378971"/>
            <a:ext cx="1289906" cy="502937"/>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74" name="Prostokąt: zaokrąglone rogi 136">
            <a:extLst>
              <a:ext uri="{FF2B5EF4-FFF2-40B4-BE49-F238E27FC236}">
                <a16:creationId xmlns:a16="http://schemas.microsoft.com/office/drawing/2014/main" id="{A4867BAD-2789-4C38-8EA9-EDE37A0F731E}"/>
              </a:ext>
            </a:extLst>
          </p:cNvPr>
          <p:cNvSpPr/>
          <p:nvPr/>
        </p:nvSpPr>
        <p:spPr>
          <a:xfrm>
            <a:off x="6112387" y="3691413"/>
            <a:ext cx="1185775" cy="18400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38">
            <a:extLst>
              <a:ext uri="{FF2B5EF4-FFF2-40B4-BE49-F238E27FC236}">
                <a16:creationId xmlns:a16="http://schemas.microsoft.com/office/drawing/2014/main" id="{1AF2A8CE-DBD3-4151-8A1E-C1E0E2FA5992}"/>
              </a:ext>
            </a:extLst>
          </p:cNvPr>
          <p:cNvSpPr/>
          <p:nvPr/>
        </p:nvSpPr>
        <p:spPr>
          <a:xfrm>
            <a:off x="9776160" y="4071481"/>
            <a:ext cx="2365087" cy="35956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Nazwę gminy/miasta</a:t>
            </a:r>
          </a:p>
        </p:txBody>
      </p:sp>
      <p:cxnSp>
        <p:nvCxnSpPr>
          <p:cNvPr id="77" name="Łącznik: zakrzywiony 132">
            <a:extLst>
              <a:ext uri="{FF2B5EF4-FFF2-40B4-BE49-F238E27FC236}">
                <a16:creationId xmlns:a16="http://schemas.microsoft.com/office/drawing/2014/main" id="{BD35B0D1-7A7C-4CDC-9821-23D7D564204D}"/>
              </a:ext>
            </a:extLst>
          </p:cNvPr>
          <p:cNvCxnSpPr>
            <a:stCxn id="75" idx="1"/>
          </p:cNvCxnSpPr>
          <p:nvPr/>
        </p:nvCxnSpPr>
        <p:spPr>
          <a:xfrm rot="10800000">
            <a:off x="7367696" y="3812459"/>
            <a:ext cx="2408464" cy="438807"/>
          </a:xfrm>
          <a:prstGeom prst="curvedConnector3">
            <a:avLst>
              <a:gd name="adj1" fmla="val 64496"/>
            </a:avLst>
          </a:prstGeom>
          <a:ln>
            <a:tailEnd type="triangle"/>
          </a:ln>
        </p:spPr>
        <p:style>
          <a:lnRef idx="3">
            <a:schemeClr val="dk1"/>
          </a:lnRef>
          <a:fillRef idx="0">
            <a:schemeClr val="dk1"/>
          </a:fillRef>
          <a:effectRef idx="2">
            <a:schemeClr val="dk1"/>
          </a:effectRef>
          <a:fontRef idx="minor">
            <a:schemeClr val="tx1"/>
          </a:fontRef>
        </p:style>
      </p:cxnSp>
      <p:sp>
        <p:nvSpPr>
          <p:cNvPr id="83" name="Prostokąt: zaokrąglone rogi 28">
            <a:extLst>
              <a:ext uri="{FF2B5EF4-FFF2-40B4-BE49-F238E27FC236}">
                <a16:creationId xmlns:a16="http://schemas.microsoft.com/office/drawing/2014/main" id="{630B4CC3-482C-423B-9BBC-D1009F3B8BBC}"/>
              </a:ext>
            </a:extLst>
          </p:cNvPr>
          <p:cNvSpPr/>
          <p:nvPr/>
        </p:nvSpPr>
        <p:spPr>
          <a:xfrm>
            <a:off x="10046929" y="1630440"/>
            <a:ext cx="2090048" cy="34760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Zgodnie z instrukcją</a:t>
            </a:r>
          </a:p>
        </p:txBody>
      </p:sp>
      <p:cxnSp>
        <p:nvCxnSpPr>
          <p:cNvPr id="84" name="Łącznik: zakrzywiony 138">
            <a:extLst>
              <a:ext uri="{FF2B5EF4-FFF2-40B4-BE49-F238E27FC236}">
                <a16:creationId xmlns:a16="http://schemas.microsoft.com/office/drawing/2014/main" id="{5AB2805F-134D-444B-9FD5-FC9B1306BB88}"/>
              </a:ext>
            </a:extLst>
          </p:cNvPr>
          <p:cNvCxnSpPr/>
          <p:nvPr/>
        </p:nvCxnSpPr>
        <p:spPr>
          <a:xfrm rot="10800000" flipV="1">
            <a:off x="8483938" y="1976809"/>
            <a:ext cx="1562990" cy="714678"/>
          </a:xfrm>
          <a:prstGeom prst="curvedConnector3">
            <a:avLst>
              <a:gd name="adj1" fmla="val 79804"/>
            </a:avLst>
          </a:prstGeom>
          <a:ln>
            <a:tailEnd type="triangle"/>
          </a:ln>
        </p:spPr>
        <p:style>
          <a:lnRef idx="3">
            <a:schemeClr val="dk1"/>
          </a:lnRef>
          <a:fillRef idx="0">
            <a:schemeClr val="dk1"/>
          </a:fillRef>
          <a:effectRef idx="2">
            <a:schemeClr val="dk1"/>
          </a:effectRef>
          <a:fontRef idx="minor">
            <a:schemeClr val="tx1"/>
          </a:fontRef>
        </p:style>
      </p:cxnSp>
      <p:sp>
        <p:nvSpPr>
          <p:cNvPr id="86" name="Prostokąt: zaokrąglone rogi 127">
            <a:extLst>
              <a:ext uri="{FF2B5EF4-FFF2-40B4-BE49-F238E27FC236}">
                <a16:creationId xmlns:a16="http://schemas.microsoft.com/office/drawing/2014/main" id="{8FF9CC0F-D83B-4528-B32E-514AB6042108}"/>
              </a:ext>
            </a:extLst>
          </p:cNvPr>
          <p:cNvSpPr/>
          <p:nvPr/>
        </p:nvSpPr>
        <p:spPr>
          <a:xfrm>
            <a:off x="4175571" y="2691767"/>
            <a:ext cx="5214631" cy="657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88634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a:picLocks noChangeAspect="1"/>
          </p:cNvPicPr>
          <p:nvPr/>
        </p:nvPicPr>
        <p:blipFill>
          <a:blip r:embed="rId2"/>
          <a:stretch>
            <a:fillRect/>
          </a:stretch>
        </p:blipFill>
        <p:spPr>
          <a:xfrm>
            <a:off x="2400915" y="1179760"/>
            <a:ext cx="7580316" cy="5345973"/>
          </a:xfrm>
          <a:prstGeom prst="rect">
            <a:avLst/>
          </a:prstGeom>
        </p:spPr>
      </p:pic>
      <p:pic>
        <p:nvPicPr>
          <p:cNvPr id="4" name="Obraz 3"/>
          <p:cNvPicPr>
            <a:picLocks noChangeAspect="1"/>
          </p:cNvPicPr>
          <p:nvPr/>
        </p:nvPicPr>
        <p:blipFill>
          <a:blip r:embed="rId3"/>
          <a:stretch>
            <a:fillRect/>
          </a:stretch>
        </p:blipFill>
        <p:spPr>
          <a:xfrm>
            <a:off x="0" y="0"/>
            <a:ext cx="4696691" cy="1250614"/>
          </a:xfrm>
          <a:prstGeom prst="rect">
            <a:avLst/>
          </a:prstGeom>
        </p:spPr>
      </p:pic>
      <p:sp>
        <p:nvSpPr>
          <p:cNvPr id="10" name="Prostokąt: zaokrąglone rogi 9">
            <a:extLst>
              <a:ext uri="{FF2B5EF4-FFF2-40B4-BE49-F238E27FC236}">
                <a16:creationId xmlns:a16="http://schemas.microsoft.com/office/drawing/2014/main" id="{70E75973-F2D3-4B9B-BB6E-A133A319E99E}"/>
              </a:ext>
            </a:extLst>
          </p:cNvPr>
          <p:cNvSpPr/>
          <p:nvPr/>
        </p:nvSpPr>
        <p:spPr>
          <a:xfrm>
            <a:off x="9725265" y="790307"/>
            <a:ext cx="2368491" cy="264787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Data wystąpienia zjawiska nie może być późniejsza od daty zgłoszenia szkód przez producenta rolnego.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1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Data wystąpienia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suszy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musi być zgodna z raportami IUNG. </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W przypadku protokołu łączonego (minimum 2 zjawiska) w tym miejscu wybieramy datę pierwszego zjawiska, a datę wystąpienia drugiego zjawiska należy wpisać w uwagach na stronie</a:t>
            </a:r>
            <a:r>
              <a:rPr lang="pl-PL" sz="1100" dirty="0">
                <a:solidFill>
                  <a:schemeClr val="tx1"/>
                </a:solidFill>
                <a:latin typeface="Times New Roman" panose="02020603050405020304" pitchFamily="18" charset="0"/>
                <a:cs typeface="Times New Roman" panose="02020603050405020304" pitchFamily="18" charset="0"/>
              </a:rPr>
              <a:t>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4" name="Prostokąt: zaokrąglone rogi 13">
            <a:extLst>
              <a:ext uri="{FF2B5EF4-FFF2-40B4-BE49-F238E27FC236}">
                <a16:creationId xmlns:a16="http://schemas.microsoft.com/office/drawing/2014/main" id="{7959D339-082F-4867-A13A-A182099B7E11}"/>
              </a:ext>
            </a:extLst>
          </p:cNvPr>
          <p:cNvSpPr/>
          <p:nvPr/>
        </p:nvSpPr>
        <p:spPr>
          <a:xfrm>
            <a:off x="98241" y="1754637"/>
            <a:ext cx="2072081" cy="144924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Należy zaznaczyć właściwe zjawisko, które wystąpiło. </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W przypadku protokołu łączonego (minimum 2 zjawiska), należy zaznaczyć wszystkie zjawiska których straty dotyczą</a:t>
            </a:r>
          </a:p>
        </p:txBody>
      </p:sp>
      <p:sp>
        <p:nvSpPr>
          <p:cNvPr id="21" name="Prostokąt: zaokrąglone rogi 20">
            <a:extLst>
              <a:ext uri="{FF2B5EF4-FFF2-40B4-BE49-F238E27FC236}">
                <a16:creationId xmlns:a16="http://schemas.microsoft.com/office/drawing/2014/main" id="{EE793D8E-6213-4739-8C74-09B1FD628E6A}"/>
              </a:ext>
            </a:extLst>
          </p:cNvPr>
          <p:cNvSpPr/>
          <p:nvPr/>
        </p:nvSpPr>
        <p:spPr>
          <a:xfrm>
            <a:off x="9785673" y="3610149"/>
            <a:ext cx="2308083" cy="3439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Należy zaznaczyć właściwe okienko</a:t>
            </a:r>
          </a:p>
        </p:txBody>
      </p:sp>
      <p:sp>
        <p:nvSpPr>
          <p:cNvPr id="43" name="Prostokąt: zaokrąglone rogi 42">
            <a:extLst>
              <a:ext uri="{FF2B5EF4-FFF2-40B4-BE49-F238E27FC236}">
                <a16:creationId xmlns:a16="http://schemas.microsoft.com/office/drawing/2014/main" id="{623F9398-E207-4DA1-8267-00A9C9BECCFA}"/>
              </a:ext>
            </a:extLst>
          </p:cNvPr>
          <p:cNvSpPr/>
          <p:nvPr/>
        </p:nvSpPr>
        <p:spPr>
          <a:xfrm>
            <a:off x="98241" y="3852747"/>
            <a:ext cx="2072081" cy="161639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Dane te wyliczają się automatycznie z danych zawartych w załącznikach.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Po sporządzeniu protokołu należy zweryfikować czy dane zostały zaciągnięte prawidłowo z załączników</a:t>
            </a:r>
          </a:p>
        </p:txBody>
      </p:sp>
      <p:sp>
        <p:nvSpPr>
          <p:cNvPr id="2" name="Prostokąt 1">
            <a:extLst>
              <a:ext uri="{FF2B5EF4-FFF2-40B4-BE49-F238E27FC236}">
                <a16:creationId xmlns:a16="http://schemas.microsoft.com/office/drawing/2014/main" id="{3C865A4D-7CC9-4AE3-9F50-55CF689D32B9}"/>
              </a:ext>
            </a:extLst>
          </p:cNvPr>
          <p:cNvSpPr/>
          <p:nvPr/>
        </p:nvSpPr>
        <p:spPr>
          <a:xfrm>
            <a:off x="98241" y="709832"/>
            <a:ext cx="12154163" cy="646331"/>
          </a:xfrm>
          <a:prstGeom prst="rect">
            <a:avLst/>
          </a:prstGeom>
        </p:spPr>
        <p:txBody>
          <a:bodyPr wrap="square">
            <a:spAutoFit/>
          </a:bodyPr>
          <a:lstStyle/>
          <a:p>
            <a:pPr algn="ctr"/>
            <a:r>
              <a:rPr lang="pl-PL" sz="3600" dirty="0">
                <a:latin typeface="Times New Roman" panose="02020603050405020304" pitchFamily="18" charset="0"/>
                <a:cs typeface="Times New Roman" panose="02020603050405020304" pitchFamily="18" charset="0"/>
              </a:rPr>
              <a:t>Protokół - strona 2</a:t>
            </a:r>
            <a:endParaRPr lang="pl-PL" sz="3600" dirty="0"/>
          </a:p>
        </p:txBody>
      </p:sp>
      <p:sp>
        <p:nvSpPr>
          <p:cNvPr id="5" name="pole tekstowe 4"/>
          <p:cNvSpPr txBox="1"/>
          <p:nvPr/>
        </p:nvSpPr>
        <p:spPr>
          <a:xfrm>
            <a:off x="9679709" y="4660578"/>
            <a:ext cx="2414047" cy="1600438"/>
          </a:xfrm>
          <a:prstGeom prst="rect">
            <a:avLst/>
          </a:prstGeom>
          <a:noFill/>
        </p:spPr>
        <p:txBody>
          <a:bodyPr wrap="square" rtlCol="0">
            <a:spAutoFit/>
          </a:bodyPr>
          <a:lstStyle/>
          <a:p>
            <a:pPr algn="ctr"/>
            <a:r>
              <a:rPr lang="pl-PL" sz="1400" b="1" dirty="0">
                <a:solidFill>
                  <a:srgbClr val="FF0000"/>
                </a:solidFill>
                <a:latin typeface="Times New Roman" panose="02020603050405020304" pitchFamily="18" charset="0"/>
                <a:cs typeface="Times New Roman" panose="02020603050405020304" pitchFamily="18" charset="0"/>
              </a:rPr>
              <a:t>UWAGA!</a:t>
            </a:r>
          </a:p>
          <a:p>
            <a:pPr algn="ctr"/>
            <a:r>
              <a:rPr lang="pl-PL" sz="1400" dirty="0">
                <a:solidFill>
                  <a:srgbClr val="FF0000"/>
                </a:solidFill>
                <a:latin typeface="Times New Roman" panose="02020603050405020304" pitchFamily="18" charset="0"/>
                <a:cs typeface="Times New Roman" panose="02020603050405020304" pitchFamily="18" charset="0"/>
              </a:rPr>
              <a:t>Należy pamiętać, </a:t>
            </a:r>
            <a:br>
              <a:rPr lang="pl-PL" sz="1400" dirty="0">
                <a:solidFill>
                  <a:srgbClr val="FF0000"/>
                </a:solidFill>
                <a:latin typeface="Times New Roman" panose="02020603050405020304" pitchFamily="18" charset="0"/>
                <a:cs typeface="Times New Roman" panose="02020603050405020304" pitchFamily="18" charset="0"/>
              </a:rPr>
            </a:br>
            <a:r>
              <a:rPr lang="pl-PL" sz="1400" dirty="0">
                <a:solidFill>
                  <a:srgbClr val="FF0000"/>
                </a:solidFill>
                <a:latin typeface="Times New Roman" panose="02020603050405020304" pitchFamily="18" charset="0"/>
                <a:cs typeface="Times New Roman" panose="02020603050405020304" pitchFamily="18" charset="0"/>
              </a:rPr>
              <a:t>że jakakolwiek zmiana</a:t>
            </a:r>
            <a:br>
              <a:rPr lang="pl-PL" sz="1400" dirty="0">
                <a:solidFill>
                  <a:srgbClr val="FF0000"/>
                </a:solidFill>
                <a:latin typeface="Times New Roman" panose="02020603050405020304" pitchFamily="18" charset="0"/>
                <a:cs typeface="Times New Roman" panose="02020603050405020304" pitchFamily="18" charset="0"/>
              </a:rPr>
            </a:br>
            <a:r>
              <a:rPr lang="pl-PL" sz="1400" dirty="0">
                <a:solidFill>
                  <a:srgbClr val="FF0000"/>
                </a:solidFill>
                <a:latin typeface="Times New Roman" panose="02020603050405020304" pitchFamily="18" charset="0"/>
                <a:cs typeface="Times New Roman" panose="02020603050405020304" pitchFamily="18" charset="0"/>
              </a:rPr>
              <a:t>w załącznikach protokołu, spowoduje automatyczną zmianę kwot na stronie 2 protokołu.</a:t>
            </a:r>
          </a:p>
        </p:txBody>
      </p:sp>
      <p:sp>
        <p:nvSpPr>
          <p:cNvPr id="3" name="Symbol zastępczy numeru slajdu 2"/>
          <p:cNvSpPr>
            <a:spLocks noGrp="1"/>
          </p:cNvSpPr>
          <p:nvPr>
            <p:ph type="sldNum" sz="quarter" idx="12"/>
          </p:nvPr>
        </p:nvSpPr>
        <p:spPr/>
        <p:txBody>
          <a:bodyPr/>
          <a:lstStyle/>
          <a:p>
            <a:fld id="{FA4B6E15-F33A-46C2-8134-D5B4F352C12C}" type="slidenum">
              <a:rPr lang="pl-PL" smtClean="0"/>
              <a:t>18</a:t>
            </a:fld>
            <a:endParaRPr lang="pl-PL" dirty="0"/>
          </a:p>
        </p:txBody>
      </p:sp>
      <p:sp>
        <p:nvSpPr>
          <p:cNvPr id="12" name="Prostokąt: zaokrąglone rogi 11">
            <a:extLst>
              <a:ext uri="{FF2B5EF4-FFF2-40B4-BE49-F238E27FC236}">
                <a16:creationId xmlns:a16="http://schemas.microsoft.com/office/drawing/2014/main" id="{1D5E0F40-2041-47B2-9DCF-7632CEDAE197}"/>
              </a:ext>
            </a:extLst>
          </p:cNvPr>
          <p:cNvSpPr/>
          <p:nvPr/>
        </p:nvSpPr>
        <p:spPr>
          <a:xfrm>
            <a:off x="6847715" y="1471353"/>
            <a:ext cx="1677798" cy="50094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5" name="Prostokąt: zaokrąglone rogi 24">
            <a:extLst>
              <a:ext uri="{FF2B5EF4-FFF2-40B4-BE49-F238E27FC236}">
                <a16:creationId xmlns:a16="http://schemas.microsoft.com/office/drawing/2014/main" id="{FF753B68-D851-497B-8B6B-BD22D47A828C}"/>
              </a:ext>
            </a:extLst>
          </p:cNvPr>
          <p:cNvSpPr/>
          <p:nvPr/>
        </p:nvSpPr>
        <p:spPr>
          <a:xfrm>
            <a:off x="2667696" y="1863273"/>
            <a:ext cx="3036815" cy="763398"/>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6" name="Prostokąt: zaokrąglone rogi 25">
            <a:extLst>
              <a:ext uri="{FF2B5EF4-FFF2-40B4-BE49-F238E27FC236}">
                <a16:creationId xmlns:a16="http://schemas.microsoft.com/office/drawing/2014/main" id="{D25C8F4F-D2F0-4A0F-958E-1E44C0119608}"/>
              </a:ext>
            </a:extLst>
          </p:cNvPr>
          <p:cNvSpPr/>
          <p:nvPr/>
        </p:nvSpPr>
        <p:spPr>
          <a:xfrm>
            <a:off x="2667699" y="2685875"/>
            <a:ext cx="6560191" cy="627776"/>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7" name="Prostokąt: zaokrąglone rogi 26">
            <a:extLst>
              <a:ext uri="{FF2B5EF4-FFF2-40B4-BE49-F238E27FC236}">
                <a16:creationId xmlns:a16="http://schemas.microsoft.com/office/drawing/2014/main" id="{65F29C16-F8B4-43AE-9581-B4356786C5D3}"/>
              </a:ext>
            </a:extLst>
          </p:cNvPr>
          <p:cNvSpPr/>
          <p:nvPr/>
        </p:nvSpPr>
        <p:spPr>
          <a:xfrm>
            <a:off x="6647777" y="3367783"/>
            <a:ext cx="1038837" cy="2772231"/>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15" name="Łącznik: zakrzywiony 14">
            <a:extLst>
              <a:ext uri="{FF2B5EF4-FFF2-40B4-BE49-F238E27FC236}">
                <a16:creationId xmlns:a16="http://schemas.microsoft.com/office/drawing/2014/main" id="{5DE8D0D8-5607-4328-A460-1755CC24497A}"/>
              </a:ext>
            </a:extLst>
          </p:cNvPr>
          <p:cNvCxnSpPr>
            <a:cxnSpLocks/>
            <a:stCxn id="14" idx="3"/>
          </p:cNvCxnSpPr>
          <p:nvPr/>
        </p:nvCxnSpPr>
        <p:spPr>
          <a:xfrm flipV="1">
            <a:off x="2170322" y="2315361"/>
            <a:ext cx="497376" cy="163899"/>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7" name="Łącznik: zakrzywiony 16">
            <a:extLst>
              <a:ext uri="{FF2B5EF4-FFF2-40B4-BE49-F238E27FC236}">
                <a16:creationId xmlns:a16="http://schemas.microsoft.com/office/drawing/2014/main" id="{E525177B-C816-4F84-BBE7-2330590DF28A}"/>
              </a:ext>
            </a:extLst>
          </p:cNvPr>
          <p:cNvCxnSpPr/>
          <p:nvPr/>
        </p:nvCxnSpPr>
        <p:spPr>
          <a:xfrm>
            <a:off x="2251293" y="4742048"/>
            <a:ext cx="4388420" cy="92952"/>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9" name="Łącznik: zakrzywiony 18">
            <a:extLst>
              <a:ext uri="{FF2B5EF4-FFF2-40B4-BE49-F238E27FC236}">
                <a16:creationId xmlns:a16="http://schemas.microsoft.com/office/drawing/2014/main" id="{F01B0DB3-A7D0-465A-8E10-D986C93CDD78}"/>
              </a:ext>
            </a:extLst>
          </p:cNvPr>
          <p:cNvCxnSpPr>
            <a:endCxn id="12" idx="3"/>
          </p:cNvCxnSpPr>
          <p:nvPr/>
        </p:nvCxnSpPr>
        <p:spPr>
          <a:xfrm rot="10800000">
            <a:off x="8525513" y="1721823"/>
            <a:ext cx="1154196" cy="60147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2" name="Łącznik: zakrzywiony 21">
            <a:extLst>
              <a:ext uri="{FF2B5EF4-FFF2-40B4-BE49-F238E27FC236}">
                <a16:creationId xmlns:a16="http://schemas.microsoft.com/office/drawing/2014/main" id="{BBB7F4E4-9E14-49C8-B654-C69088DA7547}"/>
              </a:ext>
            </a:extLst>
          </p:cNvPr>
          <p:cNvCxnSpPr>
            <a:stCxn id="21" idx="1"/>
            <a:endCxn id="26" idx="3"/>
          </p:cNvCxnSpPr>
          <p:nvPr/>
        </p:nvCxnSpPr>
        <p:spPr>
          <a:xfrm rot="10800000">
            <a:off x="9227891" y="2999763"/>
            <a:ext cx="557783" cy="782360"/>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47639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10" name="Prostokąt: zaokrąglone rogi 9">
            <a:extLst>
              <a:ext uri="{FF2B5EF4-FFF2-40B4-BE49-F238E27FC236}">
                <a16:creationId xmlns:a16="http://schemas.microsoft.com/office/drawing/2014/main" id="{68EEDF86-33D4-415B-A399-AAD9289696D2}"/>
              </a:ext>
            </a:extLst>
          </p:cNvPr>
          <p:cNvSpPr/>
          <p:nvPr/>
        </p:nvSpPr>
        <p:spPr>
          <a:xfrm>
            <a:off x="10032521" y="91723"/>
            <a:ext cx="2064399" cy="10737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Łączna wysokość oszacowania szkód oraz procent średniej rocznej produkcji wyliczane są automatycznie z danych zawartych w załącznikach</a:t>
            </a:r>
          </a:p>
        </p:txBody>
      </p:sp>
      <p:sp>
        <p:nvSpPr>
          <p:cNvPr id="15" name="Prostokąt: zaokrąglone rogi 14">
            <a:extLst>
              <a:ext uri="{FF2B5EF4-FFF2-40B4-BE49-F238E27FC236}">
                <a16:creationId xmlns:a16="http://schemas.microsoft.com/office/drawing/2014/main" id="{0B4DD767-121D-4D9F-A6E2-865A524DFD72}"/>
              </a:ext>
            </a:extLst>
          </p:cNvPr>
          <p:cNvSpPr/>
          <p:nvPr/>
        </p:nvSpPr>
        <p:spPr>
          <a:xfrm>
            <a:off x="69011" y="1211760"/>
            <a:ext cx="2350597" cy="123083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Całkowita powierzchnia upraw rolnych jest automatycznie przenoszona z załącznika</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1, z sumy kolumny 3. Całkowita powierzchnia upraw rolnych może być równa lub mniejsza od </a:t>
            </a:r>
            <a:r>
              <a:rPr lang="pl-PL" sz="1100" b="1" dirty="0">
                <a:solidFill>
                  <a:schemeClr val="tx1"/>
                </a:solidFill>
                <a:latin typeface="Times New Roman" panose="02020603050405020304" pitchFamily="18" charset="0"/>
                <a:cs typeface="Times New Roman" panose="02020603050405020304" pitchFamily="18" charset="0"/>
              </a:rPr>
              <a:t>powierzchni</a:t>
            </a:r>
            <a:r>
              <a:rPr kumimoji="0" lang="pl-PL" sz="11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gospodarstwa rolnego </a:t>
            </a:r>
            <a:endPar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6" name="Prostokąt: zaokrąglone rogi 15">
            <a:extLst>
              <a:ext uri="{FF2B5EF4-FFF2-40B4-BE49-F238E27FC236}">
                <a16:creationId xmlns:a16="http://schemas.microsoft.com/office/drawing/2014/main" id="{5A098D93-AA71-44FB-A63C-D21732989D02}"/>
              </a:ext>
            </a:extLst>
          </p:cNvPr>
          <p:cNvSpPr/>
          <p:nvPr/>
        </p:nvSpPr>
        <p:spPr>
          <a:xfrm>
            <a:off x="9939383" y="5660659"/>
            <a:ext cx="2183962" cy="88882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Powierzchnia gospodarstwa rolnego może być równa lub większa od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całkowitej</a:t>
            </a:r>
            <a:r>
              <a:rPr kumimoji="0" lang="pl-PL" sz="1100" b="1"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powierzchni upraw rolnych</a:t>
            </a:r>
            <a:endPar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Prostokąt: zaokrąglone rogi 21">
            <a:extLst>
              <a:ext uri="{FF2B5EF4-FFF2-40B4-BE49-F238E27FC236}">
                <a16:creationId xmlns:a16="http://schemas.microsoft.com/office/drawing/2014/main" id="{5FD43645-8037-4DDC-9468-DC3E648D6CC4}"/>
              </a:ext>
            </a:extLst>
          </p:cNvPr>
          <p:cNvSpPr/>
          <p:nvPr/>
        </p:nvSpPr>
        <p:spPr>
          <a:xfrm>
            <a:off x="9956737" y="1282891"/>
            <a:ext cx="2166608" cy="174771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l-PL" sz="1100" dirty="0">
                <a:solidFill>
                  <a:schemeClr val="tx1"/>
                </a:solidFill>
                <a:latin typeface="Times New Roman" panose="02020603050405020304" pitchFamily="18" charset="0"/>
                <a:cs typeface="Times New Roman" panose="02020603050405020304" pitchFamily="18" charset="0"/>
              </a:rPr>
              <a:t>Powierzchnię upraw rolnych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dniu wystąpienia szkód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wyłączeniem wieloletnich użytków zielonych (UZ) należy wyliczyć z danych wprowadzonych do załącznika 1, kolumn 2 i 3  oraz wpisać do protokołu</a:t>
            </a:r>
          </a:p>
        </p:txBody>
      </p:sp>
      <p:sp>
        <p:nvSpPr>
          <p:cNvPr id="28" name="Prostokąt: zaokrąglone rogi 27">
            <a:extLst>
              <a:ext uri="{FF2B5EF4-FFF2-40B4-BE49-F238E27FC236}">
                <a16:creationId xmlns:a16="http://schemas.microsoft.com/office/drawing/2014/main" id="{0FB47762-5278-40A0-96A5-8B8FC534D83F}"/>
              </a:ext>
            </a:extLst>
          </p:cNvPr>
          <p:cNvSpPr/>
          <p:nvPr/>
        </p:nvSpPr>
        <p:spPr>
          <a:xfrm>
            <a:off x="9939383" y="4058222"/>
            <a:ext cx="2166607" cy="149562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Powierzchnię upraw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których wystąpiły szkody co najmniej 70% należy wyliczyć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danych wprowadzonych do załącznika 1, kolumny 8.</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Sumujemy powierzchnie </a:t>
            </a:r>
            <a:b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z danego wiersza kolumny 3</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oraz wpisujemy w</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to miejsce sumę</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33" name="Prostokąt: zaokrąglone rogi 32">
            <a:extLst>
              <a:ext uri="{FF2B5EF4-FFF2-40B4-BE49-F238E27FC236}">
                <a16:creationId xmlns:a16="http://schemas.microsoft.com/office/drawing/2014/main" id="{141CBF08-E52A-4F02-8356-E1D31BEAE6FF}"/>
              </a:ext>
            </a:extLst>
          </p:cNvPr>
          <p:cNvSpPr/>
          <p:nvPr/>
        </p:nvSpPr>
        <p:spPr>
          <a:xfrm>
            <a:off x="69012" y="2507540"/>
            <a:ext cx="2334450" cy="88914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Szkody w środkach trwałych wyliczają się automatycznie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danych zawartych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załącznikach 4a</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oraz</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4b</a:t>
            </a:r>
          </a:p>
        </p:txBody>
      </p:sp>
      <p:sp>
        <p:nvSpPr>
          <p:cNvPr id="38" name="Prostokąt: zaokrąglone rogi 37">
            <a:extLst>
              <a:ext uri="{FF2B5EF4-FFF2-40B4-BE49-F238E27FC236}">
                <a16:creationId xmlns:a16="http://schemas.microsoft.com/office/drawing/2014/main" id="{BD227B16-7141-46A3-A91B-4E19F59F4945}"/>
              </a:ext>
            </a:extLst>
          </p:cNvPr>
          <p:cNvSpPr/>
          <p:nvPr/>
        </p:nvSpPr>
        <p:spPr>
          <a:xfrm>
            <a:off x="69012" y="3478287"/>
            <a:ext cx="2318304" cy="95643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Dane dotyczące ubezpieczenia należy zaznaczyć zgodnie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informacjami podanymi przez producenta rolnego we wniosku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o oszacowanie szkód. TAK lub NIE</a:t>
            </a:r>
          </a:p>
        </p:txBody>
      </p:sp>
      <p:sp>
        <p:nvSpPr>
          <p:cNvPr id="44" name="Prostokąt 43">
            <a:extLst>
              <a:ext uri="{FF2B5EF4-FFF2-40B4-BE49-F238E27FC236}">
                <a16:creationId xmlns:a16="http://schemas.microsoft.com/office/drawing/2014/main" id="{4311ED93-0C6F-4810-9B9D-41184C536029}"/>
              </a:ext>
            </a:extLst>
          </p:cNvPr>
          <p:cNvSpPr/>
          <p:nvPr/>
        </p:nvSpPr>
        <p:spPr>
          <a:xfrm>
            <a:off x="14691" y="837735"/>
            <a:ext cx="12192000" cy="646331"/>
          </a:xfrm>
          <a:prstGeom prst="rect">
            <a:avLst/>
          </a:prstGeom>
        </p:spPr>
        <p:txBody>
          <a:bodyPr wrap="square">
            <a:spAutoFit/>
          </a:bodyPr>
          <a:lstStyle/>
          <a:p>
            <a:pPr algn="ctr"/>
            <a:r>
              <a:rPr lang="pl-PL" sz="3600" dirty="0">
                <a:latin typeface="Times New Roman" panose="02020603050405020304" pitchFamily="18" charset="0"/>
                <a:cs typeface="Times New Roman" panose="02020603050405020304" pitchFamily="18" charset="0"/>
              </a:rPr>
              <a:t>Protokół - strona 3</a:t>
            </a:r>
            <a:endParaRPr lang="pl-PL" sz="3600" dirty="0"/>
          </a:p>
        </p:txBody>
      </p:sp>
      <p:sp>
        <p:nvSpPr>
          <p:cNvPr id="34" name="Prostokąt: zaokrąglone rogi 14">
            <a:extLst>
              <a:ext uri="{FF2B5EF4-FFF2-40B4-BE49-F238E27FC236}">
                <a16:creationId xmlns:a16="http://schemas.microsoft.com/office/drawing/2014/main" id="{0B4DD767-121D-4D9F-A6E2-865A524DFD72}"/>
              </a:ext>
            </a:extLst>
          </p:cNvPr>
          <p:cNvSpPr/>
          <p:nvPr/>
        </p:nvSpPr>
        <p:spPr>
          <a:xfrm>
            <a:off x="9956737" y="3140725"/>
            <a:ext cx="2148468" cy="81577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Powierzchnia upraw rolnych</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dotkniętych zjawiskiem jest automatycznie przenoszona </a:t>
            </a:r>
            <a:b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z załącznika 1, z sumy kolumny 14</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 name="Symbol zastępczy numeru slajdu 1"/>
          <p:cNvSpPr>
            <a:spLocks noGrp="1"/>
          </p:cNvSpPr>
          <p:nvPr>
            <p:ph type="sldNum" sz="quarter" idx="12"/>
          </p:nvPr>
        </p:nvSpPr>
        <p:spPr/>
        <p:txBody>
          <a:bodyPr/>
          <a:lstStyle/>
          <a:p>
            <a:fld id="{FA4B6E15-F33A-46C2-8134-D5B4F352C12C}" type="slidenum">
              <a:rPr lang="pl-PL" smtClean="0"/>
              <a:t>19</a:t>
            </a:fld>
            <a:endParaRPr lang="pl-PL"/>
          </a:p>
        </p:txBody>
      </p:sp>
      <p:sp>
        <p:nvSpPr>
          <p:cNvPr id="32" name="pole tekstowe 31"/>
          <p:cNvSpPr txBox="1"/>
          <p:nvPr/>
        </p:nvSpPr>
        <p:spPr>
          <a:xfrm>
            <a:off x="14691" y="5250562"/>
            <a:ext cx="2414047" cy="1600438"/>
          </a:xfrm>
          <a:prstGeom prst="rect">
            <a:avLst/>
          </a:prstGeom>
          <a:noFill/>
        </p:spPr>
        <p:txBody>
          <a:bodyPr wrap="square" rtlCol="0">
            <a:spAutoFit/>
          </a:bodyPr>
          <a:lstStyle/>
          <a:p>
            <a:pPr algn="ctr"/>
            <a:r>
              <a:rPr lang="pl-PL" sz="1400" b="1" dirty="0">
                <a:solidFill>
                  <a:srgbClr val="FF0000"/>
                </a:solidFill>
                <a:latin typeface="Times New Roman" panose="02020603050405020304" pitchFamily="18" charset="0"/>
                <a:cs typeface="Times New Roman" panose="02020603050405020304" pitchFamily="18" charset="0"/>
              </a:rPr>
              <a:t>UWAGA!</a:t>
            </a:r>
          </a:p>
          <a:p>
            <a:pPr algn="ctr"/>
            <a:r>
              <a:rPr lang="pl-PL" sz="1400" b="1" dirty="0">
                <a:solidFill>
                  <a:srgbClr val="FF0000"/>
                </a:solidFill>
                <a:latin typeface="Times New Roman" panose="02020603050405020304" pitchFamily="18" charset="0"/>
                <a:cs typeface="Times New Roman" panose="02020603050405020304" pitchFamily="18" charset="0"/>
              </a:rPr>
              <a:t>Należy pamiętać, </a:t>
            </a:r>
            <a:br>
              <a:rPr lang="pl-PL" sz="1400" b="1" dirty="0">
                <a:solidFill>
                  <a:srgbClr val="FF0000"/>
                </a:solidFill>
                <a:latin typeface="Times New Roman" panose="02020603050405020304" pitchFamily="18" charset="0"/>
                <a:cs typeface="Times New Roman" panose="02020603050405020304" pitchFamily="18" charset="0"/>
              </a:rPr>
            </a:br>
            <a:r>
              <a:rPr lang="pl-PL" sz="1400" b="1" dirty="0">
                <a:solidFill>
                  <a:srgbClr val="FF0000"/>
                </a:solidFill>
                <a:latin typeface="Times New Roman" panose="02020603050405020304" pitchFamily="18" charset="0"/>
                <a:cs typeface="Times New Roman" panose="02020603050405020304" pitchFamily="18" charset="0"/>
              </a:rPr>
              <a:t>że jakakolwiek zmiana</a:t>
            </a:r>
            <a:br>
              <a:rPr lang="pl-PL" sz="1400" b="1" dirty="0">
                <a:solidFill>
                  <a:srgbClr val="FF0000"/>
                </a:solidFill>
                <a:latin typeface="Times New Roman" panose="02020603050405020304" pitchFamily="18" charset="0"/>
                <a:cs typeface="Times New Roman" panose="02020603050405020304" pitchFamily="18" charset="0"/>
              </a:rPr>
            </a:br>
            <a:r>
              <a:rPr lang="pl-PL" sz="1400" b="1" dirty="0">
                <a:solidFill>
                  <a:srgbClr val="FF0000"/>
                </a:solidFill>
                <a:latin typeface="Times New Roman" panose="02020603050405020304" pitchFamily="18" charset="0"/>
                <a:cs typeface="Times New Roman" panose="02020603050405020304" pitchFamily="18" charset="0"/>
              </a:rPr>
              <a:t>w załącznikach protokołu, spowoduje automatyczną zmianę danych na stronie 3 protokołu.</a:t>
            </a:r>
          </a:p>
        </p:txBody>
      </p:sp>
      <p:sp>
        <p:nvSpPr>
          <p:cNvPr id="98" name="Prostokąt: zaokrąglone rogi 37">
            <a:extLst>
              <a:ext uri="{FF2B5EF4-FFF2-40B4-BE49-F238E27FC236}">
                <a16:creationId xmlns:a16="http://schemas.microsoft.com/office/drawing/2014/main" id="{BD227B16-7141-46A3-A91B-4E19F59F4945}"/>
              </a:ext>
            </a:extLst>
          </p:cNvPr>
          <p:cNvSpPr/>
          <p:nvPr/>
        </p:nvSpPr>
        <p:spPr>
          <a:xfrm>
            <a:off x="62993" y="4496087"/>
            <a:ext cx="2309235" cy="81557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producent rolny jest ubezpieczony i punkt wyżej zaznaczono TAK, należy zaznaczyć właściwe </a:t>
            </a:r>
            <a:r>
              <a:rPr lang="pl-PL" sz="1100" dirty="0">
                <a:solidFill>
                  <a:schemeClr val="tx1"/>
                </a:solidFill>
                <a:latin typeface="Times New Roman" panose="02020603050405020304" pitchFamily="18" charset="0"/>
                <a:cs typeface="Times New Roman" panose="02020603050405020304" pitchFamily="18" charset="0"/>
              </a:rPr>
              <a:t>okienko/a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jakim</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zakresie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6" name="Obraz 5">
            <a:extLst>
              <a:ext uri="{FF2B5EF4-FFF2-40B4-BE49-F238E27FC236}">
                <a16:creationId xmlns:a16="http://schemas.microsoft.com/office/drawing/2014/main" id="{0B5997E2-068D-49BB-B0D7-1B45D282D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6427" y="1652769"/>
            <a:ext cx="6379145" cy="4607465"/>
          </a:xfrm>
          <a:prstGeom prst="rect">
            <a:avLst/>
          </a:prstGeom>
          <a:ln>
            <a:noFill/>
          </a:ln>
          <a:effectLst>
            <a:outerShdw blurRad="292100" dist="139700" dir="2700000" algn="tl" rotWithShape="0">
              <a:srgbClr val="333333">
                <a:alpha val="65000"/>
              </a:srgbClr>
            </a:outerShdw>
          </a:effectLst>
        </p:spPr>
      </p:pic>
      <p:sp>
        <p:nvSpPr>
          <p:cNvPr id="7" name="Prostokąt: zaokrąglone rogi 6">
            <a:extLst>
              <a:ext uri="{FF2B5EF4-FFF2-40B4-BE49-F238E27FC236}">
                <a16:creationId xmlns:a16="http://schemas.microsoft.com/office/drawing/2014/main" id="{C7DF05C2-411A-4D6D-891A-9191ACCFF9FF}"/>
              </a:ext>
            </a:extLst>
          </p:cNvPr>
          <p:cNvSpPr/>
          <p:nvPr/>
        </p:nvSpPr>
        <p:spPr>
          <a:xfrm>
            <a:off x="3607266" y="2662443"/>
            <a:ext cx="293615" cy="265315"/>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F77C8117-DF49-4D52-BA95-29AE74014DC6}"/>
              </a:ext>
            </a:extLst>
          </p:cNvPr>
          <p:cNvSpPr/>
          <p:nvPr/>
        </p:nvSpPr>
        <p:spPr>
          <a:xfrm>
            <a:off x="6234418" y="1862355"/>
            <a:ext cx="3051154" cy="34394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zaokrąglone rogi 40">
            <a:extLst>
              <a:ext uri="{FF2B5EF4-FFF2-40B4-BE49-F238E27FC236}">
                <a16:creationId xmlns:a16="http://schemas.microsoft.com/office/drawing/2014/main" id="{4AF1FA27-7B37-417B-8753-4F734F4F6AB6}"/>
              </a:ext>
            </a:extLst>
          </p:cNvPr>
          <p:cNvSpPr/>
          <p:nvPr/>
        </p:nvSpPr>
        <p:spPr>
          <a:xfrm>
            <a:off x="6234418" y="3187206"/>
            <a:ext cx="636165" cy="135805"/>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F956310B-9A10-4F97-AFBC-7BBE16EC1F4A}"/>
              </a:ext>
            </a:extLst>
          </p:cNvPr>
          <p:cNvSpPr/>
          <p:nvPr/>
        </p:nvSpPr>
        <p:spPr>
          <a:xfrm>
            <a:off x="6234418" y="3383572"/>
            <a:ext cx="636165" cy="135804"/>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5" name="Prostokąt: zaokrąglone rogi 44">
            <a:extLst>
              <a:ext uri="{FF2B5EF4-FFF2-40B4-BE49-F238E27FC236}">
                <a16:creationId xmlns:a16="http://schemas.microsoft.com/office/drawing/2014/main" id="{9C7B532F-E9E5-4A6D-8696-BF1869E42D3D}"/>
              </a:ext>
            </a:extLst>
          </p:cNvPr>
          <p:cNvSpPr/>
          <p:nvPr/>
        </p:nvSpPr>
        <p:spPr>
          <a:xfrm>
            <a:off x="6234418" y="3579937"/>
            <a:ext cx="636165" cy="135804"/>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6" name="Prostokąt: zaokrąglone rogi 45">
            <a:extLst>
              <a:ext uri="{FF2B5EF4-FFF2-40B4-BE49-F238E27FC236}">
                <a16:creationId xmlns:a16="http://schemas.microsoft.com/office/drawing/2014/main" id="{71FD1224-3099-464C-9402-5AC024D2FF96}"/>
              </a:ext>
            </a:extLst>
          </p:cNvPr>
          <p:cNvSpPr/>
          <p:nvPr/>
        </p:nvSpPr>
        <p:spPr>
          <a:xfrm>
            <a:off x="6234418" y="3780563"/>
            <a:ext cx="636165" cy="135804"/>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rostokąt: zaokrąglone rogi 46">
            <a:extLst>
              <a:ext uri="{FF2B5EF4-FFF2-40B4-BE49-F238E27FC236}">
                <a16:creationId xmlns:a16="http://schemas.microsoft.com/office/drawing/2014/main" id="{7DDB6DEF-67EE-4434-8968-42038BD0DC85}"/>
              </a:ext>
            </a:extLst>
          </p:cNvPr>
          <p:cNvSpPr/>
          <p:nvPr/>
        </p:nvSpPr>
        <p:spPr>
          <a:xfrm>
            <a:off x="2947849" y="5208455"/>
            <a:ext cx="4635799" cy="34538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Prostokąt: zaokrąglone rogi 47">
            <a:extLst>
              <a:ext uri="{FF2B5EF4-FFF2-40B4-BE49-F238E27FC236}">
                <a16:creationId xmlns:a16="http://schemas.microsoft.com/office/drawing/2014/main" id="{263F7448-FA97-4C62-9B90-82E288A15E1A}"/>
              </a:ext>
            </a:extLst>
          </p:cNvPr>
          <p:cNvSpPr/>
          <p:nvPr/>
        </p:nvSpPr>
        <p:spPr>
          <a:xfrm>
            <a:off x="2971101" y="5592757"/>
            <a:ext cx="5199776" cy="39252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zaokrąglone rogi 64">
            <a:extLst>
              <a:ext uri="{FF2B5EF4-FFF2-40B4-BE49-F238E27FC236}">
                <a16:creationId xmlns:a16="http://schemas.microsoft.com/office/drawing/2014/main" id="{6D6F81DB-83F3-4D8E-A8AB-A873ED424A89}"/>
              </a:ext>
            </a:extLst>
          </p:cNvPr>
          <p:cNvSpPr/>
          <p:nvPr/>
        </p:nvSpPr>
        <p:spPr>
          <a:xfrm>
            <a:off x="2947849" y="4026014"/>
            <a:ext cx="2689553" cy="907483"/>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7" name="Łącznik prosty ze strzałką 36">
            <a:extLst>
              <a:ext uri="{FF2B5EF4-FFF2-40B4-BE49-F238E27FC236}">
                <a16:creationId xmlns:a16="http://schemas.microsoft.com/office/drawing/2014/main" id="{A5B624B9-68E7-4D3D-9887-9E3FF44063E0}"/>
              </a:ext>
            </a:extLst>
          </p:cNvPr>
          <p:cNvCxnSpPr>
            <a:stCxn id="10" idx="1"/>
            <a:endCxn id="40" idx="0"/>
          </p:cNvCxnSpPr>
          <p:nvPr/>
        </p:nvCxnSpPr>
        <p:spPr>
          <a:xfrm flipH="1">
            <a:off x="7759995" y="628619"/>
            <a:ext cx="2272526" cy="12337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Łącznik prosty ze strzałką 48">
            <a:extLst>
              <a:ext uri="{FF2B5EF4-FFF2-40B4-BE49-F238E27FC236}">
                <a16:creationId xmlns:a16="http://schemas.microsoft.com/office/drawing/2014/main" id="{706106AA-19F4-4226-9847-8A32899755BB}"/>
              </a:ext>
            </a:extLst>
          </p:cNvPr>
          <p:cNvCxnSpPr>
            <a:stCxn id="22" idx="1"/>
            <a:endCxn id="41" idx="3"/>
          </p:cNvCxnSpPr>
          <p:nvPr/>
        </p:nvCxnSpPr>
        <p:spPr>
          <a:xfrm flipH="1">
            <a:off x="6870583" y="2156747"/>
            <a:ext cx="3086154" cy="10983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1" name="Łącznik prosty ze strzałką 50">
            <a:extLst>
              <a:ext uri="{FF2B5EF4-FFF2-40B4-BE49-F238E27FC236}">
                <a16:creationId xmlns:a16="http://schemas.microsoft.com/office/drawing/2014/main" id="{032F732D-9DAD-45EB-9FA6-E5CB3D0A0D1A}"/>
              </a:ext>
            </a:extLst>
          </p:cNvPr>
          <p:cNvCxnSpPr>
            <a:stCxn id="34" idx="1"/>
          </p:cNvCxnSpPr>
          <p:nvPr/>
        </p:nvCxnSpPr>
        <p:spPr>
          <a:xfrm flipH="1" flipV="1">
            <a:off x="6870583" y="3451474"/>
            <a:ext cx="3086154" cy="971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3" name="Łącznik prosty ze strzałką 52">
            <a:extLst>
              <a:ext uri="{FF2B5EF4-FFF2-40B4-BE49-F238E27FC236}">
                <a16:creationId xmlns:a16="http://schemas.microsoft.com/office/drawing/2014/main" id="{689D5D7F-0D77-4D9F-B39C-6B8CF82522F6}"/>
              </a:ext>
            </a:extLst>
          </p:cNvPr>
          <p:cNvCxnSpPr>
            <a:stCxn id="28" idx="1"/>
            <a:endCxn id="45" idx="3"/>
          </p:cNvCxnSpPr>
          <p:nvPr/>
        </p:nvCxnSpPr>
        <p:spPr>
          <a:xfrm flipH="1" flipV="1">
            <a:off x="6870583" y="3647839"/>
            <a:ext cx="3068800" cy="115819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5" name="Łącznik prosty ze strzałką 54">
            <a:extLst>
              <a:ext uri="{FF2B5EF4-FFF2-40B4-BE49-F238E27FC236}">
                <a16:creationId xmlns:a16="http://schemas.microsoft.com/office/drawing/2014/main" id="{BCADE5BF-17F0-43B7-9F8F-320C4F00F9F8}"/>
              </a:ext>
            </a:extLst>
          </p:cNvPr>
          <p:cNvCxnSpPr>
            <a:stCxn id="16" idx="1"/>
            <a:endCxn id="46" idx="2"/>
          </p:cNvCxnSpPr>
          <p:nvPr/>
        </p:nvCxnSpPr>
        <p:spPr>
          <a:xfrm flipH="1" flipV="1">
            <a:off x="6552501" y="3916367"/>
            <a:ext cx="3386882" cy="21887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7" name="Łącznik prosty ze strzałką 56">
            <a:extLst>
              <a:ext uri="{FF2B5EF4-FFF2-40B4-BE49-F238E27FC236}">
                <a16:creationId xmlns:a16="http://schemas.microsoft.com/office/drawing/2014/main" id="{4E15D0A8-7A83-44C3-93CA-577F00A5F108}"/>
              </a:ext>
            </a:extLst>
          </p:cNvPr>
          <p:cNvCxnSpPr>
            <a:stCxn id="15" idx="3"/>
            <a:endCxn id="7" idx="1"/>
          </p:cNvCxnSpPr>
          <p:nvPr/>
        </p:nvCxnSpPr>
        <p:spPr>
          <a:xfrm>
            <a:off x="2419608" y="1827177"/>
            <a:ext cx="1187658" cy="96792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9" name="Łącznik prosty ze strzałką 58">
            <a:extLst>
              <a:ext uri="{FF2B5EF4-FFF2-40B4-BE49-F238E27FC236}">
                <a16:creationId xmlns:a16="http://schemas.microsoft.com/office/drawing/2014/main" id="{E0DA0150-7E85-4A38-AB2F-0DBC326BF955}"/>
              </a:ext>
            </a:extLst>
          </p:cNvPr>
          <p:cNvCxnSpPr>
            <a:stCxn id="33" idx="3"/>
            <a:endCxn id="65" idx="0"/>
          </p:cNvCxnSpPr>
          <p:nvPr/>
        </p:nvCxnSpPr>
        <p:spPr>
          <a:xfrm>
            <a:off x="2403462" y="2952113"/>
            <a:ext cx="1889164" cy="10739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1" name="Łącznik prosty ze strzałką 60">
            <a:extLst>
              <a:ext uri="{FF2B5EF4-FFF2-40B4-BE49-F238E27FC236}">
                <a16:creationId xmlns:a16="http://schemas.microsoft.com/office/drawing/2014/main" id="{77CE39DB-3134-45FC-BF45-27235EB25309}"/>
              </a:ext>
            </a:extLst>
          </p:cNvPr>
          <p:cNvCxnSpPr>
            <a:stCxn id="38" idx="3"/>
            <a:endCxn id="47" idx="0"/>
          </p:cNvCxnSpPr>
          <p:nvPr/>
        </p:nvCxnSpPr>
        <p:spPr>
          <a:xfrm>
            <a:off x="2387316" y="3956503"/>
            <a:ext cx="2878433" cy="12519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3" name="Łącznik prosty ze strzałką 62">
            <a:extLst>
              <a:ext uri="{FF2B5EF4-FFF2-40B4-BE49-F238E27FC236}">
                <a16:creationId xmlns:a16="http://schemas.microsoft.com/office/drawing/2014/main" id="{4EBEFD27-85D6-479A-AACE-3B0129E6FDFD}"/>
              </a:ext>
            </a:extLst>
          </p:cNvPr>
          <p:cNvCxnSpPr>
            <a:stCxn id="98" idx="3"/>
          </p:cNvCxnSpPr>
          <p:nvPr/>
        </p:nvCxnSpPr>
        <p:spPr>
          <a:xfrm>
            <a:off x="2372228" y="4903874"/>
            <a:ext cx="3198761" cy="8851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66706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5" name="Tytuł 4"/>
          <p:cNvSpPr>
            <a:spLocks noGrp="1"/>
          </p:cNvSpPr>
          <p:nvPr>
            <p:ph type="title"/>
          </p:nvPr>
        </p:nvSpPr>
        <p:spPr>
          <a:xfrm>
            <a:off x="0" y="742063"/>
            <a:ext cx="12191999" cy="1325563"/>
          </a:xfrm>
        </p:spPr>
        <p:txBody>
          <a:bodyPr>
            <a:normAutofit/>
          </a:bodyPr>
          <a:lstStyle/>
          <a:p>
            <a:pPr algn="ctr"/>
            <a:r>
              <a:rPr lang="pl-PL" sz="3000" dirty="0">
                <a:latin typeface="Times New Roman" panose="02020603050405020304" pitchFamily="18" charset="0"/>
                <a:cs typeface="Times New Roman" panose="02020603050405020304" pitchFamily="18" charset="0"/>
              </a:rPr>
              <a:t>Podstawa prawna i dokumenty regulujące pracę komisji</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2</a:t>
            </a:fld>
            <a:endParaRPr lang="pl-PL"/>
          </a:p>
        </p:txBody>
      </p:sp>
      <p:sp>
        <p:nvSpPr>
          <p:cNvPr id="8" name="Prostokąt: zaokrąglone rogi 7">
            <a:extLst>
              <a:ext uri="{FF2B5EF4-FFF2-40B4-BE49-F238E27FC236}">
                <a16:creationId xmlns:a16="http://schemas.microsoft.com/office/drawing/2014/main" id="{8E6A8B81-22B5-412F-8BB9-8AB958F604AD}"/>
              </a:ext>
            </a:extLst>
          </p:cNvPr>
          <p:cNvSpPr/>
          <p:nvPr/>
        </p:nvSpPr>
        <p:spPr>
          <a:xfrm>
            <a:off x="536896" y="1689742"/>
            <a:ext cx="11118207" cy="69870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l-PL" sz="1600" b="1" dirty="0">
                <a:solidFill>
                  <a:schemeClr val="tx1"/>
                </a:solidFill>
                <a:latin typeface="Times New Roman" panose="02020603050405020304" pitchFamily="18" charset="0"/>
                <a:cs typeface="Times New Roman" panose="02020603050405020304" pitchFamily="18" charset="0"/>
              </a:rPr>
              <a:t>Rozporządzenie Rady Ministrów z dnia 27 stycznia 2015 r. w sprawie szczegółowego zakresu i sposobów realizacji niektórych zadań Agencji Restrukturyzacji i Modernizacji Rolnictwa (Dz. U. 2015 poz. 187, z </a:t>
            </a:r>
            <a:r>
              <a:rPr lang="pl-PL" sz="1600" b="1" dirty="0" err="1">
                <a:solidFill>
                  <a:schemeClr val="tx1"/>
                </a:solidFill>
                <a:latin typeface="Times New Roman" panose="02020603050405020304" pitchFamily="18" charset="0"/>
                <a:cs typeface="Times New Roman" panose="02020603050405020304" pitchFamily="18" charset="0"/>
              </a:rPr>
              <a:t>późn</a:t>
            </a:r>
            <a:r>
              <a:rPr lang="pl-PL" sz="1600" b="1" dirty="0">
                <a:solidFill>
                  <a:schemeClr val="tx1"/>
                </a:solidFill>
                <a:latin typeface="Times New Roman" panose="02020603050405020304" pitchFamily="18" charset="0"/>
                <a:cs typeface="Times New Roman" panose="02020603050405020304" pitchFamily="18" charset="0"/>
              </a:rPr>
              <a:t>. zm.).</a:t>
            </a:r>
          </a:p>
        </p:txBody>
      </p:sp>
      <p:sp>
        <p:nvSpPr>
          <p:cNvPr id="9" name="Strzałka: w dół 8">
            <a:extLst>
              <a:ext uri="{FF2B5EF4-FFF2-40B4-BE49-F238E27FC236}">
                <a16:creationId xmlns:a16="http://schemas.microsoft.com/office/drawing/2014/main" id="{5979BF7D-2C05-4B4B-BE98-EFD40841C1D8}"/>
              </a:ext>
            </a:extLst>
          </p:cNvPr>
          <p:cNvSpPr/>
          <p:nvPr/>
        </p:nvSpPr>
        <p:spPr>
          <a:xfrm>
            <a:off x="3187816" y="2460338"/>
            <a:ext cx="486717" cy="554967"/>
          </a:xfrm>
          <a:prstGeom prst="down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a:p>
        </p:txBody>
      </p:sp>
      <p:sp>
        <p:nvSpPr>
          <p:cNvPr id="11" name="Prostokąt: zaokrąglone rogi 10">
            <a:extLst>
              <a:ext uri="{FF2B5EF4-FFF2-40B4-BE49-F238E27FC236}">
                <a16:creationId xmlns:a16="http://schemas.microsoft.com/office/drawing/2014/main" id="{D1B8564E-9FC7-4C2A-B660-8A9D36870BF3}"/>
              </a:ext>
            </a:extLst>
          </p:cNvPr>
          <p:cNvSpPr/>
          <p:nvPr/>
        </p:nvSpPr>
        <p:spPr>
          <a:xfrm>
            <a:off x="6404919" y="3067864"/>
            <a:ext cx="5198533" cy="1631336"/>
          </a:xfrm>
          <a:prstGeom prst="roundRect">
            <a:avLst>
              <a:gd name="adj" fmla="val 18865"/>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sz="1400" dirty="0">
              <a:solidFill>
                <a:schemeClr val="tx1"/>
              </a:solidFill>
              <a:latin typeface="Times New Roman" panose="02020603050405020304" pitchFamily="18" charset="0"/>
              <a:cs typeface="Times New Roman" panose="02020603050405020304" pitchFamily="18" charset="0"/>
            </a:endParaRPr>
          </a:p>
          <a:p>
            <a:pPr algn="ctr"/>
            <a:endParaRPr lang="pl-PL" sz="1400" dirty="0">
              <a:solidFill>
                <a:schemeClr val="tx1"/>
              </a:solidFill>
              <a:latin typeface="Times New Roman" panose="02020603050405020304" pitchFamily="18" charset="0"/>
              <a:cs typeface="Times New Roman" panose="02020603050405020304" pitchFamily="18" charset="0"/>
            </a:endParaRPr>
          </a:p>
          <a:p>
            <a:pPr algn="just"/>
            <a:r>
              <a:rPr lang="pl-PL" sz="1400" dirty="0">
                <a:solidFill>
                  <a:schemeClr val="tx1"/>
                </a:solidFill>
                <a:latin typeface="Times New Roman" panose="02020603050405020304" pitchFamily="18" charset="0"/>
                <a:cs typeface="Times New Roman" panose="02020603050405020304" pitchFamily="18" charset="0"/>
              </a:rPr>
              <a:t>Wytyczne Ministerstwa Rolnictwa i Rozwoju Wsi dla komisji powołanych przez Wojewodę, dotyczące ogólnych zasad szacowania szkód w gospodarstwach rolnych i działach specjalnych produkcji rolnej, w których wystąpiły szkody spowodowane przez grad, deszcz nawalny, ujemne skutki przezimowania, przymrozki wiosenne, powódź, huragan, piorun, obsunięcie się ziemi, lawinę lub suszę w środku trwałym.</a:t>
            </a:r>
          </a:p>
          <a:p>
            <a:pPr algn="just"/>
            <a:endParaRPr lang="pl-PL" dirty="0">
              <a:latin typeface="Times New Roman" panose="02020603050405020304" pitchFamily="18" charset="0"/>
              <a:cs typeface="Times New Roman" panose="02020603050405020304" pitchFamily="18" charset="0"/>
            </a:endParaRPr>
          </a:p>
          <a:p>
            <a:pPr algn="ctr"/>
            <a:endParaRPr lang="pl-PL" dirty="0"/>
          </a:p>
        </p:txBody>
      </p:sp>
      <p:sp>
        <p:nvSpPr>
          <p:cNvPr id="14" name="Prostokąt: zaokrąglone rogi 13">
            <a:extLst>
              <a:ext uri="{FF2B5EF4-FFF2-40B4-BE49-F238E27FC236}">
                <a16:creationId xmlns:a16="http://schemas.microsoft.com/office/drawing/2014/main" id="{06D5F165-5BB8-464C-BD78-93518E4E04FF}"/>
              </a:ext>
            </a:extLst>
          </p:cNvPr>
          <p:cNvSpPr/>
          <p:nvPr/>
        </p:nvSpPr>
        <p:spPr>
          <a:xfrm>
            <a:off x="536896" y="3072469"/>
            <a:ext cx="5494788" cy="154045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sz="1400" dirty="0">
              <a:solidFill>
                <a:schemeClr val="tx1"/>
              </a:solidFill>
              <a:latin typeface="Times New Roman" panose="02020603050405020304" pitchFamily="18" charset="0"/>
              <a:cs typeface="Times New Roman" panose="02020603050405020304" pitchFamily="18" charset="0"/>
            </a:endParaRPr>
          </a:p>
          <a:p>
            <a:pPr algn="just"/>
            <a:r>
              <a:rPr lang="pl-PL" sz="1400" b="1" dirty="0">
                <a:solidFill>
                  <a:schemeClr val="tx1"/>
                </a:solidFill>
                <a:latin typeface="Times New Roman" panose="02020603050405020304" pitchFamily="18" charset="0"/>
                <a:cs typeface="Times New Roman" panose="02020603050405020304" pitchFamily="18" charset="0"/>
              </a:rPr>
              <a:t>Zarządzenie Wojewody Mazowieckiego z dnia </a:t>
            </a:r>
            <a:r>
              <a:rPr lang="pl-PL" sz="1400" b="1" u="sng" dirty="0">
                <a:solidFill>
                  <a:schemeClr val="tx1"/>
                </a:solidFill>
                <a:latin typeface="Times New Roman" panose="02020603050405020304" pitchFamily="18" charset="0"/>
                <a:cs typeface="Times New Roman" panose="02020603050405020304" pitchFamily="18" charset="0"/>
              </a:rPr>
              <a:t>1 kwietnia 2026 r.</a:t>
            </a:r>
            <a:r>
              <a:rPr lang="pl-PL" sz="1400" b="1" dirty="0">
                <a:solidFill>
                  <a:schemeClr val="tx1"/>
                </a:solidFill>
                <a:latin typeface="Times New Roman" panose="02020603050405020304" pitchFamily="18" charset="0"/>
                <a:cs typeface="Times New Roman" panose="02020603050405020304" pitchFamily="18" charset="0"/>
              </a:rPr>
              <a:t> </a:t>
            </a:r>
            <a:r>
              <a:rPr lang="pl-PL" sz="1400" dirty="0">
                <a:solidFill>
                  <a:schemeClr val="tx1"/>
                </a:solidFill>
                <a:latin typeface="Times New Roman" panose="02020603050405020304" pitchFamily="18" charset="0"/>
                <a:cs typeface="Times New Roman" panose="02020603050405020304" pitchFamily="18" charset="0"/>
              </a:rPr>
              <a:t>w sprawie powołania komisji do spraw szacowania szkód w gospodarstwach rolnych i działach specjalnych produkcji rolnej znajdujących się na terenie województwa mazowieckiego, w których wystąpiły szkody spowodowane przez niekorzystne zjawiska atmosferyczne wraz z zarządzeniami zmieniającymi.</a:t>
            </a:r>
            <a:endParaRPr lang="pl-PL" dirty="0">
              <a:solidFill>
                <a:schemeClr val="tx1"/>
              </a:solidFill>
              <a:latin typeface="Times New Roman" panose="02020603050405020304" pitchFamily="18" charset="0"/>
              <a:cs typeface="Times New Roman" panose="02020603050405020304" pitchFamily="18" charset="0"/>
            </a:endParaRPr>
          </a:p>
          <a:p>
            <a:pPr algn="ctr"/>
            <a:endParaRPr lang="pl-PL" dirty="0"/>
          </a:p>
        </p:txBody>
      </p:sp>
      <p:sp>
        <p:nvSpPr>
          <p:cNvPr id="17" name="Prostokąt: zaokrąglone rogi 16">
            <a:extLst>
              <a:ext uri="{FF2B5EF4-FFF2-40B4-BE49-F238E27FC236}">
                <a16:creationId xmlns:a16="http://schemas.microsoft.com/office/drawing/2014/main" id="{8F5C9FB9-AC5E-4390-8897-3A0B11BF591E}"/>
              </a:ext>
            </a:extLst>
          </p:cNvPr>
          <p:cNvSpPr/>
          <p:nvPr/>
        </p:nvSpPr>
        <p:spPr>
          <a:xfrm>
            <a:off x="584437" y="5224344"/>
            <a:ext cx="5494788" cy="10253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pl-PL" sz="1400" dirty="0">
                <a:solidFill>
                  <a:schemeClr val="tx1"/>
                </a:solidFill>
                <a:latin typeface="Times New Roman" panose="02020603050405020304" pitchFamily="18" charset="0"/>
                <a:cs typeface="Times New Roman" panose="02020603050405020304" pitchFamily="18" charset="0"/>
              </a:rPr>
              <a:t>Zasady działania komisji do spraw szacowania szkód w gospodarstwach rolnych i działach specjalnych produkcji rolnej znajdujących się na terenie województwa mazowieckiego, w których wystąpiły szkody spowodowane przez niekorzystne zjawiska atmosferyczne</a:t>
            </a:r>
            <a:endParaRPr lang="pl-PL" dirty="0"/>
          </a:p>
        </p:txBody>
      </p:sp>
      <p:sp>
        <p:nvSpPr>
          <p:cNvPr id="15" name="Strzałka: w dół 14">
            <a:extLst>
              <a:ext uri="{FF2B5EF4-FFF2-40B4-BE49-F238E27FC236}">
                <a16:creationId xmlns:a16="http://schemas.microsoft.com/office/drawing/2014/main" id="{B62B5574-5D80-491B-AB23-6305FBD539F3}"/>
              </a:ext>
            </a:extLst>
          </p:cNvPr>
          <p:cNvSpPr/>
          <p:nvPr/>
        </p:nvSpPr>
        <p:spPr>
          <a:xfrm>
            <a:off x="3187816" y="4669377"/>
            <a:ext cx="486717" cy="554967"/>
          </a:xfrm>
          <a:prstGeom prst="down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a:p>
        </p:txBody>
      </p:sp>
      <p:sp>
        <p:nvSpPr>
          <p:cNvPr id="18" name="Strzałka: w dół 17">
            <a:extLst>
              <a:ext uri="{FF2B5EF4-FFF2-40B4-BE49-F238E27FC236}">
                <a16:creationId xmlns:a16="http://schemas.microsoft.com/office/drawing/2014/main" id="{20703227-78DA-483F-B628-4E8101A2379F}"/>
              </a:ext>
            </a:extLst>
          </p:cNvPr>
          <p:cNvSpPr/>
          <p:nvPr/>
        </p:nvSpPr>
        <p:spPr>
          <a:xfrm>
            <a:off x="8517469" y="2460337"/>
            <a:ext cx="486717" cy="554967"/>
          </a:xfrm>
          <a:prstGeom prst="down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834335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3">
            <a:extLst>
              <a:ext uri="{FF2B5EF4-FFF2-40B4-BE49-F238E27FC236}">
                <a16:creationId xmlns:a16="http://schemas.microsoft.com/office/drawing/2014/main" id="{14D69BC9-EA6C-44A1-A638-50758ED138E9}"/>
              </a:ext>
            </a:extLst>
          </p:cNvPr>
          <p:cNvSpPr>
            <a:spLocks noGrp="1"/>
          </p:cNvSpPr>
          <p:nvPr>
            <p:ph sz="half" idx="2"/>
          </p:nvPr>
        </p:nvSpPr>
        <p:spPr>
          <a:xfrm>
            <a:off x="263441" y="2220111"/>
            <a:ext cx="11473132" cy="3996748"/>
          </a:xfrm>
        </p:spPr>
        <p:txBody>
          <a:bodyPr>
            <a:normAutofit lnSpcReduction="10000"/>
          </a:bodyPr>
          <a:lstStyle/>
          <a:p>
            <a:pPr algn="just">
              <a:lnSpc>
                <a:spcPct val="150000"/>
              </a:lnSpc>
              <a:spcBef>
                <a:spcPts val="0"/>
              </a:spcBef>
            </a:pPr>
            <a:r>
              <a:rPr lang="pl-PL" sz="1800" dirty="0">
                <a:latin typeface="Times New Roman" panose="02020603050405020304" pitchFamily="18" charset="0"/>
                <a:cs typeface="Times New Roman" panose="02020603050405020304" pitchFamily="18" charset="0"/>
              </a:rPr>
              <a:t>Uzupełniając w protokole </a:t>
            </a:r>
            <a:r>
              <a:rPr lang="pl-PL" sz="1800" u="sng" dirty="0">
                <a:latin typeface="Times New Roman" panose="02020603050405020304" pitchFamily="18" charset="0"/>
                <a:cs typeface="Times New Roman" panose="02020603050405020304" pitchFamily="18" charset="0"/>
              </a:rPr>
              <a:t>datę wystąpienia szkody</a:t>
            </a:r>
            <a:r>
              <a:rPr lang="pl-PL" sz="1800" dirty="0">
                <a:latin typeface="Times New Roman" panose="02020603050405020304" pitchFamily="18" charset="0"/>
                <a:cs typeface="Times New Roman" panose="02020603050405020304" pitchFamily="18" charset="0"/>
              </a:rPr>
              <a:t> należy pamiętać o prawidłowym określeniu </a:t>
            </a:r>
            <a:r>
              <a:rPr lang="pl-PL" sz="1800" u="sng" dirty="0">
                <a:latin typeface="Times New Roman" panose="02020603050405020304" pitchFamily="18" charset="0"/>
                <a:cs typeface="Times New Roman" panose="02020603050405020304" pitchFamily="18" charset="0"/>
              </a:rPr>
              <a:t>powierzchni upraw rolnych </a:t>
            </a:r>
            <a:r>
              <a:rPr lang="pl-PL" sz="1800" b="1" u="sng" dirty="0">
                <a:latin typeface="Times New Roman" panose="02020603050405020304" pitchFamily="18" charset="0"/>
                <a:cs typeface="Times New Roman" panose="02020603050405020304" pitchFamily="18" charset="0"/>
              </a:rPr>
              <a:t>w dniu wystąpienia szkód </a:t>
            </a:r>
            <a:r>
              <a:rPr lang="pl-PL" sz="1800" u="sng" dirty="0">
                <a:latin typeface="Times New Roman" panose="02020603050405020304" pitchFamily="18" charset="0"/>
                <a:cs typeface="Times New Roman" panose="02020603050405020304" pitchFamily="18" charset="0"/>
              </a:rPr>
              <a:t>(z wyłączeniem wieloletnich użytków zielonych (UZ)).</a:t>
            </a:r>
            <a:endParaRPr lang="pl-PL" sz="1800" dirty="0">
              <a:latin typeface="Times New Roman" panose="02020603050405020304" pitchFamily="18" charset="0"/>
              <a:cs typeface="Times New Roman" panose="02020603050405020304" pitchFamily="18" charset="0"/>
            </a:endParaRPr>
          </a:p>
          <a:p>
            <a:pPr algn="just">
              <a:lnSpc>
                <a:spcPct val="150000"/>
              </a:lnSpc>
              <a:spcBef>
                <a:spcPts val="0"/>
              </a:spcBef>
            </a:pPr>
            <a:r>
              <a:rPr lang="pl-PL" sz="1800" dirty="0">
                <a:latin typeface="Times New Roman" panose="02020603050405020304" pitchFamily="18" charset="0"/>
                <a:cs typeface="Times New Roman" panose="02020603050405020304" pitchFamily="18" charset="0"/>
              </a:rPr>
              <a:t>Na potrzeby protokołu uprawy, które należy uwzględnić jako „</a:t>
            </a:r>
            <a:r>
              <a:rPr lang="pl-PL" sz="1800" b="1" dirty="0">
                <a:latin typeface="Times New Roman" panose="02020603050405020304" pitchFamily="18" charset="0"/>
                <a:cs typeface="Times New Roman" panose="02020603050405020304" pitchFamily="18" charset="0"/>
              </a:rPr>
              <a:t>wieloletnie użytki zielone</a:t>
            </a:r>
            <a:r>
              <a:rPr lang="pl-PL" sz="1800" dirty="0">
                <a:latin typeface="Times New Roman" panose="02020603050405020304" pitchFamily="18" charset="0"/>
                <a:cs typeface="Times New Roman" panose="02020603050405020304" pitchFamily="18" charset="0"/>
              </a:rPr>
              <a:t>” na liście rozwijanej zostały oznaczone symbolem </a:t>
            </a:r>
            <a:r>
              <a:rPr lang="pl-PL" sz="1800" b="1" dirty="0">
                <a:latin typeface="Times New Roman" panose="02020603050405020304" pitchFamily="18" charset="0"/>
                <a:cs typeface="Times New Roman" panose="02020603050405020304" pitchFamily="18" charset="0"/>
              </a:rPr>
              <a:t>(UZ)</a:t>
            </a:r>
            <a:r>
              <a:rPr lang="pl-PL" sz="1800" dirty="0">
                <a:latin typeface="Times New Roman" panose="02020603050405020304" pitchFamily="18" charset="0"/>
                <a:cs typeface="Times New Roman" panose="02020603050405020304" pitchFamily="18" charset="0"/>
              </a:rPr>
              <a:t>. </a:t>
            </a:r>
          </a:p>
          <a:p>
            <a:pPr algn="just">
              <a:lnSpc>
                <a:spcPct val="150000"/>
              </a:lnSpc>
              <a:spcBef>
                <a:spcPts val="0"/>
              </a:spcBef>
            </a:pPr>
            <a:r>
              <a:rPr lang="pl-PL" sz="1800" dirty="0">
                <a:latin typeface="Times New Roman" panose="02020603050405020304" pitchFamily="18" charset="0"/>
                <a:cs typeface="Times New Roman" panose="02020603050405020304" pitchFamily="18" charset="0"/>
              </a:rPr>
              <a:t>Jeżeli jako data wystąpienia szkód został wskazany 1 kwietnia danego roku, to w pozycji </a:t>
            </a:r>
            <a:r>
              <a:rPr lang="pl-PL" sz="1800" b="1" dirty="0">
                <a:latin typeface="Times New Roman" panose="02020603050405020304" pitchFamily="18" charset="0"/>
                <a:cs typeface="Times New Roman" panose="02020603050405020304" pitchFamily="18" charset="0"/>
              </a:rPr>
              <a:t>powierzchnia upraw w dniu wystąpienia szkód</a:t>
            </a:r>
            <a:r>
              <a:rPr lang="pl-PL" sz="1800" dirty="0">
                <a:latin typeface="Times New Roman" panose="02020603050405020304" pitchFamily="18" charset="0"/>
                <a:cs typeface="Times New Roman" panose="02020603050405020304" pitchFamily="18" charset="0"/>
              </a:rPr>
              <a:t> może obejmować wyłącznie te uprawy, które tego dnia były na polu (nie może uwzględniać upraw jarych, które jeszcze nie zostały wysiane). </a:t>
            </a:r>
          </a:p>
          <a:p>
            <a:pPr marL="0" indent="0" algn="just">
              <a:lnSpc>
                <a:spcPct val="150000"/>
              </a:lnSpc>
              <a:spcBef>
                <a:spcPts val="0"/>
              </a:spcBef>
              <a:buNone/>
            </a:pPr>
            <a:r>
              <a:rPr lang="pl-PL" sz="1800" dirty="0">
                <a:latin typeface="Times New Roman" panose="02020603050405020304" pitchFamily="18" charset="0"/>
                <a:cs typeface="Times New Roman" panose="02020603050405020304" pitchFamily="18" charset="0"/>
              </a:rPr>
              <a:t>Dane te są niezbędne przy udzielaniu pomocy, do określenia czy został spełniony warunek ubezpieczenia co najmniej 50% powierzchni upraw w gospodarstwie rolnym. Prawidłowe wskazanie daty wystąpienia szkód i powierzchni upraw w tym dniu rzutuje na wielkość pomocy jaka może zostać udzielona danemu beneficjentowi.</a:t>
            </a:r>
            <a:endParaRPr lang="pl-PL" sz="1800" u="sng" dirty="0">
              <a:latin typeface="Times New Roman" panose="02020603050405020304" pitchFamily="18" charset="0"/>
              <a:cs typeface="Times New Roman" panose="02020603050405020304" pitchFamily="18" charset="0"/>
            </a:endParaRPr>
          </a:p>
        </p:txBody>
      </p:sp>
      <p:pic>
        <p:nvPicPr>
          <p:cNvPr id="6" name="Obraz 5">
            <a:extLst>
              <a:ext uri="{FF2B5EF4-FFF2-40B4-BE49-F238E27FC236}">
                <a16:creationId xmlns:a16="http://schemas.microsoft.com/office/drawing/2014/main" id="{E59A9B70-6EC7-4EE3-BD9D-44EEFFF86E4F}"/>
              </a:ext>
            </a:extLst>
          </p:cNvPr>
          <p:cNvPicPr>
            <a:picLocks noChangeAspect="1"/>
          </p:cNvPicPr>
          <p:nvPr/>
        </p:nvPicPr>
        <p:blipFill>
          <a:blip r:embed="rId2"/>
          <a:stretch>
            <a:fillRect/>
          </a:stretch>
        </p:blipFill>
        <p:spPr>
          <a:xfrm>
            <a:off x="0" y="0"/>
            <a:ext cx="4696691" cy="1250614"/>
          </a:xfrm>
          <a:prstGeom prst="rect">
            <a:avLst/>
          </a:prstGeom>
        </p:spPr>
      </p:pic>
      <p:sp>
        <p:nvSpPr>
          <p:cNvPr id="2" name="Symbol zastępczy numeru slajdu 1"/>
          <p:cNvSpPr>
            <a:spLocks noGrp="1"/>
          </p:cNvSpPr>
          <p:nvPr>
            <p:ph type="sldNum" sz="quarter" idx="12"/>
          </p:nvPr>
        </p:nvSpPr>
        <p:spPr/>
        <p:txBody>
          <a:bodyPr/>
          <a:lstStyle/>
          <a:p>
            <a:fld id="{FA4B6E15-F33A-46C2-8134-D5B4F352C12C}" type="slidenum">
              <a:rPr lang="pl-PL" smtClean="0"/>
              <a:t>20</a:t>
            </a:fld>
            <a:endParaRPr lang="pl-PL"/>
          </a:p>
        </p:txBody>
      </p:sp>
      <p:sp>
        <p:nvSpPr>
          <p:cNvPr id="5" name="Prostokąt 4"/>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57660" y="1665666"/>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6.1. Wypełnianie protokołu z szacowania strat - data wystąpienia szkody</a:t>
            </a:r>
          </a:p>
        </p:txBody>
      </p:sp>
    </p:spTree>
    <p:extLst>
      <p:ext uri="{BB962C8B-B14F-4D97-AF65-F5344CB8AC3E}">
        <p14:creationId xmlns:p14="http://schemas.microsoft.com/office/powerpoint/2010/main" val="3256160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357660" y="2220111"/>
            <a:ext cx="11731924" cy="4015220"/>
          </a:xfrm>
        </p:spPr>
        <p:txBody>
          <a:bodyPr>
            <a:normAutofit/>
          </a:bodyPr>
          <a:lstStyle/>
          <a:p>
            <a:pPr marL="0" indent="0" algn="just">
              <a:lnSpc>
                <a:spcPct val="120000"/>
              </a:lnSpc>
              <a:buNone/>
            </a:pPr>
            <a:r>
              <a:rPr lang="pl-PL" sz="1800" dirty="0">
                <a:latin typeface="Times New Roman" panose="02020603050405020304" pitchFamily="18" charset="0"/>
                <a:cs typeface="Times New Roman" panose="02020603050405020304" pitchFamily="18" charset="0"/>
              </a:rPr>
              <a:t>W protokole pozycja </a:t>
            </a:r>
            <a:r>
              <a:rPr lang="pl-PL" sz="1800" b="1" dirty="0">
                <a:latin typeface="Times New Roman" panose="02020603050405020304" pitchFamily="18" charset="0"/>
                <a:cs typeface="Times New Roman" panose="02020603050405020304" pitchFamily="18" charset="0"/>
              </a:rPr>
              <a:t>całkowita powierzchnia upraw w gospodarstwie rolnym </a:t>
            </a:r>
            <a:r>
              <a:rPr lang="pl-PL" sz="1800" dirty="0">
                <a:latin typeface="Times New Roman" panose="02020603050405020304" pitchFamily="18" charset="0"/>
                <a:cs typeface="Times New Roman" panose="02020603050405020304" pitchFamily="18" charset="0"/>
              </a:rPr>
              <a:t>powinna być zgodna z wnioskiem o płatności w ramach wsparcia bezpośredniego, który jest składany dla całego gospodarstwa rolnego, o ile został złożony oraz z załącznikiem 1 do protokołu.</a:t>
            </a:r>
          </a:p>
          <a:p>
            <a:pPr marL="0" indent="0" algn="just">
              <a:lnSpc>
                <a:spcPct val="120000"/>
              </a:lnSpc>
              <a:buNone/>
            </a:pPr>
            <a:r>
              <a:rPr lang="pl-PL" sz="1800" dirty="0">
                <a:latin typeface="Times New Roman" panose="02020603050405020304" pitchFamily="18" charset="0"/>
                <a:cs typeface="Times New Roman" panose="02020603050405020304" pitchFamily="18" charset="0"/>
              </a:rPr>
              <a:t>Powierzchnia nie obejmuje m.in. ugorów, odłogów czy nieużytków.</a:t>
            </a:r>
          </a:p>
          <a:p>
            <a:pPr marL="0" indent="0" algn="just">
              <a:lnSpc>
                <a:spcPct val="120000"/>
              </a:lnSpc>
              <a:buNone/>
            </a:pPr>
            <a:r>
              <a:rPr lang="pl-PL" sz="1800" b="1" dirty="0">
                <a:latin typeface="Times New Roman" panose="02020603050405020304" pitchFamily="18" charset="0"/>
                <a:cs typeface="Times New Roman" panose="02020603050405020304" pitchFamily="18" charset="0"/>
              </a:rPr>
              <a:t>Powierzchnia upraw w dniu wystąpienia szkód</a:t>
            </a:r>
            <a:r>
              <a:rPr lang="pl-PL" sz="1800" dirty="0">
                <a:latin typeface="Times New Roman" panose="02020603050405020304" pitchFamily="18" charset="0"/>
                <a:cs typeface="Times New Roman" panose="02020603050405020304" pitchFamily="18" charset="0"/>
              </a:rPr>
              <a:t> nie musi być tożsamą z powierzchnią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z wniosku o płatności, gdyż w dniu wystąpienia szkód część upraw może być już zebrana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z pola lub jeszcze nie zasiana. Prawidłowe podanie tej wielkości rzutuje na wielkość pomocy jaka może zostać udzielona beneficjentowi. </a:t>
            </a:r>
          </a:p>
        </p:txBody>
      </p:sp>
      <p:pic>
        <p:nvPicPr>
          <p:cNvPr id="5" name="Obraz 4">
            <a:extLst>
              <a:ext uri="{FF2B5EF4-FFF2-40B4-BE49-F238E27FC236}">
                <a16:creationId xmlns:a16="http://schemas.microsoft.com/office/drawing/2014/main" id="{E59A9B70-6EC7-4EE3-BD9D-44EEFFF86E4F}"/>
              </a:ext>
            </a:extLst>
          </p:cNvPr>
          <p:cNvPicPr>
            <a:picLocks noChangeAspect="1"/>
          </p:cNvPicPr>
          <p:nvPr/>
        </p:nvPicPr>
        <p:blipFill>
          <a:blip r:embed="rId2"/>
          <a:stretch>
            <a:fillRect/>
          </a:stretch>
        </p:blipFill>
        <p:spPr>
          <a:xfrm>
            <a:off x="0" y="0"/>
            <a:ext cx="4696691" cy="1250614"/>
          </a:xfrm>
          <a:prstGeom prst="rect">
            <a:avLst/>
          </a:prstGeom>
        </p:spPr>
      </p:pic>
      <p:sp>
        <p:nvSpPr>
          <p:cNvPr id="2" name="Symbol zastępczy numeru slajdu 1"/>
          <p:cNvSpPr>
            <a:spLocks noGrp="1"/>
          </p:cNvSpPr>
          <p:nvPr>
            <p:ph type="sldNum" sz="quarter" idx="12"/>
          </p:nvPr>
        </p:nvSpPr>
        <p:spPr/>
        <p:txBody>
          <a:bodyPr/>
          <a:lstStyle/>
          <a:p>
            <a:fld id="{FA4B6E15-F33A-46C2-8134-D5B4F352C12C}" type="slidenum">
              <a:rPr lang="pl-PL" smtClean="0"/>
              <a:t>21</a:t>
            </a:fld>
            <a:endParaRPr lang="pl-PL"/>
          </a:p>
        </p:txBody>
      </p:sp>
      <p:sp>
        <p:nvSpPr>
          <p:cNvPr id="7" name="Prostokąt 6"/>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60" y="1721084"/>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6.2. Wypełnianie protokołu z szacowania strat – powierzchnia upraw</a:t>
            </a:r>
          </a:p>
        </p:txBody>
      </p:sp>
    </p:spTree>
    <p:extLst>
      <p:ext uri="{BB962C8B-B14F-4D97-AF65-F5344CB8AC3E}">
        <p14:creationId xmlns:p14="http://schemas.microsoft.com/office/powerpoint/2010/main" val="3436197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10" name="Prostokąt: zaokrąglone rogi 9">
            <a:extLst>
              <a:ext uri="{FF2B5EF4-FFF2-40B4-BE49-F238E27FC236}">
                <a16:creationId xmlns:a16="http://schemas.microsoft.com/office/drawing/2014/main" id="{68EEDF86-33D4-415B-A399-AAD9289696D2}"/>
              </a:ext>
            </a:extLst>
          </p:cNvPr>
          <p:cNvSpPr/>
          <p:nvPr/>
        </p:nvSpPr>
        <p:spPr>
          <a:xfrm>
            <a:off x="10131413" y="1130060"/>
            <a:ext cx="1946246" cy="182096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w protokole,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punkcie 6 na stronie 3 zaznaczono okienko uprawy/zwierzęta,  w </a:t>
            </a:r>
            <a:r>
              <a:rPr lang="pl-PL" sz="1100" dirty="0">
                <a:solidFill>
                  <a:schemeClr val="tx1"/>
                </a:solidFill>
                <a:latin typeface="Times New Roman" panose="02020603050405020304" pitchFamily="18" charset="0"/>
                <a:cs typeface="Times New Roman" panose="02020603050405020304" pitchFamily="18" charset="0"/>
              </a:rPr>
              <a:t>ty</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m miejscu należy wpisać nazwy ubezpieczonych upraw wraz z ubezpieczoną powierzchnią oraz nazwę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 liczbę ubezpieczonych zwierząt, ryb</a:t>
            </a:r>
          </a:p>
        </p:txBody>
      </p:sp>
      <p:sp>
        <p:nvSpPr>
          <p:cNvPr id="15" name="Prostokąt: zaokrąglone rogi 14">
            <a:extLst>
              <a:ext uri="{FF2B5EF4-FFF2-40B4-BE49-F238E27FC236}">
                <a16:creationId xmlns:a16="http://schemas.microsoft.com/office/drawing/2014/main" id="{0B4DD767-121D-4D9F-A6E2-865A524DFD72}"/>
              </a:ext>
            </a:extLst>
          </p:cNvPr>
          <p:cNvSpPr/>
          <p:nvPr/>
        </p:nvSpPr>
        <p:spPr>
          <a:xfrm>
            <a:off x="10131413" y="3422170"/>
            <a:ext cx="1946246" cy="96273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Jeżeli w protokole uwzględniono szkody z innej gminy należy zaznaczyć TAK i wymienić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jakiej</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6" name="Prostokąt: zaokrąglone rogi 15">
            <a:extLst>
              <a:ext uri="{FF2B5EF4-FFF2-40B4-BE49-F238E27FC236}">
                <a16:creationId xmlns:a16="http://schemas.microsoft.com/office/drawing/2014/main" id="{FA5B6B44-4BEE-410E-8DBC-5D9F6F280D5C}"/>
              </a:ext>
            </a:extLst>
          </p:cNvPr>
          <p:cNvSpPr/>
          <p:nvPr/>
        </p:nvSpPr>
        <p:spPr>
          <a:xfrm>
            <a:off x="100196" y="1442237"/>
            <a:ext cx="1946246" cy="150447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producent rolny we wniosku o oszacowanie strat wskazał kwotę uzyskanego odszkodowania z tytułu upraw rolnych, zwierząt gospodarskich, ryb, środków trwałych należy wykazać to w protokole</a:t>
            </a:r>
          </a:p>
        </p:txBody>
      </p:sp>
      <p:sp>
        <p:nvSpPr>
          <p:cNvPr id="21" name="Prostokąt: zaokrąglone rogi 20">
            <a:extLst>
              <a:ext uri="{FF2B5EF4-FFF2-40B4-BE49-F238E27FC236}">
                <a16:creationId xmlns:a16="http://schemas.microsoft.com/office/drawing/2014/main" id="{49AE461C-F791-4264-9023-32662B6D6917}"/>
              </a:ext>
            </a:extLst>
          </p:cNvPr>
          <p:cNvSpPr/>
          <p:nvPr/>
        </p:nvSpPr>
        <p:spPr>
          <a:xfrm>
            <a:off x="72975" y="3361133"/>
            <a:ext cx="1946246" cy="135128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producent rolny wskazał we wniosku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o oszacowanie szkód posiadanie gruntów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innych gminach należy zaznaczyć TAK i wymienić te gminy</a:t>
            </a:r>
          </a:p>
        </p:txBody>
      </p:sp>
      <p:sp>
        <p:nvSpPr>
          <p:cNvPr id="33" name="Prostokąt: zaokrąglone rogi 32">
            <a:extLst>
              <a:ext uri="{FF2B5EF4-FFF2-40B4-BE49-F238E27FC236}">
                <a16:creationId xmlns:a16="http://schemas.microsoft.com/office/drawing/2014/main" id="{96CF8310-A99E-42C9-8EFE-24D0520E8522}"/>
              </a:ext>
            </a:extLst>
          </p:cNvPr>
          <p:cNvSpPr/>
          <p:nvPr/>
        </p:nvSpPr>
        <p:spPr>
          <a:xfrm>
            <a:off x="72975" y="4991451"/>
            <a:ext cx="1973467" cy="162493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w protokole uwzględniono szkody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innego województwa (innego niż mazowieckie) należy zaznaczyć  TAK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 wpisać województwo,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jakim producent rolny posiada grunty,</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a także</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numer protokołu</a:t>
            </a:r>
          </a:p>
        </p:txBody>
      </p:sp>
      <p:sp>
        <p:nvSpPr>
          <p:cNvPr id="37" name="Prostokąt: zaokrąglone rogi 36">
            <a:extLst>
              <a:ext uri="{FF2B5EF4-FFF2-40B4-BE49-F238E27FC236}">
                <a16:creationId xmlns:a16="http://schemas.microsoft.com/office/drawing/2014/main" id="{C5A4B164-0F50-4C35-AE5E-AD77F36FF90B}"/>
              </a:ext>
            </a:extLst>
          </p:cNvPr>
          <p:cNvSpPr/>
          <p:nvPr/>
        </p:nvSpPr>
        <p:spPr>
          <a:xfrm>
            <a:off x="10131413" y="4799041"/>
            <a:ext cx="1946246" cy="168766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Jeżeli w protokole uwzględniono szkody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innego województwa to do tego protokołu należy dołączyć kopię protokołu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innego województwa potwierdzoną za zgodność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oryginałem oraz </a:t>
            </a:r>
            <a:r>
              <a:rPr lang="pl-PL" sz="1100" u="sng" dirty="0">
                <a:solidFill>
                  <a:schemeClr val="tx1"/>
                </a:solidFill>
                <a:latin typeface="Times New Roman" panose="02020603050405020304" pitchFamily="18" charset="0"/>
                <a:cs typeface="Times New Roman" panose="02020603050405020304" pitchFamily="18" charset="0"/>
              </a:rPr>
              <a:t>uzupełnić</a:t>
            </a:r>
            <a:r>
              <a:rPr lang="pl-PL" sz="1100" dirty="0">
                <a:solidFill>
                  <a:schemeClr val="tx1"/>
                </a:solidFill>
                <a:latin typeface="Times New Roman" panose="02020603050405020304" pitchFamily="18" charset="0"/>
                <a:cs typeface="Times New Roman" panose="02020603050405020304" pitchFamily="18" charset="0"/>
              </a:rPr>
              <a:t> załącznik 1b</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0" name="Prostokąt 39">
            <a:extLst>
              <a:ext uri="{FF2B5EF4-FFF2-40B4-BE49-F238E27FC236}">
                <a16:creationId xmlns:a16="http://schemas.microsoft.com/office/drawing/2014/main" id="{88EFD08B-6EB7-4E4A-AF99-C972F3EEC766}"/>
              </a:ext>
            </a:extLst>
          </p:cNvPr>
          <p:cNvSpPr/>
          <p:nvPr/>
        </p:nvSpPr>
        <p:spPr>
          <a:xfrm>
            <a:off x="0" y="728034"/>
            <a:ext cx="12192000" cy="646331"/>
          </a:xfrm>
          <a:prstGeom prst="rect">
            <a:avLst/>
          </a:prstGeom>
        </p:spPr>
        <p:txBody>
          <a:bodyPr wrap="square">
            <a:spAutoFit/>
          </a:bodyPr>
          <a:lstStyle/>
          <a:p>
            <a:pPr algn="ctr"/>
            <a:r>
              <a:rPr lang="pl-PL" sz="3600" dirty="0">
                <a:latin typeface="Times New Roman" panose="02020603050405020304" pitchFamily="18" charset="0"/>
                <a:cs typeface="Times New Roman" panose="02020603050405020304" pitchFamily="18" charset="0"/>
              </a:rPr>
              <a:t>Protokół - strona 4</a:t>
            </a:r>
            <a:endParaRPr lang="pl-PL" sz="3600" dirty="0"/>
          </a:p>
        </p:txBody>
      </p:sp>
      <p:pic>
        <p:nvPicPr>
          <p:cNvPr id="52" name="Obraz 51">
            <a:extLst>
              <a:ext uri="{FF2B5EF4-FFF2-40B4-BE49-F238E27FC236}">
                <a16:creationId xmlns:a16="http://schemas.microsoft.com/office/drawing/2014/main" id="{15D47756-CAC4-477A-B2EF-FC69059A3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777" y="1457159"/>
            <a:ext cx="7074445" cy="5159229"/>
          </a:xfrm>
          <a:prstGeom prst="rect">
            <a:avLst/>
          </a:prstGeom>
          <a:ln>
            <a:noFill/>
          </a:ln>
          <a:effectLst>
            <a:outerShdw blurRad="292100" dist="139700" dir="2700000" algn="tl" rotWithShape="0">
              <a:srgbClr val="333333">
                <a:alpha val="65000"/>
              </a:srgbClr>
            </a:outerShdw>
          </a:effectLst>
        </p:spPr>
      </p:pic>
      <p:sp>
        <p:nvSpPr>
          <p:cNvPr id="54" name="Prostokąt: zaokrąglone rogi 53">
            <a:extLst>
              <a:ext uri="{FF2B5EF4-FFF2-40B4-BE49-F238E27FC236}">
                <a16:creationId xmlns:a16="http://schemas.microsoft.com/office/drawing/2014/main" id="{4F1F814E-08BE-4D54-BE45-1EB6609ED925}"/>
              </a:ext>
            </a:extLst>
          </p:cNvPr>
          <p:cNvSpPr/>
          <p:nvPr/>
        </p:nvSpPr>
        <p:spPr>
          <a:xfrm>
            <a:off x="2743201" y="1541574"/>
            <a:ext cx="6233020" cy="1161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zaokrąglone rogi 58">
            <a:extLst>
              <a:ext uri="{FF2B5EF4-FFF2-40B4-BE49-F238E27FC236}">
                <a16:creationId xmlns:a16="http://schemas.microsoft.com/office/drawing/2014/main" id="{A865DA3E-E31E-4C35-AFC2-6CB0E205290B}"/>
              </a:ext>
            </a:extLst>
          </p:cNvPr>
          <p:cNvSpPr/>
          <p:nvPr/>
        </p:nvSpPr>
        <p:spPr>
          <a:xfrm>
            <a:off x="2558777" y="2771870"/>
            <a:ext cx="5561766" cy="105351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zaokrąglone rogi 61">
            <a:extLst>
              <a:ext uri="{FF2B5EF4-FFF2-40B4-BE49-F238E27FC236}">
                <a16:creationId xmlns:a16="http://schemas.microsoft.com/office/drawing/2014/main" id="{233DFEF1-E60A-4610-94EE-3F3E36187912}"/>
              </a:ext>
            </a:extLst>
          </p:cNvPr>
          <p:cNvSpPr/>
          <p:nvPr/>
        </p:nvSpPr>
        <p:spPr>
          <a:xfrm>
            <a:off x="2558777" y="4194495"/>
            <a:ext cx="7074445" cy="4446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5" name="Prostokąt: zaokrąglone rogi 64">
            <a:extLst>
              <a:ext uri="{FF2B5EF4-FFF2-40B4-BE49-F238E27FC236}">
                <a16:creationId xmlns:a16="http://schemas.microsoft.com/office/drawing/2014/main" id="{F351EB07-51E0-4F68-85E2-D2D16D4A974C}"/>
              </a:ext>
            </a:extLst>
          </p:cNvPr>
          <p:cNvSpPr/>
          <p:nvPr/>
        </p:nvSpPr>
        <p:spPr>
          <a:xfrm>
            <a:off x="2558777" y="4767238"/>
            <a:ext cx="7074445" cy="48076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zaokrąglone rogi 67">
            <a:extLst>
              <a:ext uri="{FF2B5EF4-FFF2-40B4-BE49-F238E27FC236}">
                <a16:creationId xmlns:a16="http://schemas.microsoft.com/office/drawing/2014/main" id="{44FEA7A0-A4B6-41FE-9BE1-7696793AD257}"/>
              </a:ext>
            </a:extLst>
          </p:cNvPr>
          <p:cNvSpPr/>
          <p:nvPr/>
        </p:nvSpPr>
        <p:spPr>
          <a:xfrm>
            <a:off x="2558777" y="5317270"/>
            <a:ext cx="7074445" cy="65121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6" name="Łącznik: zakrzywiony 5">
            <a:extLst>
              <a:ext uri="{FF2B5EF4-FFF2-40B4-BE49-F238E27FC236}">
                <a16:creationId xmlns:a16="http://schemas.microsoft.com/office/drawing/2014/main" id="{13CAEAB8-B3A0-4E3C-925C-12DD6B62ED35}"/>
              </a:ext>
            </a:extLst>
          </p:cNvPr>
          <p:cNvCxnSpPr>
            <a:stCxn id="10" idx="1"/>
          </p:cNvCxnSpPr>
          <p:nvPr/>
        </p:nvCxnSpPr>
        <p:spPr>
          <a:xfrm rot="10800000">
            <a:off x="8976225" y="2031702"/>
            <a:ext cx="1155189" cy="884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2" name="Symbol zastępczy numeru slajdu 1"/>
          <p:cNvSpPr>
            <a:spLocks noGrp="1"/>
          </p:cNvSpPr>
          <p:nvPr>
            <p:ph type="sldNum" sz="quarter" idx="12"/>
          </p:nvPr>
        </p:nvSpPr>
        <p:spPr/>
        <p:txBody>
          <a:bodyPr/>
          <a:lstStyle/>
          <a:p>
            <a:fld id="{FA4B6E15-F33A-46C2-8134-D5B4F352C12C}" type="slidenum">
              <a:rPr lang="pl-PL" smtClean="0"/>
              <a:t>22</a:t>
            </a:fld>
            <a:endParaRPr lang="pl-PL"/>
          </a:p>
        </p:txBody>
      </p:sp>
      <p:cxnSp>
        <p:nvCxnSpPr>
          <p:cNvPr id="5" name="Łącznik prosty ze strzałką 4">
            <a:extLst>
              <a:ext uri="{FF2B5EF4-FFF2-40B4-BE49-F238E27FC236}">
                <a16:creationId xmlns:a16="http://schemas.microsoft.com/office/drawing/2014/main" id="{63CB790A-E7B1-43CB-BF28-72575AA3A35D}"/>
              </a:ext>
            </a:extLst>
          </p:cNvPr>
          <p:cNvCxnSpPr>
            <a:stCxn id="16" idx="3"/>
            <a:endCxn id="59" idx="1"/>
          </p:cNvCxnSpPr>
          <p:nvPr/>
        </p:nvCxnSpPr>
        <p:spPr>
          <a:xfrm>
            <a:off x="2046442" y="2194476"/>
            <a:ext cx="512335" cy="110414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Łącznik prosty ze strzałką 7">
            <a:extLst>
              <a:ext uri="{FF2B5EF4-FFF2-40B4-BE49-F238E27FC236}">
                <a16:creationId xmlns:a16="http://schemas.microsoft.com/office/drawing/2014/main" id="{C84F0370-E67C-472E-ACD5-3A7AC22D98DC}"/>
              </a:ext>
            </a:extLst>
          </p:cNvPr>
          <p:cNvCxnSpPr>
            <a:cxnSpLocks/>
            <a:stCxn id="21" idx="3"/>
            <a:endCxn id="62" idx="1"/>
          </p:cNvCxnSpPr>
          <p:nvPr/>
        </p:nvCxnSpPr>
        <p:spPr>
          <a:xfrm>
            <a:off x="2019221" y="4036774"/>
            <a:ext cx="539556" cy="3800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Łącznik prosty ze strzałką 10">
            <a:extLst>
              <a:ext uri="{FF2B5EF4-FFF2-40B4-BE49-F238E27FC236}">
                <a16:creationId xmlns:a16="http://schemas.microsoft.com/office/drawing/2014/main" id="{E984361C-6FAA-4CE3-A914-3FC34B386CD3}"/>
              </a:ext>
            </a:extLst>
          </p:cNvPr>
          <p:cNvCxnSpPr>
            <a:cxnSpLocks/>
            <a:stCxn id="33" idx="3"/>
            <a:endCxn id="68" idx="1"/>
          </p:cNvCxnSpPr>
          <p:nvPr/>
        </p:nvCxnSpPr>
        <p:spPr>
          <a:xfrm flipV="1">
            <a:off x="2046442" y="5642876"/>
            <a:ext cx="512335" cy="1610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Łącznik prosty ze strzałką 16">
            <a:extLst>
              <a:ext uri="{FF2B5EF4-FFF2-40B4-BE49-F238E27FC236}">
                <a16:creationId xmlns:a16="http://schemas.microsoft.com/office/drawing/2014/main" id="{0BEE758C-3B95-4C73-974B-C376A5193F64}"/>
              </a:ext>
            </a:extLst>
          </p:cNvPr>
          <p:cNvCxnSpPr>
            <a:cxnSpLocks/>
            <a:stCxn id="15" idx="1"/>
          </p:cNvCxnSpPr>
          <p:nvPr/>
        </p:nvCxnSpPr>
        <p:spPr>
          <a:xfrm flipH="1">
            <a:off x="9633222" y="3903535"/>
            <a:ext cx="498191" cy="10879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Łącznik prosty ze strzałką 19">
            <a:extLst>
              <a:ext uri="{FF2B5EF4-FFF2-40B4-BE49-F238E27FC236}">
                <a16:creationId xmlns:a16="http://schemas.microsoft.com/office/drawing/2014/main" id="{8B661158-0B99-4E00-8ADF-02C8FE54715F}"/>
              </a:ext>
            </a:extLst>
          </p:cNvPr>
          <p:cNvCxnSpPr>
            <a:stCxn id="37" idx="1"/>
            <a:endCxn id="68" idx="3"/>
          </p:cNvCxnSpPr>
          <p:nvPr/>
        </p:nvCxnSpPr>
        <p:spPr>
          <a:xfrm flipH="1">
            <a:off x="9633222" y="5642875"/>
            <a:ext cx="498191"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73941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15902"/>
            <a:ext cx="4696691" cy="1250614"/>
          </a:xfrm>
          <a:prstGeom prst="rect">
            <a:avLst/>
          </a:prstGeom>
        </p:spPr>
      </p:pic>
      <p:sp>
        <p:nvSpPr>
          <p:cNvPr id="10" name="Prostokąt: zaokrąglone rogi 9">
            <a:extLst>
              <a:ext uri="{FF2B5EF4-FFF2-40B4-BE49-F238E27FC236}">
                <a16:creationId xmlns:a16="http://schemas.microsoft.com/office/drawing/2014/main" id="{E4A5B3FA-D99E-44DB-BD71-8BCB0381A66B}"/>
              </a:ext>
            </a:extLst>
          </p:cNvPr>
          <p:cNvSpPr/>
          <p:nvPr/>
        </p:nvSpPr>
        <p:spPr>
          <a:xfrm>
            <a:off x="10176941" y="759956"/>
            <a:ext cx="1946246" cy="115273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Data sporządzenia protokołu nie może być wcześniejsza niż data złożenia wniosku przez producenta rolnego, data lustracji </a:t>
            </a:r>
            <a:r>
              <a:rPr lang="pl-PL" sz="1100" dirty="0">
                <a:solidFill>
                  <a:schemeClr val="tx1"/>
                </a:solidFill>
                <a:latin typeface="Times New Roman" panose="02020603050405020304" pitchFamily="18" charset="0"/>
                <a:cs typeface="Times New Roman" panose="02020603050405020304" pitchFamily="18" charset="0"/>
              </a:rPr>
              <a:t>i</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data wystąpienia zjawiska</a:t>
            </a:r>
          </a:p>
        </p:txBody>
      </p:sp>
      <p:sp>
        <p:nvSpPr>
          <p:cNvPr id="17" name="Prostokąt: zaokrąglone rogi 16">
            <a:extLst>
              <a:ext uri="{FF2B5EF4-FFF2-40B4-BE49-F238E27FC236}">
                <a16:creationId xmlns:a16="http://schemas.microsoft.com/office/drawing/2014/main" id="{6B6B0121-874E-4E82-9A17-B09043EBB133}"/>
              </a:ext>
            </a:extLst>
          </p:cNvPr>
          <p:cNvSpPr/>
          <p:nvPr/>
        </p:nvSpPr>
        <p:spPr>
          <a:xfrm>
            <a:off x="38358" y="1142982"/>
            <a:ext cx="2211133" cy="102824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Data przy podpisie rolnika nie może być wcześniejsza niż data złożenia wniosku, data lustracji, data wystąpienia zjawiska i data sporządzenia protokołu</a:t>
            </a:r>
          </a:p>
        </p:txBody>
      </p:sp>
      <p:sp>
        <p:nvSpPr>
          <p:cNvPr id="21" name="Prostokąt: zaokrąglone rogi 20">
            <a:extLst>
              <a:ext uri="{FF2B5EF4-FFF2-40B4-BE49-F238E27FC236}">
                <a16:creationId xmlns:a16="http://schemas.microsoft.com/office/drawing/2014/main" id="{040E6F08-F4F5-45CE-87A4-0D3C3749C109}"/>
              </a:ext>
            </a:extLst>
          </p:cNvPr>
          <p:cNvSpPr/>
          <p:nvPr/>
        </p:nvSpPr>
        <p:spPr>
          <a:xfrm>
            <a:off x="10176941" y="2114024"/>
            <a:ext cx="1946246" cy="128346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Podpisy członków komisji muszą być czytelne tzn. pełne imię i nazwisko umożliwiające rozczytanie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 zgodne z osobami podanymi na stronie 1, które dokonały lustracji</a:t>
            </a:r>
          </a:p>
        </p:txBody>
      </p:sp>
      <p:sp>
        <p:nvSpPr>
          <p:cNvPr id="26" name="Prostokąt: zaokrąglone rogi 25">
            <a:extLst>
              <a:ext uri="{FF2B5EF4-FFF2-40B4-BE49-F238E27FC236}">
                <a16:creationId xmlns:a16="http://schemas.microsoft.com/office/drawing/2014/main" id="{8FCD3752-0089-476A-AD7B-72C01939583C}"/>
              </a:ext>
            </a:extLst>
          </p:cNvPr>
          <p:cNvSpPr/>
          <p:nvPr/>
        </p:nvSpPr>
        <p:spPr>
          <a:xfrm>
            <a:off x="38358" y="4397099"/>
            <a:ext cx="2259135" cy="239189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Jeżeli został sporządzony protokół łączony w związku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wystąpieniem minimum 2 zjawisk, w </a:t>
            </a:r>
            <a:r>
              <a:rPr lang="pl-PL" sz="1100" b="1" dirty="0">
                <a:solidFill>
                  <a:schemeClr val="tx1"/>
                </a:solidFill>
                <a:latin typeface="Times New Roman" panose="02020603050405020304" pitchFamily="18" charset="0"/>
                <a:cs typeface="Times New Roman" panose="02020603050405020304" pitchFamily="18" charset="0"/>
              </a:rPr>
              <a:t>Uwagach</a:t>
            </a:r>
            <a:r>
              <a:rPr lang="pl-PL" sz="1100" dirty="0">
                <a:solidFill>
                  <a:schemeClr val="tx1"/>
                </a:solidFill>
                <a:latin typeface="Times New Roman" panose="02020603050405020304" pitchFamily="18" charset="0"/>
                <a:cs typeface="Times New Roman" panose="02020603050405020304" pitchFamily="18" charset="0"/>
              </a:rPr>
              <a:t> należy wymienić zjawisko/a oraz datę/y wystąpienia poszczególnego/</a:t>
            </a:r>
            <a:r>
              <a:rPr lang="pl-PL" sz="1100" dirty="0" err="1">
                <a:solidFill>
                  <a:schemeClr val="tx1"/>
                </a:solidFill>
                <a:latin typeface="Times New Roman" panose="02020603050405020304" pitchFamily="18" charset="0"/>
                <a:cs typeface="Times New Roman" panose="02020603050405020304" pitchFamily="18" charset="0"/>
              </a:rPr>
              <a:t>ych</a:t>
            </a:r>
            <a:r>
              <a:rPr lang="pl-PL" sz="1100" dirty="0">
                <a:solidFill>
                  <a:schemeClr val="tx1"/>
                </a:solidFill>
                <a:latin typeface="Times New Roman" panose="02020603050405020304" pitchFamily="18" charset="0"/>
                <a:cs typeface="Times New Roman" panose="02020603050405020304" pitchFamily="18" charset="0"/>
              </a:rPr>
              <a:t> zjawisk.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a:t>
            </a:r>
            <a:r>
              <a:rPr lang="pl-PL" sz="1100" b="1" dirty="0">
                <a:solidFill>
                  <a:schemeClr val="tx1"/>
                </a:solidFill>
                <a:latin typeface="Times New Roman" panose="02020603050405020304" pitchFamily="18" charset="0"/>
                <a:cs typeface="Times New Roman" panose="02020603050405020304" pitchFamily="18" charset="0"/>
              </a:rPr>
              <a:t>Uwagach</a:t>
            </a:r>
            <a:r>
              <a:rPr lang="pl-PL" sz="1100" dirty="0">
                <a:solidFill>
                  <a:schemeClr val="tx1"/>
                </a:solidFill>
                <a:latin typeface="Times New Roman" panose="02020603050405020304" pitchFamily="18" charset="0"/>
                <a:cs typeface="Times New Roman" panose="02020603050405020304" pitchFamily="18" charset="0"/>
              </a:rPr>
              <a:t> należy odnotować również odmowę podpisu protokołu przez rolnika, jak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wszelkiego rodzaju uwagi odnośnie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9" name="Prostokąt 28">
            <a:extLst>
              <a:ext uri="{FF2B5EF4-FFF2-40B4-BE49-F238E27FC236}">
                <a16:creationId xmlns:a16="http://schemas.microsoft.com/office/drawing/2014/main" id="{B5BE258E-F8AF-46EC-A82C-545FD0A863B3}"/>
              </a:ext>
            </a:extLst>
          </p:cNvPr>
          <p:cNvSpPr/>
          <p:nvPr/>
        </p:nvSpPr>
        <p:spPr>
          <a:xfrm>
            <a:off x="-68813" y="834676"/>
            <a:ext cx="12192000" cy="646331"/>
          </a:xfrm>
          <a:prstGeom prst="rect">
            <a:avLst/>
          </a:prstGeom>
        </p:spPr>
        <p:txBody>
          <a:bodyPr wrap="square">
            <a:spAutoFit/>
          </a:bodyPr>
          <a:lstStyle/>
          <a:p>
            <a:pPr algn="ctr"/>
            <a:r>
              <a:rPr lang="pl-PL" sz="3600" dirty="0">
                <a:latin typeface="Times New Roman" panose="02020603050405020304" pitchFamily="18" charset="0"/>
                <a:cs typeface="Times New Roman" panose="02020603050405020304" pitchFamily="18" charset="0"/>
              </a:rPr>
              <a:t>Protokół - strona 5</a:t>
            </a:r>
            <a:endParaRPr lang="pl-PL" sz="3600" dirty="0"/>
          </a:p>
        </p:txBody>
      </p:sp>
      <p:sp>
        <p:nvSpPr>
          <p:cNvPr id="25" name="Prostokąt: zaokrąglone rogi 24">
            <a:extLst>
              <a:ext uri="{FF2B5EF4-FFF2-40B4-BE49-F238E27FC236}">
                <a16:creationId xmlns:a16="http://schemas.microsoft.com/office/drawing/2014/main" id="{B169EF65-826E-4593-84FB-E88E9DF7DB1D}"/>
              </a:ext>
            </a:extLst>
          </p:cNvPr>
          <p:cNvSpPr/>
          <p:nvPr/>
        </p:nvSpPr>
        <p:spPr>
          <a:xfrm>
            <a:off x="38358" y="2233514"/>
            <a:ext cx="2259136" cy="21012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Czytelny podpis tzn. pełne imię i nazwisko umożliwiające rozczytanie.</a:t>
            </a: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przypadku podpisania protokołu przez inną osobę niż wskazana na stronie 1 protokołu  należy dołączyć upoważnienia. Upoważnienie w oryginale lub kopii potwierdzonej za zgodność z oryginałem dołącza się do protokołu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8" name="Prostokąt: zaokrąglone rogi 47">
            <a:extLst>
              <a:ext uri="{FF2B5EF4-FFF2-40B4-BE49-F238E27FC236}">
                <a16:creationId xmlns:a16="http://schemas.microsoft.com/office/drawing/2014/main" id="{4461EE61-3D4A-4214-9B38-33D798DA35CA}"/>
              </a:ext>
            </a:extLst>
          </p:cNvPr>
          <p:cNvSpPr/>
          <p:nvPr/>
        </p:nvSpPr>
        <p:spPr>
          <a:xfrm>
            <a:off x="3246539" y="2903516"/>
            <a:ext cx="1048624" cy="1218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rostokąt 42"/>
          <p:cNvSpPr/>
          <p:nvPr/>
        </p:nvSpPr>
        <p:spPr>
          <a:xfrm>
            <a:off x="9595824" y="3969961"/>
            <a:ext cx="2527363" cy="1754326"/>
          </a:xfrm>
          <a:prstGeom prst="rect">
            <a:avLst/>
          </a:prstGeom>
        </p:spPr>
        <p:txBody>
          <a:bodyPr wrap="square">
            <a:spAutoFit/>
          </a:bodyPr>
          <a:lstStyle/>
          <a:p>
            <a:pPr algn="ctr"/>
            <a:r>
              <a:rPr lang="pl-PL" sz="1200" b="1" dirty="0">
                <a:solidFill>
                  <a:srgbClr val="FF0000"/>
                </a:solidFill>
                <a:latin typeface="Times New Roman" panose="02020603050405020304" pitchFamily="18" charset="0"/>
                <a:cs typeface="Times New Roman" panose="02020603050405020304" pitchFamily="18" charset="0"/>
              </a:rPr>
              <a:t>Uwaga!</a:t>
            </a:r>
          </a:p>
          <a:p>
            <a:pPr algn="ctr"/>
            <a:endParaRPr lang="pl-PL" sz="1200" b="1" dirty="0">
              <a:solidFill>
                <a:srgbClr val="FF0000"/>
              </a:solidFill>
              <a:latin typeface="Times New Roman" panose="02020603050405020304" pitchFamily="18" charset="0"/>
              <a:cs typeface="Times New Roman" panose="02020603050405020304" pitchFamily="18" charset="0"/>
            </a:endParaRPr>
          </a:p>
          <a:p>
            <a:pPr algn="ctr"/>
            <a:r>
              <a:rPr lang="pl-PL" sz="1200" b="1" dirty="0">
                <a:solidFill>
                  <a:srgbClr val="FF0000"/>
                </a:solidFill>
                <a:latin typeface="Times New Roman" panose="02020603050405020304" pitchFamily="18" charset="0"/>
                <a:cs typeface="Times New Roman" panose="02020603050405020304" pitchFamily="18" charset="0"/>
              </a:rPr>
              <a:t>W przypadku gdy producent rolny odmawia podpisania wniosku, protokół powinien zostać podpisany przez członków komisji, natomiast w polu uwagi powinno zostać odnotowane, że producent rolny odmówił podpisania protokołu.</a:t>
            </a:r>
            <a:endParaRPr lang="pl-PL" sz="1400" b="1" dirty="0">
              <a:solidFill>
                <a:srgbClr val="FF0000"/>
              </a:solidFil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1F34C65A-A829-4CBB-8A52-75ECECBF2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7673" y="1395039"/>
            <a:ext cx="6596467" cy="4614167"/>
          </a:xfrm>
          <a:prstGeom prst="rect">
            <a:avLst/>
          </a:prstGeom>
          <a:ln>
            <a:noFill/>
          </a:ln>
          <a:effectLst>
            <a:outerShdw blurRad="292100" dist="139700" dir="2700000" algn="tl" rotWithShape="0">
              <a:srgbClr val="333333">
                <a:alpha val="65000"/>
              </a:srgbClr>
            </a:outerShdw>
          </a:effectLst>
        </p:spPr>
      </p:pic>
      <p:sp>
        <p:nvSpPr>
          <p:cNvPr id="6" name="Prostokąt: zaokrąglone rogi 5">
            <a:extLst>
              <a:ext uri="{FF2B5EF4-FFF2-40B4-BE49-F238E27FC236}">
                <a16:creationId xmlns:a16="http://schemas.microsoft.com/office/drawing/2014/main" id="{292DBC4C-3A5A-4AAF-B06E-7BBDD106CF5A}"/>
              </a:ext>
            </a:extLst>
          </p:cNvPr>
          <p:cNvSpPr/>
          <p:nvPr/>
        </p:nvSpPr>
        <p:spPr>
          <a:xfrm>
            <a:off x="4824127" y="1812521"/>
            <a:ext cx="1493240" cy="348767"/>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EE6C4552-016E-4CC4-866F-A555F0760C30}"/>
              </a:ext>
            </a:extLst>
          </p:cNvPr>
          <p:cNvSpPr/>
          <p:nvPr/>
        </p:nvSpPr>
        <p:spPr>
          <a:xfrm>
            <a:off x="2945934" y="2377116"/>
            <a:ext cx="1995182" cy="5264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26343A50-B49D-4F5C-B37B-8980DE7F1612}"/>
              </a:ext>
            </a:extLst>
          </p:cNvPr>
          <p:cNvSpPr/>
          <p:nvPr/>
        </p:nvSpPr>
        <p:spPr>
          <a:xfrm>
            <a:off x="3363985" y="2676952"/>
            <a:ext cx="1175602" cy="144913"/>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zaokrąglone rogi 31">
            <a:extLst>
              <a:ext uri="{FF2B5EF4-FFF2-40B4-BE49-F238E27FC236}">
                <a16:creationId xmlns:a16="http://schemas.microsoft.com/office/drawing/2014/main" id="{5CB29DF3-F70F-432E-AC25-5428B9A9E29B}"/>
              </a:ext>
            </a:extLst>
          </p:cNvPr>
          <p:cNvSpPr/>
          <p:nvPr/>
        </p:nvSpPr>
        <p:spPr>
          <a:xfrm>
            <a:off x="2815675" y="3856868"/>
            <a:ext cx="2154070" cy="1239851"/>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023F1E5E-E4E4-40EB-ADE8-93F87926644B}"/>
              </a:ext>
            </a:extLst>
          </p:cNvPr>
          <p:cNvSpPr/>
          <p:nvPr/>
        </p:nvSpPr>
        <p:spPr>
          <a:xfrm>
            <a:off x="5759708" y="3856868"/>
            <a:ext cx="3604432" cy="1080461"/>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D010396B-EA1F-49D7-B5B4-6C464387CB01}"/>
              </a:ext>
            </a:extLst>
          </p:cNvPr>
          <p:cNvSpPr/>
          <p:nvPr/>
        </p:nvSpPr>
        <p:spPr>
          <a:xfrm>
            <a:off x="5202573" y="2236764"/>
            <a:ext cx="3949816" cy="1192236"/>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20">
            <a:extLst>
              <a:ext uri="{FF2B5EF4-FFF2-40B4-BE49-F238E27FC236}">
                <a16:creationId xmlns:a16="http://schemas.microsoft.com/office/drawing/2014/main" id="{0AAEECCD-4238-456C-9E0B-3D122ABA43BD}"/>
              </a:ext>
            </a:extLst>
          </p:cNvPr>
          <p:cNvSpPr/>
          <p:nvPr/>
        </p:nvSpPr>
        <p:spPr>
          <a:xfrm>
            <a:off x="6642994" y="5372771"/>
            <a:ext cx="1881268" cy="53270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Te pola uzupełnia wojewoda</a:t>
            </a:r>
          </a:p>
        </p:txBody>
      </p:sp>
      <p:cxnSp>
        <p:nvCxnSpPr>
          <p:cNvPr id="24" name="Łącznik prosty ze strzałką 23">
            <a:extLst>
              <a:ext uri="{FF2B5EF4-FFF2-40B4-BE49-F238E27FC236}">
                <a16:creationId xmlns:a16="http://schemas.microsoft.com/office/drawing/2014/main" id="{CD1FAF77-BE99-4C27-B22A-36B962406BA0}"/>
              </a:ext>
            </a:extLst>
          </p:cNvPr>
          <p:cNvCxnSpPr>
            <a:stCxn id="17" idx="3"/>
            <a:endCxn id="31" idx="0"/>
          </p:cNvCxnSpPr>
          <p:nvPr/>
        </p:nvCxnSpPr>
        <p:spPr>
          <a:xfrm>
            <a:off x="2249491" y="1657102"/>
            <a:ext cx="1702295" cy="10198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Łącznik prosty ze strzałką 27">
            <a:extLst>
              <a:ext uri="{FF2B5EF4-FFF2-40B4-BE49-F238E27FC236}">
                <a16:creationId xmlns:a16="http://schemas.microsoft.com/office/drawing/2014/main" id="{D01C6050-1D31-4936-90CC-035570CFCEE1}"/>
              </a:ext>
            </a:extLst>
          </p:cNvPr>
          <p:cNvCxnSpPr>
            <a:cxnSpLocks/>
            <a:stCxn id="25" idx="3"/>
            <a:endCxn id="30" idx="1"/>
          </p:cNvCxnSpPr>
          <p:nvPr/>
        </p:nvCxnSpPr>
        <p:spPr>
          <a:xfrm flipV="1">
            <a:off x="2297494" y="2640316"/>
            <a:ext cx="648440" cy="6438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Łącznik prosty ze strzałką 35">
            <a:extLst>
              <a:ext uri="{FF2B5EF4-FFF2-40B4-BE49-F238E27FC236}">
                <a16:creationId xmlns:a16="http://schemas.microsoft.com/office/drawing/2014/main" id="{6AED7601-00CD-4F73-B9E5-F651B02C9871}"/>
              </a:ext>
            </a:extLst>
          </p:cNvPr>
          <p:cNvCxnSpPr>
            <a:stCxn id="26" idx="3"/>
          </p:cNvCxnSpPr>
          <p:nvPr/>
        </p:nvCxnSpPr>
        <p:spPr>
          <a:xfrm flipV="1">
            <a:off x="2297493" y="4450147"/>
            <a:ext cx="1623974" cy="114289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Łącznik prosty ze strzałką 37">
            <a:extLst>
              <a:ext uri="{FF2B5EF4-FFF2-40B4-BE49-F238E27FC236}">
                <a16:creationId xmlns:a16="http://schemas.microsoft.com/office/drawing/2014/main" id="{3EBA0E88-2015-4268-9292-CB6D4B7517CE}"/>
              </a:ext>
            </a:extLst>
          </p:cNvPr>
          <p:cNvCxnSpPr>
            <a:stCxn id="10" idx="1"/>
            <a:endCxn id="6" idx="3"/>
          </p:cNvCxnSpPr>
          <p:nvPr/>
        </p:nvCxnSpPr>
        <p:spPr>
          <a:xfrm flipH="1">
            <a:off x="6317367" y="1336323"/>
            <a:ext cx="3859574" cy="6505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Łącznik prosty ze strzałką 39">
            <a:extLst>
              <a:ext uri="{FF2B5EF4-FFF2-40B4-BE49-F238E27FC236}">
                <a16:creationId xmlns:a16="http://schemas.microsoft.com/office/drawing/2014/main" id="{4F8A2F30-22AA-4EE1-A481-E7C66C7CC892}"/>
              </a:ext>
            </a:extLst>
          </p:cNvPr>
          <p:cNvCxnSpPr>
            <a:stCxn id="21" idx="1"/>
          </p:cNvCxnSpPr>
          <p:nvPr/>
        </p:nvCxnSpPr>
        <p:spPr>
          <a:xfrm flipH="1">
            <a:off x="7289462" y="2755756"/>
            <a:ext cx="2887479" cy="877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Łącznik prosty ze strzałką 44">
            <a:extLst>
              <a:ext uri="{FF2B5EF4-FFF2-40B4-BE49-F238E27FC236}">
                <a16:creationId xmlns:a16="http://schemas.microsoft.com/office/drawing/2014/main" id="{311D10B9-9754-4710-ABF7-AB3B36D98C45}"/>
              </a:ext>
            </a:extLst>
          </p:cNvPr>
          <p:cNvCxnSpPr>
            <a:stCxn id="42" idx="0"/>
          </p:cNvCxnSpPr>
          <p:nvPr/>
        </p:nvCxnSpPr>
        <p:spPr>
          <a:xfrm flipV="1">
            <a:off x="7583628" y="4321477"/>
            <a:ext cx="0" cy="10512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52496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22562" y="2360831"/>
            <a:ext cx="10300855" cy="2764848"/>
          </a:xfrm>
        </p:spPr>
        <p:txBody>
          <a:bodyPr>
            <a:normAutofit/>
          </a:bodyPr>
          <a:lstStyle/>
          <a:p>
            <a:pPr marL="0" indent="0" algn="just">
              <a:buNone/>
            </a:pPr>
            <a:r>
              <a:rPr lang="pl-PL" sz="1800" dirty="0">
                <a:latin typeface="Times New Roman" panose="02020603050405020304" pitchFamily="18" charset="0"/>
                <a:cs typeface="Times New Roman" panose="02020603050405020304" pitchFamily="18" charset="0"/>
              </a:rPr>
              <a:t>Załączniki stanowią integralną część protokołu. </a:t>
            </a:r>
          </a:p>
          <a:p>
            <a:pPr marL="0" indent="0" algn="just">
              <a:buNone/>
            </a:pPr>
            <a:r>
              <a:rPr lang="pl-PL" sz="1800" dirty="0">
                <a:latin typeface="Times New Roman" panose="02020603050405020304" pitchFamily="18" charset="0"/>
                <a:cs typeface="Times New Roman" panose="02020603050405020304" pitchFamily="18" charset="0"/>
              </a:rPr>
              <a:t>Do protokołu należy dołączyć </a:t>
            </a:r>
            <a:r>
              <a:rPr lang="pl-PL" sz="1800" dirty="0">
                <a:solidFill>
                  <a:srgbClr val="FF0000"/>
                </a:solidFill>
                <a:latin typeface="Times New Roman" panose="02020603050405020304" pitchFamily="18" charset="0"/>
                <a:cs typeface="Times New Roman" panose="02020603050405020304" pitchFamily="18" charset="0"/>
              </a:rPr>
              <a:t>TYLKO</a:t>
            </a:r>
            <a:r>
              <a:rPr lang="pl-PL" sz="1800" dirty="0">
                <a:latin typeface="Times New Roman" panose="02020603050405020304" pitchFamily="18" charset="0"/>
                <a:cs typeface="Times New Roman" panose="02020603050405020304" pitchFamily="18" charset="0"/>
              </a:rPr>
              <a:t> załączniki z wyliczeniami komisji dotyczącymi prowadzonej produkcji i oszacowania szkód. </a:t>
            </a:r>
          </a:p>
          <a:p>
            <a:pPr marL="0" indent="0" algn="just">
              <a:buNone/>
            </a:pPr>
            <a:r>
              <a:rPr lang="pl-PL" sz="1800" u="sng" dirty="0">
                <a:latin typeface="Times New Roman" panose="02020603050405020304" pitchFamily="18" charset="0"/>
                <a:cs typeface="Times New Roman" panose="02020603050405020304" pitchFamily="18" charset="0"/>
              </a:rPr>
              <a:t>Nie dołącza się </a:t>
            </a:r>
            <a:r>
              <a:rPr lang="pl-PL" sz="1800" dirty="0">
                <a:latin typeface="Times New Roman" panose="02020603050405020304" pitchFamily="18" charset="0"/>
                <a:cs typeface="Times New Roman" panose="02020603050405020304" pitchFamily="18" charset="0"/>
              </a:rPr>
              <a:t>do protokołu załączników, które nie są wypełnione z uwagi na charakter prowadzonej przez producenta rolnego produkcji czy charakteru szkód.</a:t>
            </a:r>
          </a:p>
        </p:txBody>
      </p:sp>
      <p:pic>
        <p:nvPicPr>
          <p:cNvPr id="5" name="Obraz 4">
            <a:extLst>
              <a:ext uri="{FF2B5EF4-FFF2-40B4-BE49-F238E27FC236}">
                <a16:creationId xmlns:a16="http://schemas.microsoft.com/office/drawing/2014/main" id="{A8CDCEDD-CFF1-4992-9C82-A316DB06C274}"/>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24</a:t>
            </a:fld>
            <a:endParaRPr lang="pl-PL"/>
          </a:p>
        </p:txBody>
      </p:sp>
      <p:sp>
        <p:nvSpPr>
          <p:cNvPr id="7" name="Prostokąt 6"/>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60" y="1721084"/>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Wypełnianie protokołu z szacowania strat – załączniki</a:t>
            </a:r>
          </a:p>
        </p:txBody>
      </p:sp>
    </p:spTree>
    <p:extLst>
      <p:ext uri="{BB962C8B-B14F-4D97-AF65-F5344CB8AC3E}">
        <p14:creationId xmlns:p14="http://schemas.microsoft.com/office/powerpoint/2010/main" val="3988609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stokąt: zaokrąglone rogi 9">
            <a:extLst>
              <a:ext uri="{FF2B5EF4-FFF2-40B4-BE49-F238E27FC236}">
                <a16:creationId xmlns:a16="http://schemas.microsoft.com/office/drawing/2014/main" id="{E6D119A9-A5E0-407E-A781-D365F6C27FC5}"/>
              </a:ext>
            </a:extLst>
          </p:cNvPr>
          <p:cNvSpPr/>
          <p:nvPr/>
        </p:nvSpPr>
        <p:spPr>
          <a:xfrm>
            <a:off x="9971108" y="217330"/>
            <a:ext cx="2131752" cy="74442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Należy zwrócić uwagę czy w  tym miejscu jest odpowiedni dla województwa mazowieckiego region FADN  </a:t>
            </a:r>
            <a:r>
              <a:rPr lang="pl-PL" sz="1100" b="1" dirty="0">
                <a:solidFill>
                  <a:schemeClr val="tx1"/>
                </a:solidFill>
                <a:latin typeface="Times New Roman" panose="02020603050405020304" pitchFamily="18" charset="0"/>
                <a:cs typeface="Times New Roman" panose="02020603050405020304" pitchFamily="18" charset="0"/>
              </a:rPr>
              <a:t>C</a:t>
            </a:r>
            <a:endPar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7" name="Prostokąt: zaokrąglone rogi 16">
            <a:extLst>
              <a:ext uri="{FF2B5EF4-FFF2-40B4-BE49-F238E27FC236}">
                <a16:creationId xmlns:a16="http://schemas.microsoft.com/office/drawing/2014/main" id="{59663FEF-CF26-422A-BB0E-B9177E8808C6}"/>
              </a:ext>
            </a:extLst>
          </p:cNvPr>
          <p:cNvSpPr/>
          <p:nvPr/>
        </p:nvSpPr>
        <p:spPr>
          <a:xfrm>
            <a:off x="69008" y="1583861"/>
            <a:ext cx="2176469" cy="7681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Uprawy należy wybrać poprzez rozwinięcie paska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uprawami wprowadzonymi do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Prostokąt: zaokrąglone rogi 21">
            <a:extLst>
              <a:ext uri="{FF2B5EF4-FFF2-40B4-BE49-F238E27FC236}">
                <a16:creationId xmlns:a16="http://schemas.microsoft.com/office/drawing/2014/main" id="{19F1EA0F-FD76-4F9D-880A-43DF49B03677}"/>
              </a:ext>
            </a:extLst>
          </p:cNvPr>
          <p:cNvSpPr/>
          <p:nvPr/>
        </p:nvSpPr>
        <p:spPr>
          <a:xfrm>
            <a:off x="50679" y="2461739"/>
            <a:ext cx="2188687" cy="80056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Powierzchnię upraw rolnych należy uzupełnić na podstawie danych we wniosku producenta rolnego o oszacowanie strat</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6" name="Prostokąt: zaokrąglone rogi 25">
            <a:extLst>
              <a:ext uri="{FF2B5EF4-FFF2-40B4-BE49-F238E27FC236}">
                <a16:creationId xmlns:a16="http://schemas.microsoft.com/office/drawing/2014/main" id="{C67D47A4-71BA-411B-8208-CB20F1BCE95B}"/>
              </a:ext>
            </a:extLst>
          </p:cNvPr>
          <p:cNvSpPr/>
          <p:nvPr/>
        </p:nvSpPr>
        <p:spPr>
          <a:xfrm>
            <a:off x="56789" y="3351802"/>
            <a:ext cx="2188687" cy="83778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Kolumny 4 - 7 uzupełniane są automatycznie po wyborze danej uprawy oraz podaniu powierzchni uprawy</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8" name="Prostokąt: zaokrąglone rogi 27">
            <a:extLst>
              <a:ext uri="{FF2B5EF4-FFF2-40B4-BE49-F238E27FC236}">
                <a16:creationId xmlns:a16="http://schemas.microsoft.com/office/drawing/2014/main" id="{04E523CB-FDD7-46C8-9578-025E7226703F}"/>
              </a:ext>
            </a:extLst>
          </p:cNvPr>
          <p:cNvSpPr/>
          <p:nvPr/>
        </p:nvSpPr>
        <p:spPr>
          <a:xfrm>
            <a:off x="56790" y="4313969"/>
            <a:ext cx="2176467" cy="28899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Należy wpisać procent strat</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58" name="Prostokąt: zaokrąglone rogi 57">
            <a:extLst>
              <a:ext uri="{FF2B5EF4-FFF2-40B4-BE49-F238E27FC236}">
                <a16:creationId xmlns:a16="http://schemas.microsoft.com/office/drawing/2014/main" id="{4CCB7EF4-522A-4C3C-AFE4-8C708CAB931B}"/>
              </a:ext>
            </a:extLst>
          </p:cNvPr>
          <p:cNvSpPr/>
          <p:nvPr/>
        </p:nvSpPr>
        <p:spPr>
          <a:xfrm>
            <a:off x="10008911" y="4399120"/>
            <a:ext cx="2097362" cy="10148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Kolumnę wypełniamy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momencie spełniania warunków określonych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 Slajd 30</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5" name="Prostokąt: zaokrąglone rogi 74">
            <a:extLst>
              <a:ext uri="{FF2B5EF4-FFF2-40B4-BE49-F238E27FC236}">
                <a16:creationId xmlns:a16="http://schemas.microsoft.com/office/drawing/2014/main" id="{5A02F325-CF06-44A5-8EAA-4F453D525078}"/>
              </a:ext>
            </a:extLst>
          </p:cNvPr>
          <p:cNvSpPr/>
          <p:nvPr/>
        </p:nvSpPr>
        <p:spPr>
          <a:xfrm>
            <a:off x="10008911" y="3613614"/>
            <a:ext cx="2097362" cy="69368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Dane wyliczają się automatycznie w trakcie uzupełniania załącznika</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91" name="Prostokąt: zaokrąglone rogi 90">
            <a:extLst>
              <a:ext uri="{FF2B5EF4-FFF2-40B4-BE49-F238E27FC236}">
                <a16:creationId xmlns:a16="http://schemas.microsoft.com/office/drawing/2014/main" id="{ACF2DE4B-2717-4181-AC2C-602B054D1C13}"/>
              </a:ext>
            </a:extLst>
          </p:cNvPr>
          <p:cNvSpPr/>
          <p:nvPr/>
        </p:nvSpPr>
        <p:spPr>
          <a:xfrm>
            <a:off x="10008911" y="2879060"/>
            <a:ext cx="2097362" cy="65126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Kolumna uzupełnia się automatycznie dla upraw ze stratami powyżej 70%</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94" name="Prostokąt: zaokrąglone rogi 93">
            <a:extLst>
              <a:ext uri="{FF2B5EF4-FFF2-40B4-BE49-F238E27FC236}">
                <a16:creationId xmlns:a16="http://schemas.microsoft.com/office/drawing/2014/main" id="{084C7758-CB88-47AA-8606-1C3C6DC0F046}"/>
              </a:ext>
            </a:extLst>
          </p:cNvPr>
          <p:cNvSpPr/>
          <p:nvPr/>
        </p:nvSpPr>
        <p:spPr>
          <a:xfrm>
            <a:off x="9971108" y="1045050"/>
            <a:ext cx="2131782" cy="17451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Kolumnę należy uzupełnić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momencie, kiedy producent rolny jest w stanie udokumentować koszty jakie poniósł w związku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a:t>
            </a:r>
            <a:r>
              <a:rPr lang="pl-PL" sz="1100">
                <a:solidFill>
                  <a:schemeClr val="tx1"/>
                </a:solidFill>
                <a:latin typeface="Times New Roman" panose="02020603050405020304" pitchFamily="18" charset="0"/>
                <a:cs typeface="Times New Roman" panose="02020603050405020304" pitchFamily="18" charset="0"/>
              </a:rPr>
              <a:t>niezebraniem plonów.</a:t>
            </a:r>
            <a:endParaRPr lang="pl-PL" sz="1100" dirty="0">
              <a:solidFill>
                <a:schemeClr val="tx1"/>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1" dirty="0">
                <a:solidFill>
                  <a:schemeClr val="tx1"/>
                </a:solidFill>
                <a:latin typeface="Times New Roman" panose="02020603050405020304" pitchFamily="18" charset="0"/>
                <a:cs typeface="Times New Roman" panose="02020603050405020304" pitchFamily="18" charset="0"/>
              </a:rPr>
              <a:t>UWAGA!</a:t>
            </a:r>
            <a:r>
              <a:rPr lang="pl-PL" sz="1100" dirty="0">
                <a:solidFill>
                  <a:schemeClr val="tx1"/>
                </a:solidFill>
                <a:latin typeface="Times New Roman" panose="02020603050405020304" pitchFamily="18" charset="0"/>
                <a:cs typeface="Times New Roman" panose="02020603050405020304" pitchFamily="18" charset="0"/>
              </a:rPr>
              <a:t> Kwota w kolumnie 13 nie może być większa od kwoty w kolumnie 11</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10" name="Prostokąt: zaokrąglone rogi 109">
            <a:extLst>
              <a:ext uri="{FF2B5EF4-FFF2-40B4-BE49-F238E27FC236}">
                <a16:creationId xmlns:a16="http://schemas.microsoft.com/office/drawing/2014/main" id="{75F23362-D9FC-46F1-ACD1-3C9B88FBEAB4}"/>
              </a:ext>
            </a:extLst>
          </p:cNvPr>
          <p:cNvSpPr/>
          <p:nvPr/>
        </p:nvSpPr>
        <p:spPr>
          <a:xfrm>
            <a:off x="56790" y="4722758"/>
            <a:ext cx="2176467" cy="83938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Załącznik 1b należy wypełnić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gdy w protokole ujęte zostaną straty z protokołu z innego województwa lub gminy. Slajd 14-15</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14" name="Prostokąt: zaokrąglone rogi 113">
            <a:extLst>
              <a:ext uri="{FF2B5EF4-FFF2-40B4-BE49-F238E27FC236}">
                <a16:creationId xmlns:a16="http://schemas.microsoft.com/office/drawing/2014/main" id="{3E16AFF8-2834-4362-9FD6-FF299E5A8D79}"/>
              </a:ext>
            </a:extLst>
          </p:cNvPr>
          <p:cNvSpPr/>
          <p:nvPr/>
        </p:nvSpPr>
        <p:spPr>
          <a:xfrm>
            <a:off x="10005498" y="5496493"/>
            <a:ext cx="2097362" cy="82913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producenta rolnego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1" name="Tytuł 1">
            <a:extLst>
              <a:ext uri="{FF2B5EF4-FFF2-40B4-BE49-F238E27FC236}">
                <a16:creationId xmlns:a16="http://schemas.microsoft.com/office/drawing/2014/main" id="{CAD5A120-3F00-4A3D-A226-92BB28E4E46E}"/>
              </a:ext>
            </a:extLst>
          </p:cNvPr>
          <p:cNvSpPr txBox="1">
            <a:spLocks/>
          </p:cNvSpPr>
          <p:nvPr/>
        </p:nvSpPr>
        <p:spPr>
          <a:xfrm>
            <a:off x="0" y="164832"/>
            <a:ext cx="11887199" cy="5014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l-PL" sz="3200" dirty="0">
                <a:latin typeface="Times New Roman" panose="02020603050405020304" pitchFamily="18" charset="0"/>
                <a:cs typeface="Times New Roman" panose="02020603050405020304" pitchFamily="18" charset="0"/>
              </a:rPr>
              <a:t>Załącznik 1 - szkody w produkcji roślinnej</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25</a:t>
            </a:fld>
            <a:endParaRPr lang="pl-PL"/>
          </a:p>
        </p:txBody>
      </p:sp>
      <p:sp>
        <p:nvSpPr>
          <p:cNvPr id="62" name="Prostokąt: zaokrąglone rogi 113">
            <a:extLst>
              <a:ext uri="{FF2B5EF4-FFF2-40B4-BE49-F238E27FC236}">
                <a16:creationId xmlns:a16="http://schemas.microsoft.com/office/drawing/2014/main" id="{3E16AFF8-2834-4362-9FD6-FF299E5A8D79}"/>
              </a:ext>
            </a:extLst>
          </p:cNvPr>
          <p:cNvSpPr/>
          <p:nvPr/>
        </p:nvSpPr>
        <p:spPr>
          <a:xfrm>
            <a:off x="56791" y="5671033"/>
            <a:ext cx="2188685" cy="97948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i zgodne z podpisami złożonymi na stronie 5</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90" name="Prostokąt: zaokrąglone rogi 27">
            <a:extLst>
              <a:ext uri="{FF2B5EF4-FFF2-40B4-BE49-F238E27FC236}">
                <a16:creationId xmlns:a16="http://schemas.microsoft.com/office/drawing/2014/main" id="{04E523CB-FDD7-46C8-9578-025E7226703F}"/>
              </a:ext>
            </a:extLst>
          </p:cNvPr>
          <p:cNvSpPr/>
          <p:nvPr/>
        </p:nvSpPr>
        <p:spPr>
          <a:xfrm>
            <a:off x="69009" y="742254"/>
            <a:ext cx="2164247" cy="74925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To pole uzupełnia się automatycznie ze strony 1 protokołu. Imię i nazwisko producenta rolnego</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050357EA-9C27-47DB-AA0D-9A27E0293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5130" y="1129742"/>
            <a:ext cx="7201740" cy="4801160"/>
          </a:xfrm>
          <a:prstGeom prst="rect">
            <a:avLst/>
          </a:prstGeom>
          <a:ln>
            <a:noFill/>
          </a:ln>
          <a:effectLst>
            <a:outerShdw blurRad="292100" dist="139700" dir="2700000" algn="tl" rotWithShape="0">
              <a:srgbClr val="333333">
                <a:alpha val="65000"/>
              </a:srgbClr>
            </a:outerShdw>
          </a:effectLst>
        </p:spPr>
      </p:pic>
      <p:sp>
        <p:nvSpPr>
          <p:cNvPr id="5" name="Prostokąt: zaokrąglone rogi 4">
            <a:extLst>
              <a:ext uri="{FF2B5EF4-FFF2-40B4-BE49-F238E27FC236}">
                <a16:creationId xmlns:a16="http://schemas.microsoft.com/office/drawing/2014/main" id="{E64ED7B6-7A54-496B-BABC-19147012ACC9}"/>
              </a:ext>
            </a:extLst>
          </p:cNvPr>
          <p:cNvSpPr/>
          <p:nvPr/>
        </p:nvSpPr>
        <p:spPr>
          <a:xfrm>
            <a:off x="3246539" y="1182848"/>
            <a:ext cx="788566" cy="15939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0" name="Prostokąt: zaokrąglone rogi 49">
            <a:extLst>
              <a:ext uri="{FF2B5EF4-FFF2-40B4-BE49-F238E27FC236}">
                <a16:creationId xmlns:a16="http://schemas.microsoft.com/office/drawing/2014/main" id="{75BA4F8B-0A2F-4641-AB98-DAA34904C045}"/>
              </a:ext>
            </a:extLst>
          </p:cNvPr>
          <p:cNvSpPr/>
          <p:nvPr/>
        </p:nvSpPr>
        <p:spPr>
          <a:xfrm>
            <a:off x="2601983" y="1395345"/>
            <a:ext cx="1282119" cy="49217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1" name="Prostokąt: zaokrąglone rogi 50">
            <a:extLst>
              <a:ext uri="{FF2B5EF4-FFF2-40B4-BE49-F238E27FC236}">
                <a16:creationId xmlns:a16="http://schemas.microsoft.com/office/drawing/2014/main" id="{C055C7B1-98A9-4893-8FEF-025859E69AD9}"/>
              </a:ext>
            </a:extLst>
          </p:cNvPr>
          <p:cNvSpPr/>
          <p:nvPr/>
        </p:nvSpPr>
        <p:spPr>
          <a:xfrm>
            <a:off x="3899997" y="1395345"/>
            <a:ext cx="428722" cy="49217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rostokąt: zaokrąglone rogi 51">
            <a:extLst>
              <a:ext uri="{FF2B5EF4-FFF2-40B4-BE49-F238E27FC236}">
                <a16:creationId xmlns:a16="http://schemas.microsoft.com/office/drawing/2014/main" id="{4F51FCAA-D7A1-44B7-B599-44668C713B8F}"/>
              </a:ext>
            </a:extLst>
          </p:cNvPr>
          <p:cNvSpPr/>
          <p:nvPr/>
        </p:nvSpPr>
        <p:spPr>
          <a:xfrm>
            <a:off x="4328719" y="1395571"/>
            <a:ext cx="1551963"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rostokąt: zaokrąglone rogi 52">
            <a:extLst>
              <a:ext uri="{FF2B5EF4-FFF2-40B4-BE49-F238E27FC236}">
                <a16:creationId xmlns:a16="http://schemas.microsoft.com/office/drawing/2014/main" id="{3008DD23-5A45-4D69-9B1C-2BA3D92434D4}"/>
              </a:ext>
            </a:extLst>
          </p:cNvPr>
          <p:cNvSpPr/>
          <p:nvPr/>
        </p:nvSpPr>
        <p:spPr>
          <a:xfrm>
            <a:off x="5909443" y="1395345"/>
            <a:ext cx="315188"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Prostokąt: zaokrąglone rogi 53">
            <a:extLst>
              <a:ext uri="{FF2B5EF4-FFF2-40B4-BE49-F238E27FC236}">
                <a16:creationId xmlns:a16="http://schemas.microsoft.com/office/drawing/2014/main" id="{3B546F2F-9B55-4917-9D86-B8DCADEEC783}"/>
              </a:ext>
            </a:extLst>
          </p:cNvPr>
          <p:cNvSpPr/>
          <p:nvPr/>
        </p:nvSpPr>
        <p:spPr>
          <a:xfrm>
            <a:off x="6253392" y="1395345"/>
            <a:ext cx="441023"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Prostokąt: zaokrąglone rogi 54">
            <a:extLst>
              <a:ext uri="{FF2B5EF4-FFF2-40B4-BE49-F238E27FC236}">
                <a16:creationId xmlns:a16="http://schemas.microsoft.com/office/drawing/2014/main" id="{29919C4C-DB87-4EDF-A5A7-EDD7CF55E46B}"/>
              </a:ext>
            </a:extLst>
          </p:cNvPr>
          <p:cNvSpPr/>
          <p:nvPr/>
        </p:nvSpPr>
        <p:spPr>
          <a:xfrm>
            <a:off x="7442432" y="1184246"/>
            <a:ext cx="788566" cy="15939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64022EF3-663B-4785-B436-12EC5AA0760D}"/>
              </a:ext>
            </a:extLst>
          </p:cNvPr>
          <p:cNvSpPr/>
          <p:nvPr/>
        </p:nvSpPr>
        <p:spPr>
          <a:xfrm>
            <a:off x="6710711" y="1395570"/>
            <a:ext cx="441023"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zaokrąglone rogi 64">
            <a:extLst>
              <a:ext uri="{FF2B5EF4-FFF2-40B4-BE49-F238E27FC236}">
                <a16:creationId xmlns:a16="http://schemas.microsoft.com/office/drawing/2014/main" id="{2BF468F8-8481-4BFE-93F6-728907EE7997}"/>
              </a:ext>
            </a:extLst>
          </p:cNvPr>
          <p:cNvSpPr/>
          <p:nvPr/>
        </p:nvSpPr>
        <p:spPr>
          <a:xfrm>
            <a:off x="7189766" y="1399516"/>
            <a:ext cx="356505"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5D596541-62F3-4EFD-AA97-9DE768BAB6DE}"/>
              </a:ext>
            </a:extLst>
          </p:cNvPr>
          <p:cNvSpPr/>
          <p:nvPr/>
        </p:nvSpPr>
        <p:spPr>
          <a:xfrm>
            <a:off x="7585925" y="1399516"/>
            <a:ext cx="315188"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8AAF28A4-D7B5-42EE-B8AA-BC294B71C68E}"/>
              </a:ext>
            </a:extLst>
          </p:cNvPr>
          <p:cNvSpPr/>
          <p:nvPr/>
        </p:nvSpPr>
        <p:spPr>
          <a:xfrm>
            <a:off x="7908812" y="1395569"/>
            <a:ext cx="315188"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zaokrąglone rogi 67">
            <a:extLst>
              <a:ext uri="{FF2B5EF4-FFF2-40B4-BE49-F238E27FC236}">
                <a16:creationId xmlns:a16="http://schemas.microsoft.com/office/drawing/2014/main" id="{67C04140-5344-4D7A-AA0E-F1ADD31148EE}"/>
              </a:ext>
            </a:extLst>
          </p:cNvPr>
          <p:cNvSpPr/>
          <p:nvPr/>
        </p:nvSpPr>
        <p:spPr>
          <a:xfrm>
            <a:off x="8253663" y="1395568"/>
            <a:ext cx="356505" cy="50481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C9F7C396-625D-471F-B2F6-A9E2B2DB3ED8}"/>
              </a:ext>
            </a:extLst>
          </p:cNvPr>
          <p:cNvSpPr/>
          <p:nvPr/>
        </p:nvSpPr>
        <p:spPr>
          <a:xfrm>
            <a:off x="2482910" y="4414053"/>
            <a:ext cx="5184628" cy="104443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451BAB54-FA28-4564-8712-E9886B30E07E}"/>
              </a:ext>
            </a:extLst>
          </p:cNvPr>
          <p:cNvSpPr/>
          <p:nvPr/>
        </p:nvSpPr>
        <p:spPr>
          <a:xfrm>
            <a:off x="2541885" y="5489317"/>
            <a:ext cx="6493058" cy="44158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9" name="Łącznik prosty ze strzałką 28">
            <a:extLst>
              <a:ext uri="{FF2B5EF4-FFF2-40B4-BE49-F238E27FC236}">
                <a16:creationId xmlns:a16="http://schemas.microsoft.com/office/drawing/2014/main" id="{EF962597-9533-425C-BCC0-01F91BD9A7F5}"/>
              </a:ext>
            </a:extLst>
          </p:cNvPr>
          <p:cNvCxnSpPr>
            <a:stCxn id="90" idx="3"/>
            <a:endCxn id="5" idx="1"/>
          </p:cNvCxnSpPr>
          <p:nvPr/>
        </p:nvCxnSpPr>
        <p:spPr>
          <a:xfrm>
            <a:off x="2233256" y="1116879"/>
            <a:ext cx="1013283" cy="1456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Łącznik prosty ze strzałką 31">
            <a:extLst>
              <a:ext uri="{FF2B5EF4-FFF2-40B4-BE49-F238E27FC236}">
                <a16:creationId xmlns:a16="http://schemas.microsoft.com/office/drawing/2014/main" id="{ABC512C7-96C9-4319-8A97-4FC84CE281F5}"/>
              </a:ext>
            </a:extLst>
          </p:cNvPr>
          <p:cNvCxnSpPr>
            <a:stCxn id="17" idx="3"/>
            <a:endCxn id="50" idx="1"/>
          </p:cNvCxnSpPr>
          <p:nvPr/>
        </p:nvCxnSpPr>
        <p:spPr>
          <a:xfrm flipV="1">
            <a:off x="2245477" y="1641434"/>
            <a:ext cx="356506" cy="32650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Łącznik prosty ze strzałką 33">
            <a:extLst>
              <a:ext uri="{FF2B5EF4-FFF2-40B4-BE49-F238E27FC236}">
                <a16:creationId xmlns:a16="http://schemas.microsoft.com/office/drawing/2014/main" id="{C1C11203-20DE-40B9-8C0D-1995B0FF35D2}"/>
              </a:ext>
            </a:extLst>
          </p:cNvPr>
          <p:cNvCxnSpPr>
            <a:stCxn id="22" idx="3"/>
            <a:endCxn id="51" idx="2"/>
          </p:cNvCxnSpPr>
          <p:nvPr/>
        </p:nvCxnSpPr>
        <p:spPr>
          <a:xfrm flipV="1">
            <a:off x="2239366" y="1887523"/>
            <a:ext cx="1874992" cy="9744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Łącznik prosty ze strzałką 35">
            <a:extLst>
              <a:ext uri="{FF2B5EF4-FFF2-40B4-BE49-F238E27FC236}">
                <a16:creationId xmlns:a16="http://schemas.microsoft.com/office/drawing/2014/main" id="{20E5A1A9-2533-4CA3-9D10-120019A41A5F}"/>
              </a:ext>
            </a:extLst>
          </p:cNvPr>
          <p:cNvCxnSpPr>
            <a:stCxn id="26" idx="3"/>
            <a:endCxn id="52" idx="2"/>
          </p:cNvCxnSpPr>
          <p:nvPr/>
        </p:nvCxnSpPr>
        <p:spPr>
          <a:xfrm flipV="1">
            <a:off x="2245476" y="1900386"/>
            <a:ext cx="2859225" cy="187030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Łącznik prosty ze strzałką 38">
            <a:extLst>
              <a:ext uri="{FF2B5EF4-FFF2-40B4-BE49-F238E27FC236}">
                <a16:creationId xmlns:a16="http://schemas.microsoft.com/office/drawing/2014/main" id="{91D6EE0F-19A8-4FDD-93DE-A05F77F23647}"/>
              </a:ext>
            </a:extLst>
          </p:cNvPr>
          <p:cNvCxnSpPr>
            <a:stCxn id="28" idx="3"/>
            <a:endCxn id="53" idx="2"/>
          </p:cNvCxnSpPr>
          <p:nvPr/>
        </p:nvCxnSpPr>
        <p:spPr>
          <a:xfrm flipV="1">
            <a:off x="2233257" y="1900160"/>
            <a:ext cx="3833780" cy="255830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Łącznik prosty ze strzałką 41">
            <a:extLst>
              <a:ext uri="{FF2B5EF4-FFF2-40B4-BE49-F238E27FC236}">
                <a16:creationId xmlns:a16="http://schemas.microsoft.com/office/drawing/2014/main" id="{03C554E3-1470-4A26-ADDF-A4CD3CE3EA7C}"/>
              </a:ext>
            </a:extLst>
          </p:cNvPr>
          <p:cNvCxnSpPr>
            <a:stCxn id="110" idx="3"/>
            <a:endCxn id="69" idx="1"/>
          </p:cNvCxnSpPr>
          <p:nvPr/>
        </p:nvCxnSpPr>
        <p:spPr>
          <a:xfrm flipV="1">
            <a:off x="2233257" y="4936269"/>
            <a:ext cx="249653" cy="2061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4" name="Łącznik prosty ze strzałką 43">
            <a:extLst>
              <a:ext uri="{FF2B5EF4-FFF2-40B4-BE49-F238E27FC236}">
                <a16:creationId xmlns:a16="http://schemas.microsoft.com/office/drawing/2014/main" id="{B28DA66C-CEDC-4EE6-9B35-DDFDE01DA869}"/>
              </a:ext>
            </a:extLst>
          </p:cNvPr>
          <p:cNvCxnSpPr>
            <a:stCxn id="62" idx="3"/>
            <a:endCxn id="70" idx="1"/>
          </p:cNvCxnSpPr>
          <p:nvPr/>
        </p:nvCxnSpPr>
        <p:spPr>
          <a:xfrm flipV="1">
            <a:off x="2245476" y="5710110"/>
            <a:ext cx="296409" cy="4506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Łącznik prosty ze strzałką 45">
            <a:extLst>
              <a:ext uri="{FF2B5EF4-FFF2-40B4-BE49-F238E27FC236}">
                <a16:creationId xmlns:a16="http://schemas.microsoft.com/office/drawing/2014/main" id="{F0F5EB3B-01BC-4B9A-815F-2F30D391DA18}"/>
              </a:ext>
            </a:extLst>
          </p:cNvPr>
          <p:cNvCxnSpPr>
            <a:stCxn id="10" idx="1"/>
            <a:endCxn id="55" idx="0"/>
          </p:cNvCxnSpPr>
          <p:nvPr/>
        </p:nvCxnSpPr>
        <p:spPr>
          <a:xfrm flipH="1">
            <a:off x="7836715" y="589544"/>
            <a:ext cx="2134393" cy="5947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Łącznik prosty ze strzałką 47">
            <a:extLst>
              <a:ext uri="{FF2B5EF4-FFF2-40B4-BE49-F238E27FC236}">
                <a16:creationId xmlns:a16="http://schemas.microsoft.com/office/drawing/2014/main" id="{15B8A8AA-E336-4A31-97D3-01665A69DB6E}"/>
              </a:ext>
            </a:extLst>
          </p:cNvPr>
          <p:cNvCxnSpPr>
            <a:stCxn id="94" idx="1"/>
            <a:endCxn id="67" idx="0"/>
          </p:cNvCxnSpPr>
          <p:nvPr/>
        </p:nvCxnSpPr>
        <p:spPr>
          <a:xfrm flipH="1" flipV="1">
            <a:off x="8066406" y="1395569"/>
            <a:ext cx="1904702" cy="5220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Łącznik prosty ze strzałką 55">
            <a:extLst>
              <a:ext uri="{FF2B5EF4-FFF2-40B4-BE49-F238E27FC236}">
                <a16:creationId xmlns:a16="http://schemas.microsoft.com/office/drawing/2014/main" id="{08BD5C0F-C15B-44D5-8470-786C70C956B2}"/>
              </a:ext>
            </a:extLst>
          </p:cNvPr>
          <p:cNvCxnSpPr>
            <a:stCxn id="91" idx="1"/>
            <a:endCxn id="66" idx="2"/>
          </p:cNvCxnSpPr>
          <p:nvPr/>
        </p:nvCxnSpPr>
        <p:spPr>
          <a:xfrm flipH="1" flipV="1">
            <a:off x="7743519" y="1904331"/>
            <a:ext cx="2265392" cy="13003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6" name="Łącznik prosty ze strzałką 75">
            <a:extLst>
              <a:ext uri="{FF2B5EF4-FFF2-40B4-BE49-F238E27FC236}">
                <a16:creationId xmlns:a16="http://schemas.microsoft.com/office/drawing/2014/main" id="{99F110FF-F6CE-4F0D-8AC7-BEBCFC85F9A8}"/>
              </a:ext>
            </a:extLst>
          </p:cNvPr>
          <p:cNvCxnSpPr>
            <a:stCxn id="75" idx="1"/>
            <a:endCxn id="64" idx="2"/>
          </p:cNvCxnSpPr>
          <p:nvPr/>
        </p:nvCxnSpPr>
        <p:spPr>
          <a:xfrm flipH="1" flipV="1">
            <a:off x="6931223" y="1900385"/>
            <a:ext cx="3077688" cy="20600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8" name="Łącznik prosty ze strzałką 77">
            <a:extLst>
              <a:ext uri="{FF2B5EF4-FFF2-40B4-BE49-F238E27FC236}">
                <a16:creationId xmlns:a16="http://schemas.microsoft.com/office/drawing/2014/main" id="{5CFF982B-223C-4294-8085-EF34F2A5FB96}"/>
              </a:ext>
            </a:extLst>
          </p:cNvPr>
          <p:cNvCxnSpPr>
            <a:stCxn id="75" idx="1"/>
            <a:endCxn id="65" idx="2"/>
          </p:cNvCxnSpPr>
          <p:nvPr/>
        </p:nvCxnSpPr>
        <p:spPr>
          <a:xfrm flipH="1" flipV="1">
            <a:off x="7368019" y="1904331"/>
            <a:ext cx="2640892" cy="20561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1" name="Łącznik prosty ze strzałką 80">
            <a:extLst>
              <a:ext uri="{FF2B5EF4-FFF2-40B4-BE49-F238E27FC236}">
                <a16:creationId xmlns:a16="http://schemas.microsoft.com/office/drawing/2014/main" id="{0B995A04-BA74-4980-B15F-B255CA493A36}"/>
              </a:ext>
            </a:extLst>
          </p:cNvPr>
          <p:cNvCxnSpPr>
            <a:stCxn id="75" idx="1"/>
            <a:endCxn id="68" idx="2"/>
          </p:cNvCxnSpPr>
          <p:nvPr/>
        </p:nvCxnSpPr>
        <p:spPr>
          <a:xfrm flipH="1" flipV="1">
            <a:off x="8431916" y="1900383"/>
            <a:ext cx="1576995" cy="20600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3" name="Łącznik prosty ze strzałką 82">
            <a:extLst>
              <a:ext uri="{FF2B5EF4-FFF2-40B4-BE49-F238E27FC236}">
                <a16:creationId xmlns:a16="http://schemas.microsoft.com/office/drawing/2014/main" id="{0CC7B62F-B120-4208-AA32-47476A52632D}"/>
              </a:ext>
            </a:extLst>
          </p:cNvPr>
          <p:cNvCxnSpPr>
            <a:stCxn id="58" idx="1"/>
            <a:endCxn id="54" idx="2"/>
          </p:cNvCxnSpPr>
          <p:nvPr/>
        </p:nvCxnSpPr>
        <p:spPr>
          <a:xfrm flipH="1" flipV="1">
            <a:off x="6473904" y="1900160"/>
            <a:ext cx="3535007" cy="30064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4" name="Prostokąt: zaokrąglone rogi 83">
            <a:extLst>
              <a:ext uri="{FF2B5EF4-FFF2-40B4-BE49-F238E27FC236}">
                <a16:creationId xmlns:a16="http://schemas.microsoft.com/office/drawing/2014/main" id="{2CB2399C-4014-46B8-95C4-CEE2A3ED8EA1}"/>
              </a:ext>
            </a:extLst>
          </p:cNvPr>
          <p:cNvSpPr/>
          <p:nvPr/>
        </p:nvSpPr>
        <p:spPr>
          <a:xfrm>
            <a:off x="7546271" y="5671033"/>
            <a:ext cx="1144723" cy="24104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2" name="Łącznik prosty ze strzałką 91">
            <a:extLst>
              <a:ext uri="{FF2B5EF4-FFF2-40B4-BE49-F238E27FC236}">
                <a16:creationId xmlns:a16="http://schemas.microsoft.com/office/drawing/2014/main" id="{2C0F1B2E-C1F3-4975-B4D2-B709646B727C}"/>
              </a:ext>
            </a:extLst>
          </p:cNvPr>
          <p:cNvCxnSpPr>
            <a:stCxn id="114" idx="1"/>
            <a:endCxn id="84" idx="3"/>
          </p:cNvCxnSpPr>
          <p:nvPr/>
        </p:nvCxnSpPr>
        <p:spPr>
          <a:xfrm flipH="1" flipV="1">
            <a:off x="8690994" y="5791557"/>
            <a:ext cx="1314504" cy="1195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74335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CA5C50B-B904-4E9E-BD7F-BABF11E2AF9C}"/>
              </a:ext>
            </a:extLst>
          </p:cNvPr>
          <p:cNvSpPr>
            <a:spLocks noGrp="1"/>
          </p:cNvSpPr>
          <p:nvPr>
            <p:ph sz="half" idx="1"/>
          </p:nvPr>
        </p:nvSpPr>
        <p:spPr>
          <a:xfrm>
            <a:off x="498807" y="2301173"/>
            <a:ext cx="10604383" cy="2781330"/>
          </a:xfrm>
        </p:spPr>
        <p:txBody>
          <a:bodyPr>
            <a:norm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W przypadku szkód w uprawach spowodowanych przez niekorzystne zjawiska atmosferyczne w terminie </a:t>
            </a:r>
            <a:r>
              <a:rPr lang="pl-PL" sz="1800" u="sng" dirty="0">
                <a:latin typeface="Times New Roman" panose="02020603050405020304" pitchFamily="18" charset="0"/>
                <a:cs typeface="Times New Roman" panose="02020603050405020304" pitchFamily="18" charset="0"/>
              </a:rPr>
              <a:t>do 20 maja</a:t>
            </a:r>
            <a:r>
              <a:rPr lang="pl-PL" sz="1800" dirty="0">
                <a:latin typeface="Times New Roman" panose="02020603050405020304" pitchFamily="18" charset="0"/>
                <a:cs typeface="Times New Roman" panose="02020603050405020304" pitchFamily="18" charset="0"/>
              </a:rPr>
              <a:t> wymagających zaorania lub ponownego obsiewu, poziom szkód w uprawach ustala się uwzględniając szacunki strat określone przez komisję, jednak nie wyżej niż 50% plonu. W tym przypadku do wyliczenia wysokości szkód nie uwzględnia się plonów roślin, które zostały zasiane po zlikwidowanych uprawach. </a:t>
            </a:r>
          </a:p>
          <a:p>
            <a:pPr marL="0" indent="0" algn="just">
              <a:lnSpc>
                <a:spcPct val="100000"/>
              </a:lnSpc>
              <a:buNone/>
            </a:pPr>
            <a:r>
              <a:rPr lang="pl-PL" sz="1800" u="sng" dirty="0">
                <a:latin typeface="Times New Roman" panose="02020603050405020304" pitchFamily="18" charset="0"/>
                <a:cs typeface="Times New Roman" panose="02020603050405020304" pitchFamily="18" charset="0"/>
              </a:rPr>
              <a:t>Powyższa zasada nie dotyczy szkód w owocach. </a:t>
            </a:r>
          </a:p>
        </p:txBody>
      </p:sp>
      <p:pic>
        <p:nvPicPr>
          <p:cNvPr id="5" name="Obraz 4">
            <a:extLst>
              <a:ext uri="{FF2B5EF4-FFF2-40B4-BE49-F238E27FC236}">
                <a16:creationId xmlns:a16="http://schemas.microsoft.com/office/drawing/2014/main" id="{B2789DEC-B471-478D-8093-400621F3A6FC}"/>
              </a:ext>
            </a:extLst>
          </p:cNvPr>
          <p:cNvPicPr>
            <a:picLocks noChangeAspect="1"/>
          </p:cNvPicPr>
          <p:nvPr/>
        </p:nvPicPr>
        <p:blipFill>
          <a:blip r:embed="rId2"/>
          <a:stretch>
            <a:fillRect/>
          </a:stretch>
        </p:blipFill>
        <p:spPr>
          <a:xfrm>
            <a:off x="0" y="0"/>
            <a:ext cx="4696691" cy="1250614"/>
          </a:xfrm>
          <a:prstGeom prst="rect">
            <a:avLst/>
          </a:prstGeom>
        </p:spPr>
      </p:pic>
      <p:sp>
        <p:nvSpPr>
          <p:cNvPr id="2" name="Symbol zastępczy numeru slajdu 1"/>
          <p:cNvSpPr>
            <a:spLocks noGrp="1"/>
          </p:cNvSpPr>
          <p:nvPr>
            <p:ph type="sldNum" sz="quarter" idx="12"/>
          </p:nvPr>
        </p:nvSpPr>
        <p:spPr/>
        <p:txBody>
          <a:bodyPr/>
          <a:lstStyle/>
          <a:p>
            <a:fld id="{FA4B6E15-F33A-46C2-8134-D5B4F352C12C}" type="slidenum">
              <a:rPr lang="pl-PL" smtClean="0"/>
              <a:t>26</a:t>
            </a:fld>
            <a:endParaRPr lang="pl-PL"/>
          </a:p>
        </p:txBody>
      </p:sp>
      <p:sp>
        <p:nvSpPr>
          <p:cNvPr id="8" name="Prostokąt 7"/>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9" name="Prostokąt 8"/>
          <p:cNvSpPr/>
          <p:nvPr/>
        </p:nvSpPr>
        <p:spPr>
          <a:xfrm>
            <a:off x="357660" y="1721084"/>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 kolumna 8</a:t>
            </a:r>
          </a:p>
        </p:txBody>
      </p:sp>
    </p:spTree>
    <p:extLst>
      <p:ext uri="{BB962C8B-B14F-4D97-AF65-F5344CB8AC3E}">
        <p14:creationId xmlns:p14="http://schemas.microsoft.com/office/powerpoint/2010/main" val="2851143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5896B72E-4568-4408-8B0F-ACAF34A2B671}"/>
              </a:ext>
            </a:extLst>
          </p:cNvPr>
          <p:cNvPicPr>
            <a:picLocks noChangeAspect="1"/>
          </p:cNvPicPr>
          <p:nvPr/>
        </p:nvPicPr>
        <p:blipFill>
          <a:blip r:embed="rId2"/>
          <a:stretch>
            <a:fillRect/>
          </a:stretch>
        </p:blipFill>
        <p:spPr>
          <a:xfrm>
            <a:off x="0" y="0"/>
            <a:ext cx="4696691" cy="1250614"/>
          </a:xfrm>
          <a:prstGeom prst="rect">
            <a:avLst/>
          </a:prstGeom>
        </p:spPr>
      </p:pic>
      <p:sp>
        <p:nvSpPr>
          <p:cNvPr id="7" name="Tytuł 1">
            <a:extLst>
              <a:ext uri="{FF2B5EF4-FFF2-40B4-BE49-F238E27FC236}">
                <a16:creationId xmlns:a16="http://schemas.microsoft.com/office/drawing/2014/main" id="{78EA97C9-7BCF-4CA0-9A50-6AA50A76EA0F}"/>
              </a:ext>
            </a:extLst>
          </p:cNvPr>
          <p:cNvSpPr>
            <a:spLocks noGrp="1"/>
          </p:cNvSpPr>
          <p:nvPr>
            <p:ph sz="half" idx="1"/>
          </p:nvPr>
        </p:nvSpPr>
        <p:spPr>
          <a:xfrm>
            <a:off x="228600" y="1868201"/>
            <a:ext cx="11637032" cy="4668066"/>
          </a:xfrm>
        </p:spPr>
        <p:txBody>
          <a:bodyPr>
            <a:noAutofit/>
          </a:bodyPr>
          <a:lstStyle/>
          <a:p>
            <a:pPr marL="0" indent="0" algn="just">
              <a:buNone/>
            </a:pPr>
            <a:r>
              <a:rPr lang="pl-PL" sz="1800" dirty="0">
                <a:latin typeface="Times New Roman" panose="02020603050405020304" pitchFamily="18" charset="0"/>
                <a:cs typeface="Times New Roman" panose="02020603050405020304" pitchFamily="18" charset="0"/>
              </a:rPr>
              <a:t>Szacując poziom szkód </a:t>
            </a:r>
            <a:r>
              <a:rPr lang="pl-PL" sz="1800" b="1" dirty="0">
                <a:latin typeface="Times New Roman" panose="02020603050405020304" pitchFamily="18" charset="0"/>
                <a:cs typeface="Times New Roman" panose="02020603050405020304" pitchFamily="18" charset="0"/>
              </a:rPr>
              <a:t>w łąkach </a:t>
            </a:r>
            <a:r>
              <a:rPr lang="pl-PL" sz="1800" dirty="0">
                <a:latin typeface="Times New Roman" panose="02020603050405020304" pitchFamily="18" charset="0"/>
                <a:cs typeface="Times New Roman" panose="02020603050405020304" pitchFamily="18" charset="0"/>
              </a:rPr>
              <a:t>należy wziąć pod uwagę okres wystąpienia zjawiska oraz ilość pokosów i termin ich przeprowadzenia. Szacując straty, maksymalny poziom ustala się dla:</a:t>
            </a:r>
          </a:p>
          <a:p>
            <a:pPr marL="0" indent="0" algn="just">
              <a:buNone/>
            </a:pPr>
            <a:r>
              <a:rPr lang="pl-PL" sz="1800" b="1" dirty="0">
                <a:latin typeface="Times New Roman" panose="02020603050405020304" pitchFamily="18" charset="0"/>
                <a:cs typeface="Times New Roman" panose="02020603050405020304" pitchFamily="18" charset="0"/>
              </a:rPr>
              <a:t>Łąk dwukośnych:</a:t>
            </a:r>
          </a:p>
          <a:p>
            <a:pPr marL="534988" algn="just"/>
            <a:r>
              <a:rPr lang="pl-PL" sz="1800" dirty="0">
                <a:latin typeface="Times New Roman" panose="02020603050405020304" pitchFamily="18" charset="0"/>
                <a:cs typeface="Times New Roman" panose="02020603050405020304" pitchFamily="18" charset="0"/>
              </a:rPr>
              <a:t>I pokos na poziomie – 60%,</a:t>
            </a:r>
          </a:p>
          <a:p>
            <a:pPr marL="534988" algn="just"/>
            <a:r>
              <a:rPr lang="pl-PL" sz="1800" dirty="0">
                <a:latin typeface="Times New Roman" panose="02020603050405020304" pitchFamily="18" charset="0"/>
                <a:cs typeface="Times New Roman" panose="02020603050405020304" pitchFamily="18" charset="0"/>
              </a:rPr>
              <a:t>II pokos na poziomie – 40%.</a:t>
            </a:r>
          </a:p>
          <a:p>
            <a:pPr marL="0" indent="0" algn="just">
              <a:buNone/>
            </a:pPr>
            <a:r>
              <a:rPr lang="pl-PL" sz="1800" b="1" dirty="0">
                <a:latin typeface="Times New Roman" panose="02020603050405020304" pitchFamily="18" charset="0"/>
                <a:cs typeface="Times New Roman" panose="02020603050405020304" pitchFamily="18" charset="0"/>
              </a:rPr>
              <a:t>Łąk trójkośnych:</a:t>
            </a:r>
          </a:p>
          <a:p>
            <a:pPr marL="534988" algn="just"/>
            <a:r>
              <a:rPr lang="pl-PL" sz="1800" dirty="0">
                <a:latin typeface="Times New Roman" panose="02020603050405020304" pitchFamily="18" charset="0"/>
                <a:cs typeface="Times New Roman" panose="02020603050405020304" pitchFamily="18" charset="0"/>
              </a:rPr>
              <a:t>I pokos – 50%,</a:t>
            </a:r>
          </a:p>
          <a:p>
            <a:pPr marL="534988" algn="just"/>
            <a:r>
              <a:rPr lang="pl-PL" sz="1800" dirty="0">
                <a:latin typeface="Times New Roman" panose="02020603050405020304" pitchFamily="18" charset="0"/>
                <a:cs typeface="Times New Roman" panose="02020603050405020304" pitchFamily="18" charset="0"/>
              </a:rPr>
              <a:t>II pokos – 30%,</a:t>
            </a:r>
          </a:p>
          <a:p>
            <a:pPr marL="534988" algn="just"/>
            <a:r>
              <a:rPr lang="pl-PL" sz="1800" dirty="0">
                <a:latin typeface="Times New Roman" panose="02020603050405020304" pitchFamily="18" charset="0"/>
                <a:cs typeface="Times New Roman" panose="02020603050405020304" pitchFamily="18" charset="0"/>
              </a:rPr>
              <a:t>III pokos – 20%.</a:t>
            </a:r>
          </a:p>
          <a:p>
            <a:pPr marL="0" indent="0" algn="just">
              <a:buNone/>
            </a:pPr>
            <a:r>
              <a:rPr lang="pl-PL" sz="1800" b="1" dirty="0">
                <a:latin typeface="Times New Roman" panose="02020603050405020304" pitchFamily="18" charset="0"/>
                <a:cs typeface="Times New Roman" panose="02020603050405020304" pitchFamily="18" charset="0"/>
              </a:rPr>
              <a:t>Szacując straty w pastwiskach należy wziąć pod uwagę strukturę plonów zielonki pastwiskowej w okresie wegetacji przyjmując, że:</a:t>
            </a:r>
          </a:p>
          <a:p>
            <a:pPr marL="534988" algn="just"/>
            <a:r>
              <a:rPr lang="pl-PL" sz="1800" dirty="0">
                <a:latin typeface="Times New Roman" panose="02020603050405020304" pitchFamily="18" charset="0"/>
                <a:cs typeface="Times New Roman" panose="02020603050405020304" pitchFamily="18" charset="0"/>
              </a:rPr>
              <a:t>I rotacja (maj, czerwiec) – 50%,</a:t>
            </a:r>
          </a:p>
          <a:p>
            <a:pPr marL="534988" algn="just"/>
            <a:r>
              <a:rPr lang="pl-PL" sz="1800" dirty="0">
                <a:latin typeface="Times New Roman" panose="02020603050405020304" pitchFamily="18" charset="0"/>
                <a:cs typeface="Times New Roman" panose="02020603050405020304" pitchFamily="18" charset="0"/>
              </a:rPr>
              <a:t>II rotacja (lipiec, sierpień) – 30%,</a:t>
            </a:r>
          </a:p>
          <a:p>
            <a:pPr marL="534988" algn="just"/>
            <a:r>
              <a:rPr lang="pl-PL" sz="1800" dirty="0">
                <a:latin typeface="Times New Roman" panose="02020603050405020304" pitchFamily="18" charset="0"/>
                <a:cs typeface="Times New Roman" panose="02020603050405020304" pitchFamily="18" charset="0"/>
              </a:rPr>
              <a:t>III rotacja (wrzesień, październik) – 20%.</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27</a:t>
            </a:fld>
            <a:endParaRPr lang="pl-PL"/>
          </a:p>
        </p:txBody>
      </p:sp>
      <p:sp>
        <p:nvSpPr>
          <p:cNvPr id="6" name="Prostokąt 5"/>
          <p:cNvSpPr/>
          <p:nvPr/>
        </p:nvSpPr>
        <p:spPr>
          <a:xfrm>
            <a:off x="498807" y="896671"/>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59" y="1551713"/>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a:t>
            </a:r>
          </a:p>
        </p:txBody>
      </p:sp>
    </p:spTree>
    <p:extLst>
      <p:ext uri="{BB962C8B-B14F-4D97-AF65-F5344CB8AC3E}">
        <p14:creationId xmlns:p14="http://schemas.microsoft.com/office/powerpoint/2010/main" val="1750379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27306AB9-FD63-46E5-A645-C2EAA765ECEC}"/>
              </a:ext>
            </a:extLst>
          </p:cNvPr>
          <p:cNvPicPr>
            <a:picLocks noChangeAspect="1"/>
          </p:cNvPicPr>
          <p:nvPr/>
        </p:nvPicPr>
        <p:blipFill>
          <a:blip r:embed="rId2"/>
          <a:stretch>
            <a:fillRect/>
          </a:stretch>
        </p:blipFill>
        <p:spPr>
          <a:xfrm>
            <a:off x="0" y="0"/>
            <a:ext cx="4696691" cy="1250614"/>
          </a:xfrm>
          <a:prstGeom prst="rect">
            <a:avLst/>
          </a:prstGeom>
        </p:spPr>
      </p:pic>
      <p:sp>
        <p:nvSpPr>
          <p:cNvPr id="6" name="Tytuł 1">
            <a:extLst>
              <a:ext uri="{FF2B5EF4-FFF2-40B4-BE49-F238E27FC236}">
                <a16:creationId xmlns:a16="http://schemas.microsoft.com/office/drawing/2014/main" id="{50B58200-DE1A-45D2-90D0-5C2CF03CDD6F}"/>
              </a:ext>
            </a:extLst>
          </p:cNvPr>
          <p:cNvSpPr>
            <a:spLocks noGrp="1"/>
          </p:cNvSpPr>
          <p:nvPr>
            <p:ph sz="half" idx="1"/>
          </p:nvPr>
        </p:nvSpPr>
        <p:spPr>
          <a:xfrm>
            <a:off x="64654" y="2498074"/>
            <a:ext cx="11723297" cy="5546784"/>
          </a:xfrm>
        </p:spPr>
        <p:txBody>
          <a:bodyPr>
            <a:noAutofit/>
          </a:bodyPr>
          <a:lstStyle/>
          <a:p>
            <a:pPr marL="0" indent="0" algn="just">
              <a:lnSpc>
                <a:spcPct val="100000"/>
              </a:lnSpc>
              <a:buNone/>
            </a:pPr>
            <a:r>
              <a:rPr lang="pl-PL" sz="2200" dirty="0">
                <a:latin typeface="Times New Roman" panose="02020603050405020304" pitchFamily="18" charset="0"/>
                <a:cs typeface="Times New Roman" panose="02020603050405020304" pitchFamily="18" charset="0"/>
              </a:rPr>
              <a:t>Do wyliczania szkód w produkcji rolnej przyjmujemy uprawy uprawiane w danym roku w plonie głównym. </a:t>
            </a:r>
          </a:p>
          <a:p>
            <a:pPr marL="0" indent="0" algn="just">
              <a:lnSpc>
                <a:spcPct val="100000"/>
              </a:lnSpc>
              <a:buNone/>
            </a:pPr>
            <a:r>
              <a:rPr lang="pl-PL" sz="2200" dirty="0">
                <a:latin typeface="Times New Roman" panose="02020603050405020304" pitchFamily="18" charset="0"/>
                <a:cs typeface="Times New Roman" panose="02020603050405020304" pitchFamily="18" charset="0"/>
              </a:rPr>
              <a:t>Wysiane jesienią oziminy będą stanowiły plon główny w roku następnym, a szacowanie szkód w odniesieniu do danego roku może mieć miejsce tylko w tym roku. A zatem w roku wsiania oziminy nie ma możliwości oszacowania szkód w odniesieniu do produkcji, która będzie do uzyskania w roku następnym. Poza tym terminem wystąpienia szkód w roku wysiania ozimin umożliwia ponowne zasiewy upraw, które mogą być uprawiane w plonie głównym. </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28</a:t>
            </a:fld>
            <a:endParaRPr lang="pl-PL"/>
          </a:p>
        </p:txBody>
      </p:sp>
      <p:sp>
        <p:nvSpPr>
          <p:cNvPr id="7" name="Prostokąt 6"/>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409038" y="2050804"/>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a:t>
            </a:r>
          </a:p>
        </p:txBody>
      </p:sp>
    </p:spTree>
    <p:extLst>
      <p:ext uri="{BB962C8B-B14F-4D97-AF65-F5344CB8AC3E}">
        <p14:creationId xmlns:p14="http://schemas.microsoft.com/office/powerpoint/2010/main" val="451618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27306AB9-FD63-46E5-A645-C2EAA765ECEC}"/>
              </a:ext>
            </a:extLst>
          </p:cNvPr>
          <p:cNvPicPr>
            <a:picLocks noChangeAspect="1"/>
          </p:cNvPicPr>
          <p:nvPr/>
        </p:nvPicPr>
        <p:blipFill>
          <a:blip r:embed="rId2"/>
          <a:stretch>
            <a:fillRect/>
          </a:stretch>
        </p:blipFill>
        <p:spPr>
          <a:xfrm>
            <a:off x="0" y="0"/>
            <a:ext cx="4696691" cy="1250614"/>
          </a:xfrm>
          <a:prstGeom prst="rect">
            <a:avLst/>
          </a:prstGeom>
        </p:spPr>
      </p:pic>
      <p:sp>
        <p:nvSpPr>
          <p:cNvPr id="6" name="Tytuł 1">
            <a:extLst>
              <a:ext uri="{FF2B5EF4-FFF2-40B4-BE49-F238E27FC236}">
                <a16:creationId xmlns:a16="http://schemas.microsoft.com/office/drawing/2014/main" id="{50B58200-DE1A-45D2-90D0-5C2CF03CDD6F}"/>
              </a:ext>
            </a:extLst>
          </p:cNvPr>
          <p:cNvSpPr>
            <a:spLocks noGrp="1"/>
          </p:cNvSpPr>
          <p:nvPr>
            <p:ph sz="half" idx="1"/>
          </p:nvPr>
        </p:nvSpPr>
        <p:spPr>
          <a:xfrm>
            <a:off x="64654" y="2523474"/>
            <a:ext cx="11723297" cy="5546784"/>
          </a:xfrm>
        </p:spPr>
        <p:txBody>
          <a:bodyPr>
            <a:noAutofit/>
          </a:bodyPr>
          <a:lstStyle/>
          <a:p>
            <a:pPr marL="0" lvl="0" indent="0" algn="just">
              <a:lnSpc>
                <a:spcPct val="100000"/>
              </a:lnSpc>
              <a:buNone/>
            </a:pPr>
            <a:r>
              <a:rPr lang="pl-PL" sz="2000" dirty="0">
                <a:solidFill>
                  <a:prstClr val="black"/>
                </a:solidFill>
                <a:latin typeface="Times New Roman" panose="02020603050405020304" pitchFamily="18" charset="0"/>
                <a:cs typeface="Times New Roman" panose="02020603050405020304" pitchFamily="18" charset="0"/>
              </a:rPr>
              <a:t>W przypadku szkód w oziminach w roku ich wysiewu komisje powinny sporządzić protokół oszacowania szkód, gdzie w produkcji roślinnej zostaną wpisane tegoroczne uprawy zgodnie z wnioskiem o płatności w ramach wsparcia bezpośredniego ze szkodami na poziomie 0% chyba, że oprócz szkód w oziminach na skutek wystąpienia niekorzystnych zjawisk atmosferycznych powstały również szkody w innych uprawach. Wówczas w kolumnie </a:t>
            </a:r>
            <a:r>
              <a:rPr lang="pl-PL" sz="2000" b="1" dirty="0">
                <a:solidFill>
                  <a:prstClr val="black"/>
                </a:solidFill>
                <a:latin typeface="Times New Roman" panose="02020603050405020304" pitchFamily="18" charset="0"/>
                <a:cs typeface="Times New Roman" panose="02020603050405020304" pitchFamily="18" charset="0"/>
              </a:rPr>
              <a:t>koszty poniesione z powodu niezbierania plonów w wyniku szkód łącznie – </a:t>
            </a:r>
            <a:r>
              <a:rPr lang="pl-PL" sz="2000" dirty="0">
                <a:solidFill>
                  <a:prstClr val="black"/>
                </a:solidFill>
                <a:latin typeface="Times New Roman" panose="02020603050405020304" pitchFamily="18" charset="0"/>
                <a:cs typeface="Times New Roman" panose="02020603050405020304" pitchFamily="18" charset="0"/>
              </a:rPr>
              <a:t>kolumna 13, należy wpisać koszty zasiewu ozimin, pomniejszone o koszty przygotowania gleby pod te oziminy. Koszty powinny być wyliczone w odniesieniu do powierzchni upraw ozimych wymagających ponownego obsiania. Na końcu protokołu komisja powinna wpisać odręcznie ww. powierzchnię upraw ozimych. </a:t>
            </a:r>
          </a:p>
          <a:p>
            <a:pPr marL="0" lvl="0" indent="0" algn="just">
              <a:lnSpc>
                <a:spcPct val="100000"/>
              </a:lnSpc>
              <a:buNone/>
            </a:pPr>
            <a:endParaRPr lang="pl-PL" sz="2000" dirty="0">
              <a:solidFill>
                <a:prstClr val="black"/>
              </a:solidFill>
              <a:latin typeface="Times New Roman" panose="02020603050405020304" pitchFamily="18" charset="0"/>
              <a:cs typeface="Times New Roman" panose="02020603050405020304" pitchFamily="18" charset="0"/>
            </a:endParaRPr>
          </a:p>
          <a:p>
            <a:pPr marL="0" lvl="0" indent="0" algn="just">
              <a:lnSpc>
                <a:spcPct val="100000"/>
              </a:lnSpc>
              <a:buNone/>
            </a:pPr>
            <a:r>
              <a:rPr lang="pl-PL" sz="2000" dirty="0">
                <a:solidFill>
                  <a:prstClr val="black"/>
                </a:solidFill>
                <a:latin typeface="Times New Roman" panose="02020603050405020304" pitchFamily="18" charset="0"/>
                <a:cs typeface="Times New Roman" panose="02020603050405020304" pitchFamily="18" charset="0"/>
              </a:rPr>
              <a:t>Jeżeli w miejsce zniszczonych ozimin zostały wsiane uprawy jare uprawiane w plonie głównym, to uprawy te podlegają szacowaniu jak wszystkie uprawy w plonie głównym (do 100%).</a:t>
            </a:r>
          </a:p>
          <a:p>
            <a:pPr marL="0" indent="0" algn="just">
              <a:lnSpc>
                <a:spcPct val="100000"/>
              </a:lnSpc>
              <a:buNone/>
            </a:pPr>
            <a:endParaRPr lang="pl-PL" sz="1900" dirty="0">
              <a:latin typeface="Times New Roman" panose="02020603050405020304" pitchFamily="18" charset="0"/>
              <a:cs typeface="Times New Roman" panose="02020603050405020304" pitchFamily="18" charset="0"/>
            </a:endParaRPr>
          </a:p>
        </p:txBody>
      </p:sp>
      <p:sp>
        <p:nvSpPr>
          <p:cNvPr id="2" name="Symbol zastępczy numeru slajdu 1"/>
          <p:cNvSpPr>
            <a:spLocks noGrp="1"/>
          </p:cNvSpPr>
          <p:nvPr>
            <p:ph type="sldNum" sz="quarter" idx="12"/>
          </p:nvPr>
        </p:nvSpPr>
        <p:spPr/>
        <p:txBody>
          <a:bodyPr/>
          <a:lstStyle/>
          <a:p>
            <a:fld id="{FA4B6E15-F33A-46C2-8134-D5B4F352C12C}" type="slidenum">
              <a:rPr lang="pl-PL" smtClean="0"/>
              <a:t>29</a:t>
            </a:fld>
            <a:endParaRPr lang="pl-PL"/>
          </a:p>
        </p:txBody>
      </p:sp>
      <p:sp>
        <p:nvSpPr>
          <p:cNvPr id="7" name="Prostokąt 6"/>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14280" y="1990738"/>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a:t>
            </a:r>
          </a:p>
        </p:txBody>
      </p:sp>
    </p:spTree>
    <p:extLst>
      <p:ext uri="{BB962C8B-B14F-4D97-AF65-F5344CB8AC3E}">
        <p14:creationId xmlns:p14="http://schemas.microsoft.com/office/powerpoint/2010/main" val="805940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9" name="Symbol zastępczy zawartości 8">
            <a:extLst>
              <a:ext uri="{FF2B5EF4-FFF2-40B4-BE49-F238E27FC236}">
                <a16:creationId xmlns:a16="http://schemas.microsoft.com/office/drawing/2014/main" id="{BF02C8A0-4709-45FB-B1D2-94750420AC07}"/>
              </a:ext>
            </a:extLst>
          </p:cNvPr>
          <p:cNvSpPr>
            <a:spLocks noGrp="1"/>
          </p:cNvSpPr>
          <p:nvPr>
            <p:ph sz="half" idx="1"/>
          </p:nvPr>
        </p:nvSpPr>
        <p:spPr>
          <a:xfrm>
            <a:off x="146096" y="1703674"/>
            <a:ext cx="11331231" cy="5314088"/>
          </a:xfrm>
        </p:spPr>
        <p:txBody>
          <a:bodyPr>
            <a:noAutofit/>
          </a:bodyPr>
          <a:lstStyle/>
          <a:p>
            <a:pPr marL="0" indent="0" algn="just">
              <a:lnSpc>
                <a:spcPct val="100000"/>
              </a:lnSpc>
              <a:buNone/>
            </a:pPr>
            <a:r>
              <a:rPr lang="pl-PL" sz="2000" dirty="0">
                <a:latin typeface="Times New Roman" panose="02020603050405020304" pitchFamily="18" charset="0"/>
                <a:cs typeface="Times New Roman" panose="02020603050405020304" pitchFamily="18" charset="0"/>
              </a:rPr>
              <a:t>Zgodnie z § 5 Rozporządzenia wskazanego w slajdzie 2, </a:t>
            </a:r>
            <a:r>
              <a:rPr lang="pl-PL" sz="2000" b="1" dirty="0">
                <a:latin typeface="Times New Roman" panose="02020603050405020304" pitchFamily="18" charset="0"/>
                <a:cs typeface="Times New Roman" panose="02020603050405020304" pitchFamily="18" charset="0"/>
              </a:rPr>
              <a:t>komisja składa się z co najmniej 3 osób</a:t>
            </a:r>
            <a:r>
              <a:rPr lang="pl-PL" sz="2000" dirty="0">
                <a:latin typeface="Times New Roman" panose="02020603050405020304" pitchFamily="18" charset="0"/>
                <a:cs typeface="Times New Roman" panose="02020603050405020304" pitchFamily="18" charset="0"/>
              </a:rPr>
              <a:t>, w tym zawsze z: </a:t>
            </a:r>
          </a:p>
          <a:p>
            <a:pPr marL="677863" indent="-457200" algn="just">
              <a:lnSpc>
                <a:spcPct val="100000"/>
              </a:lnSpc>
              <a:buFont typeface="+mj-lt"/>
              <a:buAutoNum type="arabicPeriod"/>
            </a:pPr>
            <a:r>
              <a:rPr lang="pl-PL" sz="2000" b="1" dirty="0">
                <a:latin typeface="Times New Roman" panose="02020603050405020304" pitchFamily="18" charset="0"/>
                <a:cs typeface="Times New Roman" panose="02020603050405020304" pitchFamily="18" charset="0"/>
              </a:rPr>
              <a:t>przedstawiciela ośrodka doradztwa rolniczego</a:t>
            </a:r>
            <a:r>
              <a:rPr lang="pl-PL" sz="2000" dirty="0">
                <a:latin typeface="Times New Roman" panose="02020603050405020304" pitchFamily="18" charset="0"/>
                <a:cs typeface="Times New Roman" panose="02020603050405020304" pitchFamily="18" charset="0"/>
              </a:rPr>
              <a:t>, mającego wykształcenie wyższe albo średnie w zakresie rolnictwa, ekonomiki rolnictwa lub rybactwa, albo co najmniej pięcioletni staż w prowadzeniu gospodarstwa rolnego potwierdzony przez sołtysa.</a:t>
            </a:r>
          </a:p>
          <a:p>
            <a:pPr marL="677863" indent="-457200" algn="just">
              <a:lnSpc>
                <a:spcPct val="100000"/>
              </a:lnSpc>
              <a:buFont typeface="+mj-lt"/>
              <a:buAutoNum type="arabicPeriod"/>
            </a:pPr>
            <a:r>
              <a:rPr lang="pl-PL" sz="2000" b="1" dirty="0">
                <a:latin typeface="Times New Roman" panose="02020603050405020304" pitchFamily="18" charset="0"/>
                <a:cs typeface="Times New Roman" panose="02020603050405020304" pitchFamily="18" charset="0"/>
              </a:rPr>
              <a:t>przedstawiciela izby rolniczej, </a:t>
            </a:r>
            <a:r>
              <a:rPr lang="pl-PL" sz="2000" dirty="0">
                <a:latin typeface="Times New Roman" panose="02020603050405020304" pitchFamily="18" charset="0"/>
                <a:cs typeface="Times New Roman" panose="02020603050405020304" pitchFamily="18" charset="0"/>
              </a:rPr>
              <a:t>mającego wykształcenie wyższe albo średnie w zakresie rolnictwa, ekonomiki rolnictwa lub rybactwa, albo co najmniej pięcioletni staż w prowadzeniu gospodarstwa rolnego potwierdzony przez sołtysa.</a:t>
            </a:r>
          </a:p>
          <a:p>
            <a:pPr marL="220663" indent="0" algn="just">
              <a:lnSpc>
                <a:spcPct val="100000"/>
              </a:lnSpc>
              <a:buNone/>
            </a:pPr>
            <a:r>
              <a:rPr lang="pl-PL" sz="2000" dirty="0">
                <a:latin typeface="Times New Roman" panose="02020603050405020304" pitchFamily="18" charset="0"/>
                <a:cs typeface="Times New Roman" panose="02020603050405020304" pitchFamily="18" charset="0"/>
              </a:rPr>
              <a:t>W przypadku szacowania szkód w budynkach lub budowlach służących do prowadzenia działalności rolniczej co najmniej </a:t>
            </a:r>
            <a:r>
              <a:rPr lang="pl-PL" sz="2000" u="sng" dirty="0">
                <a:latin typeface="Times New Roman" panose="02020603050405020304" pitchFamily="18" charset="0"/>
                <a:cs typeface="Times New Roman" panose="02020603050405020304" pitchFamily="18" charset="0"/>
              </a:rPr>
              <a:t>1 osoba wchodząca w skład komisji powinna mieć wykształcenie lub doświadczenie zawodowe w zakresie budownictwa</a:t>
            </a:r>
            <a:r>
              <a:rPr lang="pl-PL" sz="2000" dirty="0">
                <a:latin typeface="Times New Roman" panose="02020603050405020304" pitchFamily="18" charset="0"/>
                <a:cs typeface="Times New Roman" panose="02020603050405020304" pitchFamily="18" charset="0"/>
              </a:rPr>
              <a:t>. </a:t>
            </a:r>
          </a:p>
          <a:p>
            <a:pPr marL="0" indent="0" algn="just">
              <a:lnSpc>
                <a:spcPct val="120000"/>
              </a:lnSpc>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p>
        </p:txBody>
      </p:sp>
      <p:sp>
        <p:nvSpPr>
          <p:cNvPr id="2" name="Symbol zastępczy numeru slajdu 1"/>
          <p:cNvSpPr>
            <a:spLocks noGrp="1"/>
          </p:cNvSpPr>
          <p:nvPr>
            <p:ph type="sldNum" sz="quarter" idx="12"/>
          </p:nvPr>
        </p:nvSpPr>
        <p:spPr/>
        <p:txBody>
          <a:bodyPr/>
          <a:lstStyle/>
          <a:p>
            <a:fld id="{FA4B6E15-F33A-46C2-8134-D5B4F352C12C}" type="slidenum">
              <a:rPr lang="pl-PL" smtClean="0"/>
              <a:t>3</a:t>
            </a:fld>
            <a:endParaRPr lang="pl-PL"/>
          </a:p>
        </p:txBody>
      </p:sp>
      <p:sp>
        <p:nvSpPr>
          <p:cNvPr id="5" name="Tytuł 4">
            <a:extLst>
              <a:ext uri="{FF2B5EF4-FFF2-40B4-BE49-F238E27FC236}">
                <a16:creationId xmlns:a16="http://schemas.microsoft.com/office/drawing/2014/main" id="{9AAACD6C-40E2-4847-81AE-7AD5589644F7}"/>
              </a:ext>
            </a:extLst>
          </p:cNvPr>
          <p:cNvSpPr>
            <a:spLocks noGrp="1"/>
          </p:cNvSpPr>
          <p:nvPr>
            <p:ph type="title"/>
          </p:nvPr>
        </p:nvSpPr>
        <p:spPr>
          <a:xfrm>
            <a:off x="2906874" y="917952"/>
            <a:ext cx="6394144" cy="902344"/>
          </a:xfrm>
          <a:ln>
            <a:noFill/>
          </a:ln>
        </p:spPr>
        <p:txBody>
          <a:bodyPr>
            <a:normAutofit/>
          </a:bodyPr>
          <a:lstStyle/>
          <a:p>
            <a:pPr algn="ctr"/>
            <a:r>
              <a:rPr lang="pl-PL" sz="2400" b="1" dirty="0">
                <a:latin typeface="Times New Roman" panose="02020603050405020304" pitchFamily="18" charset="0"/>
                <a:cs typeface="Times New Roman" panose="02020603050405020304" pitchFamily="18" charset="0"/>
              </a:rPr>
              <a:t>Skład komisji powoływanej przez wojewodę</a:t>
            </a:r>
          </a:p>
        </p:txBody>
      </p:sp>
    </p:spTree>
    <p:extLst>
      <p:ext uri="{BB962C8B-B14F-4D97-AF65-F5344CB8AC3E}">
        <p14:creationId xmlns:p14="http://schemas.microsoft.com/office/powerpoint/2010/main" val="482852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odtytuł 9"/>
          <p:cNvSpPr>
            <a:spLocks noGrp="1"/>
          </p:cNvSpPr>
          <p:nvPr>
            <p:ph type="subTitle" idx="1"/>
          </p:nvPr>
        </p:nvSpPr>
        <p:spPr>
          <a:xfrm>
            <a:off x="204159" y="3879273"/>
            <a:ext cx="7801155" cy="2842201"/>
          </a:xfrm>
        </p:spPr>
        <p:txBody>
          <a:bodyPr>
            <a:noAutofit/>
          </a:bodyPr>
          <a:lstStyle/>
          <a:p>
            <a:pPr algn="just">
              <a:lnSpc>
                <a:spcPct val="100000"/>
              </a:lnSpc>
            </a:pPr>
            <a:r>
              <a:rPr lang="pl-PL" sz="1500" dirty="0">
                <a:latin typeface="Times New Roman" panose="02020603050405020304" pitchFamily="18" charset="0"/>
                <a:cs typeface="Times New Roman" panose="02020603050405020304" pitchFamily="18" charset="0"/>
              </a:rPr>
              <a:t>gdy w danym gospodarstwie rolnym prowadzona jest jednocześnie produkcja zwierzęca w zakresie: byki do opasu, wolce 2-letnie i starsze, jałówki do opasu 2-letnie i starsze, byczki od 1 do 2 lat, jałówki od 1 do 2 lat, owce 1 roczne i starsze, mleko krowie, mleko owcze, mleko kozie, kozy 1 roczne i starsze, konie, tuczniki o wadze 50 kg i więcej, warchlaki do tuczu o wadze od 20 do 50 kg w kolumnie 9 tabeli „Szkody w produkcji roślinnej" należy wprowadzić wartości zgodnie z podanym algorytmem dla ww. upraw. </a:t>
            </a:r>
            <a:r>
              <a:rPr lang="pl-PL" sz="1500" u="sng" dirty="0">
                <a:latin typeface="Times New Roman" panose="02020603050405020304" pitchFamily="18" charset="0"/>
                <a:cs typeface="Times New Roman" panose="02020603050405020304" pitchFamily="18" charset="0"/>
              </a:rPr>
              <a:t>Jednocześnie należy zauważyć, że jeżeli wartość sumy kolumny 9 tabeli załącznik 1 jest większa od wartości sumy średniej rocznej produkcji zwierzęcej, tj. kolumny 6 tabeli załącznika 2 jej wartość przyjmuje wysokość sumy średniej rocznej produkcji zwierzęcej.</a:t>
            </a:r>
          </a:p>
          <a:p>
            <a:pPr algn="just">
              <a:lnSpc>
                <a:spcPct val="100000"/>
              </a:lnSpc>
            </a:pPr>
            <a:r>
              <a:rPr lang="pl-PL" sz="1800" b="1" dirty="0">
                <a:latin typeface="Times New Roman" panose="02020603050405020304" pitchFamily="18" charset="0"/>
                <a:cs typeface="Times New Roman" panose="02020603050405020304" pitchFamily="18" charset="0"/>
              </a:rPr>
              <a:t>Wartość kolumny 9 jest równa wartości kolumny 11.</a:t>
            </a:r>
            <a:endParaRPr lang="pl-PL" sz="1800" b="1" dirty="0"/>
          </a:p>
        </p:txBody>
      </p:sp>
      <p:sp>
        <p:nvSpPr>
          <p:cNvPr id="4" name="Symbol zastępczy zawartości 3">
            <a:extLst>
              <a:ext uri="{FF2B5EF4-FFF2-40B4-BE49-F238E27FC236}">
                <a16:creationId xmlns:a16="http://schemas.microsoft.com/office/drawing/2014/main" id="{381425BD-D579-4F90-99A1-260538459281}"/>
              </a:ext>
            </a:extLst>
          </p:cNvPr>
          <p:cNvSpPr>
            <a:spLocks noGrp="1"/>
          </p:cNvSpPr>
          <p:nvPr>
            <p:ph sz="half" idx="4294967295"/>
          </p:nvPr>
        </p:nvSpPr>
        <p:spPr>
          <a:xfrm>
            <a:off x="204159" y="1850779"/>
            <a:ext cx="11783682" cy="2544319"/>
          </a:xfrm>
        </p:spPr>
        <p:txBody>
          <a:bodyPr>
            <a:noAutofit/>
          </a:bodyPr>
          <a:lstStyle/>
          <a:p>
            <a:pPr marL="0" indent="0" algn="just">
              <a:lnSpc>
                <a:spcPct val="100000"/>
              </a:lnSpc>
              <a:buNone/>
            </a:pPr>
            <a:r>
              <a:rPr lang="pl-PL" sz="1500" dirty="0">
                <a:latin typeface="Times New Roman" panose="02020603050405020304" pitchFamily="18" charset="0"/>
                <a:cs typeface="Times New Roman" panose="02020603050405020304" pitchFamily="18" charset="0"/>
              </a:rPr>
              <a:t>W przypadku szacowania szkód w produkcji roślinnej w zakresie: rośliny pastewne objętościowe na gruntach ornych, okopowe pastewne na pasze, buraki pastewne na pasze, brukiew pastewna na pasze, marchew pastewna na pasze, dynia pastewna na pasze, pozostałe okopowe pastewne na pasze, kukurydza pastewna na zielonkę, zboża na zielonkę i mieszanki zbóż z innymi roślinami na zielonkę, trawy w uprawie polowej na zielonkę, strączkowe na zielonkę, motylkowe drobnonasienne na zielonkę, mieszanki motylkowych z trawami, pozostałe polowe uprawy pastewne na zielonkę, rośliny pastewne objętościowe z użytków zielonych (uprawa lub zielonka), rośliny pastewne objętościowe z łąk - zielonka, rośliny pastewne objętościowe z pastwisk, rośliny pastewne objętościowe z pastwisk pielęgnowanych, rośliny pastewne objętościowe z pastwisk niepielęgnowanych, kukurydza (sucha i wilgotna) na ziarno, proso na ziarno, strączkowe pastewne na nasiona suche, groch pastewny (peluszka) na nasiona suche, pozostałe strączkowe pastewne na nasiona suche, mieszanki strączkowych z innymi roślinami ogółem na nasiona suche, mieszanki strączkowych z innymi roślinami jare na nasiona suche, mieszanki strączkowych z innymi roślinami ozime na nasiona suche,</a:t>
            </a:r>
          </a:p>
        </p:txBody>
      </p:sp>
      <p:pic>
        <p:nvPicPr>
          <p:cNvPr id="5" name="Obraz 4">
            <a:extLst>
              <a:ext uri="{FF2B5EF4-FFF2-40B4-BE49-F238E27FC236}">
                <a16:creationId xmlns:a16="http://schemas.microsoft.com/office/drawing/2014/main" id="{524268AE-2283-4FBA-9FFD-A63987935447}"/>
              </a:ext>
            </a:extLst>
          </p:cNvPr>
          <p:cNvPicPr>
            <a:picLocks noChangeAspect="1"/>
          </p:cNvPicPr>
          <p:nvPr/>
        </p:nvPicPr>
        <p:blipFill>
          <a:blip r:embed="rId2"/>
          <a:stretch>
            <a:fillRect/>
          </a:stretch>
        </p:blipFill>
        <p:spPr>
          <a:xfrm>
            <a:off x="0" y="0"/>
            <a:ext cx="4696691" cy="1250614"/>
          </a:xfrm>
          <a:prstGeom prst="rect">
            <a:avLst/>
          </a:prstGeom>
        </p:spPr>
      </p:pic>
      <p:pic>
        <p:nvPicPr>
          <p:cNvPr id="6" name="Obraz 5">
            <a:extLst>
              <a:ext uri="{FF2B5EF4-FFF2-40B4-BE49-F238E27FC236}">
                <a16:creationId xmlns:a16="http://schemas.microsoft.com/office/drawing/2014/main" id="{40F71D82-DAED-4E8C-8820-DEFDBE2B11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4709" y="3992408"/>
            <a:ext cx="3853132" cy="2465565"/>
          </a:xfrm>
          <a:prstGeom prst="rect">
            <a:avLst/>
          </a:prstGeom>
          <a:ln>
            <a:noFill/>
          </a:ln>
          <a:effectLst>
            <a:outerShdw blurRad="292100" dist="139700" dir="2700000" algn="tl" rotWithShape="0">
              <a:srgbClr val="333333">
                <a:alpha val="65000"/>
              </a:srgbClr>
            </a:outerShdw>
          </a:effectLst>
        </p:spPr>
      </p:pic>
      <p:sp>
        <p:nvSpPr>
          <p:cNvPr id="14" name="Prostokąt: zaokrąglone rogi 13">
            <a:extLst>
              <a:ext uri="{FF2B5EF4-FFF2-40B4-BE49-F238E27FC236}">
                <a16:creationId xmlns:a16="http://schemas.microsoft.com/office/drawing/2014/main" id="{43B20C11-9663-4CAD-B1F4-2CDD12041DFF}"/>
              </a:ext>
            </a:extLst>
          </p:cNvPr>
          <p:cNvSpPr/>
          <p:nvPr/>
        </p:nvSpPr>
        <p:spPr>
          <a:xfrm>
            <a:off x="8134709" y="5517392"/>
            <a:ext cx="1536627" cy="15939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zaokrąglone rogi 14">
            <a:extLst>
              <a:ext uri="{FF2B5EF4-FFF2-40B4-BE49-F238E27FC236}">
                <a16:creationId xmlns:a16="http://schemas.microsoft.com/office/drawing/2014/main" id="{9079BE84-F407-449C-A18D-C2E26884E237}"/>
              </a:ext>
            </a:extLst>
          </p:cNvPr>
          <p:cNvSpPr/>
          <p:nvPr/>
        </p:nvSpPr>
        <p:spPr>
          <a:xfrm>
            <a:off x="10804688" y="5517391"/>
            <a:ext cx="1183153" cy="15939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7" name="Łącznik: zakrzywiony 16">
            <a:extLst>
              <a:ext uri="{FF2B5EF4-FFF2-40B4-BE49-F238E27FC236}">
                <a16:creationId xmlns:a16="http://schemas.microsoft.com/office/drawing/2014/main" id="{6C158F15-71BB-4858-A9A2-459230A9BD91}"/>
              </a:ext>
            </a:extLst>
          </p:cNvPr>
          <p:cNvCxnSpPr>
            <a:cxnSpLocks/>
            <a:stCxn id="14" idx="2"/>
            <a:endCxn id="15" idx="2"/>
          </p:cNvCxnSpPr>
          <p:nvPr/>
        </p:nvCxnSpPr>
        <p:spPr>
          <a:xfrm rot="5400000" flipH="1" flipV="1">
            <a:off x="10149643" y="4430162"/>
            <a:ext cx="1" cy="2493242"/>
          </a:xfrm>
          <a:prstGeom prst="curvedConnector3">
            <a:avLst>
              <a:gd name="adj1" fmla="val -22860000000"/>
            </a:avLst>
          </a:prstGeom>
          <a:ln>
            <a:tailEnd type="triangle"/>
          </a:ln>
        </p:spPr>
        <p:style>
          <a:lnRef idx="3">
            <a:schemeClr val="dk1"/>
          </a:lnRef>
          <a:fillRef idx="0">
            <a:schemeClr val="dk1"/>
          </a:fillRef>
          <a:effectRef idx="2">
            <a:schemeClr val="dk1"/>
          </a:effectRef>
          <a:fontRef idx="minor">
            <a:schemeClr val="tx1"/>
          </a:fontRef>
        </p:style>
      </p:cxnSp>
      <p:cxnSp>
        <p:nvCxnSpPr>
          <p:cNvPr id="19" name="Łącznik: zakrzywiony 18">
            <a:extLst>
              <a:ext uri="{FF2B5EF4-FFF2-40B4-BE49-F238E27FC236}">
                <a16:creationId xmlns:a16="http://schemas.microsoft.com/office/drawing/2014/main" id="{05E3883D-1E03-49A9-B909-5372B5B409FF}"/>
              </a:ext>
            </a:extLst>
          </p:cNvPr>
          <p:cNvCxnSpPr>
            <a:cxnSpLocks/>
          </p:cNvCxnSpPr>
          <p:nvPr/>
        </p:nvCxnSpPr>
        <p:spPr>
          <a:xfrm rot="16200000" flipV="1">
            <a:off x="10080101" y="4203663"/>
            <a:ext cx="12700" cy="2468066"/>
          </a:xfrm>
          <a:prstGeom prst="curvedConnector3">
            <a:avLst>
              <a:gd name="adj1" fmla="val 1800000"/>
            </a:avLst>
          </a:prstGeom>
          <a:ln>
            <a:tailEnd type="triangle"/>
          </a:ln>
        </p:spPr>
        <p:style>
          <a:lnRef idx="3">
            <a:schemeClr val="dk1"/>
          </a:lnRef>
          <a:fillRef idx="0">
            <a:schemeClr val="dk1"/>
          </a:fillRef>
          <a:effectRef idx="2">
            <a:schemeClr val="dk1"/>
          </a:effectRef>
          <a:fontRef idx="minor">
            <a:schemeClr val="tx1"/>
          </a:fontRef>
        </p:style>
      </p:cxnSp>
      <p:sp>
        <p:nvSpPr>
          <p:cNvPr id="12" name="Prostokąt 11"/>
          <p:cNvSpPr/>
          <p:nvPr/>
        </p:nvSpPr>
        <p:spPr>
          <a:xfrm>
            <a:off x="465491" y="896671"/>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13" name="Prostokąt 12"/>
          <p:cNvSpPr/>
          <p:nvPr/>
        </p:nvSpPr>
        <p:spPr>
          <a:xfrm>
            <a:off x="357660" y="1533751"/>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 kolumna 9</a:t>
            </a:r>
          </a:p>
        </p:txBody>
      </p:sp>
    </p:spTree>
    <p:extLst>
      <p:ext uri="{BB962C8B-B14F-4D97-AF65-F5344CB8AC3E}">
        <p14:creationId xmlns:p14="http://schemas.microsoft.com/office/powerpoint/2010/main" val="452052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ymbol zastępczy zawartości 8">
            <a:extLst>
              <a:ext uri="{FF2B5EF4-FFF2-40B4-BE49-F238E27FC236}">
                <a16:creationId xmlns:a16="http://schemas.microsoft.com/office/drawing/2014/main" id="{BAC8E59C-2131-4184-A4C6-9C43F0A6D966}"/>
              </a:ext>
            </a:extLst>
          </p:cNvPr>
          <p:cNvSpPr>
            <a:spLocks noGrp="1"/>
          </p:cNvSpPr>
          <p:nvPr>
            <p:ph sz="half" idx="1"/>
          </p:nvPr>
        </p:nvSpPr>
        <p:spPr>
          <a:xfrm>
            <a:off x="357660" y="2421687"/>
            <a:ext cx="10885099" cy="3548992"/>
          </a:xfrm>
        </p:spPr>
        <p:txBody>
          <a:bodyPr>
            <a:norm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Koszty poniesione z tytułu niezebrania plonów w wyniku wystąpienia szkód np. koszty związane z zakupem sadzonek truskawek lub innych roślin o okresie użytkowania 2 - 5 lat oraz pasz, o ile ten zakup wynika z ujemnego bilansu paszowego w gospodarstwie rolnym spowodowanego szkodami powstałymi w wyniku niekorzystnego zjawiska atmosferycznego, ilość nabytych pasz nie może przekroczyć ilości pasz nie wyprodukowanych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w gospodarstwie, w związku z wystąpieniem niekorzystnego zjawiska atmosferycznego, wynikające z danych rachunkowych, innej ewidencji lub dokumentów będących w posiadaniu producenta rolnego. </a:t>
            </a:r>
          </a:p>
        </p:txBody>
      </p:sp>
      <p:pic>
        <p:nvPicPr>
          <p:cNvPr id="10" name="Obraz 9">
            <a:extLst>
              <a:ext uri="{FF2B5EF4-FFF2-40B4-BE49-F238E27FC236}">
                <a16:creationId xmlns:a16="http://schemas.microsoft.com/office/drawing/2014/main" id="{9EA715ED-8908-4A1C-A549-2366C31F7202}"/>
              </a:ext>
            </a:extLst>
          </p:cNvPr>
          <p:cNvPicPr>
            <a:picLocks noChangeAspect="1"/>
          </p:cNvPicPr>
          <p:nvPr/>
        </p:nvPicPr>
        <p:blipFill>
          <a:blip r:embed="rId2"/>
          <a:stretch>
            <a:fillRect/>
          </a:stretch>
        </p:blipFill>
        <p:spPr>
          <a:xfrm>
            <a:off x="0" y="0"/>
            <a:ext cx="4696691" cy="1250614"/>
          </a:xfrm>
          <a:prstGeom prst="rect">
            <a:avLst/>
          </a:prstGeom>
        </p:spPr>
      </p:pic>
      <p:sp>
        <p:nvSpPr>
          <p:cNvPr id="2" name="Symbol zastępczy numeru slajdu 1"/>
          <p:cNvSpPr>
            <a:spLocks noGrp="1"/>
          </p:cNvSpPr>
          <p:nvPr>
            <p:ph type="sldNum" sz="quarter" idx="12"/>
          </p:nvPr>
        </p:nvSpPr>
        <p:spPr/>
        <p:txBody>
          <a:bodyPr/>
          <a:lstStyle/>
          <a:p>
            <a:fld id="{FA4B6E15-F33A-46C2-8134-D5B4F352C12C}" type="slidenum">
              <a:rPr lang="pl-PL" smtClean="0"/>
              <a:t>31</a:t>
            </a:fld>
            <a:endParaRPr lang="pl-PL"/>
          </a:p>
        </p:txBody>
      </p:sp>
      <p:sp>
        <p:nvSpPr>
          <p:cNvPr id="6" name="Prostokąt 5"/>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57660" y="1713801"/>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 kolumna 13</a:t>
            </a:r>
          </a:p>
        </p:txBody>
      </p:sp>
    </p:spTree>
    <p:extLst>
      <p:ext uri="{BB962C8B-B14F-4D97-AF65-F5344CB8AC3E}">
        <p14:creationId xmlns:p14="http://schemas.microsoft.com/office/powerpoint/2010/main" val="1876496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101904" y="2288352"/>
            <a:ext cx="11885763" cy="5609725"/>
          </a:xfrm>
        </p:spPr>
        <p:txBody>
          <a:bodyPr>
            <a:noAutofit/>
          </a:bodyPr>
          <a:lstStyle/>
          <a:p>
            <a:pPr marL="0" indent="0" algn="just">
              <a:lnSpc>
                <a:spcPct val="100000"/>
              </a:lnSpc>
              <a:spcBef>
                <a:spcPts val="1800"/>
              </a:spcBef>
              <a:buNone/>
            </a:pPr>
            <a:r>
              <a:rPr lang="pl-PL" sz="1800" u="sng" dirty="0">
                <a:latin typeface="Times New Roman" panose="02020603050405020304" pitchFamily="18" charset="0"/>
                <a:cs typeface="Times New Roman" panose="02020603050405020304" pitchFamily="18" charset="0"/>
              </a:rPr>
              <a:t>W przypadku kilkakrotnego uszkodzenia tej samej uprawy </a:t>
            </a:r>
            <a:r>
              <a:rPr lang="pl-PL" sz="1800" dirty="0">
                <a:latin typeface="Times New Roman" panose="02020603050405020304" pitchFamily="18" charset="0"/>
                <a:cs typeface="Times New Roman" panose="02020603050405020304" pitchFamily="18" charset="0"/>
              </a:rPr>
              <a:t>wysokość każdej następnej szkody ustala się z uwzględnieniem wysokości poprzednio ustalonych szkód, w skali całego gospodarstwa rolnego w odniesieniu do średniej rocznej produkcji rolnej w gospodarstwie rolnym lub dziale specjalnym produkcji rolnej z trzech lat poprzedzających rok, w którym wystąpiły szkody albo z trzech lat w okresie pięcioletnim, z pominięciem roku o najwyższej i najniższej wielkości produkcji. </a:t>
            </a:r>
          </a:p>
          <a:p>
            <a:pPr marL="0" indent="0" algn="just">
              <a:lnSpc>
                <a:spcPct val="100000"/>
              </a:lnSpc>
              <a:spcBef>
                <a:spcPts val="1800"/>
              </a:spcBef>
              <a:buNone/>
            </a:pPr>
            <a:endParaRPr lang="pl-PL" sz="1800" dirty="0">
              <a:latin typeface="Times New Roman" panose="02020603050405020304" pitchFamily="18" charset="0"/>
              <a:cs typeface="Times New Roman" panose="02020603050405020304" pitchFamily="18" charset="0"/>
            </a:endParaRPr>
          </a:p>
          <a:p>
            <a:pPr marL="0" indent="0" algn="just">
              <a:lnSpc>
                <a:spcPct val="100000"/>
              </a:lnSpc>
              <a:spcBef>
                <a:spcPts val="1800"/>
              </a:spcBef>
              <a:buNone/>
            </a:pPr>
            <a:r>
              <a:rPr lang="pl-PL" sz="1800" dirty="0">
                <a:latin typeface="Times New Roman" panose="02020603050405020304" pitchFamily="18" charset="0"/>
                <a:cs typeface="Times New Roman" panose="02020603050405020304" pitchFamily="18" charset="0"/>
              </a:rPr>
              <a:t>W takim przypadku w kolejnym protokole wysokość szkód powinna zostać pomniejszona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o szkody wykazane w poprzednich protokołach w odniesieniu do tej samej uprawy rolnej. </a:t>
            </a:r>
          </a:p>
        </p:txBody>
      </p:sp>
      <p:pic>
        <p:nvPicPr>
          <p:cNvPr id="5" name="Obraz 4">
            <a:extLst>
              <a:ext uri="{FF2B5EF4-FFF2-40B4-BE49-F238E27FC236}">
                <a16:creationId xmlns:a16="http://schemas.microsoft.com/office/drawing/2014/main" id="{27306AB9-FD63-46E5-A645-C2EAA765ECEC}"/>
              </a:ext>
            </a:extLst>
          </p:cNvPr>
          <p:cNvPicPr>
            <a:picLocks noChangeAspect="1"/>
          </p:cNvPicPr>
          <p:nvPr/>
        </p:nvPicPr>
        <p:blipFill>
          <a:blip r:embed="rId2"/>
          <a:stretch>
            <a:fillRect/>
          </a:stretch>
        </p:blipFill>
        <p:spPr>
          <a:xfrm>
            <a:off x="0" y="0"/>
            <a:ext cx="4175185" cy="1111750"/>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32</a:t>
            </a:fld>
            <a:endParaRPr lang="pl-PL"/>
          </a:p>
        </p:txBody>
      </p:sp>
      <p:sp>
        <p:nvSpPr>
          <p:cNvPr id="6" name="Prostokąt 5"/>
          <p:cNvSpPr/>
          <p:nvPr/>
        </p:nvSpPr>
        <p:spPr>
          <a:xfrm>
            <a:off x="498807" y="1080972"/>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66896" y="1700051"/>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a:t>
            </a:r>
          </a:p>
        </p:txBody>
      </p:sp>
    </p:spTree>
    <p:extLst>
      <p:ext uri="{BB962C8B-B14F-4D97-AF65-F5344CB8AC3E}">
        <p14:creationId xmlns:p14="http://schemas.microsoft.com/office/powerpoint/2010/main" val="2099823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101904" y="2288352"/>
            <a:ext cx="11885763" cy="5609725"/>
          </a:xfrm>
        </p:spPr>
        <p:txBody>
          <a:bodyPr>
            <a:noAutofit/>
          </a:bodyPr>
          <a:lstStyle/>
          <a:p>
            <a:pPr marL="0" lvl="0" indent="0" algn="just">
              <a:lnSpc>
                <a:spcPct val="100000"/>
              </a:lnSpc>
              <a:spcBef>
                <a:spcPts val="1800"/>
              </a:spcBef>
              <a:buNone/>
            </a:pPr>
            <a:r>
              <a:rPr lang="pl-PL" sz="1800" u="sng" dirty="0">
                <a:solidFill>
                  <a:prstClr val="black"/>
                </a:solidFill>
                <a:latin typeface="Times New Roman" panose="02020603050405020304" pitchFamily="18" charset="0"/>
                <a:cs typeface="Times New Roman" panose="02020603050405020304" pitchFamily="18" charset="0"/>
              </a:rPr>
              <a:t>Jeżeli w poprzednim protokole oszacowane przez komisje szkody były niższe niż 30%, komisja w kolejnym protokole może podać łączną wartość i poziom szkód w skali gospodarstwa w odniesieniu do wszystkich niekorzystnych zjawisk atmosferycznych. </a:t>
            </a:r>
            <a:r>
              <a:rPr lang="pl-PL" sz="1800" dirty="0">
                <a:solidFill>
                  <a:prstClr val="black"/>
                </a:solidFill>
                <a:latin typeface="Times New Roman" panose="02020603050405020304" pitchFamily="18" charset="0"/>
                <a:cs typeface="Times New Roman" panose="02020603050405020304" pitchFamily="18" charset="0"/>
              </a:rPr>
              <a:t>W tym przypadku w protokole powinny być także wyodrębnione wartości szkód i ich poziom w skali gospodarstwa z wyodrębnieniem dla każdego niekorzystnego zjawiska (</a:t>
            </a:r>
            <a:r>
              <a:rPr lang="pl-PL" sz="1800" b="1" dirty="0">
                <a:solidFill>
                  <a:prstClr val="black"/>
                </a:solidFill>
                <a:latin typeface="Times New Roman" panose="02020603050405020304" pitchFamily="18" charset="0"/>
                <a:cs typeface="Times New Roman" panose="02020603050405020304" pitchFamily="18" charset="0"/>
              </a:rPr>
              <a:t>zał. 1c</a:t>
            </a:r>
            <a:r>
              <a:rPr lang="pl-PL" sz="1800" dirty="0">
                <a:solidFill>
                  <a:prstClr val="black"/>
                </a:solidFill>
                <a:latin typeface="Times New Roman" panose="02020603050405020304" pitchFamily="18" charset="0"/>
                <a:cs typeface="Times New Roman" panose="02020603050405020304" pitchFamily="18" charset="0"/>
              </a:rPr>
              <a:t>).</a:t>
            </a:r>
            <a:endParaRPr lang="pl-PL" sz="1800" dirty="0">
              <a:latin typeface="Times New Roman" panose="02020603050405020304" pitchFamily="18" charset="0"/>
              <a:cs typeface="Times New Roman" panose="02020603050405020304" pitchFamily="18" charset="0"/>
            </a:endParaRPr>
          </a:p>
          <a:p>
            <a:pPr marL="0" indent="0" algn="just">
              <a:lnSpc>
                <a:spcPct val="100000"/>
              </a:lnSpc>
              <a:spcBef>
                <a:spcPts val="1800"/>
              </a:spcBef>
              <a:buNone/>
            </a:pPr>
            <a:r>
              <a:rPr lang="pl-PL" sz="1800" dirty="0">
                <a:latin typeface="Times New Roman" panose="02020603050405020304" pitchFamily="18" charset="0"/>
                <a:cs typeface="Times New Roman" panose="02020603050405020304" pitchFamily="18" charset="0"/>
              </a:rPr>
              <a:t>W przypadku wystąpienia kilku niekorzystnych zjawisk atmosferycznych w danym gospodarstwie rolnym, komisja może sporządzić </a:t>
            </a:r>
            <a:r>
              <a:rPr lang="pl-PL" sz="1800" u="sng" dirty="0">
                <a:latin typeface="Times New Roman" panose="02020603050405020304" pitchFamily="18" charset="0"/>
                <a:cs typeface="Times New Roman" panose="02020603050405020304" pitchFamily="18" charset="0"/>
              </a:rPr>
              <a:t>protokół łączony</a:t>
            </a:r>
            <a:r>
              <a:rPr lang="pl-PL" sz="1800" dirty="0">
                <a:latin typeface="Times New Roman" panose="02020603050405020304" pitchFamily="18" charset="0"/>
                <a:cs typeface="Times New Roman" panose="02020603050405020304" pitchFamily="18" charset="0"/>
              </a:rPr>
              <a:t>, wyłącznie w sytuacji gdy straty spowodowane </a:t>
            </a:r>
            <a:r>
              <a:rPr lang="pl-PL" sz="1800" u="sng" dirty="0">
                <a:latin typeface="Times New Roman" panose="02020603050405020304" pitchFamily="18" charset="0"/>
                <a:cs typeface="Times New Roman" panose="02020603050405020304" pitchFamily="18" charset="0"/>
              </a:rPr>
              <a:t>przez pierwsze zjawisko nie przekraczają 30% średniej rocznej produkcji </a:t>
            </a:r>
            <a:r>
              <a:rPr lang="pl-PL" sz="1800" dirty="0">
                <a:latin typeface="Times New Roman" panose="02020603050405020304" pitchFamily="18" charset="0"/>
                <a:cs typeface="Times New Roman" panose="02020603050405020304" pitchFamily="18" charset="0"/>
              </a:rPr>
              <a:t>(zgodnie z Wytycznymi </a:t>
            </a:r>
            <a:r>
              <a:rPr lang="pl-PL" sz="1800" dirty="0" err="1">
                <a:latin typeface="Times New Roman" panose="02020603050405020304" pitchFamily="18" charset="0"/>
                <a:cs typeface="Times New Roman" panose="02020603050405020304" pitchFamily="18" charset="0"/>
              </a:rPr>
              <a:t>MRiRW</a:t>
            </a:r>
            <a:r>
              <a:rPr lang="pl-PL" sz="1800" dirty="0">
                <a:latin typeface="Times New Roman" panose="02020603050405020304" pitchFamily="18" charset="0"/>
                <a:cs typeface="Times New Roman" panose="02020603050405020304" pitchFamily="18" charset="0"/>
              </a:rPr>
              <a:t>). W takim przypadku należy:</a:t>
            </a:r>
          </a:p>
          <a:p>
            <a:pPr marL="342900" indent="-342900" algn="just">
              <a:lnSpc>
                <a:spcPct val="100000"/>
              </a:lnSpc>
              <a:spcBef>
                <a:spcPts val="1800"/>
              </a:spcBef>
              <a:buAutoNum type="arabicPeriod"/>
            </a:pPr>
            <a:r>
              <a:rPr lang="pl-PL" sz="1800" dirty="0">
                <a:latin typeface="Times New Roman" panose="02020603050405020304" pitchFamily="18" charset="0"/>
                <a:cs typeface="Times New Roman" panose="02020603050405020304" pitchFamily="18" charset="0"/>
              </a:rPr>
              <a:t>wypełnić załącznik 1c do protokołu, z wyszczególnieniem poziomu strat oraz kwot obniżenia dochodu dla każdego zjawiska,</a:t>
            </a:r>
          </a:p>
          <a:p>
            <a:pPr marL="342900" indent="-342900" algn="just">
              <a:lnSpc>
                <a:spcPct val="100000"/>
              </a:lnSpc>
              <a:spcBef>
                <a:spcPts val="1800"/>
              </a:spcBef>
              <a:buAutoNum type="arabicPeriod"/>
            </a:pPr>
            <a:r>
              <a:rPr lang="pl-PL" sz="1800" dirty="0">
                <a:latin typeface="Times New Roman" panose="02020603050405020304" pitchFamily="18" charset="0"/>
                <a:cs typeface="Times New Roman" panose="02020603050405020304" pitchFamily="18" charset="0"/>
              </a:rPr>
              <a:t>następnie przenieść zsumowane wartości do załącznika nr 1. </a:t>
            </a:r>
          </a:p>
          <a:p>
            <a:pPr marL="0" indent="0" algn="just">
              <a:lnSpc>
                <a:spcPct val="100000"/>
              </a:lnSpc>
              <a:spcBef>
                <a:spcPts val="1800"/>
              </a:spcBef>
              <a:buNone/>
            </a:pPr>
            <a:endParaRPr lang="pl-PL" sz="18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27306AB9-FD63-46E5-A645-C2EAA765ECEC}"/>
              </a:ext>
            </a:extLst>
          </p:cNvPr>
          <p:cNvPicPr>
            <a:picLocks noChangeAspect="1"/>
          </p:cNvPicPr>
          <p:nvPr/>
        </p:nvPicPr>
        <p:blipFill>
          <a:blip r:embed="rId2"/>
          <a:stretch>
            <a:fillRect/>
          </a:stretch>
        </p:blipFill>
        <p:spPr>
          <a:xfrm>
            <a:off x="0" y="0"/>
            <a:ext cx="4175185" cy="1111750"/>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33</a:t>
            </a:fld>
            <a:endParaRPr lang="pl-PL"/>
          </a:p>
        </p:txBody>
      </p:sp>
      <p:sp>
        <p:nvSpPr>
          <p:cNvPr id="6" name="Prostokąt 5"/>
          <p:cNvSpPr/>
          <p:nvPr/>
        </p:nvSpPr>
        <p:spPr>
          <a:xfrm>
            <a:off x="498807" y="1111750"/>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66896" y="1700051"/>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1 Wypełnianie protokołu z szacowania strat – informacje uzupełniające do załącznika 1 – </a:t>
            </a:r>
            <a:r>
              <a:rPr lang="pl-PL" b="1" dirty="0">
                <a:solidFill>
                  <a:srgbClr val="FF0000"/>
                </a:solidFill>
                <a:latin typeface="Times New Roman" panose="02020603050405020304" pitchFamily="18" charset="0"/>
                <a:cs typeface="Times New Roman" panose="02020603050405020304" pitchFamily="18" charset="0"/>
              </a:rPr>
              <a:t>protokoły łączone</a:t>
            </a:r>
          </a:p>
        </p:txBody>
      </p:sp>
    </p:spTree>
    <p:extLst>
      <p:ext uri="{BB962C8B-B14F-4D97-AF65-F5344CB8AC3E}">
        <p14:creationId xmlns:p14="http://schemas.microsoft.com/office/powerpoint/2010/main" val="1720137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04CD40-EE60-4AE9-89C2-29DFFE1108A9}"/>
              </a:ext>
            </a:extLst>
          </p:cNvPr>
          <p:cNvSpPr>
            <a:spLocks noGrp="1"/>
          </p:cNvSpPr>
          <p:nvPr>
            <p:ph type="title"/>
          </p:nvPr>
        </p:nvSpPr>
        <p:spPr>
          <a:xfrm>
            <a:off x="0" y="835457"/>
            <a:ext cx="12192000" cy="1595273"/>
          </a:xfrm>
        </p:spPr>
        <p:txBody>
          <a:bodyPr>
            <a:noAutofit/>
          </a:bodyPr>
          <a:lstStyle/>
          <a:p>
            <a:pPr algn="ctr"/>
            <a:r>
              <a:rPr lang="pl-PL" sz="2900" dirty="0">
                <a:latin typeface="Times New Roman" panose="02020603050405020304" pitchFamily="18" charset="0"/>
                <a:cs typeface="Times New Roman" panose="02020603050405020304" pitchFamily="18" charset="0"/>
              </a:rPr>
              <a:t>Załącznik 1c – wyszczególnienie poziomu i wartości szkód w uprawie dla danego zjawiska atmosferycznego w przypadku łączenia szkód niższych niż 30%</a:t>
            </a:r>
          </a:p>
        </p:txBody>
      </p:sp>
      <p:pic>
        <p:nvPicPr>
          <p:cNvPr id="5" name="Obraz 4">
            <a:extLst>
              <a:ext uri="{FF2B5EF4-FFF2-40B4-BE49-F238E27FC236}">
                <a16:creationId xmlns:a16="http://schemas.microsoft.com/office/drawing/2014/main" id="{5868F54F-70AB-40DC-91C0-5422CD19FDEE}"/>
              </a:ext>
            </a:extLst>
          </p:cNvPr>
          <p:cNvPicPr>
            <a:picLocks noChangeAspect="1"/>
          </p:cNvPicPr>
          <p:nvPr/>
        </p:nvPicPr>
        <p:blipFill>
          <a:blip r:embed="rId2"/>
          <a:stretch>
            <a:fillRect/>
          </a:stretch>
        </p:blipFill>
        <p:spPr>
          <a:xfrm>
            <a:off x="0" y="0"/>
            <a:ext cx="4696691" cy="1250614"/>
          </a:xfrm>
          <a:prstGeom prst="rect">
            <a:avLst/>
          </a:prstGeom>
        </p:spPr>
      </p:pic>
      <p:sp>
        <p:nvSpPr>
          <p:cNvPr id="11" name="Prostokąt: zaokrąglone rogi 10">
            <a:extLst>
              <a:ext uri="{FF2B5EF4-FFF2-40B4-BE49-F238E27FC236}">
                <a16:creationId xmlns:a16="http://schemas.microsoft.com/office/drawing/2014/main" id="{8CD5148E-739E-4324-96A4-5F60FA5F2B83}"/>
              </a:ext>
            </a:extLst>
          </p:cNvPr>
          <p:cNvSpPr/>
          <p:nvPr/>
        </p:nvSpPr>
        <p:spPr>
          <a:xfrm>
            <a:off x="144053" y="4589690"/>
            <a:ext cx="2176134" cy="84049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Uprawy powinny być zgodne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uprawami wykazanymi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załączniku 1 kolumnie 2</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Prostokąt: zaokrąglone rogi 21">
            <a:extLst>
              <a:ext uri="{FF2B5EF4-FFF2-40B4-BE49-F238E27FC236}">
                <a16:creationId xmlns:a16="http://schemas.microsoft.com/office/drawing/2014/main" id="{2C43DA6B-23E0-4F95-B2CA-02DE4397F5F8}"/>
              </a:ext>
            </a:extLst>
          </p:cNvPr>
          <p:cNvSpPr/>
          <p:nvPr/>
        </p:nvSpPr>
        <p:spPr>
          <a:xfrm>
            <a:off x="144053" y="3571936"/>
            <a:ext cx="2240914" cy="90253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Powierzchnia powinna być zgodna z powierzchnią wskazaną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załączniku 1 kolumnie 3</a:t>
            </a:r>
          </a:p>
        </p:txBody>
      </p:sp>
      <p:sp>
        <p:nvSpPr>
          <p:cNvPr id="27" name="Prostokąt: zaokrąglone rogi 26">
            <a:extLst>
              <a:ext uri="{FF2B5EF4-FFF2-40B4-BE49-F238E27FC236}">
                <a16:creationId xmlns:a16="http://schemas.microsoft.com/office/drawing/2014/main" id="{B2D72D0B-F83A-411C-8173-6CB1C799C0D5}"/>
              </a:ext>
            </a:extLst>
          </p:cNvPr>
          <p:cNvSpPr/>
          <p:nvPr/>
        </p:nvSpPr>
        <p:spPr>
          <a:xfrm>
            <a:off x="117820" y="2086071"/>
            <a:ext cx="2303460" cy="136985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W tych kolumnach należy wskazać zjawiska jakie wystąpiły poprzez rozwinięcie paska ze zjawiskami, straty plonu w roku wystąpienia szkody podanej w procentach oraz wartość szkód (kwotę obniżenia dochodu w wyniku szkód dla poszczególnego zjawiska)</a:t>
            </a:r>
          </a:p>
        </p:txBody>
      </p:sp>
      <p:sp>
        <p:nvSpPr>
          <p:cNvPr id="58" name="Prostokąt: zaokrąglone rogi 57">
            <a:extLst>
              <a:ext uri="{FF2B5EF4-FFF2-40B4-BE49-F238E27FC236}">
                <a16:creationId xmlns:a16="http://schemas.microsoft.com/office/drawing/2014/main" id="{34522D05-29F8-42E8-BB3F-08914BF73FC4}"/>
              </a:ext>
            </a:extLst>
          </p:cNvPr>
          <p:cNvSpPr/>
          <p:nvPr/>
        </p:nvSpPr>
        <p:spPr>
          <a:xfrm>
            <a:off x="103516" y="5545407"/>
            <a:ext cx="2224813" cy="117606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i zgodne z podpisami złożonymi na stronie 5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63" name="Prostokąt: zaokrąglone rogi 62">
            <a:extLst>
              <a:ext uri="{FF2B5EF4-FFF2-40B4-BE49-F238E27FC236}">
                <a16:creationId xmlns:a16="http://schemas.microsoft.com/office/drawing/2014/main" id="{4AE08E87-0C3B-407B-8333-6B45394B5E81}"/>
              </a:ext>
            </a:extLst>
          </p:cNvPr>
          <p:cNvSpPr/>
          <p:nvPr/>
        </p:nvSpPr>
        <p:spPr>
          <a:xfrm>
            <a:off x="9913133" y="2229531"/>
            <a:ext cx="2177972" cy="119560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tej kolumnie zsumowany jest procent strat plonu w roku wystąpienia szkody. Zsumowany procent musi być zgodny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procentem podanym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załączniku 1</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1" name="Prostokąt: zaokrąglone rogi 70">
            <a:extLst>
              <a:ext uri="{FF2B5EF4-FFF2-40B4-BE49-F238E27FC236}">
                <a16:creationId xmlns:a16="http://schemas.microsoft.com/office/drawing/2014/main" id="{244CD6EB-1E99-4BEA-A69B-5DA686A8069E}"/>
              </a:ext>
            </a:extLst>
          </p:cNvPr>
          <p:cNvSpPr/>
          <p:nvPr/>
        </p:nvSpPr>
        <p:spPr>
          <a:xfrm>
            <a:off x="9913133" y="3500004"/>
            <a:ext cx="2177972" cy="19145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tej kolumnie sumowana jest wartość szkód (kwota obniżenia dochodu w wyniku szkód). Na dole kolumny mamy sumę wszystkich szkód, która musi być zgodna z sumą kwoty obniżenia dochodu w wyniku szkód, która znajduje się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załączniku 1, kolumnie 11</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8" name="Prostokąt: zaokrąglone rogi 27">
            <a:extLst>
              <a:ext uri="{FF2B5EF4-FFF2-40B4-BE49-F238E27FC236}">
                <a16:creationId xmlns:a16="http://schemas.microsoft.com/office/drawing/2014/main" id="{C9CFB3BD-F71A-4F49-ACEE-61597096872C}"/>
              </a:ext>
            </a:extLst>
          </p:cNvPr>
          <p:cNvSpPr/>
          <p:nvPr/>
        </p:nvSpPr>
        <p:spPr>
          <a:xfrm>
            <a:off x="9946879" y="5495249"/>
            <a:ext cx="2144226" cy="96921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rolnika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zgodne ze stroną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3" name="Symbol zastępczy numeru slajdu 2"/>
          <p:cNvSpPr>
            <a:spLocks noGrp="1"/>
          </p:cNvSpPr>
          <p:nvPr>
            <p:ph type="sldNum" sz="quarter" idx="12"/>
          </p:nvPr>
        </p:nvSpPr>
        <p:spPr/>
        <p:txBody>
          <a:bodyPr/>
          <a:lstStyle/>
          <a:p>
            <a:fld id="{FA4B6E15-F33A-46C2-8134-D5B4F352C12C}" type="slidenum">
              <a:rPr lang="pl-PL" smtClean="0"/>
              <a:t>34</a:t>
            </a:fld>
            <a:endParaRPr lang="pl-PL"/>
          </a:p>
        </p:txBody>
      </p:sp>
      <p:pic>
        <p:nvPicPr>
          <p:cNvPr id="10" name="Obraz 9">
            <a:extLst>
              <a:ext uri="{FF2B5EF4-FFF2-40B4-BE49-F238E27FC236}">
                <a16:creationId xmlns:a16="http://schemas.microsoft.com/office/drawing/2014/main" id="{C36C6D59-E2B2-4AF3-9714-1ED7FB422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208" y="2326128"/>
            <a:ext cx="6613584" cy="4134825"/>
          </a:xfrm>
          <a:prstGeom prst="rect">
            <a:avLst/>
          </a:prstGeom>
          <a:ln>
            <a:noFill/>
          </a:ln>
          <a:effectLst>
            <a:outerShdw blurRad="292100" dist="139700" dir="2700000" algn="tl" rotWithShape="0">
              <a:srgbClr val="333333">
                <a:alpha val="65000"/>
              </a:srgbClr>
            </a:outerShdw>
          </a:effectLst>
        </p:spPr>
      </p:pic>
      <p:sp>
        <p:nvSpPr>
          <p:cNvPr id="13" name="Prostokąt: zaokrąglone rogi 12">
            <a:extLst>
              <a:ext uri="{FF2B5EF4-FFF2-40B4-BE49-F238E27FC236}">
                <a16:creationId xmlns:a16="http://schemas.microsoft.com/office/drawing/2014/main" id="{306A491F-3677-402C-A1F5-868734944904}"/>
              </a:ext>
            </a:extLst>
          </p:cNvPr>
          <p:cNvSpPr/>
          <p:nvPr/>
        </p:nvSpPr>
        <p:spPr>
          <a:xfrm>
            <a:off x="2961314" y="2944536"/>
            <a:ext cx="1107347" cy="271803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C1CDFB3-9863-40F2-8630-010A3D03B8AA}"/>
              </a:ext>
            </a:extLst>
          </p:cNvPr>
          <p:cNvSpPr/>
          <p:nvPr/>
        </p:nvSpPr>
        <p:spPr>
          <a:xfrm>
            <a:off x="4472902" y="2491530"/>
            <a:ext cx="4050313" cy="317103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zaokrąglone rogi 31">
            <a:extLst>
              <a:ext uri="{FF2B5EF4-FFF2-40B4-BE49-F238E27FC236}">
                <a16:creationId xmlns:a16="http://schemas.microsoft.com/office/drawing/2014/main" id="{CE775E94-99BA-481F-B536-C103170D08D5}"/>
              </a:ext>
            </a:extLst>
          </p:cNvPr>
          <p:cNvSpPr/>
          <p:nvPr/>
        </p:nvSpPr>
        <p:spPr>
          <a:xfrm>
            <a:off x="8548592" y="2696480"/>
            <a:ext cx="378863" cy="296608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53114449-600B-42B2-9E8A-7413B5B3A421}"/>
              </a:ext>
            </a:extLst>
          </p:cNvPr>
          <p:cNvSpPr/>
          <p:nvPr/>
        </p:nvSpPr>
        <p:spPr>
          <a:xfrm>
            <a:off x="8958476" y="2696480"/>
            <a:ext cx="429857" cy="296608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6DB96534-4AF4-47E5-A7EC-743CD632FA52}"/>
              </a:ext>
            </a:extLst>
          </p:cNvPr>
          <p:cNvSpPr/>
          <p:nvPr/>
        </p:nvSpPr>
        <p:spPr>
          <a:xfrm>
            <a:off x="2797350" y="5757590"/>
            <a:ext cx="4215846" cy="70336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rostokąt: zaokrąglone rogi 34">
            <a:extLst>
              <a:ext uri="{FF2B5EF4-FFF2-40B4-BE49-F238E27FC236}">
                <a16:creationId xmlns:a16="http://schemas.microsoft.com/office/drawing/2014/main" id="{875A5737-AF6C-4AD1-BBC1-87BEB5EF6923}"/>
              </a:ext>
            </a:extLst>
          </p:cNvPr>
          <p:cNvSpPr/>
          <p:nvPr/>
        </p:nvSpPr>
        <p:spPr>
          <a:xfrm>
            <a:off x="8056926" y="5893655"/>
            <a:ext cx="1107347" cy="47957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7" name="Łącznik prosty ze strzałką 16">
            <a:extLst>
              <a:ext uri="{FF2B5EF4-FFF2-40B4-BE49-F238E27FC236}">
                <a16:creationId xmlns:a16="http://schemas.microsoft.com/office/drawing/2014/main" id="{9A31F12D-DDBB-4057-A9B6-5BE1DB402AD0}"/>
              </a:ext>
            </a:extLst>
          </p:cNvPr>
          <p:cNvCxnSpPr>
            <a:stCxn id="27" idx="3"/>
          </p:cNvCxnSpPr>
          <p:nvPr/>
        </p:nvCxnSpPr>
        <p:spPr>
          <a:xfrm>
            <a:off x="2421280" y="2770997"/>
            <a:ext cx="3753017" cy="12473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Łącznik prosty ze strzałką 20">
            <a:extLst>
              <a:ext uri="{FF2B5EF4-FFF2-40B4-BE49-F238E27FC236}">
                <a16:creationId xmlns:a16="http://schemas.microsoft.com/office/drawing/2014/main" id="{F54EB429-E64B-4843-B652-28580307D858}"/>
              </a:ext>
            </a:extLst>
          </p:cNvPr>
          <p:cNvCxnSpPr>
            <a:stCxn id="11" idx="3"/>
          </p:cNvCxnSpPr>
          <p:nvPr/>
        </p:nvCxnSpPr>
        <p:spPr>
          <a:xfrm flipV="1">
            <a:off x="2320187" y="4291379"/>
            <a:ext cx="993464" cy="7185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0" name="Prostokąt: zaokrąglone rogi 39">
            <a:extLst>
              <a:ext uri="{FF2B5EF4-FFF2-40B4-BE49-F238E27FC236}">
                <a16:creationId xmlns:a16="http://schemas.microsoft.com/office/drawing/2014/main" id="{BBE32398-E89B-400B-9454-8378D2D31D50}"/>
              </a:ext>
            </a:extLst>
          </p:cNvPr>
          <p:cNvSpPr/>
          <p:nvPr/>
        </p:nvSpPr>
        <p:spPr>
          <a:xfrm>
            <a:off x="4068661" y="2491530"/>
            <a:ext cx="400177" cy="316150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5" name="Łącznik prosty ze strzałką 24">
            <a:extLst>
              <a:ext uri="{FF2B5EF4-FFF2-40B4-BE49-F238E27FC236}">
                <a16:creationId xmlns:a16="http://schemas.microsoft.com/office/drawing/2014/main" id="{94AC2209-DB13-4112-A362-BFFC4770D29D}"/>
              </a:ext>
            </a:extLst>
          </p:cNvPr>
          <p:cNvCxnSpPr>
            <a:stCxn id="22" idx="3"/>
          </p:cNvCxnSpPr>
          <p:nvPr/>
        </p:nvCxnSpPr>
        <p:spPr>
          <a:xfrm flipV="1">
            <a:off x="2384967" y="2696480"/>
            <a:ext cx="1855800" cy="13267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Łącznik prosty ze strzałką 28">
            <a:extLst>
              <a:ext uri="{FF2B5EF4-FFF2-40B4-BE49-F238E27FC236}">
                <a16:creationId xmlns:a16="http://schemas.microsoft.com/office/drawing/2014/main" id="{D6CC77E5-1B30-408E-945D-DF318B2C8AC7}"/>
              </a:ext>
            </a:extLst>
          </p:cNvPr>
          <p:cNvCxnSpPr>
            <a:cxnSpLocks/>
            <a:stCxn id="58" idx="3"/>
            <a:endCxn id="34" idx="1"/>
          </p:cNvCxnSpPr>
          <p:nvPr/>
        </p:nvCxnSpPr>
        <p:spPr>
          <a:xfrm flipV="1">
            <a:off x="2328329" y="6109272"/>
            <a:ext cx="469021" cy="241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Łącznik prosty ze strzałką 37">
            <a:extLst>
              <a:ext uri="{FF2B5EF4-FFF2-40B4-BE49-F238E27FC236}">
                <a16:creationId xmlns:a16="http://schemas.microsoft.com/office/drawing/2014/main" id="{995C0A64-6247-417C-A6DA-D947C6F0BC85}"/>
              </a:ext>
            </a:extLst>
          </p:cNvPr>
          <p:cNvCxnSpPr>
            <a:stCxn id="63" idx="1"/>
          </p:cNvCxnSpPr>
          <p:nvPr/>
        </p:nvCxnSpPr>
        <p:spPr>
          <a:xfrm flipH="1">
            <a:off x="8808440" y="2827333"/>
            <a:ext cx="1104693" cy="81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Łącznik prosty ze strzałką 40">
            <a:extLst>
              <a:ext uri="{FF2B5EF4-FFF2-40B4-BE49-F238E27FC236}">
                <a16:creationId xmlns:a16="http://schemas.microsoft.com/office/drawing/2014/main" id="{060D77CD-022F-441D-A7FD-5FF6A93D841B}"/>
              </a:ext>
            </a:extLst>
          </p:cNvPr>
          <p:cNvCxnSpPr>
            <a:stCxn id="71" idx="1"/>
            <a:endCxn id="33" idx="3"/>
          </p:cNvCxnSpPr>
          <p:nvPr/>
        </p:nvCxnSpPr>
        <p:spPr>
          <a:xfrm flipH="1" flipV="1">
            <a:off x="9388333" y="4179525"/>
            <a:ext cx="524800" cy="2777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Łącznik prosty ze strzałką 42">
            <a:extLst>
              <a:ext uri="{FF2B5EF4-FFF2-40B4-BE49-F238E27FC236}">
                <a16:creationId xmlns:a16="http://schemas.microsoft.com/office/drawing/2014/main" id="{ECA3B085-8AA2-4F1F-9FC2-555D37B9A823}"/>
              </a:ext>
            </a:extLst>
          </p:cNvPr>
          <p:cNvCxnSpPr>
            <a:stCxn id="28" idx="1"/>
            <a:endCxn id="35" idx="3"/>
          </p:cNvCxnSpPr>
          <p:nvPr/>
        </p:nvCxnSpPr>
        <p:spPr>
          <a:xfrm flipH="1">
            <a:off x="9164273" y="5979854"/>
            <a:ext cx="782606" cy="1535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31724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04B42A-F808-4688-92B9-654987FDAFAA}"/>
              </a:ext>
            </a:extLst>
          </p:cNvPr>
          <p:cNvSpPr>
            <a:spLocks noGrp="1"/>
          </p:cNvSpPr>
          <p:nvPr>
            <p:ph type="title"/>
          </p:nvPr>
        </p:nvSpPr>
        <p:spPr>
          <a:xfrm>
            <a:off x="0" y="1251142"/>
            <a:ext cx="12192000" cy="446962"/>
          </a:xfrm>
        </p:spPr>
        <p:txBody>
          <a:bodyPr>
            <a:noAutofit/>
          </a:bodyPr>
          <a:lstStyle/>
          <a:p>
            <a:pPr algn="ctr"/>
            <a:r>
              <a:rPr lang="pl-PL" sz="3400" dirty="0">
                <a:latin typeface="Times New Roman" panose="02020603050405020304" pitchFamily="18" charset="0"/>
                <a:cs typeface="Times New Roman" panose="02020603050405020304" pitchFamily="18" charset="0"/>
              </a:rPr>
              <a:t>Załącznik 2 – szkody w produkcji zwierzęcej towarowej (bez ryb) </a:t>
            </a:r>
          </a:p>
        </p:txBody>
      </p:sp>
      <p:pic>
        <p:nvPicPr>
          <p:cNvPr id="5" name="Obraz 4">
            <a:extLst>
              <a:ext uri="{FF2B5EF4-FFF2-40B4-BE49-F238E27FC236}">
                <a16:creationId xmlns:a16="http://schemas.microsoft.com/office/drawing/2014/main" id="{524268AE-2283-4FBA-9FFD-A63987935447}"/>
              </a:ext>
            </a:extLst>
          </p:cNvPr>
          <p:cNvPicPr>
            <a:picLocks noChangeAspect="1"/>
          </p:cNvPicPr>
          <p:nvPr/>
        </p:nvPicPr>
        <p:blipFill>
          <a:blip r:embed="rId2"/>
          <a:stretch>
            <a:fillRect/>
          </a:stretch>
        </p:blipFill>
        <p:spPr>
          <a:xfrm>
            <a:off x="0" y="0"/>
            <a:ext cx="4696691" cy="1250614"/>
          </a:xfrm>
          <a:prstGeom prst="rect">
            <a:avLst/>
          </a:prstGeom>
        </p:spPr>
      </p:pic>
      <p:sp>
        <p:nvSpPr>
          <p:cNvPr id="8" name="Prostokąt: zaokrąglone rogi 7">
            <a:extLst>
              <a:ext uri="{FF2B5EF4-FFF2-40B4-BE49-F238E27FC236}">
                <a16:creationId xmlns:a16="http://schemas.microsoft.com/office/drawing/2014/main" id="{9C584DFD-7F0E-4AAA-9CFF-368088325044}"/>
              </a:ext>
            </a:extLst>
          </p:cNvPr>
          <p:cNvSpPr/>
          <p:nvPr/>
        </p:nvSpPr>
        <p:spPr>
          <a:xfrm>
            <a:off x="95772" y="3867288"/>
            <a:ext cx="2176732" cy="156688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W kolumnie 2 należy dodać rodzaj produkcji zwierzęcej. Konie należy wprowadzać w pkt 22 - 24, gdzie należy ręcznie wpisać cenę w zł podaną przez rolnika</a:t>
            </a:r>
          </a:p>
        </p:txBody>
      </p:sp>
      <p:pic>
        <p:nvPicPr>
          <p:cNvPr id="12" name="Symbol zastępczy zawartości 11">
            <a:extLst>
              <a:ext uri="{FF2B5EF4-FFF2-40B4-BE49-F238E27FC236}">
                <a16:creationId xmlns:a16="http://schemas.microsoft.com/office/drawing/2014/main" id="{246FCDA5-5897-4D72-ADD0-0C0CA0F328B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75175" y="1907739"/>
            <a:ext cx="6841649" cy="4372178"/>
          </a:xfrm>
        </p:spPr>
      </p:pic>
      <p:sp>
        <p:nvSpPr>
          <p:cNvPr id="13" name="Prostokąt: zaokrąglone rogi 12">
            <a:extLst>
              <a:ext uri="{FF2B5EF4-FFF2-40B4-BE49-F238E27FC236}">
                <a16:creationId xmlns:a16="http://schemas.microsoft.com/office/drawing/2014/main" id="{AB4F1D18-6973-406C-847F-EBA4DE696671}"/>
              </a:ext>
            </a:extLst>
          </p:cNvPr>
          <p:cNvSpPr/>
          <p:nvPr/>
        </p:nvSpPr>
        <p:spPr>
          <a:xfrm>
            <a:off x="3036815" y="3050327"/>
            <a:ext cx="1384184" cy="196628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5" name="Łącznik prosty ze strzałką 14">
            <a:extLst>
              <a:ext uri="{FF2B5EF4-FFF2-40B4-BE49-F238E27FC236}">
                <a16:creationId xmlns:a16="http://schemas.microsoft.com/office/drawing/2014/main" id="{0D3DF2D6-7256-4589-BB3C-32833BA8027B}"/>
              </a:ext>
            </a:extLst>
          </p:cNvPr>
          <p:cNvCxnSpPr>
            <a:stCxn id="8" idx="3"/>
            <a:endCxn id="13" idx="1"/>
          </p:cNvCxnSpPr>
          <p:nvPr/>
        </p:nvCxnSpPr>
        <p:spPr>
          <a:xfrm flipV="1">
            <a:off x="2272504" y="4033472"/>
            <a:ext cx="764311" cy="61725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Prostokąt: zaokrąglone rogi 15">
            <a:extLst>
              <a:ext uri="{FF2B5EF4-FFF2-40B4-BE49-F238E27FC236}">
                <a16:creationId xmlns:a16="http://schemas.microsoft.com/office/drawing/2014/main" id="{87BC8E33-7B29-4588-894C-188161ABF32E}"/>
              </a:ext>
            </a:extLst>
          </p:cNvPr>
          <p:cNvSpPr/>
          <p:nvPr/>
        </p:nvSpPr>
        <p:spPr>
          <a:xfrm>
            <a:off x="4823670" y="3112316"/>
            <a:ext cx="562062" cy="1904300"/>
          </a:xfrm>
          <a:prstGeom prst="roundRect">
            <a:avLst>
              <a:gd name="adj" fmla="val 2114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zaokrąglone rogi 17">
            <a:extLst>
              <a:ext uri="{FF2B5EF4-FFF2-40B4-BE49-F238E27FC236}">
                <a16:creationId xmlns:a16="http://schemas.microsoft.com/office/drawing/2014/main" id="{C0490EB2-7906-4474-966D-DA88C30D4E93}"/>
              </a:ext>
            </a:extLst>
          </p:cNvPr>
          <p:cNvSpPr/>
          <p:nvPr/>
        </p:nvSpPr>
        <p:spPr>
          <a:xfrm>
            <a:off x="85773" y="2505438"/>
            <a:ext cx="2176732" cy="125061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W kolumnie 3 należy podać liczbę zwierząt w sztukach zgodnie z liczbą, jaką producent rolny podał we wniosku o oszacowanie szkód</a:t>
            </a:r>
          </a:p>
        </p:txBody>
      </p:sp>
      <p:cxnSp>
        <p:nvCxnSpPr>
          <p:cNvPr id="20" name="Łącznik: zakrzywiony 19">
            <a:extLst>
              <a:ext uri="{FF2B5EF4-FFF2-40B4-BE49-F238E27FC236}">
                <a16:creationId xmlns:a16="http://schemas.microsoft.com/office/drawing/2014/main" id="{C4A976E3-DE2A-432A-941B-8DF28D06FD79}"/>
              </a:ext>
            </a:extLst>
          </p:cNvPr>
          <p:cNvCxnSpPr>
            <a:cxnSpLocks/>
            <a:stCxn id="18" idx="3"/>
            <a:endCxn id="16" idx="0"/>
          </p:cNvCxnSpPr>
          <p:nvPr/>
        </p:nvCxnSpPr>
        <p:spPr>
          <a:xfrm flipV="1">
            <a:off x="2262505" y="3112316"/>
            <a:ext cx="2842196" cy="18430"/>
          </a:xfrm>
          <a:prstGeom prst="curvedConnector4">
            <a:avLst>
              <a:gd name="adj1" fmla="val 45056"/>
              <a:gd name="adj2" fmla="val 4633250"/>
            </a:avLst>
          </a:prstGeom>
          <a:ln>
            <a:tailEnd type="triangle"/>
          </a:ln>
        </p:spPr>
        <p:style>
          <a:lnRef idx="3">
            <a:schemeClr val="dk1"/>
          </a:lnRef>
          <a:fillRef idx="0">
            <a:schemeClr val="dk1"/>
          </a:fillRef>
          <a:effectRef idx="2">
            <a:schemeClr val="dk1"/>
          </a:effectRef>
          <a:fontRef idx="minor">
            <a:schemeClr val="tx1"/>
          </a:fontRef>
        </p:style>
      </p:cxnSp>
      <p:sp>
        <p:nvSpPr>
          <p:cNvPr id="30" name="Prostokąt: zaokrąglone rogi 29">
            <a:extLst>
              <a:ext uri="{FF2B5EF4-FFF2-40B4-BE49-F238E27FC236}">
                <a16:creationId xmlns:a16="http://schemas.microsoft.com/office/drawing/2014/main" id="{08CC908E-DE08-493E-8198-B81351E5F8EB}"/>
              </a:ext>
            </a:extLst>
          </p:cNvPr>
          <p:cNvSpPr/>
          <p:nvPr/>
        </p:nvSpPr>
        <p:spPr>
          <a:xfrm>
            <a:off x="6729369" y="3112316"/>
            <a:ext cx="562062" cy="1933662"/>
          </a:xfrm>
          <a:prstGeom prst="roundRect">
            <a:avLst>
              <a:gd name="adj" fmla="val 2114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33DF5DE0-C273-45CB-9B94-77EA6CDAD0ED}"/>
              </a:ext>
            </a:extLst>
          </p:cNvPr>
          <p:cNvSpPr/>
          <p:nvPr/>
        </p:nvSpPr>
        <p:spPr>
          <a:xfrm>
            <a:off x="9919495" y="2501511"/>
            <a:ext cx="2172305" cy="2503269"/>
          </a:xfrm>
          <a:prstGeom prst="roundRect">
            <a:avLst>
              <a:gd name="adj" fmla="val 12788"/>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W kolumnie 7 należy wpisać liczbę zwierząt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uwzględnieniem zwierząt, które padły z powodu wystąpienia niekorzystnego zjawiska atmosferycznego. </a:t>
            </a:r>
            <a:br>
              <a:rPr lang="pl-PL" sz="1100" dirty="0">
                <a:solidFill>
                  <a:schemeClr val="tx1"/>
                </a:solidFill>
                <a:latin typeface="Times New Roman" panose="02020603050405020304" pitchFamily="18" charset="0"/>
                <a:cs typeface="Times New Roman" panose="02020603050405020304" pitchFamily="18" charset="0"/>
              </a:rPr>
            </a:br>
            <a:endParaRPr lang="pl-PL" sz="1100" dirty="0">
              <a:solidFill>
                <a:schemeClr val="tx1"/>
              </a:solidFill>
              <a:latin typeface="Times New Roman" panose="02020603050405020304" pitchFamily="18" charset="0"/>
              <a:cs typeface="Times New Roman" panose="02020603050405020304" pitchFamily="18" charset="0"/>
            </a:endParaRPr>
          </a:p>
          <a:p>
            <a:pPr lvl="0" algn="ctr">
              <a:defRPr/>
            </a:pPr>
            <a:r>
              <a:rPr lang="pl-PL" sz="1100" dirty="0">
                <a:solidFill>
                  <a:schemeClr val="tx1"/>
                </a:solidFill>
                <a:latin typeface="Times New Roman" panose="02020603050405020304" pitchFamily="18" charset="0"/>
                <a:cs typeface="Times New Roman" panose="02020603050405020304" pitchFamily="18" charset="0"/>
              </a:rPr>
              <a:t>W przypadku wskazania mniejszej liczby zwierząt niż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kolumnie 3 należy dołączyć potwierdzenie lekarza weterynarii o przyczynie spadku produkcji zwierzęcej</a:t>
            </a:r>
          </a:p>
        </p:txBody>
      </p:sp>
      <p:cxnSp>
        <p:nvCxnSpPr>
          <p:cNvPr id="36" name="Łącznik: zakrzywiony 35">
            <a:extLst>
              <a:ext uri="{FF2B5EF4-FFF2-40B4-BE49-F238E27FC236}">
                <a16:creationId xmlns:a16="http://schemas.microsoft.com/office/drawing/2014/main" id="{95B811E2-DAC7-43C0-87B6-BDD8E28576CB}"/>
              </a:ext>
            </a:extLst>
          </p:cNvPr>
          <p:cNvCxnSpPr>
            <a:cxnSpLocks/>
            <a:stCxn id="31" idx="1"/>
            <a:endCxn id="30" idx="0"/>
          </p:cNvCxnSpPr>
          <p:nvPr/>
        </p:nvCxnSpPr>
        <p:spPr>
          <a:xfrm rot="10800000">
            <a:off x="7010401" y="3112316"/>
            <a:ext cx="2909095" cy="640830"/>
          </a:xfrm>
          <a:prstGeom prst="curvedConnector4">
            <a:avLst>
              <a:gd name="adj1" fmla="val 45170"/>
              <a:gd name="adj2" fmla="val 135672"/>
            </a:avLst>
          </a:prstGeom>
          <a:ln>
            <a:tailEnd type="triangle"/>
          </a:ln>
        </p:spPr>
        <p:style>
          <a:lnRef idx="3">
            <a:schemeClr val="dk1"/>
          </a:lnRef>
          <a:fillRef idx="0">
            <a:schemeClr val="dk1"/>
          </a:fillRef>
          <a:effectRef idx="2">
            <a:schemeClr val="dk1"/>
          </a:effectRef>
          <a:fontRef idx="minor">
            <a:schemeClr val="tx1"/>
          </a:fontRef>
        </p:style>
      </p:cxnSp>
      <p:sp>
        <p:nvSpPr>
          <p:cNvPr id="42" name="Prostokąt: zaokrąglone rogi 41">
            <a:extLst>
              <a:ext uri="{FF2B5EF4-FFF2-40B4-BE49-F238E27FC236}">
                <a16:creationId xmlns:a16="http://schemas.microsoft.com/office/drawing/2014/main" id="{D6AB762F-B324-4267-9452-11D7D64A757E}"/>
              </a:ext>
            </a:extLst>
          </p:cNvPr>
          <p:cNvSpPr/>
          <p:nvPr/>
        </p:nvSpPr>
        <p:spPr>
          <a:xfrm>
            <a:off x="2729912" y="5269987"/>
            <a:ext cx="6786912" cy="95120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88881E1D-960B-4355-B4C7-070C7EBA2230}"/>
              </a:ext>
            </a:extLst>
          </p:cNvPr>
          <p:cNvSpPr/>
          <p:nvPr/>
        </p:nvSpPr>
        <p:spPr>
          <a:xfrm>
            <a:off x="3521702" y="6250555"/>
            <a:ext cx="5203332" cy="58877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Wartości pomiędzy kolumną 3 oraz kolumną 7 mogą różnić się tylko i wyłącznie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o liczbę zwierząt, które padły w wyniku niekorzystnego zjawiska atmosferycznego</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69" name="Łącznik: zakrzywiony 68">
            <a:extLst>
              <a:ext uri="{FF2B5EF4-FFF2-40B4-BE49-F238E27FC236}">
                <a16:creationId xmlns:a16="http://schemas.microsoft.com/office/drawing/2014/main" id="{8B2E93C0-F0E2-4C21-AAD8-786DA615F230}"/>
              </a:ext>
            </a:extLst>
          </p:cNvPr>
          <p:cNvCxnSpPr>
            <a:cxnSpLocks/>
            <a:stCxn id="67" idx="0"/>
          </p:cNvCxnSpPr>
          <p:nvPr/>
        </p:nvCxnSpPr>
        <p:spPr>
          <a:xfrm rot="16200000" flipV="1">
            <a:off x="5071925" y="5199112"/>
            <a:ext cx="1233939" cy="868948"/>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71" name="Łącznik: zakrzywiony 70">
            <a:extLst>
              <a:ext uri="{FF2B5EF4-FFF2-40B4-BE49-F238E27FC236}">
                <a16:creationId xmlns:a16="http://schemas.microsoft.com/office/drawing/2014/main" id="{72CF3C2E-360D-4F60-8B28-CEFB5D55DBD0}"/>
              </a:ext>
            </a:extLst>
          </p:cNvPr>
          <p:cNvCxnSpPr>
            <a:stCxn id="67" idx="0"/>
            <a:endCxn id="30" idx="2"/>
          </p:cNvCxnSpPr>
          <p:nvPr/>
        </p:nvCxnSpPr>
        <p:spPr>
          <a:xfrm rot="5400000" flipH="1" flipV="1">
            <a:off x="5964596" y="5204751"/>
            <a:ext cx="1204577" cy="88703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3" name="Symbol zastępczy numeru slajdu 2"/>
          <p:cNvSpPr>
            <a:spLocks noGrp="1"/>
          </p:cNvSpPr>
          <p:nvPr>
            <p:ph type="sldNum" sz="quarter" idx="12"/>
          </p:nvPr>
        </p:nvSpPr>
        <p:spPr/>
        <p:txBody>
          <a:bodyPr/>
          <a:lstStyle/>
          <a:p>
            <a:fld id="{FA4B6E15-F33A-46C2-8134-D5B4F352C12C}" type="slidenum">
              <a:rPr lang="pl-PL" smtClean="0"/>
              <a:t>35</a:t>
            </a:fld>
            <a:endParaRPr lang="pl-PL"/>
          </a:p>
        </p:txBody>
      </p:sp>
      <p:sp>
        <p:nvSpPr>
          <p:cNvPr id="21" name="Prostokąt: zaokrąglone rogi 57">
            <a:extLst>
              <a:ext uri="{FF2B5EF4-FFF2-40B4-BE49-F238E27FC236}">
                <a16:creationId xmlns:a16="http://schemas.microsoft.com/office/drawing/2014/main" id="{34522D05-29F8-42E8-BB3F-08914BF73FC4}"/>
              </a:ext>
            </a:extLst>
          </p:cNvPr>
          <p:cNvSpPr/>
          <p:nvPr/>
        </p:nvSpPr>
        <p:spPr>
          <a:xfrm>
            <a:off x="95772" y="5545407"/>
            <a:ext cx="2168755" cy="117606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i zgodne z podpisami złożonymi na stronie 5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Prostokąt: zaokrąglone rogi 27">
            <a:extLst>
              <a:ext uri="{FF2B5EF4-FFF2-40B4-BE49-F238E27FC236}">
                <a16:creationId xmlns:a16="http://schemas.microsoft.com/office/drawing/2014/main" id="{C9CFB3BD-F71A-4F49-ACEE-61597096872C}"/>
              </a:ext>
            </a:extLst>
          </p:cNvPr>
          <p:cNvSpPr/>
          <p:nvPr/>
        </p:nvSpPr>
        <p:spPr>
          <a:xfrm>
            <a:off x="9947574" y="5434172"/>
            <a:ext cx="2144226" cy="96921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rolnika muszą być czytelne tzn. pełne imię i nazwisko umożliwiające rozczytanie i zgodne ze stroną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29" name="Łącznik prosty ze strzałką 28">
            <a:extLst>
              <a:ext uri="{FF2B5EF4-FFF2-40B4-BE49-F238E27FC236}">
                <a16:creationId xmlns:a16="http://schemas.microsoft.com/office/drawing/2014/main" id="{0D3DF2D6-7256-4589-BB3C-32833BA8027B}"/>
              </a:ext>
            </a:extLst>
          </p:cNvPr>
          <p:cNvCxnSpPr/>
          <p:nvPr/>
        </p:nvCxnSpPr>
        <p:spPr>
          <a:xfrm flipV="1">
            <a:off x="2248583" y="5745591"/>
            <a:ext cx="849365" cy="4468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Łącznik prosty ze strzałką 36">
            <a:extLst>
              <a:ext uri="{FF2B5EF4-FFF2-40B4-BE49-F238E27FC236}">
                <a16:creationId xmlns:a16="http://schemas.microsoft.com/office/drawing/2014/main" id="{0D3DF2D6-7256-4589-BB3C-32833BA8027B}"/>
              </a:ext>
            </a:extLst>
          </p:cNvPr>
          <p:cNvCxnSpPr>
            <a:stCxn id="22" idx="1"/>
          </p:cNvCxnSpPr>
          <p:nvPr/>
        </p:nvCxnSpPr>
        <p:spPr>
          <a:xfrm flipH="1">
            <a:off x="9372261" y="5918777"/>
            <a:ext cx="575313" cy="81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85899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357660" y="2964056"/>
            <a:ext cx="11283351" cy="2136775"/>
          </a:xfrm>
        </p:spPr>
        <p:txBody>
          <a:bodyPr>
            <a:norm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W przypadku prowadzenia produkcji zwierząt hodowanych w gospodarstwie rolnym, nie znajdujących się na liście rozwijanej kolumny 2 </a:t>
            </a:r>
            <a:r>
              <a:rPr lang="pl-PL" sz="1800" u="sng" dirty="0">
                <a:latin typeface="Times New Roman" panose="02020603050405020304" pitchFamily="18" charset="0"/>
                <a:cs typeface="Times New Roman" panose="02020603050405020304" pitchFamily="18" charset="0"/>
              </a:rPr>
              <a:t>producent rolny jest zobowiązany przedstawić własne dane w zakresie tej produkcji pozwalające na sporządzenie protokołu</a:t>
            </a:r>
            <a:r>
              <a:rPr lang="pl-PL" sz="1800" dirty="0">
                <a:latin typeface="Times New Roman" panose="02020603050405020304" pitchFamily="18" charset="0"/>
                <a:cs typeface="Times New Roman" panose="02020603050405020304" pitchFamily="18" charset="0"/>
              </a:rPr>
              <a:t>.</a:t>
            </a:r>
          </a:p>
        </p:txBody>
      </p:sp>
      <p:pic>
        <p:nvPicPr>
          <p:cNvPr id="5" name="Obraz 4">
            <a:extLst>
              <a:ext uri="{FF2B5EF4-FFF2-40B4-BE49-F238E27FC236}">
                <a16:creationId xmlns:a16="http://schemas.microsoft.com/office/drawing/2014/main" id="{524268AE-2283-4FBA-9FFD-A63987935447}"/>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36</a:t>
            </a:fld>
            <a:endParaRPr lang="pl-PL"/>
          </a:p>
        </p:txBody>
      </p:sp>
      <p:sp>
        <p:nvSpPr>
          <p:cNvPr id="6" name="Prostokąt 5"/>
          <p:cNvSpPr/>
          <p:nvPr/>
        </p:nvSpPr>
        <p:spPr>
          <a:xfrm>
            <a:off x="498807" y="1364113"/>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57660" y="2450447"/>
            <a:ext cx="11378913" cy="369332"/>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6. 3. 2 Wypełnianie protokołu z szacowania strat – informacje uzupełniające do załącznika 2</a:t>
            </a:r>
          </a:p>
        </p:txBody>
      </p:sp>
    </p:spTree>
    <p:extLst>
      <p:ext uri="{BB962C8B-B14F-4D97-AF65-F5344CB8AC3E}">
        <p14:creationId xmlns:p14="http://schemas.microsoft.com/office/powerpoint/2010/main" val="2804841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04B42A-F808-4688-92B9-654987FDAFAA}"/>
              </a:ext>
            </a:extLst>
          </p:cNvPr>
          <p:cNvSpPr>
            <a:spLocks noGrp="1"/>
          </p:cNvSpPr>
          <p:nvPr>
            <p:ph type="title"/>
          </p:nvPr>
        </p:nvSpPr>
        <p:spPr>
          <a:xfrm>
            <a:off x="1" y="1187158"/>
            <a:ext cx="12191998" cy="525304"/>
          </a:xfrm>
        </p:spPr>
        <p:txBody>
          <a:bodyPr>
            <a:noAutofit/>
          </a:bodyPr>
          <a:lstStyle/>
          <a:p>
            <a:pPr algn="ctr"/>
            <a:r>
              <a:rPr lang="pl-PL" sz="3200" dirty="0">
                <a:latin typeface="Times New Roman" panose="02020603050405020304" pitchFamily="18" charset="0"/>
                <a:cs typeface="Times New Roman" panose="02020603050405020304" pitchFamily="18" charset="0"/>
              </a:rPr>
              <a:t>Załącznik 3 – szkody w hodowli ryb</a:t>
            </a:r>
          </a:p>
        </p:txBody>
      </p:sp>
      <p:pic>
        <p:nvPicPr>
          <p:cNvPr id="5" name="Obraz 4">
            <a:extLst>
              <a:ext uri="{FF2B5EF4-FFF2-40B4-BE49-F238E27FC236}">
                <a16:creationId xmlns:a16="http://schemas.microsoft.com/office/drawing/2014/main" id="{524268AE-2283-4FBA-9FFD-A63987935447}"/>
              </a:ext>
            </a:extLst>
          </p:cNvPr>
          <p:cNvPicPr>
            <a:picLocks noChangeAspect="1"/>
          </p:cNvPicPr>
          <p:nvPr/>
        </p:nvPicPr>
        <p:blipFill>
          <a:blip r:embed="rId2"/>
          <a:stretch>
            <a:fillRect/>
          </a:stretch>
        </p:blipFill>
        <p:spPr>
          <a:xfrm>
            <a:off x="0" y="0"/>
            <a:ext cx="4696691" cy="1250614"/>
          </a:xfrm>
          <a:prstGeom prst="rect">
            <a:avLst/>
          </a:prstGeom>
        </p:spPr>
      </p:pic>
      <p:pic>
        <p:nvPicPr>
          <p:cNvPr id="6" name="Obraz 5">
            <a:extLst>
              <a:ext uri="{FF2B5EF4-FFF2-40B4-BE49-F238E27FC236}">
                <a16:creationId xmlns:a16="http://schemas.microsoft.com/office/drawing/2014/main" id="{FC634C96-F611-4CD2-9BB1-7DFCE31F9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749" y="1723527"/>
            <a:ext cx="8040521" cy="4804241"/>
          </a:xfrm>
          <a:prstGeom prst="rect">
            <a:avLst/>
          </a:prstGeom>
        </p:spPr>
      </p:pic>
      <p:sp>
        <p:nvSpPr>
          <p:cNvPr id="11" name="Prostokąt: zaokrąglone rogi 10">
            <a:extLst>
              <a:ext uri="{FF2B5EF4-FFF2-40B4-BE49-F238E27FC236}">
                <a16:creationId xmlns:a16="http://schemas.microsoft.com/office/drawing/2014/main" id="{BAA534D5-0246-49F0-8C17-832745FA0832}"/>
              </a:ext>
            </a:extLst>
          </p:cNvPr>
          <p:cNvSpPr/>
          <p:nvPr/>
        </p:nvSpPr>
        <p:spPr>
          <a:xfrm>
            <a:off x="2254105" y="5214644"/>
            <a:ext cx="5562356" cy="95988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4" name="Łącznik: zakrzywiony 13">
            <a:extLst>
              <a:ext uri="{FF2B5EF4-FFF2-40B4-BE49-F238E27FC236}">
                <a16:creationId xmlns:a16="http://schemas.microsoft.com/office/drawing/2014/main" id="{26C5F211-2619-4E3D-A680-925567A156E7}"/>
              </a:ext>
            </a:extLst>
          </p:cNvPr>
          <p:cNvCxnSpPr>
            <a:cxnSpLocks/>
            <a:stCxn id="21" idx="0"/>
            <a:endCxn id="11" idx="1"/>
          </p:cNvCxnSpPr>
          <p:nvPr/>
        </p:nvCxnSpPr>
        <p:spPr>
          <a:xfrm rot="16200000" flipH="1">
            <a:off x="1303524" y="4744005"/>
            <a:ext cx="739263" cy="1161898"/>
          </a:xfrm>
          <a:prstGeom prst="curvedConnector4">
            <a:avLst>
              <a:gd name="adj1" fmla="val -30923"/>
              <a:gd name="adj2" fmla="val 94458"/>
            </a:avLst>
          </a:prstGeom>
          <a:ln>
            <a:tailEnd type="triangle"/>
          </a:ln>
        </p:spPr>
        <p:style>
          <a:lnRef idx="3">
            <a:schemeClr val="dk1"/>
          </a:lnRef>
          <a:fillRef idx="0">
            <a:schemeClr val="dk1"/>
          </a:fillRef>
          <a:effectRef idx="2">
            <a:schemeClr val="dk1"/>
          </a:effectRef>
          <a:fontRef idx="minor">
            <a:schemeClr val="tx1"/>
          </a:fontRef>
        </p:style>
      </p:cxnSp>
      <p:sp>
        <p:nvSpPr>
          <p:cNvPr id="16" name="Prostokąt: zaokrąglone rogi 15">
            <a:extLst>
              <a:ext uri="{FF2B5EF4-FFF2-40B4-BE49-F238E27FC236}">
                <a16:creationId xmlns:a16="http://schemas.microsoft.com/office/drawing/2014/main" id="{D0629D8D-0B8C-42FB-8343-B83CC26707B1}"/>
              </a:ext>
            </a:extLst>
          </p:cNvPr>
          <p:cNvSpPr/>
          <p:nvPr/>
        </p:nvSpPr>
        <p:spPr>
          <a:xfrm>
            <a:off x="2348729" y="2911509"/>
            <a:ext cx="3607266" cy="21579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zaokrąglone rogi 17">
            <a:extLst>
              <a:ext uri="{FF2B5EF4-FFF2-40B4-BE49-F238E27FC236}">
                <a16:creationId xmlns:a16="http://schemas.microsoft.com/office/drawing/2014/main" id="{5B0E79FA-F279-4CF7-8E22-11454B75549C}"/>
              </a:ext>
            </a:extLst>
          </p:cNvPr>
          <p:cNvSpPr/>
          <p:nvPr/>
        </p:nvSpPr>
        <p:spPr>
          <a:xfrm>
            <a:off x="59096" y="2631423"/>
            <a:ext cx="1946246" cy="11172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Kolumny należy uzupełnić na podstawie danych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wniosku producenta rolnego o oszacowanie strat</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20" name="Łącznik: zakrzywiony 19">
            <a:extLst>
              <a:ext uri="{FF2B5EF4-FFF2-40B4-BE49-F238E27FC236}">
                <a16:creationId xmlns:a16="http://schemas.microsoft.com/office/drawing/2014/main" id="{EF8305DA-C322-4F7B-A184-971B6DC8FEF1}"/>
              </a:ext>
            </a:extLst>
          </p:cNvPr>
          <p:cNvCxnSpPr>
            <a:cxnSpLocks/>
            <a:stCxn id="18" idx="3"/>
            <a:endCxn id="16" idx="0"/>
          </p:cNvCxnSpPr>
          <p:nvPr/>
        </p:nvCxnSpPr>
        <p:spPr>
          <a:xfrm flipV="1">
            <a:off x="2005342" y="2911509"/>
            <a:ext cx="2147020" cy="278519"/>
          </a:xfrm>
          <a:prstGeom prst="curvedConnector4">
            <a:avLst>
              <a:gd name="adj1" fmla="val 7997"/>
              <a:gd name="adj2" fmla="val 282640"/>
            </a:avLst>
          </a:prstGeom>
          <a:ln>
            <a:tailEnd type="triangle"/>
          </a:ln>
        </p:spPr>
        <p:style>
          <a:lnRef idx="3">
            <a:schemeClr val="dk1"/>
          </a:lnRef>
          <a:fillRef idx="0">
            <a:schemeClr val="dk1"/>
          </a:fillRef>
          <a:effectRef idx="2">
            <a:schemeClr val="dk1"/>
          </a:effectRef>
          <a:fontRef idx="minor">
            <a:schemeClr val="tx1"/>
          </a:fontRef>
        </p:style>
      </p:cxnSp>
      <p:sp>
        <p:nvSpPr>
          <p:cNvPr id="23" name="Prostokąt: zaokrąglone rogi 22">
            <a:extLst>
              <a:ext uri="{FF2B5EF4-FFF2-40B4-BE49-F238E27FC236}">
                <a16:creationId xmlns:a16="http://schemas.microsoft.com/office/drawing/2014/main" id="{CE41F54E-EDC6-452D-9288-D49154EDA62F}"/>
              </a:ext>
            </a:extLst>
          </p:cNvPr>
          <p:cNvSpPr/>
          <p:nvPr/>
        </p:nvSpPr>
        <p:spPr>
          <a:xfrm>
            <a:off x="6543525" y="2891505"/>
            <a:ext cx="732816" cy="21579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5" name="Łącznik: zakrzywiony 24">
            <a:extLst>
              <a:ext uri="{FF2B5EF4-FFF2-40B4-BE49-F238E27FC236}">
                <a16:creationId xmlns:a16="http://schemas.microsoft.com/office/drawing/2014/main" id="{C4CFC1B6-6813-484B-A5ED-1A3CCBE328A0}"/>
              </a:ext>
            </a:extLst>
          </p:cNvPr>
          <p:cNvCxnSpPr>
            <a:cxnSpLocks/>
            <a:stCxn id="18" idx="3"/>
            <a:endCxn id="23" idx="0"/>
          </p:cNvCxnSpPr>
          <p:nvPr/>
        </p:nvCxnSpPr>
        <p:spPr>
          <a:xfrm flipV="1">
            <a:off x="2005342" y="2891505"/>
            <a:ext cx="4904591" cy="298523"/>
          </a:xfrm>
          <a:prstGeom prst="curvedConnector4">
            <a:avLst>
              <a:gd name="adj1" fmla="val 46265"/>
              <a:gd name="adj2" fmla="val 263700"/>
            </a:avLst>
          </a:prstGeom>
          <a:ln>
            <a:tailEnd type="triangle"/>
          </a:ln>
        </p:spPr>
        <p:style>
          <a:lnRef idx="3">
            <a:schemeClr val="dk1"/>
          </a:lnRef>
          <a:fillRef idx="0">
            <a:schemeClr val="dk1"/>
          </a:fillRef>
          <a:effectRef idx="2">
            <a:schemeClr val="dk1"/>
          </a:effectRef>
          <a:fontRef idx="minor">
            <a:schemeClr val="tx1"/>
          </a:fontRef>
        </p:style>
      </p:cxnSp>
      <p:sp>
        <p:nvSpPr>
          <p:cNvPr id="7" name="Prostokąt: zaokrąglone rogi 6">
            <a:extLst>
              <a:ext uri="{FF2B5EF4-FFF2-40B4-BE49-F238E27FC236}">
                <a16:creationId xmlns:a16="http://schemas.microsoft.com/office/drawing/2014/main" id="{341A04B4-0545-48C1-BBDD-5DA1B72ECBB5}"/>
              </a:ext>
            </a:extLst>
          </p:cNvPr>
          <p:cNvSpPr/>
          <p:nvPr/>
        </p:nvSpPr>
        <p:spPr>
          <a:xfrm>
            <a:off x="7802218" y="5458082"/>
            <a:ext cx="2314042" cy="108075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9" name="Łącznik: zakrzywiony 8">
            <a:extLst>
              <a:ext uri="{FF2B5EF4-FFF2-40B4-BE49-F238E27FC236}">
                <a16:creationId xmlns:a16="http://schemas.microsoft.com/office/drawing/2014/main" id="{F33A010D-B6D0-4922-934E-B53EA7DD71B7}"/>
              </a:ext>
            </a:extLst>
          </p:cNvPr>
          <p:cNvCxnSpPr/>
          <p:nvPr/>
        </p:nvCxnSpPr>
        <p:spPr>
          <a:xfrm rot="5400000">
            <a:off x="10415161" y="5223653"/>
            <a:ext cx="504816" cy="1102617"/>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3" name="Symbol zastępczy numeru slajdu 2"/>
          <p:cNvSpPr>
            <a:spLocks noGrp="1"/>
          </p:cNvSpPr>
          <p:nvPr>
            <p:ph type="sldNum" sz="quarter" idx="12"/>
          </p:nvPr>
        </p:nvSpPr>
        <p:spPr/>
        <p:txBody>
          <a:bodyPr/>
          <a:lstStyle/>
          <a:p>
            <a:fld id="{FA4B6E15-F33A-46C2-8134-D5B4F352C12C}" type="slidenum">
              <a:rPr lang="pl-PL" smtClean="0"/>
              <a:t>37</a:t>
            </a:fld>
            <a:endParaRPr lang="pl-PL"/>
          </a:p>
        </p:txBody>
      </p:sp>
      <p:sp>
        <p:nvSpPr>
          <p:cNvPr id="19" name="Prostokąt: zaokrąglone rogi 27">
            <a:extLst>
              <a:ext uri="{FF2B5EF4-FFF2-40B4-BE49-F238E27FC236}">
                <a16:creationId xmlns:a16="http://schemas.microsoft.com/office/drawing/2014/main" id="{C9CFB3BD-F71A-4F49-ACEE-61597096872C}"/>
              </a:ext>
            </a:extLst>
          </p:cNvPr>
          <p:cNvSpPr/>
          <p:nvPr/>
        </p:nvSpPr>
        <p:spPr>
          <a:xfrm>
            <a:off x="10207624" y="4355858"/>
            <a:ext cx="1911617" cy="11344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rolnika muszą być czytelne tzn. pełne imię i nazwisko umożliwiające rozczytanie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zgodne ze stroną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1" name="Prostokąt: zaokrąglone rogi 57">
            <a:extLst>
              <a:ext uri="{FF2B5EF4-FFF2-40B4-BE49-F238E27FC236}">
                <a16:creationId xmlns:a16="http://schemas.microsoft.com/office/drawing/2014/main" id="{34522D05-29F8-42E8-BB3F-08914BF73FC4}"/>
              </a:ext>
            </a:extLst>
          </p:cNvPr>
          <p:cNvSpPr/>
          <p:nvPr/>
        </p:nvSpPr>
        <p:spPr>
          <a:xfrm>
            <a:off x="59096" y="4955323"/>
            <a:ext cx="2066222" cy="129345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i nazwisko umożliwiające rozczytanie i zgodne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z podpisami złożonymi na stronie 5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012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zawartości 9">
            <a:extLst>
              <a:ext uri="{FF2B5EF4-FFF2-40B4-BE49-F238E27FC236}">
                <a16:creationId xmlns:a16="http://schemas.microsoft.com/office/drawing/2014/main" id="{8A82A2B0-A008-49ED-9855-18C91861421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94522" y="1317437"/>
            <a:ext cx="3602956" cy="5251450"/>
          </a:xfrm>
          <a:prstGeom prst="rect">
            <a:avLst/>
          </a:prstGeom>
          <a:ln>
            <a:noFill/>
          </a:ln>
          <a:effectLst>
            <a:outerShdw blurRad="292100" dist="139700" dir="2700000" algn="tl" rotWithShape="0">
              <a:srgbClr val="333333">
                <a:alpha val="65000"/>
              </a:srgbClr>
            </a:outerShdw>
          </a:effectLst>
        </p:spPr>
      </p:pic>
      <p:sp>
        <p:nvSpPr>
          <p:cNvPr id="8" name="Tytuł 1">
            <a:extLst>
              <a:ext uri="{FF2B5EF4-FFF2-40B4-BE49-F238E27FC236}">
                <a16:creationId xmlns:a16="http://schemas.microsoft.com/office/drawing/2014/main" id="{92217848-F054-4D4F-8D22-3E74A0403722}"/>
              </a:ext>
            </a:extLst>
          </p:cNvPr>
          <p:cNvSpPr>
            <a:spLocks noGrp="1"/>
          </p:cNvSpPr>
          <p:nvPr>
            <p:ph type="title"/>
          </p:nvPr>
        </p:nvSpPr>
        <p:spPr>
          <a:xfrm>
            <a:off x="1" y="277563"/>
            <a:ext cx="12192000" cy="712031"/>
          </a:xfrm>
        </p:spPr>
        <p:txBody>
          <a:bodyPr>
            <a:noAutofit/>
          </a:bodyPr>
          <a:lstStyle/>
          <a:p>
            <a:pPr algn="ctr"/>
            <a:r>
              <a:rPr lang="pl-PL" sz="3200" dirty="0">
                <a:latin typeface="Times New Roman" panose="02020603050405020304" pitchFamily="18" charset="0"/>
                <a:cs typeface="Times New Roman" panose="02020603050405020304" pitchFamily="18" charset="0"/>
              </a:rPr>
              <a:t>Załącznik 4a – szkody w środkach trwałych innych niż uprawy trwałe</a:t>
            </a:r>
          </a:p>
        </p:txBody>
      </p:sp>
      <p:sp>
        <p:nvSpPr>
          <p:cNvPr id="16" name="Prostokąt: zaokrąglone rogi 15">
            <a:extLst>
              <a:ext uri="{FF2B5EF4-FFF2-40B4-BE49-F238E27FC236}">
                <a16:creationId xmlns:a16="http://schemas.microsoft.com/office/drawing/2014/main" id="{147893FD-704B-40D2-BC5B-4D4E6603CE01}"/>
              </a:ext>
            </a:extLst>
          </p:cNvPr>
          <p:cNvSpPr/>
          <p:nvPr/>
        </p:nvSpPr>
        <p:spPr>
          <a:xfrm>
            <a:off x="4513248" y="1677541"/>
            <a:ext cx="1233182" cy="16779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zaokrąglone rogi 16">
            <a:extLst>
              <a:ext uri="{FF2B5EF4-FFF2-40B4-BE49-F238E27FC236}">
                <a16:creationId xmlns:a16="http://schemas.microsoft.com/office/drawing/2014/main" id="{58793068-7F63-4D04-9611-6A9EB5FC967A}"/>
              </a:ext>
            </a:extLst>
          </p:cNvPr>
          <p:cNvSpPr/>
          <p:nvPr/>
        </p:nvSpPr>
        <p:spPr>
          <a:xfrm>
            <a:off x="86265" y="2128530"/>
            <a:ext cx="2927480" cy="92120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kolumnie 2 należy wpisać rodzaj zwierząt gospodarskich stada podstawowego, które padły w wyniku niekorzystnego zjawiska atmosferycznego</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9" name="Prostokąt: zaokrąglone rogi 18">
            <a:extLst>
              <a:ext uri="{FF2B5EF4-FFF2-40B4-BE49-F238E27FC236}">
                <a16:creationId xmlns:a16="http://schemas.microsoft.com/office/drawing/2014/main" id="{3F68DE4D-B230-422F-B030-682CCF93FBB3}"/>
              </a:ext>
            </a:extLst>
          </p:cNvPr>
          <p:cNvSpPr/>
          <p:nvPr/>
        </p:nvSpPr>
        <p:spPr>
          <a:xfrm>
            <a:off x="86264" y="1219552"/>
            <a:ext cx="2927480" cy="69013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kolumnie 3 należy uzupełnić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liczbę zwierząt w sztukach</a:t>
            </a:r>
          </a:p>
        </p:txBody>
      </p:sp>
      <p:sp>
        <p:nvSpPr>
          <p:cNvPr id="20" name="Prostokąt: zaokrąglone rogi 19">
            <a:extLst>
              <a:ext uri="{FF2B5EF4-FFF2-40B4-BE49-F238E27FC236}">
                <a16:creationId xmlns:a16="http://schemas.microsoft.com/office/drawing/2014/main" id="{555D9D69-6DD7-4C78-9C35-4EF2C57E30B2}"/>
              </a:ext>
            </a:extLst>
          </p:cNvPr>
          <p:cNvSpPr/>
          <p:nvPr/>
        </p:nvSpPr>
        <p:spPr>
          <a:xfrm>
            <a:off x="5770227" y="1677541"/>
            <a:ext cx="293614" cy="167794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2" name="Łącznik: zakrzywiony 21">
            <a:extLst>
              <a:ext uri="{FF2B5EF4-FFF2-40B4-BE49-F238E27FC236}">
                <a16:creationId xmlns:a16="http://schemas.microsoft.com/office/drawing/2014/main" id="{0942627A-6D00-49ED-ABE0-7E4117C64F41}"/>
              </a:ext>
            </a:extLst>
          </p:cNvPr>
          <p:cNvCxnSpPr>
            <a:cxnSpLocks/>
            <a:stCxn id="19" idx="3"/>
            <a:endCxn id="20" idx="0"/>
          </p:cNvCxnSpPr>
          <p:nvPr/>
        </p:nvCxnSpPr>
        <p:spPr>
          <a:xfrm>
            <a:off x="3013744" y="1564622"/>
            <a:ext cx="2903290" cy="112919"/>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28" name="Łącznik prosty ze strzałką 27">
            <a:extLst>
              <a:ext uri="{FF2B5EF4-FFF2-40B4-BE49-F238E27FC236}">
                <a16:creationId xmlns:a16="http://schemas.microsoft.com/office/drawing/2014/main" id="{80E78D8A-E08A-4700-B675-F70C1AACDBB5}"/>
              </a:ext>
            </a:extLst>
          </p:cNvPr>
          <p:cNvCxnSpPr>
            <a:cxnSpLocks/>
            <a:stCxn id="17" idx="3"/>
            <a:endCxn id="16" idx="1"/>
          </p:cNvCxnSpPr>
          <p:nvPr/>
        </p:nvCxnSpPr>
        <p:spPr>
          <a:xfrm flipV="1">
            <a:off x="3013745" y="2516514"/>
            <a:ext cx="1499503" cy="726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9" name="Prostokąt: zaokrąglone rogi 28">
            <a:extLst>
              <a:ext uri="{FF2B5EF4-FFF2-40B4-BE49-F238E27FC236}">
                <a16:creationId xmlns:a16="http://schemas.microsoft.com/office/drawing/2014/main" id="{21BB5657-499E-4C7A-82A1-29A4B1A8C57D}"/>
              </a:ext>
            </a:extLst>
          </p:cNvPr>
          <p:cNvSpPr/>
          <p:nvPr/>
        </p:nvSpPr>
        <p:spPr>
          <a:xfrm>
            <a:off x="6063841" y="1669190"/>
            <a:ext cx="764798" cy="167794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04403036-EA8B-4321-A801-59D1960A248C}"/>
              </a:ext>
            </a:extLst>
          </p:cNvPr>
          <p:cNvSpPr/>
          <p:nvPr/>
        </p:nvSpPr>
        <p:spPr>
          <a:xfrm>
            <a:off x="9178255" y="1236934"/>
            <a:ext cx="2523839" cy="102803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kolumnie 4 należy uzupełnić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numer identyfikacyjny zwierzęcia lub numer stada. </a:t>
            </a: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Dotyczy to tylko zwierząt, które objęte są systemem IRZ</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32" name="Łącznik: zakrzywiony 31">
            <a:extLst>
              <a:ext uri="{FF2B5EF4-FFF2-40B4-BE49-F238E27FC236}">
                <a16:creationId xmlns:a16="http://schemas.microsoft.com/office/drawing/2014/main" id="{8A00F59E-367E-47DD-9DD5-45293A901AB6}"/>
              </a:ext>
            </a:extLst>
          </p:cNvPr>
          <p:cNvCxnSpPr>
            <a:cxnSpLocks/>
            <a:stCxn id="30" idx="1"/>
            <a:endCxn id="29" idx="0"/>
          </p:cNvCxnSpPr>
          <p:nvPr/>
        </p:nvCxnSpPr>
        <p:spPr>
          <a:xfrm rot="10800000">
            <a:off x="6446241" y="1669191"/>
            <a:ext cx="2732015" cy="81761"/>
          </a:xfrm>
          <a:prstGeom prst="curvedConnector4">
            <a:avLst>
              <a:gd name="adj1" fmla="val 43002"/>
              <a:gd name="adj2" fmla="val 379595"/>
            </a:avLst>
          </a:prstGeom>
          <a:ln>
            <a:tailEnd type="triangle"/>
          </a:ln>
        </p:spPr>
        <p:style>
          <a:lnRef idx="3">
            <a:schemeClr val="dk1"/>
          </a:lnRef>
          <a:fillRef idx="0">
            <a:schemeClr val="dk1"/>
          </a:fillRef>
          <a:effectRef idx="2">
            <a:schemeClr val="dk1"/>
          </a:effectRef>
          <a:fontRef idx="minor">
            <a:schemeClr val="tx1"/>
          </a:fontRef>
        </p:style>
      </p:cxnSp>
      <p:sp>
        <p:nvSpPr>
          <p:cNvPr id="33" name="Prostokąt: zaokrąglone rogi 32">
            <a:extLst>
              <a:ext uri="{FF2B5EF4-FFF2-40B4-BE49-F238E27FC236}">
                <a16:creationId xmlns:a16="http://schemas.microsoft.com/office/drawing/2014/main" id="{7BBCF089-BF33-4A1D-9F5F-6C818E123C41}"/>
              </a:ext>
            </a:extLst>
          </p:cNvPr>
          <p:cNvSpPr/>
          <p:nvPr/>
        </p:nvSpPr>
        <p:spPr>
          <a:xfrm>
            <a:off x="6828639" y="1652486"/>
            <a:ext cx="567361" cy="17113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C5B97766-EF6F-4542-B830-3EA8C730C944}"/>
              </a:ext>
            </a:extLst>
          </p:cNvPr>
          <p:cNvSpPr/>
          <p:nvPr/>
        </p:nvSpPr>
        <p:spPr>
          <a:xfrm>
            <a:off x="9178255" y="2429581"/>
            <a:ext cx="2523839" cy="68266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kolumnach należy wpisać wysokość oszacowanych szkód w zł</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38" name="Łącznik: zakrzywiony 37">
            <a:extLst>
              <a:ext uri="{FF2B5EF4-FFF2-40B4-BE49-F238E27FC236}">
                <a16:creationId xmlns:a16="http://schemas.microsoft.com/office/drawing/2014/main" id="{DDC6F921-1EE3-4C2F-A9AF-03E3B2219970}"/>
              </a:ext>
            </a:extLst>
          </p:cNvPr>
          <p:cNvCxnSpPr>
            <a:cxnSpLocks/>
            <a:stCxn id="34" idx="1"/>
            <a:endCxn id="33" idx="3"/>
          </p:cNvCxnSpPr>
          <p:nvPr/>
        </p:nvCxnSpPr>
        <p:spPr>
          <a:xfrm rot="10800000">
            <a:off x="7396001" y="2508164"/>
            <a:ext cx="1782255" cy="262749"/>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50" name="Prostokąt: zaokrąglone rogi 49">
            <a:extLst>
              <a:ext uri="{FF2B5EF4-FFF2-40B4-BE49-F238E27FC236}">
                <a16:creationId xmlns:a16="http://schemas.microsoft.com/office/drawing/2014/main" id="{ED3163C5-2B2C-4E9C-A83D-DE22794A4679}"/>
              </a:ext>
            </a:extLst>
          </p:cNvPr>
          <p:cNvSpPr/>
          <p:nvPr/>
        </p:nvSpPr>
        <p:spPr>
          <a:xfrm>
            <a:off x="4294522" y="5327009"/>
            <a:ext cx="3602956" cy="122922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53" name="Łącznik: zakrzywiony 52">
            <a:extLst>
              <a:ext uri="{FF2B5EF4-FFF2-40B4-BE49-F238E27FC236}">
                <a16:creationId xmlns:a16="http://schemas.microsoft.com/office/drawing/2014/main" id="{7E761BEA-3A35-433A-A2B5-F33C5298AFA5}"/>
              </a:ext>
            </a:extLst>
          </p:cNvPr>
          <p:cNvCxnSpPr>
            <a:cxnSpLocks/>
            <a:endCxn id="50" idx="1"/>
          </p:cNvCxnSpPr>
          <p:nvPr/>
        </p:nvCxnSpPr>
        <p:spPr>
          <a:xfrm flipV="1">
            <a:off x="3013745" y="5941620"/>
            <a:ext cx="1280777" cy="26851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56" name="Prostokąt: zaokrąglone rogi 55">
            <a:extLst>
              <a:ext uri="{FF2B5EF4-FFF2-40B4-BE49-F238E27FC236}">
                <a16:creationId xmlns:a16="http://schemas.microsoft.com/office/drawing/2014/main" id="{62844A34-18BF-48CF-8FB0-35B2878EA022}"/>
              </a:ext>
            </a:extLst>
          </p:cNvPr>
          <p:cNvSpPr/>
          <p:nvPr/>
        </p:nvSpPr>
        <p:spPr>
          <a:xfrm>
            <a:off x="4513248" y="3453100"/>
            <a:ext cx="2315391" cy="77381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7" name="Prostokąt: zaokrąglone rogi 56">
            <a:extLst>
              <a:ext uri="{FF2B5EF4-FFF2-40B4-BE49-F238E27FC236}">
                <a16:creationId xmlns:a16="http://schemas.microsoft.com/office/drawing/2014/main" id="{7388DFAD-B556-4782-A258-A7EA4904FDE6}"/>
              </a:ext>
            </a:extLst>
          </p:cNvPr>
          <p:cNvSpPr/>
          <p:nvPr/>
        </p:nvSpPr>
        <p:spPr>
          <a:xfrm>
            <a:off x="4513248" y="4434685"/>
            <a:ext cx="2315391" cy="77381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Prostokąt: zaokrąglone rogi 57">
            <a:extLst>
              <a:ext uri="{FF2B5EF4-FFF2-40B4-BE49-F238E27FC236}">
                <a16:creationId xmlns:a16="http://schemas.microsoft.com/office/drawing/2014/main" id="{EBB3170A-7FBB-44E7-9BC3-AF814C056ABD}"/>
              </a:ext>
            </a:extLst>
          </p:cNvPr>
          <p:cNvSpPr/>
          <p:nvPr/>
        </p:nvSpPr>
        <p:spPr>
          <a:xfrm>
            <a:off x="6828639" y="3463956"/>
            <a:ext cx="567361" cy="8791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zaokrąglone rogi 58">
            <a:extLst>
              <a:ext uri="{FF2B5EF4-FFF2-40B4-BE49-F238E27FC236}">
                <a16:creationId xmlns:a16="http://schemas.microsoft.com/office/drawing/2014/main" id="{51BACB75-7407-424A-AB3E-3512E0093A2C}"/>
              </a:ext>
            </a:extLst>
          </p:cNvPr>
          <p:cNvSpPr/>
          <p:nvPr/>
        </p:nvSpPr>
        <p:spPr>
          <a:xfrm>
            <a:off x="6828639" y="4439484"/>
            <a:ext cx="567361" cy="8791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zaokrąglone rogi 59">
            <a:extLst>
              <a:ext uri="{FF2B5EF4-FFF2-40B4-BE49-F238E27FC236}">
                <a16:creationId xmlns:a16="http://schemas.microsoft.com/office/drawing/2014/main" id="{62B7C357-051C-4FC2-B018-862641473EF8}"/>
              </a:ext>
            </a:extLst>
          </p:cNvPr>
          <p:cNvSpPr/>
          <p:nvPr/>
        </p:nvSpPr>
        <p:spPr>
          <a:xfrm>
            <a:off x="86263" y="3237182"/>
            <a:ext cx="3260785" cy="108020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kolumnie 2 należy wpisać rodzaj maszyn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narzędzi, które służą do produkcji rolnej a zostały uszkodzone w wyniku niekorzystnego zjawiska atmosferycznego.</a:t>
            </a:r>
          </a:p>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Należy dokonać dokładnego opisu szkody</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65" name="Prostokąt: zaokrąglone rogi 64">
            <a:extLst>
              <a:ext uri="{FF2B5EF4-FFF2-40B4-BE49-F238E27FC236}">
                <a16:creationId xmlns:a16="http://schemas.microsoft.com/office/drawing/2014/main" id="{B18F0D8C-AF89-4B8E-AE8C-0B88A8248622}"/>
              </a:ext>
            </a:extLst>
          </p:cNvPr>
          <p:cNvSpPr/>
          <p:nvPr/>
        </p:nvSpPr>
        <p:spPr>
          <a:xfrm>
            <a:off x="86263" y="4485675"/>
            <a:ext cx="3706781" cy="109719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pl-PL" sz="1100" dirty="0">
                <a:solidFill>
                  <a:schemeClr val="tx1"/>
                </a:solidFill>
                <a:latin typeface="Times New Roman" panose="02020603050405020304" pitchFamily="18" charset="0"/>
                <a:cs typeface="Times New Roman" panose="02020603050405020304" pitchFamily="18" charset="0"/>
              </a:rPr>
              <a:t>W kolumnie 2 należy wpisać rodzaj budynków i budowli służących do produkcji rolnej, które zostały uszkodzone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w wyniku niekorzystnego zjawiska atmosferycznego. </a:t>
            </a:r>
          </a:p>
          <a:p>
            <a:pPr lvl="0" algn="ctr">
              <a:defRPr/>
            </a:pPr>
            <a:r>
              <a:rPr lang="pl-PL" sz="1100" dirty="0">
                <a:solidFill>
                  <a:schemeClr val="tx1"/>
                </a:solidFill>
                <a:latin typeface="Times New Roman" panose="02020603050405020304" pitchFamily="18" charset="0"/>
                <a:cs typeface="Times New Roman" panose="02020603050405020304" pitchFamily="18" charset="0"/>
              </a:rPr>
              <a:t>Należy dokonać dokładnego opisu szkody</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67" name="Łącznik: zakrzywiony 66">
            <a:extLst>
              <a:ext uri="{FF2B5EF4-FFF2-40B4-BE49-F238E27FC236}">
                <a16:creationId xmlns:a16="http://schemas.microsoft.com/office/drawing/2014/main" id="{36A862C9-9571-43F6-879D-B2913AA412CB}"/>
              </a:ext>
            </a:extLst>
          </p:cNvPr>
          <p:cNvCxnSpPr>
            <a:cxnSpLocks/>
            <a:stCxn id="60" idx="3"/>
            <a:endCxn id="56" idx="1"/>
          </p:cNvCxnSpPr>
          <p:nvPr/>
        </p:nvCxnSpPr>
        <p:spPr>
          <a:xfrm>
            <a:off x="3347048" y="3777283"/>
            <a:ext cx="1166200" cy="62723"/>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75" name="Łącznik: zakrzywiony 74">
            <a:extLst>
              <a:ext uri="{FF2B5EF4-FFF2-40B4-BE49-F238E27FC236}">
                <a16:creationId xmlns:a16="http://schemas.microsoft.com/office/drawing/2014/main" id="{40845BCF-9F2C-410B-A544-55CA8518F384}"/>
              </a:ext>
            </a:extLst>
          </p:cNvPr>
          <p:cNvCxnSpPr>
            <a:stCxn id="65" idx="3"/>
            <a:endCxn id="57" idx="1"/>
          </p:cNvCxnSpPr>
          <p:nvPr/>
        </p:nvCxnSpPr>
        <p:spPr>
          <a:xfrm flipV="1">
            <a:off x="3793044" y="4821591"/>
            <a:ext cx="720204" cy="212681"/>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77" name="Łącznik: zakrzywiony 76">
            <a:extLst>
              <a:ext uri="{FF2B5EF4-FFF2-40B4-BE49-F238E27FC236}">
                <a16:creationId xmlns:a16="http://schemas.microsoft.com/office/drawing/2014/main" id="{08B2AF78-5883-47E9-9CF6-5049842B50FA}"/>
              </a:ext>
            </a:extLst>
          </p:cNvPr>
          <p:cNvCxnSpPr>
            <a:stCxn id="34" idx="1"/>
            <a:endCxn id="58" idx="3"/>
          </p:cNvCxnSpPr>
          <p:nvPr/>
        </p:nvCxnSpPr>
        <p:spPr>
          <a:xfrm rot="10800000" flipV="1">
            <a:off x="7396001" y="2770912"/>
            <a:ext cx="1782255" cy="1132630"/>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79" name="Łącznik: zakrzywiony 78">
            <a:extLst>
              <a:ext uri="{FF2B5EF4-FFF2-40B4-BE49-F238E27FC236}">
                <a16:creationId xmlns:a16="http://schemas.microsoft.com/office/drawing/2014/main" id="{C013CFA6-1F6B-40FC-8E48-73F905069C89}"/>
              </a:ext>
            </a:extLst>
          </p:cNvPr>
          <p:cNvCxnSpPr>
            <a:stCxn id="34" idx="1"/>
            <a:endCxn id="59" idx="3"/>
          </p:cNvCxnSpPr>
          <p:nvPr/>
        </p:nvCxnSpPr>
        <p:spPr>
          <a:xfrm rot="10800000" flipV="1">
            <a:off x="7396001" y="2770912"/>
            <a:ext cx="1782255" cy="210815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2" name="Symbol zastępczy numeru slajdu 1"/>
          <p:cNvSpPr>
            <a:spLocks noGrp="1"/>
          </p:cNvSpPr>
          <p:nvPr>
            <p:ph type="sldNum" sz="quarter" idx="12"/>
          </p:nvPr>
        </p:nvSpPr>
        <p:spPr/>
        <p:txBody>
          <a:bodyPr/>
          <a:lstStyle/>
          <a:p>
            <a:fld id="{FA4B6E15-F33A-46C2-8134-D5B4F352C12C}" type="slidenum">
              <a:rPr lang="pl-PL" smtClean="0"/>
              <a:t>38</a:t>
            </a:fld>
            <a:endParaRPr lang="pl-PL"/>
          </a:p>
        </p:txBody>
      </p:sp>
      <p:sp>
        <p:nvSpPr>
          <p:cNvPr id="41" name="Prostokąt 40"/>
          <p:cNvSpPr/>
          <p:nvPr/>
        </p:nvSpPr>
        <p:spPr>
          <a:xfrm>
            <a:off x="8610600" y="4252092"/>
            <a:ext cx="3402434" cy="2462213"/>
          </a:xfrm>
          <a:prstGeom prst="rect">
            <a:avLst/>
          </a:prstGeom>
        </p:spPr>
        <p:txBody>
          <a:bodyPr wrap="square">
            <a:spAutoFit/>
          </a:bodyPr>
          <a:lstStyle/>
          <a:p>
            <a:pPr algn="ctr"/>
            <a:r>
              <a:rPr lang="pl-PL" sz="1400" b="1" dirty="0">
                <a:solidFill>
                  <a:srgbClr val="FF0000"/>
                </a:solidFill>
                <a:latin typeface="Times New Roman" panose="02020603050405020304" pitchFamily="18" charset="0"/>
                <a:cs typeface="Times New Roman" panose="02020603050405020304" pitchFamily="18" charset="0"/>
              </a:rPr>
              <a:t>Uwaga!</a:t>
            </a:r>
          </a:p>
          <a:p>
            <a:pPr algn="ctr"/>
            <a:r>
              <a:rPr lang="pl-PL" sz="1400" dirty="0">
                <a:solidFill>
                  <a:srgbClr val="FF0000"/>
                </a:solidFill>
                <a:latin typeface="Times New Roman" panose="02020603050405020304" pitchFamily="18" charset="0"/>
                <a:cs typeface="Times New Roman" panose="02020603050405020304" pitchFamily="18" charset="0"/>
              </a:rPr>
              <a:t>W przypadku szacowania szkód </a:t>
            </a:r>
            <a:br>
              <a:rPr lang="pl-PL" sz="1400" dirty="0">
                <a:solidFill>
                  <a:srgbClr val="FF0000"/>
                </a:solidFill>
                <a:latin typeface="Times New Roman" panose="02020603050405020304" pitchFamily="18" charset="0"/>
                <a:cs typeface="Times New Roman" panose="02020603050405020304" pitchFamily="18" charset="0"/>
              </a:rPr>
            </a:br>
            <a:r>
              <a:rPr lang="pl-PL" sz="1400" dirty="0">
                <a:solidFill>
                  <a:srgbClr val="FF0000"/>
                </a:solidFill>
                <a:latin typeface="Times New Roman" panose="02020603050405020304" pitchFamily="18" charset="0"/>
                <a:cs typeface="Times New Roman" panose="02020603050405020304" pitchFamily="18" charset="0"/>
              </a:rPr>
              <a:t>w środkach trwałych, przyjmuje się minimalny poziom strat w odniesieniu do pojedynczego środka trwałego </a:t>
            </a:r>
            <a:br>
              <a:rPr lang="pl-PL" sz="1400" dirty="0">
                <a:solidFill>
                  <a:srgbClr val="FF0000"/>
                </a:solidFill>
                <a:latin typeface="Times New Roman" panose="02020603050405020304" pitchFamily="18" charset="0"/>
                <a:cs typeface="Times New Roman" panose="02020603050405020304" pitchFamily="18" charset="0"/>
              </a:rPr>
            </a:br>
            <a:r>
              <a:rPr lang="pl-PL" sz="1400" dirty="0">
                <a:solidFill>
                  <a:srgbClr val="FF0000"/>
                </a:solidFill>
                <a:latin typeface="Times New Roman" panose="02020603050405020304" pitchFamily="18" charset="0"/>
                <a:cs typeface="Times New Roman" panose="02020603050405020304" pitchFamily="18" charset="0"/>
              </a:rPr>
              <a:t>w wysokości powyżej 3 350 zł oraz wartość kosztów napraw lub różnicy pomiędzy wartością aktywów bezpośrednio przed wystąpieniem niekorzystnego zjawiska atmosferycznego i bezpośrednio po jego wystąpieniu</a:t>
            </a:r>
          </a:p>
        </p:txBody>
      </p:sp>
      <p:sp>
        <p:nvSpPr>
          <p:cNvPr id="55" name="Prostokąt: zaokrąglone rogi 27">
            <a:extLst>
              <a:ext uri="{FF2B5EF4-FFF2-40B4-BE49-F238E27FC236}">
                <a16:creationId xmlns:a16="http://schemas.microsoft.com/office/drawing/2014/main" id="{C9CFB3BD-F71A-4F49-ACEE-61597096872C}"/>
              </a:ext>
            </a:extLst>
          </p:cNvPr>
          <p:cNvSpPr/>
          <p:nvPr/>
        </p:nvSpPr>
        <p:spPr>
          <a:xfrm>
            <a:off x="9178255" y="3208669"/>
            <a:ext cx="2523839" cy="101824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rolnika muszą być czytelne tzn. pełne imię i nazwisko umożliwiające rozczytanie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zgodne ze stroną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62" name="Łącznik: zakrzywiony 78">
            <a:extLst>
              <a:ext uri="{FF2B5EF4-FFF2-40B4-BE49-F238E27FC236}">
                <a16:creationId xmlns:a16="http://schemas.microsoft.com/office/drawing/2014/main" id="{C013CFA6-1F6B-40FC-8E48-73F905069C89}"/>
              </a:ext>
            </a:extLst>
          </p:cNvPr>
          <p:cNvCxnSpPr/>
          <p:nvPr/>
        </p:nvCxnSpPr>
        <p:spPr>
          <a:xfrm rot="10800000" flipV="1">
            <a:off x="7396000" y="4121714"/>
            <a:ext cx="1782255" cy="210815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63" name="Prostokąt: zaokrąglone rogi 57">
            <a:extLst>
              <a:ext uri="{FF2B5EF4-FFF2-40B4-BE49-F238E27FC236}">
                <a16:creationId xmlns:a16="http://schemas.microsoft.com/office/drawing/2014/main" id="{34522D05-29F8-42E8-BB3F-08914BF73FC4}"/>
              </a:ext>
            </a:extLst>
          </p:cNvPr>
          <p:cNvSpPr/>
          <p:nvPr/>
        </p:nvSpPr>
        <p:spPr>
          <a:xfrm>
            <a:off x="86263" y="5770318"/>
            <a:ext cx="3053752" cy="96232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i nazwisko umożliwiające rozczytanie i zgodne z podpisami złożonymi na stronie 5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631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ymbol zastępczy zawartości 8">
            <a:extLst>
              <a:ext uri="{FF2B5EF4-FFF2-40B4-BE49-F238E27FC236}">
                <a16:creationId xmlns:a16="http://schemas.microsoft.com/office/drawing/2014/main" id="{B2B76A66-072C-4D78-855A-3E5F4724C06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560168" y="1908554"/>
            <a:ext cx="7037697" cy="4630358"/>
          </a:xfrm>
        </p:spPr>
      </p:pic>
      <p:pic>
        <p:nvPicPr>
          <p:cNvPr id="5" name="Obraz 4">
            <a:extLst>
              <a:ext uri="{FF2B5EF4-FFF2-40B4-BE49-F238E27FC236}">
                <a16:creationId xmlns:a16="http://schemas.microsoft.com/office/drawing/2014/main" id="{524268AE-2283-4FBA-9FFD-A63987935447}"/>
              </a:ext>
            </a:extLst>
          </p:cNvPr>
          <p:cNvPicPr>
            <a:picLocks noChangeAspect="1"/>
          </p:cNvPicPr>
          <p:nvPr/>
        </p:nvPicPr>
        <p:blipFill>
          <a:blip r:embed="rId3"/>
          <a:stretch>
            <a:fillRect/>
          </a:stretch>
        </p:blipFill>
        <p:spPr>
          <a:xfrm>
            <a:off x="0" y="0"/>
            <a:ext cx="4696691" cy="1250614"/>
          </a:xfrm>
          <a:prstGeom prst="rect">
            <a:avLst/>
          </a:prstGeom>
        </p:spPr>
      </p:pic>
      <p:sp>
        <p:nvSpPr>
          <p:cNvPr id="6" name="Tytuł 1">
            <a:extLst>
              <a:ext uri="{FF2B5EF4-FFF2-40B4-BE49-F238E27FC236}">
                <a16:creationId xmlns:a16="http://schemas.microsoft.com/office/drawing/2014/main" id="{27013272-49F4-409E-B276-61756977268C}"/>
              </a:ext>
            </a:extLst>
          </p:cNvPr>
          <p:cNvSpPr>
            <a:spLocks noGrp="1"/>
          </p:cNvSpPr>
          <p:nvPr>
            <p:ph type="title"/>
          </p:nvPr>
        </p:nvSpPr>
        <p:spPr>
          <a:xfrm>
            <a:off x="1" y="1104101"/>
            <a:ext cx="12192000" cy="385564"/>
          </a:xfrm>
        </p:spPr>
        <p:txBody>
          <a:bodyPr>
            <a:noAutofit/>
          </a:bodyPr>
          <a:lstStyle/>
          <a:p>
            <a:pPr algn="ctr"/>
            <a:r>
              <a:rPr lang="pl-PL" sz="3200" dirty="0">
                <a:latin typeface="Times New Roman" panose="02020603050405020304" pitchFamily="18" charset="0"/>
                <a:cs typeface="Times New Roman" panose="02020603050405020304" pitchFamily="18" charset="0"/>
              </a:rPr>
              <a:t>Załącznik 4b – szkody w uprawach trwałych</a:t>
            </a:r>
          </a:p>
        </p:txBody>
      </p:sp>
      <p:sp>
        <p:nvSpPr>
          <p:cNvPr id="15" name="Prostokąt: zaokrąglone rogi 14">
            <a:extLst>
              <a:ext uri="{FF2B5EF4-FFF2-40B4-BE49-F238E27FC236}">
                <a16:creationId xmlns:a16="http://schemas.microsoft.com/office/drawing/2014/main" id="{0E9C2FDA-D64F-464A-8577-3259756E8CB5}"/>
              </a:ext>
            </a:extLst>
          </p:cNvPr>
          <p:cNvSpPr/>
          <p:nvPr/>
        </p:nvSpPr>
        <p:spPr>
          <a:xfrm>
            <a:off x="2649832" y="5283248"/>
            <a:ext cx="6887363" cy="117445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zaokrąglone rogi 2">
            <a:extLst>
              <a:ext uri="{FF2B5EF4-FFF2-40B4-BE49-F238E27FC236}">
                <a16:creationId xmlns:a16="http://schemas.microsoft.com/office/drawing/2014/main" id="{1D07E5AB-9822-40CD-B08F-5BD4F61DF04A}"/>
              </a:ext>
            </a:extLst>
          </p:cNvPr>
          <p:cNvSpPr/>
          <p:nvPr/>
        </p:nvSpPr>
        <p:spPr>
          <a:xfrm>
            <a:off x="2811964" y="3707960"/>
            <a:ext cx="620785" cy="14856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zaokrąglone rogi 13">
            <a:extLst>
              <a:ext uri="{FF2B5EF4-FFF2-40B4-BE49-F238E27FC236}">
                <a16:creationId xmlns:a16="http://schemas.microsoft.com/office/drawing/2014/main" id="{6D20DA86-BB2E-4AEC-85FF-C262EA7BA09F}"/>
              </a:ext>
            </a:extLst>
          </p:cNvPr>
          <p:cNvSpPr/>
          <p:nvPr/>
        </p:nvSpPr>
        <p:spPr>
          <a:xfrm>
            <a:off x="88113" y="2278743"/>
            <a:ext cx="2241017" cy="70931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kolumnie 1 należy wpisać numer działki ewidencyjnej, na jakiej szacowane są szkody</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7" name="Łącznik: zakrzywiony 6">
            <a:extLst>
              <a:ext uri="{FF2B5EF4-FFF2-40B4-BE49-F238E27FC236}">
                <a16:creationId xmlns:a16="http://schemas.microsoft.com/office/drawing/2014/main" id="{7995ABFC-0766-4161-83D7-77B362B0913D}"/>
              </a:ext>
            </a:extLst>
          </p:cNvPr>
          <p:cNvCxnSpPr>
            <a:cxnSpLocks/>
            <a:stCxn id="14" idx="3"/>
            <a:endCxn id="3" idx="0"/>
          </p:cNvCxnSpPr>
          <p:nvPr/>
        </p:nvCxnSpPr>
        <p:spPr>
          <a:xfrm>
            <a:off x="2329130" y="2633402"/>
            <a:ext cx="793227" cy="1074558"/>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8" name="Prostokąt: zaokrąglone rogi 7">
            <a:extLst>
              <a:ext uri="{FF2B5EF4-FFF2-40B4-BE49-F238E27FC236}">
                <a16:creationId xmlns:a16="http://schemas.microsoft.com/office/drawing/2014/main" id="{00D0CF20-BCAD-4B73-A3BE-90CBF134F323}"/>
              </a:ext>
            </a:extLst>
          </p:cNvPr>
          <p:cNvSpPr/>
          <p:nvPr/>
        </p:nvSpPr>
        <p:spPr>
          <a:xfrm>
            <a:off x="3431315" y="3706978"/>
            <a:ext cx="1675208" cy="147041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7" name="Prostokąt: zaokrąglone rogi 16">
            <a:extLst>
              <a:ext uri="{FF2B5EF4-FFF2-40B4-BE49-F238E27FC236}">
                <a16:creationId xmlns:a16="http://schemas.microsoft.com/office/drawing/2014/main" id="{82F6AD5E-9BDE-44CF-8124-FDC234E6EEDA}"/>
              </a:ext>
            </a:extLst>
          </p:cNvPr>
          <p:cNvSpPr/>
          <p:nvPr/>
        </p:nvSpPr>
        <p:spPr>
          <a:xfrm>
            <a:off x="88259" y="3084691"/>
            <a:ext cx="2235224" cy="97103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tej kolumnie należy wprowadzić dane odnośnie gatunku szacowanego środka trwałego, odmiany, wieku, podkładki oraz rozstawu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20" name="Łącznik: zakrzywiony 19">
            <a:extLst>
              <a:ext uri="{FF2B5EF4-FFF2-40B4-BE49-F238E27FC236}">
                <a16:creationId xmlns:a16="http://schemas.microsoft.com/office/drawing/2014/main" id="{73EB5C75-EB34-42D4-AC39-A48EBC352E12}"/>
              </a:ext>
            </a:extLst>
          </p:cNvPr>
          <p:cNvCxnSpPr>
            <a:cxnSpLocks/>
            <a:endCxn id="8" idx="0"/>
          </p:cNvCxnSpPr>
          <p:nvPr/>
        </p:nvCxnSpPr>
        <p:spPr>
          <a:xfrm>
            <a:off x="2281941" y="3618291"/>
            <a:ext cx="1986978" cy="88687"/>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21" name="Prostokąt: zaokrąglone rogi 20">
            <a:extLst>
              <a:ext uri="{FF2B5EF4-FFF2-40B4-BE49-F238E27FC236}">
                <a16:creationId xmlns:a16="http://schemas.microsoft.com/office/drawing/2014/main" id="{E02A9BC0-1D59-4592-A793-34DB194F2E31}"/>
              </a:ext>
            </a:extLst>
          </p:cNvPr>
          <p:cNvSpPr/>
          <p:nvPr/>
        </p:nvSpPr>
        <p:spPr>
          <a:xfrm>
            <a:off x="68569" y="4152360"/>
            <a:ext cx="2254914" cy="59013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W tym miejscu wpisujemy uszkodzoną powierzchnię (ha)</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4" name="Prostokąt: zaokrąglone rogi 23">
            <a:extLst>
              <a:ext uri="{FF2B5EF4-FFF2-40B4-BE49-F238E27FC236}">
                <a16:creationId xmlns:a16="http://schemas.microsoft.com/office/drawing/2014/main" id="{17809D19-ADC9-4B37-AEC2-9695CBDD6F7C}"/>
              </a:ext>
            </a:extLst>
          </p:cNvPr>
          <p:cNvSpPr/>
          <p:nvPr/>
        </p:nvSpPr>
        <p:spPr>
          <a:xfrm>
            <a:off x="5153269" y="3731633"/>
            <a:ext cx="489577" cy="147041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6" name="Łącznik: zakrzywiony 25">
            <a:extLst>
              <a:ext uri="{FF2B5EF4-FFF2-40B4-BE49-F238E27FC236}">
                <a16:creationId xmlns:a16="http://schemas.microsoft.com/office/drawing/2014/main" id="{66957D3A-4CA2-49EF-9154-AEDD4E1DED4B}"/>
              </a:ext>
            </a:extLst>
          </p:cNvPr>
          <p:cNvCxnSpPr>
            <a:cxnSpLocks/>
            <a:stCxn id="21" idx="3"/>
            <a:endCxn id="24" idx="2"/>
          </p:cNvCxnSpPr>
          <p:nvPr/>
        </p:nvCxnSpPr>
        <p:spPr>
          <a:xfrm>
            <a:off x="2323483" y="4447429"/>
            <a:ext cx="3074575" cy="754614"/>
          </a:xfrm>
          <a:prstGeom prst="curvedConnector4">
            <a:avLst>
              <a:gd name="adj1" fmla="val 46019"/>
              <a:gd name="adj2" fmla="val 130294"/>
            </a:avLst>
          </a:prstGeom>
          <a:ln>
            <a:tailEnd type="triangle"/>
          </a:ln>
        </p:spPr>
        <p:style>
          <a:lnRef idx="3">
            <a:schemeClr val="dk1"/>
          </a:lnRef>
          <a:fillRef idx="0">
            <a:schemeClr val="dk1"/>
          </a:fillRef>
          <a:effectRef idx="2">
            <a:schemeClr val="dk1"/>
          </a:effectRef>
          <a:fontRef idx="minor">
            <a:schemeClr val="tx1"/>
          </a:fontRef>
        </p:style>
      </p:cxnSp>
      <p:sp>
        <p:nvSpPr>
          <p:cNvPr id="29" name="Prostokąt: zaokrąglone rogi 28">
            <a:extLst>
              <a:ext uri="{FF2B5EF4-FFF2-40B4-BE49-F238E27FC236}">
                <a16:creationId xmlns:a16="http://schemas.microsoft.com/office/drawing/2014/main" id="{37FA4FE2-8CA0-49A1-890F-6320DE91293E}"/>
              </a:ext>
            </a:extLst>
          </p:cNvPr>
          <p:cNvSpPr/>
          <p:nvPr/>
        </p:nvSpPr>
        <p:spPr>
          <a:xfrm>
            <a:off x="5660692" y="3703361"/>
            <a:ext cx="242924" cy="14776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0A659BF2-65DA-44CF-9E30-04E151945D1D}"/>
              </a:ext>
            </a:extLst>
          </p:cNvPr>
          <p:cNvSpPr/>
          <p:nvPr/>
        </p:nvSpPr>
        <p:spPr>
          <a:xfrm>
            <a:off x="89604" y="1636923"/>
            <a:ext cx="2239526" cy="548051"/>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defRPr/>
            </a:pPr>
            <a:r>
              <a:rPr lang="pl-PL" sz="1100" dirty="0">
                <a:solidFill>
                  <a:schemeClr val="tx1"/>
                </a:solidFill>
                <a:latin typeface="Times New Roman" panose="02020603050405020304" pitchFamily="18" charset="0"/>
                <a:cs typeface="Times New Roman" panose="02020603050405020304" pitchFamily="18" charset="0"/>
              </a:rPr>
              <a:t>W kolumnie 3 należy wpisać ilość środka trwałego na m</a:t>
            </a:r>
            <a:r>
              <a:rPr lang="pl-PL" sz="1100" baseline="30000" dirty="0">
                <a:solidFill>
                  <a:schemeClr val="tx1"/>
                </a:solidFill>
                <a:latin typeface="Times New Roman" panose="02020603050405020304" pitchFamily="18" charset="0"/>
                <a:cs typeface="Times New Roman" panose="02020603050405020304" pitchFamily="18" charset="0"/>
              </a:rPr>
              <a:t>2</a:t>
            </a:r>
            <a:endParaRPr lang="pl-PL" sz="1100" dirty="0">
              <a:solidFill>
                <a:schemeClr val="tx1"/>
              </a:solidFill>
              <a:latin typeface="Times New Roman" panose="02020603050405020304" pitchFamily="18" charset="0"/>
              <a:cs typeface="Times New Roman" panose="02020603050405020304" pitchFamily="18" charset="0"/>
            </a:endParaRPr>
          </a:p>
        </p:txBody>
      </p:sp>
      <p:cxnSp>
        <p:nvCxnSpPr>
          <p:cNvPr id="32" name="Łącznik: zakrzywiony 31">
            <a:extLst>
              <a:ext uri="{FF2B5EF4-FFF2-40B4-BE49-F238E27FC236}">
                <a16:creationId xmlns:a16="http://schemas.microsoft.com/office/drawing/2014/main" id="{E60747FF-4664-4BC9-A976-C8C29F7CCD56}"/>
              </a:ext>
            </a:extLst>
          </p:cNvPr>
          <p:cNvCxnSpPr>
            <a:cxnSpLocks/>
            <a:stCxn id="30" idx="3"/>
            <a:endCxn id="29" idx="0"/>
          </p:cNvCxnSpPr>
          <p:nvPr/>
        </p:nvCxnSpPr>
        <p:spPr>
          <a:xfrm>
            <a:off x="2329130" y="1910949"/>
            <a:ext cx="3453024" cy="1792412"/>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33" name="Prostokąt: zaokrąglone rogi 32">
            <a:extLst>
              <a:ext uri="{FF2B5EF4-FFF2-40B4-BE49-F238E27FC236}">
                <a16:creationId xmlns:a16="http://schemas.microsoft.com/office/drawing/2014/main" id="{2F33400F-20CD-41AF-BBCA-099162B3BDF5}"/>
              </a:ext>
            </a:extLst>
          </p:cNvPr>
          <p:cNvSpPr/>
          <p:nvPr/>
        </p:nvSpPr>
        <p:spPr>
          <a:xfrm>
            <a:off x="5913774" y="3711969"/>
            <a:ext cx="489728" cy="14776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34" name="Prostokąt: zaokrąglone rogi 33">
            <a:extLst>
              <a:ext uri="{FF2B5EF4-FFF2-40B4-BE49-F238E27FC236}">
                <a16:creationId xmlns:a16="http://schemas.microsoft.com/office/drawing/2014/main" id="{A5473150-F6C8-46AA-A0E2-04A3734F85E7}"/>
              </a:ext>
            </a:extLst>
          </p:cNvPr>
          <p:cNvSpPr/>
          <p:nvPr/>
        </p:nvSpPr>
        <p:spPr>
          <a:xfrm>
            <a:off x="6988631" y="3703950"/>
            <a:ext cx="489728" cy="148566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rostokąt: zaokrąglone rogi 34">
            <a:extLst>
              <a:ext uri="{FF2B5EF4-FFF2-40B4-BE49-F238E27FC236}">
                <a16:creationId xmlns:a16="http://schemas.microsoft.com/office/drawing/2014/main" id="{37345066-FF1A-443F-8669-22AA7895432A}"/>
              </a:ext>
            </a:extLst>
          </p:cNvPr>
          <p:cNvSpPr/>
          <p:nvPr/>
        </p:nvSpPr>
        <p:spPr>
          <a:xfrm>
            <a:off x="7497895" y="3703951"/>
            <a:ext cx="538870" cy="14856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E84B2811-09C8-42C6-8AAD-9E014BB269B3}"/>
              </a:ext>
            </a:extLst>
          </p:cNvPr>
          <p:cNvSpPr/>
          <p:nvPr/>
        </p:nvSpPr>
        <p:spPr>
          <a:xfrm>
            <a:off x="10150600" y="1250614"/>
            <a:ext cx="1946246" cy="148131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Kolumny 4,6,7 należy wypełnić na podstawie danych zawartych </a:t>
            </a:r>
            <a:b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opracowaniu Krzysztofa </a:t>
            </a:r>
            <a:r>
              <a:rPr kumimoji="0" lang="pl-PL" sz="11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Zmarlickiego</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„Określanie wartości plantacji kultur wieloletnich”</a:t>
            </a:r>
          </a:p>
        </p:txBody>
      </p:sp>
      <p:cxnSp>
        <p:nvCxnSpPr>
          <p:cNvPr id="39" name="Łącznik: zakrzywiony 38">
            <a:extLst>
              <a:ext uri="{FF2B5EF4-FFF2-40B4-BE49-F238E27FC236}">
                <a16:creationId xmlns:a16="http://schemas.microsoft.com/office/drawing/2014/main" id="{A7375F21-410C-4278-AED7-A7E0236E1B1A}"/>
              </a:ext>
            </a:extLst>
          </p:cNvPr>
          <p:cNvCxnSpPr>
            <a:cxnSpLocks/>
            <a:stCxn id="37" idx="1"/>
            <a:endCxn id="33" idx="0"/>
          </p:cNvCxnSpPr>
          <p:nvPr/>
        </p:nvCxnSpPr>
        <p:spPr>
          <a:xfrm rot="10800000" flipV="1">
            <a:off x="6158638" y="1991269"/>
            <a:ext cx="3991962" cy="1720700"/>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41" name="Łącznik: zakrzywiony 40">
            <a:extLst>
              <a:ext uri="{FF2B5EF4-FFF2-40B4-BE49-F238E27FC236}">
                <a16:creationId xmlns:a16="http://schemas.microsoft.com/office/drawing/2014/main" id="{618D732D-F935-441C-9834-25FED5B2D390}"/>
              </a:ext>
            </a:extLst>
          </p:cNvPr>
          <p:cNvCxnSpPr>
            <a:cxnSpLocks/>
            <a:stCxn id="37" idx="1"/>
            <a:endCxn id="34" idx="0"/>
          </p:cNvCxnSpPr>
          <p:nvPr/>
        </p:nvCxnSpPr>
        <p:spPr>
          <a:xfrm rot="10800000" flipV="1">
            <a:off x="7233496" y="1991268"/>
            <a:ext cx="2917105" cy="1712681"/>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43" name="Łącznik: zakrzywiony 42">
            <a:extLst>
              <a:ext uri="{FF2B5EF4-FFF2-40B4-BE49-F238E27FC236}">
                <a16:creationId xmlns:a16="http://schemas.microsoft.com/office/drawing/2014/main" id="{6FEA3347-BE8A-48DF-A550-ACFB4B22AAFC}"/>
              </a:ext>
            </a:extLst>
          </p:cNvPr>
          <p:cNvCxnSpPr>
            <a:cxnSpLocks/>
            <a:stCxn id="37" idx="1"/>
            <a:endCxn id="35" idx="0"/>
          </p:cNvCxnSpPr>
          <p:nvPr/>
        </p:nvCxnSpPr>
        <p:spPr>
          <a:xfrm rot="10800000" flipV="1">
            <a:off x="7767330" y="1991269"/>
            <a:ext cx="2383270" cy="1712682"/>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2" name="Symbol zastępczy numeru slajdu 1"/>
          <p:cNvSpPr>
            <a:spLocks noGrp="1"/>
          </p:cNvSpPr>
          <p:nvPr>
            <p:ph type="sldNum" sz="quarter" idx="12"/>
          </p:nvPr>
        </p:nvSpPr>
        <p:spPr/>
        <p:txBody>
          <a:bodyPr/>
          <a:lstStyle/>
          <a:p>
            <a:fld id="{FA4B6E15-F33A-46C2-8134-D5B4F352C12C}" type="slidenum">
              <a:rPr lang="pl-PL" smtClean="0"/>
              <a:t>39</a:t>
            </a:fld>
            <a:endParaRPr lang="pl-PL"/>
          </a:p>
        </p:txBody>
      </p:sp>
      <p:sp>
        <p:nvSpPr>
          <p:cNvPr id="42" name="Prostokąt: zaokrąglone rogi 57">
            <a:extLst>
              <a:ext uri="{FF2B5EF4-FFF2-40B4-BE49-F238E27FC236}">
                <a16:creationId xmlns:a16="http://schemas.microsoft.com/office/drawing/2014/main" id="{34522D05-29F8-42E8-BB3F-08914BF73FC4}"/>
              </a:ext>
            </a:extLst>
          </p:cNvPr>
          <p:cNvSpPr/>
          <p:nvPr/>
        </p:nvSpPr>
        <p:spPr>
          <a:xfrm>
            <a:off x="74508" y="4839079"/>
            <a:ext cx="2262725" cy="104001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Podpisy członków komisji muszą być czytelne tzn. pełne imię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nazwisko umożliwiające rozczytanie i zgodne z podpisami złożonymi na stronie 5 protokołu </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44" name="Łącznik: zakrzywiony 25">
            <a:extLst>
              <a:ext uri="{FF2B5EF4-FFF2-40B4-BE49-F238E27FC236}">
                <a16:creationId xmlns:a16="http://schemas.microsoft.com/office/drawing/2014/main" id="{66957D3A-4CA2-49EF-9154-AEDD4E1DED4B}"/>
              </a:ext>
            </a:extLst>
          </p:cNvPr>
          <p:cNvCxnSpPr>
            <a:cxnSpLocks/>
            <a:stCxn id="42" idx="3"/>
            <a:endCxn id="15" idx="1"/>
          </p:cNvCxnSpPr>
          <p:nvPr/>
        </p:nvCxnSpPr>
        <p:spPr>
          <a:xfrm>
            <a:off x="2337233" y="5359084"/>
            <a:ext cx="312599" cy="511394"/>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54" name="Prostokąt: zaokrąglone rogi 27">
            <a:extLst>
              <a:ext uri="{FF2B5EF4-FFF2-40B4-BE49-F238E27FC236}">
                <a16:creationId xmlns:a16="http://schemas.microsoft.com/office/drawing/2014/main" id="{C9CFB3BD-F71A-4F49-ACEE-61597096872C}"/>
              </a:ext>
            </a:extLst>
          </p:cNvPr>
          <p:cNvSpPr/>
          <p:nvPr/>
        </p:nvSpPr>
        <p:spPr>
          <a:xfrm>
            <a:off x="60603" y="5953391"/>
            <a:ext cx="2281941" cy="82715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Data oraz podpis rolnika muszą być czytelne tzn. pełne imię i nazwisko umożliwiające rozczytanie </a:t>
            </a:r>
            <a:br>
              <a:rPr lang="pl-PL" sz="1100" dirty="0">
                <a:solidFill>
                  <a:schemeClr val="tx1"/>
                </a:solidFill>
                <a:latin typeface="Times New Roman" panose="02020603050405020304" pitchFamily="18" charset="0"/>
                <a:cs typeface="Times New Roman" panose="02020603050405020304" pitchFamily="18" charset="0"/>
              </a:rPr>
            </a:br>
            <a:r>
              <a:rPr lang="pl-PL" sz="1100" dirty="0">
                <a:solidFill>
                  <a:schemeClr val="tx1"/>
                </a:solidFill>
                <a:latin typeface="Times New Roman" panose="02020603050405020304" pitchFamily="18" charset="0"/>
                <a:cs typeface="Times New Roman" panose="02020603050405020304" pitchFamily="18" charset="0"/>
              </a:rPr>
              <a:t>i zgodne ze stroną 5 protokołu</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60" name="Łącznik: zakrzywiony 25">
            <a:extLst>
              <a:ext uri="{FF2B5EF4-FFF2-40B4-BE49-F238E27FC236}">
                <a16:creationId xmlns:a16="http://schemas.microsoft.com/office/drawing/2014/main" id="{66957D3A-4CA2-49EF-9154-AEDD4E1DED4B}"/>
              </a:ext>
            </a:extLst>
          </p:cNvPr>
          <p:cNvCxnSpPr>
            <a:cxnSpLocks/>
            <a:stCxn id="54" idx="3"/>
          </p:cNvCxnSpPr>
          <p:nvPr/>
        </p:nvCxnSpPr>
        <p:spPr>
          <a:xfrm flipV="1">
            <a:off x="2342544" y="6206317"/>
            <a:ext cx="5815006" cy="160651"/>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63" name="Prostokąt 62"/>
          <p:cNvSpPr/>
          <p:nvPr/>
        </p:nvSpPr>
        <p:spPr>
          <a:xfrm>
            <a:off x="9555041" y="2847608"/>
            <a:ext cx="2695530" cy="3970318"/>
          </a:xfrm>
          <a:prstGeom prst="rect">
            <a:avLst/>
          </a:prstGeom>
        </p:spPr>
        <p:txBody>
          <a:bodyPr wrap="square">
            <a:spAutoFit/>
          </a:bodyPr>
          <a:lstStyle/>
          <a:p>
            <a:pPr algn="ctr"/>
            <a:r>
              <a:rPr lang="pl-PL" sz="1200" b="1" dirty="0">
                <a:solidFill>
                  <a:srgbClr val="FF0000"/>
                </a:solidFill>
                <a:latin typeface="Times New Roman" panose="02020603050405020304" pitchFamily="18" charset="0"/>
                <a:cs typeface="Times New Roman" panose="02020603050405020304" pitchFamily="18" charset="0"/>
              </a:rPr>
              <a:t>Uwaga!</a:t>
            </a:r>
          </a:p>
          <a:p>
            <a:pPr algn="ctr"/>
            <a:r>
              <a:rPr lang="pl-PL" sz="1200" dirty="0">
                <a:solidFill>
                  <a:srgbClr val="FF0000"/>
                </a:solidFill>
                <a:latin typeface="Times New Roman" panose="02020603050405020304" pitchFamily="18" charset="0"/>
                <a:cs typeface="Times New Roman" panose="02020603050405020304" pitchFamily="18" charset="0"/>
              </a:rPr>
              <a:t>W przypadku szacowania szkód </a:t>
            </a:r>
            <a:br>
              <a:rPr lang="pl-PL" sz="1200" dirty="0">
                <a:solidFill>
                  <a:srgbClr val="FF0000"/>
                </a:solidFill>
                <a:latin typeface="Times New Roman" panose="02020603050405020304" pitchFamily="18" charset="0"/>
                <a:cs typeface="Times New Roman" panose="02020603050405020304" pitchFamily="18" charset="0"/>
              </a:rPr>
            </a:br>
            <a:r>
              <a:rPr lang="pl-PL" sz="1200" dirty="0">
                <a:solidFill>
                  <a:srgbClr val="FF0000"/>
                </a:solidFill>
                <a:latin typeface="Times New Roman" panose="02020603050405020304" pitchFamily="18" charset="0"/>
                <a:cs typeface="Times New Roman" panose="02020603050405020304" pitchFamily="18" charset="0"/>
              </a:rPr>
              <a:t>w sadzie, lub innej plantacji roślin wieloletnich, których okres użytkowania jest dłuższy niż 5 lat, z wyłączeniem plantacji truskawek, plantacji choinek oraz roślin na cele energetyczne pod kątem ubiegania się o pomoc na odtworzenie środków trwałych. uwzględnia się wartość bieżącą roślin (tj. w zależności od wieku, gęstości </a:t>
            </a:r>
            <a:r>
              <a:rPr lang="pl-PL" sz="1200" dirty="0" err="1">
                <a:solidFill>
                  <a:srgbClr val="FF0000"/>
                </a:solidFill>
                <a:latin typeface="Times New Roman" panose="02020603050405020304" pitchFamily="18" charset="0"/>
                <a:cs typeface="Times New Roman" panose="02020603050405020304" pitchFamily="18" charset="0"/>
              </a:rPr>
              <a:t>nasadzeń</a:t>
            </a:r>
            <a:r>
              <a:rPr lang="pl-PL" sz="1200" dirty="0">
                <a:solidFill>
                  <a:srgbClr val="FF0000"/>
                </a:solidFill>
                <a:latin typeface="Times New Roman" panose="02020603050405020304" pitchFamily="18" charset="0"/>
                <a:cs typeface="Times New Roman" panose="02020603050405020304" pitchFamily="18" charset="0"/>
              </a:rPr>
              <a:t> </a:t>
            </a:r>
            <a:r>
              <a:rPr lang="pl-PL" sz="1200" dirty="0" err="1">
                <a:solidFill>
                  <a:srgbClr val="FF0000"/>
                </a:solidFill>
                <a:latin typeface="Times New Roman" panose="02020603050405020304" pitchFamily="18" charset="0"/>
                <a:cs typeface="Times New Roman" panose="02020603050405020304" pitchFamily="18" charset="0"/>
              </a:rPr>
              <a:t>szt</a:t>
            </a:r>
            <a:r>
              <a:rPr lang="pl-PL" sz="1200" dirty="0">
                <a:solidFill>
                  <a:srgbClr val="FF0000"/>
                </a:solidFill>
                <a:latin typeface="Times New Roman" panose="02020603050405020304" pitchFamily="18" charset="0"/>
                <a:cs typeface="Times New Roman" panose="02020603050405020304" pitchFamily="18" charset="0"/>
              </a:rPr>
              <a:t>/ha oraz podkładki) oraz współczynnik oceny bonitacyjnej wartości bieżącej (bez utraty korzyści). Do wykorzystania na stronie internetowej </a:t>
            </a:r>
            <a:r>
              <a:rPr lang="pl-PL" sz="1200" b="1" dirty="0" err="1">
                <a:solidFill>
                  <a:srgbClr val="FF0000"/>
                </a:solidFill>
                <a:latin typeface="Times New Roman" panose="02020603050405020304" pitchFamily="18" charset="0"/>
                <a:cs typeface="Times New Roman" panose="02020603050405020304" pitchFamily="18" charset="0"/>
              </a:rPr>
              <a:t>MRiRW</a:t>
            </a:r>
            <a:r>
              <a:rPr lang="pl-PL" sz="1200" dirty="0">
                <a:solidFill>
                  <a:srgbClr val="FF0000"/>
                </a:solidFill>
                <a:latin typeface="Times New Roman" panose="02020603050405020304" pitchFamily="18" charset="0"/>
                <a:cs typeface="Times New Roman" panose="02020603050405020304" pitchFamily="18" charset="0"/>
              </a:rPr>
              <a:t> opracowanie Krzysztofa </a:t>
            </a:r>
            <a:r>
              <a:rPr lang="pl-PL" sz="1200" dirty="0" err="1">
                <a:solidFill>
                  <a:srgbClr val="FF0000"/>
                </a:solidFill>
                <a:latin typeface="Times New Roman" panose="02020603050405020304" pitchFamily="18" charset="0"/>
                <a:cs typeface="Times New Roman" panose="02020603050405020304" pitchFamily="18" charset="0"/>
              </a:rPr>
              <a:t>Zmarlickiego</a:t>
            </a:r>
            <a:r>
              <a:rPr lang="pl-PL" sz="1200" dirty="0">
                <a:solidFill>
                  <a:srgbClr val="FF0000"/>
                </a:solidFill>
                <a:latin typeface="Times New Roman" panose="02020603050405020304" pitchFamily="18" charset="0"/>
                <a:cs typeface="Times New Roman" panose="02020603050405020304" pitchFamily="18" charset="0"/>
              </a:rPr>
              <a:t>  „Określanie wartości plantacji kultur wieloletnich” udostępnione bezpłatnie przez Polską Federację Stowarzyszeń Rzeczoznawców Majątkowych</a:t>
            </a:r>
          </a:p>
        </p:txBody>
      </p:sp>
    </p:spTree>
    <p:extLst>
      <p:ext uri="{BB962C8B-B14F-4D97-AF65-F5344CB8AC3E}">
        <p14:creationId xmlns:p14="http://schemas.microsoft.com/office/powerpoint/2010/main" val="366413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9" name="Symbol zastępczy zawartości 8">
            <a:extLst>
              <a:ext uri="{FF2B5EF4-FFF2-40B4-BE49-F238E27FC236}">
                <a16:creationId xmlns:a16="http://schemas.microsoft.com/office/drawing/2014/main" id="{BF02C8A0-4709-45FB-B1D2-94750420AC07}"/>
              </a:ext>
            </a:extLst>
          </p:cNvPr>
          <p:cNvSpPr>
            <a:spLocks noGrp="1"/>
          </p:cNvSpPr>
          <p:nvPr>
            <p:ph sz="half" idx="1"/>
          </p:nvPr>
        </p:nvSpPr>
        <p:spPr>
          <a:xfrm>
            <a:off x="146096" y="1703674"/>
            <a:ext cx="11331231" cy="5314088"/>
          </a:xfrm>
        </p:spPr>
        <p:txBody>
          <a:bodyPr>
            <a:noAutofit/>
          </a:bodyPr>
          <a:lstStyle/>
          <a:p>
            <a:pPr marL="220663" indent="0" algn="just">
              <a:lnSpc>
                <a:spcPct val="100000"/>
              </a:lnSpc>
              <a:buNone/>
            </a:pPr>
            <a:r>
              <a:rPr lang="pl-PL" sz="2000" dirty="0">
                <a:latin typeface="Times New Roman" panose="02020603050405020304" pitchFamily="18" charset="0"/>
                <a:cs typeface="Times New Roman" panose="02020603050405020304" pitchFamily="18" charset="0"/>
              </a:rPr>
              <a:t>W przypadku gdy przedstawiciel ośrodka doradztwa rolniczego lub przedstawiciel izby rolniczej jest jednocześnie sołtysem nie może sam sobie potwierdzić pięcioletniego stażu w prowadzeniu gospodarstwa rolnego. Ww. potwierdzenie może wydać inny sołtys, na terenie którego przedstawiciel posiada grunty rolne.</a:t>
            </a:r>
          </a:p>
          <a:p>
            <a:pPr marL="220663" indent="0" algn="just">
              <a:lnSpc>
                <a:spcPct val="100000"/>
              </a:lnSpc>
              <a:buNone/>
            </a:pPr>
            <a:r>
              <a:rPr lang="pl-PL" sz="2000" dirty="0">
                <a:latin typeface="Times New Roman" panose="02020603050405020304" pitchFamily="18" charset="0"/>
                <a:cs typeface="Times New Roman" panose="02020603050405020304" pitchFamily="18" charset="0"/>
              </a:rPr>
              <a:t>W sytuacji gdy ww. przedstawiciel zajmuje stanowisko sołtysa, a prowadzone przez niego gospodarstwo leży wyłącznie w granicach jego sołectwa lub w przypadku gdy przedstawiciel ww. instytucji posiada wymagane doświadczenie jednak grunty gospodarstwa leżą na terenie miasta, wymagane doświadczenie </a:t>
            </a:r>
            <a:br>
              <a:rPr lang="pl-PL" sz="2000" dirty="0">
                <a:latin typeface="Times New Roman" panose="02020603050405020304" pitchFamily="18" charset="0"/>
                <a:cs typeface="Times New Roman" panose="02020603050405020304" pitchFamily="18" charset="0"/>
              </a:rPr>
            </a:br>
            <a:r>
              <a:rPr lang="pl-PL" sz="2000" dirty="0">
                <a:latin typeface="Times New Roman" panose="02020603050405020304" pitchFamily="18" charset="0"/>
                <a:cs typeface="Times New Roman" panose="02020603050405020304" pitchFamily="18" charset="0"/>
              </a:rPr>
              <a:t>w prowadzeniu gospodarstwa rolnego może zostać potwierdzone przez wójta, burmistrza lub prezydenta gminy/miasta.</a:t>
            </a:r>
          </a:p>
          <a:p>
            <a:pPr marL="0" indent="0" algn="just">
              <a:lnSpc>
                <a:spcPct val="120000"/>
              </a:lnSpc>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p>
        </p:txBody>
      </p:sp>
      <p:sp>
        <p:nvSpPr>
          <p:cNvPr id="2" name="Symbol zastępczy numeru slajdu 1"/>
          <p:cNvSpPr>
            <a:spLocks noGrp="1"/>
          </p:cNvSpPr>
          <p:nvPr>
            <p:ph type="sldNum" sz="quarter" idx="12"/>
          </p:nvPr>
        </p:nvSpPr>
        <p:spPr/>
        <p:txBody>
          <a:bodyPr/>
          <a:lstStyle/>
          <a:p>
            <a:fld id="{FA4B6E15-F33A-46C2-8134-D5B4F352C12C}" type="slidenum">
              <a:rPr lang="pl-PL" smtClean="0"/>
              <a:t>4</a:t>
            </a:fld>
            <a:endParaRPr lang="pl-PL"/>
          </a:p>
        </p:txBody>
      </p:sp>
      <p:sp>
        <p:nvSpPr>
          <p:cNvPr id="5" name="Tytuł 4">
            <a:extLst>
              <a:ext uri="{FF2B5EF4-FFF2-40B4-BE49-F238E27FC236}">
                <a16:creationId xmlns:a16="http://schemas.microsoft.com/office/drawing/2014/main" id="{9AAACD6C-40E2-4847-81AE-7AD5589644F7}"/>
              </a:ext>
            </a:extLst>
          </p:cNvPr>
          <p:cNvSpPr>
            <a:spLocks noGrp="1"/>
          </p:cNvSpPr>
          <p:nvPr>
            <p:ph type="title"/>
          </p:nvPr>
        </p:nvSpPr>
        <p:spPr>
          <a:xfrm>
            <a:off x="2906874" y="917952"/>
            <a:ext cx="6394144" cy="902344"/>
          </a:xfrm>
          <a:ln>
            <a:noFill/>
          </a:ln>
        </p:spPr>
        <p:txBody>
          <a:bodyPr>
            <a:normAutofit/>
          </a:bodyPr>
          <a:lstStyle/>
          <a:p>
            <a:pPr algn="ctr"/>
            <a:r>
              <a:rPr lang="pl-PL" sz="2400" b="1" dirty="0">
                <a:latin typeface="Times New Roman" panose="02020603050405020304" pitchFamily="18" charset="0"/>
                <a:cs typeface="Times New Roman" panose="02020603050405020304" pitchFamily="18" charset="0"/>
              </a:rPr>
              <a:t>Skład komisji powoływanej przez wojewodę</a:t>
            </a:r>
          </a:p>
        </p:txBody>
      </p:sp>
    </p:spTree>
    <p:extLst>
      <p:ext uri="{BB962C8B-B14F-4D97-AF65-F5344CB8AC3E}">
        <p14:creationId xmlns:p14="http://schemas.microsoft.com/office/powerpoint/2010/main" val="3936458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4255FF2F-19FA-4763-947B-A0FF776CA2BA}"/>
              </a:ext>
            </a:extLst>
          </p:cNvPr>
          <p:cNvPicPr>
            <a:picLocks noChangeAspect="1"/>
          </p:cNvPicPr>
          <p:nvPr/>
        </p:nvPicPr>
        <p:blipFill>
          <a:blip r:embed="rId2"/>
          <a:stretch>
            <a:fillRect/>
          </a:stretch>
        </p:blipFill>
        <p:spPr>
          <a:xfrm>
            <a:off x="0" y="0"/>
            <a:ext cx="4696691" cy="1250614"/>
          </a:xfrm>
          <a:prstGeom prst="rect">
            <a:avLst/>
          </a:prstGeom>
        </p:spPr>
      </p:pic>
      <p:sp>
        <p:nvSpPr>
          <p:cNvPr id="6" name="Symbol zastępczy zawartości 5">
            <a:extLst>
              <a:ext uri="{FF2B5EF4-FFF2-40B4-BE49-F238E27FC236}">
                <a16:creationId xmlns:a16="http://schemas.microsoft.com/office/drawing/2014/main" id="{65A64CB0-6529-41FB-B28D-E22E12890C28}"/>
              </a:ext>
            </a:extLst>
          </p:cNvPr>
          <p:cNvSpPr>
            <a:spLocks noGrp="1"/>
          </p:cNvSpPr>
          <p:nvPr>
            <p:ph sz="half" idx="1"/>
          </p:nvPr>
        </p:nvSpPr>
        <p:spPr>
          <a:xfrm>
            <a:off x="357659" y="2384089"/>
            <a:ext cx="11378913" cy="4154823"/>
          </a:xfrm>
        </p:spPr>
        <p:txBody>
          <a:bodyPr>
            <a:no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Zgodnie z § 5 ust. 6 i 7 pkt 3 rozporządzenia Rady Ministrów z dnia 27 stycznia 2015 r.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w sprawie szczegółowego zakresu i sposobów realizacji niektórych zadań Agencji Restrukturyzacji </a:t>
            </a:r>
            <a:br>
              <a:rPr lang="pl-PL" sz="1800" dirty="0">
                <a:latin typeface="Times New Roman" panose="02020603050405020304" pitchFamily="18" charset="0"/>
                <a:cs typeface="Times New Roman" panose="02020603050405020304" pitchFamily="18" charset="0"/>
              </a:rPr>
            </a:br>
            <a:r>
              <a:rPr lang="pl-PL" sz="1800" dirty="0">
                <a:latin typeface="Times New Roman" panose="02020603050405020304" pitchFamily="18" charset="0"/>
                <a:cs typeface="Times New Roman" panose="02020603050405020304" pitchFamily="18" charset="0"/>
              </a:rPr>
              <a:t>i Modernizacji Rolnictwa (Dz. U. z 2015 r. poz. 187, z </a:t>
            </a:r>
            <a:r>
              <a:rPr lang="pl-PL" sz="1800" dirty="0" err="1">
                <a:latin typeface="Times New Roman" panose="02020603050405020304" pitchFamily="18" charset="0"/>
                <a:cs typeface="Times New Roman" panose="02020603050405020304" pitchFamily="18" charset="0"/>
              </a:rPr>
              <a:t>późn</a:t>
            </a:r>
            <a:r>
              <a:rPr lang="pl-PL" sz="1800" dirty="0">
                <a:latin typeface="Times New Roman" panose="02020603050405020304" pitchFamily="18" charset="0"/>
                <a:cs typeface="Times New Roman" panose="02020603050405020304" pitchFamily="18" charset="0"/>
              </a:rPr>
              <a:t>. zm.) komisja składa protokół oszacowania szkód wojewodzie właściwemu ze względu na miejsce powstania tych szkód w terminie:</a:t>
            </a:r>
          </a:p>
          <a:p>
            <a:pPr marL="534988" algn="just">
              <a:lnSpc>
                <a:spcPct val="100000"/>
              </a:lnSpc>
              <a:spcBef>
                <a:spcPts val="0"/>
              </a:spcBef>
            </a:pPr>
            <a:r>
              <a:rPr lang="pl-PL" sz="1800" b="1" dirty="0">
                <a:latin typeface="Times New Roman" panose="02020603050405020304" pitchFamily="18" charset="0"/>
                <a:cs typeface="Times New Roman" panose="02020603050405020304" pitchFamily="18" charset="0"/>
              </a:rPr>
              <a:t>30 dni od dnia oszacowania szkód,</a:t>
            </a:r>
          </a:p>
          <a:p>
            <a:pPr marL="534988" algn="just">
              <a:lnSpc>
                <a:spcPct val="100000"/>
              </a:lnSpc>
              <a:spcBef>
                <a:spcPts val="0"/>
              </a:spcBef>
            </a:pPr>
            <a:r>
              <a:rPr lang="pl-PL" sz="1800" b="1" dirty="0">
                <a:latin typeface="Times New Roman" panose="02020603050405020304" pitchFamily="18" charset="0"/>
                <a:cs typeface="Times New Roman" panose="02020603050405020304" pitchFamily="18" charset="0"/>
              </a:rPr>
              <a:t>45 dni od dnia oszacowania szkód – dotyczy tylko i wyłącznie protokołów zbiorczych z gmin z innego województwa</a:t>
            </a:r>
            <a:r>
              <a:rPr lang="pl-PL" sz="1800" dirty="0">
                <a:latin typeface="Times New Roman" panose="02020603050405020304" pitchFamily="18" charset="0"/>
                <a:cs typeface="Times New Roman" panose="02020603050405020304" pitchFamily="18" charset="0"/>
              </a:rPr>
              <a:t>,</a:t>
            </a:r>
          </a:p>
          <a:p>
            <a:pPr marL="534988" algn="just">
              <a:lnSpc>
                <a:spcPct val="100000"/>
              </a:lnSpc>
              <a:spcBef>
                <a:spcPts val="0"/>
              </a:spcBef>
            </a:pPr>
            <a:r>
              <a:rPr lang="pl-PL" sz="1800" dirty="0">
                <a:latin typeface="Times New Roman" panose="02020603050405020304" pitchFamily="18" charset="0"/>
                <a:cs typeface="Times New Roman" panose="02020603050405020304" pitchFamily="18" charset="0"/>
              </a:rPr>
              <a:t>niezwłocznie po otrzymaniu od wojewody, który powołał tę komisję, informacji o wysokości szkód spowodowanych przez suszę w uprawach rolnych, nie później niż do dnia 15 listopada roku, w którym wystąpiła susza - w przypadku gdy wysokość tych szkód jest ustalana za pomocą oprogramowania udostępnionego przez ministra właściwego do spraw informatyzacji, pod adresem elektronicznym wskazanym na podmiotowej stronie internetowej tego ministra, zwanego dalej „publiczną aplikacją”.</a:t>
            </a:r>
          </a:p>
        </p:txBody>
      </p:sp>
      <p:sp>
        <p:nvSpPr>
          <p:cNvPr id="3" name="Symbol zastępczy numeru slajdu 2"/>
          <p:cNvSpPr>
            <a:spLocks noGrp="1"/>
          </p:cNvSpPr>
          <p:nvPr>
            <p:ph type="sldNum" sz="quarter" idx="12"/>
          </p:nvPr>
        </p:nvSpPr>
        <p:spPr/>
        <p:txBody>
          <a:bodyPr/>
          <a:lstStyle/>
          <a:p>
            <a:fld id="{FA4B6E15-F33A-46C2-8134-D5B4F352C12C}" type="slidenum">
              <a:rPr lang="pl-PL" smtClean="0"/>
              <a:t>40</a:t>
            </a:fld>
            <a:endParaRPr lang="pl-PL"/>
          </a:p>
        </p:txBody>
      </p:sp>
      <p:sp>
        <p:nvSpPr>
          <p:cNvPr id="7" name="Prostokąt 6"/>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59" y="1737758"/>
            <a:ext cx="11378913" cy="646331"/>
          </a:xfrm>
          <a:prstGeom prst="rect">
            <a:avLst/>
          </a:prstGeom>
        </p:spPr>
        <p:txBody>
          <a:bodyPr wrap="square">
            <a:spAutoFit/>
          </a:bodyPr>
          <a:lstStyle/>
          <a:p>
            <a:pPr algn="just"/>
            <a:r>
              <a:rPr lang="pl-PL" b="1" dirty="0">
                <a:latin typeface="Times New Roman" panose="02020603050405020304" pitchFamily="18" charset="0"/>
                <a:cs typeface="Times New Roman" panose="02020603050405020304" pitchFamily="18" charset="0"/>
              </a:rPr>
              <a:t>7. Przekazywanie protokołów do MUW w Warszawie wraz z dokumentem potwierdzającym wystąpienie danego zjawiska.</a:t>
            </a:r>
          </a:p>
        </p:txBody>
      </p:sp>
    </p:spTree>
    <p:extLst>
      <p:ext uri="{BB962C8B-B14F-4D97-AF65-F5344CB8AC3E}">
        <p14:creationId xmlns:p14="http://schemas.microsoft.com/office/powerpoint/2010/main" val="42455473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253999" y="2220111"/>
            <a:ext cx="11684000" cy="5316441"/>
          </a:xfrm>
        </p:spPr>
        <p:txBody>
          <a:bodyPr>
            <a:no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Przewodniczący komisji składa do Wojewody Mazowieckiego:</a:t>
            </a:r>
          </a:p>
          <a:p>
            <a:pPr marL="715963" indent="-457200" algn="just">
              <a:lnSpc>
                <a:spcPct val="100000"/>
              </a:lnSpc>
              <a:spcBef>
                <a:spcPts val="0"/>
              </a:spcBef>
              <a:buFont typeface="+mj-lt"/>
              <a:buAutoNum type="arabicPeriod"/>
            </a:pPr>
            <a:r>
              <a:rPr lang="pl-PL" sz="1800" dirty="0">
                <a:latin typeface="Times New Roman" panose="02020603050405020304" pitchFamily="18" charset="0"/>
                <a:cs typeface="Times New Roman" panose="02020603050405020304" pitchFamily="18" charset="0"/>
              </a:rPr>
              <a:t>Potwierdzenie przekazania dokumentacji – załącznik nr </a:t>
            </a:r>
            <a:r>
              <a:rPr lang="pl-PL" sz="1800" dirty="0">
                <a:solidFill>
                  <a:srgbClr val="FF0000"/>
                </a:solidFill>
                <a:latin typeface="Times New Roman" panose="02020603050405020304" pitchFamily="18" charset="0"/>
                <a:cs typeface="Times New Roman" panose="02020603050405020304" pitchFamily="18" charset="0"/>
              </a:rPr>
              <a:t>7a</a:t>
            </a:r>
            <a:r>
              <a:rPr lang="pl-PL" sz="1800" dirty="0">
                <a:latin typeface="Times New Roman" panose="02020603050405020304" pitchFamily="18" charset="0"/>
                <a:cs typeface="Times New Roman" panose="02020603050405020304" pitchFamily="18" charset="0"/>
              </a:rPr>
              <a:t> lub </a:t>
            </a:r>
            <a:r>
              <a:rPr lang="pl-PL" sz="1800" dirty="0">
                <a:solidFill>
                  <a:srgbClr val="FF0000"/>
                </a:solidFill>
                <a:latin typeface="Times New Roman" panose="02020603050405020304" pitchFamily="18" charset="0"/>
                <a:cs typeface="Times New Roman" panose="02020603050405020304" pitchFamily="18" charset="0"/>
              </a:rPr>
              <a:t>7b</a:t>
            </a:r>
            <a:r>
              <a:rPr lang="pl-PL" sz="1800" dirty="0">
                <a:latin typeface="Times New Roman" panose="02020603050405020304" pitchFamily="18" charset="0"/>
                <a:cs typeface="Times New Roman" panose="02020603050405020304" pitchFamily="18" charset="0"/>
              </a:rPr>
              <a:t> do Zasad,</a:t>
            </a:r>
          </a:p>
          <a:p>
            <a:pPr marL="715963" indent="-457200" algn="just">
              <a:lnSpc>
                <a:spcPct val="100000"/>
              </a:lnSpc>
              <a:spcBef>
                <a:spcPts val="0"/>
              </a:spcBef>
              <a:buFont typeface="+mj-lt"/>
              <a:buAutoNum type="arabicPeriod"/>
            </a:pPr>
            <a:r>
              <a:rPr lang="pl-PL" sz="1800" dirty="0">
                <a:latin typeface="Times New Roman" panose="02020603050405020304" pitchFamily="18" charset="0"/>
                <a:cs typeface="Times New Roman" panose="02020603050405020304" pitchFamily="18" charset="0"/>
              </a:rPr>
              <a:t>2 egzemplarze indywidualnych protokołów z oszacowania szkód, w których poziom szkód był wyższy niż 30% średniej rocznej produkcji, </a:t>
            </a:r>
          </a:p>
          <a:p>
            <a:pPr marL="715963" indent="-457200" algn="just">
              <a:lnSpc>
                <a:spcPct val="100000"/>
              </a:lnSpc>
              <a:spcBef>
                <a:spcPts val="0"/>
              </a:spcBef>
              <a:buFont typeface="+mj-lt"/>
              <a:buAutoNum type="arabicPeriod"/>
            </a:pPr>
            <a:r>
              <a:rPr lang="pl-PL" sz="1800" dirty="0">
                <a:latin typeface="Times New Roman" panose="02020603050405020304" pitchFamily="18" charset="0"/>
                <a:cs typeface="Times New Roman" panose="02020603050405020304" pitchFamily="18" charset="0"/>
              </a:rPr>
              <a:t>1 egzemplarz indywidualnych protokołów z oszacowania szkód, w których poziom szkód był niższy niż 30% średniej rocznej produkcji (drugi egzemplarz pozostaje w gminie do czasu zatwierdzenia przez Wojewodę, następnie przekazywany jest producentowi rolnemu),</a:t>
            </a:r>
          </a:p>
          <a:p>
            <a:pPr marL="715963" indent="-457200" algn="just">
              <a:lnSpc>
                <a:spcPct val="100000"/>
              </a:lnSpc>
              <a:spcBef>
                <a:spcPts val="0"/>
              </a:spcBef>
              <a:buFont typeface="+mj-lt"/>
              <a:buAutoNum type="arabicPeriod"/>
            </a:pPr>
            <a:r>
              <a:rPr lang="pl-PL" sz="1800" dirty="0">
                <a:latin typeface="Times New Roman" panose="02020603050405020304" pitchFamily="18" charset="0"/>
                <a:cs typeface="Times New Roman" panose="02020603050405020304" pitchFamily="18" charset="0"/>
              </a:rPr>
              <a:t>Zestawienie imienne (załącznik nr 8) – w wersji edytowanej na adres mailowy: wi.szkody@mazowieckie.pl oraz w wersji papierowej razem z protokołami. </a:t>
            </a:r>
          </a:p>
          <a:p>
            <a:pPr marL="715963" indent="-457200" algn="just">
              <a:lnSpc>
                <a:spcPct val="100000"/>
              </a:lnSpc>
              <a:spcBef>
                <a:spcPts val="0"/>
              </a:spcBef>
              <a:buFont typeface="+mj-lt"/>
              <a:buAutoNum type="arabicPeriod"/>
            </a:pPr>
            <a:endParaRPr lang="pl-PL"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pl-PL" sz="1800"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255FF2F-19FA-4763-947B-A0FF776CA2BA}"/>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41</a:t>
            </a:fld>
            <a:endParaRPr lang="pl-PL"/>
          </a:p>
        </p:txBody>
      </p:sp>
      <p:sp>
        <p:nvSpPr>
          <p:cNvPr id="6" name="Prostokąt 5"/>
          <p:cNvSpPr/>
          <p:nvPr/>
        </p:nvSpPr>
        <p:spPr>
          <a:xfrm>
            <a:off x="498807" y="105055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7" name="Prostokąt 6"/>
          <p:cNvSpPr/>
          <p:nvPr/>
        </p:nvSpPr>
        <p:spPr>
          <a:xfrm>
            <a:off x="339187" y="1835390"/>
            <a:ext cx="11378913" cy="369332"/>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7. Przekazywanie protokołów do MUW w Warszawie</a:t>
            </a:r>
          </a:p>
        </p:txBody>
      </p:sp>
    </p:spTree>
    <p:extLst>
      <p:ext uri="{BB962C8B-B14F-4D97-AF65-F5344CB8AC3E}">
        <p14:creationId xmlns:p14="http://schemas.microsoft.com/office/powerpoint/2010/main" val="1967905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205116" y="2235500"/>
            <a:ext cx="11684000" cy="4136239"/>
          </a:xfrm>
        </p:spPr>
        <p:txBody>
          <a:bodyPr>
            <a:normAutofit lnSpcReduction="10000"/>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Protokoły należy przekazywać w sposób uporządkowany, każda przesyłka powinna być jednoznacznie opisana w potwierdzeniu przekazania dokumentacji, ze wskazaniem: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rodzaju przekazywanych protokołów (nowe/ po korekcie),</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rodzaju NZA,</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poziomu strat (powyżej / poniżej 30%),</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liczby przekazywanych protokołów.</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W zależności od poziomu uszkodzenia upraw w gospodarstwie rolnym do protokołów dołączamy odmienne potwierdzenia przekazania dokumentacji:</a:t>
            </a:r>
          </a:p>
          <a:p>
            <a:pPr marL="0" indent="0" algn="just">
              <a:lnSpc>
                <a:spcPct val="100000"/>
              </a:lnSpc>
              <a:buNone/>
            </a:pPr>
            <a:endParaRPr lang="pl-PL" sz="1800" dirty="0">
              <a:latin typeface="Times New Roman" panose="02020603050405020304" pitchFamily="18" charset="0"/>
              <a:cs typeface="Times New Roman" panose="02020603050405020304" pitchFamily="18" charset="0"/>
            </a:endParaRPr>
          </a:p>
          <a:p>
            <a:pPr algn="just">
              <a:lnSpc>
                <a:spcPct val="100000"/>
              </a:lnSpc>
              <a:spcBef>
                <a:spcPts val="0"/>
              </a:spcBef>
            </a:pPr>
            <a:r>
              <a:rPr lang="pl-PL" sz="1800" b="1" dirty="0">
                <a:latin typeface="Times New Roman" panose="02020603050405020304" pitchFamily="18" charset="0"/>
                <a:cs typeface="Times New Roman" panose="02020603050405020304" pitchFamily="18" charset="0"/>
              </a:rPr>
              <a:t>Protokoły powyżej 30% średniej rocznej produkcji rolnej wraz z potwierdzeniem dokumentacji 7a;</a:t>
            </a:r>
          </a:p>
          <a:p>
            <a:pPr algn="just">
              <a:lnSpc>
                <a:spcPct val="100000"/>
              </a:lnSpc>
              <a:spcBef>
                <a:spcPts val="0"/>
              </a:spcBef>
            </a:pPr>
            <a:endParaRPr lang="pl-PL" sz="1800" b="1" dirty="0">
              <a:latin typeface="Times New Roman" panose="02020603050405020304" pitchFamily="18" charset="0"/>
              <a:cs typeface="Times New Roman" panose="02020603050405020304" pitchFamily="18" charset="0"/>
            </a:endParaRPr>
          </a:p>
          <a:p>
            <a:pPr algn="just">
              <a:lnSpc>
                <a:spcPct val="100000"/>
              </a:lnSpc>
              <a:spcBef>
                <a:spcPts val="0"/>
              </a:spcBef>
            </a:pPr>
            <a:r>
              <a:rPr lang="pl-PL" sz="1800" b="1" dirty="0">
                <a:latin typeface="Times New Roman" panose="02020603050405020304" pitchFamily="18" charset="0"/>
                <a:cs typeface="Times New Roman" panose="02020603050405020304" pitchFamily="18" charset="0"/>
              </a:rPr>
              <a:t>Protokoły poniżej 30% średniej rocznej produkcji rolnej wraz z potwierdzeniem dokumentacji 7b;</a:t>
            </a:r>
          </a:p>
          <a:p>
            <a:pPr marL="0" indent="0" algn="just">
              <a:lnSpc>
                <a:spcPct val="100000"/>
              </a:lnSpc>
              <a:spcBef>
                <a:spcPts val="0"/>
              </a:spcBef>
              <a:buNone/>
            </a:pPr>
            <a:endParaRPr lang="pl-PL" sz="18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pl-PL" sz="18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255FF2F-19FA-4763-947B-A0FF776CA2BA}"/>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42</a:t>
            </a:fld>
            <a:endParaRPr lang="pl-PL"/>
          </a:p>
        </p:txBody>
      </p:sp>
      <p:sp>
        <p:nvSpPr>
          <p:cNvPr id="7" name="Prostokąt 6"/>
          <p:cNvSpPr/>
          <p:nvPr/>
        </p:nvSpPr>
        <p:spPr>
          <a:xfrm>
            <a:off x="498807" y="92744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60" y="1808731"/>
            <a:ext cx="11378913" cy="369332"/>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7. Przekazywanie protokołów do MUW w Warszawie</a:t>
            </a:r>
          </a:p>
        </p:txBody>
      </p:sp>
    </p:spTree>
    <p:extLst>
      <p:ext uri="{BB962C8B-B14F-4D97-AF65-F5344CB8AC3E}">
        <p14:creationId xmlns:p14="http://schemas.microsoft.com/office/powerpoint/2010/main" val="2009199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205116" y="2235500"/>
            <a:ext cx="11684000" cy="4136239"/>
          </a:xfrm>
        </p:spPr>
        <p:txBody>
          <a:bodyPr>
            <a:normAutofit/>
          </a:bodyPr>
          <a:lstStyle/>
          <a:p>
            <a:pPr marL="0" indent="0" algn="just">
              <a:lnSpc>
                <a:spcPct val="100000"/>
              </a:lnSpc>
              <a:buNone/>
            </a:pPr>
            <a:r>
              <a:rPr lang="pl-PL" sz="1800" u="sng" dirty="0">
                <a:latin typeface="Times New Roman" panose="02020603050405020304" pitchFamily="18" charset="0"/>
                <a:cs typeface="Times New Roman" panose="02020603050405020304" pitchFamily="18" charset="0"/>
              </a:rPr>
              <a:t>Protokoły przekazane do Wojewody Mazowieckiego podlegają weryfikacji zgodnie z datą wpływu</a:t>
            </a:r>
            <a:r>
              <a:rPr lang="pl-PL" sz="1800" dirty="0">
                <a:latin typeface="Times New Roman" panose="02020603050405020304" pitchFamily="18" charset="0"/>
                <a:cs typeface="Times New Roman" panose="02020603050405020304" pitchFamily="18" charset="0"/>
              </a:rPr>
              <a:t>.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W pierwszej kolejności weryfikowane są protokoły powyżej 30% średniej rocznej produkcji rolnej.</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Pisemną informację o odbiorze lub wysyłce protokołów poprzez operatora pocztowego, Wydział Infrastruktury i Rolnictwa  przekazuje jednostce samorządu terytorialnego poprzez e-Doręczenie.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Do pisma załączona zostaje tabela imienna zweryfikowanych protokołów. </a:t>
            </a:r>
          </a:p>
          <a:p>
            <a:pPr marL="0" indent="0" algn="just">
              <a:lnSpc>
                <a:spcPct val="100000"/>
              </a:lnSpc>
              <a:spcBef>
                <a:spcPts val="0"/>
              </a:spcBef>
              <a:buNone/>
            </a:pPr>
            <a:endParaRPr lang="pl-PL" sz="1800" b="1" dirty="0">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4255FF2F-19FA-4763-947B-A0FF776CA2BA}"/>
              </a:ext>
            </a:extLst>
          </p:cNvPr>
          <p:cNvPicPr>
            <a:picLocks noChangeAspect="1"/>
          </p:cNvPicPr>
          <p:nvPr/>
        </p:nvPicPr>
        <p:blipFill>
          <a:blip r:embed="rId2"/>
          <a:stretch>
            <a:fillRect/>
          </a:stretch>
        </p:blipFill>
        <p:spPr>
          <a:xfrm>
            <a:off x="0" y="0"/>
            <a:ext cx="4696691" cy="1250614"/>
          </a:xfrm>
          <a:prstGeom prst="rect">
            <a:avLst/>
          </a:prstGeom>
        </p:spPr>
      </p:pic>
      <p:sp>
        <p:nvSpPr>
          <p:cNvPr id="4" name="Symbol zastępczy numeru slajdu 3"/>
          <p:cNvSpPr>
            <a:spLocks noGrp="1"/>
          </p:cNvSpPr>
          <p:nvPr>
            <p:ph type="sldNum" sz="quarter" idx="12"/>
          </p:nvPr>
        </p:nvSpPr>
        <p:spPr/>
        <p:txBody>
          <a:bodyPr/>
          <a:lstStyle/>
          <a:p>
            <a:fld id="{FA4B6E15-F33A-46C2-8134-D5B4F352C12C}" type="slidenum">
              <a:rPr lang="pl-PL" smtClean="0"/>
              <a:t>43</a:t>
            </a:fld>
            <a:endParaRPr lang="pl-PL"/>
          </a:p>
        </p:txBody>
      </p:sp>
      <p:sp>
        <p:nvSpPr>
          <p:cNvPr id="7" name="Prostokąt 6"/>
          <p:cNvSpPr/>
          <p:nvPr/>
        </p:nvSpPr>
        <p:spPr>
          <a:xfrm>
            <a:off x="498807" y="927449"/>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
        <p:nvSpPr>
          <p:cNvPr id="8" name="Prostokąt 7"/>
          <p:cNvSpPr/>
          <p:nvPr/>
        </p:nvSpPr>
        <p:spPr>
          <a:xfrm>
            <a:off x="357660" y="1808731"/>
            <a:ext cx="11378913" cy="369332"/>
          </a:xfrm>
          <a:prstGeom prst="rect">
            <a:avLst/>
          </a:prstGeom>
        </p:spPr>
        <p:txBody>
          <a:bodyPr wrap="square">
            <a:spAutoFit/>
          </a:bodyPr>
          <a:lstStyle/>
          <a:p>
            <a:pPr algn="just"/>
            <a:r>
              <a:rPr lang="pl-PL" b="1" dirty="0">
                <a:solidFill>
                  <a:schemeClr val="bg2">
                    <a:lumMod val="50000"/>
                  </a:schemeClr>
                </a:solidFill>
                <a:latin typeface="Times New Roman" panose="02020603050405020304" pitchFamily="18" charset="0"/>
                <a:cs typeface="Times New Roman" panose="02020603050405020304" pitchFamily="18" charset="0"/>
              </a:rPr>
              <a:t>7. Przekazywanie protokołów do MUW w Warszawie</a:t>
            </a:r>
          </a:p>
        </p:txBody>
      </p:sp>
    </p:spTree>
    <p:extLst>
      <p:ext uri="{BB962C8B-B14F-4D97-AF65-F5344CB8AC3E}">
        <p14:creationId xmlns:p14="http://schemas.microsoft.com/office/powerpoint/2010/main" val="2639641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8959453-A718-427E-BB32-95849416B31C}"/>
              </a:ext>
            </a:extLst>
          </p:cNvPr>
          <p:cNvPicPr>
            <a:picLocks noChangeAspect="1"/>
          </p:cNvPicPr>
          <p:nvPr/>
        </p:nvPicPr>
        <p:blipFill>
          <a:blip r:embed="rId2"/>
          <a:stretch>
            <a:fillRect/>
          </a:stretch>
        </p:blipFill>
        <p:spPr>
          <a:xfrm>
            <a:off x="3666703" y="837236"/>
            <a:ext cx="4393481" cy="5924760"/>
          </a:xfrm>
          <a:prstGeom prst="rect">
            <a:avLst/>
          </a:prstGeom>
        </p:spPr>
      </p:pic>
      <p:sp>
        <p:nvSpPr>
          <p:cNvPr id="5" name="Symbol zastępczy numeru slajdu 4">
            <a:extLst>
              <a:ext uri="{FF2B5EF4-FFF2-40B4-BE49-F238E27FC236}">
                <a16:creationId xmlns:a16="http://schemas.microsoft.com/office/drawing/2014/main" id="{BE3C195E-6988-484E-BABE-6E99A45C4BB2}"/>
              </a:ext>
            </a:extLst>
          </p:cNvPr>
          <p:cNvSpPr>
            <a:spLocks noGrp="1"/>
          </p:cNvSpPr>
          <p:nvPr>
            <p:ph type="sldNum" sz="quarter" idx="12"/>
          </p:nvPr>
        </p:nvSpPr>
        <p:spPr/>
        <p:txBody>
          <a:bodyPr/>
          <a:lstStyle/>
          <a:p>
            <a:fld id="{FA4B6E15-F33A-46C2-8134-D5B4F352C12C}" type="slidenum">
              <a:rPr lang="pl-PL" smtClean="0"/>
              <a:t>44</a:t>
            </a:fld>
            <a:endParaRPr lang="pl-PL"/>
          </a:p>
        </p:txBody>
      </p:sp>
      <p:sp>
        <p:nvSpPr>
          <p:cNvPr id="8" name="Prostokąt: zaokrąglone rogi 7">
            <a:extLst>
              <a:ext uri="{FF2B5EF4-FFF2-40B4-BE49-F238E27FC236}">
                <a16:creationId xmlns:a16="http://schemas.microsoft.com/office/drawing/2014/main" id="{0BCD3C02-8842-4181-900E-9FA56629331D}"/>
              </a:ext>
            </a:extLst>
          </p:cNvPr>
          <p:cNvSpPr/>
          <p:nvPr/>
        </p:nvSpPr>
        <p:spPr>
          <a:xfrm>
            <a:off x="181435" y="1870306"/>
            <a:ext cx="2541258" cy="7232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datę przekazania dokumentacji</a:t>
            </a:r>
          </a:p>
        </p:txBody>
      </p:sp>
      <p:sp>
        <p:nvSpPr>
          <p:cNvPr id="9" name="Prostokąt: zaokrąglone rogi 8">
            <a:extLst>
              <a:ext uri="{FF2B5EF4-FFF2-40B4-BE49-F238E27FC236}">
                <a16:creationId xmlns:a16="http://schemas.microsoft.com/office/drawing/2014/main" id="{76DA7CE9-F214-457D-B351-D0A0C5354500}"/>
              </a:ext>
            </a:extLst>
          </p:cNvPr>
          <p:cNvSpPr/>
          <p:nvPr/>
        </p:nvSpPr>
        <p:spPr>
          <a:xfrm>
            <a:off x="147958" y="2671080"/>
            <a:ext cx="2607887" cy="18888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liczbę przekazanych protokołów.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Należy podzielić je na protokoły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nowe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 protokoły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poprawione,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przesłane ponownie do Mazowieckiego Urzędu Wojewódzkiego</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w Warszawie </a:t>
            </a:r>
            <a:b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naniesionymi poprawkami</a:t>
            </a:r>
          </a:p>
        </p:txBody>
      </p:sp>
      <p:sp>
        <p:nvSpPr>
          <p:cNvPr id="10" name="Prostokąt: zaokrąglone rogi 9">
            <a:extLst>
              <a:ext uri="{FF2B5EF4-FFF2-40B4-BE49-F238E27FC236}">
                <a16:creationId xmlns:a16="http://schemas.microsoft.com/office/drawing/2014/main" id="{48A07761-310A-4568-AB4D-305DFBD94F67}"/>
              </a:ext>
            </a:extLst>
          </p:cNvPr>
          <p:cNvSpPr/>
          <p:nvPr/>
        </p:nvSpPr>
        <p:spPr>
          <a:xfrm>
            <a:off x="147959" y="5554701"/>
            <a:ext cx="2566188" cy="9416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Pole dotyczące zwrotu zostaje wypełnione przez pracownika Mazowieckiego Urzędu Wojewódzkiego w Warszawie</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1" name="Prostokąt: zaokrąglone rogi 10">
            <a:extLst>
              <a:ext uri="{FF2B5EF4-FFF2-40B4-BE49-F238E27FC236}">
                <a16:creationId xmlns:a16="http://schemas.microsoft.com/office/drawing/2014/main" id="{F15BE964-7E6C-4D4F-87F0-A190FD3298CB}"/>
              </a:ext>
            </a:extLst>
          </p:cNvPr>
          <p:cNvSpPr/>
          <p:nvPr/>
        </p:nvSpPr>
        <p:spPr>
          <a:xfrm>
            <a:off x="9320992" y="1308897"/>
            <a:ext cx="2738736" cy="75496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nazwę gminy/miasta z którego dana komisja przekazuje protokoły</a:t>
            </a:r>
          </a:p>
        </p:txBody>
      </p:sp>
      <p:sp>
        <p:nvSpPr>
          <p:cNvPr id="12" name="Prostokąt: zaokrąglone rogi 11">
            <a:extLst>
              <a:ext uri="{FF2B5EF4-FFF2-40B4-BE49-F238E27FC236}">
                <a16:creationId xmlns:a16="http://schemas.microsoft.com/office/drawing/2014/main" id="{4EBF1CDF-7D78-4CC3-A4D3-6C7CD51A13FB}"/>
              </a:ext>
            </a:extLst>
          </p:cNvPr>
          <p:cNvSpPr/>
          <p:nvPr/>
        </p:nvSpPr>
        <p:spPr>
          <a:xfrm>
            <a:off x="9320992" y="2258554"/>
            <a:ext cx="2738736" cy="102839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nazwę niekorzystnego zjawiska atmosferycznego, którego dotyczą protokoły.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protokoły dotyczą dwóch lub więcej zjawisk należy wypisać wszystkie</a:t>
            </a:r>
          </a:p>
        </p:txBody>
      </p:sp>
      <p:sp>
        <p:nvSpPr>
          <p:cNvPr id="13" name="Prostokąt: zaokrąglone rogi 12">
            <a:extLst>
              <a:ext uri="{FF2B5EF4-FFF2-40B4-BE49-F238E27FC236}">
                <a16:creationId xmlns:a16="http://schemas.microsoft.com/office/drawing/2014/main" id="{2D2AAC36-B1B0-4090-84FE-ACEF3CE81D0E}"/>
              </a:ext>
            </a:extLst>
          </p:cNvPr>
          <p:cNvSpPr/>
          <p:nvPr/>
        </p:nvSpPr>
        <p:spPr>
          <a:xfrm>
            <a:off x="9320992" y="3485048"/>
            <a:ext cx="2738736" cy="67027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wpisać ilość przesłanych zestawień imiennych</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4" name="Prostokąt: zaokrąglone rogi 13">
            <a:extLst>
              <a:ext uri="{FF2B5EF4-FFF2-40B4-BE49-F238E27FC236}">
                <a16:creationId xmlns:a16="http://schemas.microsoft.com/office/drawing/2014/main" id="{87DE96D0-0E5D-4D61-A19F-308AFD753155}"/>
              </a:ext>
            </a:extLst>
          </p:cNvPr>
          <p:cNvSpPr/>
          <p:nvPr/>
        </p:nvSpPr>
        <p:spPr>
          <a:xfrm>
            <a:off x="9320992" y="4838157"/>
            <a:ext cx="2738736" cy="50329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liczbę poszkodowanych gospodarstw</a:t>
            </a:r>
          </a:p>
        </p:txBody>
      </p:sp>
      <p:sp>
        <p:nvSpPr>
          <p:cNvPr id="15" name="Prostokąt: zaokrąglone rogi 54">
            <a:extLst>
              <a:ext uri="{FF2B5EF4-FFF2-40B4-BE49-F238E27FC236}">
                <a16:creationId xmlns:a16="http://schemas.microsoft.com/office/drawing/2014/main" id="{8B35CA7D-D50B-48E9-8DA7-511B93B6BAC8}"/>
              </a:ext>
            </a:extLst>
          </p:cNvPr>
          <p:cNvSpPr/>
          <p:nvPr/>
        </p:nvSpPr>
        <p:spPr>
          <a:xfrm>
            <a:off x="9320992" y="5477219"/>
            <a:ext cx="2738736" cy="46638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osoba przekazująca</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dokumentację składa cz</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ytelny podpis</a:t>
            </a:r>
          </a:p>
        </p:txBody>
      </p:sp>
      <p:cxnSp>
        <p:nvCxnSpPr>
          <p:cNvPr id="16" name="Łącznik: zakrzywiony 15">
            <a:extLst>
              <a:ext uri="{FF2B5EF4-FFF2-40B4-BE49-F238E27FC236}">
                <a16:creationId xmlns:a16="http://schemas.microsoft.com/office/drawing/2014/main" id="{B31E5413-73DB-4CBB-8D5B-6DF63BA61A71}"/>
              </a:ext>
            </a:extLst>
          </p:cNvPr>
          <p:cNvCxnSpPr>
            <a:cxnSpLocks/>
          </p:cNvCxnSpPr>
          <p:nvPr/>
        </p:nvCxnSpPr>
        <p:spPr>
          <a:xfrm>
            <a:off x="2722693" y="2279528"/>
            <a:ext cx="1534982" cy="57897"/>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26" name="Prostokąt: zaokrąglone rogi 25">
            <a:extLst>
              <a:ext uri="{FF2B5EF4-FFF2-40B4-BE49-F238E27FC236}">
                <a16:creationId xmlns:a16="http://schemas.microsoft.com/office/drawing/2014/main" id="{6E4072E6-8C02-4895-96D7-533F250013C8}"/>
              </a:ext>
            </a:extLst>
          </p:cNvPr>
          <p:cNvSpPr/>
          <p:nvPr/>
        </p:nvSpPr>
        <p:spPr>
          <a:xfrm>
            <a:off x="4325528" y="2177831"/>
            <a:ext cx="938423"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570E0076-71BF-4369-BAB1-49C039B8EC1F}"/>
              </a:ext>
            </a:extLst>
          </p:cNvPr>
          <p:cNvSpPr/>
          <p:nvPr/>
        </p:nvSpPr>
        <p:spPr>
          <a:xfrm>
            <a:off x="5951479" y="2626313"/>
            <a:ext cx="1418837" cy="36504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B17663D0-0E10-46CF-8ACE-750C0881B688}"/>
              </a:ext>
            </a:extLst>
          </p:cNvPr>
          <p:cNvSpPr/>
          <p:nvPr/>
        </p:nvSpPr>
        <p:spPr>
          <a:xfrm>
            <a:off x="5816900" y="3019290"/>
            <a:ext cx="1326452" cy="2544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9" name="Łącznik: zakrzywiony 28">
            <a:extLst>
              <a:ext uri="{FF2B5EF4-FFF2-40B4-BE49-F238E27FC236}">
                <a16:creationId xmlns:a16="http://schemas.microsoft.com/office/drawing/2014/main" id="{CCCC1F25-CB82-45C0-B510-0E9C893362EB}"/>
              </a:ext>
            </a:extLst>
          </p:cNvPr>
          <p:cNvCxnSpPr>
            <a:cxnSpLocks/>
          </p:cNvCxnSpPr>
          <p:nvPr/>
        </p:nvCxnSpPr>
        <p:spPr>
          <a:xfrm flipV="1">
            <a:off x="2755845" y="2758768"/>
            <a:ext cx="3168702" cy="458365"/>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30" name="Łącznik: zakrzywiony 29">
            <a:extLst>
              <a:ext uri="{FF2B5EF4-FFF2-40B4-BE49-F238E27FC236}">
                <a16:creationId xmlns:a16="http://schemas.microsoft.com/office/drawing/2014/main" id="{A21A442E-40B8-4DFD-9DE0-5949FAD5BA35}"/>
              </a:ext>
            </a:extLst>
          </p:cNvPr>
          <p:cNvCxnSpPr>
            <a:cxnSpLocks/>
          </p:cNvCxnSpPr>
          <p:nvPr/>
        </p:nvCxnSpPr>
        <p:spPr>
          <a:xfrm flipV="1">
            <a:off x="2765523" y="3157633"/>
            <a:ext cx="3085034" cy="694833"/>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31" name="Prostokąt: zaokrąglone rogi 30">
            <a:extLst>
              <a:ext uri="{FF2B5EF4-FFF2-40B4-BE49-F238E27FC236}">
                <a16:creationId xmlns:a16="http://schemas.microsoft.com/office/drawing/2014/main" id="{68B01155-0081-40DD-89F8-A986B9E5EF9E}"/>
              </a:ext>
            </a:extLst>
          </p:cNvPr>
          <p:cNvSpPr/>
          <p:nvPr/>
        </p:nvSpPr>
        <p:spPr>
          <a:xfrm>
            <a:off x="3759676" y="4153823"/>
            <a:ext cx="4114447" cy="210336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32" name="Łącznik: zakrzywiony 31">
            <a:extLst>
              <a:ext uri="{FF2B5EF4-FFF2-40B4-BE49-F238E27FC236}">
                <a16:creationId xmlns:a16="http://schemas.microsoft.com/office/drawing/2014/main" id="{582DEB04-F0F7-4B6C-9709-FE8AD2BA1B8A}"/>
              </a:ext>
            </a:extLst>
          </p:cNvPr>
          <p:cNvCxnSpPr>
            <a:cxnSpLocks/>
          </p:cNvCxnSpPr>
          <p:nvPr/>
        </p:nvCxnSpPr>
        <p:spPr>
          <a:xfrm flipV="1">
            <a:off x="2715023" y="5477219"/>
            <a:ext cx="1146856" cy="80717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33" name="Prostokąt: zaokrąglone rogi 32">
            <a:extLst>
              <a:ext uri="{FF2B5EF4-FFF2-40B4-BE49-F238E27FC236}">
                <a16:creationId xmlns:a16="http://schemas.microsoft.com/office/drawing/2014/main" id="{A99A04CE-7DCD-4DD7-BD29-1A441BF8F284}"/>
              </a:ext>
            </a:extLst>
          </p:cNvPr>
          <p:cNvSpPr/>
          <p:nvPr/>
        </p:nvSpPr>
        <p:spPr>
          <a:xfrm>
            <a:off x="5067667" y="1852486"/>
            <a:ext cx="964734"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4" name="Łącznik: zakrzywiony 33">
            <a:extLst>
              <a:ext uri="{FF2B5EF4-FFF2-40B4-BE49-F238E27FC236}">
                <a16:creationId xmlns:a16="http://schemas.microsoft.com/office/drawing/2014/main" id="{78606269-9375-42FA-AF0C-72E721BC7825}"/>
              </a:ext>
            </a:extLst>
          </p:cNvPr>
          <p:cNvCxnSpPr>
            <a:cxnSpLocks/>
            <a:stCxn id="11" idx="1"/>
          </p:cNvCxnSpPr>
          <p:nvPr/>
        </p:nvCxnSpPr>
        <p:spPr>
          <a:xfrm rot="10800000" flipV="1">
            <a:off x="6096004" y="1686378"/>
            <a:ext cx="3224989" cy="175324"/>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37" name="Prostokąt: zaokrąglone rogi 36">
            <a:extLst>
              <a:ext uri="{FF2B5EF4-FFF2-40B4-BE49-F238E27FC236}">
                <a16:creationId xmlns:a16="http://schemas.microsoft.com/office/drawing/2014/main" id="{10BBDBC9-4B7C-4938-864E-AABBA186C9D0}"/>
              </a:ext>
            </a:extLst>
          </p:cNvPr>
          <p:cNvSpPr/>
          <p:nvPr/>
        </p:nvSpPr>
        <p:spPr>
          <a:xfrm>
            <a:off x="4440459" y="1979507"/>
            <a:ext cx="1591942"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8" name="Łącznik: zakrzywiony 37">
            <a:extLst>
              <a:ext uri="{FF2B5EF4-FFF2-40B4-BE49-F238E27FC236}">
                <a16:creationId xmlns:a16="http://schemas.microsoft.com/office/drawing/2014/main" id="{2580D7F3-35C5-4558-8A6C-5D5C0973F412}"/>
              </a:ext>
            </a:extLst>
          </p:cNvPr>
          <p:cNvCxnSpPr>
            <a:cxnSpLocks/>
            <a:stCxn id="12" idx="1"/>
          </p:cNvCxnSpPr>
          <p:nvPr/>
        </p:nvCxnSpPr>
        <p:spPr>
          <a:xfrm rot="10800000">
            <a:off x="6128590" y="2025365"/>
            <a:ext cx="3192402" cy="747385"/>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40" name="Prostokąt: zaokrąglone rogi 39">
            <a:extLst>
              <a:ext uri="{FF2B5EF4-FFF2-40B4-BE49-F238E27FC236}">
                <a16:creationId xmlns:a16="http://schemas.microsoft.com/office/drawing/2014/main" id="{4D4FAADE-53C3-4056-9532-B1F5D8F59A80}"/>
              </a:ext>
            </a:extLst>
          </p:cNvPr>
          <p:cNvSpPr/>
          <p:nvPr/>
        </p:nvSpPr>
        <p:spPr>
          <a:xfrm>
            <a:off x="5850558" y="3281353"/>
            <a:ext cx="1402981" cy="2089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1" name="Łącznik: zakrzywiony 40">
            <a:extLst>
              <a:ext uri="{FF2B5EF4-FFF2-40B4-BE49-F238E27FC236}">
                <a16:creationId xmlns:a16="http://schemas.microsoft.com/office/drawing/2014/main" id="{A36EF93B-EC04-4E06-B9A6-1E61A94BEA9C}"/>
              </a:ext>
            </a:extLst>
          </p:cNvPr>
          <p:cNvCxnSpPr>
            <a:cxnSpLocks/>
            <a:stCxn id="13" idx="1"/>
            <a:endCxn id="40" idx="3"/>
          </p:cNvCxnSpPr>
          <p:nvPr/>
        </p:nvCxnSpPr>
        <p:spPr>
          <a:xfrm rot="10800000">
            <a:off x="7253540" y="3385819"/>
            <a:ext cx="2067453" cy="434364"/>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44" name="Prostokąt: zaokrąglone rogi 48">
            <a:extLst>
              <a:ext uri="{FF2B5EF4-FFF2-40B4-BE49-F238E27FC236}">
                <a16:creationId xmlns:a16="http://schemas.microsoft.com/office/drawing/2014/main" id="{640FEA78-CB2A-425D-888E-6B78D3D544E5}"/>
              </a:ext>
            </a:extLst>
          </p:cNvPr>
          <p:cNvSpPr/>
          <p:nvPr/>
        </p:nvSpPr>
        <p:spPr>
          <a:xfrm>
            <a:off x="7143351" y="3818062"/>
            <a:ext cx="565147" cy="1260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9" name="Łącznik: zakrzywiony 48">
            <a:extLst>
              <a:ext uri="{FF2B5EF4-FFF2-40B4-BE49-F238E27FC236}">
                <a16:creationId xmlns:a16="http://schemas.microsoft.com/office/drawing/2014/main" id="{E4B36D68-2651-4BC1-BAB1-5E95704AB03D}"/>
              </a:ext>
            </a:extLst>
          </p:cNvPr>
          <p:cNvCxnSpPr>
            <a:cxnSpLocks/>
            <a:stCxn id="14" idx="1"/>
          </p:cNvCxnSpPr>
          <p:nvPr/>
        </p:nvCxnSpPr>
        <p:spPr>
          <a:xfrm rot="10800000">
            <a:off x="7718176" y="3638508"/>
            <a:ext cx="1602817" cy="145129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51" name="Łącznik: zakrzywiony 50">
            <a:extLst>
              <a:ext uri="{FF2B5EF4-FFF2-40B4-BE49-F238E27FC236}">
                <a16:creationId xmlns:a16="http://schemas.microsoft.com/office/drawing/2014/main" id="{555B0B4E-3EED-42AA-9C0A-E33F315A606D}"/>
              </a:ext>
            </a:extLst>
          </p:cNvPr>
          <p:cNvCxnSpPr>
            <a:cxnSpLocks/>
            <a:stCxn id="15" idx="1"/>
          </p:cNvCxnSpPr>
          <p:nvPr/>
        </p:nvCxnSpPr>
        <p:spPr>
          <a:xfrm rot="10800000">
            <a:off x="7708498" y="3898850"/>
            <a:ext cx="1612494" cy="1811560"/>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52" name="Tytuł 1">
            <a:extLst>
              <a:ext uri="{FF2B5EF4-FFF2-40B4-BE49-F238E27FC236}">
                <a16:creationId xmlns:a16="http://schemas.microsoft.com/office/drawing/2014/main" id="{F673A26B-055E-4B45-8251-DCD18FC494E9}"/>
              </a:ext>
            </a:extLst>
          </p:cNvPr>
          <p:cNvSpPr>
            <a:spLocks noGrp="1"/>
          </p:cNvSpPr>
          <p:nvPr>
            <p:ph type="title"/>
          </p:nvPr>
        </p:nvSpPr>
        <p:spPr>
          <a:xfrm>
            <a:off x="0" y="96004"/>
            <a:ext cx="12192000" cy="818396"/>
          </a:xfrm>
        </p:spPr>
        <p:txBody>
          <a:bodyPr>
            <a:noAutofit/>
          </a:bodyPr>
          <a:lstStyle/>
          <a:p>
            <a:pPr algn="ctr"/>
            <a:r>
              <a:rPr lang="pl-PL" sz="3600" dirty="0">
                <a:latin typeface="Times New Roman" panose="02020603050405020304" pitchFamily="18" charset="0"/>
                <a:cs typeface="Times New Roman" panose="02020603050405020304" pitchFamily="18" charset="0"/>
              </a:rPr>
              <a:t>Potwierdzenie przekazania dokumentacji 7a – (powyżej 30%)</a:t>
            </a:r>
          </a:p>
        </p:txBody>
      </p:sp>
    </p:spTree>
    <p:extLst>
      <p:ext uri="{BB962C8B-B14F-4D97-AF65-F5344CB8AC3E}">
        <p14:creationId xmlns:p14="http://schemas.microsoft.com/office/powerpoint/2010/main" val="4087446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FA0C386F-66EF-4162-8612-6A155482A156}"/>
              </a:ext>
            </a:extLst>
          </p:cNvPr>
          <p:cNvPicPr>
            <a:picLocks noChangeAspect="1"/>
          </p:cNvPicPr>
          <p:nvPr/>
        </p:nvPicPr>
        <p:blipFill>
          <a:blip r:embed="rId2"/>
          <a:stretch>
            <a:fillRect/>
          </a:stretch>
        </p:blipFill>
        <p:spPr>
          <a:xfrm>
            <a:off x="3295352" y="644040"/>
            <a:ext cx="4801837" cy="6117956"/>
          </a:xfrm>
          <a:prstGeom prst="rect">
            <a:avLst/>
          </a:prstGeom>
        </p:spPr>
      </p:pic>
      <p:sp>
        <p:nvSpPr>
          <p:cNvPr id="5" name="Symbol zastępczy numeru slajdu 4">
            <a:extLst>
              <a:ext uri="{FF2B5EF4-FFF2-40B4-BE49-F238E27FC236}">
                <a16:creationId xmlns:a16="http://schemas.microsoft.com/office/drawing/2014/main" id="{BE3C195E-6988-484E-BABE-6E99A45C4BB2}"/>
              </a:ext>
            </a:extLst>
          </p:cNvPr>
          <p:cNvSpPr>
            <a:spLocks noGrp="1"/>
          </p:cNvSpPr>
          <p:nvPr>
            <p:ph type="sldNum" sz="quarter" idx="12"/>
          </p:nvPr>
        </p:nvSpPr>
        <p:spPr/>
        <p:txBody>
          <a:bodyPr/>
          <a:lstStyle/>
          <a:p>
            <a:fld id="{FA4B6E15-F33A-46C2-8134-D5B4F352C12C}" type="slidenum">
              <a:rPr lang="pl-PL" smtClean="0"/>
              <a:t>45</a:t>
            </a:fld>
            <a:endParaRPr lang="pl-PL"/>
          </a:p>
        </p:txBody>
      </p:sp>
      <p:sp>
        <p:nvSpPr>
          <p:cNvPr id="8" name="Prostokąt: zaokrąglone rogi 7">
            <a:extLst>
              <a:ext uri="{FF2B5EF4-FFF2-40B4-BE49-F238E27FC236}">
                <a16:creationId xmlns:a16="http://schemas.microsoft.com/office/drawing/2014/main" id="{0BCD3C02-8842-4181-900E-9FA56629331D}"/>
              </a:ext>
            </a:extLst>
          </p:cNvPr>
          <p:cNvSpPr/>
          <p:nvPr/>
        </p:nvSpPr>
        <p:spPr>
          <a:xfrm>
            <a:off x="181435" y="1870306"/>
            <a:ext cx="2541258" cy="72329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datę przekazania dokumentacji</a:t>
            </a:r>
          </a:p>
        </p:txBody>
      </p:sp>
      <p:sp>
        <p:nvSpPr>
          <p:cNvPr id="9" name="Prostokąt: zaokrąglone rogi 8">
            <a:extLst>
              <a:ext uri="{FF2B5EF4-FFF2-40B4-BE49-F238E27FC236}">
                <a16:creationId xmlns:a16="http://schemas.microsoft.com/office/drawing/2014/main" id="{76DA7CE9-F214-457D-B351-D0A0C5354500}"/>
              </a:ext>
            </a:extLst>
          </p:cNvPr>
          <p:cNvSpPr/>
          <p:nvPr/>
        </p:nvSpPr>
        <p:spPr>
          <a:xfrm>
            <a:off x="147958" y="2671080"/>
            <a:ext cx="2607887" cy="188880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liczbę przekazanych protokołów.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Należy podzielić je na protokoły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nowe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 protokoły </a:t>
            </a:r>
            <a:r>
              <a:rPr kumimoji="0" lang="pl-PL" sz="11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poprawione,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przesłane ponownie do Mazowieckiego Urzędu Wojewódzkiego</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w Warszawie </a:t>
            </a:r>
            <a:b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b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z naniesionymi poprawkami</a:t>
            </a:r>
          </a:p>
        </p:txBody>
      </p:sp>
      <p:sp>
        <p:nvSpPr>
          <p:cNvPr id="10" name="Prostokąt: zaokrąglone rogi 9">
            <a:extLst>
              <a:ext uri="{FF2B5EF4-FFF2-40B4-BE49-F238E27FC236}">
                <a16:creationId xmlns:a16="http://schemas.microsoft.com/office/drawing/2014/main" id="{48A07761-310A-4568-AB4D-305DFBD94F67}"/>
              </a:ext>
            </a:extLst>
          </p:cNvPr>
          <p:cNvSpPr/>
          <p:nvPr/>
        </p:nvSpPr>
        <p:spPr>
          <a:xfrm>
            <a:off x="147959" y="5554701"/>
            <a:ext cx="2566188" cy="9416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Pole dotyczące zwrotu zostaje wypełnione przez pracownika Mazowieckiego Urzędu Wojewódzkiego w Warszawie</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1" name="Prostokąt: zaokrąglone rogi 10">
            <a:extLst>
              <a:ext uri="{FF2B5EF4-FFF2-40B4-BE49-F238E27FC236}">
                <a16:creationId xmlns:a16="http://schemas.microsoft.com/office/drawing/2014/main" id="{F15BE964-7E6C-4D4F-87F0-A190FD3298CB}"/>
              </a:ext>
            </a:extLst>
          </p:cNvPr>
          <p:cNvSpPr/>
          <p:nvPr/>
        </p:nvSpPr>
        <p:spPr>
          <a:xfrm>
            <a:off x="9320992" y="1308897"/>
            <a:ext cx="2738736" cy="75496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nazwę gminy/miasta z którego dana komisja przekazuje protokoły</a:t>
            </a:r>
          </a:p>
        </p:txBody>
      </p:sp>
      <p:sp>
        <p:nvSpPr>
          <p:cNvPr id="12" name="Prostokąt: zaokrąglone rogi 11">
            <a:extLst>
              <a:ext uri="{FF2B5EF4-FFF2-40B4-BE49-F238E27FC236}">
                <a16:creationId xmlns:a16="http://schemas.microsoft.com/office/drawing/2014/main" id="{4EBF1CDF-7D78-4CC3-A4D3-6C7CD51A13FB}"/>
              </a:ext>
            </a:extLst>
          </p:cNvPr>
          <p:cNvSpPr/>
          <p:nvPr/>
        </p:nvSpPr>
        <p:spPr>
          <a:xfrm>
            <a:off x="9320992" y="2258554"/>
            <a:ext cx="2738736" cy="102839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nazwę niekorzystnego zjawiska atmosferycznego, którego dotyczą protokoły.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Jeżeli protokoły dotyczą dwóch lub więcej zjawisk należy wypisać wszystkie</a:t>
            </a:r>
          </a:p>
        </p:txBody>
      </p:sp>
      <p:sp>
        <p:nvSpPr>
          <p:cNvPr id="13" name="Prostokąt: zaokrąglone rogi 12">
            <a:extLst>
              <a:ext uri="{FF2B5EF4-FFF2-40B4-BE49-F238E27FC236}">
                <a16:creationId xmlns:a16="http://schemas.microsoft.com/office/drawing/2014/main" id="{2D2AAC36-B1B0-4090-84FE-ACEF3CE81D0E}"/>
              </a:ext>
            </a:extLst>
          </p:cNvPr>
          <p:cNvSpPr/>
          <p:nvPr/>
        </p:nvSpPr>
        <p:spPr>
          <a:xfrm>
            <a:off x="9320992" y="3485048"/>
            <a:ext cx="2738736" cy="67027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wpisać ilość przesłanych zestawień imiennych</a:t>
            </a:r>
            <a:endPar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14" name="Prostokąt: zaokrąglone rogi 13">
            <a:extLst>
              <a:ext uri="{FF2B5EF4-FFF2-40B4-BE49-F238E27FC236}">
                <a16:creationId xmlns:a16="http://schemas.microsoft.com/office/drawing/2014/main" id="{87DE96D0-0E5D-4D61-A19F-308AFD753155}"/>
              </a:ext>
            </a:extLst>
          </p:cNvPr>
          <p:cNvSpPr/>
          <p:nvPr/>
        </p:nvSpPr>
        <p:spPr>
          <a:xfrm>
            <a:off x="9320992" y="4838157"/>
            <a:ext cx="2738736" cy="50329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wpisać liczbę poszkodowanych gospodarstw</a:t>
            </a:r>
          </a:p>
        </p:txBody>
      </p:sp>
      <p:sp>
        <p:nvSpPr>
          <p:cNvPr id="15" name="Prostokąt: zaokrąglone rogi 54">
            <a:extLst>
              <a:ext uri="{FF2B5EF4-FFF2-40B4-BE49-F238E27FC236}">
                <a16:creationId xmlns:a16="http://schemas.microsoft.com/office/drawing/2014/main" id="{8B35CA7D-D50B-48E9-8DA7-511B93B6BAC8}"/>
              </a:ext>
            </a:extLst>
          </p:cNvPr>
          <p:cNvSpPr/>
          <p:nvPr/>
        </p:nvSpPr>
        <p:spPr>
          <a:xfrm>
            <a:off x="9320992" y="5477219"/>
            <a:ext cx="2738736" cy="46638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osoba przekazująca</a:t>
            </a:r>
            <a:r>
              <a:rPr kumimoji="0" lang="pl-PL" sz="1100" b="0" i="0" u="none" strike="noStrike" kern="120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rPr>
              <a:t> dokumentację składa cz</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ytelny podpis</a:t>
            </a:r>
          </a:p>
        </p:txBody>
      </p:sp>
      <p:cxnSp>
        <p:nvCxnSpPr>
          <p:cNvPr id="16" name="Łącznik: zakrzywiony 15">
            <a:extLst>
              <a:ext uri="{FF2B5EF4-FFF2-40B4-BE49-F238E27FC236}">
                <a16:creationId xmlns:a16="http://schemas.microsoft.com/office/drawing/2014/main" id="{B31E5413-73DB-4CBB-8D5B-6DF63BA61A71}"/>
              </a:ext>
            </a:extLst>
          </p:cNvPr>
          <p:cNvCxnSpPr>
            <a:cxnSpLocks/>
          </p:cNvCxnSpPr>
          <p:nvPr/>
        </p:nvCxnSpPr>
        <p:spPr>
          <a:xfrm flipV="1">
            <a:off x="2722693" y="2231952"/>
            <a:ext cx="1401703" cy="47576"/>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26" name="Prostokąt: zaokrąglone rogi 25">
            <a:extLst>
              <a:ext uri="{FF2B5EF4-FFF2-40B4-BE49-F238E27FC236}">
                <a16:creationId xmlns:a16="http://schemas.microsoft.com/office/drawing/2014/main" id="{6E4072E6-8C02-4895-96D7-533F250013C8}"/>
              </a:ext>
            </a:extLst>
          </p:cNvPr>
          <p:cNvSpPr/>
          <p:nvPr/>
        </p:nvSpPr>
        <p:spPr>
          <a:xfrm>
            <a:off x="4124396" y="2083139"/>
            <a:ext cx="938423"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570E0076-71BF-4369-BAB1-49C039B8EC1F}"/>
              </a:ext>
            </a:extLst>
          </p:cNvPr>
          <p:cNvSpPr/>
          <p:nvPr/>
        </p:nvSpPr>
        <p:spPr>
          <a:xfrm>
            <a:off x="5951479" y="2626313"/>
            <a:ext cx="1418837" cy="36504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B17663D0-0E10-46CF-8ACE-750C0881B688}"/>
              </a:ext>
            </a:extLst>
          </p:cNvPr>
          <p:cNvSpPr/>
          <p:nvPr/>
        </p:nvSpPr>
        <p:spPr>
          <a:xfrm>
            <a:off x="5816900" y="3019290"/>
            <a:ext cx="1326452" cy="25449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9" name="Łącznik: zakrzywiony 28">
            <a:extLst>
              <a:ext uri="{FF2B5EF4-FFF2-40B4-BE49-F238E27FC236}">
                <a16:creationId xmlns:a16="http://schemas.microsoft.com/office/drawing/2014/main" id="{CCCC1F25-CB82-45C0-B510-0E9C893362EB}"/>
              </a:ext>
            </a:extLst>
          </p:cNvPr>
          <p:cNvCxnSpPr>
            <a:cxnSpLocks/>
          </p:cNvCxnSpPr>
          <p:nvPr/>
        </p:nvCxnSpPr>
        <p:spPr>
          <a:xfrm flipV="1">
            <a:off x="2755845" y="2758768"/>
            <a:ext cx="3168702" cy="458365"/>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30" name="Łącznik: zakrzywiony 29">
            <a:extLst>
              <a:ext uri="{FF2B5EF4-FFF2-40B4-BE49-F238E27FC236}">
                <a16:creationId xmlns:a16="http://schemas.microsoft.com/office/drawing/2014/main" id="{A21A442E-40B8-4DFD-9DE0-5949FAD5BA35}"/>
              </a:ext>
            </a:extLst>
          </p:cNvPr>
          <p:cNvCxnSpPr>
            <a:cxnSpLocks/>
          </p:cNvCxnSpPr>
          <p:nvPr/>
        </p:nvCxnSpPr>
        <p:spPr>
          <a:xfrm flipV="1">
            <a:off x="2765523" y="3157633"/>
            <a:ext cx="3085034" cy="694833"/>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31" name="Prostokąt: zaokrąglone rogi 30">
            <a:extLst>
              <a:ext uri="{FF2B5EF4-FFF2-40B4-BE49-F238E27FC236}">
                <a16:creationId xmlns:a16="http://schemas.microsoft.com/office/drawing/2014/main" id="{68B01155-0081-40DD-89F8-A986B9E5EF9E}"/>
              </a:ext>
            </a:extLst>
          </p:cNvPr>
          <p:cNvSpPr/>
          <p:nvPr/>
        </p:nvSpPr>
        <p:spPr>
          <a:xfrm>
            <a:off x="3759676" y="4153823"/>
            <a:ext cx="4114447" cy="210336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32" name="Łącznik: zakrzywiony 31">
            <a:extLst>
              <a:ext uri="{FF2B5EF4-FFF2-40B4-BE49-F238E27FC236}">
                <a16:creationId xmlns:a16="http://schemas.microsoft.com/office/drawing/2014/main" id="{582DEB04-F0F7-4B6C-9709-FE8AD2BA1B8A}"/>
              </a:ext>
            </a:extLst>
          </p:cNvPr>
          <p:cNvCxnSpPr>
            <a:cxnSpLocks/>
          </p:cNvCxnSpPr>
          <p:nvPr/>
        </p:nvCxnSpPr>
        <p:spPr>
          <a:xfrm flipV="1">
            <a:off x="2715023" y="5477219"/>
            <a:ext cx="1146856" cy="807172"/>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33" name="Prostokąt: zaokrąglone rogi 32">
            <a:extLst>
              <a:ext uri="{FF2B5EF4-FFF2-40B4-BE49-F238E27FC236}">
                <a16:creationId xmlns:a16="http://schemas.microsoft.com/office/drawing/2014/main" id="{A99A04CE-7DCD-4DD7-BD29-1A441BF8F284}"/>
              </a:ext>
            </a:extLst>
          </p:cNvPr>
          <p:cNvSpPr/>
          <p:nvPr/>
        </p:nvSpPr>
        <p:spPr>
          <a:xfrm>
            <a:off x="4840668" y="1750323"/>
            <a:ext cx="964734"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4" name="Łącznik: zakrzywiony 33">
            <a:extLst>
              <a:ext uri="{FF2B5EF4-FFF2-40B4-BE49-F238E27FC236}">
                <a16:creationId xmlns:a16="http://schemas.microsoft.com/office/drawing/2014/main" id="{78606269-9375-42FA-AF0C-72E721BC7825}"/>
              </a:ext>
            </a:extLst>
          </p:cNvPr>
          <p:cNvCxnSpPr>
            <a:cxnSpLocks/>
            <a:stCxn id="11" idx="1"/>
          </p:cNvCxnSpPr>
          <p:nvPr/>
        </p:nvCxnSpPr>
        <p:spPr>
          <a:xfrm rot="10800000" flipV="1">
            <a:off x="5696270" y="1686378"/>
            <a:ext cx="3624722" cy="42400"/>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37" name="Prostokąt: zaokrąglone rogi 36">
            <a:extLst>
              <a:ext uri="{FF2B5EF4-FFF2-40B4-BE49-F238E27FC236}">
                <a16:creationId xmlns:a16="http://schemas.microsoft.com/office/drawing/2014/main" id="{10BBDBC9-4B7C-4938-864E-AABBA186C9D0}"/>
              </a:ext>
            </a:extLst>
          </p:cNvPr>
          <p:cNvSpPr/>
          <p:nvPr/>
        </p:nvSpPr>
        <p:spPr>
          <a:xfrm>
            <a:off x="4213460" y="1888859"/>
            <a:ext cx="1591942" cy="10169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38" name="Łącznik: zakrzywiony 37">
            <a:extLst>
              <a:ext uri="{FF2B5EF4-FFF2-40B4-BE49-F238E27FC236}">
                <a16:creationId xmlns:a16="http://schemas.microsoft.com/office/drawing/2014/main" id="{2580D7F3-35C5-4558-8A6C-5D5C0973F412}"/>
              </a:ext>
            </a:extLst>
          </p:cNvPr>
          <p:cNvCxnSpPr>
            <a:cxnSpLocks/>
            <a:stCxn id="12" idx="1"/>
          </p:cNvCxnSpPr>
          <p:nvPr/>
        </p:nvCxnSpPr>
        <p:spPr>
          <a:xfrm rot="10800000">
            <a:off x="5816902" y="1939711"/>
            <a:ext cx="3504091" cy="833039"/>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40" name="Prostokąt: zaokrąglone rogi 39">
            <a:extLst>
              <a:ext uri="{FF2B5EF4-FFF2-40B4-BE49-F238E27FC236}">
                <a16:creationId xmlns:a16="http://schemas.microsoft.com/office/drawing/2014/main" id="{4D4FAADE-53C3-4056-9532-B1F5D8F59A80}"/>
              </a:ext>
            </a:extLst>
          </p:cNvPr>
          <p:cNvSpPr/>
          <p:nvPr/>
        </p:nvSpPr>
        <p:spPr>
          <a:xfrm>
            <a:off x="5850558" y="3281353"/>
            <a:ext cx="1402981" cy="2089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1" name="Łącznik: zakrzywiony 40">
            <a:extLst>
              <a:ext uri="{FF2B5EF4-FFF2-40B4-BE49-F238E27FC236}">
                <a16:creationId xmlns:a16="http://schemas.microsoft.com/office/drawing/2014/main" id="{A36EF93B-EC04-4E06-B9A6-1E61A94BEA9C}"/>
              </a:ext>
            </a:extLst>
          </p:cNvPr>
          <p:cNvCxnSpPr>
            <a:cxnSpLocks/>
            <a:stCxn id="13" idx="1"/>
            <a:endCxn id="40" idx="3"/>
          </p:cNvCxnSpPr>
          <p:nvPr/>
        </p:nvCxnSpPr>
        <p:spPr>
          <a:xfrm rot="10800000">
            <a:off x="7253540" y="3385819"/>
            <a:ext cx="2067453" cy="434364"/>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44" name="Prostokąt: zaokrąglone rogi 48">
            <a:extLst>
              <a:ext uri="{FF2B5EF4-FFF2-40B4-BE49-F238E27FC236}">
                <a16:creationId xmlns:a16="http://schemas.microsoft.com/office/drawing/2014/main" id="{640FEA78-CB2A-425D-888E-6B78D3D544E5}"/>
              </a:ext>
            </a:extLst>
          </p:cNvPr>
          <p:cNvSpPr/>
          <p:nvPr/>
        </p:nvSpPr>
        <p:spPr>
          <a:xfrm>
            <a:off x="7143351" y="3818062"/>
            <a:ext cx="565147" cy="12605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9" name="Łącznik: zakrzywiony 48">
            <a:extLst>
              <a:ext uri="{FF2B5EF4-FFF2-40B4-BE49-F238E27FC236}">
                <a16:creationId xmlns:a16="http://schemas.microsoft.com/office/drawing/2014/main" id="{E4B36D68-2651-4BC1-BAB1-5E95704AB03D}"/>
              </a:ext>
            </a:extLst>
          </p:cNvPr>
          <p:cNvCxnSpPr>
            <a:cxnSpLocks/>
            <a:stCxn id="14" idx="1"/>
          </p:cNvCxnSpPr>
          <p:nvPr/>
        </p:nvCxnSpPr>
        <p:spPr>
          <a:xfrm rot="10800000">
            <a:off x="7718176" y="3638508"/>
            <a:ext cx="1602817" cy="145129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51" name="Łącznik: zakrzywiony 50">
            <a:extLst>
              <a:ext uri="{FF2B5EF4-FFF2-40B4-BE49-F238E27FC236}">
                <a16:creationId xmlns:a16="http://schemas.microsoft.com/office/drawing/2014/main" id="{555B0B4E-3EED-42AA-9C0A-E33F315A606D}"/>
              </a:ext>
            </a:extLst>
          </p:cNvPr>
          <p:cNvCxnSpPr>
            <a:cxnSpLocks/>
            <a:stCxn id="15" idx="1"/>
          </p:cNvCxnSpPr>
          <p:nvPr/>
        </p:nvCxnSpPr>
        <p:spPr>
          <a:xfrm rot="10800000">
            <a:off x="7708498" y="3898850"/>
            <a:ext cx="1612494" cy="1811560"/>
          </a:xfrm>
          <a:prstGeom prst="curvedConnector2">
            <a:avLst/>
          </a:prstGeom>
          <a:ln>
            <a:tailEnd type="triangle"/>
          </a:ln>
        </p:spPr>
        <p:style>
          <a:lnRef idx="3">
            <a:schemeClr val="dk1"/>
          </a:lnRef>
          <a:fillRef idx="0">
            <a:schemeClr val="dk1"/>
          </a:fillRef>
          <a:effectRef idx="2">
            <a:schemeClr val="dk1"/>
          </a:effectRef>
          <a:fontRef idx="minor">
            <a:schemeClr val="tx1"/>
          </a:fontRef>
        </p:style>
      </p:cxnSp>
      <p:sp>
        <p:nvSpPr>
          <p:cNvPr id="52" name="Tytuł 1">
            <a:extLst>
              <a:ext uri="{FF2B5EF4-FFF2-40B4-BE49-F238E27FC236}">
                <a16:creationId xmlns:a16="http://schemas.microsoft.com/office/drawing/2014/main" id="{F673A26B-055E-4B45-8251-DCD18FC494E9}"/>
              </a:ext>
            </a:extLst>
          </p:cNvPr>
          <p:cNvSpPr>
            <a:spLocks noGrp="1"/>
          </p:cNvSpPr>
          <p:nvPr>
            <p:ph type="title"/>
          </p:nvPr>
        </p:nvSpPr>
        <p:spPr>
          <a:xfrm>
            <a:off x="0" y="96004"/>
            <a:ext cx="12192000" cy="818396"/>
          </a:xfrm>
        </p:spPr>
        <p:txBody>
          <a:bodyPr>
            <a:noAutofit/>
          </a:bodyPr>
          <a:lstStyle/>
          <a:p>
            <a:pPr algn="ctr"/>
            <a:r>
              <a:rPr lang="pl-PL" sz="3600" dirty="0">
                <a:latin typeface="Times New Roman" panose="02020603050405020304" pitchFamily="18" charset="0"/>
                <a:cs typeface="Times New Roman" panose="02020603050405020304" pitchFamily="18" charset="0"/>
              </a:rPr>
              <a:t>Potwierdzenie przekazania dokumentacji 7b – (poniżej 30%)</a:t>
            </a:r>
          </a:p>
        </p:txBody>
      </p:sp>
    </p:spTree>
    <p:extLst>
      <p:ext uri="{BB962C8B-B14F-4D97-AF65-F5344CB8AC3E}">
        <p14:creationId xmlns:p14="http://schemas.microsoft.com/office/powerpoint/2010/main" val="3486232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FA72DA29-3EF1-4CD0-9149-DA1DB118F5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359" y="2417371"/>
            <a:ext cx="8458045" cy="4402557"/>
          </a:xfrm>
          <a:prstGeom prst="rect">
            <a:avLst/>
          </a:prstGeom>
        </p:spPr>
      </p:pic>
      <p:sp>
        <p:nvSpPr>
          <p:cNvPr id="2" name="Tytuł 1">
            <a:extLst>
              <a:ext uri="{FF2B5EF4-FFF2-40B4-BE49-F238E27FC236}">
                <a16:creationId xmlns:a16="http://schemas.microsoft.com/office/drawing/2014/main" id="{E06D6B07-67ED-4C72-9570-C796E2572106}"/>
              </a:ext>
            </a:extLst>
          </p:cNvPr>
          <p:cNvSpPr>
            <a:spLocks noGrp="1"/>
          </p:cNvSpPr>
          <p:nvPr>
            <p:ph type="title"/>
          </p:nvPr>
        </p:nvSpPr>
        <p:spPr>
          <a:xfrm>
            <a:off x="0" y="1039553"/>
            <a:ext cx="12192000" cy="878948"/>
          </a:xfrm>
        </p:spPr>
        <p:txBody>
          <a:bodyPr>
            <a:noAutofit/>
          </a:bodyPr>
          <a:lstStyle/>
          <a:p>
            <a:pPr algn="ctr"/>
            <a:r>
              <a:rPr lang="pl-PL" sz="3600" dirty="0">
                <a:latin typeface="Times New Roman" panose="02020603050405020304" pitchFamily="18" charset="0"/>
                <a:cs typeface="Times New Roman" panose="02020603050405020304" pitchFamily="18" charset="0"/>
              </a:rPr>
              <a:t>Zestawienie imienne</a:t>
            </a:r>
            <a:endParaRPr lang="pl-PL" sz="3600" dirty="0"/>
          </a:p>
        </p:txBody>
      </p:sp>
      <p:pic>
        <p:nvPicPr>
          <p:cNvPr id="5" name="Obraz 4">
            <a:extLst>
              <a:ext uri="{FF2B5EF4-FFF2-40B4-BE49-F238E27FC236}">
                <a16:creationId xmlns:a16="http://schemas.microsoft.com/office/drawing/2014/main" id="{035DC72B-7AB2-405A-8066-EF923C229BF4}"/>
              </a:ext>
            </a:extLst>
          </p:cNvPr>
          <p:cNvPicPr>
            <a:picLocks noChangeAspect="1"/>
          </p:cNvPicPr>
          <p:nvPr/>
        </p:nvPicPr>
        <p:blipFill>
          <a:blip r:embed="rId3"/>
          <a:stretch>
            <a:fillRect/>
          </a:stretch>
        </p:blipFill>
        <p:spPr>
          <a:xfrm>
            <a:off x="0" y="0"/>
            <a:ext cx="4696691" cy="1250614"/>
          </a:xfrm>
          <a:prstGeom prst="rect">
            <a:avLst/>
          </a:prstGeom>
        </p:spPr>
      </p:pic>
      <p:sp>
        <p:nvSpPr>
          <p:cNvPr id="14" name="Prostokąt: zaokrąglone rogi 13">
            <a:extLst>
              <a:ext uri="{FF2B5EF4-FFF2-40B4-BE49-F238E27FC236}">
                <a16:creationId xmlns:a16="http://schemas.microsoft.com/office/drawing/2014/main" id="{64746898-A6CB-415C-AA3B-2A37F9AA6ED9}"/>
              </a:ext>
            </a:extLst>
          </p:cNvPr>
          <p:cNvSpPr/>
          <p:nvPr/>
        </p:nvSpPr>
        <p:spPr>
          <a:xfrm>
            <a:off x="493597" y="3112945"/>
            <a:ext cx="2527022" cy="71509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dirty="0">
                <a:solidFill>
                  <a:schemeClr val="tx1"/>
                </a:solidFill>
                <a:latin typeface="Times New Roman" panose="02020603050405020304" pitchFamily="18" charset="0"/>
                <a:cs typeface="Times New Roman" panose="02020603050405020304" pitchFamily="18" charset="0"/>
              </a:rPr>
              <a:t>(2) </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zaznaczyć niekorzystne zjawisko atmosferyczne jakiego dotyczą przekazane protokoły</a:t>
            </a:r>
          </a:p>
        </p:txBody>
      </p:sp>
      <p:sp>
        <p:nvSpPr>
          <p:cNvPr id="18" name="Prostokąt: zaokrąglone rogi 17">
            <a:extLst>
              <a:ext uri="{FF2B5EF4-FFF2-40B4-BE49-F238E27FC236}">
                <a16:creationId xmlns:a16="http://schemas.microsoft.com/office/drawing/2014/main" id="{A2A9E536-2517-4A1C-8E5D-5FB0E3C5563F}"/>
              </a:ext>
            </a:extLst>
          </p:cNvPr>
          <p:cNvSpPr/>
          <p:nvPr/>
        </p:nvSpPr>
        <p:spPr>
          <a:xfrm>
            <a:off x="493597" y="4578632"/>
            <a:ext cx="2527022" cy="78919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W tym miejscu należy wprowadzić wszystkie niezbędne informacje dotyczące danego protokołu</a:t>
            </a:r>
          </a:p>
        </p:txBody>
      </p:sp>
      <p:sp>
        <p:nvSpPr>
          <p:cNvPr id="23" name="Prostokąt: zaokrąglone rogi 22">
            <a:extLst>
              <a:ext uri="{FF2B5EF4-FFF2-40B4-BE49-F238E27FC236}">
                <a16:creationId xmlns:a16="http://schemas.microsoft.com/office/drawing/2014/main" id="{760DE77C-5C41-456D-A959-CC69F8E5F2E4}"/>
              </a:ext>
            </a:extLst>
          </p:cNvPr>
          <p:cNvSpPr/>
          <p:nvPr/>
        </p:nvSpPr>
        <p:spPr>
          <a:xfrm>
            <a:off x="493596" y="2376976"/>
            <a:ext cx="2527023" cy="7088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(1)</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W tym miejscu należy zaznaczyć jakich konkretnie protokołów dotyczy zestawienie imienne</a:t>
            </a:r>
          </a:p>
        </p:txBody>
      </p:sp>
      <p:sp>
        <p:nvSpPr>
          <p:cNvPr id="21" name="Prostokąt: zaokrąglone rogi 33">
            <a:extLst>
              <a:ext uri="{FF2B5EF4-FFF2-40B4-BE49-F238E27FC236}">
                <a16:creationId xmlns:a16="http://schemas.microsoft.com/office/drawing/2014/main" id="{0B4E0A44-04FA-4DB7-B82B-A742A672A0D2}"/>
              </a:ext>
            </a:extLst>
          </p:cNvPr>
          <p:cNvSpPr/>
          <p:nvPr/>
        </p:nvSpPr>
        <p:spPr>
          <a:xfrm>
            <a:off x="493596" y="1852452"/>
            <a:ext cx="11204808" cy="45942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l-PL" sz="1100" dirty="0">
                <a:solidFill>
                  <a:schemeClr val="tx1"/>
                </a:solidFill>
                <a:latin typeface="Times New Roman" panose="02020603050405020304" pitchFamily="18" charset="0"/>
                <a:cs typeface="Times New Roman" panose="02020603050405020304" pitchFamily="18" charset="0"/>
              </a:rPr>
              <a:t>Wypełnianie zestawienia imiennego należy rozpocząć od wyboru rodzaju przekazywanych protokołów (1),  a następnie należy zaznaczyć niekorzystne zjawisko, którego protokoły dotyczą (2).</a:t>
            </a:r>
            <a:endParaRPr lang="pl-PL" sz="1000" dirty="0">
              <a:solidFill>
                <a:schemeClr val="tx1"/>
              </a:solidFill>
              <a:latin typeface="Times New Roman" panose="02020603050405020304" pitchFamily="18" charset="0"/>
              <a:cs typeface="Times New Roman" panose="02020603050405020304" pitchFamily="18" charset="0"/>
            </a:endParaRPr>
          </a:p>
        </p:txBody>
      </p:sp>
      <p:sp>
        <p:nvSpPr>
          <p:cNvPr id="3" name="Symbol zastępczy numeru slajdu 2"/>
          <p:cNvSpPr>
            <a:spLocks noGrp="1"/>
          </p:cNvSpPr>
          <p:nvPr>
            <p:ph type="sldNum" sz="quarter" idx="12"/>
          </p:nvPr>
        </p:nvSpPr>
        <p:spPr/>
        <p:txBody>
          <a:bodyPr/>
          <a:lstStyle/>
          <a:p>
            <a:fld id="{FA4B6E15-F33A-46C2-8134-D5B4F352C12C}" type="slidenum">
              <a:rPr lang="pl-PL" smtClean="0"/>
              <a:t>46</a:t>
            </a:fld>
            <a:endParaRPr lang="pl-PL"/>
          </a:p>
        </p:txBody>
      </p:sp>
      <p:sp>
        <p:nvSpPr>
          <p:cNvPr id="35" name="Prostokąt 34"/>
          <p:cNvSpPr/>
          <p:nvPr/>
        </p:nvSpPr>
        <p:spPr>
          <a:xfrm>
            <a:off x="299859" y="5431725"/>
            <a:ext cx="2914495" cy="1323439"/>
          </a:xfrm>
          <a:prstGeom prst="rect">
            <a:avLst/>
          </a:prstGeom>
        </p:spPr>
        <p:txBody>
          <a:bodyPr wrap="square">
            <a:spAutoFit/>
          </a:bodyPr>
          <a:lstStyle/>
          <a:p>
            <a:pPr algn="ctr"/>
            <a:r>
              <a:rPr lang="pl-PL" sz="1600" b="1" dirty="0">
                <a:solidFill>
                  <a:srgbClr val="FF0000"/>
                </a:solidFill>
                <a:latin typeface="Times New Roman" panose="02020603050405020304" pitchFamily="18" charset="0"/>
                <a:cs typeface="Times New Roman" panose="02020603050405020304" pitchFamily="18" charset="0"/>
              </a:rPr>
              <a:t>Uwaga! </a:t>
            </a:r>
          </a:p>
          <a:p>
            <a:pPr algn="ctr"/>
            <a:r>
              <a:rPr lang="pl-PL" sz="1600" dirty="0">
                <a:solidFill>
                  <a:srgbClr val="FF0000"/>
                </a:solidFill>
                <a:latin typeface="Times New Roman" panose="02020603050405020304" pitchFamily="18" charset="0"/>
                <a:cs typeface="Times New Roman" panose="02020603050405020304" pitchFamily="18" charset="0"/>
              </a:rPr>
              <a:t>W zestawieniu imiennym powinny znajdować się wyłącznie protokoły, które są przekazywane w papierze</a:t>
            </a:r>
            <a:endParaRPr lang="pl-PL" sz="1200" dirty="0">
              <a:solidFill>
                <a:srgbClr val="FF0000"/>
              </a:solidFill>
              <a:latin typeface="Times New Roman" panose="02020603050405020304" pitchFamily="18" charset="0"/>
              <a:cs typeface="Times New Roman" panose="02020603050405020304" pitchFamily="18" charset="0"/>
            </a:endParaRPr>
          </a:p>
        </p:txBody>
      </p:sp>
      <p:cxnSp>
        <p:nvCxnSpPr>
          <p:cNvPr id="8" name="Łącznik prosty ze strzałką 7">
            <a:extLst>
              <a:ext uri="{FF2B5EF4-FFF2-40B4-BE49-F238E27FC236}">
                <a16:creationId xmlns:a16="http://schemas.microsoft.com/office/drawing/2014/main" id="{466CD992-7E53-426F-8C11-539F530D2852}"/>
              </a:ext>
            </a:extLst>
          </p:cNvPr>
          <p:cNvCxnSpPr>
            <a:cxnSpLocks/>
            <a:stCxn id="23" idx="3"/>
            <a:endCxn id="10" idx="1"/>
          </p:cNvCxnSpPr>
          <p:nvPr/>
        </p:nvCxnSpPr>
        <p:spPr>
          <a:xfrm>
            <a:off x="3020619" y="2731400"/>
            <a:ext cx="2776174" cy="373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Prostokąt: zaokrąglone rogi 9">
            <a:extLst>
              <a:ext uri="{FF2B5EF4-FFF2-40B4-BE49-F238E27FC236}">
                <a16:creationId xmlns:a16="http://schemas.microsoft.com/office/drawing/2014/main" id="{CF8C6147-2328-43F5-961D-C185428E8506}"/>
              </a:ext>
            </a:extLst>
          </p:cNvPr>
          <p:cNvSpPr/>
          <p:nvPr/>
        </p:nvSpPr>
        <p:spPr>
          <a:xfrm>
            <a:off x="5796793" y="2625292"/>
            <a:ext cx="1367405" cy="28695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zaokrąglone rogi 11">
            <a:extLst>
              <a:ext uri="{FF2B5EF4-FFF2-40B4-BE49-F238E27FC236}">
                <a16:creationId xmlns:a16="http://schemas.microsoft.com/office/drawing/2014/main" id="{AFD40B93-40D1-4EFB-BC3A-520F3DAC6FAF}"/>
              </a:ext>
            </a:extLst>
          </p:cNvPr>
          <p:cNvSpPr/>
          <p:nvPr/>
        </p:nvSpPr>
        <p:spPr>
          <a:xfrm>
            <a:off x="4411989" y="2935156"/>
            <a:ext cx="1489789" cy="168454"/>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6" name="Łącznik prosty ze strzałką 15">
            <a:extLst>
              <a:ext uri="{FF2B5EF4-FFF2-40B4-BE49-F238E27FC236}">
                <a16:creationId xmlns:a16="http://schemas.microsoft.com/office/drawing/2014/main" id="{9F7C3792-8CFC-426A-8D36-E118A4CAE85A}"/>
              </a:ext>
            </a:extLst>
          </p:cNvPr>
          <p:cNvCxnSpPr>
            <a:cxnSpLocks/>
            <a:stCxn id="14" idx="3"/>
            <a:endCxn id="12" idx="1"/>
          </p:cNvCxnSpPr>
          <p:nvPr/>
        </p:nvCxnSpPr>
        <p:spPr>
          <a:xfrm flipV="1">
            <a:off x="3020619" y="3019383"/>
            <a:ext cx="1391370" cy="45111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Prostokąt: zaokrąglone rogi 16">
            <a:extLst>
              <a:ext uri="{FF2B5EF4-FFF2-40B4-BE49-F238E27FC236}">
                <a16:creationId xmlns:a16="http://schemas.microsoft.com/office/drawing/2014/main" id="{737ABFD1-5819-4A4F-A741-011F8090EB65}"/>
              </a:ext>
            </a:extLst>
          </p:cNvPr>
          <p:cNvSpPr/>
          <p:nvPr/>
        </p:nvSpPr>
        <p:spPr>
          <a:xfrm>
            <a:off x="3240358" y="3721108"/>
            <a:ext cx="8458046" cy="30988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22" name="Łącznik prosty ze strzałką 21">
            <a:extLst>
              <a:ext uri="{FF2B5EF4-FFF2-40B4-BE49-F238E27FC236}">
                <a16:creationId xmlns:a16="http://schemas.microsoft.com/office/drawing/2014/main" id="{696FA6D7-992C-47CB-A71A-EE20E536EBAE}"/>
              </a:ext>
            </a:extLst>
          </p:cNvPr>
          <p:cNvCxnSpPr>
            <a:cxnSpLocks/>
            <a:stCxn id="18" idx="3"/>
            <a:endCxn id="17" idx="1"/>
          </p:cNvCxnSpPr>
          <p:nvPr/>
        </p:nvCxnSpPr>
        <p:spPr>
          <a:xfrm>
            <a:off x="3020619" y="4973231"/>
            <a:ext cx="219739" cy="2972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Prostokąt: zaokrąglone rogi 31">
            <a:extLst>
              <a:ext uri="{FF2B5EF4-FFF2-40B4-BE49-F238E27FC236}">
                <a16:creationId xmlns:a16="http://schemas.microsoft.com/office/drawing/2014/main" id="{B186F945-004B-44C3-86FA-2DAF35E52ABB}"/>
              </a:ext>
            </a:extLst>
          </p:cNvPr>
          <p:cNvSpPr/>
          <p:nvPr/>
        </p:nvSpPr>
        <p:spPr>
          <a:xfrm>
            <a:off x="493596" y="3848914"/>
            <a:ext cx="2527023" cy="7088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(3)</a:t>
            </a:r>
            <a:r>
              <a:rPr kumimoji="0" lang="pl-PL" sz="11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W tym miejscu należy zaznaczyć drugie zjawisko atmosferyczne jakiego dotyczą protokoły (dotyczy protokołów łączonych)</a:t>
            </a:r>
          </a:p>
        </p:txBody>
      </p:sp>
      <p:cxnSp>
        <p:nvCxnSpPr>
          <p:cNvPr id="39" name="Łącznik prosty ze strzałką 38">
            <a:extLst>
              <a:ext uri="{FF2B5EF4-FFF2-40B4-BE49-F238E27FC236}">
                <a16:creationId xmlns:a16="http://schemas.microsoft.com/office/drawing/2014/main" id="{E6CCFA01-9FA1-4F85-9A20-AD6A603E0456}"/>
              </a:ext>
            </a:extLst>
          </p:cNvPr>
          <p:cNvCxnSpPr>
            <a:cxnSpLocks/>
          </p:cNvCxnSpPr>
          <p:nvPr/>
        </p:nvCxnSpPr>
        <p:spPr>
          <a:xfrm flipV="1">
            <a:off x="3020619" y="3092075"/>
            <a:ext cx="4219080" cy="10761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1" name="Prostokąt: zaokrąglone rogi 40">
            <a:extLst>
              <a:ext uri="{FF2B5EF4-FFF2-40B4-BE49-F238E27FC236}">
                <a16:creationId xmlns:a16="http://schemas.microsoft.com/office/drawing/2014/main" id="{0CD4C8DE-4B3A-4D23-AAE7-4D72165884E6}"/>
              </a:ext>
            </a:extLst>
          </p:cNvPr>
          <p:cNvSpPr/>
          <p:nvPr/>
        </p:nvSpPr>
        <p:spPr>
          <a:xfrm>
            <a:off x="7177094" y="2927789"/>
            <a:ext cx="1234235" cy="158035"/>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42858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6D6B07-67ED-4C72-9570-C796E2572106}"/>
              </a:ext>
            </a:extLst>
          </p:cNvPr>
          <p:cNvSpPr>
            <a:spLocks noGrp="1"/>
          </p:cNvSpPr>
          <p:nvPr>
            <p:ph type="title"/>
          </p:nvPr>
        </p:nvSpPr>
        <p:spPr>
          <a:xfrm>
            <a:off x="0" y="1039553"/>
            <a:ext cx="12192000" cy="878948"/>
          </a:xfrm>
        </p:spPr>
        <p:txBody>
          <a:bodyPr>
            <a:noAutofit/>
          </a:bodyPr>
          <a:lstStyle/>
          <a:p>
            <a:pPr algn="ctr"/>
            <a:r>
              <a:rPr lang="pl-PL" sz="3600" dirty="0">
                <a:latin typeface="Times New Roman" panose="02020603050405020304" pitchFamily="18" charset="0"/>
                <a:cs typeface="Times New Roman" panose="02020603050405020304" pitchFamily="18" charset="0"/>
              </a:rPr>
              <a:t>Postępowanie w przypadku </a:t>
            </a:r>
            <a:r>
              <a:rPr lang="pl-PL" sz="3600" dirty="0">
                <a:solidFill>
                  <a:srgbClr val="FF0000"/>
                </a:solidFill>
                <a:latin typeface="Times New Roman" panose="02020603050405020304" pitchFamily="18" charset="0"/>
                <a:cs typeface="Times New Roman" panose="02020603050405020304" pitchFamily="18" charset="0"/>
              </a:rPr>
              <a:t>korekty protokołów</a:t>
            </a:r>
            <a:endParaRPr lang="pl-PL" sz="3600" dirty="0">
              <a:solidFill>
                <a:srgbClr val="FF0000"/>
              </a:solidFill>
            </a:endParaRPr>
          </a:p>
        </p:txBody>
      </p:sp>
      <p:pic>
        <p:nvPicPr>
          <p:cNvPr id="5" name="Obraz 4">
            <a:extLst>
              <a:ext uri="{FF2B5EF4-FFF2-40B4-BE49-F238E27FC236}">
                <a16:creationId xmlns:a16="http://schemas.microsoft.com/office/drawing/2014/main" id="{035DC72B-7AB2-405A-8066-EF923C229BF4}"/>
              </a:ext>
            </a:extLst>
          </p:cNvPr>
          <p:cNvPicPr>
            <a:picLocks noChangeAspect="1"/>
          </p:cNvPicPr>
          <p:nvPr/>
        </p:nvPicPr>
        <p:blipFill>
          <a:blip r:embed="rId2"/>
          <a:stretch>
            <a:fillRect/>
          </a:stretch>
        </p:blipFill>
        <p:spPr>
          <a:xfrm>
            <a:off x="0" y="0"/>
            <a:ext cx="4696691" cy="1250614"/>
          </a:xfrm>
          <a:prstGeom prst="rect">
            <a:avLst/>
          </a:prstGeom>
        </p:spPr>
      </p:pic>
      <p:sp>
        <p:nvSpPr>
          <p:cNvPr id="3" name="Symbol zastępczy numeru slajdu 2"/>
          <p:cNvSpPr>
            <a:spLocks noGrp="1"/>
          </p:cNvSpPr>
          <p:nvPr>
            <p:ph type="sldNum" sz="quarter" idx="12"/>
          </p:nvPr>
        </p:nvSpPr>
        <p:spPr/>
        <p:txBody>
          <a:bodyPr/>
          <a:lstStyle/>
          <a:p>
            <a:fld id="{FA4B6E15-F33A-46C2-8134-D5B4F352C12C}" type="slidenum">
              <a:rPr lang="pl-PL" smtClean="0"/>
              <a:t>47</a:t>
            </a:fld>
            <a:endParaRPr lang="pl-PL"/>
          </a:p>
        </p:txBody>
      </p:sp>
      <p:sp>
        <p:nvSpPr>
          <p:cNvPr id="20" name="Symbol zastępczy zawartości 2">
            <a:extLst>
              <a:ext uri="{FF2B5EF4-FFF2-40B4-BE49-F238E27FC236}">
                <a16:creationId xmlns:a16="http://schemas.microsoft.com/office/drawing/2014/main" id="{27AA546B-A891-44E1-9C02-414D85220229}"/>
              </a:ext>
            </a:extLst>
          </p:cNvPr>
          <p:cNvSpPr>
            <a:spLocks noGrp="1"/>
          </p:cNvSpPr>
          <p:nvPr>
            <p:ph sz="half" idx="1"/>
          </p:nvPr>
        </p:nvSpPr>
        <p:spPr>
          <a:xfrm>
            <a:off x="270933" y="1918501"/>
            <a:ext cx="11616267" cy="4452945"/>
          </a:xfrm>
        </p:spPr>
        <p:txBody>
          <a:bodyPr>
            <a:normAutofit/>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Podanie i ujęcie w protokole nieprawidłowych danych może wiązać się z wydłużeniem terminu otrzymania pomocy przez producenta rolnego, a w konsekwencji z utrudnieniami w uzyskaniu pomocy. </a:t>
            </a:r>
          </a:p>
          <a:p>
            <a:pPr marL="0" indent="0" algn="just">
              <a:lnSpc>
                <a:spcPct val="100000"/>
              </a:lnSpc>
              <a:buNone/>
            </a:pPr>
            <a:endParaRPr lang="pl-PL" sz="1800" dirty="0">
              <a:latin typeface="Times New Roman" panose="02020603050405020304" pitchFamily="18" charset="0"/>
              <a:cs typeface="Times New Roman" panose="02020603050405020304" pitchFamily="18" charset="0"/>
            </a:endParaRPr>
          </a:p>
          <a:p>
            <a:pPr marL="0" indent="0" algn="just">
              <a:lnSpc>
                <a:spcPct val="100000"/>
              </a:lnSpc>
              <a:buNone/>
            </a:pPr>
            <a:r>
              <a:rPr lang="pl-PL" sz="1800" dirty="0">
                <a:latin typeface="Times New Roman" panose="02020603050405020304" pitchFamily="18" charset="0"/>
                <a:cs typeface="Times New Roman" panose="02020603050405020304" pitchFamily="18" charset="0"/>
              </a:rPr>
              <a:t>a) Do błędnie sporządzonych protokołów załączona zostaje tabela z wykazem błędów. Nie zwalnia to jednak osoby sporządzającej protokół z jego ponownej weryfikacji, zarówno pod kątem formalnym, jak i przeliczeniowym.</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b) Niewłaściwie uzupełniony protokół należy poprawić, a następnie przesłać do ponownej weryfikacji do MUW.</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c) Należy pamiętać, że producent rolny wraz z członkami komisji na stronie 5 protokołu podpisuje oświadczenie na podstawie art. 297 ustawy z dnia 6 czerwca 1977 r. Kodeks karny (tj. Dz.U. z 2025 r. poz. 383) zobowiązując się do podania w dokumencie oraz załącznikach prawdziwych danych, zgodnych ze stanem faktycznym na dzień przeprowadzonej lustracji.</a:t>
            </a:r>
          </a:p>
        </p:txBody>
      </p:sp>
    </p:spTree>
    <p:extLst>
      <p:ext uri="{BB962C8B-B14F-4D97-AF65-F5344CB8AC3E}">
        <p14:creationId xmlns:p14="http://schemas.microsoft.com/office/powerpoint/2010/main" val="3183807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6D6B07-67ED-4C72-9570-C796E2572106}"/>
              </a:ext>
            </a:extLst>
          </p:cNvPr>
          <p:cNvSpPr>
            <a:spLocks noGrp="1"/>
          </p:cNvSpPr>
          <p:nvPr>
            <p:ph type="title"/>
          </p:nvPr>
        </p:nvSpPr>
        <p:spPr>
          <a:xfrm>
            <a:off x="0" y="1039553"/>
            <a:ext cx="12192000" cy="878948"/>
          </a:xfrm>
        </p:spPr>
        <p:txBody>
          <a:bodyPr>
            <a:noAutofit/>
          </a:bodyPr>
          <a:lstStyle/>
          <a:p>
            <a:pPr algn="ctr"/>
            <a:r>
              <a:rPr lang="pl-PL" sz="3600" dirty="0">
                <a:latin typeface="Times New Roman" panose="02020603050405020304" pitchFamily="18" charset="0"/>
                <a:cs typeface="Times New Roman" panose="02020603050405020304" pitchFamily="18" charset="0"/>
              </a:rPr>
              <a:t>Postępowanie w przypadku </a:t>
            </a:r>
            <a:r>
              <a:rPr lang="pl-PL" sz="3600" dirty="0">
                <a:solidFill>
                  <a:srgbClr val="FF0000"/>
                </a:solidFill>
                <a:latin typeface="Times New Roman" panose="02020603050405020304" pitchFamily="18" charset="0"/>
                <a:cs typeface="Times New Roman" panose="02020603050405020304" pitchFamily="18" charset="0"/>
              </a:rPr>
              <a:t>korekty protokołów</a:t>
            </a:r>
            <a:endParaRPr lang="pl-PL" sz="3600" dirty="0">
              <a:solidFill>
                <a:srgbClr val="FF0000"/>
              </a:solidFill>
            </a:endParaRPr>
          </a:p>
        </p:txBody>
      </p:sp>
      <p:pic>
        <p:nvPicPr>
          <p:cNvPr id="5" name="Obraz 4">
            <a:extLst>
              <a:ext uri="{FF2B5EF4-FFF2-40B4-BE49-F238E27FC236}">
                <a16:creationId xmlns:a16="http://schemas.microsoft.com/office/drawing/2014/main" id="{035DC72B-7AB2-405A-8066-EF923C229BF4}"/>
              </a:ext>
            </a:extLst>
          </p:cNvPr>
          <p:cNvPicPr>
            <a:picLocks noChangeAspect="1"/>
          </p:cNvPicPr>
          <p:nvPr/>
        </p:nvPicPr>
        <p:blipFill>
          <a:blip r:embed="rId2"/>
          <a:stretch>
            <a:fillRect/>
          </a:stretch>
        </p:blipFill>
        <p:spPr>
          <a:xfrm>
            <a:off x="0" y="0"/>
            <a:ext cx="4696691" cy="1250614"/>
          </a:xfrm>
          <a:prstGeom prst="rect">
            <a:avLst/>
          </a:prstGeom>
        </p:spPr>
      </p:pic>
      <p:sp>
        <p:nvSpPr>
          <p:cNvPr id="3" name="Symbol zastępczy numeru slajdu 2"/>
          <p:cNvSpPr>
            <a:spLocks noGrp="1"/>
          </p:cNvSpPr>
          <p:nvPr>
            <p:ph type="sldNum" sz="quarter" idx="12"/>
          </p:nvPr>
        </p:nvSpPr>
        <p:spPr/>
        <p:txBody>
          <a:bodyPr/>
          <a:lstStyle/>
          <a:p>
            <a:fld id="{FA4B6E15-F33A-46C2-8134-D5B4F352C12C}" type="slidenum">
              <a:rPr lang="pl-PL" smtClean="0"/>
              <a:t>48</a:t>
            </a:fld>
            <a:endParaRPr lang="pl-PL"/>
          </a:p>
        </p:txBody>
      </p:sp>
      <p:sp>
        <p:nvSpPr>
          <p:cNvPr id="20" name="Symbol zastępczy zawartości 2">
            <a:extLst>
              <a:ext uri="{FF2B5EF4-FFF2-40B4-BE49-F238E27FC236}">
                <a16:creationId xmlns:a16="http://schemas.microsoft.com/office/drawing/2014/main" id="{27AA546B-A891-44E1-9C02-414D85220229}"/>
              </a:ext>
            </a:extLst>
          </p:cNvPr>
          <p:cNvSpPr>
            <a:spLocks noGrp="1"/>
          </p:cNvSpPr>
          <p:nvPr>
            <p:ph sz="half" idx="1"/>
          </p:nvPr>
        </p:nvSpPr>
        <p:spPr>
          <a:xfrm>
            <a:off x="254000" y="2069306"/>
            <a:ext cx="11684000" cy="4136239"/>
          </a:xfrm>
        </p:spPr>
        <p:txBody>
          <a:bodyPr>
            <a:normAutofit lnSpcReduction="10000"/>
          </a:bodyPr>
          <a:lstStyle/>
          <a:p>
            <a:pPr marL="0" indent="0" algn="just">
              <a:lnSpc>
                <a:spcPct val="100000"/>
              </a:lnSpc>
              <a:buNone/>
            </a:pPr>
            <a:r>
              <a:rPr lang="pl-PL" sz="1800" dirty="0">
                <a:latin typeface="Times New Roman" panose="02020603050405020304" pitchFamily="18" charset="0"/>
                <a:cs typeface="Times New Roman" panose="02020603050405020304" pitchFamily="18" charset="0"/>
              </a:rPr>
              <a:t>d) W przypadku konieczności dokonania korekty protokołu po jego zatwierdzeniu przez Wojewodę Mazowieckiego, do WIR należy przekazać:</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pismo z wyjaśnieniem przyczyn korekty oraz opisem zakresu dokonanych zmian,</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błędny egzemplarz protokołu uprzednio zweryfikowany przez Wojewodę – celem anulacji adnotacji,</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właściwy protokół po korekcie,</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 w uzasadnionych przypadkach – również dodatkową dokumentację (notatki komisji, dokumentację fotograficzną).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e) Protokoły z adnotacją Wojewody Mazowieckiego lub do korekty, zostaną przekazane do urzędu gminy za pośrednictwem operatora pocztowego. Informację o wysyłce protokołów WIR przekazuje jednostce samorządu terytorialnego e-Doręczeniem. </a:t>
            </a:r>
          </a:p>
          <a:p>
            <a:pPr marL="0" indent="0" algn="just">
              <a:lnSpc>
                <a:spcPct val="100000"/>
              </a:lnSpc>
              <a:buNone/>
            </a:pPr>
            <a:r>
              <a:rPr lang="pl-PL" sz="1800" dirty="0">
                <a:latin typeface="Times New Roman" panose="02020603050405020304" pitchFamily="18" charset="0"/>
                <a:cs typeface="Times New Roman" panose="02020603050405020304" pitchFamily="18" charset="0"/>
              </a:rPr>
              <a:t>f) Odbioru protokołów może dokonać również osobiście przewodniczący komisji lub jej członkowie, a także w szczególnych przypadkach  osoba upoważniona przez Wójta/Burmistrza/Prezydenta miasta. W takich sytuacjach konieczny jest kontakt z pracownikiem WIR i umówienie terminu odbioru dokumentacji. </a:t>
            </a:r>
          </a:p>
          <a:p>
            <a:pPr marL="0" indent="0" algn="just">
              <a:lnSpc>
                <a:spcPct val="100000"/>
              </a:lnSpc>
              <a:buNone/>
            </a:pPr>
            <a:endParaRPr lang="pl-PL"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70276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6D6B07-67ED-4C72-9570-C796E2572106}"/>
              </a:ext>
            </a:extLst>
          </p:cNvPr>
          <p:cNvSpPr>
            <a:spLocks noGrp="1"/>
          </p:cNvSpPr>
          <p:nvPr>
            <p:ph type="title"/>
          </p:nvPr>
        </p:nvSpPr>
        <p:spPr>
          <a:xfrm>
            <a:off x="0" y="1039553"/>
            <a:ext cx="12192000" cy="878948"/>
          </a:xfrm>
        </p:spPr>
        <p:txBody>
          <a:bodyPr>
            <a:noAutofit/>
          </a:bodyPr>
          <a:lstStyle/>
          <a:p>
            <a:pPr algn="ctr"/>
            <a:r>
              <a:rPr lang="pl-PL" sz="3600" dirty="0">
                <a:solidFill>
                  <a:srgbClr val="FF0000"/>
                </a:solidFill>
                <a:latin typeface="Times New Roman" panose="02020603050405020304" pitchFamily="18" charset="0"/>
                <a:cs typeface="Times New Roman" panose="02020603050405020304" pitchFamily="18" charset="0"/>
              </a:rPr>
              <a:t>Najczęstsze błędy </a:t>
            </a:r>
            <a:r>
              <a:rPr lang="pl-PL" sz="3600" dirty="0">
                <a:latin typeface="Times New Roman" panose="02020603050405020304" pitchFamily="18" charset="0"/>
                <a:cs typeface="Times New Roman" panose="02020603050405020304" pitchFamily="18" charset="0"/>
              </a:rPr>
              <a:t>w protokołach z oszacowania szkód</a:t>
            </a:r>
            <a:endParaRPr lang="pl-PL" sz="3600" dirty="0">
              <a:solidFill>
                <a:srgbClr val="FF0000"/>
              </a:solidFill>
              <a:latin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035DC72B-7AB2-405A-8066-EF923C229BF4}"/>
              </a:ext>
            </a:extLst>
          </p:cNvPr>
          <p:cNvPicPr>
            <a:picLocks noChangeAspect="1"/>
          </p:cNvPicPr>
          <p:nvPr/>
        </p:nvPicPr>
        <p:blipFill>
          <a:blip r:embed="rId2"/>
          <a:stretch>
            <a:fillRect/>
          </a:stretch>
        </p:blipFill>
        <p:spPr>
          <a:xfrm>
            <a:off x="0" y="0"/>
            <a:ext cx="4696691" cy="1250614"/>
          </a:xfrm>
          <a:prstGeom prst="rect">
            <a:avLst/>
          </a:prstGeom>
        </p:spPr>
      </p:pic>
      <p:sp>
        <p:nvSpPr>
          <p:cNvPr id="3" name="Symbol zastępczy numeru slajdu 2"/>
          <p:cNvSpPr>
            <a:spLocks noGrp="1"/>
          </p:cNvSpPr>
          <p:nvPr>
            <p:ph type="sldNum" sz="quarter" idx="12"/>
          </p:nvPr>
        </p:nvSpPr>
        <p:spPr/>
        <p:txBody>
          <a:bodyPr/>
          <a:lstStyle/>
          <a:p>
            <a:fld id="{FA4B6E15-F33A-46C2-8134-D5B4F352C12C}" type="slidenum">
              <a:rPr lang="pl-PL" smtClean="0"/>
              <a:t>49</a:t>
            </a:fld>
            <a:endParaRPr lang="pl-PL"/>
          </a:p>
        </p:txBody>
      </p:sp>
      <p:sp>
        <p:nvSpPr>
          <p:cNvPr id="20" name="Symbol zastępczy zawartości 2">
            <a:extLst>
              <a:ext uri="{FF2B5EF4-FFF2-40B4-BE49-F238E27FC236}">
                <a16:creationId xmlns:a16="http://schemas.microsoft.com/office/drawing/2014/main" id="{27AA546B-A891-44E1-9C02-414D85220229}"/>
              </a:ext>
            </a:extLst>
          </p:cNvPr>
          <p:cNvSpPr>
            <a:spLocks noGrp="1"/>
          </p:cNvSpPr>
          <p:nvPr>
            <p:ph sz="half" idx="1"/>
          </p:nvPr>
        </p:nvSpPr>
        <p:spPr>
          <a:xfrm>
            <a:off x="254000" y="2069306"/>
            <a:ext cx="11684000" cy="4136239"/>
          </a:xfrm>
        </p:spPr>
        <p:txBody>
          <a:bodyPr>
            <a:normAutofit/>
          </a:bodyPr>
          <a:lstStyle/>
          <a:p>
            <a:pPr algn="just">
              <a:lnSpc>
                <a:spcPct val="100000"/>
              </a:lnSpc>
            </a:pPr>
            <a:r>
              <a:rPr lang="pl-PL" sz="2000" b="1" dirty="0">
                <a:latin typeface="Times New Roman" panose="02020603050405020304" pitchFamily="18" charset="0"/>
                <a:cs typeface="Times New Roman" panose="02020603050405020304" pitchFamily="18" charset="0"/>
              </a:rPr>
              <a:t>strona 1: </a:t>
            </a:r>
            <a:r>
              <a:rPr lang="pl-PL" sz="2000" dirty="0">
                <a:latin typeface="Times New Roman" panose="02020603050405020304" pitchFamily="18" charset="0"/>
                <a:cs typeface="Times New Roman" panose="02020603050405020304" pitchFamily="18" charset="0"/>
              </a:rPr>
              <a:t>błędnie oznaczone dane dot. informacji czy protokół sporządzony jest z całości gospodarstwa czy z części gospodarstwa;</a:t>
            </a:r>
          </a:p>
          <a:p>
            <a:pPr algn="just">
              <a:lnSpc>
                <a:spcPct val="100000"/>
              </a:lnSpc>
            </a:pPr>
            <a:r>
              <a:rPr lang="pl-PL" sz="2000" b="1" dirty="0">
                <a:latin typeface="Times New Roman" panose="02020603050405020304" pitchFamily="18" charset="0"/>
                <a:cs typeface="Times New Roman" panose="02020603050405020304" pitchFamily="18" charset="0"/>
              </a:rPr>
              <a:t>strona 1: </a:t>
            </a:r>
            <a:r>
              <a:rPr lang="pl-PL" sz="2000" dirty="0">
                <a:latin typeface="Times New Roman" panose="02020603050405020304" pitchFamily="18" charset="0"/>
                <a:cs typeface="Times New Roman" panose="02020603050405020304" pitchFamily="18" charset="0"/>
              </a:rPr>
              <a:t>błędna data zarządzenia Wojewody Mazowieckiego – w tym miejscu należy wpisać datę 1 kwietnia 2026 r. i dodatkowo jeśli powołano kogoś z komisji zarządzeniem zmieniającym dopisać datę zarządzenia zmieniającego;</a:t>
            </a:r>
          </a:p>
          <a:p>
            <a:pPr algn="just">
              <a:lnSpc>
                <a:spcPct val="100000"/>
              </a:lnSpc>
            </a:pPr>
            <a:r>
              <a:rPr lang="pl-PL" sz="2000" b="1" dirty="0">
                <a:latin typeface="Times New Roman" panose="02020603050405020304" pitchFamily="18" charset="0"/>
                <a:cs typeface="Times New Roman" panose="02020603050405020304" pitchFamily="18" charset="0"/>
              </a:rPr>
              <a:t>strona 1</a:t>
            </a:r>
            <a:r>
              <a:rPr lang="pl-PL" sz="2000" dirty="0">
                <a:latin typeface="Times New Roman" panose="02020603050405020304" pitchFamily="18" charset="0"/>
                <a:cs typeface="Times New Roman" panose="02020603050405020304" pitchFamily="18" charset="0"/>
              </a:rPr>
              <a:t>: wskazanie w protokole wszystkich członków komisji, pomimo, iż nie brali udziału w lustracji w danym gospodarstwie rolnym;</a:t>
            </a:r>
          </a:p>
          <a:p>
            <a:pPr algn="just">
              <a:lnSpc>
                <a:spcPct val="100000"/>
              </a:lnSpc>
            </a:pPr>
            <a:r>
              <a:rPr lang="pl-PL" sz="2000" b="1" dirty="0">
                <a:latin typeface="Times New Roman" panose="02020603050405020304" pitchFamily="18" charset="0"/>
                <a:cs typeface="Times New Roman" panose="02020603050405020304" pitchFamily="18" charset="0"/>
              </a:rPr>
              <a:t>strona 2: </a:t>
            </a:r>
            <a:r>
              <a:rPr lang="pl-PL" sz="2000" dirty="0">
                <a:latin typeface="Times New Roman" panose="02020603050405020304" pitchFamily="18" charset="0"/>
                <a:cs typeface="Times New Roman" panose="02020603050405020304" pitchFamily="18" charset="0"/>
              </a:rPr>
              <a:t>wskazanie daty wystąpienia zjawiska przymrozków wiosennych w dniach, w których nie ma potwierdzenia jego wystąpienia (zalecamy korzystać ze strony internetowej Instytutu Meteorologii i Gospodarki Wodnej Państwowego Instytutu Badawczego: </a:t>
            </a:r>
            <a:r>
              <a:rPr lang="pl-PL" sz="2000" dirty="0">
                <a:latin typeface="Times New Roman" panose="02020603050405020304" pitchFamily="18" charset="0"/>
                <a:cs typeface="Times New Roman" panose="02020603050405020304" pitchFamily="18" charset="0"/>
                <a:hlinkClick r:id="rId3"/>
              </a:rPr>
              <a:t>https://agrometeo.imgw.pl/przymrozki</a:t>
            </a:r>
            <a:r>
              <a:rPr lang="pl-PL" sz="2000" dirty="0">
                <a:latin typeface="Times New Roman" panose="02020603050405020304" pitchFamily="18" charset="0"/>
                <a:cs typeface="Times New Roman" panose="02020603050405020304" pitchFamily="18" charset="0"/>
              </a:rPr>
              <a:t>);</a:t>
            </a:r>
          </a:p>
          <a:p>
            <a:pPr algn="just">
              <a:lnSpc>
                <a:spcPct val="100000"/>
              </a:lnSpc>
            </a:pPr>
            <a:r>
              <a:rPr lang="pl-PL" sz="2000" b="1" dirty="0">
                <a:latin typeface="Times New Roman" panose="02020603050405020304" pitchFamily="18" charset="0"/>
                <a:cs typeface="Times New Roman" panose="02020603050405020304" pitchFamily="18" charset="0"/>
              </a:rPr>
              <a:t>strona 2</a:t>
            </a:r>
            <a:r>
              <a:rPr lang="pl-PL" sz="2000" dirty="0">
                <a:latin typeface="Times New Roman" panose="02020603050405020304" pitchFamily="18" charset="0"/>
                <a:cs typeface="Times New Roman" panose="02020603050405020304" pitchFamily="18" charset="0"/>
              </a:rPr>
              <a:t>: brak wskazanie na podstawie jakich danych jest ustalona średnia cena plonu sprzedaży;</a:t>
            </a:r>
          </a:p>
          <a:p>
            <a:pPr marL="0" indent="0" algn="just">
              <a:lnSpc>
                <a:spcPct val="100000"/>
              </a:lnSpc>
              <a:buNone/>
            </a:pPr>
            <a:endParaRPr lang="pl-PL" sz="1800" b="1" dirty="0">
              <a:latin typeface="Times New Roman" panose="02020603050405020304" pitchFamily="18" charset="0"/>
              <a:cs typeface="Times New Roman" panose="02020603050405020304" pitchFamily="18" charset="0"/>
            </a:endParaRPr>
          </a:p>
          <a:p>
            <a:pPr marL="0" indent="0" algn="just">
              <a:lnSpc>
                <a:spcPct val="100000"/>
              </a:lnSpc>
              <a:buNone/>
            </a:pPr>
            <a:endParaRPr lang="pl-PL"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12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5" name="Tytuł 4"/>
          <p:cNvSpPr>
            <a:spLocks noGrp="1"/>
          </p:cNvSpPr>
          <p:nvPr>
            <p:ph type="title"/>
          </p:nvPr>
        </p:nvSpPr>
        <p:spPr>
          <a:xfrm>
            <a:off x="348101" y="1642288"/>
            <a:ext cx="6594764" cy="596273"/>
          </a:xfrm>
        </p:spPr>
        <p:txBody>
          <a:bodyPr>
            <a:noAutofit/>
          </a:bodyPr>
          <a:lstStyle/>
          <a:p>
            <a:pPr algn="ctr"/>
            <a:r>
              <a:rPr lang="pl-PL" sz="2400" b="1" dirty="0">
                <a:latin typeface="Times New Roman" panose="02020603050405020304" pitchFamily="18" charset="0"/>
                <a:cs typeface="Times New Roman" panose="02020603050405020304" pitchFamily="18" charset="0"/>
              </a:rPr>
              <a:t>Zmiany składu komisji</a:t>
            </a:r>
          </a:p>
        </p:txBody>
      </p:sp>
      <p:sp>
        <p:nvSpPr>
          <p:cNvPr id="3" name="Symbol zastępczy zawartości 2"/>
          <p:cNvSpPr>
            <a:spLocks noGrp="1"/>
          </p:cNvSpPr>
          <p:nvPr>
            <p:ph sz="half" idx="1"/>
          </p:nvPr>
        </p:nvSpPr>
        <p:spPr>
          <a:xfrm>
            <a:off x="348101" y="2630235"/>
            <a:ext cx="6819318" cy="3216383"/>
          </a:xfrm>
        </p:spPr>
        <p:txBody>
          <a:bodyPr>
            <a:normAutofit fontScale="85000" lnSpcReduction="10000"/>
          </a:bodyPr>
          <a:lstStyle/>
          <a:p>
            <a:pPr marL="0" indent="0" algn="just">
              <a:lnSpc>
                <a:spcPct val="120000"/>
              </a:lnSpc>
              <a:spcBef>
                <a:spcPts val="0"/>
              </a:spcBef>
              <a:buNone/>
            </a:pPr>
            <a:r>
              <a:rPr lang="pl-PL" sz="2600" dirty="0">
                <a:latin typeface="Times New Roman" panose="02020603050405020304" pitchFamily="18" charset="0"/>
                <a:cs typeface="Times New Roman" panose="02020603050405020304" pitchFamily="18" charset="0"/>
              </a:rPr>
              <a:t>W celu zmiany składu komisji wójt/burmistrz/prezydent składa do Wojewody Mazowieckiego, poprzez e-doręczenie </a:t>
            </a:r>
            <a:r>
              <a:rPr lang="pl-PL" sz="2600" b="1" dirty="0">
                <a:latin typeface="Times New Roman" panose="02020603050405020304" pitchFamily="18" charset="0"/>
                <a:cs typeface="Times New Roman" panose="02020603050405020304" pitchFamily="18" charset="0"/>
              </a:rPr>
              <a:t>AE:PL-96129-72086-CJUVW-29</a:t>
            </a:r>
            <a:r>
              <a:rPr lang="pl-PL" sz="2600" dirty="0">
                <a:latin typeface="Times New Roman" panose="02020603050405020304" pitchFamily="18" charset="0"/>
                <a:cs typeface="Times New Roman" panose="02020603050405020304" pitchFamily="18" charset="0"/>
              </a:rPr>
              <a:t>,</a:t>
            </a:r>
            <a:r>
              <a:rPr lang="pl-PL" sz="2600" b="1" dirty="0">
                <a:latin typeface="Times New Roman" panose="02020603050405020304" pitchFamily="18" charset="0"/>
                <a:cs typeface="Times New Roman" panose="02020603050405020304" pitchFamily="18" charset="0"/>
              </a:rPr>
              <a:t> </a:t>
            </a:r>
            <a:r>
              <a:rPr lang="pl-PL" sz="2600" dirty="0">
                <a:latin typeface="Times New Roman" panose="02020603050405020304" pitchFamily="18" charset="0"/>
                <a:cs typeface="Times New Roman" panose="02020603050405020304" pitchFamily="18" charset="0"/>
              </a:rPr>
              <a:t>wniosek w sprawie zmiany składu komisji do spraw szacowania szkód w gospodarstwach rolnych i działach specjalnych produkcji rolnej znajdujących się na terenie województwa mazowieckiego, w których wystąpiły szkody spowodowane przez niekorzystne zjawiska atmosferyczne.</a:t>
            </a:r>
          </a:p>
          <a:p>
            <a:pPr marL="0" indent="0" algn="just">
              <a:lnSpc>
                <a:spcPct val="170000"/>
              </a:lnSpc>
              <a:spcBef>
                <a:spcPts val="0"/>
              </a:spcBef>
              <a:buNone/>
            </a:pPr>
            <a:endParaRPr lang="pl-PL" sz="5600" dirty="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endParaRPr lang="pl-PL" sz="5600" dirty="0">
              <a:latin typeface="Times New Roman" panose="02020603050405020304" pitchFamily="18" charset="0"/>
              <a:cs typeface="Times New Roman" panose="02020603050405020304" pitchFamily="18" charset="0"/>
            </a:endParaRPr>
          </a:p>
          <a:p>
            <a:pPr marL="0" indent="0" algn="just">
              <a:spcBef>
                <a:spcPts val="0"/>
              </a:spcBef>
              <a:buNone/>
            </a:pPr>
            <a:endParaRPr lang="pl-PL" sz="4000" dirty="0">
              <a:latin typeface="Times New Roman" panose="02020603050405020304" pitchFamily="18" charset="0"/>
              <a:cs typeface="Times New Roman" panose="02020603050405020304" pitchFamily="18" charset="0"/>
            </a:endParaRPr>
          </a:p>
        </p:txBody>
      </p:sp>
      <p:pic>
        <p:nvPicPr>
          <p:cNvPr id="7" name="Symbol zastępczy zawartości 6">
            <a:extLst>
              <a:ext uri="{FF2B5EF4-FFF2-40B4-BE49-F238E27FC236}">
                <a16:creationId xmlns:a16="http://schemas.microsoft.com/office/drawing/2014/main" id="{0A390C34-3859-4AF2-A6A7-87303D4AECC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9558503" y="1032888"/>
            <a:ext cx="2856536" cy="1935688"/>
          </a:xfrm>
          <a:prstGeom prst="rect">
            <a:avLst/>
          </a:prstGeom>
          <a:ln>
            <a:noFill/>
          </a:ln>
          <a:effectLst>
            <a:outerShdw blurRad="292100" dist="139700" dir="2700000" algn="tl" rotWithShape="0">
              <a:srgbClr val="333333">
                <a:alpha val="65000"/>
              </a:srgbClr>
            </a:outerShdw>
          </a:effectLst>
        </p:spPr>
      </p:pic>
      <p:pic>
        <p:nvPicPr>
          <p:cNvPr id="10" name="Obraz 9">
            <a:extLst>
              <a:ext uri="{FF2B5EF4-FFF2-40B4-BE49-F238E27FC236}">
                <a16:creationId xmlns:a16="http://schemas.microsoft.com/office/drawing/2014/main" id="{EA3833F4-85AF-4306-AB20-1C69032846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8927" y="3602337"/>
            <a:ext cx="1975071" cy="2790076"/>
          </a:xfrm>
          <a:prstGeom prst="rect">
            <a:avLst/>
          </a:prstGeom>
          <a:ln>
            <a:noFill/>
          </a:ln>
          <a:effectLst>
            <a:outerShdw blurRad="292100" dist="139700" dir="2700000" algn="tl" rotWithShape="0">
              <a:srgbClr val="333333">
                <a:alpha val="65000"/>
              </a:srgbClr>
            </a:outerShdw>
          </a:effectLst>
        </p:spPr>
      </p:pic>
      <p:sp>
        <p:nvSpPr>
          <p:cNvPr id="2" name="Symbol zastępczy numeru slajdu 1"/>
          <p:cNvSpPr>
            <a:spLocks noGrp="1"/>
          </p:cNvSpPr>
          <p:nvPr>
            <p:ph type="sldNum" sz="quarter" idx="12"/>
          </p:nvPr>
        </p:nvSpPr>
        <p:spPr/>
        <p:txBody>
          <a:bodyPr/>
          <a:lstStyle/>
          <a:p>
            <a:fld id="{FA4B6E15-F33A-46C2-8134-D5B4F352C12C}" type="slidenum">
              <a:rPr lang="pl-PL" smtClean="0"/>
              <a:t>5</a:t>
            </a:fld>
            <a:endParaRPr lang="pl-PL"/>
          </a:p>
        </p:txBody>
      </p:sp>
      <p:pic>
        <p:nvPicPr>
          <p:cNvPr id="6" name="Obraz 5"/>
          <p:cNvPicPr>
            <a:picLocks noChangeAspect="1"/>
          </p:cNvPicPr>
          <p:nvPr/>
        </p:nvPicPr>
        <p:blipFill>
          <a:blip r:embed="rId5"/>
          <a:stretch>
            <a:fillRect/>
          </a:stretch>
        </p:blipFill>
        <p:spPr>
          <a:xfrm>
            <a:off x="7582006" y="2169194"/>
            <a:ext cx="1987480" cy="2810150"/>
          </a:xfrm>
          <a:prstGeom prst="rect">
            <a:avLst/>
          </a:prstGeom>
        </p:spPr>
      </p:pic>
    </p:spTree>
    <p:extLst>
      <p:ext uri="{BB962C8B-B14F-4D97-AF65-F5344CB8AC3E}">
        <p14:creationId xmlns:p14="http://schemas.microsoft.com/office/powerpoint/2010/main" val="4207430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06D6B07-67ED-4C72-9570-C796E2572106}"/>
              </a:ext>
            </a:extLst>
          </p:cNvPr>
          <p:cNvSpPr>
            <a:spLocks noGrp="1"/>
          </p:cNvSpPr>
          <p:nvPr>
            <p:ph type="title"/>
          </p:nvPr>
        </p:nvSpPr>
        <p:spPr>
          <a:xfrm>
            <a:off x="0" y="1039553"/>
            <a:ext cx="12192000" cy="878948"/>
          </a:xfrm>
        </p:spPr>
        <p:txBody>
          <a:bodyPr>
            <a:noAutofit/>
          </a:bodyPr>
          <a:lstStyle/>
          <a:p>
            <a:pPr algn="ctr"/>
            <a:r>
              <a:rPr lang="pl-PL" sz="3600" dirty="0">
                <a:solidFill>
                  <a:srgbClr val="FF0000"/>
                </a:solidFill>
                <a:latin typeface="Times New Roman" panose="02020603050405020304" pitchFamily="18" charset="0"/>
                <a:cs typeface="Times New Roman" panose="02020603050405020304" pitchFamily="18" charset="0"/>
              </a:rPr>
              <a:t>Najczęstsze błędy </a:t>
            </a:r>
            <a:r>
              <a:rPr lang="pl-PL" sz="3600" dirty="0">
                <a:solidFill>
                  <a:prstClr val="black"/>
                </a:solidFill>
                <a:latin typeface="Times New Roman" panose="02020603050405020304" pitchFamily="18" charset="0"/>
                <a:cs typeface="Times New Roman" panose="02020603050405020304" pitchFamily="18" charset="0"/>
              </a:rPr>
              <a:t>w protokołach z oszacowania szkód</a:t>
            </a:r>
            <a:endParaRPr lang="pl-PL" sz="3600" dirty="0">
              <a:solidFill>
                <a:srgbClr val="FF0000"/>
              </a:solidFill>
            </a:endParaRPr>
          </a:p>
        </p:txBody>
      </p:sp>
      <p:pic>
        <p:nvPicPr>
          <p:cNvPr id="5" name="Obraz 4">
            <a:extLst>
              <a:ext uri="{FF2B5EF4-FFF2-40B4-BE49-F238E27FC236}">
                <a16:creationId xmlns:a16="http://schemas.microsoft.com/office/drawing/2014/main" id="{035DC72B-7AB2-405A-8066-EF923C229BF4}"/>
              </a:ext>
            </a:extLst>
          </p:cNvPr>
          <p:cNvPicPr>
            <a:picLocks noChangeAspect="1"/>
          </p:cNvPicPr>
          <p:nvPr/>
        </p:nvPicPr>
        <p:blipFill>
          <a:blip r:embed="rId2"/>
          <a:stretch>
            <a:fillRect/>
          </a:stretch>
        </p:blipFill>
        <p:spPr>
          <a:xfrm>
            <a:off x="0" y="0"/>
            <a:ext cx="4696691" cy="1250614"/>
          </a:xfrm>
          <a:prstGeom prst="rect">
            <a:avLst/>
          </a:prstGeom>
        </p:spPr>
      </p:pic>
      <p:sp>
        <p:nvSpPr>
          <p:cNvPr id="3" name="Symbol zastępczy numeru slajdu 2"/>
          <p:cNvSpPr>
            <a:spLocks noGrp="1"/>
          </p:cNvSpPr>
          <p:nvPr>
            <p:ph type="sldNum" sz="quarter" idx="12"/>
          </p:nvPr>
        </p:nvSpPr>
        <p:spPr/>
        <p:txBody>
          <a:bodyPr/>
          <a:lstStyle/>
          <a:p>
            <a:fld id="{FA4B6E15-F33A-46C2-8134-D5B4F352C12C}" type="slidenum">
              <a:rPr lang="pl-PL" smtClean="0"/>
              <a:t>50</a:t>
            </a:fld>
            <a:endParaRPr lang="pl-PL"/>
          </a:p>
        </p:txBody>
      </p:sp>
      <p:sp>
        <p:nvSpPr>
          <p:cNvPr id="20" name="Symbol zastępczy zawartości 2">
            <a:extLst>
              <a:ext uri="{FF2B5EF4-FFF2-40B4-BE49-F238E27FC236}">
                <a16:creationId xmlns:a16="http://schemas.microsoft.com/office/drawing/2014/main" id="{27AA546B-A891-44E1-9C02-414D85220229}"/>
              </a:ext>
            </a:extLst>
          </p:cNvPr>
          <p:cNvSpPr>
            <a:spLocks noGrp="1"/>
          </p:cNvSpPr>
          <p:nvPr>
            <p:ph sz="half" idx="1"/>
          </p:nvPr>
        </p:nvSpPr>
        <p:spPr>
          <a:xfrm>
            <a:off x="254000" y="2069306"/>
            <a:ext cx="11684000" cy="4136239"/>
          </a:xfrm>
        </p:spPr>
        <p:txBody>
          <a:bodyPr>
            <a:normAutofit/>
          </a:bodyPr>
          <a:lstStyle/>
          <a:p>
            <a:pPr algn="just">
              <a:lnSpc>
                <a:spcPct val="100000"/>
              </a:lnSpc>
            </a:pPr>
            <a:r>
              <a:rPr lang="pl-PL" sz="2000" b="1" dirty="0">
                <a:latin typeface="Times New Roman" panose="02020603050405020304" pitchFamily="18" charset="0"/>
                <a:cs typeface="Times New Roman" panose="02020603050405020304" pitchFamily="18" charset="0"/>
              </a:rPr>
              <a:t>strona 3:</a:t>
            </a:r>
            <a:r>
              <a:rPr lang="pl-PL" sz="2000" dirty="0">
                <a:latin typeface="Times New Roman" panose="02020603050405020304" pitchFamily="18" charset="0"/>
                <a:cs typeface="Times New Roman" panose="02020603050405020304" pitchFamily="18" charset="0"/>
              </a:rPr>
              <a:t> błędna powierzchnia całkowita gospodarstwa rolnego lub jej brak (powierzchnia ta nie może być mniejsza niż powierzchnia całkowita upraw rolnych);</a:t>
            </a:r>
          </a:p>
          <a:p>
            <a:pPr algn="just">
              <a:lnSpc>
                <a:spcPct val="100000"/>
              </a:lnSpc>
            </a:pPr>
            <a:r>
              <a:rPr lang="pl-PL" sz="2000" b="1" dirty="0">
                <a:latin typeface="Times New Roman" panose="02020603050405020304" pitchFamily="18" charset="0"/>
                <a:cs typeface="Times New Roman" panose="02020603050405020304" pitchFamily="18" charset="0"/>
              </a:rPr>
              <a:t>strona 4</a:t>
            </a:r>
            <a:r>
              <a:rPr lang="pl-PL" sz="2000" dirty="0">
                <a:latin typeface="Times New Roman" panose="02020603050405020304" pitchFamily="18" charset="0"/>
                <a:cs typeface="Times New Roman" panose="02020603050405020304" pitchFamily="18" charset="0"/>
              </a:rPr>
              <a:t>: brak przekazania razem z protokołem całościowym oryginału protokołu cząstkowego z innej gminy (lub kopii potwierdzonej za zgodność);</a:t>
            </a:r>
          </a:p>
          <a:p>
            <a:pPr algn="just">
              <a:lnSpc>
                <a:spcPct val="100000"/>
              </a:lnSpc>
            </a:pPr>
            <a:r>
              <a:rPr lang="pl-PL" sz="2000" b="1" dirty="0">
                <a:latin typeface="Times New Roman" panose="02020603050405020304" pitchFamily="18" charset="0"/>
                <a:cs typeface="Times New Roman" panose="02020603050405020304" pitchFamily="18" charset="0"/>
              </a:rPr>
              <a:t>strona 5 i 6</a:t>
            </a:r>
            <a:r>
              <a:rPr lang="pl-PL" sz="2000" dirty="0">
                <a:latin typeface="Times New Roman" panose="02020603050405020304" pitchFamily="18" charset="0"/>
                <a:cs typeface="Times New Roman" panose="02020603050405020304" pitchFamily="18" charset="0"/>
              </a:rPr>
              <a:t>: brak podpisów producenta rolnego lub członków komisji;</a:t>
            </a:r>
          </a:p>
          <a:p>
            <a:pPr algn="just">
              <a:lnSpc>
                <a:spcPct val="100000"/>
              </a:lnSpc>
            </a:pPr>
            <a:r>
              <a:rPr lang="pl-PL" sz="2000" b="1" dirty="0">
                <a:latin typeface="Times New Roman" panose="02020603050405020304" pitchFamily="18" charset="0"/>
                <a:cs typeface="Times New Roman" panose="02020603050405020304" pitchFamily="18" charset="0"/>
              </a:rPr>
              <a:t>załącznik 1</a:t>
            </a:r>
            <a:r>
              <a:rPr lang="pl-PL" sz="2000" dirty="0">
                <a:latin typeface="Times New Roman" panose="02020603050405020304" pitchFamily="18" charset="0"/>
                <a:cs typeface="Times New Roman" panose="02020603050405020304" pitchFamily="18" charset="0"/>
              </a:rPr>
              <a:t>: wskazywanie przez komisję uszkodzenia powyżej 50% w upraw rolnych, które nie są owocami (dot. szkód, które spowodowało zjawisko występujące przed 20 maja);</a:t>
            </a:r>
          </a:p>
          <a:p>
            <a:pPr algn="just">
              <a:lnSpc>
                <a:spcPct val="100000"/>
              </a:lnSpc>
            </a:pPr>
            <a:r>
              <a:rPr lang="pl-PL" sz="2000" b="1" dirty="0">
                <a:latin typeface="Times New Roman" panose="02020603050405020304" pitchFamily="18" charset="0"/>
                <a:cs typeface="Times New Roman" panose="02020603050405020304" pitchFamily="18" charset="0"/>
              </a:rPr>
              <a:t>załącznik 2</a:t>
            </a:r>
            <a:r>
              <a:rPr lang="pl-PL" sz="2000" dirty="0">
                <a:latin typeface="Times New Roman" panose="02020603050405020304" pitchFamily="18" charset="0"/>
                <a:cs typeface="Times New Roman" panose="02020603050405020304" pitchFamily="18" charset="0"/>
              </a:rPr>
              <a:t> (produkcja zwierzęca): błędne wpisywanie danych dot. koni – informacje na temat tych zwierząt nie uzupełniają się automatycznie, w związku z tym dane ich dotyczące należy wpisywać w wierszach numer 22-24 i korzystać z danych udokumentowanych i przedstawionych przez rolnika.</a:t>
            </a:r>
          </a:p>
        </p:txBody>
      </p:sp>
    </p:spTree>
    <p:extLst>
      <p:ext uri="{BB962C8B-B14F-4D97-AF65-F5344CB8AC3E}">
        <p14:creationId xmlns:p14="http://schemas.microsoft.com/office/powerpoint/2010/main" val="33664017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9" name="Symbol zastępczy zawartości 8">
            <a:extLst>
              <a:ext uri="{FF2B5EF4-FFF2-40B4-BE49-F238E27FC236}">
                <a16:creationId xmlns:a16="http://schemas.microsoft.com/office/drawing/2014/main" id="{BF02C8A0-4709-45FB-B1D2-94750420AC07}"/>
              </a:ext>
            </a:extLst>
          </p:cNvPr>
          <p:cNvSpPr>
            <a:spLocks noGrp="1"/>
          </p:cNvSpPr>
          <p:nvPr>
            <p:ph sz="half" idx="1"/>
          </p:nvPr>
        </p:nvSpPr>
        <p:spPr>
          <a:xfrm>
            <a:off x="146096" y="1703674"/>
            <a:ext cx="11331231" cy="5314088"/>
          </a:xfrm>
        </p:spPr>
        <p:txBody>
          <a:bodyPr>
            <a:noAutofit/>
          </a:bodyPr>
          <a:lstStyle/>
          <a:p>
            <a:pPr marL="0" indent="0" algn="just">
              <a:lnSpc>
                <a:spcPct val="120000"/>
              </a:lnSpc>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p>
        </p:txBody>
      </p:sp>
      <p:sp>
        <p:nvSpPr>
          <p:cNvPr id="2" name="Symbol zastępczy numeru slajd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B6E15-F33A-46C2-8134-D5B4F352C12C}"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ytuł 4">
            <a:extLst>
              <a:ext uri="{FF2B5EF4-FFF2-40B4-BE49-F238E27FC236}">
                <a16:creationId xmlns:a16="http://schemas.microsoft.com/office/drawing/2014/main" id="{9AAACD6C-40E2-4847-81AE-7AD5589644F7}"/>
              </a:ext>
            </a:extLst>
          </p:cNvPr>
          <p:cNvSpPr>
            <a:spLocks noGrp="1"/>
          </p:cNvSpPr>
          <p:nvPr>
            <p:ph type="title"/>
          </p:nvPr>
        </p:nvSpPr>
        <p:spPr>
          <a:xfrm>
            <a:off x="2906874" y="917952"/>
            <a:ext cx="6394144" cy="902344"/>
          </a:xfrm>
          <a:ln>
            <a:noFill/>
          </a:ln>
        </p:spPr>
        <p:txBody>
          <a:bodyPr>
            <a:normAutofit/>
          </a:bodyPr>
          <a:lstStyle/>
          <a:p>
            <a:pPr algn="ctr"/>
            <a:r>
              <a:rPr lang="pl-PL" sz="2400" b="1" dirty="0">
                <a:latin typeface="Times New Roman" panose="02020603050405020304" pitchFamily="18" charset="0"/>
                <a:cs typeface="Times New Roman" panose="02020603050405020304" pitchFamily="18" charset="0"/>
              </a:rPr>
              <a:t>Szacowanie szkód w przypadku suszy rolniczej</a:t>
            </a:r>
          </a:p>
        </p:txBody>
      </p:sp>
      <p:sp>
        <p:nvSpPr>
          <p:cNvPr id="3" name="Prostokąt 2">
            <a:extLst>
              <a:ext uri="{FF2B5EF4-FFF2-40B4-BE49-F238E27FC236}">
                <a16:creationId xmlns:a16="http://schemas.microsoft.com/office/drawing/2014/main" id="{95C11267-2443-4638-93D7-62BEE7E37880}"/>
              </a:ext>
            </a:extLst>
          </p:cNvPr>
          <p:cNvSpPr/>
          <p:nvPr/>
        </p:nvSpPr>
        <p:spPr>
          <a:xfrm>
            <a:off x="838201" y="1955798"/>
            <a:ext cx="10515600" cy="2017860"/>
          </a:xfrm>
          <a:prstGeom prst="rect">
            <a:avLst/>
          </a:prstGeom>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Zgłaszanie szkód, w wyniku suszy, od 2020 r. odbywa się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za pomocą aplikacji publicznej</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Producenci rolni</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po zalogowaniu się do tej aplikacji, </a:t>
            </a:r>
            <a:r>
              <a:rPr kumimoji="0" lang="pl-PL"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profilem zaufanym składają wniosek o  oszacowanie strat w uprawach rolnych</a:t>
            </a:r>
            <a:r>
              <a:rPr kumimoji="0" lang="pl-PL"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w których klimatyczny bilans wodny w danym okresie, wskazuje na możliwość spadku plonów w związku z suszą.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Obraz 5">
            <a:extLst>
              <a:ext uri="{FF2B5EF4-FFF2-40B4-BE49-F238E27FC236}">
                <a16:creationId xmlns:a16="http://schemas.microsoft.com/office/drawing/2014/main" id="{AB7D0660-2A35-4F5F-89CF-C46DF1731D95}"/>
              </a:ext>
            </a:extLst>
          </p:cNvPr>
          <p:cNvPicPr>
            <a:picLocks noChangeAspect="1"/>
          </p:cNvPicPr>
          <p:nvPr/>
        </p:nvPicPr>
        <p:blipFill rotWithShape="1">
          <a:blip r:embed="rId3"/>
          <a:srcRect l="1197" t="13505" r="67088" b="38791"/>
          <a:stretch/>
        </p:blipFill>
        <p:spPr>
          <a:xfrm>
            <a:off x="1948050" y="3633306"/>
            <a:ext cx="7352968" cy="2633414"/>
          </a:xfrm>
          <a:prstGeom prst="rect">
            <a:avLst/>
          </a:prstGeom>
          <a:ln>
            <a:noFill/>
          </a:ln>
          <a:effectLst>
            <a:softEdge rad="112500"/>
          </a:effectLst>
        </p:spPr>
      </p:pic>
    </p:spTree>
    <p:extLst>
      <p:ext uri="{BB962C8B-B14F-4D97-AF65-F5344CB8AC3E}">
        <p14:creationId xmlns:p14="http://schemas.microsoft.com/office/powerpoint/2010/main" val="13389904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1"/>
            <a:ext cx="4696691" cy="1250614"/>
          </a:xfrm>
          <a:prstGeom prst="rect">
            <a:avLst/>
          </a:prstGeom>
        </p:spPr>
      </p:pic>
      <p:grpSp>
        <p:nvGrpSpPr>
          <p:cNvPr id="114" name="Grupa 113">
            <a:extLst>
              <a:ext uri="{FF2B5EF4-FFF2-40B4-BE49-F238E27FC236}">
                <a16:creationId xmlns:a16="http://schemas.microsoft.com/office/drawing/2014/main" id="{6A8902DA-77A3-414D-9DBF-3ABFC720EE1E}"/>
              </a:ext>
            </a:extLst>
          </p:cNvPr>
          <p:cNvGrpSpPr/>
          <p:nvPr/>
        </p:nvGrpSpPr>
        <p:grpSpPr>
          <a:xfrm>
            <a:off x="476170" y="2102831"/>
            <a:ext cx="10771225" cy="3295317"/>
            <a:chOff x="274026" y="908392"/>
            <a:chExt cx="10771225" cy="3295317"/>
          </a:xfrm>
        </p:grpSpPr>
        <p:sp>
          <p:nvSpPr>
            <p:cNvPr id="7" name="Prostokąt: zaokrąglone rogi 6">
              <a:extLst>
                <a:ext uri="{FF2B5EF4-FFF2-40B4-BE49-F238E27FC236}">
                  <a16:creationId xmlns:a16="http://schemas.microsoft.com/office/drawing/2014/main" id="{2B42A410-35FB-4085-B918-71FEEA2A9A21}"/>
                </a:ext>
              </a:extLst>
            </p:cNvPr>
            <p:cNvSpPr/>
            <p:nvPr/>
          </p:nvSpPr>
          <p:spPr>
            <a:xfrm>
              <a:off x="274026" y="908392"/>
              <a:ext cx="2916894" cy="52850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Wystąpienie suszy</a:t>
              </a:r>
            </a:p>
          </p:txBody>
        </p:sp>
        <p:sp>
          <p:nvSpPr>
            <p:cNvPr id="11" name="Prostokąt: zaokrąglone rogi 10">
              <a:extLst>
                <a:ext uri="{FF2B5EF4-FFF2-40B4-BE49-F238E27FC236}">
                  <a16:creationId xmlns:a16="http://schemas.microsoft.com/office/drawing/2014/main" id="{83CEA0FB-D1D7-4B81-B2AB-CFD74CC65534}"/>
                </a:ext>
              </a:extLst>
            </p:cNvPr>
            <p:cNvSpPr/>
            <p:nvPr/>
          </p:nvSpPr>
          <p:spPr>
            <a:xfrm>
              <a:off x="8302051" y="3314650"/>
              <a:ext cx="2743200"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dirty="0">
                  <a:solidFill>
                    <a:prstClr val="black"/>
                  </a:solidFill>
                  <a:latin typeface="Times New Roman" panose="02020603050405020304" pitchFamily="18" charset="0"/>
                  <a:cs typeface="Times New Roman" panose="02020603050405020304" pitchFamily="18" charset="0"/>
                </a:rPr>
                <a:t>5</a:t>
              </a:r>
              <a:r>
                <a:rPr kumimoji="0" lang="pl-PL" sz="14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Producent rolny otrzymuje na wskazanego we wniosku maila kalkulacje bądź protokół z oszacowania szkód</a:t>
              </a:r>
            </a:p>
          </p:txBody>
        </p:sp>
        <p:sp>
          <p:nvSpPr>
            <p:cNvPr id="29" name="Prostokąt: zaokrąglone rogi 28">
              <a:extLst>
                <a:ext uri="{FF2B5EF4-FFF2-40B4-BE49-F238E27FC236}">
                  <a16:creationId xmlns:a16="http://schemas.microsoft.com/office/drawing/2014/main" id="{F63A0329-7D04-408B-BA2C-E442436D86A3}"/>
                </a:ext>
              </a:extLst>
            </p:cNvPr>
            <p:cNvSpPr/>
            <p:nvPr/>
          </p:nvSpPr>
          <p:spPr>
            <a:xfrm>
              <a:off x="1205799" y="2221711"/>
              <a:ext cx="2279864" cy="130418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Producent rolny stwierdza szkody w uprawach rolnych, które powstały w wyniku suszy rolniczej</a:t>
              </a:r>
              <a:endPar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2" name="Prostokąt: zaokrąglone rogi 61">
              <a:extLst>
                <a:ext uri="{FF2B5EF4-FFF2-40B4-BE49-F238E27FC236}">
                  <a16:creationId xmlns:a16="http://schemas.microsoft.com/office/drawing/2014/main" id="{3C3E2C82-C16C-4164-B146-A5BE0F25D308}"/>
                </a:ext>
              </a:extLst>
            </p:cNvPr>
            <p:cNvSpPr/>
            <p:nvPr/>
          </p:nvSpPr>
          <p:spPr>
            <a:xfrm>
              <a:off x="3895103" y="1130692"/>
              <a:ext cx="2472219" cy="87332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Producent rolny składa wniosek za pośrednictwem aplikacji publicznej (do 15 października każdego roku)</a:t>
              </a:r>
            </a:p>
          </p:txBody>
        </p:sp>
        <p:sp>
          <p:nvSpPr>
            <p:cNvPr id="34" name="Prostokąt: zaokrąglone rogi 33">
              <a:extLst>
                <a:ext uri="{FF2B5EF4-FFF2-40B4-BE49-F238E27FC236}">
                  <a16:creationId xmlns:a16="http://schemas.microsoft.com/office/drawing/2014/main" id="{E7F7849B-422E-475E-BC75-2B3925912171}"/>
                </a:ext>
              </a:extLst>
            </p:cNvPr>
            <p:cNvSpPr/>
            <p:nvPr/>
          </p:nvSpPr>
          <p:spPr>
            <a:xfrm>
              <a:off x="7167155" y="1467390"/>
              <a:ext cx="2604240"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dirty="0">
                  <a:solidFill>
                    <a:prstClr val="black"/>
                  </a:solidFill>
                  <a:latin typeface="Times New Roman" panose="02020603050405020304" pitchFamily="18" charset="0"/>
                  <a:cs typeface="Times New Roman" panose="02020603050405020304" pitchFamily="18" charset="0"/>
                </a:rPr>
                <a:t>4</a:t>
              </a: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Aplikacja generuje protokół w przypadku strat powyżej 30% bądź kalkulację w przypadku strat poniżej 30%</a:t>
              </a:r>
            </a:p>
          </p:txBody>
        </p:sp>
      </p:grpSp>
      <p:sp>
        <p:nvSpPr>
          <p:cNvPr id="2" name="pole tekstowe 1">
            <a:extLst>
              <a:ext uri="{FF2B5EF4-FFF2-40B4-BE49-F238E27FC236}">
                <a16:creationId xmlns:a16="http://schemas.microsoft.com/office/drawing/2014/main" id="{C85FE57C-D6A8-43A5-BCF6-2114AB5F64EE}"/>
              </a:ext>
            </a:extLst>
          </p:cNvPr>
          <p:cNvSpPr txBox="1"/>
          <p:nvPr/>
        </p:nvSpPr>
        <p:spPr>
          <a:xfrm>
            <a:off x="97880" y="1227028"/>
            <a:ext cx="11996240"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Procedura postępowania w przypadku wystąpienia suszy rolniczej</a:t>
            </a:r>
          </a:p>
        </p:txBody>
      </p:sp>
      <p:sp>
        <p:nvSpPr>
          <p:cNvPr id="3" name="Symbol zastępczy numeru slajd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B6E15-F33A-46C2-8134-D5B4F352C12C}"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Łącznik prosty ze strzałką 14"/>
          <p:cNvCxnSpPr>
            <a:cxnSpLocks/>
          </p:cNvCxnSpPr>
          <p:nvPr/>
        </p:nvCxnSpPr>
        <p:spPr>
          <a:xfrm>
            <a:off x="1236975" y="2655028"/>
            <a:ext cx="1426326" cy="7611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Łącznik prosty ze strzałką 36"/>
          <p:cNvCxnSpPr>
            <a:cxnSpLocks/>
            <a:endCxn id="11" idx="1"/>
          </p:cNvCxnSpPr>
          <p:nvPr/>
        </p:nvCxnSpPr>
        <p:spPr>
          <a:xfrm>
            <a:off x="7780987" y="4942155"/>
            <a:ext cx="723208" cy="114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Łącznik prosty ze strzałką 45">
            <a:extLst>
              <a:ext uri="{FF2B5EF4-FFF2-40B4-BE49-F238E27FC236}">
                <a16:creationId xmlns:a16="http://schemas.microsoft.com/office/drawing/2014/main" id="{598E171B-5144-4DF9-A940-92406F648BF8}"/>
              </a:ext>
            </a:extLst>
          </p:cNvPr>
          <p:cNvCxnSpPr>
            <a:cxnSpLocks/>
          </p:cNvCxnSpPr>
          <p:nvPr/>
        </p:nvCxnSpPr>
        <p:spPr>
          <a:xfrm flipH="1">
            <a:off x="6659840" y="3555865"/>
            <a:ext cx="975023" cy="9318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Łącznik prosty ze strzałką 46">
            <a:extLst>
              <a:ext uri="{FF2B5EF4-FFF2-40B4-BE49-F238E27FC236}">
                <a16:creationId xmlns:a16="http://schemas.microsoft.com/office/drawing/2014/main" id="{E001BBF7-7395-476B-95DC-2F18AE268E1C}"/>
              </a:ext>
            </a:extLst>
          </p:cNvPr>
          <p:cNvCxnSpPr>
            <a:cxnSpLocks/>
            <a:endCxn id="62" idx="1"/>
          </p:cNvCxnSpPr>
          <p:nvPr/>
        </p:nvCxnSpPr>
        <p:spPr>
          <a:xfrm flipV="1">
            <a:off x="3538322" y="2761795"/>
            <a:ext cx="558925" cy="6571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Prostokąt: zaokrąglone rogi 15">
            <a:extLst>
              <a:ext uri="{FF2B5EF4-FFF2-40B4-BE49-F238E27FC236}">
                <a16:creationId xmlns:a16="http://schemas.microsoft.com/office/drawing/2014/main" id="{458701FD-605D-414D-A8F0-DDE5A2D1ECFE}"/>
              </a:ext>
            </a:extLst>
          </p:cNvPr>
          <p:cNvSpPr/>
          <p:nvPr/>
        </p:nvSpPr>
        <p:spPr>
          <a:xfrm>
            <a:off x="5176747" y="4497626"/>
            <a:ext cx="2604240"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4.1. Wojewoda akceptuje </a:t>
            </a:r>
            <a:r>
              <a:rPr lang="pl-PL" sz="1400" dirty="0">
                <a:solidFill>
                  <a:prstClr val="black"/>
                </a:solidFill>
                <a:latin typeface="Times New Roman" panose="02020603050405020304" pitchFamily="18" charset="0"/>
                <a:cs typeface="Times New Roman" panose="02020603050405020304" pitchFamily="18" charset="0"/>
              </a:rPr>
              <a:t>i </a:t>
            </a: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podpisuje wygenerowany protokół powyżej 30% strat</a:t>
            </a:r>
          </a:p>
        </p:txBody>
      </p:sp>
      <p:cxnSp>
        <p:nvCxnSpPr>
          <p:cNvPr id="19" name="Łącznik prosty ze strzałką 18">
            <a:extLst>
              <a:ext uri="{FF2B5EF4-FFF2-40B4-BE49-F238E27FC236}">
                <a16:creationId xmlns:a16="http://schemas.microsoft.com/office/drawing/2014/main" id="{05B6DAEE-8726-4E48-A97C-1882B1AD1657}"/>
              </a:ext>
            </a:extLst>
          </p:cNvPr>
          <p:cNvCxnSpPr>
            <a:cxnSpLocks/>
          </p:cNvCxnSpPr>
          <p:nvPr/>
        </p:nvCxnSpPr>
        <p:spPr>
          <a:xfrm>
            <a:off x="9624066" y="3562350"/>
            <a:ext cx="1159991" cy="9467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Łącznik prosty ze strzałką 21">
            <a:extLst>
              <a:ext uri="{FF2B5EF4-FFF2-40B4-BE49-F238E27FC236}">
                <a16:creationId xmlns:a16="http://schemas.microsoft.com/office/drawing/2014/main" id="{38C21D6D-09D8-40D6-9050-E088A6EE8304}"/>
              </a:ext>
            </a:extLst>
          </p:cNvPr>
          <p:cNvCxnSpPr>
            <a:cxnSpLocks/>
            <a:endCxn id="34" idx="1"/>
          </p:cNvCxnSpPr>
          <p:nvPr/>
        </p:nvCxnSpPr>
        <p:spPr>
          <a:xfrm>
            <a:off x="6569466" y="3024125"/>
            <a:ext cx="799833" cy="8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9277335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9" name="Symbol zastępczy zawartości 8">
            <a:extLst>
              <a:ext uri="{FF2B5EF4-FFF2-40B4-BE49-F238E27FC236}">
                <a16:creationId xmlns:a16="http://schemas.microsoft.com/office/drawing/2014/main" id="{BF02C8A0-4709-45FB-B1D2-94750420AC07}"/>
              </a:ext>
            </a:extLst>
          </p:cNvPr>
          <p:cNvSpPr>
            <a:spLocks noGrp="1"/>
          </p:cNvSpPr>
          <p:nvPr>
            <p:ph sz="half" idx="1"/>
          </p:nvPr>
        </p:nvSpPr>
        <p:spPr>
          <a:xfrm>
            <a:off x="146096" y="1703674"/>
            <a:ext cx="11331231" cy="5314088"/>
          </a:xfrm>
        </p:spPr>
        <p:txBody>
          <a:bodyPr>
            <a:noAutofit/>
          </a:bodyPr>
          <a:lstStyle/>
          <a:p>
            <a:pPr marL="0" indent="0" algn="just">
              <a:lnSpc>
                <a:spcPct val="120000"/>
              </a:lnSpc>
              <a:buNone/>
            </a:pPr>
            <a:endParaRPr lang="pl-PL" sz="2400" dirty="0">
              <a:latin typeface="Times New Roman" panose="02020603050405020304" pitchFamily="18" charset="0"/>
              <a:cs typeface="Times New Roman" panose="02020603050405020304" pitchFamily="18" charset="0"/>
            </a:endParaRPr>
          </a:p>
          <a:p>
            <a:pPr marL="0" indent="0">
              <a:buNone/>
            </a:pPr>
            <a:endParaRPr lang="pl-PL" sz="2400" dirty="0"/>
          </a:p>
        </p:txBody>
      </p:sp>
      <p:sp>
        <p:nvSpPr>
          <p:cNvPr id="2" name="Symbol zastępczy numeru slajd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B6E15-F33A-46C2-8134-D5B4F352C12C}"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ytuł 4">
            <a:extLst>
              <a:ext uri="{FF2B5EF4-FFF2-40B4-BE49-F238E27FC236}">
                <a16:creationId xmlns:a16="http://schemas.microsoft.com/office/drawing/2014/main" id="{9AAACD6C-40E2-4847-81AE-7AD5589644F7}"/>
              </a:ext>
            </a:extLst>
          </p:cNvPr>
          <p:cNvSpPr>
            <a:spLocks noGrp="1"/>
          </p:cNvSpPr>
          <p:nvPr>
            <p:ph type="title"/>
          </p:nvPr>
        </p:nvSpPr>
        <p:spPr>
          <a:xfrm>
            <a:off x="2906874" y="917952"/>
            <a:ext cx="6394144" cy="902344"/>
          </a:xfrm>
          <a:ln>
            <a:noFill/>
          </a:ln>
        </p:spPr>
        <p:txBody>
          <a:bodyPr>
            <a:normAutofit/>
          </a:bodyPr>
          <a:lstStyle/>
          <a:p>
            <a:pPr algn="ctr"/>
            <a:r>
              <a:rPr lang="pl-PL" sz="2400" b="1" dirty="0">
                <a:latin typeface="Times New Roman" panose="02020603050405020304" pitchFamily="18" charset="0"/>
                <a:cs typeface="Times New Roman" panose="02020603050405020304" pitchFamily="18" charset="0"/>
              </a:rPr>
              <a:t>Szacowanie szkód w przypadku suszy rolniczej</a:t>
            </a:r>
          </a:p>
        </p:txBody>
      </p:sp>
      <p:sp>
        <p:nvSpPr>
          <p:cNvPr id="3" name="Prostokąt 2">
            <a:extLst>
              <a:ext uri="{FF2B5EF4-FFF2-40B4-BE49-F238E27FC236}">
                <a16:creationId xmlns:a16="http://schemas.microsoft.com/office/drawing/2014/main" id="{95C11267-2443-4638-93D7-62BEE7E37880}"/>
              </a:ext>
            </a:extLst>
          </p:cNvPr>
          <p:cNvSpPr/>
          <p:nvPr/>
        </p:nvSpPr>
        <p:spPr>
          <a:xfrm>
            <a:off x="646940" y="2046677"/>
            <a:ext cx="10639128" cy="3693319"/>
          </a:xfrm>
          <a:prstGeom prst="rect">
            <a:avLst/>
          </a:prstGeom>
        </p:spPr>
        <p:txBody>
          <a:bodyPr wrap="square">
            <a:spAutoFit/>
          </a:bodyPr>
          <a:lstStyle/>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pl-PL"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Aplikacja automatycznie wylicza szkody spowodowane przez suszę, po zatwierdzeniu przez rolnika ostatniego zgłoszenia upraw rolnych. Aplikacja jest kompatybilna z danymi dotyczącymi upraw i zwierząt zgłoszonych do ARiMR. Zgłaszając szkodę suszową, rolnik wybiera z upraw zgłoszonych do ARiMR we wniosku o przyznanie płatności bezpośrednich. Z kolei dane o liczbie zwierząt z </a:t>
            </a:r>
            <a:r>
              <a:rPr kumimoji="0" lang="pl-PL"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IRZplus</a:t>
            </a:r>
            <a:r>
              <a:rPr kumimoji="0" lang="pl-PL"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(system identyfikacji i rejestracji zwierząt) umożliwią wyliczenie wartości produkcji roślinnej i zwierzęcej danego gospodarstwa rolnego. </a:t>
            </a:r>
          </a:p>
          <a:p>
            <a:pPr marR="0" lvl="0" algn="just" defTabSz="914400" rtl="0" eaLnBrk="1" fontAlgn="auto" latinLnBrk="0" hangingPunct="1">
              <a:spcBef>
                <a:spcPts val="0"/>
              </a:spcBef>
              <a:spcAft>
                <a:spcPts val="0"/>
              </a:spcAft>
              <a:buClrTx/>
              <a:buSzTx/>
              <a:tabLst/>
              <a:defRPr/>
            </a:pPr>
            <a:endParaRPr kumimoji="0" lang="pl-PL"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pl-PL"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Po weryfikacji danych wprowadzonych przez rolnika i uzupełnieniu danych z ARiMR, IUNG (Instytut Uprawy Nawożenia i Gleboznawstwa – Państwowy Instytut Badawczy) i </a:t>
            </a:r>
            <a:r>
              <a:rPr kumimoji="0" lang="pl-PL"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IERiGZ</a:t>
            </a:r>
            <a:r>
              <a:rPr kumimoji="0" lang="pl-PL"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(Instytut Ekonomiki Rolnictwa i Gospodarki Żywnościowej - Państwowy Instytut Badawczy) aplikacja określi obszar upraw rolnych dotkniętych suszą oraz maksymalny poziomu strat. Dane dotyczące występowania suszy w poszczególnych uprawach na poziomie gmin można znaleźć na stronie internetowej Systemu Monitoringu Suszy.</a:t>
            </a:r>
          </a:p>
        </p:txBody>
      </p:sp>
    </p:spTree>
    <p:extLst>
      <p:ext uri="{BB962C8B-B14F-4D97-AF65-F5344CB8AC3E}">
        <p14:creationId xmlns:p14="http://schemas.microsoft.com/office/powerpoint/2010/main" val="6194738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7EF821E-BFE6-4488-91CA-0B9A38DF11BA}"/>
              </a:ext>
            </a:extLst>
          </p:cNvPr>
          <p:cNvSpPr>
            <a:spLocks noGrp="1"/>
          </p:cNvSpPr>
          <p:nvPr>
            <p:ph sz="half" idx="1"/>
          </p:nvPr>
        </p:nvSpPr>
        <p:spPr>
          <a:xfrm>
            <a:off x="412967" y="2302223"/>
            <a:ext cx="11026671" cy="3364683"/>
          </a:xfrm>
        </p:spPr>
        <p:txBody>
          <a:bodyPr>
            <a:normAutofit/>
          </a:bodyPr>
          <a:lstStyle/>
          <a:p>
            <a:pPr marL="0" indent="0" algn="just">
              <a:lnSpc>
                <a:spcPct val="100000"/>
              </a:lnSpc>
              <a:buNone/>
            </a:pPr>
            <a:r>
              <a:rPr lang="pl-PL" sz="2000" dirty="0">
                <a:latin typeface="Times New Roman" panose="02020603050405020304" pitchFamily="18" charset="0"/>
                <a:cs typeface="Times New Roman" panose="02020603050405020304" pitchFamily="18" charset="0"/>
              </a:rPr>
              <a:t>W sprawach związanych z niniejszą procedurą postępowania w przypadku wystąpienia niekorzystnego zjawiska atmosferycznego, powodującego szkody w gospodarstwach rolnych i działach specjalnych produkcji rolnej, należy kontaktować się z </a:t>
            </a:r>
            <a:r>
              <a:rPr lang="pl-PL" sz="2000" b="1" dirty="0">
                <a:latin typeface="Times New Roman" panose="02020603050405020304" pitchFamily="18" charset="0"/>
                <a:cs typeface="Times New Roman" panose="02020603050405020304" pitchFamily="18" charset="0"/>
              </a:rPr>
              <a:t>Oddziałem Rolnictwa i Środowiska </a:t>
            </a:r>
            <a:r>
              <a:rPr lang="pl-PL" sz="2000" dirty="0">
                <a:latin typeface="Times New Roman" panose="02020603050405020304" pitchFamily="18" charset="0"/>
                <a:cs typeface="Times New Roman" panose="02020603050405020304" pitchFamily="18" charset="0"/>
              </a:rPr>
              <a:t>Wydziału Infrastruktury i Rolnictwa Mazowieckiego Urzędu Wojewódzkiego w Warszawie poprzez:</a:t>
            </a:r>
          </a:p>
          <a:p>
            <a:pPr algn="just">
              <a:lnSpc>
                <a:spcPct val="100000"/>
              </a:lnSpc>
            </a:pPr>
            <a:r>
              <a:rPr lang="pl-PL" sz="2000" dirty="0">
                <a:latin typeface="Times New Roman" panose="02020603050405020304" pitchFamily="18" charset="0"/>
                <a:cs typeface="Times New Roman" panose="02020603050405020304" pitchFamily="18" charset="0"/>
              </a:rPr>
              <a:t>kontakt telefoniczny z pracownikami merytorycznymi Oddziału Rolnictwa i Środowiska </a:t>
            </a:r>
            <a:br>
              <a:rPr lang="pl-PL" sz="2000" dirty="0">
                <a:latin typeface="Times New Roman" panose="02020603050405020304" pitchFamily="18" charset="0"/>
                <a:cs typeface="Times New Roman" panose="02020603050405020304" pitchFamily="18" charset="0"/>
              </a:rPr>
            </a:br>
            <a:r>
              <a:rPr lang="pl-PL" sz="2000" b="1" dirty="0">
                <a:latin typeface="Times New Roman" panose="02020603050405020304" pitchFamily="18" charset="0"/>
                <a:cs typeface="Times New Roman" panose="02020603050405020304" pitchFamily="18" charset="0"/>
              </a:rPr>
              <a:t>w poniedziałki i czwartki </a:t>
            </a:r>
            <a:r>
              <a:rPr lang="pl-PL" sz="2000" b="1" u="sng" dirty="0">
                <a:latin typeface="Times New Roman" panose="02020603050405020304" pitchFamily="18" charset="0"/>
                <a:cs typeface="Times New Roman" panose="02020603050405020304" pitchFamily="18" charset="0"/>
              </a:rPr>
              <a:t>tylko i wyłącznie </a:t>
            </a:r>
            <a:r>
              <a:rPr lang="pl-PL" sz="2000" b="1" dirty="0">
                <a:latin typeface="Times New Roman" panose="02020603050405020304" pitchFamily="18" charset="0"/>
                <a:cs typeface="Times New Roman" panose="02020603050405020304" pitchFamily="18" charset="0"/>
              </a:rPr>
              <a:t>w godzinach 9:00 – 14:00</a:t>
            </a:r>
            <a:r>
              <a:rPr lang="pl-PL" sz="2000" dirty="0">
                <a:latin typeface="Times New Roman" panose="02020603050405020304" pitchFamily="18" charset="0"/>
                <a:cs typeface="Times New Roman" panose="02020603050405020304" pitchFamily="18" charset="0"/>
              </a:rPr>
              <a:t>, pod numerem telefonu: </a:t>
            </a:r>
            <a:br>
              <a:rPr lang="pl-PL" sz="2000" dirty="0">
                <a:latin typeface="Times New Roman" panose="02020603050405020304" pitchFamily="18" charset="0"/>
                <a:cs typeface="Times New Roman" panose="02020603050405020304" pitchFamily="18" charset="0"/>
              </a:rPr>
            </a:br>
            <a:r>
              <a:rPr lang="pl-PL" sz="2000" dirty="0">
                <a:latin typeface="Times New Roman" panose="02020603050405020304" pitchFamily="18" charset="0"/>
                <a:cs typeface="Times New Roman" panose="02020603050405020304" pitchFamily="18" charset="0"/>
              </a:rPr>
              <a:t>22 695 60 86 kontakt w formie korespondencji elektronicznej przesyłając zapytania na adres e-mail: </a:t>
            </a:r>
            <a:r>
              <a:rPr lang="pl-PL" sz="2000" b="1" dirty="0">
                <a:latin typeface="Times New Roman" panose="02020603050405020304" pitchFamily="18" charset="0"/>
                <a:cs typeface="Times New Roman" panose="02020603050405020304" pitchFamily="18" charset="0"/>
              </a:rPr>
              <a:t>wi.szkody@mazowieckie.pl</a:t>
            </a:r>
          </a:p>
        </p:txBody>
      </p:sp>
      <p:sp>
        <p:nvSpPr>
          <p:cNvPr id="5" name="Symbol zastępczy numeru slajdu 4">
            <a:extLst>
              <a:ext uri="{FF2B5EF4-FFF2-40B4-BE49-F238E27FC236}">
                <a16:creationId xmlns:a16="http://schemas.microsoft.com/office/drawing/2014/main" id="{1C55F48F-E68B-4EBE-888A-BE186A960041}"/>
              </a:ext>
            </a:extLst>
          </p:cNvPr>
          <p:cNvSpPr>
            <a:spLocks noGrp="1"/>
          </p:cNvSpPr>
          <p:nvPr>
            <p:ph type="sldNum" sz="quarter" idx="12"/>
          </p:nvPr>
        </p:nvSpPr>
        <p:spPr/>
        <p:txBody>
          <a:bodyPr/>
          <a:lstStyle/>
          <a:p>
            <a:fld id="{FA4B6E15-F33A-46C2-8134-D5B4F352C12C}" type="slidenum">
              <a:rPr lang="pl-PL" smtClean="0"/>
              <a:t>54</a:t>
            </a:fld>
            <a:endParaRPr lang="pl-PL"/>
          </a:p>
        </p:txBody>
      </p:sp>
      <p:pic>
        <p:nvPicPr>
          <p:cNvPr id="6" name="Obraz 5">
            <a:extLst>
              <a:ext uri="{FF2B5EF4-FFF2-40B4-BE49-F238E27FC236}">
                <a16:creationId xmlns:a16="http://schemas.microsoft.com/office/drawing/2014/main" id="{171FABE9-D5AF-4E96-BC40-781C596FD588}"/>
              </a:ext>
            </a:extLst>
          </p:cNvPr>
          <p:cNvPicPr>
            <a:picLocks noChangeAspect="1"/>
          </p:cNvPicPr>
          <p:nvPr/>
        </p:nvPicPr>
        <p:blipFill>
          <a:blip r:embed="rId2"/>
          <a:stretch>
            <a:fillRect/>
          </a:stretch>
        </p:blipFill>
        <p:spPr>
          <a:xfrm>
            <a:off x="0" y="0"/>
            <a:ext cx="4696691" cy="1250614"/>
          </a:xfrm>
          <a:prstGeom prst="rect">
            <a:avLst/>
          </a:prstGeom>
        </p:spPr>
      </p:pic>
      <p:sp>
        <p:nvSpPr>
          <p:cNvPr id="8" name="Prostokąt 7"/>
          <p:cNvSpPr/>
          <p:nvPr/>
        </p:nvSpPr>
        <p:spPr>
          <a:xfrm>
            <a:off x="498807" y="1342947"/>
            <a:ext cx="10854993" cy="523220"/>
          </a:xfrm>
          <a:prstGeom prst="rect">
            <a:avLst/>
          </a:prstGeom>
        </p:spPr>
        <p:txBody>
          <a:bodyPr wrap="square">
            <a:spAutoFit/>
          </a:bodyPr>
          <a:lstStyle/>
          <a:p>
            <a:pPr algn="ctr"/>
            <a:r>
              <a:rPr lang="pl-PL" sz="2800" b="1" dirty="0">
                <a:latin typeface="Times New Roman" panose="02020603050405020304" pitchFamily="18" charset="0"/>
                <a:cs typeface="Times New Roman" panose="02020603050405020304" pitchFamily="18" charset="0"/>
              </a:rPr>
              <a:t>Kontakt</a:t>
            </a:r>
          </a:p>
        </p:txBody>
      </p:sp>
    </p:spTree>
    <p:extLst>
      <p:ext uri="{BB962C8B-B14F-4D97-AF65-F5344CB8AC3E}">
        <p14:creationId xmlns:p14="http://schemas.microsoft.com/office/powerpoint/2010/main" val="1962071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086493" y="2202873"/>
            <a:ext cx="8348749" cy="1242759"/>
          </a:xfrm>
        </p:spPr>
        <p:txBody>
          <a:bodyPr>
            <a:normAutofit/>
          </a:bodyPr>
          <a:lstStyle/>
          <a:p>
            <a:r>
              <a:rPr lang="pl-PL" sz="4000" dirty="0">
                <a:latin typeface="Times New Roman" panose="02020603050405020304" pitchFamily="18" charset="0"/>
                <a:cs typeface="Times New Roman" panose="02020603050405020304" pitchFamily="18" charset="0"/>
              </a:rPr>
              <a:t>Dziękuję za uwagę</a:t>
            </a:r>
          </a:p>
        </p:txBody>
      </p:sp>
      <p:sp>
        <p:nvSpPr>
          <p:cNvPr id="3" name="Symbol zastępczy zawartości 2"/>
          <p:cNvSpPr>
            <a:spLocks noGrp="1"/>
          </p:cNvSpPr>
          <p:nvPr>
            <p:ph type="subTitle" idx="1"/>
          </p:nvPr>
        </p:nvSpPr>
        <p:spPr>
          <a:xfrm>
            <a:off x="1546166" y="3602038"/>
            <a:ext cx="9121833" cy="2732260"/>
          </a:xfrm>
        </p:spPr>
        <p:txBody>
          <a:bodyPr>
            <a:normAutofit fontScale="25000" lnSpcReduction="20000"/>
          </a:bodyPr>
          <a:lstStyle/>
          <a:p>
            <a:pPr marL="0" indent="0">
              <a:buNone/>
            </a:pPr>
            <a:endParaRPr lang="pl-PL" sz="2400" b="1" dirty="0">
              <a:latin typeface="Times New Roman" panose="02020603050405020304" pitchFamily="18" charset="0"/>
              <a:cs typeface="Times New Roman" panose="02020603050405020304" pitchFamily="18" charset="0"/>
            </a:endParaRPr>
          </a:p>
          <a:p>
            <a:pPr marL="0" indent="0">
              <a:buNone/>
            </a:pPr>
            <a:endParaRPr lang="pl-PL" sz="2400" b="1" dirty="0">
              <a:latin typeface="Times New Roman" panose="02020603050405020304" pitchFamily="18" charset="0"/>
              <a:cs typeface="Times New Roman" panose="02020603050405020304" pitchFamily="18" charset="0"/>
            </a:endParaRPr>
          </a:p>
          <a:p>
            <a:r>
              <a:rPr lang="pl-PL" sz="6400" b="1" dirty="0">
                <a:latin typeface="Times New Roman" panose="02020603050405020304" pitchFamily="18" charset="0"/>
                <a:cs typeface="Times New Roman" panose="02020603050405020304" pitchFamily="18" charset="0"/>
              </a:rPr>
              <a:t>Oddział Rolnictwa i Środowiska</a:t>
            </a:r>
          </a:p>
          <a:p>
            <a:r>
              <a:rPr lang="pl-PL" sz="6400" b="1" dirty="0">
                <a:latin typeface="Times New Roman" panose="02020603050405020304" pitchFamily="18" charset="0"/>
                <a:cs typeface="Times New Roman" panose="02020603050405020304" pitchFamily="18" charset="0"/>
              </a:rPr>
              <a:t> Wydział Infrastruktury i Rolnictwa </a:t>
            </a:r>
          </a:p>
          <a:p>
            <a:r>
              <a:rPr lang="pl-PL" sz="6400" b="1" dirty="0">
                <a:latin typeface="Times New Roman" panose="02020603050405020304" pitchFamily="18" charset="0"/>
                <a:cs typeface="Times New Roman" panose="02020603050405020304" pitchFamily="18" charset="0"/>
              </a:rPr>
              <a:t>__________________________________________________________________</a:t>
            </a:r>
          </a:p>
          <a:p>
            <a:r>
              <a:rPr lang="pl-PL" sz="6400" b="1" dirty="0">
                <a:latin typeface="Times New Roman" panose="02020603050405020304" pitchFamily="18" charset="0"/>
                <a:cs typeface="Times New Roman" panose="02020603050405020304" pitchFamily="18" charset="0"/>
              </a:rPr>
              <a:t>Mazowiecki Urząd Wojewódzki w Warszawie</a:t>
            </a:r>
          </a:p>
          <a:p>
            <a:r>
              <a:rPr lang="pl-PL" sz="6400" b="1" dirty="0">
                <a:latin typeface="Times New Roman" panose="02020603050405020304" pitchFamily="18" charset="0"/>
                <a:cs typeface="Times New Roman" panose="02020603050405020304" pitchFamily="18" charset="0"/>
              </a:rPr>
              <a:t>pl. Bankowy 3/5</a:t>
            </a:r>
          </a:p>
          <a:p>
            <a:r>
              <a:rPr lang="pl-PL" sz="6400" b="1" dirty="0">
                <a:latin typeface="Times New Roman" panose="02020603050405020304" pitchFamily="18" charset="0"/>
                <a:cs typeface="Times New Roman" panose="02020603050405020304" pitchFamily="18" charset="0"/>
              </a:rPr>
              <a:t>00-950 Warszawa</a:t>
            </a:r>
          </a:p>
          <a:p>
            <a:r>
              <a:rPr lang="pl-PL" sz="6400" b="1" dirty="0">
                <a:latin typeface="Times New Roman" panose="02020603050405020304" pitchFamily="18" charset="0"/>
                <a:cs typeface="Times New Roman" panose="02020603050405020304" pitchFamily="18" charset="0"/>
              </a:rPr>
              <a:t>Tel. 22 695 60 86</a:t>
            </a:r>
          </a:p>
          <a:p>
            <a:pPr marL="0" lvl="0" indent="0">
              <a:buNone/>
            </a:pPr>
            <a:endParaRPr lang="pl-PL" sz="2400" dirty="0">
              <a:latin typeface="Times New Roman" panose="02020603050405020304" pitchFamily="18" charset="0"/>
              <a:cs typeface="Times New Roman" panose="02020603050405020304" pitchFamily="18" charset="0"/>
            </a:endParaRP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1498" y="377860"/>
            <a:ext cx="6206560" cy="1344988"/>
          </a:xfrm>
          <a:prstGeom prst="rect">
            <a:avLst/>
          </a:prstGeom>
        </p:spPr>
      </p:pic>
    </p:spTree>
    <p:extLst>
      <p:ext uri="{BB962C8B-B14F-4D97-AF65-F5344CB8AC3E}">
        <p14:creationId xmlns:p14="http://schemas.microsoft.com/office/powerpoint/2010/main" val="870497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0"/>
            <a:ext cx="4696691" cy="1250614"/>
          </a:xfrm>
          <a:prstGeom prst="rect">
            <a:avLst/>
          </a:prstGeom>
        </p:spPr>
      </p:pic>
      <p:sp>
        <p:nvSpPr>
          <p:cNvPr id="3" name="Symbol zastępczy zawartości 2"/>
          <p:cNvSpPr>
            <a:spLocks noGrp="1"/>
          </p:cNvSpPr>
          <p:nvPr>
            <p:ph sz="half" idx="1"/>
          </p:nvPr>
        </p:nvSpPr>
        <p:spPr>
          <a:xfrm>
            <a:off x="338956" y="1758737"/>
            <a:ext cx="10722633" cy="4649461"/>
          </a:xfrm>
        </p:spPr>
        <p:txBody>
          <a:bodyPr>
            <a:noAutofit/>
          </a:bodyPr>
          <a:lstStyle/>
          <a:p>
            <a:pPr marL="0" indent="0" algn="just">
              <a:lnSpc>
                <a:spcPct val="120000"/>
              </a:lnSpc>
              <a:spcBef>
                <a:spcPts val="0"/>
              </a:spcBef>
              <a:buNone/>
            </a:pPr>
            <a:endParaRPr lang="pl-PL" sz="20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pl-PL" sz="2000" dirty="0">
                <a:latin typeface="Times New Roman" panose="02020603050405020304" pitchFamily="18" charset="0"/>
                <a:cs typeface="Times New Roman" panose="02020603050405020304" pitchFamily="18" charset="0"/>
              </a:rPr>
              <a:t>Do wniosku o zmianę składu komisji należy dołączyć:</a:t>
            </a:r>
          </a:p>
          <a:p>
            <a:pPr marL="0" indent="0" algn="just">
              <a:lnSpc>
                <a:spcPct val="120000"/>
              </a:lnSpc>
              <a:spcBef>
                <a:spcPts val="0"/>
              </a:spcBef>
              <a:buNone/>
            </a:pPr>
            <a:endParaRPr lang="pl-PL" sz="2000" dirty="0">
              <a:latin typeface="Times New Roman" panose="02020603050405020304" pitchFamily="18" charset="0"/>
              <a:cs typeface="Times New Roman" panose="02020603050405020304" pitchFamily="18" charset="0"/>
            </a:endParaRPr>
          </a:p>
          <a:p>
            <a:pPr marL="971550" lvl="1" indent="-514350" algn="just">
              <a:lnSpc>
                <a:spcPct val="120000"/>
              </a:lnSpc>
              <a:spcBef>
                <a:spcPts val="0"/>
              </a:spcBef>
              <a:buFont typeface="+mj-lt"/>
              <a:buAutoNum type="arabicPeriod"/>
            </a:pPr>
            <a:r>
              <a:rPr lang="pl-PL" sz="2000" dirty="0">
                <a:latin typeface="Times New Roman" panose="02020603050405020304" pitchFamily="18" charset="0"/>
                <a:cs typeface="Times New Roman" panose="02020603050405020304" pitchFamily="18" charset="0"/>
              </a:rPr>
              <a:t>OŚWIADCZENIE członka komisji, podpisane w sposób czytelny.</a:t>
            </a:r>
          </a:p>
          <a:p>
            <a:pPr marL="971550" lvl="1" indent="-514350" algn="just">
              <a:lnSpc>
                <a:spcPct val="120000"/>
              </a:lnSpc>
              <a:spcBef>
                <a:spcPts val="0"/>
              </a:spcBef>
              <a:buFont typeface="+mj-lt"/>
              <a:buAutoNum type="arabicPeriod"/>
            </a:pPr>
            <a:r>
              <a:rPr lang="pl-PL" sz="2000" dirty="0">
                <a:latin typeface="Times New Roman" panose="02020603050405020304" pitchFamily="18" charset="0"/>
                <a:cs typeface="Times New Roman" panose="02020603050405020304" pitchFamily="18" charset="0"/>
              </a:rPr>
              <a:t>Jeżeli zmiana dotyczy przedstawicieli Mazowieckiego Ośrodka Doradztwa Rolniczego lub Mazowieckiej Izby Rolniczej do wniosku należy dołączyć dokument potwierdzający wykształcenie wyższe lub średnie w zakresie rolnictwa, ekonomiki rolnictwa, rybactwa lub potwierdzenie sołtysa o pięcioletnim stażu pracy w prowadzeniu gospodarstwa rolnego. </a:t>
            </a:r>
          </a:p>
          <a:p>
            <a:pPr marL="971550" lvl="1" indent="-514350" algn="just">
              <a:lnSpc>
                <a:spcPct val="120000"/>
              </a:lnSpc>
              <a:spcBef>
                <a:spcPts val="0"/>
              </a:spcBef>
              <a:buFont typeface="+mj-lt"/>
              <a:buAutoNum type="arabicPeriod"/>
            </a:pPr>
            <a:r>
              <a:rPr lang="pl-PL" sz="2000" dirty="0">
                <a:latin typeface="Times New Roman" panose="02020603050405020304" pitchFamily="18" charset="0"/>
                <a:cs typeface="Times New Roman" panose="02020603050405020304" pitchFamily="18" charset="0"/>
              </a:rPr>
              <a:t>Jeżeli zmiana dotyczy osoby z zakresu budownictwa do wniosku należy dołączyć poświadczenie wykształcenia lub doświadczenia zawodowego w zakresie budownictwa.</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6</a:t>
            </a:fld>
            <a:endParaRPr lang="pl-PL"/>
          </a:p>
        </p:txBody>
      </p:sp>
      <p:sp>
        <p:nvSpPr>
          <p:cNvPr id="7" name="Tytuł 4"/>
          <p:cNvSpPr>
            <a:spLocks noGrp="1"/>
          </p:cNvSpPr>
          <p:nvPr>
            <p:ph type="title"/>
          </p:nvPr>
        </p:nvSpPr>
        <p:spPr>
          <a:xfrm>
            <a:off x="2402890" y="1460600"/>
            <a:ext cx="6594764" cy="596273"/>
          </a:xfrm>
        </p:spPr>
        <p:txBody>
          <a:bodyPr>
            <a:noAutofit/>
          </a:bodyPr>
          <a:lstStyle/>
          <a:p>
            <a:pPr algn="ctr"/>
            <a:r>
              <a:rPr lang="pl-PL" sz="2400" b="1" dirty="0">
                <a:latin typeface="Times New Roman" panose="02020603050405020304" pitchFamily="18" charset="0"/>
                <a:cs typeface="Times New Roman" panose="02020603050405020304" pitchFamily="18" charset="0"/>
              </a:rPr>
              <a:t>Zmiany składu komisji</a:t>
            </a:r>
          </a:p>
        </p:txBody>
      </p:sp>
    </p:spTree>
    <p:extLst>
      <p:ext uri="{BB962C8B-B14F-4D97-AF65-F5344CB8AC3E}">
        <p14:creationId xmlns:p14="http://schemas.microsoft.com/office/powerpoint/2010/main" val="303773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stretch>
            <a:fillRect/>
          </a:stretch>
        </p:blipFill>
        <p:spPr>
          <a:xfrm>
            <a:off x="0" y="-1"/>
            <a:ext cx="4696691" cy="1250614"/>
          </a:xfrm>
          <a:prstGeom prst="rect">
            <a:avLst/>
          </a:prstGeom>
        </p:spPr>
      </p:pic>
      <p:grpSp>
        <p:nvGrpSpPr>
          <p:cNvPr id="114" name="Grupa 113">
            <a:extLst>
              <a:ext uri="{FF2B5EF4-FFF2-40B4-BE49-F238E27FC236}">
                <a16:creationId xmlns:a16="http://schemas.microsoft.com/office/drawing/2014/main" id="{6A8902DA-77A3-414D-9DBF-3ABFC720EE1E}"/>
              </a:ext>
            </a:extLst>
          </p:cNvPr>
          <p:cNvGrpSpPr/>
          <p:nvPr/>
        </p:nvGrpSpPr>
        <p:grpSpPr>
          <a:xfrm>
            <a:off x="195760" y="1959050"/>
            <a:ext cx="11779490" cy="4504409"/>
            <a:chOff x="238892" y="1438341"/>
            <a:chExt cx="11779490" cy="4504409"/>
          </a:xfrm>
        </p:grpSpPr>
        <p:sp>
          <p:nvSpPr>
            <p:cNvPr id="7" name="Prostokąt: zaokrąglone rogi 6">
              <a:extLst>
                <a:ext uri="{FF2B5EF4-FFF2-40B4-BE49-F238E27FC236}">
                  <a16:creationId xmlns:a16="http://schemas.microsoft.com/office/drawing/2014/main" id="{2B42A410-35FB-4085-B918-71FEEA2A9A21}"/>
                </a:ext>
              </a:extLst>
            </p:cNvPr>
            <p:cNvSpPr/>
            <p:nvPr/>
          </p:nvSpPr>
          <p:spPr>
            <a:xfrm>
              <a:off x="238892" y="1865572"/>
              <a:ext cx="2916894" cy="52850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Wystąpienie niekorzystnego zjawiska atmosferycznego</a:t>
              </a:r>
            </a:p>
          </p:txBody>
        </p:sp>
        <p:sp>
          <p:nvSpPr>
            <p:cNvPr id="11" name="Prostokąt: zaokrąglone rogi 10">
              <a:extLst>
                <a:ext uri="{FF2B5EF4-FFF2-40B4-BE49-F238E27FC236}">
                  <a16:creationId xmlns:a16="http://schemas.microsoft.com/office/drawing/2014/main" id="{83CEA0FB-D1D7-4B81-B2AB-CFD74CC65534}"/>
                </a:ext>
              </a:extLst>
            </p:cNvPr>
            <p:cNvSpPr/>
            <p:nvPr/>
          </p:nvSpPr>
          <p:spPr>
            <a:xfrm>
              <a:off x="8612228" y="2870919"/>
              <a:ext cx="3406154" cy="130134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Wójt/burmistrz/prezydent miasta przekazuje do MUW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Warszawie informację o wystąpieniu niekorzystnego zjawiska atmosferycznego wraz z harmonogramem prac komisji</a:t>
              </a:r>
            </a:p>
          </p:txBody>
        </p:sp>
        <p:sp>
          <p:nvSpPr>
            <p:cNvPr id="29" name="Prostokąt: zaokrąglone rogi 28">
              <a:extLst>
                <a:ext uri="{FF2B5EF4-FFF2-40B4-BE49-F238E27FC236}">
                  <a16:creationId xmlns:a16="http://schemas.microsoft.com/office/drawing/2014/main" id="{F63A0329-7D04-408B-BA2C-E442436D86A3}"/>
                </a:ext>
              </a:extLst>
            </p:cNvPr>
            <p:cNvSpPr/>
            <p:nvPr/>
          </p:nvSpPr>
          <p:spPr>
            <a:xfrm>
              <a:off x="3447278" y="1479153"/>
              <a:ext cx="3834062" cy="130134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Wójt/burmistrz/prezydent miasta poprzez obwieszczenie lub w inny zwyczajowo przyjęty sposób powiadamia poszkodowanych producentów rolnych </a:t>
              </a:r>
              <a:br>
                <a:rPr kumimoji="0" lang="pl-PL"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 ostatecznym terminie składania wniosków </a:t>
              </a:r>
              <a:br>
                <a:rPr kumimoji="0" lang="pl-PL"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 szacowanie szkód.</a:t>
              </a:r>
              <a:endParaRPr kumimoji="0" lang="pl-PL"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2" name="Prostokąt: zaokrąglone rogi 61">
              <a:extLst>
                <a:ext uri="{FF2B5EF4-FFF2-40B4-BE49-F238E27FC236}">
                  <a16:creationId xmlns:a16="http://schemas.microsoft.com/office/drawing/2014/main" id="{3C3E2C82-C16C-4164-B146-A5BE0F25D308}"/>
                </a:ext>
              </a:extLst>
            </p:cNvPr>
            <p:cNvSpPr/>
            <p:nvPr/>
          </p:nvSpPr>
          <p:spPr>
            <a:xfrm>
              <a:off x="7588017" y="1438341"/>
              <a:ext cx="2547381" cy="112024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Producent rolny składa do Urzędu Gminy lub Miasta wniosek o oszacowanie szkód</a:t>
              </a:r>
            </a:p>
          </p:txBody>
        </p:sp>
        <p:sp>
          <p:nvSpPr>
            <p:cNvPr id="30" name="Prostokąt: zaokrąglone rogi 29">
              <a:extLst>
                <a:ext uri="{FF2B5EF4-FFF2-40B4-BE49-F238E27FC236}">
                  <a16:creationId xmlns:a16="http://schemas.microsoft.com/office/drawing/2014/main" id="{DF59CBFE-028B-484D-8B0B-C8973F1533B5}"/>
                </a:ext>
              </a:extLst>
            </p:cNvPr>
            <p:cNvSpPr/>
            <p:nvPr/>
          </p:nvSpPr>
          <p:spPr>
            <a:xfrm>
              <a:off x="5434918" y="2948416"/>
              <a:ext cx="2873200" cy="124493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 Komisja szacuje szkody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gospodarstwach rolnych zgodnie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 harmonogramem prac komisji</a:t>
              </a:r>
            </a:p>
          </p:txBody>
        </p:sp>
        <p:sp>
          <p:nvSpPr>
            <p:cNvPr id="31" name="Prostokąt: zaokrąglone rogi 30">
              <a:extLst>
                <a:ext uri="{FF2B5EF4-FFF2-40B4-BE49-F238E27FC236}">
                  <a16:creationId xmlns:a16="http://schemas.microsoft.com/office/drawing/2014/main" id="{890AFF25-E6B4-43A6-8431-7ED70E64D312}"/>
                </a:ext>
              </a:extLst>
            </p:cNvPr>
            <p:cNvSpPr/>
            <p:nvPr/>
          </p:nvSpPr>
          <p:spPr>
            <a:xfrm>
              <a:off x="3233683" y="3051294"/>
              <a:ext cx="1896477" cy="110059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 Komisja sporządza protokoły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 oszacowania szkód</a:t>
              </a:r>
            </a:p>
          </p:txBody>
        </p:sp>
        <p:sp>
          <p:nvSpPr>
            <p:cNvPr id="33" name="Prostokąt: zaokrąglone rogi 32">
              <a:extLst>
                <a:ext uri="{FF2B5EF4-FFF2-40B4-BE49-F238E27FC236}">
                  <a16:creationId xmlns:a16="http://schemas.microsoft.com/office/drawing/2014/main" id="{D3D2B741-545F-4E06-B7B6-065D9DA8DD5B}"/>
                </a:ext>
              </a:extLst>
            </p:cNvPr>
            <p:cNvSpPr/>
            <p:nvPr/>
          </p:nvSpPr>
          <p:spPr>
            <a:xfrm>
              <a:off x="291444" y="3750293"/>
              <a:ext cx="1861639" cy="2192457"/>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Komisja przekazuje protokoły z oszacowania szkód do MUW w Warszawie </a:t>
              </a: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wraz z dokumentem potwierdzającym wystąpienie danego zjawiska</a:t>
              </a:r>
            </a:p>
          </p:txBody>
        </p:sp>
        <p:sp>
          <p:nvSpPr>
            <p:cNvPr id="34" name="Prostokąt: zaokrąglone rogi 33">
              <a:extLst>
                <a:ext uri="{FF2B5EF4-FFF2-40B4-BE49-F238E27FC236}">
                  <a16:creationId xmlns:a16="http://schemas.microsoft.com/office/drawing/2014/main" id="{E7F7849B-422E-475E-BC75-2B3925912171}"/>
                </a:ext>
              </a:extLst>
            </p:cNvPr>
            <p:cNvSpPr/>
            <p:nvPr/>
          </p:nvSpPr>
          <p:spPr>
            <a:xfrm>
              <a:off x="3155786" y="4640615"/>
              <a:ext cx="2604240"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 Weryfikacja protokołów przez MUW w Warszawie</a:t>
              </a:r>
            </a:p>
          </p:txBody>
        </p:sp>
        <p:sp>
          <p:nvSpPr>
            <p:cNvPr id="35" name="Prostokąt: zaokrąglone rogi 34">
              <a:extLst>
                <a:ext uri="{FF2B5EF4-FFF2-40B4-BE49-F238E27FC236}">
                  <a16:creationId xmlns:a16="http://schemas.microsoft.com/office/drawing/2014/main" id="{F452C986-A1EA-4012-B4D4-8F411874CC18}"/>
                </a:ext>
              </a:extLst>
            </p:cNvPr>
            <p:cNvSpPr/>
            <p:nvPr/>
          </p:nvSpPr>
          <p:spPr>
            <a:xfrm>
              <a:off x="6073338" y="4636179"/>
              <a:ext cx="2387267"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Zwrot protokołów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Urzędu Gminy/Miasta</a:t>
              </a:r>
            </a:p>
          </p:txBody>
        </p:sp>
        <p:sp>
          <p:nvSpPr>
            <p:cNvPr id="36" name="Prostokąt: zaokrąglone rogi 35">
              <a:extLst>
                <a:ext uri="{FF2B5EF4-FFF2-40B4-BE49-F238E27FC236}">
                  <a16:creationId xmlns:a16="http://schemas.microsoft.com/office/drawing/2014/main" id="{A57E8B2D-BB47-47FC-B7A3-C294FD92794D}"/>
                </a:ext>
              </a:extLst>
            </p:cNvPr>
            <p:cNvSpPr/>
            <p:nvPr/>
          </p:nvSpPr>
          <p:spPr>
            <a:xfrm>
              <a:off x="8773917" y="4636179"/>
              <a:ext cx="1993302" cy="889059"/>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Zwrot protokołu producentowi rolnemu</a:t>
              </a:r>
            </a:p>
          </p:txBody>
        </p:sp>
      </p:grpSp>
      <p:cxnSp>
        <p:nvCxnSpPr>
          <p:cNvPr id="24" name="Łącznik: zakrzywiony 23">
            <a:extLst>
              <a:ext uri="{FF2B5EF4-FFF2-40B4-BE49-F238E27FC236}">
                <a16:creationId xmlns:a16="http://schemas.microsoft.com/office/drawing/2014/main" id="{39D9C0FA-9171-4339-BDE5-AAF534CAD544}"/>
              </a:ext>
            </a:extLst>
          </p:cNvPr>
          <p:cNvCxnSpPr/>
          <p:nvPr/>
        </p:nvCxnSpPr>
        <p:spPr>
          <a:xfrm rot="10800000">
            <a:off x="8265418" y="4122300"/>
            <a:ext cx="304109" cy="1"/>
          </a:xfrm>
          <a:prstGeom prst="curvedConnector3">
            <a:avLst>
              <a:gd name="adj1" fmla="val 50001"/>
            </a:avLst>
          </a:prstGeom>
          <a:ln>
            <a:tailEnd type="triangle"/>
          </a:ln>
        </p:spPr>
        <p:style>
          <a:lnRef idx="3">
            <a:schemeClr val="dk1"/>
          </a:lnRef>
          <a:fillRef idx="0">
            <a:schemeClr val="dk1"/>
          </a:fillRef>
          <a:effectRef idx="2">
            <a:schemeClr val="dk1"/>
          </a:effectRef>
          <a:fontRef idx="minor">
            <a:schemeClr val="tx1"/>
          </a:fontRef>
        </p:style>
      </p:cxnSp>
      <p:sp>
        <p:nvSpPr>
          <p:cNvPr id="2" name="pole tekstowe 1">
            <a:extLst>
              <a:ext uri="{FF2B5EF4-FFF2-40B4-BE49-F238E27FC236}">
                <a16:creationId xmlns:a16="http://schemas.microsoft.com/office/drawing/2014/main" id="{C85FE57C-D6A8-43A5-BCF6-2114AB5F64EE}"/>
              </a:ext>
            </a:extLst>
          </p:cNvPr>
          <p:cNvSpPr txBox="1"/>
          <p:nvPr/>
        </p:nvSpPr>
        <p:spPr>
          <a:xfrm>
            <a:off x="195760" y="1273747"/>
            <a:ext cx="11996240"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9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Procedura postępowania w przypadku wystąpienia niekorzystnego zjawiska atmosferycznego, </a:t>
            </a:r>
            <a:r>
              <a:rPr kumimoji="0" lang="pl-PL" sz="19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z wyłączeniem suszy</a:t>
            </a:r>
          </a:p>
        </p:txBody>
      </p:sp>
      <p:sp>
        <p:nvSpPr>
          <p:cNvPr id="3" name="Symbol zastępczy numeru slajd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4B6E15-F33A-46C2-8134-D5B4F352C12C}" type="slidenum">
              <a:rPr kumimoji="0" lang="pl-P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5" name="Łącznik prosty ze strzałką 14"/>
          <p:cNvCxnSpPr/>
          <p:nvPr/>
        </p:nvCxnSpPr>
        <p:spPr>
          <a:xfrm>
            <a:off x="3112654" y="2661525"/>
            <a:ext cx="295564" cy="12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Łącznik prosty ze strzałką 36"/>
          <p:cNvCxnSpPr/>
          <p:nvPr/>
        </p:nvCxnSpPr>
        <p:spPr>
          <a:xfrm>
            <a:off x="7249322" y="2660258"/>
            <a:ext cx="295564" cy="12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Łącznik łamany 18"/>
          <p:cNvCxnSpPr>
            <a:cxnSpLocks/>
          </p:cNvCxnSpPr>
          <p:nvPr/>
        </p:nvCxnSpPr>
        <p:spPr>
          <a:xfrm>
            <a:off x="10099273" y="2494027"/>
            <a:ext cx="599339" cy="910160"/>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43" name="Łącznik: zakrzywiony 23">
            <a:extLst>
              <a:ext uri="{FF2B5EF4-FFF2-40B4-BE49-F238E27FC236}">
                <a16:creationId xmlns:a16="http://schemas.microsoft.com/office/drawing/2014/main" id="{39D9C0FA-9171-4339-BDE5-AAF534CAD544}"/>
              </a:ext>
            </a:extLst>
          </p:cNvPr>
          <p:cNvCxnSpPr/>
          <p:nvPr/>
        </p:nvCxnSpPr>
        <p:spPr>
          <a:xfrm rot="10800000">
            <a:off x="5087245" y="4091735"/>
            <a:ext cx="304109" cy="1"/>
          </a:xfrm>
          <a:prstGeom prst="curvedConnector3">
            <a:avLst>
              <a:gd name="adj1" fmla="val 83411"/>
            </a:avLst>
          </a:prstGeom>
          <a:ln>
            <a:tailEnd type="triangle"/>
          </a:ln>
        </p:spPr>
        <p:style>
          <a:lnRef idx="3">
            <a:schemeClr val="dk1"/>
          </a:lnRef>
          <a:fillRef idx="0">
            <a:schemeClr val="dk1"/>
          </a:fillRef>
          <a:effectRef idx="2">
            <a:schemeClr val="dk1"/>
          </a:effectRef>
          <a:fontRef idx="minor">
            <a:schemeClr val="tx1"/>
          </a:fontRef>
        </p:style>
      </p:cxnSp>
      <p:cxnSp>
        <p:nvCxnSpPr>
          <p:cNvPr id="49" name="Łącznik łamany 48"/>
          <p:cNvCxnSpPr>
            <a:cxnSpLocks/>
            <a:stCxn id="31" idx="1"/>
            <a:endCxn id="33" idx="0"/>
          </p:cNvCxnSpPr>
          <p:nvPr/>
        </p:nvCxnSpPr>
        <p:spPr>
          <a:xfrm rot="10800000" flipV="1">
            <a:off x="1179133" y="4122300"/>
            <a:ext cx="2011419" cy="148702"/>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54" name="Łącznik prosty ze strzałką 53"/>
          <p:cNvCxnSpPr>
            <a:cxnSpLocks/>
          </p:cNvCxnSpPr>
          <p:nvPr/>
        </p:nvCxnSpPr>
        <p:spPr>
          <a:xfrm>
            <a:off x="2109951" y="5605854"/>
            <a:ext cx="99415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5" name="Łącznik prosty ze strzałką 54"/>
          <p:cNvCxnSpPr/>
          <p:nvPr/>
        </p:nvCxnSpPr>
        <p:spPr>
          <a:xfrm flipV="1">
            <a:off x="5716894" y="5604587"/>
            <a:ext cx="323378" cy="29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8" name="Łącznik prosty ze strzałką 57"/>
          <p:cNvCxnSpPr/>
          <p:nvPr/>
        </p:nvCxnSpPr>
        <p:spPr>
          <a:xfrm flipV="1">
            <a:off x="8407407" y="5601418"/>
            <a:ext cx="323378" cy="29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09855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B16D915-ED22-477A-9AF2-73B0BD790071}"/>
              </a:ext>
            </a:extLst>
          </p:cNvPr>
          <p:cNvSpPr>
            <a:spLocks noGrp="1"/>
          </p:cNvSpPr>
          <p:nvPr>
            <p:ph sz="half" idx="1"/>
          </p:nvPr>
        </p:nvSpPr>
        <p:spPr>
          <a:xfrm>
            <a:off x="203200" y="3125742"/>
            <a:ext cx="11582400" cy="3289877"/>
          </a:xfrm>
        </p:spPr>
        <p:txBody>
          <a:bodyPr>
            <a:noAutofit/>
          </a:bodyPr>
          <a:lstStyle/>
          <a:p>
            <a:pPr marL="0" indent="0" algn="just">
              <a:lnSpc>
                <a:spcPct val="120000"/>
              </a:lnSpc>
              <a:buNone/>
            </a:pPr>
            <a:r>
              <a:rPr lang="pl-PL" sz="1800" dirty="0">
                <a:latin typeface="Times New Roman" panose="02020603050405020304" pitchFamily="18" charset="0"/>
                <a:cs typeface="Times New Roman" panose="02020603050405020304" pitchFamily="18" charset="0"/>
              </a:rPr>
              <a:t>Po wystąpieniu niekorzystnego zjawiska atmosferycznego w danej jednostce samorządu terytorialnego Wójt/burmistrz/prezydent gminy/miasta niezwłocznie dokonuje rozpoznania zakresu i charakteru niekorzystnego zjawiska atmosferycznego, które spowodowało szkody na terenie gminy/miasta oraz poprzez obwieszczenie lub w inny zwyczajowo przyjęty sposób powiadamia poszkodowanych producentów rolnych </a:t>
            </a:r>
            <a:r>
              <a:rPr lang="pl-PL" sz="1800" b="1" dirty="0">
                <a:latin typeface="Times New Roman" panose="02020603050405020304" pitchFamily="18" charset="0"/>
                <a:cs typeface="Times New Roman" panose="02020603050405020304" pitchFamily="18" charset="0"/>
              </a:rPr>
              <a:t>o ostatecznym terminie składania wniosków o szacowanie szkód </a:t>
            </a:r>
            <a:r>
              <a:rPr lang="pl-PL" sz="1800" dirty="0">
                <a:latin typeface="Times New Roman" panose="02020603050405020304" pitchFamily="18" charset="0"/>
                <a:cs typeface="Times New Roman" panose="02020603050405020304" pitchFamily="18" charset="0"/>
              </a:rPr>
              <a:t>mając na uwadze realny termin oszacowania strat. </a:t>
            </a:r>
          </a:p>
          <a:p>
            <a:pPr marL="0" indent="0" algn="just">
              <a:lnSpc>
                <a:spcPct val="120000"/>
              </a:lnSpc>
              <a:buNone/>
            </a:pPr>
            <a:r>
              <a:rPr lang="pl-PL" sz="1800" b="1" dirty="0">
                <a:latin typeface="Times New Roman" panose="02020603050405020304" pitchFamily="18" charset="0"/>
                <a:cs typeface="Times New Roman" panose="02020603050405020304" pitchFamily="18" charset="0"/>
              </a:rPr>
              <a:t>W przypadku wystąpienia niekorzystnych zjawisk atmosferycznych, z wyłączeniem zjawiska suszy, do wniosku należy dołączyć </a:t>
            </a:r>
            <a:r>
              <a:rPr lang="pl-PL" sz="1800" b="1" dirty="0">
                <a:solidFill>
                  <a:srgbClr val="FF0000"/>
                </a:solidFill>
                <a:latin typeface="Times New Roman" panose="02020603050405020304" pitchFamily="18" charset="0"/>
                <a:cs typeface="Times New Roman" panose="02020603050405020304" pitchFamily="18" charset="0"/>
              </a:rPr>
              <a:t>informację, która bezsprzecznie potwierdzi jego wystąpienie na obszarze danej gminy</a:t>
            </a:r>
            <a:r>
              <a:rPr lang="pl-PL" sz="1800" b="1" dirty="0">
                <a:latin typeface="Times New Roman" panose="02020603050405020304" pitchFamily="18" charset="0"/>
                <a:cs typeface="Times New Roman" panose="02020603050405020304" pitchFamily="18" charset="0"/>
              </a:rPr>
              <a:t>. </a:t>
            </a:r>
            <a:endParaRPr lang="pl-PL" sz="1800" dirty="0">
              <a:latin typeface="Times New Roman" panose="02020603050405020304" pitchFamily="18" charset="0"/>
              <a:cs typeface="Times New Roman" panose="02020603050405020304" pitchFamily="18" charset="0"/>
            </a:endParaRPr>
          </a:p>
          <a:p>
            <a:pPr marL="0" indent="0" algn="just">
              <a:lnSpc>
                <a:spcPct val="120000"/>
              </a:lnSpc>
              <a:buNone/>
            </a:pPr>
            <a:endParaRPr lang="pl-PL" sz="1800" dirty="0">
              <a:latin typeface="Times New Roman" panose="02020603050405020304" pitchFamily="18" charset="0"/>
              <a:cs typeface="Times New Roman" panose="02020603050405020304" pitchFamily="18" charset="0"/>
            </a:endParaRPr>
          </a:p>
        </p:txBody>
      </p:sp>
      <p:pic>
        <p:nvPicPr>
          <p:cNvPr id="4" name="Obraz 3">
            <a:extLst>
              <a:ext uri="{FF2B5EF4-FFF2-40B4-BE49-F238E27FC236}">
                <a16:creationId xmlns:a16="http://schemas.microsoft.com/office/drawing/2014/main" id="{115A1D69-7E6A-44F2-A2C5-A5091F96B1AE}"/>
              </a:ext>
            </a:extLst>
          </p:cNvPr>
          <p:cNvPicPr>
            <a:picLocks noChangeAspect="1"/>
          </p:cNvPicPr>
          <p:nvPr/>
        </p:nvPicPr>
        <p:blipFill>
          <a:blip r:embed="rId2"/>
          <a:stretch>
            <a:fillRect/>
          </a:stretch>
        </p:blipFill>
        <p:spPr>
          <a:xfrm>
            <a:off x="0" y="0"/>
            <a:ext cx="4696691" cy="1250614"/>
          </a:xfrm>
          <a:prstGeom prst="rect">
            <a:avLst/>
          </a:prstGeom>
        </p:spPr>
      </p:pic>
      <p:sp>
        <p:nvSpPr>
          <p:cNvPr id="6" name="Prostokąt 5">
            <a:extLst>
              <a:ext uri="{FF2B5EF4-FFF2-40B4-BE49-F238E27FC236}">
                <a16:creationId xmlns:a16="http://schemas.microsoft.com/office/drawing/2014/main" id="{C7BCD958-98A6-434C-9331-71383A180EA2}"/>
              </a:ext>
            </a:extLst>
          </p:cNvPr>
          <p:cNvSpPr/>
          <p:nvPr/>
        </p:nvSpPr>
        <p:spPr>
          <a:xfrm>
            <a:off x="203199" y="1880190"/>
            <a:ext cx="12155055" cy="1323439"/>
          </a:xfrm>
          <a:prstGeom prst="rect">
            <a:avLst/>
          </a:prstGeom>
        </p:spPr>
        <p:txBody>
          <a:bodyPr wrap="square">
            <a:spAutoFit/>
          </a:bodyPr>
          <a:lstStyle/>
          <a:p>
            <a:pPr marL="396000" indent="-396000" algn="just">
              <a:buAutoNum type="arabicPeriod"/>
            </a:pPr>
            <a:r>
              <a:rPr lang="pl-PL" sz="2000" b="1" dirty="0">
                <a:latin typeface="Times New Roman" panose="02020603050405020304" pitchFamily="18" charset="0"/>
                <a:cs typeface="Times New Roman" panose="02020603050405020304" pitchFamily="18" charset="0"/>
              </a:rPr>
              <a:t>Wystąpienie niekorzystnego zjawiska atmosferycznego</a:t>
            </a:r>
          </a:p>
          <a:p>
            <a:pPr marL="396000" indent="-396000" algn="just">
              <a:buAutoNum type="arabicPeriod"/>
            </a:pPr>
            <a:endParaRPr lang="pl-PL" sz="2000" b="1" dirty="0">
              <a:latin typeface="Times New Roman" panose="02020603050405020304" pitchFamily="18" charset="0"/>
              <a:cs typeface="Times New Roman" panose="02020603050405020304" pitchFamily="18" charset="0"/>
            </a:endParaRPr>
          </a:p>
          <a:p>
            <a:pPr marL="396000" indent="-396000" algn="just">
              <a:buAutoNum type="arabicPeriod"/>
            </a:pPr>
            <a:r>
              <a:rPr lang="pl-PL" sz="2000" b="1" dirty="0">
                <a:latin typeface="Times New Roman" panose="02020603050405020304" pitchFamily="18" charset="0"/>
                <a:cs typeface="Times New Roman" panose="02020603050405020304" pitchFamily="18" charset="0"/>
              </a:rPr>
              <a:t>Powiadomienie rolników w danej JST oraz Wojewodę o ostatecznym terminie składania wniosków</a:t>
            </a:r>
          </a:p>
          <a:p>
            <a:pPr algn="just"/>
            <a:r>
              <a:rPr lang="pl-PL" sz="2000" b="1" dirty="0">
                <a:latin typeface="Times New Roman" panose="02020603050405020304" pitchFamily="18" charset="0"/>
                <a:cs typeface="Times New Roman" panose="02020603050405020304" pitchFamily="18" charset="0"/>
              </a:rPr>
              <a:t>      o szacowanie strat</a:t>
            </a:r>
          </a:p>
        </p:txBody>
      </p:sp>
      <p:sp>
        <p:nvSpPr>
          <p:cNvPr id="2" name="Symbol zastępczy numeru slajdu 1"/>
          <p:cNvSpPr>
            <a:spLocks noGrp="1"/>
          </p:cNvSpPr>
          <p:nvPr>
            <p:ph type="sldNum" sz="quarter" idx="12"/>
          </p:nvPr>
        </p:nvSpPr>
        <p:spPr/>
        <p:txBody>
          <a:bodyPr/>
          <a:lstStyle/>
          <a:p>
            <a:fld id="{FA4B6E15-F33A-46C2-8134-D5B4F352C12C}" type="slidenum">
              <a:rPr lang="pl-PL" smtClean="0"/>
              <a:t>8</a:t>
            </a:fld>
            <a:endParaRPr lang="pl-PL"/>
          </a:p>
        </p:txBody>
      </p:sp>
      <p:sp>
        <p:nvSpPr>
          <p:cNvPr id="5" name="Prostokąt 4"/>
          <p:cNvSpPr/>
          <p:nvPr/>
        </p:nvSpPr>
        <p:spPr>
          <a:xfrm>
            <a:off x="667065" y="1196070"/>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spTree>
    <p:extLst>
      <p:ext uri="{BB962C8B-B14F-4D97-AF65-F5344CB8AC3E}">
        <p14:creationId xmlns:p14="http://schemas.microsoft.com/office/powerpoint/2010/main" val="128357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356907" y="2305091"/>
            <a:ext cx="7490593" cy="4156094"/>
          </a:xfrm>
        </p:spPr>
        <p:txBody>
          <a:bodyPr>
            <a:normAutofit/>
          </a:bodyPr>
          <a:lstStyle/>
          <a:p>
            <a:pPr marL="0" indent="0" algn="just">
              <a:lnSpc>
                <a:spcPct val="120000"/>
              </a:lnSpc>
              <a:buNone/>
            </a:pPr>
            <a:r>
              <a:rPr lang="pl-PL" sz="2300" dirty="0">
                <a:latin typeface="Times New Roman" panose="02020603050405020304" pitchFamily="18" charset="0"/>
                <a:cs typeface="Times New Roman" panose="02020603050405020304" pitchFamily="18" charset="0"/>
              </a:rPr>
              <a:t>Producent rolny składa do Urzędu Gminy/Miasta WNIOSEK </a:t>
            </a:r>
            <a:br>
              <a:rPr lang="pl-PL" sz="2300" dirty="0">
                <a:latin typeface="Times New Roman" panose="02020603050405020304" pitchFamily="18" charset="0"/>
                <a:cs typeface="Times New Roman" panose="02020603050405020304" pitchFamily="18" charset="0"/>
              </a:rPr>
            </a:br>
            <a:r>
              <a:rPr lang="pl-PL" sz="2300" dirty="0">
                <a:latin typeface="Times New Roman" panose="02020603050405020304" pitchFamily="18" charset="0"/>
                <a:cs typeface="Times New Roman" panose="02020603050405020304" pitchFamily="18" charset="0"/>
              </a:rPr>
              <a:t>O OSZACOWANIE SZKÓD. </a:t>
            </a:r>
          </a:p>
          <a:p>
            <a:pPr marL="0" indent="0" algn="just">
              <a:lnSpc>
                <a:spcPct val="120000"/>
              </a:lnSpc>
              <a:buNone/>
            </a:pPr>
            <a:endParaRPr lang="pl-PL" sz="2300" b="1" u="sng" dirty="0">
              <a:latin typeface="Times New Roman" panose="02020603050405020304" pitchFamily="18" charset="0"/>
              <a:cs typeface="Times New Roman" panose="02020603050405020304" pitchFamily="18" charset="0"/>
            </a:endParaRPr>
          </a:p>
          <a:p>
            <a:pPr marL="0" indent="0" algn="just">
              <a:lnSpc>
                <a:spcPct val="120000"/>
              </a:lnSpc>
              <a:buNone/>
            </a:pPr>
            <a:r>
              <a:rPr lang="pl-PL" sz="2300" b="1" u="sng" dirty="0">
                <a:latin typeface="Times New Roman" panose="02020603050405020304" pitchFamily="18" charset="0"/>
                <a:cs typeface="Times New Roman" panose="02020603050405020304" pitchFamily="18" charset="0"/>
              </a:rPr>
              <a:t>Wniosek powinien być zgodny z wnioskiem o płatności w ramach wsparcia bezpośredniego o ile został złożony.</a:t>
            </a:r>
          </a:p>
          <a:p>
            <a:pPr marL="0" indent="0">
              <a:buNone/>
            </a:pPr>
            <a:endParaRPr lang="pl-PL" dirty="0"/>
          </a:p>
        </p:txBody>
      </p:sp>
      <p:sp>
        <p:nvSpPr>
          <p:cNvPr id="5" name="Symbol zastępczy numeru slajdu 4"/>
          <p:cNvSpPr>
            <a:spLocks noGrp="1"/>
          </p:cNvSpPr>
          <p:nvPr>
            <p:ph type="sldNum" sz="quarter" idx="12"/>
          </p:nvPr>
        </p:nvSpPr>
        <p:spPr/>
        <p:txBody>
          <a:bodyPr/>
          <a:lstStyle/>
          <a:p>
            <a:fld id="{FA4B6E15-F33A-46C2-8134-D5B4F352C12C}" type="slidenum">
              <a:rPr lang="pl-PL" smtClean="0"/>
              <a:t>9</a:t>
            </a:fld>
            <a:endParaRPr lang="pl-PL"/>
          </a:p>
        </p:txBody>
      </p:sp>
      <p:pic>
        <p:nvPicPr>
          <p:cNvPr id="7" name="Obraz 6">
            <a:extLst>
              <a:ext uri="{FF2B5EF4-FFF2-40B4-BE49-F238E27FC236}">
                <a16:creationId xmlns:a16="http://schemas.microsoft.com/office/drawing/2014/main" id="{115A1D69-7E6A-44F2-A2C5-A5091F96B1AE}"/>
              </a:ext>
            </a:extLst>
          </p:cNvPr>
          <p:cNvPicPr>
            <a:picLocks noChangeAspect="1"/>
          </p:cNvPicPr>
          <p:nvPr/>
        </p:nvPicPr>
        <p:blipFill>
          <a:blip r:embed="rId2"/>
          <a:stretch>
            <a:fillRect/>
          </a:stretch>
        </p:blipFill>
        <p:spPr>
          <a:xfrm>
            <a:off x="0" y="0"/>
            <a:ext cx="4696691" cy="1250614"/>
          </a:xfrm>
          <a:prstGeom prst="rect">
            <a:avLst/>
          </a:prstGeom>
        </p:spPr>
      </p:pic>
      <p:sp>
        <p:nvSpPr>
          <p:cNvPr id="2" name="Prostokąt 1"/>
          <p:cNvSpPr/>
          <p:nvPr/>
        </p:nvSpPr>
        <p:spPr>
          <a:xfrm>
            <a:off x="304650" y="1700051"/>
            <a:ext cx="4228722" cy="369332"/>
          </a:xfrm>
          <a:prstGeom prst="rect">
            <a:avLst/>
          </a:prstGeom>
        </p:spPr>
        <p:txBody>
          <a:bodyPr wrap="none">
            <a:spAutoFit/>
          </a:bodyPr>
          <a:lstStyle/>
          <a:p>
            <a:pPr algn="just"/>
            <a:r>
              <a:rPr lang="pl-PL" b="1" dirty="0">
                <a:latin typeface="Times New Roman" panose="02020603050405020304" pitchFamily="18" charset="0"/>
                <a:cs typeface="Times New Roman" panose="02020603050405020304" pitchFamily="18" charset="0"/>
              </a:rPr>
              <a:t>3.   Wniosek rolnika o oszacowanie szkód</a:t>
            </a:r>
          </a:p>
        </p:txBody>
      </p:sp>
      <p:sp>
        <p:nvSpPr>
          <p:cNvPr id="8" name="Prostokąt 7"/>
          <p:cNvSpPr/>
          <p:nvPr/>
        </p:nvSpPr>
        <p:spPr>
          <a:xfrm>
            <a:off x="498807" y="992165"/>
            <a:ext cx="10854993" cy="707886"/>
          </a:xfrm>
          <a:prstGeom prst="rect">
            <a:avLst/>
          </a:prstGeom>
        </p:spPr>
        <p:txBody>
          <a:bodyPr wrap="square">
            <a:spAutoFit/>
          </a:bodyPr>
          <a:lstStyle/>
          <a:p>
            <a:pPr algn="ctr"/>
            <a:r>
              <a:rPr lang="pl-PL" sz="2000" b="1" dirty="0">
                <a:solidFill>
                  <a:schemeClr val="bg2">
                    <a:lumMod val="50000"/>
                  </a:schemeClr>
                </a:solidFill>
                <a:latin typeface="Times New Roman" panose="02020603050405020304" pitchFamily="18" charset="0"/>
                <a:cs typeface="Times New Roman" panose="02020603050405020304" pitchFamily="18" charset="0"/>
              </a:rPr>
              <a:t>Procedura postępowania w przypadku wystąpienia niekorzystnego zjawiska atmosferycznego, </a:t>
            </a:r>
            <a:br>
              <a:rPr lang="pl-PL" sz="2000" b="1" dirty="0">
                <a:solidFill>
                  <a:schemeClr val="bg2">
                    <a:lumMod val="50000"/>
                  </a:schemeClr>
                </a:solidFill>
                <a:latin typeface="Times New Roman" panose="02020603050405020304" pitchFamily="18" charset="0"/>
                <a:cs typeface="Times New Roman" panose="02020603050405020304" pitchFamily="18" charset="0"/>
              </a:rPr>
            </a:br>
            <a:r>
              <a:rPr lang="pl-PL" sz="2000" b="1" dirty="0">
                <a:solidFill>
                  <a:schemeClr val="bg2">
                    <a:lumMod val="50000"/>
                  </a:schemeClr>
                </a:solidFill>
                <a:latin typeface="Times New Roman" panose="02020603050405020304" pitchFamily="18" charset="0"/>
                <a:cs typeface="Times New Roman" panose="02020603050405020304" pitchFamily="18" charset="0"/>
              </a:rPr>
              <a:t>z wyłączeniem suszy</a:t>
            </a:r>
          </a:p>
        </p:txBody>
      </p:sp>
      <p:pic>
        <p:nvPicPr>
          <p:cNvPr id="4" name="Obraz 3"/>
          <p:cNvPicPr>
            <a:picLocks noChangeAspect="1"/>
          </p:cNvPicPr>
          <p:nvPr/>
        </p:nvPicPr>
        <p:blipFill>
          <a:blip r:embed="rId3"/>
          <a:stretch>
            <a:fillRect/>
          </a:stretch>
        </p:blipFill>
        <p:spPr>
          <a:xfrm>
            <a:off x="8076725" y="1700051"/>
            <a:ext cx="3810950" cy="5114049"/>
          </a:xfrm>
          <a:prstGeom prst="rect">
            <a:avLst/>
          </a:prstGeom>
        </p:spPr>
      </p:pic>
    </p:spTree>
    <p:extLst>
      <p:ext uri="{BB962C8B-B14F-4D97-AF65-F5344CB8AC3E}">
        <p14:creationId xmlns:p14="http://schemas.microsoft.com/office/powerpoint/2010/main" val="1653999348"/>
      </p:ext>
    </p:extLst>
  </p:cSld>
  <p:clrMapOvr>
    <a:masterClrMapping/>
  </p:clrMapOvr>
</p:sld>
</file>

<file path=ppt/theme/theme1.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7058</TotalTime>
  <Words>7574</Words>
  <Application>Microsoft Office PowerPoint</Application>
  <PresentationFormat>Panoramiczny</PresentationFormat>
  <Paragraphs>454</Paragraphs>
  <Slides>55</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55</vt:i4>
      </vt:variant>
    </vt:vector>
  </HeadingPairs>
  <TitlesOfParts>
    <vt:vector size="61" baseType="lpstr">
      <vt:lpstr>Arial</vt:lpstr>
      <vt:lpstr>Calibri</vt:lpstr>
      <vt:lpstr>Calibri Light</vt:lpstr>
      <vt:lpstr>Times New Roman</vt:lpstr>
      <vt:lpstr>Wingdings</vt:lpstr>
      <vt:lpstr>1_Motyw pakietu Office</vt:lpstr>
      <vt:lpstr>Warszawa, maj 2026r.</vt:lpstr>
      <vt:lpstr>Podstawa prawna i dokumenty regulujące pracę komisji</vt:lpstr>
      <vt:lpstr>Skład komisji powoływanej przez wojewodę</vt:lpstr>
      <vt:lpstr>Skład komisji powoływanej przez wojewodę</vt:lpstr>
      <vt:lpstr>Zmiany składu komisji</vt:lpstr>
      <vt:lpstr>Zmiany składu komisji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Protokół - strona 1</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Załącznik 1c – wyszczególnienie poziomu i wartości szkód w uprawie dla danego zjawiska atmosferycznego w przypadku łączenia szkód niższych niż 30%</vt:lpstr>
      <vt:lpstr>Załącznik 2 – szkody w produkcji zwierzęcej towarowej (bez ryb) </vt:lpstr>
      <vt:lpstr>Prezentacja programu PowerPoint</vt:lpstr>
      <vt:lpstr>Załącznik 3 – szkody w hodowli ryb</vt:lpstr>
      <vt:lpstr>Załącznik 4a – szkody w środkach trwałych innych niż uprawy trwałe</vt:lpstr>
      <vt:lpstr>Załącznik 4b – szkody w uprawach trwałych</vt:lpstr>
      <vt:lpstr>Prezentacja programu PowerPoint</vt:lpstr>
      <vt:lpstr>Prezentacja programu PowerPoint</vt:lpstr>
      <vt:lpstr>Prezentacja programu PowerPoint</vt:lpstr>
      <vt:lpstr>Prezentacja programu PowerPoint</vt:lpstr>
      <vt:lpstr>Potwierdzenie przekazania dokumentacji 7a – (powyżej 30%)</vt:lpstr>
      <vt:lpstr>Potwierdzenie przekazania dokumentacji 7b – (poniżej 30%)</vt:lpstr>
      <vt:lpstr>Zestawienie imienne</vt:lpstr>
      <vt:lpstr>Postępowanie w przypadku korekty protokołów</vt:lpstr>
      <vt:lpstr>Postępowanie w przypadku korekty protokołów</vt:lpstr>
      <vt:lpstr>Najczęstsze błędy w protokołach z oszacowania szkód</vt:lpstr>
      <vt:lpstr>Najczęstsze błędy w protokołach z oszacowania szkód</vt:lpstr>
      <vt:lpstr>Szacowanie szkód w przypadku suszy rolniczej</vt:lpstr>
      <vt:lpstr>Prezentacja programu PowerPoint</vt:lpstr>
      <vt:lpstr>Szacowanie szkód w przypadku suszy rolniczej</vt:lpstr>
      <vt:lpstr>Prezentacja programu PowerPoint</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Miejsce i data</dc:title>
  <dc:creator>Sebastian Bobowski</dc:creator>
  <cp:lastModifiedBy>Paulina Musiał</cp:lastModifiedBy>
  <cp:revision>462</cp:revision>
  <cp:lastPrinted>2020-05-05T08:45:19Z</cp:lastPrinted>
  <dcterms:created xsi:type="dcterms:W3CDTF">2020-02-24T09:57:03Z</dcterms:created>
  <dcterms:modified xsi:type="dcterms:W3CDTF">2026-05-11T07:05:16Z</dcterms:modified>
</cp:coreProperties>
</file>