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83" r:id="rId4"/>
    <p:sldId id="259" r:id="rId5"/>
    <p:sldId id="260" r:id="rId6"/>
    <p:sldId id="264" r:id="rId7"/>
    <p:sldId id="265" r:id="rId8"/>
    <p:sldId id="270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23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34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5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838885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29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/>
              <a:t>Postępowanie w czasie akcji z występowaniem substancji </a:t>
            </a:r>
            <a:r>
              <a:rPr lang="pl-PL" sz="3200" dirty="0" smtClean="0"/>
              <a:t>niebezpiecznych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299112" y="5906689"/>
            <a:ext cx="3711611" cy="753603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b="0" i="0" u="none" strike="noStrike" cap="none" dirty="0" smtClean="0">
                <a:solidFill>
                  <a:srgbClr val="FFFFFF"/>
                </a:solidFill>
                <a:sym typeface="Calibri"/>
              </a:rPr>
              <a:t>autorzy: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dirty="0" smtClean="0"/>
              <a:t>           </a:t>
            </a:r>
            <a:r>
              <a:rPr lang="pl-PL" sz="2400" b="0" i="0" u="none" strike="noStrike" cap="none" dirty="0" smtClean="0">
                <a:solidFill>
                  <a:srgbClr val="FFFFFF"/>
                </a:solidFill>
                <a:sym typeface="Calibri"/>
              </a:rPr>
              <a:t>      </a:t>
            </a:r>
            <a:r>
              <a:rPr lang="pl-PL" sz="2400" dirty="0" smtClean="0"/>
              <a:t>Łukasz Matysiak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b="0" i="0" u="none" strike="noStrike" cap="none" dirty="0">
                <a:solidFill>
                  <a:srgbClr val="FFFFFF"/>
                </a:solidFill>
                <a:sym typeface="Calibri"/>
              </a:rPr>
              <a:t>	</a:t>
            </a:r>
            <a:r>
              <a:rPr lang="pl-PL" sz="2800" b="0" i="0" u="none" strike="noStrike" cap="none" dirty="0" smtClean="0">
                <a:solidFill>
                  <a:srgbClr val="FFFFFF"/>
                </a:solidFill>
                <a:sym typeface="Calibri"/>
              </a:rPr>
              <a:t>   </a:t>
            </a:r>
            <a:r>
              <a:rPr lang="pl-PL" sz="2400" b="0" i="0" u="none" strike="noStrike" cap="none" dirty="0" smtClean="0">
                <a:solidFill>
                  <a:srgbClr val="FFFFFF"/>
                </a:solidFill>
                <a:sym typeface="Calibri"/>
              </a:rPr>
              <a:t>Piotr Rochowicz	</a:t>
            </a:r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dirty="0" smtClean="0"/>
              <a:t> Emil </a:t>
            </a:r>
            <a:r>
              <a:rPr lang="pl-PL" sz="2400" dirty="0" err="1" smtClean="0"/>
              <a:t>Misiorny</a:t>
            </a:r>
            <a:endParaRPr sz="2400" b="0" i="0" u="none" strike="noStrike" cap="none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2696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Druga i trzecia cyfra - stopień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0 - brak dodatkowego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1 - wybuchowość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zdolność wytwarzania gazu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3 - łatwopalność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właściwości utleniające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toksyczność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działanie radioaktywne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działanie żrące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9 - niebezpieczeństwo gwałtownej i samoczynnej reakcji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Podwójna cyfra oznacza zintensyfikowanie głównego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zagrożenia np. 66 - bardzo toksyczny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Piotr\Desktop\slid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69" y="4233843"/>
            <a:ext cx="4992129" cy="262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282438" y="1636811"/>
            <a:ext cx="8532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pl-PL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Ewakuację poszkodowanych i zagrożonych ludzi oraz zwierząt poza strefę zagrożenia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800" b="1" i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W strefie I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 prowadzi się akcję ratunkową polegającą głównie na likwidacji źródeł emisji, wycieku czy rozsypu, oraz na niszczeniu i neutralizacji wydostających się do środowiska. Charakteryzuje się ona przekroczonym poziomem NDS i jest wyznaczana gazometrycznie, a osoby w niej działające powinny znajdować się w odzieży gazoszczelnej. Z tej strefy ewakuuje się w pierwszej kolejności osoby poszkodowane na punkt pomocy medycznej znajdujący się w strefie drugiej.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solidFill>
                <a:srgbClr val="000000"/>
              </a:solidFill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Strefa II 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przeznaczona jest do rozmieszczenia pozostałych służb ratunkowych i prowadzenia odpowiednich czynności przygotowawczych. W strefie tej nie wymagana jest odzież gazoszczelna i w razie potrzeby można stosować maski filtracyjne. Granice stref w przypadku gazów i cieczy mogą ulegać zmianie ze względu na zmianę kierunku wiatru, lub intensywności parowania, dlatego konieczne jest prowadzenie nieustannego rozpoznania gazometrycznego i eksplozymetrycznego. W </a:t>
            </a:r>
            <a:r>
              <a:rPr lang="pl-PL" b="1" dirty="0" smtClean="0"/>
              <a:t>tej strefie organizuje się punkt pomocy medycznej PPM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   </a:t>
            </a:r>
            <a:endParaRPr lang="pl-PL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stref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812" y="1615423"/>
            <a:ext cx="7358110" cy="4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1549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Ostrzeganie i alarmowanie o zagrożeniu oraz informowanie o zasadach zachowania się;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Przeprowadzenie pomiarów za pomocą dostępnych przyrządów;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3" name="Obraz 32" descr="C:\Users\Piotr\Desktop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07" y="2894806"/>
            <a:ext cx="5657794" cy="37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40152" y="3370401"/>
            <a:ext cx="320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Przenośny detektor gazów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X-am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2000 </a:t>
            </a:r>
            <a:b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 przyrządem do pomiaru 1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 4 gazów równocześnie tj. gazy wybuchowe, tlen, tlenek węgla i siarkowodór. Niewielkie i ergonomiczne wymiary pozwalają na komfortową pracę ratownika w każdych warunkach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9179" y="1489075"/>
            <a:ext cx="794258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6. Ograniczanie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skutków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 wycieku substancji ropopochodnych;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2" descr="C:\Users\Piotr\Desktop\cyste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79" y="2006143"/>
            <a:ext cx="7160401" cy="47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607" y="1593103"/>
            <a:ext cx="301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pl-PL" sz="18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Stawianie kurtyn wodnych</a:t>
            </a:r>
            <a:endParaRPr kumimoji="0" lang="pl-PL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Piotr\Desktop\Szkic_sytuacyjny_XIII_Forum_RM.jpg"/>
          <p:cNvPicPr/>
          <p:nvPr/>
        </p:nvPicPr>
        <p:blipFill rotWithShape="1">
          <a:blip r:embed="rId4" cstate="print"/>
          <a:srcRect l="6114"/>
          <a:stretch/>
        </p:blipFill>
        <p:spPr bwMode="auto">
          <a:xfrm>
            <a:off x="533417" y="2006142"/>
            <a:ext cx="7927537" cy="45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79512" y="139774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Prowadzenie czynności w zakresie dekontaminacji wstępnej ludzi na granicy strefy zagrożenia przy użyciu dostępnego sprzętu;</a:t>
            </a:r>
          </a:p>
        </p:txBody>
      </p:sp>
      <p:pic>
        <p:nvPicPr>
          <p:cNvPr id="8" name="Picture 3" descr="C:\Users\Piotr\Desktop\IMAG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91" y="2256174"/>
            <a:ext cx="6942794" cy="451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0" y="1621507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9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Kwalifikowaną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10. Współdziałanie z innymi podmiotami ratowniczymi, w tym ze Specjalistyczną Grupą Ratownictwa Chemiczno-Ekologicznego (SGR </a:t>
            </a:r>
            <a:r>
              <a:rPr lang="pl-PL" sz="1800" b="1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CHEM-EKO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lub Zastępem Rozpoznania Chemicznego (ZRCHEM);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pl-PL" sz="1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Wykonywanie innych czynności wg posiadanego sprzętu oraz wiedzy w danym zakresie</a:t>
            </a:r>
            <a:r>
              <a:rPr lang="pl-PL" sz="1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iotr\Desktop\imag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935" y="3041432"/>
            <a:ext cx="4558152" cy="245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179512" y="1636811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W przypadku jednostek, które nie spełniają standardu wyposażenia w zakresie podstawowym, pierwszy zastęp przybyły na miejsce zdarzenia realizuje: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a)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Określenie warunków zewnętrznych zdarzenia, w tym zjawiska towarzyszące zdarzeniu np.: pożar, wybuch, opary, efekty dźwiękowe, stan nasycenia  infrastrukturą techniczną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b)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Podejmuje próbę identyfikacji substancji chemicznej – źródło informacji np.: kierowca, konwojent, maszynista, pracownicy zakładu, oznakowanie pojazdów i opakowań, dokumenty przewozowe, dokumentacja techniczno-ruchowa, plany ratownicze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c)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Zabezpiecza miejsce zdarzenia i wyznacza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d)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Ustala liczbę osób poszkodowanych i zagrożonych (bez wchodzenia w strefę zagrożenia);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e)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Realizuje co najmniej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f)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Ostrzega ludność o zagrożeniu i w razie konieczności ewakuuje ludzi, zwierzęta i mienie poza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g)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Wykonuje inne czynności wg posiadanego sprzętu oraz wiedzy w danym zakresie;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h)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Przekazuje informacje do właściwego Stanowiska Kierowania KM/P PSP.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Zasady dojazdu i ustawienia pojazdów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</a:t>
            </a:r>
            <a:r>
              <a:rPr lang="pl-PL" sz="2800" dirty="0"/>
              <a:t>przestrzeganie zasad bezpiecznego dojazdu,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> dojazd i ustawienie </a:t>
            </a:r>
            <a:r>
              <a:rPr lang="pl-PL" sz="2800" dirty="0" smtClean="0"/>
              <a:t>pojazdu </a:t>
            </a:r>
            <a:r>
              <a:rPr lang="pl-PL" sz="2800" dirty="0"/>
              <a:t>od strony nawietrznej,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w odległości bezpiecznej,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ustawienie w sposób zapewniający sprawną 		ewakuację,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uwzględnić warunki atmosferyczne oraz			topografię teren</a:t>
            </a:r>
            <a:r>
              <a:rPr lang="pl-PL" sz="2800" b="1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Charakterystyka </a:t>
            </a:r>
            <a:r>
              <a:rPr lang="pl-PL" dirty="0"/>
              <a:t>oznaczeń pojazdów przewożących substancje </a:t>
            </a:r>
            <a:r>
              <a:rPr lang="pl-PL" dirty="0" smtClean="0"/>
              <a:t>niebezpieczne;</a:t>
            </a:r>
          </a:p>
          <a:p>
            <a:r>
              <a:rPr lang="pl-PL" dirty="0"/>
              <a:t> </a:t>
            </a:r>
            <a:r>
              <a:rPr lang="pl-PL" dirty="0" smtClean="0"/>
              <a:t>Najczęściej </a:t>
            </a:r>
            <a:r>
              <a:rPr lang="pl-PL" dirty="0"/>
              <a:t>transportowane substancje </a:t>
            </a:r>
            <a:r>
              <a:rPr lang="pl-PL" dirty="0" smtClean="0"/>
              <a:t>niebezpieczne;</a:t>
            </a:r>
          </a:p>
          <a:p>
            <a:r>
              <a:rPr lang="pl-PL" dirty="0" smtClean="0"/>
              <a:t> </a:t>
            </a:r>
            <a:r>
              <a:rPr lang="pl-PL" dirty="0"/>
              <a:t>Zasady współdziałania z jednostkami ratowniczymi PSP.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Ustawa z dnia 25 lutego 2011 r. o substancjach chemicznych i ich </a:t>
            </a:r>
            <a:r>
              <a:rPr lang="pl-PL" sz="2800" dirty="0" smtClean="0"/>
              <a:t>mieszaninach (</a:t>
            </a:r>
            <a:r>
              <a:rPr lang="nn-NO" sz="2800" dirty="0"/>
              <a:t>Dz.U. 2011 nr 63 poz. </a:t>
            </a:r>
            <a:r>
              <a:rPr lang="nn-NO" sz="2800" dirty="0" smtClean="0"/>
              <a:t>322</a:t>
            </a:r>
            <a:r>
              <a:rPr lang="pl-PL" sz="28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 smtClean="0"/>
              <a:t>Umowa europejska dotycząca międzynarodowego przewozu drogowego towarów niebezpiecznych (ADR);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Rozporządzenie Ministra Infrastruktury z dnia 31 grudnia 2002 r. w sprawie warunków technicznych pojazdów oraz zakresu ich niezbędnego </a:t>
            </a:r>
            <a:r>
              <a:rPr lang="pl-PL" sz="2800" dirty="0" smtClean="0"/>
              <a:t>wyposażenia (</a:t>
            </a:r>
            <a:r>
              <a:rPr lang="nn-NO" sz="2800" dirty="0"/>
              <a:t>Dz.U. 2003 nr 32 poz. </a:t>
            </a:r>
            <a:r>
              <a:rPr lang="nn-NO" sz="2800" dirty="0" smtClean="0"/>
              <a:t>262</a:t>
            </a:r>
            <a:r>
              <a:rPr lang="pl-PL" sz="28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14882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 smtClean="0"/>
              <a:t>Zasady organizacji ratownictwa chemicznego i ekologicznego w Krajowym Systemie Ratowniczo-Gaśniczym (lipiec 2013r.);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5033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r>
              <a:rPr lang="pl-PL" altLang="pl-PL" sz="2800" dirty="0">
                <a:latin typeface="+mj-lt"/>
              </a:rPr>
              <a:t/>
            </a:r>
            <a:br>
              <a:rPr lang="pl-PL" altLang="pl-PL" sz="2800" dirty="0">
                <a:latin typeface="+mj-lt"/>
              </a:rPr>
            </a:br>
            <a:endParaRPr sz="2800" b="1" i="0" u="none" strike="noStrike" cap="none" dirty="0">
              <a:solidFill>
                <a:srgbClr val="FFC700"/>
              </a:solidFill>
              <a:latin typeface="+mj-lt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2506" y="2160317"/>
            <a:ext cx="85749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KLASA MAERIAŁU: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 – Materiały i przedmioty wybuchowe</a:t>
            </a:r>
          </a:p>
          <a:p>
            <a:r>
              <a:rPr lang="pl-PL" dirty="0"/>
              <a:t>2 – Gazy</a:t>
            </a:r>
          </a:p>
          <a:p>
            <a:r>
              <a:rPr lang="pl-PL" dirty="0"/>
              <a:t>3 – Materiały ciekłe zapalne</a:t>
            </a:r>
          </a:p>
          <a:p>
            <a:r>
              <a:rPr lang="pl-PL" dirty="0"/>
              <a:t>4.1 – Materiały stałe zapalne, materiały </a:t>
            </a:r>
            <a:r>
              <a:rPr lang="pl-PL" dirty="0" err="1"/>
              <a:t>samoreaktywne</a:t>
            </a:r>
            <a:r>
              <a:rPr lang="pl-PL" dirty="0"/>
              <a:t> oraz materiały wybuchowe stałe odczulone</a:t>
            </a:r>
          </a:p>
          <a:p>
            <a:r>
              <a:rPr lang="pl-PL" dirty="0"/>
              <a:t>4.2 – Materiały samozapalne</a:t>
            </a:r>
          </a:p>
          <a:p>
            <a:r>
              <a:rPr lang="pl-PL" dirty="0"/>
              <a:t>4.3 – Materiały wytwarzające w zetknięciu z wodą gazy zapalne</a:t>
            </a:r>
          </a:p>
          <a:p>
            <a:r>
              <a:rPr lang="pl-PL" dirty="0"/>
              <a:t>5.1 – Materiały utleniające</a:t>
            </a:r>
          </a:p>
          <a:p>
            <a:r>
              <a:rPr lang="pl-PL" dirty="0"/>
              <a:t>5.2 – Nadtlenki organiczne</a:t>
            </a:r>
          </a:p>
          <a:p>
            <a:r>
              <a:rPr lang="pl-PL" dirty="0"/>
              <a:t>6.1 – Materiały trujące</a:t>
            </a:r>
          </a:p>
          <a:p>
            <a:r>
              <a:rPr lang="pl-PL" dirty="0"/>
              <a:t>6.2 – Materiały zakaźne</a:t>
            </a:r>
          </a:p>
          <a:p>
            <a:r>
              <a:rPr lang="pl-PL" dirty="0"/>
              <a:t>7 – Materiały promieniotwórcze</a:t>
            </a:r>
          </a:p>
          <a:p>
            <a:r>
              <a:rPr lang="pl-PL" dirty="0"/>
              <a:t>8 – Materiały żrące</a:t>
            </a:r>
          </a:p>
          <a:p>
            <a:r>
              <a:rPr lang="pl-PL" dirty="0"/>
              <a:t>9 – Różne materiały i przedmioty niebezpieczne</a:t>
            </a:r>
          </a:p>
          <a:p>
            <a:endParaRPr lang="pl-PL" dirty="0"/>
          </a:p>
        </p:txBody>
      </p:sp>
      <p:pic>
        <p:nvPicPr>
          <p:cNvPr id="10" name="Picture 2" descr="http://upload.wikimedia.org/wikipedia/commons/thumb/8/8b/UN_transport_pictogram_-_1.svg/120px-UN_transport_pictogram_-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111" y="1592385"/>
            <a:ext cx="1079999" cy="1080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5/5f/Flammable_g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019" y="1592385"/>
            <a:ext cx="1043999" cy="1044000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commons/b/b1/Pressurized_gas_b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966" y="1610385"/>
            <a:ext cx="1043999" cy="1044000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7/78/Label_for_dangerous_goods_-_class_2.3.svg/120px-Label_for_dangerous_goods_-_class_2.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4965" y="1614597"/>
            <a:ext cx="1080000" cy="1080001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thumb/4/41/Label_for_dangerous_goods_-_class_3.svg/120px-Label_for_dangerous_goods_-_class_3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4965" y="1636811"/>
            <a:ext cx="1079999" cy="1080000"/>
          </a:xfrm>
          <a:prstGeom prst="rect">
            <a:avLst/>
          </a:prstGeom>
          <a:noFill/>
        </p:spPr>
      </p:pic>
      <p:pic>
        <p:nvPicPr>
          <p:cNvPr id="15" name="Picture 12" descr="http://upload.wikimedia.org/wikipedia/commons/thumb/b/bc/Label_for_dangerous_goods_-_class_4.3.svg/120px-Label_for_dangerous_goods_-_class_4.3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437" y="3765905"/>
            <a:ext cx="1080000" cy="1080001"/>
          </a:xfrm>
          <a:prstGeom prst="rect">
            <a:avLst/>
          </a:prstGeom>
          <a:noFill/>
        </p:spPr>
      </p:pic>
      <p:pic>
        <p:nvPicPr>
          <p:cNvPr id="16" name="Picture 14" descr="http://upload.wikimedia.org/wikipedia/commons/thumb/9/9c/Label_for_dangeous_goods_-_class_5.1.svg/120px-Label_for_dangeous_goods_-_class_5.1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438" y="4845906"/>
            <a:ext cx="1079999" cy="1080000"/>
          </a:xfrm>
          <a:prstGeom prst="rect">
            <a:avLst/>
          </a:prstGeom>
          <a:noFill/>
        </p:spPr>
      </p:pic>
      <p:pic>
        <p:nvPicPr>
          <p:cNvPr id="17" name="Picture 16" descr="http://upload.wikimedia.org/wikipedia/commons/thumb/7/72/Dangclass6_1.svg/120px-Dangclass6_1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7438" y="5778000"/>
            <a:ext cx="1079999" cy="1080000"/>
          </a:xfrm>
          <a:prstGeom prst="rect">
            <a:avLst/>
          </a:prstGeom>
          <a:noFill/>
        </p:spPr>
      </p:pic>
      <p:pic>
        <p:nvPicPr>
          <p:cNvPr id="18" name="Picture 18" descr="http://upload.wikimedia.org/wikipedia/commons/thumb/1/16/Dangclass6_2.png.svg/120px-Dangclass6_2.png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4409" y="5772067"/>
            <a:ext cx="1079999" cy="1080000"/>
          </a:xfrm>
          <a:prstGeom prst="rect">
            <a:avLst/>
          </a:prstGeom>
          <a:noFill/>
        </p:spPr>
      </p:pic>
      <p:pic>
        <p:nvPicPr>
          <p:cNvPr id="19" name="Picture 20" descr="http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4410" y="5778000"/>
            <a:ext cx="1079999" cy="1080000"/>
          </a:xfrm>
          <a:prstGeom prst="rect">
            <a:avLst/>
          </a:prstGeom>
          <a:noFill/>
        </p:spPr>
      </p:pic>
      <p:pic>
        <p:nvPicPr>
          <p:cNvPr id="20" name="Picture 22" descr="http://upload.wikimedia.org/wikipedia/commons/thumb/8/8a/Danger-class-8.svg/120px-Danger-class-8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4411" y="5724102"/>
            <a:ext cx="1079999" cy="1080000"/>
          </a:xfrm>
          <a:prstGeom prst="rect">
            <a:avLst/>
          </a:prstGeom>
          <a:noFill/>
        </p:spPr>
      </p:pic>
      <p:pic>
        <p:nvPicPr>
          <p:cNvPr id="21" name="Picture 24" descr="http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1749" y="5724102"/>
            <a:ext cx="1079999" cy="1080000"/>
          </a:xfrm>
          <a:prstGeom prst="rect">
            <a:avLst/>
          </a:prstGeom>
          <a:noFill/>
        </p:spPr>
      </p:pic>
      <p:pic>
        <p:nvPicPr>
          <p:cNvPr id="22" name="Picture 26" descr="http://upload.wikimedia.org/wikipedia/commons/thumb/b/b9/Tablica_ADR.svg/200px-Tablica_ADR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1351" y="564357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82438" y="155065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>
                <a:solidFill>
                  <a:srgbClr val="FF0000"/>
                </a:solidFill>
              </a:rPr>
              <a:t>Zasady i sposoby oznakowania materiałów niebezpiecznych w transporcie</a:t>
            </a:r>
            <a:endParaRPr sz="24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345" y="2425370"/>
            <a:ext cx="5398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ta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5" y="1841533"/>
            <a:ext cx="7715200" cy="2304256"/>
          </a:xfrm>
          <a:prstGeom prst="rightArrow">
            <a:avLst>
              <a:gd name="adj1" fmla="val 50000"/>
              <a:gd name="adj2" fmla="val 48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997432" y="41457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1800" b="1" dirty="0" smtClean="0"/>
              <a:t>Przykład</a:t>
            </a:r>
            <a:r>
              <a:rPr lang="de-DE" sz="1800" b="1" dirty="0" smtClean="0"/>
              <a:t>: </a:t>
            </a:r>
            <a:r>
              <a:rPr lang="pl-PL" sz="1800" b="1" dirty="0" smtClean="0"/>
              <a:t>Samochód cysterna z dwoma substancjami płynnymi rozmieszczonymi w trzech zbiornikach</a:t>
            </a:r>
            <a:endParaRPr lang="en-US" sz="18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41" y="2154598"/>
            <a:ext cx="8183118" cy="2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195736" y="51572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2400" b="1" dirty="0" smtClean="0"/>
              <a:t>Przykład</a:t>
            </a:r>
            <a:r>
              <a:rPr lang="de-DE" sz="2400" b="1" dirty="0" smtClean="0"/>
              <a:t>: </a:t>
            </a:r>
            <a:r>
              <a:rPr lang="pl-PL" sz="2400" b="1" dirty="0" smtClean="0"/>
              <a:t>transport substancji płynnej - </a:t>
            </a:r>
            <a:r>
              <a:rPr lang="de-DE" sz="2400" b="1" dirty="0" smtClean="0"/>
              <a:t>Benz</a:t>
            </a:r>
            <a:r>
              <a:rPr lang="pl-PL" sz="2400" b="1" dirty="0" smtClean="0"/>
              <a:t>y</a:t>
            </a:r>
            <a:r>
              <a:rPr lang="de-DE" sz="2400" b="1" dirty="0" smtClean="0"/>
              <a:t>n</a:t>
            </a:r>
            <a:r>
              <a:rPr lang="pl-PL" sz="2400" b="1" dirty="0" smtClean="0"/>
              <a:t>a</a:t>
            </a:r>
            <a:endParaRPr lang="en-US" sz="24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Picture 2" descr="C:\Users\Piotr\Desktop\oznaczenia-ostrzegawcze-leincar-adr-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653" y="1531471"/>
            <a:ext cx="7454876" cy="5326529"/>
          </a:xfrm>
          <a:prstGeom prst="rect">
            <a:avLst/>
          </a:prstGeom>
          <a:noFill/>
        </p:spPr>
      </p:pic>
      <p:sp>
        <p:nvSpPr>
          <p:cNvPr id="9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 smtClean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 smtClean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845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Zakresy realizacji ratownictwa chem</a:t>
            </a:r>
            <a:r>
              <a:rPr lang="pl-PL" sz="2520" dirty="0" smtClean="0"/>
              <a:t>iczno-ekologicznego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520" dirty="0"/>
              <a:t>r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ealizowanego w ramach KSRG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1736281"/>
            <a:ext cx="8229600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q"/>
            </a:pPr>
            <a:r>
              <a:rPr lang="pl-PL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Zakres podstawowy </a:t>
            </a:r>
            <a:r>
              <a:rPr lang="pl-PL" sz="2600" b="1" dirty="0" smtClean="0"/>
              <a:t>– dotyczy realizacji zadań w czasie działań ratowniczych, w ramach posiadanego sprzętu ratowniczego  </a:t>
            </a:r>
            <a:r>
              <a:rPr lang="pl-PL" sz="2600" b="1" dirty="0" err="1" smtClean="0"/>
              <a:t>wykrywczo</a:t>
            </a:r>
            <a:r>
              <a:rPr lang="pl-PL" sz="2600" b="1" dirty="0" smtClean="0"/>
              <a:t> – pomiarowego, przez każdą jednostkę ochrony przeciwpożarowej należącą do KSRG w tym OSP.</a:t>
            </a:r>
            <a:endParaRPr lang="pl-PL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899592" y="39330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Zakres specjalistyczny </a:t>
            </a:r>
            <a:r>
              <a:rPr lang="pl-PL" sz="2400" b="1" dirty="0" smtClean="0">
                <a:latin typeface="Calibri" panose="020F0502020204030204" pitchFamily="34" charset="0"/>
              </a:rPr>
              <a:t>– dotyczy realizacji pełnego zakresu zadań w czasie działań ratowniczych przez specjalistyczną grupę ratownictwa chemiczno – ekologicznego w oparciu o minimalny standard sprzętowy ujęty w wytycznych dot. organizacji ratownictwa chemiczno – ekologicznego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52665" y="312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2438" y="1618734"/>
            <a:ext cx="8861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Określenie warunków zewnętrznych zdarzenia, w tym zjawiska towarzyszące zdarzeniu   np. : pożar, wybuch, opary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2438" y="2256487"/>
            <a:ext cx="86100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Podjęcie próby identyfikacji zagrożenia– źródło informacji np.: kierowca, konwojent, maszynista, pracownicy zakładu, oznakowanie pojazdów i opakowań, dokumenty przewozowe, dokumentacja techniczno – ruchowa, plany ratownicze</a:t>
            </a:r>
            <a:endParaRPr kumimoji="0" lang="pl-P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8044" y="302374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Górna część tablicy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C:\Users\Piotr\Desktop\wzor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286" y="355543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0" y="3979231"/>
            <a:ext cx="4038599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Pierwsza cyfra - rodzaj niebezpieczeństwa materiału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oznacza gaz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3 - łatwopalność cieczy / par / gazów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4 - materiał stały zapalny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materiał utleniający / podtrzymujący palenie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materiał trujący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materiał radioaktywny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materiał żrący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x - zakaz kontaktu materiału z wodą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(wydzielanie gazów łatwopalnych/trujących w kontakcie z wodą )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731</Words>
  <Application>Microsoft Office PowerPoint</Application>
  <PresentationFormat>Pokaz na ekranie (4:3)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Arial</vt:lpstr>
      <vt:lpstr>Wingdings</vt:lpstr>
      <vt:lpstr>Courier New</vt:lpstr>
      <vt:lpstr>Tahoma</vt:lpstr>
      <vt:lpstr>Calibri</vt:lpstr>
      <vt:lpstr>Noto Sans Symbols</vt:lpstr>
      <vt:lpstr>Arial Black</vt:lpstr>
      <vt:lpstr>Verdana</vt:lpstr>
      <vt:lpstr>Times New Roman</vt:lpstr>
      <vt:lpstr>Moduł</vt:lpstr>
      <vt:lpstr>Moduł</vt:lpstr>
      <vt:lpstr>TEMAT 29:   Postępowanie w czasie akcji z występowaniem substancji niebezpiecznych </vt:lpstr>
      <vt:lpstr>MATERIAŁ NAUCZANIA</vt:lpstr>
      <vt:lpstr>Charakterystyka oznaczeń pojazdów przewożących substancje niebezpieczne </vt:lpstr>
      <vt:lpstr>Zasady i sposoby oznakowania materiałów niebezpiecznych w transporcie</vt:lpstr>
      <vt:lpstr>Prezentacja programu PowerPoint</vt:lpstr>
      <vt:lpstr>Prezentacja programu PowerPoint</vt:lpstr>
      <vt:lpstr>Prezentacja programu PowerPoint</vt:lpstr>
      <vt:lpstr>Zakresy realizacji ratownictwa chemiczno-ekologicznego realizowanego w ramach KSRG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Zasady dojazdu i ustawienia pojazdów</vt:lpstr>
      <vt:lpstr>Bibliografia:</vt:lpstr>
      <vt:lpstr>Bibliografia: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 </dc:title>
  <cp:lastModifiedBy>Marek E</cp:lastModifiedBy>
  <cp:revision>22</cp:revision>
  <dcterms:modified xsi:type="dcterms:W3CDTF">2016-06-17T08:42:36Z</dcterms:modified>
</cp:coreProperties>
</file>